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Calibri"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Font typeface="Calibri"/>
              <a:buNone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iki.openstreetmap.org/wiki/Map_Features" TargetMode="External"/><Relationship Id="rId4" Type="http://schemas.openxmlformats.org/officeDocument/2006/relationships/hyperlink" Target="http://taginfo.openstreetmap.org/" TargetMode="External"/><Relationship Id="rId5" Type="http://schemas.openxmlformats.org/officeDocument/2006/relationships/hyperlink" Target="https://overpass-turbo.eu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overpass-api.de/" TargetMode="External"/><Relationship Id="rId4" Type="http://schemas.openxmlformats.org/officeDocument/2006/relationships/hyperlink" Target="http://overpass-turbo.eu/" TargetMode="External"/><Relationship Id="rId5" Type="http://schemas.openxmlformats.org/officeDocument/2006/relationships/image" Target="../media/image04.png"/><Relationship Id="rId6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model and tagging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700" y="675166"/>
            <a:ext cx="3012172" cy="8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0375" y="5859766"/>
            <a:ext cx="1064500" cy="3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5605475" y="6369850"/>
            <a:ext cx="300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299" y="731112"/>
            <a:ext cx="2865025" cy="70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tagging?</a:t>
            </a:r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 b="0" l="3947" r="0" t="0"/>
          <a:stretch/>
        </p:blipFill>
        <p:spPr>
          <a:xfrm>
            <a:off x="952500" y="1715125"/>
            <a:ext cx="7239000" cy="42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Features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2. Health facilities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3. Educational facilities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4. Streets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1.1 Mobile Money Agents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amenity = mobile_money_agent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 = &lt;name of handler&gt;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network = &lt;operator&gt;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operator = &lt;owner of mm shop&gt;</a:t>
            </a:r>
          </a:p>
          <a:p>
            <a:pPr indent="-228600" lvl="0" marL="1371600" rtl="0">
              <a:spcBef>
                <a:spcPts val="0"/>
              </a:spcBef>
            </a:pPr>
            <a:r>
              <a:rPr lang="en"/>
              <a:t>If multiple use semi colon delimited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opening hours = &lt;days/times of opening&gt;</a:t>
            </a:r>
          </a:p>
          <a:p>
            <a:pPr indent="-228600" lvl="0" marL="1371600" rtl="0">
              <a:spcBef>
                <a:spcPts val="0"/>
              </a:spcBef>
            </a:pPr>
            <a:r>
              <a:rPr lang="en"/>
              <a:t>e.g.</a:t>
            </a:r>
            <a:r>
              <a:rPr lang="en" sz="1100"/>
              <a:t> </a:t>
            </a:r>
            <a:r>
              <a:rPr lang="en"/>
              <a:t>“Mo-Su 08:00-22:00”, “24/7”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phone = &lt;phone number&gt;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/>
              <a:t>1.1 Mobile Money Agents (continued)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addr:city = &lt;city&gt;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addr:street = &lt;street name&gt;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addr:housenumber = &lt;house number&gt;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shop = &lt;shop type&gt;</a:t>
            </a:r>
          </a:p>
          <a:p>
            <a:pPr indent="-228600" lvl="0" marL="137160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i="1" lang="en">
                <a:solidFill>
                  <a:srgbClr val="000000"/>
                </a:solidFill>
              </a:rPr>
              <a:t>If an agent also sells other goods.</a:t>
            </a:r>
          </a:p>
          <a:p>
            <a:pPr indent="0" lvl="0" marL="9144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eg. butcher, clothes, convenience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male = yes (if handler is female)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female = yes (if handler is male)</a:t>
            </a:r>
          </a:p>
          <a:p>
            <a:pPr indent="-69850" lvl="0" marL="91440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1.2 Banks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amenity = bank, banking_agent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name = &lt;name of bank branch&gt;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operator = &lt;bank name&gt;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opening_hours = &lt;days/times of opening&gt;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1.3 ATMs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amenity = atm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name = &lt;name of ATM/location&gt;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network = &lt;ATM network&gt;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e.g Visa, Mastercard, Maestro, Interswitch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operator = &lt;bank/credit institution/MDI name&gt;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opening_hours = &lt;days/times of opening&gt;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1.4 Credit Institution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amenity = credit_institution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name = &lt;name of CI branch&gt;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operator = &lt;institution name&gt;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opening_hours = &lt;days/times of opening&gt;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1.5 MDI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amenity = microfinance_bank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name = &lt;name of branch&gt;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operator = &lt;MDI name&gt;</a:t>
            </a:r>
          </a:p>
          <a:p>
            <a:pPr indent="-228600" lvl="0" marL="137160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e.g FINCA Uganda, Pride Microfinance, UGAFODE Microfinance, EFC Uganda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opening_hours = &lt;days/times of opening&gt;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1.6 MFI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amenity = microfinance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name = &lt;name of branch&gt;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operator = &lt;MFI name&gt;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opening_hours = &lt;days/times of opening&gt;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1.7 SACCO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amenity = sacco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name = &lt;name of branch/location&gt;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operator = &lt;if part of a  brand&gt;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opening_hours = &lt;days/times of opening&gt;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1.8 Forex Bureau 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amenity = bureau_de_change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name = &lt;name of branch&gt;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operator = &lt;operator name&gt;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opening_hours = &lt;days/times of opening&gt;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 otherwise the map will be like this:</a:t>
            </a: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4104" r="0" t="0"/>
          <a:stretch/>
        </p:blipFill>
        <p:spPr>
          <a:xfrm>
            <a:off x="712475" y="1582675"/>
            <a:ext cx="7719048" cy="45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1.9 Money Transfer Services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amenity = money_transfer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name = &lt;name of bank/agent branch&gt;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network = &lt;network name&gt; </a:t>
            </a:r>
          </a:p>
          <a:p>
            <a:pPr indent="-228600" lvl="1" marL="91440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eg. Western Union, MoneyGram, MicroPay, EzeeMoney, Remit, etc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operator = &lt;bank/agent name&gt;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opening_hours = &lt;days/times of opening&gt;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1.10 Post Office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amenity = post_office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name = &lt;name of bank branch&gt;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operator = &lt;bank name&gt;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opening_hours = &lt;days/times of opening&gt;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20000"/>
              </a:lnSpc>
              <a:spcBef>
                <a:spcPts val="18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2. Health facilities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building = hospital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name = &lt;name of building&gt;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amenity = &lt;clinic&gt;or &lt;doctors&gt; or &lt;hospital&gt;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building:levels = &lt;number of levels in the building&gt;                                 </a:t>
            </a:r>
            <a:r>
              <a:rPr i="1" lang="en" sz="2400">
                <a:solidFill>
                  <a:srgbClr val="000000"/>
                </a:solidFill>
              </a:rPr>
              <a:t>(the ground floor is 1!)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building:material = &lt;building material&gt;</a:t>
            </a:r>
          </a:p>
          <a:p>
            <a:pPr indent="-381000" lvl="1" marL="91440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e.g brick, cement_block, concrete, loam, metal, plaster, wood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opening_hours = &lt;days/times of opening&gt;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addr:city = &lt;city name&gt;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addr:street = &lt;street name&gt;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3. Educational facilities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20425" y="128415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building = school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name = &lt;name of school&gt;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amenity = &lt;college</a:t>
            </a:r>
            <a:r>
              <a:rPr lang="en" sz="2400"/>
              <a:t>&gt;</a:t>
            </a:r>
            <a:r>
              <a:rPr lang="en" sz="2400">
                <a:solidFill>
                  <a:srgbClr val="000000"/>
                </a:solidFill>
              </a:rPr>
              <a:t> or </a:t>
            </a:r>
            <a:r>
              <a:rPr lang="en" sz="2400"/>
              <a:t>&lt;</a:t>
            </a:r>
            <a:r>
              <a:rPr lang="en" sz="2400">
                <a:solidFill>
                  <a:srgbClr val="000000"/>
                </a:solidFill>
              </a:rPr>
              <a:t>kindergarten</a:t>
            </a:r>
            <a:r>
              <a:rPr lang="en" sz="2400"/>
              <a:t>&gt;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 sz="2400"/>
              <a:t>or 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 sz="2400"/>
              <a:t>&lt;</a:t>
            </a:r>
            <a:r>
              <a:rPr lang="en" sz="2400">
                <a:solidFill>
                  <a:srgbClr val="000000"/>
                </a:solidFill>
              </a:rPr>
              <a:t>school</a:t>
            </a:r>
            <a:r>
              <a:rPr lang="en" sz="2400"/>
              <a:t>&gt;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 sz="2400"/>
              <a:t>or &lt;</a:t>
            </a:r>
            <a:r>
              <a:rPr lang="en" sz="2400">
                <a:solidFill>
                  <a:srgbClr val="000000"/>
                </a:solidFill>
              </a:rPr>
              <a:t>university</a:t>
            </a:r>
            <a:r>
              <a:rPr lang="en" sz="2400"/>
              <a:t>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building:levels = &lt;number of levels in the building&gt;                             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building:material = &lt;building material&gt;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opening_hours = &lt;days/times of opening&gt;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addr:city = &lt;city name&gt;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addr:street = &lt;street name&gt;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addr:housenumber = &lt;address number of the building&gt; </a:t>
            </a:r>
          </a:p>
          <a:p>
            <a:pPr indent="0" lvl="0" marL="9144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eg. 25 or 19A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20000"/>
              </a:lnSpc>
              <a:spcBef>
                <a:spcPts val="18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4. Roads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highway = primary, secondary, tertiary, unclassified, residential, footway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name = &lt;name of street&gt;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surface = asphalt, concrete, unpaved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smoothness = good, intermediate, bad, very_bad, horrible = width = &lt;number&gt;     </a:t>
            </a:r>
            <a:r>
              <a:rPr i="1" lang="en" sz="2700">
                <a:solidFill>
                  <a:srgbClr val="000000"/>
                </a:solidFill>
              </a:rPr>
              <a:t>(in meters of street width)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oneway = yes, no      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i="1" lang="en" sz="2700">
                <a:solidFill>
                  <a:srgbClr val="000000"/>
                </a:solidFill>
              </a:rPr>
              <a:t>(direction of traffic, NOT the number of lanes!)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bridge = yes, viaduct     (add layer=1)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Tagging guidelines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to tag a mobile money agent?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Fixed location; not moving among traffic, for 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other services are offered as well?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Tag as `shop=*` if selling goods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for example payway, add another point with `amenity=money_transfer`, `network=PayWay`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0" lang="en"/>
              <a:t>Data access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For more tags see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http://wiki.openstreetmap.org/wiki/Map_Features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http://taginfo.openstreetmap.org/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For querying OpenStreetMap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https://overpass-turbo.eu/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[amenity=money_transfer][operator~'Airtel']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({{bbox}});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out;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tagging?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line… a road? A river? A railroad?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meaning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Communication and agreement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viewers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other mappers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other computers/APIs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the map renderer!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tag exactly?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“a label attached to someone or something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for the purpose of identification, or to give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other information.”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Categorize, to add information that is useful for: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understanding of the 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planning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querying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many other use cases!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 OpenStreetMaps: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b="1" lang="en"/>
              <a:t>key </a:t>
            </a:r>
            <a:r>
              <a:rPr i="1" lang="en">
                <a:solidFill>
                  <a:srgbClr val="999999"/>
                </a:solidFill>
              </a:rPr>
              <a:t>describes a property of a feature,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specifying</a:t>
            </a:r>
            <a:r>
              <a:rPr lang="en">
                <a:solidFill>
                  <a:srgbClr val="999999"/>
                </a:solidFill>
              </a:rPr>
              <a:t> </a:t>
            </a:r>
            <a:r>
              <a:rPr lang="en"/>
              <a:t>one or more </a:t>
            </a:r>
            <a:r>
              <a:rPr b="1" lang="en"/>
              <a:t>values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Each feature </a:t>
            </a:r>
            <a:r>
              <a:rPr b="1" lang="en"/>
              <a:t>should </a:t>
            </a:r>
            <a:r>
              <a:rPr lang="en"/>
              <a:t>have one or more tags!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Renderers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99" y="1731250"/>
            <a:ext cx="6816948" cy="401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417950"/>
            <a:ext cx="8229600" cy="515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http://overpass-api.de/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http://overpass-turbo.eu/</a:t>
            </a:r>
            <a:r>
              <a:rPr lang="en"/>
              <a:t> 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549" y="2664050"/>
            <a:ext cx="6013575" cy="39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0475" y="460701"/>
            <a:ext cx="2871574" cy="44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600"/>
              </a:spcBef>
              <a:buNone/>
            </a:pPr>
            <a:r>
              <a:rPr lang="en"/>
              <a:t>OSM Uganda Data Model and Tagging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417950"/>
            <a:ext cx="8229600" cy="46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Financial infrastructure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1.1 Mobile Money Agents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1.2 Banks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1.3 ATMs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1.4 Credit Institution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1.5 MDI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1.6 MFI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1.7 SACCO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1.8 Bureau de Change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1.9 Money Transfer Services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1.10 Post Office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1.11 Banking agent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