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embeddedFontLst>
    <p:embeddedFont>
      <p:font typeface="Ubuntu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0ADB00B-E6B5-4220-9060-32F74FBD614D}">
  <a:tblStyle styleId="{C0ADB00B-E6B5-4220-9060-32F74FBD614D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notesMaster" Target="notesMasters/notesMaster.xml"/><Relationship Id="rId6" Type="http://schemas.openxmlformats.org/officeDocument/2006/relationships/slide" Target="slides/slide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Ubuntu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Ubuntu-italic.fntdata"/><Relationship Id="rId16" Type="http://schemas.openxmlformats.org/officeDocument/2006/relationships/slide" Target="slides/slide10.xml"/><Relationship Id="rId38" Type="http://schemas.openxmlformats.org/officeDocument/2006/relationships/font" Target="fonts/Ubuntu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9.png"/><Relationship Id="rId4" Type="http://schemas.openxmlformats.org/officeDocument/2006/relationships/image" Target="../media/image05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ocs.inasafe.org/en/training/old-training/intermediate/osm/302-quality-assurance.html" TargetMode="External"/><Relationship Id="rId4" Type="http://schemas.openxmlformats.org/officeDocument/2006/relationships/hyperlink" Target="https://www.mapbox.com/blog/2012-08-15-using-filters-josm/" TargetMode="External"/><Relationship Id="rId5" Type="http://schemas.openxmlformats.org/officeDocument/2006/relationships/hyperlink" Target="http://docs.inasafe.org/en/training/osm/Chapter-08-conflict-resolution-in-osm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675" y="1079500"/>
            <a:ext cx="3065150" cy="894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/>
        </p:nvSpPr>
        <p:spPr>
          <a:xfrm>
            <a:off x="311708" y="33543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200">
                <a:latin typeface="Calibri"/>
                <a:ea typeface="Calibri"/>
                <a:cs typeface="Calibri"/>
                <a:sym typeface="Calibri"/>
              </a:rPr>
              <a:t>Quality Assurance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Kampala, Uganda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99" y="1172450"/>
            <a:ext cx="2865025" cy="70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Quality Assurance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Errors and warnings</a:t>
            </a:r>
          </a:p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JOSM validation tool</a:t>
            </a:r>
          </a:p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Common validation warnings</a:t>
            </a:r>
          </a:p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Conflict Resolution</a:t>
            </a:r>
          </a:p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filters</a:t>
            </a:r>
          </a:p>
          <a:p>
            <a:pPr indent="-228600" lvl="0" marL="45720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Optical analysis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Common validation warnings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2F333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Crossing ways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Lines that cross other lines without being connected will raise warnings.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300" y="3702787"/>
            <a:ext cx="35814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Conflict resolution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When working with JOSM and about to upload changes, sometimes we encounter this message: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happens when  two download a group of data that includes a particular point at the same time, making changes to it and upload it back to OSM.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72777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87" y="2799325"/>
            <a:ext cx="78200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Conflict resolution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Best option: avoid conflicts: upload data often, in small portions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(at least once every 15 minutes!)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a conflict happens while uploading: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Find the person whose data you’re conflicting with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Figure out what’s happening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short, TALK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Conflict resolution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Be conservative!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When given the choice, and you’re not sure, choose the other party’s data (which is already on the server)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3484150"/>
            <a:ext cx="67818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Filters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Filters allow you to disable, hide, select, and highlight specific groups of objects based on flexible custom parameters.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filters helps you to spot and</a:t>
            </a:r>
            <a:r>
              <a:rPr lang="en" sz="1350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avoid common mistakes, review data and progress of work.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Adding filters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 work with filters, turn on the filters panel then use +Add button to create a new filter.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400" y="2774750"/>
            <a:ext cx="6381199" cy="37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Filters</a:t>
            </a:r>
          </a:p>
        </p:txBody>
      </p:sp>
      <p:graphicFrame>
        <p:nvGraphicFramePr>
          <p:cNvPr id="142" name="Shape 142"/>
          <p:cNvGraphicFramePr/>
          <p:nvPr/>
        </p:nvGraphicFramePr>
        <p:xfrm>
          <a:off x="692475" y="1352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{C0ADB00B-E6B5-4220-9060-32F74FBD614D}</a:tableStyleId>
              </a:tblPr>
              <a:tblGrid>
                <a:gridCol w="4033825"/>
                <a:gridCol w="3776650"/>
              </a:tblGrid>
              <a:tr h="587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Filter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Purpose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952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waterway=* | natural=wetland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Focus on the drainage network, very useful for targeted analysis.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52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highway=*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Focus on the road network, very useful for targeted analysis.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7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building=*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Focus on the buildings.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26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building=* &amp;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(-building\:levels | -building\:material)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any buildings that don’t have either the ‘building:levels’ or the ‘building:material’ tag.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52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building=* &amp; addr\:housenumber &amp; -addr\:street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any buildings that have a house number, but lack a street name.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Filters (2)</a:t>
            </a:r>
          </a:p>
        </p:txBody>
      </p:sp>
      <p:graphicFrame>
        <p:nvGraphicFramePr>
          <p:cNvPr id="148" name="Shape 148"/>
          <p:cNvGraphicFramePr/>
          <p:nvPr/>
        </p:nvGraphicFramePr>
        <p:xfrm>
          <a:off x="685800" y="134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{C0ADB00B-E6B5-4220-9060-32F74FBD614D}</a:tableStyleId>
              </a:tblPr>
              <a:tblGrid>
                <a:gridCol w="3745100"/>
                <a:gridCol w="3948250"/>
              </a:tblGrid>
              <a:tr h="600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Filter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Purpose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1015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building=* &amp; type:node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nodes that are tagged as building; this sometimes occurs due to uncareful selection.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0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natural=tree &amp; name=*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Trees with a name. Most of the times, this should be put into  ‘species:en’.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9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width:[A-Za-z] | height:[A-Za-z] | diameter:[A-Za-z]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any ‘width’, ‘height’ or ‘diameter’ attribute that has letters in it, often a unit. This was a common mistake in the first weeks.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15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timestamp:2015-04-15/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timestamp:2015-04-01/2015-04-12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Focus only on the data for a particular day (or the defined timeframe)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Optical analysis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Look at the map closely…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Are there any double buildings?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Footways that don’t connect to roads?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Things with a </a:t>
            </a: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name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that should be in another key (trees, buildings, etc)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Secondary/tertiary ways that don’t connect to a road network?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Strangely shaped buildings?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Crossing roads without a node to connect them?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Overlapping building?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Untagged ways?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Common mistakes: ‘name’ tag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099" y="1417833"/>
            <a:ext cx="4500228" cy="37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600200"/>
            <a:ext cx="3888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the “name” tag when it shouldn’t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(here, “building=type”, “amenity=service” and “building:levels=4”)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Errors and warnings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Sometimes when you go to upload your edits in JOSM you get a pop-up window like this: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762" y="2819975"/>
            <a:ext cx="50768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Names and capitalization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DJ Mrisho Records, Rama Garage, Feti Cafe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Bad: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DJ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RISHO 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ecords, M</a:t>
            </a:r>
            <a:r>
              <a:rPr lang="en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USIC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HOP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Peace and </a:t>
            </a:r>
            <a:r>
              <a:rPr lang="en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ove Pub, Feti </a:t>
            </a:r>
            <a:r>
              <a:rPr lang="en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afe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Bombo Road, William Street, Masaka Road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Bad: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Burton </a:t>
            </a:r>
            <a:r>
              <a:rPr lang="en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treet, </a:t>
            </a:r>
            <a:r>
              <a:rPr lang="en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arket </a:t>
            </a:r>
            <a:r>
              <a:rPr lang="en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treet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Avoid: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Abbreviations like Mt., St., Str for Street</a:t>
            </a: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Names and capitalization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650" y="1482324"/>
            <a:ext cx="7719050" cy="51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 and capitalization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Common mistakes: mapping trees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species:en=coconut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Bad: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name=Coconut Tree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mistakes: top of building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Wrong:                                Correct: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90575"/>
            <a:ext cx="3896900" cy="407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075" y="2390575"/>
            <a:ext cx="3621575" cy="407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Building=yes, no levels, should not have a name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825" y="1887733"/>
            <a:ext cx="6184400" cy="1771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7824" y="4006466"/>
            <a:ext cx="6184400" cy="170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Gaps in the road network?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700" y="1417833"/>
            <a:ext cx="5987625" cy="528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Gaps in the road network?</a:t>
            </a:r>
          </a:p>
        </p:txBody>
      </p:sp>
      <p:sp>
        <p:nvSpPr>
          <p:cNvPr id="212" name="Shape 212"/>
          <p:cNvSpPr/>
          <p:nvPr/>
        </p:nvSpPr>
        <p:spPr>
          <a:xfrm>
            <a:off x="4754550" y="2760933"/>
            <a:ext cx="600000" cy="568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5765275" y="3066233"/>
            <a:ext cx="434400" cy="6741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3104200" y="3413600"/>
            <a:ext cx="505500" cy="494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4343925" y="3245433"/>
            <a:ext cx="363300" cy="494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3104200" y="2455600"/>
            <a:ext cx="268500" cy="494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975" y="1417650"/>
            <a:ext cx="6413050" cy="52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Gaps in the drainage network?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850" y="1417833"/>
            <a:ext cx="6010848" cy="53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Gaps in the drainage network?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850" y="1417833"/>
            <a:ext cx="6010848" cy="53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2875200" y="2971500"/>
            <a:ext cx="205200" cy="2736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5417850" y="2655633"/>
            <a:ext cx="205200" cy="2736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2488275" y="3066266"/>
            <a:ext cx="426300" cy="568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5220425" y="4287566"/>
            <a:ext cx="237000" cy="3159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JOSM validation tool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Click the validation tool in  the Validation Results window to perfom data validation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975" y="2746649"/>
            <a:ext cx="7548048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http://docs.inasafe.org/en/training/old-training/intermediate/osm/302-quality-assurance.html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https://www.mapbox.com/blog/2012-08-15-using-filters-josm/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http://docs.inasafe.org/en/training/osm/Chapter-08-conflict-resolution-in-osm.html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Errors and warnings (Cont’d)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698500" rtl="0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Calibri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Errors: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These are important to fix, and therefore usually you should not ignore these. Examples of errors include duplicated objects or overlapping lines and polygons.</a:t>
            </a:r>
          </a:p>
          <a:p>
            <a:pPr indent="-419100" lvl="0" marL="698500" rtl="0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Calibri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Warnings: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These are problems that are important to fix, but in some cases, they are tolerable.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JOSM validation tool (Cont’d)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Calibri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Errors should almost always be fixed. Zoom to an error by right-clicking on it in the window and selecting </a:t>
            </a:r>
            <a:r>
              <a:rPr b="1" i="1" lang="en">
                <a:solidFill>
                  <a:srgbClr val="FF99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Zoom to Problem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then fix the problem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Calibri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you select a warning from the list and decide that it is not a problem, click </a:t>
            </a:r>
            <a:r>
              <a:rPr b="1" i="1" lang="en">
                <a:solidFill>
                  <a:srgbClr val="FF99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Ignore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it will be removed from the list.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you download a large area of the map and run the validation tool, you may get a very long list of errors and warnings. You may see mistakes that other mappers have made, and you can fix them, or ignore them.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72777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validation warnings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>
                <a:solidFill>
                  <a:srgbClr val="2F333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Ways that are not closed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is usually a line that does not form a polygon.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Common examples are buildings where the first node does not meet the last node.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 fix this, select both nodes and go to </a:t>
            </a:r>
            <a:r>
              <a:rPr b="1" i="1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Tools ‣ Merge Nodes</a:t>
            </a:r>
            <a:r>
              <a:rPr i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 connect them.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812" y="3834525"/>
            <a:ext cx="30003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Common validation warnings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2F333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Crossing buildings (overlapping buildings)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F333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2777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2777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2777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2777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2777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2777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 fix this, move the nodes of one of the buildings outside of the other building.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812" y="2451475"/>
            <a:ext cx="7168373" cy="309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Common validation warnings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2F333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Untagged notes or ways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someone draws a point or a line but forgets to give it any tags, then it is useless, because it does not mean anything.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2777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2777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2777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2777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 fix this, apply tags to the object to identify it, or delete it if it is a mistake.</a:t>
            </a:r>
          </a:p>
          <a:p>
            <a:pPr lvl="0" rtl="0">
              <a:lnSpc>
                <a:spcPct val="14375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72777C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2777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612" y="3961675"/>
            <a:ext cx="56292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Common validation warnings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2F333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End node near another way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a line ends very close to another line but does not connect, this raises a warning.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 fix this, select the nodes and go to </a:t>
            </a:r>
            <a:r>
              <a:rPr b="1" i="1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Tools ‣ Join Node to Way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to connect them.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350" y="3415700"/>
            <a:ext cx="3972249" cy="204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