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156DA3B-6E83-4FF3-A270-4069913FBDC9}">
  <a:tblStyle styleId="{E156DA3B-6E83-4FF3-A270-4069913FBDC9}" styleName="Table_0"/>
  <a:tblStyle styleId="{ECE7BFBF-E2E0-4EEC-9391-C117B4496664}" styleName="Table_1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7.png"/><Relationship Id="rId4" Type="http://schemas.openxmlformats.org/officeDocument/2006/relationships/image" Target="../media/image01.png"/><Relationship Id="rId5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png"/><Relationship Id="rId4" Type="http://schemas.openxmlformats.org/officeDocument/2006/relationships/image" Target="../media/image0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review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675" y="622300"/>
            <a:ext cx="3065150" cy="89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Shape 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5215" y="5863054"/>
            <a:ext cx="1002999" cy="3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Shape 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800" y="444500"/>
            <a:ext cx="13335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6AA84F"/>
                </a:solidFill>
              </a:rPr>
              <a:t>Good: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Pongwe Road, Kondoa Street, Zinga Road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CC0000"/>
                </a:solidFill>
              </a:rPr>
              <a:t>Bad: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Mufindi </a:t>
            </a:r>
            <a:r>
              <a:rPr lang="en">
                <a:solidFill>
                  <a:srgbClr val="CC0000"/>
                </a:solidFill>
              </a:rPr>
              <a:t>s</a:t>
            </a:r>
            <a:r>
              <a:rPr lang="en"/>
              <a:t>treet, </a:t>
            </a:r>
            <a:r>
              <a:rPr lang="en">
                <a:solidFill>
                  <a:srgbClr val="CC0000"/>
                </a:solidFill>
              </a:rPr>
              <a:t>k</a:t>
            </a:r>
            <a:r>
              <a:rPr lang="en"/>
              <a:t>ikwetu </a:t>
            </a:r>
            <a:r>
              <a:rPr lang="en">
                <a:solidFill>
                  <a:srgbClr val="CC0000"/>
                </a:solidFill>
              </a:rPr>
              <a:t>s</a:t>
            </a:r>
            <a:r>
              <a:rPr lang="en"/>
              <a:t>treet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E69138"/>
                </a:solidFill>
              </a:rPr>
              <a:t>Avoid: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Abbreviations like Mt., St., Str for Street</a:t>
            </a:r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Names and capitalization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650" y="1482324"/>
            <a:ext cx="7719050" cy="51560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Names and capitalization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Common mistakes: mapping trees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6AA84F"/>
                </a:solidFill>
              </a:rPr>
              <a:t>Good: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species:en=coconut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CC0000"/>
                </a:solidFill>
              </a:rPr>
              <a:t>Bad: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name=Coconut Tree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Common mistakes: top of building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Wrong:                                Correct: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390575"/>
            <a:ext cx="3896900" cy="4074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0075" y="2390575"/>
            <a:ext cx="3621575" cy="407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Building=yes, no levels, should not have a name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825" y="1887733"/>
            <a:ext cx="6184400" cy="1771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7824" y="4006466"/>
            <a:ext cx="6184400" cy="170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Filters</a:t>
            </a:r>
          </a:p>
        </p:txBody>
      </p:sp>
      <p:graphicFrame>
        <p:nvGraphicFramePr>
          <p:cNvPr id="123" name="Shape 123"/>
          <p:cNvGraphicFramePr/>
          <p:nvPr/>
        </p:nvGraphicFramePr>
        <p:xfrm>
          <a:off x="692475" y="13521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{E156DA3B-6E83-4FF3-A270-4069913FBDC9}</a:tableStyleId>
              </a:tblPr>
              <a:tblGrid>
                <a:gridCol w="4033825"/>
                <a:gridCol w="3776650"/>
              </a:tblGrid>
              <a:tr h="587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Filter</a:t>
                      </a:r>
                    </a:p>
                  </a:txBody>
                  <a:tcPr marT="88900" marB="889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Purpose</a:t>
                      </a:r>
                    </a:p>
                  </a:txBody>
                  <a:tcPr marT="88900" marB="889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952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waterway=* | natural=wetland</a:t>
                      </a:r>
                    </a:p>
                  </a:txBody>
                  <a:tcPr marT="88900" marB="889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Focus on the drainage network, very useful for targeted analysis.</a:t>
                      </a:r>
                    </a:p>
                  </a:txBody>
                  <a:tcPr marT="88900" marB="889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52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highway=*</a:t>
                      </a:r>
                    </a:p>
                  </a:txBody>
                  <a:tcPr marT="88900" marB="889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Focus on the road network, very useful for targeted analysis.</a:t>
                      </a:r>
                    </a:p>
                  </a:txBody>
                  <a:tcPr marT="88900" marB="889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87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building=*</a:t>
                      </a:r>
                    </a:p>
                  </a:txBody>
                  <a:tcPr marT="88900" marB="889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Focus on the buildings.</a:t>
                      </a:r>
                    </a:p>
                  </a:txBody>
                  <a:tcPr marT="88900" marB="889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126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building=* &amp;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(-building\:levels | -building\:material)</a:t>
                      </a:r>
                    </a:p>
                  </a:txBody>
                  <a:tcPr marT="88900" marB="889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 any buildings that don’t have either the ‘building:levels’ or the ‘building:material’ tag.</a:t>
                      </a:r>
                    </a:p>
                  </a:txBody>
                  <a:tcPr marT="88900" marB="889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52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building=* &amp; addr\:housenumber &amp; -addr\:street</a:t>
                      </a:r>
                    </a:p>
                  </a:txBody>
                  <a:tcPr marT="88900" marB="889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 any buildings that have a house number, but lack a street name.</a:t>
                      </a:r>
                    </a:p>
                  </a:txBody>
                  <a:tcPr marT="88900" marB="889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Filters (2)</a:t>
            </a:r>
          </a:p>
        </p:txBody>
      </p:sp>
      <p:graphicFrame>
        <p:nvGraphicFramePr>
          <p:cNvPr id="129" name="Shape 129"/>
          <p:cNvGraphicFramePr/>
          <p:nvPr/>
        </p:nvGraphicFramePr>
        <p:xfrm>
          <a:off x="685800" y="134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{ECE7BFBF-E2E0-4EEC-9391-C117B4496664}</a:tableStyleId>
              </a:tblPr>
              <a:tblGrid>
                <a:gridCol w="3745100"/>
                <a:gridCol w="3948250"/>
              </a:tblGrid>
              <a:tr h="600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Filter</a:t>
                      </a:r>
                    </a:p>
                  </a:txBody>
                  <a:tcPr marT="88900" marB="889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Purpose</a:t>
                      </a:r>
                    </a:p>
                  </a:txBody>
                  <a:tcPr marT="88900" marB="889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1015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building=* &amp; type:node</a:t>
                      </a:r>
                    </a:p>
                  </a:txBody>
                  <a:tcPr marT="88900" marB="889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 nodes that are tagged as building; this sometimes occurs due to uncareful selection.</a:t>
                      </a:r>
                    </a:p>
                  </a:txBody>
                  <a:tcPr marT="88900" marB="889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108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natural=tree &amp; name=*</a:t>
                      </a:r>
                    </a:p>
                  </a:txBody>
                  <a:tcPr marT="88900" marB="889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Trees with a name. Most of the times, this should be put into  ‘species:en’.</a:t>
                      </a:r>
                    </a:p>
                  </a:txBody>
                  <a:tcPr marT="88900" marB="889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98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width:[A-Za-z] | height:[A-Za-z] | diameter:[A-Za-z]</a:t>
                      </a:r>
                    </a:p>
                  </a:txBody>
                  <a:tcPr marT="88900" marB="889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 any ‘width’, ‘height’ or ‘diameter’ attribute that has letters in it, often a unit. This was a common mistake in the first weeks.</a:t>
                      </a:r>
                    </a:p>
                  </a:txBody>
                  <a:tcPr marT="88900" marB="889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15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timestamp:2015-04-15/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timestamp:2015-04-01/2015-04-12</a:t>
                      </a:r>
                    </a:p>
                  </a:txBody>
                  <a:tcPr marT="88900" marB="889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Focus only on the data for a particular day (or the defined timeframe)</a:t>
                      </a:r>
                    </a:p>
                  </a:txBody>
                  <a:tcPr marT="88900" marB="889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Gaps in the road network?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700" y="1417833"/>
            <a:ext cx="5987625" cy="5287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Gaps in the road network?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700" y="1417833"/>
            <a:ext cx="5987625" cy="528743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/>
          <p:nvPr/>
        </p:nvSpPr>
        <p:spPr>
          <a:xfrm>
            <a:off x="4754550" y="2760933"/>
            <a:ext cx="600000" cy="568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5765275" y="3066233"/>
            <a:ext cx="434400" cy="6741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3104200" y="3413600"/>
            <a:ext cx="505500" cy="494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4343925" y="3245433"/>
            <a:ext cx="363300" cy="494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3104200" y="2455600"/>
            <a:ext cx="268500" cy="494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Gaps in the drainage network?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850" y="1417833"/>
            <a:ext cx="6010848" cy="53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review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Validation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data warning and errors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conflict resolution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Using filters and optical analysis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Re-survey sample areas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Gaps in the drainage network?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850" y="1417833"/>
            <a:ext cx="6010848" cy="53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/>
          <p:nvPr/>
        </p:nvSpPr>
        <p:spPr>
          <a:xfrm>
            <a:off x="2875200" y="2971500"/>
            <a:ext cx="205200" cy="2736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5417850" y="2655633"/>
            <a:ext cx="205200" cy="2736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2488275" y="3066266"/>
            <a:ext cx="426300" cy="568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5220425" y="4287566"/>
            <a:ext cx="237000" cy="3159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Re-survey sample area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Pick a small part area (say, 100x100 meters)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Go out to recollect data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Compare collected data with OSM data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Fix tagging mistakes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Fix missing/incomplete/wrong data</a:t>
            </a:r>
          </a:p>
          <a:p>
            <a:pPr indent="-419100" lvl="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Takes notes of the found mistakes, and submit to supervisor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Validation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Before uploading, JOSM will notify you of found errors/warnings.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CC0000"/>
                </a:solidFill>
              </a:rPr>
              <a:t>READ, AND UNDERSTAND, THEM!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algn="ctr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Then: 1) fix them, or 2) request help.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Conflict resolution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Best option: avoid conflicts: upload data often, in small portions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(at least once every 15 minutes!)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If a conflict happens while uploading: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Find the person whose data you’re conflicting with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Figure out what’s happening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In short, TALK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Conflict resolution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Be conservative!</a:t>
            </a:r>
            <a:r>
              <a:rPr lang="en"/>
              <a:t> When given the choice, and you’re not sure, choose the other party’s data (which is already on the server)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3484150"/>
            <a:ext cx="678180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Filters and optical analysis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Spotting common mistakes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Using filters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Optical analysis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Look at the map closely…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Are there any double buildings?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Footways that don’t connect to roads?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Things with a </a:t>
            </a:r>
            <a:r>
              <a:rPr i="1" lang="en" sz="2400"/>
              <a:t>name </a:t>
            </a:r>
            <a:r>
              <a:rPr lang="en" sz="2400"/>
              <a:t>that should be in another key (trees, buildings, etc)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Secondary/tertiary ways that don’t connect to a road network?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Strangely shaped buildings?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Crossing roads without a node to connect them?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Overlapping building?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Untagged ways?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Common mistakes: ‘name’ tag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099" y="1417833"/>
            <a:ext cx="4500228" cy="37256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600200"/>
            <a:ext cx="38880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Using the “name” tag when it shouldn’t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 sz="2400"/>
              <a:t>(here, “building=type”, “amenity=service” and “building:levels=4”)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Names and capitalization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6AA84F"/>
                </a:solidFill>
              </a:rPr>
              <a:t>Good: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DJ Mrisho Records, Rama Garage, Feti Cafe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CC0000"/>
                </a:solidFill>
              </a:rPr>
              <a:t>Bad: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DJ </a:t>
            </a:r>
            <a:r>
              <a:rPr lang="en">
                <a:solidFill>
                  <a:srgbClr val="000000"/>
                </a:solidFill>
              </a:rPr>
              <a:t>M</a:t>
            </a:r>
            <a:r>
              <a:rPr lang="en">
                <a:solidFill>
                  <a:srgbClr val="CC0000"/>
                </a:solidFill>
              </a:rPr>
              <a:t>RISHO r</a:t>
            </a:r>
            <a:r>
              <a:rPr lang="en"/>
              <a:t>ecords, M</a:t>
            </a:r>
            <a:r>
              <a:rPr lang="en">
                <a:solidFill>
                  <a:srgbClr val="CC0000"/>
                </a:solidFill>
              </a:rPr>
              <a:t>USIC</a:t>
            </a:r>
            <a:r>
              <a:rPr lang="en"/>
              <a:t> S</a:t>
            </a:r>
            <a:r>
              <a:rPr lang="en">
                <a:solidFill>
                  <a:srgbClr val="CC0000"/>
                </a:solidFill>
              </a:rPr>
              <a:t>HOP</a:t>
            </a:r>
            <a:r>
              <a:rPr lang="en"/>
              <a:t>, Peace and </a:t>
            </a:r>
            <a:r>
              <a:rPr lang="en">
                <a:solidFill>
                  <a:srgbClr val="CC0000"/>
                </a:solidFill>
              </a:rPr>
              <a:t>l</a:t>
            </a:r>
            <a:r>
              <a:rPr lang="en"/>
              <a:t>ove Pub, Feti </a:t>
            </a:r>
            <a:r>
              <a:rPr lang="en">
                <a:solidFill>
                  <a:srgbClr val="CC0000"/>
                </a:solidFill>
              </a:rPr>
              <a:t>c</a:t>
            </a:r>
            <a:r>
              <a:rPr lang="en"/>
              <a:t>afe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