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Lst>
  <p:sldSz cy="5143500" cx="9144000"/>
  <p:notesSz cx="6858000" cy="9144000"/>
  <p:embeddedFontLst>
    <p:embeddedFont>
      <p:font typeface="Barlow Condensed"/>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BarlowCondense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BarlowCondense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BarlowCondensed-regular.fntdata"/><Relationship Id="rId8" Type="http://schemas.openxmlformats.org/officeDocument/2006/relationships/font" Target="fonts/Barlow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aa8e38f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aa8e38fa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participants to think of examples of data that is:</a:t>
            </a:r>
            <a:endParaRPr/>
          </a:p>
          <a:p>
            <a:pPr indent="-298450" lvl="0" marL="457200" rtl="0" algn="l">
              <a:spcBef>
                <a:spcPts val="0"/>
              </a:spcBef>
              <a:spcAft>
                <a:spcPts val="0"/>
              </a:spcAft>
              <a:buSzPts val="1100"/>
              <a:buChar char="●"/>
            </a:pPr>
            <a:r>
              <a:rPr lang="en"/>
              <a:t>Generally not sensitive (like street names and shop opening hours)</a:t>
            </a:r>
            <a:endParaRPr/>
          </a:p>
          <a:p>
            <a:pPr indent="-298450" lvl="0" marL="457200" rtl="0" algn="l">
              <a:spcBef>
                <a:spcPts val="0"/>
              </a:spcBef>
              <a:spcAft>
                <a:spcPts val="0"/>
              </a:spcAft>
              <a:buSzPts val="1100"/>
              <a:buChar char="●"/>
            </a:pPr>
            <a:r>
              <a:rPr lang="en"/>
              <a:t>Sometimes sensitive (like location of specialized health care such as reproductive care)</a:t>
            </a:r>
            <a:endParaRPr/>
          </a:p>
          <a:p>
            <a:pPr indent="-298450" lvl="0" marL="457200" rtl="0" algn="l">
              <a:spcBef>
                <a:spcPts val="0"/>
              </a:spcBef>
              <a:spcAft>
                <a:spcPts val="0"/>
              </a:spcAft>
              <a:buSzPts val="1100"/>
              <a:buChar char="●"/>
            </a:pPr>
            <a:r>
              <a:rPr lang="en"/>
              <a:t>Always sensitive (names, ethnicities, political affiliations, military facilities,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4th question may be difficult; obviously we normally hope people will use our data to make decisions. However, here we are talking about the potential for decisions that:</a:t>
            </a:r>
            <a:endParaRPr/>
          </a:p>
          <a:p>
            <a:pPr indent="-298450" lvl="0" marL="457200" rtl="0" algn="l">
              <a:spcBef>
                <a:spcPts val="0"/>
              </a:spcBef>
              <a:spcAft>
                <a:spcPts val="0"/>
              </a:spcAft>
              <a:buSzPts val="1100"/>
              <a:buChar char="●"/>
            </a:pPr>
            <a:r>
              <a:rPr lang="en"/>
              <a:t>Couldn’t otherwise be made (without the data we create)</a:t>
            </a:r>
            <a:endParaRPr/>
          </a:p>
          <a:p>
            <a:pPr indent="-298450" lvl="0" marL="457200" rtl="0" algn="l">
              <a:spcBef>
                <a:spcPts val="0"/>
              </a:spcBef>
              <a:spcAft>
                <a:spcPts val="0"/>
              </a:spcAft>
              <a:buSzPts val="1100"/>
              <a:buChar char="●"/>
            </a:pPr>
            <a:r>
              <a:rPr lang="en"/>
              <a:t>Specifically affect certain individuals or communities (as opposed to affecting everyone). For example, street names would not normally allow anyone to make specific decisions about particular communities living on those streets, but local language use, which is easily tied to specific ethnicities/groups, could certainly do so.</a:t>
            </a:r>
            <a:endParaRPr/>
          </a:p>
        </p:txBody>
      </p:sp>
      <p:sp>
        <p:nvSpPr>
          <p:cNvPr id="76" name="Google Shape;76;g15aa8e38fa3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drive.google.com/file/d/1BZeuIGg3Nmt8As_192GkSHR7COw8-ZC2/preview"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drive.google.com/file/d/1_rXRk9JyoatPoasa7olJhhxbuNLnYkli/preview"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p:cSld name="CUSTOM">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73" y="0"/>
            <a:ext cx="9144001" cy="5143500"/>
          </a:xfrm>
          <a:prstGeom prst="rect">
            <a:avLst/>
          </a:prstGeom>
          <a:noFill/>
          <a:ln>
            <a:noFill/>
          </a:ln>
        </p:spPr>
      </p:pic>
      <p:sp>
        <p:nvSpPr>
          <p:cNvPr id="52" name="Google Shape;52;p13"/>
          <p:cNvSpPr txBox="1"/>
          <p:nvPr>
            <p:ph idx="1" type="body"/>
          </p:nvPr>
        </p:nvSpPr>
        <p:spPr>
          <a:xfrm>
            <a:off x="3284339" y="580913"/>
            <a:ext cx="2575500" cy="5580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3600"/>
              <a:buNone/>
              <a:defRPr b="1" sz="36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2594168" y="288759"/>
            <a:ext cx="3955800" cy="2793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1200"/>
              <a:buNone/>
              <a:defRPr b="0" sz="12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3" type="body"/>
          </p:nvPr>
        </p:nvSpPr>
        <p:spPr>
          <a:xfrm>
            <a:off x="543911" y="1749972"/>
            <a:ext cx="8265000" cy="3104700"/>
          </a:xfrm>
          <a:prstGeom prst="rect">
            <a:avLst/>
          </a:prstGeom>
          <a:noFill/>
          <a:ln>
            <a:noFill/>
          </a:ln>
        </p:spPr>
        <p:txBody>
          <a:bodyPr anchorCtr="0" anchor="t" bIns="34275" lIns="68575" spcFirstLastPara="1" rIns="68575" wrap="square" tIns="34275">
            <a:normAutofit/>
          </a:bodyPr>
          <a:lstStyle>
            <a:lvl1pPr indent="-228600" lvl="0" marL="457200" marR="0" rtl="0" algn="just">
              <a:lnSpc>
                <a:spcPct val="90000"/>
              </a:lnSpc>
              <a:spcBef>
                <a:spcPts val="800"/>
              </a:spcBef>
              <a:spcAft>
                <a:spcPts val="0"/>
              </a:spcAft>
              <a:buClr>
                <a:srgbClr val="757070"/>
              </a:buClr>
              <a:buSzPts val="1400"/>
              <a:buNone/>
              <a:defRPr sz="1400">
                <a:solidFill>
                  <a:srgbClr val="757070"/>
                </a:solidFill>
              </a:defRPr>
            </a:lvl1pPr>
            <a:lvl2pPr indent="-317500" lvl="1" marL="914400" rtl="0" algn="l">
              <a:lnSpc>
                <a:spcPct val="90000"/>
              </a:lnSpc>
              <a:spcBef>
                <a:spcPts val="4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pic>
        <p:nvPicPr>
          <p:cNvPr id="55" name="Google Shape;55;p13"/>
          <p:cNvPicPr preferRelativeResize="0"/>
          <p:nvPr/>
        </p:nvPicPr>
        <p:blipFill rotWithShape="1">
          <a:blip r:embed="rId3">
            <a:alphaModFix/>
          </a:blip>
          <a:srcRect b="0" l="0" r="0" t="0"/>
          <a:stretch/>
        </p:blipFill>
        <p:spPr>
          <a:xfrm>
            <a:off x="4327597" y="1255767"/>
            <a:ext cx="488806" cy="276408"/>
          </a:xfrm>
          <a:prstGeom prst="rect">
            <a:avLst/>
          </a:prstGeom>
          <a:noFill/>
          <a:ln>
            <a:noFill/>
          </a:ln>
        </p:spPr>
      </p:pic>
      <p:sp>
        <p:nvSpPr>
          <p:cNvPr id="56" name="Google Shape;5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757070"/>
                </a:solidFill>
              </a:defRPr>
            </a:lvl1pPr>
            <a:lvl2pPr lvl="1" rtl="0">
              <a:buNone/>
              <a:defRPr sz="1000">
                <a:solidFill>
                  <a:srgbClr val="757070"/>
                </a:solidFill>
              </a:defRPr>
            </a:lvl2pPr>
            <a:lvl3pPr lvl="2" rtl="0">
              <a:buNone/>
              <a:defRPr sz="1000">
                <a:solidFill>
                  <a:srgbClr val="757070"/>
                </a:solidFill>
              </a:defRPr>
            </a:lvl3pPr>
            <a:lvl4pPr lvl="3" rtl="0">
              <a:buNone/>
              <a:defRPr sz="1000">
                <a:solidFill>
                  <a:srgbClr val="757070"/>
                </a:solidFill>
              </a:defRPr>
            </a:lvl4pPr>
            <a:lvl5pPr lvl="4" rtl="0">
              <a:buNone/>
              <a:defRPr sz="1000">
                <a:solidFill>
                  <a:srgbClr val="757070"/>
                </a:solidFill>
              </a:defRPr>
            </a:lvl5pPr>
            <a:lvl6pPr lvl="5" rtl="0">
              <a:buNone/>
              <a:defRPr sz="1000">
                <a:solidFill>
                  <a:srgbClr val="757070"/>
                </a:solidFill>
              </a:defRPr>
            </a:lvl6pPr>
            <a:lvl7pPr lvl="6" rtl="0">
              <a:buNone/>
              <a:defRPr sz="1000">
                <a:solidFill>
                  <a:srgbClr val="757070"/>
                </a:solidFill>
              </a:defRPr>
            </a:lvl7pPr>
            <a:lvl8pPr lvl="7" rtl="0">
              <a:buNone/>
              <a:defRPr sz="1000">
                <a:solidFill>
                  <a:srgbClr val="757070"/>
                </a:solidFill>
              </a:defRPr>
            </a:lvl8pPr>
            <a:lvl9pPr lvl="8" rtl="0">
              <a:buNone/>
              <a:defRPr sz="1000">
                <a:solidFill>
                  <a:srgbClr val="757070"/>
                </a:solidFill>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3"/>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58" name="Google Shape;58;p13"/>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4"/>
              </a:rPr>
              <a:t>How should I look? </a:t>
            </a:r>
            <a:endParaRPr sz="1100">
              <a:latin typeface="Barlow Condensed"/>
              <a:ea typeface="Barlow Condensed"/>
              <a:cs typeface="Barlow Condensed"/>
              <a:sym typeface="Barlow Condensed"/>
            </a:endParaRPr>
          </a:p>
        </p:txBody>
      </p:sp>
      <p:sp>
        <p:nvSpPr>
          <p:cNvPr id="59" name="Google Shape;59;p13"/>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v.19">
  <p:cSld name="Blank-Slide-Road-3_1">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2">
            <a:alphaModFix amt="22000"/>
          </a:blip>
          <a:srcRect b="0" l="0" r="0" t="0"/>
          <a:stretch/>
        </p:blipFill>
        <p:spPr>
          <a:xfrm>
            <a:off x="2873828" y="304800"/>
            <a:ext cx="3371850" cy="4533899"/>
          </a:xfrm>
          <a:prstGeom prst="rect">
            <a:avLst/>
          </a:prstGeom>
          <a:noFill/>
          <a:ln>
            <a:noFill/>
          </a:ln>
        </p:spPr>
      </p:pic>
      <p:sp>
        <p:nvSpPr>
          <p:cNvPr id="62" name="Google Shape;62;p14"/>
          <p:cNvSpPr txBox="1"/>
          <p:nvPr>
            <p:ph idx="1" type="body"/>
          </p:nvPr>
        </p:nvSpPr>
        <p:spPr>
          <a:xfrm>
            <a:off x="342138" y="394216"/>
            <a:ext cx="1866900" cy="6519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4500"/>
              <a:buNone/>
              <a:defRPr b="1" sz="4500">
                <a:solidFill>
                  <a:schemeClr val="lt1"/>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3" name="Google Shape;63;p14"/>
          <p:cNvSpPr txBox="1"/>
          <p:nvPr>
            <p:ph idx="2" type="body"/>
          </p:nvPr>
        </p:nvSpPr>
        <p:spPr>
          <a:xfrm>
            <a:off x="4940378" y="300038"/>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4" name="Google Shape;64;p14"/>
          <p:cNvSpPr txBox="1"/>
          <p:nvPr>
            <p:ph idx="3" type="body"/>
          </p:nvPr>
        </p:nvSpPr>
        <p:spPr>
          <a:xfrm>
            <a:off x="1057728" y="3765947"/>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3A3838"/>
              </a:buClr>
              <a:buSzPts val="2100"/>
              <a:buNone/>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5" name="Google Shape;65;p14"/>
          <p:cNvSpPr txBox="1"/>
          <p:nvPr>
            <p:ph idx="4" type="body"/>
          </p:nvPr>
        </p:nvSpPr>
        <p:spPr>
          <a:xfrm>
            <a:off x="6377940" y="2827317"/>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6" name="Google Shape;66;p14"/>
          <p:cNvSpPr txBox="1"/>
          <p:nvPr>
            <p:ph idx="5" type="body"/>
          </p:nvPr>
        </p:nvSpPr>
        <p:spPr>
          <a:xfrm>
            <a:off x="4940378" y="658714"/>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7" name="Google Shape;67;p14"/>
          <p:cNvSpPr txBox="1"/>
          <p:nvPr>
            <p:ph idx="6" type="body"/>
          </p:nvPr>
        </p:nvSpPr>
        <p:spPr>
          <a:xfrm>
            <a:off x="6377940" y="3185993"/>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8" name="Google Shape;68;p14"/>
          <p:cNvSpPr txBox="1"/>
          <p:nvPr>
            <p:ph idx="7" type="body"/>
          </p:nvPr>
        </p:nvSpPr>
        <p:spPr>
          <a:xfrm>
            <a:off x="1057728" y="4125873"/>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9" name="Google Shape;69;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666666"/>
                </a:solidFill>
              </a:defRPr>
            </a:lvl1pPr>
            <a:lvl2pPr lvl="1" rtl="0">
              <a:buNone/>
              <a:defRPr sz="1000">
                <a:solidFill>
                  <a:srgbClr val="666666"/>
                </a:solidFill>
              </a:defRPr>
            </a:lvl2pPr>
            <a:lvl3pPr lvl="2" rtl="0">
              <a:buNone/>
              <a:defRPr sz="1000">
                <a:solidFill>
                  <a:srgbClr val="666666"/>
                </a:solidFill>
              </a:defRPr>
            </a:lvl3pPr>
            <a:lvl4pPr lvl="3" rtl="0">
              <a:buNone/>
              <a:defRPr sz="1000">
                <a:solidFill>
                  <a:srgbClr val="666666"/>
                </a:solidFill>
              </a:defRPr>
            </a:lvl4pPr>
            <a:lvl5pPr lvl="4" rtl="0">
              <a:buNone/>
              <a:defRPr sz="1000">
                <a:solidFill>
                  <a:srgbClr val="666666"/>
                </a:solidFill>
              </a:defRPr>
            </a:lvl5pPr>
            <a:lvl6pPr lvl="5" rtl="0">
              <a:buNone/>
              <a:defRPr sz="1000">
                <a:solidFill>
                  <a:srgbClr val="666666"/>
                </a:solidFill>
              </a:defRPr>
            </a:lvl6pPr>
            <a:lvl7pPr lvl="6" rtl="0">
              <a:buNone/>
              <a:defRPr sz="1000">
                <a:solidFill>
                  <a:srgbClr val="666666"/>
                </a:solidFill>
              </a:defRPr>
            </a:lvl7pPr>
            <a:lvl8pPr lvl="7" rtl="0">
              <a:buNone/>
              <a:defRPr sz="1000">
                <a:solidFill>
                  <a:srgbClr val="666666"/>
                </a:solidFill>
              </a:defRPr>
            </a:lvl8pPr>
            <a:lvl9pPr lvl="8" rtl="0">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4"/>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71" name="Google Shape;71;p14"/>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3"/>
              </a:rPr>
              <a:t>How should I look? </a:t>
            </a:r>
            <a:endParaRPr sz="1100">
              <a:latin typeface="Barlow Condensed"/>
              <a:ea typeface="Barlow Condensed"/>
              <a:cs typeface="Barlow Condensed"/>
              <a:sym typeface="Barlow Condensed"/>
            </a:endParaRPr>
          </a:p>
        </p:txBody>
      </p:sp>
      <p:sp>
        <p:nvSpPr>
          <p:cNvPr id="72" name="Google Shape;72;p14"/>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merltech.org/wp-content/uploads/2022/02/Data-Risk-and-Harms-toshare.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0" y="-2700"/>
            <a:ext cx="1763700" cy="998100"/>
          </a:xfrm>
          <a:prstGeom prst="rect">
            <a:avLst/>
          </a:prstGeom>
        </p:spPr>
        <p:txBody>
          <a:bodyPr anchorCtr="0" anchor="ctr" bIns="34275" lIns="68575" spcFirstLastPara="1" rIns="68575" wrap="square" tIns="34275">
            <a:normAutofit fontScale="77500"/>
          </a:bodyPr>
          <a:lstStyle/>
          <a:p>
            <a:pPr indent="0" lvl="0" marL="0" rtl="0" algn="l">
              <a:spcBef>
                <a:spcPts val="800"/>
              </a:spcBef>
              <a:spcAft>
                <a:spcPts val="1200"/>
              </a:spcAft>
              <a:buNone/>
            </a:pPr>
            <a:r>
              <a:rPr lang="en"/>
              <a:t>Additional Risk Factors</a:t>
            </a:r>
            <a:endParaRPr/>
          </a:p>
        </p:txBody>
      </p:sp>
      <p:sp>
        <p:nvSpPr>
          <p:cNvPr id="79" name="Google Shape;79;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5"/>
          <p:cNvSpPr txBox="1"/>
          <p:nvPr/>
        </p:nvSpPr>
        <p:spPr>
          <a:xfrm>
            <a:off x="2080675" y="102475"/>
            <a:ext cx="5414400" cy="4002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Is there an election or transfer of political power going on</a:t>
            </a:r>
            <a:r>
              <a:rPr b="1" i="1" lang="en"/>
              <a:t>?</a:t>
            </a:r>
            <a:endParaRPr b="1" i="1"/>
          </a:p>
        </p:txBody>
      </p:sp>
      <p:sp>
        <p:nvSpPr>
          <p:cNvPr id="81" name="Google Shape;81;p15"/>
          <p:cNvSpPr txBox="1"/>
          <p:nvPr/>
        </p:nvSpPr>
        <p:spPr>
          <a:xfrm>
            <a:off x="2080675" y="598425"/>
            <a:ext cx="54144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Will work be done in an area of sub-national conflict? Some countries have defined sub-regions in conflict while the larger area is generally peaceful.</a:t>
            </a:r>
            <a:endParaRPr b="1" i="1"/>
          </a:p>
        </p:txBody>
      </p:sp>
      <p:sp>
        <p:nvSpPr>
          <p:cNvPr id="82" name="Google Shape;82;p15"/>
          <p:cNvSpPr txBox="1"/>
          <p:nvPr/>
        </p:nvSpPr>
        <p:spPr>
          <a:xfrm>
            <a:off x="2080675" y="1525475"/>
            <a:ext cx="53805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Will work proceed during major disruptions such as crop failures, economic collapse, or prolonged natural disasters</a:t>
            </a:r>
            <a:r>
              <a:rPr b="1" i="1" lang="en"/>
              <a:t>?</a:t>
            </a:r>
            <a:endParaRPr b="1" i="1"/>
          </a:p>
        </p:txBody>
      </p:sp>
      <p:sp>
        <p:nvSpPr>
          <p:cNvPr id="83" name="Google Shape;83;p15"/>
          <p:cNvSpPr txBox="1"/>
          <p:nvPr/>
        </p:nvSpPr>
        <p:spPr>
          <a:xfrm>
            <a:off x="2095375" y="2256825"/>
            <a:ext cx="5351100" cy="10467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Will work proceed during an outbreak involving significant mortality, quarantines, and other heavy public health measures/restrictions, such as for Ebola or peak waves of Covid-19)</a:t>
            </a:r>
            <a:r>
              <a:rPr b="1" i="1" lang="en"/>
              <a:t>?</a:t>
            </a:r>
            <a:endParaRPr b="1" i="1"/>
          </a:p>
        </p:txBody>
      </p:sp>
      <p:sp>
        <p:nvSpPr>
          <p:cNvPr id="84" name="Google Shape;84;p15"/>
          <p:cNvSpPr txBox="1"/>
          <p:nvPr/>
        </p:nvSpPr>
        <p:spPr>
          <a:xfrm>
            <a:off x="0" y="4700350"/>
            <a:ext cx="312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Adapted from Amos Doornboos’s </a:t>
            </a:r>
            <a:r>
              <a:rPr lang="en" sz="1000" u="sng">
                <a:solidFill>
                  <a:schemeClr val="hlink"/>
                </a:solidFill>
                <a:hlinkClick r:id="rId3"/>
              </a:rPr>
              <a:t>Quickly Identifying Potential Data Risks</a:t>
            </a:r>
            <a:r>
              <a:rPr lang="en" sz="1000"/>
              <a:t>, February 2022, CC-BY-SA 4.0</a:t>
            </a:r>
            <a:endParaRPr sz="1000"/>
          </a:p>
        </p:txBody>
      </p:sp>
      <p:sp>
        <p:nvSpPr>
          <p:cNvPr id="85" name="Google Shape;85;p15"/>
          <p:cNvSpPr/>
          <p:nvPr/>
        </p:nvSpPr>
        <p:spPr>
          <a:xfrm>
            <a:off x="7721250" y="3543672"/>
            <a:ext cx="1141500" cy="1107300"/>
          </a:xfrm>
          <a:prstGeom prst="octagon">
            <a:avLst>
              <a:gd fmla="val 29289"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86" name="Google Shape;86;p15"/>
          <p:cNvSpPr/>
          <p:nvPr/>
        </p:nvSpPr>
        <p:spPr>
          <a:xfrm>
            <a:off x="7924800" y="320175"/>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7619250" y="1224525"/>
            <a:ext cx="1333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If you answer “Yes” to any of these questions:</a:t>
            </a:r>
            <a:endParaRPr/>
          </a:p>
        </p:txBody>
      </p:sp>
      <p:sp>
        <p:nvSpPr>
          <p:cNvPr id="88" name="Google Shape;88;p15"/>
          <p:cNvSpPr/>
          <p:nvPr/>
        </p:nvSpPr>
        <p:spPr>
          <a:xfrm>
            <a:off x="7913575" y="2211600"/>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7715400" y="3658725"/>
            <a:ext cx="11415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rPr>
              <a:t>Risk Factors Present!</a:t>
            </a:r>
            <a:endParaRPr b="1" sz="1500">
              <a:solidFill>
                <a:schemeClr val="lt1"/>
              </a:solidFill>
            </a:endParaRPr>
          </a:p>
        </p:txBody>
      </p:sp>
      <p:sp>
        <p:nvSpPr>
          <p:cNvPr id="90" name="Google Shape;90;p15"/>
          <p:cNvSpPr txBox="1"/>
          <p:nvPr>
            <p:ph idx="3" type="body"/>
          </p:nvPr>
        </p:nvSpPr>
        <p:spPr>
          <a:xfrm>
            <a:off x="101825" y="1094325"/>
            <a:ext cx="2074500" cy="3371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500">
                <a:solidFill>
                  <a:schemeClr val="dk1"/>
                </a:solidFill>
              </a:rPr>
              <a:t>A given country may be generally peaceful and stable, but may require more than a light protection risk assessment if </a:t>
            </a:r>
            <a:r>
              <a:rPr i="1" lang="en" sz="1500">
                <a:solidFill>
                  <a:schemeClr val="dk1"/>
                </a:solidFill>
              </a:rPr>
              <a:t>specific contextual factors</a:t>
            </a:r>
            <a:r>
              <a:rPr lang="en" sz="1500">
                <a:solidFill>
                  <a:schemeClr val="dk1"/>
                </a:solidFill>
              </a:rPr>
              <a:t> are present.</a:t>
            </a:r>
            <a:endParaRPr sz="1200">
              <a:solidFill>
                <a:srgbClr val="000000"/>
              </a:solidFill>
            </a:endParaRPr>
          </a:p>
          <a:p>
            <a:pPr indent="0" lvl="0" marL="0" rtl="0" algn="l">
              <a:spcBef>
                <a:spcPts val="800"/>
              </a:spcBef>
              <a:spcAft>
                <a:spcPts val="0"/>
              </a:spcAft>
              <a:buNone/>
            </a:pPr>
            <a:r>
              <a:t/>
            </a:r>
            <a:endParaRPr sz="1200">
              <a:solidFill>
                <a:srgbClr val="000000"/>
              </a:solidFill>
            </a:endParaRPr>
          </a:p>
          <a:p>
            <a:pPr indent="0" lvl="0" marL="0" rtl="0" algn="l">
              <a:spcBef>
                <a:spcPts val="800"/>
              </a:spcBef>
              <a:spcAft>
                <a:spcPts val="800"/>
              </a:spcAft>
              <a:buNone/>
            </a:pPr>
            <a:r>
              <a:t/>
            </a:r>
            <a:endParaRPr sz="1200">
              <a:solidFill>
                <a:srgbClr val="000000"/>
              </a:solidFill>
            </a:endParaRPr>
          </a:p>
        </p:txBody>
      </p:sp>
      <p:sp>
        <p:nvSpPr>
          <p:cNvPr id="91" name="Google Shape;91;p15"/>
          <p:cNvSpPr txBox="1"/>
          <p:nvPr/>
        </p:nvSpPr>
        <p:spPr>
          <a:xfrm>
            <a:off x="2095375" y="3386338"/>
            <a:ext cx="53511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there large influxes of people from conflict-affected areas</a:t>
            </a:r>
            <a:r>
              <a:rPr b="1" i="1" lang="en"/>
              <a:t>? A peaceful area may be at risk during such influxes.</a:t>
            </a:r>
            <a:endParaRPr b="1" i="1"/>
          </a:p>
        </p:txBody>
      </p:sp>
      <p:sp>
        <p:nvSpPr>
          <p:cNvPr id="92" name="Google Shape;92;p15"/>
          <p:cNvSpPr txBox="1"/>
          <p:nvPr/>
        </p:nvSpPr>
        <p:spPr>
          <a:xfrm>
            <a:off x="2080675" y="4084750"/>
            <a:ext cx="53121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Is this a new context for open mapping, with no established OSM or similar community?</a:t>
            </a:r>
            <a:endParaRPr b="1" i="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