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Barlow Condensed"/>
      <p:regular r:id="rId27"/>
      <p:bold r:id="rId28"/>
      <p:italic r:id="rId29"/>
      <p:boldItalic r:id="rId30"/>
    </p:embeddedFont>
    <p:embeddedFont>
      <p:font typeface="Archiv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65222A-4C13-4FFD-9C8D-4696C89ABDD2}">
  <a:tblStyle styleId="{9665222A-4C13-4FFD-9C8D-4696C89ABD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8D30349-9387-4B76-BE26-8B15C8F7D79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BarlowCondensed-bold.fntdata"/><Relationship Id="rId27" Type="http://schemas.openxmlformats.org/officeDocument/2006/relationships/font" Target="fonts/BarlowCondense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Condense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chivo-regular.fntdata"/><Relationship Id="rId30" Type="http://schemas.openxmlformats.org/officeDocument/2006/relationships/font" Target="fonts/BarlowCondensed-boldItalic.fntdata"/><Relationship Id="rId11" Type="http://schemas.openxmlformats.org/officeDocument/2006/relationships/slide" Target="slides/slide5.xml"/><Relationship Id="rId33" Type="http://schemas.openxmlformats.org/officeDocument/2006/relationships/font" Target="fonts/Archivo-italic.fntdata"/><Relationship Id="rId10" Type="http://schemas.openxmlformats.org/officeDocument/2006/relationships/slide" Target="slides/slide4.xml"/><Relationship Id="rId32" Type="http://schemas.openxmlformats.org/officeDocument/2006/relationships/font" Target="fonts/Archiv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Archiv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mI4O7vKzufyV9axsrw9GleajrVYjXKNt3crIGlvm9bs/edit?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tosm.org/updates/mapping-in-conflic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rc.org/en/document/cyber-attack-icrc-what-we-know"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mboard.google.com/d/14cIUoMi8Zi2TgWqTHBsqT3xzwTLtWyERrcP0nbUhwY8/edit?usp=shar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485bf19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485bf19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and icebreaker.</a:t>
            </a:r>
            <a:endParaRPr/>
          </a:p>
          <a:p>
            <a:pPr indent="0" lvl="0" marL="0" rtl="0" algn="l">
              <a:spcBef>
                <a:spcPts val="0"/>
              </a:spcBef>
              <a:spcAft>
                <a:spcPts val="0"/>
              </a:spcAft>
              <a:buNone/>
            </a:pPr>
            <a:r>
              <a:rPr lang="en"/>
              <a:t>Introductions, expectations from workshop.</a:t>
            </a:r>
            <a:endParaRPr/>
          </a:p>
          <a:p>
            <a:pPr indent="-298450" lvl="0" marL="457200" rtl="0" algn="l">
              <a:spcBef>
                <a:spcPts val="0"/>
              </a:spcBef>
              <a:spcAft>
                <a:spcPts val="0"/>
              </a:spcAft>
              <a:buSzPts val="1100"/>
              <a:buChar char="-"/>
            </a:pPr>
            <a:r>
              <a:rPr lang="en"/>
              <a:t>Participants should expect to know how to identify risk of harm to communities</a:t>
            </a:r>
            <a:endParaRPr/>
          </a:p>
          <a:p>
            <a:pPr indent="-298450" lvl="0" marL="457200" rtl="0" algn="l">
              <a:spcBef>
                <a:spcPts val="0"/>
              </a:spcBef>
              <a:spcAft>
                <a:spcPts val="0"/>
              </a:spcAft>
              <a:buSzPts val="1100"/>
              <a:buChar char="-"/>
            </a:pPr>
            <a:r>
              <a:rPr lang="en"/>
              <a:t>Participants should feel comfortable that they are aware of HOT principles and expectations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Tell and ask people who you are, why they are here?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485bf199b_0_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485bf199b_0_5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help people get a rapid sense of the different general contextual risk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people may realize that this points to the distinction between Humanitarian contexts (red and orange, where we are governed by the principles of Humanity, Impartiality, Neutrality, and Independence) vs Development contexts (yellow and green, where we are generally guided by the Sustainable Development Goals).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unless someone mentions this, it’s not necessary to get into it. It’s sufficient to point out that in a Red or Orange context, a full Impact Analysis</a:t>
            </a:r>
            <a:r>
              <a:rPr lang="en"/>
              <a:t> is mandatory for any project no matter what kind of data is being gathered, while in a Green or Yellow context it </a:t>
            </a:r>
            <a:r>
              <a:rPr i="1" lang="en"/>
              <a:t>may</a:t>
            </a:r>
            <a:r>
              <a:rPr lang="en"/>
              <a:t> be sufficient to conduct a light Impact Assessment.</a:t>
            </a:r>
            <a:endParaRPr/>
          </a:p>
        </p:txBody>
      </p:sp>
      <p:sp>
        <p:nvSpPr>
          <p:cNvPr id="181" name="Google Shape;181;g13485bf199b_0_59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485bf199b_0_6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485bf199b_0_6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participants to think of examples of data that is:</a:t>
            </a:r>
            <a:endParaRPr/>
          </a:p>
          <a:p>
            <a:pPr indent="-298450" lvl="0" marL="457200" rtl="0" algn="l">
              <a:spcBef>
                <a:spcPts val="0"/>
              </a:spcBef>
              <a:spcAft>
                <a:spcPts val="0"/>
              </a:spcAft>
              <a:buSzPts val="1100"/>
              <a:buChar char="●"/>
            </a:pPr>
            <a:r>
              <a:rPr lang="en"/>
              <a:t>Generally not sensitive (like street names and shop opening hours)</a:t>
            </a:r>
            <a:endParaRPr/>
          </a:p>
          <a:p>
            <a:pPr indent="-298450" lvl="0" marL="457200" rtl="0" algn="l">
              <a:spcBef>
                <a:spcPts val="0"/>
              </a:spcBef>
              <a:spcAft>
                <a:spcPts val="0"/>
              </a:spcAft>
              <a:buSzPts val="1100"/>
              <a:buChar char="●"/>
            </a:pPr>
            <a:r>
              <a:rPr lang="en"/>
              <a:t>Sometimes sensitive (like location of specialized health care such as reproductive care)</a:t>
            </a:r>
            <a:endParaRPr/>
          </a:p>
          <a:p>
            <a:pPr indent="-298450" lvl="0" marL="457200" rtl="0" algn="l">
              <a:spcBef>
                <a:spcPts val="0"/>
              </a:spcBef>
              <a:spcAft>
                <a:spcPts val="0"/>
              </a:spcAft>
              <a:buSzPts val="1100"/>
              <a:buChar char="●"/>
            </a:pPr>
            <a:r>
              <a:rPr lang="en"/>
              <a:t>Always sensitive (names, ethnicities, political affiliations, military facilities,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4th question may be difficult; obviously we normally hope </a:t>
            </a:r>
            <a:r>
              <a:rPr lang="en"/>
              <a:t>people</a:t>
            </a:r>
            <a:r>
              <a:rPr lang="en"/>
              <a:t> will use our data to make decisions. However, here we are talking about the potential for decisions that:</a:t>
            </a:r>
            <a:endParaRPr/>
          </a:p>
          <a:p>
            <a:pPr indent="-298450" lvl="0" marL="457200" rtl="0" algn="l">
              <a:spcBef>
                <a:spcPts val="0"/>
              </a:spcBef>
              <a:spcAft>
                <a:spcPts val="0"/>
              </a:spcAft>
              <a:buSzPts val="1100"/>
              <a:buChar char="●"/>
            </a:pPr>
            <a:r>
              <a:rPr lang="en"/>
              <a:t>Couldn’t otherwise be made (without the data we create)</a:t>
            </a:r>
            <a:endParaRPr/>
          </a:p>
          <a:p>
            <a:pPr indent="-298450" lvl="0" marL="457200" rtl="0" algn="l">
              <a:spcBef>
                <a:spcPts val="0"/>
              </a:spcBef>
              <a:spcAft>
                <a:spcPts val="0"/>
              </a:spcAft>
              <a:buSzPts val="1100"/>
              <a:buChar char="●"/>
            </a:pPr>
            <a:r>
              <a:rPr lang="en"/>
              <a:t>Specifically affect certain individuals or communities (as opposed to affecting everyone). For example, street names would not normally allow anyone to make specific decisions about particular communities living on those streets, but local language use, which is easily tied to specific ethnicities/groups, could certainly do so.</a:t>
            </a:r>
            <a:endParaRPr/>
          </a:p>
        </p:txBody>
      </p:sp>
      <p:sp>
        <p:nvSpPr>
          <p:cNvPr id="200" name="Google Shape;200;g13485bf199b_0_64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485bf199b_0_6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485bf199b_0_6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goal here is simply to ensure that people realize a context characterization may be dependent on time, place, and circumstances.</a:t>
            </a:r>
            <a:endParaRPr/>
          </a:p>
          <a:p>
            <a:pPr indent="-298450" lvl="0" marL="457200" rtl="0" algn="l">
              <a:spcBef>
                <a:spcPts val="0"/>
              </a:spcBef>
              <a:spcAft>
                <a:spcPts val="0"/>
              </a:spcAft>
              <a:buSzPts val="1100"/>
              <a:buChar char="●"/>
            </a:pPr>
            <a:r>
              <a:rPr lang="en"/>
              <a:t>Ask participants to give an example of a context that is normally peaceful and stable, but is not so when disrupted.</a:t>
            </a:r>
            <a:endParaRPr/>
          </a:p>
        </p:txBody>
      </p:sp>
      <p:sp>
        <p:nvSpPr>
          <p:cNvPr id="219" name="Google Shape;219;g13485bf199b_0_69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69ec2cb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69ec2cb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and welcome.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485bf199b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485bf199b_0_7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explain the way in which we PRIORITIZE risk.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Vulnerability = People’s level of exposure (time and number of people) to this risk</a:t>
            </a:r>
            <a:endParaRPr/>
          </a:p>
          <a:p>
            <a:pPr indent="0" lvl="0" marL="0" rtl="0" algn="l">
              <a:spcBef>
                <a:spcPts val="0"/>
              </a:spcBef>
              <a:spcAft>
                <a:spcPts val="0"/>
              </a:spcAft>
              <a:buNone/>
            </a:pPr>
            <a:r>
              <a:rPr lang="en"/>
              <a:t>Likelihood = How likely is the risk to materialize?</a:t>
            </a:r>
            <a:endParaRPr/>
          </a:p>
          <a:p>
            <a:pPr indent="0" lvl="0" marL="0" rtl="0" algn="l">
              <a:spcBef>
                <a:spcPts val="0"/>
              </a:spcBef>
              <a:spcAft>
                <a:spcPts val="0"/>
              </a:spcAft>
              <a:buNone/>
            </a:pPr>
            <a:r>
              <a:rPr lang="en"/>
              <a:t>Impact = How bad will it be if it happens (1 = inconvenience, 5 = mass deaths)?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tricky part here is </a:t>
            </a:r>
            <a:r>
              <a:rPr lang="en"/>
              <a:t>explaining the difference between </a:t>
            </a:r>
            <a:r>
              <a:rPr b="1" lang="en"/>
              <a:t>Vulnerability</a:t>
            </a:r>
            <a:r>
              <a:rPr lang="en"/>
              <a:t> and </a:t>
            </a:r>
            <a:r>
              <a:rPr b="1" lang="en"/>
              <a:t>Likelihood</a:t>
            </a:r>
            <a:r>
              <a:rPr lang="en"/>
              <a:t>. Vulnerability is basically the number of person-hours exposed to the risk, and likelihood is the chance of it happening at any given time to someone who is exposed. Think of it this way for the risk of traffic accidents: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Vulnerability is the number of hours people are spending in cars and on motorcycles each day. If a large proportion of the population commutes by car and motorcycle for many hours each day (common in large African cities), the vulnerability to traffic accidents is 5 (most people every day). If most people walk, ride bicycles, or take the train, vulnerability to traffic accidents may be only 1 or 2.</a:t>
            </a:r>
            <a:endParaRPr/>
          </a:p>
          <a:p>
            <a:pPr indent="-298450" lvl="0" marL="457200" rtl="0" algn="l">
              <a:spcBef>
                <a:spcPts val="0"/>
              </a:spcBef>
              <a:spcAft>
                <a:spcPts val="0"/>
              </a:spcAft>
              <a:buSzPts val="1100"/>
              <a:buChar char="-"/>
            </a:pPr>
            <a:r>
              <a:rPr lang="en"/>
              <a:t>Likelihood is the chance of an accident happening for a person in a car or motorcycle at any given time. A 1 corresponds to “almost never happens” and a 5 to “pretty much every time.” If the roads are bad and traffic is fast and aggressive, the likelihood may be 3 or 4. If roads are well-kept and traffic is slow and well-regulated, likelihood of traffic accidents may be only 1 or 2. </a:t>
            </a:r>
            <a:endParaRPr/>
          </a:p>
          <a:p>
            <a:pPr indent="0" lvl="0" marL="0" rtl="0" algn="l">
              <a:spcBef>
                <a:spcPts val="0"/>
              </a:spcBef>
              <a:spcAft>
                <a:spcPts val="0"/>
              </a:spcAft>
              <a:buNone/>
            </a:pPr>
            <a:r>
              <a:t/>
            </a:r>
            <a:endParaRPr/>
          </a:p>
        </p:txBody>
      </p:sp>
      <p:sp>
        <p:nvSpPr>
          <p:cNvPr id="233" name="Google Shape;233;g13485bf199b_0_7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49a27508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49a275081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349a275081_0_1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49a27508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49a275081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349a275081_0_2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49a275081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49a275081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349a275081_0_3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5f1f9b3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5f1f9b3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to the Jamboard here: https://jamboard.google.com/d/1XcOeHSk3OR8p6uxu1UigmA0qQZn-7v8Y6nrFId87hGs/edit?usp=sharing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will ask the group to use the Jamboard to identify </a:t>
            </a:r>
            <a:r>
              <a:rPr i="1" lang="en"/>
              <a:t>specific</a:t>
            </a:r>
            <a:r>
              <a:rPr lang="en"/>
              <a:t> protection risks for a specific (ideally real)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Emphasize that risks should be about bad outcomes, not events. For example, it’s better to talk about “people attacked because others figured out where their ethnic group was living” than “ethnic data leaked.” The bad outcome is the attack; we want to talk about—and mitigate—the outcome. In some cases, public data about where a specific ethnic group is living could be less dangerous, or even beneficial. So when brainstorming risks, encourage people to focus on bad/dangerous outcomes.</a:t>
            </a:r>
            <a:br>
              <a:rPr lang="en"/>
            </a:br>
            <a:br>
              <a:rPr lang="en"/>
            </a:br>
            <a:r>
              <a:rPr lang="en"/>
              <a:t>Once you have a decent list of 5-12 clear, specific risks, move to the spreadsheet linked on the next page!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49a2750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49a2750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to the spreadsheet here: </a:t>
            </a:r>
            <a:r>
              <a:rPr lang="en" u="sng">
                <a:solidFill>
                  <a:schemeClr val="hlink"/>
                </a:solidFill>
                <a:hlinkClick r:id="rId2"/>
              </a:rPr>
              <a:t>https://docs.google.com/spreadsheets/d/1mI4O7vKzufyV9axsrw9GleajrVYjXKNt3crIGlvm9bs/edit?usp=sharing</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will ask people to add a rating to the risks. Enter the numbers yourself, getting suggestions from the participants verbally or in the comments of the chat. The score will multiply by itself.  </a:t>
            </a:r>
            <a:r>
              <a:rPr i="1" lang="en"/>
              <a:t>Don’t worry too much about the ratings people give; the scores are relative, not absolute, and the goal is to identify the highest-rated risks to focus on for mitigation.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fill out the scores, choose the top 2-3 risk and ask the participants to think of good mitigation ideas (you can add more than one mitigation for any given risk).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49a275081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49a275081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links HOT’s global Data Principles to the Protection framework. This is basically to point out that Ethical Data and Protection is a core principle for HOT, and underscore the importance of the following material.</a:t>
            </a:r>
            <a:endParaRPr/>
          </a:p>
        </p:txBody>
      </p:sp>
      <p:sp>
        <p:nvSpPr>
          <p:cNvPr id="82" name="Google Shape;82;g1349a275081_0_8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49a2750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49a2750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85bf199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485bf199b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key task is to get participants to focus on harm to communities. </a:t>
            </a:r>
            <a:br>
              <a:rPr lang="en"/>
            </a:br>
            <a:br>
              <a:rPr lang="en"/>
            </a:br>
            <a:r>
              <a:rPr i="1" lang="en"/>
              <a:t>Many people will instinctively think of “protection” as referring to security, especially risk to mappers. The purpose of this slide is to help them focus on the harm to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Suggestion: Ask people “What does protection mean to you?” If anyone says “Do No Harm,” or otherwise talks about risk and/or harm to communities, praise them and reinforce what they’ve said. If everyone keeps on the subject of safety and security of mappers, </a:t>
            </a:r>
            <a:r>
              <a:rPr i="1" lang="en"/>
              <a:t>gently and respectfully</a:t>
            </a:r>
            <a:r>
              <a:rPr lang="en"/>
              <a:t> try to bring them around to thinking about harm to people and communities.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a round robin of participants’ understanding of data protection</a:t>
            </a:r>
            <a:endParaRPr/>
          </a:p>
        </p:txBody>
      </p:sp>
      <p:sp>
        <p:nvSpPr>
          <p:cNvPr id="98" name="Google Shape;98;g13485bf199b_0_2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485bf199b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485bf199b_0_4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get people thinking about different ways communities can be harmed.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Don’t worry too much about </a:t>
            </a:r>
            <a:r>
              <a:rPr lang="en"/>
              <a:t>exactly how we might cause harm</a:t>
            </a:r>
            <a:r>
              <a:rPr lang="en"/>
              <a:t> yet (examples and a brainstorming exercise are coming), but try to get them to be creative in thinking of ways that people and communities can suffer harm, whether it comes from us, open mapping, data, </a:t>
            </a:r>
            <a:r>
              <a:rPr i="1" lang="en"/>
              <a:t>or anything else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in the previous slide, gently and respectfully discourage people from focusing on safety &amp; security of mappers; we want a clear focus on harm to others, not ourselves as mappers.</a:t>
            </a:r>
            <a:endParaRPr/>
          </a:p>
          <a:p>
            <a:pPr indent="0" lvl="0" marL="0" rtl="0" algn="l">
              <a:spcBef>
                <a:spcPts val="0"/>
              </a:spcBef>
              <a:spcAft>
                <a:spcPts val="0"/>
              </a:spcAft>
              <a:buNone/>
            </a:pPr>
            <a:r>
              <a:t/>
            </a:r>
            <a:endParaRPr/>
          </a:p>
        </p:txBody>
      </p:sp>
      <p:sp>
        <p:nvSpPr>
          <p:cNvPr id="106" name="Google Shape;106;g13485bf199b_0_49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485bf199b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485bf199b_0_4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draw attention to the general risk of targeted attacks.</a:t>
            </a:r>
            <a:endParaRPr/>
          </a:p>
          <a:p>
            <a:pPr indent="-298450" lvl="0" marL="457200" rtl="0" algn="l">
              <a:spcBef>
                <a:spcPts val="0"/>
              </a:spcBef>
              <a:spcAft>
                <a:spcPts val="0"/>
              </a:spcAft>
              <a:buSzPts val="1100"/>
              <a:buChar char="●"/>
            </a:pPr>
            <a:r>
              <a:rPr lang="en"/>
              <a:t>If possible, encourage participants to consider where such risks might arise in their region, and under what circumstances.</a:t>
            </a:r>
            <a:endParaRPr/>
          </a:p>
          <a:p>
            <a:pPr indent="-298450" lvl="0" marL="457200" rtl="0" algn="l">
              <a:spcBef>
                <a:spcPts val="0"/>
              </a:spcBef>
              <a:spcAft>
                <a:spcPts val="0"/>
              </a:spcAft>
              <a:buSzPts val="1100"/>
              <a:buChar char="●"/>
            </a:pPr>
            <a:r>
              <a:rPr lang="en"/>
              <a:t>Consider sharing the 2022 HOT blog post on mapping in conflict: </a:t>
            </a:r>
            <a:r>
              <a:rPr lang="en" u="sng">
                <a:solidFill>
                  <a:schemeClr val="hlink"/>
                </a:solidFill>
                <a:hlinkClick r:id="rId2"/>
              </a:rPr>
              <a:t>https://www.hotosm.org/updates/mapping-in-conflict/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asked: “doesn’t our data risk targeting attacks everywhere?” Basic response: “Ukraine is an interstate conflict. See Slide 10 for details. It’s fairly unique.”</a:t>
            </a:r>
            <a:endParaRPr/>
          </a:p>
        </p:txBody>
      </p:sp>
      <p:sp>
        <p:nvSpPr>
          <p:cNvPr id="114" name="Google Shape;114;g13485bf199b_0_49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485bf199b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485bf199b_0_5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encourage participants to consider unexpected ways in which others might use our data (or even merely be perceived as using our data) to cause harm.</a:t>
            </a:r>
            <a:endParaRPr/>
          </a:p>
          <a:p>
            <a:pPr indent="-298450" lvl="0" marL="457200" rtl="0" algn="l">
              <a:spcBef>
                <a:spcPts val="0"/>
              </a:spcBef>
              <a:spcAft>
                <a:spcPts val="0"/>
              </a:spcAft>
              <a:buSzPts val="1100"/>
              <a:buChar char="●"/>
            </a:pPr>
            <a:r>
              <a:rPr lang="en"/>
              <a:t>Encourage participants to think of other ways in which map data could call unwanted attention upon people or communities</a:t>
            </a:r>
            <a:endParaRPr/>
          </a:p>
          <a:p>
            <a:pPr indent="-298450" lvl="0" marL="457200" rtl="0" algn="l">
              <a:spcBef>
                <a:spcPts val="0"/>
              </a:spcBef>
              <a:spcAft>
                <a:spcPts val="0"/>
              </a:spcAft>
              <a:buSzPts val="1100"/>
              <a:buChar char="●"/>
            </a:pPr>
            <a:r>
              <a:rPr lang="en"/>
              <a:t>General mitigation is around </a:t>
            </a:r>
            <a:r>
              <a:rPr b="1" lang="en"/>
              <a:t>informed consent</a:t>
            </a:r>
            <a:endParaRPr b="1"/>
          </a:p>
          <a:p>
            <a:pPr indent="-298450" lvl="0" marL="457200" rtl="0" algn="l">
              <a:spcBef>
                <a:spcPts val="0"/>
              </a:spcBef>
              <a:spcAft>
                <a:spcPts val="0"/>
              </a:spcAft>
              <a:buSzPts val="1100"/>
              <a:buChar char="●"/>
            </a:pPr>
            <a:r>
              <a:rPr lang="en"/>
              <a:t>Even if people don’t think they are at risk, but you as an organization have some knowledge of risks that the community doesn’t, you must inform them (that is, in fact, the meaning of “informed consent”)!</a:t>
            </a:r>
            <a:endParaRPr/>
          </a:p>
          <a:p>
            <a:pPr indent="0" lvl="0" marL="0" rtl="0" algn="l">
              <a:spcBef>
                <a:spcPts val="0"/>
              </a:spcBef>
              <a:spcAft>
                <a:spcPts val="0"/>
              </a:spcAft>
              <a:buNone/>
            </a:pPr>
            <a:r>
              <a:rPr lang="en"/>
              <a:t>Try the example of refugees from DRC in Rwanda</a:t>
            </a:r>
            <a:endParaRPr/>
          </a:p>
          <a:p>
            <a:pPr indent="-298450" lvl="0" marL="457200" rtl="0" algn="l">
              <a:spcBef>
                <a:spcPts val="0"/>
              </a:spcBef>
              <a:spcAft>
                <a:spcPts val="0"/>
              </a:spcAft>
              <a:buSzPts val="1100"/>
              <a:buChar char="●"/>
            </a:pPr>
            <a:r>
              <a:rPr lang="en"/>
              <a:t>Would the Rwandan government be interested?</a:t>
            </a:r>
            <a:endParaRPr/>
          </a:p>
          <a:p>
            <a:pPr indent="-298450" lvl="0" marL="457200" rtl="0" algn="l">
              <a:spcBef>
                <a:spcPts val="0"/>
              </a:spcBef>
              <a:spcAft>
                <a:spcPts val="0"/>
              </a:spcAft>
              <a:buSzPts val="1100"/>
              <a:buChar char="●"/>
            </a:pPr>
            <a:r>
              <a:rPr lang="en"/>
              <a:t>Would they have the capacity to hack you?</a:t>
            </a:r>
            <a:endParaRPr/>
          </a:p>
          <a:p>
            <a:pPr indent="-298450" lvl="0" marL="457200" rtl="0" algn="l">
              <a:spcBef>
                <a:spcPts val="0"/>
              </a:spcBef>
              <a:spcAft>
                <a:spcPts val="0"/>
              </a:spcAft>
              <a:buSzPts val="1100"/>
              <a:buChar char="●"/>
            </a:pPr>
            <a:r>
              <a:rPr lang="en"/>
              <a:t>Would the refugees be safe after their data leaked?</a:t>
            </a:r>
            <a:endParaRPr/>
          </a:p>
        </p:txBody>
      </p:sp>
      <p:sp>
        <p:nvSpPr>
          <p:cNvPr id="122" name="Google Shape;122;g13485bf199b_0_5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485bf199b_0_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485bf199b_0_5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encourage participants to consider the limits of data security, and critically examine not just </a:t>
            </a:r>
            <a:r>
              <a:rPr i="1" lang="en"/>
              <a:t>how</a:t>
            </a:r>
            <a:r>
              <a:rPr lang="en"/>
              <a:t> we keep data secure, but </a:t>
            </a:r>
            <a:r>
              <a:rPr i="1" lang="en"/>
              <a:t>if</a:t>
            </a:r>
            <a:r>
              <a:rPr lang="en"/>
              <a:t> we should have the data at all!</a:t>
            </a:r>
            <a:endParaRPr/>
          </a:p>
          <a:p>
            <a:pPr indent="-298450" lvl="0" marL="457200" rtl="0" algn="l">
              <a:spcBef>
                <a:spcPts val="0"/>
              </a:spcBef>
              <a:spcAft>
                <a:spcPts val="0"/>
              </a:spcAft>
              <a:buSzPts val="1100"/>
              <a:buChar char="●"/>
            </a:pPr>
            <a:r>
              <a:rPr lang="en"/>
              <a:t>Ideally the discussion should focus on the nature of the data, the potential threats/attackers, and the vulnerability of the people involved.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https://www.icrc.org/en/document/cyber-attack-icrc-what-we-know</a:t>
            </a:r>
            <a:r>
              <a:rPr lang="en"/>
              <a:t> </a:t>
            </a:r>
            <a:endParaRPr/>
          </a:p>
        </p:txBody>
      </p:sp>
      <p:sp>
        <p:nvSpPr>
          <p:cNvPr id="130" name="Google Shape;130;g13485bf199b_0_51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5f1f9b3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5f1f9b3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Move to the Jamboard here: </a:t>
            </a:r>
            <a:r>
              <a:rPr lang="en" u="sng">
                <a:solidFill>
                  <a:schemeClr val="hlink"/>
                </a:solidFill>
                <a:hlinkClick r:id="rId2"/>
              </a:rPr>
              <a:t>https://jamboard.google.com/d/14cIUoMi8Zi2TgWqTHBsqT3xzwTLtWyERrcP0nbUhwY8/edit?usp=sharing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are two identical blank pages in the Jamboard. Each one should be for a specific project, dataset, or activity. Duplicate the second page before using it; you can create as many blank pages as you need (for most sessions, two should be sufficient to get the idea).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Ask people to brainstorm ways in which open mapping activities and data can cause harm.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them to be specific; it’s more effective to talk about an actual community in a real country than a generic example (for example, “HIV patients seeking care in Tanzania may face stigmatization and persecution from the national-level politicians” rather than “People may be stigmatized”).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Be careful not to single out participants or contexts; the above example is best coming from a Tanzanian participant, and </a:t>
            </a:r>
            <a:r>
              <a:rPr i="1" lang="en">
                <a:solidFill>
                  <a:schemeClr val="dk1"/>
                </a:solidFill>
              </a:rPr>
              <a:t>under no circumstances</a:t>
            </a:r>
            <a:r>
              <a:rPr lang="en">
                <a:solidFill>
                  <a:schemeClr val="dk1"/>
                </a:solidFill>
              </a:rPr>
              <a:t> should the discussion focus on stigmas or risks in only one country which in a way that would make people from that country feel that they’re being shamed.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for each example: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Who is being harmed?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By Whom or What?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How?</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How does our activity or data contribute to the harm?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i="1" lang="en">
                <a:solidFill>
                  <a:schemeClr val="dk1"/>
                </a:solidFill>
              </a:rPr>
              <a:t>Do not let them think about mitigation yet! That’s coming later!</a:t>
            </a:r>
            <a:endParaRPr b="1" i="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485bf199b_0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485bf199b_0_5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intended to show people how we go from a project idea, proposal, or request to a decision about the Impact Analysis tool/process we should use.</a:t>
            </a:r>
            <a:br>
              <a:rPr lang="en"/>
            </a:br>
            <a:br>
              <a:rPr lang="en"/>
            </a:br>
            <a:r>
              <a:rPr lang="en"/>
              <a:t>The colors correspond to the Context Characterization graphic in the next slide, but for now the meaning is:</a:t>
            </a:r>
            <a:br>
              <a:rPr lang="en"/>
            </a:br>
            <a:br>
              <a:rPr lang="en"/>
            </a:br>
            <a:r>
              <a:rPr lang="en"/>
              <a:t>Red = You must do a full Context and Risk Analysis procedure</a:t>
            </a:r>
            <a:br>
              <a:rPr lang="en"/>
            </a:br>
            <a:r>
              <a:rPr lang="en"/>
              <a:t>Green = You can use a simple, light checklist procedure (which we’ll show later in the presentation)</a:t>
            </a:r>
            <a:br>
              <a:rPr lang="en"/>
            </a:br>
            <a:r>
              <a:rPr lang="en"/>
              <a:t>Yellow = You need to consult with a Director or Manager</a:t>
            </a:r>
            <a:endParaRPr/>
          </a:p>
        </p:txBody>
      </p:sp>
      <p:sp>
        <p:nvSpPr>
          <p:cNvPr id="144" name="Google Shape;144;g13485bf199b_0_52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hyperlink" Target="https://drive.google.com/file/d/1BZeuIGg3Nmt8As_192GkSHR7COw8-ZC2/preview"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drive.google.com/file/d/1_rXRk9JyoatPoasa7olJhhxbuNLnYkli/preview"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p:cSld name="CUSTOM">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73" y="0"/>
            <a:ext cx="9144001" cy="5143500"/>
          </a:xfrm>
          <a:prstGeom prst="rect">
            <a:avLst/>
          </a:prstGeom>
          <a:noFill/>
          <a:ln>
            <a:noFill/>
          </a:ln>
        </p:spPr>
      </p:pic>
      <p:sp>
        <p:nvSpPr>
          <p:cNvPr id="52" name="Google Shape;52;p13"/>
          <p:cNvSpPr txBox="1"/>
          <p:nvPr>
            <p:ph idx="1" type="body"/>
          </p:nvPr>
        </p:nvSpPr>
        <p:spPr>
          <a:xfrm>
            <a:off x="3284339" y="580913"/>
            <a:ext cx="2575500" cy="5580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3600"/>
              <a:buNone/>
              <a:defRPr b="1" sz="36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2594168" y="288759"/>
            <a:ext cx="3955800" cy="2793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1200"/>
              <a:buNone/>
              <a:defRPr b="0" sz="12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3" type="body"/>
          </p:nvPr>
        </p:nvSpPr>
        <p:spPr>
          <a:xfrm>
            <a:off x="543911" y="1749972"/>
            <a:ext cx="8265000" cy="3104700"/>
          </a:xfrm>
          <a:prstGeom prst="rect">
            <a:avLst/>
          </a:prstGeom>
          <a:noFill/>
          <a:ln>
            <a:noFill/>
          </a:ln>
        </p:spPr>
        <p:txBody>
          <a:bodyPr anchorCtr="0" anchor="t" bIns="34275" lIns="68575" spcFirstLastPara="1" rIns="68575" wrap="square" tIns="34275">
            <a:normAutofit/>
          </a:bodyPr>
          <a:lstStyle>
            <a:lvl1pPr indent="-228600" lvl="0" marL="457200" marR="0" rtl="0" algn="just">
              <a:lnSpc>
                <a:spcPct val="90000"/>
              </a:lnSpc>
              <a:spcBef>
                <a:spcPts val="800"/>
              </a:spcBef>
              <a:spcAft>
                <a:spcPts val="0"/>
              </a:spcAft>
              <a:buClr>
                <a:srgbClr val="757070"/>
              </a:buClr>
              <a:buSzPts val="1400"/>
              <a:buNone/>
              <a:defRPr sz="1400">
                <a:solidFill>
                  <a:srgbClr val="757070"/>
                </a:solidFill>
              </a:defRPr>
            </a:lvl1pPr>
            <a:lvl2pPr indent="-317500" lvl="1" marL="914400" rtl="0" algn="l">
              <a:lnSpc>
                <a:spcPct val="90000"/>
              </a:lnSpc>
              <a:spcBef>
                <a:spcPts val="4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pic>
        <p:nvPicPr>
          <p:cNvPr id="55" name="Google Shape;55;p13"/>
          <p:cNvPicPr preferRelativeResize="0"/>
          <p:nvPr/>
        </p:nvPicPr>
        <p:blipFill rotWithShape="1">
          <a:blip r:embed="rId3">
            <a:alphaModFix/>
          </a:blip>
          <a:srcRect b="0" l="0" r="0" t="0"/>
          <a:stretch/>
        </p:blipFill>
        <p:spPr>
          <a:xfrm>
            <a:off x="4327597" y="1255767"/>
            <a:ext cx="488806" cy="276408"/>
          </a:xfrm>
          <a:prstGeom prst="rect">
            <a:avLst/>
          </a:prstGeom>
          <a:noFill/>
          <a:ln>
            <a:noFill/>
          </a:ln>
        </p:spPr>
      </p:pic>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757070"/>
                </a:solidFill>
              </a:defRPr>
            </a:lvl1pPr>
            <a:lvl2pPr lvl="1" rtl="0">
              <a:buNone/>
              <a:defRPr sz="1000">
                <a:solidFill>
                  <a:srgbClr val="757070"/>
                </a:solidFill>
              </a:defRPr>
            </a:lvl2pPr>
            <a:lvl3pPr lvl="2" rtl="0">
              <a:buNone/>
              <a:defRPr sz="1000">
                <a:solidFill>
                  <a:srgbClr val="757070"/>
                </a:solidFill>
              </a:defRPr>
            </a:lvl3pPr>
            <a:lvl4pPr lvl="3" rtl="0">
              <a:buNone/>
              <a:defRPr sz="1000">
                <a:solidFill>
                  <a:srgbClr val="757070"/>
                </a:solidFill>
              </a:defRPr>
            </a:lvl4pPr>
            <a:lvl5pPr lvl="4" rtl="0">
              <a:buNone/>
              <a:defRPr sz="1000">
                <a:solidFill>
                  <a:srgbClr val="757070"/>
                </a:solidFill>
              </a:defRPr>
            </a:lvl5pPr>
            <a:lvl6pPr lvl="5" rtl="0">
              <a:buNone/>
              <a:defRPr sz="1000">
                <a:solidFill>
                  <a:srgbClr val="757070"/>
                </a:solidFill>
              </a:defRPr>
            </a:lvl6pPr>
            <a:lvl7pPr lvl="6" rtl="0">
              <a:buNone/>
              <a:defRPr sz="1000">
                <a:solidFill>
                  <a:srgbClr val="757070"/>
                </a:solidFill>
              </a:defRPr>
            </a:lvl7pPr>
            <a:lvl8pPr lvl="7" rtl="0">
              <a:buNone/>
              <a:defRPr sz="1000">
                <a:solidFill>
                  <a:srgbClr val="757070"/>
                </a:solidFill>
              </a:defRPr>
            </a:lvl8pPr>
            <a:lvl9pPr lvl="8" rtl="0">
              <a:buNone/>
              <a:defRPr sz="1000">
                <a:solidFill>
                  <a:srgbClr val="757070"/>
                </a:solidFill>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58" name="Google Shape;58;p13"/>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4"/>
              </a:rPr>
              <a:t>How should I look? </a:t>
            </a:r>
            <a:endParaRPr sz="1100">
              <a:latin typeface="Barlow Condensed"/>
              <a:ea typeface="Barlow Condensed"/>
              <a:cs typeface="Barlow Condensed"/>
              <a:sym typeface="Barlow Condensed"/>
            </a:endParaRPr>
          </a:p>
        </p:txBody>
      </p:sp>
      <p:sp>
        <p:nvSpPr>
          <p:cNvPr id="59" name="Google Shape;59;p13"/>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v.19">
  <p:cSld name="Blank-Slide-Road-3_1">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mt="22000"/>
          </a:blip>
          <a:srcRect b="0" l="0" r="0" t="0"/>
          <a:stretch/>
        </p:blipFill>
        <p:spPr>
          <a:xfrm>
            <a:off x="2873828" y="304800"/>
            <a:ext cx="3371850" cy="4533899"/>
          </a:xfrm>
          <a:prstGeom prst="rect">
            <a:avLst/>
          </a:prstGeom>
          <a:noFill/>
          <a:ln>
            <a:noFill/>
          </a:ln>
        </p:spPr>
      </p:pic>
      <p:sp>
        <p:nvSpPr>
          <p:cNvPr id="62" name="Google Shape;62;p14"/>
          <p:cNvSpPr txBox="1"/>
          <p:nvPr>
            <p:ph idx="1" type="body"/>
          </p:nvPr>
        </p:nvSpPr>
        <p:spPr>
          <a:xfrm>
            <a:off x="342138" y="394216"/>
            <a:ext cx="1866900" cy="6519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4500"/>
              <a:buNone/>
              <a:defRPr b="1" sz="4500">
                <a:solidFill>
                  <a:schemeClr val="lt1"/>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3" name="Google Shape;63;p14"/>
          <p:cNvSpPr txBox="1"/>
          <p:nvPr>
            <p:ph idx="2" type="body"/>
          </p:nvPr>
        </p:nvSpPr>
        <p:spPr>
          <a:xfrm>
            <a:off x="4940378" y="300038"/>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4" name="Google Shape;64;p14"/>
          <p:cNvSpPr txBox="1"/>
          <p:nvPr>
            <p:ph idx="3" type="body"/>
          </p:nvPr>
        </p:nvSpPr>
        <p:spPr>
          <a:xfrm>
            <a:off x="1057728" y="3765947"/>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3A3838"/>
              </a:buClr>
              <a:buSzPts val="2100"/>
              <a:buNone/>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5" name="Google Shape;65;p14"/>
          <p:cNvSpPr txBox="1"/>
          <p:nvPr>
            <p:ph idx="4" type="body"/>
          </p:nvPr>
        </p:nvSpPr>
        <p:spPr>
          <a:xfrm>
            <a:off x="6377940" y="2827317"/>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6" name="Google Shape;66;p14"/>
          <p:cNvSpPr txBox="1"/>
          <p:nvPr>
            <p:ph idx="5" type="body"/>
          </p:nvPr>
        </p:nvSpPr>
        <p:spPr>
          <a:xfrm>
            <a:off x="4940378" y="658714"/>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7" name="Google Shape;67;p14"/>
          <p:cNvSpPr txBox="1"/>
          <p:nvPr>
            <p:ph idx="6" type="body"/>
          </p:nvPr>
        </p:nvSpPr>
        <p:spPr>
          <a:xfrm>
            <a:off x="6377940" y="3185993"/>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8" name="Google Shape;68;p14"/>
          <p:cNvSpPr txBox="1"/>
          <p:nvPr>
            <p:ph idx="7" type="body"/>
          </p:nvPr>
        </p:nvSpPr>
        <p:spPr>
          <a:xfrm>
            <a:off x="1057728" y="4125873"/>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9" name="Google Shape;69;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666666"/>
                </a:solidFill>
              </a:defRPr>
            </a:lvl1pPr>
            <a:lvl2pPr lvl="1" rtl="0">
              <a:buNone/>
              <a:defRPr sz="1000">
                <a:solidFill>
                  <a:srgbClr val="666666"/>
                </a:solidFill>
              </a:defRPr>
            </a:lvl2pPr>
            <a:lvl3pPr lvl="2" rtl="0">
              <a:buNone/>
              <a:defRPr sz="1000">
                <a:solidFill>
                  <a:srgbClr val="666666"/>
                </a:solidFill>
              </a:defRPr>
            </a:lvl3pPr>
            <a:lvl4pPr lvl="3" rtl="0">
              <a:buNone/>
              <a:defRPr sz="1000">
                <a:solidFill>
                  <a:srgbClr val="666666"/>
                </a:solidFill>
              </a:defRPr>
            </a:lvl4pPr>
            <a:lvl5pPr lvl="4" rtl="0">
              <a:buNone/>
              <a:defRPr sz="1000">
                <a:solidFill>
                  <a:srgbClr val="666666"/>
                </a:solidFill>
              </a:defRPr>
            </a:lvl5pPr>
            <a:lvl6pPr lvl="5" rtl="0">
              <a:buNone/>
              <a:defRPr sz="1000">
                <a:solidFill>
                  <a:srgbClr val="666666"/>
                </a:solidFill>
              </a:defRPr>
            </a:lvl6pPr>
            <a:lvl7pPr lvl="6" rtl="0">
              <a:buNone/>
              <a:defRPr sz="1000">
                <a:solidFill>
                  <a:srgbClr val="666666"/>
                </a:solidFill>
              </a:defRPr>
            </a:lvl7pPr>
            <a:lvl8pPr lvl="7" rtl="0">
              <a:buNone/>
              <a:defRPr sz="1000">
                <a:solidFill>
                  <a:srgbClr val="666666"/>
                </a:solidFill>
              </a:defRPr>
            </a:lvl8pPr>
            <a:lvl9pPr lvl="8" rtl="0">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4"/>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71" name="Google Shape;71;p14"/>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3"/>
              </a:rPr>
              <a:t>How should I look? </a:t>
            </a:r>
            <a:endParaRPr sz="1100">
              <a:latin typeface="Barlow Condensed"/>
              <a:ea typeface="Barlow Condensed"/>
              <a:cs typeface="Barlow Condensed"/>
              <a:sym typeface="Barlow Condensed"/>
            </a:endParaRPr>
          </a:p>
        </p:txBody>
      </p:sp>
      <p:sp>
        <p:nvSpPr>
          <p:cNvPr id="72" name="Google Shape;72;p14"/>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merltech.org/wp-content/uploads/2022/02/Data-Risk-and-Harms-toshare.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jamboard.google.com/d/1JO5PR8ccFwwejPRM5XCnm2doNNkblfm0hUq6MkvHVmA/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docs.google.com/spreadsheets/d/1mI4O7vKzufyV9axsrw9GleajrVYjXKNt3crIGlvm9bs/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www.hotosm.org/updates/mapping-in-conflict/" TargetMode="External"/><Relationship Id="rId4" Type="http://schemas.openxmlformats.org/officeDocument/2006/relationships/hyperlink" Target="https://docs.google.com/document/d/1I6TgaPcYB7_4Mu9T5UvkS0fTQMo_vwfYFpVdFODJG6E/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jamboard.google.com/d/1M4UJC_q8ZlmfAsbJJ-Lj4aU4erdwBv8STRLv3wpcyeM/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ocs.google.com/spreadsheets/d/1mI4O7vKzufyV9axsrw9GleajrVYjXKNt3crIGlvm9bs/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6" name="Shape 76"/>
        <p:cNvGrpSpPr/>
        <p:nvPr/>
      </p:nvGrpSpPr>
      <p:grpSpPr>
        <a:xfrm>
          <a:off x="0" y="0"/>
          <a:ext cx="0" cy="0"/>
          <a:chOff x="0" y="0"/>
          <a:chExt cx="0" cy="0"/>
        </a:xfrm>
      </p:grpSpPr>
      <p:sp>
        <p:nvSpPr>
          <p:cNvPr id="77" name="Google Shape;77;p15"/>
          <p:cNvSpPr txBox="1"/>
          <p:nvPr/>
        </p:nvSpPr>
        <p:spPr>
          <a:xfrm>
            <a:off x="553676" y="3135887"/>
            <a:ext cx="4071900" cy="130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 sz="3200">
                <a:solidFill>
                  <a:srgbClr val="FFFFFF"/>
                </a:solidFill>
                <a:latin typeface="Archivo"/>
                <a:ea typeface="Archivo"/>
                <a:cs typeface="Archivo"/>
                <a:sym typeface="Archivo"/>
              </a:rPr>
              <a:t>Ethical </a:t>
            </a:r>
            <a:r>
              <a:rPr lang="en" sz="3200">
                <a:solidFill>
                  <a:srgbClr val="FFFFFF"/>
                </a:solidFill>
                <a:latin typeface="Archivo"/>
                <a:ea typeface="Archivo"/>
                <a:cs typeface="Archivo"/>
                <a:sym typeface="Archivo"/>
              </a:rPr>
              <a:t>Data and  Protection Workshop</a:t>
            </a:r>
            <a:endParaRPr sz="3200">
              <a:solidFill>
                <a:srgbClr val="FFFFFF"/>
              </a:solidFill>
              <a:latin typeface="Archivo"/>
              <a:ea typeface="Archivo"/>
              <a:cs typeface="Archivo"/>
              <a:sym typeface="Archivo"/>
            </a:endParaRPr>
          </a:p>
        </p:txBody>
      </p:sp>
      <p:pic>
        <p:nvPicPr>
          <p:cNvPr descr="Humanitarian OpenStreetMap Team Logo - OpenStreetMap Wiki" id="78" name="Google Shape;78;p15"/>
          <p:cNvPicPr preferRelativeResize="0"/>
          <p:nvPr/>
        </p:nvPicPr>
        <p:blipFill rotWithShape="1">
          <a:blip r:embed="rId3">
            <a:alphaModFix/>
          </a:blip>
          <a:srcRect b="0" l="0" r="0" t="0"/>
          <a:stretch/>
        </p:blipFill>
        <p:spPr>
          <a:xfrm>
            <a:off x="3941122" y="911343"/>
            <a:ext cx="1261770" cy="7570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idx="1" type="body"/>
          </p:nvPr>
        </p:nvSpPr>
        <p:spPr>
          <a:xfrm>
            <a:off x="-3" y="-2700"/>
            <a:ext cx="3222000" cy="558000"/>
          </a:xfrm>
          <a:prstGeom prst="rect">
            <a:avLst/>
          </a:prstGeom>
        </p:spPr>
        <p:txBody>
          <a:bodyPr anchorCtr="0" anchor="ctr" bIns="34275" lIns="68575" spcFirstLastPara="1" rIns="68575" wrap="square" tIns="34275">
            <a:normAutofit fontScale="70000"/>
          </a:bodyPr>
          <a:lstStyle/>
          <a:p>
            <a:pPr indent="0" lvl="0" marL="0" rtl="0" algn="ctr">
              <a:spcBef>
                <a:spcPts val="800"/>
              </a:spcBef>
              <a:spcAft>
                <a:spcPts val="1200"/>
              </a:spcAft>
              <a:buNone/>
            </a:pPr>
            <a:r>
              <a:rPr lang="en"/>
              <a:t>Context Characterization</a:t>
            </a:r>
            <a:endParaRPr/>
          </a:p>
        </p:txBody>
      </p:sp>
      <p:sp>
        <p:nvSpPr>
          <p:cNvPr id="184" name="Google Shape;184;p2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4"/>
          <p:cNvSpPr txBox="1"/>
          <p:nvPr/>
        </p:nvSpPr>
        <p:spPr>
          <a:xfrm>
            <a:off x="0" y="9031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Declared Interstate War</a:t>
            </a:r>
            <a:endParaRPr/>
          </a:p>
          <a:p>
            <a:pPr indent="-317500" lvl="0" marL="457200" rtl="0" algn="l">
              <a:spcBef>
                <a:spcPts val="0"/>
              </a:spcBef>
              <a:spcAft>
                <a:spcPts val="0"/>
              </a:spcAft>
              <a:buSzPts val="1400"/>
              <a:buChar char="-"/>
            </a:pPr>
            <a:r>
              <a:rPr lang="en"/>
              <a:t>WW2, Iran/Iraq, Eritrea/Ethiopia</a:t>
            </a:r>
            <a:endParaRPr/>
          </a:p>
        </p:txBody>
      </p:sp>
      <p:sp>
        <p:nvSpPr>
          <p:cNvPr id="186" name="Google Shape;186;p24"/>
          <p:cNvSpPr txBox="1"/>
          <p:nvPr/>
        </p:nvSpPr>
        <p:spPr>
          <a:xfrm>
            <a:off x="0" y="1813850"/>
            <a:ext cx="2735700" cy="6156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Undeclared Interstate War</a:t>
            </a:r>
            <a:endParaRPr/>
          </a:p>
          <a:p>
            <a:pPr indent="-317500" lvl="0" marL="457200" rtl="0" algn="l">
              <a:spcBef>
                <a:spcPts val="0"/>
              </a:spcBef>
              <a:spcAft>
                <a:spcPts val="0"/>
              </a:spcAft>
              <a:buSzPts val="1400"/>
              <a:buChar char="-"/>
            </a:pPr>
            <a:r>
              <a:rPr lang="en"/>
              <a:t>Russia/Ukraine 2022</a:t>
            </a:r>
            <a:endParaRPr/>
          </a:p>
        </p:txBody>
      </p:sp>
      <p:sp>
        <p:nvSpPr>
          <p:cNvPr id="187" name="Google Shape;187;p24"/>
          <p:cNvSpPr txBox="1"/>
          <p:nvPr/>
        </p:nvSpPr>
        <p:spPr>
          <a:xfrm>
            <a:off x="0" y="25089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Recognized Civil War</a:t>
            </a:r>
            <a:endParaRPr/>
          </a:p>
          <a:p>
            <a:pPr indent="-317500" lvl="0" marL="457200" rtl="0" algn="l">
              <a:spcBef>
                <a:spcPts val="0"/>
              </a:spcBef>
              <a:spcAft>
                <a:spcPts val="0"/>
              </a:spcAft>
              <a:buSzPts val="1400"/>
              <a:buChar char="-"/>
            </a:pPr>
            <a:r>
              <a:rPr lang="en"/>
              <a:t>South Sudan independence war</a:t>
            </a:r>
            <a:endParaRPr/>
          </a:p>
        </p:txBody>
      </p:sp>
      <p:sp>
        <p:nvSpPr>
          <p:cNvPr id="188" name="Google Shape;188;p24"/>
          <p:cNvSpPr txBox="1"/>
          <p:nvPr/>
        </p:nvSpPr>
        <p:spPr>
          <a:xfrm>
            <a:off x="0" y="341965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Unrecognized Civil War</a:t>
            </a:r>
            <a:endParaRPr/>
          </a:p>
          <a:p>
            <a:pPr indent="-317500" lvl="0" marL="457200" rtl="0" algn="l">
              <a:spcBef>
                <a:spcPts val="0"/>
              </a:spcBef>
              <a:spcAft>
                <a:spcPts val="0"/>
              </a:spcAft>
              <a:buSzPts val="1400"/>
              <a:buChar char="-"/>
            </a:pPr>
            <a:r>
              <a:rPr lang="en"/>
              <a:t>Darfur (Sudan), Mali, Mindanao (Philippines)</a:t>
            </a:r>
            <a:endParaRPr/>
          </a:p>
        </p:txBody>
      </p:sp>
      <p:sp>
        <p:nvSpPr>
          <p:cNvPr id="189" name="Google Shape;189;p24"/>
          <p:cNvSpPr txBox="1"/>
          <p:nvPr/>
        </p:nvSpPr>
        <p:spPr>
          <a:xfrm>
            <a:off x="0" y="4330400"/>
            <a:ext cx="2735700" cy="8313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Internecine Violence</a:t>
            </a:r>
            <a:endParaRPr/>
          </a:p>
          <a:p>
            <a:pPr indent="-317500" lvl="0" marL="457200" rtl="0" algn="l">
              <a:spcBef>
                <a:spcPts val="0"/>
              </a:spcBef>
              <a:spcAft>
                <a:spcPts val="0"/>
              </a:spcAft>
              <a:buSzPts val="1400"/>
              <a:buChar char="-"/>
            </a:pPr>
            <a:r>
              <a:rPr lang="en"/>
              <a:t>Isis, Mai Mai in DRC, Burkina Faso </a:t>
            </a:r>
            <a:endParaRPr/>
          </a:p>
        </p:txBody>
      </p:sp>
      <p:sp>
        <p:nvSpPr>
          <p:cNvPr id="190" name="Google Shape;190;p24"/>
          <p:cNvSpPr txBox="1"/>
          <p:nvPr/>
        </p:nvSpPr>
        <p:spPr>
          <a:xfrm>
            <a:off x="2909100" y="1871950"/>
            <a:ext cx="3325800" cy="8313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Formally Lawless Areas</a:t>
            </a:r>
            <a:endParaRPr/>
          </a:p>
          <a:p>
            <a:pPr indent="-317500" lvl="0" marL="457200" rtl="0" algn="l">
              <a:spcBef>
                <a:spcPts val="0"/>
              </a:spcBef>
              <a:spcAft>
                <a:spcPts val="0"/>
              </a:spcAft>
              <a:buSzPts val="1400"/>
              <a:buChar char="-"/>
            </a:pPr>
            <a:r>
              <a:rPr lang="en"/>
              <a:t>Northern Mexico drug gangs</a:t>
            </a:r>
            <a:endParaRPr/>
          </a:p>
          <a:p>
            <a:pPr indent="-317500" lvl="0" marL="457200" rtl="0" algn="l">
              <a:spcBef>
                <a:spcPts val="0"/>
              </a:spcBef>
              <a:spcAft>
                <a:spcPts val="0"/>
              </a:spcAft>
              <a:buSzPts val="1400"/>
              <a:buChar char="-"/>
            </a:pPr>
            <a:r>
              <a:rPr lang="en"/>
              <a:t>Cité de Soleil in Haiti</a:t>
            </a:r>
            <a:endParaRPr/>
          </a:p>
        </p:txBody>
      </p:sp>
      <p:sp>
        <p:nvSpPr>
          <p:cNvPr id="191" name="Google Shape;191;p24"/>
          <p:cNvSpPr txBox="1"/>
          <p:nvPr/>
        </p:nvSpPr>
        <p:spPr>
          <a:xfrm>
            <a:off x="6496500" y="227200"/>
            <a:ext cx="2647500" cy="1262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Entrenched Poverty/Corruption</a:t>
            </a:r>
            <a:endParaRPr/>
          </a:p>
          <a:p>
            <a:pPr indent="-317500" lvl="0" marL="457200" rtl="0" algn="l">
              <a:spcBef>
                <a:spcPts val="0"/>
              </a:spcBef>
              <a:spcAft>
                <a:spcPts val="0"/>
              </a:spcAft>
              <a:buSzPts val="1400"/>
              <a:buChar char="-"/>
            </a:pPr>
            <a:r>
              <a:rPr lang="en"/>
              <a:t>Informal areas/slums without notable internal violence such as informal areas of Dar es Salaam</a:t>
            </a:r>
            <a:endParaRPr/>
          </a:p>
        </p:txBody>
      </p:sp>
      <p:sp>
        <p:nvSpPr>
          <p:cNvPr id="192" name="Google Shape;192;p24"/>
          <p:cNvSpPr txBox="1"/>
          <p:nvPr/>
        </p:nvSpPr>
        <p:spPr>
          <a:xfrm>
            <a:off x="2880750" y="2757800"/>
            <a:ext cx="3382500" cy="8313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High Criminality</a:t>
            </a:r>
            <a:endParaRPr/>
          </a:p>
          <a:p>
            <a:pPr indent="-317500" lvl="0" marL="457200" rtl="0" algn="l">
              <a:spcBef>
                <a:spcPts val="0"/>
              </a:spcBef>
              <a:spcAft>
                <a:spcPts val="0"/>
              </a:spcAft>
              <a:buSzPts val="1400"/>
              <a:buChar char="-"/>
            </a:pPr>
            <a:r>
              <a:rPr lang="en"/>
              <a:t>Urban slums in Nairobi, Mexico City, Rio, Karachi</a:t>
            </a:r>
            <a:endParaRPr/>
          </a:p>
        </p:txBody>
      </p:sp>
      <p:sp>
        <p:nvSpPr>
          <p:cNvPr id="193" name="Google Shape;193;p24"/>
          <p:cNvSpPr txBox="1"/>
          <p:nvPr/>
        </p:nvSpPr>
        <p:spPr>
          <a:xfrm>
            <a:off x="2909100" y="555300"/>
            <a:ext cx="3325800" cy="12621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Complex Emergency</a:t>
            </a:r>
            <a:endParaRPr/>
          </a:p>
          <a:p>
            <a:pPr indent="-317500" lvl="0" marL="457200" rtl="0" algn="l">
              <a:spcBef>
                <a:spcPts val="0"/>
              </a:spcBef>
              <a:spcAft>
                <a:spcPts val="0"/>
              </a:spcAft>
              <a:buSzPts val="1400"/>
              <a:buChar char="-"/>
            </a:pPr>
            <a:r>
              <a:rPr lang="en"/>
              <a:t>Earthquake or flood in Pakistan, flood in Rohingya settlement (humanitarian context combined with natural disaster)</a:t>
            </a:r>
            <a:endParaRPr/>
          </a:p>
        </p:txBody>
      </p:sp>
      <p:sp>
        <p:nvSpPr>
          <p:cNvPr id="194" name="Google Shape;194;p24"/>
          <p:cNvSpPr txBox="1"/>
          <p:nvPr/>
        </p:nvSpPr>
        <p:spPr>
          <a:xfrm>
            <a:off x="2880750" y="3684200"/>
            <a:ext cx="3382500" cy="14775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Conflict-Adjacent areas</a:t>
            </a:r>
            <a:endParaRPr/>
          </a:p>
          <a:p>
            <a:pPr indent="-317500" lvl="0" marL="457200" rtl="0" algn="l">
              <a:spcBef>
                <a:spcPts val="0"/>
              </a:spcBef>
              <a:spcAft>
                <a:spcPts val="0"/>
              </a:spcAft>
              <a:buSzPts val="1400"/>
              <a:buChar char="-"/>
            </a:pPr>
            <a:r>
              <a:rPr lang="en"/>
              <a:t>Generally peaceful and stable but hosting/containing people fleeing or affected by nearby conflict (Tanzania/Burundi border, Thai/Burma border)</a:t>
            </a:r>
            <a:endParaRPr/>
          </a:p>
        </p:txBody>
      </p:sp>
      <p:sp>
        <p:nvSpPr>
          <p:cNvPr id="195" name="Google Shape;195;p24"/>
          <p:cNvSpPr txBox="1"/>
          <p:nvPr/>
        </p:nvSpPr>
        <p:spPr>
          <a:xfrm>
            <a:off x="6496500" y="1617600"/>
            <a:ext cx="2647500" cy="19086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Poverty</a:t>
            </a:r>
            <a:endParaRPr/>
          </a:p>
          <a:p>
            <a:pPr indent="-317500" lvl="0" marL="457200" rtl="0" algn="l">
              <a:spcBef>
                <a:spcPts val="0"/>
              </a:spcBef>
              <a:spcAft>
                <a:spcPts val="0"/>
              </a:spcAft>
              <a:buSzPts val="1400"/>
              <a:buChar char="-"/>
            </a:pPr>
            <a:r>
              <a:rPr lang="en"/>
              <a:t>Lack of resources due to underdevelopment rather than deliberate malfeasance. Generally characterized by subsistence farming (Tanzania, Philippines)</a:t>
            </a:r>
            <a:endParaRPr/>
          </a:p>
        </p:txBody>
      </p:sp>
      <p:sp>
        <p:nvSpPr>
          <p:cNvPr id="196" name="Google Shape;196;p24"/>
          <p:cNvSpPr txBox="1"/>
          <p:nvPr/>
        </p:nvSpPr>
        <p:spPr>
          <a:xfrm>
            <a:off x="6496500" y="3654500"/>
            <a:ext cx="2647500" cy="14775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Stable, peaceful, developing</a:t>
            </a:r>
            <a:endParaRPr/>
          </a:p>
          <a:p>
            <a:pPr indent="-317500" lvl="0" marL="457200" rtl="0" algn="l">
              <a:spcBef>
                <a:spcPts val="0"/>
              </a:spcBef>
              <a:spcAft>
                <a:spcPts val="0"/>
              </a:spcAft>
              <a:buSzPts val="1400"/>
              <a:buChar char="-"/>
            </a:pPr>
            <a:r>
              <a:rPr lang="en"/>
              <a:t>May still be poor but things are improving, government, population, other actors reasonably aligned.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 type="body"/>
          </p:nvPr>
        </p:nvSpPr>
        <p:spPr>
          <a:xfrm>
            <a:off x="0" y="-2700"/>
            <a:ext cx="1763700" cy="998100"/>
          </a:xfrm>
          <a:prstGeom prst="rect">
            <a:avLst/>
          </a:prstGeom>
        </p:spPr>
        <p:txBody>
          <a:bodyPr anchorCtr="0" anchor="ctr" bIns="34275" lIns="68575" spcFirstLastPara="1" rIns="68575" wrap="square" tIns="34275">
            <a:normAutofit fontScale="92500"/>
          </a:bodyPr>
          <a:lstStyle/>
          <a:p>
            <a:pPr indent="0" lvl="0" marL="0" rtl="0" algn="ctr">
              <a:spcBef>
                <a:spcPts val="800"/>
              </a:spcBef>
              <a:spcAft>
                <a:spcPts val="1200"/>
              </a:spcAft>
              <a:buNone/>
            </a:pPr>
            <a:r>
              <a:rPr lang="en"/>
              <a:t>Data Sensitivity</a:t>
            </a:r>
            <a:endParaRPr/>
          </a:p>
        </p:txBody>
      </p:sp>
      <p:sp>
        <p:nvSpPr>
          <p:cNvPr id="203" name="Google Shape;203;p2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5"/>
          <p:cNvSpPr txBox="1"/>
          <p:nvPr/>
        </p:nvSpPr>
        <p:spPr>
          <a:xfrm>
            <a:off x="2529150" y="102475"/>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collecting personally identifiable information (PII)?</a:t>
            </a:r>
            <a:endParaRPr b="1" i="1"/>
          </a:p>
        </p:txBody>
      </p:sp>
      <p:sp>
        <p:nvSpPr>
          <p:cNvPr id="205" name="Google Shape;205;p25"/>
          <p:cNvSpPr txBox="1"/>
          <p:nvPr/>
        </p:nvSpPr>
        <p:spPr>
          <a:xfrm>
            <a:off x="2529225" y="842700"/>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collecting data considered sensitive by the community, project team, organization, or government?</a:t>
            </a:r>
            <a:endParaRPr b="1" i="1"/>
          </a:p>
        </p:txBody>
      </p:sp>
      <p:sp>
        <p:nvSpPr>
          <p:cNvPr id="206" name="Google Shape;206;p25"/>
          <p:cNvSpPr txBox="1"/>
          <p:nvPr/>
        </p:nvSpPr>
        <p:spPr>
          <a:xfrm>
            <a:off x="2529225" y="1582925"/>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working with or mapping vulnerable or marginalized groups?</a:t>
            </a:r>
            <a:endParaRPr b="1" i="1"/>
          </a:p>
        </p:txBody>
      </p:sp>
      <p:sp>
        <p:nvSpPr>
          <p:cNvPr id="207" name="Google Shape;207;p25"/>
          <p:cNvSpPr txBox="1"/>
          <p:nvPr/>
        </p:nvSpPr>
        <p:spPr>
          <a:xfrm>
            <a:off x="2529150" y="2323150"/>
            <a:ext cx="49659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sharing otherwise unavailable data with other </a:t>
            </a:r>
            <a:r>
              <a:rPr b="1" i="1" lang="en"/>
              <a:t>actors</a:t>
            </a:r>
            <a:r>
              <a:rPr b="1" i="1" lang="en"/>
              <a:t>, including governments, who may use it to make specific decisions about individuals or communities</a:t>
            </a:r>
            <a:r>
              <a:rPr b="1" i="1" lang="en"/>
              <a:t>?</a:t>
            </a:r>
            <a:endParaRPr b="1" i="1"/>
          </a:p>
        </p:txBody>
      </p:sp>
      <p:sp>
        <p:nvSpPr>
          <p:cNvPr id="208" name="Google Shape;208;p25"/>
          <p:cNvSpPr txBox="1"/>
          <p:nvPr/>
        </p:nvSpPr>
        <p:spPr>
          <a:xfrm>
            <a:off x="0" y="4700350"/>
            <a:ext cx="312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Adapted from Amos Doornboos’s </a:t>
            </a:r>
            <a:r>
              <a:rPr lang="en" sz="1000" u="sng">
                <a:solidFill>
                  <a:schemeClr val="hlink"/>
                </a:solidFill>
                <a:hlinkClick r:id="rId3"/>
              </a:rPr>
              <a:t>Quickly Identifying Potential Data Risks</a:t>
            </a:r>
            <a:r>
              <a:rPr lang="en" sz="1000"/>
              <a:t>, February 2022, CC-BY-SA 4.0</a:t>
            </a:r>
            <a:endParaRPr sz="1000"/>
          </a:p>
        </p:txBody>
      </p:sp>
      <p:sp>
        <p:nvSpPr>
          <p:cNvPr id="209" name="Google Shape;209;p25"/>
          <p:cNvSpPr/>
          <p:nvPr/>
        </p:nvSpPr>
        <p:spPr>
          <a:xfrm>
            <a:off x="7721250" y="3543672"/>
            <a:ext cx="1141500" cy="1107300"/>
          </a:xfrm>
          <a:prstGeom prst="octagon">
            <a:avLst>
              <a:gd fmla="val 29289"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10" name="Google Shape;210;p25"/>
          <p:cNvSpPr/>
          <p:nvPr/>
        </p:nvSpPr>
        <p:spPr>
          <a:xfrm>
            <a:off x="7924800" y="320175"/>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nvSpPr>
        <p:spPr>
          <a:xfrm>
            <a:off x="7619250" y="1224525"/>
            <a:ext cx="1333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If you answer “Yes” to any of these questions:</a:t>
            </a:r>
            <a:endParaRPr/>
          </a:p>
        </p:txBody>
      </p:sp>
      <p:sp>
        <p:nvSpPr>
          <p:cNvPr id="212" name="Google Shape;212;p25"/>
          <p:cNvSpPr/>
          <p:nvPr/>
        </p:nvSpPr>
        <p:spPr>
          <a:xfrm>
            <a:off x="7913575" y="2211600"/>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nvSpPr>
        <p:spPr>
          <a:xfrm>
            <a:off x="7721250" y="3774075"/>
            <a:ext cx="1141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Sensitive Data!</a:t>
            </a:r>
            <a:endParaRPr b="1" sz="1500">
              <a:solidFill>
                <a:schemeClr val="lt1"/>
              </a:solidFill>
            </a:endParaRPr>
          </a:p>
        </p:txBody>
      </p:sp>
      <p:sp>
        <p:nvSpPr>
          <p:cNvPr id="214" name="Google Shape;214;p25"/>
          <p:cNvSpPr txBox="1"/>
          <p:nvPr>
            <p:ph idx="3" type="body"/>
          </p:nvPr>
        </p:nvSpPr>
        <p:spPr>
          <a:xfrm>
            <a:off x="101825" y="1094325"/>
            <a:ext cx="2292900" cy="3371700"/>
          </a:xfrm>
          <a:prstGeom prst="rect">
            <a:avLst/>
          </a:prstGeom>
        </p:spPr>
        <p:txBody>
          <a:bodyPr anchorCtr="0" anchor="t" bIns="34275" lIns="68575" spcFirstLastPara="1" rIns="68575" wrap="square" tIns="34275">
            <a:normAutofit/>
          </a:bodyPr>
          <a:lstStyle/>
          <a:p>
            <a:pPr indent="0" lvl="0" marL="0" rtl="0" algn="just">
              <a:spcBef>
                <a:spcPts val="800"/>
              </a:spcBef>
              <a:spcAft>
                <a:spcPts val="0"/>
              </a:spcAft>
              <a:buNone/>
            </a:pPr>
            <a:r>
              <a:rPr lang="en" sz="1700">
                <a:solidFill>
                  <a:srgbClr val="000000"/>
                </a:solidFill>
              </a:rPr>
              <a:t>Not all data has equal potential for harm! Consider </a:t>
            </a:r>
            <a:r>
              <a:rPr i="1" lang="en" sz="1700">
                <a:solidFill>
                  <a:srgbClr val="000000"/>
                </a:solidFill>
              </a:rPr>
              <a:t>at least</a:t>
            </a:r>
            <a:r>
              <a:rPr lang="en" sz="1700">
                <a:solidFill>
                  <a:srgbClr val="000000"/>
                </a:solidFill>
              </a:rPr>
              <a:t> these aspects:</a:t>
            </a:r>
            <a:endParaRPr sz="1700">
              <a:solidFill>
                <a:srgbClr val="000000"/>
              </a:solidFill>
            </a:endParaRPr>
          </a:p>
          <a:p>
            <a:pPr indent="0" lvl="0" marL="0" rtl="0" algn="just">
              <a:spcBef>
                <a:spcPts val="800"/>
              </a:spcBef>
              <a:spcAft>
                <a:spcPts val="0"/>
              </a:spcAft>
              <a:buNone/>
            </a:pPr>
            <a:r>
              <a:t/>
            </a:r>
            <a:endParaRPr sz="1700">
              <a:solidFill>
                <a:srgbClr val="000000"/>
              </a:solidFill>
            </a:endParaRPr>
          </a:p>
          <a:p>
            <a:pPr indent="0" lvl="0" marL="0" rtl="0" algn="just">
              <a:spcBef>
                <a:spcPts val="800"/>
              </a:spcBef>
              <a:spcAft>
                <a:spcPts val="800"/>
              </a:spcAft>
              <a:buNone/>
            </a:pPr>
            <a:r>
              <a:t/>
            </a:r>
            <a:endParaRPr sz="1700">
              <a:solidFill>
                <a:srgbClr val="000000"/>
              </a:solidFill>
            </a:endParaRPr>
          </a:p>
        </p:txBody>
      </p:sp>
      <p:sp>
        <p:nvSpPr>
          <p:cNvPr id="215" name="Google Shape;215;p25"/>
          <p:cNvSpPr txBox="1"/>
          <p:nvPr/>
        </p:nvSpPr>
        <p:spPr>
          <a:xfrm>
            <a:off x="2575025" y="3279075"/>
            <a:ext cx="49659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there other actors or agencies with a vested interest or stake in map data (disputed boundaries for example)</a:t>
            </a:r>
            <a:r>
              <a:rPr b="1" i="1" lang="en"/>
              <a:t>?</a:t>
            </a:r>
            <a:endParaRPr b="1"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 type="body"/>
          </p:nvPr>
        </p:nvSpPr>
        <p:spPr>
          <a:xfrm>
            <a:off x="1820098" y="580925"/>
            <a:ext cx="5188800" cy="558000"/>
          </a:xfrm>
          <a:prstGeom prst="rect">
            <a:avLst/>
          </a:prstGeom>
        </p:spPr>
        <p:txBody>
          <a:bodyPr anchorCtr="0" anchor="ctr" bIns="34275" lIns="68575" spcFirstLastPara="1" rIns="68575" wrap="square" tIns="34275">
            <a:normAutofit fontScale="85000"/>
          </a:bodyPr>
          <a:lstStyle/>
          <a:p>
            <a:pPr indent="0" lvl="0" marL="0" rtl="0" algn="ctr">
              <a:spcBef>
                <a:spcPts val="800"/>
              </a:spcBef>
              <a:spcAft>
                <a:spcPts val="1200"/>
              </a:spcAft>
              <a:buNone/>
            </a:pPr>
            <a:r>
              <a:rPr lang="en"/>
              <a:t>Other Contextual Factors</a:t>
            </a:r>
            <a:endParaRPr/>
          </a:p>
        </p:txBody>
      </p:sp>
      <p:sp>
        <p:nvSpPr>
          <p:cNvPr id="222" name="Google Shape;222;p26"/>
          <p:cNvSpPr txBox="1"/>
          <p:nvPr>
            <p:ph idx="3" type="body"/>
          </p:nvPr>
        </p:nvSpPr>
        <p:spPr>
          <a:xfrm>
            <a:off x="543911" y="1749972"/>
            <a:ext cx="8265000" cy="3104700"/>
          </a:xfrm>
          <a:prstGeom prst="rect">
            <a:avLst/>
          </a:prstGeom>
        </p:spPr>
        <p:txBody>
          <a:bodyPr anchorCtr="0" anchor="t" bIns="34275" lIns="68575" spcFirstLastPara="1" rIns="68575" wrap="square" tIns="34275">
            <a:normAutofit fontScale="85000" lnSpcReduction="20000"/>
          </a:bodyPr>
          <a:lstStyle/>
          <a:p>
            <a:pPr indent="-273050" lvl="0" marL="342900" rtl="0" algn="just">
              <a:spcBef>
                <a:spcPts val="800"/>
              </a:spcBef>
              <a:spcAft>
                <a:spcPts val="0"/>
              </a:spcAft>
              <a:buClr>
                <a:srgbClr val="000000"/>
              </a:buClr>
              <a:buSzPct val="100000"/>
              <a:buChar char="●"/>
            </a:pPr>
            <a:r>
              <a:rPr lang="en" sz="2000">
                <a:solidFill>
                  <a:srgbClr val="000000"/>
                </a:solidFill>
              </a:rPr>
              <a:t>A given country may be generally peaceful and stable, but may require more than a light protection risk assessment</a:t>
            </a:r>
            <a:r>
              <a:rPr lang="en" sz="2000">
                <a:solidFill>
                  <a:srgbClr val="000000"/>
                </a:solidFill>
              </a:rPr>
              <a:t>:</a:t>
            </a:r>
            <a:endParaRPr sz="2000">
              <a:solidFill>
                <a:srgbClr val="000000"/>
              </a:solidFill>
            </a:endParaRPr>
          </a:p>
          <a:p>
            <a:pPr indent="-273050" lvl="1" marL="685800" rtl="0" algn="l">
              <a:spcBef>
                <a:spcPts val="800"/>
              </a:spcBef>
              <a:spcAft>
                <a:spcPts val="0"/>
              </a:spcAft>
              <a:buClr>
                <a:srgbClr val="000000"/>
              </a:buClr>
              <a:buSzPct val="100000"/>
              <a:buChar char="○"/>
            </a:pPr>
            <a:r>
              <a:rPr lang="en" sz="2000">
                <a:solidFill>
                  <a:srgbClr val="000000"/>
                </a:solidFill>
              </a:rPr>
              <a:t>During elections or other transitions of political power</a:t>
            </a:r>
            <a:endParaRPr sz="2000">
              <a:solidFill>
                <a:srgbClr val="000000"/>
              </a:solidFill>
            </a:endParaRPr>
          </a:p>
          <a:p>
            <a:pPr indent="-273050" lvl="1" marL="685800" rtl="0" algn="l">
              <a:spcBef>
                <a:spcPts val="800"/>
              </a:spcBef>
              <a:spcAft>
                <a:spcPts val="0"/>
              </a:spcAft>
              <a:buClr>
                <a:srgbClr val="000000"/>
              </a:buClr>
              <a:buSzPct val="100000"/>
              <a:buChar char="○"/>
            </a:pPr>
            <a:r>
              <a:rPr lang="en" sz="2000">
                <a:solidFill>
                  <a:srgbClr val="000000"/>
                </a:solidFill>
              </a:rPr>
              <a:t>In conflicted areas (some countries have defined sub-regions in conflict while the larger area is generally peaceful)</a:t>
            </a:r>
            <a:endParaRPr sz="2000">
              <a:solidFill>
                <a:srgbClr val="000000"/>
              </a:solidFill>
            </a:endParaRPr>
          </a:p>
          <a:p>
            <a:pPr indent="-273050" lvl="1" marL="685800" rtl="0" algn="l">
              <a:spcBef>
                <a:spcPts val="800"/>
              </a:spcBef>
              <a:spcAft>
                <a:spcPts val="0"/>
              </a:spcAft>
              <a:buClr>
                <a:srgbClr val="000000"/>
              </a:buClr>
              <a:buSzPct val="100000"/>
              <a:buChar char="○"/>
            </a:pPr>
            <a:r>
              <a:rPr lang="en" sz="2000">
                <a:solidFill>
                  <a:srgbClr val="000000"/>
                </a:solidFill>
              </a:rPr>
              <a:t>During major disruptions such as crop failures, </a:t>
            </a:r>
            <a:r>
              <a:rPr lang="en" sz="2000">
                <a:solidFill>
                  <a:srgbClr val="000000"/>
                </a:solidFill>
              </a:rPr>
              <a:t>economic</a:t>
            </a:r>
            <a:r>
              <a:rPr lang="en" sz="2000">
                <a:solidFill>
                  <a:srgbClr val="000000"/>
                </a:solidFill>
              </a:rPr>
              <a:t> collapse, or prolonged natural disasters</a:t>
            </a:r>
            <a:endParaRPr sz="2000">
              <a:solidFill>
                <a:srgbClr val="000000"/>
              </a:solidFill>
            </a:endParaRPr>
          </a:p>
          <a:p>
            <a:pPr indent="-273050" lvl="1" marL="685800" rtl="0" algn="l">
              <a:spcBef>
                <a:spcPts val="800"/>
              </a:spcBef>
              <a:spcAft>
                <a:spcPts val="0"/>
              </a:spcAft>
              <a:buClr>
                <a:srgbClr val="000000"/>
              </a:buClr>
              <a:buSzPct val="100000"/>
              <a:buChar char="○"/>
            </a:pPr>
            <a:r>
              <a:rPr lang="en" sz="2000">
                <a:solidFill>
                  <a:srgbClr val="000000"/>
                </a:solidFill>
              </a:rPr>
              <a:t>Outbreaks (quarantines and other heavy public health measures/restrictions)</a:t>
            </a:r>
            <a:endParaRPr sz="2000">
              <a:solidFill>
                <a:srgbClr val="000000"/>
              </a:solidFill>
            </a:endParaRPr>
          </a:p>
          <a:p>
            <a:pPr indent="-273050" lvl="1" marL="685800" rtl="0" algn="l">
              <a:spcBef>
                <a:spcPts val="800"/>
              </a:spcBef>
              <a:spcAft>
                <a:spcPts val="0"/>
              </a:spcAft>
              <a:buClr>
                <a:srgbClr val="000000"/>
              </a:buClr>
              <a:buSzPct val="100000"/>
              <a:buChar char="○"/>
            </a:pPr>
            <a:r>
              <a:rPr lang="en" sz="2000">
                <a:solidFill>
                  <a:srgbClr val="000000"/>
                </a:solidFill>
              </a:rPr>
              <a:t>When there are large influxes of people from conflict-affected areas</a:t>
            </a:r>
            <a:endParaRPr sz="2000">
              <a:solidFill>
                <a:srgbClr val="000000"/>
              </a:solidFill>
            </a:endParaRPr>
          </a:p>
          <a:p>
            <a:pPr indent="-273050" lvl="1" marL="685800" rtl="0" algn="l">
              <a:spcBef>
                <a:spcPts val="800"/>
              </a:spcBef>
              <a:spcAft>
                <a:spcPts val="0"/>
              </a:spcAft>
              <a:buClr>
                <a:srgbClr val="000000"/>
              </a:buClr>
              <a:buSzPct val="100000"/>
              <a:buChar char="○"/>
            </a:pPr>
            <a:r>
              <a:rPr lang="en" sz="2000">
                <a:solidFill>
                  <a:srgbClr val="000000"/>
                </a:solidFill>
              </a:rPr>
              <a:t>It is a new context for open mapping, and there is no established OSM community</a:t>
            </a:r>
            <a:endParaRPr sz="2000">
              <a:solidFill>
                <a:srgbClr val="000000"/>
              </a:solidFill>
            </a:endParaRPr>
          </a:p>
          <a:p>
            <a:pPr indent="0" lvl="0" marL="0" rtl="0" algn="just">
              <a:spcBef>
                <a:spcPts val="800"/>
              </a:spcBef>
              <a:spcAft>
                <a:spcPts val="800"/>
              </a:spcAft>
              <a:buNone/>
            </a:pPr>
            <a:r>
              <a:t/>
            </a:r>
            <a:endParaRPr i="1" sz="1700">
              <a:solidFill>
                <a:srgbClr val="000000"/>
              </a:solidFill>
            </a:endParaRPr>
          </a:p>
        </p:txBody>
      </p:sp>
      <p:sp>
        <p:nvSpPr>
          <p:cNvPr id="223" name="Google Shape;223;p2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7" name="Shape 227"/>
        <p:cNvGrpSpPr/>
        <p:nvPr/>
      </p:nvGrpSpPr>
      <p:grpSpPr>
        <a:xfrm>
          <a:off x="0" y="0"/>
          <a:ext cx="0" cy="0"/>
          <a:chOff x="0" y="0"/>
          <a:chExt cx="0" cy="0"/>
        </a:xfrm>
      </p:grpSpPr>
      <p:sp>
        <p:nvSpPr>
          <p:cNvPr id="228" name="Google Shape;228;p27"/>
          <p:cNvSpPr txBox="1"/>
          <p:nvPr/>
        </p:nvSpPr>
        <p:spPr>
          <a:xfrm>
            <a:off x="553674" y="3135875"/>
            <a:ext cx="6835500" cy="130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 sz="3200">
                <a:solidFill>
                  <a:srgbClr val="FFFFFF"/>
                </a:solidFill>
                <a:latin typeface="Archivo"/>
                <a:ea typeface="Archivo"/>
                <a:cs typeface="Archivo"/>
                <a:sym typeface="Archivo"/>
              </a:rPr>
              <a:t>Part 2: Protection Risk Assessment and Mitigation</a:t>
            </a:r>
            <a:endParaRPr sz="3200">
              <a:solidFill>
                <a:srgbClr val="FFFFFF"/>
              </a:solidFill>
              <a:latin typeface="Archivo"/>
              <a:ea typeface="Archivo"/>
              <a:cs typeface="Archivo"/>
              <a:sym typeface="Archivo"/>
            </a:endParaRPr>
          </a:p>
        </p:txBody>
      </p:sp>
      <p:pic>
        <p:nvPicPr>
          <p:cNvPr descr="Humanitarian OpenStreetMap Team Logo - OpenStreetMap Wiki" id="229" name="Google Shape;229;p27"/>
          <p:cNvPicPr preferRelativeResize="0"/>
          <p:nvPr/>
        </p:nvPicPr>
        <p:blipFill rotWithShape="1">
          <a:blip r:embed="rId3">
            <a:alphaModFix/>
          </a:blip>
          <a:srcRect b="0" l="0" r="0" t="0"/>
          <a:stretch/>
        </p:blipFill>
        <p:spPr>
          <a:xfrm>
            <a:off x="3941122" y="911343"/>
            <a:ext cx="1261770" cy="757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idx="1" type="body"/>
          </p:nvPr>
        </p:nvSpPr>
        <p:spPr>
          <a:xfrm>
            <a:off x="0" y="-2700"/>
            <a:ext cx="8885400" cy="621900"/>
          </a:xfrm>
          <a:prstGeom prst="rect">
            <a:avLst/>
          </a:prstGeom>
        </p:spPr>
        <p:txBody>
          <a:bodyPr anchorCtr="0" anchor="ctr" bIns="34275" lIns="68575" spcFirstLastPara="1" rIns="68575" wrap="square" tIns="34275">
            <a:normAutofit/>
          </a:bodyPr>
          <a:lstStyle/>
          <a:p>
            <a:pPr indent="0" lvl="0" marL="0" rtl="0" algn="l">
              <a:spcBef>
                <a:spcPts val="800"/>
              </a:spcBef>
              <a:spcAft>
                <a:spcPts val="1200"/>
              </a:spcAft>
              <a:buNone/>
            </a:pPr>
            <a:r>
              <a:rPr lang="en"/>
              <a:t>Examples - identify and Rate Potential Harm</a:t>
            </a:r>
            <a:endParaRPr/>
          </a:p>
        </p:txBody>
      </p:sp>
      <p:sp>
        <p:nvSpPr>
          <p:cNvPr id="236" name="Google Shape;236;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7" name="Google Shape;237;p28"/>
          <p:cNvGraphicFramePr/>
          <p:nvPr/>
        </p:nvGraphicFramePr>
        <p:xfrm>
          <a:off x="0" y="833465"/>
          <a:ext cx="3000000" cy="3000000"/>
        </p:xfrm>
        <a:graphic>
          <a:graphicData uri="http://schemas.openxmlformats.org/drawingml/2006/table">
            <a:tbl>
              <a:tblPr>
                <a:noFill/>
                <a:tableStyleId>{9665222A-4C13-4FFD-9C8D-4696C89ABDD2}</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228600" lvl="0" marL="45720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solidFill>
                      <a:srgbClr val="FFF2CC"/>
                    </a:solidFill>
                  </a:tcPr>
                </a:tc>
                <a:tc>
                  <a:txBody>
                    <a:bodyPr/>
                    <a:lstStyle/>
                    <a:p>
                      <a:pPr indent="-228600" lvl="0" marL="4572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5</a:t>
                      </a:r>
                      <a:endParaRPr/>
                    </a:p>
                  </a:txBody>
                  <a:tcPr marT="91425" marB="91425" marR="91425" marL="91425">
                    <a:solidFill>
                      <a:srgbClr val="FFF2CC"/>
                    </a:solidFill>
                  </a:tcPr>
                </a:tc>
                <a:tc>
                  <a:txBody>
                    <a:bodyPr/>
                    <a:lstStyle/>
                    <a:p>
                      <a:pPr indent="-228600" lvl="0" marL="45720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idx="1" type="body"/>
          </p:nvPr>
        </p:nvSpPr>
        <p:spPr>
          <a:xfrm>
            <a:off x="0" y="-2700"/>
            <a:ext cx="8274900" cy="726900"/>
          </a:xfrm>
          <a:prstGeom prst="rect">
            <a:avLst/>
          </a:prstGeom>
        </p:spPr>
        <p:txBody>
          <a:bodyPr anchorCtr="0" anchor="ctr" bIns="34275" lIns="68575" spcFirstLastPara="1" rIns="68575" wrap="square" tIns="34275">
            <a:normAutofit fontScale="85000"/>
          </a:bodyPr>
          <a:lstStyle/>
          <a:p>
            <a:pPr indent="0" lvl="0" marL="0" rtl="0" algn="l">
              <a:spcBef>
                <a:spcPts val="800"/>
              </a:spcBef>
              <a:spcAft>
                <a:spcPts val="1200"/>
              </a:spcAft>
              <a:buNone/>
            </a:pPr>
            <a:r>
              <a:rPr lang="en"/>
              <a:t>Multiply Vulnerability x Likelihood x Impact to give Risk</a:t>
            </a:r>
            <a:endParaRPr/>
          </a:p>
        </p:txBody>
      </p:sp>
      <p:sp>
        <p:nvSpPr>
          <p:cNvPr id="244" name="Google Shape;244;p2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5" name="Google Shape;245;p29"/>
          <p:cNvGraphicFramePr/>
          <p:nvPr/>
        </p:nvGraphicFramePr>
        <p:xfrm>
          <a:off x="0" y="833465"/>
          <a:ext cx="3000000" cy="3000000"/>
        </p:xfrm>
        <a:graphic>
          <a:graphicData uri="http://schemas.openxmlformats.org/drawingml/2006/table">
            <a:tbl>
              <a:tblPr>
                <a:noFill/>
                <a:tableStyleId>{9665222A-4C13-4FFD-9C8D-4696C89ABDD2}</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75</a:t>
                      </a:r>
                      <a:endParaRPr/>
                    </a:p>
                  </a:txBody>
                  <a:tcPr marT="91425" marB="91425" marR="91425" marL="91425">
                    <a:lnT cap="flat" cmpd="sng" w="28575">
                      <a:solidFill>
                        <a:srgbClr val="9E9E9E"/>
                      </a:solidFill>
                      <a:prstDash val="solid"/>
                      <a:round/>
                      <a:headEnd len="sm" w="sm" type="none"/>
                      <a:tailEnd len="sm" w="sm" type="none"/>
                    </a:lnT>
                    <a:solidFill>
                      <a:srgbClr val="EA9999"/>
                    </a:solidFill>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solidFill>
                      <a:srgbClr val="EA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46" name="Google Shape;246;p29"/>
          <p:cNvSpPr/>
          <p:nvPr/>
        </p:nvSpPr>
        <p:spPr>
          <a:xfrm>
            <a:off x="6036650" y="724200"/>
            <a:ext cx="2871300" cy="4057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7" name="Google Shape;247;p29"/>
          <p:cNvGraphicFramePr/>
          <p:nvPr/>
        </p:nvGraphicFramePr>
        <p:xfrm>
          <a:off x="6415025" y="1341800"/>
          <a:ext cx="3000000" cy="3000000"/>
        </p:xfrm>
        <a:graphic>
          <a:graphicData uri="http://schemas.openxmlformats.org/drawingml/2006/table">
            <a:tbl>
              <a:tblPr>
                <a:noFill/>
                <a:tableStyleId>{18D30349-9387-4B76-BE26-8B15C8F7D79B}</a:tableStyleId>
              </a:tblPr>
              <a:tblGrid>
                <a:gridCol w="390525"/>
                <a:gridCol w="390525"/>
                <a:gridCol w="390525"/>
                <a:gridCol w="390525"/>
                <a:gridCol w="552450"/>
              </a:tblGrid>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Low</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9CE07F"/>
                    </a:solidFill>
                  </a:tcPr>
                </a:tc>
              </a:tr>
              <a:tr h="2000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18</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27</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36</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48</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Medium</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1EF4B"/>
                    </a:solidFill>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r h="200025">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125</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000"/>
                        <a:t>High</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solidFill>
                      <a:srgbClr val="EA9999"/>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idx="1" type="body"/>
          </p:nvPr>
        </p:nvSpPr>
        <p:spPr>
          <a:xfrm>
            <a:off x="0" y="-2700"/>
            <a:ext cx="6963600" cy="738300"/>
          </a:xfrm>
          <a:prstGeom prst="rect">
            <a:avLst/>
          </a:prstGeom>
        </p:spPr>
        <p:txBody>
          <a:bodyPr anchorCtr="0" anchor="ctr" bIns="34275" lIns="68575" spcFirstLastPara="1" rIns="68575" wrap="square" tIns="34275">
            <a:normAutofit/>
          </a:bodyPr>
          <a:lstStyle/>
          <a:p>
            <a:pPr indent="0" lvl="0" marL="0" rtl="0" algn="l">
              <a:spcBef>
                <a:spcPts val="800"/>
              </a:spcBef>
              <a:spcAft>
                <a:spcPts val="1200"/>
              </a:spcAft>
              <a:buNone/>
            </a:pPr>
            <a:r>
              <a:rPr lang="en"/>
              <a:t>Consider Migitation Measures</a:t>
            </a:r>
            <a:endParaRPr/>
          </a:p>
        </p:txBody>
      </p:sp>
      <p:sp>
        <p:nvSpPr>
          <p:cNvPr id="254" name="Google Shape;254;p3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5" name="Google Shape;255;p30"/>
          <p:cNvGraphicFramePr/>
          <p:nvPr/>
        </p:nvGraphicFramePr>
        <p:xfrm>
          <a:off x="0" y="833465"/>
          <a:ext cx="3000000" cy="3000000"/>
        </p:xfrm>
        <a:graphic>
          <a:graphicData uri="http://schemas.openxmlformats.org/drawingml/2006/table">
            <a:tbl>
              <a:tblPr>
                <a:noFill/>
                <a:tableStyleId>{9665222A-4C13-4FFD-9C8D-4696C89ABDD2}</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75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317500" lvl="0" marL="457200" rtl="0" algn="l">
                        <a:spcBef>
                          <a:spcPts val="0"/>
                        </a:spcBef>
                        <a:spcAft>
                          <a:spcPts val="0"/>
                        </a:spcAft>
                        <a:buSzPts val="1400"/>
                        <a:buChar char="●"/>
                      </a:pPr>
                      <a:r>
                        <a:rPr lang="en"/>
                        <a:t>Do not collect data that reveals ethnicity</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317500" lvl="0" marL="457200" rtl="0" algn="l">
                        <a:spcBef>
                          <a:spcPts val="0"/>
                        </a:spcBef>
                        <a:spcAft>
                          <a:spcPts val="0"/>
                        </a:spcAft>
                        <a:buSzPts val="1400"/>
                        <a:buChar char="●"/>
                      </a:pPr>
                      <a:r>
                        <a:rPr lang="en"/>
                        <a:t>Ask community and stakeholders if there’s a policy to suppress informal neighborhoods—if so do not map them.</a:t>
                      </a:r>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a:p>
                  </a:txBody>
                  <a:tcPr marT="91425" marB="91425" marR="91425" marL="91425"/>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317500" lvl="0" marL="457200" rtl="0" algn="l">
                        <a:spcBef>
                          <a:spcPts val="0"/>
                        </a:spcBef>
                        <a:spcAft>
                          <a:spcPts val="0"/>
                        </a:spcAft>
                        <a:buSzPts val="1400"/>
                        <a:buChar char="●"/>
                      </a:pPr>
                      <a:r>
                        <a:rPr lang="en"/>
                        <a:t>Anonymize all health data before sharing</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solidFill>
                      <a:srgbClr val="FFF2CC"/>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idx="1" type="body"/>
          </p:nvPr>
        </p:nvSpPr>
        <p:spPr>
          <a:xfrm>
            <a:off x="0" y="-2700"/>
            <a:ext cx="9144000" cy="738300"/>
          </a:xfrm>
          <a:prstGeom prst="rect">
            <a:avLst/>
          </a:prstGeom>
        </p:spPr>
        <p:txBody>
          <a:bodyPr anchorCtr="0" anchor="ctr" bIns="34275" lIns="68575" spcFirstLastPara="1" rIns="68575" wrap="square" tIns="34275">
            <a:normAutofit fontScale="85000"/>
          </a:bodyPr>
          <a:lstStyle/>
          <a:p>
            <a:pPr indent="0" lvl="0" marL="0" rtl="0" algn="l">
              <a:spcBef>
                <a:spcPts val="800"/>
              </a:spcBef>
              <a:spcAft>
                <a:spcPts val="1200"/>
              </a:spcAft>
              <a:buNone/>
            </a:pPr>
            <a:r>
              <a:rPr lang="en"/>
              <a:t>Rate Residual Risk (what’s left after </a:t>
            </a:r>
            <a:r>
              <a:rPr lang="en"/>
              <a:t>mitigation</a:t>
            </a:r>
            <a:r>
              <a:rPr lang="en"/>
              <a:t>)</a:t>
            </a:r>
            <a:endParaRPr/>
          </a:p>
        </p:txBody>
      </p:sp>
      <p:sp>
        <p:nvSpPr>
          <p:cNvPr id="262" name="Google Shape;262;p3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3" name="Google Shape;263;p31"/>
          <p:cNvGraphicFramePr/>
          <p:nvPr/>
        </p:nvGraphicFramePr>
        <p:xfrm>
          <a:off x="0" y="833465"/>
          <a:ext cx="3000000" cy="3000000"/>
        </p:xfrm>
        <a:graphic>
          <a:graphicData uri="http://schemas.openxmlformats.org/drawingml/2006/table">
            <a:tbl>
              <a:tblPr>
                <a:noFill/>
                <a:tableStyleId>{9665222A-4C13-4FFD-9C8D-4696C89ABDD2}</a:tableStyleId>
              </a:tblPr>
              <a:tblGrid>
                <a:gridCol w="2232925"/>
                <a:gridCol w="812400"/>
                <a:gridCol w="800725"/>
                <a:gridCol w="771175"/>
                <a:gridCol w="588850"/>
                <a:gridCol w="2828050"/>
                <a:gridCol w="1109900"/>
              </a:tblGrid>
              <a:tr h="855650">
                <a:tc>
                  <a:txBody>
                    <a:bodyPr/>
                    <a:lstStyle/>
                    <a:p>
                      <a:pPr indent="0" lvl="0" marL="0" rtl="0" algn="l">
                        <a:spcBef>
                          <a:spcPts val="0"/>
                        </a:spcBef>
                        <a:spcAft>
                          <a:spcPts val="0"/>
                        </a:spcAft>
                        <a:buNone/>
                      </a:pPr>
                      <a:r>
                        <a:rPr b="1" lang="en"/>
                        <a:t>Potential Harm</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Vulnerability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Likeli hood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Impact (1-5)</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Risk</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en"/>
                        <a:t>Residual risk after mitigation</a:t>
                      </a:r>
                      <a:endParaRPr b="1"/>
                    </a:p>
                  </a:txBody>
                  <a:tcPr marT="91425" marB="91425" marR="91425" marL="91425">
                    <a:lnB cap="flat" cmpd="sng" w="28575">
                      <a:solidFill>
                        <a:srgbClr val="9E9E9E"/>
                      </a:solidFill>
                      <a:prstDash val="solid"/>
                      <a:round/>
                      <a:headEnd len="sm" w="sm" type="none"/>
                      <a:tailEnd len="sm" w="sm" type="none"/>
                    </a:lnB>
                    <a:solidFill>
                      <a:srgbClr val="F3F3F3"/>
                    </a:solidFill>
                  </a:tcPr>
                </a:tc>
              </a:tr>
              <a:tr h="1077500">
                <a:tc>
                  <a:txBody>
                    <a:bodyPr/>
                    <a:lstStyle/>
                    <a:p>
                      <a:pPr indent="0" lvl="0" marL="0" rtl="0" algn="l">
                        <a:spcBef>
                          <a:spcPts val="0"/>
                        </a:spcBef>
                        <a:spcAft>
                          <a:spcPts val="0"/>
                        </a:spcAft>
                        <a:buNone/>
                      </a:pPr>
                      <a:r>
                        <a:rPr lang="en"/>
                        <a:t>Targeted attacks guided by data revealing ethnicity</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75</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317500" lvl="0" marL="457200" rtl="0" algn="l">
                        <a:spcBef>
                          <a:spcPts val="0"/>
                        </a:spcBef>
                        <a:spcAft>
                          <a:spcPts val="0"/>
                        </a:spcAft>
                        <a:buSzPts val="1400"/>
                        <a:buChar char="●"/>
                      </a:pPr>
                      <a:r>
                        <a:rPr lang="en"/>
                        <a:t>Do not collect data that reveals ethnicity</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Low (if not collected)</a:t>
                      </a:r>
                      <a:endParaRPr/>
                    </a:p>
                    <a:p>
                      <a:pPr indent="0" lvl="0" marL="0" rtl="0" algn="l">
                        <a:spcBef>
                          <a:spcPts val="0"/>
                        </a:spcBef>
                        <a:spcAft>
                          <a:spcPts val="0"/>
                        </a:spcAft>
                        <a:buNone/>
                      </a:pPr>
                      <a:r>
                        <a:rPr lang="en"/>
                        <a:t>High (if secured)</a:t>
                      </a:r>
                      <a:endParaRPr/>
                    </a:p>
                  </a:txBody>
                  <a:tcPr marT="91425" marB="91425" marR="91425" marL="91425">
                    <a:lnT cap="flat" cmpd="sng" w="28575">
                      <a:solidFill>
                        <a:srgbClr val="9E9E9E"/>
                      </a:solidFill>
                      <a:prstDash val="solid"/>
                      <a:round/>
                      <a:headEnd len="sm" w="sm" type="none"/>
                      <a:tailEnd len="sm" w="sm" type="none"/>
                    </a:lnT>
                    <a:solidFill>
                      <a:srgbClr val="FFF2CC"/>
                    </a:solidFill>
                  </a:tcPr>
                </a:tc>
              </a:tr>
              <a:tr h="1299325">
                <a:tc>
                  <a:txBody>
                    <a:bodyPr/>
                    <a:lstStyle/>
                    <a:p>
                      <a:pPr indent="0" lvl="0" marL="0" rtl="0" algn="l">
                        <a:spcBef>
                          <a:spcPts val="0"/>
                        </a:spcBef>
                        <a:spcAft>
                          <a:spcPts val="0"/>
                        </a:spcAft>
                        <a:buNone/>
                      </a:pPr>
                      <a:r>
                        <a:rPr lang="en">
                          <a:solidFill>
                            <a:schemeClr val="dk1"/>
                          </a:solidFill>
                        </a:rPr>
                        <a:t>Informal neighborhoods bulldozed</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317500" lvl="0" marL="457200" rtl="0" algn="l">
                        <a:spcBef>
                          <a:spcPts val="0"/>
                        </a:spcBef>
                        <a:spcAft>
                          <a:spcPts val="0"/>
                        </a:spcAft>
                        <a:buSzPts val="1400"/>
                        <a:buChar char="●"/>
                      </a:pPr>
                      <a:r>
                        <a:rPr lang="en"/>
                        <a:t>Ask community and stakeholders if there’s a policy to suppress informal neighborhoods—if so do not map them.</a:t>
                      </a:r>
                      <a:endParaRPr/>
                    </a:p>
                  </a:txBody>
                  <a:tcPr marT="91425" marB="91425" marR="91425" marL="91425"/>
                </a:tc>
                <a:tc>
                  <a:txBody>
                    <a:bodyPr/>
                    <a:lstStyle/>
                    <a:p>
                      <a:pPr indent="0" lvl="0" marL="0" rtl="0" algn="l">
                        <a:spcBef>
                          <a:spcPts val="0"/>
                        </a:spcBef>
                        <a:spcAft>
                          <a:spcPts val="0"/>
                        </a:spcAft>
                        <a:buNone/>
                      </a:pPr>
                      <a:r>
                        <a:rPr lang="en"/>
                        <a:t>Low to Medium</a:t>
                      </a:r>
                      <a:endParaRPr/>
                    </a:p>
                  </a:txBody>
                  <a:tcPr marT="91425" marB="91425" marR="91425" marL="91425">
                    <a:solidFill>
                      <a:srgbClr val="FFF2CC"/>
                    </a:solidFill>
                  </a:tcPr>
                </a:tc>
              </a:tr>
              <a:tr h="1077500">
                <a:tc>
                  <a:txBody>
                    <a:bodyPr/>
                    <a:lstStyle/>
                    <a:p>
                      <a:pPr indent="0" lvl="0" marL="0" rtl="0" algn="l">
                        <a:spcBef>
                          <a:spcPts val="0"/>
                        </a:spcBef>
                        <a:spcAft>
                          <a:spcPts val="0"/>
                        </a:spcAft>
                        <a:buNone/>
                      </a:pPr>
                      <a:r>
                        <a:rPr lang="en"/>
                        <a:t>People seeking HIV care identified and stigmatized</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317500" lvl="0" marL="457200" rtl="0" algn="l">
                        <a:spcBef>
                          <a:spcPts val="0"/>
                        </a:spcBef>
                        <a:spcAft>
                          <a:spcPts val="0"/>
                        </a:spcAft>
                        <a:buSzPts val="1400"/>
                        <a:buChar char="●"/>
                      </a:pPr>
                      <a:r>
                        <a:rPr lang="en"/>
                        <a:t>Anonymize all health data before sharing</a:t>
                      </a:r>
                      <a:endParaRPr/>
                    </a:p>
                    <a:p>
                      <a:pPr indent="-317500" lvl="0" marL="457200" rtl="0" algn="l">
                        <a:spcBef>
                          <a:spcPts val="0"/>
                        </a:spcBef>
                        <a:spcAft>
                          <a:spcPts val="0"/>
                        </a:spcAft>
                        <a:buSzPts val="1400"/>
                        <a:buChar char="●"/>
                      </a:pPr>
                      <a:r>
                        <a:rPr lang="en"/>
                        <a:t>Secure data with encryption</a:t>
                      </a:r>
                      <a:endParaRPr/>
                    </a:p>
                  </a:txBody>
                  <a:tcPr marT="91425" marB="91425" marR="91425" marL="91425"/>
                </a:tc>
                <a:tc>
                  <a:txBody>
                    <a:bodyPr/>
                    <a:lstStyle/>
                    <a:p>
                      <a:pPr indent="0" lvl="0" marL="0" rtl="0" algn="l">
                        <a:spcBef>
                          <a:spcPts val="0"/>
                        </a:spcBef>
                        <a:spcAft>
                          <a:spcPts val="0"/>
                        </a:spcAft>
                        <a:buNone/>
                      </a:pPr>
                      <a:r>
                        <a:rPr lang="en"/>
                        <a:t>Medium to High</a:t>
                      </a:r>
                      <a:endParaRPr/>
                    </a:p>
                  </a:txBody>
                  <a:tcPr marT="91425" marB="91425" marR="91425" marL="91425">
                    <a:solidFill>
                      <a:srgbClr val="FFF2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Jamboard 2</a:t>
            </a:r>
            <a:endParaRPr/>
          </a:p>
        </p:txBody>
      </p:sp>
      <p:sp>
        <p:nvSpPr>
          <p:cNvPr id="269" name="Google Shape;269;p32"/>
          <p:cNvSpPr txBox="1"/>
          <p:nvPr>
            <p:ph idx="1" type="body"/>
          </p:nvPr>
        </p:nvSpPr>
        <p:spPr>
          <a:xfrm>
            <a:off x="1865325" y="2485500"/>
            <a:ext cx="52566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u="sng">
                <a:solidFill>
                  <a:schemeClr val="hlink"/>
                </a:solidFill>
                <a:hlinkClick r:id="rId3"/>
              </a:rPr>
              <a:t>“Protection Risk Brainstorm”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idx="1" type="body"/>
          </p:nvPr>
        </p:nvSpPr>
        <p:spPr>
          <a:xfrm>
            <a:off x="753920" y="580925"/>
            <a:ext cx="73752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Protection Risk Assessment (light)</a:t>
            </a:r>
            <a:endParaRPr/>
          </a:p>
        </p:txBody>
      </p:sp>
      <p:sp>
        <p:nvSpPr>
          <p:cNvPr id="275" name="Google Shape;275;p33"/>
          <p:cNvSpPr txBox="1"/>
          <p:nvPr>
            <p:ph idx="1" type="body"/>
          </p:nvPr>
        </p:nvSpPr>
        <p:spPr>
          <a:xfrm>
            <a:off x="1865325" y="2485500"/>
            <a:ext cx="5256600" cy="558000"/>
          </a:xfrm>
          <a:prstGeom prst="rect">
            <a:avLst/>
          </a:prstGeom>
        </p:spPr>
        <p:txBody>
          <a:bodyPr anchorCtr="0" anchor="ctr" bIns="34275" lIns="68575" spcFirstLastPara="1" rIns="68575" wrap="square" tIns="34275">
            <a:normAutofit fontScale="77500"/>
          </a:bodyPr>
          <a:lstStyle/>
          <a:p>
            <a:pPr indent="0" lvl="0" marL="0" rtl="0" algn="ctr">
              <a:spcBef>
                <a:spcPts val="800"/>
              </a:spcBef>
              <a:spcAft>
                <a:spcPts val="1200"/>
              </a:spcAft>
              <a:buNone/>
            </a:pPr>
            <a:r>
              <a:rPr lang="en" u="sng">
                <a:solidFill>
                  <a:schemeClr val="hlink"/>
                </a:solidFill>
                <a:hlinkClick r:id="rId3"/>
              </a:rPr>
              <a:t>Protection Risk Assessment Template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42131" y="394219"/>
            <a:ext cx="4010100" cy="651900"/>
          </a:xfrm>
          <a:prstGeom prst="rect">
            <a:avLst/>
          </a:prstGeom>
        </p:spPr>
        <p:txBody>
          <a:bodyPr anchorCtr="0" anchor="ctr" bIns="34275" lIns="68575" spcFirstLastPara="1" rIns="68575" wrap="square" tIns="34275">
            <a:normAutofit lnSpcReduction="10000"/>
          </a:bodyPr>
          <a:lstStyle/>
          <a:p>
            <a:pPr indent="0" lvl="0" marL="0" rtl="0" algn="l">
              <a:spcBef>
                <a:spcPts val="800"/>
              </a:spcBef>
              <a:spcAft>
                <a:spcPts val="1200"/>
              </a:spcAft>
              <a:buNone/>
            </a:pPr>
            <a:r>
              <a:rPr lang="en"/>
              <a:t>Data </a:t>
            </a:r>
            <a:r>
              <a:rPr lang="en"/>
              <a:t>Principles_v1</a:t>
            </a:r>
            <a:endParaRPr/>
          </a:p>
        </p:txBody>
      </p:sp>
      <p:sp>
        <p:nvSpPr>
          <p:cNvPr id="85" name="Google Shape;85;p16"/>
          <p:cNvSpPr txBox="1"/>
          <p:nvPr>
            <p:ph idx="2" type="body"/>
          </p:nvPr>
        </p:nvSpPr>
        <p:spPr>
          <a:xfrm>
            <a:off x="539791" y="1313588"/>
            <a:ext cx="29751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t>Open and accessible</a:t>
            </a:r>
            <a:endParaRPr b="1"/>
          </a:p>
        </p:txBody>
      </p:sp>
      <p:sp>
        <p:nvSpPr>
          <p:cNvPr id="86" name="Google Shape;86;p16"/>
          <p:cNvSpPr txBox="1"/>
          <p:nvPr>
            <p:ph idx="4" type="body"/>
          </p:nvPr>
        </p:nvSpPr>
        <p:spPr>
          <a:xfrm>
            <a:off x="523703" y="2685867"/>
            <a:ext cx="25782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t>U</a:t>
            </a:r>
            <a:r>
              <a:rPr b="1" lang="en"/>
              <a:t>seful and usable</a:t>
            </a:r>
            <a:r>
              <a:rPr b="1" lang="en"/>
              <a:t> data</a:t>
            </a:r>
            <a:endParaRPr b="1"/>
          </a:p>
        </p:txBody>
      </p:sp>
      <p:sp>
        <p:nvSpPr>
          <p:cNvPr id="87" name="Google Shape;87;p16"/>
          <p:cNvSpPr txBox="1"/>
          <p:nvPr>
            <p:ph idx="5" type="body"/>
          </p:nvPr>
        </p:nvSpPr>
        <p:spPr>
          <a:xfrm>
            <a:off x="539794" y="1729388"/>
            <a:ext cx="3153000" cy="7896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Contribute to and advocate for open data, first and foremost OpenStreetMap, and enable anyone to make effective use of this data.</a:t>
            </a:r>
            <a:endParaRPr/>
          </a:p>
        </p:txBody>
      </p:sp>
      <p:sp>
        <p:nvSpPr>
          <p:cNvPr id="88" name="Google Shape;88;p16"/>
          <p:cNvSpPr txBox="1"/>
          <p:nvPr>
            <p:ph idx="6" type="body"/>
          </p:nvPr>
        </p:nvSpPr>
        <p:spPr>
          <a:xfrm>
            <a:off x="523706" y="3101729"/>
            <a:ext cx="2578200" cy="13299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Collected and contributed OSM data should </a:t>
            </a:r>
            <a:r>
              <a:rPr lang="en"/>
              <a:t>meet a purpose that’s well defined and described</a:t>
            </a:r>
            <a:r>
              <a:rPr lang="en"/>
              <a:t>, and conform to </a:t>
            </a:r>
            <a:r>
              <a:rPr lang="en"/>
              <a:t>given </a:t>
            </a:r>
            <a:r>
              <a:rPr lang="en"/>
              <a:t>data quality standards so it can be </a:t>
            </a:r>
            <a:r>
              <a:rPr lang="en"/>
              <a:t>understood and used within and outside of HOT’s Impact Areas.</a:t>
            </a:r>
            <a:endParaRPr/>
          </a:p>
        </p:txBody>
      </p:sp>
      <p:sp>
        <p:nvSpPr>
          <p:cNvPr id="89" name="Google Shape;89;p1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txBox="1"/>
          <p:nvPr>
            <p:ph idx="3" type="body"/>
          </p:nvPr>
        </p:nvSpPr>
        <p:spPr>
          <a:xfrm>
            <a:off x="4769981" y="1214259"/>
            <a:ext cx="33702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latin typeface="Barlow Condensed"/>
                <a:ea typeface="Barlow Condensed"/>
                <a:cs typeface="Barlow Condensed"/>
                <a:sym typeface="Barlow Condensed"/>
              </a:rPr>
              <a:t>Inclusive and representat</a:t>
            </a:r>
            <a:r>
              <a:rPr b="1" lang="en">
                <a:latin typeface="Barlow Condensed"/>
                <a:ea typeface="Barlow Condensed"/>
                <a:cs typeface="Barlow Condensed"/>
                <a:sym typeface="Barlow Condensed"/>
              </a:rPr>
              <a:t>ive</a:t>
            </a:r>
            <a:endParaRPr b="1">
              <a:latin typeface="Barlow Condensed"/>
              <a:ea typeface="Barlow Condensed"/>
              <a:cs typeface="Barlow Condensed"/>
              <a:sym typeface="Barlow Condensed"/>
            </a:endParaRPr>
          </a:p>
        </p:txBody>
      </p:sp>
      <p:sp>
        <p:nvSpPr>
          <p:cNvPr id="91" name="Google Shape;91;p16"/>
          <p:cNvSpPr txBox="1"/>
          <p:nvPr>
            <p:ph idx="7" type="body"/>
          </p:nvPr>
        </p:nvSpPr>
        <p:spPr>
          <a:xfrm>
            <a:off x="4786350" y="1683102"/>
            <a:ext cx="2975100" cy="9696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Ensure communities at all levels can access and work in the OSM ecosystem by how HOT prioritizes, creates, and structures data collection, tech, and community resources.</a:t>
            </a:r>
            <a:endParaRPr/>
          </a:p>
        </p:txBody>
      </p:sp>
      <p:sp>
        <p:nvSpPr>
          <p:cNvPr id="92" name="Google Shape;92;p16"/>
          <p:cNvSpPr txBox="1"/>
          <p:nvPr>
            <p:ph idx="3" type="body"/>
          </p:nvPr>
        </p:nvSpPr>
        <p:spPr>
          <a:xfrm>
            <a:off x="4775775" y="2784938"/>
            <a:ext cx="4055700" cy="334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b="1" lang="en">
                <a:latin typeface="Barlow Condensed"/>
                <a:ea typeface="Barlow Condensed"/>
                <a:cs typeface="Barlow Condensed"/>
                <a:sym typeface="Barlow Condensed"/>
              </a:rPr>
              <a:t>Ethical data and protection</a:t>
            </a:r>
            <a:endParaRPr b="1">
              <a:latin typeface="Barlow Condensed"/>
              <a:ea typeface="Barlow Condensed"/>
              <a:cs typeface="Barlow Condensed"/>
              <a:sym typeface="Barlow Condensed"/>
            </a:endParaRPr>
          </a:p>
        </p:txBody>
      </p:sp>
      <p:sp>
        <p:nvSpPr>
          <p:cNvPr id="93" name="Google Shape;93;p16"/>
          <p:cNvSpPr txBox="1"/>
          <p:nvPr>
            <p:ph idx="7" type="body"/>
          </p:nvPr>
        </p:nvSpPr>
        <p:spPr>
          <a:xfrm>
            <a:off x="4792144" y="3196631"/>
            <a:ext cx="3288600" cy="1329900"/>
          </a:xfrm>
          <a:prstGeom prst="rect">
            <a:avLst/>
          </a:prstGeom>
        </p:spPr>
        <p:txBody>
          <a:bodyPr anchorCtr="0" anchor="t" bIns="34275" lIns="68575" spcFirstLastPara="1" rIns="68575" wrap="square" tIns="34275">
            <a:spAutoFit/>
          </a:bodyPr>
          <a:lstStyle/>
          <a:p>
            <a:pPr indent="0" lvl="0" marL="0" rtl="0" algn="l">
              <a:spcBef>
                <a:spcPts val="800"/>
              </a:spcBef>
              <a:spcAft>
                <a:spcPts val="1200"/>
              </a:spcAft>
              <a:buNone/>
            </a:pPr>
            <a:r>
              <a:rPr lang="en"/>
              <a:t>Go for the most meaningful collaboration in data management and planning. Uphold policies and guidance to minimize risk of harms, including impact assessments and informed consent for any data collection or use, based on the people and communities we work with.</a:t>
            </a:r>
            <a:endParaRPr/>
          </a:p>
        </p:txBody>
      </p:sp>
      <p:sp>
        <p:nvSpPr>
          <p:cNvPr id="94" name="Google Shape;94;p16"/>
          <p:cNvSpPr txBox="1"/>
          <p:nvPr/>
        </p:nvSpPr>
        <p:spPr>
          <a:xfrm>
            <a:off x="456175" y="525625"/>
            <a:ext cx="5663100" cy="520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rPr b="1" lang="en" sz="6000">
                <a:solidFill>
                  <a:srgbClr val="D73F3E"/>
                </a:solidFill>
                <a:latin typeface="Barlow Condensed"/>
                <a:ea typeface="Barlow Condensed"/>
                <a:cs typeface="Barlow Condensed"/>
                <a:sym typeface="Barlow Condensed"/>
              </a:rPr>
              <a:t>Data </a:t>
            </a:r>
            <a:r>
              <a:rPr b="1" lang="en" sz="6000">
                <a:solidFill>
                  <a:srgbClr val="D73F3E"/>
                </a:solidFill>
                <a:latin typeface="Barlow Condensed"/>
                <a:ea typeface="Barlow Condensed"/>
                <a:cs typeface="Barlow Condensed"/>
                <a:sym typeface="Barlow Condensed"/>
              </a:rPr>
              <a:t>Principles</a:t>
            </a:r>
            <a:endParaRPr b="1" sz="6000">
              <a:solidFill>
                <a:srgbClr val="D73F3E"/>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Resources</a:t>
            </a:r>
            <a:endParaRPr/>
          </a:p>
        </p:txBody>
      </p:sp>
      <p:sp>
        <p:nvSpPr>
          <p:cNvPr id="281" name="Google Shape;281;p34"/>
          <p:cNvSpPr txBox="1"/>
          <p:nvPr>
            <p:ph idx="3" type="body"/>
          </p:nvPr>
        </p:nvSpPr>
        <p:spPr>
          <a:xfrm>
            <a:off x="543911" y="1749972"/>
            <a:ext cx="8265000" cy="3104700"/>
          </a:xfrm>
          <a:prstGeom prst="rect">
            <a:avLst/>
          </a:prstGeom>
        </p:spPr>
        <p:txBody>
          <a:bodyPr anchorCtr="0" anchor="t" bIns="34275" lIns="68575" spcFirstLastPara="1" rIns="68575" wrap="square" tIns="34275">
            <a:normAutofit/>
          </a:bodyPr>
          <a:lstStyle/>
          <a:p>
            <a:pPr indent="-317500" lvl="0" marL="457200" rtl="0" algn="just">
              <a:spcBef>
                <a:spcPts val="800"/>
              </a:spcBef>
              <a:spcAft>
                <a:spcPts val="0"/>
              </a:spcAft>
              <a:buSzPts val="1400"/>
              <a:buChar char="●"/>
            </a:pPr>
            <a:r>
              <a:rPr lang="en"/>
              <a:t>HOT Mapping in Conflict blog </a:t>
            </a:r>
            <a:r>
              <a:rPr lang="en" u="sng">
                <a:solidFill>
                  <a:schemeClr val="hlink"/>
                </a:solidFill>
                <a:hlinkClick r:id="rId3"/>
              </a:rPr>
              <a:t>https://www.hotosm.org/updates/mapping-in-conflict/</a:t>
            </a:r>
            <a:endParaRPr/>
          </a:p>
          <a:p>
            <a:pPr indent="-317500" lvl="0" marL="457200" rtl="0" algn="just">
              <a:spcBef>
                <a:spcPts val="0"/>
              </a:spcBef>
              <a:spcAft>
                <a:spcPts val="0"/>
              </a:spcAft>
              <a:buSzPts val="1400"/>
              <a:buChar char="●"/>
            </a:pPr>
            <a:r>
              <a:rPr lang="en" u="sng">
                <a:solidFill>
                  <a:schemeClr val="hlink"/>
                </a:solidFill>
                <a:hlinkClick r:id="rId4"/>
              </a:rPr>
              <a:t>Detailed Context Characterization Toolkit (Google Doc) </a:t>
            </a:r>
            <a:endParaRPr/>
          </a:p>
          <a:p>
            <a:pPr indent="-317500" lvl="0" marL="457200" rtl="0" algn="just">
              <a:spcBef>
                <a:spcPts val="0"/>
              </a:spcBef>
              <a:spcAft>
                <a:spcPts val="0"/>
              </a:spcAft>
              <a:buSzPts val="14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“Do No Harm”</a:t>
            </a:r>
            <a:endParaRPr/>
          </a:p>
        </p:txBody>
      </p:sp>
      <p:sp>
        <p:nvSpPr>
          <p:cNvPr id="101" name="Google Shape;101;p17"/>
          <p:cNvSpPr txBox="1"/>
          <p:nvPr>
            <p:ph idx="3" type="body"/>
          </p:nvPr>
        </p:nvSpPr>
        <p:spPr>
          <a:xfrm>
            <a:off x="543911" y="1749972"/>
            <a:ext cx="8265000" cy="3104700"/>
          </a:xfrm>
          <a:prstGeom prst="rect">
            <a:avLst/>
          </a:prstGeom>
        </p:spPr>
        <p:txBody>
          <a:bodyPr anchorCtr="0" anchor="t" bIns="34275" lIns="68575" spcFirstLastPara="1" rIns="68575" wrap="square" tIns="34275">
            <a:normAutofit/>
          </a:bodyPr>
          <a:lstStyle/>
          <a:p>
            <a:pPr indent="-292100" lvl="0" marL="342900" rtl="0" algn="just">
              <a:spcBef>
                <a:spcPts val="800"/>
              </a:spcBef>
              <a:spcAft>
                <a:spcPts val="0"/>
              </a:spcAft>
              <a:buClr>
                <a:srgbClr val="000000"/>
              </a:buClr>
              <a:buSzPts val="2000"/>
              <a:buChar char="●"/>
            </a:pPr>
            <a:r>
              <a:rPr lang="en" sz="2000">
                <a:solidFill>
                  <a:srgbClr val="000000"/>
                </a:solidFill>
              </a:rPr>
              <a:t>HOT—and associated open mapping communities—are responsible for ensuring that people and communities are not harmed by:</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Our </a:t>
            </a:r>
            <a:r>
              <a:rPr lang="en" sz="2000">
                <a:solidFill>
                  <a:srgbClr val="000000"/>
                </a:solidFill>
              </a:rPr>
              <a:t>activities</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The data we create</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The data we keep</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rPr i="1" lang="en" sz="1700">
                <a:solidFill>
                  <a:srgbClr val="000000"/>
                </a:solidFill>
              </a:rPr>
              <a:t>Note that this Protection Framework addresses harm to people and communities, </a:t>
            </a:r>
            <a:r>
              <a:rPr b="1" i="1" lang="en" sz="1700">
                <a:solidFill>
                  <a:srgbClr val="000000"/>
                </a:solidFill>
              </a:rPr>
              <a:t>not</a:t>
            </a:r>
            <a:r>
              <a:rPr i="1" lang="en" sz="1700">
                <a:solidFill>
                  <a:srgbClr val="000000"/>
                </a:solidFill>
              </a:rPr>
              <a:t> risk to ourselves, our staff, or mappers. It is distinct from Safety and Security, which is an important but separate topic!</a:t>
            </a:r>
            <a:endParaRPr i="1" sz="1700">
              <a:solidFill>
                <a:srgbClr val="000000"/>
              </a:solidFill>
            </a:endParaRPr>
          </a:p>
        </p:txBody>
      </p:sp>
      <p:sp>
        <p:nvSpPr>
          <p:cNvPr id="102" name="Google Shape;102;p1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What is harm? How can it come about?</a:t>
            </a:r>
            <a:endParaRPr/>
          </a:p>
        </p:txBody>
      </p:sp>
      <p:sp>
        <p:nvSpPr>
          <p:cNvPr id="109" name="Google Shape;109;p18"/>
          <p:cNvSpPr txBox="1"/>
          <p:nvPr>
            <p:ph idx="3" type="body"/>
          </p:nvPr>
        </p:nvSpPr>
        <p:spPr>
          <a:xfrm>
            <a:off x="543911" y="1749972"/>
            <a:ext cx="8265000" cy="3104700"/>
          </a:xfrm>
          <a:prstGeom prst="rect">
            <a:avLst/>
          </a:prstGeom>
        </p:spPr>
        <p:txBody>
          <a:bodyPr anchorCtr="0" anchor="t" bIns="34275" lIns="68575" spcFirstLastPara="1" rIns="68575" wrap="square" tIns="34275">
            <a:normAutofit/>
          </a:bodyPr>
          <a:lstStyle/>
          <a:p>
            <a:pPr indent="0" lvl="0" marL="0" rtl="0" algn="just">
              <a:spcBef>
                <a:spcPts val="800"/>
              </a:spcBef>
              <a:spcAft>
                <a:spcPts val="0"/>
              </a:spcAft>
              <a:buNone/>
            </a:pPr>
            <a:r>
              <a:rPr lang="en" sz="2000">
                <a:solidFill>
                  <a:srgbClr val="000000"/>
                </a:solidFill>
              </a:rPr>
              <a:t>People or communities can be harmed by open mapping activities and/or data by</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Increasing vulnerability to or likelihood of attacks</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Stigmatization</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Loss of privacy/revealing of Personally Identifiable Information</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Economic losses</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rPr lang="en" sz="2000">
                <a:solidFill>
                  <a:srgbClr val="000000"/>
                </a:solidFill>
              </a:rPr>
              <a:t>Can you think of others? </a:t>
            </a:r>
            <a:endParaRPr sz="2000">
              <a:solidFill>
                <a:srgbClr val="000000"/>
              </a:solidFill>
            </a:endParaRPr>
          </a:p>
        </p:txBody>
      </p:sp>
      <p:sp>
        <p:nvSpPr>
          <p:cNvPr id="110" name="Google Shape;110;p1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Targeted Attacks in Ukraine</a:t>
            </a:r>
            <a:endParaRPr/>
          </a:p>
        </p:txBody>
      </p:sp>
      <p:sp>
        <p:nvSpPr>
          <p:cNvPr id="117" name="Google Shape;117;p19"/>
          <p:cNvSpPr txBox="1"/>
          <p:nvPr>
            <p:ph idx="3" type="body"/>
          </p:nvPr>
        </p:nvSpPr>
        <p:spPr>
          <a:xfrm>
            <a:off x="543911" y="1749972"/>
            <a:ext cx="8265000" cy="3104700"/>
          </a:xfrm>
          <a:prstGeom prst="rect">
            <a:avLst/>
          </a:prstGeom>
        </p:spPr>
        <p:txBody>
          <a:bodyPr anchorCtr="0" anchor="t" bIns="34275" lIns="68575" spcFirstLastPara="1" rIns="68575" wrap="square" tIns="34275">
            <a:normAutofit lnSpcReduction="10000"/>
          </a:bodyPr>
          <a:lstStyle/>
          <a:p>
            <a:pPr indent="0" lvl="0" marL="0" rtl="0" algn="just">
              <a:spcBef>
                <a:spcPts val="800"/>
              </a:spcBef>
              <a:spcAft>
                <a:spcPts val="0"/>
              </a:spcAft>
              <a:buNone/>
            </a:pPr>
            <a:r>
              <a:rPr lang="en" sz="2000">
                <a:solidFill>
                  <a:srgbClr val="000000"/>
                </a:solidFill>
              </a:rPr>
              <a:t>The OSM Community in Ukraine has asked that all OSM editing in Ukraine be suspended, as they have evidence that Russian military is using OSM data to attack civilian targets.</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How could HOT (or other open mapping community) activities influence such risks?</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How should an open mapping community respond to such a request?</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How should we approach mapping in conflict in general?</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t/>
            </a:r>
            <a:endParaRPr sz="2000">
              <a:solidFill>
                <a:srgbClr val="000000"/>
              </a:solidFill>
            </a:endParaRPr>
          </a:p>
        </p:txBody>
      </p:sp>
      <p:sp>
        <p:nvSpPr>
          <p:cNvPr id="118" name="Google Shape;118;p1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Informal Communities Bulldozed</a:t>
            </a:r>
            <a:endParaRPr/>
          </a:p>
        </p:txBody>
      </p:sp>
      <p:sp>
        <p:nvSpPr>
          <p:cNvPr id="125" name="Google Shape;125;p20"/>
          <p:cNvSpPr txBox="1"/>
          <p:nvPr>
            <p:ph idx="3" type="body"/>
          </p:nvPr>
        </p:nvSpPr>
        <p:spPr>
          <a:xfrm>
            <a:off x="543911" y="1749972"/>
            <a:ext cx="8265000" cy="3104700"/>
          </a:xfrm>
          <a:prstGeom prst="rect">
            <a:avLst/>
          </a:prstGeom>
        </p:spPr>
        <p:txBody>
          <a:bodyPr anchorCtr="0" anchor="t" bIns="34275" lIns="68575" spcFirstLastPara="1" rIns="68575" wrap="square" tIns="34275">
            <a:normAutofit lnSpcReduction="20000"/>
          </a:bodyPr>
          <a:lstStyle/>
          <a:p>
            <a:pPr indent="0" lvl="0" marL="0" rtl="0" algn="just">
              <a:spcBef>
                <a:spcPts val="800"/>
              </a:spcBef>
              <a:spcAft>
                <a:spcPts val="0"/>
              </a:spcAft>
              <a:buNone/>
            </a:pPr>
            <a:r>
              <a:rPr lang="en" sz="2000">
                <a:solidFill>
                  <a:srgbClr val="000000"/>
                </a:solidFill>
              </a:rPr>
              <a:t>In Dar es Salaam, Tanzania, informal communities had built shelters in a flood-prone area along the Msimbazi River. Some of these areas were mapped by HOT teams. One day, the government showed up without warning and destroyed the shelters with bulldozers, calling them “illegal settlements.” Some of the community felt that the mapping had contributed to the decision to destroy their homes by calling attention to them.</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Are mappers responsible for others using our data in ways we did not anticipate or support?</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How can we predict and mitigate such risks?</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t/>
            </a:r>
            <a:endParaRPr sz="2000">
              <a:solidFill>
                <a:srgbClr val="000000"/>
              </a:solidFill>
            </a:endParaRPr>
          </a:p>
        </p:txBody>
      </p:sp>
      <p:sp>
        <p:nvSpPr>
          <p:cNvPr id="126" name="Google Shape;126;p2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700970" y="580925"/>
            <a:ext cx="75288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Example: ICRC Data Hack</a:t>
            </a:r>
            <a:endParaRPr/>
          </a:p>
        </p:txBody>
      </p:sp>
      <p:sp>
        <p:nvSpPr>
          <p:cNvPr id="133" name="Google Shape;133;p21"/>
          <p:cNvSpPr txBox="1"/>
          <p:nvPr>
            <p:ph idx="3" type="body"/>
          </p:nvPr>
        </p:nvSpPr>
        <p:spPr>
          <a:xfrm>
            <a:off x="543911" y="1749972"/>
            <a:ext cx="8265000" cy="3104700"/>
          </a:xfrm>
          <a:prstGeom prst="rect">
            <a:avLst/>
          </a:prstGeom>
        </p:spPr>
        <p:txBody>
          <a:bodyPr anchorCtr="0" anchor="t" bIns="34275" lIns="68575" spcFirstLastPara="1" rIns="68575" wrap="square" tIns="34275">
            <a:normAutofit lnSpcReduction="20000"/>
          </a:bodyPr>
          <a:lstStyle/>
          <a:p>
            <a:pPr indent="0" lvl="0" marL="0" rtl="0" algn="just">
              <a:spcBef>
                <a:spcPts val="800"/>
              </a:spcBef>
              <a:spcAft>
                <a:spcPts val="0"/>
              </a:spcAft>
              <a:buNone/>
            </a:pPr>
            <a:r>
              <a:rPr lang="en" sz="2000">
                <a:solidFill>
                  <a:srgbClr val="000000"/>
                </a:solidFill>
              </a:rPr>
              <a:t>In November of 2021, the International Committee of the Red Cross (ICRC) was hacked by a sophisticated (probably state-sponsored) cyber-attacker. Personally Identifiable Information (PII) including names, locations, and contacts of over 500,000 extremely vulnerable people (including missing and detained persons) was leaked. To this day, the extent of the harm to those people is not yet known.</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If the ICRC, a well-funded and highly professional agency, can be hacked, what does that say about our ability to secure PII?</a:t>
            </a:r>
            <a:endParaRPr sz="2000">
              <a:solidFill>
                <a:srgbClr val="000000"/>
              </a:solidFill>
            </a:endParaRPr>
          </a:p>
          <a:p>
            <a:pPr indent="-292100" lvl="1" marL="685800" rtl="0" algn="l">
              <a:spcBef>
                <a:spcPts val="800"/>
              </a:spcBef>
              <a:spcAft>
                <a:spcPts val="0"/>
              </a:spcAft>
              <a:buClr>
                <a:srgbClr val="000000"/>
              </a:buClr>
              <a:buSzPts val="2000"/>
              <a:buChar char="○"/>
            </a:pPr>
            <a:r>
              <a:rPr lang="en" sz="2000">
                <a:solidFill>
                  <a:srgbClr val="000000"/>
                </a:solidFill>
              </a:rPr>
              <a:t>How do we decide what information we are willing to host?</a:t>
            </a:r>
            <a:endParaRPr sz="2000">
              <a:solidFill>
                <a:srgbClr val="000000"/>
              </a:solidFill>
            </a:endParaRPr>
          </a:p>
          <a:p>
            <a:pPr indent="0" lvl="0" marL="0" rtl="0" algn="just">
              <a:spcBef>
                <a:spcPts val="800"/>
              </a:spcBef>
              <a:spcAft>
                <a:spcPts val="0"/>
              </a:spcAft>
              <a:buNone/>
            </a:pPr>
            <a:r>
              <a:t/>
            </a:r>
            <a:endParaRPr sz="2000">
              <a:solidFill>
                <a:srgbClr val="000000"/>
              </a:solidFill>
            </a:endParaRPr>
          </a:p>
          <a:p>
            <a:pPr indent="0" lvl="0" marL="0" rtl="0" algn="just">
              <a:spcBef>
                <a:spcPts val="800"/>
              </a:spcBef>
              <a:spcAft>
                <a:spcPts val="800"/>
              </a:spcAft>
              <a:buNone/>
            </a:pPr>
            <a:r>
              <a:t/>
            </a:r>
            <a:endParaRPr sz="2000">
              <a:solidFill>
                <a:srgbClr val="000000"/>
              </a:solidFill>
            </a:endParaRPr>
          </a:p>
        </p:txBody>
      </p:sp>
      <p:sp>
        <p:nvSpPr>
          <p:cNvPr id="134" name="Google Shape;134;p2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3284339" y="580913"/>
            <a:ext cx="2575500" cy="558000"/>
          </a:xfrm>
          <a:prstGeom prst="rect">
            <a:avLst/>
          </a:prstGeom>
        </p:spPr>
        <p:txBody>
          <a:bodyPr anchorCtr="0" anchor="ctr" bIns="34275" lIns="68575" spcFirstLastPara="1" rIns="68575" wrap="square" tIns="34275">
            <a:normAutofit lnSpcReduction="10000"/>
          </a:bodyPr>
          <a:lstStyle/>
          <a:p>
            <a:pPr indent="0" lvl="0" marL="0" rtl="0" algn="ctr">
              <a:spcBef>
                <a:spcPts val="800"/>
              </a:spcBef>
              <a:spcAft>
                <a:spcPts val="1200"/>
              </a:spcAft>
              <a:buNone/>
            </a:pPr>
            <a:r>
              <a:rPr lang="en"/>
              <a:t>Jamboard 1</a:t>
            </a:r>
            <a:endParaRPr/>
          </a:p>
        </p:txBody>
      </p:sp>
      <p:sp>
        <p:nvSpPr>
          <p:cNvPr id="140" name="Google Shape;140;p22"/>
          <p:cNvSpPr txBox="1"/>
          <p:nvPr>
            <p:ph idx="1" type="body"/>
          </p:nvPr>
        </p:nvSpPr>
        <p:spPr>
          <a:xfrm>
            <a:off x="1865325" y="2485500"/>
            <a:ext cx="5256600" cy="558000"/>
          </a:xfrm>
          <a:prstGeom prst="rect">
            <a:avLst/>
          </a:prstGeom>
        </p:spPr>
        <p:txBody>
          <a:bodyPr anchorCtr="0" anchor="ctr" bIns="34275" lIns="68575" spcFirstLastPara="1" rIns="68575" wrap="square" tIns="34275">
            <a:normAutofit fontScale="62500"/>
          </a:bodyPr>
          <a:lstStyle/>
          <a:p>
            <a:pPr indent="0" lvl="0" marL="0" rtl="0" algn="ctr">
              <a:spcBef>
                <a:spcPts val="800"/>
              </a:spcBef>
              <a:spcAft>
                <a:spcPts val="1200"/>
              </a:spcAft>
              <a:buNone/>
            </a:pPr>
            <a:r>
              <a:rPr lang="en" u="sng">
                <a:solidFill>
                  <a:schemeClr val="hlink"/>
                </a:solidFill>
                <a:hlinkClick r:id="rId3"/>
              </a:rPr>
              <a:t>“Thinking About Harm to Communities”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1" y="-2700"/>
            <a:ext cx="2471700" cy="558000"/>
          </a:xfrm>
          <a:prstGeom prst="rect">
            <a:avLst/>
          </a:prstGeom>
        </p:spPr>
        <p:txBody>
          <a:bodyPr anchorCtr="0" anchor="ctr" bIns="34275" lIns="68575" spcFirstLastPara="1" rIns="68575" wrap="square" tIns="34275">
            <a:normAutofit fontScale="62500" lnSpcReduction="20000"/>
          </a:bodyPr>
          <a:lstStyle/>
          <a:p>
            <a:pPr indent="0" lvl="0" marL="0" rtl="0" algn="l">
              <a:spcBef>
                <a:spcPts val="800"/>
              </a:spcBef>
              <a:spcAft>
                <a:spcPts val="1200"/>
              </a:spcAft>
              <a:buNone/>
            </a:pPr>
            <a:r>
              <a:rPr lang="en"/>
              <a:t>Protection Decision Chart</a:t>
            </a:r>
            <a:endParaRPr/>
          </a:p>
        </p:txBody>
      </p:sp>
      <p:sp>
        <p:nvSpPr>
          <p:cNvPr id="147" name="Google Shape;147;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3"/>
          <p:cNvSpPr txBox="1"/>
          <p:nvPr/>
        </p:nvSpPr>
        <p:spPr>
          <a:xfrm>
            <a:off x="3305425" y="628800"/>
            <a:ext cx="2364600" cy="4002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Context Characterization</a:t>
            </a:r>
            <a:endParaRPr/>
          </a:p>
        </p:txBody>
      </p:sp>
      <p:sp>
        <p:nvSpPr>
          <p:cNvPr id="149" name="Google Shape;149;p23"/>
          <p:cNvSpPr txBox="1"/>
          <p:nvPr/>
        </p:nvSpPr>
        <p:spPr>
          <a:xfrm>
            <a:off x="192725" y="3527050"/>
            <a:ext cx="2364600" cy="14775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Full Context and Risk Analysis must be completed and reviewed by Director or Manager before any activities can be launched.</a:t>
            </a:r>
            <a:endParaRPr/>
          </a:p>
        </p:txBody>
      </p:sp>
      <p:sp>
        <p:nvSpPr>
          <p:cNvPr id="150" name="Google Shape;150;p23"/>
          <p:cNvSpPr txBox="1"/>
          <p:nvPr/>
        </p:nvSpPr>
        <p:spPr>
          <a:xfrm>
            <a:off x="3305425" y="76200"/>
            <a:ext cx="2364600" cy="4002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Project idea or request</a:t>
            </a:r>
            <a:endParaRPr/>
          </a:p>
        </p:txBody>
      </p:sp>
      <p:sp>
        <p:nvSpPr>
          <p:cNvPr id="151" name="Google Shape;151;p23"/>
          <p:cNvSpPr txBox="1"/>
          <p:nvPr/>
        </p:nvSpPr>
        <p:spPr>
          <a:xfrm>
            <a:off x="460800" y="1030050"/>
            <a:ext cx="1917000" cy="615600"/>
          </a:xfrm>
          <a:prstGeom prst="rect">
            <a:avLst/>
          </a:prstGeom>
          <a:solidFill>
            <a:srgbClr val="F4CC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Conflict or Humanitarian Setting</a:t>
            </a:r>
            <a:endParaRPr/>
          </a:p>
        </p:txBody>
      </p:sp>
      <p:sp>
        <p:nvSpPr>
          <p:cNvPr id="152" name="Google Shape;152;p23"/>
          <p:cNvSpPr txBox="1"/>
          <p:nvPr/>
        </p:nvSpPr>
        <p:spPr>
          <a:xfrm>
            <a:off x="3467250" y="1684725"/>
            <a:ext cx="2041200" cy="6156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Complex emergency or Unstable Setting</a:t>
            </a:r>
            <a:endParaRPr/>
          </a:p>
        </p:txBody>
      </p:sp>
      <p:sp>
        <p:nvSpPr>
          <p:cNvPr id="153" name="Google Shape;153;p23"/>
          <p:cNvSpPr txBox="1"/>
          <p:nvPr/>
        </p:nvSpPr>
        <p:spPr>
          <a:xfrm>
            <a:off x="6815100" y="653175"/>
            <a:ext cx="1777800" cy="6156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Stable, Peaceful Setting</a:t>
            </a:r>
            <a:endParaRPr/>
          </a:p>
        </p:txBody>
      </p:sp>
      <p:cxnSp>
        <p:nvCxnSpPr>
          <p:cNvPr id="154" name="Google Shape;154;p23"/>
          <p:cNvCxnSpPr>
            <a:stCxn id="148" idx="1"/>
            <a:endCxn id="151" idx="3"/>
          </p:cNvCxnSpPr>
          <p:nvPr/>
        </p:nvCxnSpPr>
        <p:spPr>
          <a:xfrm flipH="1">
            <a:off x="2377825" y="828900"/>
            <a:ext cx="927600" cy="509100"/>
          </a:xfrm>
          <a:prstGeom prst="curvedConnector3">
            <a:avLst>
              <a:gd fmla="val 50001" name="adj1"/>
            </a:avLst>
          </a:prstGeom>
          <a:noFill/>
          <a:ln cap="flat" cmpd="sng" w="9525">
            <a:solidFill>
              <a:schemeClr val="dk2"/>
            </a:solidFill>
            <a:prstDash val="solid"/>
            <a:round/>
            <a:headEnd len="med" w="med" type="none"/>
            <a:tailEnd len="med" w="med" type="stealth"/>
          </a:ln>
        </p:spPr>
      </p:cxnSp>
      <p:cxnSp>
        <p:nvCxnSpPr>
          <p:cNvPr id="155" name="Google Shape;155;p23"/>
          <p:cNvCxnSpPr>
            <a:stCxn id="148" idx="2"/>
            <a:endCxn id="152" idx="0"/>
          </p:cNvCxnSpPr>
          <p:nvPr/>
        </p:nvCxnSpPr>
        <p:spPr>
          <a:xfrm flipH="1" rot="-5400000">
            <a:off x="4160125" y="1356600"/>
            <a:ext cx="655800" cy="600"/>
          </a:xfrm>
          <a:prstGeom prst="curvedConnector3">
            <a:avLst>
              <a:gd fmla="val 49994" name="adj1"/>
            </a:avLst>
          </a:prstGeom>
          <a:noFill/>
          <a:ln cap="flat" cmpd="sng" w="9525">
            <a:solidFill>
              <a:schemeClr val="dk2"/>
            </a:solidFill>
            <a:prstDash val="solid"/>
            <a:round/>
            <a:headEnd len="med" w="med" type="none"/>
            <a:tailEnd len="med" w="med" type="stealth"/>
          </a:ln>
        </p:spPr>
      </p:cxnSp>
      <p:cxnSp>
        <p:nvCxnSpPr>
          <p:cNvPr id="156" name="Google Shape;156;p23"/>
          <p:cNvCxnSpPr>
            <a:stCxn id="148" idx="3"/>
            <a:endCxn id="153" idx="1"/>
          </p:cNvCxnSpPr>
          <p:nvPr/>
        </p:nvCxnSpPr>
        <p:spPr>
          <a:xfrm>
            <a:off x="5670025" y="828900"/>
            <a:ext cx="1145100" cy="132000"/>
          </a:xfrm>
          <a:prstGeom prst="curvedConnector3">
            <a:avLst>
              <a:gd fmla="val 49999" name="adj1"/>
            </a:avLst>
          </a:prstGeom>
          <a:noFill/>
          <a:ln cap="flat" cmpd="sng" w="9525">
            <a:solidFill>
              <a:schemeClr val="dk2"/>
            </a:solidFill>
            <a:prstDash val="solid"/>
            <a:round/>
            <a:headEnd len="med" w="med" type="none"/>
            <a:tailEnd len="med" w="med" type="stealth"/>
          </a:ln>
        </p:spPr>
      </p:cxnSp>
      <p:sp>
        <p:nvSpPr>
          <p:cNvPr id="157" name="Google Shape;157;p23"/>
          <p:cNvSpPr txBox="1"/>
          <p:nvPr/>
        </p:nvSpPr>
        <p:spPr>
          <a:xfrm>
            <a:off x="3303513" y="2449775"/>
            <a:ext cx="2364600" cy="6156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Project Activities and Data Potentially Sensitive?</a:t>
            </a:r>
            <a:endParaRPr/>
          </a:p>
        </p:txBody>
      </p:sp>
      <p:cxnSp>
        <p:nvCxnSpPr>
          <p:cNvPr id="158" name="Google Shape;158;p23"/>
          <p:cNvCxnSpPr>
            <a:stCxn id="157" idx="1"/>
            <a:endCxn id="149" idx="3"/>
          </p:cNvCxnSpPr>
          <p:nvPr/>
        </p:nvCxnSpPr>
        <p:spPr>
          <a:xfrm flipH="1">
            <a:off x="2557413" y="2757575"/>
            <a:ext cx="746100" cy="1508100"/>
          </a:xfrm>
          <a:prstGeom prst="curvedConnector3">
            <a:avLst>
              <a:gd fmla="val 50006" name="adj1"/>
            </a:avLst>
          </a:prstGeom>
          <a:noFill/>
          <a:ln cap="flat" cmpd="sng" w="9525">
            <a:solidFill>
              <a:schemeClr val="dk2"/>
            </a:solidFill>
            <a:prstDash val="solid"/>
            <a:round/>
            <a:headEnd len="med" w="med" type="none"/>
            <a:tailEnd len="med" w="med" type="stealth"/>
          </a:ln>
        </p:spPr>
      </p:cxnSp>
      <p:cxnSp>
        <p:nvCxnSpPr>
          <p:cNvPr id="159" name="Google Shape;159;p23"/>
          <p:cNvCxnSpPr>
            <a:stCxn id="151" idx="2"/>
            <a:endCxn id="149" idx="0"/>
          </p:cNvCxnSpPr>
          <p:nvPr/>
        </p:nvCxnSpPr>
        <p:spPr>
          <a:xfrm rot="5400000">
            <a:off x="456450" y="2564100"/>
            <a:ext cx="1881300" cy="44400"/>
          </a:xfrm>
          <a:prstGeom prst="curvedConnector3">
            <a:avLst>
              <a:gd fmla="val 50003" name="adj1"/>
            </a:avLst>
          </a:prstGeom>
          <a:noFill/>
          <a:ln cap="flat" cmpd="sng" w="9525">
            <a:solidFill>
              <a:schemeClr val="dk2"/>
            </a:solidFill>
            <a:prstDash val="solid"/>
            <a:round/>
            <a:headEnd len="med" w="med" type="none"/>
            <a:tailEnd len="med" w="med" type="stealth"/>
          </a:ln>
        </p:spPr>
      </p:cxnSp>
      <p:cxnSp>
        <p:nvCxnSpPr>
          <p:cNvPr id="160" name="Google Shape;160;p23"/>
          <p:cNvCxnSpPr>
            <a:stCxn id="152" idx="2"/>
            <a:endCxn id="157" idx="0"/>
          </p:cNvCxnSpPr>
          <p:nvPr/>
        </p:nvCxnSpPr>
        <p:spPr>
          <a:xfrm rot="5400000">
            <a:off x="4412100" y="2373975"/>
            <a:ext cx="149400" cy="2100"/>
          </a:xfrm>
          <a:prstGeom prst="curvedConnector3">
            <a:avLst>
              <a:gd fmla="val 50017" name="adj1"/>
            </a:avLst>
          </a:prstGeom>
          <a:noFill/>
          <a:ln cap="flat" cmpd="sng" w="9525">
            <a:solidFill>
              <a:schemeClr val="dk2"/>
            </a:solidFill>
            <a:prstDash val="solid"/>
            <a:round/>
            <a:headEnd len="med" w="med" type="none"/>
            <a:tailEnd len="med" w="med" type="stealth"/>
          </a:ln>
        </p:spPr>
      </p:cxnSp>
      <p:sp>
        <p:nvSpPr>
          <p:cNvPr id="161" name="Google Shape;161;p23"/>
          <p:cNvSpPr txBox="1"/>
          <p:nvPr/>
        </p:nvSpPr>
        <p:spPr>
          <a:xfrm>
            <a:off x="6521700" y="1649613"/>
            <a:ext cx="2364600" cy="6156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Project Activities and Data Potentially Sensitive?</a:t>
            </a:r>
            <a:endParaRPr/>
          </a:p>
        </p:txBody>
      </p:sp>
      <p:sp>
        <p:nvSpPr>
          <p:cNvPr id="162" name="Google Shape;162;p23"/>
          <p:cNvSpPr txBox="1"/>
          <p:nvPr/>
        </p:nvSpPr>
        <p:spPr>
          <a:xfrm>
            <a:off x="5745000" y="4020600"/>
            <a:ext cx="3307500" cy="10467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Light Context and Risk Analysis: no need to verify if full C&amp;R necessary. </a:t>
            </a:r>
            <a:r>
              <a:rPr b="1" i="1" lang="en"/>
              <a:t>Fill out </a:t>
            </a:r>
            <a:r>
              <a:rPr b="1" i="1" lang="en" u="sng">
                <a:solidFill>
                  <a:schemeClr val="hlink"/>
                </a:solidFill>
                <a:hlinkClick r:id="rId3"/>
              </a:rPr>
              <a:t>this</a:t>
            </a:r>
            <a:r>
              <a:rPr b="1" i="1" lang="en"/>
              <a:t> spreadsheet and copy the mitigations into the project plan!</a:t>
            </a:r>
            <a:endParaRPr b="1" i="1"/>
          </a:p>
        </p:txBody>
      </p:sp>
      <p:sp>
        <p:nvSpPr>
          <p:cNvPr id="163" name="Google Shape;163;p23"/>
          <p:cNvSpPr txBox="1"/>
          <p:nvPr/>
        </p:nvSpPr>
        <p:spPr>
          <a:xfrm>
            <a:off x="3307275" y="3356325"/>
            <a:ext cx="2041200" cy="16932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Director/Manager decision on level of context and risk analysis (Full C&amp;R may not be necessary but don’t proceed without checking).</a:t>
            </a:r>
            <a:endParaRPr/>
          </a:p>
        </p:txBody>
      </p:sp>
      <p:cxnSp>
        <p:nvCxnSpPr>
          <p:cNvPr id="164" name="Google Shape;164;p23"/>
          <p:cNvCxnSpPr>
            <a:stCxn id="153" idx="2"/>
            <a:endCxn id="161" idx="0"/>
          </p:cNvCxnSpPr>
          <p:nvPr/>
        </p:nvCxnSpPr>
        <p:spPr>
          <a:xfrm flipH="1" rot="-5400000">
            <a:off x="7513950" y="1458825"/>
            <a:ext cx="380700" cy="600"/>
          </a:xfrm>
          <a:prstGeom prst="curvedConnector3">
            <a:avLst>
              <a:gd fmla="val 50018" name="adj1"/>
            </a:avLst>
          </a:prstGeom>
          <a:noFill/>
          <a:ln cap="flat" cmpd="sng" w="9525">
            <a:solidFill>
              <a:schemeClr val="dk2"/>
            </a:solidFill>
            <a:prstDash val="solid"/>
            <a:round/>
            <a:headEnd len="med" w="med" type="none"/>
            <a:tailEnd len="med" w="med" type="stealth"/>
          </a:ln>
        </p:spPr>
      </p:cxnSp>
      <p:cxnSp>
        <p:nvCxnSpPr>
          <p:cNvPr id="165" name="Google Shape;165;p23"/>
          <p:cNvCxnSpPr>
            <a:stCxn id="161" idx="2"/>
            <a:endCxn id="166" idx="0"/>
          </p:cNvCxnSpPr>
          <p:nvPr/>
        </p:nvCxnSpPr>
        <p:spPr>
          <a:xfrm flipH="1" rot="-5400000">
            <a:off x="7485300" y="2483913"/>
            <a:ext cx="438000" cy="600"/>
          </a:xfrm>
          <a:prstGeom prst="curvedConnector3">
            <a:avLst>
              <a:gd fmla="val 50011" name="adj1"/>
            </a:avLst>
          </a:prstGeom>
          <a:noFill/>
          <a:ln cap="flat" cmpd="sng" w="9525">
            <a:solidFill>
              <a:schemeClr val="dk2"/>
            </a:solidFill>
            <a:prstDash val="solid"/>
            <a:round/>
            <a:headEnd len="med" w="med" type="none"/>
            <a:tailEnd len="med" w="med" type="stealth"/>
          </a:ln>
        </p:spPr>
      </p:cxnSp>
      <p:cxnSp>
        <p:nvCxnSpPr>
          <p:cNvPr id="167" name="Google Shape;167;p23"/>
          <p:cNvCxnSpPr>
            <a:stCxn id="161" idx="1"/>
            <a:endCxn id="163" idx="3"/>
          </p:cNvCxnSpPr>
          <p:nvPr/>
        </p:nvCxnSpPr>
        <p:spPr>
          <a:xfrm flipH="1">
            <a:off x="5348400" y="1957413"/>
            <a:ext cx="1173300" cy="2245500"/>
          </a:xfrm>
          <a:prstGeom prst="curvedConnector3">
            <a:avLst>
              <a:gd fmla="val 49997" name="adj1"/>
            </a:avLst>
          </a:prstGeom>
          <a:noFill/>
          <a:ln cap="flat" cmpd="sng" w="9525">
            <a:solidFill>
              <a:schemeClr val="dk2"/>
            </a:solidFill>
            <a:prstDash val="solid"/>
            <a:round/>
            <a:headEnd len="med" w="med" type="none"/>
            <a:tailEnd len="med" w="med" type="stealth"/>
          </a:ln>
        </p:spPr>
      </p:cxnSp>
      <p:cxnSp>
        <p:nvCxnSpPr>
          <p:cNvPr id="168" name="Google Shape;168;p23"/>
          <p:cNvCxnSpPr>
            <a:stCxn id="157" idx="2"/>
            <a:endCxn id="163" idx="0"/>
          </p:cNvCxnSpPr>
          <p:nvPr/>
        </p:nvCxnSpPr>
        <p:spPr>
          <a:xfrm rot="5400000">
            <a:off x="4261413" y="3131975"/>
            <a:ext cx="291000" cy="157800"/>
          </a:xfrm>
          <a:prstGeom prst="curvedConnector3">
            <a:avLst>
              <a:gd fmla="val 49991" name="adj1"/>
            </a:avLst>
          </a:prstGeom>
          <a:noFill/>
          <a:ln cap="flat" cmpd="sng" w="9525">
            <a:solidFill>
              <a:schemeClr val="dk2"/>
            </a:solidFill>
            <a:prstDash val="solid"/>
            <a:round/>
            <a:headEnd len="med" w="med" type="none"/>
            <a:tailEnd len="med" w="med" type="stealth"/>
          </a:ln>
        </p:spPr>
      </p:cxnSp>
      <p:cxnSp>
        <p:nvCxnSpPr>
          <p:cNvPr id="169" name="Google Shape;169;p23"/>
          <p:cNvCxnSpPr>
            <a:stCxn id="166" idx="1"/>
            <a:endCxn id="163" idx="3"/>
          </p:cNvCxnSpPr>
          <p:nvPr/>
        </p:nvCxnSpPr>
        <p:spPr>
          <a:xfrm flipH="1">
            <a:off x="5348400" y="3226663"/>
            <a:ext cx="1173300" cy="976200"/>
          </a:xfrm>
          <a:prstGeom prst="curvedConnector3">
            <a:avLst>
              <a:gd fmla="val 49997" name="adj1"/>
            </a:avLst>
          </a:prstGeom>
          <a:noFill/>
          <a:ln cap="flat" cmpd="sng" w="9525">
            <a:solidFill>
              <a:schemeClr val="dk2"/>
            </a:solidFill>
            <a:prstDash val="solid"/>
            <a:round/>
            <a:headEnd len="med" w="med" type="none"/>
            <a:tailEnd len="med" w="med" type="stealth"/>
          </a:ln>
        </p:spPr>
      </p:cxnSp>
      <p:sp>
        <p:nvSpPr>
          <p:cNvPr id="166" name="Google Shape;166;p23"/>
          <p:cNvSpPr txBox="1"/>
          <p:nvPr/>
        </p:nvSpPr>
        <p:spPr>
          <a:xfrm>
            <a:off x="6521700" y="2703313"/>
            <a:ext cx="2364600" cy="1046700"/>
          </a:xfrm>
          <a:prstGeom prst="rect">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Additional risk factors (election time, new country with no established OSM community)?</a:t>
            </a:r>
            <a:endParaRPr/>
          </a:p>
        </p:txBody>
      </p:sp>
      <p:cxnSp>
        <p:nvCxnSpPr>
          <p:cNvPr id="170" name="Google Shape;170;p23"/>
          <p:cNvCxnSpPr>
            <a:stCxn id="166" idx="2"/>
            <a:endCxn id="162" idx="0"/>
          </p:cNvCxnSpPr>
          <p:nvPr/>
        </p:nvCxnSpPr>
        <p:spPr>
          <a:xfrm rot="5400000">
            <a:off x="7416000" y="3732613"/>
            <a:ext cx="270600" cy="305400"/>
          </a:xfrm>
          <a:prstGeom prst="curvedConnector3">
            <a:avLst>
              <a:gd fmla="val 49998" name="adj1"/>
            </a:avLst>
          </a:prstGeom>
          <a:noFill/>
          <a:ln cap="flat" cmpd="sng" w="9525">
            <a:solidFill>
              <a:schemeClr val="dk2"/>
            </a:solidFill>
            <a:prstDash val="solid"/>
            <a:round/>
            <a:headEnd len="med" w="med" type="none"/>
            <a:tailEnd len="med" w="med" type="stealth"/>
          </a:ln>
        </p:spPr>
      </p:cxnSp>
      <p:sp>
        <p:nvSpPr>
          <p:cNvPr id="171" name="Google Shape;171;p23"/>
          <p:cNvSpPr txBox="1"/>
          <p:nvPr/>
        </p:nvSpPr>
        <p:spPr>
          <a:xfrm>
            <a:off x="2785913" y="3636250"/>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72" name="Google Shape;172;p23"/>
          <p:cNvSpPr txBox="1"/>
          <p:nvPr/>
        </p:nvSpPr>
        <p:spPr>
          <a:xfrm>
            <a:off x="5869813" y="3567450"/>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73" name="Google Shape;173;p23"/>
          <p:cNvSpPr txBox="1"/>
          <p:nvPr/>
        </p:nvSpPr>
        <p:spPr>
          <a:xfrm>
            <a:off x="5897388" y="2784513"/>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74" name="Google Shape;174;p23"/>
          <p:cNvSpPr txBox="1"/>
          <p:nvPr/>
        </p:nvSpPr>
        <p:spPr>
          <a:xfrm>
            <a:off x="7597950" y="3699675"/>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175" name="Google Shape;175;p23"/>
          <p:cNvSpPr txBox="1"/>
          <p:nvPr/>
        </p:nvSpPr>
        <p:spPr>
          <a:xfrm>
            <a:off x="7688088" y="2284175"/>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176" name="Google Shape;176;p23"/>
          <p:cNvSpPr txBox="1"/>
          <p:nvPr/>
        </p:nvSpPr>
        <p:spPr>
          <a:xfrm>
            <a:off x="4341638" y="3032325"/>
            <a:ext cx="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cxnSp>
        <p:nvCxnSpPr>
          <p:cNvPr id="177" name="Google Shape;177;p23"/>
          <p:cNvCxnSpPr>
            <a:stCxn id="150" idx="2"/>
            <a:endCxn id="148" idx="0"/>
          </p:cNvCxnSpPr>
          <p:nvPr/>
        </p:nvCxnSpPr>
        <p:spPr>
          <a:xfrm>
            <a:off x="4487725" y="476400"/>
            <a:ext cx="0" cy="1524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