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Barlow Condense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Barlow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arlow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arlowCondensed-regular.fntdata"/><Relationship Id="rId8" Type="http://schemas.openxmlformats.org/officeDocument/2006/relationships/font" Target="fonts/Barlow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85bf199b_0_5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485bf199b_0_5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intended to show people how we go from a project idea, proposal, or request to a decision about the Impact Analysis tool/process we should use.</a:t>
            </a:r>
            <a:br>
              <a:rPr lang="en"/>
            </a:br>
            <a:br>
              <a:rPr lang="en"/>
            </a:br>
            <a:r>
              <a:rPr lang="en"/>
              <a:t>The colors correspond to the Context Characterization graphic in the next slide, but for now the meaning is:</a:t>
            </a:r>
            <a:br>
              <a:rPr lang="en"/>
            </a:br>
            <a:br>
              <a:rPr lang="en"/>
            </a:br>
            <a:r>
              <a:rPr lang="en"/>
              <a:t>Red = You must do a full Context and Risk Analysis procedure</a:t>
            </a:r>
            <a:br>
              <a:rPr lang="en"/>
            </a:br>
            <a:r>
              <a:rPr lang="en"/>
              <a:t>Green = You can use a simple, light checklist procedure (which we’ll show later in the presentation)</a:t>
            </a:r>
            <a:br>
              <a:rPr lang="en"/>
            </a:br>
            <a:r>
              <a:rPr lang="en"/>
              <a:t>Yellow = You need to consult with a Director or Manager</a:t>
            </a:r>
            <a:endParaRPr/>
          </a:p>
        </p:txBody>
      </p:sp>
      <p:sp>
        <p:nvSpPr>
          <p:cNvPr id="76" name="Google Shape;76;g13485bf199b_0_5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BZeuIGg3Nmt8As_192GkSHR7COw8-ZC2/preview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drive.google.com/file/d/1_rXRk9JyoatPoasa7olJhhxbuNLnYkli/preview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| Content Slide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284339" y="580913"/>
            <a:ext cx="25755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3600"/>
              <a:buNone/>
              <a:defRPr b="1" sz="3600">
                <a:solidFill>
                  <a:srgbClr val="3A3838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2594168" y="288759"/>
            <a:ext cx="39558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0" sz="1200">
                <a:solidFill>
                  <a:srgbClr val="3A3838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543911" y="1749972"/>
            <a:ext cx="82650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400"/>
              <a:buNone/>
              <a:defRPr sz="1400">
                <a:solidFill>
                  <a:srgbClr val="757070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597" y="1255767"/>
            <a:ext cx="488806" cy="2764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000">
                <a:solidFill>
                  <a:srgbClr val="757070"/>
                </a:solidFill>
              </a:defRPr>
            </a:lvl1pPr>
            <a:lvl2pPr lvl="1" rtl="0">
              <a:buNone/>
              <a:defRPr sz="1000">
                <a:solidFill>
                  <a:srgbClr val="757070"/>
                </a:solidFill>
              </a:defRPr>
            </a:lvl2pPr>
            <a:lvl3pPr lvl="2" rtl="0">
              <a:buNone/>
              <a:defRPr sz="1000">
                <a:solidFill>
                  <a:srgbClr val="757070"/>
                </a:solidFill>
              </a:defRPr>
            </a:lvl3pPr>
            <a:lvl4pPr lvl="3" rtl="0">
              <a:buNone/>
              <a:defRPr sz="1000">
                <a:solidFill>
                  <a:srgbClr val="757070"/>
                </a:solidFill>
              </a:defRPr>
            </a:lvl4pPr>
            <a:lvl5pPr lvl="4" rtl="0">
              <a:buNone/>
              <a:defRPr sz="1000">
                <a:solidFill>
                  <a:srgbClr val="757070"/>
                </a:solidFill>
              </a:defRPr>
            </a:lvl5pPr>
            <a:lvl6pPr lvl="5" rtl="0">
              <a:buNone/>
              <a:defRPr sz="1000">
                <a:solidFill>
                  <a:srgbClr val="757070"/>
                </a:solidFill>
              </a:defRPr>
            </a:lvl6pPr>
            <a:lvl7pPr lvl="6" rtl="0">
              <a:buNone/>
              <a:defRPr sz="1000">
                <a:solidFill>
                  <a:srgbClr val="757070"/>
                </a:solidFill>
              </a:defRPr>
            </a:lvl7pPr>
            <a:lvl8pPr lvl="7" rtl="0">
              <a:buNone/>
              <a:defRPr sz="1000">
                <a:solidFill>
                  <a:srgbClr val="757070"/>
                </a:solidFill>
              </a:defRPr>
            </a:lvl8pPr>
            <a:lvl9pPr lvl="8" rtl="0">
              <a:buNone/>
              <a:defRPr sz="1000">
                <a:solidFill>
                  <a:srgbClr val="75707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-266137" y="380625"/>
            <a:ext cx="192300" cy="193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D73F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518362" y="1000575"/>
            <a:ext cx="501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  <a:hlinkClick r:id="rId4"/>
              </a:rPr>
              <a:t>How should I look? </a:t>
            </a:r>
            <a:endParaRPr sz="11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715762" y="574350"/>
            <a:ext cx="684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73F3E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View &gt; Master : For Clickable Link </a:t>
            </a:r>
            <a:endParaRPr b="1" sz="800">
              <a:solidFill>
                <a:srgbClr val="D73F3E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| Content Slide v.19">
  <p:cSld name="Blank-Slide-Road-3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2873828" y="304800"/>
            <a:ext cx="3371850" cy="45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2138" y="394216"/>
            <a:ext cx="1866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40378" y="300038"/>
            <a:ext cx="2975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1057728" y="3765947"/>
            <a:ext cx="2975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4" type="body"/>
          </p:nvPr>
        </p:nvSpPr>
        <p:spPr>
          <a:xfrm>
            <a:off x="6377940" y="2827317"/>
            <a:ext cx="2578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5" type="body"/>
          </p:nvPr>
        </p:nvSpPr>
        <p:spPr>
          <a:xfrm>
            <a:off x="4940378" y="658714"/>
            <a:ext cx="2975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300"/>
              <a:buNone/>
              <a:defRPr sz="1300">
                <a:solidFill>
                  <a:srgbClr val="757070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6" type="body"/>
          </p:nvPr>
        </p:nvSpPr>
        <p:spPr>
          <a:xfrm>
            <a:off x="6377940" y="3185993"/>
            <a:ext cx="2578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300"/>
              <a:buNone/>
              <a:defRPr sz="1300">
                <a:solidFill>
                  <a:srgbClr val="757070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7" type="body"/>
          </p:nvPr>
        </p:nvSpPr>
        <p:spPr>
          <a:xfrm>
            <a:off x="1057728" y="4125873"/>
            <a:ext cx="2975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300"/>
              <a:buNone/>
              <a:defRPr sz="1300">
                <a:solidFill>
                  <a:srgbClr val="757070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A3838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000">
                <a:solidFill>
                  <a:srgbClr val="666666"/>
                </a:solidFill>
              </a:defRPr>
            </a:lvl1pPr>
            <a:lvl2pPr lvl="1" rtl="0">
              <a:buNone/>
              <a:defRPr sz="1000">
                <a:solidFill>
                  <a:srgbClr val="666666"/>
                </a:solidFill>
              </a:defRPr>
            </a:lvl2pPr>
            <a:lvl3pPr lvl="2" rtl="0">
              <a:buNone/>
              <a:defRPr sz="1000">
                <a:solidFill>
                  <a:srgbClr val="666666"/>
                </a:solidFill>
              </a:defRPr>
            </a:lvl3pPr>
            <a:lvl4pPr lvl="3" rtl="0">
              <a:buNone/>
              <a:defRPr sz="1000">
                <a:solidFill>
                  <a:srgbClr val="666666"/>
                </a:solidFill>
              </a:defRPr>
            </a:lvl4pPr>
            <a:lvl5pPr lvl="4" rtl="0">
              <a:buNone/>
              <a:defRPr sz="1000">
                <a:solidFill>
                  <a:srgbClr val="666666"/>
                </a:solidFill>
              </a:defRPr>
            </a:lvl5pPr>
            <a:lvl6pPr lvl="5" rtl="0">
              <a:buNone/>
              <a:defRPr sz="1000">
                <a:solidFill>
                  <a:srgbClr val="666666"/>
                </a:solidFill>
              </a:defRPr>
            </a:lvl6pPr>
            <a:lvl7pPr lvl="6" rtl="0">
              <a:buNone/>
              <a:defRPr sz="1000">
                <a:solidFill>
                  <a:srgbClr val="666666"/>
                </a:solidFill>
              </a:defRPr>
            </a:lvl7pPr>
            <a:lvl8pPr lvl="7" rtl="0">
              <a:buNone/>
              <a:defRPr sz="1000">
                <a:solidFill>
                  <a:srgbClr val="666666"/>
                </a:solidFill>
              </a:defRPr>
            </a:lvl8pPr>
            <a:lvl9pPr lvl="8" rtl="0"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-266137" y="380625"/>
            <a:ext cx="192300" cy="193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D73F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-518362" y="1000575"/>
            <a:ext cx="501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  <a:hlinkClick r:id="rId3"/>
              </a:rPr>
              <a:t>How should I look? </a:t>
            </a:r>
            <a:endParaRPr sz="11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-715762" y="574350"/>
            <a:ext cx="684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73F3E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View &gt; Master : For Clickable Link </a:t>
            </a:r>
            <a:endParaRPr b="1" sz="800">
              <a:solidFill>
                <a:srgbClr val="D73F3E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mI4O7vKzufyV9axsrw9GleajrVYjXKNt3crIGlvm9bs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7175" y="0"/>
            <a:ext cx="3086400" cy="83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6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"/>
              <a:t>Ethical Data and Protection               Decision Chart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305425" y="628800"/>
            <a:ext cx="2364600" cy="400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Characterization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92725" y="3527050"/>
            <a:ext cx="2364600" cy="14775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Context and Risk Analysis must be completed and reviewed by Director or Manager before any activities can be launched</a:t>
            </a:r>
            <a:r>
              <a:rPr lang="en"/>
              <a:t>.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305425" y="76200"/>
            <a:ext cx="2364600" cy="4155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Project idea or request</a:t>
            </a:r>
            <a:endParaRPr b="1" sz="1500"/>
          </a:p>
        </p:txBody>
      </p:sp>
      <p:sp>
        <p:nvSpPr>
          <p:cNvPr id="83" name="Google Shape;83;p15"/>
          <p:cNvSpPr txBox="1"/>
          <p:nvPr/>
        </p:nvSpPr>
        <p:spPr>
          <a:xfrm>
            <a:off x="460800" y="1030050"/>
            <a:ext cx="1917000" cy="6156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or Humanitarian Setting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467125" y="1356863"/>
            <a:ext cx="2041200" cy="6156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emergency or Unstable Setting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815100" y="653175"/>
            <a:ext cx="1777800" cy="6156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Stable, Peaceful Setting</a:t>
            </a:r>
            <a:endParaRPr/>
          </a:p>
        </p:txBody>
      </p:sp>
      <p:cxnSp>
        <p:nvCxnSpPr>
          <p:cNvPr id="86" name="Google Shape;86;p15"/>
          <p:cNvCxnSpPr>
            <a:stCxn id="80" idx="1"/>
            <a:endCxn id="83" idx="3"/>
          </p:cNvCxnSpPr>
          <p:nvPr/>
        </p:nvCxnSpPr>
        <p:spPr>
          <a:xfrm flipH="1">
            <a:off x="2377825" y="828900"/>
            <a:ext cx="927600" cy="509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5"/>
          <p:cNvCxnSpPr>
            <a:stCxn id="80" idx="2"/>
            <a:endCxn id="84" idx="0"/>
          </p:cNvCxnSpPr>
          <p:nvPr/>
        </p:nvCxnSpPr>
        <p:spPr>
          <a:xfrm flipH="1" rot="-5400000">
            <a:off x="4324075" y="1192650"/>
            <a:ext cx="327900" cy="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p15"/>
          <p:cNvCxnSpPr>
            <a:stCxn id="80" idx="3"/>
            <a:endCxn id="85" idx="1"/>
          </p:cNvCxnSpPr>
          <p:nvPr/>
        </p:nvCxnSpPr>
        <p:spPr>
          <a:xfrm>
            <a:off x="5670025" y="828900"/>
            <a:ext cx="1145100" cy="132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" name="Google Shape;89;p15"/>
          <p:cNvSpPr txBox="1"/>
          <p:nvPr/>
        </p:nvSpPr>
        <p:spPr>
          <a:xfrm>
            <a:off x="3305713" y="2156100"/>
            <a:ext cx="2364600" cy="831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Sensitivity Worksheet: </a:t>
            </a:r>
            <a:r>
              <a:rPr lang="en"/>
              <a:t>Project Activities and Data Potentially Sensitive?</a:t>
            </a:r>
            <a:endParaRPr/>
          </a:p>
        </p:txBody>
      </p:sp>
      <p:cxnSp>
        <p:nvCxnSpPr>
          <p:cNvPr id="90" name="Google Shape;90;p15"/>
          <p:cNvCxnSpPr>
            <a:stCxn id="89" idx="1"/>
            <a:endCxn id="81" idx="3"/>
          </p:cNvCxnSpPr>
          <p:nvPr/>
        </p:nvCxnSpPr>
        <p:spPr>
          <a:xfrm flipH="1">
            <a:off x="2557213" y="2571750"/>
            <a:ext cx="748500" cy="16941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5"/>
          <p:cNvCxnSpPr>
            <a:stCxn id="83" idx="2"/>
            <a:endCxn id="81" idx="0"/>
          </p:cNvCxnSpPr>
          <p:nvPr/>
        </p:nvCxnSpPr>
        <p:spPr>
          <a:xfrm rot="5400000">
            <a:off x="456450" y="2564100"/>
            <a:ext cx="1881300" cy="44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5"/>
          <p:cNvCxnSpPr>
            <a:stCxn id="84" idx="2"/>
            <a:endCxn id="89" idx="0"/>
          </p:cNvCxnSpPr>
          <p:nvPr/>
        </p:nvCxnSpPr>
        <p:spPr>
          <a:xfrm flipH="1" rot="-5400000">
            <a:off x="4396225" y="2063963"/>
            <a:ext cx="183600" cy="6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5"/>
          <p:cNvSpPr txBox="1"/>
          <p:nvPr/>
        </p:nvSpPr>
        <p:spPr>
          <a:xfrm>
            <a:off x="6521700" y="1649613"/>
            <a:ext cx="2364600" cy="6156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Activities and Data Potentially Sensitive?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5745000" y="4020600"/>
            <a:ext cx="3307500" cy="10467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Context and Risk Analysis: no need to verify if full C&amp;R necessary. </a:t>
            </a:r>
            <a:r>
              <a:rPr b="1" i="1" lang="en"/>
              <a:t>Fill out </a:t>
            </a:r>
            <a:r>
              <a:rPr b="1" i="1"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b="1" i="1" lang="en"/>
              <a:t> spreadsheet and copy the mitigations into the project plan!</a:t>
            </a:r>
            <a:endParaRPr b="1" i="1"/>
          </a:p>
        </p:txBody>
      </p:sp>
      <p:sp>
        <p:nvSpPr>
          <p:cNvPr id="95" name="Google Shape;95;p15"/>
          <p:cNvSpPr txBox="1"/>
          <p:nvPr/>
        </p:nvSpPr>
        <p:spPr>
          <a:xfrm>
            <a:off x="3307275" y="3356325"/>
            <a:ext cx="2041200" cy="16932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Director/Manager decision on level of context and risk analysis (</a:t>
            </a:r>
            <a:r>
              <a:rPr b="1" lang="en"/>
              <a:t>Full C&amp;R may not be necessary but don’t proceed without checking</a:t>
            </a:r>
            <a:r>
              <a:rPr lang="en"/>
              <a:t>).</a:t>
            </a:r>
            <a:endParaRPr/>
          </a:p>
        </p:txBody>
      </p:sp>
      <p:cxnSp>
        <p:nvCxnSpPr>
          <p:cNvPr id="96" name="Google Shape;96;p15"/>
          <p:cNvCxnSpPr>
            <a:stCxn id="85" idx="2"/>
            <a:endCxn id="93" idx="0"/>
          </p:cNvCxnSpPr>
          <p:nvPr/>
        </p:nvCxnSpPr>
        <p:spPr>
          <a:xfrm flipH="1" rot="-5400000">
            <a:off x="7513950" y="1458825"/>
            <a:ext cx="380700" cy="6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5"/>
          <p:cNvCxnSpPr>
            <a:stCxn id="93" idx="2"/>
            <a:endCxn id="98" idx="0"/>
          </p:cNvCxnSpPr>
          <p:nvPr/>
        </p:nvCxnSpPr>
        <p:spPr>
          <a:xfrm flipH="1" rot="-5400000">
            <a:off x="7485300" y="2483913"/>
            <a:ext cx="4380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5"/>
          <p:cNvCxnSpPr>
            <a:stCxn id="93" idx="1"/>
            <a:endCxn id="95" idx="3"/>
          </p:cNvCxnSpPr>
          <p:nvPr/>
        </p:nvCxnSpPr>
        <p:spPr>
          <a:xfrm flipH="1">
            <a:off x="5348400" y="1957413"/>
            <a:ext cx="1173300" cy="22455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5"/>
          <p:cNvCxnSpPr>
            <a:stCxn id="89" idx="2"/>
            <a:endCxn id="95" idx="0"/>
          </p:cNvCxnSpPr>
          <p:nvPr/>
        </p:nvCxnSpPr>
        <p:spPr>
          <a:xfrm rot="5400000">
            <a:off x="4223413" y="3091800"/>
            <a:ext cx="369000" cy="1602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5"/>
          <p:cNvCxnSpPr>
            <a:stCxn id="98" idx="1"/>
            <a:endCxn id="95" idx="3"/>
          </p:cNvCxnSpPr>
          <p:nvPr/>
        </p:nvCxnSpPr>
        <p:spPr>
          <a:xfrm flipH="1">
            <a:off x="5348400" y="3118963"/>
            <a:ext cx="1173300" cy="10839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5"/>
          <p:cNvSpPr txBox="1"/>
          <p:nvPr/>
        </p:nvSpPr>
        <p:spPr>
          <a:xfrm>
            <a:off x="6521700" y="2703313"/>
            <a:ext cx="2364600" cy="831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Risk Factors Worksheet: additional risk factors present?  </a:t>
            </a:r>
            <a:endParaRPr/>
          </a:p>
        </p:txBody>
      </p:sp>
      <p:cxnSp>
        <p:nvCxnSpPr>
          <p:cNvPr id="102" name="Google Shape;102;p15"/>
          <p:cNvCxnSpPr>
            <a:stCxn id="98" idx="2"/>
            <a:endCxn id="94" idx="0"/>
          </p:cNvCxnSpPr>
          <p:nvPr/>
        </p:nvCxnSpPr>
        <p:spPr>
          <a:xfrm rot="5400000">
            <a:off x="7308300" y="3624913"/>
            <a:ext cx="486000" cy="305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5"/>
          <p:cNvSpPr txBox="1"/>
          <p:nvPr/>
        </p:nvSpPr>
        <p:spPr>
          <a:xfrm>
            <a:off x="2785913" y="3636250"/>
            <a:ext cx="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869813" y="3567450"/>
            <a:ext cx="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897388" y="2784513"/>
            <a:ext cx="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7597950" y="3699675"/>
            <a:ext cx="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7688088" y="2284175"/>
            <a:ext cx="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341638" y="3032325"/>
            <a:ext cx="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109" name="Google Shape;109;p15"/>
          <p:cNvCxnSpPr>
            <a:stCxn id="80" idx="1"/>
            <a:endCxn id="81" idx="0"/>
          </p:cNvCxnSpPr>
          <p:nvPr/>
        </p:nvCxnSpPr>
        <p:spPr>
          <a:xfrm flipH="1">
            <a:off x="1374925" y="828900"/>
            <a:ext cx="1930500" cy="26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5"/>
          <p:cNvCxnSpPr>
            <a:stCxn id="82" idx="2"/>
            <a:endCxn id="80" idx="0"/>
          </p:cNvCxnSpPr>
          <p:nvPr/>
        </p:nvCxnSpPr>
        <p:spPr>
          <a:xfrm>
            <a:off x="4487725" y="4917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