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Lst>
  <p:sldSz cy="5143500" cx="9144000"/>
  <p:notesSz cx="6858000" cy="9144000"/>
  <p:embeddedFontLst>
    <p:embeddedFont>
      <p:font typeface="Barlow Condense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BarlowCondense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BarlowCondense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BarlowCondensed-regular.fntdata"/><Relationship Id="rId8" Type="http://schemas.openxmlformats.org/officeDocument/2006/relationships/font" Target="fonts/Barlow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485bf199b_0_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485bf199b_0_5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here is to help people get a rapid sense of the different general contextual risk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people may realize that this points to the distinction between Humanitarian contexts (red and orange, where we are governed by the principles of Humanity, Impartiality, Neutrality, and Independence) vs Development contexts (yellow and green, where we are generally guided by the Sustainable Development Goals).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unless someone mentions this, it’s not necessary to get into it. It’s sufficient to point out that in a Red or Orange context, a full Impact Analysis</a:t>
            </a:r>
            <a:r>
              <a:rPr lang="en"/>
              <a:t> is mandatory for any project no matter what kind of data is being gathered, while in a Green or Yellow context it </a:t>
            </a:r>
            <a:r>
              <a:rPr i="1" lang="en"/>
              <a:t>may</a:t>
            </a:r>
            <a:r>
              <a:rPr lang="en"/>
              <a:t> be sufficient to conduct a light Impact Assessment.</a:t>
            </a:r>
            <a:endParaRPr/>
          </a:p>
        </p:txBody>
      </p:sp>
      <p:sp>
        <p:nvSpPr>
          <p:cNvPr id="76" name="Google Shape;76;g13485bf199b_0_59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drive.google.com/file/d/1BZeuIGg3Nmt8As_192GkSHR7COw8-ZC2/preview"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drive.google.com/file/d/1_rXRk9JyoatPoasa7olJhhxbuNLnYkli/preview"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p:cSld name="CUSTOM">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73" y="0"/>
            <a:ext cx="9144001" cy="5143500"/>
          </a:xfrm>
          <a:prstGeom prst="rect">
            <a:avLst/>
          </a:prstGeom>
          <a:noFill/>
          <a:ln>
            <a:noFill/>
          </a:ln>
        </p:spPr>
      </p:pic>
      <p:sp>
        <p:nvSpPr>
          <p:cNvPr id="52" name="Google Shape;52;p13"/>
          <p:cNvSpPr txBox="1"/>
          <p:nvPr>
            <p:ph idx="1" type="body"/>
          </p:nvPr>
        </p:nvSpPr>
        <p:spPr>
          <a:xfrm>
            <a:off x="3284339" y="580913"/>
            <a:ext cx="2575500" cy="5580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3600"/>
              <a:buNone/>
              <a:defRPr b="1" sz="36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2" type="body"/>
          </p:nvPr>
        </p:nvSpPr>
        <p:spPr>
          <a:xfrm>
            <a:off x="2594168" y="288759"/>
            <a:ext cx="3955800" cy="279300"/>
          </a:xfrm>
          <a:prstGeom prst="rect">
            <a:avLst/>
          </a:prstGeom>
          <a:noFill/>
          <a:ln>
            <a:noFill/>
          </a:ln>
        </p:spPr>
        <p:txBody>
          <a:bodyPr anchorCtr="0" anchor="ctr" bIns="34275" lIns="68575" spcFirstLastPara="1" rIns="68575" wrap="square" tIns="34275">
            <a:normAutofit/>
          </a:bodyPr>
          <a:lstStyle>
            <a:lvl1pPr indent="-228600" lvl="0" marL="457200" rtl="0" algn="ctr">
              <a:lnSpc>
                <a:spcPct val="90000"/>
              </a:lnSpc>
              <a:spcBef>
                <a:spcPts val="800"/>
              </a:spcBef>
              <a:spcAft>
                <a:spcPts val="0"/>
              </a:spcAft>
              <a:buClr>
                <a:srgbClr val="3A3838"/>
              </a:buClr>
              <a:buSzPts val="1200"/>
              <a:buNone/>
              <a:defRPr b="0" sz="1200">
                <a:solidFill>
                  <a:srgbClr val="3A3838"/>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4" name="Google Shape;54;p13"/>
          <p:cNvSpPr txBox="1"/>
          <p:nvPr>
            <p:ph idx="3" type="body"/>
          </p:nvPr>
        </p:nvSpPr>
        <p:spPr>
          <a:xfrm>
            <a:off x="543911" y="1749972"/>
            <a:ext cx="8265000" cy="3104700"/>
          </a:xfrm>
          <a:prstGeom prst="rect">
            <a:avLst/>
          </a:prstGeom>
          <a:noFill/>
          <a:ln>
            <a:noFill/>
          </a:ln>
        </p:spPr>
        <p:txBody>
          <a:bodyPr anchorCtr="0" anchor="t" bIns="34275" lIns="68575" spcFirstLastPara="1" rIns="68575" wrap="square" tIns="34275">
            <a:normAutofit/>
          </a:bodyPr>
          <a:lstStyle>
            <a:lvl1pPr indent="-228600" lvl="0" marL="457200" marR="0" rtl="0" algn="just">
              <a:lnSpc>
                <a:spcPct val="90000"/>
              </a:lnSpc>
              <a:spcBef>
                <a:spcPts val="800"/>
              </a:spcBef>
              <a:spcAft>
                <a:spcPts val="0"/>
              </a:spcAft>
              <a:buClr>
                <a:srgbClr val="757070"/>
              </a:buClr>
              <a:buSzPts val="1400"/>
              <a:buNone/>
              <a:defRPr sz="1400">
                <a:solidFill>
                  <a:srgbClr val="757070"/>
                </a:solidFill>
              </a:defRPr>
            </a:lvl1pPr>
            <a:lvl2pPr indent="-317500" lvl="1" marL="914400" rtl="0" algn="l">
              <a:lnSpc>
                <a:spcPct val="90000"/>
              </a:lnSpc>
              <a:spcBef>
                <a:spcPts val="4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pic>
        <p:nvPicPr>
          <p:cNvPr id="55" name="Google Shape;55;p13"/>
          <p:cNvPicPr preferRelativeResize="0"/>
          <p:nvPr/>
        </p:nvPicPr>
        <p:blipFill rotWithShape="1">
          <a:blip r:embed="rId3">
            <a:alphaModFix/>
          </a:blip>
          <a:srcRect b="0" l="0" r="0" t="0"/>
          <a:stretch/>
        </p:blipFill>
        <p:spPr>
          <a:xfrm>
            <a:off x="4327597" y="1255767"/>
            <a:ext cx="488806" cy="276408"/>
          </a:xfrm>
          <a:prstGeom prst="rect">
            <a:avLst/>
          </a:prstGeom>
          <a:noFill/>
          <a:ln>
            <a:noFill/>
          </a:ln>
        </p:spPr>
      </p:pic>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757070"/>
                </a:solidFill>
              </a:defRPr>
            </a:lvl1pPr>
            <a:lvl2pPr lvl="1" rtl="0">
              <a:buNone/>
              <a:defRPr sz="1000">
                <a:solidFill>
                  <a:srgbClr val="757070"/>
                </a:solidFill>
              </a:defRPr>
            </a:lvl2pPr>
            <a:lvl3pPr lvl="2" rtl="0">
              <a:buNone/>
              <a:defRPr sz="1000">
                <a:solidFill>
                  <a:srgbClr val="757070"/>
                </a:solidFill>
              </a:defRPr>
            </a:lvl3pPr>
            <a:lvl4pPr lvl="3" rtl="0">
              <a:buNone/>
              <a:defRPr sz="1000">
                <a:solidFill>
                  <a:srgbClr val="757070"/>
                </a:solidFill>
              </a:defRPr>
            </a:lvl4pPr>
            <a:lvl5pPr lvl="4" rtl="0">
              <a:buNone/>
              <a:defRPr sz="1000">
                <a:solidFill>
                  <a:srgbClr val="757070"/>
                </a:solidFill>
              </a:defRPr>
            </a:lvl5pPr>
            <a:lvl6pPr lvl="5" rtl="0">
              <a:buNone/>
              <a:defRPr sz="1000">
                <a:solidFill>
                  <a:srgbClr val="757070"/>
                </a:solidFill>
              </a:defRPr>
            </a:lvl6pPr>
            <a:lvl7pPr lvl="6" rtl="0">
              <a:buNone/>
              <a:defRPr sz="1000">
                <a:solidFill>
                  <a:srgbClr val="757070"/>
                </a:solidFill>
              </a:defRPr>
            </a:lvl7pPr>
            <a:lvl8pPr lvl="7" rtl="0">
              <a:buNone/>
              <a:defRPr sz="1000">
                <a:solidFill>
                  <a:srgbClr val="757070"/>
                </a:solidFill>
              </a:defRPr>
            </a:lvl8pPr>
            <a:lvl9pPr lvl="8" rtl="0">
              <a:buNone/>
              <a:defRPr sz="1000">
                <a:solidFill>
                  <a:srgbClr val="757070"/>
                </a:solidFill>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58" name="Google Shape;58;p13"/>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4"/>
              </a:rPr>
              <a:t>How should I look? </a:t>
            </a:r>
            <a:endParaRPr sz="1100">
              <a:latin typeface="Barlow Condensed"/>
              <a:ea typeface="Barlow Condensed"/>
              <a:cs typeface="Barlow Condensed"/>
              <a:sym typeface="Barlow Condensed"/>
            </a:endParaRPr>
          </a:p>
        </p:txBody>
      </p:sp>
      <p:sp>
        <p:nvSpPr>
          <p:cNvPr id="59" name="Google Shape;59;p13"/>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 Content Slide v.19">
  <p:cSld name="Blank-Slide-Road-3_1">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2">
            <a:alphaModFix amt="22000"/>
          </a:blip>
          <a:srcRect b="0" l="0" r="0" t="0"/>
          <a:stretch/>
        </p:blipFill>
        <p:spPr>
          <a:xfrm>
            <a:off x="2873828" y="304800"/>
            <a:ext cx="3371850" cy="4533899"/>
          </a:xfrm>
          <a:prstGeom prst="rect">
            <a:avLst/>
          </a:prstGeom>
          <a:noFill/>
          <a:ln>
            <a:noFill/>
          </a:ln>
        </p:spPr>
      </p:pic>
      <p:sp>
        <p:nvSpPr>
          <p:cNvPr id="62" name="Google Shape;62;p14"/>
          <p:cNvSpPr txBox="1"/>
          <p:nvPr>
            <p:ph idx="1" type="body"/>
          </p:nvPr>
        </p:nvSpPr>
        <p:spPr>
          <a:xfrm>
            <a:off x="342138" y="394216"/>
            <a:ext cx="1866900" cy="651900"/>
          </a:xfrm>
          <a:prstGeom prst="rect">
            <a:avLst/>
          </a:prstGeom>
          <a:noFill/>
          <a:ln>
            <a:noFill/>
          </a:ln>
        </p:spPr>
        <p:txBody>
          <a:bodyPr anchorCtr="0" anchor="ctr"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4500"/>
              <a:buNone/>
              <a:defRPr b="1" sz="4500">
                <a:solidFill>
                  <a:schemeClr val="lt1"/>
                </a:solidFill>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3" name="Google Shape;63;p14"/>
          <p:cNvSpPr txBox="1"/>
          <p:nvPr>
            <p:ph idx="2" type="body"/>
          </p:nvPr>
        </p:nvSpPr>
        <p:spPr>
          <a:xfrm>
            <a:off x="4940378" y="300038"/>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4" name="Google Shape;64;p14"/>
          <p:cNvSpPr txBox="1"/>
          <p:nvPr>
            <p:ph idx="3" type="body"/>
          </p:nvPr>
        </p:nvSpPr>
        <p:spPr>
          <a:xfrm>
            <a:off x="1057728" y="3765947"/>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3A3838"/>
              </a:buClr>
              <a:buSzPts val="2100"/>
              <a:buNone/>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5" name="Google Shape;65;p14"/>
          <p:cNvSpPr txBox="1"/>
          <p:nvPr>
            <p:ph idx="4" type="body"/>
          </p:nvPr>
        </p:nvSpPr>
        <p:spPr>
          <a:xfrm>
            <a:off x="6377940" y="2827317"/>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3A3838"/>
              </a:buClr>
              <a:buSzPts val="2100"/>
              <a:buNone/>
              <a:defRPr>
                <a:latin typeface="Barlow Condensed"/>
                <a:ea typeface="Barlow Condensed"/>
                <a:cs typeface="Barlow Condensed"/>
                <a:sym typeface="Barlow Condensed"/>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6" name="Google Shape;66;p14"/>
          <p:cNvSpPr txBox="1"/>
          <p:nvPr>
            <p:ph idx="5" type="body"/>
          </p:nvPr>
        </p:nvSpPr>
        <p:spPr>
          <a:xfrm>
            <a:off x="4940378" y="658714"/>
            <a:ext cx="29751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7" name="Google Shape;67;p14"/>
          <p:cNvSpPr txBox="1"/>
          <p:nvPr>
            <p:ph idx="6" type="body"/>
          </p:nvPr>
        </p:nvSpPr>
        <p:spPr>
          <a:xfrm>
            <a:off x="6377940" y="3185993"/>
            <a:ext cx="2578200" cy="334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8" name="Google Shape;68;p14"/>
          <p:cNvSpPr txBox="1"/>
          <p:nvPr>
            <p:ph idx="7" type="body"/>
          </p:nvPr>
        </p:nvSpPr>
        <p:spPr>
          <a:xfrm>
            <a:off x="1057728" y="4125873"/>
            <a:ext cx="2975100" cy="334500"/>
          </a:xfrm>
          <a:prstGeom prst="rect">
            <a:avLst/>
          </a:prstGeom>
          <a:noFill/>
          <a:ln>
            <a:noFill/>
          </a:ln>
        </p:spPr>
        <p:txBody>
          <a:bodyPr anchorCtr="0" anchor="t" bIns="34275" lIns="68575" spcFirstLastPara="1" rIns="68575" wrap="square" tIns="34275">
            <a:normAutofit/>
          </a:bodyPr>
          <a:lstStyle>
            <a:lvl1pPr indent="-228600" lvl="0" marL="457200" rtl="0" algn="r">
              <a:lnSpc>
                <a:spcPct val="90000"/>
              </a:lnSpc>
              <a:spcBef>
                <a:spcPts val="800"/>
              </a:spcBef>
              <a:spcAft>
                <a:spcPts val="0"/>
              </a:spcAft>
              <a:buClr>
                <a:srgbClr val="757070"/>
              </a:buClr>
              <a:buSzPts val="1300"/>
              <a:buNone/>
              <a:defRPr sz="1300">
                <a:solidFill>
                  <a:srgbClr val="757070"/>
                </a:solidFill>
              </a:defRPr>
            </a:lvl1pPr>
            <a:lvl2pPr indent="-317500" lvl="1" marL="914400" rtl="0" algn="l">
              <a:lnSpc>
                <a:spcPct val="90000"/>
              </a:lnSpc>
              <a:spcBef>
                <a:spcPts val="1200"/>
              </a:spcBef>
              <a:spcAft>
                <a:spcPts val="0"/>
              </a:spcAft>
              <a:buClr>
                <a:srgbClr val="3A3838"/>
              </a:buClr>
              <a:buSzPts val="1400"/>
              <a:buChar char="○"/>
              <a:defRPr/>
            </a:lvl2pPr>
            <a:lvl3pPr indent="-317500" lvl="2" marL="1371600" rtl="0" algn="l">
              <a:lnSpc>
                <a:spcPct val="90000"/>
              </a:lnSpc>
              <a:spcBef>
                <a:spcPts val="1200"/>
              </a:spcBef>
              <a:spcAft>
                <a:spcPts val="0"/>
              </a:spcAft>
              <a:buClr>
                <a:srgbClr val="3A3838"/>
              </a:buClr>
              <a:buSzPts val="1400"/>
              <a:buChar char="■"/>
              <a:defRPr/>
            </a:lvl3pPr>
            <a:lvl4pPr indent="-317500" lvl="3" marL="1828800" rtl="0" algn="l">
              <a:lnSpc>
                <a:spcPct val="90000"/>
              </a:lnSpc>
              <a:spcBef>
                <a:spcPts val="1200"/>
              </a:spcBef>
              <a:spcAft>
                <a:spcPts val="0"/>
              </a:spcAft>
              <a:buClr>
                <a:srgbClr val="3A3838"/>
              </a:buClr>
              <a:buSzPts val="1400"/>
              <a:buChar char="●"/>
              <a:defRPr/>
            </a:lvl4pPr>
            <a:lvl5pPr indent="-317500" lvl="4" marL="2286000" rtl="0" algn="l">
              <a:lnSpc>
                <a:spcPct val="90000"/>
              </a:lnSpc>
              <a:spcBef>
                <a:spcPts val="1200"/>
              </a:spcBef>
              <a:spcAft>
                <a:spcPts val="0"/>
              </a:spcAft>
              <a:buClr>
                <a:srgbClr val="3A3838"/>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9" name="Google Shape;69;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sz="1000">
                <a:solidFill>
                  <a:srgbClr val="666666"/>
                </a:solidFill>
              </a:defRPr>
            </a:lvl1pPr>
            <a:lvl2pPr lvl="1" rtl="0">
              <a:buNone/>
              <a:defRPr sz="1000">
                <a:solidFill>
                  <a:srgbClr val="666666"/>
                </a:solidFill>
              </a:defRPr>
            </a:lvl2pPr>
            <a:lvl3pPr lvl="2" rtl="0">
              <a:buNone/>
              <a:defRPr sz="1000">
                <a:solidFill>
                  <a:srgbClr val="666666"/>
                </a:solidFill>
              </a:defRPr>
            </a:lvl3pPr>
            <a:lvl4pPr lvl="3" rtl="0">
              <a:buNone/>
              <a:defRPr sz="1000">
                <a:solidFill>
                  <a:srgbClr val="666666"/>
                </a:solidFill>
              </a:defRPr>
            </a:lvl4pPr>
            <a:lvl5pPr lvl="4" rtl="0">
              <a:buNone/>
              <a:defRPr sz="1000">
                <a:solidFill>
                  <a:srgbClr val="666666"/>
                </a:solidFill>
              </a:defRPr>
            </a:lvl5pPr>
            <a:lvl6pPr lvl="5" rtl="0">
              <a:buNone/>
              <a:defRPr sz="1000">
                <a:solidFill>
                  <a:srgbClr val="666666"/>
                </a:solidFill>
              </a:defRPr>
            </a:lvl6pPr>
            <a:lvl7pPr lvl="6" rtl="0">
              <a:buNone/>
              <a:defRPr sz="1000">
                <a:solidFill>
                  <a:srgbClr val="666666"/>
                </a:solidFill>
              </a:defRPr>
            </a:lvl7pPr>
            <a:lvl8pPr lvl="7" rtl="0">
              <a:buNone/>
              <a:defRPr sz="1000">
                <a:solidFill>
                  <a:srgbClr val="666666"/>
                </a:solidFill>
              </a:defRPr>
            </a:lvl8pPr>
            <a:lvl9pPr lvl="8" rtl="0">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4"/>
          <p:cNvSpPr/>
          <p:nvPr/>
        </p:nvSpPr>
        <p:spPr>
          <a:xfrm>
            <a:off x="-266137" y="380625"/>
            <a:ext cx="192300" cy="193800"/>
          </a:xfrm>
          <a:prstGeom prst="flowChartConnector">
            <a:avLst/>
          </a:prstGeom>
          <a:solidFill>
            <a:schemeClr val="lt1"/>
          </a:solidFill>
          <a:ln cap="flat" cmpd="sng" w="9525">
            <a:solidFill>
              <a:srgbClr val="D73F3E"/>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71" name="Google Shape;71;p14"/>
          <p:cNvSpPr txBox="1"/>
          <p:nvPr/>
        </p:nvSpPr>
        <p:spPr>
          <a:xfrm>
            <a:off x="-518362" y="1000575"/>
            <a:ext cx="501600" cy="3003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lang="en" sz="1100" u="sng">
                <a:solidFill>
                  <a:schemeClr val="hlink"/>
                </a:solidFill>
                <a:latin typeface="Barlow Condensed"/>
                <a:ea typeface="Barlow Condensed"/>
                <a:cs typeface="Barlow Condensed"/>
                <a:sym typeface="Barlow Condensed"/>
                <a:hlinkClick r:id="rId3"/>
              </a:rPr>
              <a:t>How should I look? </a:t>
            </a:r>
            <a:endParaRPr sz="1100">
              <a:latin typeface="Barlow Condensed"/>
              <a:ea typeface="Barlow Condensed"/>
              <a:cs typeface="Barlow Condensed"/>
              <a:sym typeface="Barlow Condensed"/>
            </a:endParaRPr>
          </a:p>
        </p:txBody>
      </p:sp>
      <p:sp>
        <p:nvSpPr>
          <p:cNvPr id="72" name="Google Shape;72;p14"/>
          <p:cNvSpPr txBox="1"/>
          <p:nvPr/>
        </p:nvSpPr>
        <p:spPr>
          <a:xfrm>
            <a:off x="-715762" y="574350"/>
            <a:ext cx="684900" cy="4140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800">
                <a:solidFill>
                  <a:srgbClr val="D73F3E"/>
                </a:solidFill>
                <a:latin typeface="Barlow Condensed"/>
                <a:ea typeface="Barlow Condensed"/>
                <a:cs typeface="Barlow Condensed"/>
                <a:sym typeface="Barlow Condensed"/>
              </a:rPr>
              <a:t>View &gt; Master : For Clickable Link </a:t>
            </a:r>
            <a:endParaRPr b="1" sz="800">
              <a:solidFill>
                <a:srgbClr val="D73F3E"/>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 y="-2700"/>
            <a:ext cx="3222000" cy="558000"/>
          </a:xfrm>
          <a:prstGeom prst="rect">
            <a:avLst/>
          </a:prstGeom>
        </p:spPr>
        <p:txBody>
          <a:bodyPr anchorCtr="0" anchor="ctr" bIns="34275" lIns="68575" spcFirstLastPara="1" rIns="68575" wrap="square" tIns="34275">
            <a:normAutofit fontScale="70000"/>
          </a:bodyPr>
          <a:lstStyle/>
          <a:p>
            <a:pPr indent="0" lvl="0" marL="0" rtl="0" algn="ctr">
              <a:spcBef>
                <a:spcPts val="800"/>
              </a:spcBef>
              <a:spcAft>
                <a:spcPts val="1200"/>
              </a:spcAft>
              <a:buNone/>
            </a:pPr>
            <a:r>
              <a:rPr lang="en"/>
              <a:t>Context Characterization</a:t>
            </a:r>
            <a:endParaRPr/>
          </a:p>
        </p:txBody>
      </p:sp>
      <p:sp>
        <p:nvSpPr>
          <p:cNvPr id="79" name="Google Shape;79;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nvSpPr>
        <p:spPr>
          <a:xfrm>
            <a:off x="0" y="6166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Declared Interstate War</a:t>
            </a:r>
            <a:endParaRPr/>
          </a:p>
          <a:p>
            <a:pPr indent="-317500" lvl="0" marL="457200" rtl="0" algn="l">
              <a:spcBef>
                <a:spcPts val="0"/>
              </a:spcBef>
              <a:spcAft>
                <a:spcPts val="0"/>
              </a:spcAft>
              <a:buSzPts val="1400"/>
              <a:buChar char="-"/>
            </a:pPr>
            <a:r>
              <a:rPr lang="en"/>
              <a:t>WW2, Iran/Iraq, Eritrea/Ethiopia</a:t>
            </a:r>
            <a:endParaRPr/>
          </a:p>
        </p:txBody>
      </p:sp>
      <p:sp>
        <p:nvSpPr>
          <p:cNvPr id="81" name="Google Shape;81;p15"/>
          <p:cNvSpPr txBox="1"/>
          <p:nvPr/>
        </p:nvSpPr>
        <p:spPr>
          <a:xfrm>
            <a:off x="0" y="1509200"/>
            <a:ext cx="2735700" cy="6156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Undeclared Interstate War</a:t>
            </a:r>
            <a:endParaRPr/>
          </a:p>
          <a:p>
            <a:pPr indent="-317500" lvl="0" marL="457200" rtl="0" algn="l">
              <a:spcBef>
                <a:spcPts val="0"/>
              </a:spcBef>
              <a:spcAft>
                <a:spcPts val="0"/>
              </a:spcAft>
              <a:buSzPts val="1400"/>
              <a:buChar char="-"/>
            </a:pPr>
            <a:r>
              <a:rPr lang="en"/>
              <a:t>Russia/Ukraine 2022</a:t>
            </a:r>
            <a:endParaRPr/>
          </a:p>
        </p:txBody>
      </p:sp>
      <p:sp>
        <p:nvSpPr>
          <p:cNvPr id="82" name="Google Shape;82;p15"/>
          <p:cNvSpPr txBox="1"/>
          <p:nvPr/>
        </p:nvSpPr>
        <p:spPr>
          <a:xfrm>
            <a:off x="0" y="21861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Recognized Civil War</a:t>
            </a:r>
            <a:endParaRPr/>
          </a:p>
          <a:p>
            <a:pPr indent="-317500" lvl="0" marL="457200" rtl="0" algn="l">
              <a:spcBef>
                <a:spcPts val="0"/>
              </a:spcBef>
              <a:spcAft>
                <a:spcPts val="0"/>
              </a:spcAft>
              <a:buSzPts val="1400"/>
              <a:buChar char="-"/>
            </a:pPr>
            <a:r>
              <a:rPr lang="en"/>
              <a:t>South Sudan independence war</a:t>
            </a:r>
            <a:endParaRPr/>
          </a:p>
        </p:txBody>
      </p:sp>
      <p:sp>
        <p:nvSpPr>
          <p:cNvPr id="83" name="Google Shape;83;p15"/>
          <p:cNvSpPr txBox="1"/>
          <p:nvPr/>
        </p:nvSpPr>
        <p:spPr>
          <a:xfrm>
            <a:off x="0" y="3078700"/>
            <a:ext cx="2735700" cy="831300"/>
          </a:xfrm>
          <a:prstGeom prst="rect">
            <a:avLst/>
          </a:prstGeom>
          <a:solidFill>
            <a:srgbClr val="DD7E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Unrecognized Civil War</a:t>
            </a:r>
            <a:endParaRPr/>
          </a:p>
          <a:p>
            <a:pPr indent="-317500" lvl="0" marL="457200" rtl="0" algn="l">
              <a:spcBef>
                <a:spcPts val="0"/>
              </a:spcBef>
              <a:spcAft>
                <a:spcPts val="0"/>
              </a:spcAft>
              <a:buSzPts val="1400"/>
              <a:buChar char="-"/>
            </a:pPr>
            <a:r>
              <a:rPr lang="en"/>
              <a:t>Darfur rebellion, Eastern DRC, Mali, Myanmar</a:t>
            </a:r>
            <a:endParaRPr/>
          </a:p>
        </p:txBody>
      </p:sp>
      <p:sp>
        <p:nvSpPr>
          <p:cNvPr id="84" name="Google Shape;84;p15"/>
          <p:cNvSpPr txBox="1"/>
          <p:nvPr/>
        </p:nvSpPr>
        <p:spPr>
          <a:xfrm>
            <a:off x="0" y="4005425"/>
            <a:ext cx="2735700" cy="10467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Internecine Violence</a:t>
            </a:r>
            <a:endParaRPr/>
          </a:p>
          <a:p>
            <a:pPr indent="-317500" lvl="0" marL="457200" rtl="0" algn="l">
              <a:spcBef>
                <a:spcPts val="0"/>
              </a:spcBef>
              <a:spcAft>
                <a:spcPts val="0"/>
              </a:spcAft>
              <a:buSzPts val="1400"/>
              <a:buChar char="-"/>
            </a:pPr>
            <a:r>
              <a:rPr lang="en"/>
              <a:t>Isis, Mai Mai in DRC, Burkina Faso, Mindanao in Philippines</a:t>
            </a:r>
            <a:endParaRPr/>
          </a:p>
        </p:txBody>
      </p:sp>
      <p:sp>
        <p:nvSpPr>
          <p:cNvPr id="85" name="Google Shape;85;p15"/>
          <p:cNvSpPr txBox="1"/>
          <p:nvPr/>
        </p:nvSpPr>
        <p:spPr>
          <a:xfrm>
            <a:off x="2909100" y="1704100"/>
            <a:ext cx="3325800" cy="10467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Formally Lawless Areas</a:t>
            </a:r>
            <a:endParaRPr/>
          </a:p>
          <a:p>
            <a:pPr indent="-317500" lvl="0" marL="457200" rtl="0" algn="l">
              <a:spcBef>
                <a:spcPts val="0"/>
              </a:spcBef>
              <a:spcAft>
                <a:spcPts val="0"/>
              </a:spcAft>
              <a:buSzPts val="1400"/>
              <a:buChar char="-"/>
            </a:pPr>
            <a:r>
              <a:rPr lang="en"/>
              <a:t>Northern Mexico drug gangs</a:t>
            </a:r>
            <a:endParaRPr/>
          </a:p>
          <a:p>
            <a:pPr indent="-317500" lvl="0" marL="457200" rtl="0" algn="l">
              <a:spcBef>
                <a:spcPts val="0"/>
              </a:spcBef>
              <a:spcAft>
                <a:spcPts val="0"/>
              </a:spcAft>
              <a:buSzPts val="1400"/>
              <a:buChar char="-"/>
            </a:pPr>
            <a:r>
              <a:rPr lang="en"/>
              <a:t>Cité de Soleil in Haiti</a:t>
            </a:r>
            <a:endParaRPr/>
          </a:p>
          <a:p>
            <a:pPr indent="-317500" lvl="0" marL="457200" rtl="0" algn="l">
              <a:spcBef>
                <a:spcPts val="0"/>
              </a:spcBef>
              <a:spcAft>
                <a:spcPts val="0"/>
              </a:spcAft>
              <a:buSzPts val="1400"/>
              <a:buChar char="-"/>
            </a:pPr>
            <a:r>
              <a:rPr lang="en"/>
              <a:t>Tribal areas in Pakistan</a:t>
            </a:r>
            <a:endParaRPr/>
          </a:p>
        </p:txBody>
      </p:sp>
      <p:sp>
        <p:nvSpPr>
          <p:cNvPr id="86" name="Google Shape;86;p15"/>
          <p:cNvSpPr txBox="1"/>
          <p:nvPr/>
        </p:nvSpPr>
        <p:spPr>
          <a:xfrm>
            <a:off x="6496500" y="227200"/>
            <a:ext cx="2647500" cy="12621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Entrenched Poverty/Corruption</a:t>
            </a:r>
            <a:endParaRPr/>
          </a:p>
          <a:p>
            <a:pPr indent="-317500" lvl="0" marL="457200" rtl="0" algn="l">
              <a:spcBef>
                <a:spcPts val="0"/>
              </a:spcBef>
              <a:spcAft>
                <a:spcPts val="0"/>
              </a:spcAft>
              <a:buSzPts val="1400"/>
              <a:buChar char="-"/>
            </a:pPr>
            <a:r>
              <a:rPr lang="en"/>
              <a:t>Informal areas/slums without notable internal violence such as informal areas of Dar es Salaam</a:t>
            </a:r>
            <a:endParaRPr/>
          </a:p>
        </p:txBody>
      </p:sp>
      <p:sp>
        <p:nvSpPr>
          <p:cNvPr id="87" name="Google Shape;87;p15"/>
          <p:cNvSpPr txBox="1"/>
          <p:nvPr/>
        </p:nvSpPr>
        <p:spPr>
          <a:xfrm>
            <a:off x="2880750" y="2801850"/>
            <a:ext cx="3382500" cy="8313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High Criminality</a:t>
            </a:r>
            <a:endParaRPr/>
          </a:p>
          <a:p>
            <a:pPr indent="-317500" lvl="0" marL="457200" rtl="0" algn="l">
              <a:spcBef>
                <a:spcPts val="0"/>
              </a:spcBef>
              <a:spcAft>
                <a:spcPts val="0"/>
              </a:spcAft>
              <a:buSzPts val="1400"/>
              <a:buChar char="-"/>
            </a:pPr>
            <a:r>
              <a:rPr lang="en"/>
              <a:t>Urban slums such as Kibera, Karachi, Rio, or Mexico City</a:t>
            </a:r>
            <a:endParaRPr/>
          </a:p>
        </p:txBody>
      </p:sp>
      <p:sp>
        <p:nvSpPr>
          <p:cNvPr id="88" name="Google Shape;88;p15"/>
          <p:cNvSpPr txBox="1"/>
          <p:nvPr/>
        </p:nvSpPr>
        <p:spPr>
          <a:xfrm>
            <a:off x="2909100" y="555300"/>
            <a:ext cx="3325800" cy="1046700"/>
          </a:xfrm>
          <a:prstGeom prst="rect">
            <a:avLst/>
          </a:prstGeom>
          <a:solidFill>
            <a:srgbClr val="F6B26B"/>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Complex Emergency</a:t>
            </a:r>
            <a:endParaRPr/>
          </a:p>
          <a:p>
            <a:pPr indent="-317500" lvl="0" marL="457200" rtl="0" algn="l">
              <a:spcBef>
                <a:spcPts val="0"/>
              </a:spcBef>
              <a:spcAft>
                <a:spcPts val="0"/>
              </a:spcAft>
              <a:buSzPts val="1400"/>
              <a:buChar char="-"/>
            </a:pPr>
            <a:r>
              <a:rPr lang="en"/>
              <a:t>Floods in Pakistan or Rohingya settlement (humanitarian context combined with natural disaster)</a:t>
            </a:r>
            <a:endParaRPr/>
          </a:p>
        </p:txBody>
      </p:sp>
      <p:sp>
        <p:nvSpPr>
          <p:cNvPr id="89" name="Google Shape;89;p15"/>
          <p:cNvSpPr txBox="1"/>
          <p:nvPr/>
        </p:nvSpPr>
        <p:spPr>
          <a:xfrm>
            <a:off x="2880750" y="3684200"/>
            <a:ext cx="3382500" cy="1477500"/>
          </a:xfrm>
          <a:prstGeom prst="rect">
            <a:avLst/>
          </a:prstGeom>
          <a:solidFill>
            <a:srgbClr val="FFF2CC"/>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Conflict-Adjacent areas</a:t>
            </a:r>
            <a:endParaRPr/>
          </a:p>
          <a:p>
            <a:pPr indent="-317500" lvl="0" marL="457200" rtl="0" algn="l">
              <a:spcBef>
                <a:spcPts val="0"/>
              </a:spcBef>
              <a:spcAft>
                <a:spcPts val="0"/>
              </a:spcAft>
              <a:buSzPts val="1400"/>
              <a:buChar char="-"/>
            </a:pPr>
            <a:r>
              <a:rPr lang="en"/>
              <a:t>Generally peaceful and stable but hosting/containing people fleeing or affected by nearby conflict (borders of Tanzania/Burundi, Thailand/Burma)</a:t>
            </a:r>
            <a:endParaRPr/>
          </a:p>
        </p:txBody>
      </p:sp>
      <p:sp>
        <p:nvSpPr>
          <p:cNvPr id="90" name="Google Shape;90;p15"/>
          <p:cNvSpPr txBox="1"/>
          <p:nvPr/>
        </p:nvSpPr>
        <p:spPr>
          <a:xfrm>
            <a:off x="6496500" y="1617600"/>
            <a:ext cx="2647500" cy="19086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Poverty</a:t>
            </a:r>
            <a:endParaRPr/>
          </a:p>
          <a:p>
            <a:pPr indent="-317500" lvl="0" marL="457200" rtl="0" algn="l">
              <a:spcBef>
                <a:spcPts val="0"/>
              </a:spcBef>
              <a:spcAft>
                <a:spcPts val="0"/>
              </a:spcAft>
              <a:buSzPts val="1400"/>
              <a:buChar char="-"/>
            </a:pPr>
            <a:r>
              <a:rPr lang="en"/>
              <a:t>Lack of resources due to underdevelopment rather than deliberate malfeasance. Generally characterized by subsistence farming (rural Tanzania, Bali)</a:t>
            </a:r>
            <a:endParaRPr/>
          </a:p>
        </p:txBody>
      </p:sp>
      <p:sp>
        <p:nvSpPr>
          <p:cNvPr id="91" name="Google Shape;91;p15"/>
          <p:cNvSpPr txBox="1"/>
          <p:nvPr/>
        </p:nvSpPr>
        <p:spPr>
          <a:xfrm>
            <a:off x="6496500" y="3654500"/>
            <a:ext cx="2647500" cy="14775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Stable, peaceful, developing</a:t>
            </a:r>
            <a:endParaRPr/>
          </a:p>
          <a:p>
            <a:pPr indent="-317500" lvl="0" marL="457200" rtl="0" algn="l">
              <a:spcBef>
                <a:spcPts val="0"/>
              </a:spcBef>
              <a:spcAft>
                <a:spcPts val="0"/>
              </a:spcAft>
              <a:buSzPts val="1400"/>
              <a:buChar char="-"/>
            </a:pPr>
            <a:r>
              <a:rPr lang="en"/>
              <a:t>May still be poor but things are improving, government, population, other actors reasonably aligned.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