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Lst>
  <p:sldSz cy="5143500" cx="9144000"/>
  <p:notesSz cx="6858000" cy="9144000"/>
  <p:embeddedFontLst>
    <p:embeddedFont>
      <p:font typeface="Barlow Condensed"/>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0" Type="http://schemas.openxmlformats.org/officeDocument/2006/relationships/font" Target="fonts/BarlowCondense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BarlowCondense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BarlowCondensed-regular.fntdata"/><Relationship Id="rId8" Type="http://schemas.openxmlformats.org/officeDocument/2006/relationships/font" Target="fonts/BarlowCondense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485bf199b_0_6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485bf199b_0_64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participants to think of examples of data that is:</a:t>
            </a:r>
            <a:endParaRPr/>
          </a:p>
          <a:p>
            <a:pPr indent="-298450" lvl="0" marL="457200" rtl="0" algn="l">
              <a:spcBef>
                <a:spcPts val="0"/>
              </a:spcBef>
              <a:spcAft>
                <a:spcPts val="0"/>
              </a:spcAft>
              <a:buSzPts val="1100"/>
              <a:buChar char="●"/>
            </a:pPr>
            <a:r>
              <a:rPr lang="en"/>
              <a:t>Generally not sensitive (like street names and shop opening hours)</a:t>
            </a:r>
            <a:endParaRPr/>
          </a:p>
          <a:p>
            <a:pPr indent="-298450" lvl="0" marL="457200" rtl="0" algn="l">
              <a:spcBef>
                <a:spcPts val="0"/>
              </a:spcBef>
              <a:spcAft>
                <a:spcPts val="0"/>
              </a:spcAft>
              <a:buSzPts val="1100"/>
              <a:buChar char="●"/>
            </a:pPr>
            <a:r>
              <a:rPr lang="en"/>
              <a:t>Sometimes sensitive (like location of specialized health care such as reproductive care)</a:t>
            </a:r>
            <a:endParaRPr/>
          </a:p>
          <a:p>
            <a:pPr indent="-298450" lvl="0" marL="457200" rtl="0" algn="l">
              <a:spcBef>
                <a:spcPts val="0"/>
              </a:spcBef>
              <a:spcAft>
                <a:spcPts val="0"/>
              </a:spcAft>
              <a:buSzPts val="1100"/>
              <a:buChar char="●"/>
            </a:pPr>
            <a:r>
              <a:rPr lang="en"/>
              <a:t>Always sensitive (names, ethnicities, political affiliations, military facilities,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4th question may be difficult; obviously we normally hope </a:t>
            </a:r>
            <a:r>
              <a:rPr lang="en"/>
              <a:t>people</a:t>
            </a:r>
            <a:r>
              <a:rPr lang="en"/>
              <a:t> will use our data to make decisions. However, here we are talking about the potential for decisions that:</a:t>
            </a:r>
            <a:endParaRPr/>
          </a:p>
          <a:p>
            <a:pPr indent="-298450" lvl="0" marL="457200" rtl="0" algn="l">
              <a:spcBef>
                <a:spcPts val="0"/>
              </a:spcBef>
              <a:spcAft>
                <a:spcPts val="0"/>
              </a:spcAft>
              <a:buSzPts val="1100"/>
              <a:buChar char="●"/>
            </a:pPr>
            <a:r>
              <a:rPr lang="en"/>
              <a:t>Couldn’t otherwise be made (without the data we create)</a:t>
            </a:r>
            <a:endParaRPr/>
          </a:p>
          <a:p>
            <a:pPr indent="-298450" lvl="0" marL="457200" rtl="0" algn="l">
              <a:spcBef>
                <a:spcPts val="0"/>
              </a:spcBef>
              <a:spcAft>
                <a:spcPts val="0"/>
              </a:spcAft>
              <a:buSzPts val="1100"/>
              <a:buChar char="●"/>
            </a:pPr>
            <a:r>
              <a:rPr lang="en"/>
              <a:t>Specifically affect certain individuals or communities (as opposed to affecting everyone). For example, street names would not normally allow anyone to make specific decisions about particular communities living on those streets, but local language use, which is easily tied to specific ethnicities/groups, could certainly do so.</a:t>
            </a:r>
            <a:endParaRPr/>
          </a:p>
        </p:txBody>
      </p:sp>
      <p:sp>
        <p:nvSpPr>
          <p:cNvPr id="76" name="Google Shape;76;g13485bf199b_0_645: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https://drive.google.com/file/d/1BZeuIGg3Nmt8As_192GkSHR7COw8-ZC2/preview"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hyperlink" Target="https://drive.google.com/file/d/1_rXRk9JyoatPoasa7olJhhxbuNLnYkli/preview"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 Content Slide">
  <p:cSld name="CUSTOM">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73" y="0"/>
            <a:ext cx="9144001" cy="5143500"/>
          </a:xfrm>
          <a:prstGeom prst="rect">
            <a:avLst/>
          </a:prstGeom>
          <a:noFill/>
          <a:ln>
            <a:noFill/>
          </a:ln>
        </p:spPr>
      </p:pic>
      <p:sp>
        <p:nvSpPr>
          <p:cNvPr id="52" name="Google Shape;52;p13"/>
          <p:cNvSpPr txBox="1"/>
          <p:nvPr>
            <p:ph idx="1" type="body"/>
          </p:nvPr>
        </p:nvSpPr>
        <p:spPr>
          <a:xfrm>
            <a:off x="3284339" y="580913"/>
            <a:ext cx="2575500" cy="558000"/>
          </a:xfrm>
          <a:prstGeom prst="rect">
            <a:avLst/>
          </a:prstGeom>
          <a:noFill/>
          <a:ln>
            <a:noFill/>
          </a:ln>
        </p:spPr>
        <p:txBody>
          <a:bodyPr anchorCtr="0" anchor="ctr" bIns="34275" lIns="68575" spcFirstLastPara="1" rIns="68575" wrap="square" tIns="34275">
            <a:normAutofit/>
          </a:bodyPr>
          <a:lstStyle>
            <a:lvl1pPr indent="-228600" lvl="0" marL="457200" rtl="0" algn="ctr">
              <a:lnSpc>
                <a:spcPct val="90000"/>
              </a:lnSpc>
              <a:spcBef>
                <a:spcPts val="800"/>
              </a:spcBef>
              <a:spcAft>
                <a:spcPts val="0"/>
              </a:spcAft>
              <a:buClr>
                <a:srgbClr val="3A3838"/>
              </a:buClr>
              <a:buSzPts val="3600"/>
              <a:buNone/>
              <a:defRPr b="1" sz="3600">
                <a:solidFill>
                  <a:srgbClr val="3A3838"/>
                </a:solidFill>
                <a:latin typeface="Barlow Condensed"/>
                <a:ea typeface="Barlow Condensed"/>
                <a:cs typeface="Barlow Condensed"/>
                <a:sym typeface="Barlow Condensed"/>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2" type="body"/>
          </p:nvPr>
        </p:nvSpPr>
        <p:spPr>
          <a:xfrm>
            <a:off x="2594168" y="288759"/>
            <a:ext cx="3955800" cy="279300"/>
          </a:xfrm>
          <a:prstGeom prst="rect">
            <a:avLst/>
          </a:prstGeom>
          <a:noFill/>
          <a:ln>
            <a:noFill/>
          </a:ln>
        </p:spPr>
        <p:txBody>
          <a:bodyPr anchorCtr="0" anchor="ctr" bIns="34275" lIns="68575" spcFirstLastPara="1" rIns="68575" wrap="square" tIns="34275">
            <a:normAutofit/>
          </a:bodyPr>
          <a:lstStyle>
            <a:lvl1pPr indent="-228600" lvl="0" marL="457200" rtl="0" algn="ctr">
              <a:lnSpc>
                <a:spcPct val="90000"/>
              </a:lnSpc>
              <a:spcBef>
                <a:spcPts val="800"/>
              </a:spcBef>
              <a:spcAft>
                <a:spcPts val="0"/>
              </a:spcAft>
              <a:buClr>
                <a:srgbClr val="3A3838"/>
              </a:buClr>
              <a:buSzPts val="1200"/>
              <a:buNone/>
              <a:defRPr b="0" sz="1200">
                <a:solidFill>
                  <a:srgbClr val="3A3838"/>
                </a:solidFill>
                <a:latin typeface="Barlow Condensed"/>
                <a:ea typeface="Barlow Condensed"/>
                <a:cs typeface="Barlow Condensed"/>
                <a:sym typeface="Barlow Condensed"/>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4" name="Google Shape;54;p13"/>
          <p:cNvSpPr txBox="1"/>
          <p:nvPr>
            <p:ph idx="3" type="body"/>
          </p:nvPr>
        </p:nvSpPr>
        <p:spPr>
          <a:xfrm>
            <a:off x="543911" y="1749972"/>
            <a:ext cx="8265000" cy="3104700"/>
          </a:xfrm>
          <a:prstGeom prst="rect">
            <a:avLst/>
          </a:prstGeom>
          <a:noFill/>
          <a:ln>
            <a:noFill/>
          </a:ln>
        </p:spPr>
        <p:txBody>
          <a:bodyPr anchorCtr="0" anchor="t" bIns="34275" lIns="68575" spcFirstLastPara="1" rIns="68575" wrap="square" tIns="34275">
            <a:normAutofit/>
          </a:bodyPr>
          <a:lstStyle>
            <a:lvl1pPr indent="-228600" lvl="0" marL="457200" marR="0" rtl="0" algn="just">
              <a:lnSpc>
                <a:spcPct val="90000"/>
              </a:lnSpc>
              <a:spcBef>
                <a:spcPts val="800"/>
              </a:spcBef>
              <a:spcAft>
                <a:spcPts val="0"/>
              </a:spcAft>
              <a:buClr>
                <a:srgbClr val="757070"/>
              </a:buClr>
              <a:buSzPts val="1400"/>
              <a:buNone/>
              <a:defRPr sz="1400">
                <a:solidFill>
                  <a:srgbClr val="757070"/>
                </a:solidFill>
              </a:defRPr>
            </a:lvl1pPr>
            <a:lvl2pPr indent="-317500" lvl="1" marL="914400" rtl="0" algn="l">
              <a:lnSpc>
                <a:spcPct val="90000"/>
              </a:lnSpc>
              <a:spcBef>
                <a:spcPts val="4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pic>
        <p:nvPicPr>
          <p:cNvPr id="55" name="Google Shape;55;p13"/>
          <p:cNvPicPr preferRelativeResize="0"/>
          <p:nvPr/>
        </p:nvPicPr>
        <p:blipFill rotWithShape="1">
          <a:blip r:embed="rId3">
            <a:alphaModFix/>
          </a:blip>
          <a:srcRect b="0" l="0" r="0" t="0"/>
          <a:stretch/>
        </p:blipFill>
        <p:spPr>
          <a:xfrm>
            <a:off x="4327597" y="1255767"/>
            <a:ext cx="488806" cy="276408"/>
          </a:xfrm>
          <a:prstGeom prst="rect">
            <a:avLst/>
          </a:prstGeom>
          <a:noFill/>
          <a:ln>
            <a:noFill/>
          </a:ln>
        </p:spPr>
      </p:pic>
      <p:sp>
        <p:nvSpPr>
          <p:cNvPr id="56" name="Google Shape;56;p1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sz="1000">
                <a:solidFill>
                  <a:srgbClr val="757070"/>
                </a:solidFill>
              </a:defRPr>
            </a:lvl1pPr>
            <a:lvl2pPr lvl="1" rtl="0">
              <a:buNone/>
              <a:defRPr sz="1000">
                <a:solidFill>
                  <a:srgbClr val="757070"/>
                </a:solidFill>
              </a:defRPr>
            </a:lvl2pPr>
            <a:lvl3pPr lvl="2" rtl="0">
              <a:buNone/>
              <a:defRPr sz="1000">
                <a:solidFill>
                  <a:srgbClr val="757070"/>
                </a:solidFill>
              </a:defRPr>
            </a:lvl3pPr>
            <a:lvl4pPr lvl="3" rtl="0">
              <a:buNone/>
              <a:defRPr sz="1000">
                <a:solidFill>
                  <a:srgbClr val="757070"/>
                </a:solidFill>
              </a:defRPr>
            </a:lvl4pPr>
            <a:lvl5pPr lvl="4" rtl="0">
              <a:buNone/>
              <a:defRPr sz="1000">
                <a:solidFill>
                  <a:srgbClr val="757070"/>
                </a:solidFill>
              </a:defRPr>
            </a:lvl5pPr>
            <a:lvl6pPr lvl="5" rtl="0">
              <a:buNone/>
              <a:defRPr sz="1000">
                <a:solidFill>
                  <a:srgbClr val="757070"/>
                </a:solidFill>
              </a:defRPr>
            </a:lvl6pPr>
            <a:lvl7pPr lvl="6" rtl="0">
              <a:buNone/>
              <a:defRPr sz="1000">
                <a:solidFill>
                  <a:srgbClr val="757070"/>
                </a:solidFill>
              </a:defRPr>
            </a:lvl7pPr>
            <a:lvl8pPr lvl="7" rtl="0">
              <a:buNone/>
              <a:defRPr sz="1000">
                <a:solidFill>
                  <a:srgbClr val="757070"/>
                </a:solidFill>
              </a:defRPr>
            </a:lvl8pPr>
            <a:lvl9pPr lvl="8" rtl="0">
              <a:buNone/>
              <a:defRPr sz="1000">
                <a:solidFill>
                  <a:srgbClr val="757070"/>
                </a:solidFill>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3"/>
          <p:cNvSpPr/>
          <p:nvPr/>
        </p:nvSpPr>
        <p:spPr>
          <a:xfrm>
            <a:off x="-266137" y="380625"/>
            <a:ext cx="192300" cy="193800"/>
          </a:xfrm>
          <a:prstGeom prst="flowChartConnector">
            <a:avLst/>
          </a:prstGeom>
          <a:solidFill>
            <a:schemeClr val="lt1"/>
          </a:solidFill>
          <a:ln cap="flat" cmpd="sng" w="9525">
            <a:solidFill>
              <a:srgbClr val="D73F3E"/>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chemeClr val="lt1"/>
              </a:solidFill>
            </a:endParaRPr>
          </a:p>
        </p:txBody>
      </p:sp>
      <p:sp>
        <p:nvSpPr>
          <p:cNvPr id="58" name="Google Shape;58;p13"/>
          <p:cNvSpPr txBox="1"/>
          <p:nvPr/>
        </p:nvSpPr>
        <p:spPr>
          <a:xfrm>
            <a:off x="-518362" y="1000575"/>
            <a:ext cx="501600" cy="300300"/>
          </a:xfrm>
          <a:prstGeom prst="rect">
            <a:avLst/>
          </a:prstGeom>
          <a:noFill/>
          <a:ln>
            <a:noFill/>
          </a:ln>
        </p:spPr>
        <p:txBody>
          <a:bodyPr anchorCtr="0" anchor="t" bIns="68575" lIns="68575" spcFirstLastPara="1" rIns="68575" wrap="square" tIns="68575">
            <a:noAutofit/>
          </a:bodyPr>
          <a:lstStyle/>
          <a:p>
            <a:pPr indent="0" lvl="0" marL="0" rtl="0" algn="r">
              <a:spcBef>
                <a:spcPts val="0"/>
              </a:spcBef>
              <a:spcAft>
                <a:spcPts val="0"/>
              </a:spcAft>
              <a:buNone/>
            </a:pPr>
            <a:r>
              <a:rPr lang="en" sz="1100" u="sng">
                <a:solidFill>
                  <a:schemeClr val="hlink"/>
                </a:solidFill>
                <a:latin typeface="Barlow Condensed"/>
                <a:ea typeface="Barlow Condensed"/>
                <a:cs typeface="Barlow Condensed"/>
                <a:sym typeface="Barlow Condensed"/>
                <a:hlinkClick r:id="rId4"/>
              </a:rPr>
              <a:t>How should I look? </a:t>
            </a:r>
            <a:endParaRPr sz="1100">
              <a:latin typeface="Barlow Condensed"/>
              <a:ea typeface="Barlow Condensed"/>
              <a:cs typeface="Barlow Condensed"/>
              <a:sym typeface="Barlow Condensed"/>
            </a:endParaRPr>
          </a:p>
        </p:txBody>
      </p:sp>
      <p:sp>
        <p:nvSpPr>
          <p:cNvPr id="59" name="Google Shape;59;p13"/>
          <p:cNvSpPr txBox="1"/>
          <p:nvPr/>
        </p:nvSpPr>
        <p:spPr>
          <a:xfrm>
            <a:off x="-715762" y="574350"/>
            <a:ext cx="684900" cy="414000"/>
          </a:xfrm>
          <a:prstGeom prst="rect">
            <a:avLst/>
          </a:prstGeom>
          <a:noFill/>
          <a:ln>
            <a:noFill/>
          </a:ln>
        </p:spPr>
        <p:txBody>
          <a:bodyPr anchorCtr="0" anchor="t" bIns="68575" lIns="68575" spcFirstLastPara="1" rIns="68575" wrap="square" tIns="68575">
            <a:noAutofit/>
          </a:bodyPr>
          <a:lstStyle/>
          <a:p>
            <a:pPr indent="0" lvl="0" marL="0" rtl="0" algn="r">
              <a:spcBef>
                <a:spcPts val="0"/>
              </a:spcBef>
              <a:spcAft>
                <a:spcPts val="0"/>
              </a:spcAft>
              <a:buNone/>
            </a:pPr>
            <a:r>
              <a:rPr b="1" lang="en" sz="800">
                <a:solidFill>
                  <a:srgbClr val="D73F3E"/>
                </a:solidFill>
                <a:latin typeface="Barlow Condensed"/>
                <a:ea typeface="Barlow Condensed"/>
                <a:cs typeface="Barlow Condensed"/>
                <a:sym typeface="Barlow Condensed"/>
              </a:rPr>
              <a:t>View &gt; Master : For Clickable Link </a:t>
            </a:r>
            <a:endParaRPr b="1" sz="800">
              <a:solidFill>
                <a:srgbClr val="D73F3E"/>
              </a:solidFill>
              <a:latin typeface="Barlow Condensed"/>
              <a:ea typeface="Barlow Condensed"/>
              <a:cs typeface="Barlow Condensed"/>
              <a:sym typeface="Barlow Condense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 Content Slide v.19">
  <p:cSld name="Blank-Slide-Road-3_1">
    <p:spTree>
      <p:nvGrpSpPr>
        <p:cNvPr id="60" name="Shape 60"/>
        <p:cNvGrpSpPr/>
        <p:nvPr/>
      </p:nvGrpSpPr>
      <p:grpSpPr>
        <a:xfrm>
          <a:off x="0" y="0"/>
          <a:ext cx="0" cy="0"/>
          <a:chOff x="0" y="0"/>
          <a:chExt cx="0" cy="0"/>
        </a:xfrm>
      </p:grpSpPr>
      <p:pic>
        <p:nvPicPr>
          <p:cNvPr id="61" name="Google Shape;61;p14"/>
          <p:cNvPicPr preferRelativeResize="0"/>
          <p:nvPr/>
        </p:nvPicPr>
        <p:blipFill rotWithShape="1">
          <a:blip r:embed="rId2">
            <a:alphaModFix amt="22000"/>
          </a:blip>
          <a:srcRect b="0" l="0" r="0" t="0"/>
          <a:stretch/>
        </p:blipFill>
        <p:spPr>
          <a:xfrm>
            <a:off x="2873828" y="304800"/>
            <a:ext cx="3371850" cy="4533899"/>
          </a:xfrm>
          <a:prstGeom prst="rect">
            <a:avLst/>
          </a:prstGeom>
          <a:noFill/>
          <a:ln>
            <a:noFill/>
          </a:ln>
        </p:spPr>
      </p:pic>
      <p:sp>
        <p:nvSpPr>
          <p:cNvPr id="62" name="Google Shape;62;p14"/>
          <p:cNvSpPr txBox="1"/>
          <p:nvPr>
            <p:ph idx="1" type="body"/>
          </p:nvPr>
        </p:nvSpPr>
        <p:spPr>
          <a:xfrm>
            <a:off x="342138" y="394216"/>
            <a:ext cx="1866900" cy="651900"/>
          </a:xfrm>
          <a:prstGeom prst="rect">
            <a:avLst/>
          </a:prstGeom>
          <a:noFill/>
          <a:ln>
            <a:noFill/>
          </a:ln>
        </p:spPr>
        <p:txBody>
          <a:bodyPr anchorCtr="0" anchor="ctr"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4500"/>
              <a:buNone/>
              <a:defRPr b="1" sz="4500">
                <a:solidFill>
                  <a:schemeClr val="lt1"/>
                </a:solidFill>
                <a:latin typeface="Barlow Condensed"/>
                <a:ea typeface="Barlow Condensed"/>
                <a:cs typeface="Barlow Condensed"/>
                <a:sym typeface="Barlow Condensed"/>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3" name="Google Shape;63;p14"/>
          <p:cNvSpPr txBox="1"/>
          <p:nvPr>
            <p:ph idx="2" type="body"/>
          </p:nvPr>
        </p:nvSpPr>
        <p:spPr>
          <a:xfrm>
            <a:off x="4940378" y="300038"/>
            <a:ext cx="2975100" cy="334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3A3838"/>
              </a:buClr>
              <a:buSzPts val="2100"/>
              <a:buNone/>
              <a:defRPr>
                <a:latin typeface="Barlow Condensed"/>
                <a:ea typeface="Barlow Condensed"/>
                <a:cs typeface="Barlow Condensed"/>
                <a:sym typeface="Barlow Condensed"/>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4" name="Google Shape;64;p14"/>
          <p:cNvSpPr txBox="1"/>
          <p:nvPr>
            <p:ph idx="3" type="body"/>
          </p:nvPr>
        </p:nvSpPr>
        <p:spPr>
          <a:xfrm>
            <a:off x="1057728" y="3765947"/>
            <a:ext cx="2975100" cy="334500"/>
          </a:xfrm>
          <a:prstGeom prst="rect">
            <a:avLst/>
          </a:prstGeom>
          <a:noFill/>
          <a:ln>
            <a:noFill/>
          </a:ln>
        </p:spPr>
        <p:txBody>
          <a:bodyPr anchorCtr="0" anchor="t" bIns="34275" lIns="68575" spcFirstLastPara="1" rIns="68575" wrap="square" tIns="34275">
            <a:normAutofit/>
          </a:bodyPr>
          <a:lstStyle>
            <a:lvl1pPr indent="-228600" lvl="0" marL="457200" rtl="0" algn="r">
              <a:lnSpc>
                <a:spcPct val="90000"/>
              </a:lnSpc>
              <a:spcBef>
                <a:spcPts val="800"/>
              </a:spcBef>
              <a:spcAft>
                <a:spcPts val="0"/>
              </a:spcAft>
              <a:buClr>
                <a:srgbClr val="3A3838"/>
              </a:buClr>
              <a:buSzPts val="2100"/>
              <a:buNone/>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5" name="Google Shape;65;p14"/>
          <p:cNvSpPr txBox="1"/>
          <p:nvPr>
            <p:ph idx="4" type="body"/>
          </p:nvPr>
        </p:nvSpPr>
        <p:spPr>
          <a:xfrm>
            <a:off x="6377940" y="2827317"/>
            <a:ext cx="2578200" cy="334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3A3838"/>
              </a:buClr>
              <a:buSzPts val="2100"/>
              <a:buNone/>
              <a:defRPr>
                <a:latin typeface="Barlow Condensed"/>
                <a:ea typeface="Barlow Condensed"/>
                <a:cs typeface="Barlow Condensed"/>
                <a:sym typeface="Barlow Condensed"/>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6" name="Google Shape;66;p14"/>
          <p:cNvSpPr txBox="1"/>
          <p:nvPr>
            <p:ph idx="5" type="body"/>
          </p:nvPr>
        </p:nvSpPr>
        <p:spPr>
          <a:xfrm>
            <a:off x="4940378" y="658714"/>
            <a:ext cx="2975100" cy="334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757070"/>
              </a:buClr>
              <a:buSzPts val="1300"/>
              <a:buNone/>
              <a:defRPr sz="1300">
                <a:solidFill>
                  <a:srgbClr val="757070"/>
                </a:solidFill>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7" name="Google Shape;67;p14"/>
          <p:cNvSpPr txBox="1"/>
          <p:nvPr>
            <p:ph idx="6" type="body"/>
          </p:nvPr>
        </p:nvSpPr>
        <p:spPr>
          <a:xfrm>
            <a:off x="6377940" y="3185993"/>
            <a:ext cx="2578200" cy="334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757070"/>
              </a:buClr>
              <a:buSzPts val="1300"/>
              <a:buNone/>
              <a:defRPr sz="1300">
                <a:solidFill>
                  <a:srgbClr val="757070"/>
                </a:solidFill>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8" name="Google Shape;68;p14"/>
          <p:cNvSpPr txBox="1"/>
          <p:nvPr>
            <p:ph idx="7" type="body"/>
          </p:nvPr>
        </p:nvSpPr>
        <p:spPr>
          <a:xfrm>
            <a:off x="1057728" y="4125873"/>
            <a:ext cx="2975100" cy="334500"/>
          </a:xfrm>
          <a:prstGeom prst="rect">
            <a:avLst/>
          </a:prstGeom>
          <a:noFill/>
          <a:ln>
            <a:noFill/>
          </a:ln>
        </p:spPr>
        <p:txBody>
          <a:bodyPr anchorCtr="0" anchor="t" bIns="34275" lIns="68575" spcFirstLastPara="1" rIns="68575" wrap="square" tIns="34275">
            <a:normAutofit/>
          </a:bodyPr>
          <a:lstStyle>
            <a:lvl1pPr indent="-228600" lvl="0" marL="457200" rtl="0" algn="r">
              <a:lnSpc>
                <a:spcPct val="90000"/>
              </a:lnSpc>
              <a:spcBef>
                <a:spcPts val="800"/>
              </a:spcBef>
              <a:spcAft>
                <a:spcPts val="0"/>
              </a:spcAft>
              <a:buClr>
                <a:srgbClr val="757070"/>
              </a:buClr>
              <a:buSzPts val="1300"/>
              <a:buNone/>
              <a:defRPr sz="1300">
                <a:solidFill>
                  <a:srgbClr val="757070"/>
                </a:solidFill>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9" name="Google Shape;69;p1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sz="1000">
                <a:solidFill>
                  <a:srgbClr val="666666"/>
                </a:solidFill>
              </a:defRPr>
            </a:lvl1pPr>
            <a:lvl2pPr lvl="1" rtl="0">
              <a:buNone/>
              <a:defRPr sz="1000">
                <a:solidFill>
                  <a:srgbClr val="666666"/>
                </a:solidFill>
              </a:defRPr>
            </a:lvl2pPr>
            <a:lvl3pPr lvl="2" rtl="0">
              <a:buNone/>
              <a:defRPr sz="1000">
                <a:solidFill>
                  <a:srgbClr val="666666"/>
                </a:solidFill>
              </a:defRPr>
            </a:lvl3pPr>
            <a:lvl4pPr lvl="3" rtl="0">
              <a:buNone/>
              <a:defRPr sz="1000">
                <a:solidFill>
                  <a:srgbClr val="666666"/>
                </a:solidFill>
              </a:defRPr>
            </a:lvl4pPr>
            <a:lvl5pPr lvl="4" rtl="0">
              <a:buNone/>
              <a:defRPr sz="1000">
                <a:solidFill>
                  <a:srgbClr val="666666"/>
                </a:solidFill>
              </a:defRPr>
            </a:lvl5pPr>
            <a:lvl6pPr lvl="5" rtl="0">
              <a:buNone/>
              <a:defRPr sz="1000">
                <a:solidFill>
                  <a:srgbClr val="666666"/>
                </a:solidFill>
              </a:defRPr>
            </a:lvl6pPr>
            <a:lvl7pPr lvl="6" rtl="0">
              <a:buNone/>
              <a:defRPr sz="1000">
                <a:solidFill>
                  <a:srgbClr val="666666"/>
                </a:solidFill>
              </a:defRPr>
            </a:lvl7pPr>
            <a:lvl8pPr lvl="7" rtl="0">
              <a:buNone/>
              <a:defRPr sz="1000">
                <a:solidFill>
                  <a:srgbClr val="666666"/>
                </a:solidFill>
              </a:defRPr>
            </a:lvl8pPr>
            <a:lvl9pPr lvl="8" rtl="0">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4"/>
          <p:cNvSpPr/>
          <p:nvPr/>
        </p:nvSpPr>
        <p:spPr>
          <a:xfrm>
            <a:off x="-266137" y="380625"/>
            <a:ext cx="192300" cy="193800"/>
          </a:xfrm>
          <a:prstGeom prst="flowChartConnector">
            <a:avLst/>
          </a:prstGeom>
          <a:solidFill>
            <a:schemeClr val="lt1"/>
          </a:solidFill>
          <a:ln cap="flat" cmpd="sng" w="9525">
            <a:solidFill>
              <a:srgbClr val="D73F3E"/>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chemeClr val="lt1"/>
              </a:solidFill>
            </a:endParaRPr>
          </a:p>
        </p:txBody>
      </p:sp>
      <p:sp>
        <p:nvSpPr>
          <p:cNvPr id="71" name="Google Shape;71;p14"/>
          <p:cNvSpPr txBox="1"/>
          <p:nvPr/>
        </p:nvSpPr>
        <p:spPr>
          <a:xfrm>
            <a:off x="-518362" y="1000575"/>
            <a:ext cx="501600" cy="300300"/>
          </a:xfrm>
          <a:prstGeom prst="rect">
            <a:avLst/>
          </a:prstGeom>
          <a:noFill/>
          <a:ln>
            <a:noFill/>
          </a:ln>
        </p:spPr>
        <p:txBody>
          <a:bodyPr anchorCtr="0" anchor="t" bIns="68575" lIns="68575" spcFirstLastPara="1" rIns="68575" wrap="square" tIns="68575">
            <a:noAutofit/>
          </a:bodyPr>
          <a:lstStyle/>
          <a:p>
            <a:pPr indent="0" lvl="0" marL="0" rtl="0" algn="r">
              <a:spcBef>
                <a:spcPts val="0"/>
              </a:spcBef>
              <a:spcAft>
                <a:spcPts val="0"/>
              </a:spcAft>
              <a:buNone/>
            </a:pPr>
            <a:r>
              <a:rPr lang="en" sz="1100" u="sng">
                <a:solidFill>
                  <a:schemeClr val="hlink"/>
                </a:solidFill>
                <a:latin typeface="Barlow Condensed"/>
                <a:ea typeface="Barlow Condensed"/>
                <a:cs typeface="Barlow Condensed"/>
                <a:sym typeface="Barlow Condensed"/>
                <a:hlinkClick r:id="rId3"/>
              </a:rPr>
              <a:t>How should I look? </a:t>
            </a:r>
            <a:endParaRPr sz="1100">
              <a:latin typeface="Barlow Condensed"/>
              <a:ea typeface="Barlow Condensed"/>
              <a:cs typeface="Barlow Condensed"/>
              <a:sym typeface="Barlow Condensed"/>
            </a:endParaRPr>
          </a:p>
        </p:txBody>
      </p:sp>
      <p:sp>
        <p:nvSpPr>
          <p:cNvPr id="72" name="Google Shape;72;p14"/>
          <p:cNvSpPr txBox="1"/>
          <p:nvPr/>
        </p:nvSpPr>
        <p:spPr>
          <a:xfrm>
            <a:off x="-715762" y="574350"/>
            <a:ext cx="684900" cy="414000"/>
          </a:xfrm>
          <a:prstGeom prst="rect">
            <a:avLst/>
          </a:prstGeom>
          <a:noFill/>
          <a:ln>
            <a:noFill/>
          </a:ln>
        </p:spPr>
        <p:txBody>
          <a:bodyPr anchorCtr="0" anchor="t" bIns="68575" lIns="68575" spcFirstLastPara="1" rIns="68575" wrap="square" tIns="68575">
            <a:noAutofit/>
          </a:bodyPr>
          <a:lstStyle/>
          <a:p>
            <a:pPr indent="0" lvl="0" marL="0" rtl="0" algn="r">
              <a:spcBef>
                <a:spcPts val="0"/>
              </a:spcBef>
              <a:spcAft>
                <a:spcPts val="0"/>
              </a:spcAft>
              <a:buNone/>
            </a:pPr>
            <a:r>
              <a:rPr b="1" lang="en" sz="800">
                <a:solidFill>
                  <a:srgbClr val="D73F3E"/>
                </a:solidFill>
                <a:latin typeface="Barlow Condensed"/>
                <a:ea typeface="Barlow Condensed"/>
                <a:cs typeface="Barlow Condensed"/>
                <a:sym typeface="Barlow Condensed"/>
              </a:rPr>
              <a:t>View &gt; Master : For Clickable Link </a:t>
            </a:r>
            <a:endParaRPr b="1" sz="800">
              <a:solidFill>
                <a:srgbClr val="D73F3E"/>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merltech.org/wp-content/uploads/2022/02/Data-Risk-and-Harms-toshare.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idx="1" type="body"/>
          </p:nvPr>
        </p:nvSpPr>
        <p:spPr>
          <a:xfrm>
            <a:off x="0" y="-2700"/>
            <a:ext cx="1763700" cy="998100"/>
          </a:xfrm>
          <a:prstGeom prst="rect">
            <a:avLst/>
          </a:prstGeom>
        </p:spPr>
        <p:txBody>
          <a:bodyPr anchorCtr="0" anchor="ctr" bIns="34275" lIns="68575" spcFirstLastPara="1" rIns="68575" wrap="square" tIns="34275">
            <a:normAutofit fontScale="92500"/>
          </a:bodyPr>
          <a:lstStyle/>
          <a:p>
            <a:pPr indent="0" lvl="0" marL="0" rtl="0" algn="ctr">
              <a:spcBef>
                <a:spcPts val="800"/>
              </a:spcBef>
              <a:spcAft>
                <a:spcPts val="1200"/>
              </a:spcAft>
              <a:buNone/>
            </a:pPr>
            <a:r>
              <a:rPr lang="en"/>
              <a:t>Data Sensitivity</a:t>
            </a:r>
            <a:endParaRPr/>
          </a:p>
        </p:txBody>
      </p:sp>
      <p:sp>
        <p:nvSpPr>
          <p:cNvPr id="79" name="Google Shape;79;p15"/>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5"/>
          <p:cNvSpPr txBox="1"/>
          <p:nvPr/>
        </p:nvSpPr>
        <p:spPr>
          <a:xfrm>
            <a:off x="2529150" y="102475"/>
            <a:ext cx="4965900" cy="6156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Are you collecting personally identifiable information (PII)?</a:t>
            </a:r>
            <a:endParaRPr b="1" i="1"/>
          </a:p>
        </p:txBody>
      </p:sp>
      <p:sp>
        <p:nvSpPr>
          <p:cNvPr id="81" name="Google Shape;81;p15"/>
          <p:cNvSpPr txBox="1"/>
          <p:nvPr/>
        </p:nvSpPr>
        <p:spPr>
          <a:xfrm>
            <a:off x="2529225" y="842700"/>
            <a:ext cx="4965900" cy="6156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Are you collecting data considered sensitive by the community, project team, organization, or government?</a:t>
            </a:r>
            <a:endParaRPr b="1" i="1"/>
          </a:p>
        </p:txBody>
      </p:sp>
      <p:sp>
        <p:nvSpPr>
          <p:cNvPr id="82" name="Google Shape;82;p15"/>
          <p:cNvSpPr txBox="1"/>
          <p:nvPr/>
        </p:nvSpPr>
        <p:spPr>
          <a:xfrm>
            <a:off x="2529225" y="1582925"/>
            <a:ext cx="4965900" cy="6156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Are you working with or mapping vulnerable or marginalized groups?</a:t>
            </a:r>
            <a:endParaRPr b="1" i="1"/>
          </a:p>
        </p:txBody>
      </p:sp>
      <p:sp>
        <p:nvSpPr>
          <p:cNvPr id="83" name="Google Shape;83;p15"/>
          <p:cNvSpPr txBox="1"/>
          <p:nvPr/>
        </p:nvSpPr>
        <p:spPr>
          <a:xfrm>
            <a:off x="2529150" y="2323150"/>
            <a:ext cx="4965900" cy="8313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Are you sharing otherwise unavailable data with other </a:t>
            </a:r>
            <a:r>
              <a:rPr b="1" i="1" lang="en"/>
              <a:t>actors</a:t>
            </a:r>
            <a:r>
              <a:rPr b="1" i="1" lang="en"/>
              <a:t>, including governments, who may use it to make specific decisions about individuals or communities</a:t>
            </a:r>
            <a:r>
              <a:rPr b="1" i="1" lang="en"/>
              <a:t>?</a:t>
            </a:r>
            <a:endParaRPr b="1" i="1"/>
          </a:p>
        </p:txBody>
      </p:sp>
      <p:sp>
        <p:nvSpPr>
          <p:cNvPr id="84" name="Google Shape;84;p15"/>
          <p:cNvSpPr txBox="1"/>
          <p:nvPr/>
        </p:nvSpPr>
        <p:spPr>
          <a:xfrm>
            <a:off x="0" y="4700350"/>
            <a:ext cx="312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Adapted from Amos Doornboos’s </a:t>
            </a:r>
            <a:r>
              <a:rPr lang="en" sz="1000" u="sng">
                <a:solidFill>
                  <a:schemeClr val="hlink"/>
                </a:solidFill>
                <a:hlinkClick r:id="rId3"/>
              </a:rPr>
              <a:t>Quickly Identifying Potential Data Risks</a:t>
            </a:r>
            <a:r>
              <a:rPr lang="en" sz="1000"/>
              <a:t>, February 2022, CC-BY-SA 4.0</a:t>
            </a:r>
            <a:endParaRPr sz="1000"/>
          </a:p>
        </p:txBody>
      </p:sp>
      <p:sp>
        <p:nvSpPr>
          <p:cNvPr id="85" name="Google Shape;85;p15"/>
          <p:cNvSpPr/>
          <p:nvPr/>
        </p:nvSpPr>
        <p:spPr>
          <a:xfrm>
            <a:off x="7721250" y="3543672"/>
            <a:ext cx="1141500" cy="1107300"/>
          </a:xfrm>
          <a:prstGeom prst="octagon">
            <a:avLst>
              <a:gd fmla="val 29289"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86" name="Google Shape;86;p15"/>
          <p:cNvSpPr/>
          <p:nvPr/>
        </p:nvSpPr>
        <p:spPr>
          <a:xfrm>
            <a:off x="7924800" y="320175"/>
            <a:ext cx="632400" cy="1046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txBox="1"/>
          <p:nvPr/>
        </p:nvSpPr>
        <p:spPr>
          <a:xfrm>
            <a:off x="7619250" y="1224525"/>
            <a:ext cx="13338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If you answer “Yes” to any of these questions:</a:t>
            </a:r>
            <a:endParaRPr/>
          </a:p>
        </p:txBody>
      </p:sp>
      <p:sp>
        <p:nvSpPr>
          <p:cNvPr id="88" name="Google Shape;88;p15"/>
          <p:cNvSpPr/>
          <p:nvPr/>
        </p:nvSpPr>
        <p:spPr>
          <a:xfrm>
            <a:off x="7913575" y="2211600"/>
            <a:ext cx="632400" cy="1046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txBox="1"/>
          <p:nvPr/>
        </p:nvSpPr>
        <p:spPr>
          <a:xfrm>
            <a:off x="7721250" y="3774075"/>
            <a:ext cx="1141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lt1"/>
                </a:solidFill>
              </a:rPr>
              <a:t>Sensitive Data!</a:t>
            </a:r>
            <a:endParaRPr b="1" sz="1500">
              <a:solidFill>
                <a:schemeClr val="lt1"/>
              </a:solidFill>
            </a:endParaRPr>
          </a:p>
        </p:txBody>
      </p:sp>
      <p:sp>
        <p:nvSpPr>
          <p:cNvPr id="90" name="Google Shape;90;p15"/>
          <p:cNvSpPr txBox="1"/>
          <p:nvPr>
            <p:ph idx="3" type="body"/>
          </p:nvPr>
        </p:nvSpPr>
        <p:spPr>
          <a:xfrm>
            <a:off x="101825" y="1094325"/>
            <a:ext cx="2292900" cy="3371700"/>
          </a:xfrm>
          <a:prstGeom prst="rect">
            <a:avLst/>
          </a:prstGeom>
        </p:spPr>
        <p:txBody>
          <a:bodyPr anchorCtr="0" anchor="t" bIns="34275" lIns="68575" spcFirstLastPara="1" rIns="68575" wrap="square" tIns="34275">
            <a:normAutofit/>
          </a:bodyPr>
          <a:lstStyle/>
          <a:p>
            <a:pPr indent="0" lvl="0" marL="0" rtl="0" algn="just">
              <a:spcBef>
                <a:spcPts val="800"/>
              </a:spcBef>
              <a:spcAft>
                <a:spcPts val="0"/>
              </a:spcAft>
              <a:buNone/>
            </a:pPr>
            <a:r>
              <a:rPr lang="en" sz="1700">
                <a:solidFill>
                  <a:srgbClr val="000000"/>
                </a:solidFill>
              </a:rPr>
              <a:t>Not all data has equal potential for harm! Consider </a:t>
            </a:r>
            <a:r>
              <a:rPr i="1" lang="en" sz="1700">
                <a:solidFill>
                  <a:srgbClr val="000000"/>
                </a:solidFill>
              </a:rPr>
              <a:t>at least</a:t>
            </a:r>
            <a:r>
              <a:rPr lang="en" sz="1700">
                <a:solidFill>
                  <a:srgbClr val="000000"/>
                </a:solidFill>
              </a:rPr>
              <a:t> these aspects:</a:t>
            </a:r>
            <a:endParaRPr sz="1700">
              <a:solidFill>
                <a:srgbClr val="000000"/>
              </a:solidFill>
            </a:endParaRPr>
          </a:p>
          <a:p>
            <a:pPr indent="0" lvl="0" marL="0" rtl="0" algn="just">
              <a:spcBef>
                <a:spcPts val="800"/>
              </a:spcBef>
              <a:spcAft>
                <a:spcPts val="0"/>
              </a:spcAft>
              <a:buNone/>
            </a:pPr>
            <a:r>
              <a:t/>
            </a:r>
            <a:endParaRPr sz="1700">
              <a:solidFill>
                <a:srgbClr val="000000"/>
              </a:solidFill>
            </a:endParaRPr>
          </a:p>
          <a:p>
            <a:pPr indent="0" lvl="0" marL="0" rtl="0" algn="just">
              <a:spcBef>
                <a:spcPts val="800"/>
              </a:spcBef>
              <a:spcAft>
                <a:spcPts val="800"/>
              </a:spcAft>
              <a:buNone/>
            </a:pPr>
            <a:r>
              <a:t/>
            </a:r>
            <a:endParaRPr sz="1700">
              <a:solidFill>
                <a:srgbClr val="000000"/>
              </a:solidFill>
            </a:endParaRPr>
          </a:p>
        </p:txBody>
      </p:sp>
      <p:sp>
        <p:nvSpPr>
          <p:cNvPr id="91" name="Google Shape;91;p15"/>
          <p:cNvSpPr txBox="1"/>
          <p:nvPr/>
        </p:nvSpPr>
        <p:spPr>
          <a:xfrm>
            <a:off x="2575025" y="3279075"/>
            <a:ext cx="4965900" cy="8313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Are there other actors or agencies with a vested interest or stake in map data (disputed boundaries for example)</a:t>
            </a:r>
            <a:r>
              <a:rPr b="1" i="1" lang="en"/>
              <a:t>?</a:t>
            </a:r>
            <a:endParaRPr b="1" i="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