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Barlow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4B20AE-83A8-4867-AA2D-43DE696DA68F}">
  <a:tblStyle styleId="{234B20AE-83A8-4867-AA2D-43DE696DA6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BACF10A-1B2E-4597-B2EA-0342AB79FCB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Condensed-bold.fntdata"/><Relationship Id="rId30" Type="http://schemas.openxmlformats.org/officeDocument/2006/relationships/font" Target="fonts/BarlowCondensed-regular.fntdata"/><Relationship Id="rId11" Type="http://schemas.openxmlformats.org/officeDocument/2006/relationships/slide" Target="slides/slide5.xml"/><Relationship Id="rId33" Type="http://schemas.openxmlformats.org/officeDocument/2006/relationships/font" Target="fonts/BarlowCondensed-boldItalic.fntdata"/><Relationship Id="rId10" Type="http://schemas.openxmlformats.org/officeDocument/2006/relationships/slide" Target="slides/slide4.xml"/><Relationship Id="rId32" Type="http://schemas.openxmlformats.org/officeDocument/2006/relationships/font" Target="fonts/BarlowCondense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mboard.google.com/d/14cIUoMi8Zi2TgWqTHBsqT3xzwTLtWyERrcP0nbUhwY8/edit?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mI4O7vKzufyV9axsrw9GleajrVYjXKNt3crIGlvm9bs/edit?usp=sharing"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tosm.org/updates/mapping-in-conflic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tosm.org/updates/mapping-in-conflic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rc.org/en/document/cyber-attack-icrc-what-we-kno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cef37e9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cef37e98c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6cef37e98c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5f1f9b3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5f1f9b3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Move to the Jamboard here: </a:t>
            </a:r>
            <a:r>
              <a:rPr lang="en" u="sng">
                <a:solidFill>
                  <a:schemeClr val="hlink"/>
                </a:solidFill>
                <a:hlinkClick r:id="rId2"/>
              </a:rPr>
              <a:t>https://jamboard.google.com/d/14cIUoMi8Zi2TgWqTHBsqT3xzwTLtWyERrcP0nbUhwY8/edit?usp=sharing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are two identical blank pages in the Jamboard. Each one should be for a specific project, dataset, or activity. Duplicate the second page before using it; you can create as many blank pages as you need (for most sessions, two should be sufficient to get the idea).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Ask people to brainstorm ways in which open mapping activities and data can cause harm.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them to be specific; it’s more effective to talk about an actual community in a real country than a generic example (for example, “HIV patients seeking care in Tanzania may face stigmatization and persecution from the national-level politicians” rather than “People may be stigmatized”).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Be careful not to single out participants or contexts; the above example is best coming from a Tanzanian participant, and </a:t>
            </a:r>
            <a:r>
              <a:rPr i="1" lang="en">
                <a:solidFill>
                  <a:schemeClr val="dk1"/>
                </a:solidFill>
              </a:rPr>
              <a:t>under no circumstances</a:t>
            </a:r>
            <a:r>
              <a:rPr lang="en">
                <a:solidFill>
                  <a:schemeClr val="dk1"/>
                </a:solidFill>
              </a:rPr>
              <a:t> should the discussion focus on stigmas or risks in only one country which in a way that would make people from that country feel that they’re being shamed.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for each example: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Who is being harmed?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By Whom or What?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How?</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How does our activity or data contribute to the harm?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
                <a:solidFill>
                  <a:schemeClr val="dk1"/>
                </a:solidFill>
              </a:rPr>
              <a:t>Do not let them think about mitigation yet! That’s coming later!</a:t>
            </a:r>
            <a:endParaRPr i="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cef37e98c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cef37e98c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6cef37e98c_0_9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485bf199b_0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485bf199b_0_5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intended to show people how we go from a project idea, proposal, or request to a decision about the Impact Analysis tool/process we should use.</a:t>
            </a:r>
            <a:br>
              <a:rPr lang="en"/>
            </a:br>
            <a:br>
              <a:rPr lang="en"/>
            </a:br>
            <a:r>
              <a:rPr lang="en"/>
              <a:t>The colors correspond to the Context Characterization graphic in the next slide, but for now the meaning is:</a:t>
            </a:r>
            <a:br>
              <a:rPr lang="en"/>
            </a:br>
            <a:br>
              <a:rPr lang="en"/>
            </a:br>
            <a:r>
              <a:rPr lang="en"/>
              <a:t>Red = You must do a full Context and Risk Analysis procedure</a:t>
            </a:r>
            <a:br>
              <a:rPr lang="en"/>
            </a:br>
            <a:r>
              <a:rPr lang="en"/>
              <a:t>Green = You can use a simple, light checklist procedure (which we’ll show later in the presentation)</a:t>
            </a:r>
            <a:br>
              <a:rPr lang="en"/>
            </a:br>
            <a:r>
              <a:rPr lang="en"/>
              <a:t>Yellow = You need to consult with a Director or Manager</a:t>
            </a:r>
            <a:endParaRPr/>
          </a:p>
        </p:txBody>
      </p:sp>
      <p:sp>
        <p:nvSpPr>
          <p:cNvPr id="175" name="Google Shape;175;g13485bf199b_0_52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485bf199b_0_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485bf199b_0_5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help people get a rapid sense of the different general contextual risk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people may realize that this points to the distinction between Humanitarian contexts (red and orange, where we are governed by the principles of Humanity, Impartiality, Neutrality, and Independence) vs Development contexts (yellow and green, where we are generally guided by the Sustainable Development Goals).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unless someone mentions this, it’s not necessary to get into it. It’s sufficient to point out that in a Red or Orange context, a full Impact Analysis</a:t>
            </a:r>
            <a:r>
              <a:rPr lang="en"/>
              <a:t> is mandatory for any project no matter what kind of data is being gathered, while in a Green or Yellow context it </a:t>
            </a:r>
            <a:r>
              <a:rPr i="1" lang="en"/>
              <a:t>may</a:t>
            </a:r>
            <a:r>
              <a:rPr lang="en"/>
              <a:t> be sufficient to conduct a light Impact Assessment.</a:t>
            </a:r>
            <a:endParaRPr/>
          </a:p>
        </p:txBody>
      </p:sp>
      <p:sp>
        <p:nvSpPr>
          <p:cNvPr id="215" name="Google Shape;215;g13485bf199b_0_59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485bf199b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485bf199b_0_6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participants to think of examples of data that is:</a:t>
            </a:r>
            <a:endParaRPr/>
          </a:p>
          <a:p>
            <a:pPr indent="-298450" lvl="0" marL="457200" rtl="0" algn="l">
              <a:spcBef>
                <a:spcPts val="0"/>
              </a:spcBef>
              <a:spcAft>
                <a:spcPts val="0"/>
              </a:spcAft>
              <a:buSzPts val="1100"/>
              <a:buChar char="●"/>
            </a:pPr>
            <a:r>
              <a:rPr lang="en"/>
              <a:t>Generally not sensitive (like street names and shop opening hours)</a:t>
            </a:r>
            <a:endParaRPr/>
          </a:p>
          <a:p>
            <a:pPr indent="-298450" lvl="0" marL="457200" rtl="0" algn="l">
              <a:spcBef>
                <a:spcPts val="0"/>
              </a:spcBef>
              <a:spcAft>
                <a:spcPts val="0"/>
              </a:spcAft>
              <a:buSzPts val="1100"/>
              <a:buChar char="●"/>
            </a:pPr>
            <a:r>
              <a:rPr lang="en"/>
              <a:t>Sometimes sensitive (like location of specialized health care such as reproductive care)</a:t>
            </a:r>
            <a:endParaRPr/>
          </a:p>
          <a:p>
            <a:pPr indent="-298450" lvl="0" marL="457200" rtl="0" algn="l">
              <a:spcBef>
                <a:spcPts val="0"/>
              </a:spcBef>
              <a:spcAft>
                <a:spcPts val="0"/>
              </a:spcAft>
              <a:buSzPts val="1100"/>
              <a:buChar char="●"/>
            </a:pPr>
            <a:r>
              <a:rPr lang="en"/>
              <a:t>Always sensitive (names, ethnicities, political affiliations, military facilities,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4th question may be difficult; obviously we normally hope </a:t>
            </a:r>
            <a:r>
              <a:rPr lang="en"/>
              <a:t>people</a:t>
            </a:r>
            <a:r>
              <a:rPr lang="en"/>
              <a:t> will use our data to make decisions. However, here we are talking about the potential for decisions that:</a:t>
            </a:r>
            <a:endParaRPr/>
          </a:p>
          <a:p>
            <a:pPr indent="-298450" lvl="0" marL="457200" rtl="0" algn="l">
              <a:spcBef>
                <a:spcPts val="0"/>
              </a:spcBef>
              <a:spcAft>
                <a:spcPts val="0"/>
              </a:spcAft>
              <a:buSzPts val="1100"/>
              <a:buChar char="●"/>
            </a:pPr>
            <a:r>
              <a:rPr lang="en"/>
              <a:t>Couldn’t otherwise be made (without the data we create)</a:t>
            </a:r>
            <a:endParaRPr/>
          </a:p>
          <a:p>
            <a:pPr indent="-298450" lvl="0" marL="457200" rtl="0" algn="l">
              <a:spcBef>
                <a:spcPts val="0"/>
              </a:spcBef>
              <a:spcAft>
                <a:spcPts val="0"/>
              </a:spcAft>
              <a:buSzPts val="1100"/>
              <a:buChar char="●"/>
            </a:pPr>
            <a:r>
              <a:rPr lang="en"/>
              <a:t>Specifically affect certain individuals or communities (as opposed to affecting everyone). For example, street names would not normally allow anyone to make specific decisions about particular communities living on those streets, but local language use, which is easily tied to specific ethnicities/groups, could certainly do so.</a:t>
            </a:r>
            <a:endParaRPr/>
          </a:p>
        </p:txBody>
      </p:sp>
      <p:sp>
        <p:nvSpPr>
          <p:cNvPr id="234" name="Google Shape;234;g13485bf199b_0_64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aa8e38f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aa8e38fa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participants to think of examples of data that is:</a:t>
            </a:r>
            <a:endParaRPr/>
          </a:p>
          <a:p>
            <a:pPr indent="-298450" lvl="0" marL="457200" rtl="0" algn="l">
              <a:spcBef>
                <a:spcPts val="0"/>
              </a:spcBef>
              <a:spcAft>
                <a:spcPts val="0"/>
              </a:spcAft>
              <a:buSzPts val="1100"/>
              <a:buChar char="●"/>
            </a:pPr>
            <a:r>
              <a:rPr lang="en"/>
              <a:t>Generally not sensitive (like street names and shop opening hours)</a:t>
            </a:r>
            <a:endParaRPr/>
          </a:p>
          <a:p>
            <a:pPr indent="-298450" lvl="0" marL="457200" rtl="0" algn="l">
              <a:spcBef>
                <a:spcPts val="0"/>
              </a:spcBef>
              <a:spcAft>
                <a:spcPts val="0"/>
              </a:spcAft>
              <a:buSzPts val="1100"/>
              <a:buChar char="●"/>
            </a:pPr>
            <a:r>
              <a:rPr lang="en"/>
              <a:t>Sometimes sensitive (like location of specialized health care such as reproductive care)</a:t>
            </a:r>
            <a:endParaRPr/>
          </a:p>
          <a:p>
            <a:pPr indent="-298450" lvl="0" marL="457200" rtl="0" algn="l">
              <a:spcBef>
                <a:spcPts val="0"/>
              </a:spcBef>
              <a:spcAft>
                <a:spcPts val="0"/>
              </a:spcAft>
              <a:buSzPts val="1100"/>
              <a:buChar char="●"/>
            </a:pPr>
            <a:r>
              <a:rPr lang="en"/>
              <a:t>Always sensitive (names, ethnicities, political affiliations, military facilities,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4th question may be difficult; obviously we normally hope people will use our data to make decisions. However, here we are talking about the potential for decisions that:</a:t>
            </a:r>
            <a:endParaRPr/>
          </a:p>
          <a:p>
            <a:pPr indent="-298450" lvl="0" marL="457200" rtl="0" algn="l">
              <a:spcBef>
                <a:spcPts val="0"/>
              </a:spcBef>
              <a:spcAft>
                <a:spcPts val="0"/>
              </a:spcAft>
              <a:buSzPts val="1100"/>
              <a:buChar char="●"/>
            </a:pPr>
            <a:r>
              <a:rPr lang="en"/>
              <a:t>Couldn’t otherwise be made (without the data we create)</a:t>
            </a:r>
            <a:endParaRPr/>
          </a:p>
          <a:p>
            <a:pPr indent="-298450" lvl="0" marL="457200" rtl="0" algn="l">
              <a:spcBef>
                <a:spcPts val="0"/>
              </a:spcBef>
              <a:spcAft>
                <a:spcPts val="0"/>
              </a:spcAft>
              <a:buSzPts val="1100"/>
              <a:buChar char="●"/>
            </a:pPr>
            <a:r>
              <a:rPr lang="en"/>
              <a:t>Specifically affect certain individuals or communities (as opposed to affecting everyone). For example, street names would not normally allow anyone to make specific decisions about particular communities living on those streets, but local language use, which is easily tied to specific ethnicities/groups, could certainly do so.</a:t>
            </a:r>
            <a:endParaRPr/>
          </a:p>
        </p:txBody>
      </p:sp>
      <p:sp>
        <p:nvSpPr>
          <p:cNvPr id="254" name="Google Shape;254;g15aa8e38fa3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cef37e98c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cef37e98c_0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6cef37e98c_0_9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485bf199b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485bf199b_0_7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explain the way in which we PRIORITIZE risk.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Vulnerability = People’s level of exposure (time and number of people) to this risk</a:t>
            </a:r>
            <a:endParaRPr/>
          </a:p>
          <a:p>
            <a:pPr indent="0" lvl="0" marL="0" rtl="0" algn="l">
              <a:spcBef>
                <a:spcPts val="0"/>
              </a:spcBef>
              <a:spcAft>
                <a:spcPts val="0"/>
              </a:spcAft>
              <a:buNone/>
            </a:pPr>
            <a:r>
              <a:rPr lang="en"/>
              <a:t>Likelihood = How likely is the risk to materialize?</a:t>
            </a:r>
            <a:endParaRPr/>
          </a:p>
          <a:p>
            <a:pPr indent="0" lvl="0" marL="0" rtl="0" algn="l">
              <a:spcBef>
                <a:spcPts val="0"/>
              </a:spcBef>
              <a:spcAft>
                <a:spcPts val="0"/>
              </a:spcAft>
              <a:buNone/>
            </a:pPr>
            <a:r>
              <a:rPr lang="en"/>
              <a:t>Impact = How bad will it be if it happens (1 = inconvenience, 5 = mass deaths)?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tricky part here is </a:t>
            </a:r>
            <a:r>
              <a:rPr lang="en"/>
              <a:t>explaining the difference between </a:t>
            </a:r>
            <a:r>
              <a:rPr b="1" lang="en"/>
              <a:t>Vulnerability</a:t>
            </a:r>
            <a:r>
              <a:rPr lang="en"/>
              <a:t> and </a:t>
            </a:r>
            <a:r>
              <a:rPr b="1" lang="en"/>
              <a:t>Likelihood</a:t>
            </a:r>
            <a:r>
              <a:rPr lang="en"/>
              <a:t>. Vulnerability is basically the number of person-hours exposed to the risk, and likelihood is the chance of it happening at any given time to someone who is exposed. Think of it this way for the risk of traffic accidents: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Vulnerability is the number of hours people are spending in cars and on motorcycles each day. If a large proportion of the population commutes by car and motorcycle for many hours each day (common in large African cities), the vulnerability to traffic accidents is 5 (most people every day). If most people walk, ride bicycles, or take the train, vulnerability to traffic accidents may be only 1 or 2.</a:t>
            </a:r>
            <a:endParaRPr/>
          </a:p>
          <a:p>
            <a:pPr indent="-298450" lvl="0" marL="457200" rtl="0" algn="l">
              <a:spcBef>
                <a:spcPts val="0"/>
              </a:spcBef>
              <a:spcAft>
                <a:spcPts val="0"/>
              </a:spcAft>
              <a:buSzPts val="1100"/>
              <a:buChar char="-"/>
            </a:pPr>
            <a:r>
              <a:rPr lang="en"/>
              <a:t>Likelihood is the chance of an accident happening for a person in a car or motorcycle at any given time. A 1 corresponds to “almost never happens” and a 5 to “pretty much every time.” If the roads are bad and traffic is fast and aggressive, the likelihood may be 3 or 4. If roads are well-kept and traffic is slow and well-regulated, likelihood of traffic accidents may be only 1 or 2. </a:t>
            </a:r>
            <a:endParaRPr/>
          </a:p>
          <a:p>
            <a:pPr indent="0" lvl="0" marL="0" rtl="0" algn="l">
              <a:spcBef>
                <a:spcPts val="0"/>
              </a:spcBef>
              <a:spcAft>
                <a:spcPts val="0"/>
              </a:spcAft>
              <a:buNone/>
            </a:pPr>
            <a:r>
              <a:t/>
            </a:r>
            <a:endParaRPr/>
          </a:p>
        </p:txBody>
      </p:sp>
      <p:sp>
        <p:nvSpPr>
          <p:cNvPr id="280" name="Google Shape;280;g13485bf199b_0_7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49a27508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49a275081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349a275081_0_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49a27508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49a275081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349a275081_0_2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49a275081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49a275081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links HOT’s global Data Principles to the Protection framework. This is basically to point out that Ethical Data and Protection is a core principle for HOT, and underscore the importance of the following material.</a:t>
            </a:r>
            <a:endParaRPr/>
          </a:p>
        </p:txBody>
      </p:sp>
      <p:sp>
        <p:nvSpPr>
          <p:cNvPr id="91" name="Google Shape;91;g1349a275081_0_8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49a275081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49a275081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349a275081_0_3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5f1f9b3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5f1f9b3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to the Jamboard here: https://jamboard.google.com/d/1XcOeHSk3OR8p6uxu1UigmA0qQZn-7v8Y6nrFId87hGs/edit?usp=sharing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will ask the group to use the Jamboard to identify </a:t>
            </a:r>
            <a:r>
              <a:rPr i="1" lang="en"/>
              <a:t>specific</a:t>
            </a:r>
            <a:r>
              <a:rPr lang="en"/>
              <a:t> protection risks for a specific (ideally real)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Emphasize that risks should be about bad outcomes, not events. For example, it’s better to talk about “people attacked because others figured out where their ethnic group was living” than “ethnic data leaked.” The bad outcome is the attack; we want to talk about—and mitigate—the outcome. In some cases, public data about where a specific ethnic group is living could be less dangerous, or even beneficial. So when brainstorming risks, encourage people to focus on bad/dangerous outcomes.</a:t>
            </a:r>
            <a:br>
              <a:rPr lang="en"/>
            </a:br>
            <a:br>
              <a:rPr lang="en"/>
            </a:br>
            <a:r>
              <a:rPr lang="en"/>
              <a:t>Once you have a decent list of 5-12 clear, specific risks, move to the spreadsheet linked on the next page!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49a2750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49a2750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to the spreadsheet here: </a:t>
            </a:r>
            <a:r>
              <a:rPr lang="en" u="sng">
                <a:solidFill>
                  <a:schemeClr val="hlink"/>
                </a:solidFill>
                <a:hlinkClick r:id="rId2"/>
              </a:rPr>
              <a:t>https://docs.google.com/spreadsheets/d/1mI4O7vKzufyV9axsrw9GleajrVYjXKNt3crIGlvm9bs/edit?usp=sharing</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will ask people to add a rating to the risks. Enter the numbers yourself, getting suggestions from the participants verbally or in the comments of the chat. The score will multiply by itself.  </a:t>
            </a:r>
            <a:r>
              <a:rPr i="1" lang="en"/>
              <a:t>Don’t worry too much about the ratings people give; the scores are relative, not absolute, and the goal is to identify the highest-rated risks to focus on for mitigation.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fill out the scores, choose the top 2-3 risk and ask the participants to think of good mitigation ideas (you can add more than one mitigation for any given risk).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49a2750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49a2750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85bf199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85bf199b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key task is to get participants to focus on harm to communities. </a:t>
            </a:r>
            <a:br>
              <a:rPr lang="en"/>
            </a:br>
            <a:br>
              <a:rPr lang="en"/>
            </a:br>
            <a:r>
              <a:rPr i="1" lang="en"/>
              <a:t>Many people will instinctively think of “protection” as referring to security, especially risk to mappers. The purpose of this slide is to help them focus on the harm to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Suggestion: Ask people “What does protection mean to you?” If anyone says “Do No Harm,” or otherwise talks about risk and/or harm to communities, praise them and reinforce what they’ve said. If everyone keeps on the subject of safety and security of mappers, </a:t>
            </a:r>
            <a:r>
              <a:rPr i="1" lang="en"/>
              <a:t>gently and respectfully</a:t>
            </a:r>
            <a:r>
              <a:rPr lang="en"/>
              <a:t> try to bring them around to thinking about harm to people and communities.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a round robin of participants’ understanding of data protection</a:t>
            </a:r>
            <a:endParaRPr/>
          </a:p>
        </p:txBody>
      </p:sp>
      <p:sp>
        <p:nvSpPr>
          <p:cNvPr id="107" name="Google Shape;107;g13485bf199b_0_2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485bf199b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485bf199b_0_4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get people thinking about different ways communities can be harmed.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worry too much about </a:t>
            </a:r>
            <a:r>
              <a:rPr lang="en"/>
              <a:t>exactly how we might cause harm</a:t>
            </a:r>
            <a:r>
              <a:rPr lang="en"/>
              <a:t> yet (examples and a brainstorming exercise are coming), but try to get them to be creative in thinking of ways that people and communities can suffer harm, whether it comes from us, open mapping, data, </a:t>
            </a:r>
            <a:r>
              <a:rPr i="1" lang="en"/>
              <a:t>or anything else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in the previous slide, gently and respectfully discourage people from focusing on safety &amp; security of mappers; we want a clear focus on harm to others, not ourselves as mappers.</a:t>
            </a:r>
            <a:endParaRPr/>
          </a:p>
          <a:p>
            <a:pPr indent="0" lvl="0" marL="0" rtl="0" algn="l">
              <a:spcBef>
                <a:spcPts val="0"/>
              </a:spcBef>
              <a:spcAft>
                <a:spcPts val="0"/>
              </a:spcAft>
              <a:buNone/>
            </a:pPr>
            <a:r>
              <a:t/>
            </a:r>
            <a:endParaRPr/>
          </a:p>
        </p:txBody>
      </p:sp>
      <p:sp>
        <p:nvSpPr>
          <p:cNvPr id="115" name="Google Shape;115;g13485bf199b_0_49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e8ae4ef8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e8ae4ef8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draw attention to the general risk of targeted attacks.</a:t>
            </a:r>
            <a:endParaRPr/>
          </a:p>
          <a:p>
            <a:pPr indent="-298450" lvl="0" marL="457200" rtl="0" algn="l">
              <a:spcBef>
                <a:spcPts val="0"/>
              </a:spcBef>
              <a:spcAft>
                <a:spcPts val="0"/>
              </a:spcAft>
              <a:buSzPts val="1100"/>
              <a:buChar char="●"/>
            </a:pPr>
            <a:r>
              <a:rPr lang="en"/>
              <a:t>If possible, encourage participants to consider where such risks might arise in their region, and under what circumstances.</a:t>
            </a:r>
            <a:endParaRPr/>
          </a:p>
          <a:p>
            <a:pPr indent="-298450" lvl="0" marL="457200" rtl="0" algn="l">
              <a:spcBef>
                <a:spcPts val="0"/>
              </a:spcBef>
              <a:spcAft>
                <a:spcPts val="0"/>
              </a:spcAft>
              <a:buSzPts val="1100"/>
              <a:buChar char="●"/>
            </a:pPr>
            <a:r>
              <a:rPr lang="en"/>
              <a:t>Consider sharing the 2022 HOT blog post on mapping in conflict: </a:t>
            </a:r>
            <a:r>
              <a:rPr lang="en" u="sng">
                <a:solidFill>
                  <a:schemeClr val="hlink"/>
                </a:solidFill>
                <a:hlinkClick r:id="rId2"/>
              </a:rPr>
              <a:t>https://www.hotosm.org/updates/mapping-in-conflict/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asked: “doesn’t our data risk targeting attacks everywhere?” Basic response: “Ukraine is an interstate conflict. See Slide 10 for details. It’s fairly unique.”</a:t>
            </a:r>
            <a:endParaRPr/>
          </a:p>
        </p:txBody>
      </p:sp>
      <p:sp>
        <p:nvSpPr>
          <p:cNvPr id="123" name="Google Shape;123;g15e8ae4ef82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4ee10a8c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4ee10a8c4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draw attention to the general risk of targeted attacks.</a:t>
            </a:r>
            <a:endParaRPr/>
          </a:p>
          <a:p>
            <a:pPr indent="-298450" lvl="0" marL="457200" rtl="0" algn="l">
              <a:spcBef>
                <a:spcPts val="0"/>
              </a:spcBef>
              <a:spcAft>
                <a:spcPts val="0"/>
              </a:spcAft>
              <a:buSzPts val="1100"/>
              <a:buChar char="●"/>
            </a:pPr>
            <a:r>
              <a:rPr lang="en"/>
              <a:t>If possible, encourage participants to consider where such risks might arise in their region, and under what circumstances.</a:t>
            </a:r>
            <a:endParaRPr/>
          </a:p>
          <a:p>
            <a:pPr indent="-298450" lvl="0" marL="457200" rtl="0" algn="l">
              <a:spcBef>
                <a:spcPts val="0"/>
              </a:spcBef>
              <a:spcAft>
                <a:spcPts val="0"/>
              </a:spcAft>
              <a:buSzPts val="1100"/>
              <a:buChar char="●"/>
            </a:pPr>
            <a:r>
              <a:rPr lang="en"/>
              <a:t>Consider sharing the 2022 HOT blog post on mapping in conflict: </a:t>
            </a:r>
            <a:r>
              <a:rPr lang="en" u="sng">
                <a:solidFill>
                  <a:schemeClr val="hlink"/>
                </a:solidFill>
                <a:hlinkClick r:id="rId2"/>
              </a:rPr>
              <a:t>https://www.hotosm.org/updates/mapping-in-conflict/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asked: “doesn’t our data risk targeting attacks everywhere?” Basic response: “Ukraine is an interstate conflict. See Slide 10 for details. It’s fairly unique.”</a:t>
            </a:r>
            <a:endParaRPr/>
          </a:p>
        </p:txBody>
      </p:sp>
      <p:sp>
        <p:nvSpPr>
          <p:cNvPr id="131" name="Google Shape;131;g164ee10a8c4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85bf199b_0_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85bf199b_0_5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encourage participants to consider the limits of data security, and critically examine not just </a:t>
            </a:r>
            <a:r>
              <a:rPr i="1" lang="en"/>
              <a:t>how</a:t>
            </a:r>
            <a:r>
              <a:rPr lang="en"/>
              <a:t> we keep data secure, but </a:t>
            </a:r>
            <a:r>
              <a:rPr i="1" lang="en"/>
              <a:t>if</a:t>
            </a:r>
            <a:r>
              <a:rPr lang="en"/>
              <a:t> we should have the data at all!</a:t>
            </a:r>
            <a:endParaRPr/>
          </a:p>
          <a:p>
            <a:pPr indent="-298450" lvl="0" marL="457200" rtl="0" algn="l">
              <a:spcBef>
                <a:spcPts val="0"/>
              </a:spcBef>
              <a:spcAft>
                <a:spcPts val="0"/>
              </a:spcAft>
              <a:buSzPts val="1100"/>
              <a:buChar char="●"/>
            </a:pPr>
            <a:r>
              <a:rPr lang="en"/>
              <a:t>Ideally the discussion should focus on the nature of the data, the potential threats/attackers, and the vulnerability of the people involved.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https://www.icrc.org/en/document/cyber-attack-icrc-what-we-know</a:t>
            </a:r>
            <a:r>
              <a:rPr lang="en"/>
              <a:t> </a:t>
            </a:r>
            <a:endParaRPr/>
          </a:p>
        </p:txBody>
      </p:sp>
      <p:sp>
        <p:nvSpPr>
          <p:cNvPr id="139" name="Google Shape;139;g13485bf199b_0_51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59846a90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59846a903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encourage participants to consider unexpected ways in which others might use our data (or even merely be perceived as using our data) to cause harm.</a:t>
            </a:r>
            <a:endParaRPr/>
          </a:p>
          <a:p>
            <a:pPr indent="-298450" lvl="0" marL="457200" rtl="0" algn="l">
              <a:spcBef>
                <a:spcPts val="0"/>
              </a:spcBef>
              <a:spcAft>
                <a:spcPts val="0"/>
              </a:spcAft>
              <a:buSzPts val="1100"/>
              <a:buChar char="●"/>
            </a:pPr>
            <a:r>
              <a:rPr lang="en"/>
              <a:t>Encourage participants to think of other ways in which map data could call unwanted attention upon people or communities</a:t>
            </a:r>
            <a:endParaRPr/>
          </a:p>
          <a:p>
            <a:pPr indent="-298450" lvl="0" marL="457200" rtl="0" algn="l">
              <a:spcBef>
                <a:spcPts val="0"/>
              </a:spcBef>
              <a:spcAft>
                <a:spcPts val="0"/>
              </a:spcAft>
              <a:buSzPts val="1100"/>
              <a:buChar char="●"/>
            </a:pPr>
            <a:r>
              <a:rPr lang="en"/>
              <a:t>General mitigation is around </a:t>
            </a:r>
            <a:r>
              <a:rPr b="1" lang="en"/>
              <a:t>informed consent</a:t>
            </a:r>
            <a:endParaRPr b="1"/>
          </a:p>
          <a:p>
            <a:pPr indent="-298450" lvl="0" marL="457200" rtl="0" algn="l">
              <a:spcBef>
                <a:spcPts val="0"/>
              </a:spcBef>
              <a:spcAft>
                <a:spcPts val="0"/>
              </a:spcAft>
              <a:buSzPts val="1100"/>
              <a:buChar char="●"/>
            </a:pPr>
            <a:r>
              <a:rPr lang="en"/>
              <a:t>Even if people don’t think they are at risk, but you as an organization have some knowledge of risks that the community doesn’t, you must inform them (that is, in fact, the meaning of “informed consent”)!</a:t>
            </a:r>
            <a:endParaRPr/>
          </a:p>
          <a:p>
            <a:pPr indent="0" lvl="0" marL="0" rtl="0" algn="l">
              <a:spcBef>
                <a:spcPts val="0"/>
              </a:spcBef>
              <a:spcAft>
                <a:spcPts val="0"/>
              </a:spcAft>
              <a:buNone/>
            </a:pPr>
            <a:r>
              <a:rPr lang="en"/>
              <a:t>Try the example of refugees from DRC in Rwanda</a:t>
            </a:r>
            <a:endParaRPr/>
          </a:p>
          <a:p>
            <a:pPr indent="-298450" lvl="0" marL="457200" rtl="0" algn="l">
              <a:spcBef>
                <a:spcPts val="0"/>
              </a:spcBef>
              <a:spcAft>
                <a:spcPts val="0"/>
              </a:spcAft>
              <a:buSzPts val="1100"/>
              <a:buChar char="●"/>
            </a:pPr>
            <a:r>
              <a:rPr lang="en"/>
              <a:t>Would the Rwandan government be interested?</a:t>
            </a:r>
            <a:endParaRPr/>
          </a:p>
          <a:p>
            <a:pPr indent="-298450" lvl="0" marL="457200" rtl="0" algn="l">
              <a:spcBef>
                <a:spcPts val="0"/>
              </a:spcBef>
              <a:spcAft>
                <a:spcPts val="0"/>
              </a:spcAft>
              <a:buSzPts val="1100"/>
              <a:buChar char="●"/>
            </a:pPr>
            <a:r>
              <a:rPr lang="en"/>
              <a:t>Would they have the capacity to hack you?</a:t>
            </a:r>
            <a:endParaRPr/>
          </a:p>
          <a:p>
            <a:pPr indent="-298450" lvl="0" marL="457200" rtl="0" algn="l">
              <a:spcBef>
                <a:spcPts val="0"/>
              </a:spcBef>
              <a:spcAft>
                <a:spcPts val="0"/>
              </a:spcAft>
              <a:buSzPts val="1100"/>
              <a:buChar char="●"/>
            </a:pPr>
            <a:r>
              <a:rPr lang="en"/>
              <a:t>Would the refugees be safe after their data leaked?</a:t>
            </a:r>
            <a:endParaRPr/>
          </a:p>
        </p:txBody>
      </p:sp>
      <p:sp>
        <p:nvSpPr>
          <p:cNvPr id="147" name="Google Shape;147;g1659846a903_0_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2d78a2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2d78a2a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encourage participants to consider unexpected ways in which others might use our data (or even merely be perceived as using our data) to cause harm.</a:t>
            </a:r>
            <a:endParaRPr/>
          </a:p>
          <a:p>
            <a:pPr indent="-298450" lvl="0" marL="457200" rtl="0" algn="l">
              <a:spcBef>
                <a:spcPts val="0"/>
              </a:spcBef>
              <a:spcAft>
                <a:spcPts val="0"/>
              </a:spcAft>
              <a:buSzPts val="1100"/>
              <a:buChar char="●"/>
            </a:pPr>
            <a:r>
              <a:rPr lang="en"/>
              <a:t>Encourage participants to think of other ways in which map data could call unwanted attention upon people or communities</a:t>
            </a:r>
            <a:endParaRPr/>
          </a:p>
          <a:p>
            <a:pPr indent="-298450" lvl="0" marL="457200" rtl="0" algn="l">
              <a:spcBef>
                <a:spcPts val="0"/>
              </a:spcBef>
              <a:spcAft>
                <a:spcPts val="0"/>
              </a:spcAft>
              <a:buSzPts val="1100"/>
              <a:buChar char="●"/>
            </a:pPr>
            <a:r>
              <a:rPr lang="en"/>
              <a:t>General mitigation is around </a:t>
            </a:r>
            <a:r>
              <a:rPr b="1" lang="en"/>
              <a:t>informed consent</a:t>
            </a:r>
            <a:endParaRPr b="1"/>
          </a:p>
          <a:p>
            <a:pPr indent="-298450" lvl="0" marL="457200" rtl="0" algn="l">
              <a:spcBef>
                <a:spcPts val="0"/>
              </a:spcBef>
              <a:spcAft>
                <a:spcPts val="0"/>
              </a:spcAft>
              <a:buSzPts val="1100"/>
              <a:buChar char="●"/>
            </a:pPr>
            <a:r>
              <a:rPr lang="en"/>
              <a:t>Even if people don’t think they are at risk, but you as an organization have some knowledge of risks that the community doesn’t, you must inform them (that is, in fact, the meaning of “informed consent”)!</a:t>
            </a:r>
            <a:endParaRPr/>
          </a:p>
          <a:p>
            <a:pPr indent="0" lvl="0" marL="0" rtl="0" algn="l">
              <a:spcBef>
                <a:spcPts val="0"/>
              </a:spcBef>
              <a:spcAft>
                <a:spcPts val="0"/>
              </a:spcAft>
              <a:buNone/>
            </a:pPr>
            <a:r>
              <a:rPr lang="en"/>
              <a:t>Try the example of refugees from DRC in Rwanda</a:t>
            </a:r>
            <a:endParaRPr/>
          </a:p>
          <a:p>
            <a:pPr indent="-298450" lvl="0" marL="457200" rtl="0" algn="l">
              <a:spcBef>
                <a:spcPts val="0"/>
              </a:spcBef>
              <a:spcAft>
                <a:spcPts val="0"/>
              </a:spcAft>
              <a:buSzPts val="1100"/>
              <a:buChar char="●"/>
            </a:pPr>
            <a:r>
              <a:rPr lang="en"/>
              <a:t>Would the Rwandan government be interested?</a:t>
            </a:r>
            <a:endParaRPr/>
          </a:p>
          <a:p>
            <a:pPr indent="-298450" lvl="0" marL="457200" rtl="0" algn="l">
              <a:spcBef>
                <a:spcPts val="0"/>
              </a:spcBef>
              <a:spcAft>
                <a:spcPts val="0"/>
              </a:spcAft>
              <a:buSzPts val="1100"/>
              <a:buChar char="●"/>
            </a:pPr>
            <a:r>
              <a:rPr lang="en"/>
              <a:t>Would they have the capacity to hack you?</a:t>
            </a:r>
            <a:endParaRPr/>
          </a:p>
          <a:p>
            <a:pPr indent="-298450" lvl="0" marL="457200" rtl="0" algn="l">
              <a:spcBef>
                <a:spcPts val="0"/>
              </a:spcBef>
              <a:spcAft>
                <a:spcPts val="0"/>
              </a:spcAft>
              <a:buSzPts val="1100"/>
              <a:buChar char="●"/>
            </a:pPr>
            <a:r>
              <a:rPr lang="en"/>
              <a:t>Would the refugees be safe after their data leaked?</a:t>
            </a:r>
            <a:endParaRPr/>
          </a:p>
        </p:txBody>
      </p:sp>
      <p:sp>
        <p:nvSpPr>
          <p:cNvPr id="155" name="Google Shape;155;g16d2d78a2ab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drive.google.com/file/d/1BZeuIGg3Nmt8As_192GkSHR7COw8-ZC2/preview"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drive.google.com/file/d/1_rXRk9JyoatPoasa7olJhhxbuNLnYkli/preview"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hyperlink" Target="https://drive.google.com/file/d/1J50nZa99m-s_66E77x6ag-yywoKdEq7S/preview"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p:cSld name="CUSTOM">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73" y="0"/>
            <a:ext cx="9144001" cy="5143500"/>
          </a:xfrm>
          <a:prstGeom prst="rect">
            <a:avLst/>
          </a:prstGeom>
          <a:noFill/>
          <a:ln>
            <a:noFill/>
          </a:ln>
        </p:spPr>
      </p:pic>
      <p:sp>
        <p:nvSpPr>
          <p:cNvPr id="52" name="Google Shape;52;p13"/>
          <p:cNvSpPr txBox="1"/>
          <p:nvPr>
            <p:ph idx="1" type="body"/>
          </p:nvPr>
        </p:nvSpPr>
        <p:spPr>
          <a:xfrm>
            <a:off x="3284339" y="580913"/>
            <a:ext cx="2575500" cy="558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3600"/>
              <a:buNone/>
              <a:defRPr b="1" sz="36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2594168" y="288759"/>
            <a:ext cx="3955800" cy="2793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1200"/>
              <a:buNone/>
              <a:defRPr b="0" sz="12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3" type="body"/>
          </p:nvPr>
        </p:nvSpPr>
        <p:spPr>
          <a:xfrm>
            <a:off x="543911" y="1749972"/>
            <a:ext cx="8265000" cy="3104700"/>
          </a:xfrm>
          <a:prstGeom prst="rect">
            <a:avLst/>
          </a:prstGeom>
          <a:noFill/>
          <a:ln>
            <a:noFill/>
          </a:ln>
        </p:spPr>
        <p:txBody>
          <a:bodyPr anchorCtr="0" anchor="t" bIns="34275" lIns="68575" spcFirstLastPara="1" rIns="68575" wrap="square" tIns="34275">
            <a:normAutofit/>
          </a:bodyPr>
          <a:lstStyle>
            <a:lvl1pPr indent="-228600" lvl="0" marL="457200" marR="0" rtl="0" algn="just">
              <a:lnSpc>
                <a:spcPct val="90000"/>
              </a:lnSpc>
              <a:spcBef>
                <a:spcPts val="800"/>
              </a:spcBef>
              <a:spcAft>
                <a:spcPts val="0"/>
              </a:spcAft>
              <a:buClr>
                <a:srgbClr val="757070"/>
              </a:buClr>
              <a:buSzPts val="1400"/>
              <a:buNone/>
              <a:defRPr sz="1400">
                <a:solidFill>
                  <a:srgbClr val="757070"/>
                </a:solidFill>
              </a:defRPr>
            </a:lvl1pPr>
            <a:lvl2pPr indent="-317500" lvl="1" marL="914400" rtl="0" algn="l">
              <a:lnSpc>
                <a:spcPct val="90000"/>
              </a:lnSpc>
              <a:spcBef>
                <a:spcPts val="4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55" name="Google Shape;55;p13"/>
          <p:cNvPicPr preferRelativeResize="0"/>
          <p:nvPr/>
        </p:nvPicPr>
        <p:blipFill rotWithShape="1">
          <a:blip r:embed="rId3">
            <a:alphaModFix/>
          </a:blip>
          <a:srcRect b="0" l="0" r="0" t="0"/>
          <a:stretch/>
        </p:blipFill>
        <p:spPr>
          <a:xfrm>
            <a:off x="4327597" y="1255767"/>
            <a:ext cx="488806" cy="276408"/>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757070"/>
                </a:solidFill>
              </a:defRPr>
            </a:lvl1pPr>
            <a:lvl2pPr lvl="1" rtl="0">
              <a:buNone/>
              <a:defRPr sz="1000">
                <a:solidFill>
                  <a:srgbClr val="757070"/>
                </a:solidFill>
              </a:defRPr>
            </a:lvl2pPr>
            <a:lvl3pPr lvl="2" rtl="0">
              <a:buNone/>
              <a:defRPr sz="1000">
                <a:solidFill>
                  <a:srgbClr val="757070"/>
                </a:solidFill>
              </a:defRPr>
            </a:lvl3pPr>
            <a:lvl4pPr lvl="3" rtl="0">
              <a:buNone/>
              <a:defRPr sz="1000">
                <a:solidFill>
                  <a:srgbClr val="757070"/>
                </a:solidFill>
              </a:defRPr>
            </a:lvl4pPr>
            <a:lvl5pPr lvl="4" rtl="0">
              <a:buNone/>
              <a:defRPr sz="1000">
                <a:solidFill>
                  <a:srgbClr val="757070"/>
                </a:solidFill>
              </a:defRPr>
            </a:lvl5pPr>
            <a:lvl6pPr lvl="5" rtl="0">
              <a:buNone/>
              <a:defRPr sz="1000">
                <a:solidFill>
                  <a:srgbClr val="757070"/>
                </a:solidFill>
              </a:defRPr>
            </a:lvl6pPr>
            <a:lvl7pPr lvl="6" rtl="0">
              <a:buNone/>
              <a:defRPr sz="1000">
                <a:solidFill>
                  <a:srgbClr val="757070"/>
                </a:solidFill>
              </a:defRPr>
            </a:lvl7pPr>
            <a:lvl8pPr lvl="7" rtl="0">
              <a:buNone/>
              <a:defRPr sz="1000">
                <a:solidFill>
                  <a:srgbClr val="757070"/>
                </a:solidFill>
              </a:defRPr>
            </a:lvl8pPr>
            <a:lvl9pPr lvl="8" rtl="0">
              <a:buNone/>
              <a:defRPr sz="1000">
                <a:solidFill>
                  <a:srgbClr val="757070"/>
                </a:solidFil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58" name="Google Shape;58;p13"/>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4"/>
              </a:rPr>
              <a:t>How should I look? </a:t>
            </a:r>
            <a:endParaRPr sz="1100">
              <a:latin typeface="Barlow Condensed"/>
              <a:ea typeface="Barlow Condensed"/>
              <a:cs typeface="Barlow Condensed"/>
              <a:sym typeface="Barlow Condensed"/>
            </a:endParaRPr>
          </a:p>
        </p:txBody>
      </p:sp>
      <p:sp>
        <p:nvSpPr>
          <p:cNvPr id="59" name="Google Shape;59;p13"/>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v.19">
  <p:cSld name="Blank-Slide-Road-3_1">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mt="22000"/>
          </a:blip>
          <a:srcRect b="0" l="0" r="0" t="0"/>
          <a:stretch/>
        </p:blipFill>
        <p:spPr>
          <a:xfrm>
            <a:off x="2873828" y="304800"/>
            <a:ext cx="3371850" cy="4533899"/>
          </a:xfrm>
          <a:prstGeom prst="rect">
            <a:avLst/>
          </a:prstGeom>
          <a:noFill/>
          <a:ln>
            <a:noFill/>
          </a:ln>
        </p:spPr>
      </p:pic>
      <p:sp>
        <p:nvSpPr>
          <p:cNvPr id="62" name="Google Shape;62;p14"/>
          <p:cNvSpPr txBox="1"/>
          <p:nvPr>
            <p:ph idx="1" type="body"/>
          </p:nvPr>
        </p:nvSpPr>
        <p:spPr>
          <a:xfrm>
            <a:off x="342138" y="394216"/>
            <a:ext cx="1866900" cy="6519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4500"/>
              <a:buNone/>
              <a:defRPr b="1" sz="4500">
                <a:solidFill>
                  <a:schemeClr val="lt1"/>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3" name="Google Shape;63;p14"/>
          <p:cNvSpPr txBox="1"/>
          <p:nvPr>
            <p:ph idx="2" type="body"/>
          </p:nvPr>
        </p:nvSpPr>
        <p:spPr>
          <a:xfrm>
            <a:off x="4940378" y="300038"/>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4" name="Google Shape;64;p14"/>
          <p:cNvSpPr txBox="1"/>
          <p:nvPr>
            <p:ph idx="3" type="body"/>
          </p:nvPr>
        </p:nvSpPr>
        <p:spPr>
          <a:xfrm>
            <a:off x="1057728" y="3765947"/>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3A3838"/>
              </a:buClr>
              <a:buSzPts val="2100"/>
              <a:buNone/>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5" name="Google Shape;65;p14"/>
          <p:cNvSpPr txBox="1"/>
          <p:nvPr>
            <p:ph idx="4" type="body"/>
          </p:nvPr>
        </p:nvSpPr>
        <p:spPr>
          <a:xfrm>
            <a:off x="6377940" y="2827317"/>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4"/>
          <p:cNvSpPr txBox="1"/>
          <p:nvPr>
            <p:ph idx="5" type="body"/>
          </p:nvPr>
        </p:nvSpPr>
        <p:spPr>
          <a:xfrm>
            <a:off x="4940378" y="658714"/>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7" name="Google Shape;67;p14"/>
          <p:cNvSpPr txBox="1"/>
          <p:nvPr>
            <p:ph idx="6" type="body"/>
          </p:nvPr>
        </p:nvSpPr>
        <p:spPr>
          <a:xfrm>
            <a:off x="6377940" y="3185993"/>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8" name="Google Shape;68;p14"/>
          <p:cNvSpPr txBox="1"/>
          <p:nvPr>
            <p:ph idx="7" type="body"/>
          </p:nvPr>
        </p:nvSpPr>
        <p:spPr>
          <a:xfrm>
            <a:off x="1057728" y="4125873"/>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9" name="Google Shape;69;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666666"/>
                </a:solidFill>
              </a:defRPr>
            </a:lvl1pPr>
            <a:lvl2pPr lvl="1" rtl="0">
              <a:buNone/>
              <a:defRPr sz="1000">
                <a:solidFill>
                  <a:srgbClr val="666666"/>
                </a:solidFill>
              </a:defRPr>
            </a:lvl2pPr>
            <a:lvl3pPr lvl="2" rtl="0">
              <a:buNone/>
              <a:defRPr sz="1000">
                <a:solidFill>
                  <a:srgbClr val="666666"/>
                </a:solidFill>
              </a:defRPr>
            </a:lvl3pPr>
            <a:lvl4pPr lvl="3" rtl="0">
              <a:buNone/>
              <a:defRPr sz="1000">
                <a:solidFill>
                  <a:srgbClr val="666666"/>
                </a:solidFill>
              </a:defRPr>
            </a:lvl4pPr>
            <a:lvl5pPr lvl="4" rtl="0">
              <a:buNone/>
              <a:defRPr sz="1000">
                <a:solidFill>
                  <a:srgbClr val="666666"/>
                </a:solidFill>
              </a:defRPr>
            </a:lvl5pPr>
            <a:lvl6pPr lvl="5" rtl="0">
              <a:buNone/>
              <a:defRPr sz="1000">
                <a:solidFill>
                  <a:srgbClr val="666666"/>
                </a:solidFill>
              </a:defRPr>
            </a:lvl6pPr>
            <a:lvl7pPr lvl="6" rtl="0">
              <a:buNone/>
              <a:defRPr sz="1000">
                <a:solidFill>
                  <a:srgbClr val="666666"/>
                </a:solidFill>
              </a:defRPr>
            </a:lvl7pPr>
            <a:lvl8pPr lvl="7" rtl="0">
              <a:buNone/>
              <a:defRPr sz="1000">
                <a:solidFill>
                  <a:srgbClr val="666666"/>
                </a:solidFill>
              </a:defRPr>
            </a:lvl8pPr>
            <a:lvl9pPr lvl="8" rtl="0">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4"/>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71" name="Google Shape;71;p14"/>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3"/>
              </a:rPr>
              <a:t>How should I look? </a:t>
            </a:r>
            <a:endParaRPr sz="1100">
              <a:latin typeface="Barlow Condensed"/>
              <a:ea typeface="Barlow Condensed"/>
              <a:cs typeface="Barlow Condensed"/>
              <a:sym typeface="Barlow Condensed"/>
            </a:endParaRPr>
          </a:p>
        </p:txBody>
      </p:sp>
      <p:sp>
        <p:nvSpPr>
          <p:cNvPr id="72" name="Google Shape;72;p14"/>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 Project Cover v.2">
  <p:cSld name="Project-Cover-02">
    <p:bg>
      <p:bgPr>
        <a:solidFill>
          <a:srgbClr val="444444"/>
        </a:solidFill>
      </p:bgPr>
    </p:bg>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0" l="0" r="0" t="0"/>
          <a:stretch/>
        </p:blipFill>
        <p:spPr>
          <a:xfrm>
            <a:off x="9525" y="0"/>
            <a:ext cx="9124947" cy="5143500"/>
          </a:xfrm>
          <a:prstGeom prst="rect">
            <a:avLst/>
          </a:prstGeom>
          <a:noFill/>
          <a:ln>
            <a:noFill/>
          </a:ln>
        </p:spPr>
      </p:pic>
      <p:grpSp>
        <p:nvGrpSpPr>
          <p:cNvPr id="75" name="Google Shape;75;p15"/>
          <p:cNvGrpSpPr/>
          <p:nvPr/>
        </p:nvGrpSpPr>
        <p:grpSpPr>
          <a:xfrm>
            <a:off x="1769617" y="2290967"/>
            <a:ext cx="824635" cy="561600"/>
            <a:chOff x="2359489" y="3054623"/>
            <a:chExt cx="1099513" cy="748800"/>
          </a:xfrm>
        </p:grpSpPr>
        <p:sp>
          <p:nvSpPr>
            <p:cNvPr id="76" name="Google Shape;76;p15"/>
            <p:cNvSpPr/>
            <p:nvPr/>
          </p:nvSpPr>
          <p:spPr>
            <a:xfrm>
              <a:off x="2359489" y="3054623"/>
              <a:ext cx="1089300" cy="748800"/>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77" name="Google Shape;77;p15"/>
            <p:cNvPicPr preferRelativeResize="0"/>
            <p:nvPr/>
          </p:nvPicPr>
          <p:blipFill rotWithShape="1">
            <a:blip r:embed="rId3">
              <a:alphaModFix/>
            </a:blip>
            <a:srcRect b="0" l="0" r="0" t="0"/>
            <a:stretch/>
          </p:blipFill>
          <p:spPr>
            <a:xfrm>
              <a:off x="2391752" y="3127246"/>
              <a:ext cx="1067251" cy="603504"/>
            </a:xfrm>
            <a:prstGeom prst="rect">
              <a:avLst/>
            </a:prstGeom>
            <a:noFill/>
            <a:ln>
              <a:noFill/>
            </a:ln>
          </p:spPr>
        </p:pic>
      </p:grpSp>
      <p:sp>
        <p:nvSpPr>
          <p:cNvPr id="78" name="Google Shape;78;p15"/>
          <p:cNvSpPr txBox="1"/>
          <p:nvPr>
            <p:ph type="title"/>
          </p:nvPr>
        </p:nvSpPr>
        <p:spPr>
          <a:xfrm>
            <a:off x="2607131" y="2278913"/>
            <a:ext cx="2284500" cy="585600"/>
          </a:xfrm>
          <a:prstGeom prst="rect">
            <a:avLst/>
          </a:prstGeom>
          <a:solidFill>
            <a:srgbClr val="FFFFFF"/>
          </a:solidFill>
        </p:spPr>
        <p:txBody>
          <a:bodyPr anchorCtr="0" anchor="ctr" bIns="91425" lIns="91425" spcFirstLastPara="1" rIns="91425" wrap="square" tIns="91425">
            <a:normAutofit/>
          </a:bodyPr>
          <a:lstStyle>
            <a:lvl1pPr lvl="0" rtl="0">
              <a:spcBef>
                <a:spcPts val="0"/>
              </a:spcBef>
              <a:spcAft>
                <a:spcPts val="0"/>
              </a:spcAft>
              <a:buNone/>
              <a:defRPr b="0" sz="2700">
                <a:solidFill>
                  <a:srgbClr val="D73F3E"/>
                </a:solidFill>
              </a:defRPr>
            </a:lvl1pPr>
            <a:lvl2pPr lvl="1" rtl="0">
              <a:spcBef>
                <a:spcPts val="0"/>
              </a:spcBef>
              <a:spcAft>
                <a:spcPts val="0"/>
              </a:spcAft>
              <a:buNone/>
              <a:defRPr b="0" sz="2700">
                <a:solidFill>
                  <a:srgbClr val="D73F3E"/>
                </a:solidFill>
              </a:defRPr>
            </a:lvl2pPr>
            <a:lvl3pPr lvl="2" rtl="0">
              <a:spcBef>
                <a:spcPts val="0"/>
              </a:spcBef>
              <a:spcAft>
                <a:spcPts val="0"/>
              </a:spcAft>
              <a:buNone/>
              <a:defRPr b="0" sz="2700">
                <a:solidFill>
                  <a:srgbClr val="D73F3E"/>
                </a:solidFill>
              </a:defRPr>
            </a:lvl3pPr>
            <a:lvl4pPr lvl="3" rtl="0">
              <a:spcBef>
                <a:spcPts val="0"/>
              </a:spcBef>
              <a:spcAft>
                <a:spcPts val="0"/>
              </a:spcAft>
              <a:buNone/>
              <a:defRPr b="0" sz="2700">
                <a:solidFill>
                  <a:srgbClr val="D73F3E"/>
                </a:solidFill>
              </a:defRPr>
            </a:lvl4pPr>
            <a:lvl5pPr lvl="4" rtl="0">
              <a:spcBef>
                <a:spcPts val="0"/>
              </a:spcBef>
              <a:spcAft>
                <a:spcPts val="0"/>
              </a:spcAft>
              <a:buNone/>
              <a:defRPr b="0" sz="2700">
                <a:solidFill>
                  <a:srgbClr val="D73F3E"/>
                </a:solidFill>
              </a:defRPr>
            </a:lvl5pPr>
            <a:lvl6pPr lvl="5" rtl="0">
              <a:spcBef>
                <a:spcPts val="0"/>
              </a:spcBef>
              <a:spcAft>
                <a:spcPts val="0"/>
              </a:spcAft>
              <a:buNone/>
              <a:defRPr b="0" sz="2700">
                <a:solidFill>
                  <a:srgbClr val="D73F3E"/>
                </a:solidFill>
              </a:defRPr>
            </a:lvl6pPr>
            <a:lvl7pPr lvl="6" rtl="0">
              <a:spcBef>
                <a:spcPts val="0"/>
              </a:spcBef>
              <a:spcAft>
                <a:spcPts val="0"/>
              </a:spcAft>
              <a:buNone/>
              <a:defRPr b="0" sz="2700">
                <a:solidFill>
                  <a:srgbClr val="D73F3E"/>
                </a:solidFill>
              </a:defRPr>
            </a:lvl7pPr>
            <a:lvl8pPr lvl="7" rtl="0">
              <a:spcBef>
                <a:spcPts val="0"/>
              </a:spcBef>
              <a:spcAft>
                <a:spcPts val="0"/>
              </a:spcAft>
              <a:buNone/>
              <a:defRPr b="0" sz="2700">
                <a:solidFill>
                  <a:srgbClr val="D73F3E"/>
                </a:solidFill>
              </a:defRPr>
            </a:lvl8pPr>
            <a:lvl9pPr lvl="8" rtl="0">
              <a:spcBef>
                <a:spcPts val="0"/>
              </a:spcBef>
              <a:spcAft>
                <a:spcPts val="0"/>
              </a:spcAft>
              <a:buNone/>
              <a:defRPr b="0" sz="2700">
                <a:solidFill>
                  <a:srgbClr val="D73F3E"/>
                </a:solidFill>
              </a:defRPr>
            </a:lvl9pPr>
          </a:lstStyle>
          <a:p/>
        </p:txBody>
      </p:sp>
      <p:sp>
        <p:nvSpPr>
          <p:cNvPr id="79" name="Google Shape;79;p15"/>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80" name="Google Shape;80;p15"/>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4"/>
              </a:rPr>
              <a:t>How should I look? </a:t>
            </a:r>
            <a:endParaRPr sz="1100">
              <a:latin typeface="Barlow Condensed"/>
              <a:ea typeface="Barlow Condensed"/>
              <a:cs typeface="Barlow Condensed"/>
              <a:sym typeface="Barlow Condensed"/>
            </a:endParaRPr>
          </a:p>
        </p:txBody>
      </p:sp>
      <p:sp>
        <p:nvSpPr>
          <p:cNvPr id="81" name="Google Shape;81;p15"/>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jamboard.google.com/d/14cIUoMi8Zi2TgWqTHBsqT3xzwTLtWyERrcP0nbUhwY8/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cs.google.com/spreadsheets/d/1mI4O7vKzufyV9axsrw9GleajrVYjXKNt3crIGlvm9bs/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merltech.org/wp-content/uploads/2022/02/Data-Risk-and-Harms-toshare.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merltech.org/wp-content/uploads/2022/02/Data-Risk-and-Harms-toshare.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jamboard.google.com/d/1XcOeHSk3OR8p6uxu1UigmA0qQZn-7v8Y6nrFId87hGs/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docs.google.com/spreadsheets/d/1mI4O7vKzufyV9axsrw9GleajrVYjXKNt3crIGlvm9bs/edit?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www.hotosm.org/updates/mapping-in-conflict/" TargetMode="External"/><Relationship Id="rId4" Type="http://schemas.openxmlformats.org/officeDocument/2006/relationships/hyperlink" Target="https://docs.google.com/document/d/1I6TgaPcYB7_4Mu9T5UvkS0fTQMo_vwfYFpVdFODJG6E/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675175" y="2278913"/>
            <a:ext cx="3661500" cy="585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Protection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Jamboard 1</a:t>
            </a:r>
            <a:endParaRPr/>
          </a:p>
        </p:txBody>
      </p:sp>
      <p:sp>
        <p:nvSpPr>
          <p:cNvPr id="165" name="Google Shape;165;p25"/>
          <p:cNvSpPr txBox="1"/>
          <p:nvPr>
            <p:ph idx="1" type="body"/>
          </p:nvPr>
        </p:nvSpPr>
        <p:spPr>
          <a:xfrm>
            <a:off x="1865325" y="2485500"/>
            <a:ext cx="5256600" cy="558000"/>
          </a:xfrm>
          <a:prstGeom prst="rect">
            <a:avLst/>
          </a:prstGeom>
        </p:spPr>
        <p:txBody>
          <a:bodyPr anchorCtr="0" anchor="ctr" bIns="34275" lIns="68575" spcFirstLastPara="1" rIns="68575" wrap="square" tIns="34275">
            <a:normAutofit fontScale="62500"/>
          </a:bodyPr>
          <a:lstStyle/>
          <a:p>
            <a:pPr indent="0" lvl="0" marL="0" rtl="0" algn="ctr">
              <a:spcBef>
                <a:spcPts val="800"/>
              </a:spcBef>
              <a:spcAft>
                <a:spcPts val="1200"/>
              </a:spcAft>
              <a:buNone/>
            </a:pPr>
            <a:r>
              <a:rPr lang="en" u="sng">
                <a:solidFill>
                  <a:schemeClr val="hlink"/>
                </a:solidFill>
                <a:hlinkClick r:id="rId3"/>
              </a:rPr>
              <a:t>“Thinking About Harm to Communities”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675175" y="2278925"/>
            <a:ext cx="5739900" cy="585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1: Context Categorization &amp; Assessment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27175" y="0"/>
            <a:ext cx="3086400" cy="831300"/>
          </a:xfrm>
          <a:prstGeom prst="rect">
            <a:avLst/>
          </a:prstGeom>
        </p:spPr>
        <p:txBody>
          <a:bodyPr anchorCtr="0" anchor="ctr" bIns="34275" lIns="68575" spcFirstLastPara="1" rIns="68575" wrap="square" tIns="34275">
            <a:normAutofit fontScale="62500"/>
          </a:bodyPr>
          <a:lstStyle/>
          <a:p>
            <a:pPr indent="0" lvl="0" marL="0" rtl="0" algn="l">
              <a:spcBef>
                <a:spcPts val="800"/>
              </a:spcBef>
              <a:spcAft>
                <a:spcPts val="1200"/>
              </a:spcAft>
              <a:buNone/>
            </a:pPr>
            <a:r>
              <a:rPr lang="en"/>
              <a:t>Ethical Data and Protection               Decision Chart</a:t>
            </a:r>
            <a:endParaRPr/>
          </a:p>
        </p:txBody>
      </p:sp>
      <p:sp>
        <p:nvSpPr>
          <p:cNvPr id="178" name="Google Shape;178;p2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7"/>
          <p:cNvSpPr txBox="1"/>
          <p:nvPr/>
        </p:nvSpPr>
        <p:spPr>
          <a:xfrm>
            <a:off x="3305425" y="628800"/>
            <a:ext cx="2364600" cy="4002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1.</a:t>
            </a:r>
            <a:r>
              <a:rPr lang="en"/>
              <a:t> </a:t>
            </a:r>
            <a:r>
              <a:rPr lang="en"/>
              <a:t>Context Characterization</a:t>
            </a:r>
            <a:endParaRPr/>
          </a:p>
        </p:txBody>
      </p:sp>
      <p:sp>
        <p:nvSpPr>
          <p:cNvPr id="180" name="Google Shape;180;p27"/>
          <p:cNvSpPr txBox="1"/>
          <p:nvPr/>
        </p:nvSpPr>
        <p:spPr>
          <a:xfrm>
            <a:off x="192725" y="3527050"/>
            <a:ext cx="2364600" cy="14775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Full Context and Risk Analysis must be completed and reviewed by Director or Manager before any activities can be launched</a:t>
            </a:r>
            <a:r>
              <a:rPr lang="en"/>
              <a:t>.</a:t>
            </a:r>
            <a:endParaRPr/>
          </a:p>
        </p:txBody>
      </p:sp>
      <p:sp>
        <p:nvSpPr>
          <p:cNvPr id="181" name="Google Shape;181;p27"/>
          <p:cNvSpPr txBox="1"/>
          <p:nvPr/>
        </p:nvSpPr>
        <p:spPr>
          <a:xfrm>
            <a:off x="3305425" y="76200"/>
            <a:ext cx="2364600" cy="415500"/>
          </a:xfrm>
          <a:prstGeom prst="rect">
            <a:avLst/>
          </a:prstGeom>
          <a:solidFill>
            <a:srgbClr val="FFFFFF"/>
          </a:solidFill>
          <a:ln cap="flat" cmpd="sng" w="7620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Project idea or request</a:t>
            </a:r>
            <a:endParaRPr b="1" sz="1500"/>
          </a:p>
        </p:txBody>
      </p:sp>
      <p:sp>
        <p:nvSpPr>
          <p:cNvPr id="182" name="Google Shape;182;p27"/>
          <p:cNvSpPr txBox="1"/>
          <p:nvPr/>
        </p:nvSpPr>
        <p:spPr>
          <a:xfrm>
            <a:off x="460800" y="1030050"/>
            <a:ext cx="1917000" cy="6156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Conflict or Humanitarian Setting</a:t>
            </a:r>
            <a:endParaRPr/>
          </a:p>
        </p:txBody>
      </p:sp>
      <p:sp>
        <p:nvSpPr>
          <p:cNvPr id="183" name="Google Shape;183;p27"/>
          <p:cNvSpPr txBox="1"/>
          <p:nvPr/>
        </p:nvSpPr>
        <p:spPr>
          <a:xfrm>
            <a:off x="3467125" y="1268763"/>
            <a:ext cx="2041200" cy="6156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Complex emergency or Unstable Setting</a:t>
            </a:r>
            <a:endParaRPr/>
          </a:p>
        </p:txBody>
      </p:sp>
      <p:sp>
        <p:nvSpPr>
          <p:cNvPr id="184" name="Google Shape;184;p27"/>
          <p:cNvSpPr txBox="1"/>
          <p:nvPr/>
        </p:nvSpPr>
        <p:spPr>
          <a:xfrm>
            <a:off x="6815100" y="653175"/>
            <a:ext cx="1777800" cy="6156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Stable, Peaceful Setting</a:t>
            </a:r>
            <a:endParaRPr/>
          </a:p>
        </p:txBody>
      </p:sp>
      <p:cxnSp>
        <p:nvCxnSpPr>
          <p:cNvPr id="185" name="Google Shape;185;p27"/>
          <p:cNvCxnSpPr>
            <a:stCxn id="179" idx="1"/>
            <a:endCxn id="182" idx="3"/>
          </p:cNvCxnSpPr>
          <p:nvPr/>
        </p:nvCxnSpPr>
        <p:spPr>
          <a:xfrm flipH="1">
            <a:off x="2377825" y="828900"/>
            <a:ext cx="927600" cy="509100"/>
          </a:xfrm>
          <a:prstGeom prst="curvedConnector3">
            <a:avLst>
              <a:gd fmla="val 50001" name="adj1"/>
            </a:avLst>
          </a:prstGeom>
          <a:noFill/>
          <a:ln cap="flat" cmpd="sng" w="9525">
            <a:solidFill>
              <a:schemeClr val="dk2"/>
            </a:solidFill>
            <a:prstDash val="solid"/>
            <a:round/>
            <a:headEnd len="med" w="med" type="none"/>
            <a:tailEnd len="med" w="med" type="stealth"/>
          </a:ln>
        </p:spPr>
      </p:cxnSp>
      <p:cxnSp>
        <p:nvCxnSpPr>
          <p:cNvPr id="186" name="Google Shape;186;p27"/>
          <p:cNvCxnSpPr>
            <a:stCxn id="179" idx="2"/>
            <a:endCxn id="183" idx="0"/>
          </p:cNvCxnSpPr>
          <p:nvPr/>
        </p:nvCxnSpPr>
        <p:spPr>
          <a:xfrm flipH="1" rot="-5400000">
            <a:off x="4368175" y="1148550"/>
            <a:ext cx="239700" cy="600"/>
          </a:xfrm>
          <a:prstGeom prst="curvedConnector3">
            <a:avLst>
              <a:gd fmla="val 50013" name="adj1"/>
            </a:avLst>
          </a:prstGeom>
          <a:noFill/>
          <a:ln cap="flat" cmpd="sng" w="9525">
            <a:solidFill>
              <a:schemeClr val="dk2"/>
            </a:solidFill>
            <a:prstDash val="solid"/>
            <a:round/>
            <a:headEnd len="med" w="med" type="none"/>
            <a:tailEnd len="med" w="med" type="stealth"/>
          </a:ln>
        </p:spPr>
      </p:cxnSp>
      <p:cxnSp>
        <p:nvCxnSpPr>
          <p:cNvPr id="187" name="Google Shape;187;p27"/>
          <p:cNvCxnSpPr>
            <a:stCxn id="179" idx="3"/>
            <a:endCxn id="184" idx="1"/>
          </p:cNvCxnSpPr>
          <p:nvPr/>
        </p:nvCxnSpPr>
        <p:spPr>
          <a:xfrm>
            <a:off x="5670025" y="828900"/>
            <a:ext cx="1145100" cy="132000"/>
          </a:xfrm>
          <a:prstGeom prst="curvedConnector3">
            <a:avLst>
              <a:gd fmla="val 49999" name="adj1"/>
            </a:avLst>
          </a:prstGeom>
          <a:noFill/>
          <a:ln cap="flat" cmpd="sng" w="9525">
            <a:solidFill>
              <a:schemeClr val="dk2"/>
            </a:solidFill>
            <a:prstDash val="solid"/>
            <a:round/>
            <a:headEnd len="med" w="med" type="none"/>
            <a:tailEnd len="med" w="med" type="stealth"/>
          </a:ln>
        </p:spPr>
      </p:cxnSp>
      <p:sp>
        <p:nvSpPr>
          <p:cNvPr id="188" name="Google Shape;188;p27"/>
          <p:cNvSpPr txBox="1"/>
          <p:nvPr/>
        </p:nvSpPr>
        <p:spPr>
          <a:xfrm>
            <a:off x="3113575" y="2156100"/>
            <a:ext cx="2556600" cy="8313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2.</a:t>
            </a:r>
            <a:r>
              <a:rPr lang="en"/>
              <a:t> Data Sensitivity Worksheet: </a:t>
            </a:r>
            <a:r>
              <a:rPr i="1" lang="en"/>
              <a:t>Project Activities and Data Potentially Sensitive?</a:t>
            </a:r>
            <a:endParaRPr i="1"/>
          </a:p>
        </p:txBody>
      </p:sp>
      <p:cxnSp>
        <p:nvCxnSpPr>
          <p:cNvPr id="189" name="Google Shape;189;p27"/>
          <p:cNvCxnSpPr>
            <a:stCxn id="188" idx="1"/>
            <a:endCxn id="180" idx="3"/>
          </p:cNvCxnSpPr>
          <p:nvPr/>
        </p:nvCxnSpPr>
        <p:spPr>
          <a:xfrm flipH="1">
            <a:off x="2557375" y="2571750"/>
            <a:ext cx="556200" cy="1694100"/>
          </a:xfrm>
          <a:prstGeom prst="curvedConnector3">
            <a:avLst>
              <a:gd fmla="val 50004" name="adj1"/>
            </a:avLst>
          </a:prstGeom>
          <a:noFill/>
          <a:ln cap="flat" cmpd="sng" w="9525">
            <a:solidFill>
              <a:schemeClr val="dk2"/>
            </a:solidFill>
            <a:prstDash val="solid"/>
            <a:round/>
            <a:headEnd len="med" w="med" type="none"/>
            <a:tailEnd len="med" w="med" type="stealth"/>
          </a:ln>
        </p:spPr>
      </p:cxnSp>
      <p:cxnSp>
        <p:nvCxnSpPr>
          <p:cNvPr id="190" name="Google Shape;190;p27"/>
          <p:cNvCxnSpPr>
            <a:stCxn id="182" idx="2"/>
            <a:endCxn id="180" idx="0"/>
          </p:cNvCxnSpPr>
          <p:nvPr/>
        </p:nvCxnSpPr>
        <p:spPr>
          <a:xfrm rot="5400000">
            <a:off x="456450" y="2564100"/>
            <a:ext cx="1881300" cy="44400"/>
          </a:xfrm>
          <a:prstGeom prst="curvedConnector3">
            <a:avLst>
              <a:gd fmla="val 50003" name="adj1"/>
            </a:avLst>
          </a:prstGeom>
          <a:noFill/>
          <a:ln cap="flat" cmpd="sng" w="9525">
            <a:solidFill>
              <a:schemeClr val="dk2"/>
            </a:solidFill>
            <a:prstDash val="solid"/>
            <a:round/>
            <a:headEnd len="med" w="med" type="none"/>
            <a:tailEnd len="med" w="med" type="stealth"/>
          </a:ln>
        </p:spPr>
      </p:cxnSp>
      <p:cxnSp>
        <p:nvCxnSpPr>
          <p:cNvPr id="191" name="Google Shape;191;p27"/>
          <p:cNvCxnSpPr>
            <a:stCxn id="183" idx="2"/>
            <a:endCxn id="188" idx="0"/>
          </p:cNvCxnSpPr>
          <p:nvPr/>
        </p:nvCxnSpPr>
        <p:spPr>
          <a:xfrm rot="5400000">
            <a:off x="4303975" y="1972413"/>
            <a:ext cx="271800" cy="95700"/>
          </a:xfrm>
          <a:prstGeom prst="curvedConnector3">
            <a:avLst>
              <a:gd fmla="val 49989" name="adj1"/>
            </a:avLst>
          </a:prstGeom>
          <a:noFill/>
          <a:ln cap="flat" cmpd="sng" w="9525">
            <a:solidFill>
              <a:schemeClr val="dk2"/>
            </a:solidFill>
            <a:prstDash val="solid"/>
            <a:round/>
            <a:headEnd len="med" w="med" type="none"/>
            <a:tailEnd len="med" w="med" type="stealth"/>
          </a:ln>
        </p:spPr>
      </p:cxnSp>
      <p:sp>
        <p:nvSpPr>
          <p:cNvPr id="192" name="Google Shape;192;p27"/>
          <p:cNvSpPr txBox="1"/>
          <p:nvPr/>
        </p:nvSpPr>
        <p:spPr>
          <a:xfrm>
            <a:off x="6300600" y="1570400"/>
            <a:ext cx="2659500" cy="8313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rPr>
              <a:t>2.</a:t>
            </a:r>
            <a:r>
              <a:rPr lang="en">
                <a:solidFill>
                  <a:schemeClr val="dk1"/>
                </a:solidFill>
              </a:rPr>
              <a:t> Data Sensitivity Worksheet: </a:t>
            </a:r>
            <a:r>
              <a:rPr i="1" lang="en">
                <a:solidFill>
                  <a:schemeClr val="dk1"/>
                </a:solidFill>
              </a:rPr>
              <a:t>Project Activities and Data Potentially Sensitive?</a:t>
            </a:r>
            <a:endParaRPr/>
          </a:p>
        </p:txBody>
      </p:sp>
      <p:sp>
        <p:nvSpPr>
          <p:cNvPr id="193" name="Google Shape;193;p27"/>
          <p:cNvSpPr txBox="1"/>
          <p:nvPr/>
        </p:nvSpPr>
        <p:spPr>
          <a:xfrm>
            <a:off x="5745000" y="4020600"/>
            <a:ext cx="3307500" cy="10467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Light Context and Risk Analysis: no need to verify if full C&amp;R necessary. </a:t>
            </a:r>
            <a:r>
              <a:rPr b="1" i="1" lang="en"/>
              <a:t>Fill out </a:t>
            </a:r>
            <a:r>
              <a:rPr b="1" i="1" lang="en" u="sng">
                <a:solidFill>
                  <a:schemeClr val="hlink"/>
                </a:solidFill>
                <a:hlinkClick r:id="rId3"/>
              </a:rPr>
              <a:t>this</a:t>
            </a:r>
            <a:r>
              <a:rPr b="1" i="1" lang="en"/>
              <a:t> spreadsheet and copy the mitigations into the project plan!</a:t>
            </a:r>
            <a:endParaRPr b="1" i="1"/>
          </a:p>
        </p:txBody>
      </p:sp>
      <p:sp>
        <p:nvSpPr>
          <p:cNvPr id="194" name="Google Shape;194;p27"/>
          <p:cNvSpPr txBox="1"/>
          <p:nvPr/>
        </p:nvSpPr>
        <p:spPr>
          <a:xfrm>
            <a:off x="3307275" y="3356325"/>
            <a:ext cx="2041200" cy="16932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Director/Manager decision on level of context and risk analysis (</a:t>
            </a:r>
            <a:r>
              <a:rPr b="1" lang="en"/>
              <a:t>Full C&amp;R may not be necessary but don’t proceed without checking</a:t>
            </a:r>
            <a:r>
              <a:rPr lang="en"/>
              <a:t>).</a:t>
            </a:r>
            <a:endParaRPr/>
          </a:p>
        </p:txBody>
      </p:sp>
      <p:cxnSp>
        <p:nvCxnSpPr>
          <p:cNvPr id="195" name="Google Shape;195;p27"/>
          <p:cNvCxnSpPr>
            <a:stCxn id="184" idx="2"/>
            <a:endCxn id="192" idx="0"/>
          </p:cNvCxnSpPr>
          <p:nvPr/>
        </p:nvCxnSpPr>
        <p:spPr>
          <a:xfrm rot="5400000">
            <a:off x="7516350" y="1382625"/>
            <a:ext cx="301500" cy="73800"/>
          </a:xfrm>
          <a:prstGeom prst="curvedConnector3">
            <a:avLst>
              <a:gd fmla="val 50021" name="adj1"/>
            </a:avLst>
          </a:prstGeom>
          <a:noFill/>
          <a:ln cap="flat" cmpd="sng" w="9525">
            <a:solidFill>
              <a:schemeClr val="dk2"/>
            </a:solidFill>
            <a:prstDash val="solid"/>
            <a:round/>
            <a:headEnd len="med" w="med" type="none"/>
            <a:tailEnd len="med" w="med" type="stealth"/>
          </a:ln>
        </p:spPr>
      </p:cxnSp>
      <p:cxnSp>
        <p:nvCxnSpPr>
          <p:cNvPr id="196" name="Google Shape;196;p27"/>
          <p:cNvCxnSpPr>
            <a:stCxn id="192" idx="2"/>
            <a:endCxn id="197" idx="0"/>
          </p:cNvCxnSpPr>
          <p:nvPr/>
        </p:nvCxnSpPr>
        <p:spPr>
          <a:xfrm flipH="1" rot="-5400000">
            <a:off x="7516500" y="2515550"/>
            <a:ext cx="301500" cy="73800"/>
          </a:xfrm>
          <a:prstGeom prst="curvedConnector3">
            <a:avLst>
              <a:gd fmla="val 50019" name="adj1"/>
            </a:avLst>
          </a:prstGeom>
          <a:noFill/>
          <a:ln cap="flat" cmpd="sng" w="9525">
            <a:solidFill>
              <a:schemeClr val="dk2"/>
            </a:solidFill>
            <a:prstDash val="solid"/>
            <a:round/>
            <a:headEnd len="med" w="med" type="none"/>
            <a:tailEnd len="med" w="med" type="stealth"/>
          </a:ln>
        </p:spPr>
      </p:cxnSp>
      <p:cxnSp>
        <p:nvCxnSpPr>
          <p:cNvPr id="198" name="Google Shape;198;p27"/>
          <p:cNvCxnSpPr>
            <a:stCxn id="192" idx="1"/>
            <a:endCxn id="194" idx="3"/>
          </p:cNvCxnSpPr>
          <p:nvPr/>
        </p:nvCxnSpPr>
        <p:spPr>
          <a:xfrm flipH="1">
            <a:off x="5348400" y="1986050"/>
            <a:ext cx="952200" cy="2217000"/>
          </a:xfrm>
          <a:prstGeom prst="curvedConnector3">
            <a:avLst>
              <a:gd fmla="val 49996" name="adj1"/>
            </a:avLst>
          </a:prstGeom>
          <a:noFill/>
          <a:ln cap="flat" cmpd="sng" w="9525">
            <a:solidFill>
              <a:schemeClr val="dk2"/>
            </a:solidFill>
            <a:prstDash val="solid"/>
            <a:round/>
            <a:headEnd len="med" w="med" type="none"/>
            <a:tailEnd len="med" w="med" type="stealth"/>
          </a:ln>
        </p:spPr>
      </p:cxnSp>
      <p:cxnSp>
        <p:nvCxnSpPr>
          <p:cNvPr id="199" name="Google Shape;199;p27"/>
          <p:cNvCxnSpPr>
            <a:stCxn id="188" idx="2"/>
            <a:endCxn id="194" idx="0"/>
          </p:cNvCxnSpPr>
          <p:nvPr/>
        </p:nvCxnSpPr>
        <p:spPr>
          <a:xfrm rot="5400000">
            <a:off x="4175425" y="3139950"/>
            <a:ext cx="369000" cy="63900"/>
          </a:xfrm>
          <a:prstGeom prst="curvedConnector3">
            <a:avLst>
              <a:gd fmla="val 49990" name="adj1"/>
            </a:avLst>
          </a:prstGeom>
          <a:noFill/>
          <a:ln cap="flat" cmpd="sng" w="9525">
            <a:solidFill>
              <a:schemeClr val="dk2"/>
            </a:solidFill>
            <a:prstDash val="solid"/>
            <a:round/>
            <a:headEnd len="med" w="med" type="none"/>
            <a:tailEnd len="med" w="med" type="stealth"/>
          </a:ln>
        </p:spPr>
      </p:cxnSp>
      <p:cxnSp>
        <p:nvCxnSpPr>
          <p:cNvPr id="200" name="Google Shape;200;p27"/>
          <p:cNvCxnSpPr>
            <a:stCxn id="197" idx="1"/>
            <a:endCxn id="194" idx="3"/>
          </p:cNvCxnSpPr>
          <p:nvPr/>
        </p:nvCxnSpPr>
        <p:spPr>
          <a:xfrm flipH="1">
            <a:off x="5348400" y="3118963"/>
            <a:ext cx="1173300" cy="1083900"/>
          </a:xfrm>
          <a:prstGeom prst="curvedConnector3">
            <a:avLst>
              <a:gd fmla="val 49997" name="adj1"/>
            </a:avLst>
          </a:prstGeom>
          <a:noFill/>
          <a:ln cap="flat" cmpd="sng" w="9525">
            <a:solidFill>
              <a:schemeClr val="dk2"/>
            </a:solidFill>
            <a:prstDash val="solid"/>
            <a:round/>
            <a:headEnd len="med" w="med" type="none"/>
            <a:tailEnd len="med" w="med" type="stealth"/>
          </a:ln>
        </p:spPr>
      </p:cxnSp>
      <p:sp>
        <p:nvSpPr>
          <p:cNvPr id="197" name="Google Shape;197;p27"/>
          <p:cNvSpPr txBox="1"/>
          <p:nvPr/>
        </p:nvSpPr>
        <p:spPr>
          <a:xfrm>
            <a:off x="6521700" y="2703313"/>
            <a:ext cx="2364600" cy="8313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3.</a:t>
            </a:r>
            <a:r>
              <a:rPr lang="en"/>
              <a:t> </a:t>
            </a:r>
            <a:r>
              <a:rPr lang="en"/>
              <a:t>Additional Risk Factors Worksheet: </a:t>
            </a:r>
            <a:r>
              <a:rPr i="1" lang="en"/>
              <a:t>additional risk factors present?</a:t>
            </a:r>
            <a:r>
              <a:rPr lang="en"/>
              <a:t>  </a:t>
            </a:r>
            <a:endParaRPr/>
          </a:p>
        </p:txBody>
      </p:sp>
      <p:cxnSp>
        <p:nvCxnSpPr>
          <p:cNvPr id="201" name="Google Shape;201;p27"/>
          <p:cNvCxnSpPr>
            <a:stCxn id="197" idx="2"/>
            <a:endCxn id="193" idx="0"/>
          </p:cNvCxnSpPr>
          <p:nvPr/>
        </p:nvCxnSpPr>
        <p:spPr>
          <a:xfrm rot="5400000">
            <a:off x="7308300" y="3624913"/>
            <a:ext cx="486000" cy="305400"/>
          </a:xfrm>
          <a:prstGeom prst="curvedConnector3">
            <a:avLst>
              <a:gd fmla="val 49999" name="adj1"/>
            </a:avLst>
          </a:prstGeom>
          <a:noFill/>
          <a:ln cap="flat" cmpd="sng" w="9525">
            <a:solidFill>
              <a:schemeClr val="dk2"/>
            </a:solidFill>
            <a:prstDash val="solid"/>
            <a:round/>
            <a:headEnd len="med" w="med" type="none"/>
            <a:tailEnd len="med" w="med" type="stealth"/>
          </a:ln>
        </p:spPr>
      </p:cxnSp>
      <p:sp>
        <p:nvSpPr>
          <p:cNvPr id="202" name="Google Shape;202;p27"/>
          <p:cNvSpPr txBox="1"/>
          <p:nvPr/>
        </p:nvSpPr>
        <p:spPr>
          <a:xfrm>
            <a:off x="2467850" y="822525"/>
            <a:ext cx="6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FF9900"/>
                </a:solidFill>
              </a:rPr>
              <a:t>Orange</a:t>
            </a:r>
            <a:r>
              <a:rPr b="1" lang="en" sz="600"/>
              <a:t> </a:t>
            </a:r>
            <a:r>
              <a:rPr b="1" lang="en" sz="600"/>
              <a:t>or </a:t>
            </a:r>
            <a:r>
              <a:rPr b="1" lang="en" sz="600">
                <a:solidFill>
                  <a:srgbClr val="D73F3E"/>
                </a:solidFill>
              </a:rPr>
              <a:t>Red</a:t>
            </a:r>
            <a:endParaRPr b="1" sz="600">
              <a:solidFill>
                <a:srgbClr val="D73F3E"/>
              </a:solidFill>
            </a:endParaRPr>
          </a:p>
        </p:txBody>
      </p:sp>
      <p:sp>
        <p:nvSpPr>
          <p:cNvPr id="203" name="Google Shape;203;p27"/>
          <p:cNvSpPr txBox="1"/>
          <p:nvPr/>
        </p:nvSpPr>
        <p:spPr>
          <a:xfrm>
            <a:off x="5883363" y="3499875"/>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04" name="Google Shape;204;p27"/>
          <p:cNvSpPr txBox="1"/>
          <p:nvPr/>
        </p:nvSpPr>
        <p:spPr>
          <a:xfrm>
            <a:off x="5837488" y="2560238"/>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05" name="Google Shape;205;p27"/>
          <p:cNvSpPr txBox="1"/>
          <p:nvPr/>
        </p:nvSpPr>
        <p:spPr>
          <a:xfrm>
            <a:off x="7445550" y="3699675"/>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06" name="Google Shape;206;p27"/>
          <p:cNvSpPr txBox="1"/>
          <p:nvPr/>
        </p:nvSpPr>
        <p:spPr>
          <a:xfrm>
            <a:off x="7630338" y="2352350"/>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07" name="Google Shape;207;p27"/>
          <p:cNvSpPr txBox="1"/>
          <p:nvPr/>
        </p:nvSpPr>
        <p:spPr>
          <a:xfrm>
            <a:off x="4280738" y="3032325"/>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208" name="Google Shape;208;p27"/>
          <p:cNvCxnSpPr>
            <a:stCxn id="181" idx="2"/>
            <a:endCxn id="179" idx="0"/>
          </p:cNvCxnSpPr>
          <p:nvPr/>
        </p:nvCxnSpPr>
        <p:spPr>
          <a:xfrm>
            <a:off x="4487725" y="491700"/>
            <a:ext cx="0" cy="137100"/>
          </a:xfrm>
          <a:prstGeom prst="straightConnector1">
            <a:avLst/>
          </a:prstGeom>
          <a:noFill/>
          <a:ln cap="flat" cmpd="sng" w="9525">
            <a:solidFill>
              <a:schemeClr val="dk2"/>
            </a:solidFill>
            <a:prstDash val="solid"/>
            <a:round/>
            <a:headEnd len="med" w="med" type="none"/>
            <a:tailEnd len="med" w="med" type="stealth"/>
          </a:ln>
        </p:spPr>
      </p:cxnSp>
      <p:sp>
        <p:nvSpPr>
          <p:cNvPr id="209" name="Google Shape;209;p27"/>
          <p:cNvSpPr txBox="1"/>
          <p:nvPr/>
        </p:nvSpPr>
        <p:spPr>
          <a:xfrm>
            <a:off x="2467838" y="2971800"/>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10" name="Google Shape;210;p27"/>
          <p:cNvSpPr txBox="1"/>
          <p:nvPr/>
        </p:nvSpPr>
        <p:spPr>
          <a:xfrm>
            <a:off x="4426800" y="1010388"/>
            <a:ext cx="605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F1C232"/>
                </a:solidFill>
              </a:rPr>
              <a:t>Yellow</a:t>
            </a:r>
            <a:endParaRPr b="1" sz="600">
              <a:solidFill>
                <a:srgbClr val="F1C232"/>
              </a:solidFill>
            </a:endParaRPr>
          </a:p>
        </p:txBody>
      </p:sp>
      <p:sp>
        <p:nvSpPr>
          <p:cNvPr id="211" name="Google Shape;211;p27"/>
          <p:cNvSpPr txBox="1"/>
          <p:nvPr/>
        </p:nvSpPr>
        <p:spPr>
          <a:xfrm>
            <a:off x="5940013" y="822513"/>
            <a:ext cx="605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38761D"/>
                </a:solidFill>
              </a:rPr>
              <a:t>Green</a:t>
            </a:r>
            <a:endParaRPr b="1" sz="600">
              <a:solidFill>
                <a:srgbClr val="3876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3" y="-2700"/>
            <a:ext cx="3222000" cy="558000"/>
          </a:xfrm>
          <a:prstGeom prst="rect">
            <a:avLst/>
          </a:prstGeom>
        </p:spPr>
        <p:txBody>
          <a:bodyPr anchorCtr="0" anchor="ctr" bIns="34275" lIns="68575" spcFirstLastPara="1" rIns="68575" wrap="square" tIns="34275">
            <a:normAutofit fontScale="70000"/>
          </a:bodyPr>
          <a:lstStyle/>
          <a:p>
            <a:pPr indent="0" lvl="0" marL="0" rtl="0" algn="ctr">
              <a:spcBef>
                <a:spcPts val="800"/>
              </a:spcBef>
              <a:spcAft>
                <a:spcPts val="1200"/>
              </a:spcAft>
              <a:buNone/>
            </a:pPr>
            <a:r>
              <a:rPr lang="en"/>
              <a:t>Context Characterization</a:t>
            </a:r>
            <a:endParaRPr/>
          </a:p>
        </p:txBody>
      </p:sp>
      <p:sp>
        <p:nvSpPr>
          <p:cNvPr id="218" name="Google Shape;218;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8"/>
          <p:cNvSpPr txBox="1"/>
          <p:nvPr/>
        </p:nvSpPr>
        <p:spPr>
          <a:xfrm>
            <a:off x="0" y="6166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Declared Interstate War</a:t>
            </a:r>
            <a:endParaRPr/>
          </a:p>
          <a:p>
            <a:pPr indent="-317500" lvl="0" marL="457200" rtl="0" algn="l">
              <a:spcBef>
                <a:spcPts val="0"/>
              </a:spcBef>
              <a:spcAft>
                <a:spcPts val="0"/>
              </a:spcAft>
              <a:buSzPts val="1400"/>
              <a:buChar char="-"/>
            </a:pPr>
            <a:r>
              <a:rPr lang="en"/>
              <a:t>WW2, Iran/Iraq, Eritrea/Ethiopia</a:t>
            </a:r>
            <a:endParaRPr/>
          </a:p>
        </p:txBody>
      </p:sp>
      <p:sp>
        <p:nvSpPr>
          <p:cNvPr id="220" name="Google Shape;220;p28"/>
          <p:cNvSpPr txBox="1"/>
          <p:nvPr/>
        </p:nvSpPr>
        <p:spPr>
          <a:xfrm>
            <a:off x="0" y="1509200"/>
            <a:ext cx="2735700" cy="6156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Undeclared Interstate War</a:t>
            </a:r>
            <a:endParaRPr/>
          </a:p>
          <a:p>
            <a:pPr indent="-317500" lvl="0" marL="457200" rtl="0" algn="l">
              <a:spcBef>
                <a:spcPts val="0"/>
              </a:spcBef>
              <a:spcAft>
                <a:spcPts val="0"/>
              </a:spcAft>
              <a:buSzPts val="1400"/>
              <a:buChar char="-"/>
            </a:pPr>
            <a:r>
              <a:rPr lang="en"/>
              <a:t>Russia/Ukraine 2022</a:t>
            </a:r>
            <a:endParaRPr/>
          </a:p>
        </p:txBody>
      </p:sp>
      <p:sp>
        <p:nvSpPr>
          <p:cNvPr id="221" name="Google Shape;221;p28"/>
          <p:cNvSpPr txBox="1"/>
          <p:nvPr/>
        </p:nvSpPr>
        <p:spPr>
          <a:xfrm>
            <a:off x="0" y="21861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Recognized Civil War</a:t>
            </a:r>
            <a:endParaRPr/>
          </a:p>
          <a:p>
            <a:pPr indent="-317500" lvl="0" marL="457200" rtl="0" algn="l">
              <a:spcBef>
                <a:spcPts val="0"/>
              </a:spcBef>
              <a:spcAft>
                <a:spcPts val="0"/>
              </a:spcAft>
              <a:buSzPts val="1400"/>
              <a:buChar char="-"/>
            </a:pPr>
            <a:r>
              <a:rPr lang="en"/>
              <a:t>South Sudan independence war</a:t>
            </a:r>
            <a:endParaRPr/>
          </a:p>
        </p:txBody>
      </p:sp>
      <p:sp>
        <p:nvSpPr>
          <p:cNvPr id="222" name="Google Shape;222;p28"/>
          <p:cNvSpPr txBox="1"/>
          <p:nvPr/>
        </p:nvSpPr>
        <p:spPr>
          <a:xfrm>
            <a:off x="0" y="30787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Unrecognized Civil War</a:t>
            </a:r>
            <a:endParaRPr/>
          </a:p>
          <a:p>
            <a:pPr indent="-317500" lvl="0" marL="457200" rtl="0" algn="l">
              <a:spcBef>
                <a:spcPts val="0"/>
              </a:spcBef>
              <a:spcAft>
                <a:spcPts val="0"/>
              </a:spcAft>
              <a:buSzPts val="1400"/>
              <a:buChar char="-"/>
            </a:pPr>
            <a:r>
              <a:rPr lang="en"/>
              <a:t>Darfur rebellion, Eastern DRC, Mali, Myanmar</a:t>
            </a:r>
            <a:endParaRPr/>
          </a:p>
        </p:txBody>
      </p:sp>
      <p:sp>
        <p:nvSpPr>
          <p:cNvPr id="223" name="Google Shape;223;p28"/>
          <p:cNvSpPr txBox="1"/>
          <p:nvPr/>
        </p:nvSpPr>
        <p:spPr>
          <a:xfrm>
            <a:off x="0" y="4005425"/>
            <a:ext cx="2735700" cy="10467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Internecine Violence</a:t>
            </a:r>
            <a:endParaRPr/>
          </a:p>
          <a:p>
            <a:pPr indent="-317500" lvl="0" marL="457200" rtl="0" algn="l">
              <a:spcBef>
                <a:spcPts val="0"/>
              </a:spcBef>
              <a:spcAft>
                <a:spcPts val="0"/>
              </a:spcAft>
              <a:buSzPts val="1400"/>
              <a:buChar char="-"/>
            </a:pPr>
            <a:r>
              <a:rPr lang="en"/>
              <a:t>Isis, Mai Mai in DRC, Burkina Faso, Mindanao in Philippines</a:t>
            </a:r>
            <a:endParaRPr/>
          </a:p>
        </p:txBody>
      </p:sp>
      <p:sp>
        <p:nvSpPr>
          <p:cNvPr id="224" name="Google Shape;224;p28"/>
          <p:cNvSpPr txBox="1"/>
          <p:nvPr/>
        </p:nvSpPr>
        <p:spPr>
          <a:xfrm>
            <a:off x="2909100" y="1704100"/>
            <a:ext cx="3325800" cy="10467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Formally Lawless Areas</a:t>
            </a:r>
            <a:endParaRPr/>
          </a:p>
          <a:p>
            <a:pPr indent="-317500" lvl="0" marL="457200" rtl="0" algn="l">
              <a:spcBef>
                <a:spcPts val="0"/>
              </a:spcBef>
              <a:spcAft>
                <a:spcPts val="0"/>
              </a:spcAft>
              <a:buSzPts val="1400"/>
              <a:buChar char="-"/>
            </a:pPr>
            <a:r>
              <a:rPr lang="en"/>
              <a:t>Northern Mexico drug gangs</a:t>
            </a:r>
            <a:endParaRPr/>
          </a:p>
          <a:p>
            <a:pPr indent="-317500" lvl="0" marL="457200" rtl="0" algn="l">
              <a:spcBef>
                <a:spcPts val="0"/>
              </a:spcBef>
              <a:spcAft>
                <a:spcPts val="0"/>
              </a:spcAft>
              <a:buSzPts val="1400"/>
              <a:buChar char="-"/>
            </a:pPr>
            <a:r>
              <a:rPr lang="en"/>
              <a:t>Cité de Soleil in Haiti</a:t>
            </a:r>
            <a:endParaRPr/>
          </a:p>
          <a:p>
            <a:pPr indent="-317500" lvl="0" marL="457200" rtl="0" algn="l">
              <a:spcBef>
                <a:spcPts val="0"/>
              </a:spcBef>
              <a:spcAft>
                <a:spcPts val="0"/>
              </a:spcAft>
              <a:buSzPts val="1400"/>
              <a:buChar char="-"/>
            </a:pPr>
            <a:r>
              <a:rPr lang="en"/>
              <a:t>Tribal areas in Pakistan</a:t>
            </a:r>
            <a:endParaRPr/>
          </a:p>
        </p:txBody>
      </p:sp>
      <p:sp>
        <p:nvSpPr>
          <p:cNvPr id="225" name="Google Shape;225;p28"/>
          <p:cNvSpPr txBox="1"/>
          <p:nvPr/>
        </p:nvSpPr>
        <p:spPr>
          <a:xfrm>
            <a:off x="6496500" y="227200"/>
            <a:ext cx="2647500" cy="1262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Entrenched Poverty/Corruption</a:t>
            </a:r>
            <a:endParaRPr/>
          </a:p>
          <a:p>
            <a:pPr indent="-317500" lvl="0" marL="457200" rtl="0" algn="l">
              <a:spcBef>
                <a:spcPts val="0"/>
              </a:spcBef>
              <a:spcAft>
                <a:spcPts val="0"/>
              </a:spcAft>
              <a:buSzPts val="1400"/>
              <a:buChar char="-"/>
            </a:pPr>
            <a:r>
              <a:rPr lang="en"/>
              <a:t>Informal areas/slums without notable internal violence such as informal areas of Dar es Salaam</a:t>
            </a:r>
            <a:endParaRPr/>
          </a:p>
        </p:txBody>
      </p:sp>
      <p:sp>
        <p:nvSpPr>
          <p:cNvPr id="226" name="Google Shape;226;p28"/>
          <p:cNvSpPr txBox="1"/>
          <p:nvPr/>
        </p:nvSpPr>
        <p:spPr>
          <a:xfrm>
            <a:off x="2880750" y="2801850"/>
            <a:ext cx="3382500" cy="8313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High Criminality</a:t>
            </a:r>
            <a:endParaRPr/>
          </a:p>
          <a:p>
            <a:pPr indent="-317500" lvl="0" marL="457200" rtl="0" algn="l">
              <a:spcBef>
                <a:spcPts val="0"/>
              </a:spcBef>
              <a:spcAft>
                <a:spcPts val="0"/>
              </a:spcAft>
              <a:buSzPts val="1400"/>
              <a:buChar char="-"/>
            </a:pPr>
            <a:r>
              <a:rPr lang="en"/>
              <a:t>Urban slums such as Kibera, Karachi, Rio, or Mexico City</a:t>
            </a:r>
            <a:endParaRPr/>
          </a:p>
        </p:txBody>
      </p:sp>
      <p:sp>
        <p:nvSpPr>
          <p:cNvPr id="227" name="Google Shape;227;p28"/>
          <p:cNvSpPr txBox="1"/>
          <p:nvPr/>
        </p:nvSpPr>
        <p:spPr>
          <a:xfrm>
            <a:off x="2909100" y="555300"/>
            <a:ext cx="3325800" cy="10467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Complex Emergency</a:t>
            </a:r>
            <a:endParaRPr/>
          </a:p>
          <a:p>
            <a:pPr indent="-317500" lvl="0" marL="457200" rtl="0" algn="l">
              <a:spcBef>
                <a:spcPts val="0"/>
              </a:spcBef>
              <a:spcAft>
                <a:spcPts val="0"/>
              </a:spcAft>
              <a:buSzPts val="1400"/>
              <a:buChar char="-"/>
            </a:pPr>
            <a:r>
              <a:rPr lang="en"/>
              <a:t>Floods in Pakistan or Rohingya settlement (humanitarian context combined with natural disaster)</a:t>
            </a:r>
            <a:endParaRPr/>
          </a:p>
        </p:txBody>
      </p:sp>
      <p:sp>
        <p:nvSpPr>
          <p:cNvPr id="228" name="Google Shape;228;p28"/>
          <p:cNvSpPr txBox="1"/>
          <p:nvPr/>
        </p:nvSpPr>
        <p:spPr>
          <a:xfrm>
            <a:off x="2880750" y="3684200"/>
            <a:ext cx="3382500" cy="14775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Conflict-Adjacent areas</a:t>
            </a:r>
            <a:endParaRPr/>
          </a:p>
          <a:p>
            <a:pPr indent="-317500" lvl="0" marL="457200" rtl="0" algn="l">
              <a:spcBef>
                <a:spcPts val="0"/>
              </a:spcBef>
              <a:spcAft>
                <a:spcPts val="0"/>
              </a:spcAft>
              <a:buSzPts val="1400"/>
              <a:buChar char="-"/>
            </a:pPr>
            <a:r>
              <a:rPr lang="en"/>
              <a:t>Generally peaceful and stable but hosting/containing people fleeing or affected by nearby conflict (borders of Tanzania/Burundi, Thailand/Burma)</a:t>
            </a:r>
            <a:endParaRPr/>
          </a:p>
        </p:txBody>
      </p:sp>
      <p:sp>
        <p:nvSpPr>
          <p:cNvPr id="229" name="Google Shape;229;p28"/>
          <p:cNvSpPr txBox="1"/>
          <p:nvPr/>
        </p:nvSpPr>
        <p:spPr>
          <a:xfrm>
            <a:off x="6496500" y="1617600"/>
            <a:ext cx="2647500" cy="19086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Poverty</a:t>
            </a:r>
            <a:endParaRPr/>
          </a:p>
          <a:p>
            <a:pPr indent="-317500" lvl="0" marL="457200" rtl="0" algn="l">
              <a:spcBef>
                <a:spcPts val="0"/>
              </a:spcBef>
              <a:spcAft>
                <a:spcPts val="0"/>
              </a:spcAft>
              <a:buSzPts val="1400"/>
              <a:buChar char="-"/>
            </a:pPr>
            <a:r>
              <a:rPr lang="en"/>
              <a:t>Lack of resources due to underdevelopment rather than deliberate malfeasance. Generally characterized by subsistence farming (rural Tanzania, Bali)</a:t>
            </a:r>
            <a:endParaRPr/>
          </a:p>
        </p:txBody>
      </p:sp>
      <p:sp>
        <p:nvSpPr>
          <p:cNvPr id="230" name="Google Shape;230;p28"/>
          <p:cNvSpPr txBox="1"/>
          <p:nvPr/>
        </p:nvSpPr>
        <p:spPr>
          <a:xfrm>
            <a:off x="6496500" y="3654500"/>
            <a:ext cx="2647500" cy="14775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Stable, peaceful, developing</a:t>
            </a:r>
            <a:endParaRPr/>
          </a:p>
          <a:p>
            <a:pPr indent="-317500" lvl="0" marL="457200" rtl="0" algn="l">
              <a:spcBef>
                <a:spcPts val="0"/>
              </a:spcBef>
              <a:spcAft>
                <a:spcPts val="0"/>
              </a:spcAft>
              <a:buSzPts val="1400"/>
              <a:buChar char="-"/>
            </a:pPr>
            <a:r>
              <a:rPr lang="en"/>
              <a:t>May still be poor but things are improving, government, population, other actors reasonably aligned.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0" y="-2700"/>
            <a:ext cx="1763700" cy="998100"/>
          </a:xfrm>
          <a:prstGeom prst="rect">
            <a:avLst/>
          </a:prstGeom>
        </p:spPr>
        <p:txBody>
          <a:bodyPr anchorCtr="0" anchor="ctr" bIns="34275" lIns="68575" spcFirstLastPara="1" rIns="68575" wrap="square" tIns="34275">
            <a:normAutofit fontScale="92500"/>
          </a:bodyPr>
          <a:lstStyle/>
          <a:p>
            <a:pPr indent="0" lvl="0" marL="0" rtl="0" algn="ctr">
              <a:spcBef>
                <a:spcPts val="800"/>
              </a:spcBef>
              <a:spcAft>
                <a:spcPts val="1200"/>
              </a:spcAft>
              <a:buNone/>
            </a:pPr>
            <a:r>
              <a:rPr lang="en"/>
              <a:t>Data Sensitivity</a:t>
            </a:r>
            <a:endParaRPr/>
          </a:p>
        </p:txBody>
      </p:sp>
      <p:sp>
        <p:nvSpPr>
          <p:cNvPr id="237" name="Google Shape;237;p2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29"/>
          <p:cNvSpPr txBox="1"/>
          <p:nvPr/>
        </p:nvSpPr>
        <p:spPr>
          <a:xfrm>
            <a:off x="2529150" y="102475"/>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personally identifiable information (PII)?</a:t>
            </a:r>
            <a:endParaRPr b="1" i="1"/>
          </a:p>
        </p:txBody>
      </p:sp>
      <p:sp>
        <p:nvSpPr>
          <p:cNvPr id="239" name="Google Shape;239;p29"/>
          <p:cNvSpPr txBox="1"/>
          <p:nvPr/>
        </p:nvSpPr>
        <p:spPr>
          <a:xfrm>
            <a:off x="2529225" y="842700"/>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data considered sensitive by the community, project team, organization, or government?</a:t>
            </a:r>
            <a:endParaRPr b="1" i="1"/>
          </a:p>
        </p:txBody>
      </p:sp>
      <p:sp>
        <p:nvSpPr>
          <p:cNvPr id="240" name="Google Shape;240;p29"/>
          <p:cNvSpPr txBox="1"/>
          <p:nvPr/>
        </p:nvSpPr>
        <p:spPr>
          <a:xfrm>
            <a:off x="2535513" y="2112050"/>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working with or mapping vulnerable or marginalized groups?</a:t>
            </a:r>
            <a:endParaRPr b="1" i="1"/>
          </a:p>
        </p:txBody>
      </p:sp>
      <p:sp>
        <p:nvSpPr>
          <p:cNvPr id="241" name="Google Shape;241;p29"/>
          <p:cNvSpPr txBox="1"/>
          <p:nvPr/>
        </p:nvSpPr>
        <p:spPr>
          <a:xfrm>
            <a:off x="2529225" y="2828588"/>
            <a:ext cx="49659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sharing otherwise unavailable data with other </a:t>
            </a:r>
            <a:r>
              <a:rPr b="1" i="1" lang="en"/>
              <a:t>actors</a:t>
            </a:r>
            <a:r>
              <a:rPr b="1" i="1" lang="en"/>
              <a:t>, including governments, who may use it to make specific decisions about individuals or communities?</a:t>
            </a:r>
            <a:endParaRPr b="1" i="1"/>
          </a:p>
        </p:txBody>
      </p:sp>
      <p:sp>
        <p:nvSpPr>
          <p:cNvPr id="242" name="Google Shape;242;p29"/>
          <p:cNvSpPr txBox="1"/>
          <p:nvPr/>
        </p:nvSpPr>
        <p:spPr>
          <a:xfrm>
            <a:off x="0" y="4497000"/>
            <a:ext cx="239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Adapted from Amos Doornboos’s </a:t>
            </a:r>
            <a:r>
              <a:rPr lang="en" sz="1000" u="sng">
                <a:solidFill>
                  <a:schemeClr val="hlink"/>
                </a:solidFill>
                <a:hlinkClick r:id="rId3"/>
              </a:rPr>
              <a:t>Quickly Identifying Potential Data Risks</a:t>
            </a:r>
            <a:r>
              <a:rPr lang="en" sz="1000"/>
              <a:t>, February 2022, CC-BY-SA 4.0</a:t>
            </a:r>
            <a:endParaRPr sz="1000"/>
          </a:p>
        </p:txBody>
      </p:sp>
      <p:sp>
        <p:nvSpPr>
          <p:cNvPr id="243" name="Google Shape;243;p29"/>
          <p:cNvSpPr/>
          <p:nvPr/>
        </p:nvSpPr>
        <p:spPr>
          <a:xfrm>
            <a:off x="7721250" y="3543672"/>
            <a:ext cx="1141500" cy="1107300"/>
          </a:xfrm>
          <a:prstGeom prst="octagon">
            <a:avLst>
              <a:gd fmla="val 29289"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44" name="Google Shape;244;p29"/>
          <p:cNvSpPr/>
          <p:nvPr/>
        </p:nvSpPr>
        <p:spPr>
          <a:xfrm>
            <a:off x="7924800" y="320175"/>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nvSpPr>
        <p:spPr>
          <a:xfrm>
            <a:off x="7619250" y="1224525"/>
            <a:ext cx="1333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If you answer “Yes” to any of these questions:</a:t>
            </a:r>
            <a:endParaRPr/>
          </a:p>
        </p:txBody>
      </p:sp>
      <p:sp>
        <p:nvSpPr>
          <p:cNvPr id="246" name="Google Shape;246;p29"/>
          <p:cNvSpPr/>
          <p:nvPr/>
        </p:nvSpPr>
        <p:spPr>
          <a:xfrm>
            <a:off x="7913575" y="2211600"/>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txBox="1"/>
          <p:nvPr/>
        </p:nvSpPr>
        <p:spPr>
          <a:xfrm>
            <a:off x="7721250" y="3774075"/>
            <a:ext cx="1141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Sensitive Data!</a:t>
            </a:r>
            <a:endParaRPr b="1" sz="1500">
              <a:solidFill>
                <a:schemeClr val="lt1"/>
              </a:solidFill>
            </a:endParaRPr>
          </a:p>
        </p:txBody>
      </p:sp>
      <p:sp>
        <p:nvSpPr>
          <p:cNvPr id="248" name="Google Shape;248;p29"/>
          <p:cNvSpPr txBox="1"/>
          <p:nvPr>
            <p:ph idx="3" type="body"/>
          </p:nvPr>
        </p:nvSpPr>
        <p:spPr>
          <a:xfrm>
            <a:off x="101825" y="1094325"/>
            <a:ext cx="2292900" cy="33717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None/>
            </a:pPr>
            <a:r>
              <a:rPr lang="en" sz="1300">
                <a:solidFill>
                  <a:srgbClr val="000000"/>
                </a:solidFill>
              </a:rPr>
              <a:t>Not all data has equal potential for harm! Consider </a:t>
            </a:r>
            <a:r>
              <a:rPr i="1" lang="en" sz="1300">
                <a:solidFill>
                  <a:srgbClr val="000000"/>
                </a:solidFill>
              </a:rPr>
              <a:t>at least</a:t>
            </a:r>
            <a:r>
              <a:rPr lang="en" sz="1300">
                <a:solidFill>
                  <a:srgbClr val="000000"/>
                </a:solidFill>
              </a:rPr>
              <a:t> these aspects:</a:t>
            </a:r>
            <a:endParaRPr sz="1300">
              <a:solidFill>
                <a:srgbClr val="000000"/>
              </a:solidFill>
            </a:endParaRPr>
          </a:p>
          <a:p>
            <a:pPr indent="0" lvl="0" marL="0" rtl="0" algn="just">
              <a:spcBef>
                <a:spcPts val="800"/>
              </a:spcBef>
              <a:spcAft>
                <a:spcPts val="0"/>
              </a:spcAft>
              <a:buNone/>
            </a:pPr>
            <a:r>
              <a:t/>
            </a:r>
            <a:endParaRPr sz="1300">
              <a:solidFill>
                <a:srgbClr val="000000"/>
              </a:solidFill>
            </a:endParaRPr>
          </a:p>
          <a:p>
            <a:pPr indent="0" lvl="0" marL="0" rtl="0" algn="just">
              <a:spcBef>
                <a:spcPts val="800"/>
              </a:spcBef>
              <a:spcAft>
                <a:spcPts val="800"/>
              </a:spcAft>
              <a:buNone/>
            </a:pPr>
            <a:r>
              <a:t/>
            </a:r>
            <a:endParaRPr sz="1300">
              <a:solidFill>
                <a:srgbClr val="000000"/>
              </a:solidFill>
            </a:endParaRPr>
          </a:p>
        </p:txBody>
      </p:sp>
      <p:sp>
        <p:nvSpPr>
          <p:cNvPr id="249" name="Google Shape;249;p29"/>
          <p:cNvSpPr txBox="1"/>
          <p:nvPr/>
        </p:nvSpPr>
        <p:spPr>
          <a:xfrm>
            <a:off x="2512563" y="3760825"/>
            <a:ext cx="49659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there other actors or agencies with a vested interest or stake in map data (disputed boundaries for example)</a:t>
            </a:r>
            <a:r>
              <a:rPr b="1" i="1" lang="en"/>
              <a:t>?</a:t>
            </a:r>
            <a:endParaRPr b="1" i="1"/>
          </a:p>
        </p:txBody>
      </p:sp>
      <p:sp>
        <p:nvSpPr>
          <p:cNvPr id="250" name="Google Shape;250;p29"/>
          <p:cNvSpPr txBox="1"/>
          <p:nvPr/>
        </p:nvSpPr>
        <p:spPr>
          <a:xfrm>
            <a:off x="2524038" y="1585063"/>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data about people’s health or medical status?</a:t>
            </a:r>
            <a:endParaRPr b="1"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idx="1" type="body"/>
          </p:nvPr>
        </p:nvSpPr>
        <p:spPr>
          <a:xfrm>
            <a:off x="0" y="-2700"/>
            <a:ext cx="1763700" cy="998100"/>
          </a:xfrm>
          <a:prstGeom prst="rect">
            <a:avLst/>
          </a:prstGeom>
        </p:spPr>
        <p:txBody>
          <a:bodyPr anchorCtr="0" anchor="ctr" bIns="34275" lIns="68575" spcFirstLastPara="1" rIns="68575" wrap="square" tIns="34275">
            <a:normAutofit fontScale="77500"/>
          </a:bodyPr>
          <a:lstStyle/>
          <a:p>
            <a:pPr indent="0" lvl="0" marL="0" rtl="0" algn="l">
              <a:spcBef>
                <a:spcPts val="800"/>
              </a:spcBef>
              <a:spcAft>
                <a:spcPts val="1200"/>
              </a:spcAft>
              <a:buNone/>
            </a:pPr>
            <a:r>
              <a:rPr lang="en"/>
              <a:t>Additional Risk Factors</a:t>
            </a:r>
            <a:endParaRPr/>
          </a:p>
        </p:txBody>
      </p:sp>
      <p:sp>
        <p:nvSpPr>
          <p:cNvPr id="257" name="Google Shape;257;p3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0"/>
          <p:cNvSpPr txBox="1"/>
          <p:nvPr/>
        </p:nvSpPr>
        <p:spPr>
          <a:xfrm>
            <a:off x="2080675" y="102475"/>
            <a:ext cx="5414400" cy="4002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Is there an election or transfer of political power going on</a:t>
            </a:r>
            <a:r>
              <a:rPr b="1" i="1" lang="en"/>
              <a:t>?</a:t>
            </a:r>
            <a:endParaRPr b="1" i="1"/>
          </a:p>
        </p:txBody>
      </p:sp>
      <p:sp>
        <p:nvSpPr>
          <p:cNvPr id="259" name="Google Shape;259;p30"/>
          <p:cNvSpPr txBox="1"/>
          <p:nvPr/>
        </p:nvSpPr>
        <p:spPr>
          <a:xfrm>
            <a:off x="2080675" y="598425"/>
            <a:ext cx="54144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Will work be done in an area of sub-national conflict? Some countries have defined sub-regions in conflict while the larger area is generally peaceful.</a:t>
            </a:r>
            <a:endParaRPr b="1" i="1"/>
          </a:p>
        </p:txBody>
      </p:sp>
      <p:sp>
        <p:nvSpPr>
          <p:cNvPr id="260" name="Google Shape;260;p30"/>
          <p:cNvSpPr txBox="1"/>
          <p:nvPr/>
        </p:nvSpPr>
        <p:spPr>
          <a:xfrm>
            <a:off x="2080675" y="1525475"/>
            <a:ext cx="53805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Will work proceed during major disruptions such as crop failures, economic collapse, or prolonged natural disasters</a:t>
            </a:r>
            <a:r>
              <a:rPr b="1" i="1" lang="en"/>
              <a:t>?</a:t>
            </a:r>
            <a:endParaRPr b="1" i="1"/>
          </a:p>
        </p:txBody>
      </p:sp>
      <p:sp>
        <p:nvSpPr>
          <p:cNvPr id="261" name="Google Shape;261;p30"/>
          <p:cNvSpPr txBox="1"/>
          <p:nvPr/>
        </p:nvSpPr>
        <p:spPr>
          <a:xfrm>
            <a:off x="2095375" y="2256825"/>
            <a:ext cx="5351100" cy="10467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Will work proceed during an outbreak involving significant mortality, quarantines, and other heavy public health measures/restrictions, such as for Ebola or peak waves of Covid-19)</a:t>
            </a:r>
            <a:r>
              <a:rPr b="1" i="1" lang="en"/>
              <a:t>?</a:t>
            </a:r>
            <a:endParaRPr b="1" i="1"/>
          </a:p>
        </p:txBody>
      </p:sp>
      <p:sp>
        <p:nvSpPr>
          <p:cNvPr id="262" name="Google Shape;262;p30"/>
          <p:cNvSpPr txBox="1"/>
          <p:nvPr/>
        </p:nvSpPr>
        <p:spPr>
          <a:xfrm>
            <a:off x="0" y="4700350"/>
            <a:ext cx="312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Adapted from Amos Doornboos’s </a:t>
            </a:r>
            <a:r>
              <a:rPr lang="en" sz="1000" u="sng">
                <a:solidFill>
                  <a:schemeClr val="hlink"/>
                </a:solidFill>
                <a:hlinkClick r:id="rId3"/>
              </a:rPr>
              <a:t>Quickly Identifying Potential Data Risks</a:t>
            </a:r>
            <a:r>
              <a:rPr lang="en" sz="1000"/>
              <a:t>, February 2022, CC-BY-SA 4.0</a:t>
            </a:r>
            <a:endParaRPr sz="1000"/>
          </a:p>
        </p:txBody>
      </p:sp>
      <p:sp>
        <p:nvSpPr>
          <p:cNvPr id="263" name="Google Shape;263;p30"/>
          <p:cNvSpPr/>
          <p:nvPr/>
        </p:nvSpPr>
        <p:spPr>
          <a:xfrm>
            <a:off x="7721250" y="3543672"/>
            <a:ext cx="1141500" cy="1107300"/>
          </a:xfrm>
          <a:prstGeom prst="octagon">
            <a:avLst>
              <a:gd fmla="val 29289"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64" name="Google Shape;264;p30"/>
          <p:cNvSpPr/>
          <p:nvPr/>
        </p:nvSpPr>
        <p:spPr>
          <a:xfrm>
            <a:off x="7924800" y="320175"/>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nvSpPr>
        <p:spPr>
          <a:xfrm>
            <a:off x="7619250" y="1224525"/>
            <a:ext cx="1333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If you answer “Yes” to any of these questions:</a:t>
            </a:r>
            <a:endParaRPr/>
          </a:p>
        </p:txBody>
      </p:sp>
      <p:sp>
        <p:nvSpPr>
          <p:cNvPr id="266" name="Google Shape;266;p30"/>
          <p:cNvSpPr/>
          <p:nvPr/>
        </p:nvSpPr>
        <p:spPr>
          <a:xfrm>
            <a:off x="7913575" y="2211600"/>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txBox="1"/>
          <p:nvPr/>
        </p:nvSpPr>
        <p:spPr>
          <a:xfrm>
            <a:off x="7715400" y="3658725"/>
            <a:ext cx="1141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Risk Factors Present!</a:t>
            </a:r>
            <a:endParaRPr b="1" sz="1500">
              <a:solidFill>
                <a:schemeClr val="lt1"/>
              </a:solidFill>
            </a:endParaRPr>
          </a:p>
        </p:txBody>
      </p:sp>
      <p:sp>
        <p:nvSpPr>
          <p:cNvPr id="268" name="Google Shape;268;p30"/>
          <p:cNvSpPr txBox="1"/>
          <p:nvPr>
            <p:ph idx="3" type="body"/>
          </p:nvPr>
        </p:nvSpPr>
        <p:spPr>
          <a:xfrm>
            <a:off x="101825" y="1094325"/>
            <a:ext cx="2074500" cy="3371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solidFill>
                  <a:schemeClr val="dk1"/>
                </a:solidFill>
              </a:rPr>
              <a:t>A given country may be generally peaceful and stable, but may require more than a light protection risk assessment if </a:t>
            </a:r>
            <a:r>
              <a:rPr i="1" lang="en" sz="1500">
                <a:solidFill>
                  <a:schemeClr val="dk1"/>
                </a:solidFill>
              </a:rPr>
              <a:t>specific contextual factors</a:t>
            </a:r>
            <a:r>
              <a:rPr lang="en" sz="1500">
                <a:solidFill>
                  <a:schemeClr val="dk1"/>
                </a:solidFill>
              </a:rPr>
              <a:t> are present.</a:t>
            </a:r>
            <a:endParaRPr sz="1200">
              <a:solidFill>
                <a:srgbClr val="000000"/>
              </a:solidFill>
            </a:endParaRPr>
          </a:p>
          <a:p>
            <a:pPr indent="0" lvl="0" marL="0" rtl="0" algn="l">
              <a:spcBef>
                <a:spcPts val="800"/>
              </a:spcBef>
              <a:spcAft>
                <a:spcPts val="0"/>
              </a:spcAft>
              <a:buNone/>
            </a:pPr>
            <a:r>
              <a:t/>
            </a:r>
            <a:endParaRPr sz="1200">
              <a:solidFill>
                <a:srgbClr val="000000"/>
              </a:solidFill>
            </a:endParaRPr>
          </a:p>
          <a:p>
            <a:pPr indent="0" lvl="0" marL="0" rtl="0" algn="l">
              <a:spcBef>
                <a:spcPts val="800"/>
              </a:spcBef>
              <a:spcAft>
                <a:spcPts val="800"/>
              </a:spcAft>
              <a:buNone/>
            </a:pPr>
            <a:r>
              <a:t/>
            </a:r>
            <a:endParaRPr sz="1200">
              <a:solidFill>
                <a:srgbClr val="000000"/>
              </a:solidFill>
            </a:endParaRPr>
          </a:p>
        </p:txBody>
      </p:sp>
      <p:sp>
        <p:nvSpPr>
          <p:cNvPr id="269" name="Google Shape;269;p30"/>
          <p:cNvSpPr txBox="1"/>
          <p:nvPr/>
        </p:nvSpPr>
        <p:spPr>
          <a:xfrm>
            <a:off x="2095375" y="3386338"/>
            <a:ext cx="53511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there large influxes of people from conflict-affected areas</a:t>
            </a:r>
            <a:r>
              <a:rPr b="1" i="1" lang="en"/>
              <a:t>? A peaceful area may be at risk during such influxes.</a:t>
            </a:r>
            <a:endParaRPr b="1" i="1"/>
          </a:p>
        </p:txBody>
      </p:sp>
      <p:sp>
        <p:nvSpPr>
          <p:cNvPr id="270" name="Google Shape;270;p30"/>
          <p:cNvSpPr txBox="1"/>
          <p:nvPr/>
        </p:nvSpPr>
        <p:spPr>
          <a:xfrm>
            <a:off x="2080675" y="4084750"/>
            <a:ext cx="53121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Is this a new context for open mapping, with no established OSM or similar community?</a:t>
            </a:r>
            <a:endParaRPr b="1"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2675175" y="2278925"/>
            <a:ext cx="5084100" cy="585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2: </a:t>
            </a:r>
            <a:r>
              <a:rPr lang="en"/>
              <a:t>Risk Assessment and Mitigation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 type="body"/>
          </p:nvPr>
        </p:nvSpPr>
        <p:spPr>
          <a:xfrm>
            <a:off x="0" y="-2700"/>
            <a:ext cx="8885400" cy="621900"/>
          </a:xfrm>
          <a:prstGeom prst="rect">
            <a:avLst/>
          </a:prstGeom>
        </p:spPr>
        <p:txBody>
          <a:bodyPr anchorCtr="0" anchor="ctr" bIns="34275" lIns="68575" spcFirstLastPara="1" rIns="68575" wrap="square" tIns="34275">
            <a:normAutofit/>
          </a:bodyPr>
          <a:lstStyle/>
          <a:p>
            <a:pPr indent="0" lvl="0" marL="0" rtl="0" algn="l">
              <a:spcBef>
                <a:spcPts val="800"/>
              </a:spcBef>
              <a:spcAft>
                <a:spcPts val="1200"/>
              </a:spcAft>
              <a:buNone/>
            </a:pPr>
            <a:r>
              <a:rPr lang="en"/>
              <a:t>Examples - identify and Rate Potential Harm</a:t>
            </a:r>
            <a:endParaRPr/>
          </a:p>
        </p:txBody>
      </p:sp>
      <p:sp>
        <p:nvSpPr>
          <p:cNvPr id="283" name="Google Shape;283;p3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4" name="Google Shape;284;p32"/>
          <p:cNvGraphicFramePr/>
          <p:nvPr/>
        </p:nvGraphicFramePr>
        <p:xfrm>
          <a:off x="0" y="833465"/>
          <a:ext cx="3000000" cy="3000000"/>
        </p:xfrm>
        <a:graphic>
          <a:graphicData uri="http://schemas.openxmlformats.org/drawingml/2006/table">
            <a:tbl>
              <a:tblPr>
                <a:noFill/>
                <a:tableStyleId>{234B20AE-83A8-4867-AA2D-43DE696DA68F}</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228600" lvl="0" marL="45720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FF2CC"/>
                    </a:solidFill>
                  </a:tcPr>
                </a:tc>
                <a:tc>
                  <a:txBody>
                    <a:bodyPr/>
                    <a:lstStyle/>
                    <a:p>
                      <a:pPr indent="-22860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5</a:t>
                      </a:r>
                      <a:endParaRPr/>
                    </a:p>
                  </a:txBody>
                  <a:tcPr marT="91425" marB="91425" marR="91425" marL="91425">
                    <a:solidFill>
                      <a:srgbClr val="FFF2CC"/>
                    </a:solidFill>
                  </a:tcPr>
                </a:tc>
                <a:tc>
                  <a:txBody>
                    <a:bodyPr/>
                    <a:lstStyle/>
                    <a:p>
                      <a:pPr indent="-22860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idx="1" type="body"/>
          </p:nvPr>
        </p:nvSpPr>
        <p:spPr>
          <a:xfrm>
            <a:off x="0" y="-2700"/>
            <a:ext cx="8274900" cy="726900"/>
          </a:xfrm>
          <a:prstGeom prst="rect">
            <a:avLst/>
          </a:prstGeom>
        </p:spPr>
        <p:txBody>
          <a:bodyPr anchorCtr="0" anchor="ctr" bIns="34275" lIns="68575" spcFirstLastPara="1" rIns="68575" wrap="square" tIns="34275">
            <a:normAutofit fontScale="85000"/>
          </a:bodyPr>
          <a:lstStyle/>
          <a:p>
            <a:pPr indent="0" lvl="0" marL="0" rtl="0" algn="l">
              <a:spcBef>
                <a:spcPts val="800"/>
              </a:spcBef>
              <a:spcAft>
                <a:spcPts val="1200"/>
              </a:spcAft>
              <a:buNone/>
            </a:pPr>
            <a:r>
              <a:rPr lang="en"/>
              <a:t>Multiply Vulnerability x Likelihood x Impact to give Risk</a:t>
            </a:r>
            <a:endParaRPr/>
          </a:p>
        </p:txBody>
      </p:sp>
      <p:sp>
        <p:nvSpPr>
          <p:cNvPr id="291" name="Google Shape;291;p3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2" name="Google Shape;292;p33"/>
          <p:cNvGraphicFramePr/>
          <p:nvPr/>
        </p:nvGraphicFramePr>
        <p:xfrm>
          <a:off x="0" y="833465"/>
          <a:ext cx="3000000" cy="3000000"/>
        </p:xfrm>
        <a:graphic>
          <a:graphicData uri="http://schemas.openxmlformats.org/drawingml/2006/table">
            <a:tbl>
              <a:tblPr>
                <a:noFill/>
                <a:tableStyleId>{234B20AE-83A8-4867-AA2D-43DE696DA68F}</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75</a:t>
                      </a:r>
                      <a:endParaRPr/>
                    </a:p>
                  </a:txBody>
                  <a:tcPr marT="91425" marB="91425" marR="91425" marL="91425">
                    <a:lnT cap="flat" cmpd="sng" w="28575">
                      <a:solidFill>
                        <a:srgbClr val="9E9E9E"/>
                      </a:solidFill>
                      <a:prstDash val="solid"/>
                      <a:round/>
                      <a:headEnd len="sm" w="sm" type="none"/>
                      <a:tailEnd len="sm" w="sm" type="none"/>
                    </a:lnT>
                    <a:solidFill>
                      <a:srgbClr val="EA9999"/>
                    </a:solidFill>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solidFill>
                      <a:srgbClr val="EA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93" name="Google Shape;293;p33"/>
          <p:cNvSpPr/>
          <p:nvPr/>
        </p:nvSpPr>
        <p:spPr>
          <a:xfrm>
            <a:off x="6036650" y="724200"/>
            <a:ext cx="2871300" cy="4057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4" name="Google Shape;294;p33"/>
          <p:cNvGraphicFramePr/>
          <p:nvPr/>
        </p:nvGraphicFramePr>
        <p:xfrm>
          <a:off x="6415025" y="1341800"/>
          <a:ext cx="3000000" cy="3000000"/>
        </p:xfrm>
        <a:graphic>
          <a:graphicData uri="http://schemas.openxmlformats.org/drawingml/2006/table">
            <a:tbl>
              <a:tblPr>
                <a:noFill/>
                <a:tableStyleId>{7BACF10A-1B2E-4597-B2EA-0342AB79FCB9}</a:tableStyleId>
              </a:tblPr>
              <a:tblGrid>
                <a:gridCol w="390525"/>
                <a:gridCol w="390525"/>
                <a:gridCol w="390525"/>
                <a:gridCol w="390525"/>
                <a:gridCol w="552450"/>
              </a:tblGrid>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36</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48</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r h="200025">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idx="1" type="body"/>
          </p:nvPr>
        </p:nvSpPr>
        <p:spPr>
          <a:xfrm>
            <a:off x="0" y="-2700"/>
            <a:ext cx="6963600" cy="738300"/>
          </a:xfrm>
          <a:prstGeom prst="rect">
            <a:avLst/>
          </a:prstGeom>
        </p:spPr>
        <p:txBody>
          <a:bodyPr anchorCtr="0" anchor="ctr" bIns="34275" lIns="68575" spcFirstLastPara="1" rIns="68575" wrap="square" tIns="34275">
            <a:normAutofit/>
          </a:bodyPr>
          <a:lstStyle/>
          <a:p>
            <a:pPr indent="0" lvl="0" marL="0" rtl="0" algn="l">
              <a:spcBef>
                <a:spcPts val="800"/>
              </a:spcBef>
              <a:spcAft>
                <a:spcPts val="1200"/>
              </a:spcAft>
              <a:buNone/>
            </a:pPr>
            <a:r>
              <a:rPr lang="en"/>
              <a:t>Consider Migitation Measures</a:t>
            </a:r>
            <a:endParaRPr/>
          </a:p>
        </p:txBody>
      </p:sp>
      <p:sp>
        <p:nvSpPr>
          <p:cNvPr id="301" name="Google Shape;301;p3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2" name="Google Shape;302;p34"/>
          <p:cNvGraphicFramePr/>
          <p:nvPr/>
        </p:nvGraphicFramePr>
        <p:xfrm>
          <a:off x="0" y="833465"/>
          <a:ext cx="3000000" cy="3000000"/>
        </p:xfrm>
        <a:graphic>
          <a:graphicData uri="http://schemas.openxmlformats.org/drawingml/2006/table">
            <a:tbl>
              <a:tblPr>
                <a:noFill/>
                <a:tableStyleId>{234B20AE-83A8-4867-AA2D-43DE696DA68F}</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317500" lvl="0" marL="457200" rtl="0" algn="l">
                        <a:spcBef>
                          <a:spcPts val="0"/>
                        </a:spcBef>
                        <a:spcAft>
                          <a:spcPts val="0"/>
                        </a:spcAft>
                        <a:buSzPts val="1400"/>
                        <a:buChar char="●"/>
                      </a:pPr>
                      <a:r>
                        <a:rPr lang="en"/>
                        <a:t>Do not collect data that reveals ethnicity</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317500" lvl="0" marL="457200" rtl="0" algn="l">
                        <a:spcBef>
                          <a:spcPts val="0"/>
                        </a:spcBef>
                        <a:spcAft>
                          <a:spcPts val="0"/>
                        </a:spcAft>
                        <a:buSzPts val="1400"/>
                        <a:buChar char="●"/>
                      </a:pPr>
                      <a:r>
                        <a:rPr lang="en"/>
                        <a:t>Ask community and stakeholders if there’s a policy to suppress informal neighborhoods—if so do not map them.</a:t>
                      </a:r>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a:p>
                  </a:txBody>
                  <a:tcPr marT="91425" marB="91425" marR="91425" marL="91425"/>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317500" lvl="0" marL="457200" rtl="0" algn="l">
                        <a:spcBef>
                          <a:spcPts val="0"/>
                        </a:spcBef>
                        <a:spcAft>
                          <a:spcPts val="0"/>
                        </a:spcAft>
                        <a:buSzPts val="1400"/>
                        <a:buChar char="●"/>
                      </a:pPr>
                      <a:r>
                        <a:rPr lang="en"/>
                        <a:t>Anonymize all health data before sharing</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342131" y="394219"/>
            <a:ext cx="4010100" cy="651900"/>
          </a:xfrm>
          <a:prstGeom prst="rect">
            <a:avLst/>
          </a:prstGeom>
        </p:spPr>
        <p:txBody>
          <a:bodyPr anchorCtr="0" anchor="ctr" bIns="34275" lIns="68575" spcFirstLastPara="1" rIns="68575" wrap="square" tIns="34275">
            <a:normAutofit lnSpcReduction="10000"/>
          </a:bodyPr>
          <a:lstStyle/>
          <a:p>
            <a:pPr indent="0" lvl="0" marL="0" rtl="0" algn="l">
              <a:spcBef>
                <a:spcPts val="800"/>
              </a:spcBef>
              <a:spcAft>
                <a:spcPts val="1200"/>
              </a:spcAft>
              <a:buNone/>
            </a:pPr>
            <a:r>
              <a:rPr lang="en"/>
              <a:t>Data </a:t>
            </a:r>
            <a:r>
              <a:rPr lang="en"/>
              <a:t>Principles_v1</a:t>
            </a:r>
            <a:endParaRPr/>
          </a:p>
        </p:txBody>
      </p:sp>
      <p:sp>
        <p:nvSpPr>
          <p:cNvPr id="94" name="Google Shape;94;p17"/>
          <p:cNvSpPr txBox="1"/>
          <p:nvPr>
            <p:ph idx="2" type="body"/>
          </p:nvPr>
        </p:nvSpPr>
        <p:spPr>
          <a:xfrm>
            <a:off x="539791" y="1313588"/>
            <a:ext cx="29751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t>Open and accessible</a:t>
            </a:r>
            <a:endParaRPr b="1"/>
          </a:p>
        </p:txBody>
      </p:sp>
      <p:sp>
        <p:nvSpPr>
          <p:cNvPr id="95" name="Google Shape;95;p17"/>
          <p:cNvSpPr txBox="1"/>
          <p:nvPr>
            <p:ph idx="4" type="body"/>
          </p:nvPr>
        </p:nvSpPr>
        <p:spPr>
          <a:xfrm>
            <a:off x="523703" y="2685867"/>
            <a:ext cx="25782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t>U</a:t>
            </a:r>
            <a:r>
              <a:rPr b="1" lang="en"/>
              <a:t>seful and usable</a:t>
            </a:r>
            <a:r>
              <a:rPr b="1" lang="en"/>
              <a:t> data</a:t>
            </a:r>
            <a:endParaRPr b="1"/>
          </a:p>
        </p:txBody>
      </p:sp>
      <p:sp>
        <p:nvSpPr>
          <p:cNvPr id="96" name="Google Shape;96;p17"/>
          <p:cNvSpPr txBox="1"/>
          <p:nvPr>
            <p:ph idx="5" type="body"/>
          </p:nvPr>
        </p:nvSpPr>
        <p:spPr>
          <a:xfrm>
            <a:off x="539794" y="1729388"/>
            <a:ext cx="3153000" cy="7896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Contribute to and advocate for open data, first and foremost OpenStreetMap, and enable anyone to make effective use of this data.</a:t>
            </a:r>
            <a:endParaRPr/>
          </a:p>
        </p:txBody>
      </p:sp>
      <p:sp>
        <p:nvSpPr>
          <p:cNvPr id="97" name="Google Shape;97;p17"/>
          <p:cNvSpPr txBox="1"/>
          <p:nvPr>
            <p:ph idx="6" type="body"/>
          </p:nvPr>
        </p:nvSpPr>
        <p:spPr>
          <a:xfrm>
            <a:off x="523706" y="3101729"/>
            <a:ext cx="2578200" cy="13299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Collected and contributed OSM data should </a:t>
            </a:r>
            <a:r>
              <a:rPr lang="en"/>
              <a:t>meet a purpose that’s well defined and described</a:t>
            </a:r>
            <a:r>
              <a:rPr lang="en"/>
              <a:t>, and conform to </a:t>
            </a:r>
            <a:r>
              <a:rPr lang="en"/>
              <a:t>given </a:t>
            </a:r>
            <a:r>
              <a:rPr lang="en"/>
              <a:t>data quality standards so it can be </a:t>
            </a:r>
            <a:r>
              <a:rPr lang="en"/>
              <a:t>understood and used within and outside of HOT’s Impact Areas.</a:t>
            </a:r>
            <a:endParaRPr/>
          </a:p>
        </p:txBody>
      </p:sp>
      <p:sp>
        <p:nvSpPr>
          <p:cNvPr id="98" name="Google Shape;98;p1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7"/>
          <p:cNvSpPr txBox="1"/>
          <p:nvPr>
            <p:ph idx="3" type="body"/>
          </p:nvPr>
        </p:nvSpPr>
        <p:spPr>
          <a:xfrm>
            <a:off x="4769981" y="1214259"/>
            <a:ext cx="33702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latin typeface="Barlow Condensed"/>
                <a:ea typeface="Barlow Condensed"/>
                <a:cs typeface="Barlow Condensed"/>
                <a:sym typeface="Barlow Condensed"/>
              </a:rPr>
              <a:t>Inclusive and representat</a:t>
            </a:r>
            <a:r>
              <a:rPr b="1" lang="en">
                <a:latin typeface="Barlow Condensed"/>
                <a:ea typeface="Barlow Condensed"/>
                <a:cs typeface="Barlow Condensed"/>
                <a:sym typeface="Barlow Condensed"/>
              </a:rPr>
              <a:t>ive</a:t>
            </a:r>
            <a:endParaRPr b="1">
              <a:latin typeface="Barlow Condensed"/>
              <a:ea typeface="Barlow Condensed"/>
              <a:cs typeface="Barlow Condensed"/>
              <a:sym typeface="Barlow Condensed"/>
            </a:endParaRPr>
          </a:p>
        </p:txBody>
      </p:sp>
      <p:sp>
        <p:nvSpPr>
          <p:cNvPr id="100" name="Google Shape;100;p17"/>
          <p:cNvSpPr txBox="1"/>
          <p:nvPr>
            <p:ph idx="7" type="body"/>
          </p:nvPr>
        </p:nvSpPr>
        <p:spPr>
          <a:xfrm>
            <a:off x="4786350" y="1683102"/>
            <a:ext cx="2975100" cy="9696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Ensure communities at all levels can access and work in the OSM ecosystem by how HOT prioritizes, creates, and structures data collection, tech, and community resources.</a:t>
            </a:r>
            <a:endParaRPr/>
          </a:p>
        </p:txBody>
      </p:sp>
      <p:sp>
        <p:nvSpPr>
          <p:cNvPr id="101" name="Google Shape;101;p17"/>
          <p:cNvSpPr txBox="1"/>
          <p:nvPr>
            <p:ph idx="3" type="body"/>
          </p:nvPr>
        </p:nvSpPr>
        <p:spPr>
          <a:xfrm>
            <a:off x="4775775" y="2784938"/>
            <a:ext cx="40557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latin typeface="Barlow Condensed"/>
                <a:ea typeface="Barlow Condensed"/>
                <a:cs typeface="Barlow Condensed"/>
                <a:sym typeface="Barlow Condensed"/>
              </a:rPr>
              <a:t>Ethical data and protection</a:t>
            </a:r>
            <a:endParaRPr b="1">
              <a:latin typeface="Barlow Condensed"/>
              <a:ea typeface="Barlow Condensed"/>
              <a:cs typeface="Barlow Condensed"/>
              <a:sym typeface="Barlow Condensed"/>
            </a:endParaRPr>
          </a:p>
        </p:txBody>
      </p:sp>
      <p:sp>
        <p:nvSpPr>
          <p:cNvPr id="102" name="Google Shape;102;p17"/>
          <p:cNvSpPr txBox="1"/>
          <p:nvPr>
            <p:ph idx="7" type="body"/>
          </p:nvPr>
        </p:nvSpPr>
        <p:spPr>
          <a:xfrm>
            <a:off x="4792144" y="3196631"/>
            <a:ext cx="3288600" cy="13299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Go for the most meaningful collaboration in data management and planning. Uphold policies and guidance to minimize risk of harms, including impact assessments and informed consent for any data collection or use, based on the people and communities we work with.</a:t>
            </a:r>
            <a:endParaRPr/>
          </a:p>
        </p:txBody>
      </p:sp>
      <p:sp>
        <p:nvSpPr>
          <p:cNvPr id="103" name="Google Shape;103;p17"/>
          <p:cNvSpPr txBox="1"/>
          <p:nvPr/>
        </p:nvSpPr>
        <p:spPr>
          <a:xfrm>
            <a:off x="456175" y="525625"/>
            <a:ext cx="5663100" cy="520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b="1" lang="en" sz="6000">
                <a:solidFill>
                  <a:srgbClr val="D73F3E"/>
                </a:solidFill>
                <a:latin typeface="Barlow Condensed"/>
                <a:ea typeface="Barlow Condensed"/>
                <a:cs typeface="Barlow Condensed"/>
                <a:sym typeface="Barlow Condensed"/>
              </a:rPr>
              <a:t>Data </a:t>
            </a:r>
            <a:r>
              <a:rPr b="1" lang="en" sz="6000">
                <a:solidFill>
                  <a:srgbClr val="D73F3E"/>
                </a:solidFill>
                <a:latin typeface="Barlow Condensed"/>
                <a:ea typeface="Barlow Condensed"/>
                <a:cs typeface="Barlow Condensed"/>
                <a:sym typeface="Barlow Condensed"/>
              </a:rPr>
              <a:t>Principles</a:t>
            </a:r>
            <a:endParaRPr b="1" sz="6000">
              <a:solidFill>
                <a:srgbClr val="D73F3E"/>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idx="1" type="body"/>
          </p:nvPr>
        </p:nvSpPr>
        <p:spPr>
          <a:xfrm>
            <a:off x="0" y="-2700"/>
            <a:ext cx="9144000" cy="738300"/>
          </a:xfrm>
          <a:prstGeom prst="rect">
            <a:avLst/>
          </a:prstGeom>
        </p:spPr>
        <p:txBody>
          <a:bodyPr anchorCtr="0" anchor="ctr" bIns="34275" lIns="68575" spcFirstLastPara="1" rIns="68575" wrap="square" tIns="34275">
            <a:normAutofit fontScale="85000"/>
          </a:bodyPr>
          <a:lstStyle/>
          <a:p>
            <a:pPr indent="0" lvl="0" marL="0" rtl="0" algn="l">
              <a:spcBef>
                <a:spcPts val="800"/>
              </a:spcBef>
              <a:spcAft>
                <a:spcPts val="1200"/>
              </a:spcAft>
              <a:buNone/>
            </a:pPr>
            <a:r>
              <a:rPr lang="en"/>
              <a:t>Rate Residual Risk (what’s left after </a:t>
            </a:r>
            <a:r>
              <a:rPr lang="en"/>
              <a:t>mitigation</a:t>
            </a:r>
            <a:r>
              <a:rPr lang="en"/>
              <a:t>)</a:t>
            </a:r>
            <a:endParaRPr/>
          </a:p>
        </p:txBody>
      </p:sp>
      <p:sp>
        <p:nvSpPr>
          <p:cNvPr id="309" name="Google Shape;309;p3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0" name="Google Shape;310;p35"/>
          <p:cNvGraphicFramePr/>
          <p:nvPr/>
        </p:nvGraphicFramePr>
        <p:xfrm>
          <a:off x="0" y="833465"/>
          <a:ext cx="3000000" cy="3000000"/>
        </p:xfrm>
        <a:graphic>
          <a:graphicData uri="http://schemas.openxmlformats.org/drawingml/2006/table">
            <a:tbl>
              <a:tblPr>
                <a:noFill/>
                <a:tableStyleId>{234B20AE-83A8-4867-AA2D-43DE696DA68F}</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317500" lvl="0" marL="457200" rtl="0" algn="l">
                        <a:spcBef>
                          <a:spcPts val="0"/>
                        </a:spcBef>
                        <a:spcAft>
                          <a:spcPts val="0"/>
                        </a:spcAft>
                        <a:buSzPts val="1400"/>
                        <a:buChar char="●"/>
                      </a:pPr>
                      <a:r>
                        <a:rPr lang="en"/>
                        <a:t>Do not collect data that reveals ethnicity</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Low (if not collected)</a:t>
                      </a:r>
                      <a:endParaRPr/>
                    </a:p>
                    <a:p>
                      <a:pPr indent="0" lvl="0" marL="0" rtl="0" algn="l">
                        <a:spcBef>
                          <a:spcPts val="0"/>
                        </a:spcBef>
                        <a:spcAft>
                          <a:spcPts val="0"/>
                        </a:spcAft>
                        <a:buNone/>
                      </a:pPr>
                      <a:r>
                        <a:rPr lang="en"/>
                        <a:t>High (if secured)</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317500" lvl="0" marL="457200" rtl="0" algn="l">
                        <a:spcBef>
                          <a:spcPts val="0"/>
                        </a:spcBef>
                        <a:spcAft>
                          <a:spcPts val="0"/>
                        </a:spcAft>
                        <a:buSzPts val="1400"/>
                        <a:buChar char="●"/>
                      </a:pPr>
                      <a:r>
                        <a:rPr lang="en"/>
                        <a:t>Ask community and stakeholders if there’s a policy to suppress informal neighborhoods—if so do not map them.</a:t>
                      </a:r>
                      <a:endParaRPr/>
                    </a:p>
                  </a:txBody>
                  <a:tcPr marT="91425" marB="91425" marR="91425" marL="91425"/>
                </a:tc>
                <a:tc>
                  <a:txBody>
                    <a:bodyPr/>
                    <a:lstStyle/>
                    <a:p>
                      <a:pPr indent="0" lvl="0" marL="0" rtl="0" algn="l">
                        <a:spcBef>
                          <a:spcPts val="0"/>
                        </a:spcBef>
                        <a:spcAft>
                          <a:spcPts val="0"/>
                        </a:spcAft>
                        <a:buNone/>
                      </a:pPr>
                      <a:r>
                        <a:rPr lang="en"/>
                        <a:t>Low to Medium</a:t>
                      </a:r>
                      <a:endParaRPr/>
                    </a:p>
                  </a:txBody>
                  <a:tcPr marT="91425" marB="91425" marR="91425" marL="91425">
                    <a:solidFill>
                      <a:srgbClr val="FFF2CC"/>
                    </a:solidFill>
                  </a:tcPr>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317500" lvl="0" marL="457200" rtl="0" algn="l">
                        <a:spcBef>
                          <a:spcPts val="0"/>
                        </a:spcBef>
                        <a:spcAft>
                          <a:spcPts val="0"/>
                        </a:spcAft>
                        <a:buSzPts val="1400"/>
                        <a:buChar char="●"/>
                      </a:pPr>
                      <a:r>
                        <a:rPr lang="en"/>
                        <a:t>Anonymize all health data before sharing</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tc>
                <a:tc>
                  <a:txBody>
                    <a:bodyPr/>
                    <a:lstStyle/>
                    <a:p>
                      <a:pPr indent="0" lvl="0" marL="0" rtl="0" algn="l">
                        <a:spcBef>
                          <a:spcPts val="0"/>
                        </a:spcBef>
                        <a:spcAft>
                          <a:spcPts val="0"/>
                        </a:spcAft>
                        <a:buNone/>
                      </a:pPr>
                      <a:r>
                        <a:rPr lang="en"/>
                        <a:t>Medium to High</a:t>
                      </a:r>
                      <a:endParaRPr/>
                    </a:p>
                  </a:txBody>
                  <a:tcPr marT="91425" marB="91425" marR="91425" marL="91425">
                    <a:solidFill>
                      <a:srgbClr val="FFF2C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Jamboard 2</a:t>
            </a:r>
            <a:endParaRPr/>
          </a:p>
        </p:txBody>
      </p:sp>
      <p:sp>
        <p:nvSpPr>
          <p:cNvPr id="316" name="Google Shape;316;p36"/>
          <p:cNvSpPr txBox="1"/>
          <p:nvPr>
            <p:ph idx="1" type="body"/>
          </p:nvPr>
        </p:nvSpPr>
        <p:spPr>
          <a:xfrm>
            <a:off x="1865325" y="2485500"/>
            <a:ext cx="52566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u="sng">
                <a:solidFill>
                  <a:schemeClr val="hlink"/>
                </a:solidFill>
                <a:hlinkClick r:id="rId3"/>
              </a:rPr>
              <a:t>“Protection Risk Brainstorm”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idx="1" type="body"/>
          </p:nvPr>
        </p:nvSpPr>
        <p:spPr>
          <a:xfrm>
            <a:off x="753920" y="580925"/>
            <a:ext cx="73752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Protection Risk Assessment (light)</a:t>
            </a:r>
            <a:endParaRPr/>
          </a:p>
        </p:txBody>
      </p:sp>
      <p:sp>
        <p:nvSpPr>
          <p:cNvPr id="322" name="Google Shape;322;p37"/>
          <p:cNvSpPr txBox="1"/>
          <p:nvPr>
            <p:ph idx="1" type="body"/>
          </p:nvPr>
        </p:nvSpPr>
        <p:spPr>
          <a:xfrm>
            <a:off x="1865325" y="2485500"/>
            <a:ext cx="5256600" cy="558000"/>
          </a:xfrm>
          <a:prstGeom prst="rect">
            <a:avLst/>
          </a:prstGeom>
        </p:spPr>
        <p:txBody>
          <a:bodyPr anchorCtr="0" anchor="ctr" bIns="34275" lIns="68575" spcFirstLastPara="1" rIns="68575" wrap="square" tIns="34275">
            <a:normAutofit fontScale="77500"/>
          </a:bodyPr>
          <a:lstStyle/>
          <a:p>
            <a:pPr indent="0" lvl="0" marL="0" rtl="0" algn="ctr">
              <a:spcBef>
                <a:spcPts val="800"/>
              </a:spcBef>
              <a:spcAft>
                <a:spcPts val="1200"/>
              </a:spcAft>
              <a:buNone/>
            </a:pPr>
            <a:r>
              <a:rPr lang="en" u="sng">
                <a:solidFill>
                  <a:schemeClr val="hlink"/>
                </a:solidFill>
                <a:hlinkClick r:id="rId3"/>
              </a:rPr>
              <a:t>Protection Risk Assessment Template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Resources</a:t>
            </a:r>
            <a:endParaRPr/>
          </a:p>
        </p:txBody>
      </p:sp>
      <p:sp>
        <p:nvSpPr>
          <p:cNvPr id="328" name="Google Shape;328;p38"/>
          <p:cNvSpPr txBox="1"/>
          <p:nvPr>
            <p:ph idx="3" type="body"/>
          </p:nvPr>
        </p:nvSpPr>
        <p:spPr>
          <a:xfrm>
            <a:off x="543911" y="1749972"/>
            <a:ext cx="8265000" cy="3104700"/>
          </a:xfrm>
          <a:prstGeom prst="rect">
            <a:avLst/>
          </a:prstGeom>
        </p:spPr>
        <p:txBody>
          <a:bodyPr anchorCtr="0" anchor="t" bIns="34275" lIns="68575" spcFirstLastPara="1" rIns="68575" wrap="square" tIns="34275">
            <a:normAutofit/>
          </a:bodyPr>
          <a:lstStyle/>
          <a:p>
            <a:pPr indent="-317500" lvl="0" marL="457200" rtl="0" algn="just">
              <a:spcBef>
                <a:spcPts val="800"/>
              </a:spcBef>
              <a:spcAft>
                <a:spcPts val="0"/>
              </a:spcAft>
              <a:buSzPts val="1400"/>
              <a:buChar char="●"/>
            </a:pPr>
            <a:r>
              <a:rPr lang="en"/>
              <a:t>HOT Mapping in Conflict blog </a:t>
            </a:r>
            <a:r>
              <a:rPr lang="en" u="sng">
                <a:solidFill>
                  <a:schemeClr val="hlink"/>
                </a:solidFill>
                <a:hlinkClick r:id="rId3"/>
              </a:rPr>
              <a:t>https://www.hotosm.org/updates/mapping-in-conflict/</a:t>
            </a:r>
            <a:endParaRPr/>
          </a:p>
          <a:p>
            <a:pPr indent="-317500" lvl="0" marL="457200" rtl="0" algn="just">
              <a:spcBef>
                <a:spcPts val="0"/>
              </a:spcBef>
              <a:spcAft>
                <a:spcPts val="0"/>
              </a:spcAft>
              <a:buSzPts val="1400"/>
              <a:buChar char="●"/>
            </a:pPr>
            <a:r>
              <a:rPr lang="en" u="sng">
                <a:solidFill>
                  <a:schemeClr val="hlink"/>
                </a:solidFill>
                <a:hlinkClick r:id="rId4"/>
              </a:rPr>
              <a:t>Detailed Context Characterization Toolkit (Google Doc) </a:t>
            </a:r>
            <a:endParaRPr/>
          </a:p>
          <a:p>
            <a:pPr indent="-317500" lvl="0" marL="457200" rtl="0" algn="just">
              <a:spcBef>
                <a:spcPts val="0"/>
              </a:spcBef>
              <a:spcAft>
                <a:spcPts val="0"/>
              </a:spcAft>
              <a:buSzPts val="14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“Do No Harm”</a:t>
            </a:r>
            <a:endParaRPr/>
          </a:p>
        </p:txBody>
      </p:sp>
      <p:sp>
        <p:nvSpPr>
          <p:cNvPr id="110" name="Google Shape;110;p18"/>
          <p:cNvSpPr txBox="1"/>
          <p:nvPr>
            <p:ph idx="3" type="body"/>
          </p:nvPr>
        </p:nvSpPr>
        <p:spPr>
          <a:xfrm>
            <a:off x="543911" y="1749972"/>
            <a:ext cx="8265000" cy="3104700"/>
          </a:xfrm>
          <a:prstGeom prst="rect">
            <a:avLst/>
          </a:prstGeom>
        </p:spPr>
        <p:txBody>
          <a:bodyPr anchorCtr="0" anchor="t" bIns="34275" lIns="68575" spcFirstLastPara="1" rIns="68575" wrap="square" tIns="34275">
            <a:normAutofit/>
          </a:bodyPr>
          <a:lstStyle/>
          <a:p>
            <a:pPr indent="-292100" lvl="0" marL="342900" rtl="0" algn="just">
              <a:spcBef>
                <a:spcPts val="800"/>
              </a:spcBef>
              <a:spcAft>
                <a:spcPts val="0"/>
              </a:spcAft>
              <a:buClr>
                <a:srgbClr val="000000"/>
              </a:buClr>
              <a:buSzPts val="2000"/>
              <a:buChar char="●"/>
            </a:pPr>
            <a:r>
              <a:rPr lang="en" sz="2000">
                <a:solidFill>
                  <a:srgbClr val="000000"/>
                </a:solidFill>
              </a:rPr>
              <a:t>HOT—and associated open mapping communities—are responsible for ensuring that people and communities are not harmed by:</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Our </a:t>
            </a:r>
            <a:r>
              <a:rPr lang="en" sz="2000">
                <a:solidFill>
                  <a:srgbClr val="000000"/>
                </a:solidFill>
              </a:rPr>
              <a:t>activities</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The data we create</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The data we keep</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rPr i="1" lang="en" sz="1700">
                <a:solidFill>
                  <a:srgbClr val="000000"/>
                </a:solidFill>
              </a:rPr>
              <a:t>Note that this Protection Framework addresses harm to people and communities, </a:t>
            </a:r>
            <a:r>
              <a:rPr b="1" i="1" lang="en" sz="1700">
                <a:solidFill>
                  <a:srgbClr val="000000"/>
                </a:solidFill>
              </a:rPr>
              <a:t>not</a:t>
            </a:r>
            <a:r>
              <a:rPr i="1" lang="en" sz="1700">
                <a:solidFill>
                  <a:srgbClr val="000000"/>
                </a:solidFill>
              </a:rPr>
              <a:t> risk to ourselves, our staff, or mappers. It is distinct from Safety and Security, which is an important but separate topic!</a:t>
            </a:r>
            <a:endParaRPr i="1" sz="1700">
              <a:solidFill>
                <a:srgbClr val="000000"/>
              </a:solidFill>
            </a:endParaRPr>
          </a:p>
        </p:txBody>
      </p:sp>
      <p:sp>
        <p:nvSpPr>
          <p:cNvPr id="111" name="Google Shape;111;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What is harm? How can it come about?</a:t>
            </a:r>
            <a:endParaRPr/>
          </a:p>
        </p:txBody>
      </p:sp>
      <p:sp>
        <p:nvSpPr>
          <p:cNvPr id="118" name="Google Shape;118;p19"/>
          <p:cNvSpPr txBox="1"/>
          <p:nvPr>
            <p:ph idx="3" type="body"/>
          </p:nvPr>
        </p:nvSpPr>
        <p:spPr>
          <a:xfrm>
            <a:off x="543911" y="1749972"/>
            <a:ext cx="8265000" cy="31047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None/>
            </a:pPr>
            <a:r>
              <a:rPr lang="en" sz="2000">
                <a:solidFill>
                  <a:srgbClr val="000000"/>
                </a:solidFill>
              </a:rPr>
              <a:t>People or communities can be harmed by open mapping activities and/or data by</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Increasing vulnerability to or likelihood of attacks</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Stigmatization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Loss of privacy/revealing of Personally Identifiable Information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Economic losses</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rPr lang="en" sz="2000">
                <a:solidFill>
                  <a:srgbClr val="000000"/>
                </a:solidFill>
              </a:rPr>
              <a:t>Can you think of others? </a:t>
            </a:r>
            <a:endParaRPr sz="2000">
              <a:solidFill>
                <a:srgbClr val="000000"/>
              </a:solidFill>
            </a:endParaRPr>
          </a:p>
        </p:txBody>
      </p:sp>
      <p:sp>
        <p:nvSpPr>
          <p:cNvPr id="119" name="Google Shape;119;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Ebola outbreak</a:t>
            </a:r>
            <a:endParaRPr/>
          </a:p>
        </p:txBody>
      </p:sp>
      <p:sp>
        <p:nvSpPr>
          <p:cNvPr id="126" name="Google Shape;126;p20"/>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20000"/>
          </a:bodyPr>
          <a:lstStyle/>
          <a:p>
            <a:pPr indent="0" lvl="0" marL="0" rtl="0" algn="just">
              <a:spcBef>
                <a:spcPts val="800"/>
              </a:spcBef>
              <a:spcAft>
                <a:spcPts val="0"/>
              </a:spcAft>
              <a:buNone/>
            </a:pPr>
            <a:r>
              <a:rPr lang="en" sz="2000">
                <a:solidFill>
                  <a:srgbClr val="000000"/>
                </a:solidFill>
              </a:rPr>
              <a:t>During an Ebola outbreak, contact tracing is a key intervention to stop the spread of the disease, and mapping is key to contact tracing (medics need to know where the village or neighborhood the patient came from is)</a:t>
            </a:r>
            <a:r>
              <a:rPr lang="en" sz="2000">
                <a:solidFill>
                  <a:srgbClr val="000000"/>
                </a:solidFill>
              </a:rPr>
              <a:t>.</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Quarantine measures can be violent and coercive. Identifying (or mis-identifying) a village as an Ebola hotspot could lead to the population being quarantined at gunpoint, and perhaps even cut off from supplies of food and water without these being provided.</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Contact tracing can lead to mistrust of healthcare workers, leading to breakdown of public health systems.</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27" name="Google Shape;127;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Satellite/UAV imagery program</a:t>
            </a:r>
            <a:endParaRPr/>
          </a:p>
        </p:txBody>
      </p:sp>
      <p:sp>
        <p:nvSpPr>
          <p:cNvPr id="134" name="Google Shape;134;p21"/>
          <p:cNvSpPr txBox="1"/>
          <p:nvPr>
            <p:ph idx="3" type="body"/>
          </p:nvPr>
        </p:nvSpPr>
        <p:spPr>
          <a:xfrm>
            <a:off x="543911" y="1749972"/>
            <a:ext cx="8265000" cy="3104700"/>
          </a:xfrm>
          <a:prstGeom prst="rect">
            <a:avLst/>
          </a:prstGeom>
        </p:spPr>
        <p:txBody>
          <a:bodyPr anchorCtr="0" anchor="t" bIns="34275" lIns="68575" spcFirstLastPara="1" rIns="68575" wrap="square" tIns="34275">
            <a:normAutofit fontScale="92500" lnSpcReduction="10000"/>
          </a:bodyPr>
          <a:lstStyle/>
          <a:p>
            <a:pPr indent="0" lvl="0" marL="0" rtl="0" algn="just">
              <a:spcBef>
                <a:spcPts val="800"/>
              </a:spcBef>
              <a:spcAft>
                <a:spcPts val="0"/>
              </a:spcAft>
              <a:buNone/>
            </a:pPr>
            <a:r>
              <a:rPr lang="en" sz="2000">
                <a:solidFill>
                  <a:srgbClr val="000000"/>
                </a:solidFill>
              </a:rPr>
              <a:t>At times, different groups have proposed using satellite or UAV imagery to monitor sensitive situations. Examples include looking for evidence of atrocities, illegal mining or forestry, or location of rebel encampments.</a:t>
            </a:r>
            <a:endParaRPr sz="2000">
              <a:solidFill>
                <a:srgbClr val="000000"/>
              </a:solidFill>
            </a:endParaRPr>
          </a:p>
          <a:p>
            <a:pPr indent="-282575" lvl="1" marL="685800" rtl="0" algn="l">
              <a:spcBef>
                <a:spcPts val="800"/>
              </a:spcBef>
              <a:spcAft>
                <a:spcPts val="0"/>
              </a:spcAft>
              <a:buClr>
                <a:srgbClr val="000000"/>
              </a:buClr>
              <a:buSzPct val="100000"/>
              <a:buChar char="○"/>
            </a:pPr>
            <a:r>
              <a:rPr lang="en" sz="2000">
                <a:solidFill>
                  <a:srgbClr val="000000"/>
                </a:solidFill>
              </a:rPr>
              <a:t>Supposed evidence of atrocities can lead to unforeseen consequences such as reprisals, or to renewed atrocities to hide the evidence. </a:t>
            </a:r>
            <a:endParaRPr sz="2000">
              <a:solidFill>
                <a:srgbClr val="000000"/>
              </a:solidFill>
            </a:endParaRPr>
          </a:p>
          <a:p>
            <a:pPr indent="-282575" lvl="1" marL="685800" rtl="0" algn="l">
              <a:spcBef>
                <a:spcPts val="800"/>
              </a:spcBef>
              <a:spcAft>
                <a:spcPts val="0"/>
              </a:spcAft>
              <a:buClr>
                <a:srgbClr val="000000"/>
              </a:buClr>
              <a:buSzPct val="100000"/>
              <a:buChar char="○"/>
            </a:pPr>
            <a:r>
              <a:rPr lang="en" sz="2000">
                <a:solidFill>
                  <a:srgbClr val="000000"/>
                </a:solidFill>
              </a:rPr>
              <a:t>“Illegal” mining or forestry may be the way indigenous or other communities sustain themselves; sometimes these laws are written for the benefit of international extraction companies!</a:t>
            </a:r>
            <a:endParaRPr sz="2000">
              <a:solidFill>
                <a:srgbClr val="000000"/>
              </a:solidFill>
            </a:endParaRPr>
          </a:p>
          <a:p>
            <a:pPr indent="-282575" lvl="1" marL="685800" rtl="0" algn="l">
              <a:spcBef>
                <a:spcPts val="800"/>
              </a:spcBef>
              <a:spcAft>
                <a:spcPts val="800"/>
              </a:spcAft>
              <a:buClr>
                <a:srgbClr val="000000"/>
              </a:buClr>
              <a:buSzPct val="100000"/>
              <a:buChar char="○"/>
            </a:pPr>
            <a:r>
              <a:rPr lang="en" sz="2000">
                <a:solidFill>
                  <a:srgbClr val="000000"/>
                </a:solidFill>
              </a:rPr>
              <a:t>It probably doesn’t need to be said that if a government asks for help identifying rebel encampments with UAV imagery it isn’t to sell the rebels Girl Scout cookies. Humanitarian agencies should not be involved in targeting of military actions.</a:t>
            </a:r>
            <a:endParaRPr sz="2000">
              <a:solidFill>
                <a:srgbClr val="000000"/>
              </a:solidFill>
            </a:endParaRPr>
          </a:p>
        </p:txBody>
      </p:sp>
      <p:sp>
        <p:nvSpPr>
          <p:cNvPr id="135" name="Google Shape;135;p2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ICRC Data Hack</a:t>
            </a:r>
            <a:endParaRPr/>
          </a:p>
        </p:txBody>
      </p:sp>
      <p:sp>
        <p:nvSpPr>
          <p:cNvPr id="142" name="Google Shape;142;p22"/>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20000"/>
          </a:bodyPr>
          <a:lstStyle/>
          <a:p>
            <a:pPr indent="0" lvl="0" marL="0" rtl="0" algn="just">
              <a:spcBef>
                <a:spcPts val="800"/>
              </a:spcBef>
              <a:spcAft>
                <a:spcPts val="0"/>
              </a:spcAft>
              <a:buNone/>
            </a:pPr>
            <a:r>
              <a:rPr lang="en" sz="2000">
                <a:solidFill>
                  <a:srgbClr val="000000"/>
                </a:solidFill>
              </a:rPr>
              <a:t>In November of 2021, the International Committee of the Red Cross (ICRC) was hacked by a sophisticated (probably state-sponsored) cyber-attacker. Personally Identifiable Information (PII) including names, locations, and contacts of over 500,000 extremely vulnerable people (including missing and detained persons) was leaked. To this day, the extent of the harm to those people is not yet known.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If the ICRC, a well-funded and highly professional agency, can be hacked, what does that say about our ability to secure PII?</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do we decide what information we are willing to host?</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43" name="Google Shape;143;p2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Escape route mapping</a:t>
            </a:r>
            <a:endParaRPr/>
          </a:p>
        </p:txBody>
      </p:sp>
      <p:sp>
        <p:nvSpPr>
          <p:cNvPr id="150" name="Google Shape;150;p23"/>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20000"/>
          </a:bodyPr>
          <a:lstStyle/>
          <a:p>
            <a:pPr indent="0" lvl="0" marL="0" rtl="0" algn="just">
              <a:spcBef>
                <a:spcPts val="800"/>
              </a:spcBef>
              <a:spcAft>
                <a:spcPts val="0"/>
              </a:spcAft>
              <a:buNone/>
            </a:pPr>
            <a:r>
              <a:rPr lang="en" sz="2000">
                <a:solidFill>
                  <a:srgbClr val="000000"/>
                </a:solidFill>
              </a:rPr>
              <a:t>In a conflict situation, people facilitating evacuation and escape may wish for assistance in identifying safe routes for evacuation.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This same information may be used by parties to the conflict; if evacuation routes are identified on a public-facing map or data portal someone may use that information to block or target them.</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Providing the wrong information could have deadly </a:t>
            </a:r>
            <a:r>
              <a:rPr lang="en" sz="2000">
                <a:solidFill>
                  <a:srgbClr val="000000"/>
                </a:solidFill>
              </a:rPr>
              <a:t>consequences</a:t>
            </a:r>
            <a:r>
              <a:rPr lang="en" sz="2000">
                <a:solidFill>
                  <a:srgbClr val="000000"/>
                </a:solidFill>
              </a:rPr>
              <a:t>; mapping evacuation routes without reliable on-the-ground quality control may put people in more danger than they would be without such information.</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51" name="Google Shape;151;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Informal Community mapping</a:t>
            </a:r>
            <a:endParaRPr/>
          </a:p>
        </p:txBody>
      </p:sp>
      <p:sp>
        <p:nvSpPr>
          <p:cNvPr id="158" name="Google Shape;158;p24"/>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20000"/>
          </a:bodyPr>
          <a:lstStyle/>
          <a:p>
            <a:pPr indent="0" lvl="0" marL="0" rtl="0" algn="just">
              <a:spcBef>
                <a:spcPts val="800"/>
              </a:spcBef>
              <a:spcAft>
                <a:spcPts val="0"/>
              </a:spcAft>
              <a:buNone/>
            </a:pPr>
            <a:r>
              <a:rPr lang="en" sz="2000">
                <a:solidFill>
                  <a:srgbClr val="000000"/>
                </a:solidFill>
              </a:rPr>
              <a:t>Scenario: in Dar es Salaam, Tanzania, informal communities had built shelters in a flood-prone area along the Msimbazi River. Some of these areas were mapped by HOT teams. One day, the government showed up without warning and destroyed the shelters with bulldozers, calling them “illegal settlements.” Some of the community felt that the mapping had contributed to the decision to destroy their homes by calling attention to them.</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Are mappers responsible for others using our data in ways we did not anticipate or support?</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can we predict and mitigate such risks?</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59" name="Google Shape;159;p2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