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Roboto Mono" panose="020B0604020202020204" charset="0"/>
      <p:regular r:id="rId36"/>
      <p:bold r:id="rId37"/>
      <p:italic r:id="rId38"/>
      <p:boldItalic r:id="rId39"/>
    </p:embeddedFont>
    <p:embeddedFont>
      <p:font typeface="Teko Light" panose="020B0604020202020204" charset="0"/>
      <p:regular r:id="rId40"/>
      <p:bold r:id="rId41"/>
    </p:embeddedFont>
    <p:embeddedFont>
      <p:font typeface="Teko Medium" panose="020B0604020202020204" charset="0"/>
      <p:regular r:id="rId42"/>
      <p:bold r:id="rId43"/>
    </p:embeddedFont>
    <p:embeddedFont>
      <p:font typeface="Titillium Web" panose="000005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FDED8-AD97-41A8-8A6B-9E63CAC5FEE1}" v="13" dt="2021-10-18T10:48:07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90e3183b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90e3183b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90e3183b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90e3183b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90e3183b5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90e3183b5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90e3183b5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90e3183b5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90e3183b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90e3183b5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90e3183b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90e3183b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90e3183b5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90e3183b5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90e3183b5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90e3183b5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90e3183b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90e3183b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90e3183b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90e3183b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b4ed5adc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b4ed5adc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90e3183b5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90e3183b5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91d1961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91d1961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90e3183b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90e3183b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91d19617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91d19617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91d19617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91d19617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91d19617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91d19617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90e3183b5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90e3183b5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90e3183b5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90e3183b5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90e3183b5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90e3183b5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90e3183b5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90e3183b5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4ed5adc8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4ed5adc8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90e3183b5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90e3183b5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90e3183b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90e3183b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91d19617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91d19617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90e3183b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90e3183b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90e3183b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90e3183b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90e3183b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90e3183b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400">
                <a:latin typeface="Teko Light"/>
                <a:ea typeface="Teko Light"/>
                <a:cs typeface="Teko Light"/>
                <a:sym typeface="Tek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200">
                <a:solidFill>
                  <a:srgbClr val="00C3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85450" y="1814038"/>
            <a:ext cx="45744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8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2284150" y="2932563"/>
            <a:ext cx="45744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1794875" y="2605023"/>
            <a:ext cx="1485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1794875" y="2912377"/>
            <a:ext cx="14859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3"/>
          </p:nvPr>
        </p:nvSpPr>
        <p:spPr>
          <a:xfrm>
            <a:off x="3829050" y="2605023"/>
            <a:ext cx="1485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3829050" y="2912377"/>
            <a:ext cx="14859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5"/>
          </p:nvPr>
        </p:nvSpPr>
        <p:spPr>
          <a:xfrm>
            <a:off x="5863225" y="2605023"/>
            <a:ext cx="1485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6"/>
          </p:nvPr>
        </p:nvSpPr>
        <p:spPr>
          <a:xfrm>
            <a:off x="5863225" y="2912377"/>
            <a:ext cx="14859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"/>
          </p:nvPr>
        </p:nvSpPr>
        <p:spPr>
          <a:xfrm>
            <a:off x="1467664" y="161068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2"/>
          </p:nvPr>
        </p:nvSpPr>
        <p:spPr>
          <a:xfrm>
            <a:off x="1467661" y="191903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ubTitle" idx="3"/>
          </p:nvPr>
        </p:nvSpPr>
        <p:spPr>
          <a:xfrm>
            <a:off x="1467664" y="287593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4"/>
          </p:nvPr>
        </p:nvSpPr>
        <p:spPr>
          <a:xfrm>
            <a:off x="1467661" y="318428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5"/>
          </p:nvPr>
        </p:nvSpPr>
        <p:spPr>
          <a:xfrm>
            <a:off x="5061839" y="161068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6"/>
          </p:nvPr>
        </p:nvSpPr>
        <p:spPr>
          <a:xfrm>
            <a:off x="5061836" y="191903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7"/>
          </p:nvPr>
        </p:nvSpPr>
        <p:spPr>
          <a:xfrm>
            <a:off x="5061839" y="2875938"/>
            <a:ext cx="2614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8"/>
          </p:nvPr>
        </p:nvSpPr>
        <p:spPr>
          <a:xfrm>
            <a:off x="5061836" y="3184281"/>
            <a:ext cx="2614500" cy="6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441525" y="1881796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00C3FF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00C3FF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00C3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2"/>
          </p:nvPr>
        </p:nvSpPr>
        <p:spPr>
          <a:xfrm>
            <a:off x="1441525" y="2190140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3"/>
          </p:nvPr>
        </p:nvSpPr>
        <p:spPr>
          <a:xfrm>
            <a:off x="3773550" y="1881796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4"/>
          </p:nvPr>
        </p:nvSpPr>
        <p:spPr>
          <a:xfrm>
            <a:off x="3773550" y="2190140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5"/>
          </p:nvPr>
        </p:nvSpPr>
        <p:spPr>
          <a:xfrm>
            <a:off x="6105575" y="1881796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6"/>
          </p:nvPr>
        </p:nvSpPr>
        <p:spPr>
          <a:xfrm>
            <a:off x="6105575" y="2190140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7"/>
          </p:nvPr>
        </p:nvSpPr>
        <p:spPr>
          <a:xfrm>
            <a:off x="1441525" y="3743889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8"/>
          </p:nvPr>
        </p:nvSpPr>
        <p:spPr>
          <a:xfrm>
            <a:off x="1441525" y="4052232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9"/>
          </p:nvPr>
        </p:nvSpPr>
        <p:spPr>
          <a:xfrm>
            <a:off x="3773550" y="3743889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3"/>
          </p:nvPr>
        </p:nvSpPr>
        <p:spPr>
          <a:xfrm>
            <a:off x="3773550" y="4052232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4"/>
          </p:nvPr>
        </p:nvSpPr>
        <p:spPr>
          <a:xfrm>
            <a:off x="6105575" y="3743889"/>
            <a:ext cx="1596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5"/>
          </p:nvPr>
        </p:nvSpPr>
        <p:spPr>
          <a:xfrm>
            <a:off x="6105575" y="4052232"/>
            <a:ext cx="1596900" cy="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 hasCustomPrompt="1"/>
          </p:nvPr>
        </p:nvSpPr>
        <p:spPr>
          <a:xfrm>
            <a:off x="3042972" y="617725"/>
            <a:ext cx="3053700" cy="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3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3047328" y="1174375"/>
            <a:ext cx="3053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 hasCustomPrompt="1"/>
          </p:nvPr>
        </p:nvSpPr>
        <p:spPr>
          <a:xfrm>
            <a:off x="3042972" y="2094975"/>
            <a:ext cx="3053700" cy="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3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3"/>
          </p:nvPr>
        </p:nvSpPr>
        <p:spPr>
          <a:xfrm>
            <a:off x="3047328" y="2651625"/>
            <a:ext cx="3053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4" hasCustomPrompt="1"/>
          </p:nvPr>
        </p:nvSpPr>
        <p:spPr>
          <a:xfrm>
            <a:off x="3042972" y="3572225"/>
            <a:ext cx="3053700" cy="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3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5"/>
          </p:nvPr>
        </p:nvSpPr>
        <p:spPr>
          <a:xfrm>
            <a:off x="3047328" y="4128875"/>
            <a:ext cx="30537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829900" y="365150"/>
            <a:ext cx="29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829892" y="2003550"/>
            <a:ext cx="1861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xfrm>
            <a:off x="1829892" y="2311298"/>
            <a:ext cx="1861800" cy="12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3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5848248" y="2306119"/>
            <a:ext cx="2102700" cy="12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4">
  <p:cSld name="CUSTOM_9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133450" y="2010175"/>
            <a:ext cx="1945800" cy="1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17000" y="2865975"/>
            <a:ext cx="471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3921000" y="1440325"/>
            <a:ext cx="13020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217000" y="3707774"/>
            <a:ext cx="47100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2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2357618" y="1325150"/>
            <a:ext cx="2253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2"/>
          </p:nvPr>
        </p:nvSpPr>
        <p:spPr>
          <a:xfrm>
            <a:off x="2356950" y="1637764"/>
            <a:ext cx="2253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title" idx="3" hasCustomPrompt="1"/>
          </p:nvPr>
        </p:nvSpPr>
        <p:spPr>
          <a:xfrm>
            <a:off x="1591728" y="1639847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4"/>
          </p:nvPr>
        </p:nvSpPr>
        <p:spPr>
          <a:xfrm>
            <a:off x="2359977" y="2414347"/>
            <a:ext cx="2259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5"/>
          </p:nvPr>
        </p:nvSpPr>
        <p:spPr>
          <a:xfrm>
            <a:off x="2355775" y="2729037"/>
            <a:ext cx="22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 idx="6" hasCustomPrompt="1"/>
          </p:nvPr>
        </p:nvSpPr>
        <p:spPr>
          <a:xfrm>
            <a:off x="1592641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7"/>
          </p:nvPr>
        </p:nvSpPr>
        <p:spPr>
          <a:xfrm>
            <a:off x="2361323" y="3503072"/>
            <a:ext cx="2253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8"/>
          </p:nvPr>
        </p:nvSpPr>
        <p:spPr>
          <a:xfrm>
            <a:off x="2355775" y="3817123"/>
            <a:ext cx="22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 idx="9" hasCustomPrompt="1"/>
          </p:nvPr>
        </p:nvSpPr>
        <p:spPr>
          <a:xfrm>
            <a:off x="1592641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13"/>
          </p:nvPr>
        </p:nvSpPr>
        <p:spPr>
          <a:xfrm>
            <a:off x="5596823" y="1326950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4"/>
          </p:nvPr>
        </p:nvSpPr>
        <p:spPr>
          <a:xfrm>
            <a:off x="5591275" y="1636114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title" idx="15" hasCustomPrompt="1"/>
          </p:nvPr>
        </p:nvSpPr>
        <p:spPr>
          <a:xfrm>
            <a:off x="4847758" y="1640747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6"/>
          </p:nvPr>
        </p:nvSpPr>
        <p:spPr>
          <a:xfrm>
            <a:off x="5596823" y="2414347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17"/>
          </p:nvPr>
        </p:nvSpPr>
        <p:spPr>
          <a:xfrm>
            <a:off x="5591278" y="2729037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title" idx="18" hasCustomPrompt="1"/>
          </p:nvPr>
        </p:nvSpPr>
        <p:spPr>
          <a:xfrm>
            <a:off x="4847758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19"/>
          </p:nvPr>
        </p:nvSpPr>
        <p:spPr>
          <a:xfrm>
            <a:off x="5596823" y="3503072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20"/>
          </p:nvPr>
        </p:nvSpPr>
        <p:spPr>
          <a:xfrm>
            <a:off x="5591278" y="3817123"/>
            <a:ext cx="22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title" idx="21" hasCustomPrompt="1"/>
          </p:nvPr>
        </p:nvSpPr>
        <p:spPr>
          <a:xfrm>
            <a:off x="4847758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622625" y="189325"/>
            <a:ext cx="41889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81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81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81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81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81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81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81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81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8100"/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subTitle" idx="1"/>
          </p:nvPr>
        </p:nvSpPr>
        <p:spPr>
          <a:xfrm>
            <a:off x="622624" y="1499100"/>
            <a:ext cx="41889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6"/>
          <p:cNvSpPr txBox="1"/>
          <p:nvPr/>
        </p:nvSpPr>
        <p:spPr>
          <a:xfrm>
            <a:off x="4050875" y="3368550"/>
            <a:ext cx="44769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</a:t>
            </a:r>
            <a:r>
              <a:rPr lang="en" sz="1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including icon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infographics &amp; images from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accen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5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>
            <a:spLocks noGrp="1"/>
          </p:cNvSpPr>
          <p:nvPr>
            <p:ph type="title"/>
          </p:nvPr>
        </p:nvSpPr>
        <p:spPr>
          <a:xfrm>
            <a:off x="4862000" y="365160"/>
            <a:ext cx="29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ubTitle" idx="1"/>
          </p:nvPr>
        </p:nvSpPr>
        <p:spPr>
          <a:xfrm>
            <a:off x="4862000" y="1794650"/>
            <a:ext cx="24075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2"/>
          </p:nvPr>
        </p:nvSpPr>
        <p:spPr>
          <a:xfrm>
            <a:off x="4862000" y="2127857"/>
            <a:ext cx="24075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/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2241325" y="2895800"/>
            <a:ext cx="2112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2241325" y="3209694"/>
            <a:ext cx="2112000" cy="1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4789675" y="2895800"/>
            <a:ext cx="21120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789675" y="3209694"/>
            <a:ext cx="2112000" cy="10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454150" y="1658625"/>
            <a:ext cx="4235700" cy="23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411400" y="1610350"/>
            <a:ext cx="43212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11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sz="7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ubTitle" idx="1"/>
          </p:nvPr>
        </p:nvSpPr>
        <p:spPr>
          <a:xfrm>
            <a:off x="2411400" y="2893950"/>
            <a:ext cx="4321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3049500" y="1735110"/>
            <a:ext cx="53310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1954800" y="1696463"/>
            <a:ext cx="52344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1954800" y="3026750"/>
            <a:ext cx="52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38383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eko Medium"/>
              <a:buNone/>
              <a:defRPr sz="3200">
                <a:solidFill>
                  <a:srgbClr val="FFFFFF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●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Titillium Web"/>
              <a:buChar char="○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Titillium Web"/>
              <a:buChar char="■"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otphee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entesterlab.com/" TargetMode="External"/><Relationship Id="rId3" Type="http://schemas.openxmlformats.org/officeDocument/2006/relationships/hyperlink" Target="https://application.security/free/owasp-top-10" TargetMode="External"/><Relationship Id="rId7" Type="http://schemas.openxmlformats.org/officeDocument/2006/relationships/hyperlink" Target="https://github.com/juice-shop/juice-sho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wasp.org/www-project-vulnerable-web-applications-directory/" TargetMode="External"/><Relationship Id="rId5" Type="http://schemas.openxmlformats.org/officeDocument/2006/relationships/hyperlink" Target="https://portswigger.net/web-security" TargetMode="External"/><Relationship Id="rId10" Type="http://schemas.openxmlformats.org/officeDocument/2006/relationships/hyperlink" Target="https://nostarch.com/websecurity" TargetMode="External"/><Relationship Id="rId4" Type="http://schemas.openxmlformats.org/officeDocument/2006/relationships/hyperlink" Target="https://application.security" TargetMode="External"/><Relationship Id="rId9" Type="http://schemas.openxmlformats.org/officeDocument/2006/relationships/hyperlink" Target="https://www.amazon.com.au/Web-Application-Hackers-Handbook-Exploiting/dp/1118026470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.melbourne/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RMITInfoSec/" TargetMode="External"/><Relationship Id="rId5" Type="http://schemas.openxmlformats.org/officeDocument/2006/relationships/hyperlink" Target="https://discord.gg/RuywUPahsG" TargetMode="External"/><Relationship Id="rId4" Type="http://schemas.openxmlformats.org/officeDocument/2006/relationships/hyperlink" Target="https://www.linkedin.com/company/rmit-information-security-collectiv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mozilla.org/security/2017/06/28/analysis-alexa-top-1m-sit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ecurityboulevard.com/2020/05/43-of-data-breaches-connected-to-application-vulnerabilities-assessing-the-appsec-implications/" TargetMode="External"/><Relationship Id="rId5" Type="http://schemas.openxmlformats.org/officeDocument/2006/relationships/hyperlink" Target="https://www.imperva.com/blog/the-state-of-web-application-vulnerabilities-in-2018/" TargetMode="External"/><Relationship Id="rId4" Type="http://schemas.openxmlformats.org/officeDocument/2006/relationships/hyperlink" Target="https://www.rapid7.com/globalassets/_pdfs/whitepaperguide/rapid7-tcell-application-security-report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Top1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2411400" y="1974000"/>
            <a:ext cx="4321200" cy="11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 Top 10</a:t>
            </a:r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subTitle" idx="1"/>
          </p:nvPr>
        </p:nvSpPr>
        <p:spPr>
          <a:xfrm>
            <a:off x="2411400" y="2893950"/>
            <a:ext cx="4321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A02 - Cryptographic Failures</a:t>
            </a:r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Failing to adequately protect sensitive data or secrets from exposure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Examples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Encryption is not enforced on traffic (HTTP, SMTP, FTP)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Sensitive data like credit cards and passwords are stored insecurely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Crypto keys are weak, re-used or not rotated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A03 - Injection</a:t>
            </a:r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Injecting unexpected behaviour into interactions with an application. Often when u</a:t>
            </a:r>
            <a:r>
              <a:rPr lang="en">
                <a:solidFill>
                  <a:schemeClr val="lt1"/>
                </a:solidFill>
              </a:rPr>
              <a:t>ser-supplied data is not properly validated, filtered, or sanitized by the application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(XSS) </a:t>
            </a:r>
            <a:r>
              <a:rPr lang="en"/>
              <a:t>Attacker causes victims browser to execute malicious code when visiting a vulnerable website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(SQLi) </a:t>
            </a:r>
            <a:r>
              <a:rPr lang="en"/>
              <a:t>Modifying a preset database query by hiding a malicious query in user input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Weakness that lets an attacker run commands on the underlying operating system of a web server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A04 - Insecure Design</a:t>
            </a:r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system that has inherent security weaknesses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McDonalds self-service kiosks allow customers to order a cheeseburger for free if they order 10 burgers without patties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popular e-commerce website has no protection against bots, which outbid real users and hurt the reputation of the business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Website allows users to request password resets without confirmation from the registered email address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A05 - Security Misconfiguration</a:t>
            </a:r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Broadly describes many good best practice configurations to harden web applications from attack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Sensitive data is stored in an AWS bucket with publicly accessible permissions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Security settings on servers and applications are not set to secure values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Software is out of date and has known security vulnerabilities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A06 - Vulnerable and Outdated Components</a:t>
            </a:r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exist in third party code you import into your applications, which often come with their own tree of sub-dependencies.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Developer does not perform scans for vulnerabilities in their dependencies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Software with vulnerable dependencies are not updated to remediate issues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Fully patched web server uses an added framework that has critical bugs in 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A07 - Identification and Authentication Failures</a:t>
            </a:r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 that make it possible for an attacker to authenticate with another user’s identity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Application allows default, weak, or well-known passwords eg. “Password1!”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not have multi-factor authentication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a user logs out, their sessions or authentication tokens are not correctly invalidated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A08 - Software and Data Integrity Failures</a:t>
            </a:r>
            <a:endParaRPr/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or Systems do not securely validate that code has not been tampered with before downloading or running.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Device does not verify that a software/firmware update is cryptographically signed before installing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Attackers breach a software company and add malicious backdoors to genuine updates. Thousands of businesses are seriously compromised when they update their software.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SolarWinds, Kaseya breaches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A09 - Security Logging and Monitoring Failures</a:t>
            </a:r>
            <a:endParaRPr/>
          </a:p>
        </p:txBody>
      </p:sp>
      <p:sp>
        <p:nvSpPr>
          <p:cNvPr id="239" name="Google Shape;239;p44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to collect the data required to detect, escalate and respond to security breaches.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Unable to detect suspicious or malicious login attempts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active security breach is discovered, but there are no historical logs to investigate how the attackers got in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User transaction logs are kept, but their credit card numbers are logged in plaintext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A10 - Server Side Request Forgery</a:t>
            </a:r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vulnerability that allows an attacker to trick a web server into making HTTP requests. Occurs when a web app fetches remote resources without validating the address.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Server is instructed to make requests to every local IP address to perform a scan of it’s internal network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Read sensitive information by instructing a cloud server instance to make requests to it’s metadata service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Attacker compromises other internal services via a publicly exposed web server to pivot through the internal network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>
            <a:spLocks noGrp="1"/>
          </p:cNvSpPr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Demo</a:t>
            </a:r>
            <a:endParaRPr/>
          </a:p>
        </p:txBody>
      </p:sp>
      <p:sp>
        <p:nvSpPr>
          <p:cNvPr id="251" name="Google Shape;251;p46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311700" y="365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whoami</a:t>
            </a:r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subTitle" idx="1"/>
          </p:nvPr>
        </p:nvSpPr>
        <p:spPr>
          <a:xfrm>
            <a:off x="1998750" y="1658625"/>
            <a:ext cx="5146500" cy="23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Ecosystem Security Engineer at Atlassian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~4 years in industry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Focus on Application Security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OWASP Melbourne Chapter Co-Lead</a:t>
            </a:r>
            <a:endParaRPr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@hotpheex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Primer</a:t>
            </a:r>
            <a:endParaRPr/>
          </a:p>
        </p:txBody>
      </p:sp>
      <p:sp>
        <p:nvSpPr>
          <p:cNvPr id="257" name="Google Shape;257;p47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Assumed Knowledge: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“Man in the middle” proxy (Burpsuite)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Aware of HTML and JavaScript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Basic understanding of HTTP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Site Scripting (XSS):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Type of </a:t>
            </a:r>
            <a:r>
              <a:rPr lang="en" b="1"/>
              <a:t>injection (A03)</a:t>
            </a:r>
            <a:r>
              <a:rPr lang="en"/>
              <a:t> vulnerability that allows malicious Javascript to be injected into legitimate websites.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Most XSS vulnerabilities are classed as “Medium” risk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Still very common today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625" y="995425"/>
            <a:ext cx="3787760" cy="20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>
            <a:spLocks noGrp="1"/>
          </p:cNvSpPr>
          <p:nvPr>
            <p:ph type="body" idx="1"/>
          </p:nvPr>
        </p:nvSpPr>
        <p:spPr>
          <a:xfrm>
            <a:off x="1954800" y="1696463"/>
            <a:ext cx="52344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Demo</a:t>
            </a:r>
            <a:endParaRPr/>
          </a:p>
        </p:txBody>
      </p:sp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1954800" y="3026750"/>
            <a:ext cx="52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>
            <a:spLocks noGrp="1"/>
          </p:cNvSpPr>
          <p:nvPr>
            <p:ph type="ctrTitle"/>
          </p:nvPr>
        </p:nvSpPr>
        <p:spPr>
          <a:xfrm>
            <a:off x="1685850" y="1570503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Vulnerabilities</a:t>
            </a:r>
            <a:endParaRPr/>
          </a:p>
        </p:txBody>
      </p:sp>
      <p:sp>
        <p:nvSpPr>
          <p:cNvPr id="270" name="Google Shape;270;p49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Individual</a:t>
            </a:r>
            <a:endParaRPr/>
          </a:p>
        </p:txBody>
      </p:sp>
      <p:sp>
        <p:nvSpPr>
          <p:cNvPr id="276" name="Google Shape;276;p50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Even security experts make human mistakes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Treat everything online with healthy paranoia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 careful which websites you give your data to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a different password on every website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Developer</a:t>
            </a:r>
            <a:endParaRPr/>
          </a:p>
        </p:txBody>
      </p:sp>
      <p:sp>
        <p:nvSpPr>
          <p:cNvPr id="282" name="Google Shape;282;p51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Learn about security vulnerabilities for your area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 know what they look like, you can avoid creating them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Makes you a more valuable, well-rounded developer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Regularly update software components, ideally automated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Learn to write repeatable tests for your code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Unit tests, integration tests, regression tests etc.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Organisation</a:t>
            </a:r>
            <a:endParaRPr/>
          </a:p>
        </p:txBody>
      </p:sp>
      <p:sp>
        <p:nvSpPr>
          <p:cNvPr id="288" name="Google Shape;288;p52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Get buy-in from organisation for investment in security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Embed security practices in existing software development processes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Train developers to understand and recognise potential security issues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i="1"/>
              <a:t>Secure</a:t>
            </a:r>
            <a:r>
              <a:rPr lang="en"/>
              <a:t> Software Development Lifecycle</a:t>
            </a:r>
            <a:endParaRPr/>
          </a:p>
        </p:txBody>
      </p:sp>
      <p:pic>
        <p:nvPicPr>
          <p:cNvPr id="289" name="Google Shape;2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88" y="2907275"/>
            <a:ext cx="8047424" cy="19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2"/>
          <p:cNvPicPr preferRelativeResize="0"/>
          <p:nvPr/>
        </p:nvPicPr>
        <p:blipFill rotWithShape="1">
          <a:blip r:embed="rId3">
            <a:alphaModFix/>
          </a:blip>
          <a:srcRect r="16198" b="81201"/>
          <a:stretch/>
        </p:blipFill>
        <p:spPr>
          <a:xfrm>
            <a:off x="548250" y="2907275"/>
            <a:ext cx="6743925" cy="3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 txBox="1">
            <a:spLocks noGrp="1"/>
          </p:cNvSpPr>
          <p:nvPr>
            <p:ph type="ctrTitle"/>
          </p:nvPr>
        </p:nvSpPr>
        <p:spPr>
          <a:xfrm>
            <a:off x="1685850" y="1570503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Up Your Game</a:t>
            </a:r>
            <a:endParaRPr/>
          </a:p>
        </p:txBody>
      </p:sp>
      <p:sp>
        <p:nvSpPr>
          <p:cNvPr id="296" name="Google Shape;296;p53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02" name="Google Shape;302;p54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[Free] </a:t>
            </a:r>
            <a:r>
              <a:rPr lang="en" u="sng">
                <a:solidFill>
                  <a:schemeClr val="hlink"/>
                </a:solidFill>
                <a:hlinkClick r:id="rId3"/>
              </a:rPr>
              <a:t>Kontra OWASP Top 10 </a:t>
            </a:r>
            <a:r>
              <a:rPr lang="en" u="sng">
                <a:solidFill>
                  <a:schemeClr val="hlink"/>
                </a:solidFill>
                <a:hlinkClick r:id="rId3"/>
              </a:rPr>
              <a:t>exercises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https://application.security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[Free] </a:t>
            </a:r>
            <a:r>
              <a:rPr lang="en" u="sng">
                <a:solidFill>
                  <a:schemeClr val="hlink"/>
                </a:solidFill>
                <a:hlinkClick r:id="rId5"/>
              </a:rPr>
              <a:t>Portswigger web security training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[Free] </a:t>
            </a:r>
            <a:r>
              <a:rPr lang="en" u="sng">
                <a:solidFill>
                  <a:schemeClr val="hlink"/>
                </a:solidFill>
                <a:hlinkClick r:id="rId6"/>
              </a:rPr>
              <a:t>Vulnerable Web Applications Directory</a:t>
            </a:r>
            <a:endParaRPr>
              <a:solidFill>
                <a:schemeClr val="lt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OWASP Juice Shop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[Paid] </a:t>
            </a:r>
            <a:r>
              <a:rPr lang="en" u="sng">
                <a:solidFill>
                  <a:schemeClr val="hlink"/>
                </a:solidFill>
                <a:hlinkClick r:id="rId8"/>
              </a:rPr>
              <a:t>PentesterLab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[Book] </a:t>
            </a:r>
            <a:r>
              <a:rPr lang="en" u="sng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Application Hacker’s Handbook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[Book] </a:t>
            </a:r>
            <a:r>
              <a:rPr lang="en" u="sng">
                <a:solidFill>
                  <a:schemeClr val="hlink"/>
                </a:solidFill>
                <a:hlinkClick r:id="rId10"/>
              </a:rPr>
              <a:t>Web Security for Developers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RISC Club</a:t>
            </a:r>
            <a:endParaRPr/>
          </a:p>
        </p:txBody>
      </p:sp>
      <p:sp>
        <p:nvSpPr>
          <p:cNvPr id="308" name="Google Shape;308;p55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https://risc.melbourne/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https://www.linkedin.com/company/rmit-information-security-collective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Discord: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https://discord.gg/RuywUPahsG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Facebook: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https://www.facebook.com/groups/RMITInfoSec/</a:t>
            </a:r>
            <a:r>
              <a:rPr lang="en"/>
              <a:t> </a:t>
            </a:r>
            <a:endParaRPr/>
          </a:p>
        </p:txBody>
      </p:sp>
      <p:pic>
        <p:nvPicPr>
          <p:cNvPr id="309" name="Google Shape;309;p55"/>
          <p:cNvPicPr preferRelativeResize="0"/>
          <p:nvPr/>
        </p:nvPicPr>
        <p:blipFill rotWithShape="1">
          <a:blip r:embed="rId7">
            <a:alphaModFix/>
          </a:blip>
          <a:srcRect t="26865" b="18662"/>
          <a:stretch/>
        </p:blipFill>
        <p:spPr>
          <a:xfrm>
            <a:off x="2742885" y="3019175"/>
            <a:ext cx="3658225" cy="19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6"/>
          <p:cNvSpPr txBox="1">
            <a:spLocks noGrp="1"/>
          </p:cNvSpPr>
          <p:nvPr>
            <p:ph type="title" idx="4294967295"/>
          </p:nvPr>
        </p:nvSpPr>
        <p:spPr>
          <a:xfrm>
            <a:off x="613407" y="428986"/>
            <a:ext cx="41889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3" name="Picture 3" descr="Qr code&#10;&#10;Description automatically generated">
            <a:extLst>
              <a:ext uri="{FF2B5EF4-FFF2-40B4-BE49-F238E27FC236}">
                <a16:creationId xmlns:a16="http://schemas.microsoft.com/office/drawing/2014/main" id="{599431BA-00B1-429D-B5E9-8B4DD31F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758" y="1324282"/>
            <a:ext cx="2504153" cy="25041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subTitle" idx="1"/>
          </p:nvPr>
        </p:nvSpPr>
        <p:spPr>
          <a:xfrm>
            <a:off x="2319000" y="1483400"/>
            <a:ext cx="22530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Importance of Web Application Security</a:t>
            </a:r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title" idx="3"/>
          </p:nvPr>
        </p:nvSpPr>
        <p:spPr>
          <a:xfrm>
            <a:off x="1591728" y="1639847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subTitle" idx="4"/>
          </p:nvPr>
        </p:nvSpPr>
        <p:spPr>
          <a:xfrm>
            <a:off x="2405852" y="2761922"/>
            <a:ext cx="2259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OWASP Top 10</a:t>
            </a:r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 idx="6"/>
          </p:nvPr>
        </p:nvSpPr>
        <p:spPr>
          <a:xfrm>
            <a:off x="1592641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6" name="Google Shape;146;p30"/>
          <p:cNvSpPr txBox="1">
            <a:spLocks noGrp="1"/>
          </p:cNvSpPr>
          <p:nvPr>
            <p:ph type="subTitle" idx="7"/>
          </p:nvPr>
        </p:nvSpPr>
        <p:spPr>
          <a:xfrm>
            <a:off x="2408698" y="3825747"/>
            <a:ext cx="2253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XSS Demo</a:t>
            </a:r>
            <a:endParaRPr/>
          </a:p>
        </p:txBody>
      </p:sp>
      <p:sp>
        <p:nvSpPr>
          <p:cNvPr id="147" name="Google Shape;147;p30"/>
          <p:cNvSpPr txBox="1">
            <a:spLocks noGrp="1"/>
          </p:cNvSpPr>
          <p:nvPr>
            <p:ph type="title" idx="9"/>
          </p:nvPr>
        </p:nvSpPr>
        <p:spPr>
          <a:xfrm>
            <a:off x="1592641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subTitle" idx="13"/>
          </p:nvPr>
        </p:nvSpPr>
        <p:spPr>
          <a:xfrm>
            <a:off x="5596825" y="1483400"/>
            <a:ext cx="22542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Avoiding Vulnerabilities</a:t>
            </a:r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title" idx="15"/>
          </p:nvPr>
        </p:nvSpPr>
        <p:spPr>
          <a:xfrm>
            <a:off x="4847758" y="1640747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subTitle" idx="16"/>
          </p:nvPr>
        </p:nvSpPr>
        <p:spPr>
          <a:xfrm>
            <a:off x="5596823" y="2775572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to Up Your Game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title" idx="18"/>
          </p:nvPr>
        </p:nvSpPr>
        <p:spPr>
          <a:xfrm>
            <a:off x="4847758" y="27482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9"/>
          </p:nvPr>
        </p:nvSpPr>
        <p:spPr>
          <a:xfrm>
            <a:off x="5596823" y="3825747"/>
            <a:ext cx="2254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title" idx="21"/>
          </p:nvPr>
        </p:nvSpPr>
        <p:spPr>
          <a:xfrm>
            <a:off x="4847758" y="3812099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Web Application Security</a:t>
            </a: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 of Web Applications</a:t>
            </a:r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Reliance on web applications have never been higher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Growing rapidly every year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Public facing websites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Service to service APIs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Mobile Apps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Desktop Applications (Electron)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Web consoles for appliances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Infrastructure managed by cloud hosting (AWS)</a:t>
            </a:r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 t="20399" b="21582"/>
          <a:stretch/>
        </p:blipFill>
        <p:spPr>
          <a:xfrm>
            <a:off x="4883825" y="1782325"/>
            <a:ext cx="4173825" cy="24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(In)security of Web Applications</a:t>
            </a:r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Security is often an afterthought if prioritised at all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Often once something is shipped it is not well maintained/updated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Applications that are publicly available to the internet are always at risk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Discouraging Statistics: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93% of top 1M sites under protected against XSS </a:t>
            </a:r>
            <a:r>
              <a:rPr lang="en" i="1"/>
              <a:t>(</a:t>
            </a:r>
            <a:r>
              <a:rPr lang="en" i="1">
                <a:solidFill>
                  <a:schemeClr val="lt1"/>
                </a:solidFill>
              </a:rPr>
              <a:t>2017, </a:t>
            </a:r>
            <a:r>
              <a:rPr lang="en" i="1" u="sng">
                <a:solidFill>
                  <a:schemeClr val="hlink"/>
                </a:solidFill>
                <a:hlinkClick r:id="rId3"/>
              </a:rPr>
              <a:t>Mozilla</a:t>
            </a:r>
            <a:r>
              <a:rPr lang="en" i="1"/>
              <a:t>)</a:t>
            </a:r>
            <a:endParaRPr i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90% of web applications have known security vulnerabilities </a:t>
            </a:r>
            <a:r>
              <a:rPr lang="en" i="1"/>
              <a:t>(2018, </a:t>
            </a:r>
            <a:r>
              <a:rPr lang="en" i="1" u="sng">
                <a:solidFill>
                  <a:schemeClr val="hlink"/>
                </a:solidFill>
                <a:hlinkClick r:id="rId4"/>
              </a:rPr>
              <a:t>Rapid7</a:t>
            </a:r>
            <a:r>
              <a:rPr lang="en" i="1"/>
              <a:t>)</a:t>
            </a:r>
            <a:endParaRPr i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54% of all web application security vulnerabilities have a public exploit available to hackers. </a:t>
            </a:r>
            <a:r>
              <a:rPr lang="en" i="1">
                <a:solidFill>
                  <a:schemeClr val="lt1"/>
                </a:solidFill>
              </a:rPr>
              <a:t>(2018, </a:t>
            </a:r>
            <a:r>
              <a:rPr lang="en" i="1" u="sng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Imperva</a:t>
            </a:r>
            <a:r>
              <a:rPr lang="en" i="1">
                <a:solidFill>
                  <a:schemeClr val="lt1"/>
                </a:solidFill>
              </a:rPr>
              <a:t>)</a:t>
            </a:r>
            <a:endParaRPr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43% of data breaches could be attributed to web vulnerabilities </a:t>
            </a:r>
            <a:r>
              <a:rPr lang="en" i="1">
                <a:solidFill>
                  <a:schemeClr val="lt1"/>
                </a:solidFill>
              </a:rPr>
              <a:t>(2020, </a:t>
            </a:r>
            <a:r>
              <a:rPr lang="en" i="1" u="sng">
                <a:solidFill>
                  <a:schemeClr val="hlink"/>
                </a:solidFill>
                <a:hlinkClick r:id="rId6"/>
              </a:rPr>
              <a:t>Verizon</a:t>
            </a:r>
            <a:r>
              <a:rPr lang="en" i="1">
                <a:solidFill>
                  <a:schemeClr val="lt1"/>
                </a:solidFill>
              </a:rPr>
              <a:t>)</a:t>
            </a:r>
            <a:endParaRPr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ctrTitle"/>
          </p:nvPr>
        </p:nvSpPr>
        <p:spPr>
          <a:xfrm>
            <a:off x="1685825" y="1351478"/>
            <a:ext cx="5772300" cy="20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OWASP Top 10</a:t>
            </a:r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ubTitle" idx="1"/>
          </p:nvPr>
        </p:nvSpPr>
        <p:spPr>
          <a:xfrm>
            <a:off x="1685850" y="3157632"/>
            <a:ext cx="57723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Revision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Nonprofit foundation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Aims to improve security of software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OWASP Top 10</a:t>
            </a:r>
            <a:r>
              <a:rPr lang="en"/>
              <a:t>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Latest version was very recently published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Represents the 10 most critical security risks to web applications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Open source, collaborative project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Data-driven &amp; experience-driven, regularly updated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broad categories containing many bug classes and attack techniques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825" y="1107150"/>
            <a:ext cx="3380600" cy="11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718750" y="365160"/>
            <a:ext cx="770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A01 - Broken Access Control</a:t>
            </a:r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>
            <a:off x="762400" y="1107145"/>
            <a:ext cx="7619100" cy="3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Failing to only allow users to act within their intended permissions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 following “least privilege” when granting User permissions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Bypassing access control checking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>
                <a:solidFill>
                  <a:schemeClr val="lt1"/>
                </a:solidFill>
              </a:rPr>
              <a:t>(IDOR) </a:t>
            </a:r>
            <a:r>
              <a:rPr lang="en"/>
              <a:t>Ability to view/edit someone else’s account by knowing its unique identifier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neycomb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C3FF"/>
      </a:accent1>
      <a:accent2>
        <a:srgbClr val="0094FF"/>
      </a:accent2>
      <a:accent3>
        <a:srgbClr val="383838"/>
      </a:accent3>
      <a:accent4>
        <a:srgbClr val="00BBFF"/>
      </a:accent4>
      <a:accent5>
        <a:srgbClr val="0094FF"/>
      </a:accent5>
      <a:accent6>
        <a:srgbClr val="383838"/>
      </a:accent6>
      <a:hlink>
        <a:srgbClr val="00C3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29</Slides>
  <Notes>29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Honeycomb Project Proposal by Slidesgo</vt:lpstr>
      <vt:lpstr>OWASP Top 10</vt:lpstr>
      <vt:lpstr>&gt; whoami</vt:lpstr>
      <vt:lpstr>Agenda</vt:lpstr>
      <vt:lpstr>Importance of Web Application Security</vt:lpstr>
      <vt:lpstr>Prevalence of Web Applications</vt:lpstr>
      <vt:lpstr>(In)security of Web Applications</vt:lpstr>
      <vt:lpstr>OWASP Top 10</vt:lpstr>
      <vt:lpstr>Introduction</vt:lpstr>
      <vt:lpstr>A01 - Broken Access Control</vt:lpstr>
      <vt:lpstr>A02 - Cryptographic Failures</vt:lpstr>
      <vt:lpstr>A03 - Injection</vt:lpstr>
      <vt:lpstr>A04 - Insecure Design</vt:lpstr>
      <vt:lpstr>A05 - Security Misconfiguration</vt:lpstr>
      <vt:lpstr>A06 - Vulnerable and Outdated Components</vt:lpstr>
      <vt:lpstr>A07 - Identification and Authentication Failures</vt:lpstr>
      <vt:lpstr>A08 - Software and Data Integrity Failures</vt:lpstr>
      <vt:lpstr>A09 - Security Logging and Monitoring Failures</vt:lpstr>
      <vt:lpstr>A10 - Server Side Request Forgery</vt:lpstr>
      <vt:lpstr>XSS Demo</vt:lpstr>
      <vt:lpstr>XSS Primer</vt:lpstr>
      <vt:lpstr>PowerPoint Presentation</vt:lpstr>
      <vt:lpstr>Avoiding Vulnerabilities</vt:lpstr>
      <vt:lpstr>As an Individual</vt:lpstr>
      <vt:lpstr>As a Developer</vt:lpstr>
      <vt:lpstr>As an Organisation</vt:lpstr>
      <vt:lpstr>How to Up Your Game</vt:lpstr>
      <vt:lpstr>Resources</vt:lpstr>
      <vt:lpstr>Join the RISC Club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 10</dc:title>
  <cp:revision>13</cp:revision>
  <dcterms:modified xsi:type="dcterms:W3CDTF">2021-10-18T10:48:13Z</dcterms:modified>
</cp:coreProperties>
</file>