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handoutMasterIdLst>
    <p:handoutMasterId r:id="rId47"/>
  </p:handoutMasterIdLst>
  <p:sldIdLst>
    <p:sldId id="257" r:id="rId5"/>
    <p:sldId id="274" r:id="rId6"/>
    <p:sldId id="292" r:id="rId7"/>
    <p:sldId id="273" r:id="rId8"/>
    <p:sldId id="315" r:id="rId9"/>
    <p:sldId id="275" r:id="rId10"/>
    <p:sldId id="277" r:id="rId11"/>
    <p:sldId id="279" r:id="rId12"/>
    <p:sldId id="289" r:id="rId13"/>
    <p:sldId id="290" r:id="rId14"/>
    <p:sldId id="291" r:id="rId15"/>
    <p:sldId id="278" r:id="rId16"/>
    <p:sldId id="304" r:id="rId17"/>
    <p:sldId id="316" r:id="rId18"/>
    <p:sldId id="276" r:id="rId19"/>
    <p:sldId id="285" r:id="rId20"/>
    <p:sldId id="286" r:id="rId21"/>
    <p:sldId id="284" r:id="rId22"/>
    <p:sldId id="283" r:id="rId23"/>
    <p:sldId id="294" r:id="rId24"/>
    <p:sldId id="295" r:id="rId25"/>
    <p:sldId id="296" r:id="rId26"/>
    <p:sldId id="317" r:id="rId27"/>
    <p:sldId id="287" r:id="rId28"/>
    <p:sldId id="288" r:id="rId29"/>
    <p:sldId id="281" r:id="rId30"/>
    <p:sldId id="318" r:id="rId31"/>
    <p:sldId id="282" r:id="rId32"/>
    <p:sldId id="301" r:id="rId33"/>
    <p:sldId id="293" r:id="rId34"/>
    <p:sldId id="300" r:id="rId35"/>
    <p:sldId id="299" r:id="rId36"/>
    <p:sldId id="310" r:id="rId37"/>
    <p:sldId id="312" r:id="rId38"/>
    <p:sldId id="308" r:id="rId39"/>
    <p:sldId id="302" r:id="rId40"/>
    <p:sldId id="306" r:id="rId41"/>
    <p:sldId id="309" r:id="rId42"/>
    <p:sldId id="314" r:id="rId43"/>
    <p:sldId id="305" r:id="rId44"/>
    <p:sldId id="31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B18"/>
    <a:srgbClr val="060C1A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9" autoAdjust="0"/>
    <p:restoredTop sz="76560" autoAdjust="0"/>
  </p:normalViewPr>
  <p:slideViewPr>
    <p:cSldViewPr>
      <p:cViewPr>
        <p:scale>
          <a:sx n="119" d="100"/>
          <a:sy n="119" d="100"/>
        </p:scale>
        <p:origin x="4072" y="1272"/>
      </p:cViewPr>
      <p:guideLst>
        <p:guide orient="horz" pos="2160"/>
        <p:guide pos="3839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408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97DF3B7-A714-4414-BDD0-C1F2EF673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823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7F986B5-041A-4F70-86A4-B32E5802E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33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8F74139-3F06-4ACB-BFD9-68B7DDA7F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BF13918-838E-AB44-B2FF-0A8C1A2AA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9D1DA71-F662-43E3-BE66-E19CD2955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cs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384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66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31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988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C154EB3-F1E8-7849-B910-31C2BFA05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077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1318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463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0663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652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182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52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9414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203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2744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225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3F9D6C-2F04-455E-8785-C04431A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817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85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0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11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96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749" y="2204864"/>
            <a:ext cx="8735325" cy="2000251"/>
          </a:xfrm>
        </p:spPr>
        <p:txBody>
          <a:bodyPr/>
          <a:lstStyle/>
          <a:p>
            <a:pPr algn="ctr"/>
            <a:r>
              <a:rPr lang="en-AU" dirty="0"/>
              <a:t>A 0f910374</a:t>
            </a:r>
            <a:br>
              <a:rPr lang="en-AU" dirty="0"/>
            </a:br>
            <a:r>
              <a:rPr lang="en-AU" dirty="0"/>
              <a:t>Management Journey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E5455CF-09DF-4EB9-8767-FBF7DC5D7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6" t="79908"/>
          <a:stretch/>
        </p:blipFill>
        <p:spPr>
          <a:xfrm>
            <a:off x="473870" y="4437112"/>
            <a:ext cx="11466406" cy="20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3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E5455CF-09DF-4EB9-8767-FBF7DC5D7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6" t="27569" r="17631" b="22228"/>
          <a:stretch/>
        </p:blipFill>
        <p:spPr>
          <a:xfrm>
            <a:off x="1418487" y="476672"/>
            <a:ext cx="10295614" cy="60486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BFF074-D342-4092-93BA-54E118852686}"/>
              </a:ext>
            </a:extLst>
          </p:cNvPr>
          <p:cNvSpPr/>
          <p:nvPr/>
        </p:nvSpPr>
        <p:spPr>
          <a:xfrm>
            <a:off x="10486900" y="476672"/>
            <a:ext cx="1227201" cy="1872208"/>
          </a:xfrm>
          <a:prstGeom prst="rect">
            <a:avLst/>
          </a:prstGeom>
          <a:solidFill>
            <a:srgbClr val="050B1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31103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E5455CF-09DF-4EB9-8767-FBF7DC5D7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23" y="58316"/>
            <a:ext cx="9788178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DDAE-414E-41F4-8C3D-982E4464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Rolling Replacement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3C79D6-AF7E-494A-8376-F6A7D5F8C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4608" y="2276872"/>
            <a:ext cx="10549049" cy="31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79C-A694-D641-9B41-93BC34CB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7" y="2564904"/>
            <a:ext cx="8938472" cy="1401120"/>
          </a:xfrm>
        </p:spPr>
        <p:txBody>
          <a:bodyPr/>
          <a:lstStyle/>
          <a:p>
            <a:r>
              <a:rPr lang="en-US" dirty="0"/>
              <a:t>How Vault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1C6-1137-3C46-BDB7-3D6EB09D0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Vault Concepts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/>
              <a:t>Tokens &amp; Policies</a:t>
            </a:r>
          </a:p>
          <a:p>
            <a:pPr lvl="1"/>
            <a:r>
              <a:rPr lang="en-US" dirty="0"/>
              <a:t>Policies define allowed permissions</a:t>
            </a:r>
          </a:p>
          <a:p>
            <a:pPr lvl="1"/>
            <a:r>
              <a:rPr lang="en-US" dirty="0"/>
              <a:t>1+ policies are attached to a token</a:t>
            </a:r>
          </a:p>
          <a:p>
            <a:r>
              <a:rPr lang="en-US" dirty="0"/>
              <a:t>Auth Backends</a:t>
            </a:r>
          </a:p>
          <a:p>
            <a:pPr lvl="1"/>
            <a:r>
              <a:rPr lang="en-US" dirty="0"/>
              <a:t>OIDC, K8s, </a:t>
            </a:r>
            <a:r>
              <a:rPr lang="en-US" dirty="0" err="1"/>
              <a:t>AppRole</a:t>
            </a:r>
            <a:endParaRPr lang="en-US" dirty="0"/>
          </a:p>
          <a:p>
            <a:r>
              <a:rPr lang="en-US" dirty="0"/>
              <a:t>Secrets Backends</a:t>
            </a:r>
          </a:p>
          <a:p>
            <a:pPr lvl="1"/>
            <a:r>
              <a:rPr lang="en-US" dirty="0"/>
              <a:t>Key/Value, Transit,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49BC92-F4C1-4049-9DDF-625C1782F32F}"/>
              </a:ext>
            </a:extLst>
          </p:cNvPr>
          <p:cNvSpPr/>
          <p:nvPr/>
        </p:nvSpPr>
        <p:spPr>
          <a:xfrm>
            <a:off x="6742482" y="2058874"/>
            <a:ext cx="5372931" cy="3840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&amp; Policies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82ED42-4C57-40F1-B7F5-352BD72A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36" t="5300" r="4136" b="5619"/>
          <a:stretch/>
        </p:blipFill>
        <p:spPr>
          <a:xfrm>
            <a:off x="6742484" y="2060848"/>
            <a:ext cx="5372930" cy="38636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0AE86-D596-42B7-A706-470E768B8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50" y="2057413"/>
            <a:ext cx="5786974" cy="38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OIDC Auth Method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80328E3-992D-40BF-885A-8F0F69E5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8" y="1916832"/>
            <a:ext cx="9758808" cy="3960440"/>
          </a:xfrm>
        </p:spPr>
      </p:pic>
    </p:spTree>
    <p:extLst>
      <p:ext uri="{BB962C8B-B14F-4D97-AF65-F5344CB8AC3E}">
        <p14:creationId xmlns:p14="http://schemas.microsoft.com/office/powerpoint/2010/main" val="22358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US" dirty="0"/>
              <a:t>Kubernetes Auth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DD05DA-E313-447E-BA38-33EC3187E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5840" y="908720"/>
            <a:ext cx="10297144" cy="57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AppRole</a:t>
            </a:r>
            <a:r>
              <a:rPr lang="en-US" dirty="0"/>
              <a:t> Auth Method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 err="1"/>
              <a:t>RoleID</a:t>
            </a:r>
            <a:r>
              <a:rPr lang="en-US" dirty="0"/>
              <a:t> / </a:t>
            </a:r>
            <a:r>
              <a:rPr lang="en-US" dirty="0" err="1"/>
              <a:t>SecretID</a:t>
            </a:r>
            <a:r>
              <a:rPr lang="en-US" dirty="0"/>
              <a:t> == Username / Password</a:t>
            </a:r>
          </a:p>
          <a:p>
            <a:r>
              <a:rPr lang="en-US" dirty="0"/>
              <a:t>CIDR bound </a:t>
            </a:r>
            <a:r>
              <a:rPr lang="en-US" dirty="0" err="1"/>
              <a:t>SecretIDs</a:t>
            </a:r>
            <a:r>
              <a:rPr lang="en-US" dirty="0"/>
              <a:t> &amp; Tokens</a:t>
            </a:r>
          </a:p>
        </p:txBody>
      </p:sp>
      <p:pic>
        <p:nvPicPr>
          <p:cNvPr id="8" name="Picture 7" descr="Chart, diagram, funnel chart&#10;&#10;Description automatically generated">
            <a:extLst>
              <a:ext uri="{FF2B5EF4-FFF2-40B4-BE49-F238E27FC236}">
                <a16:creationId xmlns:a16="http://schemas.microsoft.com/office/drawing/2014/main" id="{8AD6D020-6EA6-4485-9ED0-934C7527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14" y="2996952"/>
            <a:ext cx="8310195" cy="34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DevSecOps Engineer at Reece Group</a:t>
            </a:r>
          </a:p>
          <a:p>
            <a:r>
              <a:rPr lang="en-US" dirty="0"/>
              <a:t>OWASP Melbourne Chapter Co-lead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hotpheex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any questions in </a:t>
            </a:r>
            <a:r>
              <a:rPr lang="en-US" dirty="0">
                <a:solidFill>
                  <a:schemeClr val="accent1"/>
                </a:solidFill>
              </a:rPr>
              <a:t>#chapter-au-</a:t>
            </a:r>
            <a:r>
              <a:rPr lang="en-US" dirty="0" err="1">
                <a:solidFill>
                  <a:schemeClr val="accent1"/>
                </a:solidFill>
              </a:rPr>
              <a:t>melb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B1270B1-C15D-4EBF-BFBA-AB6F3ABBC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3522186"/>
            <a:ext cx="3061177" cy="30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75DBC-149A-4FF6-B2D6-0697B44C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Path: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/example/secret</a:t>
            </a:r>
            <a:endParaRPr lang="en-AU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Secrets Backend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75554C-EE7C-4C10-918E-3AF3E8D2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2550842"/>
            <a:ext cx="1066641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F4E21B-5627-4A10-BAE1-967D3E9A1C9D}"/>
              </a:ext>
            </a:extLst>
          </p:cNvPr>
          <p:cNvSpPr/>
          <p:nvPr/>
        </p:nvSpPr>
        <p:spPr>
          <a:xfrm>
            <a:off x="1053853" y="1772816"/>
            <a:ext cx="10657184" cy="4248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Secrets Backend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4D3A9-C53C-4AA2-8600-AE162E6B6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01" y="1988840"/>
            <a:ext cx="10246837" cy="3816424"/>
          </a:xfrm>
        </p:spPr>
      </p:pic>
    </p:spTree>
    <p:extLst>
      <p:ext uri="{BB962C8B-B14F-4D97-AF65-F5344CB8AC3E}">
        <p14:creationId xmlns:p14="http://schemas.microsoft.com/office/powerpoint/2010/main" val="18676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Secrets Backend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/>
              <a:t>Dynamic Credentials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326AB8-B872-439F-91E9-7DB7050E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93" y="2371232"/>
            <a:ext cx="4983238" cy="399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79C-A694-D641-9B41-93BC34CB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7" y="2564904"/>
            <a:ext cx="8938472" cy="1401120"/>
          </a:xfrm>
        </p:spPr>
        <p:txBody>
          <a:bodyPr/>
          <a:lstStyle/>
          <a:p>
            <a:r>
              <a:rPr lang="en-US" dirty="0"/>
              <a:t>Configuration as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1C6-1137-3C46-BDB7-3D6EB09D0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/>
              <a:t>Tool for managing infrastructure as code</a:t>
            </a:r>
          </a:p>
          <a:p>
            <a:r>
              <a:rPr lang="en-US" dirty="0"/>
              <a:t>Built &amp; maintained by Hashicorp </a:t>
            </a:r>
          </a:p>
          <a:p>
            <a:endParaRPr lang="en-US" dirty="0"/>
          </a:p>
          <a:p>
            <a:r>
              <a:rPr lang="en-US" dirty="0"/>
              <a:t>Provider exists for </a:t>
            </a:r>
            <a:r>
              <a:rPr lang="en-US" i="1" dirty="0"/>
              <a:t>almost all</a:t>
            </a:r>
            <a:r>
              <a:rPr lang="en-US" dirty="0"/>
              <a:t> Vault resources</a:t>
            </a:r>
          </a:p>
          <a:p>
            <a:r>
              <a:rPr lang="en-US" dirty="0"/>
              <a:t>Allows templating, modules, loops, conditional statements …</a:t>
            </a:r>
          </a:p>
          <a:p>
            <a:endParaRPr lang="en-US" dirty="0"/>
          </a:p>
        </p:txBody>
      </p:sp>
      <p:pic>
        <p:nvPicPr>
          <p:cNvPr id="3" name="Picture 2" descr="Shape, icon&#10;&#10;Description automatically generated">
            <a:extLst>
              <a:ext uri="{FF2B5EF4-FFF2-40B4-BE49-F238E27FC236}">
                <a16:creationId xmlns:a16="http://schemas.microsoft.com/office/drawing/2014/main" id="{F166CA2E-42CD-4BAC-A058-FABE5ECE50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54" y="404664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CaC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/>
              <a:t>Automated testing for all changes</a:t>
            </a:r>
          </a:p>
          <a:p>
            <a:r>
              <a:rPr lang="en-US" dirty="0"/>
              <a:t>Full history of changes, easy rollback</a:t>
            </a:r>
          </a:p>
          <a:p>
            <a:r>
              <a:rPr lang="en-US" dirty="0"/>
              <a:t>Allows dev teams to self-manage config for their apps</a:t>
            </a:r>
          </a:p>
          <a:p>
            <a:r>
              <a:rPr lang="en-US" dirty="0"/>
              <a:t>Teams can request more/less permissions with a PR</a:t>
            </a:r>
          </a:p>
          <a:p>
            <a:r>
              <a:rPr lang="en-US" dirty="0"/>
              <a:t>Takes pressure off Vault admins</a:t>
            </a:r>
          </a:p>
          <a:p>
            <a:r>
              <a:rPr lang="en-US" dirty="0"/>
              <a:t>Reusable modules for resources configured to our best practice, for teams to easily consume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0C4290-4C06-4B2D-9EBE-F648897C834F}"/>
              </a:ext>
            </a:extLst>
          </p:cNvPr>
          <p:cNvSpPr/>
          <p:nvPr/>
        </p:nvSpPr>
        <p:spPr>
          <a:xfrm>
            <a:off x="1413892" y="1916832"/>
            <a:ext cx="10225136" cy="3888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Change Process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2ADDF6A4-EDDF-4039-BCE6-4C245119A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060848"/>
            <a:ext cx="9926454" cy="3600400"/>
          </a:xfrm>
        </p:spPr>
      </p:pic>
    </p:spTree>
    <p:extLst>
      <p:ext uri="{BB962C8B-B14F-4D97-AF65-F5344CB8AC3E}">
        <p14:creationId xmlns:p14="http://schemas.microsoft.com/office/powerpoint/2010/main" val="25351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79C-A694-D641-9B41-93BC34CB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7" y="2564904"/>
            <a:ext cx="8938472" cy="1401120"/>
          </a:xfrm>
        </p:spPr>
        <p:txBody>
          <a:bodyPr/>
          <a:lstStyle/>
          <a:p>
            <a:r>
              <a:rPr lang="en-US" dirty="0"/>
              <a:t>Challenge: Legacy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1C6-1137-3C46-BDB7-3D6EB09D0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603721" cy="4465320"/>
          </a:xfrm>
        </p:spPr>
        <p:txBody>
          <a:bodyPr>
            <a:normAutofit/>
          </a:bodyPr>
          <a:lstStyle/>
          <a:p>
            <a:r>
              <a:rPr lang="en-US" sz="2400" dirty="0"/>
              <a:t>Legacy database with no OOTB integrations</a:t>
            </a:r>
          </a:p>
          <a:p>
            <a:r>
              <a:rPr lang="en-US" sz="2400" dirty="0"/>
              <a:t>Passwords are hardcoded and extremely difficult to rotate</a:t>
            </a:r>
          </a:p>
          <a:p>
            <a:r>
              <a:rPr lang="en-US" sz="2400" dirty="0"/>
              <a:t>Ongoing long-term migration from Legacy to Modern servers</a:t>
            </a:r>
          </a:p>
          <a:p>
            <a:r>
              <a:rPr lang="en-US" sz="2400" dirty="0"/>
              <a:t>Usernames have a max length of 8 characters</a:t>
            </a:r>
          </a:p>
          <a:p>
            <a:r>
              <a:rPr lang="en-US" sz="2400" dirty="0"/>
              <a:t>Must be as easy to onboard applications as possible</a:t>
            </a:r>
          </a:p>
          <a:p>
            <a:endParaRPr lang="en-US" sz="2400" dirty="0"/>
          </a:p>
        </p:txBody>
      </p:sp>
      <p:pic>
        <p:nvPicPr>
          <p:cNvPr id="3" name="Picture 2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3F9839F6-FA82-47B8-9E4D-ECDEA3960A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r="8174" b="1"/>
          <a:stretch/>
        </p:blipFill>
        <p:spPr>
          <a:xfrm>
            <a:off x="8049883" y="3068960"/>
            <a:ext cx="3529501" cy="310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553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C2C0-3963-491E-8373-03B0E3B8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must support</a:t>
            </a:r>
            <a:r>
              <a:rPr lang="en-US" i="1" dirty="0"/>
              <a:t> both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EACFF-C196-4573-BF84-C7DC638D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Legacy Servers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5B03E-9EA4-4660-A00A-39F410F43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Old UNIX OS</a:t>
            </a:r>
          </a:p>
          <a:p>
            <a:r>
              <a:rPr lang="en-AU" dirty="0"/>
              <a:t>DB uses OS auth for DB auth</a:t>
            </a:r>
          </a:p>
          <a:p>
            <a:r>
              <a:rPr lang="en-AU" dirty="0"/>
              <a:t>To create a DB user, a user must be created on the 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1F724-86A7-4329-8E09-BBD3E4EFF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Modern servers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8DA1-4964-4336-BC4D-1CEEEBE043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Current Linux OS</a:t>
            </a:r>
          </a:p>
          <a:p>
            <a:r>
              <a:rPr lang="en-AU" dirty="0"/>
              <a:t>DB uses AD (LDAP) for auth</a:t>
            </a:r>
          </a:p>
          <a:p>
            <a:r>
              <a:rPr lang="en-AU" dirty="0"/>
              <a:t>To create a DB user, an account must be created in Active Directory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24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secret?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Password1!</a:t>
            </a:r>
            <a:r>
              <a:rPr lang="en-US" dirty="0"/>
              <a:t>’s</a:t>
            </a:r>
          </a:p>
          <a:p>
            <a:r>
              <a:rPr lang="en-US" dirty="0"/>
              <a:t>API keys</a:t>
            </a:r>
          </a:p>
          <a:p>
            <a:r>
              <a:rPr lang="en-US" dirty="0"/>
              <a:t>Encryption keys</a:t>
            </a:r>
          </a:p>
          <a:p>
            <a:r>
              <a:rPr lang="en-US" dirty="0"/>
              <a:t>SSH private keys</a:t>
            </a:r>
          </a:p>
          <a:p>
            <a:r>
              <a:rPr lang="en-US" dirty="0"/>
              <a:t>Certificates</a:t>
            </a:r>
          </a:p>
          <a:p>
            <a:r>
              <a:rPr lang="en-US" i="1" dirty="0"/>
              <a:t>Webhooks?</a:t>
            </a:r>
          </a:p>
        </p:txBody>
      </p:sp>
      <p:pic>
        <p:nvPicPr>
          <p:cNvPr id="1026" name="Picture 2" descr="hunter2 | Know Your Meme">
            <a:extLst>
              <a:ext uri="{FF2B5EF4-FFF2-40B4-BE49-F238E27FC236}">
                <a16:creationId xmlns:a16="http://schemas.microsoft.com/office/drawing/2014/main" id="{41CC9B1A-81A1-DB43-B841-EF7B89237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t="20440" r="2331" b="941"/>
          <a:stretch/>
        </p:blipFill>
        <p:spPr bwMode="auto">
          <a:xfrm>
            <a:off x="6106776" y="2162192"/>
            <a:ext cx="5472608" cy="25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Plan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/>
              <a:t>Use KV store as generic storage for </a:t>
            </a:r>
            <a:r>
              <a:rPr lang="en-US" i="1" dirty="0"/>
              <a:t>username</a:t>
            </a:r>
            <a:r>
              <a:rPr lang="en-US" dirty="0"/>
              <a:t> and </a:t>
            </a:r>
            <a:r>
              <a:rPr lang="en-US" i="1" dirty="0"/>
              <a:t>password</a:t>
            </a:r>
            <a:endParaRPr lang="en-US" dirty="0"/>
          </a:p>
          <a:p>
            <a:r>
              <a:rPr lang="en-US" dirty="0"/>
              <a:t>Hourly rotation with two alternating users</a:t>
            </a:r>
          </a:p>
          <a:p>
            <a:r>
              <a:rPr lang="en-US" dirty="0"/>
              <a:t>Use AD secrets engine to rotate AD account passwords</a:t>
            </a:r>
          </a:p>
          <a:p>
            <a:r>
              <a:rPr lang="en-US" dirty="0"/>
              <a:t>Copy new password from AD engine to UNIX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6949C-1FB5-4796-AB96-88ADBEDE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05" y="4149080"/>
            <a:ext cx="6656413" cy="253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Manifest of Users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/>
              <a:t>Source of truth for DB users that should exist</a:t>
            </a:r>
          </a:p>
          <a:p>
            <a:r>
              <a:rPr lang="en-US" dirty="0"/>
              <a:t>Defines which users belong to which applications</a:t>
            </a:r>
          </a:p>
          <a:p>
            <a:r>
              <a:rPr lang="en-US" dirty="0"/>
              <a:t>Consumed AD, Legacy DB servers to create necessary accounts</a:t>
            </a:r>
          </a:p>
          <a:p>
            <a:r>
              <a:rPr lang="en-US" dirty="0"/>
              <a:t>Imported by Terraform to automatically provision Vault config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58CF32-7BA0-8140-A3D2-2BA4AA5E3930}"/>
              </a:ext>
            </a:extLst>
          </p:cNvPr>
          <p:cNvSpPr/>
          <p:nvPr/>
        </p:nvSpPr>
        <p:spPr>
          <a:xfrm>
            <a:off x="2690721" y="4089210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example-application: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dbUserA</a:t>
            </a: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_abc000a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dbUserB</a:t>
            </a: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_abc000b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description: Vault User - Development example-application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example-service: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dbUserA</a:t>
            </a: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_abc001a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dbUserB</a:t>
            </a: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_abc001b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description: Vault User - Development example-service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E05B1-1FAD-C44D-A8EF-72188955B685}"/>
              </a:ext>
            </a:extLst>
          </p:cNvPr>
          <p:cNvSpPr/>
          <p:nvPr/>
        </p:nvSpPr>
        <p:spPr>
          <a:xfrm>
            <a:off x="2133972" y="2395383"/>
            <a:ext cx="792088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legacy_database_nonprod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"./modules/applications/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legacy_db_app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mappings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yamldecode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A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/cloned-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-repo/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nonprod.yaml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nonprod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kubernetes_paths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vault_auth_backend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kubernetes_nonprod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vault_auth_backend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kubernetes_nonprod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ad_config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vault_generic_endpoint.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ad_config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Service Accounts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0E583-E613-5441-9DB0-63342C7A1571}"/>
              </a:ext>
            </a:extLst>
          </p:cNvPr>
          <p:cNvSpPr/>
          <p:nvPr/>
        </p:nvSpPr>
        <p:spPr>
          <a:xfrm>
            <a:off x="2386000" y="1772816"/>
            <a:ext cx="7416824" cy="4406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accounts_nonprod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mappings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dbUserA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values.dbUserA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dbUserB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values.dbUserB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application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])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vault_generic_endpoint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ad_svc_account_a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for_each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user in 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local.accounts_nonprod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A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dbUserA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user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ad_config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          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"ad/roles/</a:t>
            </a:r>
            <a:r>
              <a:rPr lang="en-A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dbUserA</a:t>
            </a:r>
            <a:r>
              <a:rPr lang="en-A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data_json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jsonencode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service_account_name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AU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dbUserA</a:t>
            </a:r>
            <a:r>
              <a:rPr lang="en-A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domain.org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= </a:t>
            </a:r>
            <a:r>
              <a:rPr lang="en-A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"90m"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Auth Roles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5F615-CBA1-A74B-815F-8B6E09D311F7}"/>
              </a:ext>
            </a:extLst>
          </p:cNvPr>
          <p:cNvSpPr/>
          <p:nvPr/>
        </p:nvSpPr>
        <p:spPr>
          <a:xfrm>
            <a:off x="1074576" y="1700808"/>
            <a:ext cx="8455498" cy="4392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vault_policy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"policy"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for_each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mappings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"app/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legacy_db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policy  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templatefile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/../../../policies/templates/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legacy_db_application.hcl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var.environment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each.key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vault_kubernetes_auth_backend_role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kubernetes_role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for_each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role in 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local.kubernetes_roles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kubernetes_path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role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role_name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bound_service_account_names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                        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kubernetes_path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bound_service_account_namespaces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token_ttl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7200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token_policies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1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1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"app/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legacy_db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1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AU" sz="11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11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AU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])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AU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445B1-0A73-7240-BF30-997BFEE3A8C4}"/>
              </a:ext>
            </a:extLst>
          </p:cNvPr>
          <p:cNvSpPr/>
          <p:nvPr/>
        </p:nvSpPr>
        <p:spPr>
          <a:xfrm>
            <a:off x="6886500" y="5972828"/>
            <a:ext cx="4968552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path "</a:t>
            </a:r>
            <a:r>
              <a:rPr lang="en-AU" sz="1100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kv</a:t>
            </a:r>
            <a:r>
              <a:rPr lang="en-AU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/data/</a:t>
            </a:r>
            <a:r>
              <a:rPr lang="en-AU" sz="1100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legacy_db</a:t>
            </a:r>
            <a:r>
              <a:rPr lang="en-AU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/${environment}/${application}" {</a:t>
            </a:r>
          </a:p>
          <a:p>
            <a:r>
              <a:rPr lang="en-AU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capabilities = ["read"]</a:t>
            </a:r>
          </a:p>
          <a:p>
            <a:r>
              <a:rPr lang="en-AU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BE0C06-0A97-2C47-AA66-D5EA38485741}"/>
              </a:ext>
            </a:extLst>
          </p:cNvPr>
          <p:cNvCxnSpPr>
            <a:cxnSpLocks/>
          </p:cNvCxnSpPr>
          <p:nvPr/>
        </p:nvCxnSpPr>
        <p:spPr>
          <a:xfrm>
            <a:off x="7822604" y="2636912"/>
            <a:ext cx="28083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A8FEBF-3E58-2D48-B5ED-F4F445111292}"/>
              </a:ext>
            </a:extLst>
          </p:cNvPr>
          <p:cNvCxnSpPr>
            <a:cxnSpLocks/>
          </p:cNvCxnSpPr>
          <p:nvPr/>
        </p:nvCxnSpPr>
        <p:spPr>
          <a:xfrm>
            <a:off x="10630916" y="2636912"/>
            <a:ext cx="0" cy="33127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script (hourly schedule)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Authenticate to Vault with </a:t>
            </a:r>
            <a:r>
              <a:rPr lang="en-US" dirty="0" err="1"/>
              <a:t>AppRole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Pull down latest YAML manifest &amp; create/delete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new password for oldest user in each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local user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KV store with username &amp;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Authenticate to Vault with K8s auth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Retrieve username &amp; password from KV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to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Query Vault for new username &amp; password every ~30mins</a:t>
            </a:r>
          </a:p>
          <a:p>
            <a:r>
              <a:rPr lang="en-US" dirty="0"/>
              <a:t>Override DB config with creds (JDBC, </a:t>
            </a:r>
            <a:r>
              <a:rPr lang="en-US" dirty="0" err="1"/>
              <a:t>Hikari</a:t>
            </a:r>
            <a:r>
              <a:rPr lang="en-US" dirty="0"/>
              <a:t>)</a:t>
            </a:r>
          </a:p>
          <a:p>
            <a:r>
              <a:rPr lang="en-US" dirty="0"/>
              <a:t>If DB connection fails, reach out to Vault for creds</a:t>
            </a:r>
          </a:p>
        </p:txBody>
      </p:sp>
    </p:spTree>
    <p:extLst>
      <p:ext uri="{BB962C8B-B14F-4D97-AF65-F5344CB8AC3E}">
        <p14:creationId xmlns:p14="http://schemas.microsoft.com/office/powerpoint/2010/main" val="220270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EACFF-C196-4573-BF84-C7DC638D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699" y="404664"/>
            <a:ext cx="5082740" cy="914400"/>
          </a:xfrm>
        </p:spPr>
        <p:txBody>
          <a:bodyPr/>
          <a:lstStyle/>
          <a:p>
            <a:r>
              <a:rPr lang="en-AU" dirty="0"/>
              <a:t>K8s sidecar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5B03E-9EA4-4660-A00A-39F410F43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8699" y="1420664"/>
            <a:ext cx="5078677" cy="3454400"/>
          </a:xfrm>
        </p:spPr>
        <p:txBody>
          <a:bodyPr/>
          <a:lstStyle/>
          <a:p>
            <a:r>
              <a:rPr lang="en-AU" dirty="0"/>
              <a:t>Less code change but still unavoidable</a:t>
            </a:r>
          </a:p>
          <a:p>
            <a:r>
              <a:rPr lang="en-AU" dirty="0"/>
              <a:t>Requires extra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1F724-86A7-4329-8E09-BBD3E4EFF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6460" y="404664"/>
            <a:ext cx="5082740" cy="914400"/>
          </a:xfrm>
        </p:spPr>
        <p:txBody>
          <a:bodyPr/>
          <a:lstStyle/>
          <a:p>
            <a:r>
              <a:rPr lang="en-AU" dirty="0" err="1"/>
              <a:t>sdk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8DA1-4964-4336-BC4D-1CEEEBE04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523" y="1420664"/>
            <a:ext cx="5078677" cy="5032672"/>
          </a:xfrm>
        </p:spPr>
        <p:txBody>
          <a:bodyPr/>
          <a:lstStyle/>
          <a:p>
            <a:r>
              <a:rPr lang="en-AU" dirty="0"/>
              <a:t>Requires more code changes</a:t>
            </a:r>
          </a:p>
          <a:p>
            <a:r>
              <a:rPr lang="en-AU" dirty="0"/>
              <a:t>Doesn’t require extra Vault containers in each pod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D3ADF3-498F-4F5A-9086-21144E64B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18" y="2953309"/>
            <a:ext cx="5208187" cy="38435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04FE91-946F-4466-BED2-C0665054AC19}"/>
              </a:ext>
            </a:extLst>
          </p:cNvPr>
          <p:cNvSpPr/>
          <p:nvPr/>
        </p:nvSpPr>
        <p:spPr>
          <a:xfrm>
            <a:off x="4412726" y="5069647"/>
            <a:ext cx="2016224" cy="1424125"/>
          </a:xfrm>
          <a:prstGeom prst="rect">
            <a:avLst/>
          </a:prstGeom>
          <a:solidFill>
            <a:srgbClr val="050B1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3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949F-09A7-4A6A-86B5-5A2D1DFB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850443-5105-48A3-93A8-F01B77EA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4B5D8-BBC6-4BFC-8CEC-10D03A0C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" y="137318"/>
            <a:ext cx="11983329" cy="65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DB </a:t>
            </a:r>
            <a:r>
              <a:rPr lang="en-US" dirty="0" err="1"/>
              <a:t>Endstate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/>
              <a:t>DB passwords are no longer stored insecurely</a:t>
            </a:r>
          </a:p>
          <a:p>
            <a:r>
              <a:rPr lang="en-US" dirty="0"/>
              <a:t>DB passwords only live for </a:t>
            </a:r>
            <a:r>
              <a:rPr lang="en-US" i="1" dirty="0"/>
              <a:t>2 hours</a:t>
            </a:r>
          </a:p>
          <a:p>
            <a:r>
              <a:rPr lang="en-US" dirty="0"/>
              <a:t>Teams can onboard an application in ~2-3 hours with minimal code changes</a:t>
            </a:r>
          </a:p>
          <a:p>
            <a:r>
              <a:rPr lang="en-US" dirty="0"/>
              <a:t>DBA’s have a source of truth they can use to look up any DB username</a:t>
            </a:r>
          </a:p>
          <a:p>
            <a:r>
              <a:rPr lang="en-US" dirty="0"/>
              <a:t>Apps will behave the same whether using Legacy or Modern DB servers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secure standard place to store secrets</a:t>
            </a:r>
          </a:p>
          <a:p>
            <a:r>
              <a:rPr lang="en-US" dirty="0"/>
              <a:t>No mechanism to automatically rotate secrets</a:t>
            </a:r>
          </a:p>
          <a:p>
            <a:r>
              <a:rPr lang="en-US" dirty="0"/>
              <a:t>Plaintext secrets everywhere</a:t>
            </a:r>
          </a:p>
          <a:p>
            <a:r>
              <a:rPr lang="en-US" dirty="0"/>
              <a:t>No great solution for k8s secrets</a:t>
            </a:r>
          </a:p>
          <a:p>
            <a:r>
              <a:rPr lang="en-US" dirty="0"/>
              <a:t>Need to support critical legacy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2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Heads Up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/>
              <a:t>Use “Integrated Storage” &gt; Consul</a:t>
            </a:r>
          </a:p>
          <a:p>
            <a:r>
              <a:rPr lang="en-US" dirty="0"/>
              <a:t>K8s service accounts can be difficult</a:t>
            </a:r>
          </a:p>
          <a:p>
            <a:r>
              <a:rPr lang="en-US" dirty="0"/>
              <a:t>Very high-risk system</a:t>
            </a:r>
          </a:p>
          <a:p>
            <a:r>
              <a:rPr lang="en-US" dirty="0"/>
              <a:t>For small cloud-first use cases, using cloud native secrets management &amp; IAM will probably be easier</a:t>
            </a:r>
          </a:p>
          <a:p>
            <a:r>
              <a:rPr lang="en-US" dirty="0"/>
              <a:t>Would use SaaS if it was available</a:t>
            </a:r>
          </a:p>
        </p:txBody>
      </p:sp>
    </p:spTree>
    <p:extLst>
      <p:ext uri="{BB962C8B-B14F-4D97-AF65-F5344CB8AC3E}">
        <p14:creationId xmlns:p14="http://schemas.microsoft.com/office/powerpoint/2010/main" val="12828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18C0-A179-A842-AC72-3BE349BC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004" y="1541016"/>
            <a:ext cx="8735325" cy="2000251"/>
          </a:xfrm>
        </p:spPr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A675-2165-8D43-8FD2-D134200E9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004" y="3573016"/>
            <a:ext cx="8735325" cy="17526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6738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79C-A694-D641-9B41-93BC34CB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7" y="2564904"/>
            <a:ext cx="8938472" cy="1401120"/>
          </a:xfrm>
        </p:spPr>
        <p:txBody>
          <a:bodyPr/>
          <a:lstStyle/>
          <a:p>
            <a:r>
              <a:rPr lang="en-US" dirty="0"/>
              <a:t>Product Choice &amp;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1C6-1137-3C46-BDB7-3D6EB09D0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Hashicorp Vault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963761" cy="4465320"/>
          </a:xfrm>
        </p:spPr>
        <p:txBody>
          <a:bodyPr>
            <a:normAutofit/>
          </a:bodyPr>
          <a:lstStyle/>
          <a:p>
            <a:r>
              <a:rPr lang="en-US" sz="2200" dirty="0"/>
              <a:t>Cloud agnostic platform</a:t>
            </a:r>
          </a:p>
          <a:p>
            <a:r>
              <a:rPr lang="en-US" sz="2200" dirty="0"/>
              <a:t>Battle tested by big name enterprises</a:t>
            </a:r>
          </a:p>
          <a:p>
            <a:r>
              <a:rPr lang="en-US" sz="2200" dirty="0"/>
              <a:t>Terraform provider</a:t>
            </a:r>
          </a:p>
          <a:p>
            <a:r>
              <a:rPr lang="en-US" sz="2200" dirty="0"/>
              <a:t>API-first design (CLI, REST API, GUI, Mature SDKs)</a:t>
            </a:r>
          </a:p>
          <a:p>
            <a:r>
              <a:rPr lang="en-US" sz="2200" dirty="0"/>
              <a:t>Self-managed open-source option</a:t>
            </a:r>
          </a:p>
          <a:p>
            <a:r>
              <a:rPr lang="en-US" sz="2200" dirty="0"/>
              <a:t>Auditability</a:t>
            </a:r>
          </a:p>
          <a:p>
            <a:r>
              <a:rPr lang="en-US" sz="2200" dirty="0"/>
              <a:t>Out of the box integrations with most platforms</a:t>
            </a:r>
          </a:p>
          <a:p>
            <a:r>
              <a:rPr lang="en-US" sz="2200" dirty="0"/>
              <a:t>Highly available, very scalable</a:t>
            </a:r>
          </a:p>
          <a:p>
            <a:endParaRPr lang="en-US" sz="2200" dirty="0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F5C5D9D7-4020-434E-83D6-18632B7C1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1498600"/>
            <a:ext cx="3114560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10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Choices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/>
              <a:t>Git-ops wherever possible</a:t>
            </a:r>
          </a:p>
          <a:p>
            <a:r>
              <a:rPr lang="en-US" dirty="0"/>
              <a:t>3 standalone clusters (Dev, </a:t>
            </a:r>
            <a:r>
              <a:rPr lang="en-US" dirty="0" err="1"/>
              <a:t>NonProd</a:t>
            </a:r>
            <a:r>
              <a:rPr lang="en-US" dirty="0"/>
              <a:t>, Prod)</a:t>
            </a:r>
          </a:p>
          <a:p>
            <a:r>
              <a:rPr lang="en-US" dirty="0"/>
              <a:t>AWS KMS Auto-unseal</a:t>
            </a:r>
          </a:p>
          <a:p>
            <a:r>
              <a:rPr lang="en-US" dirty="0"/>
              <a:t>Self managed OSS deployment on AWS EC2 instances</a:t>
            </a:r>
          </a:p>
          <a:p>
            <a:r>
              <a:rPr lang="en-US" dirty="0"/>
              <a:t>CloudFormation &amp; Ansible</a:t>
            </a:r>
          </a:p>
          <a:p>
            <a:r>
              <a:rPr lang="en-US" dirty="0"/>
              <a:t>Ephemeral EC2 instances replaced regularly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AD24F-7281-4417-80CB-93D93AD6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88661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9085BBF-84A6-4024-B163-B2E485EDE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55" y="1484096"/>
            <a:ext cx="7001713" cy="5136810"/>
          </a:xfrm>
        </p:spPr>
      </p:pic>
    </p:spTree>
    <p:extLst>
      <p:ext uri="{BB962C8B-B14F-4D97-AF65-F5344CB8AC3E}">
        <p14:creationId xmlns:p14="http://schemas.microsoft.com/office/powerpoint/2010/main" val="32176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E5455CF-09DF-4EB9-8767-FBF7DC5D7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8" r="77220"/>
          <a:stretch/>
        </p:blipFill>
        <p:spPr>
          <a:xfrm>
            <a:off x="1629916" y="127421"/>
            <a:ext cx="2808312" cy="66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1999</TotalTime>
  <Words>2427</Words>
  <Application>Microsoft Office PowerPoint</Application>
  <PresentationFormat>Custom</PresentationFormat>
  <Paragraphs>346</Paragraphs>
  <Slides>41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Tech 16x9</vt:lpstr>
      <vt:lpstr>A 0f910374 Management Journey</vt:lpstr>
      <vt:lpstr>whoami</vt:lpstr>
      <vt:lpstr>What’s a secret?</vt:lpstr>
      <vt:lpstr>Problems</vt:lpstr>
      <vt:lpstr>Product Choice &amp; Architecture</vt:lpstr>
      <vt:lpstr>Hashicorp Vault</vt:lpstr>
      <vt:lpstr>Architecture Choices</vt:lpstr>
      <vt:lpstr>Reference Architecture</vt:lpstr>
      <vt:lpstr>PowerPoint Presentation</vt:lpstr>
      <vt:lpstr>PowerPoint Presentation</vt:lpstr>
      <vt:lpstr>PowerPoint Presentation</vt:lpstr>
      <vt:lpstr>PowerPoint Presentation</vt:lpstr>
      <vt:lpstr>Rolling Replacement</vt:lpstr>
      <vt:lpstr>How Vault works</vt:lpstr>
      <vt:lpstr>Vault Concepts</vt:lpstr>
      <vt:lpstr>Tokens &amp; Policies</vt:lpstr>
      <vt:lpstr>OIDC Auth Method</vt:lpstr>
      <vt:lpstr>Kubernetes Auth Method</vt:lpstr>
      <vt:lpstr>AppRole Auth Method</vt:lpstr>
      <vt:lpstr>Key/Value Secrets Backend </vt:lpstr>
      <vt:lpstr>Transit Secrets Backend </vt:lpstr>
      <vt:lpstr>Database Secrets Backend</vt:lpstr>
      <vt:lpstr>Configuration as Code</vt:lpstr>
      <vt:lpstr>Terraform</vt:lpstr>
      <vt:lpstr>Benefits of CaC</vt:lpstr>
      <vt:lpstr>Terraform Change Process</vt:lpstr>
      <vt:lpstr>Challenge: Legacy Database</vt:lpstr>
      <vt:lpstr>Problems</vt:lpstr>
      <vt:lpstr>Solution must support both</vt:lpstr>
      <vt:lpstr>The Game Plan</vt:lpstr>
      <vt:lpstr>YAML Manifest of Users</vt:lpstr>
      <vt:lpstr>Terraform Module</vt:lpstr>
      <vt:lpstr>AD Service Accounts</vt:lpstr>
      <vt:lpstr>Kubernetes Auth Roles</vt:lpstr>
      <vt:lpstr>Rotation script (hourly schedule)</vt:lpstr>
      <vt:lpstr>Application Logic</vt:lpstr>
      <vt:lpstr>PowerPoint Presentation</vt:lpstr>
      <vt:lpstr>PowerPoint Presentation</vt:lpstr>
      <vt:lpstr>Legacy DB Endstate</vt:lpstr>
      <vt:lpstr>Heads Up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0f910374 Management Journey</dc:title>
  <dc:creator>Aaron Robertson</dc:creator>
  <cp:lastModifiedBy>Aaron Robertson</cp:lastModifiedBy>
  <cp:revision>74</cp:revision>
  <dcterms:created xsi:type="dcterms:W3CDTF">2021-06-28T01:47:12Z</dcterms:created>
  <dcterms:modified xsi:type="dcterms:W3CDTF">2021-10-18T10:54:42Z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