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regular.fntdata"/><Relationship Id="rId50" Type="http://schemas.openxmlformats.org/officeDocument/2006/relationships/slide" Target="slides/slide44.xml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e5e3051e5_12_9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0e5e3051e5_1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e5e3051e5_12_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e5e3051e5_1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e5e3051e5_12_14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e5e3051e5_1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0e5e3051e5_12_14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e5e3051e5_1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0e5e3051e5_12_148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e5e3051e5_1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e5e3051e5_12_15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e5e3051e5_12_15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e5e3051e5_1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0e5e3051e5_12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5e3051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5e3051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e5e3051e5_1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0e5e3051e5_12_16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e5e3051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0e5e3051e5_0_22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e5e3051e5_1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0e5e3051e5_12_173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e5e3051e5_1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0e5e3051e5_12_18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e5e3051e5_12_9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e5e3051e5_1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e5e3051e5_12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e5e3051e5_1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0e5e3051e5_12_19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e5e3051e5_1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0e5e3051e5_12_19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e5e3051e5_1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0e5e3051e5_12_21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e5e3051e5_1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e5e3051e5_12_21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e5e3051e5_1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0e5e3051e5_12_22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e5e3051e5_1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0e5e3051e5_12_230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e5e3051e5_1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0e5e3051e5_12_23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e5e3051e5_1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0e5e3051e5_12_24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e5e3051e5_1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0e5e3051e5_12_24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ea3681b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0ea3681bb7_0_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5e3051e5_12_104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0e5e3051e5_1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e5e3051e5_12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e5e3051e5_1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0e5e3051e5_12_25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e5e3051e5_1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0e5e3051e5_12_26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e5e3051e5_1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0e5e3051e5_12_28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e5e3051e5_12_29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0e5e3051e5_1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0e5e3051e5_12_2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e5e3051e5_1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10e5e3051e5_12_30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e5e3051e5_1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0e5e3051e5_12_31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e5e3055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0e5e3055aa_0_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5e3055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0e5e3055aa_0_13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e5e3055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0e5e3055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e5e3055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e5e3055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5e3051e5_12_11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0e5e3051e5_1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0e5e3051e5_12_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e5e3055a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0e5e3055a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ea3681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ea3681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e5e3055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e5e3055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e5e3051e5_1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10e5e3051e5_12_316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e5e3051e5_1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0e5e3051e5_12_321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5e3051e5_1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0e5e3051e5_12_117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5e3051e5_12_122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e5e3051e5_1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0e5e3051e5_12_1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e5e3051e5_0_1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0e5e3051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0e5e3051e5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e5e3051e5_1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0e5e3051e5_12_129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e5e3051e5_1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0e5e3051e5_12_135:notes"/>
          <p:cNvSpPr/>
          <p:nvPr>
            <p:ph idx="2" type="sldImg"/>
          </p:nvPr>
        </p:nvSpPr>
        <p:spPr>
          <a:xfrm>
            <a:off x="380206" y="685800"/>
            <a:ext cx="6097588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5638801" y="3108961"/>
            <a:ext cx="3515503" cy="2048555"/>
            <a:chOff x="5638800" y="3108960"/>
            <a:chExt cx="3515503" cy="2048555"/>
          </a:xfrm>
        </p:grpSpPr>
        <p:cxnSp>
          <p:nvCxnSpPr>
            <p:cNvPr id="62" name="Google Shape;62;p14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5" name="Google Shape;65;p14"/>
          <p:cNvGrpSpPr/>
          <p:nvPr/>
        </p:nvGrpSpPr>
        <p:grpSpPr>
          <a:xfrm>
            <a:off x="-6688" y="4542862"/>
            <a:ext cx="4125118" cy="615155"/>
            <a:chOff x="-6689" y="4553748"/>
            <a:chExt cx="4125119" cy="615155"/>
          </a:xfrm>
        </p:grpSpPr>
        <p:sp>
          <p:nvSpPr>
            <p:cNvPr id="66" name="Google Shape;66;p14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14"/>
          <p:cNvSpPr txBox="1"/>
          <p:nvPr>
            <p:ph type="ctrTitle"/>
          </p:nvPr>
        </p:nvSpPr>
        <p:spPr>
          <a:xfrm>
            <a:off x="1219199" y="438150"/>
            <a:ext cx="65532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219199" y="1962150"/>
            <a:ext cx="65532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14400" y="1276348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5638801" y="3108961"/>
            <a:ext cx="3515503" cy="2048555"/>
            <a:chOff x="5638800" y="3108960"/>
            <a:chExt cx="3515503" cy="2048555"/>
          </a:xfrm>
        </p:grpSpPr>
        <p:cxnSp>
          <p:nvCxnSpPr>
            <p:cNvPr id="82" name="Google Shape;82;p1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6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6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" name="Google Shape;85;p16"/>
          <p:cNvSpPr txBox="1"/>
          <p:nvPr>
            <p:ph type="title"/>
          </p:nvPr>
        </p:nvSpPr>
        <p:spPr>
          <a:xfrm>
            <a:off x="1219200" y="1657351"/>
            <a:ext cx="6705600" cy="20732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  <a:defRPr b="0" sz="41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219199" y="3713450"/>
            <a:ext cx="5303520" cy="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914400" y="1280160"/>
            <a:ext cx="3810000" cy="334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76800" y="1280160"/>
            <a:ext cx="3810000" cy="334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914400" y="1276350"/>
            <a:ext cx="381304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4873752" y="1276350"/>
            <a:ext cx="381304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  <a:defRPr b="1" sz="1600"/>
            </a:lvl9pPr>
          </a:lstStyle>
          <a:p/>
        </p:txBody>
      </p:sp>
      <p:sp>
        <p:nvSpPr>
          <p:cNvPr id="102" name="Google Shape;102;p18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sz="21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175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3pPr>
            <a:lvl4pPr indent="-3048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sz="21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descr="An empty placeholder to add an image. Click on the placeholder and select the image that you wish to add." id="125" name="Google Shape;125;p22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 rot="5400000">
            <a:off x="3127248" y="-936500"/>
            <a:ext cx="3346704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1906" y="-2381"/>
            <a:ext cx="615155" cy="3921919"/>
            <a:chOff x="-11906" y="-2381"/>
            <a:chExt cx="615155" cy="3921919"/>
          </a:xfrm>
        </p:grpSpPr>
        <p:sp>
          <p:nvSpPr>
            <p:cNvPr id="52" name="Google Shape;52;p13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13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914400" y="1276348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914400" y="4767264"/>
            <a:ext cx="1676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2590800" y="4767264"/>
            <a:ext cx="3962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7924801" y="4767264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hashicorp/vault-plugin-secrets-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1295399" y="1653648"/>
            <a:ext cx="65532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/>
              <a:t>Secrets Management using HashiCorp’s Vault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0" r="77220" t="22227"/>
          <a:stretch/>
        </p:blipFill>
        <p:spPr>
          <a:xfrm>
            <a:off x="1222755" y="95566"/>
            <a:ext cx="2106783" cy="4952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13" name="Google Shape;213;p35"/>
          <p:cNvPicPr preferRelativeResize="0"/>
          <p:nvPr/>
        </p:nvPicPr>
        <p:blipFill rotWithShape="1">
          <a:blip r:embed="rId3">
            <a:alphaModFix/>
          </a:blip>
          <a:srcRect b="0" l="23516" r="0" t="79908"/>
          <a:stretch/>
        </p:blipFill>
        <p:spPr>
          <a:xfrm>
            <a:off x="355495" y="3327834"/>
            <a:ext cx="8602045" cy="1555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18" name="Google Shape;218;p36"/>
          <p:cNvPicPr preferRelativeResize="0"/>
          <p:nvPr/>
        </p:nvPicPr>
        <p:blipFill rotWithShape="1">
          <a:blip r:embed="rId3">
            <a:alphaModFix/>
          </a:blip>
          <a:srcRect b="22228" l="23516" r="17631" t="27568"/>
          <a:stretch/>
        </p:blipFill>
        <p:spPr>
          <a:xfrm>
            <a:off x="1064142" y="357504"/>
            <a:ext cx="7723722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>
            <a:off x="7905575" y="319150"/>
            <a:ext cx="920700" cy="1404300"/>
          </a:xfrm>
          <a:prstGeom prst="rect">
            <a:avLst/>
          </a:prstGeom>
          <a:solidFill>
            <a:srgbClr val="050B1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24" name="Google Shape;2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477" y="43737"/>
            <a:ext cx="7341134" cy="50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Rolling Replacement</a:t>
            </a:r>
            <a:endParaRPr/>
          </a:p>
        </p:txBody>
      </p:sp>
      <p:pic>
        <p:nvPicPr>
          <p:cNvPr id="231" name="Google Shape;23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900" y="1524150"/>
            <a:ext cx="7102200" cy="20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Disaster Recovery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498425" y="1285925"/>
            <a:ext cx="6471900" cy="33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Hourly job on Master Consul node performs snapshot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Written to S3 bucket with 30 day object lock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90 day transition to Glacier storage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CFN/Ansible support automated backup restore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Run a manual cloudformation deployment providing extra parameters (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RecoverConsulFrom=&lt;path_to_backup_in_S3&gt;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Autoscaling does a </a:t>
            </a:r>
            <a:r>
              <a:rPr lang="en" sz="13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WillReplace</a:t>
            </a:r>
            <a:r>
              <a:rPr lang="en" sz="1300"/>
              <a:t> </a:t>
            </a:r>
            <a:r>
              <a:rPr lang="en"/>
              <a:t>deployment to rebuild all nodes</a:t>
            </a:r>
            <a:endParaRPr/>
          </a:p>
          <a:p>
            <a:pPr indent="-298450" lvl="1" marL="914400" rtl="0" algn="l">
              <a:spcBef>
                <a:spcPts val="1000"/>
              </a:spcBef>
              <a:spcAft>
                <a:spcPts val="1000"/>
              </a:spcAft>
              <a:buSzPts val="1100"/>
              <a:buChar char="•"/>
            </a:pPr>
            <a:r>
              <a:rPr lang="en"/>
              <a:t>Once Consul nodes elect a leader, downloads the backup from S3, applies snapshot to the cluster</a:t>
            </a:r>
            <a:endParaRPr/>
          </a:p>
        </p:txBody>
      </p:sp>
      <p:pic>
        <p:nvPicPr>
          <p:cNvPr descr="Diagram&#10;&#10;Description automatically generated" id="238" name="Google Shape;238;p39"/>
          <p:cNvPicPr preferRelativeResize="0"/>
          <p:nvPr/>
        </p:nvPicPr>
        <p:blipFill rotWithShape="1">
          <a:blip r:embed="rId3">
            <a:alphaModFix/>
          </a:blip>
          <a:srcRect b="30531" l="79829" r="736" t="31931"/>
          <a:stretch/>
        </p:blipFill>
        <p:spPr>
          <a:xfrm>
            <a:off x="7016150" y="1367350"/>
            <a:ext cx="2022400" cy="269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/>
          <p:nvPr/>
        </p:nvSpPr>
        <p:spPr>
          <a:xfrm>
            <a:off x="6970325" y="1285925"/>
            <a:ext cx="966000" cy="1278000"/>
          </a:xfrm>
          <a:prstGeom prst="rect">
            <a:avLst/>
          </a:prstGeom>
          <a:solidFill>
            <a:srgbClr val="050B1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1219200" y="1923678"/>
            <a:ext cx="6705600" cy="105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/>
              <a:t>How Vault works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1219199" y="3713450"/>
            <a:ext cx="5303520" cy="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Vault Concepts</a:t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914400" y="1275600"/>
            <a:ext cx="39261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Auth Methods:</a:t>
            </a:r>
            <a:endParaRPr/>
          </a:p>
          <a:p>
            <a:pPr indent="-17145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OIDC</a:t>
            </a:r>
            <a:endParaRPr/>
          </a:p>
          <a:p>
            <a:pPr indent="-17145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K8s</a:t>
            </a:r>
            <a:endParaRPr/>
          </a:p>
          <a:p>
            <a:pPr indent="-17145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AppRole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Vault Token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Policies</a:t>
            </a:r>
            <a:endParaRPr/>
          </a:p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Secrets Engines:</a:t>
            </a:r>
            <a:endParaRPr/>
          </a:p>
          <a:p>
            <a:pPr indent="-17145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KV (Key/Value)</a:t>
            </a:r>
            <a:endParaRPr/>
          </a:p>
          <a:p>
            <a:pPr indent="-17145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Database (MySQL/PostgreSQL)</a:t>
            </a:r>
            <a:endParaRPr/>
          </a:p>
          <a:p>
            <a:pPr indent="-17145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Transit (Encryption as a service)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325" y="1362674"/>
            <a:ext cx="3765425" cy="24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/>
          <p:nvPr/>
        </p:nvSpPr>
        <p:spPr>
          <a:xfrm>
            <a:off x="5058179" y="1544156"/>
            <a:ext cx="4030748" cy="28803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2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Tokens &amp; Policies</a:t>
            </a:r>
            <a:endParaRPr/>
          </a:p>
        </p:txBody>
      </p:sp>
      <p:pic>
        <p:nvPicPr>
          <p:cNvPr id="259" name="Google Shape;259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619" l="3836" r="4136" t="5300"/>
          <a:stretch/>
        </p:blipFill>
        <p:spPr>
          <a:xfrm>
            <a:off x="5058180" y="1545636"/>
            <a:ext cx="4030747" cy="289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11" y="1543060"/>
            <a:ext cx="4340230" cy="289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914400" y="205978"/>
            <a:ext cx="7772400" cy="5295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Kubernetes Auth Method</a:t>
            </a:r>
            <a:endParaRPr/>
          </a:p>
        </p:txBody>
      </p:sp>
      <p:pic>
        <p:nvPicPr>
          <p:cNvPr id="266" name="Google Shape;266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565" y="681540"/>
            <a:ext cx="7724870" cy="43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1909950" y="1467325"/>
            <a:ext cx="53241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Security Engineer at Atlassian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@hotpheex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descr="A picture containing text&#10;&#10;Description automatically generated"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497" y="2940974"/>
            <a:ext cx="1761025" cy="17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AppRole Auth Method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914400" y="1275606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RoleID / SecretID == Username / Password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IP CIDR bound SecretIDs &amp; Tokens</a:t>
            </a:r>
            <a:endParaRPr/>
          </a:p>
        </p:txBody>
      </p:sp>
      <p:pic>
        <p:nvPicPr>
          <p:cNvPr descr="Chart, diagram, funnel chart&#10;&#10;Description automatically generated" id="273" name="Google Shape;27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864" y="2247714"/>
            <a:ext cx="6232646" cy="261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914400" y="1276348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Path: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kv/example/secret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9" name="Google Shape;279;p45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Key/Value Secrets Backend 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13132"/>
            <a:ext cx="7999812" cy="286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1219200" y="1923678"/>
            <a:ext cx="6705600" cy="105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/>
              <a:t>Configuration as Code</a:t>
            </a:r>
            <a:endParaRPr/>
          </a:p>
        </p:txBody>
      </p:sp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1219199" y="3713450"/>
            <a:ext cx="5303520" cy="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Terraform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914400" y="1275606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Tool for managing infrastructure as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Built &amp; maintained by Hashicorp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Configure </a:t>
            </a:r>
            <a:r>
              <a:rPr b="1" lang="en"/>
              <a:t>Vault </a:t>
            </a:r>
            <a:r>
              <a:rPr lang="en"/>
              <a:t>itself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Supports </a:t>
            </a:r>
            <a:r>
              <a:rPr i="1" lang="en"/>
              <a:t>almost all</a:t>
            </a:r>
            <a:r>
              <a:rPr lang="en"/>
              <a:t> Vault resources</a:t>
            </a:r>
            <a:endParaRPr/>
          </a:p>
          <a:p>
            <a:pPr indent="-17145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Allows for generic API resources for use cases that aren’t supported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Allows templating, modules, loops, conditional statements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Pretty damn </a:t>
            </a:r>
            <a:r>
              <a:rPr i="1" lang="en"/>
              <a:t>JANK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descr="Shape, icon&#10;&#10;Description automatically generated" id="293" name="Google Shape;29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2662" y="303498"/>
            <a:ext cx="1458162" cy="145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Benefits of CaC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914400" y="1275606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Automated testing for all changes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Full history of changes, easy rollback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Allows dev teams to self-manage config for their apps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Teams can request more/less permissions with a PR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Takes pressure off Vault admins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Reusable modules for resources configured to our best practice, for teams to easily consume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/>
          <p:nvPr/>
        </p:nvSpPr>
        <p:spPr>
          <a:xfrm>
            <a:off x="1060695" y="1437624"/>
            <a:ext cx="7670850" cy="29163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9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Terraform Change Process</a:t>
            </a:r>
            <a:endParaRPr/>
          </a:p>
        </p:txBody>
      </p:sp>
      <p:pic>
        <p:nvPicPr>
          <p:cNvPr descr="Diagram&#10;&#10;Description automatically generated" id="306" name="Google Shape;306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735" y="1545636"/>
            <a:ext cx="7446780" cy="2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1219200" y="1923678"/>
            <a:ext cx="6705600" cy="105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/>
              <a:t>Challenge #1: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/>
              <a:t>Legacy Database Passwords</a:t>
            </a:r>
            <a:endParaRPr/>
          </a:p>
        </p:txBody>
      </p:sp>
      <p:sp>
        <p:nvSpPr>
          <p:cNvPr id="312" name="Google Shape;312;p50"/>
          <p:cNvSpPr txBox="1"/>
          <p:nvPr>
            <p:ph idx="1" type="body"/>
          </p:nvPr>
        </p:nvSpPr>
        <p:spPr>
          <a:xfrm>
            <a:off x="1219199" y="3713450"/>
            <a:ext cx="5303520" cy="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914400" y="1280160"/>
            <a:ext cx="4954081" cy="334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Legacy database with no OOTB integrations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Passwords are hardcoded and extremely difficult to rotate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Ongoing long-term migration from Legacy to Modern servers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Usernames have a max length of 8 characters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Must be as easy to onboard applications as possible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A picture containing text, computer&#10;&#10;Description automatically generated" id="319" name="Google Shape;319;p51"/>
          <p:cNvPicPr preferRelativeResize="0"/>
          <p:nvPr/>
        </p:nvPicPr>
        <p:blipFill rotWithShape="1">
          <a:blip r:embed="rId3">
            <a:alphaModFix/>
          </a:blip>
          <a:srcRect b="1" l="6525" r="8173" t="0"/>
          <a:stretch/>
        </p:blipFill>
        <p:spPr>
          <a:xfrm>
            <a:off x="6038985" y="2301720"/>
            <a:ext cx="2647815" cy="232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Solution must support</a:t>
            </a:r>
            <a:r>
              <a:rPr i="1" lang="en"/>
              <a:t> both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914400" y="1276350"/>
            <a:ext cx="381304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LEGACY SERVERS</a:t>
            </a:r>
            <a:endParaRPr/>
          </a:p>
        </p:txBody>
      </p:sp>
      <p:sp>
        <p:nvSpPr>
          <p:cNvPr id="326" name="Google Shape;326;p52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Old UNIX OS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DB uses OS auth for DB auth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To create a DB user, a user must be created on the OS</a:t>
            </a:r>
            <a:endParaRPr/>
          </a:p>
        </p:txBody>
      </p:sp>
      <p:sp>
        <p:nvSpPr>
          <p:cNvPr id="327" name="Google Shape;327;p52"/>
          <p:cNvSpPr txBox="1"/>
          <p:nvPr>
            <p:ph idx="3" type="body"/>
          </p:nvPr>
        </p:nvSpPr>
        <p:spPr>
          <a:xfrm>
            <a:off x="4873752" y="1276350"/>
            <a:ext cx="381304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MODERN SERVERS</a:t>
            </a:r>
            <a:endParaRPr/>
          </a:p>
        </p:txBody>
      </p:sp>
      <p:sp>
        <p:nvSpPr>
          <p:cNvPr id="328" name="Google Shape;328;p52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Current Linux OS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DB uses AD (LDAP) for auth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To create a DB user, an account must be created in Active Directory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>
            <p:ph type="title"/>
          </p:nvPr>
        </p:nvSpPr>
        <p:spPr>
          <a:xfrm>
            <a:off x="705729" y="272958"/>
            <a:ext cx="5830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Database Secrets Engine</a:t>
            </a:r>
            <a:endParaRPr/>
          </a:p>
        </p:txBody>
      </p:sp>
      <p:sp>
        <p:nvSpPr>
          <p:cNvPr id="334" name="Google Shape;334;p53"/>
          <p:cNvSpPr txBox="1"/>
          <p:nvPr>
            <p:ph idx="1" type="body"/>
          </p:nvPr>
        </p:nvSpPr>
        <p:spPr>
          <a:xfrm>
            <a:off x="914400" y="1275606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Dynamic Credentials</a:t>
            </a:r>
            <a:endParaRPr/>
          </a:p>
        </p:txBody>
      </p:sp>
      <p:pic>
        <p:nvPicPr>
          <p:cNvPr id="335" name="Google Shape;3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799" y="1778424"/>
            <a:ext cx="3737428" cy="299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What’s a secret?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914400" y="1276348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Password1!</a:t>
            </a:r>
            <a:r>
              <a:rPr lang="en"/>
              <a:t>’s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API keys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Encryption keys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SSH private keys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Certificates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i="1" lang="en"/>
              <a:t>Webhooks?</a:t>
            </a:r>
            <a:endParaRPr/>
          </a:p>
        </p:txBody>
      </p:sp>
      <p:pic>
        <p:nvPicPr>
          <p:cNvPr descr="hunter2 | Know Your Meme" id="162" name="Google Shape;162;p27"/>
          <p:cNvPicPr preferRelativeResize="0"/>
          <p:nvPr/>
        </p:nvPicPr>
        <p:blipFill rotWithShape="1">
          <a:blip r:embed="rId3">
            <a:alphaModFix/>
          </a:blip>
          <a:srcRect b="940" l="2144" r="2331" t="20440"/>
          <a:stretch/>
        </p:blipFill>
        <p:spPr>
          <a:xfrm>
            <a:off x="4581275" y="1621644"/>
            <a:ext cx="4105525" cy="190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The Game Plan</a:t>
            </a:r>
            <a:endParaRPr/>
          </a:p>
        </p:txBody>
      </p:sp>
      <p:sp>
        <p:nvSpPr>
          <p:cNvPr id="341" name="Google Shape;341;p54"/>
          <p:cNvSpPr txBox="1"/>
          <p:nvPr>
            <p:ph idx="1" type="body"/>
          </p:nvPr>
        </p:nvSpPr>
        <p:spPr>
          <a:xfrm>
            <a:off x="914400" y="1275606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Use KV store as generic storage for </a:t>
            </a:r>
            <a:r>
              <a:rPr i="1" lang="en"/>
              <a:t>username</a:t>
            </a:r>
            <a:r>
              <a:rPr lang="en"/>
              <a:t> and </a:t>
            </a:r>
            <a:r>
              <a:rPr i="1" lang="en"/>
              <a:t>password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Hourly rotation with two alternating users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Use AD secrets engine to rotate AD account passwords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Sync passwords from AD engine to UNIX server</a:t>
            </a:r>
            <a:endParaRPr/>
          </a:p>
        </p:txBody>
      </p:sp>
      <p:pic>
        <p:nvPicPr>
          <p:cNvPr id="342" name="Google Shape;34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194" y="3111810"/>
            <a:ext cx="4992310" cy="189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YAML Manifest of Users</a:t>
            </a:r>
            <a:endParaRPr/>
          </a:p>
        </p:txBody>
      </p:sp>
      <p:sp>
        <p:nvSpPr>
          <p:cNvPr id="348" name="Google Shape;348;p55"/>
          <p:cNvSpPr txBox="1"/>
          <p:nvPr>
            <p:ph idx="1" type="body"/>
          </p:nvPr>
        </p:nvSpPr>
        <p:spPr>
          <a:xfrm>
            <a:off x="914400" y="1275606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Source of truth for DB users that should exist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Defines which users belong to which applications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Consumed by AD &amp; Legacy DB servers to create necessary accounts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Imported by Terraform to automatically provision Vault config</a:t>
            </a:r>
            <a:endParaRPr/>
          </a:p>
        </p:txBody>
      </p:sp>
      <p:sp>
        <p:nvSpPr>
          <p:cNvPr id="349" name="Google Shape;349;p55"/>
          <p:cNvSpPr/>
          <p:nvPr/>
        </p:nvSpPr>
        <p:spPr>
          <a:xfrm>
            <a:off x="2018566" y="3066907"/>
            <a:ext cx="5564067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example-application: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dbUserA: _abc000a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dbUserB: _abc000b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description: Vault User - Development example-application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example-service: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dbUserA: _abc001a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dbUserB: _abc001b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description: Vault User - Development example-service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Legacy Server Rotation script (hourly schedule)</a:t>
            </a:r>
            <a:endParaRPr/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914400" y="1275606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Authenticate to Vault with AppRole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Pull down latest YAML manifest &amp; create/delete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pair of users, select one with the oldest system password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Request new password for oldest user in each pair</a:t>
            </a:r>
            <a:endParaRPr/>
          </a:p>
          <a:p>
            <a:pPr indent="-17145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AD secrets engine rotates the password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Update password for local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Update Vault KV store with username &amp; password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idx="1" type="body"/>
          </p:nvPr>
        </p:nvSpPr>
        <p:spPr>
          <a:xfrm>
            <a:off x="936768" y="303498"/>
            <a:ext cx="381304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K8s Sidecar</a:t>
            </a:r>
            <a:endParaRPr/>
          </a:p>
        </p:txBody>
      </p:sp>
      <p:sp>
        <p:nvSpPr>
          <p:cNvPr id="362" name="Google Shape;362;p57"/>
          <p:cNvSpPr txBox="1"/>
          <p:nvPr>
            <p:ph idx="2" type="body"/>
          </p:nvPr>
        </p:nvSpPr>
        <p:spPr>
          <a:xfrm>
            <a:off x="434725" y="2983375"/>
            <a:ext cx="43152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Vault-specific logic </a:t>
            </a:r>
            <a:r>
              <a:rPr lang="en" sz="1800"/>
              <a:t>separate</a:t>
            </a:r>
            <a:r>
              <a:rPr lang="en" sz="1800"/>
              <a:t> to application logic</a:t>
            </a:r>
            <a:endParaRPr sz="1800"/>
          </a:p>
          <a:p>
            <a:pPr indent="-2032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Hashicorp supported sidecar</a:t>
            </a:r>
            <a:endParaRPr sz="1800"/>
          </a:p>
          <a:p>
            <a:pPr indent="-2032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Code change still required</a:t>
            </a:r>
            <a:endParaRPr sz="1800"/>
          </a:p>
        </p:txBody>
      </p:sp>
      <p:sp>
        <p:nvSpPr>
          <p:cNvPr id="363" name="Google Shape;363;p57"/>
          <p:cNvSpPr txBox="1"/>
          <p:nvPr>
            <p:ph idx="3" type="body"/>
          </p:nvPr>
        </p:nvSpPr>
        <p:spPr>
          <a:xfrm>
            <a:off x="4896120" y="303498"/>
            <a:ext cx="381304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64" name="Google Shape;364;p57"/>
          <p:cNvSpPr txBox="1"/>
          <p:nvPr>
            <p:ph idx="4" type="body"/>
          </p:nvPr>
        </p:nvSpPr>
        <p:spPr>
          <a:xfrm>
            <a:off x="4896125" y="2983375"/>
            <a:ext cx="40929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Requires more code changes</a:t>
            </a:r>
            <a:endParaRPr sz="1700"/>
          </a:p>
          <a:p>
            <a:pPr indent="-1968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Doesn’t require extra Vault containers in every pod</a:t>
            </a:r>
            <a:endParaRPr sz="1700"/>
          </a:p>
          <a:p>
            <a:pPr indent="-1968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Allows us to customise Vault-specific logic</a:t>
            </a:r>
            <a:endParaRPr sz="1700"/>
          </a:p>
          <a:p>
            <a:pPr indent="-1968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Most services already import common internal libraries</a:t>
            </a:r>
            <a:endParaRPr sz="1700"/>
          </a:p>
        </p:txBody>
      </p:sp>
      <p:pic>
        <p:nvPicPr>
          <p:cNvPr id="365" name="Google Shape;3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800" y="1066050"/>
            <a:ext cx="3857225" cy="16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00" y="989300"/>
            <a:ext cx="4197451" cy="19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30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Legacy DB Endstate</a:t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914400" y="1275600"/>
            <a:ext cx="7772400" cy="3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DB passwords are no longer stored insecurely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DB passwords only live for </a:t>
            </a:r>
            <a:r>
              <a:rPr i="1" lang="en"/>
              <a:t>2 hours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Teams can onboard an application in less than an hour, with no code changes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DBA’s have a source of truth they can use to look up any DB username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Apps will behave the same whether using Legacy or Modern DB servers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SzPts val="1400"/>
              <a:buChar char="•"/>
            </a:pPr>
            <a:r>
              <a:rPr lang="en"/>
              <a:t>Developers no longer have access to production DB passwords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>
            <p:ph type="title"/>
          </p:nvPr>
        </p:nvSpPr>
        <p:spPr>
          <a:xfrm>
            <a:off x="1219200" y="1923678"/>
            <a:ext cx="67056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/>
              <a:t>Challenge #2: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"/>
              <a:t>Human </a:t>
            </a:r>
            <a:r>
              <a:rPr lang="en"/>
              <a:t>Legacy </a:t>
            </a:r>
            <a:r>
              <a:rPr lang="en"/>
              <a:t>Database Access</a:t>
            </a:r>
            <a:endParaRPr/>
          </a:p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1219200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914400" y="1280150"/>
            <a:ext cx="74535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Developers frequently need access to Nonprod DBs, and Prod DBs in an emergency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Developers have a user manually provisioned on the Legacy DB host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User account passwords are extremely long lived</a:t>
            </a:r>
            <a:endParaRPr sz="1800"/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" sz="1800"/>
              <a:t>Far too many Prod DB logins that look like </a:t>
            </a:r>
            <a:r>
              <a:rPr lang="en" sz="16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aaron:aaron</a:t>
            </a:r>
            <a:endParaRPr sz="1600">
              <a:solidFill>
                <a:schemeClr val="accent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Developers often share credentials between themselves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SzPts val="1800"/>
              <a:buChar char="•"/>
            </a:pPr>
            <a:r>
              <a:rPr lang="en" sz="1800"/>
              <a:t>Impossible to audit who is accessing DBs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 Secrets Engine: Service Account Check-Out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Create a “Library” of AD accounts that are allowed to be “borrowed” for a given time limit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Password is only shown to the user who has borrowed the account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Passwords are automatically rotated when “checked-in/returned”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This process would allow us to audit who checks out access to which DB &amp; when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800"/>
              <a:t>Although for our use-case, the engine itself required some modifications…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Hack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Passwords have to be synced between AD &amp; Legacy Servers (until DB migration is complete)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Open source to the rescue: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Forked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https://github.com/hashicorp/vault-plugin-secrets-ad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Added new </a:t>
            </a:r>
            <a:r>
              <a:rPr lang="en" sz="1500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</a:rPr>
              <a:t>/creds</a:t>
            </a:r>
            <a:r>
              <a:rPr lang="en" sz="1800"/>
              <a:t> endpoint to, which retrieves current account password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Used Vault policies to restrict usage of the new endpoint </a:t>
            </a:r>
            <a:r>
              <a:rPr b="1" lang="en" sz="1800"/>
              <a:t>ONLY</a:t>
            </a:r>
            <a:r>
              <a:rPr lang="en" sz="1800"/>
              <a:t> to legacy DB server Approles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Added new KSH script to Legacy DB hosts to sync passwords from AD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Installed new custom secrets backend into Vault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914400" y="1276348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No secure standard place to store secrets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No mechanism to automatically rotate secrets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Plaintext secrets everywhere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No great solution for k8s secrets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Need to support critical legacy database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who is “_vxeg003”?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Service accounts in library aren’t tied to any user’s identity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Audit Lambda Function: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Inspects the status of the library at regular intervals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Maps the Vault token of borrowers to human identity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Records all check-outs in DynamoDB table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000"/>
              </a:spcAft>
              <a:buSzPts val="1400"/>
              <a:buChar char="•"/>
            </a:pPr>
            <a:r>
              <a:rPr lang="en"/>
              <a:t>If somebody checks-out Production DB creds, alert to Slack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25" y="152400"/>
            <a:ext cx="72031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</a:t>
            </a:r>
            <a:endParaRPr/>
          </a:p>
        </p:txBody>
      </p:sp>
      <p:sp>
        <p:nvSpPr>
          <p:cNvPr id="418" name="Google Shape;418;p66"/>
          <p:cNvSpPr txBox="1"/>
          <p:nvPr>
            <p:ph idx="1" type="body"/>
          </p:nvPr>
        </p:nvSpPr>
        <p:spPr>
          <a:xfrm>
            <a:off x="914400" y="1276350"/>
            <a:ext cx="7174200" cy="33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“Vampire Squid” CLI tool updated to give developers a simple command to retrieve short-lived DB credentials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Developers have easy access to short-lived credentials to access DB’s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Security has full auditibility into who is accessing DB’s &amp; when they accessed it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Once DB migration is complete, custom forked plugin can be retired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Char char="•"/>
            </a:pPr>
            <a:r>
              <a:rPr lang="en" sz="1800"/>
              <a:t>Awareness of when somebody accesses a production DB directly</a:t>
            </a:r>
            <a:endParaRPr sz="1800"/>
          </a:p>
        </p:txBody>
      </p:sp>
      <p:pic>
        <p:nvPicPr>
          <p:cNvPr id="419" name="Google Shape;41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900" y="143175"/>
            <a:ext cx="1340700" cy="15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450" y="3809074"/>
            <a:ext cx="6491098" cy="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914400" y="1275606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Self-managed Consul clusters are a lot of overhead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K8s service accounts can be difficult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Very high-risk system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For single-cloud use cases, using cloud native secrets management &amp; IAM will probably be easier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Most people want to do the right thing, they just need to be provided with a good, well supported option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/>
          <p:nvPr>
            <p:ph type="ctrTitle"/>
          </p:nvPr>
        </p:nvSpPr>
        <p:spPr>
          <a:xfrm>
            <a:off x="1295400" y="498426"/>
            <a:ext cx="65532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/>
              <a:t>Thanks for listening!</a:t>
            </a:r>
            <a:endParaRPr/>
          </a:p>
        </p:txBody>
      </p:sp>
      <p:pic>
        <p:nvPicPr>
          <p:cNvPr id="432" name="Google Shape;43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311" y="2108297"/>
            <a:ext cx="1838025" cy="18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665" y="2065883"/>
            <a:ext cx="1838025" cy="183804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8"/>
          <p:cNvSpPr txBox="1"/>
          <p:nvPr/>
        </p:nvSpPr>
        <p:spPr>
          <a:xfrm>
            <a:off x="2026825" y="3946325"/>
            <a:ext cx="170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Vault Blog Post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68"/>
          <p:cNvSpPr txBox="1"/>
          <p:nvPr/>
        </p:nvSpPr>
        <p:spPr>
          <a:xfrm>
            <a:off x="5410163" y="3946325"/>
            <a:ext cx="170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Slides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68"/>
          <p:cNvSpPr txBox="1"/>
          <p:nvPr>
            <p:ph idx="4294967295" type="body"/>
          </p:nvPr>
        </p:nvSpPr>
        <p:spPr>
          <a:xfrm>
            <a:off x="3318600" y="1180025"/>
            <a:ext cx="2506800" cy="6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1219200" y="1923678"/>
            <a:ext cx="6705600" cy="105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/>
              <a:t>Product Choice &amp; Architecture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219199" y="3713450"/>
            <a:ext cx="5303520" cy="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Market Evaluation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914400" y="1280150"/>
            <a:ext cx="72423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b="1" lang="en" sz="1700"/>
              <a:t>Requirements:</a:t>
            </a:r>
            <a:endParaRPr b="1" sz="1700"/>
          </a:p>
          <a:p>
            <a:pPr indent="-33655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Automated secret retrieval for microservices</a:t>
            </a:r>
            <a:endParaRPr sz="1700"/>
          </a:p>
          <a:p>
            <a:pPr indent="-3365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Good integrations with Kubernetes,  all cloud platforms</a:t>
            </a:r>
            <a:endParaRPr sz="1700"/>
          </a:p>
          <a:p>
            <a:pPr indent="-3365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Thorough API to allow automation</a:t>
            </a:r>
            <a:endParaRPr sz="1700"/>
          </a:p>
          <a:p>
            <a:pPr indent="-3365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Automatic secret rotation</a:t>
            </a:r>
            <a:endParaRPr sz="1700"/>
          </a:p>
          <a:p>
            <a:pPr indent="-3365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High availability</a:t>
            </a:r>
            <a:endParaRPr sz="1700"/>
          </a:p>
          <a:p>
            <a:pPr indent="-3365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Disaster Recovery</a:t>
            </a:r>
            <a:endParaRPr sz="1700"/>
          </a:p>
          <a:p>
            <a:pPr indent="-3365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No/low upfront cost commitment</a:t>
            </a:r>
            <a:endParaRPr sz="1700"/>
          </a:p>
          <a:p>
            <a:pPr indent="-336550" lvl="0" marL="457200" rtl="0" algn="l">
              <a:lnSpc>
                <a:spcPct val="7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•"/>
            </a:pPr>
            <a:r>
              <a:rPr lang="en" sz="1700"/>
              <a:t>Our Legacy Databases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Hashicorp Vault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914400" y="1280160"/>
            <a:ext cx="52242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Cloud agnostic platform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Battle tested by big name enterprises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Terraform provider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API-first design (CLI, REST API, GUI, Mature SDKs)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Self-managed open-source option</a:t>
            </a:r>
            <a:endParaRPr sz="1700"/>
          </a:p>
          <a:p>
            <a:pPr indent="-17145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Zero licensing costs to this day</a:t>
            </a:r>
            <a:endParaRPr sz="1500"/>
          </a:p>
          <a:p>
            <a:pPr indent="-2349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Auditability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Out of the box integrations with most platforms</a:t>
            </a:r>
            <a:endParaRPr/>
          </a:p>
          <a:p>
            <a:pPr indent="-2349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Highly available deployment options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descr="A picture containing icon&#10;&#10;Description automatically generated"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8582" y="1123950"/>
            <a:ext cx="2335919" cy="334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Architecture Choices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914400" y="1275606"/>
            <a:ext cx="7772400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Git-ops wherever possible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3 standalone clusters (Dev, NonProd, Prod)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AWS KMS Auto-unseal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Self managed OSS deployment on AWS EC2 instances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CloudFormation &amp; Ansible</a:t>
            </a:r>
            <a:endParaRPr/>
          </a:p>
          <a:p>
            <a:pPr indent="-2222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Ephemeral EC2 instances replaced regularly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6923" y="664963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914400" y="205978"/>
            <a:ext cx="7772400" cy="917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"/>
              <a:t>Reference Architecture</a:t>
            </a:r>
            <a:endParaRPr/>
          </a:p>
        </p:txBody>
      </p:sp>
      <p:pic>
        <p:nvPicPr>
          <p:cNvPr descr="Diagram&#10;&#10;Description automatically generated" id="203" name="Google Shape;20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673" y="1113072"/>
            <a:ext cx="5252653" cy="385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