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635" autoAdjust="0"/>
  </p:normalViewPr>
  <p:slideViewPr>
    <p:cSldViewPr snapToGrid="0" snapToObjects="1">
      <p:cViewPr>
        <p:scale>
          <a:sx n="108" d="100"/>
          <a:sy n="108" d="100"/>
        </p:scale>
        <p:origin x="5240" y="2840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93AFA-8032-5242-99FD-64953C346F1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8A1FC-5883-8848-91FB-5FA29736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8A1FC-5883-8848-91FB-5FA297369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6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3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0" y="2929467"/>
            <a:ext cx="12344400" cy="624162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929467"/>
            <a:ext cx="36576000" cy="624162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4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7068800"/>
            <a:ext cx="24460200" cy="48276933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60600" y="17068800"/>
            <a:ext cx="24460200" cy="48276933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0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3597-87F8-1A43-8185-057D458B63F8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72DE-05DD-3848-BD12-CE1F705B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9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66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130626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1306266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1306266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1306266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1306266" rtl="0" eaLnBrk="1" latinLnBrk="0" hangingPunct="1">
        <a:spcBef>
          <a:spcPct val="20000"/>
        </a:spcBef>
        <a:buFont typeface="Arial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69" y="10691506"/>
            <a:ext cx="5617377" cy="42130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12047" y="873531"/>
            <a:ext cx="14941623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Source Sans Pro"/>
                <a:cs typeface="Source Sans Pro"/>
              </a:rPr>
              <a:t>On Demand Transportation </a:t>
            </a:r>
            <a:r>
              <a:rPr lang="en-US" sz="6600" b="1" dirty="0" smtClean="0">
                <a:latin typeface="Source Sans Pro"/>
                <a:cs typeface="Source Sans Pro"/>
              </a:rPr>
              <a:t>Scheduling</a:t>
            </a:r>
          </a:p>
          <a:p>
            <a:pPr algn="r"/>
            <a:r>
              <a:rPr lang="en-US" sz="4400" dirty="0" err="1">
                <a:latin typeface="Source Sans Pro"/>
                <a:cs typeface="Source Sans Pro"/>
              </a:rPr>
              <a:t>Weini</a:t>
            </a:r>
            <a:r>
              <a:rPr lang="en-US" sz="4400" dirty="0">
                <a:latin typeface="Source Sans Pro"/>
                <a:cs typeface="Source Sans Pro"/>
              </a:rPr>
              <a:t> Yu, Zhouchangwan Yu, </a:t>
            </a:r>
            <a:r>
              <a:rPr lang="en-US" sz="4400" dirty="0" err="1">
                <a:latin typeface="Source Sans Pro"/>
                <a:cs typeface="Source Sans Pro"/>
              </a:rPr>
              <a:t>Yutian</a:t>
            </a:r>
            <a:r>
              <a:rPr lang="en-US" sz="4400" dirty="0">
                <a:latin typeface="Source Sans Pro"/>
                <a:cs typeface="Source Sans Pro"/>
              </a:rPr>
              <a:t> Li </a:t>
            </a:r>
          </a:p>
          <a:p>
            <a:pPr algn="r"/>
            <a:endParaRPr lang="en-US" sz="6600" b="1" dirty="0" smtClean="0">
              <a:latin typeface="Source Sans Pro"/>
              <a:cs typeface="Source Sans Pro"/>
            </a:endParaRPr>
          </a:p>
        </p:txBody>
      </p:sp>
      <p:sp>
        <p:nvSpPr>
          <p:cNvPr id="8" name="Freeform 472"/>
          <p:cNvSpPr>
            <a:spLocks/>
          </p:cNvSpPr>
          <p:nvPr/>
        </p:nvSpPr>
        <p:spPr bwMode="auto">
          <a:xfrm>
            <a:off x="8252221" y="8522358"/>
            <a:ext cx="11245111" cy="9067946"/>
          </a:xfrm>
          <a:custGeom>
            <a:avLst/>
            <a:gdLst>
              <a:gd name="T0" fmla="*/ 2147483647 w 22980"/>
              <a:gd name="T1" fmla="*/ 2147483647 h 12700"/>
              <a:gd name="T2" fmla="*/ 2147483647 w 22980"/>
              <a:gd name="T3" fmla="*/ 2147483647 h 12700"/>
              <a:gd name="T4" fmla="*/ 2147483647 w 22980"/>
              <a:gd name="T5" fmla="*/ 2147483647 h 12700"/>
              <a:gd name="T6" fmla="*/ 2147483647 w 22980"/>
              <a:gd name="T7" fmla="*/ 0 h 12700"/>
              <a:gd name="T8" fmla="*/ 2147483647 w 22980"/>
              <a:gd name="T9" fmla="*/ 0 h 12700"/>
              <a:gd name="T10" fmla="*/ 2147483647 w 22980"/>
              <a:gd name="T11" fmla="*/ 0 h 12700"/>
              <a:gd name="T12" fmla="*/ 0 w 22980"/>
              <a:gd name="T13" fmla="*/ 2147483647 h 12700"/>
              <a:gd name="T14" fmla="*/ 0 w 22980"/>
              <a:gd name="T15" fmla="*/ 2147483647 h 12700"/>
              <a:gd name="T16" fmla="*/ 0 w 22980"/>
              <a:gd name="T17" fmla="*/ 2147483647 h 12700"/>
              <a:gd name="T18" fmla="*/ 2147483647 w 22980"/>
              <a:gd name="T19" fmla="*/ 2147483647 h 12700"/>
              <a:gd name="T20" fmla="*/ 2147483647 w 22980"/>
              <a:gd name="T21" fmla="*/ 2147483647 h 12700"/>
              <a:gd name="T22" fmla="*/ 2147483647 w 22980"/>
              <a:gd name="T23" fmla="*/ 2147483647 h 127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980" h="12700">
                <a:moveTo>
                  <a:pt x="22678" y="12700"/>
                </a:moveTo>
                <a:cubicBezTo>
                  <a:pt x="22845" y="12700"/>
                  <a:pt x="22980" y="12564"/>
                  <a:pt x="22980" y="12397"/>
                </a:cubicBezTo>
                <a:lnTo>
                  <a:pt x="22980" y="303"/>
                </a:lnTo>
                <a:cubicBezTo>
                  <a:pt x="22980" y="136"/>
                  <a:pt x="22845" y="0"/>
                  <a:pt x="22678" y="0"/>
                </a:cubicBezTo>
                <a:lnTo>
                  <a:pt x="303" y="0"/>
                </a:lnTo>
                <a:cubicBezTo>
                  <a:pt x="136" y="0"/>
                  <a:pt x="0" y="136"/>
                  <a:pt x="0" y="303"/>
                </a:cubicBezTo>
                <a:lnTo>
                  <a:pt x="0" y="12397"/>
                </a:lnTo>
                <a:cubicBezTo>
                  <a:pt x="0" y="12564"/>
                  <a:pt x="136" y="12700"/>
                  <a:pt x="303" y="12700"/>
                </a:cubicBezTo>
                <a:lnTo>
                  <a:pt x="22678" y="12700"/>
                </a:lnTo>
                <a:close/>
              </a:path>
            </a:pathLst>
          </a:custGeom>
          <a:noFill/>
          <a:ln w="38100" cap="rnd" cmpd="sng">
            <a:solidFill>
              <a:srgbClr val="8B133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Source Sans Pro"/>
              <a:cs typeface="Source Sans Pro"/>
            </a:endParaRPr>
          </a:p>
        </p:txBody>
      </p:sp>
      <p:sp>
        <p:nvSpPr>
          <p:cNvPr id="9" name="Freeform 472"/>
          <p:cNvSpPr>
            <a:spLocks/>
          </p:cNvSpPr>
          <p:nvPr/>
        </p:nvSpPr>
        <p:spPr bwMode="auto">
          <a:xfrm>
            <a:off x="8252221" y="3147054"/>
            <a:ext cx="18604363" cy="5154027"/>
          </a:xfrm>
          <a:custGeom>
            <a:avLst/>
            <a:gdLst>
              <a:gd name="T0" fmla="*/ 2147483647 w 22980"/>
              <a:gd name="T1" fmla="*/ 2147483647 h 12700"/>
              <a:gd name="T2" fmla="*/ 2147483647 w 22980"/>
              <a:gd name="T3" fmla="*/ 2147483647 h 12700"/>
              <a:gd name="T4" fmla="*/ 2147483647 w 22980"/>
              <a:gd name="T5" fmla="*/ 2147483647 h 12700"/>
              <a:gd name="T6" fmla="*/ 2147483647 w 22980"/>
              <a:gd name="T7" fmla="*/ 0 h 12700"/>
              <a:gd name="T8" fmla="*/ 2147483647 w 22980"/>
              <a:gd name="T9" fmla="*/ 0 h 12700"/>
              <a:gd name="T10" fmla="*/ 2147483647 w 22980"/>
              <a:gd name="T11" fmla="*/ 0 h 12700"/>
              <a:gd name="T12" fmla="*/ 0 w 22980"/>
              <a:gd name="T13" fmla="*/ 2147483647 h 12700"/>
              <a:gd name="T14" fmla="*/ 0 w 22980"/>
              <a:gd name="T15" fmla="*/ 2147483647 h 12700"/>
              <a:gd name="T16" fmla="*/ 0 w 22980"/>
              <a:gd name="T17" fmla="*/ 2147483647 h 12700"/>
              <a:gd name="T18" fmla="*/ 2147483647 w 22980"/>
              <a:gd name="T19" fmla="*/ 2147483647 h 12700"/>
              <a:gd name="T20" fmla="*/ 2147483647 w 22980"/>
              <a:gd name="T21" fmla="*/ 2147483647 h 12700"/>
              <a:gd name="T22" fmla="*/ 2147483647 w 22980"/>
              <a:gd name="T23" fmla="*/ 2147483647 h 127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980" h="12700">
                <a:moveTo>
                  <a:pt x="22678" y="12700"/>
                </a:moveTo>
                <a:cubicBezTo>
                  <a:pt x="22845" y="12700"/>
                  <a:pt x="22980" y="12564"/>
                  <a:pt x="22980" y="12397"/>
                </a:cubicBezTo>
                <a:lnTo>
                  <a:pt x="22980" y="303"/>
                </a:lnTo>
                <a:cubicBezTo>
                  <a:pt x="22980" y="136"/>
                  <a:pt x="22845" y="0"/>
                  <a:pt x="22678" y="0"/>
                </a:cubicBezTo>
                <a:lnTo>
                  <a:pt x="303" y="0"/>
                </a:lnTo>
                <a:cubicBezTo>
                  <a:pt x="136" y="0"/>
                  <a:pt x="0" y="136"/>
                  <a:pt x="0" y="303"/>
                </a:cubicBezTo>
                <a:lnTo>
                  <a:pt x="0" y="12397"/>
                </a:lnTo>
                <a:cubicBezTo>
                  <a:pt x="0" y="12564"/>
                  <a:pt x="136" y="12700"/>
                  <a:pt x="303" y="12700"/>
                </a:cubicBezTo>
                <a:lnTo>
                  <a:pt x="22678" y="12700"/>
                </a:lnTo>
                <a:close/>
              </a:path>
            </a:pathLst>
          </a:custGeom>
          <a:noFill/>
          <a:ln w="38100" cap="rnd" cmpd="sng">
            <a:solidFill>
              <a:srgbClr val="8B133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Source Sans Pro"/>
              <a:cs typeface="Source Sans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37" y="3965454"/>
            <a:ext cx="72310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ource Sans Pro"/>
                <a:cs typeface="Source Sans Pro"/>
              </a:rPr>
              <a:t>Motivation</a:t>
            </a:r>
            <a:r>
              <a:rPr lang="en-US" sz="2400" dirty="0" smtClean="0">
                <a:latin typeface="Source Sans Pro"/>
                <a:cs typeface="Source Sans Pro"/>
              </a:rPr>
              <a:t>: better matching needed for </a:t>
            </a:r>
            <a:r>
              <a:rPr lang="en-US" sz="2400" dirty="0">
                <a:latin typeface="Source Sans Pro"/>
                <a:cs typeface="Source Sans Pro"/>
              </a:rPr>
              <a:t>riders (demand) </a:t>
            </a:r>
            <a:r>
              <a:rPr lang="en-US" sz="2400" dirty="0" smtClean="0">
                <a:latin typeface="Source Sans Pro"/>
                <a:cs typeface="Source Sans Pro"/>
              </a:rPr>
              <a:t>and </a:t>
            </a:r>
            <a:r>
              <a:rPr lang="en-US" sz="2400" dirty="0">
                <a:latin typeface="Source Sans Pro"/>
                <a:cs typeface="Source Sans Pro"/>
              </a:rPr>
              <a:t>drivers (</a:t>
            </a:r>
            <a:r>
              <a:rPr lang="en-US" sz="2400" dirty="0" smtClean="0">
                <a:latin typeface="Source Sans Pro"/>
                <a:cs typeface="Source Sans Pro"/>
              </a:rPr>
              <a:t>supply) in on demand </a:t>
            </a:r>
            <a:r>
              <a:rPr lang="en-US" sz="2400" dirty="0">
                <a:latin typeface="Source Sans Pro"/>
                <a:cs typeface="Source Sans Pro"/>
              </a:rPr>
              <a:t>transportation service platforms like </a:t>
            </a:r>
            <a:r>
              <a:rPr lang="en-US" sz="2400" dirty="0" err="1">
                <a:latin typeface="Source Sans Pro"/>
                <a:cs typeface="Source Sans Pro"/>
              </a:rPr>
              <a:t>Uber</a:t>
            </a:r>
            <a:r>
              <a:rPr lang="en-US" sz="2400" dirty="0">
                <a:latin typeface="Source Sans Pro"/>
                <a:cs typeface="Source Sans Pro"/>
              </a:rPr>
              <a:t> and </a:t>
            </a:r>
            <a:r>
              <a:rPr lang="en-US" sz="2400" dirty="0" err="1" smtClean="0">
                <a:latin typeface="Source Sans Pro"/>
                <a:cs typeface="Source Sans Pro"/>
              </a:rPr>
              <a:t>Lyft</a:t>
            </a:r>
            <a:r>
              <a:rPr lang="en-US" sz="2400" dirty="0" smtClean="0">
                <a:latin typeface="Source Sans Pro"/>
                <a:cs typeface="Source Sans Pro"/>
              </a:rPr>
              <a:t>.</a:t>
            </a:r>
            <a:endParaRPr lang="en-US" sz="2400" dirty="0">
              <a:latin typeface="Source Sans Pro"/>
              <a:cs typeface="Source Sans Pro"/>
            </a:endParaRPr>
          </a:p>
          <a:p>
            <a:endParaRPr lang="en-US" sz="2400" dirty="0">
              <a:latin typeface="Source Sans Pro"/>
              <a:cs typeface="Source Sans Pro"/>
            </a:endParaRPr>
          </a:p>
          <a:p>
            <a:r>
              <a:rPr lang="en-US" sz="2400" b="1" dirty="0" smtClean="0">
                <a:latin typeface="Source Sans Pro"/>
                <a:cs typeface="Source Sans Pro"/>
              </a:rPr>
              <a:t>Goal</a:t>
            </a:r>
            <a:r>
              <a:rPr lang="en-US" sz="2400" dirty="0" smtClean="0">
                <a:latin typeface="Source Sans Pro"/>
                <a:cs typeface="Source Sans Pro"/>
              </a:rPr>
              <a:t>: develop </a:t>
            </a:r>
            <a:r>
              <a:rPr lang="en-US" sz="2400" dirty="0">
                <a:latin typeface="Source Sans Pro"/>
                <a:cs typeface="Source Sans Pro"/>
              </a:rPr>
              <a:t>an intelligent model that effectively match the customer requests with the drivers in the single vehicle pickup and delivery problem (SVPDP).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636" y="3147054"/>
            <a:ext cx="328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800000"/>
                </a:solidFill>
                <a:latin typeface="Source Sans Pro"/>
                <a:cs typeface="Source Sans Pro"/>
              </a:rPr>
              <a:t>Introduction</a:t>
            </a:r>
            <a:endParaRPr lang="en-US" sz="4000" b="1" dirty="0">
              <a:solidFill>
                <a:srgbClr val="800000"/>
              </a:solidFill>
              <a:latin typeface="Source Sans Pro"/>
              <a:cs typeface="Source Sans Pro"/>
            </a:endParaRPr>
          </a:p>
        </p:txBody>
      </p:sp>
      <p:sp>
        <p:nvSpPr>
          <p:cNvPr id="12" name="Freeform 472"/>
          <p:cNvSpPr>
            <a:spLocks/>
          </p:cNvSpPr>
          <p:nvPr/>
        </p:nvSpPr>
        <p:spPr bwMode="auto">
          <a:xfrm>
            <a:off x="499357" y="7140681"/>
            <a:ext cx="7484160" cy="10427629"/>
          </a:xfrm>
          <a:custGeom>
            <a:avLst/>
            <a:gdLst>
              <a:gd name="T0" fmla="*/ 2147483647 w 22980"/>
              <a:gd name="T1" fmla="*/ 2147483647 h 12700"/>
              <a:gd name="T2" fmla="*/ 2147483647 w 22980"/>
              <a:gd name="T3" fmla="*/ 2147483647 h 12700"/>
              <a:gd name="T4" fmla="*/ 2147483647 w 22980"/>
              <a:gd name="T5" fmla="*/ 2147483647 h 12700"/>
              <a:gd name="T6" fmla="*/ 2147483647 w 22980"/>
              <a:gd name="T7" fmla="*/ 0 h 12700"/>
              <a:gd name="T8" fmla="*/ 2147483647 w 22980"/>
              <a:gd name="T9" fmla="*/ 0 h 12700"/>
              <a:gd name="T10" fmla="*/ 2147483647 w 22980"/>
              <a:gd name="T11" fmla="*/ 0 h 12700"/>
              <a:gd name="T12" fmla="*/ 0 w 22980"/>
              <a:gd name="T13" fmla="*/ 2147483647 h 12700"/>
              <a:gd name="T14" fmla="*/ 0 w 22980"/>
              <a:gd name="T15" fmla="*/ 2147483647 h 12700"/>
              <a:gd name="T16" fmla="*/ 0 w 22980"/>
              <a:gd name="T17" fmla="*/ 2147483647 h 12700"/>
              <a:gd name="T18" fmla="*/ 2147483647 w 22980"/>
              <a:gd name="T19" fmla="*/ 2147483647 h 12700"/>
              <a:gd name="T20" fmla="*/ 2147483647 w 22980"/>
              <a:gd name="T21" fmla="*/ 2147483647 h 12700"/>
              <a:gd name="T22" fmla="*/ 2147483647 w 22980"/>
              <a:gd name="T23" fmla="*/ 2147483647 h 127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980" h="12700">
                <a:moveTo>
                  <a:pt x="22678" y="12700"/>
                </a:moveTo>
                <a:cubicBezTo>
                  <a:pt x="22845" y="12700"/>
                  <a:pt x="22980" y="12564"/>
                  <a:pt x="22980" y="12397"/>
                </a:cubicBezTo>
                <a:lnTo>
                  <a:pt x="22980" y="303"/>
                </a:lnTo>
                <a:cubicBezTo>
                  <a:pt x="22980" y="136"/>
                  <a:pt x="22845" y="0"/>
                  <a:pt x="22678" y="0"/>
                </a:cubicBezTo>
                <a:lnTo>
                  <a:pt x="303" y="0"/>
                </a:lnTo>
                <a:cubicBezTo>
                  <a:pt x="136" y="0"/>
                  <a:pt x="0" y="136"/>
                  <a:pt x="0" y="303"/>
                </a:cubicBezTo>
                <a:lnTo>
                  <a:pt x="0" y="12397"/>
                </a:lnTo>
                <a:cubicBezTo>
                  <a:pt x="0" y="12564"/>
                  <a:pt x="136" y="12700"/>
                  <a:pt x="303" y="12700"/>
                </a:cubicBezTo>
                <a:lnTo>
                  <a:pt x="22678" y="12700"/>
                </a:lnTo>
                <a:close/>
              </a:path>
            </a:pathLst>
          </a:custGeom>
          <a:noFill/>
          <a:ln w="38100" cap="rnd" cmpd="sng">
            <a:solidFill>
              <a:srgbClr val="8B133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Source Sans Pro"/>
              <a:cs typeface="Source Sans Pro"/>
            </a:endParaRPr>
          </a:p>
        </p:txBody>
      </p:sp>
      <p:sp>
        <p:nvSpPr>
          <p:cNvPr id="15" name="Freeform 472"/>
          <p:cNvSpPr>
            <a:spLocks/>
          </p:cNvSpPr>
          <p:nvPr/>
        </p:nvSpPr>
        <p:spPr bwMode="auto">
          <a:xfrm>
            <a:off x="19770421" y="13899770"/>
            <a:ext cx="7086161" cy="3690533"/>
          </a:xfrm>
          <a:custGeom>
            <a:avLst/>
            <a:gdLst>
              <a:gd name="T0" fmla="*/ 2147483647 w 22980"/>
              <a:gd name="T1" fmla="*/ 2147483647 h 12700"/>
              <a:gd name="T2" fmla="*/ 2147483647 w 22980"/>
              <a:gd name="T3" fmla="*/ 2147483647 h 12700"/>
              <a:gd name="T4" fmla="*/ 2147483647 w 22980"/>
              <a:gd name="T5" fmla="*/ 2147483647 h 12700"/>
              <a:gd name="T6" fmla="*/ 2147483647 w 22980"/>
              <a:gd name="T7" fmla="*/ 0 h 12700"/>
              <a:gd name="T8" fmla="*/ 2147483647 w 22980"/>
              <a:gd name="T9" fmla="*/ 0 h 12700"/>
              <a:gd name="T10" fmla="*/ 2147483647 w 22980"/>
              <a:gd name="T11" fmla="*/ 0 h 12700"/>
              <a:gd name="T12" fmla="*/ 0 w 22980"/>
              <a:gd name="T13" fmla="*/ 2147483647 h 12700"/>
              <a:gd name="T14" fmla="*/ 0 w 22980"/>
              <a:gd name="T15" fmla="*/ 2147483647 h 12700"/>
              <a:gd name="T16" fmla="*/ 0 w 22980"/>
              <a:gd name="T17" fmla="*/ 2147483647 h 12700"/>
              <a:gd name="T18" fmla="*/ 2147483647 w 22980"/>
              <a:gd name="T19" fmla="*/ 2147483647 h 12700"/>
              <a:gd name="T20" fmla="*/ 2147483647 w 22980"/>
              <a:gd name="T21" fmla="*/ 2147483647 h 12700"/>
              <a:gd name="T22" fmla="*/ 2147483647 w 22980"/>
              <a:gd name="T23" fmla="*/ 2147483647 h 127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980" h="12700">
                <a:moveTo>
                  <a:pt x="22678" y="12700"/>
                </a:moveTo>
                <a:cubicBezTo>
                  <a:pt x="22845" y="12700"/>
                  <a:pt x="22980" y="12564"/>
                  <a:pt x="22980" y="12397"/>
                </a:cubicBezTo>
                <a:lnTo>
                  <a:pt x="22980" y="303"/>
                </a:lnTo>
                <a:cubicBezTo>
                  <a:pt x="22980" y="136"/>
                  <a:pt x="22845" y="0"/>
                  <a:pt x="22678" y="0"/>
                </a:cubicBezTo>
                <a:lnTo>
                  <a:pt x="303" y="0"/>
                </a:lnTo>
                <a:cubicBezTo>
                  <a:pt x="136" y="0"/>
                  <a:pt x="0" y="136"/>
                  <a:pt x="0" y="303"/>
                </a:cubicBezTo>
                <a:lnTo>
                  <a:pt x="0" y="12397"/>
                </a:lnTo>
                <a:cubicBezTo>
                  <a:pt x="0" y="12564"/>
                  <a:pt x="136" y="12700"/>
                  <a:pt x="303" y="12700"/>
                </a:cubicBezTo>
                <a:lnTo>
                  <a:pt x="22678" y="12700"/>
                </a:lnTo>
                <a:close/>
              </a:path>
            </a:pathLst>
          </a:custGeom>
          <a:noFill/>
          <a:ln w="38100" cap="rnd" cmpd="sng">
            <a:solidFill>
              <a:srgbClr val="8B133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Source Sans Pro"/>
              <a:cs typeface="Source Sans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954720" y="14598496"/>
            <a:ext cx="65338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ource Sans Pro"/>
                <a:cs typeface="Source Sans Pro"/>
              </a:rPr>
              <a:t>[1] </a:t>
            </a:r>
            <a:r>
              <a:rPr lang="en-US" sz="2000" dirty="0" smtClean="0">
                <a:latin typeface="Source Sans Pro"/>
                <a:cs typeface="Source Sans Pro"/>
              </a:rPr>
              <a:t>M. </a:t>
            </a:r>
            <a:r>
              <a:rPr lang="en-US" sz="2000" dirty="0" err="1" smtClean="0">
                <a:latin typeface="Source Sans Pro"/>
                <a:cs typeface="Source Sans Pro"/>
              </a:rPr>
              <a:t>Hosny</a:t>
            </a:r>
            <a:r>
              <a:rPr lang="en-US" sz="2000" dirty="0">
                <a:latin typeface="Source Sans Pro"/>
                <a:cs typeface="Source Sans Pro"/>
              </a:rPr>
              <a:t>, </a:t>
            </a:r>
            <a:r>
              <a:rPr lang="en-US" sz="2000" dirty="0" smtClean="0">
                <a:latin typeface="Source Sans Pro"/>
                <a:cs typeface="Source Sans Pro"/>
              </a:rPr>
              <a:t>C. Mumford, </a:t>
            </a:r>
            <a:r>
              <a:rPr lang="en-US" sz="2000" i="1" dirty="0">
                <a:latin typeface="Source Sans Pro"/>
                <a:cs typeface="Source Sans Pro"/>
              </a:rPr>
              <a:t>The single vehicle pickup and delivery problem with time windows: intelligent operators for heuristic and </a:t>
            </a:r>
            <a:r>
              <a:rPr lang="en-US" sz="2000" i="1" dirty="0" err="1">
                <a:latin typeface="Source Sans Pro"/>
                <a:cs typeface="Source Sans Pro"/>
              </a:rPr>
              <a:t>metaheuristic</a:t>
            </a:r>
            <a:r>
              <a:rPr lang="en-US" sz="2000" i="1" dirty="0">
                <a:latin typeface="Source Sans Pro"/>
                <a:cs typeface="Source Sans Pro"/>
              </a:rPr>
              <a:t> algorithms</a:t>
            </a:r>
            <a:r>
              <a:rPr lang="en-US" sz="2000" dirty="0">
                <a:latin typeface="Source Sans Pro"/>
                <a:cs typeface="Source Sans Pro"/>
              </a:rPr>
              <a:t>. Journal of Heuristics, 2008</a:t>
            </a:r>
            <a:r>
              <a:rPr lang="en-US" sz="2000" dirty="0" smtClean="0">
                <a:latin typeface="Source Sans Pro"/>
                <a:cs typeface="Source Sans Pro"/>
              </a:rPr>
              <a:t>.</a:t>
            </a:r>
          </a:p>
          <a:p>
            <a:r>
              <a:rPr lang="en-US" sz="2000" dirty="0" smtClean="0">
                <a:latin typeface="Source Sans Pro"/>
                <a:cs typeface="Source Sans Pro"/>
              </a:rPr>
              <a:t> </a:t>
            </a:r>
            <a:r>
              <a:rPr lang="en-US" sz="2000" dirty="0">
                <a:latin typeface="Source Sans Pro"/>
                <a:cs typeface="Source Sans Pro"/>
              </a:rPr>
              <a:t>​</a:t>
            </a:r>
            <a:r>
              <a:rPr lang="en-US" sz="2000" dirty="0" smtClean="0">
                <a:latin typeface="Source Sans Pro"/>
                <a:cs typeface="Source Sans Pro"/>
              </a:rPr>
              <a:t>[</a:t>
            </a:r>
            <a:r>
              <a:rPr lang="en-US" sz="2000" dirty="0">
                <a:latin typeface="Source Sans Pro"/>
                <a:cs typeface="Source Sans Pro"/>
              </a:rPr>
              <a:t>2] </a:t>
            </a:r>
            <a:r>
              <a:rPr lang="en-US" sz="2000" dirty="0" smtClean="0">
                <a:latin typeface="Source Sans Pro"/>
                <a:cs typeface="Source Sans Pro"/>
              </a:rPr>
              <a:t>J. </a:t>
            </a:r>
            <a:r>
              <a:rPr lang="en-US" sz="2000" dirty="0" err="1">
                <a:latin typeface="Source Sans Pro"/>
                <a:cs typeface="Source Sans Pro"/>
              </a:rPr>
              <a:t>Mrkos</a:t>
            </a:r>
            <a:r>
              <a:rPr lang="en-US" sz="2000" dirty="0">
                <a:latin typeface="Source Sans Pro"/>
                <a:cs typeface="Source Sans Pro"/>
              </a:rPr>
              <a:t>, </a:t>
            </a:r>
            <a:r>
              <a:rPr lang="en-US" sz="2000" dirty="0" err="1" smtClean="0">
                <a:latin typeface="Source Sans Pro"/>
                <a:cs typeface="Source Sans Pro"/>
              </a:rPr>
              <a:t>et.al</a:t>
            </a:r>
            <a:r>
              <a:rPr lang="en-US" sz="2000" dirty="0" smtClean="0">
                <a:latin typeface="Source Sans Pro"/>
                <a:cs typeface="Source Sans Pro"/>
              </a:rPr>
              <a:t>., </a:t>
            </a:r>
            <a:r>
              <a:rPr lang="en-US" sz="2000" dirty="0" err="1">
                <a:latin typeface="Source Sans Pro"/>
                <a:cs typeface="Source Sans Pro"/>
              </a:rPr>
              <a:t>Liftago</a:t>
            </a:r>
            <a:r>
              <a:rPr lang="en-US" sz="2000" dirty="0">
                <a:latin typeface="Source Sans Pro"/>
                <a:cs typeface="Source Sans Pro"/>
              </a:rPr>
              <a:t> On-Demand Transport Dataset and Market Formation Algorithm Based on Machine </a:t>
            </a:r>
            <a:r>
              <a:rPr lang="en-US" sz="2000" dirty="0" smtClean="0">
                <a:latin typeface="Source Sans Pro"/>
                <a:cs typeface="Source Sans Pro"/>
              </a:rPr>
              <a:t>Learning, </a:t>
            </a:r>
            <a:r>
              <a:rPr lang="en-US" sz="2000" dirty="0">
                <a:latin typeface="Source Sans Pro"/>
                <a:cs typeface="Source Sans Pro"/>
              </a:rPr>
              <a:t>2016</a:t>
            </a:r>
            <a:r>
              <a:rPr lang="en-US" sz="2000" dirty="0" smtClean="0">
                <a:latin typeface="Source Sans Pro"/>
                <a:cs typeface="Source Sans Pro"/>
              </a:rPr>
              <a:t>.</a:t>
            </a:r>
          </a:p>
          <a:p>
            <a:r>
              <a:rPr lang="en-US" sz="2000" dirty="0">
                <a:latin typeface="Source Sans Pro"/>
                <a:cs typeface="Source Sans Pro"/>
              </a:rPr>
              <a:t>​</a:t>
            </a:r>
            <a:r>
              <a:rPr lang="en-US" sz="2000" dirty="0" smtClean="0">
                <a:latin typeface="Source Sans Pro"/>
                <a:cs typeface="Source Sans Pro"/>
              </a:rPr>
              <a:t> [</a:t>
            </a:r>
            <a:r>
              <a:rPr lang="en-US" sz="2000" dirty="0">
                <a:latin typeface="Source Sans Pro"/>
                <a:cs typeface="Source Sans Pro"/>
              </a:rPr>
              <a:t>3] </a:t>
            </a:r>
            <a:r>
              <a:rPr lang="en-US" sz="2000" dirty="0" err="1" smtClean="0">
                <a:latin typeface="Source Sans Pro"/>
                <a:cs typeface="Source Sans Pro"/>
              </a:rPr>
              <a:t>M.Fogleman</a:t>
            </a:r>
            <a:r>
              <a:rPr lang="en-US" sz="2000" dirty="0">
                <a:latin typeface="Source Sans Pro"/>
                <a:cs typeface="Source Sans Pro"/>
              </a:rPr>
              <a:t>. Ridesharing Algorithms in </a:t>
            </a:r>
            <a:r>
              <a:rPr lang="en-US" sz="2000" dirty="0" err="1">
                <a:latin typeface="Source Sans Pro"/>
                <a:cs typeface="Source Sans Pro"/>
              </a:rPr>
              <a:t>TransLoc</a:t>
            </a:r>
            <a:r>
              <a:rPr lang="en-US" sz="2000" dirty="0">
                <a:latin typeface="Source Sans Pro"/>
                <a:cs typeface="Source Sans Pro"/>
              </a:rPr>
              <a:t> </a:t>
            </a:r>
            <a:r>
              <a:rPr lang="en-US" sz="2000" dirty="0" err="1">
                <a:latin typeface="Source Sans Pro"/>
                <a:cs typeface="Source Sans Pro"/>
              </a:rPr>
              <a:t>OnDemand</a:t>
            </a:r>
            <a:r>
              <a:rPr lang="en-US" sz="2000" dirty="0">
                <a:latin typeface="Source Sans Pro"/>
                <a:cs typeface="Source Sans Pro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6705" y="7190823"/>
            <a:ext cx="4192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800000"/>
                </a:solidFill>
                <a:latin typeface="Source Sans Pro"/>
                <a:cs typeface="Source Sans Pro"/>
              </a:rPr>
              <a:t>Data Acquisition</a:t>
            </a:r>
            <a:endParaRPr lang="en-US" sz="4000" b="1" dirty="0">
              <a:solidFill>
                <a:srgbClr val="800000"/>
              </a:solidFill>
              <a:latin typeface="Source Sans Pro"/>
              <a:cs typeface="Source Sans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837" y="7946095"/>
            <a:ext cx="7231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Source Sans Pro"/>
                <a:cs typeface="Source Sans Pro"/>
              </a:rPr>
              <a:t>Map</a:t>
            </a:r>
            <a:r>
              <a:rPr lang="en-US" sz="2400" dirty="0" smtClean="0">
                <a:latin typeface="Source Sans Pro"/>
                <a:cs typeface="Source Sans Pro"/>
              </a:rPr>
              <a:t> of the city of Washington D.C. discretized into zones, from </a:t>
            </a:r>
            <a:r>
              <a:rPr lang="en-US" sz="2400" dirty="0" err="1" smtClean="0">
                <a:latin typeface="Source Sans Pro"/>
                <a:cs typeface="Source Sans Pro"/>
              </a:rPr>
              <a:t>Uber</a:t>
            </a:r>
            <a:r>
              <a:rPr lang="en-US" sz="2400" dirty="0" smtClean="0">
                <a:latin typeface="Source Sans Pro"/>
                <a:cs typeface="Source Sans Pro"/>
              </a:rPr>
              <a:t> Movement.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701408" y="3854828"/>
            <a:ext cx="18466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latin typeface="Source Sans Pro"/>
                <a:cs typeface="Source Sans Pro"/>
              </a:rPr>
              <a:t> </a:t>
            </a:r>
            <a:endParaRPr lang="en-US" dirty="0">
              <a:latin typeface="Source Sans Pro"/>
              <a:cs typeface="Source Sans Pro"/>
            </a:endParaRPr>
          </a:p>
        </p:txBody>
      </p:sp>
      <p:pic>
        <p:nvPicPr>
          <p:cNvPr id="21" name="Picture 20" descr="Screen Shot 2017-12-02 at 11.29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8" y="14148911"/>
            <a:ext cx="3491111" cy="2622676"/>
          </a:xfrm>
          <a:prstGeom prst="rect">
            <a:avLst/>
          </a:prstGeom>
        </p:spPr>
      </p:pic>
      <p:pic>
        <p:nvPicPr>
          <p:cNvPr id="22" name="Picture 21" descr="Screen Shot 2017-12-02 at 11.2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17" y="14148911"/>
            <a:ext cx="3490995" cy="26226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9357" y="16735996"/>
            <a:ext cx="382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"/>
                <a:cs typeface="Source Sans Pro"/>
              </a:rPr>
              <a:t>Fig1. distribution of traveling time 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0729" y="16735996"/>
            <a:ext cx="3990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"/>
                <a:cs typeface="Source Sans Pro"/>
              </a:rPr>
              <a:t>Fig 2. distribution of estimated fare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6666" y="3842036"/>
            <a:ext cx="78257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  <a:latin typeface="Source Sans Pro"/>
                <a:cs typeface="Source Sans Pro"/>
              </a:rPr>
              <a:t>Model: Markov Decision Process</a:t>
            </a:r>
            <a:endParaRPr lang="en-US" sz="3200" b="1" dirty="0">
              <a:solidFill>
                <a:srgbClr val="800000"/>
              </a:solidFill>
              <a:latin typeface="Source Sans Pro"/>
              <a:cs typeface="Source Sans Pr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02674" y="4426812"/>
            <a:ext cx="77897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ource Sans Pro"/>
                <a:cs typeface="Source Sans Pro"/>
              </a:rPr>
              <a:t>State</a:t>
            </a:r>
            <a:r>
              <a:rPr lang="en-US" sz="2400" dirty="0">
                <a:latin typeface="Source Sans Pro"/>
                <a:cs typeface="Source Sans Pro"/>
              </a:rPr>
              <a:t>: Driver’s current location</a:t>
            </a:r>
          </a:p>
          <a:p>
            <a:r>
              <a:rPr lang="en-US" sz="2400" b="1" dirty="0">
                <a:latin typeface="Source Sans Pro"/>
                <a:cs typeface="Source Sans Pro"/>
              </a:rPr>
              <a:t>Action</a:t>
            </a:r>
            <a:r>
              <a:rPr lang="en-US" sz="2400" dirty="0">
                <a:latin typeface="Source Sans Pro"/>
                <a:cs typeface="Source Sans Pro"/>
              </a:rPr>
              <a:t>: (source, destination) tuple where source is the pick up zone index and destination is the drop off zone index.</a:t>
            </a:r>
          </a:p>
          <a:p>
            <a:r>
              <a:rPr lang="en-US" sz="2400" b="1" dirty="0">
                <a:latin typeface="Source Sans Pro"/>
                <a:cs typeface="Source Sans Pro"/>
              </a:rPr>
              <a:t>Reward</a:t>
            </a:r>
            <a:r>
              <a:rPr lang="en-US" sz="2400" dirty="0">
                <a:latin typeface="Source Sans Pro"/>
                <a:cs typeface="Source Sans Pro"/>
              </a:rPr>
              <a:t>: fare − α · travel </a:t>
            </a:r>
            <a:r>
              <a:rPr lang="en-US" sz="2400" dirty="0" smtClean="0">
                <a:latin typeface="Source Sans Pro"/>
                <a:cs typeface="Source Sans Pro"/>
              </a:rPr>
              <a:t>time</a:t>
            </a:r>
          </a:p>
          <a:p>
            <a:r>
              <a:rPr lang="en-US" sz="2400" b="1" dirty="0" smtClean="0">
                <a:latin typeface="Source Sans Pro"/>
                <a:cs typeface="Source Sans Pro"/>
              </a:rPr>
              <a:t>Generation of requests</a:t>
            </a:r>
            <a:r>
              <a:rPr lang="en-US" sz="2400" dirty="0" smtClean="0">
                <a:latin typeface="Source Sans Pro"/>
                <a:cs typeface="Source Sans Pro"/>
              </a:rPr>
              <a:t>:</a:t>
            </a:r>
          </a:p>
          <a:p>
            <a:pPr marL="342900" indent="-347472">
              <a:buFont typeface="Arial"/>
              <a:buChar char="•"/>
            </a:pPr>
            <a:r>
              <a:rPr lang="en-US" sz="2400" dirty="0" smtClean="0">
                <a:latin typeface="Source Sans Pro"/>
                <a:cs typeface="Source Sans Pro"/>
              </a:rPr>
              <a:t>Source: lower indices, higher probability.</a:t>
            </a:r>
          </a:p>
          <a:p>
            <a:pPr marL="342900" indent="-347472">
              <a:buFont typeface="Arial"/>
              <a:buChar char="•"/>
            </a:pPr>
            <a:r>
              <a:rPr lang="en-US" sz="2400" dirty="0" smtClean="0">
                <a:latin typeface="Source Sans Pro"/>
                <a:cs typeface="Source Sans Pro"/>
              </a:rPr>
              <a:t>Destination: uniformly randomly</a:t>
            </a:r>
          </a:p>
          <a:p>
            <a:pPr marL="342900" indent="-347472">
              <a:buFont typeface="Arial"/>
              <a:buChar char="•"/>
            </a:pPr>
            <a:r>
              <a:rPr lang="en-US" sz="2400" dirty="0" smtClean="0">
                <a:latin typeface="Source Sans Pro"/>
                <a:cs typeface="Source Sans Pro"/>
              </a:rPr>
              <a:t>Favor locations with smaller indices and create an imbalance between states, making some inherently better.</a:t>
            </a:r>
            <a:endParaRPr lang="en-US" sz="2400" dirty="0">
              <a:latin typeface="Source Sans Pro"/>
              <a:cs typeface="Source Sans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363940" y="3820594"/>
            <a:ext cx="64876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  <a:latin typeface="Source Sans Pro"/>
                <a:cs typeface="Source Sans Pro"/>
              </a:rPr>
              <a:t>Algorithm: Q-learning</a:t>
            </a:r>
            <a:endParaRPr lang="en-US" sz="3200" b="1" dirty="0">
              <a:solidFill>
                <a:srgbClr val="800000"/>
              </a:solidFill>
              <a:latin typeface="Source Sans Pro"/>
              <a:cs typeface="Source Sans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47854" y="4405370"/>
            <a:ext cx="7308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ource Sans Pro"/>
                <a:cs typeface="Source Sans Pro"/>
              </a:rPr>
              <a:t>Features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ource Sans Pro"/>
                <a:cs typeface="Source Sans Pro"/>
              </a:rPr>
              <a:t>Travel </a:t>
            </a:r>
            <a:r>
              <a:rPr lang="en-US" sz="2400" dirty="0" smtClean="0">
                <a:latin typeface="Source Sans Pro"/>
                <a:cs typeface="Source Sans Pro"/>
              </a:rPr>
              <a:t>distance: from </a:t>
            </a:r>
            <a:r>
              <a:rPr lang="en-US" sz="2400" dirty="0">
                <a:latin typeface="Source Sans Pro"/>
                <a:cs typeface="Source Sans Pro"/>
              </a:rPr>
              <a:t>current location to source, and from source location to destination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ource Sans Pro"/>
                <a:cs typeface="Source Sans Pro"/>
              </a:rPr>
              <a:t>Zone</a:t>
            </a:r>
            <a:r>
              <a:rPr lang="en-US" sz="2400" dirty="0" smtClean="0">
                <a:latin typeface="Source Sans Pro"/>
                <a:cs typeface="Source Sans Pro"/>
              </a:rPr>
              <a:t>: indicator </a:t>
            </a:r>
            <a:r>
              <a:rPr lang="en-US" sz="2400" dirty="0">
                <a:latin typeface="Source Sans Pro"/>
                <a:cs typeface="Source Sans Pro"/>
              </a:rPr>
              <a:t>features of current location, source, and destination</a:t>
            </a:r>
          </a:p>
          <a:p>
            <a:r>
              <a:rPr lang="en-US" sz="2400" b="1" dirty="0">
                <a:latin typeface="Source Sans Pro"/>
                <a:cs typeface="Source Sans Pro"/>
              </a:rPr>
              <a:t>Training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ource Sans Pro"/>
                <a:cs typeface="Source Sans Pro"/>
              </a:rPr>
              <a:t>S.G.D. using exponential weighted moving average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Source Sans Pro"/>
              <a:cs typeface="Source Sans Pr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ource Sans Pro"/>
                <a:cs typeface="Source Sans Pro"/>
              </a:rPr>
              <a:t>Discount </a:t>
            </a:r>
            <a:r>
              <a:rPr lang="en-US" sz="2400" dirty="0" err="1">
                <a:latin typeface="Source Sans Pro"/>
                <a:cs typeface="Source Sans Pro"/>
              </a:rPr>
              <a:t>γ</a:t>
            </a:r>
            <a:r>
              <a:rPr lang="en-US" sz="2400" dirty="0">
                <a:latin typeface="Source Sans Pro"/>
                <a:cs typeface="Source Sans Pro"/>
              </a:rPr>
              <a:t> = 0, because driver unaware of legal actions at future states.</a:t>
            </a:r>
          </a:p>
        </p:txBody>
      </p:sp>
      <p:pic>
        <p:nvPicPr>
          <p:cNvPr id="29" name="Picture 28" descr="Screen Shot 2017-12-03 at 12.02.02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571" r="-1192"/>
          <a:stretch/>
        </p:blipFill>
        <p:spPr>
          <a:xfrm>
            <a:off x="2054466" y="8946326"/>
            <a:ext cx="4335870" cy="22101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444500" y="8646468"/>
            <a:ext cx="638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800000"/>
                </a:solidFill>
                <a:latin typeface="Source Sans Pro"/>
                <a:cs typeface="Source Sans Pro"/>
              </a:rPr>
              <a:t>Results and Analysis</a:t>
            </a:r>
          </a:p>
        </p:txBody>
      </p:sp>
      <p:sp>
        <p:nvSpPr>
          <p:cNvPr id="31" name="Freeform 472"/>
          <p:cNvSpPr>
            <a:spLocks/>
          </p:cNvSpPr>
          <p:nvPr/>
        </p:nvSpPr>
        <p:spPr bwMode="auto">
          <a:xfrm>
            <a:off x="499358" y="3147054"/>
            <a:ext cx="7484160" cy="3763355"/>
          </a:xfrm>
          <a:custGeom>
            <a:avLst/>
            <a:gdLst>
              <a:gd name="T0" fmla="*/ 2147483647 w 22980"/>
              <a:gd name="T1" fmla="*/ 2147483647 h 12700"/>
              <a:gd name="T2" fmla="*/ 2147483647 w 22980"/>
              <a:gd name="T3" fmla="*/ 2147483647 h 12700"/>
              <a:gd name="T4" fmla="*/ 2147483647 w 22980"/>
              <a:gd name="T5" fmla="*/ 2147483647 h 12700"/>
              <a:gd name="T6" fmla="*/ 2147483647 w 22980"/>
              <a:gd name="T7" fmla="*/ 0 h 12700"/>
              <a:gd name="T8" fmla="*/ 2147483647 w 22980"/>
              <a:gd name="T9" fmla="*/ 0 h 12700"/>
              <a:gd name="T10" fmla="*/ 2147483647 w 22980"/>
              <a:gd name="T11" fmla="*/ 0 h 12700"/>
              <a:gd name="T12" fmla="*/ 0 w 22980"/>
              <a:gd name="T13" fmla="*/ 2147483647 h 12700"/>
              <a:gd name="T14" fmla="*/ 0 w 22980"/>
              <a:gd name="T15" fmla="*/ 2147483647 h 12700"/>
              <a:gd name="T16" fmla="*/ 0 w 22980"/>
              <a:gd name="T17" fmla="*/ 2147483647 h 12700"/>
              <a:gd name="T18" fmla="*/ 2147483647 w 22980"/>
              <a:gd name="T19" fmla="*/ 2147483647 h 12700"/>
              <a:gd name="T20" fmla="*/ 2147483647 w 22980"/>
              <a:gd name="T21" fmla="*/ 2147483647 h 12700"/>
              <a:gd name="T22" fmla="*/ 2147483647 w 22980"/>
              <a:gd name="T23" fmla="*/ 2147483647 h 127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980" h="12700">
                <a:moveTo>
                  <a:pt x="22678" y="12700"/>
                </a:moveTo>
                <a:cubicBezTo>
                  <a:pt x="22845" y="12700"/>
                  <a:pt x="22980" y="12564"/>
                  <a:pt x="22980" y="12397"/>
                </a:cubicBezTo>
                <a:lnTo>
                  <a:pt x="22980" y="303"/>
                </a:lnTo>
                <a:cubicBezTo>
                  <a:pt x="22980" y="136"/>
                  <a:pt x="22845" y="0"/>
                  <a:pt x="22678" y="0"/>
                </a:cubicBezTo>
                <a:lnTo>
                  <a:pt x="303" y="0"/>
                </a:lnTo>
                <a:cubicBezTo>
                  <a:pt x="136" y="0"/>
                  <a:pt x="0" y="136"/>
                  <a:pt x="0" y="303"/>
                </a:cubicBezTo>
                <a:lnTo>
                  <a:pt x="0" y="12397"/>
                </a:lnTo>
                <a:cubicBezTo>
                  <a:pt x="0" y="12564"/>
                  <a:pt x="136" y="12700"/>
                  <a:pt x="303" y="12700"/>
                </a:cubicBezTo>
                <a:lnTo>
                  <a:pt x="22678" y="12700"/>
                </a:lnTo>
                <a:close/>
              </a:path>
            </a:pathLst>
          </a:custGeom>
          <a:noFill/>
          <a:ln w="38100" cap="rnd" cmpd="sng">
            <a:solidFill>
              <a:srgbClr val="8B133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Source Sans Pro"/>
              <a:cs typeface="Source Sans Pr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66666" y="3147054"/>
            <a:ext cx="782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800000"/>
                </a:solidFill>
                <a:latin typeface="Source Sans Pro"/>
                <a:cs typeface="Source Sans Pro"/>
              </a:rPr>
              <a:t>Method</a:t>
            </a:r>
            <a:endParaRPr lang="en-US" sz="4000" b="1" dirty="0">
              <a:solidFill>
                <a:srgbClr val="800000"/>
              </a:solidFill>
              <a:latin typeface="Source Sans Pro"/>
              <a:cs typeface="Source Sans Pr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1929" y="11399825"/>
            <a:ext cx="71259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ource Sans Pro"/>
                <a:cs typeface="Source Sans Pro"/>
              </a:rPr>
              <a:t>Our </a:t>
            </a:r>
            <a:r>
              <a:rPr lang="en-US" sz="2400" dirty="0">
                <a:latin typeface="Source Sans Pro"/>
                <a:cs typeface="Source Sans Pro"/>
              </a:rPr>
              <a:t>model relies on the </a:t>
            </a:r>
            <a:r>
              <a:rPr lang="en-US" sz="2400" dirty="0" smtClean="0">
                <a:latin typeface="Source Sans Pro"/>
                <a:cs typeface="Source Sans Pro"/>
              </a:rPr>
              <a:t>following </a:t>
            </a:r>
            <a:r>
              <a:rPr lang="en-US" sz="2400" dirty="0">
                <a:latin typeface="Source Sans Pro"/>
                <a:cs typeface="Source Sans Pro"/>
              </a:rPr>
              <a:t>types of </a:t>
            </a:r>
            <a:r>
              <a:rPr lang="en-US" sz="2400" dirty="0" smtClean="0">
                <a:latin typeface="Source Sans Pro"/>
                <a:cs typeface="Source Sans Pro"/>
              </a:rPr>
              <a:t>data, all gathered </a:t>
            </a:r>
            <a:r>
              <a:rPr lang="en-US" sz="2400" dirty="0">
                <a:latin typeface="Source Sans Pro"/>
                <a:cs typeface="Source Sans Pro"/>
              </a:rPr>
              <a:t>from </a:t>
            </a:r>
            <a:r>
              <a:rPr lang="en-US" sz="2400" dirty="0" err="1">
                <a:latin typeface="Source Sans Pro"/>
                <a:cs typeface="Source Sans Pro"/>
              </a:rPr>
              <a:t>Uber</a:t>
            </a:r>
            <a:r>
              <a:rPr lang="en-US" sz="2400" dirty="0">
                <a:latin typeface="Source Sans Pro"/>
                <a:cs typeface="Source Sans Pro"/>
              </a:rPr>
              <a:t> APIs.</a:t>
            </a:r>
          </a:p>
          <a:p>
            <a:pPr marL="342900" indent="347472">
              <a:buFont typeface="Arial"/>
              <a:buChar char="•"/>
            </a:pPr>
            <a:r>
              <a:rPr lang="en-US" sz="2400" b="1" dirty="0">
                <a:latin typeface="Source Sans Pro"/>
                <a:cs typeface="Source Sans Pro"/>
              </a:rPr>
              <a:t>Location Coordinates</a:t>
            </a:r>
            <a:r>
              <a:rPr lang="en-US" sz="2400" dirty="0">
                <a:latin typeface="Source Sans Pro"/>
                <a:cs typeface="Source Sans Pro"/>
              </a:rPr>
              <a:t>: arithmetic mean of the zone coordinates.</a:t>
            </a:r>
          </a:p>
          <a:p>
            <a:pPr marL="342900" indent="347472">
              <a:buFont typeface="Arial"/>
              <a:buChar char="•"/>
            </a:pPr>
            <a:r>
              <a:rPr lang="en-US" sz="2400" b="1" dirty="0" smtClean="0">
                <a:latin typeface="Source Sans Pro"/>
                <a:cs typeface="Source Sans Pro"/>
              </a:rPr>
              <a:t>Travel </a:t>
            </a:r>
            <a:r>
              <a:rPr lang="en-US" sz="2400" b="1" dirty="0">
                <a:latin typeface="Source Sans Pro"/>
                <a:cs typeface="Source Sans Pro"/>
              </a:rPr>
              <a:t>Time</a:t>
            </a:r>
            <a:r>
              <a:rPr lang="en-US" sz="2400" dirty="0">
                <a:latin typeface="Source Sans Pro"/>
                <a:cs typeface="Source Sans Pro"/>
              </a:rPr>
              <a:t>: </a:t>
            </a:r>
            <a:r>
              <a:rPr lang="en-US" sz="2400" dirty="0" smtClean="0">
                <a:latin typeface="Source Sans Pro"/>
                <a:cs typeface="Source Sans Pro"/>
              </a:rPr>
              <a:t>average </a:t>
            </a:r>
            <a:r>
              <a:rPr lang="en-US" sz="2400" dirty="0">
                <a:latin typeface="Source Sans Pro"/>
                <a:cs typeface="Source Sans Pro"/>
              </a:rPr>
              <a:t>travel time from one </a:t>
            </a:r>
            <a:r>
              <a:rPr lang="en-US" sz="2400" dirty="0" smtClean="0">
                <a:latin typeface="Source Sans Pro"/>
                <a:cs typeface="Source Sans Pro"/>
              </a:rPr>
              <a:t>zone to another</a:t>
            </a:r>
            <a:endParaRPr lang="en-US" sz="2400" dirty="0">
              <a:latin typeface="Source Sans Pro"/>
              <a:cs typeface="Source Sans Pro"/>
            </a:endParaRPr>
          </a:p>
          <a:p>
            <a:pPr marL="342900" indent="347472">
              <a:buFont typeface="Arial"/>
              <a:buChar char="•"/>
            </a:pPr>
            <a:r>
              <a:rPr lang="en-US" sz="2400" b="1" dirty="0">
                <a:latin typeface="Source Sans Pro"/>
                <a:cs typeface="Source Sans Pro"/>
              </a:rPr>
              <a:t>Fares</a:t>
            </a:r>
            <a:r>
              <a:rPr lang="en-US" sz="2400" dirty="0">
                <a:latin typeface="Source Sans Pro"/>
                <a:cs typeface="Source Sans Pro"/>
              </a:rPr>
              <a:t>: </a:t>
            </a:r>
            <a:r>
              <a:rPr lang="en-US" sz="2400" dirty="0" smtClean="0">
                <a:latin typeface="Source Sans Pro"/>
                <a:cs typeface="Source Sans Pro"/>
              </a:rPr>
              <a:t>estimated fare from </a:t>
            </a:r>
            <a:r>
              <a:rPr lang="en-US" sz="2400" dirty="0">
                <a:latin typeface="Source Sans Pro"/>
                <a:cs typeface="Source Sans Pro"/>
              </a:rPr>
              <a:t>one </a:t>
            </a:r>
            <a:r>
              <a:rPr lang="en-US" sz="2400" dirty="0" smtClean="0">
                <a:latin typeface="Source Sans Pro"/>
                <a:cs typeface="Source Sans Pro"/>
              </a:rPr>
              <a:t>zone </a:t>
            </a:r>
            <a:r>
              <a:rPr lang="en-US" sz="2400" dirty="0">
                <a:latin typeface="Source Sans Pro"/>
                <a:cs typeface="Source Sans Pro"/>
              </a:rPr>
              <a:t>to </a:t>
            </a:r>
            <a:r>
              <a:rPr lang="en-US" sz="2400" dirty="0" smtClean="0">
                <a:latin typeface="Source Sans Pro"/>
                <a:cs typeface="Source Sans Pro"/>
              </a:rPr>
              <a:t>another</a:t>
            </a:r>
            <a:endParaRPr lang="en-US" sz="2400" dirty="0">
              <a:latin typeface="Source Sans Pro"/>
              <a:cs typeface="Source Sans Pro"/>
            </a:endParaRPr>
          </a:p>
        </p:txBody>
      </p:sp>
      <p:sp>
        <p:nvSpPr>
          <p:cNvPr id="37" name="Freeform 472"/>
          <p:cNvSpPr>
            <a:spLocks/>
          </p:cNvSpPr>
          <p:nvPr/>
        </p:nvSpPr>
        <p:spPr bwMode="auto">
          <a:xfrm>
            <a:off x="19770421" y="8522358"/>
            <a:ext cx="7086163" cy="5147926"/>
          </a:xfrm>
          <a:custGeom>
            <a:avLst/>
            <a:gdLst>
              <a:gd name="T0" fmla="*/ 2147483647 w 22980"/>
              <a:gd name="T1" fmla="*/ 2147483647 h 12700"/>
              <a:gd name="T2" fmla="*/ 2147483647 w 22980"/>
              <a:gd name="T3" fmla="*/ 2147483647 h 12700"/>
              <a:gd name="T4" fmla="*/ 2147483647 w 22980"/>
              <a:gd name="T5" fmla="*/ 2147483647 h 12700"/>
              <a:gd name="T6" fmla="*/ 2147483647 w 22980"/>
              <a:gd name="T7" fmla="*/ 0 h 12700"/>
              <a:gd name="T8" fmla="*/ 2147483647 w 22980"/>
              <a:gd name="T9" fmla="*/ 0 h 12700"/>
              <a:gd name="T10" fmla="*/ 2147483647 w 22980"/>
              <a:gd name="T11" fmla="*/ 0 h 12700"/>
              <a:gd name="T12" fmla="*/ 0 w 22980"/>
              <a:gd name="T13" fmla="*/ 2147483647 h 12700"/>
              <a:gd name="T14" fmla="*/ 0 w 22980"/>
              <a:gd name="T15" fmla="*/ 2147483647 h 12700"/>
              <a:gd name="T16" fmla="*/ 0 w 22980"/>
              <a:gd name="T17" fmla="*/ 2147483647 h 12700"/>
              <a:gd name="T18" fmla="*/ 2147483647 w 22980"/>
              <a:gd name="T19" fmla="*/ 2147483647 h 12700"/>
              <a:gd name="T20" fmla="*/ 2147483647 w 22980"/>
              <a:gd name="T21" fmla="*/ 2147483647 h 12700"/>
              <a:gd name="T22" fmla="*/ 2147483647 w 22980"/>
              <a:gd name="T23" fmla="*/ 2147483647 h 127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980" h="12700">
                <a:moveTo>
                  <a:pt x="22678" y="12700"/>
                </a:moveTo>
                <a:cubicBezTo>
                  <a:pt x="22845" y="12700"/>
                  <a:pt x="22980" y="12564"/>
                  <a:pt x="22980" y="12397"/>
                </a:cubicBezTo>
                <a:lnTo>
                  <a:pt x="22980" y="303"/>
                </a:lnTo>
                <a:cubicBezTo>
                  <a:pt x="22980" y="136"/>
                  <a:pt x="22845" y="0"/>
                  <a:pt x="22678" y="0"/>
                </a:cubicBezTo>
                <a:lnTo>
                  <a:pt x="303" y="0"/>
                </a:lnTo>
                <a:cubicBezTo>
                  <a:pt x="136" y="0"/>
                  <a:pt x="0" y="136"/>
                  <a:pt x="0" y="303"/>
                </a:cubicBezTo>
                <a:lnTo>
                  <a:pt x="0" y="12397"/>
                </a:lnTo>
                <a:cubicBezTo>
                  <a:pt x="0" y="12564"/>
                  <a:pt x="136" y="12700"/>
                  <a:pt x="303" y="12700"/>
                </a:cubicBezTo>
                <a:lnTo>
                  <a:pt x="22678" y="12700"/>
                </a:lnTo>
                <a:close/>
              </a:path>
            </a:pathLst>
          </a:custGeom>
          <a:noFill/>
          <a:ln w="38100" cap="rnd" cmpd="sng">
            <a:solidFill>
              <a:srgbClr val="8B133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Source Sans Pro"/>
              <a:cs typeface="Source Sans Pro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021680" y="8592383"/>
            <a:ext cx="638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800000"/>
                </a:solidFill>
                <a:latin typeface="Source Sans Pro"/>
                <a:cs typeface="Source Sans Pro"/>
              </a:rPr>
              <a:t>Future Work</a:t>
            </a:r>
            <a:endParaRPr lang="en-US" sz="4000" b="1" dirty="0">
              <a:solidFill>
                <a:srgbClr val="800000"/>
              </a:solidFill>
              <a:latin typeface="Source Sans Pro"/>
              <a:cs typeface="Source Sans Pr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991163" y="13899770"/>
            <a:ext cx="5440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800000"/>
                </a:solidFill>
                <a:latin typeface="Source Sans Pro"/>
                <a:cs typeface="Source Sans Pro"/>
              </a:rPr>
              <a:t>References</a:t>
            </a:r>
            <a:endParaRPr lang="en-US" sz="4000" b="1" dirty="0">
              <a:solidFill>
                <a:srgbClr val="800000"/>
              </a:solidFill>
              <a:latin typeface="Source Sans Pro"/>
              <a:cs typeface="Source Sans Pr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02675" y="9396134"/>
            <a:ext cx="913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Source Sans Pro"/>
                <a:cs typeface="Source Sans Pro"/>
              </a:rPr>
              <a:t>Baseline</a:t>
            </a:r>
            <a:r>
              <a:rPr lang="en-US" sz="2400" dirty="0">
                <a:latin typeface="Source Sans Pro"/>
                <a:cs typeface="Source Sans Pro"/>
              </a:rPr>
              <a:t>: driver randomly picks one request at each step</a:t>
            </a:r>
            <a:r>
              <a:rPr lang="en-US" sz="2400" dirty="0" smtClean="0">
                <a:latin typeface="Source Sans Pro"/>
                <a:cs typeface="Source Sans Pro"/>
              </a:rPr>
              <a:t>.</a:t>
            </a:r>
            <a:endParaRPr lang="en-US" sz="2400" dirty="0">
              <a:latin typeface="Source Sans Pro"/>
              <a:cs typeface="Source Sans Pro"/>
            </a:endParaRPr>
          </a:p>
          <a:p>
            <a:r>
              <a:rPr lang="en-US" sz="2400" b="1" dirty="0">
                <a:latin typeface="Source Sans Pro"/>
                <a:cs typeface="Source Sans Pro"/>
              </a:rPr>
              <a:t>Oracle</a:t>
            </a:r>
            <a:r>
              <a:rPr lang="en-US" sz="2400" dirty="0">
                <a:latin typeface="Source Sans Pro"/>
                <a:cs typeface="Source Sans Pro"/>
              </a:rPr>
              <a:t>: driver knows true reward function for all requests, and picks </a:t>
            </a:r>
            <a:r>
              <a:rPr lang="en-US" sz="2400" dirty="0" smtClean="0">
                <a:latin typeface="Source Sans Pro"/>
                <a:cs typeface="Source Sans Pro"/>
              </a:rPr>
              <a:t>greedily</a:t>
            </a:r>
            <a:endParaRPr lang="en-US" sz="2400" dirty="0">
              <a:latin typeface="Source Sans Pro"/>
              <a:cs typeface="Source Sans Pro"/>
            </a:endParaRPr>
          </a:p>
          <a:p>
            <a:r>
              <a:rPr lang="en-US" sz="2400" b="1" dirty="0">
                <a:latin typeface="Source Sans Pro"/>
                <a:cs typeface="Source Sans Pro"/>
              </a:rPr>
              <a:t>Our Results</a:t>
            </a:r>
            <a:r>
              <a:rPr lang="en-US" sz="2400" dirty="0">
                <a:latin typeface="Source Sans Pro"/>
                <a:cs typeface="Source Sans Pro"/>
              </a:rPr>
              <a:t>:</a:t>
            </a:r>
          </a:p>
        </p:txBody>
      </p:sp>
      <p:pic>
        <p:nvPicPr>
          <p:cNvPr id="43" name="Picture 42" descr="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652" y="5212211"/>
            <a:ext cx="3595287" cy="2696466"/>
          </a:xfrm>
          <a:prstGeom prst="rect">
            <a:avLst/>
          </a:prstGeom>
        </p:spPr>
      </p:pic>
      <p:pic>
        <p:nvPicPr>
          <p:cNvPr id="44" name="Picture 43" descr="SU_Seal_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7" y="272987"/>
            <a:ext cx="2521194" cy="252119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4483959" y="10623297"/>
            <a:ext cx="52864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Source Sans Pro"/>
                <a:cs typeface="Source Sans Pro"/>
              </a:rPr>
              <a:t>Total </a:t>
            </a:r>
            <a:r>
              <a:rPr lang="en-US" sz="2400" b="1" dirty="0">
                <a:latin typeface="Source Sans Pro"/>
                <a:cs typeface="Source Sans Pro"/>
              </a:rPr>
              <a:t>rewards</a:t>
            </a:r>
            <a:r>
              <a:rPr lang="en-US" sz="2400" dirty="0">
                <a:latin typeface="Source Sans Pro"/>
                <a:cs typeface="Source Sans Pro"/>
              </a:rPr>
              <a:t>: </a:t>
            </a:r>
          </a:p>
          <a:p>
            <a:r>
              <a:rPr lang="en-US" sz="2400" dirty="0">
                <a:latin typeface="Source Sans Pro"/>
                <a:cs typeface="Source Sans Pro"/>
              </a:rPr>
              <a:t>Baseline: </a:t>
            </a:r>
            <a:r>
              <a:rPr lang="en-US" sz="2400" dirty="0" smtClean="0">
                <a:latin typeface="Source Sans Pro"/>
                <a:cs typeface="Source Sans Pro"/>
              </a:rPr>
              <a:t>converges </a:t>
            </a:r>
            <a:r>
              <a:rPr lang="en-US" sz="2400" dirty="0">
                <a:latin typeface="Source Sans Pro"/>
                <a:cs typeface="Source Sans Pro"/>
              </a:rPr>
              <a:t>to 180</a:t>
            </a:r>
          </a:p>
          <a:p>
            <a:r>
              <a:rPr lang="en-US" sz="2400" dirty="0">
                <a:latin typeface="Source Sans Pro"/>
                <a:cs typeface="Source Sans Pro"/>
              </a:rPr>
              <a:t>Oracle: converges to 330</a:t>
            </a:r>
          </a:p>
          <a:p>
            <a:r>
              <a:rPr lang="en-US" sz="2400" b="1" dirty="0">
                <a:latin typeface="Source Sans Pro"/>
                <a:cs typeface="Source Sans Pro"/>
              </a:rPr>
              <a:t>Our algorithm</a:t>
            </a:r>
            <a:r>
              <a:rPr lang="en-US" sz="2400" dirty="0">
                <a:latin typeface="Source Sans Pro"/>
                <a:cs typeface="Source Sans Pro"/>
              </a:rPr>
              <a:t>: </a:t>
            </a:r>
            <a:r>
              <a:rPr lang="en-US" sz="2400" dirty="0" smtClean="0">
                <a:latin typeface="Source Sans Pro"/>
                <a:cs typeface="Source Sans Pro"/>
              </a:rPr>
              <a:t>315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483958" y="12382215"/>
            <a:ext cx="4386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ource Sans Pro"/>
                <a:cs typeface="Source Sans Pro"/>
              </a:rPr>
              <a:t>As training goes on, our algorithm is slowly approaching the oracle results, </a:t>
            </a:r>
            <a:r>
              <a:rPr lang="en-US" sz="2400" b="1" dirty="0">
                <a:latin typeface="Source Sans Pro"/>
                <a:cs typeface="Source Sans Pro"/>
              </a:rPr>
              <a:t>75%</a:t>
            </a:r>
            <a:r>
              <a:rPr lang="en-US" sz="2400" dirty="0">
                <a:latin typeface="Source Sans Pro"/>
                <a:cs typeface="Source Sans Pro"/>
              </a:rPr>
              <a:t> higher than the baseline reward and only </a:t>
            </a:r>
            <a:r>
              <a:rPr lang="en-US" sz="2400" b="1" dirty="0">
                <a:latin typeface="Source Sans Pro"/>
                <a:cs typeface="Source Sans Pro"/>
              </a:rPr>
              <a:t>5.5%</a:t>
            </a:r>
            <a:r>
              <a:rPr lang="en-US" sz="2400" dirty="0">
                <a:latin typeface="Source Sans Pro"/>
                <a:cs typeface="Source Sans Pro"/>
              </a:rPr>
              <a:t> lower than the oracle reward.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353779" y="14790106"/>
            <a:ext cx="10516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ource Sans Pro"/>
                <a:cs typeface="Source Sans Pro"/>
              </a:rPr>
              <a:t>Achieved good results, almost </a:t>
            </a:r>
            <a:r>
              <a:rPr lang="en-US" sz="2400" dirty="0" smtClean="0">
                <a:latin typeface="Source Sans Pro"/>
                <a:cs typeface="Source Sans Pro"/>
              </a:rPr>
              <a:t>converging to </a:t>
            </a:r>
            <a:r>
              <a:rPr lang="en-US" sz="2400" dirty="0">
                <a:latin typeface="Source Sans Pro"/>
                <a:cs typeface="Source Sans Pro"/>
              </a:rPr>
              <a:t>the oracle.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ource Sans Pro"/>
                <a:cs typeface="Source Sans Pro"/>
              </a:rPr>
              <a:t>Q-learning is well suited for the task</a:t>
            </a:r>
          </a:p>
          <a:p>
            <a:pPr marL="342900" indent="347472">
              <a:buFont typeface="Arial"/>
              <a:buChar char="•"/>
            </a:pPr>
            <a:r>
              <a:rPr lang="en-US" sz="2400" dirty="0" smtClean="0">
                <a:latin typeface="Source Sans Pro"/>
                <a:cs typeface="Source Sans Pro"/>
              </a:rPr>
              <a:t>State </a:t>
            </a:r>
            <a:r>
              <a:rPr lang="en-US" sz="2400" dirty="0">
                <a:latin typeface="Source Sans Pro"/>
                <a:cs typeface="Source Sans Pro"/>
              </a:rPr>
              <a:t>does not matter much because the driver may return to the same spot with drastically different accumulated rewards.</a:t>
            </a:r>
          </a:p>
          <a:p>
            <a:pPr marL="342900" indent="347472">
              <a:buFont typeface="Arial"/>
              <a:buChar char="•"/>
            </a:pPr>
            <a:r>
              <a:rPr lang="en-US" sz="2400" dirty="0" smtClean="0">
                <a:latin typeface="Source Sans Pro"/>
                <a:cs typeface="Source Sans Pro"/>
              </a:rPr>
              <a:t>State</a:t>
            </a:r>
            <a:r>
              <a:rPr lang="en-US" sz="2400" dirty="0">
                <a:latin typeface="Source Sans Pro"/>
                <a:cs typeface="Source Sans Pro"/>
              </a:rPr>
              <a:t>-action pair conveys much more information.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ource Sans Pro"/>
                <a:cs typeface="Source Sans Pro"/>
              </a:rPr>
              <a:t>Relative distance as a feature captures the correlation of distance, fare, and travel time well.</a:t>
            </a:r>
          </a:p>
        </p:txBody>
      </p:sp>
      <p:pic>
        <p:nvPicPr>
          <p:cNvPr id="49" name="Picture 48" descr="SUSig_Stac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56" y="537638"/>
            <a:ext cx="4257553" cy="2392599"/>
          </a:xfrm>
          <a:prstGeom prst="rect">
            <a:avLst/>
          </a:prstGeom>
        </p:spPr>
      </p:pic>
      <p:pic>
        <p:nvPicPr>
          <p:cNvPr id="50" name="Picture 49" descr="Screen Shot 2017-12-03 at 1.51.41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122" y="7041203"/>
            <a:ext cx="4340454" cy="356946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0105122" y="9379245"/>
            <a:ext cx="6668018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Source Sans Pro"/>
                <a:cs typeface="Source Sans Pro"/>
              </a:rPr>
              <a:t>Rather than selecting the first 40 zones in the data set, randomly sample 40 zones to reduce similarity between zones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ource Sans Pro"/>
                <a:cs typeface="Source Sans Pro"/>
              </a:rPr>
              <a:t>Define more advanced features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ource Sans Pro"/>
                <a:cs typeface="Source Sans Pro"/>
              </a:rPr>
              <a:t>Consider other non-zero values for discount </a:t>
            </a:r>
            <a:r>
              <a:rPr lang="en-US" sz="2400" dirty="0" err="1">
                <a:latin typeface="Source Sans Pro"/>
                <a:cs typeface="Source Sans Pro"/>
              </a:rPr>
              <a:t>γ</a:t>
            </a:r>
            <a:endParaRPr lang="en-US" sz="2400" dirty="0">
              <a:latin typeface="Source Sans Pro"/>
              <a:cs typeface="Source Sans Pr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ource Sans Pro"/>
                <a:cs typeface="Source Sans Pro"/>
              </a:rPr>
              <a:t>Explore Neural Network instead of handcrafting linear features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ource Sans Pro"/>
                <a:cs typeface="Source Sans Pro"/>
              </a:rPr>
              <a:t>Expand the model to accommodate carpool situation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ource Sans Pro"/>
                <a:cs typeface="Source Sans Pro"/>
              </a:rPr>
              <a:t>Compare global optimum strategy with 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315175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SU_ENG_PPT_4x3.potx</Template>
  <TotalTime>253</TotalTime>
  <Words>519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Yu</dc:creator>
  <cp:lastModifiedBy>Z Yu</cp:lastModifiedBy>
  <cp:revision>48</cp:revision>
  <dcterms:created xsi:type="dcterms:W3CDTF">2017-12-03T05:51:53Z</dcterms:created>
  <dcterms:modified xsi:type="dcterms:W3CDTF">2017-12-06T01:55:05Z</dcterms:modified>
</cp:coreProperties>
</file>