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0294-E48C-4137-A134-9246AE825441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C336-597B-4C1D-AE4D-C99161FBC38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1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C336-597B-4C1D-AE4D-C99161FBC381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135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C336-597B-4C1D-AE4D-C99161FBC381}" type="slidenum">
              <a:rPr lang="zh-HK" altLang="en-US" smtClean="0"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193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DFB670-2C84-4F96-89EB-A2D008AE0B7B}" type="datetimeFigureOut">
              <a:rPr lang="zh-HK" altLang="en-US" smtClean="0"/>
              <a:t>5/11/2013</a:t>
            </a:fld>
            <a:endParaRPr lang="zh-HK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77BF74-4D49-4B44-ABF4-339C62A0425C}" type="slidenum">
              <a:rPr lang="zh-HK" altLang="en-US" smtClean="0"/>
              <a:t>‹#›</a:t>
            </a:fld>
            <a:endParaRPr lang="zh-HK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porto.github.io/blog/2013/02/22/a-plain-english-guide-to-javascript-prototyp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HK" dirty="0" smtClean="0"/>
              <a:t>Object Oriented Programming with </a:t>
            </a:r>
            <a:r>
              <a:rPr lang="en-US" altLang="zh-HK" dirty="0" err="1" smtClean="0"/>
              <a:t>Javascript</a:t>
            </a:r>
            <a:endParaRPr lang="zh-HK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105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 </a:t>
            </a:r>
            <a:r>
              <a:rPr lang="en-US" altLang="zh-HK" dirty="0" smtClean="0"/>
              <a:t>Prototype (example)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create a student object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student = {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kind:'student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'};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define a constructor function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FullTimeStudent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   this.name = name;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link all objects created by the constructor to </a:t>
            </a:r>
            <a:endParaRPr lang="en-US" altLang="zh-HK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// the 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student object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FullTimeStudent.prototype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student; 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and an object called 'john'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john = new 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FullTimeStudent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('john');  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); // 'student' is displayed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console.log(john.name); // 'john' is displayed</a:t>
            </a:r>
            <a:endParaRPr lang="zh-HK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Classical Inheritance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// define a constructor for Person class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function Person(name) </a:t>
            </a: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this.name = name</a:t>
            </a: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altLang="zh-HK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// define the 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() method</a:t>
            </a:r>
          </a:p>
          <a:p>
            <a:pPr marL="0" indent="0">
              <a:buNone/>
            </a:pP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Person.prototype.getName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= function() { return this.name; }</a:t>
            </a:r>
          </a:p>
          <a:p>
            <a:pPr marL="0" indent="0">
              <a:buNone/>
            </a:pP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define a constructor for Student class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function Student(name, 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400" b="1" dirty="0" err="1">
                <a:latin typeface="Courier New" pitchFamily="49" charset="0"/>
                <a:cs typeface="Courier New" pitchFamily="49" charset="0"/>
              </a:rPr>
              <a:t>Person.call</a:t>
            </a:r>
            <a:r>
              <a:rPr lang="en-US" altLang="zh-HK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400" b="1" dirty="0" err="1">
                <a:latin typeface="Courier New" pitchFamily="49" charset="0"/>
                <a:cs typeface="Courier New" pitchFamily="49" charset="0"/>
              </a:rPr>
              <a:t>this,name</a:t>
            </a:r>
            <a:r>
              <a:rPr lang="en-US" altLang="zh-HK" sz="1400" b="1" dirty="0">
                <a:latin typeface="Courier New" pitchFamily="49" charset="0"/>
                <a:cs typeface="Courier New" pitchFamily="49" charset="0"/>
              </a:rPr>
              <a:t>); // call the Person's constructor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this.studentID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14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400" b="1" dirty="0">
                <a:latin typeface="Courier New" pitchFamily="49" charset="0"/>
                <a:cs typeface="Courier New" pitchFamily="49" charset="0"/>
              </a:rPr>
              <a:t>inherits the method(s) and attribute(s) of Person</a:t>
            </a:r>
          </a:p>
          <a:p>
            <a:pPr marL="0" indent="0">
              <a:buNone/>
            </a:pPr>
            <a:r>
              <a:rPr lang="en-US" altLang="zh-HK" sz="1400" b="1" dirty="0" err="1">
                <a:latin typeface="Courier New" pitchFamily="49" charset="0"/>
                <a:cs typeface="Courier New" pitchFamily="49" charset="0"/>
              </a:rPr>
              <a:t>Student.prototype</a:t>
            </a:r>
            <a:r>
              <a:rPr lang="en-US" altLang="zh-HK" sz="1400" b="1" dirty="0">
                <a:latin typeface="Courier New" pitchFamily="49" charset="0"/>
                <a:cs typeface="Courier New" pitchFamily="49" charset="0"/>
              </a:rPr>
              <a:t> = new Person</a:t>
            </a:r>
            <a:r>
              <a:rPr lang="en-US" altLang="zh-HK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HK" sz="1400" b="1" dirty="0">
                <a:latin typeface="Courier New" pitchFamily="49" charset="0"/>
                <a:cs typeface="Courier New" pitchFamily="49" charset="0"/>
              </a:rPr>
              <a:t>// Set the constructor attribute to </a:t>
            </a:r>
            <a:r>
              <a:rPr lang="en-US" altLang="zh-HK" sz="1400" b="1" dirty="0" smtClean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altLang="zh-HK" sz="1400" b="1" dirty="0" err="1">
                <a:latin typeface="Courier New" pitchFamily="49" charset="0"/>
                <a:cs typeface="Courier New" pitchFamily="49" charset="0"/>
              </a:rPr>
              <a:t>Student.prototype.constructor</a:t>
            </a:r>
            <a:r>
              <a:rPr lang="en-US" altLang="zh-HK" sz="1400" b="1" dirty="0">
                <a:latin typeface="Courier New" pitchFamily="49" charset="0"/>
                <a:cs typeface="Courier New" pitchFamily="49" charset="0"/>
              </a:rPr>
              <a:t> = Student</a:t>
            </a:r>
            <a:r>
              <a:rPr lang="en-US" altLang="zh-HK" sz="1400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buNone/>
            </a:pPr>
            <a:r>
              <a:rPr lang="en-US" altLang="zh-HK" sz="1400" dirty="0" err="1" smtClean="0">
                <a:latin typeface="Courier New" pitchFamily="49" charset="0"/>
                <a:cs typeface="Courier New" pitchFamily="49" charset="0"/>
              </a:rPr>
              <a:t>Student.prototype.getStudentID</a:t>
            </a: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= function() </a:t>
            </a: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this.studentID</a:t>
            </a: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; }</a:t>
            </a:r>
            <a:endParaRPr lang="en-US" altLang="zh-HK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peter = new Student('Peter', 12345678);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peter.getName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()); // 'Peter' is displayed</a:t>
            </a:r>
          </a:p>
          <a:p>
            <a:pPr marL="0" indent="0">
              <a:buNone/>
            </a:pP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400" dirty="0" err="1">
                <a:latin typeface="Courier New" pitchFamily="49" charset="0"/>
                <a:cs typeface="Courier New" pitchFamily="49" charset="0"/>
              </a:rPr>
              <a:t>peter.getStudentID</a:t>
            </a:r>
            <a:r>
              <a:rPr lang="en-US" altLang="zh-HK" sz="1400" dirty="0">
                <a:latin typeface="Courier New" pitchFamily="49" charset="0"/>
                <a:cs typeface="Courier New" pitchFamily="49" charset="0"/>
              </a:rPr>
              <a:t>()); // '12345678' is displayed</a:t>
            </a:r>
            <a:endParaRPr lang="zh-HK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97" y="1529003"/>
            <a:ext cx="222840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4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extend Function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HK" sz="8000" dirty="0" smtClean="0"/>
              <a:t>The following </a:t>
            </a:r>
            <a:r>
              <a:rPr lang="en-US" altLang="zh-HK" sz="8000" i="1" dirty="0">
                <a:latin typeface="Courier New" pitchFamily="49" charset="0"/>
                <a:cs typeface="Courier New" pitchFamily="49" charset="0"/>
              </a:rPr>
              <a:t>extend </a:t>
            </a:r>
            <a:r>
              <a:rPr lang="en-US" altLang="zh-HK" sz="8000" dirty="0" smtClean="0"/>
              <a:t>function wraps </a:t>
            </a:r>
            <a:r>
              <a:rPr lang="en-US" altLang="zh-HK" sz="8000" dirty="0"/>
              <a:t>the whole </a:t>
            </a:r>
            <a:r>
              <a:rPr lang="en-US" altLang="zh-HK" sz="8000" dirty="0" err="1"/>
              <a:t>subclassing</a:t>
            </a:r>
            <a:r>
              <a:rPr lang="en-US" altLang="zh-HK" sz="8000" dirty="0"/>
              <a:t> </a:t>
            </a:r>
            <a:r>
              <a:rPr lang="en-US" altLang="zh-HK" sz="8000" dirty="0" smtClean="0"/>
              <a:t>process: </a:t>
            </a:r>
          </a:p>
          <a:p>
            <a:pPr marL="0" indent="0">
              <a:buNone/>
            </a:pPr>
            <a:endParaRPr lang="en-US" altLang="zh-HK" sz="3400" dirty="0"/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extend(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subClass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// an empty class constructor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 function()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{};  </a:t>
            </a:r>
          </a:p>
          <a:p>
            <a:pPr marL="0" indent="0">
              <a:buNone/>
            </a:pP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// F has the same prototype of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superClass</a:t>
            </a:r>
            <a:endParaRPr lang="en-US" altLang="zh-HK" sz="6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F.prototype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superClass.prototype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inherits F’s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methods/attributes defined in </a:t>
            </a:r>
          </a:p>
          <a:p>
            <a:pPr marL="0" indent="0">
              <a:buNone/>
            </a:pP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F.prototype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which is same as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superClass.prototype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subClass.prototype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 new F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new F() instead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of new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to avoid creating </a:t>
            </a:r>
          </a:p>
          <a:p>
            <a:pPr marL="0" indent="0">
              <a:buNone/>
            </a:pP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// unnecessary large object or complex creation process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subClass.prototype.constructor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subClass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subClass.superclass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superClass.prototype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superClass.prototype.constructor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Object.prototype.constructor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superClass.prototype.constructor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5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75858"/>
            <a:ext cx="1838697" cy="325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 extend </a:t>
            </a:r>
            <a:r>
              <a:rPr lang="en-US" altLang="zh-HK" dirty="0" smtClean="0"/>
              <a:t>Function (example)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define a constructor for Student class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function Student(name,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call the superclass' constructor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Student.superclass.constructor.call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this,name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altLang="zh-HK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this.studentID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1600" b="1" dirty="0" smtClean="0">
                <a:latin typeface="Courier New" pitchFamily="49" charset="0"/>
                <a:cs typeface="Courier New" pitchFamily="49" charset="0"/>
              </a:rPr>
              <a:t>extend(Student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, Person</a:t>
            </a:r>
            <a:r>
              <a:rPr lang="en-US" altLang="zh-HK" sz="1600" b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create the inheritance relationship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Student.prototype.getStudentID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= function() {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this.studentID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override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 method of super class</a:t>
            </a:r>
          </a:p>
          <a:p>
            <a:pPr marL="0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Student.prototype.getName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function()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  // call superclass’ method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return "Student: " + 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Student.superclass.getName.call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(this)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2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 extend </a:t>
            </a:r>
            <a:r>
              <a:rPr lang="en-US" altLang="zh-HK" dirty="0" smtClean="0"/>
              <a:t>Function (example)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peter = new Student('Peter', 12345678);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peter.getName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()); //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‘Student: Peter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' is displayed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peter.getStudentID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()); // '12345678' is displayed</a:t>
            </a:r>
            <a:endParaRPr lang="zh-HK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Scope</a:t>
            </a:r>
            <a:r>
              <a:rPr lang="en-US" altLang="zh-HK" dirty="0" smtClean="0"/>
              <a:t>, Nested </a:t>
            </a:r>
            <a:r>
              <a:rPr lang="en-US" altLang="zh-HK" dirty="0"/>
              <a:t>Functions, and Closures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fontScale="40000" lnSpcReduction="20000"/>
          </a:bodyPr>
          <a:lstStyle/>
          <a:p>
            <a:r>
              <a:rPr lang="en-US" altLang="zh-HK" sz="4500" dirty="0" smtClean="0"/>
              <a:t>A variable declared with ‘</a:t>
            </a:r>
            <a:r>
              <a:rPr lang="en-US" altLang="zh-HK" sz="45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4500" dirty="0" smtClean="0"/>
              <a:t>’ or nested function is only visible within the function scope:</a:t>
            </a:r>
          </a:p>
          <a:p>
            <a:pPr marL="365760" lvl="1" indent="0">
              <a:buNone/>
            </a:pP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funcA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lvl="1" indent="0">
              <a:buNone/>
            </a:pP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n is only visible in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funcA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initialized 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only </a:t>
            </a: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once</a:t>
            </a:r>
            <a:endParaRPr lang="en-US" altLang="zh-HK" sz="4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4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4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= 10; </a:t>
            </a:r>
            <a:endParaRPr lang="en-US" altLang="zh-HK" sz="40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   // private and nested function</a:t>
            </a:r>
            <a:endParaRPr lang="en-US" altLang="zh-HK" sz="4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() { //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is only visible in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funcA</a:t>
            </a:r>
            <a:endParaRPr lang="en-US" altLang="zh-HK" sz="4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       n += 2;</a:t>
            </a: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       return n;</a:t>
            </a: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; // return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addTwo</a:t>
            </a:r>
            <a:endParaRPr lang="en-US" altLang="zh-HK" sz="4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5760" lvl="1" indent="0">
              <a:buNone/>
            </a:pPr>
            <a:endParaRPr lang="en-US" altLang="zh-HK" sz="4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altLang="zh-HK" sz="4000" dirty="0" err="1">
                <a:latin typeface="Courier New" pitchFamily="49" charset="0"/>
                <a:cs typeface="Courier New" pitchFamily="49" charset="0"/>
              </a:rPr>
              <a:t>funcA</a:t>
            </a: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(); // get </a:t>
            </a:r>
            <a:r>
              <a:rPr lang="en-US" altLang="zh-HK" sz="4000" dirty="0" err="1" smtClean="0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altLang="zh-HK" sz="4000" dirty="0" smtClean="0">
                <a:latin typeface="Courier New" pitchFamily="49" charset="0"/>
                <a:cs typeface="Courier New" pitchFamily="49" charset="0"/>
              </a:rPr>
              <a:t> and assign to f</a:t>
            </a:r>
            <a:endParaRPr lang="en-US" altLang="zh-HK" sz="40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console.log(f()); // f() returns 12</a:t>
            </a: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console.log(f()); // f() returns 14</a:t>
            </a:r>
          </a:p>
          <a:p>
            <a:pPr marL="365760" lvl="1" indent="0">
              <a:buNone/>
            </a:pPr>
            <a:r>
              <a:rPr lang="en-US" altLang="zh-HK" sz="4000" dirty="0">
                <a:latin typeface="Courier New" pitchFamily="49" charset="0"/>
                <a:cs typeface="Courier New" pitchFamily="49" charset="0"/>
              </a:rPr>
              <a:t>console.log(f()); // f() returns 16</a:t>
            </a:r>
            <a:endParaRPr lang="zh-HK" alt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Private Members Through Closures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function Person(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 gender;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private attribute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checkGender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{ //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private function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== 'male' ||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== 'female';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// public privileged functions    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this.setGender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function(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checkGender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        gender =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        throw new Error('Invalid gender');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this.getGender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function() { return gender; };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this.setGender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newgender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this.name = 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newname</a:t>
            </a:r>
            <a:r>
              <a:rPr lang="en-US" altLang="zh-HK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// public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attribute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663" y="3429000"/>
            <a:ext cx="251058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4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Private Members Through Closures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other public methods of Person</a:t>
            </a:r>
          </a:p>
          <a:p>
            <a:pPr marL="0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Person.prototype.getName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function() { return this.name;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peter = new Person('peter', </a:t>
            </a:r>
            <a:r>
              <a:rPr lang="en-US" altLang="zh-HK" sz="1600">
                <a:latin typeface="Courier New" pitchFamily="49" charset="0"/>
                <a:cs typeface="Courier New" pitchFamily="49" charset="0"/>
              </a:rPr>
              <a:t>'male</a:t>
            </a:r>
            <a:r>
              <a:rPr lang="en-US" altLang="zh-HK" sz="1600" smtClean="0">
                <a:latin typeface="Courier New" pitchFamily="49" charset="0"/>
                <a:cs typeface="Courier New" pitchFamily="49" charset="0"/>
              </a:rPr>
              <a:t>');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peter.getName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peter.getGender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69421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References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Plain English Guide to JavaScript </a:t>
            </a:r>
            <a:r>
              <a:rPr lang="en-US" altLang="zh-HK" dirty="0" smtClean="0"/>
              <a:t>Prototypes (</a:t>
            </a:r>
            <a:r>
              <a:rPr lang="en-US" altLang="zh-HK" dirty="0" smtClean="0">
                <a:hlinkClick r:id="rId2"/>
              </a:rPr>
              <a:t>http</a:t>
            </a:r>
            <a:r>
              <a:rPr lang="en-US" altLang="zh-HK" dirty="0">
                <a:hlinkClick r:id="rId2"/>
              </a:rPr>
              <a:t>://sporto.github.io/blog/2013/02/22/a-plain-english-guide-to-javascript-prototypes</a:t>
            </a:r>
            <a:r>
              <a:rPr lang="en-US" altLang="zh-HK" dirty="0" smtClean="0">
                <a:hlinkClick r:id="rId2"/>
              </a:rPr>
              <a:t>/</a:t>
            </a:r>
            <a:r>
              <a:rPr lang="en-US" altLang="zh-HK" dirty="0" smtClean="0"/>
              <a:t>)</a:t>
            </a:r>
          </a:p>
          <a:p>
            <a:r>
              <a:rPr lang="en-US" altLang="zh-HK" dirty="0" err="1" smtClean="0"/>
              <a:t>Stoyan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Stefanov</a:t>
            </a:r>
            <a:r>
              <a:rPr lang="en-US" altLang="zh-HK" dirty="0" smtClean="0"/>
              <a:t>, JavaScript Patterns, 2010, O’Reilly Media, Inc.</a:t>
            </a:r>
          </a:p>
          <a:p>
            <a:r>
              <a:rPr lang="en-US" altLang="zh-HK" dirty="0"/>
              <a:t>Ross </a:t>
            </a:r>
            <a:r>
              <a:rPr lang="en-US" altLang="zh-HK" dirty="0" err="1" smtClean="0"/>
              <a:t>Harmes</a:t>
            </a:r>
            <a:r>
              <a:rPr lang="en-US" altLang="zh-HK" dirty="0" smtClean="0"/>
              <a:t> and </a:t>
            </a:r>
            <a:r>
              <a:rPr lang="en-US" altLang="zh-HK" dirty="0" err="1" smtClean="0"/>
              <a:t>Dustine</a:t>
            </a:r>
            <a:r>
              <a:rPr lang="en-US" altLang="zh-HK" dirty="0"/>
              <a:t> Diaz, Pro JavaScript™ Design </a:t>
            </a:r>
            <a:r>
              <a:rPr lang="en-US" altLang="zh-HK" dirty="0" smtClean="0"/>
              <a:t>Patterns, 2008, </a:t>
            </a:r>
            <a:r>
              <a:rPr lang="en-US" altLang="zh-HK" dirty="0" err="1" smtClean="0"/>
              <a:t>Apress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6083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Creating Single Object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The following code create an object and add three attributes:</a:t>
            </a: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person = new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(); // create an object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person.name = "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";  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the name attribute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Person["gender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male";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// add the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gender attribute </a:t>
            </a:r>
          </a:p>
          <a:p>
            <a:r>
              <a:rPr lang="en-US" altLang="zh-HK" sz="2400" dirty="0"/>
              <a:t>Alternatively, using object lateral:</a:t>
            </a:r>
          </a:p>
          <a:p>
            <a:pPr marL="40005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person={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name:"John",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gender: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male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};  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altLang="zh-HK" sz="1800" dirty="0"/>
          </a:p>
          <a:p>
            <a:r>
              <a:rPr lang="en-US" altLang="zh-HK" sz="2400" dirty="0"/>
              <a:t>Attribute of an object can be accessed by</a:t>
            </a:r>
          </a:p>
          <a:p>
            <a:pPr marL="400050" lvl="1" indent="0">
              <a:buNone/>
            </a:pP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attributeName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altLang="zh-HK" sz="1800" dirty="0" smtClean="0"/>
              <a:t>or 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obj.attributeName</a:t>
            </a:r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27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Constructor and Class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HK" dirty="0" smtClean="0"/>
              <a:t>Define a function for constructing the class (e.g. Person):</a:t>
            </a:r>
          </a:p>
          <a:p>
            <a:pPr marL="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the Person class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Person(name, gender)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add and set the name attribute</a:t>
            </a: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this.name = name; </a:t>
            </a:r>
            <a:endParaRPr lang="en-US" altLang="zh-HK" sz="18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add and set the gender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attribute</a:t>
            </a: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this.gender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= gender;</a:t>
            </a:r>
          </a:p>
          <a:p>
            <a:pPr marL="40005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HK" dirty="0" smtClean="0"/>
              <a:t>Create an object using the ‘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HK" dirty="0" smtClean="0"/>
              <a:t>’ operator:</a:t>
            </a:r>
          </a:p>
          <a:p>
            <a:pPr marL="40005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// create an empty object and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refer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the object as </a:t>
            </a:r>
            <a:r>
              <a:rPr lang="en-US" altLang="zh-HK" sz="1800" b="1" dirty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marL="40005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// call the Person function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altLang="zh-HK" sz="18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"John", "male" </a:t>
            </a:r>
          </a:p>
          <a:p>
            <a:pPr marL="400050" lvl="1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as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parameters</a:t>
            </a:r>
          </a:p>
          <a:p>
            <a:pPr marL="400050" lvl="1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person = new Person("John", "male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");  </a:t>
            </a:r>
            <a:endParaRPr lang="zh-HK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Defining Methods for Class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Define methods for the Class:</a:t>
            </a:r>
          </a:p>
          <a:p>
            <a:pPr lvl="1" indent="0">
              <a:buNone/>
            </a:pP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// define the methods of the Person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the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(name) method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Person.prototype.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US" altLang="zh-HK" sz="1600" dirty="0" smtClean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function(</a:t>
            </a:r>
            <a:r>
              <a:rPr lang="en-US" altLang="zh-HK" sz="1600" b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) { this.name = name; }</a:t>
            </a: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the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() method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Person.prototype.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US" altLang="zh-HK" sz="1600" dirty="0" smtClean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function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 { return this.name;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the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setGender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(name) method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Person.prototype.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setGender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US" altLang="zh-HK" sz="1600" dirty="0" smtClean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function(</a:t>
            </a:r>
            <a:r>
              <a:rPr lang="en-US" altLang="zh-HK" sz="1600" b="1" dirty="0" smtClean="0">
                <a:latin typeface="Courier New" pitchFamily="49" charset="0"/>
                <a:cs typeface="Courier New" pitchFamily="49" charset="0"/>
              </a:rPr>
              <a:t>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) {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this.gender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gender; 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// the </a:t>
            </a:r>
            <a:r>
              <a:rPr lang="en-US" altLang="zh-HK" sz="1600" dirty="0" err="1" smtClean="0">
                <a:latin typeface="Courier New" pitchFamily="49" charset="0"/>
                <a:cs typeface="Courier New" pitchFamily="49" charset="0"/>
              </a:rPr>
              <a:t>getGender</a:t>
            </a: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() method</a:t>
            </a:r>
            <a:endParaRPr lang="en-US" altLang="zh-HK" sz="1600" dirty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Person.prototype.</a:t>
            </a:r>
            <a:r>
              <a:rPr lang="en-US" altLang="zh-HK" sz="1600" b="1" dirty="0" err="1">
                <a:latin typeface="Courier New" pitchFamily="49" charset="0"/>
                <a:cs typeface="Courier New" pitchFamily="49" charset="0"/>
              </a:rPr>
              <a:t>getGender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US" altLang="zh-HK" sz="1600" dirty="0" smtClean="0">
              <a:latin typeface="Courier New" pitchFamily="49" charset="0"/>
              <a:cs typeface="Courier New" pitchFamily="49" charset="0"/>
            </a:endParaRPr>
          </a:p>
          <a:p>
            <a:pPr lvl="1" indent="0">
              <a:buNone/>
            </a:pPr>
            <a:r>
              <a:rPr lang="en-US" altLang="zh-HK" sz="1600" dirty="0" smtClean="0">
                <a:latin typeface="Courier New" pitchFamily="49" charset="0"/>
                <a:cs typeface="Courier New" pitchFamily="49" charset="0"/>
              </a:rPr>
              <a:t>  function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altLang="zh-HK" sz="1600" dirty="0" err="1">
                <a:latin typeface="Courier New" pitchFamily="49" charset="0"/>
                <a:cs typeface="Courier New" pitchFamily="49" charset="0"/>
              </a:rPr>
              <a:t>this.gender</a:t>
            </a:r>
            <a:r>
              <a:rPr lang="en-US" altLang="zh-HK" sz="1600" dirty="0">
                <a:latin typeface="Courier New" pitchFamily="49" charset="0"/>
                <a:cs typeface="Courier New" pitchFamily="49" charset="0"/>
              </a:rPr>
              <a:t>; }</a:t>
            </a:r>
            <a:endParaRPr lang="zh-HK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The </a:t>
            </a:r>
            <a:r>
              <a:rPr lang="en-US" altLang="zh-HK" dirty="0"/>
              <a:t> __proto__ </a:t>
            </a:r>
            <a:r>
              <a:rPr lang="en-US" altLang="zh-HK" dirty="0" smtClean="0"/>
              <a:t>attribute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89120"/>
          </a:xfrm>
        </p:spPr>
        <p:txBody>
          <a:bodyPr>
            <a:noAutofit/>
          </a:bodyPr>
          <a:lstStyle/>
          <a:p>
            <a:r>
              <a:rPr lang="en-US" altLang="zh-HK" sz="1800" dirty="0"/>
              <a:t>Every JavaScript object has an internal property called </a:t>
            </a:r>
            <a:r>
              <a:rPr lang="en-US" altLang="zh-HK" sz="1800" dirty="0" smtClean="0"/>
              <a:t>prototype (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proto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__)</a:t>
            </a:r>
            <a:r>
              <a:rPr lang="en-US" altLang="zh-HK" sz="1800" dirty="0" smtClean="0"/>
              <a:t>.  </a:t>
            </a:r>
          </a:p>
          <a:p>
            <a:r>
              <a:rPr lang="en-US" altLang="zh-HK" sz="1800" dirty="0" smtClean="0"/>
              <a:t>If a </a:t>
            </a:r>
            <a:r>
              <a:rPr lang="en-US" altLang="zh-HK" sz="1800" dirty="0"/>
              <a:t>property </a:t>
            </a:r>
            <a:r>
              <a:rPr lang="en-US" altLang="zh-HK" sz="1800" dirty="0" smtClean="0"/>
              <a:t>is accessed via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obj.propName</a:t>
            </a:r>
            <a:r>
              <a:rPr lang="en-US" altLang="zh-HK" sz="1800" dirty="0"/>
              <a:t> or 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propName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'] </a:t>
            </a:r>
            <a:r>
              <a:rPr lang="en-US" altLang="zh-HK" sz="1800" dirty="0"/>
              <a:t>and the object does not have such a </a:t>
            </a:r>
            <a:r>
              <a:rPr lang="en-US" altLang="zh-HK" sz="1800" dirty="0" smtClean="0"/>
              <a:t>property, the </a:t>
            </a:r>
            <a:r>
              <a:rPr lang="en-US" altLang="zh-HK" sz="1800" dirty="0"/>
              <a:t>runtime looks up the property in the object referenced by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__proto__ </a:t>
            </a:r>
            <a:r>
              <a:rPr lang="en-US" altLang="zh-HK" sz="1800" dirty="0"/>
              <a:t>instead. </a:t>
            </a:r>
            <a:r>
              <a:rPr lang="en-US" altLang="zh-HK" sz="1800" dirty="0" smtClean="0"/>
              <a:t> </a:t>
            </a:r>
          </a:p>
          <a:p>
            <a:r>
              <a:rPr lang="en-US" altLang="zh-HK" sz="1800" dirty="0" smtClean="0"/>
              <a:t>If </a:t>
            </a:r>
            <a:r>
              <a:rPr lang="en-US" altLang="zh-HK" sz="1800" dirty="0"/>
              <a:t>the </a:t>
            </a:r>
            <a:r>
              <a:rPr lang="en-US" altLang="zh-HK" sz="1800" dirty="0" smtClean="0"/>
              <a:t>prototype object </a:t>
            </a:r>
            <a:r>
              <a:rPr lang="en-US" altLang="zh-HK" sz="1800" dirty="0"/>
              <a:t>also doesn't have such a property, its prototype is checked in turn, thus walking the original object's prototype-chain until a match is found or its end is reached</a:t>
            </a:r>
            <a:r>
              <a:rPr lang="en-US" altLang="zh-HK" sz="1800" dirty="0" smtClean="0"/>
              <a:t>. For example, consider the following chain:</a:t>
            </a:r>
          </a:p>
          <a:p>
            <a:endParaRPr lang="en-US" altLang="zh-HK" sz="2000" dirty="0"/>
          </a:p>
          <a:p>
            <a:endParaRPr lang="en-US" altLang="zh-HK" sz="2000" dirty="0" smtClean="0"/>
          </a:p>
          <a:p>
            <a:r>
              <a:rPr lang="en-US" altLang="zh-HK" sz="1800" dirty="0" smtClean="0"/>
              <a:t>When </a:t>
            </a: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sz="1800" dirty="0" smtClean="0"/>
              <a:t> is accessed, the system first checks object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altLang="zh-HK" sz="1800" dirty="0" smtClean="0"/>
              <a:t> has the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kind</a:t>
            </a:r>
            <a:r>
              <a:rPr lang="en-US" altLang="zh-HK" sz="1800" dirty="0" smtClean="0"/>
              <a:t> property but cannot find. Then the system checks the prototype object (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altLang="zh-HK" sz="1800" dirty="0" smtClean="0"/>
              <a:t>) and finds the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kind</a:t>
            </a:r>
            <a:r>
              <a:rPr lang="en-US" altLang="zh-HK" sz="1800" dirty="0" smtClean="0"/>
              <a:t> property.</a:t>
            </a:r>
          </a:p>
          <a:p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__proto__ </a:t>
            </a:r>
            <a:r>
              <a:rPr lang="en-US" altLang="zh-HK" sz="1800" dirty="0"/>
              <a:t>is not considered in the standard.  Don’t use it in your production code</a:t>
            </a:r>
            <a:r>
              <a:rPr lang="en-US" altLang="zh-HK" sz="1800" dirty="0" smtClean="0"/>
              <a:t>.</a:t>
            </a:r>
            <a:endParaRPr lang="en-US" altLang="zh-HK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4734436"/>
            <a:ext cx="792088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{       }</a:t>
            </a:r>
            <a:endParaRPr lang="zh-HK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4365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john</a:t>
            </a:r>
            <a:endParaRPr lang="zh-HK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23728" y="4735113"/>
            <a:ext cx="1872208" cy="369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{</a:t>
            </a:r>
            <a:r>
              <a:rPr lang="en-US" altLang="zh-HK" dirty="0" err="1" smtClean="0"/>
              <a:t>kind:’student</a:t>
            </a:r>
            <a:r>
              <a:rPr lang="en-US" altLang="zh-HK" dirty="0" smtClean="0"/>
              <a:t>’ }</a:t>
            </a:r>
            <a:endParaRPr lang="zh-HK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23728" y="43703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/>
              <a:t>student</a:t>
            </a:r>
            <a:endParaRPr lang="zh-HK" altLang="en-US" dirty="0"/>
          </a:p>
        </p:txBody>
      </p:sp>
      <p:cxnSp>
        <p:nvCxnSpPr>
          <p:cNvPr id="10" name="直線單箭頭接點 9"/>
          <p:cNvCxnSpPr>
            <a:stCxn id="4" idx="3"/>
            <a:endCxn id="7" idx="1"/>
          </p:cNvCxnSpPr>
          <p:nvPr/>
        </p:nvCxnSpPr>
        <p:spPr>
          <a:xfrm>
            <a:off x="1691680" y="4919102"/>
            <a:ext cx="432048" cy="67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Prototype </a:t>
            </a:r>
            <a:r>
              <a:rPr lang="en-US" altLang="zh-HK" dirty="0" smtClean="0"/>
              <a:t>Chains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HK" sz="9600" dirty="0" smtClean="0"/>
              <a:t>The following code illustrates the use of prototype chain for implementing ‘inheritance’:</a:t>
            </a:r>
          </a:p>
          <a:p>
            <a:pPr marL="400050" lvl="1" indent="0">
              <a:buNone/>
            </a:pP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// create a student object</a:t>
            </a:r>
          </a:p>
          <a:p>
            <a:pPr marL="400050" lvl="1" indent="0">
              <a:buNone/>
            </a:pP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student = {kind: 'student'};</a:t>
            </a: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and a teacher object</a:t>
            </a:r>
          </a:p>
          <a:p>
            <a:pPr marL="400050" lvl="1" indent="0">
              <a:buNone/>
            </a:pP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teacher = {kind: 'teacher'};</a:t>
            </a: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and an object called 'john'</a:t>
            </a:r>
          </a:p>
          <a:p>
            <a:pPr marL="400050" lvl="1" indent="0">
              <a:buNone/>
            </a:pP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 john = {};  </a:t>
            </a: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assign student as the prototype of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john.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ohn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is now </a:t>
            </a:r>
            <a:endParaRPr lang="en-US" altLang="zh-HK" sz="6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linked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to student. It 'inherits' the properties of </a:t>
            </a:r>
            <a:endParaRPr lang="en-US" altLang="zh-HK" sz="6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student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john.__proto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__ = student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'student' is displayed</a:t>
            </a: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assign teacher as the prototype of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john. Now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john is </a:t>
            </a:r>
            <a:endParaRPr lang="en-US" altLang="zh-HK" sz="64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linked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teacher. It 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'inherits' the properties of </a:t>
            </a: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// teacher</a:t>
            </a:r>
            <a:endParaRPr lang="en-US" altLang="zh-HK" sz="64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john</a:t>
            </a:r>
            <a:r>
              <a:rPr lang="en-US" altLang="zh-HK" sz="6400" dirty="0" err="1">
                <a:latin typeface="Courier New" pitchFamily="49" charset="0"/>
                <a:cs typeface="Courier New" pitchFamily="49" charset="0"/>
              </a:rPr>
              <a:t>.__proto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__ = teacher;</a:t>
            </a:r>
          </a:p>
          <a:p>
            <a:pPr marL="400050" lvl="1" indent="0">
              <a:buNone/>
            </a:pPr>
            <a:r>
              <a:rPr lang="en-US" altLang="zh-HK" sz="64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6400" dirty="0" err="1" smtClean="0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sz="6400" dirty="0">
                <a:latin typeface="Courier New" pitchFamily="49" charset="0"/>
                <a:cs typeface="Courier New" pitchFamily="49" charset="0"/>
              </a:rPr>
              <a:t>); // 'teacher' is displayed</a:t>
            </a:r>
            <a:endParaRPr lang="zh-HK" altLang="en-US" sz="6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Dynamic Prototype Lookup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// create a student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object without any attribute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student = 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{}; </a:t>
            </a:r>
            <a:endParaRPr lang="en-US" altLang="zh-H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// and an object called 'john'</a:t>
            </a:r>
          </a:p>
          <a:p>
            <a:pPr marL="0" indent="0">
              <a:buNone/>
            </a:pP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 john = {};  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assign student as the prototype of john</a:t>
            </a:r>
          </a:p>
          <a:p>
            <a:pPr marL="0" indent="0">
              <a:buNone/>
            </a:pP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john.__proto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__ = student;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john is now linked to student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// it 'inherits' the properties of student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); // 'undefined' is displayed</a:t>
            </a:r>
          </a:p>
          <a:p>
            <a:pPr marL="0" indent="0">
              <a:buNone/>
            </a:pPr>
            <a:r>
              <a:rPr lang="en-US" altLang="zh-HK" sz="1800" dirty="0" err="1" smtClean="0">
                <a:latin typeface="Courier New" pitchFamily="49" charset="0"/>
                <a:cs typeface="Courier New" pitchFamily="49" charset="0"/>
              </a:rPr>
              <a:t>student.kind</a:t>
            </a: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= 'student';</a:t>
            </a:r>
          </a:p>
          <a:p>
            <a:pPr marL="0" indent="0">
              <a:buNone/>
            </a:pPr>
            <a:r>
              <a:rPr lang="en-US" altLang="zh-HK" sz="18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and now student has the kind attribute</a:t>
            </a:r>
          </a:p>
          <a:p>
            <a:pPr marL="0" indent="0">
              <a:buNone/>
            </a:pP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sz="1800" dirty="0" err="1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sz="1800" dirty="0">
                <a:latin typeface="Courier New" pitchFamily="49" charset="0"/>
                <a:cs typeface="Courier New" pitchFamily="49" charset="0"/>
              </a:rPr>
              <a:t>); // 'student' is displayed</a:t>
            </a:r>
            <a:endParaRPr lang="zh-HK" alt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HK" sz="4000" dirty="0"/>
              <a:t>New / </a:t>
            </a:r>
            <a:r>
              <a:rPr lang="en-US" altLang="zh-HK" sz="4000" dirty="0" smtClean="0"/>
              <a:t>Updated Properties </a:t>
            </a:r>
            <a:r>
              <a:rPr lang="en-US" altLang="zh-HK" sz="4000" dirty="0"/>
              <a:t>are </a:t>
            </a:r>
            <a:r>
              <a:rPr lang="en-US" altLang="zh-HK" sz="4000" dirty="0" smtClean="0"/>
              <a:t>Assigned </a:t>
            </a:r>
            <a:r>
              <a:rPr lang="en-US" altLang="zh-HK" sz="4000" dirty="0"/>
              <a:t>to the </a:t>
            </a:r>
            <a:r>
              <a:rPr lang="en-US" altLang="zh-HK" sz="4000" dirty="0" smtClean="0"/>
              <a:t>Object</a:t>
            </a:r>
            <a:r>
              <a:rPr lang="en-US" altLang="zh-HK" sz="4000" dirty="0"/>
              <a:t>, not to the </a:t>
            </a:r>
            <a:r>
              <a:rPr lang="en-US" altLang="zh-HK" sz="4000" dirty="0" smtClean="0"/>
              <a:t>Prototype</a:t>
            </a:r>
            <a:endParaRPr lang="zh-HK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create a student object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student = {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kind:'student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'};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and an object called 'john'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john = {};  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assign student as the prototype of john</a:t>
            </a: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john.__proto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__ = student;</a:t>
            </a:r>
          </a:p>
          <a:p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); // 'student' is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displayed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// john has its own property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kind</a:t>
            </a:r>
            <a:endParaRPr lang="en-US" altLang="zh-HK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'merchant‘;  </a:t>
            </a:r>
          </a:p>
          <a:p>
            <a:pPr marL="0" indent="0">
              <a:buNone/>
            </a:pPr>
            <a:r>
              <a:rPr lang="en-US" altLang="zh-HK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dirty="0" err="1" smtClean="0">
                <a:latin typeface="Courier New" pitchFamily="49" charset="0"/>
                <a:cs typeface="Courier New" pitchFamily="49" charset="0"/>
              </a:rPr>
              <a:t>john.kind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); // 'merchant' is displayed</a:t>
            </a:r>
          </a:p>
          <a:p>
            <a:pPr marL="0" indent="0">
              <a:buNone/>
            </a:pPr>
            <a:r>
              <a:rPr lang="en-US" altLang="zh-HK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altLang="zh-HK" dirty="0" err="1">
                <a:latin typeface="Courier New" pitchFamily="49" charset="0"/>
                <a:cs typeface="Courier New" pitchFamily="49" charset="0"/>
              </a:rPr>
              <a:t>student.kind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); // 'student' is displayed</a:t>
            </a:r>
            <a:endParaRPr lang="zh-HK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Function Prototype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Every function in JavaScript has a special property called ‘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altLang="zh-HK" dirty="0"/>
              <a:t>’. </a:t>
            </a:r>
            <a:r>
              <a:rPr lang="en-US" altLang="zh-HK" dirty="0" smtClean="0"/>
              <a:t> This </a:t>
            </a:r>
            <a:r>
              <a:rPr lang="en-US" altLang="zh-HK" dirty="0"/>
              <a:t>‘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altLang="zh-HK" dirty="0"/>
              <a:t>’ property is </a:t>
            </a:r>
            <a:r>
              <a:rPr lang="en-US" altLang="zh-HK" b="1" dirty="0"/>
              <a:t>not</a:t>
            </a:r>
            <a:r>
              <a:rPr lang="en-US" altLang="zh-HK" dirty="0"/>
              <a:t> the real prototype (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__proto__</a:t>
            </a:r>
            <a:r>
              <a:rPr lang="en-US" altLang="zh-HK" dirty="0"/>
              <a:t>) of the function</a:t>
            </a:r>
            <a:r>
              <a:rPr lang="en-US" altLang="zh-HK" dirty="0" smtClean="0"/>
              <a:t>.</a:t>
            </a:r>
          </a:p>
          <a:p>
            <a:r>
              <a:rPr lang="en-US" altLang="zh-HK" dirty="0"/>
              <a:t>The ‘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prototype</a:t>
            </a:r>
            <a:r>
              <a:rPr lang="en-US" altLang="zh-HK" dirty="0"/>
              <a:t>’ property points to the object that will be </a:t>
            </a:r>
            <a:r>
              <a:rPr lang="en-US" altLang="zh-HK" dirty="0" smtClean="0"/>
              <a:t>assigned </a:t>
            </a:r>
            <a:r>
              <a:rPr lang="en-US" altLang="zh-HK" dirty="0"/>
              <a:t>as the prototype of instances created with that function when using ’</a:t>
            </a:r>
            <a:r>
              <a:rPr lang="en-US" altLang="zh-HK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HK" dirty="0"/>
              <a:t>’.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530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1284</TotalTime>
  <Words>1420</Words>
  <Application>Microsoft Office PowerPoint</Application>
  <PresentationFormat>On-screen Show (4:3)</PresentationFormat>
  <Paragraphs>221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流線</vt:lpstr>
      <vt:lpstr>Object Oriented Programming with Javascript</vt:lpstr>
      <vt:lpstr>Creating Single Object</vt:lpstr>
      <vt:lpstr>Constructor and Class</vt:lpstr>
      <vt:lpstr>Defining Methods for Class</vt:lpstr>
      <vt:lpstr>The  __proto__ attribute</vt:lpstr>
      <vt:lpstr>Prototype Chains</vt:lpstr>
      <vt:lpstr>Dynamic Prototype Lookup</vt:lpstr>
      <vt:lpstr>New / Updated Properties are Assigned to the Object, not to the Prototype</vt:lpstr>
      <vt:lpstr>Function Prototype</vt:lpstr>
      <vt:lpstr>Function Prototype (example)</vt:lpstr>
      <vt:lpstr>Classical Inheritance</vt:lpstr>
      <vt:lpstr>The extend Function</vt:lpstr>
      <vt:lpstr>The extend Function (example)</vt:lpstr>
      <vt:lpstr>The extend Function (example)</vt:lpstr>
      <vt:lpstr>Scope, Nested Functions, and Closures</vt:lpstr>
      <vt:lpstr>Private Members Through Closures</vt:lpstr>
      <vt:lpstr>Private Members Through Closures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Javascript</dc:title>
  <dc:creator>Clarence</dc:creator>
  <cp:lastModifiedBy>swlau</cp:lastModifiedBy>
  <cp:revision>83</cp:revision>
  <dcterms:created xsi:type="dcterms:W3CDTF">2013-08-10T10:04:05Z</dcterms:created>
  <dcterms:modified xsi:type="dcterms:W3CDTF">2013-11-05T03:36:36Z</dcterms:modified>
</cp:coreProperties>
</file>