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sldIdLst>
    <p:sldId id="256" r:id="rId5"/>
    <p:sldId id="259" r:id="rId6"/>
    <p:sldId id="258" r:id="rId7"/>
    <p:sldId id="257" r:id="rId8"/>
    <p:sldId id="263" r:id="rId9"/>
    <p:sldId id="276" r:id="rId10"/>
    <p:sldId id="260"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5" d="100"/>
          <a:sy n="55" d="100"/>
        </p:scale>
        <p:origin x="120"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4803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692678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3274130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634033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3032496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142077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8859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2821290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2271383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7656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567136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307416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4197507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652826"/>
            <a:ext cx="7477601" cy="2874645"/>
          </a:xfrm>
          <a:prstGeom prst="rect">
            <a:avLst/>
          </a:prstGeom>
          <a:noFill/>
          <a:ln/>
        </p:spPr>
        <p:txBody>
          <a:bodyPr wrap="square" rtlCol="0" anchor="t"/>
          <a:lstStyle/>
          <a:p>
            <a:pPr marL="0" indent="0">
              <a:lnSpc>
                <a:spcPts val="7545"/>
              </a:lnSpc>
              <a:buNone/>
            </a:pPr>
            <a:r>
              <a:rPr lang="en-US" sz="6036" b="1" kern="0" spc="-181" dirty="0">
                <a:solidFill>
                  <a:srgbClr val="000000"/>
                </a:solidFill>
                <a:latin typeface="Inter" pitchFamily="34" charset="0"/>
                <a:ea typeface="Inter" pitchFamily="34" charset="-122"/>
                <a:cs typeface="Inter" pitchFamily="34" charset="-120"/>
              </a:rPr>
              <a:t>Giải Thuật Di Truyền - Tìm Nghiệm Phương Trình</a:t>
            </a:r>
            <a:endParaRPr lang="en-US" sz="6036" dirty="0"/>
          </a:p>
        </p:txBody>
      </p:sp>
      <p:sp>
        <p:nvSpPr>
          <p:cNvPr id="6" name="Text 3"/>
          <p:cNvSpPr/>
          <p:nvPr/>
        </p:nvSpPr>
        <p:spPr>
          <a:xfrm>
            <a:off x="833199" y="4860727"/>
            <a:ext cx="7477601"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 Giải thuật di truyền là một kỹ thuật tối ưu hóa dựa trên nguyên lý tiến hóa tự nhiên. Nó được sử dụng để tìm nghiệm tối ưu của các bài toán phức tạp, bao gồm cả bài toán tìm nghiệm phương trình.</a:t>
            </a:r>
            <a:endParaRPr lang="en-US" sz="1750" dirty="0"/>
          </a:p>
        </p:txBody>
      </p:sp>
      <p:sp>
        <p:nvSpPr>
          <p:cNvPr id="7" name="Shape 4"/>
          <p:cNvSpPr/>
          <p:nvPr/>
        </p:nvSpPr>
        <p:spPr>
          <a:xfrm>
            <a:off x="833199" y="6176843"/>
            <a:ext cx="355402" cy="355402"/>
          </a:xfrm>
          <a:prstGeom prst="roundRect">
            <a:avLst>
              <a:gd name="adj" fmla="val 25726039"/>
            </a:avLst>
          </a:prstGeom>
          <a:noFill/>
          <a:ln w="7620">
            <a:solidFill>
              <a:srgbClr val="FFFFFF"/>
            </a:solidFill>
            <a:prstDash val="solid"/>
          </a:ln>
        </p:spPr>
        <p:txBody>
          <a:bodyPr/>
          <a:lstStyle/>
          <a:p>
            <a:endParaRPr lang="en-US"/>
          </a:p>
        </p:txBody>
      </p:sp>
      <p:pic>
        <p:nvPicPr>
          <p:cNvPr id="10" name="Image 2"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4" name="Text 2"/>
          <p:cNvSpPr/>
          <p:nvPr/>
        </p:nvSpPr>
        <p:spPr>
          <a:xfrm>
            <a:off x="632817" y="952083"/>
            <a:ext cx="9123045" cy="694373"/>
          </a:xfrm>
          <a:prstGeom prst="rect">
            <a:avLst/>
          </a:prstGeom>
          <a:noFill/>
          <a:ln/>
        </p:spPr>
        <p:txBody>
          <a:bodyPr wrap="none" rtlCol="0" anchor="t"/>
          <a:lstStyle/>
          <a:p>
            <a:pPr marL="0" indent="0">
              <a:lnSpc>
                <a:spcPts val="5468"/>
              </a:lnSpc>
              <a:buNone/>
            </a:pPr>
            <a:r>
              <a:rPr lang="en-US" sz="4374" b="1" kern="0" spc="-131" dirty="0" err="1">
                <a:solidFill>
                  <a:srgbClr val="000000"/>
                </a:solidFill>
                <a:latin typeface="Inter" pitchFamily="34" charset="0"/>
                <a:ea typeface="Inter" pitchFamily="34" charset="-122"/>
              </a:rPr>
              <a:t>Chọn</a:t>
            </a:r>
            <a:r>
              <a:rPr lang="en-US" sz="4374" b="1" kern="0" spc="-131" dirty="0">
                <a:solidFill>
                  <a:srgbClr val="000000"/>
                </a:solidFill>
                <a:latin typeface="Inter" pitchFamily="34" charset="0"/>
                <a:ea typeface="Inter" pitchFamily="34" charset="-122"/>
              </a:rPr>
              <a:t> </a:t>
            </a:r>
            <a:r>
              <a:rPr lang="en-US" sz="4374" b="1" kern="0" spc="-131" dirty="0" err="1">
                <a:solidFill>
                  <a:srgbClr val="000000"/>
                </a:solidFill>
                <a:latin typeface="Inter" pitchFamily="34" charset="0"/>
                <a:ea typeface="Inter" pitchFamily="34" charset="-122"/>
              </a:rPr>
              <a:t>lọc</a:t>
            </a:r>
            <a:endParaRPr lang="en-US" sz="4374" dirty="0"/>
          </a:p>
        </p:txBody>
      </p:sp>
      <p:sp>
        <p:nvSpPr>
          <p:cNvPr id="6" name="Text 4"/>
          <p:cNvSpPr/>
          <p:nvPr/>
        </p:nvSpPr>
        <p:spPr>
          <a:xfrm>
            <a:off x="632817" y="1928017"/>
            <a:ext cx="13308037" cy="1136089"/>
          </a:xfrm>
          <a:prstGeom prst="rect">
            <a:avLst/>
          </a:prstGeom>
          <a:noFill/>
          <a:ln/>
        </p:spPr>
        <p:txBody>
          <a:bodyPr wrap="square" rtlCol="0" anchor="t"/>
          <a:lstStyle/>
          <a:p>
            <a:pPr marL="0" indent="0">
              <a:lnSpc>
                <a:spcPts val="2799"/>
              </a:lnSpc>
              <a:buNone/>
            </a:pPr>
            <a:r>
              <a:rPr lang="en-US" sz="2800" kern="0" dirty="0" err="1">
                <a:solidFill>
                  <a:srgbClr val="1F1F1F"/>
                </a:solidFill>
                <a:effectLst/>
                <a:latin typeface="Times New Roman" panose="02020603050405020304" pitchFamily="18" charset="0"/>
                <a:ea typeface="Times New Roman" panose="02020603050405020304" pitchFamily="18" charset="0"/>
              </a:rPr>
              <a:t>Các</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cá</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thể</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trong</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quần</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thể</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sẽ</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được</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chọn</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lọc</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để</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tham</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gia</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vào</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quá</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trình</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sinh</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sản</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Các</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cá</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thể</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có</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giá</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trị</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hàm</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mục</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tiêu</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càng</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nhỏ</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thì</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khả</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năng</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được</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chọn</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càng</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cao</a:t>
            </a:r>
            <a:r>
              <a:rPr lang="en-US" sz="2800" kern="0" dirty="0">
                <a:solidFill>
                  <a:srgbClr val="1F1F1F"/>
                </a:solidFill>
                <a:effectLst/>
                <a:latin typeface="Times New Roman" panose="02020603050405020304" pitchFamily="18" charset="0"/>
                <a:ea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pic>
        <p:nvPicPr>
          <p:cNvPr id="1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pic>
        <p:nvPicPr>
          <p:cNvPr id="7" name="Hình ảnh 1" descr="Ảnh có chứa văn bản, ảnh chụp màn hình, Phông chữ&#10;&#10;Mô tả được tạo tự động">
            <a:extLst>
              <a:ext uri="{FF2B5EF4-FFF2-40B4-BE49-F238E27FC236}">
                <a16:creationId xmlns:a16="http://schemas.microsoft.com/office/drawing/2014/main" id="{9F1A891B-7E9A-6D26-E8A5-15BCFFAA1438}"/>
              </a:ext>
            </a:extLst>
          </p:cNvPr>
          <p:cNvPicPr>
            <a:picLocks noChangeAspect="1"/>
          </p:cNvPicPr>
          <p:nvPr/>
        </p:nvPicPr>
        <p:blipFill>
          <a:blip r:embed="rId5"/>
          <a:stretch>
            <a:fillRect/>
          </a:stretch>
        </p:blipFill>
        <p:spPr>
          <a:xfrm>
            <a:off x="1776046" y="3460128"/>
            <a:ext cx="11021578" cy="3273502"/>
          </a:xfrm>
          <a:prstGeom prst="rect">
            <a:avLst/>
          </a:prstGeom>
        </p:spPr>
      </p:pic>
    </p:spTree>
    <p:extLst>
      <p:ext uri="{BB962C8B-B14F-4D97-AF65-F5344CB8AC3E}">
        <p14:creationId xmlns:p14="http://schemas.microsoft.com/office/powerpoint/2010/main" val="3026630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4" name="Text 2"/>
          <p:cNvSpPr/>
          <p:nvPr/>
        </p:nvSpPr>
        <p:spPr>
          <a:xfrm>
            <a:off x="632817" y="952083"/>
            <a:ext cx="9123045"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rPr>
              <a:t>Sinh </a:t>
            </a:r>
            <a:r>
              <a:rPr lang="en-US" sz="4374" b="1" kern="0" spc="-131" dirty="0" err="1">
                <a:solidFill>
                  <a:srgbClr val="000000"/>
                </a:solidFill>
                <a:latin typeface="Inter" pitchFamily="34" charset="0"/>
                <a:ea typeface="Inter" pitchFamily="34" charset="-122"/>
              </a:rPr>
              <a:t>sản</a:t>
            </a:r>
            <a:endParaRPr lang="en-US" sz="4374" dirty="0"/>
          </a:p>
        </p:txBody>
      </p:sp>
      <p:sp>
        <p:nvSpPr>
          <p:cNvPr id="6" name="Text 4"/>
          <p:cNvSpPr/>
          <p:nvPr/>
        </p:nvSpPr>
        <p:spPr>
          <a:xfrm>
            <a:off x="632817" y="3546095"/>
            <a:ext cx="13308037" cy="1136089"/>
          </a:xfrm>
          <a:prstGeom prst="rect">
            <a:avLst/>
          </a:prstGeom>
          <a:noFill/>
          <a:ln/>
        </p:spPr>
        <p:txBody>
          <a:bodyPr wrap="square" rtlCol="0" anchor="t"/>
          <a:lstStyle/>
          <a:p>
            <a:pPr>
              <a:lnSpc>
                <a:spcPts val="2799"/>
              </a:lnSpc>
            </a:pPr>
            <a:r>
              <a:rPr lang="en-US" sz="2800" dirty="0">
                <a:latin typeface="Times New Roman" panose="02020603050405020304" pitchFamily="18" charset="0"/>
                <a:cs typeface="Times New Roman" panose="02020603050405020304" pitchFamily="18" charset="0"/>
              </a:rPr>
              <a:t>Trong </a:t>
            </a:r>
            <a:r>
              <a:rPr lang="en-US" sz="2800" dirty="0" err="1">
                <a:latin typeface="Times New Roman" panose="02020603050405020304" pitchFamily="18" charset="0"/>
                <a:cs typeface="Times New Roman" panose="02020603050405020304" pitchFamily="18" charset="0"/>
              </a:rPr>
              <a:t>bài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lai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bởi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chọn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ngẫu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điểm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cắt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bộ</a:t>
            </a:r>
            <a:r>
              <a:rPr lang="en-US" sz="2800" dirty="0">
                <a:latin typeface="Times New Roman" panose="02020603050405020304" pitchFamily="18" charset="0"/>
                <a:cs typeface="Times New Roman" panose="02020603050405020304" pitchFamily="18" charset="0"/>
              </a:rPr>
              <a:t> gen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ra</a:t>
            </a:r>
            <a:r>
              <a:rPr lang="en-US" sz="2800" dirty="0">
                <a:latin typeface="Times New Roman" panose="02020603050405020304" pitchFamily="18" charset="0"/>
                <a:cs typeface="Times New Roman" panose="02020603050405020304" pitchFamily="18" charset="0"/>
              </a:rPr>
              <a:t> con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hai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cha </a:t>
            </a:r>
            <a:r>
              <a:rPr lang="en-US" sz="2800" dirty="0" err="1">
                <a:latin typeface="Times New Roman" panose="02020603050405020304" pitchFamily="18" charset="0"/>
                <a:cs typeface="Times New Roman" panose="02020603050405020304" pitchFamily="18" charset="0"/>
              </a:rPr>
              <a:t>mẹ</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lai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đoạn</a:t>
            </a:r>
            <a:r>
              <a:rPr lang="en-US" sz="2800" dirty="0">
                <a:latin typeface="Times New Roman" panose="02020603050405020304" pitchFamily="18" charset="0"/>
                <a:cs typeface="Times New Roman" panose="02020603050405020304" pitchFamily="18" charset="0"/>
              </a:rPr>
              <a:t> code </a:t>
            </a:r>
            <a:r>
              <a:rPr lang="en-US" sz="2800" dirty="0" err="1">
                <a:latin typeface="Times New Roman" panose="02020603050405020304" pitchFamily="18" charset="0"/>
                <a:cs typeface="Times New Roman" panose="02020603050405020304" pitchFamily="18" charset="0"/>
              </a:rPr>
              <a:t>dưới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đây</a:t>
            </a:r>
            <a:r>
              <a:rPr lang="en-US" sz="2800" dirty="0">
                <a:latin typeface="Times New Roman" panose="02020603050405020304" pitchFamily="18" charset="0"/>
                <a:cs typeface="Times New Roman" panose="02020603050405020304" pitchFamily="18" charset="0"/>
              </a:rPr>
              <a:t>.</a:t>
            </a:r>
          </a:p>
          <a:p>
            <a:pPr marL="0" indent="0">
              <a:lnSpc>
                <a:spcPts val="2799"/>
              </a:lnSpc>
              <a:buNone/>
            </a:pPr>
            <a:endParaRPr lang="en-US" sz="2800" dirty="0">
              <a:latin typeface="Times New Roman" panose="02020603050405020304" pitchFamily="18" charset="0"/>
              <a:cs typeface="Times New Roman" panose="02020603050405020304" pitchFamily="18" charset="0"/>
            </a:endParaRPr>
          </a:p>
        </p:txBody>
      </p:sp>
      <p:pic>
        <p:nvPicPr>
          <p:cNvPr id="3" name="Hình ảnh 6" descr="Ảnh có chứa văn bản, Phông chữ, ảnh chụp màn hình&#10;&#10;Mô tả được tạo tự động">
            <a:extLst>
              <a:ext uri="{FF2B5EF4-FFF2-40B4-BE49-F238E27FC236}">
                <a16:creationId xmlns:a16="http://schemas.microsoft.com/office/drawing/2014/main" id="{B1C7EB65-4AF5-B2D0-0807-AF94034333F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21179" y="5294547"/>
            <a:ext cx="12188042" cy="1754646"/>
          </a:xfrm>
          <a:prstGeom prst="rect">
            <a:avLst/>
          </a:prstGeom>
          <a:noFill/>
          <a:ln>
            <a:noFill/>
          </a:ln>
        </p:spPr>
      </p:pic>
      <p:sp>
        <p:nvSpPr>
          <p:cNvPr id="5" name="Text 4">
            <a:extLst>
              <a:ext uri="{FF2B5EF4-FFF2-40B4-BE49-F238E27FC236}">
                <a16:creationId xmlns:a16="http://schemas.microsoft.com/office/drawing/2014/main" id="{04FFE20F-1984-9EE2-F7E9-D6868D309094}"/>
              </a:ext>
            </a:extLst>
          </p:cNvPr>
          <p:cNvSpPr/>
          <p:nvPr/>
        </p:nvSpPr>
        <p:spPr>
          <a:xfrm>
            <a:off x="632816" y="2028231"/>
            <a:ext cx="13308037" cy="1136089"/>
          </a:xfrm>
          <a:prstGeom prst="rect">
            <a:avLst/>
          </a:prstGeom>
          <a:noFill/>
          <a:ln/>
        </p:spPr>
        <p:txBody>
          <a:bodyPr wrap="square" rtlCol="0" anchor="t"/>
          <a:lstStyle/>
          <a:p>
            <a:pPr marL="0" indent="0">
              <a:lnSpc>
                <a:spcPts val="2799"/>
              </a:lnSpc>
              <a:buNone/>
            </a:pP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chọn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lọc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sinh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sinh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theo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pháp</a:t>
            </a:r>
            <a:r>
              <a:rPr lang="en-US" sz="2800" dirty="0">
                <a:latin typeface="Times New Roman" panose="02020603050405020304" pitchFamily="18" charset="0"/>
                <a:cs typeface="Times New Roman" panose="02020603050405020304" pitchFamily="18" charset="0"/>
              </a:rPr>
              <a:t> Lai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biến</a:t>
            </a:r>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8107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4" name="Text 2"/>
          <p:cNvSpPr/>
          <p:nvPr/>
        </p:nvSpPr>
        <p:spPr>
          <a:xfrm>
            <a:off x="632817" y="952083"/>
            <a:ext cx="9123045"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rPr>
              <a:t>Sinh </a:t>
            </a:r>
            <a:r>
              <a:rPr lang="en-US" sz="4374" b="1" kern="0" spc="-131" dirty="0" err="1">
                <a:solidFill>
                  <a:srgbClr val="000000"/>
                </a:solidFill>
                <a:latin typeface="Inter" pitchFamily="34" charset="0"/>
                <a:ea typeface="Inter" pitchFamily="34" charset="-122"/>
              </a:rPr>
              <a:t>sản</a:t>
            </a:r>
            <a:endParaRPr lang="en-US" sz="4374" dirty="0"/>
          </a:p>
        </p:txBody>
      </p:sp>
      <p:sp>
        <p:nvSpPr>
          <p:cNvPr id="6" name="Text 4"/>
          <p:cNvSpPr/>
          <p:nvPr/>
        </p:nvSpPr>
        <p:spPr>
          <a:xfrm>
            <a:off x="661181" y="2030494"/>
            <a:ext cx="13308037" cy="1136089"/>
          </a:xfrm>
          <a:prstGeom prst="rect">
            <a:avLst/>
          </a:prstGeom>
          <a:noFill/>
          <a:ln/>
        </p:spPr>
        <p:txBody>
          <a:bodyPr wrap="square" rtlCol="0" anchor="t"/>
          <a:lstStyle/>
          <a:p>
            <a:pPr marL="0" marR="0">
              <a:lnSpc>
                <a:spcPct val="107000"/>
              </a:lnSpc>
              <a:spcBef>
                <a:spcPts val="0"/>
              </a:spcBef>
              <a:spcAft>
                <a:spcPts val="0"/>
              </a:spcAft>
            </a:pP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cũng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như</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tránh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kẹt</a:t>
            </a:r>
            <a:r>
              <a:rPr lang="en-US" sz="2800" dirty="0">
                <a:latin typeface="Times New Roman" panose="02020603050405020304" pitchFamily="18" charset="0"/>
                <a:cs typeface="Times New Roman" panose="02020603050405020304" pitchFamily="18" charset="0"/>
              </a:rPr>
              <a:t> ở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điểm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hóa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a:t>
            </a:r>
          </a:p>
          <a:p>
            <a:pPr marL="0" indent="0">
              <a:lnSpc>
                <a:spcPts val="2799"/>
              </a:lnSpc>
              <a:buNone/>
            </a:pPr>
            <a:endParaRPr lang="en-US" sz="2800" dirty="0">
              <a:latin typeface="Times New Roman" panose="02020603050405020304" pitchFamily="18" charset="0"/>
              <a:cs typeface="Times New Roman" panose="02020603050405020304" pitchFamily="18" charset="0"/>
            </a:endParaRPr>
          </a:p>
        </p:txBody>
      </p:sp>
      <p:pic>
        <p:nvPicPr>
          <p:cNvPr id="7" name="Hình ảnh 5" descr="Ảnh có chứa văn bản, ảnh chụp màn hình, Phông chữ&#10;&#10;Mô tả được tạo tự động">
            <a:extLst>
              <a:ext uri="{FF2B5EF4-FFF2-40B4-BE49-F238E27FC236}">
                <a16:creationId xmlns:a16="http://schemas.microsoft.com/office/drawing/2014/main" id="{81BC1BD5-8726-E196-30FA-B114CA7D17F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51780" y="3427649"/>
            <a:ext cx="10326840" cy="3270738"/>
          </a:xfrm>
          <a:prstGeom prst="rect">
            <a:avLst/>
          </a:prstGeom>
          <a:noFill/>
          <a:ln>
            <a:noFill/>
          </a:ln>
        </p:spPr>
      </p:pic>
    </p:spTree>
    <p:extLst>
      <p:ext uri="{BB962C8B-B14F-4D97-AF65-F5344CB8AC3E}">
        <p14:creationId xmlns:p14="http://schemas.microsoft.com/office/powerpoint/2010/main" val="1951215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4" name="Text 2"/>
          <p:cNvSpPr/>
          <p:nvPr/>
        </p:nvSpPr>
        <p:spPr>
          <a:xfrm>
            <a:off x="632817" y="952083"/>
            <a:ext cx="9123045"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rPr>
              <a:t>Sinh </a:t>
            </a:r>
            <a:r>
              <a:rPr lang="en-US" sz="4374" b="1" kern="0" spc="-131" dirty="0" err="1">
                <a:solidFill>
                  <a:srgbClr val="000000"/>
                </a:solidFill>
                <a:latin typeface="Inter" pitchFamily="34" charset="0"/>
                <a:ea typeface="Inter" pitchFamily="34" charset="-122"/>
              </a:rPr>
              <a:t>sản</a:t>
            </a:r>
            <a:endParaRPr lang="en-US" sz="4374" dirty="0"/>
          </a:p>
        </p:txBody>
      </p:sp>
      <p:sp>
        <p:nvSpPr>
          <p:cNvPr id="6" name="Text 4"/>
          <p:cNvSpPr/>
          <p:nvPr/>
        </p:nvSpPr>
        <p:spPr>
          <a:xfrm>
            <a:off x="661181" y="2294128"/>
            <a:ext cx="13308037" cy="3227306"/>
          </a:xfrm>
          <a:prstGeom prst="rect">
            <a:avLst/>
          </a:prstGeom>
          <a:noFill/>
          <a:ln/>
        </p:spPr>
        <p:txBody>
          <a:bodyPr wrap="square" rtlCol="0" anchor="t"/>
          <a:lstStyle/>
          <a:p>
            <a:pPr marL="0" marR="0">
              <a:lnSpc>
                <a:spcPct val="107000"/>
              </a:lnSpc>
              <a:spcBef>
                <a:spcPts val="0"/>
              </a:spcBef>
              <a:spcAft>
                <a:spcPts val="0"/>
              </a:spcAft>
            </a:pPr>
            <a:r>
              <a:rPr lang="en-US" sz="2800" dirty="0" err="1">
                <a:latin typeface="Times New Roman" panose="02020603050405020304" pitchFamily="18" charset="0"/>
                <a:cs typeface="Times New Roman" panose="02020603050405020304" pitchFamily="18" charset="0"/>
              </a:rPr>
              <a:t>Hàm</a:t>
            </a:r>
            <a:r>
              <a:rPr lang="en-US" sz="2800" dirty="0">
                <a:latin typeface="Times New Roman" panose="02020603050405020304" pitchFamily="18" charset="0"/>
                <a:cs typeface="Times New Roman" panose="02020603050405020304" pitchFamily="18" charset="0"/>
              </a:rPr>
              <a:t> “mutate” </a:t>
            </a:r>
            <a:r>
              <a:rPr lang="en-US" sz="2800" dirty="0" err="1">
                <a:latin typeface="Times New Roman" panose="02020603050405020304" pitchFamily="18" charset="0"/>
                <a:cs typeface="Times New Roman" panose="02020603050405020304" pitchFamily="18" charset="0"/>
              </a:rPr>
              <a:t>ngẫu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đảo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bit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chuỗi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mutationRate</a:t>
            </a:r>
            <a:r>
              <a:rPr lang="en-US" sz="2800" dirty="0">
                <a:latin typeface="Times New Roman" panose="02020603050405020304" pitchFamily="18" charset="0"/>
                <a:cs typeface="Times New Roman" panose="02020603050405020304" pitchFamily="18" charset="0"/>
              </a:rPr>
              <a:t>”.</a:t>
            </a:r>
          </a:p>
          <a:p>
            <a:pPr marL="0" marR="0">
              <a:lnSpc>
                <a:spcPct val="107000"/>
              </a:lnSpc>
              <a:spcBef>
                <a:spcPts val="0"/>
              </a:spcBef>
              <a:spcAft>
                <a:spcPts val="0"/>
              </a:spcAft>
            </a:pPr>
            <a:endParaRPr lang="en-US" sz="2800" dirty="0">
              <a:latin typeface="Times New Roman" panose="02020603050405020304" pitchFamily="18" charset="0"/>
              <a:cs typeface="Times New Roman" panose="02020603050405020304" pitchFamily="18" charset="0"/>
            </a:endParaRPr>
          </a:p>
          <a:p>
            <a:pPr marL="0" marR="0">
              <a:lnSpc>
                <a:spcPct val="107000"/>
              </a:lnSpc>
              <a:spcBef>
                <a:spcPts val="1200"/>
              </a:spcBef>
              <a:spcAft>
                <a:spcPts val="1200"/>
              </a:spcAft>
            </a:pPr>
            <a:r>
              <a:rPr lang="en-US" sz="2800" dirty="0">
                <a:latin typeface="Times New Roman" panose="02020603050405020304" pitchFamily="18" charset="0"/>
                <a:cs typeface="Times New Roman" panose="02020603050405020304" pitchFamily="18" charset="0"/>
              </a:rPr>
              <a:t>Ở </a:t>
            </a:r>
            <a:r>
              <a:rPr lang="en-US" sz="2800" dirty="0" err="1">
                <a:latin typeface="Times New Roman" panose="02020603050405020304" pitchFamily="18" charset="0"/>
                <a:cs typeface="Times New Roman" panose="02020603050405020304" pitchFamily="18" charset="0"/>
              </a:rPr>
              <a:t>bài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này</a:t>
            </a:r>
            <a:r>
              <a:rPr lang="en-US" sz="2800" dirty="0">
                <a:latin typeface="Times New Roman" panose="02020603050405020304" pitchFamily="18" charset="0"/>
                <a:cs typeface="Times New Roman" panose="02020603050405020304" pitchFamily="18" charset="0"/>
              </a:rPr>
              <a:t> ta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pháp</a:t>
            </a:r>
            <a:r>
              <a:rPr lang="en-US" sz="2800" dirty="0">
                <a:latin typeface="Times New Roman" panose="02020603050405020304" pitchFamily="18" charset="0"/>
                <a:cs typeface="Times New Roman" panose="02020603050405020304" pitchFamily="18" charset="0"/>
              </a:rPr>
              <a:t> “Dynamic mutation rate” hay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giảm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theo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nhằm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đảm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ổn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định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sau</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hội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tụ</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biểu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diễn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như</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sau</a:t>
            </a:r>
            <a:endParaRPr lang="en-US" sz="2800" dirty="0">
              <a:latin typeface="Times New Roman" panose="02020603050405020304" pitchFamily="18" charset="0"/>
              <a:cs typeface="Times New Roman" panose="02020603050405020304" pitchFamily="18" charset="0"/>
            </a:endParaRPr>
          </a:p>
          <a:p>
            <a:pPr marL="0" indent="0">
              <a:lnSpc>
                <a:spcPts val="2799"/>
              </a:lnSpc>
              <a:buNone/>
            </a:pPr>
            <a:endParaRPr lang="en-US" sz="2800" dirty="0">
              <a:latin typeface="Times New Roman" panose="02020603050405020304" pitchFamily="18" charset="0"/>
              <a:cs typeface="Times New Roman" panose="02020603050405020304" pitchFamily="18" charset="0"/>
            </a:endParaRPr>
          </a:p>
        </p:txBody>
      </p:sp>
      <p:pic>
        <p:nvPicPr>
          <p:cNvPr id="3" name="Hình ảnh 1">
            <a:extLst>
              <a:ext uri="{FF2B5EF4-FFF2-40B4-BE49-F238E27FC236}">
                <a16:creationId xmlns:a16="http://schemas.microsoft.com/office/drawing/2014/main" id="{5EF80C24-8DEF-76F1-D9FA-A158F8921514}"/>
              </a:ext>
            </a:extLst>
          </p:cNvPr>
          <p:cNvPicPr>
            <a:picLocks noChangeAspect="1"/>
          </p:cNvPicPr>
          <p:nvPr/>
        </p:nvPicPr>
        <p:blipFill>
          <a:blip r:embed="rId3"/>
          <a:stretch>
            <a:fillRect/>
          </a:stretch>
        </p:blipFill>
        <p:spPr>
          <a:xfrm>
            <a:off x="507378" y="6169106"/>
            <a:ext cx="13615642" cy="574594"/>
          </a:xfrm>
          <a:prstGeom prst="rect">
            <a:avLst/>
          </a:prstGeom>
        </p:spPr>
      </p:pic>
    </p:spTree>
    <p:extLst>
      <p:ext uri="{BB962C8B-B14F-4D97-AF65-F5344CB8AC3E}">
        <p14:creationId xmlns:p14="http://schemas.microsoft.com/office/powerpoint/2010/main" val="687484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4" name="Text 2"/>
          <p:cNvSpPr/>
          <p:nvPr/>
        </p:nvSpPr>
        <p:spPr>
          <a:xfrm>
            <a:off x="632817" y="952083"/>
            <a:ext cx="9123045"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rPr>
              <a:t>Sinh </a:t>
            </a:r>
            <a:r>
              <a:rPr lang="en-US" sz="4374" b="1" kern="0" spc="-131" dirty="0" err="1">
                <a:solidFill>
                  <a:srgbClr val="000000"/>
                </a:solidFill>
                <a:latin typeface="Inter" pitchFamily="34" charset="0"/>
                <a:ea typeface="Inter" pitchFamily="34" charset="-122"/>
              </a:rPr>
              <a:t>sản</a:t>
            </a:r>
            <a:endParaRPr lang="en-US" sz="4374" dirty="0"/>
          </a:p>
        </p:txBody>
      </p:sp>
      <p:sp>
        <p:nvSpPr>
          <p:cNvPr id="6" name="Text 4"/>
          <p:cNvSpPr/>
          <p:nvPr/>
        </p:nvSpPr>
        <p:spPr>
          <a:xfrm>
            <a:off x="661181" y="2294128"/>
            <a:ext cx="13308037" cy="1170041"/>
          </a:xfrm>
          <a:prstGeom prst="rect">
            <a:avLst/>
          </a:prstGeom>
          <a:noFill/>
          <a:ln/>
        </p:spPr>
        <p:txBody>
          <a:bodyPr wrap="square" rtlCol="0" anchor="t"/>
          <a:lstStyle/>
          <a:p>
            <a:pPr marL="0" marR="0" indent="457200">
              <a:lnSpc>
                <a:spcPct val="107000"/>
              </a:lnSpc>
              <a:spcBef>
                <a:spcPts val="0"/>
              </a:spcBef>
              <a:spcAft>
                <a:spcPts val="0"/>
              </a:spcAft>
            </a:pPr>
            <a:r>
              <a:rPr lang="en-US" sz="2800" dirty="0">
                <a:latin typeface="Times New Roman" panose="02020603050405020304" pitchFamily="18" charset="0"/>
                <a:cs typeface="Times New Roman" panose="02020603050405020304" pitchFamily="18" charset="0"/>
              </a:rPr>
              <a:t>Sau </a:t>
            </a:r>
            <a:r>
              <a:rPr lang="en-US" sz="2800" dirty="0" err="1">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thay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loại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bỏ</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bởi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lai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cha </a:t>
            </a:r>
            <a:r>
              <a:rPr lang="en-US" sz="2800" dirty="0" err="1">
                <a:latin typeface="Times New Roman" panose="02020603050405020304" pitchFamily="18" charset="0"/>
                <a:cs typeface="Times New Roman" panose="02020603050405020304" pitchFamily="18" charset="0"/>
              </a:rPr>
              <a:t>mẹ</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ban </a:t>
            </a:r>
            <a:r>
              <a:rPr lang="en-US" sz="2800" dirty="0" err="1">
                <a:latin typeface="Times New Roman" panose="02020603050405020304" pitchFamily="18" charset="0"/>
                <a:cs typeface="Times New Roman" panose="02020603050405020304" pitchFamily="18" charset="0"/>
              </a:rPr>
              <a:t>đầu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biến</a:t>
            </a:r>
            <a:r>
              <a:rPr lang="en-US" sz="2800" dirty="0">
                <a:latin typeface="Times New Roman" panose="02020603050405020304" pitchFamily="18" charset="0"/>
                <a:cs typeface="Times New Roman" panose="02020603050405020304" pitchFamily="18" charset="0"/>
              </a:rPr>
              <a:t>.</a:t>
            </a:r>
          </a:p>
          <a:p>
            <a:pPr marL="0" indent="0">
              <a:lnSpc>
                <a:spcPts val="2799"/>
              </a:lnSpc>
              <a:buNone/>
            </a:pPr>
            <a:endParaRPr lang="en-US" dirty="0"/>
          </a:p>
        </p:txBody>
      </p:sp>
      <p:pic>
        <p:nvPicPr>
          <p:cNvPr id="5" name="Hình ảnh 1" descr="Ảnh có chứa văn bản, ảnh chụp màn hình, phần mềm, Phần mềm đa phương tiện&#10;&#10;Mô tả được tạo tự động">
            <a:extLst>
              <a:ext uri="{FF2B5EF4-FFF2-40B4-BE49-F238E27FC236}">
                <a16:creationId xmlns:a16="http://schemas.microsoft.com/office/drawing/2014/main" id="{FA6036E2-AF7D-A89F-384B-4B177B4F9FF6}"/>
              </a:ext>
            </a:extLst>
          </p:cNvPr>
          <p:cNvPicPr>
            <a:picLocks noChangeAspect="1"/>
          </p:cNvPicPr>
          <p:nvPr/>
        </p:nvPicPr>
        <p:blipFill>
          <a:blip r:embed="rId3"/>
          <a:stretch>
            <a:fillRect/>
          </a:stretch>
        </p:blipFill>
        <p:spPr>
          <a:xfrm>
            <a:off x="1811215" y="3854548"/>
            <a:ext cx="10691448" cy="3474720"/>
          </a:xfrm>
          <a:prstGeom prst="rect">
            <a:avLst/>
          </a:prstGeom>
        </p:spPr>
      </p:pic>
    </p:spTree>
    <p:extLst>
      <p:ext uri="{BB962C8B-B14F-4D97-AF65-F5344CB8AC3E}">
        <p14:creationId xmlns:p14="http://schemas.microsoft.com/office/powerpoint/2010/main" val="2119233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4" name="Text 2"/>
          <p:cNvSpPr/>
          <p:nvPr/>
        </p:nvSpPr>
        <p:spPr>
          <a:xfrm>
            <a:off x="632817" y="952083"/>
            <a:ext cx="9123045" cy="694373"/>
          </a:xfrm>
          <a:prstGeom prst="rect">
            <a:avLst/>
          </a:prstGeom>
          <a:noFill/>
          <a:ln/>
        </p:spPr>
        <p:txBody>
          <a:bodyPr wrap="none" rtlCol="0" anchor="t"/>
          <a:lstStyle/>
          <a:p>
            <a:pPr marL="0" indent="0">
              <a:lnSpc>
                <a:spcPts val="5468"/>
              </a:lnSpc>
              <a:buNone/>
            </a:pPr>
            <a:r>
              <a:rPr lang="en-US" sz="4374" b="1" kern="0" spc="-131" dirty="0" err="1">
                <a:solidFill>
                  <a:srgbClr val="000000"/>
                </a:solidFill>
                <a:latin typeface="Inter" pitchFamily="34" charset="0"/>
                <a:ea typeface="Inter" pitchFamily="34" charset="-122"/>
              </a:rPr>
              <a:t>Thay</a:t>
            </a:r>
            <a:r>
              <a:rPr lang="en-US" sz="4374" b="1" kern="0" spc="-131" dirty="0">
                <a:solidFill>
                  <a:srgbClr val="000000"/>
                </a:solidFill>
                <a:latin typeface="Inter" pitchFamily="34" charset="0"/>
                <a:ea typeface="Inter" pitchFamily="34" charset="-122"/>
              </a:rPr>
              <a:t> </a:t>
            </a:r>
            <a:r>
              <a:rPr lang="en-US" sz="4374" b="1" kern="0" spc="-131" dirty="0" err="1">
                <a:solidFill>
                  <a:srgbClr val="000000"/>
                </a:solidFill>
                <a:latin typeface="Inter" pitchFamily="34" charset="0"/>
                <a:ea typeface="Inter" pitchFamily="34" charset="-122"/>
              </a:rPr>
              <a:t>thế</a:t>
            </a:r>
            <a:endParaRPr lang="en-US" sz="4374" dirty="0"/>
          </a:p>
        </p:txBody>
      </p:sp>
      <p:sp>
        <p:nvSpPr>
          <p:cNvPr id="6" name="Text 4"/>
          <p:cNvSpPr/>
          <p:nvPr/>
        </p:nvSpPr>
        <p:spPr>
          <a:xfrm>
            <a:off x="661181" y="2294128"/>
            <a:ext cx="13308037" cy="1170041"/>
          </a:xfrm>
          <a:prstGeom prst="rect">
            <a:avLst/>
          </a:prstGeom>
          <a:noFill/>
          <a:ln/>
        </p:spPr>
        <p:txBody>
          <a:bodyPr wrap="square" rtlCol="0" anchor="t"/>
          <a:lstStyle/>
          <a:p>
            <a:pPr>
              <a:lnSpc>
                <a:spcPts val="2799"/>
              </a:lnSpc>
            </a:pPr>
            <a:r>
              <a:rPr lang="en-US" sz="2800" dirty="0" err="1">
                <a:latin typeface="Times New Roman" panose="02020603050405020304" pitchFamily="18" charset="0"/>
                <a:cs typeface="Times New Roman" panose="02020603050405020304" pitchFamily="18" charset="0"/>
              </a:rPr>
              <a:t>Quần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thay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cũ</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lặp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tìm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nghiệm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hoặc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đạt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đa</a:t>
            </a:r>
            <a:r>
              <a:rPr lang="en-US" sz="2800" dirty="0">
                <a:latin typeface="Times New Roman" panose="02020603050405020304" pitchFamily="18" charset="0"/>
                <a:cs typeface="Times New Roman" panose="02020603050405020304" pitchFamily="18" charset="0"/>
              </a:rPr>
              <a:t>.</a:t>
            </a:r>
          </a:p>
          <a:p>
            <a:pPr marL="0" indent="0">
              <a:lnSpc>
                <a:spcPts val="2799"/>
              </a:lnSpc>
              <a:buNone/>
            </a:pPr>
            <a:endParaRPr lang="en-US" sz="2800" dirty="0">
              <a:latin typeface="Times New Roman" panose="02020603050405020304" pitchFamily="18" charset="0"/>
              <a:cs typeface="Times New Roman" panose="02020603050405020304" pitchFamily="18" charset="0"/>
            </a:endParaRPr>
          </a:p>
        </p:txBody>
      </p:sp>
      <p:pic>
        <p:nvPicPr>
          <p:cNvPr id="3" name="Hình ảnh 1">
            <a:extLst>
              <a:ext uri="{FF2B5EF4-FFF2-40B4-BE49-F238E27FC236}">
                <a16:creationId xmlns:a16="http://schemas.microsoft.com/office/drawing/2014/main" id="{5D702F37-F40A-3283-11F4-2A726980F522}"/>
              </a:ext>
            </a:extLst>
          </p:cNvPr>
          <p:cNvPicPr>
            <a:picLocks noChangeAspect="1"/>
          </p:cNvPicPr>
          <p:nvPr/>
        </p:nvPicPr>
        <p:blipFill>
          <a:blip r:embed="rId3"/>
          <a:stretch>
            <a:fillRect/>
          </a:stretch>
        </p:blipFill>
        <p:spPr>
          <a:xfrm>
            <a:off x="2839980" y="3763107"/>
            <a:ext cx="8950440" cy="703386"/>
          </a:xfrm>
          <a:prstGeom prst="rect">
            <a:avLst/>
          </a:prstGeom>
        </p:spPr>
      </p:pic>
      <p:pic>
        <p:nvPicPr>
          <p:cNvPr id="7" name="Hình ảnh 1" descr="Ảnh có chứa văn bản, ảnh chụp màn hình, Phông chữ&#10;&#10;Mô tả được tạo tự động">
            <a:extLst>
              <a:ext uri="{FF2B5EF4-FFF2-40B4-BE49-F238E27FC236}">
                <a16:creationId xmlns:a16="http://schemas.microsoft.com/office/drawing/2014/main" id="{D0FB03FC-A44E-5890-9F16-3570AC805FCF}"/>
              </a:ext>
            </a:extLst>
          </p:cNvPr>
          <p:cNvPicPr>
            <a:picLocks noChangeAspect="1"/>
          </p:cNvPicPr>
          <p:nvPr/>
        </p:nvPicPr>
        <p:blipFill>
          <a:blip r:embed="rId4"/>
          <a:stretch>
            <a:fillRect/>
          </a:stretch>
        </p:blipFill>
        <p:spPr>
          <a:xfrm>
            <a:off x="2839980" y="4466493"/>
            <a:ext cx="8558656" cy="1959532"/>
          </a:xfrm>
          <a:prstGeom prst="rect">
            <a:avLst/>
          </a:prstGeom>
        </p:spPr>
      </p:pic>
      <p:sp>
        <p:nvSpPr>
          <p:cNvPr id="8" name="Text 4">
            <a:extLst>
              <a:ext uri="{FF2B5EF4-FFF2-40B4-BE49-F238E27FC236}">
                <a16:creationId xmlns:a16="http://schemas.microsoft.com/office/drawing/2014/main" id="{9604AB93-FF78-59B1-E1CB-63F9D17E65D1}"/>
              </a:ext>
            </a:extLst>
          </p:cNvPr>
          <p:cNvSpPr/>
          <p:nvPr/>
        </p:nvSpPr>
        <p:spPr>
          <a:xfrm>
            <a:off x="661181" y="6797813"/>
            <a:ext cx="13308037" cy="869080"/>
          </a:xfrm>
          <a:prstGeom prst="rect">
            <a:avLst/>
          </a:prstGeom>
          <a:noFill/>
          <a:ln/>
        </p:spPr>
        <p:txBody>
          <a:bodyPr wrap="square" rtlCol="0" anchor="t"/>
          <a:lstStyle/>
          <a:p>
            <a:pPr>
              <a:lnSpc>
                <a:spcPts val="2799"/>
              </a:lnSpc>
            </a:pPr>
            <a:r>
              <a:rPr lang="en-US" sz="2800" dirty="0" err="1">
                <a:latin typeface="Times New Roman" panose="02020603050405020304" pitchFamily="18" charset="0"/>
                <a:cs typeface="Times New Roman" panose="02020603050405020304" pitchFamily="18" charset="0"/>
              </a:rPr>
              <a:t>Xử</a:t>
            </a:r>
            <a:r>
              <a:rPr lang="en-US" sz="2800" dirty="0">
                <a:latin typeface="Times New Roman" panose="02020603050405020304" pitchFamily="18" charset="0"/>
                <a:cs typeface="Times New Roman" panose="02020603050405020304" pitchFamily="18" charset="0"/>
              </a:rPr>
              <a:t> Lý </a:t>
            </a: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Cuối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Cùng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cuối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cùng</a:t>
            </a:r>
            <a:r>
              <a:rPr lang="en-US" sz="2800" dirty="0">
                <a:latin typeface="Times New Roman" panose="02020603050405020304" pitchFamily="18" charset="0"/>
                <a:cs typeface="Times New Roman" panose="02020603050405020304" pitchFamily="18" charset="0"/>
              </a:rPr>
              <a:t>, bao </a:t>
            </a:r>
            <a:r>
              <a:rPr lang="en-US" sz="2800" dirty="0" err="1">
                <a:latin typeface="Times New Roman" panose="02020603050405020304" pitchFamily="18" charset="0"/>
                <a:cs typeface="Times New Roman" panose="02020603050405020304" pitchFamily="18" charset="0"/>
              </a:rPr>
              <a:t>gồm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tốt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x </a:t>
            </a:r>
            <a:r>
              <a:rPr lang="en-US" sz="2800" dirty="0" err="1">
                <a:latin typeface="Times New Roman" panose="02020603050405020304" pitchFamily="18" charset="0"/>
                <a:cs typeface="Times New Roman" panose="02020603050405020304" pitchFamily="18" charset="0"/>
              </a:rPr>
              <a:t>tương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ứng</a:t>
            </a:r>
            <a:r>
              <a:rPr lang="en-US" sz="2800" dirty="0">
                <a:latin typeface="Times New Roman" panose="02020603050405020304" pitchFamily="18" charset="0"/>
                <a:cs typeface="Times New Roman" panose="02020603050405020304" pitchFamily="18" charset="0"/>
              </a:rPr>
              <a:t>.</a:t>
            </a:r>
          </a:p>
          <a:p>
            <a:pPr marL="0" indent="0">
              <a:lnSpc>
                <a:spcPts val="2799"/>
              </a:lnSpc>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9753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4" name="Text 2"/>
          <p:cNvSpPr/>
          <p:nvPr/>
        </p:nvSpPr>
        <p:spPr>
          <a:xfrm>
            <a:off x="632817" y="952083"/>
            <a:ext cx="9123045" cy="694373"/>
          </a:xfrm>
          <a:prstGeom prst="rect">
            <a:avLst/>
          </a:prstGeom>
          <a:noFill/>
          <a:ln/>
        </p:spPr>
        <p:txBody>
          <a:bodyPr wrap="none" rtlCol="0" anchor="t"/>
          <a:lstStyle/>
          <a:p>
            <a:pPr marL="0" indent="0">
              <a:lnSpc>
                <a:spcPts val="5468"/>
              </a:lnSpc>
              <a:buNone/>
            </a:pPr>
            <a:r>
              <a:rPr lang="en-US" sz="4374" b="1" kern="0" spc="-131" dirty="0" err="1">
                <a:solidFill>
                  <a:srgbClr val="000000"/>
                </a:solidFill>
                <a:latin typeface="Inter" pitchFamily="34" charset="0"/>
                <a:ea typeface="Inter" pitchFamily="34" charset="-122"/>
              </a:rPr>
              <a:t>Mô</a:t>
            </a:r>
            <a:r>
              <a:rPr lang="en-US" sz="4374" b="1" kern="0" spc="-131" dirty="0">
                <a:solidFill>
                  <a:srgbClr val="000000"/>
                </a:solidFill>
                <a:latin typeface="Inter" pitchFamily="34" charset="0"/>
                <a:ea typeface="Inter" pitchFamily="34" charset="-122"/>
              </a:rPr>
              <a:t> </a:t>
            </a:r>
            <a:r>
              <a:rPr lang="en-US" sz="4374" b="1" kern="0" spc="-131" dirty="0" err="1">
                <a:solidFill>
                  <a:srgbClr val="000000"/>
                </a:solidFill>
                <a:latin typeface="Inter" pitchFamily="34" charset="0"/>
                <a:ea typeface="Inter" pitchFamily="34" charset="-122"/>
              </a:rPr>
              <a:t>phỏng</a:t>
            </a:r>
            <a:endParaRPr lang="en-US" sz="4374" dirty="0"/>
          </a:p>
        </p:txBody>
      </p:sp>
      <p:pic>
        <p:nvPicPr>
          <p:cNvPr id="5" name="Picture 4" descr="A screenshot of a calculator&#10;&#10;Description automatically generated">
            <a:extLst>
              <a:ext uri="{FF2B5EF4-FFF2-40B4-BE49-F238E27FC236}">
                <a16:creationId xmlns:a16="http://schemas.microsoft.com/office/drawing/2014/main" id="{BF60C5E3-9B32-C029-AF45-FADE71E6B106}"/>
              </a:ext>
            </a:extLst>
          </p:cNvPr>
          <p:cNvPicPr>
            <a:picLocks noChangeAspect="1"/>
          </p:cNvPicPr>
          <p:nvPr/>
        </p:nvPicPr>
        <p:blipFill>
          <a:blip r:embed="rId3"/>
          <a:stretch>
            <a:fillRect/>
          </a:stretch>
        </p:blipFill>
        <p:spPr>
          <a:xfrm>
            <a:off x="4343400" y="1924945"/>
            <a:ext cx="5943600" cy="4864735"/>
          </a:xfrm>
          <a:prstGeom prst="rect">
            <a:avLst/>
          </a:prstGeom>
        </p:spPr>
      </p:pic>
      <p:sp>
        <p:nvSpPr>
          <p:cNvPr id="9" name="Text 4">
            <a:extLst>
              <a:ext uri="{FF2B5EF4-FFF2-40B4-BE49-F238E27FC236}">
                <a16:creationId xmlns:a16="http://schemas.microsoft.com/office/drawing/2014/main" id="{11150588-B6C6-A5A4-3875-D2265C6D5918}"/>
              </a:ext>
            </a:extLst>
          </p:cNvPr>
          <p:cNvSpPr/>
          <p:nvPr/>
        </p:nvSpPr>
        <p:spPr>
          <a:xfrm>
            <a:off x="661181" y="2294128"/>
            <a:ext cx="13308037" cy="1170041"/>
          </a:xfrm>
          <a:prstGeom prst="rect">
            <a:avLst/>
          </a:prstGeom>
          <a:noFill/>
          <a:ln/>
        </p:spPr>
        <p:txBody>
          <a:bodyPr wrap="square" rtlCol="0" anchor="t"/>
          <a:lstStyle/>
          <a:p>
            <a:pPr marL="0" indent="0">
              <a:lnSpc>
                <a:spcPts val="2799"/>
              </a:lnSpc>
              <a:buNone/>
            </a:pPr>
            <a:endParaRPr lang="en-US" sz="2800" dirty="0">
              <a:latin typeface="Times New Roman" panose="02020603050405020304" pitchFamily="18" charset="0"/>
              <a:cs typeface="Times New Roman" panose="02020603050405020304" pitchFamily="18" charset="0"/>
            </a:endParaRPr>
          </a:p>
        </p:txBody>
      </p:sp>
      <p:sp>
        <p:nvSpPr>
          <p:cNvPr id="10" name="Text 4">
            <a:extLst>
              <a:ext uri="{FF2B5EF4-FFF2-40B4-BE49-F238E27FC236}">
                <a16:creationId xmlns:a16="http://schemas.microsoft.com/office/drawing/2014/main" id="{E2C58E69-1732-5540-36BF-2ABCFBD32CA3}"/>
              </a:ext>
            </a:extLst>
          </p:cNvPr>
          <p:cNvSpPr/>
          <p:nvPr/>
        </p:nvSpPr>
        <p:spPr>
          <a:xfrm>
            <a:off x="5330482" y="6789680"/>
            <a:ext cx="3969434" cy="490103"/>
          </a:xfrm>
          <a:prstGeom prst="rect">
            <a:avLst/>
          </a:prstGeom>
          <a:noFill/>
          <a:ln/>
        </p:spPr>
        <p:txBody>
          <a:bodyPr wrap="square" rtlCol="0" anchor="t"/>
          <a:lstStyle/>
          <a:p>
            <a:pPr>
              <a:lnSpc>
                <a:spcPts val="2799"/>
              </a:lnSpc>
            </a:pPr>
            <a:r>
              <a:rPr lang="vi-VN" sz="2800" dirty="0">
                <a:latin typeface="Times New Roman" panose="02020603050405020304" pitchFamily="18" charset="0"/>
                <a:cs typeface="Times New Roman" panose="02020603050405020304" pitchFamily="18" charset="0"/>
              </a:rPr>
              <a:t>Nhập hàm cần tìm nghiệm </a:t>
            </a:r>
            <a:endParaRPr lang="en-US" sz="2800" dirty="0">
              <a:latin typeface="Times New Roman" panose="02020603050405020304" pitchFamily="18" charset="0"/>
              <a:cs typeface="Times New Roman" panose="02020603050405020304" pitchFamily="18" charset="0"/>
            </a:endParaRPr>
          </a:p>
          <a:p>
            <a:pPr marL="0" indent="0">
              <a:lnSpc>
                <a:spcPts val="2799"/>
              </a:lnSpc>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0722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4" name="Text 2"/>
          <p:cNvSpPr/>
          <p:nvPr/>
        </p:nvSpPr>
        <p:spPr>
          <a:xfrm>
            <a:off x="632817" y="952083"/>
            <a:ext cx="9123045" cy="694373"/>
          </a:xfrm>
          <a:prstGeom prst="rect">
            <a:avLst/>
          </a:prstGeom>
          <a:noFill/>
          <a:ln/>
        </p:spPr>
        <p:txBody>
          <a:bodyPr wrap="none" rtlCol="0" anchor="t"/>
          <a:lstStyle/>
          <a:p>
            <a:pPr marL="0" indent="0">
              <a:lnSpc>
                <a:spcPts val="5468"/>
              </a:lnSpc>
              <a:buNone/>
            </a:pPr>
            <a:r>
              <a:rPr lang="en-US" sz="4374" b="1" kern="0" spc="-131" dirty="0" err="1">
                <a:solidFill>
                  <a:srgbClr val="000000"/>
                </a:solidFill>
                <a:latin typeface="Inter" pitchFamily="34" charset="0"/>
                <a:ea typeface="Inter" pitchFamily="34" charset="-122"/>
              </a:rPr>
              <a:t>Mô</a:t>
            </a:r>
            <a:r>
              <a:rPr lang="en-US" sz="4374" b="1" kern="0" spc="-131" dirty="0">
                <a:solidFill>
                  <a:srgbClr val="000000"/>
                </a:solidFill>
                <a:latin typeface="Inter" pitchFamily="34" charset="0"/>
                <a:ea typeface="Inter" pitchFamily="34" charset="-122"/>
              </a:rPr>
              <a:t> </a:t>
            </a:r>
            <a:r>
              <a:rPr lang="en-US" sz="4374" b="1" kern="0" spc="-131" dirty="0" err="1">
                <a:solidFill>
                  <a:srgbClr val="000000"/>
                </a:solidFill>
                <a:latin typeface="Inter" pitchFamily="34" charset="0"/>
                <a:ea typeface="Inter" pitchFamily="34" charset="-122"/>
              </a:rPr>
              <a:t>phỏng</a:t>
            </a:r>
            <a:endParaRPr lang="en-US" sz="4374" dirty="0"/>
          </a:p>
        </p:txBody>
      </p:sp>
      <p:sp>
        <p:nvSpPr>
          <p:cNvPr id="9" name="Text 4">
            <a:extLst>
              <a:ext uri="{FF2B5EF4-FFF2-40B4-BE49-F238E27FC236}">
                <a16:creationId xmlns:a16="http://schemas.microsoft.com/office/drawing/2014/main" id="{11150588-B6C6-A5A4-3875-D2265C6D5918}"/>
              </a:ext>
            </a:extLst>
          </p:cNvPr>
          <p:cNvSpPr/>
          <p:nvPr/>
        </p:nvSpPr>
        <p:spPr>
          <a:xfrm>
            <a:off x="661181" y="2294128"/>
            <a:ext cx="13308037" cy="1170041"/>
          </a:xfrm>
          <a:prstGeom prst="rect">
            <a:avLst/>
          </a:prstGeom>
          <a:noFill/>
          <a:ln/>
        </p:spPr>
        <p:txBody>
          <a:bodyPr wrap="square" rtlCol="0" anchor="t"/>
          <a:lstStyle/>
          <a:p>
            <a:pPr marL="0" indent="0">
              <a:lnSpc>
                <a:spcPts val="2799"/>
              </a:lnSpc>
              <a:buNone/>
            </a:pPr>
            <a:endParaRPr lang="en-US" sz="2800" dirty="0">
              <a:latin typeface="Times New Roman" panose="02020603050405020304" pitchFamily="18" charset="0"/>
              <a:cs typeface="Times New Roman" panose="02020603050405020304" pitchFamily="18" charset="0"/>
            </a:endParaRPr>
          </a:p>
        </p:txBody>
      </p:sp>
      <p:sp>
        <p:nvSpPr>
          <p:cNvPr id="10" name="Text 4">
            <a:extLst>
              <a:ext uri="{FF2B5EF4-FFF2-40B4-BE49-F238E27FC236}">
                <a16:creationId xmlns:a16="http://schemas.microsoft.com/office/drawing/2014/main" id="{E2C58E69-1732-5540-36BF-2ABCFBD32CA3}"/>
              </a:ext>
            </a:extLst>
          </p:cNvPr>
          <p:cNvSpPr/>
          <p:nvPr/>
        </p:nvSpPr>
        <p:spPr>
          <a:xfrm>
            <a:off x="3956538" y="6789680"/>
            <a:ext cx="6717322" cy="490103"/>
          </a:xfrm>
          <a:prstGeom prst="rect">
            <a:avLst/>
          </a:prstGeom>
          <a:noFill/>
          <a:ln/>
        </p:spPr>
        <p:txBody>
          <a:bodyPr wrap="square" rtlCol="0" anchor="t"/>
          <a:lstStyle/>
          <a:p>
            <a:pPr algn="ctr">
              <a:lnSpc>
                <a:spcPts val="2799"/>
              </a:lnSpc>
            </a:pPr>
            <a:r>
              <a:rPr lang="vi-VN" sz="2800" kern="100" dirty="0">
                <a:effectLst/>
                <a:latin typeface="+mj-lt"/>
                <a:ea typeface="Aptos" panose="020B0004020202020204" pitchFamily="34" charset="0"/>
                <a:cs typeface="Times New Roman" panose="02020603050405020304" pitchFamily="18" charset="0"/>
              </a:rPr>
              <a:t>Ấn nút solve để hiển thị lên màn hình kết quả</a:t>
            </a:r>
            <a:endParaRPr lang="en-US" sz="2800" kern="100" dirty="0">
              <a:effectLst/>
              <a:latin typeface="+mj-lt"/>
              <a:ea typeface="Aptos" panose="020B0004020202020204" pitchFamily="34" charset="0"/>
              <a:cs typeface="Times New Roman" panose="02020603050405020304" pitchFamily="18" charset="0"/>
            </a:endParaRPr>
          </a:p>
          <a:p>
            <a:pPr marL="0" indent="0" algn="ctr">
              <a:lnSpc>
                <a:spcPts val="2799"/>
              </a:lnSpc>
              <a:buNone/>
            </a:pPr>
            <a:endParaRPr lang="en-US" sz="2800" dirty="0">
              <a:latin typeface="+mj-lt"/>
              <a:cs typeface="Times New Roman" panose="02020603050405020304" pitchFamily="18" charset="0"/>
            </a:endParaRPr>
          </a:p>
        </p:txBody>
      </p:sp>
      <p:pic>
        <p:nvPicPr>
          <p:cNvPr id="3" name="Picture 2" descr="A screenshot of a calculator&#10;&#10;Description automatically generated">
            <a:extLst>
              <a:ext uri="{FF2B5EF4-FFF2-40B4-BE49-F238E27FC236}">
                <a16:creationId xmlns:a16="http://schemas.microsoft.com/office/drawing/2014/main" id="{96F4A857-7BE9-BAF5-EFC7-4D243E4EB047}"/>
              </a:ext>
            </a:extLst>
          </p:cNvPr>
          <p:cNvPicPr>
            <a:picLocks noChangeAspect="1"/>
          </p:cNvPicPr>
          <p:nvPr/>
        </p:nvPicPr>
        <p:blipFill>
          <a:blip r:embed="rId3"/>
          <a:stretch>
            <a:fillRect/>
          </a:stretch>
        </p:blipFill>
        <p:spPr>
          <a:xfrm>
            <a:off x="4343400" y="1741805"/>
            <a:ext cx="5943600" cy="4745990"/>
          </a:xfrm>
          <a:prstGeom prst="rect">
            <a:avLst/>
          </a:prstGeom>
        </p:spPr>
      </p:pic>
    </p:spTree>
    <p:extLst>
      <p:ext uri="{BB962C8B-B14F-4D97-AF65-F5344CB8AC3E}">
        <p14:creationId xmlns:p14="http://schemas.microsoft.com/office/powerpoint/2010/main" val="89954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4" name="Text 2"/>
          <p:cNvSpPr/>
          <p:nvPr/>
        </p:nvSpPr>
        <p:spPr>
          <a:xfrm>
            <a:off x="632817" y="952083"/>
            <a:ext cx="9123045" cy="694373"/>
          </a:xfrm>
          <a:prstGeom prst="rect">
            <a:avLst/>
          </a:prstGeom>
          <a:noFill/>
          <a:ln/>
        </p:spPr>
        <p:txBody>
          <a:bodyPr wrap="none" rtlCol="0" anchor="t"/>
          <a:lstStyle/>
          <a:p>
            <a:pPr marL="0" indent="0">
              <a:lnSpc>
                <a:spcPts val="5468"/>
              </a:lnSpc>
              <a:buNone/>
            </a:pPr>
            <a:r>
              <a:rPr lang="en-US" sz="4374" b="1" kern="0" spc="-131" dirty="0" err="1">
                <a:solidFill>
                  <a:srgbClr val="000000"/>
                </a:solidFill>
                <a:latin typeface="Inter" pitchFamily="34" charset="0"/>
                <a:ea typeface="Inter" pitchFamily="34" charset="-122"/>
              </a:rPr>
              <a:t>Mô</a:t>
            </a:r>
            <a:r>
              <a:rPr lang="en-US" sz="4374" b="1" kern="0" spc="-131" dirty="0">
                <a:solidFill>
                  <a:srgbClr val="000000"/>
                </a:solidFill>
                <a:latin typeface="Inter" pitchFamily="34" charset="0"/>
                <a:ea typeface="Inter" pitchFamily="34" charset="-122"/>
              </a:rPr>
              <a:t> </a:t>
            </a:r>
            <a:r>
              <a:rPr lang="en-US" sz="4374" b="1" kern="0" spc="-131" dirty="0" err="1">
                <a:solidFill>
                  <a:srgbClr val="000000"/>
                </a:solidFill>
                <a:latin typeface="Inter" pitchFamily="34" charset="0"/>
                <a:ea typeface="Inter" pitchFamily="34" charset="-122"/>
              </a:rPr>
              <a:t>phỏng</a:t>
            </a:r>
            <a:endParaRPr lang="en-US" sz="4374" dirty="0"/>
          </a:p>
        </p:txBody>
      </p:sp>
      <p:sp>
        <p:nvSpPr>
          <p:cNvPr id="9" name="Text 4">
            <a:extLst>
              <a:ext uri="{FF2B5EF4-FFF2-40B4-BE49-F238E27FC236}">
                <a16:creationId xmlns:a16="http://schemas.microsoft.com/office/drawing/2014/main" id="{11150588-B6C6-A5A4-3875-D2265C6D5918}"/>
              </a:ext>
            </a:extLst>
          </p:cNvPr>
          <p:cNvSpPr/>
          <p:nvPr/>
        </p:nvSpPr>
        <p:spPr>
          <a:xfrm>
            <a:off x="661181" y="2294128"/>
            <a:ext cx="13308037" cy="1170041"/>
          </a:xfrm>
          <a:prstGeom prst="rect">
            <a:avLst/>
          </a:prstGeom>
          <a:noFill/>
          <a:ln/>
        </p:spPr>
        <p:txBody>
          <a:bodyPr wrap="square" rtlCol="0" anchor="t"/>
          <a:lstStyle/>
          <a:p>
            <a:pPr marL="0" indent="0">
              <a:lnSpc>
                <a:spcPts val="2799"/>
              </a:lnSpc>
              <a:buNone/>
            </a:pPr>
            <a:endParaRPr lang="en-US" sz="2800" dirty="0">
              <a:latin typeface="Times New Roman" panose="02020603050405020304" pitchFamily="18" charset="0"/>
              <a:cs typeface="Times New Roman" panose="02020603050405020304" pitchFamily="18" charset="0"/>
            </a:endParaRPr>
          </a:p>
        </p:txBody>
      </p:sp>
      <p:sp>
        <p:nvSpPr>
          <p:cNvPr id="10" name="Text 4">
            <a:extLst>
              <a:ext uri="{FF2B5EF4-FFF2-40B4-BE49-F238E27FC236}">
                <a16:creationId xmlns:a16="http://schemas.microsoft.com/office/drawing/2014/main" id="{E2C58E69-1732-5540-36BF-2ABCFBD32CA3}"/>
              </a:ext>
            </a:extLst>
          </p:cNvPr>
          <p:cNvSpPr/>
          <p:nvPr/>
        </p:nvSpPr>
        <p:spPr>
          <a:xfrm>
            <a:off x="3499338" y="6789680"/>
            <a:ext cx="7631722" cy="490103"/>
          </a:xfrm>
          <a:prstGeom prst="rect">
            <a:avLst/>
          </a:prstGeom>
          <a:noFill/>
          <a:ln/>
        </p:spPr>
        <p:txBody>
          <a:bodyPr wrap="square" rtlCol="0" anchor="t"/>
          <a:lstStyle/>
          <a:p>
            <a:pPr algn="ctr">
              <a:lnSpc>
                <a:spcPts val="2799"/>
              </a:lnSpc>
            </a:pPr>
            <a:r>
              <a:rPr lang="vi-VN" sz="2800" dirty="0">
                <a:latin typeface="Times New Roman" panose="02020603050405020304" pitchFamily="18" charset="0"/>
                <a:cs typeface="Times New Roman" panose="02020603050405020304" pitchFamily="18" charset="0"/>
              </a:rPr>
              <a:t>Ấn nút xem ìno để xem được quá trình tìm nghiệm</a:t>
            </a:r>
            <a:endParaRPr lang="en-US" sz="2800" dirty="0">
              <a:latin typeface="Times New Roman" panose="02020603050405020304" pitchFamily="18" charset="0"/>
              <a:cs typeface="Times New Roman" panose="02020603050405020304" pitchFamily="18" charset="0"/>
            </a:endParaRPr>
          </a:p>
          <a:p>
            <a:pPr marL="0" indent="0" algn="ctr">
              <a:lnSpc>
                <a:spcPts val="2799"/>
              </a:lnSpc>
              <a:buNone/>
            </a:pPr>
            <a:endParaRPr lang="en-US" sz="2800" dirty="0">
              <a:latin typeface="Times New Roman" panose="02020603050405020304" pitchFamily="18" charset="0"/>
              <a:cs typeface="Times New Roman" panose="02020603050405020304" pitchFamily="18" charset="0"/>
            </a:endParaRPr>
          </a:p>
        </p:txBody>
      </p:sp>
      <p:pic>
        <p:nvPicPr>
          <p:cNvPr id="5" name="Picture 4" descr="A graph with a point&#10;&#10;Description automatically generated">
            <a:extLst>
              <a:ext uri="{FF2B5EF4-FFF2-40B4-BE49-F238E27FC236}">
                <a16:creationId xmlns:a16="http://schemas.microsoft.com/office/drawing/2014/main" id="{A6DE03FE-C22B-63DC-A622-7551E659B906}"/>
              </a:ext>
            </a:extLst>
          </p:cNvPr>
          <p:cNvPicPr>
            <a:picLocks noChangeAspect="1"/>
          </p:cNvPicPr>
          <p:nvPr/>
        </p:nvPicPr>
        <p:blipFill>
          <a:blip r:embed="rId3"/>
          <a:stretch>
            <a:fillRect/>
          </a:stretch>
        </p:blipFill>
        <p:spPr>
          <a:xfrm>
            <a:off x="4343400" y="1727200"/>
            <a:ext cx="5943600" cy="4775200"/>
          </a:xfrm>
          <a:prstGeom prst="rect">
            <a:avLst/>
          </a:prstGeom>
        </p:spPr>
      </p:pic>
    </p:spTree>
    <p:extLst>
      <p:ext uri="{BB962C8B-B14F-4D97-AF65-F5344CB8AC3E}">
        <p14:creationId xmlns:p14="http://schemas.microsoft.com/office/powerpoint/2010/main" val="3203551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4" name="Text 2"/>
          <p:cNvSpPr/>
          <p:nvPr/>
        </p:nvSpPr>
        <p:spPr>
          <a:xfrm>
            <a:off x="632817" y="952083"/>
            <a:ext cx="9123045" cy="694373"/>
          </a:xfrm>
          <a:prstGeom prst="rect">
            <a:avLst/>
          </a:prstGeom>
          <a:noFill/>
          <a:ln/>
        </p:spPr>
        <p:txBody>
          <a:bodyPr wrap="none" rtlCol="0" anchor="t"/>
          <a:lstStyle/>
          <a:p>
            <a:pPr marL="0" indent="0">
              <a:lnSpc>
                <a:spcPts val="5468"/>
              </a:lnSpc>
              <a:buNone/>
            </a:pPr>
            <a:r>
              <a:rPr lang="en-US" sz="4374" b="1" kern="0" spc="-131" dirty="0" err="1">
                <a:solidFill>
                  <a:srgbClr val="000000"/>
                </a:solidFill>
                <a:latin typeface="Inter" pitchFamily="34" charset="0"/>
                <a:ea typeface="Inter" pitchFamily="34" charset="-122"/>
              </a:rPr>
              <a:t>Mô</a:t>
            </a:r>
            <a:r>
              <a:rPr lang="en-US" sz="4374" b="1" kern="0" spc="-131" dirty="0">
                <a:solidFill>
                  <a:srgbClr val="000000"/>
                </a:solidFill>
                <a:latin typeface="Inter" pitchFamily="34" charset="0"/>
                <a:ea typeface="Inter" pitchFamily="34" charset="-122"/>
              </a:rPr>
              <a:t> </a:t>
            </a:r>
            <a:r>
              <a:rPr lang="en-US" sz="4374" b="1" kern="0" spc="-131" dirty="0" err="1">
                <a:solidFill>
                  <a:srgbClr val="000000"/>
                </a:solidFill>
                <a:latin typeface="Inter" pitchFamily="34" charset="0"/>
                <a:ea typeface="Inter" pitchFamily="34" charset="-122"/>
              </a:rPr>
              <a:t>phỏng</a:t>
            </a:r>
            <a:endParaRPr lang="en-US" sz="4374" dirty="0"/>
          </a:p>
        </p:txBody>
      </p:sp>
      <p:sp>
        <p:nvSpPr>
          <p:cNvPr id="9" name="Text 4">
            <a:extLst>
              <a:ext uri="{FF2B5EF4-FFF2-40B4-BE49-F238E27FC236}">
                <a16:creationId xmlns:a16="http://schemas.microsoft.com/office/drawing/2014/main" id="{11150588-B6C6-A5A4-3875-D2265C6D5918}"/>
              </a:ext>
            </a:extLst>
          </p:cNvPr>
          <p:cNvSpPr/>
          <p:nvPr/>
        </p:nvSpPr>
        <p:spPr>
          <a:xfrm>
            <a:off x="661181" y="2294128"/>
            <a:ext cx="13308037" cy="1170041"/>
          </a:xfrm>
          <a:prstGeom prst="rect">
            <a:avLst/>
          </a:prstGeom>
          <a:noFill/>
          <a:ln/>
        </p:spPr>
        <p:txBody>
          <a:bodyPr wrap="square" rtlCol="0" anchor="t"/>
          <a:lstStyle/>
          <a:p>
            <a:pPr marL="0" indent="0">
              <a:lnSpc>
                <a:spcPts val="2799"/>
              </a:lnSpc>
              <a:buNone/>
            </a:pPr>
            <a:endParaRPr lang="en-US" sz="2800" dirty="0">
              <a:latin typeface="Times New Roman" panose="02020603050405020304" pitchFamily="18" charset="0"/>
              <a:cs typeface="Times New Roman" panose="02020603050405020304" pitchFamily="18" charset="0"/>
            </a:endParaRPr>
          </a:p>
        </p:txBody>
      </p:sp>
      <p:sp>
        <p:nvSpPr>
          <p:cNvPr id="10" name="Text 4">
            <a:extLst>
              <a:ext uri="{FF2B5EF4-FFF2-40B4-BE49-F238E27FC236}">
                <a16:creationId xmlns:a16="http://schemas.microsoft.com/office/drawing/2014/main" id="{E2C58E69-1732-5540-36BF-2ABCFBD32CA3}"/>
              </a:ext>
            </a:extLst>
          </p:cNvPr>
          <p:cNvSpPr/>
          <p:nvPr/>
        </p:nvSpPr>
        <p:spPr>
          <a:xfrm>
            <a:off x="3499338" y="6789680"/>
            <a:ext cx="7631722" cy="490103"/>
          </a:xfrm>
          <a:prstGeom prst="rect">
            <a:avLst/>
          </a:prstGeom>
          <a:noFill/>
          <a:ln/>
        </p:spPr>
        <p:txBody>
          <a:bodyPr wrap="square" rtlCol="0" anchor="t"/>
          <a:lstStyle/>
          <a:p>
            <a:pPr marL="0" indent="0" algn="ctr">
              <a:lnSpc>
                <a:spcPts val="2799"/>
              </a:lnSpc>
              <a:buNone/>
            </a:pPr>
            <a:r>
              <a:rPr lang="vi-VN" sz="2800" dirty="0">
                <a:latin typeface="Times New Roman" panose="02020603050405020304" pitchFamily="18" charset="0"/>
                <a:cs typeface="Times New Roman" panose="02020603050405020304" pitchFamily="18" charset="0"/>
              </a:rPr>
              <a:t>Nếu hàm có lỗi , kết quả sẽ hiển thị FUNC ERR</a:t>
            </a:r>
            <a:endParaRPr lang="en-US" sz="2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7202C14-1789-C97B-C2EF-A890FF797BBB}"/>
              </a:ext>
            </a:extLst>
          </p:cNvPr>
          <p:cNvPicPr>
            <a:picLocks noChangeAspect="1"/>
          </p:cNvPicPr>
          <p:nvPr/>
        </p:nvPicPr>
        <p:blipFill>
          <a:blip r:embed="rId3"/>
          <a:stretch>
            <a:fillRect/>
          </a:stretch>
        </p:blipFill>
        <p:spPr>
          <a:xfrm>
            <a:off x="4343400" y="1753870"/>
            <a:ext cx="5943600" cy="4721860"/>
          </a:xfrm>
          <a:prstGeom prst="rect">
            <a:avLst/>
          </a:prstGeom>
        </p:spPr>
      </p:pic>
    </p:spTree>
    <p:extLst>
      <p:ext uri="{BB962C8B-B14F-4D97-AF65-F5344CB8AC3E}">
        <p14:creationId xmlns:p14="http://schemas.microsoft.com/office/powerpoint/2010/main" val="3054511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txBody>
          <a:bodyPr/>
          <a:lstStyle/>
          <a:p>
            <a:endParaRPr lang="en-US"/>
          </a:p>
        </p:txBody>
      </p:sp>
      <p:sp>
        <p:nvSpPr>
          <p:cNvPr id="6" name="Text 3"/>
          <p:cNvSpPr/>
          <p:nvPr/>
        </p:nvSpPr>
        <p:spPr>
          <a:xfrm>
            <a:off x="2037993" y="1232178"/>
            <a:ext cx="5554980" cy="694373"/>
          </a:xfrm>
          <a:prstGeom prst="rect">
            <a:avLst/>
          </a:prstGeom>
          <a:noFill/>
          <a:ln/>
        </p:spPr>
        <p:txBody>
          <a:bodyPr wrap="none" rtlCol="0" anchor="t"/>
          <a:lstStyle/>
          <a:p>
            <a:pPr marL="0" indent="0">
              <a:lnSpc>
                <a:spcPts val="5468"/>
              </a:lnSpc>
              <a:buNone/>
            </a:pPr>
            <a:r>
              <a:rPr lang="en-US" sz="4374" b="1" kern="0" spc="-131" dirty="0">
                <a:solidFill>
                  <a:srgbClr val="000000"/>
                </a:solidFill>
                <a:latin typeface="Inter" pitchFamily="34" charset="0"/>
                <a:ea typeface="Inter" pitchFamily="34" charset="-122"/>
              </a:rPr>
              <a:t>Quy </a:t>
            </a:r>
            <a:r>
              <a:rPr lang="en-US" sz="4374" b="1" kern="0" spc="-131" dirty="0" err="1">
                <a:solidFill>
                  <a:srgbClr val="000000"/>
                </a:solidFill>
                <a:latin typeface="Inter" pitchFamily="34" charset="0"/>
                <a:ea typeface="Inter" pitchFamily="34" charset="-122"/>
              </a:rPr>
              <a:t>trình</a:t>
            </a:r>
            <a:r>
              <a:rPr lang="en-US" sz="4374" b="1" kern="0" spc="-131" dirty="0">
                <a:solidFill>
                  <a:srgbClr val="000000"/>
                </a:solidFill>
                <a:latin typeface="Inter" pitchFamily="34" charset="0"/>
                <a:ea typeface="Inter" pitchFamily="34" charset="-122"/>
              </a:rPr>
              <a:t> </a:t>
            </a:r>
            <a:r>
              <a:rPr lang="en-US" sz="4374" b="1" kern="0" spc="-131" dirty="0" err="1">
                <a:solidFill>
                  <a:srgbClr val="000000"/>
                </a:solidFill>
                <a:latin typeface="Inter" pitchFamily="34" charset="0"/>
                <a:ea typeface="Inter" pitchFamily="34" charset="-122"/>
              </a:rPr>
              <a:t>tiến</a:t>
            </a:r>
            <a:r>
              <a:rPr lang="en-US" sz="4374" b="1" kern="0" spc="-131" dirty="0">
                <a:solidFill>
                  <a:srgbClr val="000000"/>
                </a:solidFill>
                <a:latin typeface="Inter" pitchFamily="34" charset="0"/>
                <a:ea typeface="Inter" pitchFamily="34" charset="-122"/>
              </a:rPr>
              <a:t> </a:t>
            </a:r>
            <a:r>
              <a:rPr lang="en-US" sz="4374" b="1" kern="0" spc="-131" dirty="0" err="1">
                <a:solidFill>
                  <a:srgbClr val="000000"/>
                </a:solidFill>
                <a:latin typeface="Inter" pitchFamily="34" charset="0"/>
                <a:ea typeface="Inter" pitchFamily="34" charset="-122"/>
              </a:rPr>
              <a:t>hóa</a:t>
            </a:r>
            <a:endParaRPr lang="en-US" sz="4374" dirty="0"/>
          </a:p>
        </p:txBody>
      </p:sp>
      <p:sp>
        <p:nvSpPr>
          <p:cNvPr id="7" name="Shape 4"/>
          <p:cNvSpPr/>
          <p:nvPr/>
        </p:nvSpPr>
        <p:spPr>
          <a:xfrm>
            <a:off x="2037993" y="4450913"/>
            <a:ext cx="10554414" cy="44410"/>
          </a:xfrm>
          <a:prstGeom prst="roundRect">
            <a:avLst>
              <a:gd name="adj" fmla="val 225151"/>
            </a:avLst>
          </a:prstGeom>
          <a:solidFill>
            <a:srgbClr val="C0C1D7"/>
          </a:solidFill>
          <a:ln/>
        </p:spPr>
        <p:txBody>
          <a:bodyPr/>
          <a:lstStyle/>
          <a:p>
            <a:endParaRPr lang="en-US"/>
          </a:p>
        </p:txBody>
      </p:sp>
      <p:sp>
        <p:nvSpPr>
          <p:cNvPr id="8" name="Shape 5"/>
          <p:cNvSpPr/>
          <p:nvPr/>
        </p:nvSpPr>
        <p:spPr>
          <a:xfrm>
            <a:off x="3003352" y="3673316"/>
            <a:ext cx="44410" cy="777597"/>
          </a:xfrm>
          <a:prstGeom prst="roundRect">
            <a:avLst>
              <a:gd name="adj" fmla="val 225151"/>
            </a:avLst>
          </a:prstGeom>
          <a:solidFill>
            <a:srgbClr val="C0C1D7"/>
          </a:solidFill>
          <a:ln/>
        </p:spPr>
        <p:txBody>
          <a:bodyPr/>
          <a:lstStyle/>
          <a:p>
            <a:endParaRPr lang="en-US"/>
          </a:p>
        </p:txBody>
      </p:sp>
      <p:sp>
        <p:nvSpPr>
          <p:cNvPr id="9" name="Shape 6"/>
          <p:cNvSpPr/>
          <p:nvPr/>
        </p:nvSpPr>
        <p:spPr>
          <a:xfrm>
            <a:off x="2775586" y="4223146"/>
            <a:ext cx="499943" cy="499943"/>
          </a:xfrm>
          <a:prstGeom prst="roundRect">
            <a:avLst>
              <a:gd name="adj" fmla="val 20000"/>
            </a:avLst>
          </a:prstGeom>
          <a:solidFill>
            <a:srgbClr val="DADBF1"/>
          </a:solidFill>
          <a:ln w="7620">
            <a:solidFill>
              <a:srgbClr val="C0C1D7"/>
            </a:solidFill>
            <a:prstDash val="solid"/>
          </a:ln>
        </p:spPr>
        <p:txBody>
          <a:bodyPr/>
          <a:lstStyle/>
          <a:p>
            <a:endParaRPr lang="en-US"/>
          </a:p>
        </p:txBody>
      </p:sp>
      <p:sp>
        <p:nvSpPr>
          <p:cNvPr id="10" name="Text 7"/>
          <p:cNvSpPr/>
          <p:nvPr/>
        </p:nvSpPr>
        <p:spPr>
          <a:xfrm>
            <a:off x="2949000" y="4242673"/>
            <a:ext cx="153114"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Inter" pitchFamily="34" charset="0"/>
                <a:ea typeface="Inter" pitchFamily="34" charset="-122"/>
                <a:cs typeface="Inter" pitchFamily="34" charset="-120"/>
              </a:rPr>
              <a:t>1</a:t>
            </a:r>
            <a:endParaRPr lang="en-US" sz="2624" dirty="0"/>
          </a:p>
        </p:txBody>
      </p:sp>
      <p:sp>
        <p:nvSpPr>
          <p:cNvPr id="11" name="Text 8"/>
          <p:cNvSpPr/>
          <p:nvPr/>
        </p:nvSpPr>
        <p:spPr>
          <a:xfrm>
            <a:off x="1614607" y="2279154"/>
            <a:ext cx="2777490" cy="347186"/>
          </a:xfrm>
          <a:prstGeom prst="rect">
            <a:avLst/>
          </a:prstGeom>
          <a:noFill/>
          <a:ln/>
        </p:spPr>
        <p:txBody>
          <a:bodyPr wrap="none" rtlCol="0" anchor="t"/>
          <a:lstStyle/>
          <a:p>
            <a:pPr marL="0" indent="0" algn="ctr">
              <a:lnSpc>
                <a:spcPts val="2734"/>
              </a:lnSpc>
              <a:buNone/>
            </a:pPr>
            <a:r>
              <a:rPr lang="en-US" sz="2187" b="1" kern="0" spc="-66" dirty="0" err="1">
                <a:solidFill>
                  <a:srgbClr val="272525"/>
                </a:solidFill>
                <a:latin typeface="Inter" pitchFamily="34" charset="0"/>
                <a:ea typeface="Inter" pitchFamily="34" charset="-122"/>
                <a:cs typeface="Inter" pitchFamily="34" charset="-120"/>
              </a:rPr>
              <a:t>Sàng</a:t>
            </a:r>
            <a:r>
              <a:rPr lang="en-US" sz="2187" b="1" kern="0" spc="-66" dirty="0">
                <a:solidFill>
                  <a:srgbClr val="272525"/>
                </a:solidFill>
                <a:latin typeface="Inter" pitchFamily="34" charset="0"/>
                <a:ea typeface="Inter" pitchFamily="34" charset="-122"/>
                <a:cs typeface="Inter" pitchFamily="34" charset="-120"/>
              </a:rPr>
              <a:t> </a:t>
            </a:r>
            <a:r>
              <a:rPr lang="en-US" sz="2187" b="1" kern="0" spc="-66" dirty="0" err="1">
                <a:solidFill>
                  <a:srgbClr val="272525"/>
                </a:solidFill>
                <a:latin typeface="Inter" pitchFamily="34" charset="0"/>
                <a:ea typeface="Inter" pitchFamily="34" charset="-122"/>
                <a:cs typeface="Inter" pitchFamily="34" charset="-120"/>
              </a:rPr>
              <a:t>lọc</a:t>
            </a:r>
            <a:endParaRPr lang="en-US" sz="2187" dirty="0"/>
          </a:p>
        </p:txBody>
      </p:sp>
      <p:sp>
        <p:nvSpPr>
          <p:cNvPr id="12" name="Text 9"/>
          <p:cNvSpPr/>
          <p:nvPr/>
        </p:nvSpPr>
        <p:spPr>
          <a:xfrm>
            <a:off x="642461" y="2792740"/>
            <a:ext cx="4721781" cy="710803"/>
          </a:xfrm>
          <a:prstGeom prst="rect">
            <a:avLst/>
          </a:prstGeom>
          <a:noFill/>
          <a:ln/>
        </p:spPr>
        <p:txBody>
          <a:bodyPr wrap="square" rtlCol="0" anchor="t"/>
          <a:lstStyle/>
          <a:p>
            <a:pPr marL="0" indent="0" algn="ctr">
              <a:lnSpc>
                <a:spcPts val="2799"/>
              </a:lnSpc>
              <a:buNone/>
            </a:pPr>
            <a:r>
              <a:rPr lang="en-US" sz="1800" kern="0" dirty="0" err="1">
                <a:solidFill>
                  <a:srgbClr val="1F1F1F"/>
                </a:solidFill>
                <a:effectLst/>
                <a:latin typeface="Times New Roman" panose="02020603050405020304" pitchFamily="18" charset="0"/>
                <a:ea typeface="Times New Roman" panose="02020603050405020304" pitchFamily="18" charset="0"/>
              </a:rPr>
              <a:t>Các</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cá</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thể</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trong</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quần</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thể</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được</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đánh</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giá</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dựa</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trên</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một</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hàm</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mục</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tiêu</a:t>
            </a:r>
            <a:endParaRPr lang="en-US" sz="1750" dirty="0"/>
          </a:p>
        </p:txBody>
      </p:sp>
      <p:sp>
        <p:nvSpPr>
          <p:cNvPr id="13" name="Shape 10"/>
          <p:cNvSpPr/>
          <p:nvPr/>
        </p:nvSpPr>
        <p:spPr>
          <a:xfrm>
            <a:off x="5446306" y="4495323"/>
            <a:ext cx="44410" cy="777597"/>
          </a:xfrm>
          <a:prstGeom prst="roundRect">
            <a:avLst>
              <a:gd name="adj" fmla="val 225151"/>
            </a:avLst>
          </a:prstGeom>
          <a:solidFill>
            <a:srgbClr val="C0C1D7"/>
          </a:solidFill>
          <a:ln/>
        </p:spPr>
        <p:txBody>
          <a:bodyPr/>
          <a:lstStyle/>
          <a:p>
            <a:endParaRPr lang="en-US"/>
          </a:p>
        </p:txBody>
      </p:sp>
      <p:sp>
        <p:nvSpPr>
          <p:cNvPr id="14" name="Shape 11"/>
          <p:cNvSpPr/>
          <p:nvPr/>
        </p:nvSpPr>
        <p:spPr>
          <a:xfrm>
            <a:off x="5223159" y="4218622"/>
            <a:ext cx="499943" cy="499943"/>
          </a:xfrm>
          <a:prstGeom prst="roundRect">
            <a:avLst>
              <a:gd name="adj" fmla="val 20000"/>
            </a:avLst>
          </a:prstGeom>
          <a:solidFill>
            <a:srgbClr val="DADBF1"/>
          </a:solidFill>
          <a:ln w="7620">
            <a:solidFill>
              <a:srgbClr val="C0C1D7"/>
            </a:solidFill>
            <a:prstDash val="solid"/>
          </a:ln>
        </p:spPr>
        <p:txBody>
          <a:bodyPr/>
          <a:lstStyle/>
          <a:p>
            <a:endParaRPr lang="en-US"/>
          </a:p>
        </p:txBody>
      </p:sp>
      <p:sp>
        <p:nvSpPr>
          <p:cNvPr id="15" name="Text 12"/>
          <p:cNvSpPr/>
          <p:nvPr/>
        </p:nvSpPr>
        <p:spPr>
          <a:xfrm>
            <a:off x="5369778" y="4212247"/>
            <a:ext cx="200025"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Inter" pitchFamily="34" charset="0"/>
                <a:ea typeface="Inter" pitchFamily="34" charset="-122"/>
                <a:cs typeface="Inter" pitchFamily="34" charset="-120"/>
              </a:rPr>
              <a:t>2</a:t>
            </a:r>
            <a:endParaRPr lang="en-US" sz="2624" dirty="0"/>
          </a:p>
        </p:txBody>
      </p:sp>
      <p:sp>
        <p:nvSpPr>
          <p:cNvPr id="16" name="Text 13"/>
          <p:cNvSpPr/>
          <p:nvPr/>
        </p:nvSpPr>
        <p:spPr>
          <a:xfrm>
            <a:off x="3849916" y="5476179"/>
            <a:ext cx="3237190" cy="347186"/>
          </a:xfrm>
          <a:prstGeom prst="rect">
            <a:avLst/>
          </a:prstGeom>
          <a:noFill/>
          <a:ln/>
        </p:spPr>
        <p:txBody>
          <a:bodyPr wrap="none" rtlCol="0" anchor="t"/>
          <a:lstStyle/>
          <a:p>
            <a:pPr marL="0" indent="0" algn="ctr">
              <a:lnSpc>
                <a:spcPts val="2734"/>
              </a:lnSpc>
              <a:buNone/>
            </a:pPr>
            <a:r>
              <a:rPr lang="en-US" sz="2187" b="1" kern="0" spc="-66" dirty="0" err="1">
                <a:solidFill>
                  <a:srgbClr val="272525"/>
                </a:solidFill>
                <a:latin typeface="Inter" pitchFamily="34" charset="0"/>
                <a:ea typeface="Inter" pitchFamily="34" charset="-122"/>
                <a:cs typeface="Inter" pitchFamily="34" charset="-120"/>
              </a:rPr>
              <a:t>Tái</a:t>
            </a:r>
            <a:r>
              <a:rPr lang="en-US" sz="2187" b="1" kern="0" spc="-66" dirty="0">
                <a:solidFill>
                  <a:srgbClr val="272525"/>
                </a:solidFill>
                <a:latin typeface="Inter" pitchFamily="34" charset="0"/>
                <a:ea typeface="Inter" pitchFamily="34" charset="-122"/>
                <a:cs typeface="Inter" pitchFamily="34" charset="-120"/>
              </a:rPr>
              <a:t> </a:t>
            </a:r>
            <a:r>
              <a:rPr lang="en-US" sz="2187" b="1" kern="0" spc="-66" dirty="0" err="1">
                <a:solidFill>
                  <a:srgbClr val="272525"/>
                </a:solidFill>
                <a:latin typeface="Inter" pitchFamily="34" charset="0"/>
                <a:ea typeface="Inter" pitchFamily="34" charset="-122"/>
                <a:cs typeface="Inter" pitchFamily="34" charset="-120"/>
              </a:rPr>
              <a:t>tổ</a:t>
            </a:r>
            <a:r>
              <a:rPr lang="en-US" sz="2187" b="1" kern="0" spc="-66" dirty="0">
                <a:solidFill>
                  <a:srgbClr val="272525"/>
                </a:solidFill>
                <a:latin typeface="Inter" pitchFamily="34" charset="0"/>
                <a:ea typeface="Inter" pitchFamily="34" charset="-122"/>
                <a:cs typeface="Inter" pitchFamily="34" charset="-120"/>
              </a:rPr>
              <a:t> </a:t>
            </a:r>
            <a:r>
              <a:rPr lang="en-US" sz="2187" b="1" kern="0" spc="-66" dirty="0" err="1">
                <a:solidFill>
                  <a:srgbClr val="272525"/>
                </a:solidFill>
                <a:latin typeface="Inter" pitchFamily="34" charset="0"/>
                <a:ea typeface="Inter" pitchFamily="34" charset="-122"/>
                <a:cs typeface="Inter" pitchFamily="34" charset="-120"/>
              </a:rPr>
              <a:t>hợp</a:t>
            </a:r>
            <a:endParaRPr lang="en-US" sz="2187" dirty="0"/>
          </a:p>
        </p:txBody>
      </p:sp>
      <p:sp>
        <p:nvSpPr>
          <p:cNvPr id="17" name="Text 14"/>
          <p:cNvSpPr/>
          <p:nvPr/>
        </p:nvSpPr>
        <p:spPr>
          <a:xfrm>
            <a:off x="3129825" y="5975388"/>
            <a:ext cx="4721781" cy="1066205"/>
          </a:xfrm>
          <a:prstGeom prst="rect">
            <a:avLst/>
          </a:prstGeom>
          <a:noFill/>
          <a:ln/>
        </p:spPr>
        <p:txBody>
          <a:bodyPr wrap="square" rtlCol="0" anchor="t"/>
          <a:lstStyle/>
          <a:p>
            <a:pPr marL="0" indent="0" algn="ctr">
              <a:lnSpc>
                <a:spcPts val="2799"/>
              </a:lnSpc>
              <a:buNone/>
            </a:pPr>
            <a:r>
              <a:rPr lang="en-US" sz="1800" kern="0" dirty="0">
                <a:solidFill>
                  <a:srgbClr val="1F1F1F"/>
                </a:solidFill>
                <a:effectLst/>
                <a:latin typeface="Times New Roman" panose="02020603050405020304" pitchFamily="18" charset="0"/>
                <a:ea typeface="Times New Roman" panose="02020603050405020304" pitchFamily="18" charset="0"/>
              </a:rPr>
              <a:t>Hai </a:t>
            </a:r>
            <a:r>
              <a:rPr lang="en-US" sz="1800" kern="0" dirty="0" err="1">
                <a:solidFill>
                  <a:srgbClr val="1F1F1F"/>
                </a:solidFill>
                <a:effectLst/>
                <a:latin typeface="Times New Roman" panose="02020603050405020304" pitchFamily="18" charset="0"/>
                <a:ea typeface="Times New Roman" panose="02020603050405020304" pitchFamily="18" charset="0"/>
              </a:rPr>
              <a:t>cá</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thể</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được</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chọn</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lọc</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sẽ</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được</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tái</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tổ</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hợp</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với</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nhau</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để</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tạo</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ra</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một</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cá</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thể</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mới</a:t>
            </a:r>
            <a:endParaRPr lang="en-US" sz="1750" dirty="0"/>
          </a:p>
        </p:txBody>
      </p:sp>
      <p:sp>
        <p:nvSpPr>
          <p:cNvPr id="18" name="Shape 15"/>
          <p:cNvSpPr/>
          <p:nvPr/>
        </p:nvSpPr>
        <p:spPr>
          <a:xfrm>
            <a:off x="8022912" y="3716040"/>
            <a:ext cx="44410" cy="777597"/>
          </a:xfrm>
          <a:prstGeom prst="roundRect">
            <a:avLst>
              <a:gd name="adj" fmla="val 225151"/>
            </a:avLst>
          </a:prstGeom>
          <a:solidFill>
            <a:srgbClr val="C0C1D7"/>
          </a:solidFill>
          <a:ln/>
        </p:spPr>
        <p:txBody>
          <a:bodyPr/>
          <a:lstStyle/>
          <a:p>
            <a:endParaRPr lang="en-US"/>
          </a:p>
        </p:txBody>
      </p:sp>
      <p:sp>
        <p:nvSpPr>
          <p:cNvPr id="19" name="Shape 16"/>
          <p:cNvSpPr/>
          <p:nvPr/>
        </p:nvSpPr>
        <p:spPr>
          <a:xfrm>
            <a:off x="7795146" y="4218621"/>
            <a:ext cx="499943" cy="499943"/>
          </a:xfrm>
          <a:prstGeom prst="roundRect">
            <a:avLst>
              <a:gd name="adj" fmla="val 20000"/>
            </a:avLst>
          </a:prstGeom>
          <a:solidFill>
            <a:srgbClr val="DADBF1"/>
          </a:solidFill>
          <a:ln w="7620">
            <a:solidFill>
              <a:srgbClr val="C0C1D7"/>
            </a:solidFill>
            <a:prstDash val="solid"/>
          </a:ln>
        </p:spPr>
        <p:txBody>
          <a:bodyPr/>
          <a:lstStyle/>
          <a:p>
            <a:endParaRPr lang="en-US"/>
          </a:p>
        </p:txBody>
      </p:sp>
      <p:sp>
        <p:nvSpPr>
          <p:cNvPr id="20" name="Text 17"/>
          <p:cNvSpPr/>
          <p:nvPr/>
        </p:nvSpPr>
        <p:spPr>
          <a:xfrm>
            <a:off x="7940223" y="4212246"/>
            <a:ext cx="209788"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Inter" pitchFamily="34" charset="0"/>
                <a:ea typeface="Inter" pitchFamily="34" charset="-122"/>
                <a:cs typeface="Inter" pitchFamily="34" charset="-120"/>
              </a:rPr>
              <a:t>3</a:t>
            </a:r>
            <a:endParaRPr lang="en-US" sz="2624" dirty="0"/>
          </a:p>
        </p:txBody>
      </p:sp>
      <p:sp>
        <p:nvSpPr>
          <p:cNvPr id="21" name="Text 18"/>
          <p:cNvSpPr/>
          <p:nvPr/>
        </p:nvSpPr>
        <p:spPr>
          <a:xfrm>
            <a:off x="6634167" y="2276891"/>
            <a:ext cx="2777490" cy="347186"/>
          </a:xfrm>
          <a:prstGeom prst="rect">
            <a:avLst/>
          </a:prstGeom>
          <a:noFill/>
          <a:ln/>
        </p:spPr>
        <p:txBody>
          <a:bodyPr wrap="none" rtlCol="0" anchor="t"/>
          <a:lstStyle/>
          <a:p>
            <a:pPr marL="0" indent="0" algn="ctr">
              <a:lnSpc>
                <a:spcPts val="2734"/>
              </a:lnSpc>
              <a:buNone/>
            </a:pPr>
            <a:r>
              <a:rPr lang="en-US" sz="2187" b="1" kern="0" spc="-66" dirty="0" err="1">
                <a:solidFill>
                  <a:srgbClr val="272525"/>
                </a:solidFill>
                <a:latin typeface="Inter" pitchFamily="34" charset="0"/>
                <a:ea typeface="Inter" pitchFamily="34" charset="-122"/>
              </a:rPr>
              <a:t>Đột</a:t>
            </a:r>
            <a:r>
              <a:rPr lang="en-US" sz="2187" b="1" kern="0" spc="-66" dirty="0">
                <a:solidFill>
                  <a:srgbClr val="272525"/>
                </a:solidFill>
                <a:latin typeface="Inter" pitchFamily="34" charset="0"/>
                <a:ea typeface="Inter" pitchFamily="34" charset="-122"/>
              </a:rPr>
              <a:t> </a:t>
            </a:r>
            <a:r>
              <a:rPr lang="en-US" sz="2187" b="1" kern="0" spc="-66" dirty="0" err="1">
                <a:solidFill>
                  <a:srgbClr val="272525"/>
                </a:solidFill>
                <a:latin typeface="Inter" pitchFamily="34" charset="0"/>
                <a:ea typeface="Inter" pitchFamily="34" charset="-122"/>
              </a:rPr>
              <a:t>biến</a:t>
            </a:r>
            <a:endParaRPr lang="en-US" sz="2187" dirty="0"/>
          </a:p>
        </p:txBody>
      </p:sp>
      <p:sp>
        <p:nvSpPr>
          <p:cNvPr id="22" name="Text 19"/>
          <p:cNvSpPr/>
          <p:nvPr/>
        </p:nvSpPr>
        <p:spPr>
          <a:xfrm>
            <a:off x="5684226" y="2794877"/>
            <a:ext cx="4721781" cy="710803"/>
          </a:xfrm>
          <a:prstGeom prst="rect">
            <a:avLst/>
          </a:prstGeom>
          <a:noFill/>
          <a:ln/>
        </p:spPr>
        <p:txBody>
          <a:bodyPr wrap="square" rtlCol="0" anchor="t"/>
          <a:lstStyle/>
          <a:p>
            <a:pPr marL="0" indent="0" algn="ctr">
              <a:lnSpc>
                <a:spcPts val="2799"/>
              </a:lnSpc>
              <a:buNone/>
            </a:pPr>
            <a:r>
              <a:rPr lang="en-US" sz="1800" kern="0" dirty="0" err="1">
                <a:solidFill>
                  <a:srgbClr val="1F1F1F"/>
                </a:solidFill>
                <a:effectLst/>
                <a:latin typeface="Times New Roman" panose="02020603050405020304" pitchFamily="18" charset="0"/>
                <a:ea typeface="Times New Roman" panose="02020603050405020304" pitchFamily="18" charset="0"/>
              </a:rPr>
              <a:t>Một</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số</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cá</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thể</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trong</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quần</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thể</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có</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thể</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được</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đột</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biến</a:t>
            </a:r>
            <a:endParaRPr lang="en-US" sz="1750" dirty="0"/>
          </a:p>
        </p:txBody>
      </p:sp>
      <p:pic>
        <p:nvPicPr>
          <p:cNvPr id="23"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
        <p:nvSpPr>
          <p:cNvPr id="30" name="Text 13">
            <a:extLst>
              <a:ext uri="{FF2B5EF4-FFF2-40B4-BE49-F238E27FC236}">
                <a16:creationId xmlns:a16="http://schemas.microsoft.com/office/drawing/2014/main" id="{89D8DE61-8FBC-B74D-C948-61C06D2AD609}"/>
              </a:ext>
            </a:extLst>
          </p:cNvPr>
          <p:cNvSpPr/>
          <p:nvPr/>
        </p:nvSpPr>
        <p:spPr>
          <a:xfrm>
            <a:off x="9176329" y="5482058"/>
            <a:ext cx="3237190" cy="347186"/>
          </a:xfrm>
          <a:prstGeom prst="rect">
            <a:avLst/>
          </a:prstGeom>
          <a:noFill/>
          <a:ln/>
        </p:spPr>
        <p:txBody>
          <a:bodyPr wrap="none" rtlCol="0" anchor="t"/>
          <a:lstStyle/>
          <a:p>
            <a:pPr marL="0" indent="0" algn="ctr">
              <a:lnSpc>
                <a:spcPts val="2734"/>
              </a:lnSpc>
              <a:buNone/>
            </a:pPr>
            <a:r>
              <a:rPr lang="en-US" sz="2187" b="1" kern="0" spc="-66" dirty="0" err="1">
                <a:solidFill>
                  <a:srgbClr val="272525"/>
                </a:solidFill>
                <a:latin typeface="Inter" pitchFamily="34" charset="0"/>
                <a:ea typeface="Inter" pitchFamily="34" charset="-122"/>
                <a:cs typeface="Inter" pitchFamily="34" charset="-120"/>
              </a:rPr>
              <a:t>Chọn</a:t>
            </a:r>
            <a:r>
              <a:rPr lang="en-US" sz="2187" b="1" kern="0" spc="-66" dirty="0">
                <a:solidFill>
                  <a:srgbClr val="272525"/>
                </a:solidFill>
                <a:latin typeface="Inter" pitchFamily="34" charset="0"/>
                <a:ea typeface="Inter" pitchFamily="34" charset="-122"/>
                <a:cs typeface="Inter" pitchFamily="34" charset="-120"/>
              </a:rPr>
              <a:t> </a:t>
            </a:r>
            <a:r>
              <a:rPr lang="en-US" sz="2187" b="1" kern="0" spc="-66" dirty="0" err="1">
                <a:solidFill>
                  <a:srgbClr val="272525"/>
                </a:solidFill>
                <a:latin typeface="Inter" pitchFamily="34" charset="0"/>
                <a:ea typeface="Inter" pitchFamily="34" charset="-122"/>
                <a:cs typeface="Inter" pitchFamily="34" charset="-120"/>
              </a:rPr>
              <a:t>lọc</a:t>
            </a:r>
            <a:endParaRPr lang="en-US" sz="2187" dirty="0"/>
          </a:p>
        </p:txBody>
      </p:sp>
      <p:sp>
        <p:nvSpPr>
          <p:cNvPr id="31" name="Shape 10">
            <a:extLst>
              <a:ext uri="{FF2B5EF4-FFF2-40B4-BE49-F238E27FC236}">
                <a16:creationId xmlns:a16="http://schemas.microsoft.com/office/drawing/2014/main" id="{F76B6355-1726-742E-9DEB-490A04CC76E6}"/>
              </a:ext>
            </a:extLst>
          </p:cNvPr>
          <p:cNvSpPr/>
          <p:nvPr/>
        </p:nvSpPr>
        <p:spPr>
          <a:xfrm>
            <a:off x="10757292" y="4472899"/>
            <a:ext cx="44410" cy="777597"/>
          </a:xfrm>
          <a:prstGeom prst="roundRect">
            <a:avLst>
              <a:gd name="adj" fmla="val 225151"/>
            </a:avLst>
          </a:prstGeom>
          <a:solidFill>
            <a:srgbClr val="C0C1D7"/>
          </a:solidFill>
          <a:ln/>
        </p:spPr>
        <p:txBody>
          <a:bodyPr/>
          <a:lstStyle/>
          <a:p>
            <a:endParaRPr lang="en-US"/>
          </a:p>
        </p:txBody>
      </p:sp>
      <p:sp>
        <p:nvSpPr>
          <p:cNvPr id="25" name="Shape 16">
            <a:extLst>
              <a:ext uri="{FF2B5EF4-FFF2-40B4-BE49-F238E27FC236}">
                <a16:creationId xmlns:a16="http://schemas.microsoft.com/office/drawing/2014/main" id="{AFAF065A-4731-1BC5-1EE2-F4030559BB3D}"/>
              </a:ext>
            </a:extLst>
          </p:cNvPr>
          <p:cNvSpPr/>
          <p:nvPr/>
        </p:nvSpPr>
        <p:spPr>
          <a:xfrm>
            <a:off x="10544953" y="4223146"/>
            <a:ext cx="499943" cy="499943"/>
          </a:xfrm>
          <a:prstGeom prst="roundRect">
            <a:avLst>
              <a:gd name="adj" fmla="val 20000"/>
            </a:avLst>
          </a:prstGeom>
          <a:solidFill>
            <a:srgbClr val="DADBF1"/>
          </a:solidFill>
          <a:ln w="7620">
            <a:solidFill>
              <a:srgbClr val="C0C1D7"/>
            </a:solidFill>
            <a:prstDash val="solid"/>
          </a:ln>
        </p:spPr>
        <p:txBody>
          <a:bodyPr/>
          <a:lstStyle/>
          <a:p>
            <a:endParaRPr lang="en-US"/>
          </a:p>
        </p:txBody>
      </p:sp>
      <p:sp>
        <p:nvSpPr>
          <p:cNvPr id="28" name="Text 17">
            <a:extLst>
              <a:ext uri="{FF2B5EF4-FFF2-40B4-BE49-F238E27FC236}">
                <a16:creationId xmlns:a16="http://schemas.microsoft.com/office/drawing/2014/main" id="{98111107-D19E-0B14-0EAA-D015155AF5F0}"/>
              </a:ext>
            </a:extLst>
          </p:cNvPr>
          <p:cNvSpPr/>
          <p:nvPr/>
        </p:nvSpPr>
        <p:spPr>
          <a:xfrm>
            <a:off x="10672445" y="4242673"/>
            <a:ext cx="209788"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Inter" pitchFamily="34" charset="0"/>
                <a:ea typeface="Inter" pitchFamily="34" charset="-122"/>
              </a:rPr>
              <a:t>4</a:t>
            </a:r>
            <a:endParaRPr lang="en-US" sz="2624" dirty="0"/>
          </a:p>
        </p:txBody>
      </p:sp>
      <p:sp>
        <p:nvSpPr>
          <p:cNvPr id="32" name="Text 14">
            <a:extLst>
              <a:ext uri="{FF2B5EF4-FFF2-40B4-BE49-F238E27FC236}">
                <a16:creationId xmlns:a16="http://schemas.microsoft.com/office/drawing/2014/main" id="{7F356CA5-A992-9457-65EF-4B37EA1DF2F4}"/>
              </a:ext>
            </a:extLst>
          </p:cNvPr>
          <p:cNvSpPr/>
          <p:nvPr/>
        </p:nvSpPr>
        <p:spPr>
          <a:xfrm>
            <a:off x="8434033" y="5975387"/>
            <a:ext cx="4721781" cy="1066205"/>
          </a:xfrm>
          <a:prstGeom prst="rect">
            <a:avLst/>
          </a:prstGeom>
          <a:noFill/>
          <a:ln/>
        </p:spPr>
        <p:txBody>
          <a:bodyPr wrap="square" rtlCol="0" anchor="t"/>
          <a:lstStyle/>
          <a:p>
            <a:pPr marL="0" indent="0" algn="ctr">
              <a:lnSpc>
                <a:spcPts val="2799"/>
              </a:lnSpc>
              <a:buNone/>
            </a:pPr>
            <a:r>
              <a:rPr lang="en-US" sz="1800" kern="0" dirty="0" err="1">
                <a:solidFill>
                  <a:srgbClr val="1F1F1F"/>
                </a:solidFill>
                <a:effectLst/>
                <a:latin typeface="Times New Roman" panose="02020603050405020304" pitchFamily="18" charset="0"/>
                <a:ea typeface="Times New Roman" panose="02020603050405020304" pitchFamily="18" charset="0"/>
              </a:rPr>
              <a:t>Các</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cá</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thể</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trong</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quần</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thể</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mới</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được</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chọn</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lọc</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để</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tiếp</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tục</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tiến</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hóa</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cho</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thế</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hệ</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tiếp</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theo</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p:spPr>
        <p:txBody>
          <a:bodyPr/>
          <a:lstStyle/>
          <a:p>
            <a:endParaRPr lang="en-US"/>
          </a:p>
        </p:txBody>
      </p:sp>
      <p:sp>
        <p:nvSpPr>
          <p:cNvPr id="4" name="Text 2"/>
          <p:cNvSpPr/>
          <p:nvPr/>
        </p:nvSpPr>
        <p:spPr>
          <a:xfrm>
            <a:off x="2037993" y="2572107"/>
            <a:ext cx="7429619" cy="694373"/>
          </a:xfrm>
          <a:prstGeom prst="rect">
            <a:avLst/>
          </a:prstGeom>
          <a:noFill/>
          <a:ln/>
        </p:spPr>
        <p:txBody>
          <a:bodyPr wrap="none" rtlCol="0" anchor="t"/>
          <a:lstStyle/>
          <a:p>
            <a:pPr marL="0" indent="0">
              <a:lnSpc>
                <a:spcPts val="5468"/>
              </a:lnSpc>
              <a:buNone/>
            </a:pPr>
            <a:r>
              <a:rPr lang="en-US" sz="4374" b="1" kern="0" spc="-131" dirty="0" err="1">
                <a:solidFill>
                  <a:srgbClr val="000000"/>
                </a:solidFill>
                <a:latin typeface="Inter" pitchFamily="34" charset="0"/>
                <a:ea typeface="Inter" pitchFamily="34" charset="-122"/>
                <a:cs typeface="Inter" pitchFamily="34" charset="-120"/>
              </a:rPr>
              <a:t>Các</a:t>
            </a:r>
            <a:r>
              <a:rPr lang="en-US" sz="4374" b="1" kern="0" spc="-131" dirty="0">
                <a:solidFill>
                  <a:srgbClr val="000000"/>
                </a:solidFill>
                <a:latin typeface="Inter" pitchFamily="34" charset="0"/>
                <a:ea typeface="Inter" pitchFamily="34" charset="-122"/>
                <a:cs typeface="Inter" pitchFamily="34" charset="-120"/>
              </a:rPr>
              <a:t> </a:t>
            </a:r>
            <a:r>
              <a:rPr lang="en-US" sz="4374" b="1" kern="0" spc="-131" dirty="0" err="1">
                <a:solidFill>
                  <a:srgbClr val="000000"/>
                </a:solidFill>
                <a:latin typeface="Inter" pitchFamily="34" charset="0"/>
                <a:ea typeface="Inter" pitchFamily="34" charset="-122"/>
                <a:cs typeface="Inter" pitchFamily="34" charset="-120"/>
              </a:rPr>
              <a:t>thành</a:t>
            </a:r>
            <a:r>
              <a:rPr lang="en-US" sz="4374" b="1" kern="0" spc="-131" dirty="0">
                <a:solidFill>
                  <a:srgbClr val="000000"/>
                </a:solidFill>
                <a:latin typeface="Inter" pitchFamily="34" charset="0"/>
                <a:ea typeface="Inter" pitchFamily="34" charset="-122"/>
                <a:cs typeface="Inter" pitchFamily="34" charset="-120"/>
              </a:rPr>
              <a:t> </a:t>
            </a:r>
            <a:r>
              <a:rPr lang="en-US" sz="4374" b="1" kern="0" spc="-131" dirty="0" err="1">
                <a:solidFill>
                  <a:srgbClr val="000000"/>
                </a:solidFill>
                <a:latin typeface="Inter" pitchFamily="34" charset="0"/>
                <a:ea typeface="Inter" pitchFamily="34" charset="-122"/>
                <a:cs typeface="Inter" pitchFamily="34" charset="-120"/>
              </a:rPr>
              <a:t>phần</a:t>
            </a:r>
            <a:r>
              <a:rPr lang="en-US" sz="4374" b="1" kern="0" spc="-131" dirty="0">
                <a:solidFill>
                  <a:srgbClr val="000000"/>
                </a:solidFill>
                <a:latin typeface="Inter" pitchFamily="34" charset="0"/>
                <a:ea typeface="Inter" pitchFamily="34" charset="-122"/>
                <a:cs typeface="Inter" pitchFamily="34" charset="-120"/>
              </a:rPr>
              <a:t> </a:t>
            </a:r>
            <a:r>
              <a:rPr lang="en-US" sz="4374" b="1" kern="0" spc="-131" dirty="0" err="1">
                <a:solidFill>
                  <a:srgbClr val="000000"/>
                </a:solidFill>
                <a:latin typeface="Inter" pitchFamily="34" charset="0"/>
                <a:ea typeface="Inter" pitchFamily="34" charset="-122"/>
                <a:cs typeface="Inter" pitchFamily="34" charset="-120"/>
              </a:rPr>
              <a:t>giải</a:t>
            </a:r>
            <a:r>
              <a:rPr lang="en-US" sz="4374" b="1" kern="0" spc="-131" dirty="0">
                <a:solidFill>
                  <a:srgbClr val="000000"/>
                </a:solidFill>
                <a:latin typeface="Inter" pitchFamily="34" charset="0"/>
                <a:ea typeface="Inter" pitchFamily="34" charset="-122"/>
                <a:cs typeface="Inter" pitchFamily="34" charset="-120"/>
              </a:rPr>
              <a:t> </a:t>
            </a:r>
            <a:r>
              <a:rPr lang="en-US" sz="4374" b="1" kern="0" spc="-131" dirty="0" err="1">
                <a:solidFill>
                  <a:srgbClr val="000000"/>
                </a:solidFill>
                <a:latin typeface="Inter" pitchFamily="34" charset="0"/>
                <a:ea typeface="Inter" pitchFamily="34" charset="-122"/>
                <a:cs typeface="Inter" pitchFamily="34" charset="-120"/>
              </a:rPr>
              <a:t>thuật</a:t>
            </a:r>
            <a:r>
              <a:rPr lang="en-US" sz="4374" b="1" kern="0" spc="-131" dirty="0">
                <a:solidFill>
                  <a:srgbClr val="000000"/>
                </a:solidFill>
                <a:latin typeface="Inter" pitchFamily="34" charset="0"/>
                <a:ea typeface="Inter" pitchFamily="34" charset="-122"/>
                <a:cs typeface="Inter" pitchFamily="34" charset="-120"/>
              </a:rPr>
              <a:t> di </a:t>
            </a:r>
            <a:r>
              <a:rPr lang="en-US" sz="4374" b="1" kern="0" spc="-131" dirty="0" err="1">
                <a:solidFill>
                  <a:srgbClr val="000000"/>
                </a:solidFill>
                <a:latin typeface="Inter" pitchFamily="34" charset="0"/>
                <a:ea typeface="Inter" pitchFamily="34" charset="-122"/>
                <a:cs typeface="Inter" pitchFamily="34" charset="-120"/>
              </a:rPr>
              <a:t>truyền</a:t>
            </a:r>
            <a:endParaRPr lang="en-US" sz="4374" dirty="0"/>
          </a:p>
        </p:txBody>
      </p:sp>
      <p:sp>
        <p:nvSpPr>
          <p:cNvPr id="5" name="Text 3"/>
          <p:cNvSpPr/>
          <p:nvPr/>
        </p:nvSpPr>
        <p:spPr>
          <a:xfrm>
            <a:off x="861682" y="3821906"/>
            <a:ext cx="2777490" cy="347186"/>
          </a:xfrm>
          <a:prstGeom prst="rect">
            <a:avLst/>
          </a:prstGeom>
          <a:noFill/>
          <a:ln/>
        </p:spPr>
        <p:txBody>
          <a:bodyPr wrap="none" rtlCol="0" anchor="t"/>
          <a:lstStyle/>
          <a:p>
            <a:pPr marL="0" indent="0">
              <a:lnSpc>
                <a:spcPts val="2734"/>
              </a:lnSpc>
              <a:buNone/>
            </a:pPr>
            <a:r>
              <a:rPr lang="en-US" sz="2187" b="1" kern="0" spc="-66" dirty="0" err="1">
                <a:solidFill>
                  <a:srgbClr val="000000"/>
                </a:solidFill>
                <a:latin typeface="Inter" pitchFamily="34" charset="0"/>
                <a:ea typeface="Inter" pitchFamily="34" charset="-122"/>
                <a:cs typeface="Inter" pitchFamily="34" charset="-120"/>
              </a:rPr>
              <a:t>Quần</a:t>
            </a:r>
            <a:r>
              <a:rPr lang="en-US" sz="2187" b="1" kern="0" spc="-66" dirty="0">
                <a:solidFill>
                  <a:srgbClr val="000000"/>
                </a:solidFill>
                <a:latin typeface="Inter" pitchFamily="34" charset="0"/>
                <a:ea typeface="Inter" pitchFamily="34" charset="-122"/>
                <a:cs typeface="Inter" pitchFamily="34" charset="-120"/>
              </a:rPr>
              <a:t> </a:t>
            </a:r>
            <a:r>
              <a:rPr lang="en-US" sz="2187" b="1" kern="0" spc="-66" dirty="0" err="1">
                <a:solidFill>
                  <a:srgbClr val="000000"/>
                </a:solidFill>
                <a:latin typeface="Inter" pitchFamily="34" charset="0"/>
                <a:ea typeface="Inter" pitchFamily="34" charset="-122"/>
                <a:cs typeface="Inter" pitchFamily="34" charset="-120"/>
              </a:rPr>
              <a:t>thể</a:t>
            </a:r>
            <a:endParaRPr lang="en-US" sz="2187" dirty="0"/>
          </a:p>
        </p:txBody>
      </p:sp>
      <p:sp>
        <p:nvSpPr>
          <p:cNvPr id="6" name="Text 4"/>
          <p:cNvSpPr/>
          <p:nvPr/>
        </p:nvSpPr>
        <p:spPr>
          <a:xfrm>
            <a:off x="861682" y="4385218"/>
            <a:ext cx="3156347" cy="1066205"/>
          </a:xfrm>
          <a:prstGeom prst="rect">
            <a:avLst/>
          </a:prstGeom>
          <a:noFill/>
          <a:ln/>
        </p:spPr>
        <p:txBody>
          <a:bodyPr wrap="square" rtlCol="0" anchor="t"/>
          <a:lstStyle/>
          <a:p>
            <a:pPr marL="0" indent="0">
              <a:lnSpc>
                <a:spcPts val="2799"/>
              </a:lnSpc>
              <a:buNone/>
            </a:pPr>
            <a:r>
              <a:rPr lang="en-US" kern="0" dirty="0" err="1">
                <a:solidFill>
                  <a:srgbClr val="1F1F1F"/>
                </a:solidFill>
                <a:latin typeface="Times New Roman" panose="02020603050405020304" pitchFamily="18" charset="0"/>
                <a:ea typeface="Times New Roman" panose="02020603050405020304" pitchFamily="18" charset="0"/>
              </a:rPr>
              <a:t>M</a:t>
            </a:r>
            <a:r>
              <a:rPr lang="en-US" sz="1800" kern="0" dirty="0" err="1">
                <a:solidFill>
                  <a:srgbClr val="1F1F1F"/>
                </a:solidFill>
                <a:effectLst/>
                <a:latin typeface="Times New Roman" panose="02020603050405020304" pitchFamily="18" charset="0"/>
                <a:ea typeface="Times New Roman" panose="02020603050405020304" pitchFamily="18" charset="0"/>
              </a:rPr>
              <a:t>ột</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tập</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hợp</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các</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cá</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thể</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mỗi</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cá</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thể</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đại</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diện</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cho</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một</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giải</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pháp</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tiềm</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năng</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cho</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bài</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toán</a:t>
            </a:r>
            <a:endParaRPr lang="en-US" sz="1750" dirty="0"/>
          </a:p>
        </p:txBody>
      </p:sp>
      <p:sp>
        <p:nvSpPr>
          <p:cNvPr id="7" name="Text 5"/>
          <p:cNvSpPr/>
          <p:nvPr/>
        </p:nvSpPr>
        <p:spPr>
          <a:xfrm>
            <a:off x="4119851" y="3821906"/>
            <a:ext cx="2777490" cy="347186"/>
          </a:xfrm>
          <a:prstGeom prst="rect">
            <a:avLst/>
          </a:prstGeom>
          <a:noFill/>
          <a:ln/>
        </p:spPr>
        <p:txBody>
          <a:bodyPr wrap="none" rtlCol="0" anchor="t"/>
          <a:lstStyle/>
          <a:p>
            <a:pPr marL="0" indent="0">
              <a:lnSpc>
                <a:spcPts val="2734"/>
              </a:lnSpc>
              <a:buNone/>
            </a:pPr>
            <a:r>
              <a:rPr lang="en-US" sz="2187" b="1" kern="0" spc="-66" dirty="0" err="1">
                <a:solidFill>
                  <a:srgbClr val="000000"/>
                </a:solidFill>
                <a:latin typeface="Inter" pitchFamily="34" charset="0"/>
                <a:ea typeface="Inter" pitchFamily="34" charset="-122"/>
                <a:cs typeface="Inter" pitchFamily="34" charset="-120"/>
              </a:rPr>
              <a:t>Hàm</a:t>
            </a:r>
            <a:r>
              <a:rPr lang="en-US" sz="2187" b="1" kern="0" spc="-66" dirty="0">
                <a:solidFill>
                  <a:srgbClr val="000000"/>
                </a:solidFill>
                <a:latin typeface="Inter" pitchFamily="34" charset="0"/>
                <a:ea typeface="Inter" pitchFamily="34" charset="-122"/>
                <a:cs typeface="Inter" pitchFamily="34" charset="-120"/>
              </a:rPr>
              <a:t> </a:t>
            </a:r>
            <a:r>
              <a:rPr lang="en-US" sz="2187" b="1" kern="0" spc="-66" dirty="0" err="1">
                <a:solidFill>
                  <a:srgbClr val="000000"/>
                </a:solidFill>
                <a:latin typeface="Inter" pitchFamily="34" charset="0"/>
                <a:ea typeface="Inter" pitchFamily="34" charset="-122"/>
                <a:cs typeface="Inter" pitchFamily="34" charset="-120"/>
              </a:rPr>
              <a:t>mục</a:t>
            </a:r>
            <a:r>
              <a:rPr lang="en-US" sz="2187" b="1" kern="0" spc="-66" dirty="0">
                <a:solidFill>
                  <a:srgbClr val="000000"/>
                </a:solidFill>
                <a:latin typeface="Inter" pitchFamily="34" charset="0"/>
                <a:ea typeface="Inter" pitchFamily="34" charset="-122"/>
                <a:cs typeface="Inter" pitchFamily="34" charset="-120"/>
              </a:rPr>
              <a:t> </a:t>
            </a:r>
            <a:r>
              <a:rPr lang="en-US" sz="2187" b="1" kern="0" spc="-66" dirty="0" err="1">
                <a:solidFill>
                  <a:srgbClr val="000000"/>
                </a:solidFill>
                <a:latin typeface="Inter" pitchFamily="34" charset="0"/>
                <a:ea typeface="Inter" pitchFamily="34" charset="-122"/>
                <a:cs typeface="Inter" pitchFamily="34" charset="-120"/>
              </a:rPr>
              <a:t>tiêu</a:t>
            </a:r>
            <a:endParaRPr lang="en-US" sz="2187" dirty="0"/>
          </a:p>
        </p:txBody>
      </p:sp>
      <p:sp>
        <p:nvSpPr>
          <p:cNvPr id="8" name="Text 6"/>
          <p:cNvSpPr/>
          <p:nvPr/>
        </p:nvSpPr>
        <p:spPr>
          <a:xfrm>
            <a:off x="4119851" y="4391263"/>
            <a:ext cx="3156347" cy="1066205"/>
          </a:xfrm>
          <a:prstGeom prst="rect">
            <a:avLst/>
          </a:prstGeom>
          <a:noFill/>
          <a:ln/>
        </p:spPr>
        <p:txBody>
          <a:bodyPr wrap="square" rtlCol="0" anchor="t"/>
          <a:lstStyle/>
          <a:p>
            <a:pPr marL="0" indent="0">
              <a:lnSpc>
                <a:spcPts val="2799"/>
              </a:lnSpc>
              <a:buNone/>
            </a:pPr>
            <a:r>
              <a:rPr lang="en-US" sz="1800" kern="0" dirty="0" err="1">
                <a:solidFill>
                  <a:srgbClr val="1F1F1F"/>
                </a:solidFill>
                <a:effectLst/>
                <a:latin typeface="Times New Roman" panose="02020603050405020304" pitchFamily="18" charset="0"/>
                <a:ea typeface="Times New Roman" panose="02020603050405020304" pitchFamily="18" charset="0"/>
              </a:rPr>
              <a:t>Hàm</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mục</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tiêu</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đánh</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giá</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chất</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lượng</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của</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các</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cá</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thể</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trong</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quần</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thể</a:t>
            </a:r>
            <a:endParaRPr lang="en-US" sz="1750" dirty="0"/>
          </a:p>
        </p:txBody>
      </p:sp>
      <p:sp>
        <p:nvSpPr>
          <p:cNvPr id="9" name="Text 7"/>
          <p:cNvSpPr/>
          <p:nvPr/>
        </p:nvSpPr>
        <p:spPr>
          <a:xfrm>
            <a:off x="7378020" y="3821906"/>
            <a:ext cx="2777490" cy="347186"/>
          </a:xfrm>
          <a:prstGeom prst="rect">
            <a:avLst/>
          </a:prstGeom>
          <a:noFill/>
          <a:ln/>
        </p:spPr>
        <p:txBody>
          <a:bodyPr wrap="none" rtlCol="0" anchor="t"/>
          <a:lstStyle/>
          <a:p>
            <a:pPr marL="0" indent="0">
              <a:lnSpc>
                <a:spcPts val="2734"/>
              </a:lnSpc>
              <a:buNone/>
            </a:pPr>
            <a:r>
              <a:rPr lang="en-US" sz="2187" b="1" kern="0" spc="-66" dirty="0" err="1">
                <a:solidFill>
                  <a:srgbClr val="000000"/>
                </a:solidFill>
                <a:latin typeface="Inter" pitchFamily="34" charset="0"/>
                <a:ea typeface="Inter" pitchFamily="34" charset="-122"/>
                <a:cs typeface="Inter" pitchFamily="34" charset="-120"/>
              </a:rPr>
              <a:t>Các</a:t>
            </a:r>
            <a:r>
              <a:rPr lang="en-US" sz="2187" b="1" kern="0" spc="-66" dirty="0">
                <a:solidFill>
                  <a:srgbClr val="000000"/>
                </a:solidFill>
                <a:latin typeface="Inter" pitchFamily="34" charset="0"/>
                <a:ea typeface="Inter" pitchFamily="34" charset="-122"/>
                <a:cs typeface="Inter" pitchFamily="34" charset="-120"/>
              </a:rPr>
              <a:t> </a:t>
            </a:r>
            <a:r>
              <a:rPr lang="en-US" sz="2187" b="1" kern="0" spc="-66" dirty="0" err="1">
                <a:solidFill>
                  <a:srgbClr val="000000"/>
                </a:solidFill>
                <a:latin typeface="Inter" pitchFamily="34" charset="0"/>
                <a:ea typeface="Inter" pitchFamily="34" charset="-122"/>
                <a:cs typeface="Inter" pitchFamily="34" charset="-120"/>
              </a:rPr>
              <a:t>toán</a:t>
            </a:r>
            <a:r>
              <a:rPr lang="en-US" sz="2187" b="1" kern="0" spc="-66" dirty="0">
                <a:solidFill>
                  <a:srgbClr val="000000"/>
                </a:solidFill>
                <a:latin typeface="Inter" pitchFamily="34" charset="0"/>
                <a:ea typeface="Inter" pitchFamily="34" charset="-122"/>
                <a:cs typeface="Inter" pitchFamily="34" charset="-120"/>
              </a:rPr>
              <a:t> </a:t>
            </a:r>
            <a:r>
              <a:rPr lang="en-US" sz="2187" b="1" kern="0" spc="-66" dirty="0" err="1">
                <a:solidFill>
                  <a:srgbClr val="000000"/>
                </a:solidFill>
                <a:latin typeface="Inter" pitchFamily="34" charset="0"/>
                <a:ea typeface="Inter" pitchFamily="34" charset="-122"/>
                <a:cs typeface="Inter" pitchFamily="34" charset="-120"/>
              </a:rPr>
              <a:t>tử</a:t>
            </a:r>
            <a:r>
              <a:rPr lang="en-US" sz="2187" b="1" kern="0" spc="-66" dirty="0">
                <a:solidFill>
                  <a:srgbClr val="000000"/>
                </a:solidFill>
                <a:latin typeface="Inter" pitchFamily="34" charset="0"/>
                <a:ea typeface="Inter" pitchFamily="34" charset="-122"/>
                <a:cs typeface="Inter" pitchFamily="34" charset="-120"/>
              </a:rPr>
              <a:t> di </a:t>
            </a:r>
            <a:r>
              <a:rPr lang="en-US" sz="2187" b="1" kern="0" spc="-66" dirty="0" err="1">
                <a:solidFill>
                  <a:srgbClr val="000000"/>
                </a:solidFill>
                <a:latin typeface="Inter" pitchFamily="34" charset="0"/>
                <a:ea typeface="Inter" pitchFamily="34" charset="-122"/>
                <a:cs typeface="Inter" pitchFamily="34" charset="-120"/>
              </a:rPr>
              <a:t>truyền</a:t>
            </a:r>
            <a:endParaRPr lang="en-US" sz="2187" dirty="0"/>
          </a:p>
        </p:txBody>
      </p:sp>
      <p:sp>
        <p:nvSpPr>
          <p:cNvPr id="10" name="Text 8"/>
          <p:cNvSpPr/>
          <p:nvPr/>
        </p:nvSpPr>
        <p:spPr>
          <a:xfrm>
            <a:off x="7378020" y="4361589"/>
            <a:ext cx="3156347" cy="1066205"/>
          </a:xfrm>
          <a:prstGeom prst="rect">
            <a:avLst/>
          </a:prstGeom>
          <a:noFill/>
          <a:ln/>
        </p:spPr>
        <p:txBody>
          <a:bodyPr wrap="square" rtlCol="0" anchor="t"/>
          <a:lstStyle/>
          <a:p>
            <a:pPr marL="0" indent="0">
              <a:lnSpc>
                <a:spcPts val="2799"/>
              </a:lnSpc>
              <a:buNone/>
            </a:pPr>
            <a:r>
              <a:rPr lang="en-US" sz="1800" kern="0" dirty="0" err="1">
                <a:solidFill>
                  <a:srgbClr val="1F1F1F"/>
                </a:solidFill>
                <a:effectLst/>
                <a:latin typeface="Times New Roman" panose="02020603050405020304" pitchFamily="18" charset="0"/>
                <a:ea typeface="Times New Roman" panose="02020603050405020304" pitchFamily="18" charset="0"/>
              </a:rPr>
              <a:t>Các</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toán</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tử</a:t>
            </a:r>
            <a:r>
              <a:rPr lang="en-US" sz="1800" kern="0" dirty="0">
                <a:solidFill>
                  <a:srgbClr val="1F1F1F"/>
                </a:solidFill>
                <a:effectLst/>
                <a:latin typeface="Times New Roman" panose="02020603050405020304" pitchFamily="18" charset="0"/>
                <a:ea typeface="Times New Roman" panose="02020603050405020304" pitchFamily="18" charset="0"/>
              </a:rPr>
              <a:t> di </a:t>
            </a:r>
            <a:r>
              <a:rPr lang="en-US" sz="1800" kern="0" dirty="0" err="1">
                <a:solidFill>
                  <a:srgbClr val="1F1F1F"/>
                </a:solidFill>
                <a:effectLst/>
                <a:latin typeface="Times New Roman" panose="02020603050405020304" pitchFamily="18" charset="0"/>
                <a:ea typeface="Times New Roman" panose="02020603050405020304" pitchFamily="18" charset="0"/>
              </a:rPr>
              <a:t>truyền</a:t>
            </a:r>
            <a:r>
              <a:rPr lang="en-US" sz="1800" kern="0" dirty="0">
                <a:solidFill>
                  <a:srgbClr val="1F1F1F"/>
                </a:solidFill>
                <a:effectLst/>
                <a:latin typeface="Times New Roman" panose="02020603050405020304" pitchFamily="18" charset="0"/>
                <a:ea typeface="Times New Roman" panose="02020603050405020304" pitchFamily="18" charset="0"/>
              </a:rPr>
              <a:t> bao </a:t>
            </a:r>
            <a:r>
              <a:rPr lang="en-US" sz="1800" kern="0" dirty="0" err="1">
                <a:solidFill>
                  <a:srgbClr val="1F1F1F"/>
                </a:solidFill>
                <a:effectLst/>
                <a:latin typeface="Times New Roman" panose="02020603050405020304" pitchFamily="18" charset="0"/>
                <a:ea typeface="Times New Roman" panose="02020603050405020304" pitchFamily="18" charset="0"/>
              </a:rPr>
              <a:t>gồm</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sàng</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lọc</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tái</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tổ</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hợp</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và</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đột</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biến</a:t>
            </a:r>
            <a:r>
              <a:rPr lang="en-US" sz="1800" kern="0" dirty="0">
                <a:solidFill>
                  <a:srgbClr val="1F1F1F"/>
                </a:solidFill>
                <a:effectLst/>
                <a:latin typeface="Times New Roman" panose="02020603050405020304" pitchFamily="18" charset="0"/>
                <a:ea typeface="Times New Roman" panose="02020603050405020304" pitchFamily="18" charset="0"/>
              </a:rPr>
              <a:t>.</a:t>
            </a:r>
            <a:endParaRPr lang="en-US" sz="1750" dirty="0"/>
          </a:p>
        </p:txBody>
      </p:sp>
      <p:pic>
        <p:nvPicPr>
          <p:cNvPr id="1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
        <p:nvSpPr>
          <p:cNvPr id="12" name="Text 7">
            <a:extLst>
              <a:ext uri="{FF2B5EF4-FFF2-40B4-BE49-F238E27FC236}">
                <a16:creationId xmlns:a16="http://schemas.microsoft.com/office/drawing/2014/main" id="{68BEB0E0-1FEC-C6E5-765D-51EBEEBFB7F3}"/>
              </a:ext>
            </a:extLst>
          </p:cNvPr>
          <p:cNvSpPr/>
          <p:nvPr/>
        </p:nvSpPr>
        <p:spPr>
          <a:xfrm>
            <a:off x="10636189" y="3821906"/>
            <a:ext cx="2777490" cy="347186"/>
          </a:xfrm>
          <a:prstGeom prst="rect">
            <a:avLst/>
          </a:prstGeom>
          <a:noFill/>
          <a:ln/>
        </p:spPr>
        <p:txBody>
          <a:bodyPr wrap="none" rtlCol="0" anchor="t"/>
          <a:lstStyle/>
          <a:p>
            <a:pPr marL="0" indent="0">
              <a:lnSpc>
                <a:spcPts val="2734"/>
              </a:lnSpc>
              <a:buNone/>
            </a:pPr>
            <a:r>
              <a:rPr lang="en-US" sz="2187" b="1" kern="0" spc="-66" dirty="0" err="1">
                <a:solidFill>
                  <a:srgbClr val="000000"/>
                </a:solidFill>
                <a:latin typeface="Inter" pitchFamily="34" charset="0"/>
                <a:ea typeface="Inter" pitchFamily="34" charset="-122"/>
                <a:cs typeface="Inter" pitchFamily="34" charset="-120"/>
              </a:rPr>
              <a:t>Các</a:t>
            </a:r>
            <a:r>
              <a:rPr lang="en-US" sz="2187" b="1" kern="0" spc="-66" dirty="0">
                <a:solidFill>
                  <a:srgbClr val="000000"/>
                </a:solidFill>
                <a:latin typeface="Inter" pitchFamily="34" charset="0"/>
                <a:ea typeface="Inter" pitchFamily="34" charset="-122"/>
                <a:cs typeface="Inter" pitchFamily="34" charset="-120"/>
              </a:rPr>
              <a:t> </a:t>
            </a:r>
            <a:r>
              <a:rPr lang="en-US" sz="2187" b="1" kern="0" spc="-66" dirty="0" err="1">
                <a:solidFill>
                  <a:srgbClr val="000000"/>
                </a:solidFill>
                <a:latin typeface="Inter" pitchFamily="34" charset="0"/>
                <a:ea typeface="Inter" pitchFamily="34" charset="-122"/>
                <a:cs typeface="Inter" pitchFamily="34" charset="-120"/>
              </a:rPr>
              <a:t>tham</a:t>
            </a:r>
            <a:r>
              <a:rPr lang="en-US" sz="2187" b="1" kern="0" spc="-66" dirty="0">
                <a:solidFill>
                  <a:srgbClr val="000000"/>
                </a:solidFill>
                <a:latin typeface="Inter" pitchFamily="34" charset="0"/>
                <a:ea typeface="Inter" pitchFamily="34" charset="-122"/>
                <a:cs typeface="Inter" pitchFamily="34" charset="-120"/>
              </a:rPr>
              <a:t> </a:t>
            </a:r>
            <a:r>
              <a:rPr lang="en-US" sz="2187" b="1" kern="0" spc="-66" dirty="0" err="1">
                <a:solidFill>
                  <a:srgbClr val="000000"/>
                </a:solidFill>
                <a:latin typeface="Inter" pitchFamily="34" charset="0"/>
                <a:ea typeface="Inter" pitchFamily="34" charset="-122"/>
                <a:cs typeface="Inter" pitchFamily="34" charset="-120"/>
              </a:rPr>
              <a:t>số</a:t>
            </a:r>
            <a:endParaRPr lang="en-US" sz="2187" dirty="0"/>
          </a:p>
        </p:txBody>
      </p:sp>
      <p:sp>
        <p:nvSpPr>
          <p:cNvPr id="13" name="Text 8">
            <a:extLst>
              <a:ext uri="{FF2B5EF4-FFF2-40B4-BE49-F238E27FC236}">
                <a16:creationId xmlns:a16="http://schemas.microsoft.com/office/drawing/2014/main" id="{A60F33A8-53F9-4315-2F67-A767FB765D08}"/>
              </a:ext>
            </a:extLst>
          </p:cNvPr>
          <p:cNvSpPr/>
          <p:nvPr/>
        </p:nvSpPr>
        <p:spPr>
          <a:xfrm>
            <a:off x="10636189" y="4356698"/>
            <a:ext cx="3156347" cy="1066205"/>
          </a:xfrm>
          <a:prstGeom prst="rect">
            <a:avLst/>
          </a:prstGeom>
          <a:noFill/>
          <a:ln/>
        </p:spPr>
        <p:txBody>
          <a:bodyPr wrap="square" rtlCol="0" anchor="t"/>
          <a:lstStyle/>
          <a:p>
            <a:pPr marL="0" indent="0">
              <a:lnSpc>
                <a:spcPts val="2799"/>
              </a:lnSpc>
              <a:buNone/>
            </a:pPr>
            <a:r>
              <a:rPr lang="en-US" sz="1800" kern="0" dirty="0" err="1">
                <a:solidFill>
                  <a:srgbClr val="1F1F1F"/>
                </a:solidFill>
                <a:effectLst/>
                <a:latin typeface="Times New Roman" panose="02020603050405020304" pitchFamily="18" charset="0"/>
                <a:ea typeface="Times New Roman" panose="02020603050405020304" pitchFamily="18" charset="0"/>
              </a:rPr>
              <a:t>Các</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tham</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số</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của</a:t>
            </a:r>
            <a:r>
              <a:rPr lang="en-US" sz="1800" kern="0" dirty="0">
                <a:solidFill>
                  <a:srgbClr val="1F1F1F"/>
                </a:solidFill>
                <a:effectLst/>
                <a:latin typeface="Times New Roman" panose="02020603050405020304" pitchFamily="18" charset="0"/>
                <a:ea typeface="Times New Roman" panose="02020603050405020304" pitchFamily="18" charset="0"/>
              </a:rPr>
              <a:t> GA bao </a:t>
            </a:r>
            <a:r>
              <a:rPr lang="en-US" sz="1800" kern="0" dirty="0" err="1">
                <a:solidFill>
                  <a:srgbClr val="1F1F1F"/>
                </a:solidFill>
                <a:effectLst/>
                <a:latin typeface="Times New Roman" panose="02020603050405020304" pitchFamily="18" charset="0"/>
                <a:ea typeface="Times New Roman" panose="02020603050405020304" pitchFamily="18" charset="0"/>
              </a:rPr>
              <a:t>gồm</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kích</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thước</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quần</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thể</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tỷ</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lệ</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tái</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tổ</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hợp</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và</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tỷ</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lệ</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đột</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biến</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3" name="Shape 1"/>
          <p:cNvSpPr/>
          <p:nvPr/>
        </p:nvSpPr>
        <p:spPr>
          <a:xfrm>
            <a:off x="0" y="0"/>
            <a:ext cx="14630400" cy="8229600"/>
          </a:xfrm>
          <a:prstGeom prst="rect">
            <a:avLst/>
          </a:prstGeom>
          <a:solidFill>
            <a:srgbClr val="FFFFFF"/>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txBody>
          <a:bodyPr/>
          <a:lstStyle/>
          <a:p>
            <a:endParaRPr lang="en-US"/>
          </a:p>
        </p:txBody>
      </p:sp>
      <p:sp>
        <p:nvSpPr>
          <p:cNvPr id="6" name="Text 3"/>
          <p:cNvSpPr/>
          <p:nvPr/>
        </p:nvSpPr>
        <p:spPr>
          <a:xfrm>
            <a:off x="2037993" y="2347317"/>
            <a:ext cx="6597253" cy="694373"/>
          </a:xfrm>
          <a:prstGeom prst="rect">
            <a:avLst/>
          </a:prstGeom>
          <a:noFill/>
          <a:ln/>
        </p:spPr>
        <p:txBody>
          <a:bodyPr wrap="none" rtlCol="0" anchor="t"/>
          <a:lstStyle/>
          <a:p>
            <a:pPr marL="0" indent="0">
              <a:lnSpc>
                <a:spcPts val="5468"/>
              </a:lnSpc>
              <a:buNone/>
            </a:pPr>
            <a:r>
              <a:rPr lang="en-US" sz="4374" b="1" kern="0" spc="-131" dirty="0" err="1">
                <a:solidFill>
                  <a:srgbClr val="000000"/>
                </a:solidFill>
                <a:latin typeface="Inter" pitchFamily="34" charset="0"/>
                <a:ea typeface="Inter" pitchFamily="34" charset="-122"/>
              </a:rPr>
              <a:t>Ứng</a:t>
            </a:r>
            <a:r>
              <a:rPr lang="en-US" sz="4374" b="1" kern="0" spc="-131" dirty="0">
                <a:solidFill>
                  <a:srgbClr val="000000"/>
                </a:solidFill>
                <a:latin typeface="Inter" pitchFamily="34" charset="0"/>
                <a:ea typeface="Inter" pitchFamily="34" charset="-122"/>
              </a:rPr>
              <a:t> </a:t>
            </a:r>
            <a:r>
              <a:rPr lang="en-US" sz="4374" b="1" kern="0" spc="-131" dirty="0" err="1">
                <a:solidFill>
                  <a:srgbClr val="000000"/>
                </a:solidFill>
                <a:latin typeface="Inter" pitchFamily="34" charset="0"/>
                <a:ea typeface="Inter" pitchFamily="34" charset="-122"/>
              </a:rPr>
              <a:t>dụng</a:t>
            </a:r>
            <a:endParaRPr lang="en-US" sz="4374" dirty="0"/>
          </a:p>
        </p:txBody>
      </p:sp>
      <p:sp>
        <p:nvSpPr>
          <p:cNvPr id="7" name="Shape 4"/>
          <p:cNvSpPr/>
          <p:nvPr/>
        </p:nvSpPr>
        <p:spPr>
          <a:xfrm>
            <a:off x="2037993" y="3548539"/>
            <a:ext cx="499943" cy="499943"/>
          </a:xfrm>
          <a:prstGeom prst="roundRect">
            <a:avLst>
              <a:gd name="adj" fmla="val 20000"/>
            </a:avLst>
          </a:prstGeom>
          <a:solidFill>
            <a:srgbClr val="DADBF1"/>
          </a:solidFill>
          <a:ln w="7620">
            <a:solidFill>
              <a:srgbClr val="C0C1D7"/>
            </a:solidFill>
            <a:prstDash val="solid"/>
          </a:ln>
        </p:spPr>
        <p:txBody>
          <a:bodyPr/>
          <a:lstStyle/>
          <a:p>
            <a:endParaRPr lang="en-US"/>
          </a:p>
        </p:txBody>
      </p:sp>
      <p:sp>
        <p:nvSpPr>
          <p:cNvPr id="8" name="Text 5"/>
          <p:cNvSpPr/>
          <p:nvPr/>
        </p:nvSpPr>
        <p:spPr>
          <a:xfrm>
            <a:off x="2211348" y="3590211"/>
            <a:ext cx="153114"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Inter" pitchFamily="34" charset="0"/>
                <a:ea typeface="Inter" pitchFamily="34" charset="-122"/>
                <a:cs typeface="Inter" pitchFamily="34" charset="-120"/>
              </a:rPr>
              <a:t>1</a:t>
            </a:r>
            <a:endParaRPr lang="en-US" sz="2624" dirty="0"/>
          </a:p>
        </p:txBody>
      </p:sp>
      <p:sp>
        <p:nvSpPr>
          <p:cNvPr id="9" name="Text 6"/>
          <p:cNvSpPr/>
          <p:nvPr/>
        </p:nvSpPr>
        <p:spPr>
          <a:xfrm>
            <a:off x="2760107" y="3624858"/>
            <a:ext cx="264795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Inter" pitchFamily="34" charset="0"/>
                <a:ea typeface="Inter" pitchFamily="34" charset="-122"/>
                <a:cs typeface="Inter" pitchFamily="34" charset="-120"/>
              </a:rPr>
              <a:t>Tối ưu </a:t>
            </a:r>
            <a:r>
              <a:rPr lang="en-US" sz="2187" b="1" kern="0" spc="-66" dirty="0" err="1">
                <a:solidFill>
                  <a:srgbClr val="272525"/>
                </a:solidFill>
                <a:latin typeface="Inter" pitchFamily="34" charset="0"/>
                <a:ea typeface="Inter" pitchFamily="34" charset="-122"/>
                <a:cs typeface="Inter" pitchFamily="34" charset="-120"/>
              </a:rPr>
              <a:t>hóa</a:t>
            </a:r>
            <a:r>
              <a:rPr lang="en-US" sz="2187" b="1" kern="0" spc="-66" dirty="0">
                <a:solidFill>
                  <a:srgbClr val="272525"/>
                </a:solidFill>
                <a:latin typeface="Inter" pitchFamily="34" charset="0"/>
                <a:ea typeface="Inter" pitchFamily="34" charset="-122"/>
                <a:cs typeface="Inter" pitchFamily="34" charset="-120"/>
              </a:rPr>
              <a:t> </a:t>
            </a:r>
            <a:endParaRPr lang="en-US" sz="2187" dirty="0"/>
          </a:p>
        </p:txBody>
      </p:sp>
      <p:sp>
        <p:nvSpPr>
          <p:cNvPr id="10" name="Text 7"/>
          <p:cNvSpPr/>
          <p:nvPr/>
        </p:nvSpPr>
        <p:spPr>
          <a:xfrm>
            <a:off x="2760107" y="4105275"/>
            <a:ext cx="2647950" cy="1777008"/>
          </a:xfrm>
          <a:prstGeom prst="rect">
            <a:avLst/>
          </a:prstGeom>
          <a:noFill/>
          <a:ln/>
        </p:spPr>
        <p:txBody>
          <a:bodyPr wrap="square" rtlCol="0" anchor="t"/>
          <a:lstStyle/>
          <a:p>
            <a:pPr marL="0" indent="0">
              <a:lnSpc>
                <a:spcPts val="2799"/>
              </a:lnSpc>
              <a:buNone/>
            </a:pPr>
            <a:r>
              <a:rPr lang="en-US" sz="1800" kern="0" dirty="0">
                <a:solidFill>
                  <a:srgbClr val="1F1F1F"/>
                </a:solidFill>
                <a:effectLst/>
                <a:latin typeface="Times New Roman" panose="02020603050405020304" pitchFamily="18" charset="0"/>
                <a:ea typeface="Times New Roman" panose="02020603050405020304" pitchFamily="18" charset="0"/>
              </a:rPr>
              <a:t>GA </a:t>
            </a:r>
            <a:r>
              <a:rPr lang="en-US" sz="1800" kern="0" dirty="0" err="1">
                <a:solidFill>
                  <a:srgbClr val="1F1F1F"/>
                </a:solidFill>
                <a:effectLst/>
                <a:latin typeface="Times New Roman" panose="02020603050405020304" pitchFamily="18" charset="0"/>
                <a:ea typeface="Times New Roman" panose="02020603050405020304" pitchFamily="18" charset="0"/>
              </a:rPr>
              <a:t>có</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thể</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được</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sử</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dụng</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để</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tìm</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kiếm</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các</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giải</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pháp</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tối</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ưu</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cho</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các</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bài</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toán</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tối</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ưu</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hóa</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chẳng</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hạn</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như</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quy</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hoạch</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tuyến</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tính</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tối</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ưu</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hóa</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liên</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tục</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và</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tối</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ưu</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hóa</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bộ</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số</a:t>
            </a:r>
            <a:r>
              <a:rPr lang="en-US" sz="1800" kern="0" dirty="0">
                <a:solidFill>
                  <a:srgbClr val="1F1F1F"/>
                </a:solidFill>
                <a:effectLst/>
                <a:latin typeface="Times New Roman" panose="02020603050405020304" pitchFamily="18" charset="0"/>
                <a:ea typeface="Times New Roman" panose="02020603050405020304" pitchFamily="18" charset="0"/>
              </a:rPr>
              <a:t>.</a:t>
            </a:r>
            <a:endParaRPr lang="en-US" sz="1750" dirty="0"/>
          </a:p>
        </p:txBody>
      </p:sp>
      <p:sp>
        <p:nvSpPr>
          <p:cNvPr id="11" name="Shape 8"/>
          <p:cNvSpPr/>
          <p:nvPr/>
        </p:nvSpPr>
        <p:spPr>
          <a:xfrm>
            <a:off x="5630228" y="3548539"/>
            <a:ext cx="499943" cy="499943"/>
          </a:xfrm>
          <a:prstGeom prst="roundRect">
            <a:avLst>
              <a:gd name="adj" fmla="val 20000"/>
            </a:avLst>
          </a:prstGeom>
          <a:solidFill>
            <a:srgbClr val="DADBF1"/>
          </a:solidFill>
          <a:ln w="7620">
            <a:solidFill>
              <a:srgbClr val="C0C1D7"/>
            </a:solidFill>
            <a:prstDash val="solid"/>
          </a:ln>
        </p:spPr>
        <p:txBody>
          <a:bodyPr/>
          <a:lstStyle/>
          <a:p>
            <a:endParaRPr lang="en-US"/>
          </a:p>
        </p:txBody>
      </p:sp>
      <p:sp>
        <p:nvSpPr>
          <p:cNvPr id="12" name="Text 9"/>
          <p:cNvSpPr/>
          <p:nvPr/>
        </p:nvSpPr>
        <p:spPr>
          <a:xfrm>
            <a:off x="5780127" y="3590211"/>
            <a:ext cx="200025"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Inter" pitchFamily="34" charset="0"/>
                <a:ea typeface="Inter" pitchFamily="34" charset="-122"/>
                <a:cs typeface="Inter" pitchFamily="34" charset="-120"/>
              </a:rPr>
              <a:t>2</a:t>
            </a:r>
            <a:endParaRPr lang="en-US" sz="2624" dirty="0"/>
          </a:p>
        </p:txBody>
      </p:sp>
      <p:sp>
        <p:nvSpPr>
          <p:cNvPr id="13" name="Text 10"/>
          <p:cNvSpPr/>
          <p:nvPr/>
        </p:nvSpPr>
        <p:spPr>
          <a:xfrm>
            <a:off x="6352342" y="3624858"/>
            <a:ext cx="2647950" cy="347186"/>
          </a:xfrm>
          <a:prstGeom prst="rect">
            <a:avLst/>
          </a:prstGeom>
          <a:noFill/>
          <a:ln/>
        </p:spPr>
        <p:txBody>
          <a:bodyPr wrap="none" rtlCol="0" anchor="t"/>
          <a:lstStyle/>
          <a:p>
            <a:pPr marL="0" indent="0">
              <a:lnSpc>
                <a:spcPts val="2734"/>
              </a:lnSpc>
              <a:buNone/>
            </a:pPr>
            <a:r>
              <a:rPr lang="en-US" sz="2187" b="1" kern="0" spc="-66" dirty="0" err="1">
                <a:solidFill>
                  <a:srgbClr val="272525"/>
                </a:solidFill>
                <a:latin typeface="Inter" pitchFamily="34" charset="0"/>
                <a:ea typeface="Inter" pitchFamily="34" charset="-122"/>
                <a:cs typeface="Inter" pitchFamily="34" charset="-120"/>
              </a:rPr>
              <a:t>Tìm</a:t>
            </a:r>
            <a:r>
              <a:rPr lang="en-US" sz="2187" b="1" kern="0" spc="-66" dirty="0">
                <a:solidFill>
                  <a:srgbClr val="272525"/>
                </a:solidFill>
                <a:latin typeface="Inter" pitchFamily="34" charset="0"/>
                <a:ea typeface="Inter" pitchFamily="34" charset="-122"/>
                <a:cs typeface="Inter" pitchFamily="34" charset="-120"/>
              </a:rPr>
              <a:t> </a:t>
            </a:r>
            <a:r>
              <a:rPr lang="en-US" sz="2187" b="1" kern="0" spc="-66" dirty="0" err="1">
                <a:solidFill>
                  <a:srgbClr val="272525"/>
                </a:solidFill>
                <a:latin typeface="Inter" pitchFamily="34" charset="0"/>
                <a:ea typeface="Inter" pitchFamily="34" charset="-122"/>
                <a:cs typeface="Inter" pitchFamily="34" charset="-120"/>
              </a:rPr>
              <a:t>kiếm</a:t>
            </a:r>
            <a:endParaRPr lang="en-US" sz="2187" dirty="0"/>
          </a:p>
        </p:txBody>
      </p:sp>
      <p:sp>
        <p:nvSpPr>
          <p:cNvPr id="14" name="Text 11"/>
          <p:cNvSpPr/>
          <p:nvPr/>
        </p:nvSpPr>
        <p:spPr>
          <a:xfrm>
            <a:off x="6352342" y="4105275"/>
            <a:ext cx="2647950" cy="1421606"/>
          </a:xfrm>
          <a:prstGeom prst="rect">
            <a:avLst/>
          </a:prstGeom>
          <a:noFill/>
          <a:ln/>
        </p:spPr>
        <p:txBody>
          <a:bodyPr wrap="square" rtlCol="0" anchor="t"/>
          <a:lstStyle/>
          <a:p>
            <a:pPr marL="0" indent="0">
              <a:lnSpc>
                <a:spcPts val="2799"/>
              </a:lnSpc>
              <a:buNone/>
            </a:pPr>
            <a:r>
              <a:rPr lang="en-US" sz="1800" kern="0" dirty="0">
                <a:solidFill>
                  <a:srgbClr val="1F1F1F"/>
                </a:solidFill>
                <a:effectLst/>
                <a:latin typeface="Times New Roman" panose="02020603050405020304" pitchFamily="18" charset="0"/>
                <a:ea typeface="Times New Roman" panose="02020603050405020304" pitchFamily="18" charset="0"/>
              </a:rPr>
              <a:t>GA </a:t>
            </a:r>
            <a:r>
              <a:rPr lang="en-US" sz="1800" kern="0" dirty="0" err="1">
                <a:solidFill>
                  <a:srgbClr val="1F1F1F"/>
                </a:solidFill>
                <a:effectLst/>
                <a:latin typeface="Times New Roman" panose="02020603050405020304" pitchFamily="18" charset="0"/>
                <a:ea typeface="Times New Roman" panose="02020603050405020304" pitchFamily="18" charset="0"/>
              </a:rPr>
              <a:t>có</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thể</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được</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sử</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dụng</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để</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tìm</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kiếm</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các</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giải</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pháp</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cho</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các</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bài</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toán</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tìm</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kiếm</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chẳng</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hạn</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như</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tìm</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kiếm</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đường</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đi</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ngắn</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nhất</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tìm</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kiếm</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cấu</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trúc</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tốt</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nhất</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và</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tìm</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kiếm</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dữ</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liệu</a:t>
            </a:r>
            <a:r>
              <a:rPr lang="en-US" sz="1800" kern="0" dirty="0">
                <a:solidFill>
                  <a:srgbClr val="1F1F1F"/>
                </a:solidFill>
                <a:effectLst/>
                <a:latin typeface="Times New Roman" panose="02020603050405020304" pitchFamily="18" charset="0"/>
                <a:ea typeface="Times New Roman" panose="02020603050405020304" pitchFamily="18" charset="0"/>
              </a:rPr>
              <a:t>.</a:t>
            </a:r>
            <a:endParaRPr lang="en-US" sz="1750" dirty="0"/>
          </a:p>
        </p:txBody>
      </p:sp>
      <p:sp>
        <p:nvSpPr>
          <p:cNvPr id="15" name="Shape 12"/>
          <p:cNvSpPr/>
          <p:nvPr/>
        </p:nvSpPr>
        <p:spPr>
          <a:xfrm>
            <a:off x="9222462" y="3548539"/>
            <a:ext cx="499943" cy="499943"/>
          </a:xfrm>
          <a:prstGeom prst="roundRect">
            <a:avLst>
              <a:gd name="adj" fmla="val 20000"/>
            </a:avLst>
          </a:prstGeom>
          <a:solidFill>
            <a:srgbClr val="DADBF1"/>
          </a:solidFill>
          <a:ln w="7620">
            <a:solidFill>
              <a:srgbClr val="C0C1D7"/>
            </a:solidFill>
            <a:prstDash val="solid"/>
          </a:ln>
        </p:spPr>
        <p:txBody>
          <a:bodyPr/>
          <a:lstStyle/>
          <a:p>
            <a:endParaRPr lang="en-US"/>
          </a:p>
        </p:txBody>
      </p:sp>
      <p:sp>
        <p:nvSpPr>
          <p:cNvPr id="16" name="Text 13"/>
          <p:cNvSpPr/>
          <p:nvPr/>
        </p:nvSpPr>
        <p:spPr>
          <a:xfrm>
            <a:off x="9367480" y="3590211"/>
            <a:ext cx="209788"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Inter" pitchFamily="34" charset="0"/>
                <a:ea typeface="Inter" pitchFamily="34" charset="-122"/>
                <a:cs typeface="Inter" pitchFamily="34" charset="-120"/>
              </a:rPr>
              <a:t>3</a:t>
            </a:r>
            <a:endParaRPr lang="en-US" sz="2624" dirty="0"/>
          </a:p>
        </p:txBody>
      </p:sp>
      <p:sp>
        <p:nvSpPr>
          <p:cNvPr id="17" name="Text 14"/>
          <p:cNvSpPr/>
          <p:nvPr/>
        </p:nvSpPr>
        <p:spPr>
          <a:xfrm>
            <a:off x="9944576" y="3624858"/>
            <a:ext cx="2647950" cy="347186"/>
          </a:xfrm>
          <a:prstGeom prst="rect">
            <a:avLst/>
          </a:prstGeom>
          <a:noFill/>
          <a:ln/>
        </p:spPr>
        <p:txBody>
          <a:bodyPr wrap="none" rtlCol="0" anchor="t"/>
          <a:lstStyle/>
          <a:p>
            <a:pPr marL="0" indent="0">
              <a:lnSpc>
                <a:spcPts val="2734"/>
              </a:lnSpc>
              <a:buNone/>
            </a:pPr>
            <a:r>
              <a:rPr lang="en-US" sz="2187" b="1" kern="0" spc="-66" dirty="0" err="1">
                <a:solidFill>
                  <a:srgbClr val="272525"/>
                </a:solidFill>
                <a:latin typeface="Inter" pitchFamily="34" charset="0"/>
                <a:ea typeface="Inter" pitchFamily="34" charset="-122"/>
                <a:cs typeface="Inter" pitchFamily="34" charset="-120"/>
              </a:rPr>
              <a:t>Lập</a:t>
            </a:r>
            <a:r>
              <a:rPr lang="en-US" sz="2187" b="1" kern="0" spc="-66" dirty="0">
                <a:solidFill>
                  <a:srgbClr val="272525"/>
                </a:solidFill>
                <a:latin typeface="Inter" pitchFamily="34" charset="0"/>
                <a:ea typeface="Inter" pitchFamily="34" charset="-122"/>
                <a:cs typeface="Inter" pitchFamily="34" charset="-120"/>
              </a:rPr>
              <a:t> </a:t>
            </a:r>
            <a:r>
              <a:rPr lang="en-US" sz="2187" b="1" kern="0" spc="-66" dirty="0" err="1">
                <a:solidFill>
                  <a:srgbClr val="272525"/>
                </a:solidFill>
                <a:latin typeface="Inter" pitchFamily="34" charset="0"/>
                <a:ea typeface="Inter" pitchFamily="34" charset="-122"/>
                <a:cs typeface="Inter" pitchFamily="34" charset="-120"/>
              </a:rPr>
              <a:t>kế</a:t>
            </a:r>
            <a:r>
              <a:rPr lang="en-US" sz="2187" b="1" kern="0" spc="-66" dirty="0">
                <a:solidFill>
                  <a:srgbClr val="272525"/>
                </a:solidFill>
                <a:latin typeface="Inter" pitchFamily="34" charset="0"/>
                <a:ea typeface="Inter" pitchFamily="34" charset="-122"/>
                <a:cs typeface="Inter" pitchFamily="34" charset="-120"/>
              </a:rPr>
              <a:t> </a:t>
            </a:r>
            <a:r>
              <a:rPr lang="en-US" sz="2187" b="1" kern="0" spc="-66" dirty="0" err="1">
                <a:solidFill>
                  <a:srgbClr val="272525"/>
                </a:solidFill>
                <a:latin typeface="Inter" pitchFamily="34" charset="0"/>
                <a:ea typeface="Inter" pitchFamily="34" charset="-122"/>
                <a:cs typeface="Inter" pitchFamily="34" charset="-120"/>
              </a:rPr>
              <a:t>hoạch</a:t>
            </a:r>
            <a:endParaRPr lang="en-US" sz="2187" dirty="0"/>
          </a:p>
        </p:txBody>
      </p:sp>
      <p:sp>
        <p:nvSpPr>
          <p:cNvPr id="18" name="Text 15"/>
          <p:cNvSpPr/>
          <p:nvPr/>
        </p:nvSpPr>
        <p:spPr>
          <a:xfrm>
            <a:off x="9944576" y="4105275"/>
            <a:ext cx="2647950" cy="1777008"/>
          </a:xfrm>
          <a:prstGeom prst="rect">
            <a:avLst/>
          </a:prstGeom>
          <a:noFill/>
          <a:ln/>
        </p:spPr>
        <p:txBody>
          <a:bodyPr wrap="square" rtlCol="0" anchor="t"/>
          <a:lstStyle/>
          <a:p>
            <a:pPr marL="0" indent="0">
              <a:lnSpc>
                <a:spcPts val="2799"/>
              </a:lnSpc>
              <a:buNone/>
            </a:pPr>
            <a:r>
              <a:rPr lang="en-US" sz="1800" kern="0" dirty="0">
                <a:solidFill>
                  <a:srgbClr val="1F1F1F"/>
                </a:solidFill>
                <a:effectLst/>
                <a:latin typeface="Times New Roman" panose="02020603050405020304" pitchFamily="18" charset="0"/>
                <a:ea typeface="Times New Roman" panose="02020603050405020304" pitchFamily="18" charset="0"/>
              </a:rPr>
              <a:t>GA </a:t>
            </a:r>
            <a:r>
              <a:rPr lang="en-US" sz="1800" kern="0" dirty="0" err="1">
                <a:solidFill>
                  <a:srgbClr val="1F1F1F"/>
                </a:solidFill>
                <a:effectLst/>
                <a:latin typeface="Times New Roman" panose="02020603050405020304" pitchFamily="18" charset="0"/>
                <a:ea typeface="Times New Roman" panose="02020603050405020304" pitchFamily="18" charset="0"/>
              </a:rPr>
              <a:t>có</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thể</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được</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sử</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dụng</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để</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lập</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kế</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hoạch</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cho</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các</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hệ</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thống</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phức</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tạp</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chẳng</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hạn</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như</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lập</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kế</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hoạch</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sản</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xuất</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lập</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kế</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hoạch</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vận</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tải</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và</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lập</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kế</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hoạch</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chiến</a:t>
            </a:r>
            <a:r>
              <a:rPr lang="en-US" sz="1800" kern="0" dirty="0">
                <a:solidFill>
                  <a:srgbClr val="1F1F1F"/>
                </a:solidFill>
                <a:effectLst/>
                <a:latin typeface="Times New Roman" panose="02020603050405020304" pitchFamily="18" charset="0"/>
                <a:ea typeface="Times New Roman" panose="02020603050405020304" pitchFamily="18" charset="0"/>
              </a:rPr>
              <a:t> </a:t>
            </a:r>
            <a:r>
              <a:rPr lang="en-US" sz="1800" kern="0" dirty="0" err="1">
                <a:solidFill>
                  <a:srgbClr val="1F1F1F"/>
                </a:solidFill>
                <a:effectLst/>
                <a:latin typeface="Times New Roman" panose="02020603050405020304" pitchFamily="18" charset="0"/>
                <a:ea typeface="Times New Roman" panose="02020603050405020304" pitchFamily="18" charset="0"/>
              </a:rPr>
              <a:t>lược</a:t>
            </a:r>
            <a:r>
              <a:rPr lang="en-US" sz="1800" kern="0" dirty="0">
                <a:solidFill>
                  <a:srgbClr val="1F1F1F"/>
                </a:solidFill>
                <a:effectLst/>
                <a:latin typeface="Times New Roman" panose="02020603050405020304" pitchFamily="18" charset="0"/>
                <a:ea typeface="Times New Roman" panose="02020603050405020304" pitchFamily="18" charset="0"/>
              </a:rPr>
              <a:t>.</a:t>
            </a:r>
            <a:endParaRPr lang="en-US" sz="1750" dirty="0"/>
          </a:p>
        </p:txBody>
      </p:sp>
      <p:pic>
        <p:nvPicPr>
          <p:cNvPr id="19"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8A3F1CB-D76C-F59C-051F-F2701396EE4F}"/>
              </a:ext>
            </a:extLst>
          </p:cNvPr>
          <p:cNvGraphicFramePr>
            <a:graphicFrameLocks noGrp="1"/>
          </p:cNvGraphicFramePr>
          <p:nvPr>
            <p:extLst>
              <p:ext uri="{D42A27DB-BD31-4B8C-83A1-F6EECF244321}">
                <p14:modId xmlns:p14="http://schemas.microsoft.com/office/powerpoint/2010/main" val="3114566569"/>
              </p:ext>
            </p:extLst>
          </p:nvPr>
        </p:nvGraphicFramePr>
        <p:xfrm>
          <a:off x="1998784" y="2103120"/>
          <a:ext cx="9753600" cy="4023360"/>
        </p:xfrm>
        <a:graphic>
          <a:graphicData uri="http://schemas.openxmlformats.org/drawingml/2006/table">
            <a:tbl>
              <a:tblPr firstRow="1" bandRow="1">
                <a:tableStyleId>{5C22544A-7EE6-4342-B048-85BDC9FD1C3A}</a:tableStyleId>
              </a:tblPr>
              <a:tblGrid>
                <a:gridCol w="4876800">
                  <a:extLst>
                    <a:ext uri="{9D8B030D-6E8A-4147-A177-3AD203B41FA5}">
                      <a16:colId xmlns:a16="http://schemas.microsoft.com/office/drawing/2014/main" val="489938958"/>
                    </a:ext>
                  </a:extLst>
                </a:gridCol>
                <a:gridCol w="4876800">
                  <a:extLst>
                    <a:ext uri="{9D8B030D-6E8A-4147-A177-3AD203B41FA5}">
                      <a16:colId xmlns:a16="http://schemas.microsoft.com/office/drawing/2014/main" val="60143216"/>
                    </a:ext>
                  </a:extLst>
                </a:gridCol>
              </a:tblGrid>
              <a:tr h="370840">
                <a:tc>
                  <a:txBody>
                    <a:bodyPr/>
                    <a:lstStyle/>
                    <a:p>
                      <a:r>
                        <a:rPr lang="en-US" sz="2800" dirty="0" err="1">
                          <a:latin typeface="Times New Roman" panose="02020603050405020304" pitchFamily="18" charset="0"/>
                          <a:cs typeface="Times New Roman" panose="02020603050405020304" pitchFamily="18" charset="0"/>
                        </a:rPr>
                        <a:t>Ưu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điểm</a:t>
                      </a:r>
                      <a:endParaRPr lang="en-US" sz="2800" dirty="0">
                        <a:latin typeface="Times New Roman" panose="02020603050405020304" pitchFamily="18" charset="0"/>
                        <a:cs typeface="Times New Roman" panose="02020603050405020304" pitchFamily="18" charset="0"/>
                      </a:endParaRPr>
                    </a:p>
                  </a:txBody>
                  <a:tcPr/>
                </a:tc>
                <a:tc>
                  <a:txBody>
                    <a:bodyPr/>
                    <a:lstStyle/>
                    <a:p>
                      <a:r>
                        <a:rPr lang="en-US" sz="2800" dirty="0" err="1">
                          <a:latin typeface="Times New Roman" panose="02020603050405020304" pitchFamily="18" charset="0"/>
                          <a:cs typeface="Times New Roman" panose="02020603050405020304" pitchFamily="18" charset="0"/>
                        </a:rPr>
                        <a:t>Nhược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điểm</a:t>
                      </a:r>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30099640"/>
                  </a:ext>
                </a:extLst>
              </a:tr>
              <a:tr h="370840">
                <a:tc>
                  <a:txBody>
                    <a:bodyPr/>
                    <a:lstStyle/>
                    <a:p>
                      <a:pPr lvl="0" fontAlgn="base"/>
                      <a:r>
                        <a:rPr lang="en-US" sz="2800" kern="1200" dirty="0">
                          <a:solidFill>
                            <a:schemeClr val="dk1"/>
                          </a:solidFill>
                          <a:effectLst/>
                          <a:latin typeface="Times New Roman" panose="02020603050405020304" pitchFamily="18" charset="0"/>
                          <a:ea typeface="+mn-ea"/>
                          <a:cs typeface="Times New Roman" panose="02020603050405020304" pitchFamily="18" charset="0"/>
                        </a:rPr>
                        <a:t>GA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có</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thể</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giải</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quyết</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nhiều</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loại</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bài</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toán</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khác</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nhau</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a:t>
                      </a:r>
                    </a:p>
                    <a:p>
                      <a:pPr lvl="0" fontAlgn="base"/>
                      <a:r>
                        <a:rPr lang="en-US" sz="2800" kern="1200" dirty="0">
                          <a:solidFill>
                            <a:schemeClr val="dk1"/>
                          </a:solidFill>
                          <a:effectLst/>
                          <a:latin typeface="Times New Roman" panose="02020603050405020304" pitchFamily="18" charset="0"/>
                          <a:ea typeface="+mn-ea"/>
                          <a:cs typeface="Times New Roman" panose="02020603050405020304" pitchFamily="18" charset="0"/>
                        </a:rPr>
                        <a:t>GA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có</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thể</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tìm</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kiếm</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các</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giải</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pháp</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toàn</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cục</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tối</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ưu</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a:t>
                      </a:r>
                    </a:p>
                    <a:p>
                      <a:pPr lvl="0" fontAlgn="base"/>
                      <a:r>
                        <a:rPr lang="en-US" sz="2800" kern="1200" dirty="0">
                          <a:solidFill>
                            <a:schemeClr val="dk1"/>
                          </a:solidFill>
                          <a:effectLst/>
                          <a:latin typeface="Times New Roman" panose="02020603050405020304" pitchFamily="18" charset="0"/>
                          <a:ea typeface="+mn-ea"/>
                          <a:cs typeface="Times New Roman" panose="02020603050405020304" pitchFamily="18" charset="0"/>
                        </a:rPr>
                        <a:t>GA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có</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thể</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hoạt</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động</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tốt</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với</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các</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bài</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toán</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có</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hàm</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mục</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tiêu</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phức</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tạp</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a:txBody>
                  <a:tcPr/>
                </a:tc>
                <a:tc>
                  <a:txBody>
                    <a:bodyPr/>
                    <a:lstStyle/>
                    <a:p>
                      <a:pPr lvl="0" fontAlgn="base"/>
                      <a:r>
                        <a:rPr lang="en-US" sz="2800" kern="1200" dirty="0">
                          <a:solidFill>
                            <a:schemeClr val="dk1"/>
                          </a:solidFill>
                          <a:effectLst/>
                          <a:latin typeface="Times New Roman" panose="02020603050405020304" pitchFamily="18" charset="0"/>
                          <a:ea typeface="+mn-ea"/>
                          <a:cs typeface="Times New Roman" panose="02020603050405020304" pitchFamily="18" charset="0"/>
                        </a:rPr>
                        <a:t>GA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có</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thể</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tốn</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nhiều</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thời</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gian</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để</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chạy</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a:t>
                      </a:r>
                    </a:p>
                    <a:p>
                      <a:pPr lvl="0" fontAlgn="base"/>
                      <a:r>
                        <a:rPr lang="en-US" sz="2800" kern="1200" dirty="0">
                          <a:solidFill>
                            <a:schemeClr val="dk1"/>
                          </a:solidFill>
                          <a:effectLst/>
                          <a:latin typeface="Times New Roman" panose="02020603050405020304" pitchFamily="18" charset="0"/>
                          <a:ea typeface="+mn-ea"/>
                          <a:cs typeface="Times New Roman" panose="02020603050405020304" pitchFamily="18" charset="0"/>
                        </a:rPr>
                        <a:t>GA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có</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thể</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bị</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mắc</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kẹt</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trong</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các</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giải</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pháp</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cục</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bộ</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tối</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err="1">
                          <a:solidFill>
                            <a:schemeClr val="dk1"/>
                          </a:solidFill>
                          <a:effectLst/>
                          <a:latin typeface="Times New Roman" panose="02020603050405020304" pitchFamily="18" charset="0"/>
                          <a:ea typeface="+mn-ea"/>
                          <a:cs typeface="Times New Roman" panose="02020603050405020304" pitchFamily="18" charset="0"/>
                        </a:rPr>
                        <a:t>ưu</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26089441"/>
                  </a:ext>
                </a:extLst>
              </a:tr>
            </a:tbl>
          </a:graphicData>
        </a:graphic>
      </p:graphicFrame>
      <p:sp>
        <p:nvSpPr>
          <p:cNvPr id="4" name="Text 3">
            <a:extLst>
              <a:ext uri="{FF2B5EF4-FFF2-40B4-BE49-F238E27FC236}">
                <a16:creationId xmlns:a16="http://schemas.microsoft.com/office/drawing/2014/main" id="{1CD53F88-747E-D09E-9583-E94A224DE5DE}"/>
              </a:ext>
            </a:extLst>
          </p:cNvPr>
          <p:cNvSpPr/>
          <p:nvPr/>
        </p:nvSpPr>
        <p:spPr>
          <a:xfrm>
            <a:off x="1176346" y="922963"/>
            <a:ext cx="6597253" cy="694373"/>
          </a:xfrm>
          <a:prstGeom prst="rect">
            <a:avLst/>
          </a:prstGeom>
          <a:noFill/>
          <a:ln/>
        </p:spPr>
        <p:txBody>
          <a:bodyPr wrap="none" rtlCol="0" anchor="t"/>
          <a:lstStyle/>
          <a:p>
            <a:pPr marL="0" indent="0">
              <a:lnSpc>
                <a:spcPts val="5468"/>
              </a:lnSpc>
              <a:buNone/>
            </a:pPr>
            <a:r>
              <a:rPr lang="en-US" sz="4374" b="1" kern="0" spc="-131" dirty="0" err="1">
                <a:solidFill>
                  <a:srgbClr val="000000"/>
                </a:solidFill>
                <a:latin typeface="Inter" pitchFamily="34" charset="0"/>
                <a:ea typeface="Inter" pitchFamily="34" charset="-122"/>
              </a:rPr>
              <a:t>Ưu</a:t>
            </a:r>
            <a:r>
              <a:rPr lang="en-US" sz="4374" b="1" kern="0" spc="-131" dirty="0">
                <a:solidFill>
                  <a:srgbClr val="000000"/>
                </a:solidFill>
                <a:latin typeface="Inter" pitchFamily="34" charset="0"/>
                <a:ea typeface="Inter" pitchFamily="34" charset="-122"/>
              </a:rPr>
              <a:t> </a:t>
            </a:r>
            <a:r>
              <a:rPr lang="en-US" sz="4374" b="1" kern="0" spc="-131" dirty="0" err="1">
                <a:solidFill>
                  <a:srgbClr val="000000"/>
                </a:solidFill>
                <a:latin typeface="Inter" pitchFamily="34" charset="0"/>
                <a:ea typeface="Inter" pitchFamily="34" charset="-122"/>
              </a:rPr>
              <a:t>điểm</a:t>
            </a:r>
            <a:r>
              <a:rPr lang="en-US" sz="4374" b="1" kern="0" spc="-131" dirty="0">
                <a:solidFill>
                  <a:srgbClr val="000000"/>
                </a:solidFill>
                <a:latin typeface="Inter" pitchFamily="34" charset="0"/>
                <a:ea typeface="Inter" pitchFamily="34" charset="-122"/>
              </a:rPr>
              <a:t> </a:t>
            </a:r>
            <a:r>
              <a:rPr lang="en-US" sz="4374" b="1" kern="0" spc="-131" dirty="0" err="1">
                <a:solidFill>
                  <a:srgbClr val="000000"/>
                </a:solidFill>
                <a:latin typeface="Inter" pitchFamily="34" charset="0"/>
                <a:ea typeface="Inter" pitchFamily="34" charset="-122"/>
              </a:rPr>
              <a:t>và</a:t>
            </a:r>
            <a:r>
              <a:rPr lang="en-US" sz="4374" b="1" kern="0" spc="-131" dirty="0">
                <a:solidFill>
                  <a:srgbClr val="000000"/>
                </a:solidFill>
                <a:latin typeface="Inter" pitchFamily="34" charset="0"/>
                <a:ea typeface="Inter" pitchFamily="34" charset="-122"/>
              </a:rPr>
              <a:t> </a:t>
            </a:r>
            <a:r>
              <a:rPr lang="en-US" sz="4374" b="1" kern="0" spc="-131" dirty="0" err="1">
                <a:solidFill>
                  <a:srgbClr val="000000"/>
                </a:solidFill>
                <a:latin typeface="Inter" pitchFamily="34" charset="0"/>
                <a:ea typeface="Inter" pitchFamily="34" charset="-122"/>
              </a:rPr>
              <a:t>nhược</a:t>
            </a:r>
            <a:r>
              <a:rPr lang="en-US" sz="4374" b="1" kern="0" spc="-131" dirty="0">
                <a:solidFill>
                  <a:srgbClr val="000000"/>
                </a:solidFill>
                <a:latin typeface="Inter" pitchFamily="34" charset="0"/>
                <a:ea typeface="Inter" pitchFamily="34" charset="-122"/>
              </a:rPr>
              <a:t> </a:t>
            </a:r>
            <a:r>
              <a:rPr lang="en-US" sz="4374" b="1" kern="0" spc="-131" dirty="0" err="1">
                <a:solidFill>
                  <a:srgbClr val="000000"/>
                </a:solidFill>
                <a:latin typeface="Inter" pitchFamily="34" charset="0"/>
                <a:ea typeface="Inter" pitchFamily="34" charset="-122"/>
              </a:rPr>
              <a:t>điểm</a:t>
            </a:r>
            <a:endParaRPr lang="en-US" sz="4374" dirty="0"/>
          </a:p>
        </p:txBody>
      </p:sp>
    </p:spTree>
    <p:extLst>
      <p:ext uri="{BB962C8B-B14F-4D97-AF65-F5344CB8AC3E}">
        <p14:creationId xmlns:p14="http://schemas.microsoft.com/office/powerpoint/2010/main" val="4026570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2">
            <a:extLst>
              <a:ext uri="{FF2B5EF4-FFF2-40B4-BE49-F238E27FC236}">
                <a16:creationId xmlns:a16="http://schemas.microsoft.com/office/drawing/2014/main" id="{3A01809D-7B19-C16F-5595-2571BF489827}"/>
              </a:ext>
            </a:extLst>
          </p:cNvPr>
          <p:cNvSpPr/>
          <p:nvPr/>
        </p:nvSpPr>
        <p:spPr>
          <a:xfrm>
            <a:off x="1730014" y="3046754"/>
            <a:ext cx="8521817" cy="2874645"/>
          </a:xfrm>
          <a:prstGeom prst="rect">
            <a:avLst/>
          </a:prstGeom>
          <a:noFill/>
          <a:ln/>
        </p:spPr>
        <p:txBody>
          <a:bodyPr wrap="square" rtlCol="0" anchor="t"/>
          <a:lstStyle/>
          <a:p>
            <a:pPr marL="0" indent="0">
              <a:lnSpc>
                <a:spcPts val="7545"/>
              </a:lnSpc>
              <a:buNone/>
            </a:pPr>
            <a:r>
              <a:rPr lang="en-US" sz="6040" b="1" dirty="0" err="1">
                <a:latin typeface="Inter"/>
              </a:rPr>
              <a:t>Áp</a:t>
            </a:r>
            <a:r>
              <a:rPr lang="en-US" sz="6040" b="1" dirty="0">
                <a:latin typeface="Inter"/>
              </a:rPr>
              <a:t> </a:t>
            </a:r>
            <a:r>
              <a:rPr lang="en-US" sz="6040" b="1" dirty="0" err="1">
                <a:latin typeface="Inter"/>
              </a:rPr>
              <a:t>dụng</a:t>
            </a:r>
            <a:r>
              <a:rPr lang="en-US" sz="6040" b="1" dirty="0">
                <a:latin typeface="Inter"/>
              </a:rPr>
              <a:t> </a:t>
            </a:r>
            <a:r>
              <a:rPr lang="en-US" sz="6040" b="1" dirty="0" err="1">
                <a:latin typeface="Inter"/>
              </a:rPr>
              <a:t>vào</a:t>
            </a:r>
            <a:r>
              <a:rPr lang="en-US" sz="6040" b="1" dirty="0">
                <a:latin typeface="Inter"/>
              </a:rPr>
              <a:t> </a:t>
            </a:r>
            <a:r>
              <a:rPr lang="en-US" sz="6040" b="1" dirty="0" err="1">
                <a:latin typeface="Inter"/>
              </a:rPr>
              <a:t>bài</a:t>
            </a:r>
            <a:r>
              <a:rPr lang="en-US" sz="6040" b="1" dirty="0">
                <a:latin typeface="Inter"/>
              </a:rPr>
              <a:t> </a:t>
            </a:r>
            <a:r>
              <a:rPr lang="en-US" sz="6040" b="1" dirty="0" err="1">
                <a:latin typeface="Inter"/>
              </a:rPr>
              <a:t>toán</a:t>
            </a:r>
            <a:r>
              <a:rPr lang="en-US" sz="6040" b="1" dirty="0">
                <a:latin typeface="Inter"/>
              </a:rPr>
              <a:t> </a:t>
            </a:r>
            <a:r>
              <a:rPr lang="en-US" sz="6040" b="1" dirty="0" err="1">
                <a:latin typeface="Inter"/>
              </a:rPr>
              <a:t>giải</a:t>
            </a:r>
            <a:r>
              <a:rPr lang="en-US" sz="6040" b="1" dirty="0">
                <a:latin typeface="Inter"/>
              </a:rPr>
              <a:t> </a:t>
            </a:r>
            <a:r>
              <a:rPr lang="en-US" sz="6040" b="1" dirty="0" err="1">
                <a:latin typeface="Inter"/>
              </a:rPr>
              <a:t>phương</a:t>
            </a:r>
            <a:r>
              <a:rPr lang="en-US" sz="6040" b="1" dirty="0">
                <a:latin typeface="Inter"/>
              </a:rPr>
              <a:t> </a:t>
            </a:r>
            <a:r>
              <a:rPr lang="en-US" sz="6040" b="1" dirty="0" err="1">
                <a:latin typeface="Inter"/>
              </a:rPr>
              <a:t>trình</a:t>
            </a:r>
            <a:r>
              <a:rPr lang="en-US" sz="6040" b="1" dirty="0">
                <a:latin typeface="Inter"/>
              </a:rPr>
              <a:t> f(x) = 0</a:t>
            </a:r>
          </a:p>
        </p:txBody>
      </p:sp>
    </p:spTree>
    <p:extLst>
      <p:ext uri="{BB962C8B-B14F-4D97-AF65-F5344CB8AC3E}">
        <p14:creationId xmlns:p14="http://schemas.microsoft.com/office/powerpoint/2010/main" val="260851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4" name="Text 2"/>
          <p:cNvSpPr/>
          <p:nvPr/>
        </p:nvSpPr>
        <p:spPr>
          <a:xfrm>
            <a:off x="632817" y="952083"/>
            <a:ext cx="9123045" cy="694373"/>
          </a:xfrm>
          <a:prstGeom prst="rect">
            <a:avLst/>
          </a:prstGeom>
          <a:noFill/>
          <a:ln/>
        </p:spPr>
        <p:txBody>
          <a:bodyPr wrap="none" rtlCol="0" anchor="t"/>
          <a:lstStyle/>
          <a:p>
            <a:pPr marL="0" indent="0">
              <a:lnSpc>
                <a:spcPts val="5468"/>
              </a:lnSpc>
              <a:buNone/>
            </a:pPr>
            <a:r>
              <a:rPr lang="en-US" sz="4374" b="1" kern="0" spc="-131" dirty="0" err="1">
                <a:solidFill>
                  <a:srgbClr val="000000"/>
                </a:solidFill>
                <a:latin typeface="Inter" pitchFamily="34" charset="0"/>
                <a:ea typeface="Inter" pitchFamily="34" charset="-122"/>
              </a:rPr>
              <a:t>Biểu</a:t>
            </a:r>
            <a:r>
              <a:rPr lang="en-US" sz="4374" b="1" kern="0" spc="-131" dirty="0">
                <a:solidFill>
                  <a:srgbClr val="000000"/>
                </a:solidFill>
                <a:latin typeface="Inter" pitchFamily="34" charset="0"/>
                <a:ea typeface="Inter" pitchFamily="34" charset="-122"/>
              </a:rPr>
              <a:t> </a:t>
            </a:r>
            <a:r>
              <a:rPr lang="en-US" sz="4374" b="1" kern="0" spc="-131" dirty="0" err="1">
                <a:solidFill>
                  <a:srgbClr val="000000"/>
                </a:solidFill>
                <a:latin typeface="Inter" pitchFamily="34" charset="0"/>
                <a:ea typeface="Inter" pitchFamily="34" charset="-122"/>
              </a:rPr>
              <a:t>diễn</a:t>
            </a:r>
            <a:r>
              <a:rPr lang="en-US" sz="4374" b="1" kern="0" spc="-131" dirty="0">
                <a:solidFill>
                  <a:srgbClr val="000000"/>
                </a:solidFill>
                <a:latin typeface="Inter" pitchFamily="34" charset="0"/>
                <a:ea typeface="Inter" pitchFamily="34" charset="-122"/>
              </a:rPr>
              <a:t> </a:t>
            </a:r>
            <a:r>
              <a:rPr lang="en-US" sz="4374" b="1" kern="0" spc="-131" dirty="0" err="1">
                <a:solidFill>
                  <a:srgbClr val="000000"/>
                </a:solidFill>
                <a:latin typeface="Inter" pitchFamily="34" charset="0"/>
                <a:ea typeface="Inter" pitchFamily="34" charset="-122"/>
              </a:rPr>
              <a:t>lời</a:t>
            </a:r>
            <a:r>
              <a:rPr lang="en-US" sz="4374" b="1" kern="0" spc="-131" dirty="0">
                <a:solidFill>
                  <a:srgbClr val="000000"/>
                </a:solidFill>
                <a:latin typeface="Inter" pitchFamily="34" charset="0"/>
                <a:ea typeface="Inter" pitchFamily="34" charset="-122"/>
              </a:rPr>
              <a:t> </a:t>
            </a:r>
            <a:r>
              <a:rPr lang="en-US" sz="4374" b="1" kern="0" spc="-131" dirty="0" err="1">
                <a:solidFill>
                  <a:srgbClr val="000000"/>
                </a:solidFill>
                <a:latin typeface="Inter" pitchFamily="34" charset="0"/>
                <a:ea typeface="Inter" pitchFamily="34" charset="-122"/>
              </a:rPr>
              <a:t>giải</a:t>
            </a:r>
            <a:r>
              <a:rPr lang="en-US" sz="4374" b="1" kern="0" spc="-131" dirty="0">
                <a:solidFill>
                  <a:srgbClr val="000000"/>
                </a:solidFill>
                <a:latin typeface="Inter" pitchFamily="34" charset="0"/>
                <a:ea typeface="Inter" pitchFamily="34" charset="-122"/>
              </a:rPr>
              <a:t> </a:t>
            </a:r>
            <a:r>
              <a:rPr lang="en-US" sz="4374" b="1" kern="0" spc="-131" dirty="0" err="1">
                <a:solidFill>
                  <a:srgbClr val="000000"/>
                </a:solidFill>
                <a:latin typeface="Inter" pitchFamily="34" charset="0"/>
                <a:ea typeface="Inter" pitchFamily="34" charset="-122"/>
              </a:rPr>
              <a:t>dưới</a:t>
            </a:r>
            <a:r>
              <a:rPr lang="en-US" sz="4374" b="1" kern="0" spc="-131" dirty="0">
                <a:solidFill>
                  <a:srgbClr val="000000"/>
                </a:solidFill>
                <a:latin typeface="Inter" pitchFamily="34" charset="0"/>
                <a:ea typeface="Inter" pitchFamily="34" charset="-122"/>
              </a:rPr>
              <a:t> </a:t>
            </a:r>
            <a:r>
              <a:rPr lang="en-US" sz="4374" b="1" kern="0" spc="-131" dirty="0" err="1">
                <a:solidFill>
                  <a:srgbClr val="000000"/>
                </a:solidFill>
                <a:latin typeface="Inter" pitchFamily="34" charset="0"/>
                <a:ea typeface="Inter" pitchFamily="34" charset="-122"/>
              </a:rPr>
              <a:t>dạng</a:t>
            </a:r>
            <a:r>
              <a:rPr lang="en-US" sz="4374" b="1" kern="0" spc="-131" dirty="0">
                <a:solidFill>
                  <a:srgbClr val="000000"/>
                </a:solidFill>
                <a:latin typeface="Inter" pitchFamily="34" charset="0"/>
                <a:ea typeface="Inter" pitchFamily="34" charset="-122"/>
              </a:rPr>
              <a:t> gen</a:t>
            </a:r>
            <a:endParaRPr lang="en-US" sz="4374" dirty="0"/>
          </a:p>
        </p:txBody>
      </p:sp>
      <p:sp>
        <p:nvSpPr>
          <p:cNvPr id="6" name="Text 4"/>
          <p:cNvSpPr/>
          <p:nvPr/>
        </p:nvSpPr>
        <p:spPr>
          <a:xfrm>
            <a:off x="914400" y="3312639"/>
            <a:ext cx="13308037" cy="2367191"/>
          </a:xfrm>
          <a:prstGeom prst="rect">
            <a:avLst/>
          </a:prstGeom>
          <a:noFill/>
          <a:ln/>
        </p:spPr>
        <p:txBody>
          <a:bodyPr wrap="square" rtlCol="0" anchor="t"/>
          <a:lstStyle/>
          <a:p>
            <a:pPr marL="0" indent="0">
              <a:lnSpc>
                <a:spcPts val="2799"/>
              </a:lnSpc>
              <a:buNone/>
            </a:pPr>
            <a:r>
              <a:rPr lang="en-US" sz="2800" kern="0" dirty="0" err="1">
                <a:solidFill>
                  <a:srgbClr val="1F1F1F"/>
                </a:solidFill>
                <a:effectLst/>
                <a:latin typeface="Times New Roman" panose="02020603050405020304" pitchFamily="18" charset="0"/>
                <a:ea typeface="Times New Roman" panose="02020603050405020304" pitchFamily="18" charset="0"/>
              </a:rPr>
              <a:t>Đầu</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tiên</a:t>
            </a:r>
            <a:r>
              <a:rPr lang="en-US" sz="2800" kern="0" dirty="0">
                <a:solidFill>
                  <a:srgbClr val="1F1F1F"/>
                </a:solidFill>
                <a:effectLst/>
                <a:latin typeface="Times New Roman" panose="02020603050405020304" pitchFamily="18" charset="0"/>
                <a:ea typeface="Times New Roman" panose="02020603050405020304" pitchFamily="18" charset="0"/>
              </a:rPr>
              <a:t> ta </a:t>
            </a:r>
            <a:r>
              <a:rPr lang="en-US" sz="2800" kern="0" dirty="0" err="1">
                <a:solidFill>
                  <a:srgbClr val="1F1F1F"/>
                </a:solidFill>
                <a:effectLst/>
                <a:latin typeface="Times New Roman" panose="02020603050405020304" pitchFamily="18" charset="0"/>
                <a:ea typeface="Times New Roman" panose="02020603050405020304" pitchFamily="18" charset="0"/>
              </a:rPr>
              <a:t>cần</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biểu</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diễn</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lời</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giải</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bài</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toán</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dưới</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dạng</a:t>
            </a:r>
            <a:r>
              <a:rPr lang="en-US" sz="2800" kern="0" dirty="0">
                <a:solidFill>
                  <a:srgbClr val="1F1F1F"/>
                </a:solidFill>
                <a:effectLst/>
                <a:latin typeface="Times New Roman" panose="02020603050405020304" pitchFamily="18" charset="0"/>
                <a:ea typeface="Times New Roman" panose="02020603050405020304" pitchFamily="18" charset="0"/>
              </a:rPr>
              <a:t> gen. Trong </a:t>
            </a:r>
            <a:r>
              <a:rPr lang="en-US" sz="2800" kern="0" dirty="0" err="1">
                <a:solidFill>
                  <a:srgbClr val="1F1F1F"/>
                </a:solidFill>
                <a:effectLst/>
                <a:latin typeface="Times New Roman" panose="02020603050405020304" pitchFamily="18" charset="0"/>
                <a:ea typeface="Times New Roman" panose="02020603050405020304" pitchFamily="18" charset="0"/>
              </a:rPr>
              <a:t>trường</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hợp</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này</a:t>
            </a:r>
            <a:r>
              <a:rPr lang="en-US" sz="2800" kern="0" dirty="0">
                <a:solidFill>
                  <a:srgbClr val="1F1F1F"/>
                </a:solidFill>
                <a:effectLst/>
                <a:latin typeface="Times New Roman" panose="02020603050405020304" pitchFamily="18" charset="0"/>
                <a:ea typeface="Times New Roman" panose="02020603050405020304" pitchFamily="18" charset="0"/>
              </a:rPr>
              <a:t>, ta </a:t>
            </a:r>
            <a:r>
              <a:rPr lang="en-US" sz="2800" kern="0" dirty="0" err="1">
                <a:solidFill>
                  <a:srgbClr val="1F1F1F"/>
                </a:solidFill>
                <a:effectLst/>
                <a:latin typeface="Times New Roman" panose="02020603050405020304" pitchFamily="18" charset="0"/>
                <a:ea typeface="Times New Roman" panose="02020603050405020304" pitchFamily="18" charset="0"/>
              </a:rPr>
              <a:t>biểu</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diễn</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lời</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giải</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dưới</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dạng</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một</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chuỗi</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nhị</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phân</a:t>
            </a:r>
            <a:r>
              <a:rPr lang="en-US" sz="2800" kern="0" dirty="0">
                <a:solidFill>
                  <a:srgbClr val="1F1F1F"/>
                </a:solidFill>
                <a:effectLst/>
                <a:latin typeface="Times New Roman" panose="02020603050405020304" pitchFamily="18" charset="0"/>
                <a:ea typeface="Times New Roman" panose="02020603050405020304" pitchFamily="18" charset="0"/>
              </a:rPr>
              <a:t> 32 bit </a:t>
            </a:r>
            <a:r>
              <a:rPr lang="en-US" sz="2800" kern="0" dirty="0" err="1">
                <a:solidFill>
                  <a:srgbClr val="1F1F1F"/>
                </a:solidFill>
                <a:effectLst/>
                <a:latin typeface="Times New Roman" panose="02020603050405020304" pitchFamily="18" charset="0"/>
                <a:ea typeface="Times New Roman" panose="02020603050405020304" pitchFamily="18" charset="0"/>
              </a:rPr>
              <a:t>tuân</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theo</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tiêu</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chuẩn</a:t>
            </a:r>
            <a:r>
              <a:rPr lang="en-US" sz="2800" kern="0" dirty="0">
                <a:solidFill>
                  <a:srgbClr val="1F1F1F"/>
                </a:solidFill>
                <a:effectLst/>
                <a:latin typeface="Times New Roman" panose="02020603050405020304" pitchFamily="18" charset="0"/>
                <a:ea typeface="Times New Roman" panose="02020603050405020304" pitchFamily="18" charset="0"/>
              </a:rPr>
              <a:t> Single precision floating point format.</a:t>
            </a:r>
            <a:r>
              <a:rPr lang="vi-VN" sz="2800" kern="0" dirty="0">
                <a:solidFill>
                  <a:srgbClr val="1F1F1F"/>
                </a:solidFill>
                <a:effectLst/>
                <a:latin typeface="Times New Roman" panose="02020603050405020304" pitchFamily="18" charset="0"/>
                <a:ea typeface="Times New Roman" panose="02020603050405020304" pitchFamily="18" charset="0"/>
              </a:rPr>
              <a:t> (1 8 23)</a:t>
            </a:r>
            <a:endParaRPr lang="en-US" sz="2800" kern="0" dirty="0">
              <a:solidFill>
                <a:srgbClr val="1F1F1F"/>
              </a:solidFill>
              <a:effectLst/>
              <a:latin typeface="Times New Roman" panose="02020603050405020304" pitchFamily="18" charset="0"/>
              <a:ea typeface="Times New Roman" panose="02020603050405020304" pitchFamily="18" charset="0"/>
            </a:endParaRPr>
          </a:p>
          <a:p>
            <a:pPr marL="0" indent="0">
              <a:lnSpc>
                <a:spcPts val="2799"/>
              </a:lnSpc>
              <a:buNone/>
            </a:pPr>
            <a:endParaRPr lang="en-US" sz="2800" kern="0" dirty="0">
              <a:solidFill>
                <a:srgbClr val="1F1F1F"/>
              </a:solidFill>
              <a:effectLst/>
              <a:latin typeface="Times New Roman" panose="02020603050405020304" pitchFamily="18" charset="0"/>
              <a:ea typeface="Times New Roman" panose="02020603050405020304" pitchFamily="18" charset="0"/>
            </a:endParaRPr>
          </a:p>
          <a:p>
            <a:pPr marL="0" indent="0">
              <a:lnSpc>
                <a:spcPts val="2799"/>
              </a:lnSpc>
              <a:buNone/>
            </a:pPr>
            <a:r>
              <a:rPr lang="en-US" sz="2800" kern="0" dirty="0" err="1">
                <a:solidFill>
                  <a:srgbClr val="1F1F1F"/>
                </a:solidFill>
                <a:effectLst/>
                <a:latin typeface="Times New Roman" panose="02020603050405020304" pitchFamily="18" charset="0"/>
                <a:ea typeface="Times New Roman" panose="02020603050405020304" pitchFamily="18" charset="0"/>
              </a:rPr>
              <a:t>Ví</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dụ</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chuỗi</a:t>
            </a:r>
            <a:r>
              <a:rPr lang="en-US" sz="2800" kern="0" dirty="0">
                <a:solidFill>
                  <a:srgbClr val="1F1F1F"/>
                </a:solidFill>
                <a:effectLst/>
                <a:latin typeface="Times New Roman" panose="02020603050405020304" pitchFamily="18" charset="0"/>
                <a:ea typeface="Times New Roman" panose="02020603050405020304" pitchFamily="18" charset="0"/>
              </a:rPr>
              <a:t> “01000001101110000000000000000000” </a:t>
            </a:r>
            <a:r>
              <a:rPr lang="en-US" sz="2800" kern="0" dirty="0" err="1">
                <a:solidFill>
                  <a:srgbClr val="1F1F1F"/>
                </a:solidFill>
                <a:effectLst/>
                <a:latin typeface="Times New Roman" panose="02020603050405020304" pitchFamily="18" charset="0"/>
                <a:ea typeface="Times New Roman" panose="02020603050405020304" pitchFamily="18" charset="0"/>
              </a:rPr>
              <a:t>là</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biểu</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diễn</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nhị</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phân</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biểu</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diễn</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cho</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lời</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giải</a:t>
            </a:r>
            <a:r>
              <a:rPr lang="en-US" sz="2800" kern="0" dirty="0">
                <a:solidFill>
                  <a:srgbClr val="1F1F1F"/>
                </a:solidFill>
                <a:effectLst/>
                <a:latin typeface="Times New Roman" panose="02020603050405020304" pitchFamily="18" charset="0"/>
                <a:ea typeface="Times New Roman" panose="02020603050405020304" pitchFamily="18" charset="0"/>
              </a:rPr>
              <a:t> x = 23.5</a:t>
            </a:r>
            <a:endParaRPr lang="en-US" sz="2400" dirty="0"/>
          </a:p>
        </p:txBody>
      </p:sp>
      <p:pic>
        <p:nvPicPr>
          <p:cNvPr id="1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4" name="Text 2"/>
          <p:cNvSpPr/>
          <p:nvPr/>
        </p:nvSpPr>
        <p:spPr>
          <a:xfrm>
            <a:off x="632817" y="952083"/>
            <a:ext cx="9123045" cy="694373"/>
          </a:xfrm>
          <a:prstGeom prst="rect">
            <a:avLst/>
          </a:prstGeom>
          <a:noFill/>
          <a:ln/>
        </p:spPr>
        <p:txBody>
          <a:bodyPr wrap="none" rtlCol="0" anchor="t"/>
          <a:lstStyle/>
          <a:p>
            <a:pPr marL="0" indent="0">
              <a:lnSpc>
                <a:spcPts val="5468"/>
              </a:lnSpc>
              <a:buNone/>
            </a:pPr>
            <a:r>
              <a:rPr lang="en-US" sz="4374" b="1" kern="0" spc="-131" dirty="0" err="1">
                <a:solidFill>
                  <a:srgbClr val="000000"/>
                </a:solidFill>
                <a:latin typeface="Inter" pitchFamily="34" charset="0"/>
                <a:ea typeface="Inter" pitchFamily="34" charset="-122"/>
              </a:rPr>
              <a:t>Khởi</a:t>
            </a:r>
            <a:r>
              <a:rPr lang="en-US" sz="4374" b="1" kern="0" spc="-131" dirty="0">
                <a:solidFill>
                  <a:srgbClr val="000000"/>
                </a:solidFill>
                <a:latin typeface="Inter" pitchFamily="34" charset="0"/>
                <a:ea typeface="Inter" pitchFamily="34" charset="-122"/>
              </a:rPr>
              <a:t> </a:t>
            </a:r>
            <a:r>
              <a:rPr lang="en-US" sz="4374" b="1" kern="0" spc="-131" dirty="0" err="1">
                <a:solidFill>
                  <a:srgbClr val="000000"/>
                </a:solidFill>
                <a:latin typeface="Inter" pitchFamily="34" charset="0"/>
                <a:ea typeface="Inter" pitchFamily="34" charset="-122"/>
              </a:rPr>
              <a:t>tạo</a:t>
            </a:r>
            <a:r>
              <a:rPr lang="en-US" sz="4374" b="1" kern="0" spc="-131" dirty="0">
                <a:solidFill>
                  <a:srgbClr val="000000"/>
                </a:solidFill>
                <a:latin typeface="Inter" pitchFamily="34" charset="0"/>
                <a:ea typeface="Inter" pitchFamily="34" charset="-122"/>
              </a:rPr>
              <a:t> </a:t>
            </a:r>
            <a:r>
              <a:rPr lang="en-US" sz="4374" b="1" kern="0" spc="-131" dirty="0" err="1">
                <a:solidFill>
                  <a:srgbClr val="000000"/>
                </a:solidFill>
                <a:latin typeface="Inter" pitchFamily="34" charset="0"/>
                <a:ea typeface="Inter" pitchFamily="34" charset="-122"/>
              </a:rPr>
              <a:t>quần</a:t>
            </a:r>
            <a:r>
              <a:rPr lang="en-US" sz="4374" b="1" kern="0" spc="-131" dirty="0">
                <a:solidFill>
                  <a:srgbClr val="000000"/>
                </a:solidFill>
                <a:latin typeface="Inter" pitchFamily="34" charset="0"/>
                <a:ea typeface="Inter" pitchFamily="34" charset="-122"/>
              </a:rPr>
              <a:t> </a:t>
            </a:r>
            <a:r>
              <a:rPr lang="en-US" sz="4374" b="1" kern="0" spc="-131" dirty="0" err="1">
                <a:solidFill>
                  <a:srgbClr val="000000"/>
                </a:solidFill>
                <a:latin typeface="Inter" pitchFamily="34" charset="0"/>
                <a:ea typeface="Inter" pitchFamily="34" charset="-122"/>
              </a:rPr>
              <a:t>thể</a:t>
            </a:r>
            <a:r>
              <a:rPr lang="en-US" sz="4374" b="1" kern="0" spc="-131" dirty="0">
                <a:solidFill>
                  <a:srgbClr val="000000"/>
                </a:solidFill>
                <a:latin typeface="Inter" pitchFamily="34" charset="0"/>
                <a:ea typeface="Inter" pitchFamily="34" charset="-122"/>
              </a:rPr>
              <a:t> ban </a:t>
            </a:r>
            <a:r>
              <a:rPr lang="en-US" sz="4374" b="1" kern="0" spc="-131" dirty="0" err="1">
                <a:solidFill>
                  <a:srgbClr val="000000"/>
                </a:solidFill>
                <a:latin typeface="Inter" pitchFamily="34" charset="0"/>
                <a:ea typeface="Inter" pitchFamily="34" charset="-122"/>
              </a:rPr>
              <a:t>đầu</a:t>
            </a:r>
            <a:endParaRPr lang="en-US" sz="4374" dirty="0"/>
          </a:p>
        </p:txBody>
      </p:sp>
      <p:sp>
        <p:nvSpPr>
          <p:cNvPr id="6" name="Text 4"/>
          <p:cNvSpPr/>
          <p:nvPr/>
        </p:nvSpPr>
        <p:spPr>
          <a:xfrm>
            <a:off x="632817" y="2290143"/>
            <a:ext cx="13308037" cy="1136089"/>
          </a:xfrm>
          <a:prstGeom prst="rect">
            <a:avLst/>
          </a:prstGeom>
          <a:noFill/>
          <a:ln/>
        </p:spPr>
        <p:txBody>
          <a:bodyPr wrap="square" rtlCol="0" anchor="t"/>
          <a:lstStyle/>
          <a:p>
            <a:pPr marL="0" indent="0">
              <a:lnSpc>
                <a:spcPts val="2799"/>
              </a:lnSpc>
              <a:buNone/>
            </a:pPr>
            <a:r>
              <a:rPr lang="en-US" sz="2800" kern="0" dirty="0" err="1">
                <a:solidFill>
                  <a:srgbClr val="1F1F1F"/>
                </a:solidFill>
                <a:effectLst/>
                <a:latin typeface="Times New Roman" panose="02020603050405020304" pitchFamily="18" charset="0"/>
                <a:ea typeface="Times New Roman" panose="02020603050405020304" pitchFamily="18" charset="0"/>
              </a:rPr>
              <a:t>Tiếp</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theo</a:t>
            </a:r>
            <a:r>
              <a:rPr lang="en-US" sz="2800" kern="0" dirty="0">
                <a:solidFill>
                  <a:srgbClr val="1F1F1F"/>
                </a:solidFill>
                <a:effectLst/>
                <a:latin typeface="Times New Roman" panose="02020603050405020304" pitchFamily="18" charset="0"/>
                <a:ea typeface="Times New Roman" panose="02020603050405020304" pitchFamily="18" charset="0"/>
              </a:rPr>
              <a:t>, ta </a:t>
            </a:r>
            <a:r>
              <a:rPr lang="en-US" sz="2800" kern="0" dirty="0" err="1">
                <a:solidFill>
                  <a:srgbClr val="1F1F1F"/>
                </a:solidFill>
                <a:effectLst/>
                <a:latin typeface="Times New Roman" panose="02020603050405020304" pitchFamily="18" charset="0"/>
                <a:ea typeface="Times New Roman" panose="02020603050405020304" pitchFamily="18" charset="0"/>
              </a:rPr>
              <a:t>cần</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khởi</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tạo</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một</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quần</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thể</a:t>
            </a:r>
            <a:r>
              <a:rPr lang="en-US" sz="2800" kern="0" dirty="0">
                <a:solidFill>
                  <a:srgbClr val="1F1F1F"/>
                </a:solidFill>
                <a:effectLst/>
                <a:latin typeface="Times New Roman" panose="02020603050405020304" pitchFamily="18" charset="0"/>
                <a:ea typeface="Times New Roman" panose="02020603050405020304" pitchFamily="18" charset="0"/>
              </a:rPr>
              <a:t> ban </a:t>
            </a:r>
            <a:r>
              <a:rPr lang="en-US" sz="2800" kern="0" dirty="0" err="1">
                <a:solidFill>
                  <a:srgbClr val="1F1F1F"/>
                </a:solidFill>
                <a:effectLst/>
                <a:latin typeface="Times New Roman" panose="02020603050405020304" pitchFamily="18" charset="0"/>
                <a:ea typeface="Times New Roman" panose="02020603050405020304" pitchFamily="18" charset="0"/>
              </a:rPr>
              <a:t>đầu</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gồm</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các</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cá</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thể</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Mỗi</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cá</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thể</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trong</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quần</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thể</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là</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một</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chuỗi</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nhị</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phân</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biểu</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diễn</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cho</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một</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lời</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giải</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Các</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cá</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thể</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trong</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quần</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thể</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có</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thể</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được</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khởi</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tạo</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ngẫu</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nhiên</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hoặc</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dựa</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trên</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một</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số</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thông</a:t>
            </a:r>
            <a:r>
              <a:rPr lang="en-US" sz="2800" kern="0" dirty="0">
                <a:solidFill>
                  <a:srgbClr val="1F1F1F"/>
                </a:solidFill>
                <a:effectLst/>
                <a:latin typeface="Times New Roman" panose="02020603050405020304" pitchFamily="18" charset="0"/>
                <a:ea typeface="Times New Roman" panose="02020603050405020304" pitchFamily="18" charset="0"/>
              </a:rPr>
              <a:t> tin ban </a:t>
            </a:r>
            <a:r>
              <a:rPr lang="en-US" sz="2800" kern="0" dirty="0" err="1">
                <a:solidFill>
                  <a:srgbClr val="1F1F1F"/>
                </a:solidFill>
                <a:effectLst/>
                <a:latin typeface="Times New Roman" panose="02020603050405020304" pitchFamily="18" charset="0"/>
                <a:ea typeface="Times New Roman" panose="02020603050405020304" pitchFamily="18" charset="0"/>
              </a:rPr>
              <a:t>đầu</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về</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bài</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toán</a:t>
            </a:r>
            <a:r>
              <a:rPr lang="en-US" sz="2800" kern="0" dirty="0">
                <a:solidFill>
                  <a:srgbClr val="1F1F1F"/>
                </a:solidFill>
                <a:effectLst/>
                <a:latin typeface="Times New Roman" panose="02020603050405020304" pitchFamily="18" charset="0"/>
                <a:ea typeface="Times New Roman" panose="02020603050405020304" pitchFamily="18" charset="0"/>
              </a:rPr>
              <a:t>.</a:t>
            </a:r>
          </a:p>
        </p:txBody>
      </p:sp>
      <p:pic>
        <p:nvPicPr>
          <p:cNvPr id="1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pic>
        <p:nvPicPr>
          <p:cNvPr id="3" name="Hình ảnh 1" descr="Ảnh có chứa văn bản, ảnh chụp màn hình, Phông chữ&#10;&#10;Mô tả được tạo tự động">
            <a:extLst>
              <a:ext uri="{FF2B5EF4-FFF2-40B4-BE49-F238E27FC236}">
                <a16:creationId xmlns:a16="http://schemas.microsoft.com/office/drawing/2014/main" id="{B23DE08F-AE17-D166-892A-7000FF4CAE81}"/>
              </a:ext>
            </a:extLst>
          </p:cNvPr>
          <p:cNvPicPr>
            <a:picLocks noChangeAspect="1"/>
          </p:cNvPicPr>
          <p:nvPr/>
        </p:nvPicPr>
        <p:blipFill>
          <a:blip r:embed="rId5"/>
          <a:stretch>
            <a:fillRect/>
          </a:stretch>
        </p:blipFill>
        <p:spPr>
          <a:xfrm>
            <a:off x="2012569" y="3940617"/>
            <a:ext cx="10605262" cy="2437171"/>
          </a:xfrm>
          <a:prstGeom prst="rect">
            <a:avLst/>
          </a:prstGeom>
        </p:spPr>
      </p:pic>
    </p:spTree>
    <p:extLst>
      <p:ext uri="{BB962C8B-B14F-4D97-AF65-F5344CB8AC3E}">
        <p14:creationId xmlns:p14="http://schemas.microsoft.com/office/powerpoint/2010/main" val="2759737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txBody>
          <a:bodyPr/>
          <a:lstStyle/>
          <a:p>
            <a:endParaRPr lang="en-US"/>
          </a:p>
        </p:txBody>
      </p:sp>
      <p:sp>
        <p:nvSpPr>
          <p:cNvPr id="4" name="Text 2"/>
          <p:cNvSpPr/>
          <p:nvPr/>
        </p:nvSpPr>
        <p:spPr>
          <a:xfrm>
            <a:off x="632817" y="952083"/>
            <a:ext cx="9123045" cy="694373"/>
          </a:xfrm>
          <a:prstGeom prst="rect">
            <a:avLst/>
          </a:prstGeom>
          <a:noFill/>
          <a:ln/>
        </p:spPr>
        <p:txBody>
          <a:bodyPr wrap="none" rtlCol="0" anchor="t"/>
          <a:lstStyle/>
          <a:p>
            <a:pPr marL="0" indent="0">
              <a:lnSpc>
                <a:spcPts val="5468"/>
              </a:lnSpc>
              <a:buNone/>
            </a:pPr>
            <a:r>
              <a:rPr lang="en-US" sz="4374" b="1" kern="0" spc="-131" dirty="0" err="1">
                <a:solidFill>
                  <a:srgbClr val="000000"/>
                </a:solidFill>
                <a:latin typeface="Inter" pitchFamily="34" charset="0"/>
                <a:ea typeface="Inter" pitchFamily="34" charset="-122"/>
              </a:rPr>
              <a:t>Đánh</a:t>
            </a:r>
            <a:r>
              <a:rPr lang="en-US" sz="4374" b="1" kern="0" spc="-131" dirty="0">
                <a:solidFill>
                  <a:srgbClr val="000000"/>
                </a:solidFill>
                <a:latin typeface="Inter" pitchFamily="34" charset="0"/>
                <a:ea typeface="Inter" pitchFamily="34" charset="-122"/>
              </a:rPr>
              <a:t> </a:t>
            </a:r>
            <a:r>
              <a:rPr lang="en-US" sz="4374" b="1" kern="0" spc="-131" dirty="0" err="1">
                <a:solidFill>
                  <a:srgbClr val="000000"/>
                </a:solidFill>
                <a:latin typeface="Inter" pitchFamily="34" charset="0"/>
                <a:ea typeface="Inter" pitchFamily="34" charset="-122"/>
              </a:rPr>
              <a:t>giá</a:t>
            </a:r>
            <a:r>
              <a:rPr lang="en-US" sz="4374" b="1" kern="0" spc="-131" dirty="0">
                <a:solidFill>
                  <a:srgbClr val="000000"/>
                </a:solidFill>
                <a:latin typeface="Inter" pitchFamily="34" charset="0"/>
                <a:ea typeface="Inter" pitchFamily="34" charset="-122"/>
              </a:rPr>
              <a:t> </a:t>
            </a:r>
            <a:r>
              <a:rPr lang="en-US" sz="4374" b="1" kern="0" spc="-131" dirty="0" err="1">
                <a:solidFill>
                  <a:srgbClr val="000000"/>
                </a:solidFill>
                <a:latin typeface="Inter" pitchFamily="34" charset="0"/>
                <a:ea typeface="Inter" pitchFamily="34" charset="-122"/>
              </a:rPr>
              <a:t>các</a:t>
            </a:r>
            <a:r>
              <a:rPr lang="en-US" sz="4374" b="1" kern="0" spc="-131" dirty="0">
                <a:solidFill>
                  <a:srgbClr val="000000"/>
                </a:solidFill>
                <a:latin typeface="Inter" pitchFamily="34" charset="0"/>
                <a:ea typeface="Inter" pitchFamily="34" charset="-122"/>
              </a:rPr>
              <a:t> </a:t>
            </a:r>
            <a:r>
              <a:rPr lang="en-US" sz="4374" b="1" kern="0" spc="-131" dirty="0" err="1">
                <a:solidFill>
                  <a:srgbClr val="000000"/>
                </a:solidFill>
                <a:latin typeface="Inter" pitchFamily="34" charset="0"/>
                <a:ea typeface="Inter" pitchFamily="34" charset="-122"/>
              </a:rPr>
              <a:t>cá</a:t>
            </a:r>
            <a:r>
              <a:rPr lang="en-US" sz="4374" b="1" kern="0" spc="-131" dirty="0">
                <a:solidFill>
                  <a:srgbClr val="000000"/>
                </a:solidFill>
                <a:latin typeface="Inter" pitchFamily="34" charset="0"/>
                <a:ea typeface="Inter" pitchFamily="34" charset="-122"/>
              </a:rPr>
              <a:t> </a:t>
            </a:r>
            <a:r>
              <a:rPr lang="en-US" sz="4374" b="1" kern="0" spc="-131" dirty="0" err="1">
                <a:solidFill>
                  <a:srgbClr val="000000"/>
                </a:solidFill>
                <a:latin typeface="Inter" pitchFamily="34" charset="0"/>
                <a:ea typeface="Inter" pitchFamily="34" charset="-122"/>
              </a:rPr>
              <a:t>thể</a:t>
            </a:r>
            <a:endParaRPr lang="en-US" sz="4374" dirty="0"/>
          </a:p>
        </p:txBody>
      </p:sp>
      <p:sp>
        <p:nvSpPr>
          <p:cNvPr id="6" name="Text 4"/>
          <p:cNvSpPr/>
          <p:nvPr/>
        </p:nvSpPr>
        <p:spPr>
          <a:xfrm>
            <a:off x="632817" y="1928017"/>
            <a:ext cx="13308037" cy="1136089"/>
          </a:xfrm>
          <a:prstGeom prst="rect">
            <a:avLst/>
          </a:prstGeom>
          <a:noFill/>
          <a:ln/>
        </p:spPr>
        <p:txBody>
          <a:bodyPr wrap="square" rtlCol="0" anchor="t"/>
          <a:lstStyle/>
          <a:p>
            <a:pPr>
              <a:lnSpc>
                <a:spcPts val="2799"/>
              </a:lnSpc>
            </a:pPr>
            <a:r>
              <a:rPr lang="en-US" sz="2800" dirty="0" err="1">
                <a:latin typeface="Times New Roman" panose="02020603050405020304" pitchFamily="18" charset="0"/>
                <a:cs typeface="Times New Roman" panose="02020603050405020304" pitchFamily="18" charset="0"/>
              </a:rPr>
              <a:t>Mỗi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đánh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bằng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mục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tiêu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mục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tiêu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càng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nhỏ</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thì</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càng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tốt</a:t>
            </a:r>
            <a:r>
              <a:rPr lang="en-US" sz="2800" dirty="0">
                <a:latin typeface="Times New Roman" panose="02020603050405020304" pitchFamily="18" charset="0"/>
                <a:cs typeface="Times New Roman" panose="02020603050405020304" pitchFamily="18" charset="0"/>
              </a:rPr>
              <a:t>.</a:t>
            </a:r>
          </a:p>
          <a:p>
            <a:pPr marL="0" indent="0">
              <a:lnSpc>
                <a:spcPts val="2799"/>
              </a:lnSpc>
              <a:buNone/>
            </a:pPr>
            <a:endParaRPr lang="en-US" sz="2800" dirty="0">
              <a:latin typeface="Times New Roman" panose="02020603050405020304" pitchFamily="18" charset="0"/>
              <a:cs typeface="Times New Roman" panose="02020603050405020304" pitchFamily="18" charset="0"/>
            </a:endParaRPr>
          </a:p>
        </p:txBody>
      </p:sp>
      <p:pic>
        <p:nvPicPr>
          <p:cNvPr id="1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pic>
        <p:nvPicPr>
          <p:cNvPr id="5" name="Picture 4" descr="A screenshot of a computer program&#10;&#10;Description automatically generated">
            <a:extLst>
              <a:ext uri="{FF2B5EF4-FFF2-40B4-BE49-F238E27FC236}">
                <a16:creationId xmlns:a16="http://schemas.microsoft.com/office/drawing/2014/main" id="{9D1BE675-66A0-6E8B-8E9C-8A8ED2BA74A9}"/>
              </a:ext>
            </a:extLst>
          </p:cNvPr>
          <p:cNvPicPr>
            <a:picLocks noChangeAspect="1"/>
          </p:cNvPicPr>
          <p:nvPr/>
        </p:nvPicPr>
        <p:blipFill>
          <a:blip r:embed="rId5"/>
          <a:stretch>
            <a:fillRect/>
          </a:stretch>
        </p:blipFill>
        <p:spPr>
          <a:xfrm>
            <a:off x="1896245" y="3064106"/>
            <a:ext cx="10345908" cy="3774709"/>
          </a:xfrm>
          <a:prstGeom prst="rect">
            <a:avLst/>
          </a:prstGeom>
        </p:spPr>
      </p:pic>
      <p:sp>
        <p:nvSpPr>
          <p:cNvPr id="8" name="TextBox 7">
            <a:extLst>
              <a:ext uri="{FF2B5EF4-FFF2-40B4-BE49-F238E27FC236}">
                <a16:creationId xmlns:a16="http://schemas.microsoft.com/office/drawing/2014/main" id="{5BD5F129-1F61-DB12-F16D-9CE595F1F4C0}"/>
              </a:ext>
            </a:extLst>
          </p:cNvPr>
          <p:cNvSpPr txBox="1"/>
          <p:nvPr/>
        </p:nvSpPr>
        <p:spPr>
          <a:xfrm>
            <a:off x="3302162" y="7010987"/>
            <a:ext cx="10638692" cy="523220"/>
          </a:xfrm>
          <a:prstGeom prst="rect">
            <a:avLst/>
          </a:prstGeom>
          <a:noFill/>
        </p:spPr>
        <p:txBody>
          <a:bodyPr wrap="square">
            <a:spAutoFit/>
          </a:bodyPr>
          <a:lstStyle/>
          <a:p>
            <a:r>
              <a:rPr lang="en-US" sz="2800" kern="0" dirty="0" err="1">
                <a:solidFill>
                  <a:srgbClr val="1F1F1F"/>
                </a:solidFill>
                <a:effectLst/>
                <a:latin typeface="Times New Roman" panose="02020603050405020304" pitchFamily="18" charset="0"/>
                <a:ea typeface="Times New Roman" panose="02020603050405020304" pitchFamily="18" charset="0"/>
              </a:rPr>
              <a:t>Hàm</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func</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sẽ</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trả</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về</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giá</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trị</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của</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hàm</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mục</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tiêu</a:t>
            </a:r>
            <a:r>
              <a:rPr lang="en-US" sz="2800" kern="0" dirty="0">
                <a:solidFill>
                  <a:srgbClr val="1F1F1F"/>
                </a:solidFill>
                <a:effectLst/>
                <a:latin typeface="Times New Roman" panose="02020603050405020304" pitchFamily="18" charset="0"/>
                <a:ea typeface="Times New Roman" panose="02020603050405020304" pitchFamily="18" charset="0"/>
              </a:rPr>
              <a:t> </a:t>
            </a:r>
            <a:r>
              <a:rPr lang="en-US" sz="2800" kern="0" dirty="0" err="1">
                <a:solidFill>
                  <a:srgbClr val="1F1F1F"/>
                </a:solidFill>
                <a:effectLst/>
                <a:latin typeface="Times New Roman" panose="02020603050405020304" pitchFamily="18" charset="0"/>
                <a:ea typeface="Times New Roman" panose="02020603050405020304" pitchFamily="18" charset="0"/>
              </a:rPr>
              <a:t>của</a:t>
            </a:r>
            <a:r>
              <a:rPr lang="en-US" sz="2800" kern="0" dirty="0">
                <a:solidFill>
                  <a:srgbClr val="1F1F1F"/>
                </a:solidFill>
                <a:effectLst/>
                <a:latin typeface="Times New Roman" panose="02020603050405020304" pitchFamily="18" charset="0"/>
                <a:ea typeface="Times New Roman" panose="02020603050405020304" pitchFamily="18" charset="0"/>
              </a:rPr>
              <a:t> x.</a:t>
            </a:r>
            <a:endParaRPr lang="en-US" sz="2800" dirty="0"/>
          </a:p>
        </p:txBody>
      </p:sp>
    </p:spTree>
    <p:extLst>
      <p:ext uri="{BB962C8B-B14F-4D97-AF65-F5344CB8AC3E}">
        <p14:creationId xmlns:p14="http://schemas.microsoft.com/office/powerpoint/2010/main" val="2634310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773FF38A089F44BE7FADAA28EC996D" ma:contentTypeVersion="18" ma:contentTypeDescription="Create a new document." ma:contentTypeScope="" ma:versionID="305580f857628dc283d298027b08869a">
  <xsd:schema xmlns:xsd="http://www.w3.org/2001/XMLSchema" xmlns:xs="http://www.w3.org/2001/XMLSchema" xmlns:p="http://schemas.microsoft.com/office/2006/metadata/properties" xmlns:ns3="da12c5f5-2843-4c2f-ab80-6a4d997216aa" xmlns:ns4="919baaed-1249-4278-adbf-f1c2df694279" targetNamespace="http://schemas.microsoft.com/office/2006/metadata/properties" ma:root="true" ma:fieldsID="9d16187d3f2f1228472a9c42f3da2367" ns3:_="" ns4:_="">
    <xsd:import namespace="da12c5f5-2843-4c2f-ab80-6a4d997216aa"/>
    <xsd:import namespace="919baaed-1249-4278-adbf-f1c2df69427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MediaLengthInSeconds" minOccurs="0"/>
                <xsd:element ref="ns4:SharedWithUsers" minOccurs="0"/>
                <xsd:element ref="ns4:SharedWithDetails" minOccurs="0"/>
                <xsd:element ref="ns4:SharingHintHash"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12c5f5-2843-4c2f-ab80-6a4d997216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19baaed-1249-4278-adbf-f1c2df694279"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SharingHintHash" ma:index="2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da12c5f5-2843-4c2f-ab80-6a4d997216aa" xsi:nil="true"/>
  </documentManagement>
</p:properties>
</file>

<file path=customXml/itemProps1.xml><?xml version="1.0" encoding="utf-8"?>
<ds:datastoreItem xmlns:ds="http://schemas.openxmlformats.org/officeDocument/2006/customXml" ds:itemID="{B9AD946D-8130-48D9-863F-A7B0AFF8F0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a12c5f5-2843-4c2f-ab80-6a4d997216aa"/>
    <ds:schemaRef ds:uri="919baaed-1249-4278-adbf-f1c2df69427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DB928C-A754-467D-8FF1-350D00C1F5A9}">
  <ds:schemaRefs>
    <ds:schemaRef ds:uri="http://schemas.microsoft.com/sharepoint/v3/contenttype/forms"/>
  </ds:schemaRefs>
</ds:datastoreItem>
</file>

<file path=customXml/itemProps3.xml><?xml version="1.0" encoding="utf-8"?>
<ds:datastoreItem xmlns:ds="http://schemas.openxmlformats.org/officeDocument/2006/customXml" ds:itemID="{D4FF4C6E-1060-4264-A6DA-D1E89D0460EE}">
  <ds:schemaRefs>
    <ds:schemaRef ds:uri="http://schemas.microsoft.com/office/2006/documentManagement/types"/>
    <ds:schemaRef ds:uri="http://purl.org/dc/elements/1.1/"/>
    <ds:schemaRef ds:uri="919baaed-1249-4278-adbf-f1c2df694279"/>
    <ds:schemaRef ds:uri="da12c5f5-2843-4c2f-ab80-6a4d997216aa"/>
    <ds:schemaRef ds:uri="http://schemas.microsoft.com/office/2006/metadata/properties"/>
    <ds:schemaRef ds:uri="http://www.w3.org/XML/1998/namespace"/>
    <ds:schemaRef ds:uri="http://schemas.openxmlformats.org/package/2006/metadata/core-properties"/>
    <ds:schemaRef ds:uri="http://schemas.microsoft.com/office/infopath/2007/PartnerControl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59</TotalTime>
  <Words>1077</Words>
  <Application>Microsoft Office PowerPoint</Application>
  <PresentationFormat>Custom</PresentationFormat>
  <Paragraphs>93</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Inter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Nguyen Hung Cuong 20215264</cp:lastModifiedBy>
  <cp:revision>2</cp:revision>
  <dcterms:created xsi:type="dcterms:W3CDTF">2024-05-17T06:35:24Z</dcterms:created>
  <dcterms:modified xsi:type="dcterms:W3CDTF">2024-05-23T18:58:25Z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0x0101005E773FF38A089F44BE7FADAA28EC996D</vt:lpwstr>
  </property>
</Properties>
</file>