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3" r:id="rId6"/>
    <p:sldMasterId id="2147483702" r:id="rId7"/>
    <p:sldMasterId id="2147483714" r:id="rId8"/>
    <p:sldMasterId id="2147483729" r:id="rId9"/>
  </p:sldMasterIdLst>
  <p:notesMasterIdLst>
    <p:notesMasterId r:id="rId176"/>
  </p:notesMasterIdLst>
  <p:handoutMasterIdLst>
    <p:handoutMasterId r:id="rId177"/>
  </p:handoutMasterIdLst>
  <p:sldIdLst>
    <p:sldId id="295" r:id="rId10"/>
    <p:sldId id="434" r:id="rId11"/>
    <p:sldId id="363" r:id="rId12"/>
    <p:sldId id="280" r:id="rId13"/>
    <p:sldId id="365" r:id="rId14"/>
    <p:sldId id="370" r:id="rId15"/>
    <p:sldId id="372" r:id="rId16"/>
    <p:sldId id="373" r:id="rId17"/>
    <p:sldId id="374" r:id="rId18"/>
    <p:sldId id="386" r:id="rId19"/>
    <p:sldId id="387" r:id="rId20"/>
    <p:sldId id="282" r:id="rId21"/>
    <p:sldId id="389" r:id="rId22"/>
    <p:sldId id="390" r:id="rId23"/>
    <p:sldId id="391" r:id="rId24"/>
    <p:sldId id="392" r:id="rId25"/>
    <p:sldId id="393" r:id="rId26"/>
    <p:sldId id="394" r:id="rId27"/>
    <p:sldId id="395" r:id="rId28"/>
    <p:sldId id="396" r:id="rId29"/>
    <p:sldId id="397" r:id="rId30"/>
    <p:sldId id="398" r:id="rId31"/>
    <p:sldId id="558"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35" r:id="rId50"/>
    <p:sldId id="278" r:id="rId51"/>
    <p:sldId id="437" r:id="rId52"/>
    <p:sldId id="438" r:id="rId53"/>
    <p:sldId id="439" r:id="rId54"/>
    <p:sldId id="440" r:id="rId55"/>
    <p:sldId id="441" r:id="rId56"/>
    <p:sldId id="442" r:id="rId57"/>
    <p:sldId id="443" r:id="rId58"/>
    <p:sldId id="447" r:id="rId59"/>
    <p:sldId id="448" r:id="rId60"/>
    <p:sldId id="586" r:id="rId61"/>
    <p:sldId id="587" r:id="rId62"/>
    <p:sldId id="450" r:id="rId63"/>
    <p:sldId id="290" r:id="rId64"/>
    <p:sldId id="471" r:id="rId65"/>
    <p:sldId id="472" r:id="rId66"/>
    <p:sldId id="473" r:id="rId67"/>
    <p:sldId id="474" r:id="rId68"/>
    <p:sldId id="475" r:id="rId69"/>
    <p:sldId id="476" r:id="rId70"/>
    <p:sldId id="477" r:id="rId71"/>
    <p:sldId id="478" r:id="rId72"/>
    <p:sldId id="479" r:id="rId73"/>
    <p:sldId id="480" r:id="rId74"/>
    <p:sldId id="481" r:id="rId75"/>
    <p:sldId id="482" r:id="rId76"/>
    <p:sldId id="483" r:id="rId77"/>
    <p:sldId id="484" r:id="rId78"/>
    <p:sldId id="485" r:id="rId79"/>
    <p:sldId id="486" r:id="rId80"/>
    <p:sldId id="487" r:id="rId81"/>
    <p:sldId id="488" r:id="rId82"/>
    <p:sldId id="489" r:id="rId83"/>
    <p:sldId id="490" r:id="rId84"/>
    <p:sldId id="491" r:id="rId85"/>
    <p:sldId id="492" r:id="rId86"/>
    <p:sldId id="493" r:id="rId87"/>
    <p:sldId id="494" r:id="rId88"/>
    <p:sldId id="495" r:id="rId89"/>
    <p:sldId id="496" r:id="rId90"/>
    <p:sldId id="497" r:id="rId91"/>
    <p:sldId id="498" r:id="rId92"/>
    <p:sldId id="499" r:id="rId93"/>
    <p:sldId id="500" r:id="rId94"/>
    <p:sldId id="501" r:id="rId95"/>
    <p:sldId id="502" r:id="rId96"/>
    <p:sldId id="503" r:id="rId97"/>
    <p:sldId id="504" r:id="rId98"/>
    <p:sldId id="449" r:id="rId99"/>
    <p:sldId id="291" r:id="rId100"/>
    <p:sldId id="292" r:id="rId101"/>
    <p:sldId id="508" r:id="rId102"/>
    <p:sldId id="509" r:id="rId103"/>
    <p:sldId id="510" r:id="rId104"/>
    <p:sldId id="511" r:id="rId105"/>
    <p:sldId id="512" r:id="rId106"/>
    <p:sldId id="515" r:id="rId107"/>
    <p:sldId id="532" r:id="rId108"/>
    <p:sldId id="533" r:id="rId109"/>
    <p:sldId id="534" r:id="rId110"/>
    <p:sldId id="535" r:id="rId111"/>
    <p:sldId id="536" r:id="rId112"/>
    <p:sldId id="537" r:id="rId113"/>
    <p:sldId id="538" r:id="rId114"/>
    <p:sldId id="539" r:id="rId115"/>
    <p:sldId id="540" r:id="rId116"/>
    <p:sldId id="541" r:id="rId117"/>
    <p:sldId id="542" r:id="rId118"/>
    <p:sldId id="543" r:id="rId119"/>
    <p:sldId id="544" r:id="rId120"/>
    <p:sldId id="545" r:id="rId121"/>
    <p:sldId id="549" r:id="rId122"/>
    <p:sldId id="550" r:id="rId123"/>
    <p:sldId id="551" r:id="rId124"/>
    <p:sldId id="552" r:id="rId125"/>
    <p:sldId id="553" r:id="rId126"/>
    <p:sldId id="554" r:id="rId127"/>
    <p:sldId id="555" r:id="rId128"/>
    <p:sldId id="453" r:id="rId129"/>
    <p:sldId id="293" r:id="rId130"/>
    <p:sldId id="455" r:id="rId131"/>
    <p:sldId id="456" r:id="rId132"/>
    <p:sldId id="457" r:id="rId133"/>
    <p:sldId id="458" r:id="rId134"/>
    <p:sldId id="459" r:id="rId135"/>
    <p:sldId id="460" r:id="rId136"/>
    <p:sldId id="461" r:id="rId137"/>
    <p:sldId id="462" r:id="rId138"/>
    <p:sldId id="463" r:id="rId139"/>
    <p:sldId id="464" r:id="rId140"/>
    <p:sldId id="465" r:id="rId141"/>
    <p:sldId id="294" r:id="rId142"/>
    <p:sldId id="467" r:id="rId143"/>
    <p:sldId id="468" r:id="rId144"/>
    <p:sldId id="469" r:id="rId145"/>
    <p:sldId id="470" r:id="rId146"/>
    <p:sldId id="418" r:id="rId147"/>
    <p:sldId id="284" r:id="rId148"/>
    <p:sldId id="420" r:id="rId149"/>
    <p:sldId id="421" r:id="rId150"/>
    <p:sldId id="422" r:id="rId151"/>
    <p:sldId id="423" r:id="rId152"/>
    <p:sldId id="424" r:id="rId153"/>
    <p:sldId id="425" r:id="rId154"/>
    <p:sldId id="426" r:id="rId155"/>
    <p:sldId id="427" r:id="rId156"/>
    <p:sldId id="428" r:id="rId157"/>
    <p:sldId id="429" r:id="rId158"/>
    <p:sldId id="430" r:id="rId159"/>
    <p:sldId id="431" r:id="rId160"/>
    <p:sldId id="432" r:id="rId161"/>
    <p:sldId id="433" r:id="rId162"/>
    <p:sldId id="315" r:id="rId163"/>
    <p:sldId id="556" r:id="rId164"/>
    <p:sldId id="557" r:id="rId165"/>
    <p:sldId id="317" r:id="rId166"/>
    <p:sldId id="318" r:id="rId167"/>
    <p:sldId id="319" r:id="rId168"/>
    <p:sldId id="320" r:id="rId169"/>
    <p:sldId id="321" r:id="rId170"/>
    <p:sldId id="588" r:id="rId171"/>
    <p:sldId id="322" r:id="rId172"/>
    <p:sldId id="323" r:id="rId173"/>
    <p:sldId id="324" r:id="rId174"/>
    <p:sldId id="325" r:id="rId1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avital@acticall.com" initials="o" lastIdx="0" clrIdx="0">
    <p:extLst>
      <p:ext uri="{19B8F6BF-5375-455C-9EA6-DF929625EA0E}">
        <p15:presenceInfo xmlns:p15="http://schemas.microsoft.com/office/powerpoint/2012/main" userId="o.avital@actical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00000"/>
    <a:srgbClr val="FF9999"/>
    <a:srgbClr val="D9D9D9"/>
    <a:srgbClr val="FF6969"/>
    <a:srgbClr val="920000"/>
    <a:srgbClr val="7F7F7F"/>
    <a:srgbClr val="B80000"/>
    <a:srgbClr val="000000"/>
    <a:srgbClr val="97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382" autoAdjust="0"/>
    <p:restoredTop sz="94343" autoAdjust="0"/>
  </p:normalViewPr>
  <p:slideViewPr>
    <p:cSldViewPr snapToGrid="0">
      <p:cViewPr varScale="1">
        <p:scale>
          <a:sx n="69" d="100"/>
          <a:sy n="69" d="100"/>
        </p:scale>
        <p:origin x="624" y="4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428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38" Type="http://schemas.openxmlformats.org/officeDocument/2006/relationships/slide" Target="slides/slide129.xml"/><Relationship Id="rId154" Type="http://schemas.openxmlformats.org/officeDocument/2006/relationships/slide" Target="slides/slide145.xml"/><Relationship Id="rId159" Type="http://schemas.openxmlformats.org/officeDocument/2006/relationships/slide" Target="slides/slide150.xml"/><Relationship Id="rId175" Type="http://schemas.openxmlformats.org/officeDocument/2006/relationships/slide" Target="slides/slide166.xml"/><Relationship Id="rId170" Type="http://schemas.openxmlformats.org/officeDocument/2006/relationships/slide" Target="slides/slide161.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144" Type="http://schemas.openxmlformats.org/officeDocument/2006/relationships/slide" Target="slides/slide135.xml"/><Relationship Id="rId149" Type="http://schemas.openxmlformats.org/officeDocument/2006/relationships/slide" Target="slides/slide140.xml"/><Relationship Id="rId5" Type="http://schemas.openxmlformats.org/officeDocument/2006/relationships/slideMaster" Target="slideMasters/slideMaster2.xml"/><Relationship Id="rId90" Type="http://schemas.openxmlformats.org/officeDocument/2006/relationships/slide" Target="slides/slide81.xml"/><Relationship Id="rId95" Type="http://schemas.openxmlformats.org/officeDocument/2006/relationships/slide" Target="slides/slide86.xml"/><Relationship Id="rId160" Type="http://schemas.openxmlformats.org/officeDocument/2006/relationships/slide" Target="slides/slide151.xml"/><Relationship Id="rId165" Type="http://schemas.openxmlformats.org/officeDocument/2006/relationships/slide" Target="slides/slide156.xml"/><Relationship Id="rId181" Type="http://schemas.openxmlformats.org/officeDocument/2006/relationships/theme" Target="theme/theme1.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50" Type="http://schemas.openxmlformats.org/officeDocument/2006/relationships/slide" Target="slides/slide141.xml"/><Relationship Id="rId155" Type="http://schemas.openxmlformats.org/officeDocument/2006/relationships/slide" Target="slides/slide146.xml"/><Relationship Id="rId171" Type="http://schemas.openxmlformats.org/officeDocument/2006/relationships/slide" Target="slides/slide162.xml"/><Relationship Id="rId176" Type="http://schemas.openxmlformats.org/officeDocument/2006/relationships/notesMaster" Target="notesMasters/notesMaster1.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openxmlformats.org/officeDocument/2006/relationships/slide" Target="slides/slide131.xml"/><Relationship Id="rId145" Type="http://schemas.openxmlformats.org/officeDocument/2006/relationships/slide" Target="slides/slide136.xml"/><Relationship Id="rId161" Type="http://schemas.openxmlformats.org/officeDocument/2006/relationships/slide" Target="slides/slide152.xml"/><Relationship Id="rId166" Type="http://schemas.openxmlformats.org/officeDocument/2006/relationships/slide" Target="slides/slide157.xml"/><Relationship Id="rId18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51" Type="http://schemas.openxmlformats.org/officeDocument/2006/relationships/slide" Target="slides/slide142.xml"/><Relationship Id="rId156" Type="http://schemas.openxmlformats.org/officeDocument/2006/relationships/slide" Target="slides/slide147.xml"/><Relationship Id="rId177"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72" Type="http://schemas.openxmlformats.org/officeDocument/2006/relationships/slide" Target="slides/slide163.xml"/><Relationship Id="rId180" Type="http://schemas.openxmlformats.org/officeDocument/2006/relationships/viewProps" Target="viewProps.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167" Type="http://schemas.openxmlformats.org/officeDocument/2006/relationships/slide" Target="slides/slide158.xml"/><Relationship Id="rId7" Type="http://schemas.openxmlformats.org/officeDocument/2006/relationships/slideMaster" Target="slideMasters/slideMaster4.xml"/><Relationship Id="rId71" Type="http://schemas.openxmlformats.org/officeDocument/2006/relationships/slide" Target="slides/slide62.xml"/><Relationship Id="rId92" Type="http://schemas.openxmlformats.org/officeDocument/2006/relationships/slide" Target="slides/slide83.xml"/><Relationship Id="rId162" Type="http://schemas.openxmlformats.org/officeDocument/2006/relationships/slide" Target="slides/slide153.xml"/><Relationship Id="rId2" Type="http://schemas.openxmlformats.org/officeDocument/2006/relationships/customXml" Target="../customXml/item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commentAuthors" Target="commentAuthors.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slide" Target="slides/slide164.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3" Type="http://schemas.openxmlformats.org/officeDocument/2006/relationships/customXml" Target="../customXml/item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79" Type="http://schemas.openxmlformats.org/officeDocument/2006/relationships/presProps" Target="presProps.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313" Type="http://schemas.microsoft.com/office/2016/11/relationships/changesInfo" Target="changesInfos/changesInfo1.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slide" Target="slides/slide1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Natalie" userId="S::natalie.cai@loreal.com::c3181971-23ad-4fc1-aa2f-f165cc57f071" providerId="AD" clId="Web-{AF8E8F53-FFD1-40EF-BF43-723A83F7C452}"/>
    <pc:docChg chg="modSld">
      <pc:chgData name="CAI Natalie" userId="S::natalie.cai@loreal.com::c3181971-23ad-4fc1-aa2f-f165cc57f071" providerId="AD" clId="Web-{AF8E8F53-FFD1-40EF-BF43-723A83F7C452}" dt="2019-08-16T10:14:23.263" v="0" actId="20577"/>
      <pc:docMkLst>
        <pc:docMk/>
      </pc:docMkLst>
      <pc:sldChg chg="modSp">
        <pc:chgData name="CAI Natalie" userId="S::natalie.cai@loreal.com::c3181971-23ad-4fc1-aa2f-f165cc57f071" providerId="AD" clId="Web-{AF8E8F53-FFD1-40EF-BF43-723A83F7C452}" dt="2019-08-16T10:14:23.263" v="0" actId="20577"/>
        <pc:sldMkLst>
          <pc:docMk/>
          <pc:sldMk cId="3542098479" sldId="274"/>
        </pc:sldMkLst>
        <pc:spChg chg="mod">
          <ac:chgData name="CAI Natalie" userId="S::natalie.cai@loreal.com::c3181971-23ad-4fc1-aa2f-f165cc57f071" providerId="AD" clId="Web-{AF8E8F53-FFD1-40EF-BF43-723A83F7C452}" dt="2019-08-16T10:14:23.263" v="0" actId="20577"/>
          <ac:spMkLst>
            <pc:docMk/>
            <pc:sldMk cId="3542098479" sldId="27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D82FDA-740F-4014-B6BE-A52F83846222}" type="datetimeFigureOut">
              <a:rPr lang="en-US" smtClean="0"/>
              <a:t>11/22/2019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2BB21B-807D-4C0F-93B6-FCDB1C68BDBB}" type="slidenum">
              <a:rPr lang="en-US" smtClean="0"/>
              <a:t>‹#›</a:t>
            </a:fld>
            <a:endParaRPr lang="en-US"/>
          </a:p>
        </p:txBody>
      </p:sp>
    </p:spTree>
    <p:extLst>
      <p:ext uri="{BB962C8B-B14F-4D97-AF65-F5344CB8AC3E}">
        <p14:creationId xmlns:p14="http://schemas.microsoft.com/office/powerpoint/2010/main" val="4003679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24857-F370-4256-BBBD-A3373C323540}"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707FA-D47F-4DAD-9746-EE1B55E9EC0E}" type="slidenum">
              <a:rPr lang="en-US" smtClean="0"/>
              <a:t>‹#›</a:t>
            </a:fld>
            <a:endParaRPr lang="en-US"/>
          </a:p>
        </p:txBody>
      </p:sp>
    </p:spTree>
    <p:extLst>
      <p:ext uri="{BB962C8B-B14F-4D97-AF65-F5344CB8AC3E}">
        <p14:creationId xmlns:p14="http://schemas.microsoft.com/office/powerpoint/2010/main" val="153141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a:p>
        </p:txBody>
      </p:sp>
      <p:sp>
        <p:nvSpPr>
          <p:cNvPr id="4" name="Espace réservé du numéro de diapositive 3"/>
          <p:cNvSpPr>
            <a:spLocks noGrp="1"/>
          </p:cNvSpPr>
          <p:nvPr>
            <p:ph type="sldNum" sz="quarter" idx="10"/>
          </p:nvPr>
        </p:nvSpPr>
        <p:spPr/>
        <p:txBody>
          <a:bodyPr/>
          <a:lstStyle/>
          <a:p>
            <a:pPr marL="0" marR="0" lvl="0" indent="0" algn="r" defTabSz="456468" rtl="0" eaLnBrk="1" fontAlgn="auto" latinLnBrk="0" hangingPunct="1">
              <a:lnSpc>
                <a:spcPct val="100000"/>
              </a:lnSpc>
              <a:spcBef>
                <a:spcPts val="0"/>
              </a:spcBef>
              <a:spcAft>
                <a:spcPts val="0"/>
              </a:spcAft>
              <a:buClrTx/>
              <a:buSzTx/>
              <a:buFontTx/>
              <a:buNone/>
              <a:tabLst/>
              <a:defRPr/>
            </a:pPr>
            <a:fld id="{22D6E66B-AA17-4577-8734-0E624312167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6468"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034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6656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9950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40153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在</a:t>
            </a:r>
            <a:r>
              <a:rPr lang="en-US" altLang="zh-CN" dirty="0"/>
              <a:t>CN</a:t>
            </a:r>
            <a:r>
              <a:rPr lang="zh-CN" altLang="en-US" dirty="0"/>
              <a:t>大表里，不是</a:t>
            </a:r>
            <a:r>
              <a:rPr lang="en-US" altLang="zh-CN" dirty="0"/>
              <a:t>APAC</a:t>
            </a:r>
            <a:r>
              <a:rPr lang="zh-CN" altLang="en-US" dirty="0"/>
              <a:t>的</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964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81852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8589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6155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92123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56063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802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50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88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40215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0200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3249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906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9773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7771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7045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7971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0567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4279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295245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2235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81261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390607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5666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08463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14708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51744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27200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89982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200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6898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75025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tLang="zh-CN"/>
              <a:t>Must</a:t>
            </a:r>
            <a:r>
              <a:rPr lang="zh-CN" altLang="en-US"/>
              <a:t>表里都是</a:t>
            </a:r>
            <a:r>
              <a:rPr lang="en-US" altLang="zh-CN"/>
              <a:t>TBC</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41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APAC</a:t>
            </a:r>
            <a:r>
              <a:rPr lang="zh-CN" altLang="en-US"/>
              <a:t>表里是</a:t>
            </a:r>
            <a:r>
              <a:rPr lang="en-US" altLang="zh-CN"/>
              <a:t>for HR</a:t>
            </a:r>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59433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87531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284261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19358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70100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2865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1707FA-D47F-4DAD-9746-EE1B55E9EC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11639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1707FA-D47F-4DAD-9746-EE1B55E9EC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9096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51904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74413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06288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1314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51082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0660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5153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19430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13332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60695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493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5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063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222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3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444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E8A918-9DDC-43C5-A5D5-DF22E387B4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999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8729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886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61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304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647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745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242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1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430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58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749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777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576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927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786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546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1707FA-D47F-4DAD-9746-EE1B55E9EC0E}" type="slidenum">
              <a:rPr lang="en-US" smtClean="0"/>
              <a:t>42</a:t>
            </a:fld>
            <a:endParaRPr lang="en-US"/>
          </a:p>
        </p:txBody>
      </p:sp>
    </p:spTree>
    <p:extLst>
      <p:ext uri="{BB962C8B-B14F-4D97-AF65-F5344CB8AC3E}">
        <p14:creationId xmlns:p14="http://schemas.microsoft.com/office/powerpoint/2010/main" val="4023358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984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只在</a:t>
            </a:r>
            <a:r>
              <a:rPr lang="en-US" altLang="zh-CN" dirty="0"/>
              <a:t>flex</a:t>
            </a:r>
            <a:r>
              <a:rPr lang="zh-CN" altLang="en-US" dirty="0"/>
              <a:t>的表里面找到</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919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3613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46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3134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tLang="zh-CN" dirty="0"/>
              <a:t>Flex</a:t>
            </a:r>
            <a:r>
              <a:rPr lang="zh-CN" altLang="en-US" dirty="0"/>
              <a:t>表</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736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988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3666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747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8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779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987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1707FA-D47F-4DAD-9746-EE1B55E9EC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275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71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02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573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160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37777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Must</a:t>
            </a:r>
            <a:r>
              <a:rPr lang="zh-CN" altLang="en-US" dirty="0"/>
              <a:t>表和大表的时间金钱数据有点出入</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6135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0148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9824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8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71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8567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67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6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346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111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742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000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568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02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6488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390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9375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7824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6124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2382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256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764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0410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3775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7108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6194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08616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3437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在</a:t>
            </a:r>
            <a:r>
              <a:rPr lang="en-US" altLang="zh-CN" dirty="0"/>
              <a:t>CN</a:t>
            </a:r>
            <a:r>
              <a:rPr lang="zh-CN" altLang="en-US" dirty="0"/>
              <a:t>大表里，不是</a:t>
            </a:r>
            <a:r>
              <a:rPr lang="en-US" altLang="zh-CN" dirty="0"/>
              <a:t>APAC</a:t>
            </a:r>
            <a:r>
              <a:rPr lang="zh-CN" altLang="en-US" dirty="0"/>
              <a:t>的</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9821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29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1707FA-D47F-4DAD-9746-EE1B55E9EC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237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9661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1611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1707FA-D47F-4DAD-9746-EE1B55E9EC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2768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26440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APAC</a:t>
            </a:r>
            <a:r>
              <a:rPr lang="zh-CN" altLang="en-US" dirty="0"/>
              <a:t>表里找不到，是</a:t>
            </a:r>
            <a:r>
              <a:rPr lang="en-US" altLang="zh-CN" dirty="0"/>
              <a:t>APAC</a:t>
            </a:r>
            <a:r>
              <a:rPr lang="zh-CN" altLang="en-US" dirty="0"/>
              <a:t>课程吗</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5943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zh-CN" altLang="en-US" dirty="0"/>
              <a:t>已改完</a:t>
            </a: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7685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2219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0584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09010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2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243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2043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275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3615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92948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2010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7852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4596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53232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8900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37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4.xml"/><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slide" Target="../slides/sl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jpe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jpeg"/><Relationship Id="rId1" Type="http://schemas.openxmlformats.org/officeDocument/2006/relationships/slideMaster" Target="../slideMasters/slideMaster5.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slide" Target="../slides/slide1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jpe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slide" Target="../slides/slide15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151.xml"/><Relationship Id="rId5" Type="http://schemas.openxmlformats.org/officeDocument/2006/relationships/slide" Target="../slides/slide2.xml"/><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151.xml"/><Relationship Id="rId5" Type="http://schemas.openxmlformats.org/officeDocument/2006/relationships/slide" Target="../slides/slide2.xml"/><Relationship Id="rId4" Type="http://schemas.openxmlformats.org/officeDocument/2006/relationships/image" Target="../media/image13.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2.xml"/><Relationship Id="rId5" Type="http://schemas.openxmlformats.org/officeDocument/2006/relationships/slide" Target="../slides/slide151.xml"/><Relationship Id="rId4" Type="http://schemas.openxmlformats.org/officeDocument/2006/relationships/image" Target="../media/image1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151.xml"/><Relationship Id="rId5" Type="http://schemas.openxmlformats.org/officeDocument/2006/relationships/slide" Target="../slides/slide2.xml"/><Relationship Id="rId4" Type="http://schemas.openxmlformats.org/officeDocument/2006/relationships/image" Target="../media/image1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151.xml"/><Relationship Id="rId5" Type="http://schemas.openxmlformats.org/officeDocument/2006/relationships/slide" Target="../slides/slide2.xml"/><Relationship Id="rId4" Type="http://schemas.openxmlformats.org/officeDocument/2006/relationships/image" Target="../media/image1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slide" Target="../slides/slide151.xml"/><Relationship Id="rId5" Type="http://schemas.openxmlformats.org/officeDocument/2006/relationships/slide" Target="../slides/slide2.xml"/><Relationship Id="rId4" Type="http://schemas.openxmlformats.org/officeDocument/2006/relationships/image" Target="../media/image1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slide" Target="../slides/slide151.xml"/><Relationship Id="rId2" Type="http://schemas.openxmlformats.org/officeDocument/2006/relationships/slide" Target="../slides/slide2.xml"/><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3" Type="http://schemas.openxmlformats.org/officeDocument/2006/relationships/slide" Target="../slides/slide151.xml"/><Relationship Id="rId2" Type="http://schemas.openxmlformats.org/officeDocument/2006/relationships/slide" Target="../slides/slide2.xml"/><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80056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14969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21441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9" name="Image 8"/>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5"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127358244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22">
            <a:extLst>
              <a:ext uri="{FF2B5EF4-FFF2-40B4-BE49-F238E27FC236}">
                <a16:creationId xmlns:a16="http://schemas.microsoft.com/office/drawing/2014/main" id="{A7E1844A-85F5-4825-8266-6AADA59C48D5}"/>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Tree>
    <p:extLst>
      <p:ext uri="{BB962C8B-B14F-4D97-AF65-F5344CB8AC3E}">
        <p14:creationId xmlns:p14="http://schemas.microsoft.com/office/powerpoint/2010/main" val="30765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7559654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4896B610-BDF1-46F9-A98F-EC6974AEB448}"/>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extLst>
              <a:ext uri="{FF2B5EF4-FFF2-40B4-BE49-F238E27FC236}">
                <a16:creationId xmlns:a16="http://schemas.microsoft.com/office/drawing/2014/main" id="{409AB711-083D-494F-AB12-D8E6F9A0D10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5597624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5E1C1E20-C6F8-4895-A5AB-F81CC6FEC2CC}"/>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8" name="Image 8">
            <a:hlinkClick r:id="rId3" action="ppaction://hlinksldjump"/>
            <a:extLst>
              <a:ext uri="{FF2B5EF4-FFF2-40B4-BE49-F238E27FC236}">
                <a16:creationId xmlns:a16="http://schemas.microsoft.com/office/drawing/2014/main" id="{36DDB07C-F882-411A-BD4B-626DE7B5B0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434456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198670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EAA43-A8EF-4BD4-89AF-C3EB53F7DFD9}"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643138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AA43-A8EF-4BD4-89AF-C3EB53F7DFD9}"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59915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 action="ppaction://noaction"/>
            <a:extLst>
              <a:ext uri="{FF2B5EF4-FFF2-40B4-BE49-F238E27FC236}">
                <a16:creationId xmlns:a16="http://schemas.microsoft.com/office/drawing/2014/main" id="{4896B610-BDF1-46F9-A98F-EC6974AEB448}"/>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8" name="Image 8">
            <a:extLst>
              <a:ext uri="{FF2B5EF4-FFF2-40B4-BE49-F238E27FC236}">
                <a16:creationId xmlns:a16="http://schemas.microsoft.com/office/drawing/2014/main" id="{409AB711-083D-494F-AB12-D8E6F9A0D10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802275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AA43-A8EF-4BD4-89AF-C3EB53F7DFD9}"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106480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49461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056396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833182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31513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580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9" name="Image 8"/>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5"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41194899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76430744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4896B610-BDF1-46F9-A98F-EC6974AEB448}"/>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extLst>
              <a:ext uri="{FF2B5EF4-FFF2-40B4-BE49-F238E27FC236}">
                <a16:creationId xmlns:a16="http://schemas.microsoft.com/office/drawing/2014/main" id="{409AB711-083D-494F-AB12-D8E6F9A0D10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21141666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5E1C1E20-C6F8-4895-A5AB-F81CC6FEC2CC}"/>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8" name="Image 8">
            <a:hlinkClick r:id="rId2" action="ppaction://hlinksldjump"/>
            <a:extLst>
              <a:ext uri="{FF2B5EF4-FFF2-40B4-BE49-F238E27FC236}">
                <a16:creationId xmlns:a16="http://schemas.microsoft.com/office/drawing/2014/main" id="{36DDB07C-F882-411A-BD4B-626DE7B5B06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4098320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 action="ppaction://noaction"/>
            <a:extLst>
              <a:ext uri="{FF2B5EF4-FFF2-40B4-BE49-F238E27FC236}">
                <a16:creationId xmlns:a16="http://schemas.microsoft.com/office/drawing/2014/main" id="{5E1C1E20-C6F8-4895-A5AB-F81CC6FEC2CC}"/>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8" name="Image 8">
            <a:hlinkClick r:id="rId2" action="ppaction://hlinksldjump"/>
            <a:extLst>
              <a:ext uri="{FF2B5EF4-FFF2-40B4-BE49-F238E27FC236}">
                <a16:creationId xmlns:a16="http://schemas.microsoft.com/office/drawing/2014/main" id="{36DDB07C-F882-411A-BD4B-626DE7B5B06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471885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247112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EAA43-A8EF-4BD4-89AF-C3EB53F7DFD9}"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000037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AA43-A8EF-4BD4-89AF-C3EB53F7DFD9}"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508639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AA43-A8EF-4BD4-89AF-C3EB53F7DFD9}"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685443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24923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557839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52472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044006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77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9" name="Image 8">
            <a:hlinkClick r:id="rId4" action="ppaction://hlinksldjump"/>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6"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28721580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4047188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832643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4896B610-BDF1-46F9-A98F-EC6974AEB448}"/>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extLst>
              <a:ext uri="{FF2B5EF4-FFF2-40B4-BE49-F238E27FC236}">
                <a16:creationId xmlns:a16="http://schemas.microsoft.com/office/drawing/2014/main" id="{409AB711-083D-494F-AB12-D8E6F9A0D10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74595114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5E1C1E20-C6F8-4895-A5AB-F81CC6FEC2CC}"/>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hlinkClick r:id="" action="ppaction://noaction"/>
            <a:extLst>
              <a:ext uri="{FF2B5EF4-FFF2-40B4-BE49-F238E27FC236}">
                <a16:creationId xmlns:a16="http://schemas.microsoft.com/office/drawing/2014/main" id="{36DDB07C-F882-411A-BD4B-626DE7B5B06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02731025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936558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EAA43-A8EF-4BD4-89AF-C3EB53F7DFD9}"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65401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AA43-A8EF-4BD4-89AF-C3EB53F7DFD9}"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842132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AA43-A8EF-4BD4-89AF-C3EB53F7DFD9}"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400956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6844633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7742123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0006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EAA43-A8EF-4BD4-89AF-C3EB53F7DFD9}"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4298302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097548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9" name="Image 8"/>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5"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37757949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64599747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4896B610-BDF1-46F9-A98F-EC6974AEB448}"/>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extLst>
              <a:ext uri="{FF2B5EF4-FFF2-40B4-BE49-F238E27FC236}">
                <a16:creationId xmlns:a16="http://schemas.microsoft.com/office/drawing/2014/main" id="{409AB711-083D-494F-AB12-D8E6F9A0D10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48272179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
        <p:nvSpPr>
          <p:cNvPr id="7" name="ZoneTexte 7">
            <a:hlinkClick r:id="rId2" action="ppaction://hlinksldjump"/>
            <a:extLst>
              <a:ext uri="{FF2B5EF4-FFF2-40B4-BE49-F238E27FC236}">
                <a16:creationId xmlns:a16="http://schemas.microsoft.com/office/drawing/2014/main" id="{5E1C1E20-C6F8-4895-A5AB-F81CC6FEC2CC}"/>
              </a:ext>
            </a:extLst>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8" name="Image 8">
            <a:hlinkClick r:id="rId3" action="ppaction://hlinksldjump"/>
            <a:extLst>
              <a:ext uri="{FF2B5EF4-FFF2-40B4-BE49-F238E27FC236}">
                <a16:creationId xmlns:a16="http://schemas.microsoft.com/office/drawing/2014/main" id="{36DDB07C-F882-411A-BD4B-626DE7B5B0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08948115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147611715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3EAA43-A8EF-4BD4-89AF-C3EB53F7DFD9}"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2368878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AA43-A8EF-4BD4-89AF-C3EB53F7DFD9}"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5735599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AA43-A8EF-4BD4-89AF-C3EB53F7DFD9}"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2057161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210362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AA43-A8EF-4BD4-89AF-C3EB53F7DFD9}"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028224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841062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9390199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3EAA43-A8EF-4BD4-89AF-C3EB53F7DFD9}"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34279033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9" name="Titre 1"/>
          <p:cNvSpPr>
            <a:spLocks noGrp="1"/>
          </p:cNvSpPr>
          <p:nvPr userDrawn="1">
            <p:ph type="title" hasCustomPrompt="1"/>
          </p:nvPr>
        </p:nvSpPr>
        <p:spPr>
          <a:xfrm>
            <a:off x="911424" y="476673"/>
            <a:ext cx="10824640" cy="443199"/>
          </a:xfrm>
          <a:prstGeom prst="rect">
            <a:avLst/>
          </a:prstGeom>
        </p:spPr>
        <p:txBody>
          <a:bodyPr/>
          <a:lstStyle>
            <a:lvl1pPr>
              <a:defRPr sz="2800" b="0" cap="all" baseline="0">
                <a:latin typeface="Century Gothic" pitchFamily="34" charset="0"/>
              </a:defRPr>
            </a:lvl1pPr>
          </a:lstStyle>
          <a:p>
            <a:r>
              <a:rPr lang="en-US" noProof="0"/>
              <a:t>Slide title</a:t>
            </a:r>
          </a:p>
        </p:txBody>
      </p:sp>
      <p:pic>
        <p:nvPicPr>
          <p:cNvPr id="40"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337" y="415759"/>
            <a:ext cx="407527" cy="647300"/>
          </a:xfrm>
          <a:prstGeom prst="rect">
            <a:avLst/>
          </a:prstGeom>
        </p:spPr>
      </p:pic>
    </p:spTree>
    <p:extLst>
      <p:ext uri="{BB962C8B-B14F-4D97-AF65-F5344CB8AC3E}">
        <p14:creationId xmlns:p14="http://schemas.microsoft.com/office/powerpoint/2010/main" val="6462378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2534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9" name="Image 8">
            <a:hlinkClick r:id="rId4" action="ppaction://hlinksldjump"/>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6"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2789434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69497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cxnSp>
        <p:nvCxnSpPr>
          <p:cNvPr id="13" name="Connecteur droit 12"/>
          <p:cNvCxnSpPr/>
          <p:nvPr/>
        </p:nvCxnSpPr>
        <p:spPr>
          <a:xfrm flipV="1">
            <a:off x="2168268" y="6534614"/>
            <a:ext cx="810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8" name="ZoneTexte 7">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9" name="Image 8">
            <a:hlinkClick r:id="rId4" action="ppaction://hlinksldjump"/>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34858331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9" name="Titre 1"/>
          <p:cNvSpPr>
            <a:spLocks noGrp="1"/>
          </p:cNvSpPr>
          <p:nvPr userDrawn="1">
            <p:ph type="title" hasCustomPrompt="1"/>
          </p:nvPr>
        </p:nvSpPr>
        <p:spPr>
          <a:xfrm>
            <a:off x="911424" y="476673"/>
            <a:ext cx="10824640" cy="443199"/>
          </a:xfrm>
          <a:prstGeom prst="rect">
            <a:avLst/>
          </a:prstGeom>
        </p:spPr>
        <p:txBody>
          <a:bodyPr/>
          <a:lstStyle>
            <a:lvl1pPr>
              <a:defRPr sz="2800" b="0" cap="all" baseline="0">
                <a:latin typeface="Century Gothic" pitchFamily="34" charset="0"/>
              </a:defRPr>
            </a:lvl1pPr>
          </a:lstStyle>
          <a:p>
            <a:r>
              <a:rPr lang="en-US" noProof="0"/>
              <a:t>Slide title</a:t>
            </a:r>
          </a:p>
        </p:txBody>
      </p:sp>
      <p:pic>
        <p:nvPicPr>
          <p:cNvPr id="40"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337" y="415759"/>
            <a:ext cx="407527" cy="647300"/>
          </a:xfrm>
          <a:prstGeom prst="rect">
            <a:avLst/>
          </a:prstGeom>
        </p:spPr>
      </p:pic>
    </p:spTree>
    <p:extLst>
      <p:ext uri="{BB962C8B-B14F-4D97-AF65-F5344CB8AC3E}">
        <p14:creationId xmlns:p14="http://schemas.microsoft.com/office/powerpoint/2010/main" val="352490787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cxnSp>
        <p:nvCxnSpPr>
          <p:cNvPr id="9" name="Connecteur droit 8"/>
          <p:cNvCxnSpPr/>
          <p:nvPr userDrawn="1"/>
        </p:nvCxnSpPr>
        <p:spPr>
          <a:xfrm>
            <a:off x="5024290"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4" y="4405101"/>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4405101"/>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4405101"/>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4405101"/>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405101"/>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err="1">
                <a:ln>
                  <a:noFill/>
                </a:ln>
                <a:solidFill>
                  <a:prstClr val="black"/>
                </a:solidFill>
                <a:effectLst/>
                <a:uLnTx/>
                <a:uFillTx/>
                <a:latin typeface="Century Gothic" panose="020B0502020202020204" pitchFamily="34" charset="0"/>
                <a:ea typeface="+mn-ea"/>
                <a:cs typeface="+mn-cs"/>
              </a:rPr>
              <a:t>Onboarding</a:t>
            </a: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7" name="ZoneTexte 56"/>
          <p:cNvSpPr txBox="1"/>
          <p:nvPr userDrawn="1"/>
        </p:nvSpPr>
        <p:spPr>
          <a:xfrm>
            <a:off x="5002332" y="1063127"/>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58" name="ZoneTexte 57"/>
          <p:cNvSpPr txBox="1"/>
          <p:nvPr userDrawn="1"/>
        </p:nvSpPr>
        <p:spPr>
          <a:xfrm>
            <a:off x="6382655" y="1063127"/>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59" name="Rectangle 58"/>
          <p:cNvSpPr/>
          <p:nvPr userDrawn="1"/>
        </p:nvSpPr>
        <p:spPr>
          <a:xfrm>
            <a:off x="7909060" y="1120277"/>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60" name="Rectangle 59"/>
          <p:cNvSpPr/>
          <p:nvPr userDrawn="1"/>
        </p:nvSpPr>
        <p:spPr>
          <a:xfrm>
            <a:off x="9231535" y="1120277"/>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61" name="Rectangle 60"/>
          <p:cNvSpPr/>
          <p:nvPr userDrawn="1"/>
        </p:nvSpPr>
        <p:spPr>
          <a:xfrm>
            <a:off x="10753528" y="1063127"/>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sp>
        <p:nvSpPr>
          <p:cNvPr id="62" name="ZoneTexte 61"/>
          <p:cNvSpPr txBox="1"/>
          <p:nvPr userDrawn="1"/>
        </p:nvSpPr>
        <p:spPr>
          <a:xfrm>
            <a:off x="2167414" y="1120277"/>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63" name="ZoneTexte 62"/>
          <p:cNvSpPr txBox="1"/>
          <p:nvPr userDrawn="1"/>
        </p:nvSpPr>
        <p:spPr>
          <a:xfrm>
            <a:off x="3551272" y="1120277"/>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64" name="ZoneTexte 63"/>
          <p:cNvSpPr txBox="1"/>
          <p:nvPr userDrawn="1"/>
        </p:nvSpPr>
        <p:spPr>
          <a:xfrm>
            <a:off x="1423555" y="1115157"/>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5" name="Rectangle 64"/>
          <p:cNvSpPr/>
          <p:nvPr userDrawn="1"/>
        </p:nvSpPr>
        <p:spPr>
          <a:xfrm>
            <a:off x="2237248" y="846996"/>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66" name="Rectangle 65"/>
          <p:cNvSpPr/>
          <p:nvPr userDrawn="1"/>
        </p:nvSpPr>
        <p:spPr>
          <a:xfrm>
            <a:off x="5082346" y="846995"/>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67" name="Rectangle 66"/>
          <p:cNvSpPr/>
          <p:nvPr userDrawn="1"/>
        </p:nvSpPr>
        <p:spPr>
          <a:xfrm>
            <a:off x="6515291" y="846995"/>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68" name="Rectangle 67"/>
          <p:cNvSpPr/>
          <p:nvPr userDrawn="1"/>
        </p:nvSpPr>
        <p:spPr>
          <a:xfrm>
            <a:off x="7961428" y="846995"/>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69" name="Rectangle 68"/>
          <p:cNvSpPr/>
          <p:nvPr userDrawn="1"/>
        </p:nvSpPr>
        <p:spPr>
          <a:xfrm>
            <a:off x="9373540" y="846995"/>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70" name="ZoneTexte 6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71" name="Image 70">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6845204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EAA43-A8EF-4BD4-89AF-C3EB53F7DFD9}"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9907637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sp>
        <p:nvSpPr>
          <p:cNvPr id="26" name="ZoneTexte 25"/>
          <p:cNvSpPr txBox="1"/>
          <p:nvPr userDrawn="1"/>
        </p:nvSpPr>
        <p:spPr>
          <a:xfrm>
            <a:off x="5002332" y="1396502"/>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27" name="ZoneTexte 26"/>
          <p:cNvSpPr txBox="1"/>
          <p:nvPr userDrawn="1"/>
        </p:nvSpPr>
        <p:spPr>
          <a:xfrm>
            <a:off x="6382655" y="1396502"/>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28" name="Rectangle 27"/>
          <p:cNvSpPr/>
          <p:nvPr userDrawn="1"/>
        </p:nvSpPr>
        <p:spPr>
          <a:xfrm>
            <a:off x="7909060" y="1453652"/>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29" name="Rectangle 28"/>
          <p:cNvSpPr/>
          <p:nvPr userDrawn="1"/>
        </p:nvSpPr>
        <p:spPr>
          <a:xfrm>
            <a:off x="9231535" y="1453652"/>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30" name="Rectangle 29"/>
          <p:cNvSpPr/>
          <p:nvPr userDrawn="1"/>
        </p:nvSpPr>
        <p:spPr>
          <a:xfrm>
            <a:off x="10753528" y="1396502"/>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cxnSp>
        <p:nvCxnSpPr>
          <p:cNvPr id="9" name="Connecteur droit 8"/>
          <p:cNvCxnSpPr/>
          <p:nvPr userDrawn="1"/>
        </p:nvCxnSpPr>
        <p:spPr>
          <a:xfrm>
            <a:off x="5024290"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167414" y="1453652"/>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49" name="ZoneTexte 48"/>
          <p:cNvSpPr txBox="1"/>
          <p:nvPr userDrawn="1"/>
        </p:nvSpPr>
        <p:spPr>
          <a:xfrm>
            <a:off x="3551272" y="1453652"/>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25" name="ZoneTexte 24"/>
          <p:cNvSpPr txBox="1"/>
          <p:nvPr userDrawn="1"/>
        </p:nvSpPr>
        <p:spPr>
          <a:xfrm>
            <a:off x="1423555" y="1448532"/>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7" name="Rectangle 36"/>
          <p:cNvSpPr/>
          <p:nvPr userDrawn="1"/>
        </p:nvSpPr>
        <p:spPr>
          <a:xfrm>
            <a:off x="2298044" y="495581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495581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495581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4955819"/>
            <a:ext cx="0" cy="10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955819"/>
            <a:ext cx="0" cy="10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2237248" y="1180371"/>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43" name="Rectangle 42"/>
          <p:cNvSpPr/>
          <p:nvPr userDrawn="1"/>
        </p:nvSpPr>
        <p:spPr>
          <a:xfrm>
            <a:off x="5082346" y="1180370"/>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44" name="Rectangle 43"/>
          <p:cNvSpPr/>
          <p:nvPr userDrawn="1"/>
        </p:nvSpPr>
        <p:spPr>
          <a:xfrm>
            <a:off x="6515291" y="1180370"/>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45" name="Rectangle 44"/>
          <p:cNvSpPr/>
          <p:nvPr userDrawn="1"/>
        </p:nvSpPr>
        <p:spPr>
          <a:xfrm>
            <a:off x="7961428" y="1180370"/>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46" name="Rectangle 45"/>
          <p:cNvSpPr/>
          <p:nvPr userDrawn="1"/>
        </p:nvSpPr>
        <p:spPr>
          <a:xfrm>
            <a:off x="9373540" y="1180370"/>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Culture &amp; Vision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ZoneTexte 4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57" name="Image 5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16243390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sp>
        <p:nvSpPr>
          <p:cNvPr id="37" name="Rectangle 36"/>
          <p:cNvSpPr/>
          <p:nvPr userDrawn="1"/>
        </p:nvSpPr>
        <p:spPr>
          <a:xfrm>
            <a:off x="2298044" y="7669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Self-development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a:t>
            </a:r>
            <a:r>
              <a:rPr lang="en-US" sz="1100" b="1" dirty="0">
                <a:latin typeface="Century Gothic" panose="020B0502020202020204" pitchFamily="34" charset="0"/>
                <a:hlinkClick r:id="rId6" action="ppaction://hlinksldjump"/>
              </a:rPr>
              <a:t>Learning</a:t>
            </a:r>
            <a:r>
              <a:rPr lang="en-US" sz="1100" b="1" dirty="0">
                <a:latin typeface="Century Gothic" panose="020B0502020202020204" pitchFamily="34" charset="0"/>
              </a:rPr>
              <a:t> Topics</a:t>
            </a:r>
          </a:p>
        </p:txBody>
      </p:sp>
      <p:pic>
        <p:nvPicPr>
          <p:cNvPr id="16" name="Image 15">
            <a:hlinkClick r:id="rId5"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63985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sp>
        <p:nvSpPr>
          <p:cNvPr id="37" name="Rectangle 36"/>
          <p:cNvSpPr/>
          <p:nvPr userDrawn="1"/>
        </p:nvSpPr>
        <p:spPr>
          <a:xfrm>
            <a:off x="2298044" y="7669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766989"/>
            <a:ext cx="0" cy="58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766989"/>
            <a:ext cx="0" cy="58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ways of working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16" name="Image 15">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46225766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sp>
        <p:nvSpPr>
          <p:cNvPr id="27" name="ZoneTexte 26"/>
          <p:cNvSpPr txBox="1"/>
          <p:nvPr userDrawn="1"/>
        </p:nvSpPr>
        <p:spPr>
          <a:xfrm>
            <a:off x="6015432" y="623551"/>
            <a:ext cx="2180522" cy="338554"/>
          </a:xfrm>
          <a:prstGeom prst="rect">
            <a:avLst/>
          </a:prstGeom>
          <a:noFill/>
        </p:spPr>
        <p:txBody>
          <a:bodyPr wrap="square" rtlCol="0">
            <a:spAutoFit/>
          </a:bodyPr>
          <a:lstStyle/>
          <a:p>
            <a:pPr algn="ctr"/>
            <a:r>
              <a:rPr lang="en-US" sz="800" noProof="0">
                <a:latin typeface="Century Gothic" panose="020B0502020202020204" pitchFamily="34" charset="0"/>
              </a:rPr>
              <a:t>Group Product Manager / Senior Brand Manager / Expert Community Leader</a:t>
            </a:r>
          </a:p>
        </p:txBody>
      </p:sp>
      <p:sp>
        <p:nvSpPr>
          <p:cNvPr id="28" name="Rectangle 27"/>
          <p:cNvSpPr/>
          <p:nvPr userDrawn="1"/>
        </p:nvSpPr>
        <p:spPr>
          <a:xfrm>
            <a:off x="8129590" y="623551"/>
            <a:ext cx="2006778" cy="338554"/>
          </a:xfrm>
          <a:prstGeom prst="rect">
            <a:avLst/>
          </a:prstGeom>
          <a:noFill/>
        </p:spPr>
        <p:txBody>
          <a:bodyPr wrap="square" rtlCol="0">
            <a:spAutoFit/>
          </a:bodyPr>
          <a:lstStyle/>
          <a:p>
            <a:pPr algn="ctr"/>
            <a:r>
              <a:rPr lang="en-US" sz="800" noProof="0">
                <a:latin typeface="Century Gothic" panose="020B0502020202020204" pitchFamily="34" charset="0"/>
              </a:rPr>
              <a:t>Marketing Director / Brand Business leader / Expert Community Leader</a:t>
            </a:r>
          </a:p>
        </p:txBody>
      </p:sp>
      <p:sp>
        <p:nvSpPr>
          <p:cNvPr id="30" name="Rectangle 29"/>
          <p:cNvSpPr/>
          <p:nvPr userDrawn="1"/>
        </p:nvSpPr>
        <p:spPr>
          <a:xfrm>
            <a:off x="10249477" y="623551"/>
            <a:ext cx="1819156" cy="215444"/>
          </a:xfrm>
          <a:prstGeom prst="rect">
            <a:avLst/>
          </a:prstGeom>
          <a:noFill/>
        </p:spPr>
        <p:txBody>
          <a:bodyPr wrap="square" rtlCol="0">
            <a:spAutoFit/>
          </a:bodyPr>
          <a:lstStyle/>
          <a:p>
            <a:pPr algn="ctr"/>
            <a:r>
              <a:rPr lang="en-GB" sz="800" noProof="0">
                <a:latin typeface="Century Gothic" panose="020B0502020202020204" pitchFamily="34" charset="0"/>
              </a:rPr>
              <a:t>Brand General Manager</a:t>
            </a:r>
          </a:p>
        </p:txBody>
      </p:sp>
      <p:cxnSp>
        <p:nvCxnSpPr>
          <p:cNvPr id="9" name="Connecteur droit 8"/>
          <p:cNvCxnSpPr/>
          <p:nvPr userDrawn="1"/>
        </p:nvCxnSpPr>
        <p:spPr>
          <a:xfrm>
            <a:off x="6079836"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8132820"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10136368"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4196272" y="850290"/>
            <a:ext cx="2012" cy="23488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296030" y="742568"/>
            <a:ext cx="1900242"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Year 1</a:t>
            </a:r>
          </a:p>
        </p:txBody>
      </p:sp>
      <p:sp>
        <p:nvSpPr>
          <p:cNvPr id="49" name="ZoneTexte 48"/>
          <p:cNvSpPr txBox="1"/>
          <p:nvPr userDrawn="1"/>
        </p:nvSpPr>
        <p:spPr>
          <a:xfrm>
            <a:off x="4196272" y="742568"/>
            <a:ext cx="1837130" cy="215444"/>
          </a:xfrm>
          <a:prstGeom prst="rect">
            <a:avLst/>
          </a:prstGeom>
          <a:noFill/>
        </p:spPr>
        <p:txBody>
          <a:bodyPr wrap="square" rtlCol="0">
            <a:spAutoFit/>
          </a:bodyPr>
          <a:lstStyle/>
          <a:p>
            <a:pPr algn="ctr"/>
            <a:r>
              <a:rPr lang="en-GB" sz="800" noProof="0">
                <a:latin typeface="Century Gothic" panose="020B0502020202020204" pitchFamily="34" charset="0"/>
              </a:rPr>
              <a:t>Year 2</a:t>
            </a:r>
          </a:p>
        </p:txBody>
      </p:sp>
      <p:sp>
        <p:nvSpPr>
          <p:cNvPr id="25" name="ZoneTexte 24"/>
          <p:cNvSpPr txBox="1"/>
          <p:nvPr userDrawn="1"/>
        </p:nvSpPr>
        <p:spPr>
          <a:xfrm>
            <a:off x="1423555" y="714858"/>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7" name="Rectangle 36"/>
          <p:cNvSpPr/>
          <p:nvPr userDrawn="1"/>
        </p:nvSpPr>
        <p:spPr>
          <a:xfrm>
            <a:off x="2298044" y="3360808"/>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336080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336080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3360808"/>
            <a:ext cx="0" cy="334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3360808"/>
            <a:ext cx="0" cy="334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2298043" y="399071"/>
            <a:ext cx="3676063"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44" name="Rectangle 43"/>
          <p:cNvSpPr/>
          <p:nvPr userDrawn="1"/>
        </p:nvSpPr>
        <p:spPr>
          <a:xfrm>
            <a:off x="6183028" y="399071"/>
            <a:ext cx="1845331"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TEAM MANAGERS</a:t>
            </a:r>
          </a:p>
        </p:txBody>
      </p:sp>
      <p:sp>
        <p:nvSpPr>
          <p:cNvPr id="45" name="Rectangle 44"/>
          <p:cNvSpPr/>
          <p:nvPr userDrawn="1"/>
        </p:nvSpPr>
        <p:spPr>
          <a:xfrm>
            <a:off x="8237280" y="399071"/>
            <a:ext cx="179462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latin typeface="Century Gothic" panose="020B0502020202020204" pitchFamily="34" charset="0"/>
              </a:rPr>
              <a:t>HEAD OF FUNCTION/ BU COMMITTEE</a:t>
            </a:r>
            <a:r>
              <a:rPr lang="fr-FR" sz="800" baseline="0" dirty="0">
                <a:latin typeface="Century Gothic" panose="020B0502020202020204" pitchFamily="34" charset="0"/>
              </a:rPr>
              <a:t> MEMBER</a:t>
            </a:r>
            <a:endParaRPr lang="fr-FR" sz="800" dirty="0">
              <a:latin typeface="Century Gothic" panose="020B0502020202020204" pitchFamily="34" charset="0"/>
            </a:endParaRPr>
          </a:p>
        </p:txBody>
      </p:sp>
      <p:sp>
        <p:nvSpPr>
          <p:cNvPr id="46" name="Rectangle 45"/>
          <p:cNvSpPr/>
          <p:nvPr userDrawn="1"/>
        </p:nvSpPr>
        <p:spPr>
          <a:xfrm>
            <a:off x="10240828" y="399071"/>
            <a:ext cx="1829817"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800">
                <a:latin typeface="Century Gothic" panose="020B0502020202020204" pitchFamily="34" charset="0"/>
              </a:rPr>
              <a:t>BU MANAGER/ COUNTRY COMMITTEE MEMBER</a:t>
            </a:r>
          </a:p>
        </p:txBody>
      </p: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Operational marketing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2298043" y="623551"/>
            <a:ext cx="3739900" cy="215444"/>
          </a:xfrm>
          <a:prstGeom prst="rect">
            <a:avLst/>
          </a:prstGeom>
          <a:noFill/>
        </p:spPr>
        <p:txBody>
          <a:bodyPr wrap="square" rtlCol="0">
            <a:spAutoFit/>
          </a:bodyPr>
          <a:lstStyle/>
          <a:p>
            <a:pPr lvl="0" algn="ctr"/>
            <a:r>
              <a:rPr lang="en-GB" sz="800">
                <a:latin typeface="Century Gothic" panose="020B0502020202020204" pitchFamily="34" charset="0"/>
              </a:rPr>
              <a:t>Product / Social / Online / Retail Brand Manager</a:t>
            </a:r>
          </a:p>
        </p:txBody>
      </p:sp>
      <p:sp>
        <p:nvSpPr>
          <p:cNvPr id="31" name="ZoneTexte 30">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35" name="Image 34">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99171293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2229860" y="360608"/>
            <a:ext cx="3162665"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INDIVIDUAL CONTRIBUTORS</a:t>
            </a:r>
          </a:p>
        </p:txBody>
      </p:sp>
      <p:sp>
        <p:nvSpPr>
          <p:cNvPr id="11" name="Rectangle 10"/>
          <p:cNvSpPr/>
          <p:nvPr userDrawn="1"/>
        </p:nvSpPr>
        <p:spPr>
          <a:xfrm>
            <a:off x="5586297"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LEADERS</a:t>
            </a:r>
          </a:p>
        </p:txBody>
      </p:sp>
      <p:sp>
        <p:nvSpPr>
          <p:cNvPr id="12" name="Rectangle 11"/>
          <p:cNvSpPr/>
          <p:nvPr userDrawn="1"/>
        </p:nvSpPr>
        <p:spPr>
          <a:xfrm>
            <a:off x="8948068"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Century Gothic" panose="020B0502020202020204" pitchFamily="34" charset="0"/>
              </a:rPr>
              <a:t>HEAD OF FUNCTION/ BU COMMITTEE</a:t>
            </a:r>
            <a:r>
              <a:rPr lang="fr-FR" sz="1000" baseline="0" dirty="0">
                <a:latin typeface="Century Gothic" panose="020B0502020202020204" pitchFamily="34" charset="0"/>
              </a:rPr>
              <a:t> MEMBERS</a:t>
            </a:r>
            <a:endParaRPr lang="fr-FR" sz="1000" dirty="0">
              <a:latin typeface="Century Gothic" panose="020B0502020202020204" pitchFamily="34" charset="0"/>
            </a:endParaRPr>
          </a:p>
        </p:txBody>
      </p:sp>
      <p:cxnSp>
        <p:nvCxnSpPr>
          <p:cNvPr id="14" name="Connecteur droit 13"/>
          <p:cNvCxnSpPr/>
          <p:nvPr userDrawn="1"/>
        </p:nvCxnSpPr>
        <p:spPr>
          <a:xfrm>
            <a:off x="5481891" y="356379"/>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8843477" y="380908"/>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2229861" y="3826997"/>
            <a:ext cx="3162664"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21" name="Rectangle 20"/>
          <p:cNvSpPr/>
          <p:nvPr userDrawn="1"/>
        </p:nvSpPr>
        <p:spPr>
          <a:xfrm>
            <a:off x="5586297" y="38269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22" name="Rectangle 21"/>
          <p:cNvSpPr/>
          <p:nvPr userDrawn="1"/>
        </p:nvSpPr>
        <p:spPr>
          <a:xfrm>
            <a:off x="8948068" y="38269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23" name="Connecteur droit 22"/>
          <p:cNvCxnSpPr/>
          <p:nvPr userDrawn="1"/>
        </p:nvCxnSpPr>
        <p:spPr>
          <a:xfrm>
            <a:off x="5481891" y="3826997"/>
            <a:ext cx="0" cy="29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userDrawn="1"/>
        </p:nvCxnSpPr>
        <p:spPr>
          <a:xfrm>
            <a:off x="8843477" y="3826997"/>
            <a:ext cx="0" cy="29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12">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16" name="Image 15"/>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17" name="Rectangle 16">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18" name="Imag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19"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ZoneTexte 24"/>
          <p:cNvSpPr txBox="1"/>
          <p:nvPr userDrawn="1"/>
        </p:nvSpPr>
        <p:spPr>
          <a:xfrm>
            <a:off x="62562" y="23621"/>
            <a:ext cx="36724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Human Resources Snapshot</a:t>
            </a:r>
          </a:p>
        </p:txBody>
      </p:sp>
      <p:sp>
        <p:nvSpPr>
          <p:cNvPr id="28" name="ZoneTexte 27">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29" name="Image 28">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47921149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65303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7" name="Rectangle 6"/>
          <p:cNvSpPr/>
          <p:nvPr userDrawn="1"/>
        </p:nvSpPr>
        <p:spPr>
          <a:xfrm>
            <a:off x="2191607"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8" name="Rectangle 7"/>
          <p:cNvSpPr/>
          <p:nvPr userDrawn="1"/>
        </p:nvSpPr>
        <p:spPr>
          <a:xfrm>
            <a:off x="5575845"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9" name="Rectangle 8"/>
          <p:cNvSpPr/>
          <p:nvPr userDrawn="1"/>
        </p:nvSpPr>
        <p:spPr>
          <a:xfrm>
            <a:off x="8958329"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15" name="Connecteur droit 14"/>
          <p:cNvCxnSpPr/>
          <p:nvPr userDrawn="1"/>
        </p:nvCxnSpPr>
        <p:spPr>
          <a:xfrm>
            <a:off x="5467649" y="329229"/>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2" y="353758"/>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7"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8" name="Rectangle 17"/>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9" name="ZoneTexte 18"/>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
        <p:nvSpPr>
          <p:cNvPr id="10" name="ZoneTexte 9"/>
          <p:cNvSpPr txBox="1"/>
          <p:nvPr userDrawn="1"/>
        </p:nvSpPr>
        <p:spPr>
          <a:xfrm>
            <a:off x="169754" y="698427"/>
            <a:ext cx="1083566" cy="369332"/>
          </a:xfrm>
          <a:prstGeom prst="rect">
            <a:avLst/>
          </a:prstGeom>
          <a:solidFill>
            <a:srgbClr val="00B0F0"/>
          </a:solidFill>
        </p:spPr>
        <p:txBody>
          <a:bodyPr wrap="none" rtlCol="0">
            <a:spAutoFit/>
          </a:bodyPr>
          <a:lstStyle/>
          <a:p>
            <a:r>
              <a:rPr lang="fr-FR"/>
              <a:t>DIGITAL</a:t>
            </a:r>
            <a:r>
              <a:rPr lang="fr-FR" baseline="0"/>
              <a:t> 2</a:t>
            </a:r>
            <a:endParaRPr lang="en-GB"/>
          </a:p>
        </p:txBody>
      </p:sp>
      <p:sp>
        <p:nvSpPr>
          <p:cNvPr id="13" name="ZoneTexte 12">
            <a:hlinkClick r:id="rId2"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14" name="Image 13">
            <a:hlinkClick r:id="rId3" action="ppaction://hlinksldjump"/>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91585417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sp>
        <p:nvSpPr>
          <p:cNvPr id="7" name="Rectangle 6"/>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8" name="Arrondir un rectangle avec un coin diagonal 7"/>
          <p:cNvSpPr/>
          <p:nvPr userDrawn="1"/>
        </p:nvSpPr>
        <p:spPr>
          <a:xfrm>
            <a:off x="0" y="57794"/>
            <a:ext cx="3797624" cy="249906"/>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9" name="Rectangle 8"/>
          <p:cNvSpPr/>
          <p:nvPr userDrawn="1"/>
        </p:nvSpPr>
        <p:spPr>
          <a:xfrm>
            <a:off x="2191607"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ESSENTIAL</a:t>
            </a:r>
          </a:p>
        </p:txBody>
      </p:sp>
      <p:sp>
        <p:nvSpPr>
          <p:cNvPr id="11" name="Rectangle 10"/>
          <p:cNvSpPr/>
          <p:nvPr userDrawn="1"/>
        </p:nvSpPr>
        <p:spPr>
          <a:xfrm>
            <a:off x="5575845"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ADVANCED</a:t>
            </a:r>
          </a:p>
        </p:txBody>
      </p:sp>
      <p:sp>
        <p:nvSpPr>
          <p:cNvPr id="12" name="Rectangle 11"/>
          <p:cNvSpPr/>
          <p:nvPr userDrawn="1"/>
        </p:nvSpPr>
        <p:spPr>
          <a:xfrm>
            <a:off x="8958329"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MASTERY</a:t>
            </a:r>
          </a:p>
        </p:txBody>
      </p:sp>
      <p:cxnSp>
        <p:nvCxnSpPr>
          <p:cNvPr id="3" name="Connecteur droit 2"/>
          <p:cNvCxnSpPr/>
          <p:nvPr userDrawn="1"/>
        </p:nvCxnSpPr>
        <p:spPr>
          <a:xfrm>
            <a:off x="2178487" y="1027593"/>
            <a:ext cx="101292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5467648" y="381779"/>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1" y="406308"/>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
        <p:nvSpPr>
          <p:cNvPr id="14" name="ZoneTexte 13"/>
          <p:cNvSpPr txBox="1"/>
          <p:nvPr userDrawn="1"/>
        </p:nvSpPr>
        <p:spPr>
          <a:xfrm>
            <a:off x="169754" y="698427"/>
            <a:ext cx="1554849" cy="369332"/>
          </a:xfrm>
          <a:prstGeom prst="rect">
            <a:avLst/>
          </a:prstGeom>
          <a:solidFill>
            <a:srgbClr val="00B0F0"/>
          </a:solidFill>
        </p:spPr>
        <p:txBody>
          <a:bodyPr wrap="none" rtlCol="0">
            <a:spAutoFit/>
          </a:bodyPr>
          <a:lstStyle/>
          <a:p>
            <a:r>
              <a:rPr lang="fr-FR"/>
              <a:t>OPERATIONS 2</a:t>
            </a:r>
            <a:endParaRPr lang="en-GB"/>
          </a:p>
        </p:txBody>
      </p:sp>
      <p:sp>
        <p:nvSpPr>
          <p:cNvPr id="20" name="ZoneTexte 19">
            <a:hlinkClick r:id="rId2"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dirty="0">
                <a:latin typeface="Century Gothic" panose="020B0502020202020204" pitchFamily="34" charset="0"/>
              </a:rPr>
              <a:t>Back to Learning Topics</a:t>
            </a:r>
          </a:p>
        </p:txBody>
      </p:sp>
      <p:pic>
        <p:nvPicPr>
          <p:cNvPr id="21" name="Image 20">
            <a:hlinkClick r:id="rId3" action="ppaction://hlinksldjump"/>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69815022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D43DA0-303D-4F55-AA7E-B03196AE20BB}"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7FB73E-BB9D-4A7B-ABD1-E5E1A8BF3AF9}" type="slidenum">
              <a:rPr lang="zh-CN" altLang="en-US" smtClean="0"/>
              <a:t>‹#›</a:t>
            </a:fld>
            <a:endParaRPr lang="zh-CN" altLang="en-US"/>
          </a:p>
        </p:txBody>
      </p:sp>
    </p:spTree>
    <p:extLst>
      <p:ext uri="{BB962C8B-B14F-4D97-AF65-F5344CB8AC3E}">
        <p14:creationId xmlns:p14="http://schemas.microsoft.com/office/powerpoint/2010/main" val="90995211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B034BF4-AFC8-1D42-9399-F96E730BA523}"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FB24-9C54-CE4A-BA69-4FD412B00E07}" type="slidenum">
              <a:rPr lang="en-US" smtClean="0"/>
              <a:t>‹#›</a:t>
            </a:fld>
            <a:endParaRPr lang="en-US"/>
          </a:p>
        </p:txBody>
      </p:sp>
    </p:spTree>
    <p:extLst>
      <p:ext uri="{BB962C8B-B14F-4D97-AF65-F5344CB8AC3E}">
        <p14:creationId xmlns:p14="http://schemas.microsoft.com/office/powerpoint/2010/main" val="25251983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913293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_Disrupt HR Content Slide 1">
    <p:spTree>
      <p:nvGrpSpPr>
        <p:cNvPr id="1" name=""/>
        <p:cNvGrpSpPr/>
        <p:nvPr/>
      </p:nvGrpSpPr>
      <p:grpSpPr>
        <a:xfrm>
          <a:off x="0" y="0"/>
          <a:ext cx="0" cy="0"/>
          <a:chOff x="0" y="0"/>
          <a:chExt cx="0" cy="0"/>
        </a:xfrm>
      </p:grpSpPr>
      <p:grpSp>
        <p:nvGrpSpPr>
          <p:cNvPr id="8" name="Group 10"/>
          <p:cNvGrpSpPr/>
          <p:nvPr userDrawn="1"/>
        </p:nvGrpSpPr>
        <p:grpSpPr>
          <a:xfrm>
            <a:off x="482799" y="253799"/>
            <a:ext cx="429299" cy="949469"/>
            <a:chOff x="5719204" y="563765"/>
            <a:chExt cx="427665" cy="945860"/>
          </a:xfrm>
        </p:grpSpPr>
        <p:sp>
          <p:nvSpPr>
            <p:cNvPr id="14" name="Rectangle 2"/>
            <p:cNvSpPr/>
            <p:nvPr userDrawn="1"/>
          </p:nvSpPr>
          <p:spPr>
            <a:xfrm>
              <a:off x="5719204" y="567023"/>
              <a:ext cx="341584" cy="942602"/>
            </a:xfrm>
            <a:custGeom>
              <a:avLst/>
              <a:gdLst>
                <a:gd name="connsiteX0" fmla="*/ 0 w 84752"/>
                <a:gd name="connsiteY0" fmla="*/ 0 h 936000"/>
                <a:gd name="connsiteX1" fmla="*/ 84752 w 84752"/>
                <a:gd name="connsiteY1" fmla="*/ 0 h 936000"/>
                <a:gd name="connsiteX2" fmla="*/ 84752 w 84752"/>
                <a:gd name="connsiteY2" fmla="*/ 936000 h 936000"/>
                <a:gd name="connsiteX3" fmla="*/ 0 w 84752"/>
                <a:gd name="connsiteY3" fmla="*/ 936000 h 936000"/>
                <a:gd name="connsiteX4" fmla="*/ 0 w 84752"/>
                <a:gd name="connsiteY4" fmla="*/ 0 h 936000"/>
                <a:gd name="connsiteX0" fmla="*/ 0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0 w 305816"/>
                <a:gd name="connsiteY4" fmla="*/ 5024 h 941024"/>
                <a:gd name="connsiteX0" fmla="*/ 211016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211016 w 305816"/>
                <a:gd name="connsiteY4" fmla="*/ 5024 h 941024"/>
                <a:gd name="connsiteX0" fmla="*/ 220919 w 305816"/>
                <a:gd name="connsiteY0" fmla="*/ 0 h 942602"/>
                <a:gd name="connsiteX1" fmla="*/ 305816 w 305816"/>
                <a:gd name="connsiteY1" fmla="*/ 1578 h 942602"/>
                <a:gd name="connsiteX2" fmla="*/ 84752 w 305816"/>
                <a:gd name="connsiteY2" fmla="*/ 942602 h 942602"/>
                <a:gd name="connsiteX3" fmla="*/ 0 w 305816"/>
                <a:gd name="connsiteY3" fmla="*/ 942602 h 942602"/>
                <a:gd name="connsiteX4" fmla="*/ 220919 w 305816"/>
                <a:gd name="connsiteY4" fmla="*/ 0 h 942602"/>
                <a:gd name="connsiteX0" fmla="*/ 220919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20919 w 322322"/>
                <a:gd name="connsiteY4" fmla="*/ 0 h 942602"/>
                <a:gd name="connsiteX0" fmla="*/ 240726 w 322322"/>
                <a:gd name="connsiteY0" fmla="*/ 1723 h 941024"/>
                <a:gd name="connsiteX1" fmla="*/ 322322 w 322322"/>
                <a:gd name="connsiteY1" fmla="*/ 0 h 941024"/>
                <a:gd name="connsiteX2" fmla="*/ 84752 w 322322"/>
                <a:gd name="connsiteY2" fmla="*/ 941024 h 941024"/>
                <a:gd name="connsiteX3" fmla="*/ 0 w 322322"/>
                <a:gd name="connsiteY3" fmla="*/ 941024 h 941024"/>
                <a:gd name="connsiteX4" fmla="*/ 240726 w 322322"/>
                <a:gd name="connsiteY4" fmla="*/ 1723 h 941024"/>
                <a:gd name="connsiteX0" fmla="*/ 240726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40726 w 322322"/>
                <a:gd name="connsiteY4" fmla="*/ 0 h 942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22" h="942602">
                  <a:moveTo>
                    <a:pt x="240726" y="0"/>
                  </a:moveTo>
                  <a:lnTo>
                    <a:pt x="322322" y="1578"/>
                  </a:lnTo>
                  <a:lnTo>
                    <a:pt x="84752" y="942602"/>
                  </a:lnTo>
                  <a:lnTo>
                    <a:pt x="0" y="942602"/>
                  </a:lnTo>
                  <a:lnTo>
                    <a:pt x="240726" y="0"/>
                  </a:lnTo>
                  <a:close/>
                </a:path>
              </a:pathLst>
            </a:custGeom>
            <a:solidFill>
              <a:schemeClr val="accent4"/>
            </a:solidFill>
            <a:ln>
              <a:noFill/>
            </a:ln>
          </p:spPr>
          <p:txBody>
            <a:bodyPr wrap="square" rtlCol="0" anchor="ctr">
              <a:noAutofit/>
            </a:bodyPr>
            <a:lstStyle/>
            <a:p>
              <a:pPr algn="ctr"/>
              <a:r>
                <a:rPr lang="en-US" sz="4267"/>
                <a:t> </a:t>
              </a:r>
            </a:p>
          </p:txBody>
        </p:sp>
        <p:sp>
          <p:nvSpPr>
            <p:cNvPr id="15" name="Rectangle 2"/>
            <p:cNvSpPr/>
            <p:nvPr userDrawn="1"/>
          </p:nvSpPr>
          <p:spPr>
            <a:xfrm>
              <a:off x="5887307" y="563765"/>
              <a:ext cx="259562" cy="945860"/>
            </a:xfrm>
            <a:custGeom>
              <a:avLst/>
              <a:gdLst>
                <a:gd name="connsiteX0" fmla="*/ 0 w 84752"/>
                <a:gd name="connsiteY0" fmla="*/ 0 h 936000"/>
                <a:gd name="connsiteX1" fmla="*/ 84752 w 84752"/>
                <a:gd name="connsiteY1" fmla="*/ 0 h 936000"/>
                <a:gd name="connsiteX2" fmla="*/ 84752 w 84752"/>
                <a:gd name="connsiteY2" fmla="*/ 936000 h 936000"/>
                <a:gd name="connsiteX3" fmla="*/ 0 w 84752"/>
                <a:gd name="connsiteY3" fmla="*/ 936000 h 936000"/>
                <a:gd name="connsiteX4" fmla="*/ 0 w 84752"/>
                <a:gd name="connsiteY4" fmla="*/ 0 h 936000"/>
                <a:gd name="connsiteX0" fmla="*/ 0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0 w 305816"/>
                <a:gd name="connsiteY4" fmla="*/ 5024 h 941024"/>
                <a:gd name="connsiteX0" fmla="*/ 211016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211016 w 305816"/>
                <a:gd name="connsiteY4" fmla="*/ 5024 h 941024"/>
                <a:gd name="connsiteX0" fmla="*/ 220919 w 305816"/>
                <a:gd name="connsiteY0" fmla="*/ 0 h 942602"/>
                <a:gd name="connsiteX1" fmla="*/ 305816 w 305816"/>
                <a:gd name="connsiteY1" fmla="*/ 1578 h 942602"/>
                <a:gd name="connsiteX2" fmla="*/ 84752 w 305816"/>
                <a:gd name="connsiteY2" fmla="*/ 942602 h 942602"/>
                <a:gd name="connsiteX3" fmla="*/ 0 w 305816"/>
                <a:gd name="connsiteY3" fmla="*/ 942602 h 942602"/>
                <a:gd name="connsiteX4" fmla="*/ 220919 w 305816"/>
                <a:gd name="connsiteY4" fmla="*/ 0 h 942602"/>
                <a:gd name="connsiteX0" fmla="*/ 220919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20919 w 322322"/>
                <a:gd name="connsiteY4" fmla="*/ 0 h 942602"/>
                <a:gd name="connsiteX0" fmla="*/ 240726 w 322322"/>
                <a:gd name="connsiteY0" fmla="*/ 1723 h 941024"/>
                <a:gd name="connsiteX1" fmla="*/ 322322 w 322322"/>
                <a:gd name="connsiteY1" fmla="*/ 0 h 941024"/>
                <a:gd name="connsiteX2" fmla="*/ 84752 w 322322"/>
                <a:gd name="connsiteY2" fmla="*/ 941024 h 941024"/>
                <a:gd name="connsiteX3" fmla="*/ 0 w 322322"/>
                <a:gd name="connsiteY3" fmla="*/ 941024 h 941024"/>
                <a:gd name="connsiteX4" fmla="*/ 240726 w 322322"/>
                <a:gd name="connsiteY4" fmla="*/ 1723 h 941024"/>
                <a:gd name="connsiteX0" fmla="*/ 240726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40726 w 322322"/>
                <a:gd name="connsiteY4" fmla="*/ 0 h 942602"/>
                <a:gd name="connsiteX0" fmla="*/ 240726 w 256909"/>
                <a:gd name="connsiteY0" fmla="*/ 0 h 942602"/>
                <a:gd name="connsiteX1" fmla="*/ 256909 w 256909"/>
                <a:gd name="connsiteY1" fmla="*/ 1578 h 942602"/>
                <a:gd name="connsiteX2" fmla="*/ 84752 w 256909"/>
                <a:gd name="connsiteY2" fmla="*/ 942602 h 942602"/>
                <a:gd name="connsiteX3" fmla="*/ 0 w 256909"/>
                <a:gd name="connsiteY3" fmla="*/ 942602 h 942602"/>
                <a:gd name="connsiteX4" fmla="*/ 240726 w 256909"/>
                <a:gd name="connsiteY4" fmla="*/ 0 h 942602"/>
                <a:gd name="connsiteX0" fmla="*/ 240726 w 256909"/>
                <a:gd name="connsiteY0" fmla="*/ 0 h 942602"/>
                <a:gd name="connsiteX1" fmla="*/ 256909 w 256909"/>
                <a:gd name="connsiteY1" fmla="*/ 1578 h 942602"/>
                <a:gd name="connsiteX2" fmla="*/ 13109 w 256909"/>
                <a:gd name="connsiteY2" fmla="*/ 942602 h 942602"/>
                <a:gd name="connsiteX3" fmla="*/ 0 w 256909"/>
                <a:gd name="connsiteY3" fmla="*/ 942602 h 942602"/>
                <a:gd name="connsiteX4" fmla="*/ 240726 w 256909"/>
                <a:gd name="connsiteY4" fmla="*/ 0 h 942602"/>
                <a:gd name="connsiteX0" fmla="*/ 237730 w 256909"/>
                <a:gd name="connsiteY0" fmla="*/ 14297 h 941024"/>
                <a:gd name="connsiteX1" fmla="*/ 256909 w 256909"/>
                <a:gd name="connsiteY1" fmla="*/ 0 h 941024"/>
                <a:gd name="connsiteX2" fmla="*/ 13109 w 256909"/>
                <a:gd name="connsiteY2" fmla="*/ 941024 h 941024"/>
                <a:gd name="connsiteX3" fmla="*/ 0 w 256909"/>
                <a:gd name="connsiteY3" fmla="*/ 941024 h 941024"/>
                <a:gd name="connsiteX4" fmla="*/ 237730 w 256909"/>
                <a:gd name="connsiteY4" fmla="*/ 14297 h 941024"/>
                <a:gd name="connsiteX0" fmla="*/ 228742 w 256909"/>
                <a:gd name="connsiteY0" fmla="*/ 14297 h 941024"/>
                <a:gd name="connsiteX1" fmla="*/ 256909 w 256909"/>
                <a:gd name="connsiteY1" fmla="*/ 0 h 941024"/>
                <a:gd name="connsiteX2" fmla="*/ 13109 w 256909"/>
                <a:gd name="connsiteY2" fmla="*/ 941024 h 941024"/>
                <a:gd name="connsiteX3" fmla="*/ 0 w 256909"/>
                <a:gd name="connsiteY3" fmla="*/ 941024 h 941024"/>
                <a:gd name="connsiteX4" fmla="*/ 228742 w 256909"/>
                <a:gd name="connsiteY4" fmla="*/ 14297 h 941024"/>
                <a:gd name="connsiteX0" fmla="*/ 189795 w 256909"/>
                <a:gd name="connsiteY0" fmla="*/ 0 h 983877"/>
                <a:gd name="connsiteX1" fmla="*/ 256909 w 256909"/>
                <a:gd name="connsiteY1" fmla="*/ 42853 h 983877"/>
                <a:gd name="connsiteX2" fmla="*/ 13109 w 256909"/>
                <a:gd name="connsiteY2" fmla="*/ 983877 h 983877"/>
                <a:gd name="connsiteX3" fmla="*/ 0 w 256909"/>
                <a:gd name="connsiteY3" fmla="*/ 983877 h 983877"/>
                <a:gd name="connsiteX4" fmla="*/ 189795 w 256909"/>
                <a:gd name="connsiteY4" fmla="*/ 0 h 983877"/>
                <a:gd name="connsiteX0" fmla="*/ 231738 w 256909"/>
                <a:gd name="connsiteY0" fmla="*/ 7947 h 941024"/>
                <a:gd name="connsiteX1" fmla="*/ 256909 w 256909"/>
                <a:gd name="connsiteY1" fmla="*/ 0 h 941024"/>
                <a:gd name="connsiteX2" fmla="*/ 13109 w 256909"/>
                <a:gd name="connsiteY2" fmla="*/ 941024 h 941024"/>
                <a:gd name="connsiteX3" fmla="*/ 0 w 256909"/>
                <a:gd name="connsiteY3" fmla="*/ 941024 h 941024"/>
                <a:gd name="connsiteX4" fmla="*/ 231738 w 256909"/>
                <a:gd name="connsiteY4" fmla="*/ 7947 h 941024"/>
                <a:gd name="connsiteX0" fmla="*/ 231738 w 244925"/>
                <a:gd name="connsiteY0" fmla="*/ 0 h 933077"/>
                <a:gd name="connsiteX1" fmla="*/ 244925 w 244925"/>
                <a:gd name="connsiteY1" fmla="*/ 4753 h 933077"/>
                <a:gd name="connsiteX2" fmla="*/ 13109 w 244925"/>
                <a:gd name="connsiteY2" fmla="*/ 933077 h 933077"/>
                <a:gd name="connsiteX3" fmla="*/ 0 w 244925"/>
                <a:gd name="connsiteY3" fmla="*/ 933077 h 933077"/>
                <a:gd name="connsiteX4" fmla="*/ 231738 w 244925"/>
                <a:gd name="connsiteY4" fmla="*/ 0 h 933077"/>
                <a:gd name="connsiteX0" fmla="*/ 237730 w 244925"/>
                <a:gd name="connsiteY0" fmla="*/ 0 h 936252"/>
                <a:gd name="connsiteX1" fmla="*/ 244925 w 244925"/>
                <a:gd name="connsiteY1" fmla="*/ 7928 h 936252"/>
                <a:gd name="connsiteX2" fmla="*/ 13109 w 244925"/>
                <a:gd name="connsiteY2" fmla="*/ 936252 h 936252"/>
                <a:gd name="connsiteX3" fmla="*/ 0 w 244925"/>
                <a:gd name="connsiteY3" fmla="*/ 936252 h 936252"/>
                <a:gd name="connsiteX4" fmla="*/ 237730 w 244925"/>
                <a:gd name="connsiteY4" fmla="*/ 0 h 936252"/>
                <a:gd name="connsiteX0" fmla="*/ 249714 w 249714"/>
                <a:gd name="connsiteY0" fmla="*/ 0 h 939427"/>
                <a:gd name="connsiteX1" fmla="*/ 244925 w 249714"/>
                <a:gd name="connsiteY1" fmla="*/ 11103 h 939427"/>
                <a:gd name="connsiteX2" fmla="*/ 13109 w 249714"/>
                <a:gd name="connsiteY2" fmla="*/ 939427 h 939427"/>
                <a:gd name="connsiteX3" fmla="*/ 0 w 249714"/>
                <a:gd name="connsiteY3" fmla="*/ 939427 h 939427"/>
                <a:gd name="connsiteX4" fmla="*/ 249714 w 249714"/>
                <a:gd name="connsiteY4" fmla="*/ 0 h 939427"/>
                <a:gd name="connsiteX0" fmla="*/ 237730 w 244925"/>
                <a:gd name="connsiteY0" fmla="*/ 0 h 945777"/>
                <a:gd name="connsiteX1" fmla="*/ 244925 w 244925"/>
                <a:gd name="connsiteY1" fmla="*/ 17453 h 945777"/>
                <a:gd name="connsiteX2" fmla="*/ 13109 w 244925"/>
                <a:gd name="connsiteY2" fmla="*/ 945777 h 945777"/>
                <a:gd name="connsiteX3" fmla="*/ 0 w 244925"/>
                <a:gd name="connsiteY3" fmla="*/ 945777 h 945777"/>
                <a:gd name="connsiteX4" fmla="*/ 237730 w 244925"/>
                <a:gd name="connsiteY4" fmla="*/ 0 h 945777"/>
                <a:gd name="connsiteX0" fmla="*/ 261698 w 261698"/>
                <a:gd name="connsiteY0" fmla="*/ 0 h 952127"/>
                <a:gd name="connsiteX1" fmla="*/ 244925 w 261698"/>
                <a:gd name="connsiteY1" fmla="*/ 23803 h 952127"/>
                <a:gd name="connsiteX2" fmla="*/ 13109 w 261698"/>
                <a:gd name="connsiteY2" fmla="*/ 952127 h 952127"/>
                <a:gd name="connsiteX3" fmla="*/ 0 w 261698"/>
                <a:gd name="connsiteY3" fmla="*/ 952127 h 952127"/>
                <a:gd name="connsiteX4" fmla="*/ 261698 w 261698"/>
                <a:gd name="connsiteY4" fmla="*/ 0 h 952127"/>
                <a:gd name="connsiteX0" fmla="*/ 225746 w 244925"/>
                <a:gd name="connsiteY0" fmla="*/ 0 h 958477"/>
                <a:gd name="connsiteX1" fmla="*/ 244925 w 244925"/>
                <a:gd name="connsiteY1" fmla="*/ 30153 h 958477"/>
                <a:gd name="connsiteX2" fmla="*/ 13109 w 244925"/>
                <a:gd name="connsiteY2" fmla="*/ 958477 h 958477"/>
                <a:gd name="connsiteX3" fmla="*/ 0 w 244925"/>
                <a:gd name="connsiteY3" fmla="*/ 958477 h 958477"/>
                <a:gd name="connsiteX4" fmla="*/ 225746 w 244925"/>
                <a:gd name="connsiteY4" fmla="*/ 0 h 958477"/>
                <a:gd name="connsiteX0" fmla="*/ 222750 w 244925"/>
                <a:gd name="connsiteY0" fmla="*/ 0 h 939427"/>
                <a:gd name="connsiteX1" fmla="*/ 244925 w 244925"/>
                <a:gd name="connsiteY1" fmla="*/ 11103 h 939427"/>
                <a:gd name="connsiteX2" fmla="*/ 13109 w 244925"/>
                <a:gd name="connsiteY2" fmla="*/ 939427 h 939427"/>
                <a:gd name="connsiteX3" fmla="*/ 0 w 244925"/>
                <a:gd name="connsiteY3" fmla="*/ 939427 h 939427"/>
                <a:gd name="connsiteX4" fmla="*/ 222750 w 244925"/>
                <a:gd name="connsiteY4" fmla="*/ 0 h 939427"/>
                <a:gd name="connsiteX0" fmla="*/ 222750 w 244925"/>
                <a:gd name="connsiteY0" fmla="*/ 0 h 929902"/>
                <a:gd name="connsiteX1" fmla="*/ 244925 w 244925"/>
                <a:gd name="connsiteY1" fmla="*/ 1578 h 929902"/>
                <a:gd name="connsiteX2" fmla="*/ 13109 w 244925"/>
                <a:gd name="connsiteY2" fmla="*/ 929902 h 929902"/>
                <a:gd name="connsiteX3" fmla="*/ 0 w 244925"/>
                <a:gd name="connsiteY3" fmla="*/ 929902 h 929902"/>
                <a:gd name="connsiteX4" fmla="*/ 222750 w 244925"/>
                <a:gd name="connsiteY4" fmla="*/ 0 h 929902"/>
                <a:gd name="connsiteX0" fmla="*/ 231738 w 244925"/>
                <a:gd name="connsiteY0" fmla="*/ 1597 h 928324"/>
                <a:gd name="connsiteX1" fmla="*/ 244925 w 244925"/>
                <a:gd name="connsiteY1" fmla="*/ 0 h 928324"/>
                <a:gd name="connsiteX2" fmla="*/ 13109 w 244925"/>
                <a:gd name="connsiteY2" fmla="*/ 928324 h 928324"/>
                <a:gd name="connsiteX3" fmla="*/ 0 w 244925"/>
                <a:gd name="connsiteY3" fmla="*/ 928324 h 928324"/>
                <a:gd name="connsiteX4" fmla="*/ 231738 w 244925"/>
                <a:gd name="connsiteY4" fmla="*/ 1597 h 928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25" h="928324">
                  <a:moveTo>
                    <a:pt x="231738" y="1597"/>
                  </a:moveTo>
                  <a:lnTo>
                    <a:pt x="244925" y="0"/>
                  </a:lnTo>
                  <a:lnTo>
                    <a:pt x="13109" y="928324"/>
                  </a:lnTo>
                  <a:lnTo>
                    <a:pt x="0" y="928324"/>
                  </a:lnTo>
                  <a:lnTo>
                    <a:pt x="231738" y="1597"/>
                  </a:lnTo>
                  <a:close/>
                </a:path>
              </a:pathLst>
            </a:custGeom>
            <a:solidFill>
              <a:schemeClr val="tx1"/>
            </a:solidFill>
            <a:ln>
              <a:noFill/>
            </a:ln>
          </p:spPr>
          <p:txBody>
            <a:bodyPr wrap="square" rtlCol="0" anchor="ctr">
              <a:noAutofit/>
            </a:bodyPr>
            <a:lstStyle/>
            <a:p>
              <a:pPr algn="ctr"/>
              <a:r>
                <a:rPr lang="en-US" sz="4267"/>
                <a:t> </a:t>
              </a:r>
            </a:p>
          </p:txBody>
        </p:sp>
      </p:grpSp>
      <p:sp>
        <p:nvSpPr>
          <p:cNvPr id="9" name="Text Placeholder 3"/>
          <p:cNvSpPr>
            <a:spLocks noGrp="1"/>
          </p:cNvSpPr>
          <p:nvPr>
            <p:ph type="body" sz="half" idx="2"/>
          </p:nvPr>
        </p:nvSpPr>
        <p:spPr>
          <a:xfrm>
            <a:off x="912098" y="1738099"/>
            <a:ext cx="10367807" cy="3331861"/>
          </a:xfrm>
        </p:spPr>
        <p:txBody>
          <a:bodyPr/>
          <a:lstStyle>
            <a:lvl1pPr marL="0" indent="0" algn="l">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a:t>Click to edit Master text styles</a:t>
            </a:r>
          </a:p>
        </p:txBody>
      </p:sp>
      <p:sp>
        <p:nvSpPr>
          <p:cNvPr id="12" name="Title 1"/>
          <p:cNvSpPr>
            <a:spLocks noGrp="1"/>
          </p:cNvSpPr>
          <p:nvPr>
            <p:ph type="title"/>
          </p:nvPr>
        </p:nvSpPr>
        <p:spPr>
          <a:xfrm>
            <a:off x="912097" y="274639"/>
            <a:ext cx="10367808" cy="928629"/>
          </a:xfrm>
        </p:spPr>
        <p:txBody>
          <a:bodyPr>
            <a:noAutofit/>
          </a:bodyPr>
          <a:lstStyle>
            <a:lvl1pPr algn="l">
              <a:defRPr sz="2667"/>
            </a:lvl1pPr>
          </a:lstStyle>
          <a:p>
            <a:r>
              <a:rPr lang="en-GB"/>
              <a:t>Click to edit Master title style</a:t>
            </a:r>
            <a:endParaRPr lang="en-US"/>
          </a:p>
        </p:txBody>
      </p:sp>
    </p:spTree>
    <p:extLst>
      <p:ext uri="{BB962C8B-B14F-4D97-AF65-F5344CB8AC3E}">
        <p14:creationId xmlns:p14="http://schemas.microsoft.com/office/powerpoint/2010/main" val="2653655135"/>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Employees Movement Content Slide 2">
    <p:spTree>
      <p:nvGrpSpPr>
        <p:cNvPr id="1" name=""/>
        <p:cNvGrpSpPr/>
        <p:nvPr/>
      </p:nvGrpSpPr>
      <p:grpSpPr>
        <a:xfrm>
          <a:off x="0" y="0"/>
          <a:ext cx="0" cy="0"/>
          <a:chOff x="0" y="0"/>
          <a:chExt cx="0" cy="0"/>
        </a:xfrm>
      </p:grpSpPr>
      <p:pic>
        <p:nvPicPr>
          <p:cNvPr id="12"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9" y="0"/>
            <a:ext cx="12181172" cy="6858000"/>
          </a:xfrm>
          <a:prstGeom prst="rect">
            <a:avLst/>
          </a:prstGeom>
        </p:spPr>
      </p:pic>
      <p:sp>
        <p:nvSpPr>
          <p:cNvPr id="18" name="Rectangle 17">
            <a:extLst>
              <a:ext uri="{FF2B5EF4-FFF2-40B4-BE49-F238E27FC236}">
                <a16:creationId xmlns:a16="http://schemas.microsoft.com/office/drawing/2014/main" id="{E5B34D40-CFA0-4444-89F7-552201686C0B}"/>
              </a:ext>
            </a:extLst>
          </p:cNvPr>
          <p:cNvSpPr/>
          <p:nvPr userDrawn="1"/>
        </p:nvSpPr>
        <p:spPr>
          <a:xfrm>
            <a:off x="0" y="3054506"/>
            <a:ext cx="12192000" cy="748988"/>
          </a:xfrm>
          <a:prstGeom prst="rect">
            <a:avLst/>
          </a:prstGeom>
          <a:solidFill>
            <a:schemeClr val="bg1">
              <a:alpha val="72000"/>
            </a:schemeClr>
          </a:solidFill>
        </p:spPr>
        <p:txBody>
          <a:bodyPr wrap="squar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4267" b="0" i="0" u="none" strike="noStrike" kern="1200" cap="none" spc="0" normalizeH="0" baseline="0" noProof="0">
              <a:ln>
                <a:noFill/>
              </a:ln>
              <a:solidFill>
                <a:srgbClr val="000000"/>
              </a:solidFill>
              <a:effectLst/>
              <a:uLnTx/>
              <a:uFillTx/>
              <a:latin typeface="Century Gothic"/>
              <a:ea typeface="+mn-ea"/>
              <a:cs typeface="+mn-cs"/>
            </a:endParaRPr>
          </a:p>
        </p:txBody>
      </p:sp>
      <p:grpSp>
        <p:nvGrpSpPr>
          <p:cNvPr id="20" name="Group 10"/>
          <p:cNvGrpSpPr/>
          <p:nvPr userDrawn="1"/>
        </p:nvGrpSpPr>
        <p:grpSpPr>
          <a:xfrm>
            <a:off x="482799" y="253799"/>
            <a:ext cx="429299" cy="949469"/>
            <a:chOff x="5719204" y="563765"/>
            <a:chExt cx="427665" cy="945860"/>
          </a:xfrm>
        </p:grpSpPr>
        <p:sp>
          <p:nvSpPr>
            <p:cNvPr id="21" name="Rectangle 2"/>
            <p:cNvSpPr/>
            <p:nvPr userDrawn="1"/>
          </p:nvSpPr>
          <p:spPr>
            <a:xfrm>
              <a:off x="5719204" y="567023"/>
              <a:ext cx="341584" cy="942602"/>
            </a:xfrm>
            <a:custGeom>
              <a:avLst/>
              <a:gdLst>
                <a:gd name="connsiteX0" fmla="*/ 0 w 84752"/>
                <a:gd name="connsiteY0" fmla="*/ 0 h 936000"/>
                <a:gd name="connsiteX1" fmla="*/ 84752 w 84752"/>
                <a:gd name="connsiteY1" fmla="*/ 0 h 936000"/>
                <a:gd name="connsiteX2" fmla="*/ 84752 w 84752"/>
                <a:gd name="connsiteY2" fmla="*/ 936000 h 936000"/>
                <a:gd name="connsiteX3" fmla="*/ 0 w 84752"/>
                <a:gd name="connsiteY3" fmla="*/ 936000 h 936000"/>
                <a:gd name="connsiteX4" fmla="*/ 0 w 84752"/>
                <a:gd name="connsiteY4" fmla="*/ 0 h 936000"/>
                <a:gd name="connsiteX0" fmla="*/ 0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0 w 305816"/>
                <a:gd name="connsiteY4" fmla="*/ 5024 h 941024"/>
                <a:gd name="connsiteX0" fmla="*/ 211016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211016 w 305816"/>
                <a:gd name="connsiteY4" fmla="*/ 5024 h 941024"/>
                <a:gd name="connsiteX0" fmla="*/ 220919 w 305816"/>
                <a:gd name="connsiteY0" fmla="*/ 0 h 942602"/>
                <a:gd name="connsiteX1" fmla="*/ 305816 w 305816"/>
                <a:gd name="connsiteY1" fmla="*/ 1578 h 942602"/>
                <a:gd name="connsiteX2" fmla="*/ 84752 w 305816"/>
                <a:gd name="connsiteY2" fmla="*/ 942602 h 942602"/>
                <a:gd name="connsiteX3" fmla="*/ 0 w 305816"/>
                <a:gd name="connsiteY3" fmla="*/ 942602 h 942602"/>
                <a:gd name="connsiteX4" fmla="*/ 220919 w 305816"/>
                <a:gd name="connsiteY4" fmla="*/ 0 h 942602"/>
                <a:gd name="connsiteX0" fmla="*/ 220919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20919 w 322322"/>
                <a:gd name="connsiteY4" fmla="*/ 0 h 942602"/>
                <a:gd name="connsiteX0" fmla="*/ 240726 w 322322"/>
                <a:gd name="connsiteY0" fmla="*/ 1723 h 941024"/>
                <a:gd name="connsiteX1" fmla="*/ 322322 w 322322"/>
                <a:gd name="connsiteY1" fmla="*/ 0 h 941024"/>
                <a:gd name="connsiteX2" fmla="*/ 84752 w 322322"/>
                <a:gd name="connsiteY2" fmla="*/ 941024 h 941024"/>
                <a:gd name="connsiteX3" fmla="*/ 0 w 322322"/>
                <a:gd name="connsiteY3" fmla="*/ 941024 h 941024"/>
                <a:gd name="connsiteX4" fmla="*/ 240726 w 322322"/>
                <a:gd name="connsiteY4" fmla="*/ 1723 h 941024"/>
                <a:gd name="connsiteX0" fmla="*/ 240726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40726 w 322322"/>
                <a:gd name="connsiteY4" fmla="*/ 0 h 942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22" h="942602">
                  <a:moveTo>
                    <a:pt x="240726" y="0"/>
                  </a:moveTo>
                  <a:lnTo>
                    <a:pt x="322322" y="1578"/>
                  </a:lnTo>
                  <a:lnTo>
                    <a:pt x="84752" y="942602"/>
                  </a:lnTo>
                  <a:lnTo>
                    <a:pt x="0" y="942602"/>
                  </a:lnTo>
                  <a:lnTo>
                    <a:pt x="240726" y="0"/>
                  </a:lnTo>
                  <a:close/>
                </a:path>
              </a:pathLst>
            </a:custGeom>
            <a:solidFill>
              <a:schemeClr val="accent1"/>
            </a:solidFill>
            <a:ln>
              <a:noFill/>
            </a:ln>
          </p:spPr>
          <p:txBody>
            <a:bodyPr wrap="square" rtlCol="0" anchor="ctr">
              <a:noAutofit/>
            </a:bodyPr>
            <a:lstStyle/>
            <a:p>
              <a:pPr algn="ctr"/>
              <a:r>
                <a:rPr lang="en-US" sz="4267"/>
                <a:t> </a:t>
              </a:r>
            </a:p>
          </p:txBody>
        </p:sp>
        <p:sp>
          <p:nvSpPr>
            <p:cNvPr id="22" name="Rectangle 2"/>
            <p:cNvSpPr/>
            <p:nvPr userDrawn="1"/>
          </p:nvSpPr>
          <p:spPr>
            <a:xfrm>
              <a:off x="5887307" y="563765"/>
              <a:ext cx="259562" cy="945860"/>
            </a:xfrm>
            <a:custGeom>
              <a:avLst/>
              <a:gdLst>
                <a:gd name="connsiteX0" fmla="*/ 0 w 84752"/>
                <a:gd name="connsiteY0" fmla="*/ 0 h 936000"/>
                <a:gd name="connsiteX1" fmla="*/ 84752 w 84752"/>
                <a:gd name="connsiteY1" fmla="*/ 0 h 936000"/>
                <a:gd name="connsiteX2" fmla="*/ 84752 w 84752"/>
                <a:gd name="connsiteY2" fmla="*/ 936000 h 936000"/>
                <a:gd name="connsiteX3" fmla="*/ 0 w 84752"/>
                <a:gd name="connsiteY3" fmla="*/ 936000 h 936000"/>
                <a:gd name="connsiteX4" fmla="*/ 0 w 84752"/>
                <a:gd name="connsiteY4" fmla="*/ 0 h 936000"/>
                <a:gd name="connsiteX0" fmla="*/ 0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0 w 305816"/>
                <a:gd name="connsiteY4" fmla="*/ 5024 h 941024"/>
                <a:gd name="connsiteX0" fmla="*/ 211016 w 305816"/>
                <a:gd name="connsiteY0" fmla="*/ 5024 h 941024"/>
                <a:gd name="connsiteX1" fmla="*/ 305816 w 305816"/>
                <a:gd name="connsiteY1" fmla="*/ 0 h 941024"/>
                <a:gd name="connsiteX2" fmla="*/ 84752 w 305816"/>
                <a:gd name="connsiteY2" fmla="*/ 941024 h 941024"/>
                <a:gd name="connsiteX3" fmla="*/ 0 w 305816"/>
                <a:gd name="connsiteY3" fmla="*/ 941024 h 941024"/>
                <a:gd name="connsiteX4" fmla="*/ 211016 w 305816"/>
                <a:gd name="connsiteY4" fmla="*/ 5024 h 941024"/>
                <a:gd name="connsiteX0" fmla="*/ 220919 w 305816"/>
                <a:gd name="connsiteY0" fmla="*/ 0 h 942602"/>
                <a:gd name="connsiteX1" fmla="*/ 305816 w 305816"/>
                <a:gd name="connsiteY1" fmla="*/ 1578 h 942602"/>
                <a:gd name="connsiteX2" fmla="*/ 84752 w 305816"/>
                <a:gd name="connsiteY2" fmla="*/ 942602 h 942602"/>
                <a:gd name="connsiteX3" fmla="*/ 0 w 305816"/>
                <a:gd name="connsiteY3" fmla="*/ 942602 h 942602"/>
                <a:gd name="connsiteX4" fmla="*/ 220919 w 305816"/>
                <a:gd name="connsiteY4" fmla="*/ 0 h 942602"/>
                <a:gd name="connsiteX0" fmla="*/ 220919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20919 w 322322"/>
                <a:gd name="connsiteY4" fmla="*/ 0 h 942602"/>
                <a:gd name="connsiteX0" fmla="*/ 240726 w 322322"/>
                <a:gd name="connsiteY0" fmla="*/ 1723 h 941024"/>
                <a:gd name="connsiteX1" fmla="*/ 322322 w 322322"/>
                <a:gd name="connsiteY1" fmla="*/ 0 h 941024"/>
                <a:gd name="connsiteX2" fmla="*/ 84752 w 322322"/>
                <a:gd name="connsiteY2" fmla="*/ 941024 h 941024"/>
                <a:gd name="connsiteX3" fmla="*/ 0 w 322322"/>
                <a:gd name="connsiteY3" fmla="*/ 941024 h 941024"/>
                <a:gd name="connsiteX4" fmla="*/ 240726 w 322322"/>
                <a:gd name="connsiteY4" fmla="*/ 1723 h 941024"/>
                <a:gd name="connsiteX0" fmla="*/ 240726 w 322322"/>
                <a:gd name="connsiteY0" fmla="*/ 0 h 942602"/>
                <a:gd name="connsiteX1" fmla="*/ 322322 w 322322"/>
                <a:gd name="connsiteY1" fmla="*/ 1578 h 942602"/>
                <a:gd name="connsiteX2" fmla="*/ 84752 w 322322"/>
                <a:gd name="connsiteY2" fmla="*/ 942602 h 942602"/>
                <a:gd name="connsiteX3" fmla="*/ 0 w 322322"/>
                <a:gd name="connsiteY3" fmla="*/ 942602 h 942602"/>
                <a:gd name="connsiteX4" fmla="*/ 240726 w 322322"/>
                <a:gd name="connsiteY4" fmla="*/ 0 h 942602"/>
                <a:gd name="connsiteX0" fmla="*/ 240726 w 256909"/>
                <a:gd name="connsiteY0" fmla="*/ 0 h 942602"/>
                <a:gd name="connsiteX1" fmla="*/ 256909 w 256909"/>
                <a:gd name="connsiteY1" fmla="*/ 1578 h 942602"/>
                <a:gd name="connsiteX2" fmla="*/ 84752 w 256909"/>
                <a:gd name="connsiteY2" fmla="*/ 942602 h 942602"/>
                <a:gd name="connsiteX3" fmla="*/ 0 w 256909"/>
                <a:gd name="connsiteY3" fmla="*/ 942602 h 942602"/>
                <a:gd name="connsiteX4" fmla="*/ 240726 w 256909"/>
                <a:gd name="connsiteY4" fmla="*/ 0 h 942602"/>
                <a:gd name="connsiteX0" fmla="*/ 240726 w 256909"/>
                <a:gd name="connsiteY0" fmla="*/ 0 h 942602"/>
                <a:gd name="connsiteX1" fmla="*/ 256909 w 256909"/>
                <a:gd name="connsiteY1" fmla="*/ 1578 h 942602"/>
                <a:gd name="connsiteX2" fmla="*/ 13109 w 256909"/>
                <a:gd name="connsiteY2" fmla="*/ 942602 h 942602"/>
                <a:gd name="connsiteX3" fmla="*/ 0 w 256909"/>
                <a:gd name="connsiteY3" fmla="*/ 942602 h 942602"/>
                <a:gd name="connsiteX4" fmla="*/ 240726 w 256909"/>
                <a:gd name="connsiteY4" fmla="*/ 0 h 942602"/>
                <a:gd name="connsiteX0" fmla="*/ 237730 w 256909"/>
                <a:gd name="connsiteY0" fmla="*/ 14297 h 941024"/>
                <a:gd name="connsiteX1" fmla="*/ 256909 w 256909"/>
                <a:gd name="connsiteY1" fmla="*/ 0 h 941024"/>
                <a:gd name="connsiteX2" fmla="*/ 13109 w 256909"/>
                <a:gd name="connsiteY2" fmla="*/ 941024 h 941024"/>
                <a:gd name="connsiteX3" fmla="*/ 0 w 256909"/>
                <a:gd name="connsiteY3" fmla="*/ 941024 h 941024"/>
                <a:gd name="connsiteX4" fmla="*/ 237730 w 256909"/>
                <a:gd name="connsiteY4" fmla="*/ 14297 h 941024"/>
                <a:gd name="connsiteX0" fmla="*/ 228742 w 256909"/>
                <a:gd name="connsiteY0" fmla="*/ 14297 h 941024"/>
                <a:gd name="connsiteX1" fmla="*/ 256909 w 256909"/>
                <a:gd name="connsiteY1" fmla="*/ 0 h 941024"/>
                <a:gd name="connsiteX2" fmla="*/ 13109 w 256909"/>
                <a:gd name="connsiteY2" fmla="*/ 941024 h 941024"/>
                <a:gd name="connsiteX3" fmla="*/ 0 w 256909"/>
                <a:gd name="connsiteY3" fmla="*/ 941024 h 941024"/>
                <a:gd name="connsiteX4" fmla="*/ 228742 w 256909"/>
                <a:gd name="connsiteY4" fmla="*/ 14297 h 941024"/>
                <a:gd name="connsiteX0" fmla="*/ 189795 w 256909"/>
                <a:gd name="connsiteY0" fmla="*/ 0 h 983877"/>
                <a:gd name="connsiteX1" fmla="*/ 256909 w 256909"/>
                <a:gd name="connsiteY1" fmla="*/ 42853 h 983877"/>
                <a:gd name="connsiteX2" fmla="*/ 13109 w 256909"/>
                <a:gd name="connsiteY2" fmla="*/ 983877 h 983877"/>
                <a:gd name="connsiteX3" fmla="*/ 0 w 256909"/>
                <a:gd name="connsiteY3" fmla="*/ 983877 h 983877"/>
                <a:gd name="connsiteX4" fmla="*/ 189795 w 256909"/>
                <a:gd name="connsiteY4" fmla="*/ 0 h 983877"/>
                <a:gd name="connsiteX0" fmla="*/ 231738 w 256909"/>
                <a:gd name="connsiteY0" fmla="*/ 7947 h 941024"/>
                <a:gd name="connsiteX1" fmla="*/ 256909 w 256909"/>
                <a:gd name="connsiteY1" fmla="*/ 0 h 941024"/>
                <a:gd name="connsiteX2" fmla="*/ 13109 w 256909"/>
                <a:gd name="connsiteY2" fmla="*/ 941024 h 941024"/>
                <a:gd name="connsiteX3" fmla="*/ 0 w 256909"/>
                <a:gd name="connsiteY3" fmla="*/ 941024 h 941024"/>
                <a:gd name="connsiteX4" fmla="*/ 231738 w 256909"/>
                <a:gd name="connsiteY4" fmla="*/ 7947 h 941024"/>
                <a:gd name="connsiteX0" fmla="*/ 231738 w 244925"/>
                <a:gd name="connsiteY0" fmla="*/ 0 h 933077"/>
                <a:gd name="connsiteX1" fmla="*/ 244925 w 244925"/>
                <a:gd name="connsiteY1" fmla="*/ 4753 h 933077"/>
                <a:gd name="connsiteX2" fmla="*/ 13109 w 244925"/>
                <a:gd name="connsiteY2" fmla="*/ 933077 h 933077"/>
                <a:gd name="connsiteX3" fmla="*/ 0 w 244925"/>
                <a:gd name="connsiteY3" fmla="*/ 933077 h 933077"/>
                <a:gd name="connsiteX4" fmla="*/ 231738 w 244925"/>
                <a:gd name="connsiteY4" fmla="*/ 0 h 933077"/>
                <a:gd name="connsiteX0" fmla="*/ 237730 w 244925"/>
                <a:gd name="connsiteY0" fmla="*/ 0 h 936252"/>
                <a:gd name="connsiteX1" fmla="*/ 244925 w 244925"/>
                <a:gd name="connsiteY1" fmla="*/ 7928 h 936252"/>
                <a:gd name="connsiteX2" fmla="*/ 13109 w 244925"/>
                <a:gd name="connsiteY2" fmla="*/ 936252 h 936252"/>
                <a:gd name="connsiteX3" fmla="*/ 0 w 244925"/>
                <a:gd name="connsiteY3" fmla="*/ 936252 h 936252"/>
                <a:gd name="connsiteX4" fmla="*/ 237730 w 244925"/>
                <a:gd name="connsiteY4" fmla="*/ 0 h 936252"/>
                <a:gd name="connsiteX0" fmla="*/ 249714 w 249714"/>
                <a:gd name="connsiteY0" fmla="*/ 0 h 939427"/>
                <a:gd name="connsiteX1" fmla="*/ 244925 w 249714"/>
                <a:gd name="connsiteY1" fmla="*/ 11103 h 939427"/>
                <a:gd name="connsiteX2" fmla="*/ 13109 w 249714"/>
                <a:gd name="connsiteY2" fmla="*/ 939427 h 939427"/>
                <a:gd name="connsiteX3" fmla="*/ 0 w 249714"/>
                <a:gd name="connsiteY3" fmla="*/ 939427 h 939427"/>
                <a:gd name="connsiteX4" fmla="*/ 249714 w 249714"/>
                <a:gd name="connsiteY4" fmla="*/ 0 h 939427"/>
                <a:gd name="connsiteX0" fmla="*/ 237730 w 244925"/>
                <a:gd name="connsiteY0" fmla="*/ 0 h 945777"/>
                <a:gd name="connsiteX1" fmla="*/ 244925 w 244925"/>
                <a:gd name="connsiteY1" fmla="*/ 17453 h 945777"/>
                <a:gd name="connsiteX2" fmla="*/ 13109 w 244925"/>
                <a:gd name="connsiteY2" fmla="*/ 945777 h 945777"/>
                <a:gd name="connsiteX3" fmla="*/ 0 w 244925"/>
                <a:gd name="connsiteY3" fmla="*/ 945777 h 945777"/>
                <a:gd name="connsiteX4" fmla="*/ 237730 w 244925"/>
                <a:gd name="connsiteY4" fmla="*/ 0 h 945777"/>
                <a:gd name="connsiteX0" fmla="*/ 261698 w 261698"/>
                <a:gd name="connsiteY0" fmla="*/ 0 h 952127"/>
                <a:gd name="connsiteX1" fmla="*/ 244925 w 261698"/>
                <a:gd name="connsiteY1" fmla="*/ 23803 h 952127"/>
                <a:gd name="connsiteX2" fmla="*/ 13109 w 261698"/>
                <a:gd name="connsiteY2" fmla="*/ 952127 h 952127"/>
                <a:gd name="connsiteX3" fmla="*/ 0 w 261698"/>
                <a:gd name="connsiteY3" fmla="*/ 952127 h 952127"/>
                <a:gd name="connsiteX4" fmla="*/ 261698 w 261698"/>
                <a:gd name="connsiteY4" fmla="*/ 0 h 952127"/>
                <a:gd name="connsiteX0" fmla="*/ 225746 w 244925"/>
                <a:gd name="connsiteY0" fmla="*/ 0 h 958477"/>
                <a:gd name="connsiteX1" fmla="*/ 244925 w 244925"/>
                <a:gd name="connsiteY1" fmla="*/ 30153 h 958477"/>
                <a:gd name="connsiteX2" fmla="*/ 13109 w 244925"/>
                <a:gd name="connsiteY2" fmla="*/ 958477 h 958477"/>
                <a:gd name="connsiteX3" fmla="*/ 0 w 244925"/>
                <a:gd name="connsiteY3" fmla="*/ 958477 h 958477"/>
                <a:gd name="connsiteX4" fmla="*/ 225746 w 244925"/>
                <a:gd name="connsiteY4" fmla="*/ 0 h 958477"/>
                <a:gd name="connsiteX0" fmla="*/ 222750 w 244925"/>
                <a:gd name="connsiteY0" fmla="*/ 0 h 939427"/>
                <a:gd name="connsiteX1" fmla="*/ 244925 w 244925"/>
                <a:gd name="connsiteY1" fmla="*/ 11103 h 939427"/>
                <a:gd name="connsiteX2" fmla="*/ 13109 w 244925"/>
                <a:gd name="connsiteY2" fmla="*/ 939427 h 939427"/>
                <a:gd name="connsiteX3" fmla="*/ 0 w 244925"/>
                <a:gd name="connsiteY3" fmla="*/ 939427 h 939427"/>
                <a:gd name="connsiteX4" fmla="*/ 222750 w 244925"/>
                <a:gd name="connsiteY4" fmla="*/ 0 h 939427"/>
                <a:gd name="connsiteX0" fmla="*/ 222750 w 244925"/>
                <a:gd name="connsiteY0" fmla="*/ 0 h 929902"/>
                <a:gd name="connsiteX1" fmla="*/ 244925 w 244925"/>
                <a:gd name="connsiteY1" fmla="*/ 1578 h 929902"/>
                <a:gd name="connsiteX2" fmla="*/ 13109 w 244925"/>
                <a:gd name="connsiteY2" fmla="*/ 929902 h 929902"/>
                <a:gd name="connsiteX3" fmla="*/ 0 w 244925"/>
                <a:gd name="connsiteY3" fmla="*/ 929902 h 929902"/>
                <a:gd name="connsiteX4" fmla="*/ 222750 w 244925"/>
                <a:gd name="connsiteY4" fmla="*/ 0 h 929902"/>
                <a:gd name="connsiteX0" fmla="*/ 231738 w 244925"/>
                <a:gd name="connsiteY0" fmla="*/ 1597 h 928324"/>
                <a:gd name="connsiteX1" fmla="*/ 244925 w 244925"/>
                <a:gd name="connsiteY1" fmla="*/ 0 h 928324"/>
                <a:gd name="connsiteX2" fmla="*/ 13109 w 244925"/>
                <a:gd name="connsiteY2" fmla="*/ 928324 h 928324"/>
                <a:gd name="connsiteX3" fmla="*/ 0 w 244925"/>
                <a:gd name="connsiteY3" fmla="*/ 928324 h 928324"/>
                <a:gd name="connsiteX4" fmla="*/ 231738 w 244925"/>
                <a:gd name="connsiteY4" fmla="*/ 1597 h 928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25" h="928324">
                  <a:moveTo>
                    <a:pt x="231738" y="1597"/>
                  </a:moveTo>
                  <a:lnTo>
                    <a:pt x="244925" y="0"/>
                  </a:lnTo>
                  <a:lnTo>
                    <a:pt x="13109" y="928324"/>
                  </a:lnTo>
                  <a:lnTo>
                    <a:pt x="0" y="928324"/>
                  </a:lnTo>
                  <a:lnTo>
                    <a:pt x="231738" y="1597"/>
                  </a:lnTo>
                  <a:close/>
                </a:path>
              </a:pathLst>
            </a:custGeom>
            <a:solidFill>
              <a:schemeClr val="tx1"/>
            </a:solidFill>
            <a:ln>
              <a:noFill/>
            </a:ln>
          </p:spPr>
          <p:txBody>
            <a:bodyPr wrap="square" rtlCol="0" anchor="ctr">
              <a:noAutofit/>
            </a:bodyPr>
            <a:lstStyle/>
            <a:p>
              <a:pPr algn="ctr"/>
              <a:r>
                <a:rPr lang="en-US" sz="4267"/>
                <a:t> </a:t>
              </a:r>
            </a:p>
          </p:txBody>
        </p:sp>
      </p:grpSp>
      <p:sp>
        <p:nvSpPr>
          <p:cNvPr id="23" name="Title 1">
            <a:extLst>
              <a:ext uri="{FF2B5EF4-FFF2-40B4-BE49-F238E27FC236}">
                <a16:creationId xmlns:a16="http://schemas.microsoft.com/office/drawing/2014/main" id="{7A1A0A4A-DB5E-BC4E-A690-1B363DF1EFF6}"/>
              </a:ext>
            </a:extLst>
          </p:cNvPr>
          <p:cNvSpPr>
            <a:spLocks noGrp="1"/>
          </p:cNvSpPr>
          <p:nvPr>
            <p:ph type="title"/>
          </p:nvPr>
        </p:nvSpPr>
        <p:spPr>
          <a:xfrm>
            <a:off x="912097" y="274639"/>
            <a:ext cx="10367808" cy="934796"/>
          </a:xfrm>
        </p:spPr>
        <p:txBody>
          <a:bodyPr>
            <a:noAutofit/>
          </a:bodyPr>
          <a:lstStyle>
            <a:lvl1pPr algn="l">
              <a:defRPr sz="3200" b="1" i="0" cap="all" baseline="0">
                <a:latin typeface="Century Gothic" panose="020B0502020202020204" pitchFamily="34" charset="0"/>
              </a:defRPr>
            </a:lvl1pPr>
          </a:lstStyle>
          <a:p>
            <a:r>
              <a:rPr lang="en-GB"/>
              <a:t>Click to edit Master title style</a:t>
            </a:r>
            <a:endParaRPr lang="en-US"/>
          </a:p>
        </p:txBody>
      </p:sp>
      <p:sp>
        <p:nvSpPr>
          <p:cNvPr id="24" name="Rectangle 7">
            <a:extLst>
              <a:ext uri="{FF2B5EF4-FFF2-40B4-BE49-F238E27FC236}">
                <a16:creationId xmlns:a16="http://schemas.microsoft.com/office/drawing/2014/main" id="{3799CCE0-3745-264D-A78B-7A02880B6611}"/>
              </a:ext>
            </a:extLst>
          </p:cNvPr>
          <p:cNvSpPr/>
          <p:nvPr userDrawn="1"/>
        </p:nvSpPr>
        <p:spPr>
          <a:xfrm rot="5400000">
            <a:off x="10971819" y="-60740"/>
            <a:ext cx="658376" cy="74898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16476 h 5159976"/>
              <a:gd name="connsiteX1" fmla="*/ 4588476 w 9144000"/>
              <a:gd name="connsiteY1" fmla="*/ 0 h 5159976"/>
              <a:gd name="connsiteX2" fmla="*/ 9144000 w 9144000"/>
              <a:gd name="connsiteY2" fmla="*/ 5159976 h 5159976"/>
              <a:gd name="connsiteX3" fmla="*/ 0 w 9144000"/>
              <a:gd name="connsiteY3" fmla="*/ 5159976 h 5159976"/>
              <a:gd name="connsiteX4" fmla="*/ 0 w 9144000"/>
              <a:gd name="connsiteY4" fmla="*/ 16476 h 5159976"/>
              <a:gd name="connsiteX0" fmla="*/ 0 w 4588476"/>
              <a:gd name="connsiteY0" fmla="*/ 16476 h 5159976"/>
              <a:gd name="connsiteX1" fmla="*/ 4588476 w 4588476"/>
              <a:gd name="connsiteY1" fmla="*/ 0 h 5159976"/>
              <a:gd name="connsiteX2" fmla="*/ 370703 w 4588476"/>
              <a:gd name="connsiteY2" fmla="*/ 5135262 h 5159976"/>
              <a:gd name="connsiteX3" fmla="*/ 0 w 4588476"/>
              <a:gd name="connsiteY3" fmla="*/ 5159976 h 5159976"/>
              <a:gd name="connsiteX4" fmla="*/ 0 w 4588476"/>
              <a:gd name="connsiteY4" fmla="*/ 16476 h 5159976"/>
              <a:gd name="connsiteX0" fmla="*/ 0 w 4588476"/>
              <a:gd name="connsiteY0" fmla="*/ 16476 h 5159976"/>
              <a:gd name="connsiteX1" fmla="*/ 4588476 w 4588476"/>
              <a:gd name="connsiteY1" fmla="*/ 0 h 5159976"/>
              <a:gd name="connsiteX2" fmla="*/ 3476368 w 4588476"/>
              <a:gd name="connsiteY2" fmla="*/ 5151737 h 5159976"/>
              <a:gd name="connsiteX3" fmla="*/ 0 w 4588476"/>
              <a:gd name="connsiteY3" fmla="*/ 5159976 h 5159976"/>
              <a:gd name="connsiteX4" fmla="*/ 0 w 4588476"/>
              <a:gd name="connsiteY4" fmla="*/ 16476 h 5159976"/>
              <a:gd name="connsiteX0" fmla="*/ 0 w 4473146"/>
              <a:gd name="connsiteY0" fmla="*/ 0 h 5143500"/>
              <a:gd name="connsiteX1" fmla="*/ 4473146 w 4473146"/>
              <a:gd name="connsiteY1" fmla="*/ 403654 h 5143500"/>
              <a:gd name="connsiteX2" fmla="*/ 3476368 w 4473146"/>
              <a:gd name="connsiteY2" fmla="*/ 5135261 h 5143500"/>
              <a:gd name="connsiteX3" fmla="*/ 0 w 4473146"/>
              <a:gd name="connsiteY3" fmla="*/ 5143500 h 5143500"/>
              <a:gd name="connsiteX4" fmla="*/ 0 w 4473146"/>
              <a:gd name="connsiteY4" fmla="*/ 0 h 5143500"/>
              <a:gd name="connsiteX0" fmla="*/ 0 w 4596713"/>
              <a:gd name="connsiteY0" fmla="*/ 0 h 5143500"/>
              <a:gd name="connsiteX1" fmla="*/ 4596713 w 4596713"/>
              <a:gd name="connsiteY1" fmla="*/ 0 h 5143500"/>
              <a:gd name="connsiteX2" fmla="*/ 3476368 w 4596713"/>
              <a:gd name="connsiteY2" fmla="*/ 5135261 h 5143500"/>
              <a:gd name="connsiteX3" fmla="*/ 0 w 4596713"/>
              <a:gd name="connsiteY3" fmla="*/ 5143500 h 5143500"/>
              <a:gd name="connsiteX4" fmla="*/ 0 w 4596713"/>
              <a:gd name="connsiteY4" fmla="*/ 0 h 5143500"/>
              <a:gd name="connsiteX0" fmla="*/ 0 w 4596713"/>
              <a:gd name="connsiteY0" fmla="*/ 0 h 5151736"/>
              <a:gd name="connsiteX1" fmla="*/ 4596713 w 4596713"/>
              <a:gd name="connsiteY1" fmla="*/ 0 h 5151736"/>
              <a:gd name="connsiteX2" fmla="*/ 3468131 w 4596713"/>
              <a:gd name="connsiteY2" fmla="*/ 5151736 h 5151736"/>
              <a:gd name="connsiteX3" fmla="*/ 0 w 4596713"/>
              <a:gd name="connsiteY3" fmla="*/ 5143500 h 5151736"/>
              <a:gd name="connsiteX4" fmla="*/ 0 w 4596713"/>
              <a:gd name="connsiteY4" fmla="*/ 0 h 5151736"/>
              <a:gd name="connsiteX0" fmla="*/ 0 w 4596713"/>
              <a:gd name="connsiteY0" fmla="*/ 0 h 5143500"/>
              <a:gd name="connsiteX1" fmla="*/ 4596713 w 4596713"/>
              <a:gd name="connsiteY1" fmla="*/ 0 h 5143500"/>
              <a:gd name="connsiteX2" fmla="*/ 3468131 w 4596713"/>
              <a:gd name="connsiteY2" fmla="*/ 5143499 h 5143500"/>
              <a:gd name="connsiteX3" fmla="*/ 0 w 4596713"/>
              <a:gd name="connsiteY3" fmla="*/ 5143500 h 5143500"/>
              <a:gd name="connsiteX4" fmla="*/ 0 w 4596713"/>
              <a:gd name="connsiteY4" fmla="*/ 0 h 5143500"/>
              <a:gd name="connsiteX0" fmla="*/ 0 w 3839337"/>
              <a:gd name="connsiteY0" fmla="*/ 0 h 5143500"/>
              <a:gd name="connsiteX1" fmla="*/ 3839337 w 3839337"/>
              <a:gd name="connsiteY1" fmla="*/ 0 h 5143500"/>
              <a:gd name="connsiteX2" fmla="*/ 3468131 w 3839337"/>
              <a:gd name="connsiteY2" fmla="*/ 5143499 h 5143500"/>
              <a:gd name="connsiteX3" fmla="*/ 0 w 3839337"/>
              <a:gd name="connsiteY3" fmla="*/ 5143500 h 5143500"/>
              <a:gd name="connsiteX4" fmla="*/ 0 w 3839337"/>
              <a:gd name="connsiteY4" fmla="*/ 0 h 5143500"/>
              <a:gd name="connsiteX0" fmla="*/ 16114 w 3839337"/>
              <a:gd name="connsiteY0" fmla="*/ -1 h 5465789"/>
              <a:gd name="connsiteX1" fmla="*/ 3839337 w 3839337"/>
              <a:gd name="connsiteY1" fmla="*/ 322289 h 5465789"/>
              <a:gd name="connsiteX2" fmla="*/ 3468131 w 3839337"/>
              <a:gd name="connsiteY2" fmla="*/ 5465788 h 5465789"/>
              <a:gd name="connsiteX3" fmla="*/ 0 w 3839337"/>
              <a:gd name="connsiteY3" fmla="*/ 5465789 h 5465789"/>
              <a:gd name="connsiteX4" fmla="*/ 16114 w 3839337"/>
              <a:gd name="connsiteY4" fmla="*/ -1 h 5465789"/>
              <a:gd name="connsiteX0" fmla="*/ 16114 w 3468130"/>
              <a:gd name="connsiteY0" fmla="*/ 161146 h 5626936"/>
              <a:gd name="connsiteX1" fmla="*/ 3243111 w 3468130"/>
              <a:gd name="connsiteY1" fmla="*/ 1 h 5626936"/>
              <a:gd name="connsiteX2" fmla="*/ 3468131 w 3468130"/>
              <a:gd name="connsiteY2" fmla="*/ 5626935 h 5626936"/>
              <a:gd name="connsiteX3" fmla="*/ 0 w 3468130"/>
              <a:gd name="connsiteY3" fmla="*/ 5626936 h 5626936"/>
              <a:gd name="connsiteX4" fmla="*/ 16114 w 3468130"/>
              <a:gd name="connsiteY4" fmla="*/ 161146 h 5626936"/>
              <a:gd name="connsiteX0" fmla="*/ 16114 w 3919335"/>
              <a:gd name="connsiteY0" fmla="*/ 161144 h 5626934"/>
              <a:gd name="connsiteX1" fmla="*/ 3243111 w 3919335"/>
              <a:gd name="connsiteY1" fmla="*/ -1 h 5626934"/>
              <a:gd name="connsiteX2" fmla="*/ 3919335 w 3919335"/>
              <a:gd name="connsiteY2" fmla="*/ 5465791 h 5626934"/>
              <a:gd name="connsiteX3" fmla="*/ 0 w 3919335"/>
              <a:gd name="connsiteY3" fmla="*/ 5626934 h 5626934"/>
              <a:gd name="connsiteX4" fmla="*/ 16114 w 3919335"/>
              <a:gd name="connsiteY4" fmla="*/ 161144 h 5626934"/>
              <a:gd name="connsiteX0" fmla="*/ 16114 w 3919335"/>
              <a:gd name="connsiteY0" fmla="*/ 112804 h 5578594"/>
              <a:gd name="connsiteX1" fmla="*/ 2147336 w 3919335"/>
              <a:gd name="connsiteY1" fmla="*/ 0 h 5578594"/>
              <a:gd name="connsiteX2" fmla="*/ 3919335 w 3919335"/>
              <a:gd name="connsiteY2" fmla="*/ 5417451 h 5578594"/>
              <a:gd name="connsiteX3" fmla="*/ 0 w 3919335"/>
              <a:gd name="connsiteY3" fmla="*/ 5578594 h 5578594"/>
              <a:gd name="connsiteX4" fmla="*/ 16114 w 3919335"/>
              <a:gd name="connsiteY4" fmla="*/ 112804 h 5578594"/>
              <a:gd name="connsiteX0" fmla="*/ 16114 w 2565728"/>
              <a:gd name="connsiteY0" fmla="*/ 112804 h 5578594"/>
              <a:gd name="connsiteX1" fmla="*/ 2147336 w 2565728"/>
              <a:gd name="connsiteY1" fmla="*/ 0 h 5578594"/>
              <a:gd name="connsiteX2" fmla="*/ 2565728 w 2565728"/>
              <a:gd name="connsiteY2" fmla="*/ 5417451 h 5578594"/>
              <a:gd name="connsiteX3" fmla="*/ 0 w 2565728"/>
              <a:gd name="connsiteY3" fmla="*/ 5578594 h 5578594"/>
              <a:gd name="connsiteX4" fmla="*/ 16114 w 2565728"/>
              <a:gd name="connsiteY4" fmla="*/ 112804 h 5578594"/>
              <a:gd name="connsiteX0" fmla="*/ 16114 w 2565728"/>
              <a:gd name="connsiteY0" fmla="*/ 161154 h 5626944"/>
              <a:gd name="connsiteX1" fmla="*/ 2147340 w 2565728"/>
              <a:gd name="connsiteY1" fmla="*/ 1 h 5626944"/>
              <a:gd name="connsiteX2" fmla="*/ 2565728 w 2565728"/>
              <a:gd name="connsiteY2" fmla="*/ 5465801 h 5626944"/>
              <a:gd name="connsiteX3" fmla="*/ 0 w 2565728"/>
              <a:gd name="connsiteY3" fmla="*/ 5626944 h 5626944"/>
              <a:gd name="connsiteX4" fmla="*/ 16114 w 2565728"/>
              <a:gd name="connsiteY4" fmla="*/ 161154 h 5626944"/>
              <a:gd name="connsiteX0" fmla="*/ 1549 w 2567277"/>
              <a:gd name="connsiteY0" fmla="*/ 161153 h 5626942"/>
              <a:gd name="connsiteX1" fmla="*/ 2148889 w 2567277"/>
              <a:gd name="connsiteY1" fmla="*/ -1 h 5626942"/>
              <a:gd name="connsiteX2" fmla="*/ 2567277 w 2567277"/>
              <a:gd name="connsiteY2" fmla="*/ 5465799 h 5626942"/>
              <a:gd name="connsiteX3" fmla="*/ 1549 w 2567277"/>
              <a:gd name="connsiteY3" fmla="*/ 5626942 h 5626942"/>
              <a:gd name="connsiteX4" fmla="*/ 1549 w 2567277"/>
              <a:gd name="connsiteY4" fmla="*/ 161153 h 5626942"/>
              <a:gd name="connsiteX0" fmla="*/ 1550 w 2567279"/>
              <a:gd name="connsiteY0" fmla="*/ 5 h 5626944"/>
              <a:gd name="connsiteX1" fmla="*/ 2148891 w 2567279"/>
              <a:gd name="connsiteY1" fmla="*/ 1 h 5626944"/>
              <a:gd name="connsiteX2" fmla="*/ 2567279 w 2567279"/>
              <a:gd name="connsiteY2" fmla="*/ 5465801 h 5626944"/>
              <a:gd name="connsiteX3" fmla="*/ 1551 w 2567279"/>
              <a:gd name="connsiteY3" fmla="*/ 5626944 h 5626944"/>
              <a:gd name="connsiteX4" fmla="*/ 1550 w 2567279"/>
              <a:gd name="connsiteY4" fmla="*/ 5 h 5626944"/>
              <a:gd name="connsiteX0" fmla="*/ 1550 w 2518941"/>
              <a:gd name="connsiteY0" fmla="*/ 3 h 5626942"/>
              <a:gd name="connsiteX1" fmla="*/ 2148891 w 2518941"/>
              <a:gd name="connsiteY1" fmla="*/ -1 h 5626942"/>
              <a:gd name="connsiteX2" fmla="*/ 2518940 w 2518941"/>
              <a:gd name="connsiteY2" fmla="*/ 5562484 h 5626942"/>
              <a:gd name="connsiteX3" fmla="*/ 1551 w 2518941"/>
              <a:gd name="connsiteY3" fmla="*/ 5626942 h 5626942"/>
              <a:gd name="connsiteX4" fmla="*/ 1550 w 2518941"/>
              <a:gd name="connsiteY4" fmla="*/ 3 h 5626942"/>
              <a:gd name="connsiteX0" fmla="*/ 1550 w 2518939"/>
              <a:gd name="connsiteY0" fmla="*/ 112812 h 5739751"/>
              <a:gd name="connsiteX1" fmla="*/ 2132781 w 2518939"/>
              <a:gd name="connsiteY1" fmla="*/ 1 h 5739751"/>
              <a:gd name="connsiteX2" fmla="*/ 2518940 w 2518939"/>
              <a:gd name="connsiteY2" fmla="*/ 5675293 h 5739751"/>
              <a:gd name="connsiteX3" fmla="*/ 1551 w 2518939"/>
              <a:gd name="connsiteY3" fmla="*/ 5739751 h 5739751"/>
              <a:gd name="connsiteX4" fmla="*/ 1550 w 2518939"/>
              <a:gd name="connsiteY4" fmla="*/ 112812 h 5739751"/>
              <a:gd name="connsiteX0" fmla="*/ 1550 w 2518941"/>
              <a:gd name="connsiteY0" fmla="*/ 145041 h 5771980"/>
              <a:gd name="connsiteX1" fmla="*/ 2277815 w 2518941"/>
              <a:gd name="connsiteY1" fmla="*/ -1 h 5771980"/>
              <a:gd name="connsiteX2" fmla="*/ 2518940 w 2518941"/>
              <a:gd name="connsiteY2" fmla="*/ 5707522 h 5771980"/>
              <a:gd name="connsiteX3" fmla="*/ 1551 w 2518941"/>
              <a:gd name="connsiteY3" fmla="*/ 5771980 h 5771980"/>
              <a:gd name="connsiteX4" fmla="*/ 1550 w 2518941"/>
              <a:gd name="connsiteY4" fmla="*/ 145041 h 5771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941" h="5771980">
                <a:moveTo>
                  <a:pt x="1550" y="145041"/>
                </a:moveTo>
                <a:lnTo>
                  <a:pt x="2277815" y="-1"/>
                </a:lnTo>
                <a:lnTo>
                  <a:pt x="2518940" y="5707522"/>
                </a:lnTo>
                <a:lnTo>
                  <a:pt x="1551" y="5771980"/>
                </a:lnTo>
                <a:cubicBezTo>
                  <a:pt x="6922" y="3950050"/>
                  <a:pt x="-3821" y="1966971"/>
                  <a:pt x="1550" y="145041"/>
                </a:cubicBezTo>
                <a:close/>
              </a:path>
            </a:pathLst>
          </a:custGeom>
          <a:solidFill>
            <a:schemeClr val="accent1"/>
          </a:solidFill>
          <a:ln>
            <a:noFill/>
          </a:ln>
        </p:spPr>
        <p:txBody>
          <a:bodyPr wrap="square" rtlCol="0" anchor="ctr">
            <a:spAutoFit/>
          </a:bodyPr>
          <a:lstStyle/>
          <a:p>
            <a:pPr algn="ctr"/>
            <a:endParaRPr lang="en-US" sz="4267"/>
          </a:p>
        </p:txBody>
      </p:sp>
      <p:sp>
        <p:nvSpPr>
          <p:cNvPr id="25" name="TextBox 1">
            <a:extLst>
              <a:ext uri="{FF2B5EF4-FFF2-40B4-BE49-F238E27FC236}">
                <a16:creationId xmlns:a16="http://schemas.microsoft.com/office/drawing/2014/main" id="{3B70A15B-C070-8D48-ABCB-295B933D7CE7}"/>
              </a:ext>
            </a:extLst>
          </p:cNvPr>
          <p:cNvSpPr txBox="1"/>
          <p:nvPr userDrawn="1"/>
        </p:nvSpPr>
        <p:spPr>
          <a:xfrm>
            <a:off x="10571544" y="153083"/>
            <a:ext cx="1455699" cy="246221"/>
          </a:xfrm>
          <a:prstGeom prst="rect">
            <a:avLst/>
          </a:prstGeom>
          <a:noFill/>
        </p:spPr>
        <p:txBody>
          <a:bodyPr wrap="square" lIns="0" tIns="0" rIns="0" bIns="0" rtlCol="0">
            <a:spAutoFit/>
          </a:bodyPr>
          <a:lstStyle/>
          <a:p>
            <a:pPr algn="ctr"/>
            <a:r>
              <a:rPr lang="en-US" sz="1600" b="1">
                <a:solidFill>
                  <a:schemeClr val="bg1"/>
                </a:solidFill>
              </a:rPr>
              <a:t>GROW</a:t>
            </a:r>
          </a:p>
        </p:txBody>
      </p:sp>
    </p:spTree>
    <p:extLst>
      <p:ext uri="{BB962C8B-B14F-4D97-AF65-F5344CB8AC3E}">
        <p14:creationId xmlns:p14="http://schemas.microsoft.com/office/powerpoint/2010/main" val="3136089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EAA43-A8EF-4BD4-89AF-C3EB53F7DFD9}"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C1276-2969-4D84-9D2B-AD24D6F396F5}" type="slidenum">
              <a:rPr lang="en-US" smtClean="0"/>
              <a:t>‹#›</a:t>
            </a:fld>
            <a:endParaRPr lang="en-US"/>
          </a:p>
        </p:txBody>
      </p:sp>
    </p:spTree>
    <p:extLst>
      <p:ext uri="{BB962C8B-B14F-4D97-AF65-F5344CB8AC3E}">
        <p14:creationId xmlns:p14="http://schemas.microsoft.com/office/powerpoint/2010/main" val="42878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6.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EAA43-A8EF-4BD4-89AF-C3EB53F7DFD9}"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C1276-2969-4D84-9D2B-AD24D6F396F5}" type="slidenum">
              <a:rPr lang="en-US" smtClean="0"/>
              <a:t>‹#›</a:t>
            </a:fld>
            <a:endParaRPr lang="en-US"/>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373742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48" r:id="rId12"/>
    <p:sldLayoutId id="214748374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EAA43-A8EF-4BD4-89AF-C3EB53F7DFD9}"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C1276-2969-4D84-9D2B-AD24D6F396F5}" type="slidenum">
              <a:rPr lang="en-US" smtClean="0"/>
              <a:t>‹#›</a:t>
            </a:fld>
            <a:endParaRPr lang="en-US"/>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2062134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47"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EAA43-A8EF-4BD4-89AF-C3EB53F7DFD9}"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C1276-2969-4D84-9D2B-AD24D6F396F5}" type="slidenum">
              <a:rPr lang="en-US" smtClean="0"/>
              <a:t>‹#›</a:t>
            </a:fld>
            <a:endParaRPr lang="en-US"/>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2763006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EAA43-A8EF-4BD4-89AF-C3EB53F7DFD9}"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C1276-2969-4D84-9D2B-AD24D6F396F5}" type="slidenum">
              <a:rPr lang="en-US" smtClean="0"/>
              <a:t>‹#›</a:t>
            </a:fld>
            <a:endParaRPr lang="en-US"/>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16919981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EAA43-A8EF-4BD4-89AF-C3EB53F7DFD9}"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C1276-2969-4D84-9D2B-AD24D6F396F5}" type="slidenum">
              <a:rPr lang="en-US" smtClean="0"/>
              <a:t>‹#›</a:t>
            </a:fld>
            <a:endParaRPr lang="en-US"/>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13386650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91613674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5.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0.xml"/><Relationship Id="rId1" Type="http://schemas.openxmlformats.org/officeDocument/2006/relationships/slideLayout" Target="../slideLayouts/slideLayout64.xml"/></Relationships>
</file>

<file path=ppt/slides/_rels/slide101.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1.xml"/><Relationship Id="rId1" Type="http://schemas.openxmlformats.org/officeDocument/2006/relationships/slideLayout" Target="../slideLayouts/slideLayout64.xml"/></Relationships>
</file>

<file path=ppt/slides/_rels/slide102.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2.xml"/><Relationship Id="rId1" Type="http://schemas.openxmlformats.org/officeDocument/2006/relationships/slideLayout" Target="../slideLayouts/slideLayout64.xml"/></Relationships>
</file>

<file path=ppt/slides/_rels/slide103.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3.xml"/><Relationship Id="rId1" Type="http://schemas.openxmlformats.org/officeDocument/2006/relationships/slideLayout" Target="../slideLayouts/slideLayout64.xml"/></Relationships>
</file>

<file path=ppt/slides/_rels/slide104.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4.xml"/><Relationship Id="rId1" Type="http://schemas.openxmlformats.org/officeDocument/2006/relationships/slideLayout" Target="../slideLayouts/slideLayout64.xml"/></Relationships>
</file>

<file path=ppt/slides/_rels/slide105.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5.xml"/><Relationship Id="rId1" Type="http://schemas.openxmlformats.org/officeDocument/2006/relationships/slideLayout" Target="../slideLayouts/slideLayout64.xml"/></Relationships>
</file>

<file path=ppt/slides/_rels/slide106.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6.xml"/><Relationship Id="rId1" Type="http://schemas.openxmlformats.org/officeDocument/2006/relationships/slideLayout" Target="../slideLayouts/slideLayout64.xml"/></Relationships>
</file>

<file path=ppt/slides/_rels/slide107.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7.xml"/><Relationship Id="rId1" Type="http://schemas.openxmlformats.org/officeDocument/2006/relationships/slideLayout" Target="../slideLayouts/slideLayout64.xml"/></Relationships>
</file>

<file path=ppt/slides/_rels/slide108.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8.xml"/><Relationship Id="rId1" Type="http://schemas.openxmlformats.org/officeDocument/2006/relationships/slideLayout" Target="../slideLayouts/slideLayout64.xml"/></Relationships>
</file>

<file path=ppt/slides/_rels/slide109.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99.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0.xml"/><Relationship Id="rId1" Type="http://schemas.openxmlformats.org/officeDocument/2006/relationships/slideLayout" Target="../slideLayouts/slideLayout64.xml"/></Relationships>
</file>

<file path=ppt/slides/_rels/slide111.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1.xml"/><Relationship Id="rId1" Type="http://schemas.openxmlformats.org/officeDocument/2006/relationships/slideLayout" Target="../slideLayouts/slideLayout64.xml"/></Relationships>
</file>

<file path=ppt/slides/_rels/slide112.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2.xml"/><Relationship Id="rId1" Type="http://schemas.openxmlformats.org/officeDocument/2006/relationships/slideLayout" Target="../slideLayouts/slideLayout64.xml"/></Relationships>
</file>

<file path=ppt/slides/_rels/slide113.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3.xml"/><Relationship Id="rId1" Type="http://schemas.openxmlformats.org/officeDocument/2006/relationships/slideLayout" Target="../slideLayouts/slideLayout64.xml"/></Relationships>
</file>

<file path=ppt/slides/_rels/slide114.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4.xml"/><Relationship Id="rId1" Type="http://schemas.openxmlformats.org/officeDocument/2006/relationships/slideLayout" Target="../slideLayouts/slideLayout64.xml"/></Relationships>
</file>

<file path=ppt/slides/_rels/slide115.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5.xml"/><Relationship Id="rId1" Type="http://schemas.openxmlformats.org/officeDocument/2006/relationships/slideLayout" Target="../slideLayouts/slideLayout64.xml"/></Relationships>
</file>

<file path=ppt/slides/_rels/slide116.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6.xml"/><Relationship Id="rId1" Type="http://schemas.openxmlformats.org/officeDocument/2006/relationships/slideLayout" Target="../slideLayouts/slideLayout64.xml"/></Relationships>
</file>

<file path=ppt/slides/_rels/slide117.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7.xml"/><Relationship Id="rId1" Type="http://schemas.openxmlformats.org/officeDocument/2006/relationships/slideLayout" Target="../slideLayouts/slideLayout64.xml"/></Relationships>
</file>

<file path=ppt/slides/_rels/slide118.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8.xml"/><Relationship Id="rId1" Type="http://schemas.openxmlformats.org/officeDocument/2006/relationships/slideLayout" Target="../slideLayouts/slideLayout64.xml"/></Relationships>
</file>

<file path=ppt/slides/_rels/slide119.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109.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0.xml"/><Relationship Id="rId1" Type="http://schemas.openxmlformats.org/officeDocument/2006/relationships/slideLayout" Target="../slideLayouts/slideLayout38.xml"/></Relationships>
</file>

<file path=ppt/slides/_rels/slide123.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1.xml"/><Relationship Id="rId1" Type="http://schemas.openxmlformats.org/officeDocument/2006/relationships/slideLayout" Target="../slideLayouts/slideLayout38.xml"/></Relationships>
</file>

<file path=ppt/slides/_rels/slide124.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2.xml"/><Relationship Id="rId1" Type="http://schemas.openxmlformats.org/officeDocument/2006/relationships/slideLayout" Target="../slideLayouts/slideLayout38.xml"/></Relationships>
</file>

<file path=ppt/slides/_rels/slide12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3.xml"/><Relationship Id="rId1" Type="http://schemas.openxmlformats.org/officeDocument/2006/relationships/slideLayout" Target="../slideLayouts/slideLayout38.xml"/></Relationships>
</file>

<file path=ppt/slides/_rels/slide126.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4.xml"/><Relationship Id="rId1" Type="http://schemas.openxmlformats.org/officeDocument/2006/relationships/slideLayout" Target="../slideLayouts/slideLayout38.xml"/></Relationships>
</file>

<file path=ppt/slides/_rels/slide12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5.xml"/><Relationship Id="rId1" Type="http://schemas.openxmlformats.org/officeDocument/2006/relationships/slideLayout" Target="../slideLayouts/slideLayout38.xml"/></Relationships>
</file>

<file path=ppt/slides/_rels/slide128.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6.xml"/><Relationship Id="rId1" Type="http://schemas.openxmlformats.org/officeDocument/2006/relationships/slideLayout" Target="../slideLayouts/slideLayout38.xml"/></Relationships>
</file>

<file path=ppt/slides/_rels/slide12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7.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8.xml"/><Relationship Id="rId1" Type="http://schemas.openxmlformats.org/officeDocument/2006/relationships/slideLayout" Target="../slideLayouts/slideLayout38.xml"/></Relationships>
</file>

<file path=ppt/slides/_rels/slide131.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119.xml"/><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4.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120.xml"/><Relationship Id="rId1" Type="http://schemas.openxmlformats.org/officeDocument/2006/relationships/slideLayout" Target="../slideLayouts/slideLayout64.xml"/></Relationships>
</file>

<file path=ppt/slides/_rels/slide135.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121.xml"/><Relationship Id="rId1" Type="http://schemas.openxmlformats.org/officeDocument/2006/relationships/slideLayout" Target="../slideLayouts/slideLayout64.xml"/></Relationships>
</file>

<file path=ppt/slides/_rels/slide136.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122.xml"/><Relationship Id="rId1" Type="http://schemas.openxmlformats.org/officeDocument/2006/relationships/slideLayout" Target="../slideLayouts/slideLayout64.xml"/></Relationships>
</file>

<file path=ppt/slides/_rels/slide13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123.xml"/><Relationship Id="rId1" Type="http://schemas.openxmlformats.org/officeDocument/2006/relationships/slideLayout" Target="../slideLayouts/slideLayout6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9.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slide" Target="slide148.xml"/><Relationship Id="rId1" Type="http://schemas.openxmlformats.org/officeDocument/2006/relationships/slideLayout" Target="../slideLayouts/slideLayout28.xml"/><Relationship Id="rId5" Type="http://schemas.openxmlformats.org/officeDocument/2006/relationships/slide" Target="slide152.xml"/><Relationship Id="rId4" Type="http://schemas.openxmlformats.org/officeDocument/2006/relationships/slide" Target="slide147.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slide" Target="slide13.xml"/><Relationship Id="rId4" Type="http://schemas.openxmlformats.org/officeDocument/2006/relationships/image" Target="../media/image9.png"/></Relationships>
</file>

<file path=ppt/slides/_rels/slide1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4.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5.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6.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7.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8.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9.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0.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1.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2.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3.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4.xml"/><Relationship Id="rId1" Type="http://schemas.openxmlformats.org/officeDocument/2006/relationships/slideLayout" Target="../slideLayouts/slideLayout38.xml"/><Relationship Id="rId4" Type="http://schemas.openxmlformats.org/officeDocument/2006/relationships/slide" Target="slide83.xml"/></Relationships>
</file>

<file path=ppt/slides/_rels/slide15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5.xml"/><Relationship Id="rId1" Type="http://schemas.openxmlformats.org/officeDocument/2006/relationships/slideLayout" Target="../slideLayouts/slideLayout38.xml"/><Relationship Id="rId5" Type="http://schemas.openxmlformats.org/officeDocument/2006/relationships/slide" Target="slide83.xml"/><Relationship Id="rId4" Type="http://schemas.openxmlformats.org/officeDocument/2006/relationships/image" Target="../media/image9.png"/></Relationships>
</file>

<file path=ppt/slides/_rels/slide152.xml.rels><?xml version="1.0" encoding="UTF-8" standalone="yes"?>
<Relationships xmlns="http://schemas.openxmlformats.org/package/2006/relationships"><Relationship Id="rId3" Type="http://schemas.openxmlformats.org/officeDocument/2006/relationships/hyperlink" Target="https://mylearning.lms.crossknowledge.com/sso/session/1121/Enroll/yes/driver/4/" TargetMode="External"/><Relationship Id="rId2" Type="http://schemas.openxmlformats.org/officeDocument/2006/relationships/notesSlide" Target="../notesSlides/notesSlide136.xml"/><Relationship Id="rId1" Type="http://schemas.openxmlformats.org/officeDocument/2006/relationships/slideLayout" Target="../slideLayouts/slideLayout38.xml"/><Relationship Id="rId5" Type="http://schemas.openxmlformats.org/officeDocument/2006/relationships/slide" Target="slide83.xml"/><Relationship Id="rId4" Type="http://schemas.openxmlformats.org/officeDocument/2006/relationships/image" Target="../media/image9.png"/></Relationships>
</file>

<file path=ppt/slides/_rels/slide153.xml.rels><?xml version="1.0" encoding="UTF-8" standalone="yes"?>
<Relationships xmlns="http://schemas.openxmlformats.org/package/2006/relationships"><Relationship Id="rId3" Type="http://schemas.openxmlformats.org/officeDocument/2006/relationships/hyperlink" Target="https://mylearning.lms.crossknowledge.com/sso/session/1121/Enroll/yes/driver/4/" TargetMode="External"/><Relationship Id="rId2" Type="http://schemas.openxmlformats.org/officeDocument/2006/relationships/notesSlide" Target="../notesSlides/notesSlide137.xml"/><Relationship Id="rId1" Type="http://schemas.openxmlformats.org/officeDocument/2006/relationships/slideLayout" Target="../slideLayouts/slideLayout38.xml"/><Relationship Id="rId5" Type="http://schemas.openxmlformats.org/officeDocument/2006/relationships/slide" Target="slide83.xml"/><Relationship Id="rId4" Type="http://schemas.openxmlformats.org/officeDocument/2006/relationships/image" Target="../media/image9.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5.xml.rels><?xml version="1.0" encoding="UTF-8" standalone="yes"?>
<Relationships xmlns="http://schemas.openxmlformats.org/package/2006/relationships"><Relationship Id="rId8" Type="http://schemas.openxmlformats.org/officeDocument/2006/relationships/slide" Target="slide153.xml"/><Relationship Id="rId3" Type="http://schemas.openxmlformats.org/officeDocument/2006/relationships/slide" Target="slide14.xml"/><Relationship Id="rId7" Type="http://schemas.openxmlformats.org/officeDocument/2006/relationships/slide" Target="slide155.xml"/><Relationship Id="rId2" Type="http://schemas.openxmlformats.org/officeDocument/2006/relationships/notesSlide" Target="../notesSlides/notesSlide138.xml"/><Relationship Id="rId1" Type="http://schemas.openxmlformats.org/officeDocument/2006/relationships/slideLayout" Target="../slideLayouts/slideLayout15.xml"/><Relationship Id="rId6" Type="http://schemas.openxmlformats.org/officeDocument/2006/relationships/slide" Target="slide152.xml"/><Relationship Id="rId5" Type="http://schemas.openxmlformats.org/officeDocument/2006/relationships/slide" Target="slide138.xml"/><Relationship Id="rId4" Type="http://schemas.openxmlformats.org/officeDocument/2006/relationships/slide" Target="slide92.xml"/><Relationship Id="rId9" Type="http://schemas.openxmlformats.org/officeDocument/2006/relationships/slide" Target="slide15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0.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58.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1.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59.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160.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3.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1.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5.xml"/><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6.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4.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5.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8.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6.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149.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3.xml"/><Relationship Id="rId18" Type="http://schemas.microsoft.com/office/2007/relationships/hdphoto" Target="../media/hdphoto1.wdp"/><Relationship Id="rId3" Type="http://schemas.openxmlformats.org/officeDocument/2006/relationships/image" Target="../media/image16.png"/><Relationship Id="rId7" Type="http://schemas.openxmlformats.org/officeDocument/2006/relationships/slide" Target="slide91.xml"/><Relationship Id="rId12" Type="http://schemas.openxmlformats.org/officeDocument/2006/relationships/slide" Target="slide138.xml"/><Relationship Id="rId17" Type="http://schemas.openxmlformats.org/officeDocument/2006/relationships/image" Target="../media/image19.png"/><Relationship Id="rId2" Type="http://schemas.openxmlformats.org/officeDocument/2006/relationships/slide" Target="slide25.xml"/><Relationship Id="rId16" Type="http://schemas.openxmlformats.org/officeDocument/2006/relationships/image" Target="../media/image18.png"/><Relationship Id="rId20" Type="http://schemas.openxmlformats.org/officeDocument/2006/relationships/slide" Target="slide152.xml"/><Relationship Id="rId1" Type="http://schemas.openxmlformats.org/officeDocument/2006/relationships/slideLayout" Target="../slideLayouts/slideLayout68.xml"/><Relationship Id="rId6" Type="http://schemas.openxmlformats.org/officeDocument/2006/relationships/slide" Target="slide4.xml"/><Relationship Id="rId11" Type="http://schemas.openxmlformats.org/officeDocument/2006/relationships/slide" Target="slide55.xml"/><Relationship Id="rId5" Type="http://schemas.openxmlformats.org/officeDocument/2006/relationships/slide" Target="slide12.xml"/><Relationship Id="rId15" Type="http://schemas.openxmlformats.org/officeDocument/2006/relationships/image" Target="../media/image17.png"/><Relationship Id="rId10" Type="http://schemas.openxmlformats.org/officeDocument/2006/relationships/slide" Target="slide139.xml"/><Relationship Id="rId19" Type="http://schemas.openxmlformats.org/officeDocument/2006/relationships/slide" Target="slide42.xml"/><Relationship Id="rId4" Type="http://schemas.openxmlformats.org/officeDocument/2006/relationships/image" Target="../media/image1.png"/><Relationship Id="rId9" Type="http://schemas.openxmlformats.org/officeDocument/2006/relationships/slide" Target="slide155.xml"/><Relationship Id="rId1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38.xml"/><Relationship Id="rId5" Type="http://schemas.openxmlformats.org/officeDocument/2006/relationships/slide" Target="slide1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9.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37.xml"/><Relationship Id="rId3" Type="http://schemas.openxmlformats.org/officeDocument/2006/relationships/slide" Target="slide29.xml"/><Relationship Id="rId7" Type="http://schemas.openxmlformats.org/officeDocument/2006/relationships/slide" Target="slide30.xml"/><Relationship Id="rId12" Type="http://schemas.openxmlformats.org/officeDocument/2006/relationships/slide" Target="slide36.xml"/><Relationship Id="rId2" Type="http://schemas.openxmlformats.org/officeDocument/2006/relationships/slide" Target="slide27.xml"/><Relationship Id="rId16" Type="http://schemas.openxmlformats.org/officeDocument/2006/relationships/slide" Target="slide20.xml"/><Relationship Id="rId1" Type="http://schemas.openxmlformats.org/officeDocument/2006/relationships/slideLayout" Target="../slideLayouts/slideLayout28.xml"/><Relationship Id="rId6" Type="http://schemas.openxmlformats.org/officeDocument/2006/relationships/slide" Target="slide28.xml"/><Relationship Id="rId11" Type="http://schemas.openxmlformats.org/officeDocument/2006/relationships/slide" Target="slide33.xml"/><Relationship Id="rId5" Type="http://schemas.openxmlformats.org/officeDocument/2006/relationships/slide" Target="slide35.xml"/><Relationship Id="rId15" Type="http://schemas.openxmlformats.org/officeDocument/2006/relationships/slide" Target="slide38.xml"/><Relationship Id="rId10" Type="http://schemas.openxmlformats.org/officeDocument/2006/relationships/slide" Target="slide34.xml"/><Relationship Id="rId4" Type="http://schemas.openxmlformats.org/officeDocument/2006/relationships/slide" Target="slide26.xml"/><Relationship Id="rId9" Type="http://schemas.openxmlformats.org/officeDocument/2006/relationships/slide" Target="slide32.xml"/><Relationship Id="rId14" Type="http://schemas.openxmlformats.org/officeDocument/2006/relationships/slide" Target="slide39.xml"/></Relationships>
</file>

<file path=ppt/slides/_rels/slide2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3.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4.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5.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6.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7.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8.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9.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25.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0.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1.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2.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3.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6.xml"/><Relationship Id="rId7" Type="http://schemas.openxmlformats.org/officeDocument/2006/relationships/slide" Target="slide9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slide" Target="slide7.xml"/><Relationship Id="rId5" Type="http://schemas.openxmlformats.org/officeDocument/2006/relationships/slide" Target="slide92.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4.xml"/><Relationship Id="rId1" Type="http://schemas.openxmlformats.org/officeDocument/2006/relationships/slideLayout" Target="../slideLayouts/slideLayout38.xml"/><Relationship Id="rId5" Type="http://schemas.openxmlformats.org/officeDocument/2006/relationships/slide" Target="slide25.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slide" Target="slide4.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48.xml"/><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49.xml"/><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0.xml"/><Relationship Id="rId1" Type="http://schemas.openxmlformats.org/officeDocument/2006/relationships/slideLayout" Target="../slideLayouts/slideLayout64.xml"/></Relationships>
</file>

<file path=ppt/slides/_rels/slide5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1.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4.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2.xml"/><Relationship Id="rId1" Type="http://schemas.openxmlformats.org/officeDocument/2006/relationships/slideLayout" Target="../slideLayouts/slideLayout64.xml"/></Relationships>
</file>

<file path=ppt/slides/_rels/slide6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6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4.xml"/><Relationship Id="rId1" Type="http://schemas.openxmlformats.org/officeDocument/2006/relationships/slideLayout" Target="../slideLayouts/slideLayout64.xml"/></Relationships>
</file>

<file path=ppt/slides/_rels/slide63.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5.xml"/><Relationship Id="rId1" Type="http://schemas.openxmlformats.org/officeDocument/2006/relationships/slideLayout" Target="../slideLayouts/slideLayout64.xml"/></Relationships>
</file>

<file path=ppt/slides/_rels/slide6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6.xml"/><Relationship Id="rId1" Type="http://schemas.openxmlformats.org/officeDocument/2006/relationships/slideLayout" Target="../slideLayouts/slideLayout64.xml"/></Relationships>
</file>

<file path=ppt/slides/_rels/slide6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7.xml"/><Relationship Id="rId1" Type="http://schemas.openxmlformats.org/officeDocument/2006/relationships/slideLayout" Target="../slideLayouts/slideLayout64.xml"/></Relationships>
</file>

<file path=ppt/slides/_rels/slide6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8.xml"/><Relationship Id="rId1" Type="http://schemas.openxmlformats.org/officeDocument/2006/relationships/slideLayout" Target="../slideLayouts/slideLayout64.xml"/></Relationships>
</file>

<file path=ppt/slides/_rels/slide6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9.xml"/><Relationship Id="rId1" Type="http://schemas.openxmlformats.org/officeDocument/2006/relationships/slideLayout" Target="../slideLayouts/slideLayout64.xml"/></Relationships>
</file>

<file path=ppt/slides/_rels/slide68.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0.xml"/><Relationship Id="rId1" Type="http://schemas.openxmlformats.org/officeDocument/2006/relationships/slideLayout" Target="../slideLayouts/slideLayout64.xml"/></Relationships>
</file>

<file path=ppt/slides/_rels/slide6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1.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4.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2.xml"/><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3.xml"/><Relationship Id="rId1" Type="http://schemas.openxmlformats.org/officeDocument/2006/relationships/slideLayout" Target="../slideLayouts/slideLayout64.xml"/></Relationships>
</file>

<file path=ppt/slides/_rels/slide7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4.xml"/><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5.xml"/><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6.xml"/><Relationship Id="rId1" Type="http://schemas.openxmlformats.org/officeDocument/2006/relationships/slideLayout" Target="../slideLayouts/slideLayout64.xml"/></Relationships>
</file>

<file path=ppt/slides/_rels/slide7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7.xml"/><Relationship Id="rId1" Type="http://schemas.openxmlformats.org/officeDocument/2006/relationships/slideLayout" Target="../slideLayouts/slideLayout64.xml"/></Relationships>
</file>

<file path=ppt/slides/_rels/slide7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8.xml"/><Relationship Id="rId1" Type="http://schemas.openxmlformats.org/officeDocument/2006/relationships/slideLayout" Target="../slideLayouts/slideLayout64.xml"/></Relationships>
</file>

<file path=ppt/slides/_rels/slide7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69.xml"/><Relationship Id="rId1" Type="http://schemas.openxmlformats.org/officeDocument/2006/relationships/slideLayout" Target="../slideLayouts/slideLayout64.xml"/></Relationships>
</file>

<file path=ppt/slides/_rels/slide78.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0.xml"/><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1.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20.png"/><Relationship Id="rId5" Type="http://schemas.openxmlformats.org/officeDocument/2006/relationships/slide" Target="slide4.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2.xml"/><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3.xml"/><Relationship Id="rId1" Type="http://schemas.openxmlformats.org/officeDocument/2006/relationships/slideLayout" Target="../slideLayouts/slideLayout64.xml"/></Relationships>
</file>

<file path=ppt/slides/_rels/slide8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4.xml"/><Relationship Id="rId1" Type="http://schemas.openxmlformats.org/officeDocument/2006/relationships/slideLayout" Target="../slideLayouts/slideLayout64.xml"/></Relationships>
</file>

<file path=ppt/slides/_rels/slide83.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5.xml"/><Relationship Id="rId1" Type="http://schemas.openxmlformats.org/officeDocument/2006/relationships/slideLayout" Target="../slideLayouts/slideLayout64.xml"/></Relationships>
</file>

<file path=ppt/slides/_rels/slide8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6.xml"/><Relationship Id="rId1" Type="http://schemas.openxmlformats.org/officeDocument/2006/relationships/slideLayout" Target="../slideLayouts/slideLayout64.xml"/></Relationships>
</file>

<file path=ppt/slides/_rels/slide8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7.xml"/><Relationship Id="rId1" Type="http://schemas.openxmlformats.org/officeDocument/2006/relationships/slideLayout" Target="../slideLayouts/slideLayout64.xml"/></Relationships>
</file>

<file path=ppt/slides/_rels/slide8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8.xml"/><Relationship Id="rId1" Type="http://schemas.openxmlformats.org/officeDocument/2006/relationships/slideLayout" Target="../slideLayouts/slideLayout64.xml"/></Relationships>
</file>

<file path=ppt/slides/_rels/slide8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9.xml"/><Relationship Id="rId1" Type="http://schemas.openxmlformats.org/officeDocument/2006/relationships/slideLayout" Target="../slideLayouts/slideLayout64.xml"/></Relationships>
</file>

<file path=ppt/slides/_rels/slide88.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80.xml"/><Relationship Id="rId1" Type="http://schemas.openxmlformats.org/officeDocument/2006/relationships/slideLayout" Target="../slideLayouts/slideLayout64.xml"/></Relationships>
</file>

<file path=ppt/slides/_rels/slide8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81.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3.xml"/></Relationships>
</file>

<file path=ppt/slides/_rels/slide9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3.xml"/><Relationship Id="rId1" Type="http://schemas.openxmlformats.org/officeDocument/2006/relationships/slideLayout" Target="../slideLayouts/slideLayout64.xml"/></Relationships>
</file>

<file path=ppt/slides/_rels/slide9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4.xml"/><Relationship Id="rId1" Type="http://schemas.openxmlformats.org/officeDocument/2006/relationships/slideLayout" Target="../slideLayouts/slideLayout64.xml"/></Relationships>
</file>

<file path=ppt/slides/_rels/slide9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5.xml"/><Relationship Id="rId1" Type="http://schemas.openxmlformats.org/officeDocument/2006/relationships/slideLayout" Target="../slideLayouts/slideLayout64.xml"/></Relationships>
</file>

<file path=ppt/slides/_rels/slide9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6.xml"/><Relationship Id="rId1" Type="http://schemas.openxmlformats.org/officeDocument/2006/relationships/slideLayout" Target="../slideLayouts/slideLayout64.xml"/></Relationships>
</file>

<file path=ppt/slides/_rels/slide9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7.xml"/><Relationship Id="rId1" Type="http://schemas.openxmlformats.org/officeDocument/2006/relationships/slideLayout" Target="../slideLayouts/slideLayout64.xml"/></Relationships>
</file>

<file path=ppt/slides/_rels/slide9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88.xml"/><Relationship Id="rId1" Type="http://schemas.openxmlformats.org/officeDocument/2006/relationships/slideLayout" Target="../slideLayouts/slideLayout64.xml"/></Relationships>
</file>

<file path=ppt/slides/_rels/slide99.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8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34"/>
            <a:ext cx="6240693" cy="6857143"/>
          </a:xfrm>
          <a:prstGeom prst="rect">
            <a:avLst/>
          </a:prstGeom>
        </p:spPr>
      </p:pic>
      <p:sp>
        <p:nvSpPr>
          <p:cNvPr id="6" name="ZoneTexte 5"/>
          <p:cNvSpPr txBox="1"/>
          <p:nvPr/>
        </p:nvSpPr>
        <p:spPr>
          <a:xfrm>
            <a:off x="5655418" y="2943966"/>
            <a:ext cx="6536582" cy="1400383"/>
          </a:xfrm>
          <a:prstGeom prst="rect">
            <a:avLst/>
          </a:prstGeom>
          <a:noFill/>
        </p:spPr>
        <p:txBody>
          <a:bodyPr wrap="square" rtlCol="0" anchor="t">
            <a:spAutoFit/>
          </a:bodyPr>
          <a:lstStyle/>
          <a:p>
            <a:pPr marL="0" marR="0" lvl="0" indent="0" algn="ctr" defTabSz="609585" rtl="0" eaLnBrk="1" fontAlgn="auto" latinLnBrk="0" hangingPunct="1">
              <a:lnSpc>
                <a:spcPts val="5080"/>
              </a:lnSpc>
              <a:spcBef>
                <a:spcPts val="0"/>
              </a:spcBef>
              <a:spcAft>
                <a:spcPts val="0"/>
              </a:spcAft>
              <a:buClrTx/>
              <a:buSzTx/>
              <a:buFontTx/>
              <a:buNone/>
              <a:tabLst/>
              <a:defRPr/>
            </a:pPr>
            <a:r>
              <a:rPr kumimoji="0" lang="en-US" sz="4000" b="1" i="1" u="none" strike="noStrike" kern="1200" cap="all" spc="0" normalizeH="0" baseline="0" noProof="0" dirty="0" smtClean="0">
                <a:ln>
                  <a:noFill/>
                </a:ln>
                <a:solidFill>
                  <a:srgbClr val="000000"/>
                </a:solidFill>
                <a:effectLst/>
                <a:uLnTx/>
                <a:uFillTx/>
                <a:latin typeface="Times New Roman" charset="0"/>
                <a:ea typeface="Times New Roman" charset="0"/>
                <a:cs typeface="Times New Roman" charset="0"/>
              </a:rPr>
              <a:t>2020</a:t>
            </a:r>
            <a:r>
              <a:rPr kumimoji="0" lang="en-US" sz="4000" b="1" i="1" u="none" strike="noStrike" kern="1200" cap="all" spc="0" normalizeH="0" noProof="0" dirty="0" smtClean="0">
                <a:ln>
                  <a:noFill/>
                </a:ln>
                <a:solidFill>
                  <a:srgbClr val="000000"/>
                </a:solidFill>
                <a:effectLst/>
                <a:uLnTx/>
                <a:uFillTx/>
                <a:latin typeface="Times New Roman" charset="0"/>
                <a:ea typeface="Times New Roman" charset="0"/>
                <a:cs typeface="Times New Roman" charset="0"/>
              </a:rPr>
              <a:t> </a:t>
            </a:r>
            <a:r>
              <a:rPr kumimoji="0" lang="en-US" sz="4000" b="1" i="1" u="none" strike="noStrike" kern="1200" cap="all" spc="0" normalizeH="0" baseline="0" noProof="0" dirty="0" smtClean="0">
                <a:ln>
                  <a:noFill/>
                </a:ln>
                <a:solidFill>
                  <a:srgbClr val="000000"/>
                </a:solidFill>
                <a:effectLst/>
                <a:uLnTx/>
                <a:uFillTx/>
                <a:latin typeface="Times New Roman" charset="0"/>
                <a:ea typeface="Times New Roman" charset="0"/>
                <a:cs typeface="Times New Roman" charset="0"/>
              </a:rPr>
              <a:t>Learning tracks</a:t>
            </a:r>
          </a:p>
          <a:p>
            <a:pPr marL="0" marR="0" lvl="0" indent="0" algn="ctr" defTabSz="609585" rtl="0" eaLnBrk="1" fontAlgn="auto" latinLnBrk="0" hangingPunct="1">
              <a:lnSpc>
                <a:spcPts val="5080"/>
              </a:lnSpc>
              <a:spcBef>
                <a:spcPts val="0"/>
              </a:spcBef>
              <a:spcAft>
                <a:spcPts val="0"/>
              </a:spcAft>
              <a:buClrTx/>
              <a:buSzTx/>
              <a:buFontTx/>
              <a:buNone/>
              <a:tabLst/>
              <a:defRPr/>
            </a:pPr>
            <a:r>
              <a:rPr kumimoji="0" lang="en-US" sz="3200" b="0" i="0" u="none" strike="noStrike" kern="1200" cap="all" spc="0" normalizeH="0" baseline="0" noProof="0" dirty="0" smtClean="0">
                <a:ln>
                  <a:noFill/>
                </a:ln>
                <a:solidFill>
                  <a:srgbClr val="9C0804"/>
                </a:solidFill>
                <a:effectLst/>
                <a:uLnTx/>
                <a:uFillTx/>
                <a:latin typeface="Century Gothic" charset="0"/>
                <a:ea typeface="Century Gothic" charset="0"/>
                <a:cs typeface="Century Gothic" charset="0"/>
              </a:rPr>
              <a:t>L'Oréal</a:t>
            </a:r>
            <a:r>
              <a:rPr kumimoji="0" lang="en-US" sz="3200" b="0" i="0" u="none" strike="noStrike" kern="1200" cap="all" spc="0" normalizeH="0" noProof="0" dirty="0" smtClean="0">
                <a:ln>
                  <a:noFill/>
                </a:ln>
                <a:solidFill>
                  <a:srgbClr val="9C0804"/>
                </a:solidFill>
                <a:effectLst/>
                <a:uLnTx/>
                <a:uFillTx/>
                <a:latin typeface="Century Gothic" charset="0"/>
                <a:ea typeface="Century Gothic" charset="0"/>
                <a:cs typeface="Century Gothic" charset="0"/>
              </a:rPr>
              <a:t> </a:t>
            </a:r>
            <a:r>
              <a:rPr kumimoji="0" lang="en-US" sz="3200" b="0" i="0" u="none" strike="noStrike" kern="1200" cap="all" spc="0" normalizeH="0" baseline="0" noProof="0" dirty="0" smtClean="0">
                <a:ln>
                  <a:noFill/>
                </a:ln>
                <a:solidFill>
                  <a:srgbClr val="9C0804"/>
                </a:solidFill>
                <a:effectLst/>
                <a:uLnTx/>
                <a:uFillTx/>
                <a:latin typeface="Century Gothic" charset="0"/>
                <a:ea typeface="Century Gothic" charset="0"/>
                <a:cs typeface="Century Gothic" charset="0"/>
              </a:rPr>
              <a:t>china</a:t>
            </a:r>
            <a:endParaRPr kumimoji="0" lang="en-US" sz="3200" b="0" i="0" u="none" strike="noStrike" kern="1200" cap="all" spc="0" normalizeH="0" baseline="0" noProof="0" dirty="0">
              <a:ln>
                <a:noFill/>
              </a:ln>
              <a:solidFill>
                <a:srgbClr val="9C0804"/>
              </a:solidFill>
              <a:effectLst/>
              <a:uLnTx/>
              <a:uFillTx/>
              <a:latin typeface="Century Gothic" charset="0"/>
              <a:ea typeface="Century Gothic" charset="0"/>
              <a:cs typeface="Century Gothic" charset="0"/>
            </a:endParaRPr>
          </a:p>
        </p:txBody>
      </p:sp>
      <p:pic>
        <p:nvPicPr>
          <p:cNvPr id="5" name="Imag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348346" y="6238846"/>
            <a:ext cx="1492636" cy="358103"/>
          </a:xfrm>
          <a:prstGeom prst="rect">
            <a:avLst/>
          </a:prstGeom>
        </p:spPr>
      </p:pic>
      <p:sp>
        <p:nvSpPr>
          <p:cNvPr id="2" name="ZoneTexte 1"/>
          <p:cNvSpPr txBox="1"/>
          <p:nvPr/>
        </p:nvSpPr>
        <p:spPr>
          <a:xfrm>
            <a:off x="8659422" y="227364"/>
            <a:ext cx="2717411" cy="369332"/>
          </a:xfrm>
          <a:prstGeom prst="rect">
            <a:avLst/>
          </a:prstGeom>
          <a:solidFill>
            <a:schemeClr val="bg1">
              <a:lumMod val="8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Last update: </a:t>
            </a:r>
            <a:r>
              <a:rPr lang="fr-FR" dirty="0" smtClean="0">
                <a:solidFill>
                  <a:prstClr val="black"/>
                </a:solidFill>
                <a:latin typeface="Century Gothic" panose="020B0502020202020204" pitchFamily="34" charset="0"/>
              </a:rPr>
              <a:t>Sep</a:t>
            </a:r>
            <a:r>
              <a:rPr kumimoji="0" lang="fr-FR"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 </a:t>
            </a:r>
            <a:r>
              <a:rPr kumimoji="0" lang="fr-FR"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2019</a:t>
            </a:r>
            <a:endParaRPr kumimoji="0" lang="en-GB"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03466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Diversity &amp; Inclusion at L'Oréal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altLang="zh-CN"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t>
            </a:r>
            <a:r>
              <a:rPr kumimoji="0" lang="en-US" altLang="zh-CN"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To become the promoter of </a:t>
            </a:r>
            <a:r>
              <a:rPr kumimoji="0" lang="en-US" sz="1400" b="0" i="0" u="none" strike="noStrike" kern="1200" cap="none" spc="0" normalizeH="0" baseline="0" noProof="0" dirty="0" err="1" smtClean="0">
                <a:ln>
                  <a:noFill/>
                </a:ln>
                <a:solidFill>
                  <a:srgbClr val="414241"/>
                </a:solidFill>
                <a:effectLst/>
                <a:uLnTx/>
                <a:uFillTx/>
                <a:latin typeface="Century Gothic"/>
                <a:ea typeface="AvantGarde Bk BT Book" charset="0"/>
                <a:cs typeface="AvantGarde Bk BT Book" charset="0"/>
              </a:rPr>
              <a:t>L'Or</a:t>
            </a:r>
            <a:r>
              <a:rPr kumimoji="0" lang="en-GB" sz="14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é</a:t>
            </a:r>
            <a:r>
              <a:rPr kumimoji="0" lang="en-US" sz="14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al D&amp;I.</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Understand diversity &amp; inclusion concept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Understand why D&amp;I is important to </a:t>
            </a:r>
            <a:r>
              <a:rPr kumimoji="0" lang="en-US" altLang="zh-CN" sz="1200" b="0" i="0" u="none" strike="noStrike" kern="1200" cap="none" spc="0" normalizeH="0" baseline="0" noProof="0" dirty="0" err="1" smtClean="0">
                <a:ln>
                  <a:noFill/>
                </a:ln>
                <a:solidFill>
                  <a:srgbClr val="414241"/>
                </a:solidFill>
                <a:effectLst/>
                <a:uLnTx/>
                <a:uFillTx/>
                <a:latin typeface="Century Gothic"/>
                <a:ea typeface="AvantGarde Bk BT Book" charset="0"/>
                <a:cs typeface="AvantGarde Bk BT Book" charset="0"/>
              </a:rPr>
              <a:t>L’Or</a:t>
            </a:r>
            <a:r>
              <a:rPr kumimoji="0" lang="en-GB"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é</a:t>
            </a: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al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Understand how D&amp;I related to our own perception (</a:t>
            </a:r>
            <a:r>
              <a:rPr kumimoji="0" lang="en-US" altLang="zh-CN" sz="1200" b="0" i="0" u="none" strike="noStrike" kern="1200" cap="none" spc="0" normalizeH="0" baseline="0" noProof="0" dirty="0" err="1" smtClean="0">
                <a:ln>
                  <a:noFill/>
                </a:ln>
                <a:solidFill>
                  <a:srgbClr val="414241"/>
                </a:solidFill>
                <a:effectLst/>
                <a:uLnTx/>
                <a:uFillTx/>
                <a:latin typeface="Century Gothic"/>
                <a:ea typeface="AvantGarde Bk BT Book" charset="0"/>
                <a:cs typeface="AvantGarde Bk BT Book" charset="0"/>
              </a:rPr>
              <a:t>uncousious</a:t>
            </a: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 bias, cognitive model, letter of inference, Discrimination chain)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Have your personal commitment towards inclusion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All</a:t>
            </a:r>
            <a:endParaRPr kumimoji="0" lang="zh-CN"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4 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35364</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open flex</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Shanghai</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a:ea typeface="+mn-ea"/>
                <a:cs typeface="+mn-cs"/>
              </a:rPr>
              <a:t>CN</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elf-directed</a:t>
            </a:r>
            <a:r>
              <a:rPr kumimoji="0" lang="en-GB"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 </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Culture</a:t>
            </a:r>
            <a:endParaRPr kumimoji="0" lang="en-US" altLang="zh-CN" sz="1400" b="1"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23" name="Image 22">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21" name="Rectangle à coins arrondis 9"/>
          <p:cNvSpPr/>
          <p:nvPr/>
        </p:nvSpPr>
        <p:spPr>
          <a:xfrm>
            <a:off x="642649" y="5009884"/>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pic>
        <p:nvPicPr>
          <p:cNvPr id="22" name="图片 6">
            <a:extLst>
              <a:ext uri="{FF2B5EF4-FFF2-40B4-BE49-F238E27FC236}">
                <a16:creationId xmlns:a16="http://schemas.microsoft.com/office/drawing/2014/main" id="{A5216293-7B77-41E7-A256-53796A3927CD}"/>
              </a:ext>
            </a:extLst>
          </p:cNvPr>
          <p:cNvPicPr>
            <a:picLocks noChangeAspect="1"/>
          </p:cNvPicPr>
          <p:nvPr/>
        </p:nvPicPr>
        <p:blipFill>
          <a:blip r:embed="rId4"/>
          <a:stretch>
            <a:fillRect/>
          </a:stretch>
        </p:blipFill>
        <p:spPr>
          <a:xfrm>
            <a:off x="642648" y="4690769"/>
            <a:ext cx="1639966" cy="304826"/>
          </a:xfrm>
          <a:prstGeom prst="rect">
            <a:avLst/>
          </a:prstGeom>
        </p:spPr>
      </p:pic>
    </p:spTree>
    <p:extLst>
      <p:ext uri="{BB962C8B-B14F-4D97-AF65-F5344CB8AC3E}">
        <p14:creationId xmlns:p14="http://schemas.microsoft.com/office/powerpoint/2010/main" val="6065098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Think Business Strategically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3: Think Business Strategically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key frame of writing a business memo: FACTs to DIAGNOSIS to RECOMMENDATION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FACTS should based on all sources market data</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Memories DIAGNOSIS need to integrate growth hypothesis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Formulate a strategic RECOMMENDATION showing the business potential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with your own category or brand coached by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senior leaders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need to prepare the business memo</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5851</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6961139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Powerful IMC</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5: Powerful IMC</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key IMC frame i.e. indicate objective - make a choice - concrete execution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6 steps of how to build a powerful IMC from objective setting, concept generation to execution and follow up</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inspiration with a concrete IMC best practice with testimonials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practices with your own cases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involved in the daily IMC process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5853</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2669384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Insightful Launch Updates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5: Launch Update Status</a:t>
            </a:r>
            <a:r>
              <a:rPr lang="en-US" altLang="zh-CN" sz="14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key factors, data sources and business application for a launch update memo</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launch update frame of an insightful and </a:t>
            </a:r>
            <a:r>
              <a:rPr lang="en-US" sz="1200" dirty="0" err="1">
                <a:solidFill>
                  <a:srgbClr val="414241"/>
                </a:solidFill>
                <a:latin typeface="Century Gothic"/>
                <a:ea typeface="AvantGarde Bk BT Book" charset="0"/>
                <a:cs typeface="AvantGarde Bk BT Book" charset="0"/>
              </a:rPr>
              <a:t>straightful</a:t>
            </a:r>
            <a:r>
              <a:rPr lang="en-US" sz="1200" dirty="0">
                <a:solidFill>
                  <a:srgbClr val="414241"/>
                </a:solidFill>
                <a:latin typeface="Century Gothic"/>
                <a:ea typeface="AvantGarde Bk BT Book" charset="0"/>
                <a:cs typeface="AvantGarde Bk BT Book" charset="0"/>
              </a:rPr>
              <a:t> memo to top management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with your own cases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New PMs who joined his/her role on the job within 18 months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2934933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Understanding Retail</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6: Leverage field visits</a:t>
            </a:r>
            <a:r>
              <a:rPr lang="en-US" altLang="zh-CN" sz="14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what is the purpose of retailing</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retail strategy and its frame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Build the retailing mindset which around the consumer experience through field visit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mutual understanding of retail manager’s role &amp; KPI</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5854</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GB" sz="1200" b="1" dirty="0">
                <a:solidFill>
                  <a:srgbClr val="414241"/>
                </a:solidFill>
                <a:latin typeface="Century Gothic"/>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410538766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Retail Trend Updates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GB" altLang="zh-CN" sz="1400" b="1" u="sng" dirty="0">
                <a:solidFill>
                  <a:srgbClr val="414241"/>
                </a:solidFill>
                <a:latin typeface="Century Gothic" panose="020B0502020202020204" pitchFamily="34" charset="0"/>
                <a:ea typeface="AvantGarde Bk BT Book" charset="0"/>
                <a:cs typeface="AvantGarde Bk BT Book" charset="0"/>
              </a:rPr>
              <a:t>Teaser</a:t>
            </a:r>
          </a:p>
          <a:p>
            <a:pPr lvl="0">
              <a:defRPr/>
            </a:pPr>
            <a:r>
              <a:rPr lang="en-US" altLang="zh-CN" sz="1200" dirty="0">
                <a:solidFill>
                  <a:srgbClr val="414241"/>
                </a:solidFill>
                <a:latin typeface="Century Gothic" panose="020B0502020202020204" pitchFamily="34" charset="0"/>
                <a:ea typeface="AvantGarde Bk BT Book" charset="0"/>
                <a:cs typeface="AvantGarde Bk BT Book" charset="0"/>
              </a:rPr>
              <a:t>Insightful talks and workshops for merchandisers on the latest retail display trends.</a:t>
            </a:r>
            <a:r>
              <a:rPr lang="en-US" altLang="zh-CN" sz="1400" dirty="0">
                <a:solidFill>
                  <a:srgbClr val="414241"/>
                </a:solidFill>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upcoming trends in retail field</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summarize these trends in a concise, workable and strategic way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 these trends with your business and categories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TBC</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13070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US" altLang="zh-CN" sz="1200" b="1" dirty="0">
                <a:solidFill>
                  <a:srgbClr val="414241"/>
                </a:solidFill>
                <a:latin typeface="Century Gothic" panose="020B0502020202020204" pitchFamily="34" charset="0"/>
              </a:rPr>
              <a:t>l</a:t>
            </a:r>
            <a:r>
              <a:rPr kumimoji="0" lang="en-US" altLang="zh-CN" sz="1200" b="1"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evel</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9477885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Brand Identity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Understand and practice simple tools to clarify your understanding of Brand Identity.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 to 4 Major Methodologies to understand Brand Identity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Distinguish and practice the following brand tools: POINTS OF DIFFERENCE &amp; PARITY,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POSITIONING STATEMENT, SENSE OF PURPOSE, IDENTITY PRISM.</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Clarify and respect  Brand Positioning, in your daily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24</a:t>
            </a:r>
            <a:r>
              <a:rPr lang="en-US" sz="1200" b="1" dirty="0">
                <a:solidFill>
                  <a:srgbClr val="414241"/>
                </a:solidFill>
                <a:latin typeface="Century Gothic"/>
              </a:rPr>
              <a:t>,390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smtClean="0">
                <a:solidFill>
                  <a:srgbClr val="414241"/>
                </a:solidFill>
                <a:latin typeface="Century Gothic"/>
                <a:sym typeface="Wingdings" panose="05000000000000000000" pitchFamily="2" charset="2"/>
              </a:rPr>
              <a:t>J</a:t>
            </a:r>
            <a:r>
              <a:rPr lang="en-US" altLang="zh-CN" sz="1200" dirty="0" smtClean="0">
                <a:solidFill>
                  <a:srgbClr val="414241"/>
                </a:solidFill>
                <a:latin typeface="Century Gothic"/>
                <a:sym typeface="Wingdings" panose="05000000000000000000" pitchFamily="2" charset="2"/>
              </a:rPr>
              <a:t>ob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2776428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Concept Express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GB" altLang="zh-CN" sz="1400" b="1" u="sng" dirty="0">
                <a:solidFill>
                  <a:srgbClr val="414241"/>
                </a:solidFill>
                <a:latin typeface="Century Gothic" panose="020B0502020202020204" pitchFamily="34" charset="0"/>
                <a:ea typeface="AvantGarde Bk BT Book" charset="0"/>
                <a:cs typeface="AvantGarde Bk BT Book" charset="0"/>
              </a:rPr>
              <a:t>Teaser</a:t>
            </a:r>
          </a:p>
          <a:p>
            <a:pPr lvl="0">
              <a:defRPr/>
            </a:pPr>
            <a:r>
              <a:rPr lang="en-US" altLang="zh-CN" sz="1200" dirty="0">
                <a:solidFill>
                  <a:srgbClr val="414241"/>
                </a:solidFill>
                <a:latin typeface="Century Gothic" panose="020B0502020202020204" pitchFamily="34" charset="0"/>
                <a:ea typeface="AvantGarde Bk BT Book" charset="0"/>
                <a:cs typeface="AvantGarde Bk BT Book" charset="0"/>
              </a:rPr>
              <a:t>How can you crack a good concept ? 	</a:t>
            </a:r>
            <a:r>
              <a:rPr lang="en-US" altLang="zh-CN" sz="1400" dirty="0">
                <a:solidFill>
                  <a:srgbClr val="414241"/>
                </a:solidFill>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 structure receipt for beginners to write new product/ service concept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what is concept for marketers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The structure of a good concept for new product / service or </a:t>
            </a:r>
            <a:r>
              <a:rPr lang="en-US" sz="1200" dirty="0" err="1">
                <a:solidFill>
                  <a:srgbClr val="414241"/>
                </a:solidFill>
                <a:latin typeface="Century Gothic"/>
                <a:ea typeface="AvantGarde Bk BT Book" charset="0"/>
                <a:cs typeface="AvantGarde Bk BT Book" charset="0"/>
              </a:rPr>
              <a:t>reinnovation</a:t>
            </a:r>
            <a:r>
              <a:rPr lang="en-US" sz="1200" dirty="0">
                <a:solidFill>
                  <a:srgbClr val="414241"/>
                </a:solidFill>
                <a:latin typeface="Century Gothic"/>
                <a:ea typeface="AvantGarde Bk BT Book" charset="0"/>
                <a:cs typeface="AvantGarde Bk BT Book" charset="0"/>
              </a:rPr>
              <a: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Related to specific marketing research methodologies to concept evaluation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Mainly for DMI new comers, also applied to operational Marketing and R&amp;I marketing coordinator</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1972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233713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Effective Media Planning</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"Meet experts, learn the do &amp; don't of media to better challenge your agency and </a:t>
            </a:r>
            <a:r>
              <a:rPr lang="en-US" sz="1200" dirty="0" err="1">
                <a:solidFill>
                  <a:srgbClr val="414241"/>
                </a:solidFill>
                <a:latin typeface="Century Gothic"/>
              </a:rPr>
              <a:t>optimise</a:t>
            </a:r>
            <a:r>
              <a:rPr lang="en-US" sz="1200" dirty="0">
                <a:solidFill>
                  <a:srgbClr val="414241"/>
                </a:solidFill>
                <a:latin typeface="Century Gothic"/>
              </a:rPr>
              <a:t> your media campaigns.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Better deal with media planning &amp; buying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media vocabulary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Better brief the agency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Effectively evaluate media plans.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31,211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750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4" y="5544935"/>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3893" y="4615820"/>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7336" y="4858491"/>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20530272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Retail Design in Luxury (Non-Designer)</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24</a:t>
            </a:r>
            <a:r>
              <a:rPr lang="en-US" sz="1200" b="1" dirty="0">
                <a:solidFill>
                  <a:srgbClr val="414241"/>
                </a:solidFill>
                <a:latin typeface="Century Gothic" panose="020B0502020202020204" pitchFamily="34" charset="0"/>
              </a:rPr>
              <a:t>,102</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12, 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B</a:t>
            </a:r>
            <a:r>
              <a:rPr lang="en-US" altLang="zh-CN" sz="1200" dirty="0">
                <a:solidFill>
                  <a:srgbClr val="414241"/>
                </a:solidFill>
                <a:latin typeface="Century Gothic" panose="020B0502020202020204" pitchFamily="34" charset="0"/>
                <a:sym typeface="Wingdings" panose="05000000000000000000" pitchFamily="2" charset="2"/>
              </a:rPr>
              <a:t>iz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Improve your retail design &amp; merchandising skills level and culture in terms of store architecture, merchandising and scenography in the luxury beauty sector.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Identify retail design &amp; merchandising keys to luxury</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Decode and apply rules and design schemes to windows display, to in-store animation, and to the  specificities of fragrances, make-up and skincare</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Put into the shoes of retail designer for better collaboration  </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Relate important retail design trends and inspirations to the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MKT Manager, Retail Manager Luxe, Open to CPD Brand with Retail Business Model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7969463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IMC that works (DMI)</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Understand and practice simple tools to clarify your understanding of Brand Identity.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step by step frame of developing an efficient communication plan to improve consumer experience in sync with the key touchpoints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DMI</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 day</a:t>
            </a:r>
            <a:r>
              <a:rPr kumimoji="0" lang="en-US" altLang="zh-CN" sz="1200" b="1" i="0" u="none" strike="noStrike" kern="1200" cap="none" spc="0" normalizeH="0" baseline="0" noProof="0" dirty="0">
                <a:ln>
                  <a:noFill/>
                </a:ln>
                <a:solidFill>
                  <a:srgbClr val="414241"/>
                </a:solidFill>
                <a:effectLst/>
                <a:uLnTx/>
                <a:uFillTx/>
                <a:latin typeface="Century Gothic"/>
                <a:ea typeface="+mn-ea"/>
                <a:cs typeface="+mn-cs"/>
              </a:rPr>
              <a:t>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1468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Job</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3053" y="408119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43770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altLang="zh-CN" sz="4400"/>
              <a:t>Personal</a:t>
            </a:r>
            <a:br>
              <a:rPr lang="en-US" altLang="zh-CN" sz="4400"/>
            </a:br>
            <a:r>
              <a:rPr lang="en-US" sz="4400"/>
              <a:t>Development</a:t>
            </a:r>
          </a:p>
        </p:txBody>
      </p:sp>
    </p:spTree>
    <p:extLst>
      <p:ext uri="{BB962C8B-B14F-4D97-AF65-F5344CB8AC3E}">
        <p14:creationId xmlns:p14="http://schemas.microsoft.com/office/powerpoint/2010/main" val="35059688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Luxury Brand Analysis</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lang="en-US" sz="1200" b="1" dirty="0">
                <a:solidFill>
                  <a:srgbClr val="414241"/>
                </a:solidFill>
                <a:latin typeface="Century Gothic" panose="020B0502020202020204" pitchFamily="34" charset="0"/>
              </a:rPr>
              <a:t>3</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28598</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17</a:t>
            </a:r>
            <a:r>
              <a:rPr lang="en-US" sz="1200" b="1" dirty="0">
                <a:solidFill>
                  <a:srgbClr val="414241"/>
                </a:solidFill>
                <a:latin typeface="Century Gothic" panose="020B0502020202020204" pitchFamily="34" charset="0"/>
              </a:rPr>
              <a:t>,9</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Biz</a:t>
            </a:r>
            <a:r>
              <a:rPr lang="en-US" altLang="zh-CN" sz="1200" dirty="0">
                <a:solidFill>
                  <a:srgbClr val="414241"/>
                </a:solidFill>
                <a:latin typeface="Century Gothic" panose="020B0502020202020204" pitchFamily="34" charset="0"/>
                <a:sym typeface="Wingdings" panose="05000000000000000000" pitchFamily="2" charset="2"/>
              </a:rPr>
              <a:t>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Take the opportunity to debate with major experts in Brand Strategy, Authors and Professors at major Business Schools. Reserved to </a:t>
            </a:r>
            <a:r>
              <a:rPr lang="en-US" sz="1200" dirty="0" err="1">
                <a:solidFill>
                  <a:srgbClr val="414241"/>
                </a:solidFill>
                <a:latin typeface="Century Gothic" panose="020B0502020202020204" pitchFamily="34" charset="0"/>
                <a:ea typeface="AvantGarde Bk BT Book" charset="0"/>
                <a:cs typeface="AvantGarde Bk BT Book" charset="0"/>
              </a:rPr>
              <a:t>Mancom</a:t>
            </a:r>
            <a:r>
              <a:rPr lang="en-US" sz="1200" dirty="0">
                <a:solidFill>
                  <a:srgbClr val="414241"/>
                </a:solidFill>
                <a:latin typeface="Century Gothic" panose="020B0502020202020204" pitchFamily="34" charset="0"/>
                <a:ea typeface="AvantGarde Bk BT Book" charset="0"/>
                <a:cs typeface="AvantGarde Bk BT Book" charset="0"/>
              </a:rPr>
              <a:t> members.</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Assess Brand Management in the Luxury environment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Define &amp; Evaluate Brand equity, Brand Values, codes and mission, Brand contract.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Practice Brand Analysis Tools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Understand and apply Brand Sense of Purpose tool</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Integrate Digital into Brand strategy</a:t>
            </a:r>
          </a:p>
          <a:p>
            <a:pPr marL="180975" lvl="0" indent="-180975" defTabSz="457147">
              <a:buFont typeface="Arial" panose="020B0604020202020204" pitchFamily="34" charset="0"/>
              <a:buChar char="•"/>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Luxe </a:t>
            </a:r>
            <a:r>
              <a:rPr lang="en-US" sz="1200" dirty="0" err="1">
                <a:solidFill>
                  <a:srgbClr val="414241"/>
                </a:solidFill>
                <a:latin typeface="Century Gothic" panose="020B0502020202020204" pitchFamily="34" charset="0"/>
                <a:ea typeface="AvantGarde Bk BT Book" charset="0"/>
                <a:cs typeface="AvantGarde Bk BT Book" charset="0"/>
              </a:rPr>
              <a:t>Mancom</a:t>
            </a:r>
            <a:r>
              <a:rPr lang="en-US" sz="1200" dirty="0">
                <a:solidFill>
                  <a:srgbClr val="414241"/>
                </a:solidFill>
                <a:latin typeface="Century Gothic" panose="020B0502020202020204" pitchFamily="34" charset="0"/>
                <a:ea typeface="AvantGarde Bk BT Book" charset="0"/>
                <a:cs typeface="AvantGarde Bk BT Book" charset="0"/>
              </a:rPr>
              <a:t>, GM, Marketing , Communication, Digital, and Retail heads.  Open to Selective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GB" sz="1200" dirty="0">
                <a:solidFill>
                  <a:srgbClr val="414241"/>
                </a:solidFill>
                <a:latin typeface="Century Gothic" panose="020B0502020202020204" pitchFamily="34" charset="0"/>
                <a:ea typeface="AvantGarde Bk BT Book" charset="0"/>
                <a:cs typeface="AvantGarde Bk BT Book" charset="0"/>
              </a:rPr>
              <a:t>Brand Essentials e-learning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16F4DC94-BAAC-4251-A386-1A580644B789}"/>
              </a:ext>
            </a:extLst>
          </p:cNvPr>
          <p:cNvSpPr/>
          <p:nvPr/>
        </p:nvSpPr>
        <p:spPr>
          <a:xfrm>
            <a:off x="628748" y="5012763"/>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24" name="Rectangle à coins arrondis 9">
            <a:extLst>
              <a:ext uri="{FF2B5EF4-FFF2-40B4-BE49-F238E27FC236}">
                <a16:creationId xmlns:a16="http://schemas.microsoft.com/office/drawing/2014/main" id="{4791BA43-BF66-43F6-A496-61702E283FDA}"/>
              </a:ext>
            </a:extLst>
          </p:cNvPr>
          <p:cNvSpPr/>
          <p:nvPr/>
        </p:nvSpPr>
        <p:spPr>
          <a:xfrm>
            <a:off x="633095" y="5249799"/>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196320275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Writing A Breakthrough Concept (DMI)</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804</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20, </a:t>
            </a:r>
            <a:r>
              <a:rPr lang="en-US" sz="1200" b="1" dirty="0">
                <a:solidFill>
                  <a:srgbClr val="414241"/>
                </a:solidFill>
                <a:latin typeface="Century Gothic" panose="020B0502020202020204" pitchFamily="34" charset="0"/>
              </a:rPr>
              <a:t>7</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smtClean="0">
                <a:solidFill>
                  <a:srgbClr val="414241"/>
                </a:solidFill>
                <a:latin typeface="Century Gothic" panose="020B0502020202020204" pitchFamily="34" charset="0"/>
                <a:sym typeface="Wingdings" panose="05000000000000000000" pitchFamily="2" charset="2"/>
              </a:rPr>
              <a:t>J</a:t>
            </a:r>
            <a:r>
              <a:rPr lang="en-US" altLang="zh-CN" sz="1200" dirty="0" smtClean="0">
                <a:solidFill>
                  <a:srgbClr val="414241"/>
                </a:solidFill>
                <a:latin typeface="Century Gothic" panose="020B0502020202020204" pitchFamily="34" charset="0"/>
                <a:sym typeface="Wingdings" panose="05000000000000000000" pitchFamily="2" charset="2"/>
              </a:rPr>
              <a:t>ob </a:t>
            </a:r>
            <a:r>
              <a:rPr lang="en-US" altLang="zh-CN" sz="1200" dirty="0">
                <a:solidFill>
                  <a:srgbClr val="414241"/>
                </a:solidFill>
                <a:latin typeface="Century Gothic" panose="020B0502020202020204" pitchFamily="34" charset="0"/>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"Invent and write clear, innovative and sharp product concepts. Work on editorial qualities."		</a:t>
            </a: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Vary sources of inspiration and cultivate an innovative mindset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Use consumer insights effectively</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Choose one strong idea</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Use writing techniques (vocabulary, syntax, punctuation) to express strongly and clearly the key idea.</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TBC</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None</a:t>
            </a: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9909707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Watching &amp; Leveraging Trends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"Learn to spot, analyze and leverage upcoming trends in your daily work and projects."	</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Spot, follow and leverage social, consuming and product trends in pro-active way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practical tools and guidelines to update, keep and (re)classify trends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Exercises with group and summarize the trends decoding method</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DMI,  Operational marketing and R&amp;I formula development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None</a:t>
            </a: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4498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Self-directed Learning:</a:t>
            </a:r>
          </a:p>
          <a:p>
            <a:pPr lvl="0" defTabSz="457147">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7217050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Key Account Management Essential</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a:defRPr/>
            </a:pPr>
            <a:r>
              <a:rPr lang="en-US" altLang="zh-CN" sz="1200" dirty="0">
                <a:solidFill>
                  <a:srgbClr val="414241"/>
                </a:solidFill>
                <a:latin typeface="Century Gothic"/>
                <a:ea typeface="AvantGarde Bk BT Book" charset="0"/>
                <a:cs typeface="AvantGarde Bk BT Book" charset="0"/>
              </a:rPr>
              <a:t>Must have for key account manager you start your job, which tells you all you need to know to be this role	</a:t>
            </a:r>
          </a:p>
          <a:p>
            <a:pPr>
              <a:defRPr/>
            </a:pPr>
            <a:endPar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key competencies of L’Oréal KAM</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the China retail trend and retailers’ needs report i.e. </a:t>
            </a:r>
            <a:r>
              <a:rPr lang="en-US" sz="1200" dirty="0" err="1">
                <a:solidFill>
                  <a:srgbClr val="414241"/>
                </a:solidFill>
                <a:latin typeface="Century Gothic"/>
                <a:ea typeface="AvantGarde Bk BT Book" charset="0"/>
                <a:cs typeface="AvantGarde Bk BT Book" charset="0"/>
              </a:rPr>
              <a:t>Powe</a:t>
            </a:r>
            <a:r>
              <a:rPr lang="en-US" sz="1200" dirty="0">
                <a:solidFill>
                  <a:srgbClr val="414241"/>
                </a:solidFill>
                <a:latin typeface="Century Gothic"/>
                <a:ea typeface="AvantGarde Bk BT Book" charset="0"/>
                <a:cs typeface="AvantGarde Bk BT Book" charset="0"/>
              </a:rPr>
              <a:t> Ranking from Kantar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3 key KA managers' working perspectives including shopper, category and retail operation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the skills of leveraging commercial insight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Establish category business based on selling thinking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适合所有相关初级人员</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3</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1,653</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9502194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Trade Marketing Essential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a:defRPr/>
            </a:pPr>
            <a:r>
              <a:rPr lang="en-US" altLang="zh-CN" sz="1200" dirty="0">
                <a:solidFill>
                  <a:srgbClr val="414241"/>
                </a:solidFill>
                <a:latin typeface="Century Gothic"/>
                <a:ea typeface="AvantGarde Bk BT Book" charset="0"/>
                <a:cs typeface="AvantGarde Bk BT Book" charset="0"/>
              </a:rPr>
              <a:t>All you should know about trade marketing as a new starter 	</a:t>
            </a:r>
          </a:p>
          <a:p>
            <a:pPr>
              <a:defRPr/>
            </a:pPr>
            <a:endPar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Describe the trade marketing’s role, responsibility and key competencies in FMCG company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Translate the findings of shopper study to business insights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basic approach of Channel Management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the category management vision to develop POP and resource allocation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适合所有相关初级人员</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a:solidFill>
                  <a:srgbClr val="414241"/>
                </a:solidFill>
                <a:latin typeface="Century Gothic"/>
                <a:ea typeface="AvantGarde Bk BT Book" charset="0"/>
                <a:cs typeface="AvantGarde Bk BT Book" charset="0"/>
              </a:rPr>
              <a:t>Trade marketing team members or commercial team members	</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1650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DB9945D1-F22D-459E-AFDA-D190A57F7466}"/>
              </a:ext>
            </a:extLst>
          </p:cNvPr>
          <p:cNvSpPr/>
          <p:nvPr/>
        </p:nvSpPr>
        <p:spPr>
          <a:xfrm>
            <a:off x="647336" y="4458736"/>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Tree>
    <p:extLst>
      <p:ext uri="{BB962C8B-B14F-4D97-AF65-F5344CB8AC3E}">
        <p14:creationId xmlns:p14="http://schemas.microsoft.com/office/powerpoint/2010/main" val="24995556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Negotiation Skill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a:defRPr/>
            </a:pPr>
            <a:r>
              <a:rPr lang="en-US" altLang="zh-CN" sz="1200" dirty="0">
                <a:solidFill>
                  <a:srgbClr val="414241"/>
                </a:solidFill>
                <a:latin typeface="Century Gothic"/>
                <a:ea typeface="AvantGarde Bk BT Book" charset="0"/>
                <a:cs typeface="AvantGarde Bk BT Book" charset="0"/>
              </a:rPr>
              <a:t>Gaining a win-win negotiation skills on gaining agreement with maximum commercial benefits 	</a:t>
            </a:r>
          </a:p>
          <a:p>
            <a:pPr>
              <a:defRPr/>
            </a:pPr>
            <a:endPar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difference of Selling vs. Negotiation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objective of Negotiation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Memorized a structured negotiation preparation process and with its tools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practices a structured negotiation process to lead the progress of negotiation therefore to get positive impact on result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适合区域主管， 初级通路营销经理， 重点客户经理等需要和零售商进行谈判的员工。 </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a:solidFill>
                  <a:srgbClr val="414241"/>
                </a:solidFill>
                <a:latin typeface="Century Gothic"/>
                <a:ea typeface="AvantGarde Bk BT Book" charset="0"/>
                <a:cs typeface="AvantGarde Bk BT Book" charset="0"/>
              </a:rPr>
              <a:t>Step 1 Commercial employees who need to involved in sales negotiation – whether in buying or selling situations	</a:t>
            </a: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1946</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0463639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 Advanced Sales Data Analysis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All you need to know about L'Oréal culture and vision when you join us!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 Increase your feeling of being a part of the Group, by experimenting and sharing its values.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the culture and strategy of your entity and the Group.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a:t>
            </a:r>
            <a:r>
              <a:rPr lang="en-US" sz="1200" dirty="0" err="1">
                <a:solidFill>
                  <a:srgbClr val="414241"/>
                </a:solidFill>
                <a:latin typeface="Century Gothic"/>
                <a:ea typeface="AvantGarde Bk BT Book" charset="0"/>
                <a:cs typeface="AvantGarde Bk BT Book" charset="0"/>
              </a:rPr>
              <a:t>organisational</a:t>
            </a:r>
            <a:r>
              <a:rPr lang="en-US" sz="1200" dirty="0">
                <a:solidFill>
                  <a:srgbClr val="414241"/>
                </a:solidFill>
                <a:latin typeface="Century Gothic"/>
                <a:ea typeface="AvantGarde Bk BT Book" charset="0"/>
                <a:cs typeface="AvantGarde Bk BT Book" charset="0"/>
              </a:rPr>
              <a:t> and working methods of your entity in order to develop effectiveness.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sensitivity to the Beauty Business and the sources of the Group's success: Research, Brands, Markets, Individuals.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network and your vision of your future in the Group.</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altLang="zh-CN" sz="1200" dirty="0">
                <a:solidFill>
                  <a:srgbClr val="414241"/>
                </a:solidFill>
                <a:latin typeface="Century Gothic"/>
                <a:ea typeface="AvantGarde Bk BT Book" charset="0"/>
                <a:cs typeface="AvantGarde Bk BT Book" charset="0"/>
              </a:rPr>
              <a:t>On MyLearning Discovery L'Oréal -&gt; create a personal L'Oréal Pinboard Keys to L'Oréal</a:t>
            </a:r>
            <a:endParaRPr lang="en-US" sz="1200" dirty="0">
              <a:solidFill>
                <a:srgbClr val="414241"/>
              </a:solidFill>
              <a:latin typeface="Century Gothic"/>
              <a:ea typeface="AvantGarde Bk BT Book" charset="0"/>
              <a:cs typeface="AvantGarde Bk BT Book" charset="0"/>
            </a:endParaRP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16471</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lang="en-US" sz="1200" dirty="0">
                <a:solidFill>
                  <a:srgbClr val="414241"/>
                </a:solidFill>
                <a:latin typeface="Century Gothic"/>
                <a:sym typeface="Wingdings" panose="05000000000000000000" pitchFamily="2" charset="2"/>
              </a:rPr>
              <a:t>Self-directed</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1flex</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7336" y="460097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2388603" y="4600979"/>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154756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Sales Data Analysis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a:defRPr/>
            </a:pPr>
            <a:r>
              <a:rPr lang="en-US" altLang="zh-CN" sz="1200" dirty="0">
                <a:solidFill>
                  <a:srgbClr val="414241"/>
                </a:solidFill>
                <a:latin typeface="Century Gothic"/>
                <a:ea typeface="AvantGarde Bk BT Book" charset="0"/>
                <a:cs typeface="AvantGarde Bk BT Book" charset="0"/>
              </a:rPr>
              <a:t>Be more convincing by using strong logical data analysis 	</a:t>
            </a:r>
          </a:p>
          <a:p>
            <a:pPr>
              <a:defRPr/>
            </a:pPr>
            <a:endPar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right mindset of an efficient data analysis i.e. PLAN – PROCESS, PRESENT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Duplicate the skills and tools of data analysis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practices an efficient and logical way to present findings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适合各个渠道的一线销售人员，培训师， 销售行政等和销售相关的员工</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a:solidFill>
                  <a:srgbClr val="414241"/>
                </a:solidFill>
                <a:latin typeface="Century Gothic"/>
                <a:ea typeface="AvantGarde Bk BT Book" charset="0"/>
                <a:cs typeface="AvantGarde Bk BT Book" charset="0"/>
              </a:rPr>
              <a:t>"Step 1 Sales Administrator, Sales Supervisor, Trade Marketing Executive, Brand Executive whom strongly involvement in day to day analytical work It is also applicable for the business managers from functions whom strongly involvement in hands-on coaching of their respective team’s analytical works."	</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 and 4hours </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a:t>
            </a:r>
            <a:r>
              <a:rPr lang="en-US" sz="1200" b="1" dirty="0">
                <a:solidFill>
                  <a:srgbClr val="414241"/>
                </a:solidFill>
                <a:latin typeface="Century Gothic"/>
              </a:rPr>
              <a:t>,172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2564495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Consumer interview &amp; Insight Generation</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interview, observation and listening skills of connecting consumer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a real consumer connect (home visit, or digital connection) with skills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Generate consumer insights through 3 steps from consumer truth to consumer wants and then tension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 Especially A MUST-to-have for new marketers before conducting a home visit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24498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lang="en-GB" altLang="zh-CN" sz="1200" dirty="0">
                <a:solidFill>
                  <a:srgbClr val="414241"/>
                </a:solidFill>
                <a:latin typeface="Century Gothic"/>
                <a:sym typeface="Wingdings" panose="05000000000000000000" pitchFamily="2" charset="2"/>
              </a:rPr>
              <a:t> </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18009" y="3845935"/>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7562871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Advanced Negotiation Skill</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a:defRPr/>
            </a:pPr>
            <a:r>
              <a:rPr lang="en-US" altLang="zh-CN" sz="1200" dirty="0">
                <a:solidFill>
                  <a:srgbClr val="414241"/>
                </a:solidFill>
                <a:latin typeface="Century Gothic"/>
                <a:ea typeface="AvantGarde Bk BT Book" charset="0"/>
                <a:cs typeface="AvantGarde Bk BT Book" charset="0"/>
              </a:rPr>
              <a:t>Express different new negotiation styles to get the </a:t>
            </a:r>
            <a:r>
              <a:rPr lang="en-US" altLang="zh-CN" sz="1200" dirty="0" err="1">
                <a:solidFill>
                  <a:srgbClr val="414241"/>
                </a:solidFill>
                <a:latin typeface="Century Gothic"/>
                <a:ea typeface="AvantGarde Bk BT Book" charset="0"/>
                <a:cs typeface="AvantGarde Bk BT Book" charset="0"/>
              </a:rPr>
              <a:t>maxium</a:t>
            </a:r>
            <a:r>
              <a:rPr lang="en-US" altLang="zh-CN" sz="1200" dirty="0">
                <a:solidFill>
                  <a:srgbClr val="414241"/>
                </a:solidFill>
                <a:latin typeface="Century Gothic"/>
                <a:ea typeface="AvantGarde Bk BT Book" charset="0"/>
                <a:cs typeface="AvantGarde Bk BT Book" charset="0"/>
              </a:rPr>
              <a:t> value from negotiation	</a:t>
            </a:r>
          </a:p>
          <a:p>
            <a:pPr>
              <a:defRPr/>
            </a:pPr>
            <a:endPar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Implement the 3 key factors and 8 behaviors to achieve a successful negotiation which means get things done, get maximum return and make counterpart feel happy at the same time.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Demonstrate body language to create the onsite air and mood to impact negotiation counterparts’ feeling, behavior, and decision.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Express different new styles of negotiation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适合至少</a:t>
            </a:r>
            <a:r>
              <a:rPr lang="en-US" altLang="zh-CN" sz="1200" dirty="0">
                <a:solidFill>
                  <a:srgbClr val="414241"/>
                </a:solidFill>
                <a:latin typeface="Century Gothic"/>
                <a:ea typeface="AvantGarde Bk BT Book" charset="0"/>
                <a:cs typeface="AvantGarde Bk BT Book" charset="0"/>
              </a:rPr>
              <a:t>5</a:t>
            </a:r>
            <a:r>
              <a:rPr lang="zh-CN" altLang="en-US" sz="1200" dirty="0">
                <a:solidFill>
                  <a:srgbClr val="414241"/>
                </a:solidFill>
                <a:latin typeface="Century Gothic"/>
                <a:ea typeface="AvantGarde Bk BT Book" charset="0"/>
                <a:cs typeface="AvantGarde Bk BT Book" charset="0"/>
              </a:rPr>
              <a:t>年以上销售经验的高级客户经理，大区经理以及以上的员工。</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a:solidFill>
                  <a:srgbClr val="414241"/>
                </a:solidFill>
                <a:latin typeface="Century Gothic"/>
                <a:ea typeface="AvantGarde Bk BT Book" charset="0"/>
                <a:cs typeface="AvantGarde Bk BT Book" charset="0"/>
              </a:rPr>
              <a:t>Attend negotiation skills training as requirement	</a:t>
            </a: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1947</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912329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60462" y="594361"/>
            <a:ext cx="9742176" cy="709117"/>
          </a:xfrm>
          <a:prstGeom prst="rect">
            <a:avLst/>
          </a:prstGeom>
        </p:spPr>
        <p:txBody>
          <a:bodyPr vert="horz" lIns="109728" tIns="54864" rIns="109728" bIns="54864" rtlCol="0" anchor="ct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marL="0" marR="0" lvl="0" indent="0" algn="l" defTabSz="914400" rtl="0" eaLnBrk="0" fontAlgn="auto" latinLnBrk="0" hangingPunct="0">
              <a:lnSpc>
                <a:spcPct val="80000"/>
              </a:lnSpc>
              <a:spcBef>
                <a:spcPct val="2000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entury Gothic" panose="020B0502020202020204" pitchFamily="34" charset="0"/>
              <a:ea typeface="+mj-ea"/>
              <a:cs typeface="+mj-cs"/>
            </a:endParaRPr>
          </a:p>
        </p:txBody>
      </p:sp>
      <p:sp>
        <p:nvSpPr>
          <p:cNvPr id="63" name="Title 1"/>
          <p:cNvSpPr>
            <a:spLocks noGrp="1"/>
          </p:cNvSpPr>
          <p:nvPr>
            <p:ph type="title"/>
          </p:nvPr>
        </p:nvSpPr>
        <p:spPr>
          <a:xfrm>
            <a:off x="2766672" y="604767"/>
            <a:ext cx="6243592" cy="454443"/>
          </a:xfrm>
        </p:spPr>
        <p:txBody>
          <a:bodyPr vert="horz" lIns="91440" tIns="45720" rIns="91440" bIns="45720" rtlCol="0" anchor="t">
            <a:noAutofit/>
          </a:bodyPr>
          <a:lstStyle/>
          <a:p>
            <a:pPr algn="ctr">
              <a:lnSpc>
                <a:spcPct val="100000"/>
              </a:lnSpc>
              <a:spcBef>
                <a:spcPts val="1000"/>
              </a:spcBef>
              <a:buFont typeface="Arial" panose="020B0604020202020204" pitchFamily="34" charset="0"/>
            </a:pPr>
            <a:r>
              <a:rPr lang="en-US" sz="2400" b="1" kern="0">
                <a:latin typeface="Century Gothic" panose="020B0502020202020204" pitchFamily="34" charset="0"/>
                <a:ea typeface="+mn-ea"/>
                <a:cs typeface="+mn-cs"/>
              </a:rPr>
              <a:t>- Personal Development</a:t>
            </a:r>
            <a:endParaRPr lang="en-SG" sz="2400" b="1" kern="0">
              <a:latin typeface="Century Gothic" panose="020B0502020202020204" pitchFamily="34" charset="0"/>
              <a:ea typeface="+mn-ea"/>
              <a:cs typeface="+mn-cs"/>
            </a:endParaRPr>
          </a:p>
        </p:txBody>
      </p:sp>
      <p:sp>
        <p:nvSpPr>
          <p:cNvPr id="58" name="Rectangle 57"/>
          <p:cNvSpPr/>
          <p:nvPr/>
        </p:nvSpPr>
        <p:spPr>
          <a:xfrm>
            <a:off x="180753" y="1864971"/>
            <a:ext cx="1165159" cy="1536045"/>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Communication and influence in Chinese</a:t>
            </a:r>
            <a:endPar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1" name="Rectangle 60"/>
          <p:cNvSpPr/>
          <p:nvPr/>
        </p:nvSpPr>
        <p:spPr>
          <a:xfrm>
            <a:off x="180752" y="4973425"/>
            <a:ext cx="1165159" cy="12533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mn-cs"/>
              </a:rPr>
              <a:t>Personnal  Development</a:t>
            </a:r>
          </a:p>
        </p:txBody>
      </p:sp>
      <p:sp>
        <p:nvSpPr>
          <p:cNvPr id="62" name="Rectangle 61">
            <a:hlinkClick r:id="" action="ppaction://noaction"/>
          </p:cNvPr>
          <p:cNvSpPr/>
          <p:nvPr/>
        </p:nvSpPr>
        <p:spPr>
          <a:xfrm>
            <a:off x="1468194" y="3593425"/>
            <a:ext cx="3798934" cy="280094"/>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Communicating for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Impact - EN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68" name="Rectangle 67">
            <a:hlinkClick r:id="" action="ppaction://noaction"/>
          </p:cNvPr>
          <p:cNvSpPr/>
          <p:nvPr/>
        </p:nvSpPr>
        <p:spPr>
          <a:xfrm>
            <a:off x="1434254" y="2371652"/>
            <a:ext cx="3811462" cy="350349"/>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Professional Presentation Skills - CN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1" name="Rectangle 70">
            <a:hlinkClick r:id="" action="ppaction://noaction"/>
          </p:cNvPr>
          <p:cNvSpPr/>
          <p:nvPr/>
        </p:nvSpPr>
        <p:spPr>
          <a:xfrm>
            <a:off x="3429573" y="4235557"/>
            <a:ext cx="4346575" cy="245185"/>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Meetings Success - EN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5" name="Rectangle 84">
            <a:hlinkClick r:id="" action="ppaction://noaction"/>
          </p:cNvPr>
          <p:cNvSpPr/>
          <p:nvPr/>
        </p:nvSpPr>
        <p:spPr>
          <a:xfrm>
            <a:off x="1434254" y="1972875"/>
            <a:ext cx="1739787" cy="355806"/>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Communicating Effectively - CN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6" name="Rectangle 85">
            <a:hlinkClick r:id="" action="ppaction://noaction"/>
          </p:cNvPr>
          <p:cNvSpPr/>
          <p:nvPr/>
        </p:nvSpPr>
        <p:spPr>
          <a:xfrm>
            <a:off x="1434254" y="2759617"/>
            <a:ext cx="3811462" cy="311121"/>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Influencing for Results 1- CN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7" name="Rectangle 46">
            <a:hlinkClick r:id="" action="ppaction://noaction"/>
          </p:cNvPr>
          <p:cNvSpPr/>
          <p:nvPr/>
        </p:nvSpPr>
        <p:spPr>
          <a:xfrm>
            <a:off x="2513429" y="3915995"/>
            <a:ext cx="4346575" cy="255820"/>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Powerful  Presentations in English - EN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9" name="Rectangle 48">
            <a:hlinkClick r:id="" action="ppaction://noaction"/>
          </p:cNvPr>
          <p:cNvSpPr/>
          <p:nvPr/>
        </p:nvSpPr>
        <p:spPr>
          <a:xfrm>
            <a:off x="3429574" y="3113709"/>
            <a:ext cx="4346575" cy="287306"/>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Influencing for Results 2</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2" name="Titre 1"/>
          <p:cNvSpPr txBox="1">
            <a:spLocks/>
          </p:cNvSpPr>
          <p:nvPr/>
        </p:nvSpPr>
        <p:spPr>
          <a:xfrm>
            <a:off x="2215589" y="150382"/>
            <a:ext cx="7544712" cy="621703"/>
          </a:xfrm>
          <a:prstGeom prst="rect">
            <a:avLst/>
          </a:prstGeom>
        </p:spPr>
        <p:txBody>
          <a:bodyPr vert="horz" lIns="91440" tIns="45720" rIns="91440" bIns="45720" rtlCol="0" anchor="t">
            <a:noAutofit/>
          </a:bodyPr>
          <a:lstStyle>
            <a:defPPr>
              <a:defRPr lang="en-US"/>
            </a:defPPr>
            <a:lvl1pPr indent="0">
              <a:lnSpc>
                <a:spcPct val="90000"/>
              </a:lnSpc>
              <a:spcBef>
                <a:spcPts val="1000"/>
              </a:spcBef>
              <a:buFont typeface="Arial" panose="020B0604020202020204" pitchFamily="34" charset="0"/>
              <a:buNone/>
              <a:defRPr sz="2400" b="1">
                <a:solidFill>
                  <a:srgbClr val="E13163"/>
                </a:solidFill>
                <a:latin typeface="Century Gothic" panose="020B0502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800" b="1" i="0" u="none" strike="noStrike" kern="0" cap="none" spc="0" normalizeH="0" baseline="0" noProof="0" dirty="0">
                <a:ln>
                  <a:noFill/>
                </a:ln>
                <a:solidFill>
                  <a:prstClr val="black"/>
                </a:solidFill>
                <a:effectLst/>
                <a:uLnTx/>
                <a:uFillTx/>
                <a:latin typeface="Century Gothic" panose="020B0502020202020204" pitchFamily="34" charset="0"/>
                <a:ea typeface="+mn-ea"/>
                <a:cs typeface="+mn-cs"/>
              </a:rPr>
              <a:t>MANAGEMENT AND LEADERSHIP</a:t>
            </a:r>
            <a:endParaRPr kumimoji="0" lang="en-US" altLang="zh-CN" sz="2800" b="1"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cxnSp>
        <p:nvCxnSpPr>
          <p:cNvPr id="80" name="Straight Connector 79"/>
          <p:cNvCxnSpPr/>
          <p:nvPr/>
        </p:nvCxnSpPr>
        <p:spPr>
          <a:xfrm>
            <a:off x="1447054" y="3484000"/>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87" name="Rectangle 86">
            <a:hlinkClick r:id="" action="ppaction://noaction"/>
          </p:cNvPr>
          <p:cNvSpPr/>
          <p:nvPr/>
        </p:nvSpPr>
        <p:spPr>
          <a:xfrm>
            <a:off x="5454361" y="4540276"/>
            <a:ext cx="3863340" cy="26003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Persuasion Power - EN </a:t>
            </a:r>
          </a:p>
        </p:txBody>
      </p:sp>
      <p:cxnSp>
        <p:nvCxnSpPr>
          <p:cNvPr id="56" name="Straight Connector 81">
            <a:extLst>
              <a:ext uri="{FF2B5EF4-FFF2-40B4-BE49-F238E27FC236}">
                <a16:creationId xmlns:a16="http://schemas.microsoft.com/office/drawing/2014/main" id="{10C34062-7BE8-428A-BF32-C73CEEED6AA1}"/>
              </a:ext>
            </a:extLst>
          </p:cNvPr>
          <p:cNvCxnSpPr/>
          <p:nvPr/>
        </p:nvCxnSpPr>
        <p:spPr>
          <a:xfrm>
            <a:off x="1521508" y="4880209"/>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1">
            <a:extLst>
              <a:ext uri="{FF2B5EF4-FFF2-40B4-BE49-F238E27FC236}">
                <a16:creationId xmlns:a16="http://schemas.microsoft.com/office/drawing/2014/main" id="{09C8EE02-A78B-490F-98CD-7E1DCFFA195E}"/>
              </a:ext>
            </a:extLst>
          </p:cNvPr>
          <p:cNvCxnSpPr/>
          <p:nvPr/>
        </p:nvCxnSpPr>
        <p:spPr>
          <a:xfrm>
            <a:off x="1535822" y="6300729"/>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36" name="Rectangle 64">
            <a:extLst>
              <a:ext uri="{FF2B5EF4-FFF2-40B4-BE49-F238E27FC236}">
                <a16:creationId xmlns:a16="http://schemas.microsoft.com/office/drawing/2014/main" id="{D0451538-3CDD-4D88-A160-68043FE08BE3}"/>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7" name="Rectangle 58">
            <a:extLst>
              <a:ext uri="{FF2B5EF4-FFF2-40B4-BE49-F238E27FC236}">
                <a16:creationId xmlns:a16="http://schemas.microsoft.com/office/drawing/2014/main" id="{31EB6FCC-077B-4EA5-BE11-D5A6DC3F5E45}"/>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8" name="Rectangle 76">
            <a:extLst>
              <a:ext uri="{FF2B5EF4-FFF2-40B4-BE49-F238E27FC236}">
                <a16:creationId xmlns:a16="http://schemas.microsoft.com/office/drawing/2014/main" id="{CE275C0A-7FDB-4362-9DB3-5E4B72E35703}"/>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9" name="Rectangle 76">
            <a:extLst>
              <a:ext uri="{FF2B5EF4-FFF2-40B4-BE49-F238E27FC236}">
                <a16:creationId xmlns:a16="http://schemas.microsoft.com/office/drawing/2014/main" id="{AAEB846E-E060-4C59-9D03-81DEA879117B}"/>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0" name="Rectangle 50">
            <a:extLst>
              <a:ext uri="{FF2B5EF4-FFF2-40B4-BE49-F238E27FC236}">
                <a16:creationId xmlns:a16="http://schemas.microsoft.com/office/drawing/2014/main" id="{BB8FEC6F-8855-47D3-B2F7-C3CC4D9B1E86}"/>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2" name="Rectangle 59">
            <a:extLst>
              <a:ext uri="{FF2B5EF4-FFF2-40B4-BE49-F238E27FC236}">
                <a16:creationId xmlns:a16="http://schemas.microsoft.com/office/drawing/2014/main" id="{F1617EF0-2B9D-471B-8D5A-476BD47F3BB7}"/>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3" name="Rectangle 42"/>
          <p:cNvSpPr/>
          <p:nvPr/>
        </p:nvSpPr>
        <p:spPr>
          <a:xfrm>
            <a:off x="180753" y="3484001"/>
            <a:ext cx="1165159" cy="1429566"/>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Communication and influence in English</a:t>
            </a:r>
            <a:endPar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34" name="Rectangle 59">
            <a:extLst>
              <a:ext uri="{FF2B5EF4-FFF2-40B4-BE49-F238E27FC236}">
                <a16:creationId xmlns:a16="http://schemas.microsoft.com/office/drawing/2014/main" id="{F1617EF0-2B9D-471B-8D5A-476BD47F3BB7}"/>
              </a:ext>
            </a:extLst>
          </p:cNvPr>
          <p:cNvSpPr/>
          <p:nvPr/>
        </p:nvSpPr>
        <p:spPr>
          <a:xfrm>
            <a:off x="1535822" y="4945992"/>
            <a:ext cx="6240326" cy="27240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Empathy for Growth</a:t>
            </a:r>
            <a:endPar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5" name="Rectangle 44">
            <a:hlinkClick r:id="" action="ppaction://noaction"/>
          </p:cNvPr>
          <p:cNvSpPr/>
          <p:nvPr/>
        </p:nvSpPr>
        <p:spPr>
          <a:xfrm>
            <a:off x="2194177" y="5638362"/>
            <a:ext cx="3051539" cy="280061"/>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Structured Problem Analysis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2D8C1276-2969-4D84-9D2B-AD24D6F396F5}" type="slidenum">
              <a:rPr lang="en-US" smtClean="0"/>
              <a:t>12</a:t>
            </a:fld>
            <a:endParaRPr lang="en-US"/>
          </a:p>
        </p:txBody>
      </p:sp>
      <p:cxnSp>
        <p:nvCxnSpPr>
          <p:cNvPr id="46" name="Straight Connector 45"/>
          <p:cNvCxnSpPr>
            <a:cxnSpLocks/>
          </p:cNvCxnSpPr>
          <p:nvPr/>
        </p:nvCxnSpPr>
        <p:spPr>
          <a:xfrm flipV="1">
            <a:off x="1434254" y="1859663"/>
            <a:ext cx="9918816" cy="1981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48" name="文本框 69">
            <a:extLst>
              <a:ext uri="{FF2B5EF4-FFF2-40B4-BE49-F238E27FC236}">
                <a16:creationId xmlns:a16="http://schemas.microsoft.com/office/drawing/2014/main" id="{19B215A6-7FF0-486F-8909-6698BC94767B}"/>
              </a:ext>
            </a:extLst>
          </p:cNvPr>
          <p:cNvSpPr txBox="1"/>
          <p:nvPr/>
        </p:nvSpPr>
        <p:spPr>
          <a:xfrm>
            <a:off x="1447054" y="1459854"/>
            <a:ext cx="162122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Junior Project Manager   </a:t>
            </a:r>
            <a:endPar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rPr>
              <a:t>Project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Manager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50" name="文本框 90">
            <a:extLst>
              <a:ext uri="{FF2B5EF4-FFF2-40B4-BE49-F238E27FC236}">
                <a16:creationId xmlns:a16="http://schemas.microsoft.com/office/drawing/2014/main" id="{149BDC9F-2A84-4290-972B-B96F31991F29}"/>
              </a:ext>
            </a:extLst>
          </p:cNvPr>
          <p:cNvSpPr txBox="1"/>
          <p:nvPr/>
        </p:nvSpPr>
        <p:spPr>
          <a:xfrm>
            <a:off x="3511320" y="1467673"/>
            <a:ext cx="16310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mn-cs"/>
              </a:rPr>
              <a:t>Group Manager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mn-cs"/>
              </a:rPr>
              <a:t>Key Account Manager</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mn-cs"/>
            </a:endParaRPr>
          </a:p>
        </p:txBody>
      </p:sp>
      <p:sp>
        <p:nvSpPr>
          <p:cNvPr id="51" name="文本框 91">
            <a:extLst>
              <a:ext uri="{FF2B5EF4-FFF2-40B4-BE49-F238E27FC236}">
                <a16:creationId xmlns:a16="http://schemas.microsoft.com/office/drawing/2014/main" id="{6B80A58A-1360-4B2F-82F7-1727C7C04320}"/>
              </a:ext>
            </a:extLst>
          </p:cNvPr>
          <p:cNvSpPr txBox="1"/>
          <p:nvPr/>
        </p:nvSpPr>
        <p:spPr>
          <a:xfrm>
            <a:off x="5679479" y="1497245"/>
            <a:ext cx="16310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rPr>
              <a:t>Brand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Marketing / Commercial Director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52" name="文本框 92">
            <a:extLst>
              <a:ext uri="{FF2B5EF4-FFF2-40B4-BE49-F238E27FC236}">
                <a16:creationId xmlns:a16="http://schemas.microsoft.com/office/drawing/2014/main" id="{E0B463F6-39BE-4AC9-BB00-632C5FB2DE1E}"/>
              </a:ext>
            </a:extLst>
          </p:cNvPr>
          <p:cNvSpPr txBox="1"/>
          <p:nvPr/>
        </p:nvSpPr>
        <p:spPr>
          <a:xfrm>
            <a:off x="7294145" y="1540165"/>
            <a:ext cx="163102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mn-cs"/>
              </a:rPr>
              <a:t>Brand GM</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mn-cs"/>
            </a:endParaRPr>
          </a:p>
        </p:txBody>
      </p:sp>
      <p:sp>
        <p:nvSpPr>
          <p:cNvPr id="53" name="文本框 93">
            <a:extLst>
              <a:ext uri="{FF2B5EF4-FFF2-40B4-BE49-F238E27FC236}">
                <a16:creationId xmlns:a16="http://schemas.microsoft.com/office/drawing/2014/main" id="{5CAD6F64-C469-4209-81A1-A58B678EBA09}"/>
              </a:ext>
            </a:extLst>
          </p:cNvPr>
          <p:cNvSpPr txBox="1"/>
          <p:nvPr/>
        </p:nvSpPr>
        <p:spPr>
          <a:xfrm>
            <a:off x="8816132" y="1516482"/>
            <a:ext cx="11672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mn-cs"/>
              </a:rPr>
              <a:t>Division GM</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mn-cs"/>
            </a:endParaRPr>
          </a:p>
        </p:txBody>
      </p:sp>
      <p:sp>
        <p:nvSpPr>
          <p:cNvPr id="54" name="文本框 94">
            <a:extLst>
              <a:ext uri="{FF2B5EF4-FFF2-40B4-BE49-F238E27FC236}">
                <a16:creationId xmlns:a16="http://schemas.microsoft.com/office/drawing/2014/main" id="{B5B00840-B6A8-473E-A5A8-30AB1CBDBC13}"/>
              </a:ext>
            </a:extLst>
          </p:cNvPr>
          <p:cNvSpPr txBox="1"/>
          <p:nvPr/>
        </p:nvSpPr>
        <p:spPr>
          <a:xfrm>
            <a:off x="9957030" y="1499643"/>
            <a:ext cx="13960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Country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rPr>
              <a:t>GM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N-1 To </a:t>
            </a:r>
            <a:r>
              <a:rPr kumimoji="0" lang="en-US" altLang="zh-CN" sz="900" b="0" i="0" u="none" strike="noStrike" kern="1200" cap="none" spc="0" normalizeH="0" baseline="0" noProof="0" dirty="0" err="1">
                <a:ln>
                  <a:noFill/>
                </a:ln>
                <a:solidFill>
                  <a:prstClr val="black"/>
                </a:solidFill>
                <a:effectLst/>
                <a:uLnTx/>
                <a:uFillTx/>
                <a:latin typeface="Century Gothic" panose="020B0502020202020204" pitchFamily="34" charset="0"/>
                <a:cs typeface="+mn-cs"/>
              </a:rPr>
              <a:t>Comex</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Members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55" name="矩形 86">
            <a:extLst>
              <a:ext uri="{FF2B5EF4-FFF2-40B4-BE49-F238E27FC236}">
                <a16:creationId xmlns:a16="http://schemas.microsoft.com/office/drawing/2014/main" id="{2D21DE23-2375-4F13-B421-8F4A425ACBAF}"/>
              </a:ext>
            </a:extLst>
          </p:cNvPr>
          <p:cNvSpPr/>
          <p:nvPr/>
        </p:nvSpPr>
        <p:spPr>
          <a:xfrm>
            <a:off x="1292746" y="1155854"/>
            <a:ext cx="1934377" cy="3061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INDIVIDUAL </a:t>
            </a: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CONTRIBUTOR</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7" name="矩形 87">
            <a:extLst>
              <a:ext uri="{FF2B5EF4-FFF2-40B4-BE49-F238E27FC236}">
                <a16:creationId xmlns:a16="http://schemas.microsoft.com/office/drawing/2014/main" id="{D6A10443-F80D-4BDF-8361-FB2160B9A9EC}"/>
              </a:ext>
            </a:extLst>
          </p:cNvPr>
          <p:cNvSpPr/>
          <p:nvPr/>
        </p:nvSpPr>
        <p:spPr>
          <a:xfrm>
            <a:off x="3358781" y="1161956"/>
            <a:ext cx="2020256" cy="3000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TEAM </a:t>
            </a: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LEADER</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9" name="矩形 88">
            <a:extLst>
              <a:ext uri="{FF2B5EF4-FFF2-40B4-BE49-F238E27FC236}">
                <a16:creationId xmlns:a16="http://schemas.microsoft.com/office/drawing/2014/main" id="{8DE7B480-2698-416F-84AB-B6F53113DE1A}"/>
              </a:ext>
            </a:extLst>
          </p:cNvPr>
          <p:cNvSpPr/>
          <p:nvPr/>
        </p:nvSpPr>
        <p:spPr>
          <a:xfrm>
            <a:off x="7453102" y="1153944"/>
            <a:ext cx="1219074" cy="32264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EXECUTIVE</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0" name="矩形 89">
            <a:extLst>
              <a:ext uri="{FF2B5EF4-FFF2-40B4-BE49-F238E27FC236}">
                <a16:creationId xmlns:a16="http://schemas.microsoft.com/office/drawing/2014/main" id="{67D4CD7F-5C46-48F8-98D4-8412C55F99A9}"/>
              </a:ext>
            </a:extLst>
          </p:cNvPr>
          <p:cNvSpPr/>
          <p:nvPr/>
        </p:nvSpPr>
        <p:spPr>
          <a:xfrm>
            <a:off x="8962677" y="1154838"/>
            <a:ext cx="2374326" cy="3224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SENIOR &amp; TOP  EXECUTIVES</a:t>
            </a:r>
          </a:p>
        </p:txBody>
      </p:sp>
      <p:sp>
        <p:nvSpPr>
          <p:cNvPr id="64" name="矩形 95">
            <a:extLst>
              <a:ext uri="{FF2B5EF4-FFF2-40B4-BE49-F238E27FC236}">
                <a16:creationId xmlns:a16="http://schemas.microsoft.com/office/drawing/2014/main" id="{3107C814-3567-49DD-A3B8-7CF2B020BBF6}"/>
              </a:ext>
            </a:extLst>
          </p:cNvPr>
          <p:cNvSpPr/>
          <p:nvPr/>
        </p:nvSpPr>
        <p:spPr>
          <a:xfrm>
            <a:off x="5695839" y="1154616"/>
            <a:ext cx="1598306" cy="30789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HEAD OF FUNCTION </a:t>
            </a:r>
          </a:p>
        </p:txBody>
      </p:sp>
      <p:sp>
        <p:nvSpPr>
          <p:cNvPr id="65" name="Rectangle 59">
            <a:extLst>
              <a:ext uri="{FF2B5EF4-FFF2-40B4-BE49-F238E27FC236}">
                <a16:creationId xmlns:a16="http://schemas.microsoft.com/office/drawing/2014/main" id="{F1617EF0-2B9D-471B-8D5A-476BD47F3BB7}"/>
              </a:ext>
            </a:extLst>
          </p:cNvPr>
          <p:cNvSpPr/>
          <p:nvPr/>
        </p:nvSpPr>
        <p:spPr>
          <a:xfrm>
            <a:off x="1535822" y="5270864"/>
            <a:ext cx="6240326" cy="29836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Mindfulness at Work</a:t>
            </a:r>
            <a:endPar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53738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altLang="zh-CN" sz="4400" dirty="0"/>
              <a:t>finance</a:t>
            </a:r>
            <a:endParaRPr lang="en-US" sz="2800" dirty="0"/>
          </a:p>
        </p:txBody>
      </p:sp>
    </p:spTree>
    <p:extLst>
      <p:ext uri="{BB962C8B-B14F-4D97-AF65-F5344CB8AC3E}">
        <p14:creationId xmlns:p14="http://schemas.microsoft.com/office/powerpoint/2010/main" val="8432620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416787" y="284382"/>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b="1">
                <a:latin typeface="Century Gothic" panose="020B0502020202020204" pitchFamily="34" charset="0"/>
                <a:cs typeface="Arial" panose="020B0604020202020204" pitchFamily="34" charset="0"/>
              </a:rPr>
              <a:t>FINANCE</a:t>
            </a:r>
            <a:endParaRPr lang="fr-FR" sz="2800" b="1">
              <a:latin typeface="Century Gothic" panose="020B0502020202020204" pitchFamily="34" charset="0"/>
              <a:cs typeface="Arial" panose="020B0604020202020204" pitchFamily="34" charset="0"/>
            </a:endParaRPr>
          </a:p>
        </p:txBody>
      </p:sp>
      <p:sp>
        <p:nvSpPr>
          <p:cNvPr id="10" name="Rectangle 9">
            <a:hlinkClick r:id="" action="ppaction://noaction"/>
          </p:cNvPr>
          <p:cNvSpPr/>
          <p:nvPr/>
        </p:nvSpPr>
        <p:spPr>
          <a:xfrm>
            <a:off x="1009015" y="3934421"/>
            <a:ext cx="3224415" cy="35795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Century Gothic" panose="020B0502020202020204" pitchFamily="34" charset="0"/>
                <a:cs typeface="Arial" panose="020B0604020202020204" pitchFamily="34" charset="0"/>
              </a:rPr>
              <a:t>     Finance For Non Financials - Core</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13" name="Rectangle 12"/>
          <p:cNvSpPr/>
          <p:nvPr/>
        </p:nvSpPr>
        <p:spPr>
          <a:xfrm>
            <a:off x="133350" y="1321405"/>
            <a:ext cx="804634" cy="3077886"/>
          </a:xfrm>
          <a:prstGeom prst="rect">
            <a:avLst/>
          </a:prstGeom>
          <a:solidFill>
            <a:srgbClr val="C00000"/>
          </a:solidFill>
          <a:ln w="25400" cap="flat" cmpd="sng" algn="ctr">
            <a:noFill/>
            <a:prstDash val="solid"/>
          </a:ln>
          <a:effectLst/>
        </p:spPr>
        <p:txBody>
          <a:bodyPr rtlCol="0" anchor="ctr"/>
          <a:lstStyle/>
          <a:p>
            <a:pPr algn="ctr" defTabSz="912787">
              <a:spcBef>
                <a:spcPct val="50000"/>
              </a:spcBef>
              <a:defRPr/>
            </a:pPr>
            <a:r>
              <a:rPr lang="fr-FR" altLang="zh-CN" sz="1000" b="1" kern="0">
                <a:solidFill>
                  <a:schemeClr val="bg1"/>
                </a:solidFill>
                <a:latin typeface="Century Gothic" panose="020B0502020202020204" pitchFamily="34" charset="0"/>
                <a:cs typeface="Arial" panose="020B0604020202020204" pitchFamily="34" charset="0"/>
              </a:rPr>
              <a:t>For All Controller</a:t>
            </a:r>
          </a:p>
        </p:txBody>
      </p:sp>
      <p:sp>
        <p:nvSpPr>
          <p:cNvPr id="16" name="Rectangle 15"/>
          <p:cNvSpPr/>
          <p:nvPr/>
        </p:nvSpPr>
        <p:spPr>
          <a:xfrm>
            <a:off x="1021694" y="1568141"/>
            <a:ext cx="10727856" cy="33459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err="1">
                <a:solidFill>
                  <a:schemeClr val="tx1"/>
                </a:solidFill>
                <a:latin typeface="Century Gothic" panose="020B0502020202020204" pitchFamily="34" charset="0"/>
                <a:cs typeface="Arial" panose="020B0604020202020204" pitchFamily="34" charset="0"/>
              </a:rPr>
              <a:t>eLEPASS</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33" name="Rectangle 32"/>
          <p:cNvSpPr/>
          <p:nvPr/>
        </p:nvSpPr>
        <p:spPr>
          <a:xfrm>
            <a:off x="133350" y="4483890"/>
            <a:ext cx="804634" cy="1501799"/>
          </a:xfrm>
          <a:prstGeom prst="rect">
            <a:avLst/>
          </a:prstGeom>
          <a:solidFill>
            <a:srgbClr val="C00000"/>
          </a:solidFill>
          <a:ln w="25400" cap="flat" cmpd="sng" algn="ctr">
            <a:noFill/>
            <a:prstDash val="solid"/>
          </a:ln>
          <a:effectLst/>
        </p:spPr>
        <p:txBody>
          <a:bodyPr rtlCol="0" anchor="ctr"/>
          <a:lstStyle/>
          <a:p>
            <a:pPr algn="ctr" defTabSz="912787">
              <a:spcBef>
                <a:spcPct val="50000"/>
              </a:spcBef>
            </a:pPr>
            <a:r>
              <a:rPr lang="en-US" altLang="zh-CN" sz="1000" b="1" kern="0">
                <a:solidFill>
                  <a:schemeClr val="bg1"/>
                </a:solidFill>
                <a:latin typeface="Century Gothic" panose="020B0502020202020204" pitchFamily="34" charset="0"/>
                <a:cs typeface="Arial" panose="020B0604020202020204" pitchFamily="34" charset="0"/>
              </a:rPr>
              <a:t>Targeted Training</a:t>
            </a:r>
            <a:endParaRPr lang="fr-FR" altLang="zh-CN" sz="1000" b="1" kern="0">
              <a:solidFill>
                <a:schemeClr val="bg1"/>
              </a:solidFill>
              <a:latin typeface="Century Gothic" panose="020B0502020202020204" pitchFamily="34" charset="0"/>
              <a:cs typeface="Arial" panose="020B0604020202020204" pitchFamily="34" charset="0"/>
            </a:endParaRPr>
          </a:p>
        </p:txBody>
      </p:sp>
      <p:cxnSp>
        <p:nvCxnSpPr>
          <p:cNvPr id="47" name="Straight Connector 46"/>
          <p:cNvCxnSpPr/>
          <p:nvPr/>
        </p:nvCxnSpPr>
        <p:spPr>
          <a:xfrm>
            <a:off x="949550" y="1316161"/>
            <a:ext cx="10800000" cy="5243"/>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hlinkClick r:id="" action="ppaction://noaction"/>
          </p:cNvPr>
          <p:cNvSpPr/>
          <p:nvPr/>
        </p:nvSpPr>
        <p:spPr>
          <a:xfrm>
            <a:off x="1021694" y="2386631"/>
            <a:ext cx="3211736" cy="33411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tx1"/>
                </a:solidFill>
                <a:latin typeface="Century Gothic" panose="020B0502020202020204" pitchFamily="34" charset="0"/>
                <a:cs typeface="Arial" panose="020B0604020202020204" pitchFamily="34" charset="0"/>
              </a:rPr>
              <a:t>Controlling Fundamentals</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25" name="Rectangle 24">
            <a:hlinkClick r:id="" action="ppaction://noaction"/>
          </p:cNvPr>
          <p:cNvSpPr/>
          <p:nvPr/>
        </p:nvSpPr>
        <p:spPr>
          <a:xfrm>
            <a:off x="4282840" y="2765088"/>
            <a:ext cx="3927709" cy="3972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            Controlling Deep Dive Sales Distribution</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27" name="Rectangle 26">
            <a:hlinkClick r:id="" action="ppaction://noaction"/>
          </p:cNvPr>
          <p:cNvSpPr/>
          <p:nvPr/>
        </p:nvSpPr>
        <p:spPr>
          <a:xfrm>
            <a:off x="8316845" y="3235960"/>
            <a:ext cx="3420692" cy="35867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tx1"/>
                </a:solidFill>
                <a:latin typeface="Century Gothic" panose="020B0502020202020204" pitchFamily="34" charset="0"/>
                <a:cs typeface="Arial" panose="020B0604020202020204" pitchFamily="34" charset="0"/>
              </a:rPr>
              <a:t>BU Controller</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38" name="Rectangle 37">
            <a:hlinkClick r:id="" action="ppaction://noaction"/>
          </p:cNvPr>
          <p:cNvSpPr/>
          <p:nvPr/>
        </p:nvSpPr>
        <p:spPr>
          <a:xfrm>
            <a:off x="4198363" y="4632319"/>
            <a:ext cx="7551188" cy="343217"/>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dk1"/>
                </a:solidFill>
                <a:latin typeface="Century Gothic" panose="020B0502020202020204" pitchFamily="34" charset="0"/>
                <a:cs typeface="Arial" panose="020B0604020202020204" pitchFamily="34" charset="0"/>
              </a:rPr>
              <a:t>Treasury APAC</a:t>
            </a:r>
            <a:endParaRPr lang="zh-CN" altLang="en-US" sz="900">
              <a:solidFill>
                <a:schemeClr val="dk1"/>
              </a:solidFill>
              <a:latin typeface="Century Gothic" panose="020B0502020202020204" pitchFamily="34" charset="0"/>
              <a:cs typeface="Arial" panose="020B0604020202020204" pitchFamily="34" charset="0"/>
            </a:endParaRPr>
          </a:p>
        </p:txBody>
      </p:sp>
      <p:sp>
        <p:nvSpPr>
          <p:cNvPr id="74" name="Rectangle 73">
            <a:hlinkClick r:id="" action="ppaction://noaction"/>
          </p:cNvPr>
          <p:cNvSpPr/>
          <p:nvPr/>
        </p:nvSpPr>
        <p:spPr>
          <a:xfrm>
            <a:off x="4198362" y="5089061"/>
            <a:ext cx="7550741" cy="32674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dk1"/>
                </a:solidFill>
                <a:latin typeface="Century Gothic" panose="020B0502020202020204" pitchFamily="34" charset="0"/>
                <a:cs typeface="Arial" panose="020B0604020202020204" pitchFamily="34" charset="0"/>
              </a:rPr>
              <a:t>Mastering Conso &amp; Cash Flow reporting</a:t>
            </a:r>
            <a:endParaRPr lang="zh-CN" altLang="en-US" sz="900">
              <a:solidFill>
                <a:schemeClr val="dk1"/>
              </a:solidFill>
              <a:latin typeface="Century Gothic" panose="020B0502020202020204" pitchFamily="34" charset="0"/>
              <a:cs typeface="Arial" panose="020B0604020202020204" pitchFamily="34" charset="0"/>
            </a:endParaRPr>
          </a:p>
        </p:txBody>
      </p:sp>
      <p:sp>
        <p:nvSpPr>
          <p:cNvPr id="84" name="Rectangle 83">
            <a:hlinkClick r:id="" action="ppaction://noaction"/>
          </p:cNvPr>
          <p:cNvSpPr/>
          <p:nvPr/>
        </p:nvSpPr>
        <p:spPr>
          <a:xfrm>
            <a:off x="4198362" y="5538934"/>
            <a:ext cx="7552653" cy="32363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dk1"/>
                </a:solidFill>
                <a:latin typeface="Century Gothic" panose="020B0502020202020204" pitchFamily="34" charset="0"/>
                <a:cs typeface="Arial" panose="020B0604020202020204" pitchFamily="34" charset="0"/>
              </a:rPr>
              <a:t>Foreign Exchange Risk Management</a:t>
            </a:r>
            <a:endParaRPr lang="zh-CN" altLang="en-US" sz="900">
              <a:solidFill>
                <a:schemeClr val="dk1"/>
              </a:solidFill>
              <a:latin typeface="Century Gothic" panose="020B0502020202020204" pitchFamily="34" charset="0"/>
              <a:cs typeface="Arial" panose="020B0604020202020204" pitchFamily="34" charset="0"/>
            </a:endParaRPr>
          </a:p>
        </p:txBody>
      </p:sp>
      <p:sp>
        <p:nvSpPr>
          <p:cNvPr id="104" name="Rectangle 103">
            <a:hlinkClick r:id="" action="ppaction://noaction"/>
          </p:cNvPr>
          <p:cNvSpPr/>
          <p:nvPr/>
        </p:nvSpPr>
        <p:spPr>
          <a:xfrm>
            <a:off x="1021694" y="1977575"/>
            <a:ext cx="10727409" cy="30355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SG" sz="900" dirty="0">
                <a:solidFill>
                  <a:schemeClr val="tx1"/>
                </a:solidFill>
                <a:latin typeface="Century Gothic" panose="020B0502020202020204" pitchFamily="34" charset="0"/>
                <a:cs typeface="Arial" panose="020B0604020202020204" pitchFamily="34" charset="0"/>
              </a:rPr>
              <a:t>Controlling Essentials (Compass)</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77" name="Rectangle 76">
            <a:hlinkClick r:id="" action="ppaction://noaction"/>
          </p:cNvPr>
          <p:cNvSpPr/>
          <p:nvPr/>
        </p:nvSpPr>
        <p:spPr>
          <a:xfrm>
            <a:off x="1021694" y="3561341"/>
            <a:ext cx="3211736" cy="30375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a:solidFill>
                  <a:schemeClr val="tx1"/>
                </a:solidFill>
                <a:latin typeface="Century Gothic" panose="020B0502020202020204" pitchFamily="34" charset="0"/>
                <a:cs typeface="Arial" panose="020B0604020202020204" pitchFamily="34" charset="0"/>
              </a:rPr>
              <a:t>SAP Controlling </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50" name="Rectangle 49"/>
          <p:cNvSpPr/>
          <p:nvPr/>
        </p:nvSpPr>
        <p:spPr>
          <a:xfrm>
            <a:off x="11033119" y="1572500"/>
            <a:ext cx="715983" cy="3368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51" name="Rectangle 50"/>
          <p:cNvSpPr/>
          <p:nvPr/>
        </p:nvSpPr>
        <p:spPr>
          <a:xfrm>
            <a:off x="11025636" y="1977575"/>
            <a:ext cx="730951" cy="3130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55" name="Rectangle 54"/>
          <p:cNvSpPr/>
          <p:nvPr/>
        </p:nvSpPr>
        <p:spPr>
          <a:xfrm>
            <a:off x="3587613" y="2389573"/>
            <a:ext cx="650734" cy="3311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56" name="Rectangle 55"/>
          <p:cNvSpPr/>
          <p:nvPr/>
        </p:nvSpPr>
        <p:spPr>
          <a:xfrm>
            <a:off x="7524750" y="2758485"/>
            <a:ext cx="685799" cy="3942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58" name="Rectangle 57"/>
          <p:cNvSpPr/>
          <p:nvPr/>
        </p:nvSpPr>
        <p:spPr>
          <a:xfrm>
            <a:off x="11025636" y="3241911"/>
            <a:ext cx="723467" cy="36136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59" name="Rectangle 58"/>
          <p:cNvSpPr/>
          <p:nvPr/>
        </p:nvSpPr>
        <p:spPr>
          <a:xfrm>
            <a:off x="3578088" y="3566714"/>
            <a:ext cx="660258" cy="30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cxnSp>
        <p:nvCxnSpPr>
          <p:cNvPr id="60" name="Straight Connector 59"/>
          <p:cNvCxnSpPr/>
          <p:nvPr/>
        </p:nvCxnSpPr>
        <p:spPr>
          <a:xfrm>
            <a:off x="949550" y="4399290"/>
            <a:ext cx="10800000" cy="5243"/>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1033120" y="4635472"/>
            <a:ext cx="715983" cy="3451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62" name="Rectangle 61"/>
          <p:cNvSpPr/>
          <p:nvPr/>
        </p:nvSpPr>
        <p:spPr>
          <a:xfrm>
            <a:off x="11025636" y="5095658"/>
            <a:ext cx="723467" cy="32015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
        <p:nvSpPr>
          <p:cNvPr id="63" name="Rectangle 62"/>
          <p:cNvSpPr/>
          <p:nvPr/>
        </p:nvSpPr>
        <p:spPr>
          <a:xfrm>
            <a:off x="11033119" y="5547501"/>
            <a:ext cx="715984" cy="3236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cxnSp>
        <p:nvCxnSpPr>
          <p:cNvPr id="68" name="Straight Connector 67"/>
          <p:cNvCxnSpPr/>
          <p:nvPr/>
        </p:nvCxnSpPr>
        <p:spPr>
          <a:xfrm>
            <a:off x="949103" y="5976164"/>
            <a:ext cx="10800000" cy="5243"/>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C29A25D1-17C7-4E8E-BE49-FF68580DE352}"/>
              </a:ext>
            </a:extLst>
          </p:cNvPr>
          <p:cNvSpPr/>
          <p:nvPr/>
        </p:nvSpPr>
        <p:spPr>
          <a:xfrm>
            <a:off x="1036643" y="841106"/>
            <a:ext cx="3196786" cy="3594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tLang="zh-CN" sz="1050" b="1" dirty="0">
                <a:solidFill>
                  <a:schemeClr val="bg1"/>
                </a:solidFill>
                <a:latin typeface="Century Gothic" panose="020B0502020202020204" pitchFamily="34" charset="0"/>
                <a:cs typeface="Arial" panose="020B0604020202020204" pitchFamily="34" charset="0"/>
              </a:rPr>
              <a:t>INDIVIDUAL CONTRIBUTOR (MANAGER BELOW)</a:t>
            </a:r>
          </a:p>
        </p:txBody>
      </p:sp>
      <p:sp>
        <p:nvSpPr>
          <p:cNvPr id="73" name="矩形 72">
            <a:extLst>
              <a:ext uri="{FF2B5EF4-FFF2-40B4-BE49-F238E27FC236}">
                <a16:creationId xmlns:a16="http://schemas.microsoft.com/office/drawing/2014/main" id="{C313F992-3F25-4C26-BC77-A60926F09EBB}"/>
              </a:ext>
            </a:extLst>
          </p:cNvPr>
          <p:cNvSpPr/>
          <p:nvPr/>
        </p:nvSpPr>
        <p:spPr>
          <a:xfrm>
            <a:off x="4282840" y="850706"/>
            <a:ext cx="3927710" cy="3399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tLang="zh-CN" sz="1050" b="1" dirty="0" smtClean="0">
                <a:solidFill>
                  <a:schemeClr val="bg1"/>
                </a:solidFill>
                <a:latin typeface="Century Gothic" panose="020B0502020202020204" pitchFamily="34" charset="0"/>
                <a:cs typeface="Arial" panose="020B0604020202020204" pitchFamily="34" charset="0"/>
              </a:rPr>
              <a:t>TEAM LEADER  </a:t>
            </a:r>
            <a:r>
              <a:rPr lang="fr-FR" altLang="zh-CN" sz="1050" b="1" dirty="0">
                <a:solidFill>
                  <a:schemeClr val="bg1"/>
                </a:solidFill>
                <a:latin typeface="Century Gothic" panose="020B0502020202020204" pitchFamily="34" charset="0"/>
                <a:cs typeface="Arial" panose="020B0604020202020204" pitchFamily="34" charset="0"/>
              </a:rPr>
              <a:t>(ASSISTANT MANAGER &amp; MANAGER)</a:t>
            </a:r>
          </a:p>
        </p:txBody>
      </p:sp>
      <p:sp>
        <p:nvSpPr>
          <p:cNvPr id="75" name="矩形 74">
            <a:extLst>
              <a:ext uri="{FF2B5EF4-FFF2-40B4-BE49-F238E27FC236}">
                <a16:creationId xmlns:a16="http://schemas.microsoft.com/office/drawing/2014/main" id="{F864084F-B246-4DA1-B1FA-5C9FC3DC9229}"/>
              </a:ext>
            </a:extLst>
          </p:cNvPr>
          <p:cNvSpPr/>
          <p:nvPr/>
        </p:nvSpPr>
        <p:spPr>
          <a:xfrm>
            <a:off x="8328411" y="850705"/>
            <a:ext cx="3222837" cy="3402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050" b="1" dirty="0" smtClean="0">
                <a:solidFill>
                  <a:schemeClr val="bg1"/>
                </a:solidFill>
                <a:latin typeface="Century Gothic" panose="020B0502020202020204" pitchFamily="34" charset="0"/>
                <a:cs typeface="Arial" panose="020B0604020202020204" pitchFamily="34" charset="0"/>
              </a:rPr>
              <a:t>HEAD OF FUNCTION</a:t>
            </a:r>
            <a:endParaRPr lang="en-US" altLang="zh-CN" sz="1050" b="1" dirty="0">
              <a:solidFill>
                <a:schemeClr val="bg1"/>
              </a:solidFill>
              <a:latin typeface="Century Gothic" panose="020B0502020202020204" pitchFamily="34" charset="0"/>
              <a:cs typeface="Arial" panose="020B0604020202020204" pitchFamily="34" charset="0"/>
            </a:endParaRPr>
          </a:p>
          <a:p>
            <a:pPr algn="ctr">
              <a:defRPr/>
            </a:pPr>
            <a:r>
              <a:rPr lang="en-US" altLang="zh-CN" sz="1050" b="1" dirty="0">
                <a:solidFill>
                  <a:schemeClr val="bg1"/>
                </a:solidFill>
                <a:latin typeface="Century Gothic" panose="020B0502020202020204" pitchFamily="34" charset="0"/>
                <a:cs typeface="Arial" panose="020B0604020202020204" pitchFamily="34" charset="0"/>
              </a:rPr>
              <a:t>(SENIOR MANAGER &amp; DIRECTOR)</a:t>
            </a:r>
          </a:p>
        </p:txBody>
      </p:sp>
      <p:sp>
        <p:nvSpPr>
          <p:cNvPr id="36" name="Rectangle 64">
            <a:extLst>
              <a:ext uri="{FF2B5EF4-FFF2-40B4-BE49-F238E27FC236}">
                <a16:creationId xmlns:a16="http://schemas.microsoft.com/office/drawing/2014/main" id="{AFF92490-72F7-41C6-B30E-0761DB52800B}"/>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a:solidFill>
                  <a:schemeClr val="tx1"/>
                </a:solidFill>
                <a:latin typeface="Century Gothic" panose="020B0502020202020204" pitchFamily="34" charset="0"/>
                <a:cs typeface="Arial" panose="020B0604020202020204" pitchFamily="34" charset="0"/>
              </a:rPr>
              <a:t>REMARKS</a:t>
            </a:r>
            <a:endParaRPr lang="zh-CN" altLang="en-US" sz="1000" b="1">
              <a:solidFill>
                <a:schemeClr val="tx1"/>
              </a:solidFill>
              <a:latin typeface="Century Gothic" panose="020B0502020202020204" pitchFamily="34" charset="0"/>
              <a:cs typeface="Arial" panose="020B0604020202020204" pitchFamily="34" charset="0"/>
            </a:endParaRPr>
          </a:p>
        </p:txBody>
      </p:sp>
      <p:sp>
        <p:nvSpPr>
          <p:cNvPr id="37" name="Rectangle 58">
            <a:extLst>
              <a:ext uri="{FF2B5EF4-FFF2-40B4-BE49-F238E27FC236}">
                <a16:creationId xmlns:a16="http://schemas.microsoft.com/office/drawing/2014/main" id="{3EA0D74C-B930-40E7-8727-2D121C5BD88D}"/>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Job MUST</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39" name="Rectangle 76">
            <a:extLst>
              <a:ext uri="{FF2B5EF4-FFF2-40B4-BE49-F238E27FC236}">
                <a16:creationId xmlns:a16="http://schemas.microsoft.com/office/drawing/2014/main" id="{B78322F3-C764-4CCF-89FA-29756BCB5CAD}"/>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latin typeface="Century Gothic" panose="020B0502020202020204" pitchFamily="34" charset="0"/>
                <a:cs typeface="Arial" panose="020B0604020202020204" pitchFamily="34" charset="0"/>
              </a:rPr>
              <a:t>Biz MUST</a:t>
            </a:r>
            <a:endParaRPr lang="zh-CN" altLang="en-US" sz="900">
              <a:latin typeface="Century Gothic" panose="020B0502020202020204" pitchFamily="34" charset="0"/>
              <a:cs typeface="Arial" panose="020B0604020202020204" pitchFamily="34" charset="0"/>
            </a:endParaRPr>
          </a:p>
        </p:txBody>
      </p:sp>
      <p:sp>
        <p:nvSpPr>
          <p:cNvPr id="40" name="Rectangle 76">
            <a:extLst>
              <a:ext uri="{FF2B5EF4-FFF2-40B4-BE49-F238E27FC236}">
                <a16:creationId xmlns:a16="http://schemas.microsoft.com/office/drawing/2014/main" id="{1C59D1DF-0698-4A6C-92C5-03CBA3F6C922}"/>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SBN/Nomination</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41" name="Rectangle 50">
            <a:extLst>
              <a:ext uri="{FF2B5EF4-FFF2-40B4-BE49-F238E27FC236}">
                <a16:creationId xmlns:a16="http://schemas.microsoft.com/office/drawing/2014/main" id="{8BFF6A63-2389-4D59-A20B-049E52490C6B}"/>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1 flex</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42" name="Rectangle 59">
            <a:extLst>
              <a:ext uri="{FF2B5EF4-FFF2-40B4-BE49-F238E27FC236}">
                <a16:creationId xmlns:a16="http://schemas.microsoft.com/office/drawing/2014/main" id="{5E21271C-94C1-4C17-9FC2-C8BB11C55C67}"/>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err="1">
                <a:solidFill>
                  <a:schemeClr val="tx1"/>
                </a:solidFill>
                <a:latin typeface="Century Gothic" panose="020B0502020202020204" pitchFamily="34" charset="0"/>
                <a:cs typeface="Arial" panose="020B0604020202020204" pitchFamily="34" charset="0"/>
              </a:rPr>
              <a:t>Openflex</a:t>
            </a:r>
            <a:endParaRPr lang="en-US" altLang="zh-CN" sz="900">
              <a:solidFill>
                <a:schemeClr val="tx1"/>
              </a:solidFill>
              <a:latin typeface="Century Gothic" panose="020B0502020202020204" pitchFamily="34" charset="0"/>
              <a:cs typeface="Arial" panose="020B0604020202020204" pitchFamily="34" charset="0"/>
            </a:endParaRPr>
          </a:p>
        </p:txBody>
      </p:sp>
      <p:sp>
        <p:nvSpPr>
          <p:cNvPr id="43" name="Rectangle 24">
            <a:hlinkClick r:id="" action="ppaction://noaction"/>
            <a:extLst>
              <a:ext uri="{FF2B5EF4-FFF2-40B4-BE49-F238E27FC236}">
                <a16:creationId xmlns:a16="http://schemas.microsoft.com/office/drawing/2014/main" id="{ECC1E1BF-53FA-4B58-9B49-D78CC0E658EE}"/>
              </a:ext>
            </a:extLst>
          </p:cNvPr>
          <p:cNvSpPr/>
          <p:nvPr/>
        </p:nvSpPr>
        <p:spPr>
          <a:xfrm>
            <a:off x="4282840" y="3231877"/>
            <a:ext cx="3927709" cy="37140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            Controlling Deep Dive Brand Distribution </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44" name="Rectangle 55">
            <a:extLst>
              <a:ext uri="{FF2B5EF4-FFF2-40B4-BE49-F238E27FC236}">
                <a16:creationId xmlns:a16="http://schemas.microsoft.com/office/drawing/2014/main" id="{B9FF1706-0922-47FF-A273-B6D55C4F2050}"/>
              </a:ext>
            </a:extLst>
          </p:cNvPr>
          <p:cNvSpPr/>
          <p:nvPr/>
        </p:nvSpPr>
        <p:spPr>
          <a:xfrm>
            <a:off x="7524749" y="3208981"/>
            <a:ext cx="685799" cy="3942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prstClr val="white"/>
                </a:solidFill>
                <a:latin typeface="Century Gothic" panose="020B0502020202020204" pitchFamily="34" charset="0"/>
                <a:cs typeface="Arial" panose="020B0604020202020204" pitchFamily="34" charset="0"/>
              </a:rPr>
              <a:t>APAC</a:t>
            </a:r>
            <a:endParaRPr lang="zh-CN" altLang="en-US" sz="900">
              <a:solidFill>
                <a:prstClr val="white"/>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86688429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Controlling Essentials APAC (Compass)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Finance is evolving, learn in an engaging way about Operational Finance at L’Oréal, Compass and the soft skills that are going to be key in the future.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Group strategy, the Finance at L'Oréal, and the tools eco-system available for you</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Improve your ability to use Compass through a game and start to develop your knowledge on SAP</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effectiveness while interacting with your Business Partners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TBC</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3 eLearning modules:</a:t>
            </a:r>
          </a:p>
          <a:p>
            <a:pPr lvl="0" defTabSz="457147">
              <a:defRPr/>
            </a:pPr>
            <a:r>
              <a:rPr lang="en-US" sz="1200" dirty="0">
                <a:solidFill>
                  <a:srgbClr val="414241"/>
                </a:solidFill>
                <a:latin typeface="Century Gothic"/>
                <a:ea typeface="AvantGarde Bk BT Book" charset="0"/>
                <a:cs typeface="AvantGarde Bk BT Book" charset="0"/>
              </a:rPr>
              <a:t>1. “Compass Essentials” New e-Learning on MyLearning</a:t>
            </a:r>
          </a:p>
          <a:p>
            <a:pPr lvl="0" defTabSz="457147">
              <a:defRPr/>
            </a:pPr>
            <a:r>
              <a:rPr lang="en-US" sz="1200" dirty="0">
                <a:solidFill>
                  <a:srgbClr val="414241"/>
                </a:solidFill>
                <a:latin typeface="Century Gothic"/>
                <a:ea typeface="AvantGarde Bk BT Book" charset="0"/>
                <a:cs typeface="AvantGarde Bk BT Book" charset="0"/>
              </a:rPr>
              <a:t>2. "SAP for Controlling" on MyLearning</a:t>
            </a:r>
          </a:p>
          <a:p>
            <a:pPr lvl="0" defTabSz="457147">
              <a:defRPr/>
            </a:pPr>
            <a:r>
              <a:rPr lang="en-US" sz="1200" dirty="0">
                <a:solidFill>
                  <a:srgbClr val="414241"/>
                </a:solidFill>
                <a:latin typeface="Century Gothic"/>
                <a:ea typeface="AvantGarde Bk BT Book" charset="0"/>
                <a:cs typeface="AvantGarde Bk BT Book" charset="0"/>
              </a:rPr>
              <a:t>3. "P&amp;L" on MyLearning</a:t>
            </a:r>
          </a:p>
          <a:p>
            <a:pPr lvl="0" defTabSz="457147">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 and 4 hours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5651</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2</a:t>
            </a:r>
            <a:r>
              <a:rPr lang="en-US" sz="1200" b="1" dirty="0">
                <a:solidFill>
                  <a:srgbClr val="414241"/>
                </a:solidFill>
                <a:latin typeface="Century Gothic" panose="020B0502020202020204" pitchFamily="34" charset="0"/>
              </a:rPr>
              <a:t>,</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520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1200" b="1" i="0" u="none" strike="noStrike" kern="1200" cap="none" spc="0" normalizeH="0" baseline="0" noProof="0" dirty="0">
              <a:ln>
                <a:noFill/>
              </a:ln>
              <a:solidFill>
                <a:srgbClr val="414241"/>
              </a:solidFill>
              <a:effectLst/>
              <a:highlight>
                <a:srgbClr val="FFFF00"/>
              </a:highlight>
              <a:uLnTx/>
              <a:uFillTx/>
              <a:latin typeface="Century Gothic" panose="020B0502020202020204" pitchFamily="34" charset="0"/>
              <a:ea typeface="+mn-ea"/>
              <a:cs typeface="+mn-cs"/>
            </a:endParaRP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14990940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Controlling Fundamentals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"Understand your role &amp; mission within the organization and get the tools to better play your role"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Demonstrate understanding of </a:t>
            </a:r>
            <a:r>
              <a:rPr lang="en-US" sz="1200" dirty="0" err="1">
                <a:solidFill>
                  <a:srgbClr val="414241"/>
                </a:solidFill>
                <a:latin typeface="Century Gothic"/>
                <a:ea typeface="AvantGarde Bk BT Book" charset="0"/>
                <a:cs typeface="AvantGarde Bk BT Book" charset="0"/>
              </a:rPr>
              <a:t>l'Oréal</a:t>
            </a:r>
            <a:r>
              <a:rPr lang="en-US" sz="1200" dirty="0">
                <a:solidFill>
                  <a:srgbClr val="414241"/>
                </a:solidFill>
                <a:latin typeface="Century Gothic"/>
                <a:ea typeface="AvantGarde Bk BT Book" charset="0"/>
                <a:cs typeface="AvantGarde Bk BT Book" charset="0"/>
              </a:rPr>
              <a:t> Norms &amp; Procedures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Manage your closing</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Describe key players of the Finance/Controlling function and their role in main controlling processes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Analyze key data on business performance and provide narrative to assess performance</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Define simple scenarios and identify key issues for the development of reliable trends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Articulate Compass with your daily controlling job tasks.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within 18 months new controllers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228600" lvl="0" indent="-228600" defTabSz="457147">
              <a:buAutoNum type="arabicPeriod"/>
              <a:defRPr/>
            </a:pPr>
            <a:r>
              <a:rPr lang="en-US" sz="1200" dirty="0">
                <a:solidFill>
                  <a:srgbClr val="414241"/>
                </a:solidFill>
                <a:latin typeface="Century Gothic"/>
                <a:ea typeface="AvantGarde Bk BT Book" charset="0"/>
                <a:cs typeface="AvantGarde Bk BT Book" charset="0"/>
              </a:rPr>
              <a:t>To have followed 2 e-learning courses• Affaire Profit &amp; Loss Account• Keys to </a:t>
            </a:r>
            <a:r>
              <a:rPr lang="en-US" sz="1200" dirty="0" err="1">
                <a:solidFill>
                  <a:srgbClr val="414241"/>
                </a:solidFill>
                <a:latin typeface="Century Gothic"/>
                <a:ea typeface="AvantGarde Bk BT Book" charset="0"/>
                <a:cs typeface="AvantGarde Bk BT Book" charset="0"/>
              </a:rPr>
              <a:t>L'Oreal</a:t>
            </a:r>
            <a:endParaRPr lang="en-US" sz="1200" dirty="0">
              <a:solidFill>
                <a:srgbClr val="414241"/>
              </a:solidFill>
              <a:latin typeface="Century Gothic"/>
              <a:ea typeface="AvantGarde Bk BT Book" charset="0"/>
              <a:cs typeface="AvantGarde Bk BT Book" charset="0"/>
            </a:endParaRPr>
          </a:p>
          <a:p>
            <a:pPr marL="228600" lvl="0" indent="-228600" defTabSz="457147">
              <a:buAutoNum type="arabicPeriod"/>
              <a:defRPr/>
            </a:pPr>
            <a:r>
              <a:rPr lang="en-US" sz="1200" dirty="0">
                <a:solidFill>
                  <a:srgbClr val="414241"/>
                </a:solidFill>
                <a:latin typeface="Century Gothic"/>
                <a:ea typeface="AvantGarde Bk BT Book" charset="0"/>
                <a:cs typeface="AvantGarde Bk BT Book" charset="0"/>
              </a:rPr>
              <a:t>To have completed the Compass self study.3. To have attended Compass zone training"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4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327675" y="3674921"/>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803</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14</a:t>
            </a:r>
            <a:r>
              <a:rPr lang="en-US" sz="1200" b="1" dirty="0">
                <a:solidFill>
                  <a:srgbClr val="414241"/>
                </a:solidFill>
                <a:latin typeface="Century Gothic" panose="020B0502020202020204" pitchFamily="34" charset="0"/>
              </a:rPr>
              <a:t>,900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337883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Contr</a:t>
            </a:r>
            <a:r>
              <a:rPr lang="en-US" altLang="zh-CN" dirty="0">
                <a:solidFill>
                  <a:prstClr val="white"/>
                </a:solidFill>
              </a:rPr>
              <a:t>olling</a:t>
            </a:r>
            <a:r>
              <a:rPr lang="en-US" dirty="0">
                <a:solidFill>
                  <a:prstClr val="white"/>
                </a:solidFill>
              </a:rPr>
              <a:t> Deep Dive Sales Distribution</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Become a sharp business partner in your division!  Get deeper into your Division topics - Marketing and Commercial.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Starting from the Consumer, qualify your Distribution Context to identify key business Drivers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Diagnose the efficiency of commercial conditions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and Challenge your stakeholders for qualitative and profitable sales (Stock in Trade, wholesalers management…), </a:t>
            </a:r>
            <a:r>
              <a:rPr lang="en-US" sz="1200" dirty="0" err="1">
                <a:solidFill>
                  <a:srgbClr val="414241"/>
                </a:solidFill>
                <a:latin typeface="Century Gothic"/>
                <a:ea typeface="AvantGarde Bk BT Book" charset="0"/>
                <a:cs typeface="AvantGarde Bk BT Book" charset="0"/>
              </a:rPr>
              <a:t>prioriotion</a:t>
            </a:r>
            <a:r>
              <a:rPr lang="en-US" sz="1200" dirty="0">
                <a:solidFill>
                  <a:srgbClr val="414241"/>
                </a:solidFill>
                <a:latin typeface="Century Gothic"/>
                <a:ea typeface="AvantGarde Bk BT Book" charset="0"/>
                <a:cs typeface="AvantGarde Bk BT Book" charset="0"/>
              </a:rPr>
              <a:t> of Investments (OJ1, S21...) and Brand profitability (GMA)</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Implement efficient IT flow to simplify and control Investments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Translate business actions into proper IFRS norms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2-4 </a:t>
            </a:r>
            <a:r>
              <a:rPr lang="en-US" sz="1200" dirty="0" err="1">
                <a:solidFill>
                  <a:srgbClr val="414241"/>
                </a:solidFill>
                <a:latin typeface="Century Gothic"/>
                <a:ea typeface="AvantGarde Bk BT Book" charset="0"/>
                <a:cs typeface="AvantGarde Bk BT Book" charset="0"/>
              </a:rPr>
              <a:t>yrs</a:t>
            </a:r>
            <a:r>
              <a:rPr lang="en-US" sz="1200" dirty="0">
                <a:solidFill>
                  <a:srgbClr val="414241"/>
                </a:solidFill>
                <a:latin typeface="Century Gothic"/>
                <a:ea typeface="AvantGarde Bk BT Book" charset="0"/>
                <a:cs typeface="AvantGarde Bk BT Book" charset="0"/>
              </a:rPr>
              <a:t> commercial controllers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Controlling fundamentals			</a:t>
            </a: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8498</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9</a:t>
            </a:r>
            <a:r>
              <a:rPr lang="en-US" sz="1200" b="1" dirty="0">
                <a:solidFill>
                  <a:srgbClr val="414241"/>
                </a:solidFill>
                <a:latin typeface="Century Gothic" panose="020B0502020202020204" pitchFamily="34" charset="0"/>
              </a:rPr>
              <a:t>,450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5460630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Contr</a:t>
            </a:r>
            <a:r>
              <a:rPr lang="en-US" altLang="zh-CN" dirty="0">
                <a:solidFill>
                  <a:prstClr val="white"/>
                </a:solidFill>
              </a:rPr>
              <a:t>olling</a:t>
            </a:r>
            <a:r>
              <a:rPr lang="en-US" dirty="0">
                <a:solidFill>
                  <a:prstClr val="white"/>
                </a:solidFill>
              </a:rPr>
              <a:t> Deep Dive B</a:t>
            </a:r>
            <a:r>
              <a:rPr lang="en-US" altLang="zh-CN" dirty="0">
                <a:solidFill>
                  <a:prstClr val="white"/>
                </a:solidFill>
              </a:rPr>
              <a:t>rand</a:t>
            </a:r>
            <a:r>
              <a:rPr lang="en-US" dirty="0">
                <a:solidFill>
                  <a:prstClr val="white"/>
                </a:solidFill>
              </a:rPr>
              <a:t> Distribution</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Get deeper into your Division topics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Starting from the Consumer, qualify your Distribution Context in order to identify key business Drivers (commercial, Media, POS....)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Diagnose the efficiency of commercial conditions using relevant KPI’s (Distribution indicators, Contracts, customer P&amp;L, Trade Margin, Sales Growth Analysis…)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and Challenge your stakeholders for qualitative and profitable sales (Stock in Trade, whole </a:t>
            </a:r>
            <a:r>
              <a:rPr lang="en-US" sz="1200" dirty="0" err="1">
                <a:solidFill>
                  <a:srgbClr val="414241"/>
                </a:solidFill>
                <a:latin typeface="Century Gothic"/>
                <a:ea typeface="AvantGarde Bk BT Book" charset="0"/>
                <a:cs typeface="AvantGarde Bk BT Book" charset="0"/>
              </a:rPr>
              <a:t>salers</a:t>
            </a:r>
            <a:r>
              <a:rPr lang="en-US" sz="1200" dirty="0">
                <a:solidFill>
                  <a:srgbClr val="414241"/>
                </a:solidFill>
                <a:latin typeface="Century Gothic"/>
                <a:ea typeface="AvantGarde Bk BT Book" charset="0"/>
                <a:cs typeface="AvantGarde Bk BT Book" charset="0"/>
              </a:rPr>
              <a:t> management…), </a:t>
            </a:r>
            <a:r>
              <a:rPr lang="en-US" sz="1200" dirty="0" err="1">
                <a:solidFill>
                  <a:srgbClr val="414241"/>
                </a:solidFill>
                <a:latin typeface="Century Gothic"/>
                <a:ea typeface="AvantGarde Bk BT Book" charset="0"/>
                <a:cs typeface="AvantGarde Bk BT Book" charset="0"/>
              </a:rPr>
              <a:t>priozation</a:t>
            </a:r>
            <a:r>
              <a:rPr lang="en-US" sz="1200" dirty="0">
                <a:solidFill>
                  <a:srgbClr val="414241"/>
                </a:solidFill>
                <a:latin typeface="Century Gothic"/>
                <a:ea typeface="AvantGarde Bk BT Book" charset="0"/>
                <a:cs typeface="AvantGarde Bk BT Book" charset="0"/>
              </a:rPr>
              <a:t> of Investments (OJ1, S21...) and Brand profitability (GMA)</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Translate business actions into proper IFRS norms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 BU Controller</a:t>
            </a:r>
          </a:p>
          <a:p>
            <a:pPr lvl="0">
              <a:defRPr/>
            </a:pPr>
            <a:r>
              <a:rPr lang="en-US" sz="1200" dirty="0">
                <a:solidFill>
                  <a:srgbClr val="414241"/>
                </a:solidFill>
                <a:latin typeface="Century Gothic"/>
                <a:ea typeface="AvantGarde Bk BT Book" charset="0"/>
                <a:cs typeface="AvantGarde Bk BT Book" charset="0"/>
              </a:rPr>
              <a:t>• Finance Controller</a:t>
            </a:r>
          </a:p>
          <a:p>
            <a:pPr lvl="0">
              <a:defRPr/>
            </a:pPr>
            <a:endParaRPr kumimoji="0" lang="en-US" sz="12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None			</a:t>
            </a: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TBC</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6,180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3118809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BU Controller</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"Play fully your BU controller role in the Management committee and as Team leader"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Interpret the different strategies of the Management Committee's members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Justify and defend your strategy</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your role as BU controller in Team leadership and change Management</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Describe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financial strategy and list cash impact of Business decision</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Country BU controllers/senior </a:t>
            </a:r>
            <a:r>
              <a:rPr lang="en-US" sz="1200" dirty="0" err="1">
                <a:solidFill>
                  <a:srgbClr val="414241"/>
                </a:solidFill>
                <a:latin typeface="Century Gothic"/>
                <a:ea typeface="AvantGarde Bk BT Book" charset="0"/>
                <a:cs typeface="AvantGarde Bk BT Book" charset="0"/>
              </a:rPr>
              <a:t>corp</a:t>
            </a:r>
            <a:r>
              <a:rPr lang="en-US" sz="1200" dirty="0">
                <a:solidFill>
                  <a:srgbClr val="414241"/>
                </a:solidFill>
                <a:latin typeface="Century Gothic"/>
                <a:ea typeface="AvantGarde Bk BT Book" charset="0"/>
                <a:cs typeface="AvantGarde Bk BT Book" charset="0"/>
              </a:rPr>
              <a:t> controllers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To have attended the Controlling Fundamentals (ex CG1), and Controlling Deep Dive (ex CG2) seminars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5208</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17</a:t>
            </a:r>
            <a:r>
              <a:rPr lang="en-US" sz="1200" b="1" dirty="0">
                <a:solidFill>
                  <a:srgbClr val="414241"/>
                </a:solidFill>
                <a:latin typeface="Century Gothic" panose="020B0502020202020204" pitchFamily="34" charset="0"/>
              </a:rPr>
              <a:t>,900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19255491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SAP Controlling</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Boost your efficiency with SAP for controlling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Describe every business process in SAP</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Decide the right transaction to verify your data</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Create the relevant reports to understand your P&amp;L</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Design with local CDC an efficient SAP in order to have more reliable data (settings, flows, interfaces)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key sap users </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Work daily with SAP.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5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22484</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19</a:t>
            </a:r>
            <a:r>
              <a:rPr lang="en-US" sz="1200" b="1" dirty="0">
                <a:solidFill>
                  <a:srgbClr val="414241"/>
                </a:solidFill>
                <a:latin typeface="Century Gothic" panose="020B0502020202020204" pitchFamily="34" charset="0"/>
              </a:rPr>
              <a:t>,500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7802426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Finance For Non Financials - Core</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lvl="0" defTabSz="457147">
              <a:defRPr/>
            </a:pPr>
            <a:r>
              <a:rPr lang="en-US" altLang="en-US" sz="1200" dirty="0">
                <a:solidFill>
                  <a:srgbClr val="414241"/>
                </a:solidFill>
                <a:latin typeface="Century Gothic"/>
                <a:ea typeface="AvantGarde Bk BT Book" charset="0"/>
                <a:cs typeface="AvantGarde Bk BT Book" charset="0"/>
              </a:rPr>
              <a:t>Understand L’Oréal’s economic strategy and each individuals’ responsibilities within the system to acquire practical financial tools and vocabulary to </a:t>
            </a:r>
            <a:r>
              <a:rPr lang="en-US" altLang="en-US" sz="1200" dirty="0" err="1">
                <a:solidFill>
                  <a:srgbClr val="414241"/>
                </a:solidFill>
                <a:latin typeface="Century Gothic"/>
                <a:ea typeface="AvantGarde Bk BT Book" charset="0"/>
                <a:cs typeface="AvantGarde Bk BT Book" charset="0"/>
              </a:rPr>
              <a:t>max</a:t>
            </a:r>
            <a:r>
              <a:rPr lang="en-US" altLang="zh-CN" sz="1200" dirty="0" err="1">
                <a:solidFill>
                  <a:srgbClr val="414241"/>
                </a:solidFill>
                <a:latin typeface="Century Gothic"/>
                <a:ea typeface="AvantGarde Bk BT Book" charset="0"/>
                <a:cs typeface="AvantGarde Bk BT Book" charset="0"/>
              </a:rPr>
              <a:t>m</a:t>
            </a:r>
            <a:r>
              <a:rPr lang="en-US" altLang="en-US" sz="1200" dirty="0" err="1">
                <a:solidFill>
                  <a:srgbClr val="414241"/>
                </a:solidFill>
                <a:latin typeface="Century Gothic"/>
                <a:ea typeface="AvantGarde Bk BT Book" charset="0"/>
                <a:cs typeface="AvantGarde Bk BT Book" charset="0"/>
              </a:rPr>
              <a:t>ise</a:t>
            </a:r>
            <a:r>
              <a:rPr lang="en-US" altLang="en-US" sz="1200" dirty="0">
                <a:solidFill>
                  <a:srgbClr val="414241"/>
                </a:solidFill>
                <a:latin typeface="Century Gothic"/>
                <a:ea typeface="AvantGarde Bk BT Book" charset="0"/>
                <a:cs typeface="AvantGarde Bk BT Book" charset="0"/>
              </a:rPr>
              <a:t> efficiency in day to day work.	</a:t>
            </a: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bigger picture, to better understand your own responsibilities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virtuous spiral principle.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Decode the main sections of P&amp;L. Decode L’Oréal financial reports and acquire practical tools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L’Oréal culture through L’Oréal’s way of running business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other elements that will have financial impact and putting everything together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Require at least 1 year working experience @ L’Oréal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2500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1</a:t>
            </a:r>
            <a:r>
              <a:rPr lang="en-US" altLang="zh-CN" sz="1200" dirty="0">
                <a:solidFill>
                  <a:srgbClr val="414241"/>
                </a:solidFill>
                <a:latin typeface="Century Gothic"/>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135084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Treasury APAC</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Live the life of a Treasurer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Heighten awareness of the need to optimize their financial management in 3 essential areas: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Manage foreign currency risk (exposure, hedging, accounting, P&amp;L)</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Manage cash (means of payment security, bank relationship, daily cash management)</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Forecast and finance cash flows (working capital, TMF, receipts &amp; payments)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2-4 </a:t>
            </a:r>
            <a:r>
              <a:rPr lang="en-US" sz="1200" dirty="0" err="1">
                <a:solidFill>
                  <a:srgbClr val="414241"/>
                </a:solidFill>
                <a:latin typeface="Century Gothic"/>
                <a:ea typeface="AvantGarde Bk BT Book" charset="0"/>
                <a:cs typeface="AvantGarde Bk BT Book" charset="0"/>
              </a:rPr>
              <a:t>yrs</a:t>
            </a:r>
            <a:r>
              <a:rPr lang="en-US" sz="1200" dirty="0">
                <a:solidFill>
                  <a:srgbClr val="414241"/>
                </a:solidFill>
                <a:latin typeface="Century Gothic"/>
                <a:ea typeface="AvantGarde Bk BT Book" charset="0"/>
                <a:cs typeface="AvantGarde Bk BT Book" charset="0"/>
              </a:rPr>
              <a:t> accounting/treasury</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1,124</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17</a:t>
            </a:r>
            <a:r>
              <a:rPr lang="en-US" sz="1200" b="1" dirty="0">
                <a:solidFill>
                  <a:srgbClr val="414241"/>
                </a:solidFill>
                <a:latin typeface="Century Gothic" panose="020B0502020202020204" pitchFamily="34" charset="0"/>
              </a:rPr>
              <a:t>,400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a:t>
            </a:r>
            <a:r>
              <a:rPr lang="en-US" altLang="zh-CN" sz="1200" dirty="0">
                <a:solidFill>
                  <a:srgbClr val="414241"/>
                </a:solidFill>
                <a:latin typeface="Century Gothic"/>
                <a:sym typeface="Wingdings" panose="05000000000000000000" pitchFamily="2" charset="2"/>
              </a:rPr>
              <a:t>iz</a:t>
            </a:r>
            <a:r>
              <a:rPr lang="en-US" sz="1200" dirty="0">
                <a:solidFill>
                  <a:srgbClr val="414241"/>
                </a:solidFill>
                <a:latin typeface="Century Gothic"/>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99164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Communicating Effectively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First step to become a good communicator.</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Realize the different communication styles and adapt to the audience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listening, empathy, question and feedback skills to improve daily communication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Present ideas in a more clear and logical way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Work experience less than 3 years, and below manager positions</a:t>
            </a:r>
            <a:endParaRPr lang="en-US" altLang="zh-CN"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noProof="0" dirty="0">
                <a:solidFill>
                  <a:srgbClr val="414241"/>
                </a:solidFill>
                <a:latin typeface="Century Gothic"/>
              </a:rPr>
              <a:t>1</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lang="en-GB" sz="1200" b="1">
                <a:solidFill>
                  <a:srgbClr val="414241"/>
                </a:solidFill>
                <a:latin typeface="Century Gothic"/>
              </a:rPr>
              <a:t> 761</a:t>
            </a:r>
            <a:endParaRPr kumimoji="0" lang="en-GB" sz="1200" b="1" i="0" u="none" strike="noStrike" kern="1200" cap="none" spc="0" normalizeH="0" baseline="0" noProof="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lang="en-GB" altLang="zh-CN" sz="1200">
                <a:solidFill>
                  <a:srgbClr val="414241"/>
                </a:solidFill>
                <a:latin typeface="Century Gothic"/>
                <a:sym typeface="Wingdings" panose="05000000000000000000" pitchFamily="2" charset="2"/>
              </a:rPr>
              <a:t> </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2649" y="4310562"/>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2649" y="4548015"/>
            <a:ext cx="1639966" cy="304826"/>
          </a:xfrm>
          <a:prstGeom prst="rect">
            <a:avLst/>
          </a:prstGeom>
        </p:spPr>
      </p:pic>
    </p:spTree>
    <p:extLst>
      <p:ext uri="{BB962C8B-B14F-4D97-AF65-F5344CB8AC3E}">
        <p14:creationId xmlns:p14="http://schemas.microsoft.com/office/powerpoint/2010/main" val="19602385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Mastering </a:t>
            </a:r>
            <a:r>
              <a:rPr lang="en-US" dirty="0" err="1">
                <a:solidFill>
                  <a:prstClr val="white"/>
                </a:solidFill>
              </a:rPr>
              <a:t>Conso</a:t>
            </a:r>
            <a:r>
              <a:rPr lang="en-US" dirty="0">
                <a:solidFill>
                  <a:prstClr val="white"/>
                </a:solidFill>
              </a:rPr>
              <a:t> &amp; Cash Flow reporting</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 seminar specifically designed for those involved in the consolidation process.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the Magnitude reporting tool</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Draw up the Consolidation package of your Entity</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Complete the tax calculation and Residual Flow reports. </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Accounting/treasury</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10628</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a:t>
            </a:r>
            <a:r>
              <a:rPr lang="en-US" altLang="zh-CN" sz="1200" dirty="0">
                <a:solidFill>
                  <a:srgbClr val="414241"/>
                </a:solidFill>
                <a:latin typeface="Century Gothic"/>
                <a:sym typeface="Wingdings" panose="05000000000000000000" pitchFamily="2" charset="2"/>
              </a:rPr>
              <a:t>iz</a:t>
            </a:r>
            <a:r>
              <a:rPr lang="en-US" sz="1200" dirty="0">
                <a:solidFill>
                  <a:srgbClr val="414241"/>
                </a:solidFill>
                <a:latin typeface="Century Gothic"/>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39470140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Foreign Exchange Risk Management</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All you need to know for an easy Foreign Exchange Closure!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Define precisely the IAS 39 Norm on Foreign Exchange and related monthly accounting closing</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the Group Hedging Policy</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the Group Hedging instruments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Calculate the trend of the hedging effect in both the P&amp;L and the Balance Sheet.</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Accounting/treasury expose to FX</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To have followed the e-learning course on the Foreign Exchange Risk- to have read the specific norms on the Foreign Exchange Risk	</a:t>
            </a: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7817</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B</a:t>
            </a:r>
            <a:r>
              <a:rPr kumimoji="0" lang="en-US" altLang="zh-CN"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iz</a:t>
            </a:r>
            <a:r>
              <a:rPr lang="en-US" sz="1200" dirty="0">
                <a:solidFill>
                  <a:srgbClr val="414241"/>
                </a:solidFill>
                <a:latin typeface="Century Gothic"/>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Finance</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05115148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386732" y="2726067"/>
            <a:ext cx="5552725" cy="1400383"/>
          </a:xfrm>
        </p:spPr>
        <p:txBody>
          <a:bodyPr/>
          <a:lstStyle/>
          <a:p>
            <a:pPr lvl="0" defTabSz="609570">
              <a:lnSpc>
                <a:spcPts val="5080"/>
              </a:lnSpc>
              <a:spcBef>
                <a:spcPts val="0"/>
              </a:spcBef>
              <a:defRPr/>
            </a:pPr>
            <a:r>
              <a:rPr lang="en-US" altLang="zh-CN" sz="4400" dirty="0"/>
              <a:t>INFORMATION TECHNOLOGY</a:t>
            </a:r>
          </a:p>
        </p:txBody>
      </p:sp>
    </p:spTree>
    <p:extLst>
      <p:ext uri="{BB962C8B-B14F-4D97-AF65-F5344CB8AC3E}">
        <p14:creationId xmlns:p14="http://schemas.microsoft.com/office/powerpoint/2010/main" val="127650196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416787" y="284382"/>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INFORMATION</a:t>
            </a:r>
            <a:r>
              <a:rPr kumimoji="0" lang="en-US" altLang="zh-CN" sz="2800" b="1" i="0" u="none" strike="noStrike" kern="1200" cap="none" spc="0" normalizeH="0" noProof="0" dirty="0" smtClean="0">
                <a:ln>
                  <a:noFill/>
                </a:ln>
                <a:solidFill>
                  <a:prstClr val="black"/>
                </a:solidFill>
                <a:effectLst/>
                <a:uLnTx/>
                <a:uFillTx/>
                <a:latin typeface="Century Gothic" panose="020B0502020202020204" pitchFamily="34" charset="0"/>
                <a:cs typeface="Arial" panose="020B0604020202020204" pitchFamily="34" charset="0"/>
              </a:rPr>
              <a:t> TECHNOLOGY</a:t>
            </a:r>
            <a:endParaRPr kumimoji="0" lang="fr-FR" sz="28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Arial" panose="020B0604020202020204" pitchFamily="34" charset="0"/>
            </a:endParaRPr>
          </a:p>
        </p:txBody>
      </p:sp>
      <p:sp>
        <p:nvSpPr>
          <p:cNvPr id="10" name="Rectangle 9">
            <a:hlinkClick r:id="" action="ppaction://noaction"/>
          </p:cNvPr>
          <p:cNvSpPr/>
          <p:nvPr/>
        </p:nvSpPr>
        <p:spPr>
          <a:xfrm>
            <a:off x="1211619" y="3320932"/>
            <a:ext cx="6624935" cy="45751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Architecture and Integration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3" name="Rectangle 12"/>
          <p:cNvSpPr/>
          <p:nvPr/>
        </p:nvSpPr>
        <p:spPr>
          <a:xfrm>
            <a:off x="424179" y="1686676"/>
            <a:ext cx="484118" cy="3765898"/>
          </a:xfrm>
          <a:prstGeom prst="rect">
            <a:avLst/>
          </a:prstGeom>
          <a:solidFill>
            <a:srgbClr val="C00000"/>
          </a:solidFill>
          <a:ln w="25400" cap="flat" cmpd="sng" algn="ctr">
            <a:noFill/>
            <a:prstDash val="solid"/>
          </a:ln>
          <a:effectLst/>
        </p:spPr>
        <p:txBody>
          <a:bodyPr vert="vert270"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lang="fr-FR" altLang="zh-CN" sz="1100" b="1" kern="0" noProof="0" dirty="0" smtClean="0">
                <a:solidFill>
                  <a:prstClr val="white"/>
                </a:solidFill>
                <a:latin typeface="Century Gothic" panose="020B0502020202020204" pitchFamily="34" charset="0"/>
                <a:cs typeface="Arial" panose="020B0604020202020204" pitchFamily="34" charset="0"/>
              </a:rPr>
              <a:t>IT CORE SKILLS</a:t>
            </a:r>
            <a:endParaRPr kumimoji="0" lang="fr-FR" altLang="zh-CN" sz="1100" b="1" i="0" u="none" strike="noStrike" kern="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cxnSp>
        <p:nvCxnSpPr>
          <p:cNvPr id="47" name="Straight Connector 46"/>
          <p:cNvCxnSpPr>
            <a:cxnSpLocks/>
          </p:cNvCxnSpPr>
          <p:nvPr/>
        </p:nvCxnSpPr>
        <p:spPr>
          <a:xfrm>
            <a:off x="1211619" y="1668237"/>
            <a:ext cx="10582703" cy="30311"/>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7" name="Rectangle 76">
            <a:hlinkClick r:id="" action="ppaction://noaction"/>
          </p:cNvPr>
          <p:cNvSpPr/>
          <p:nvPr/>
        </p:nvSpPr>
        <p:spPr>
          <a:xfrm>
            <a:off x="1224298" y="2662226"/>
            <a:ext cx="10501927" cy="41865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PM4IT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9" name="Rectangle 58"/>
          <p:cNvSpPr/>
          <p:nvPr/>
        </p:nvSpPr>
        <p:spPr>
          <a:xfrm>
            <a:off x="11133233" y="2668365"/>
            <a:ext cx="592992" cy="4125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2" name="Rectangle 51"/>
          <p:cNvSpPr/>
          <p:nvPr/>
        </p:nvSpPr>
        <p:spPr>
          <a:xfrm>
            <a:off x="7075662" y="3323378"/>
            <a:ext cx="760892" cy="4664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4" name="Rectangle 53">
            <a:hlinkClick r:id="" action="ppaction://noaction"/>
          </p:cNvPr>
          <p:cNvSpPr/>
          <p:nvPr/>
        </p:nvSpPr>
        <p:spPr>
          <a:xfrm>
            <a:off x="1224297" y="1921251"/>
            <a:ext cx="6612257" cy="41865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IT Discovery</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0" name="Rectangle 69"/>
          <p:cNvSpPr/>
          <p:nvPr/>
        </p:nvSpPr>
        <p:spPr>
          <a:xfrm>
            <a:off x="7113087" y="1922367"/>
            <a:ext cx="723467" cy="43488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71" name="Rectangle 70">
            <a:hlinkClick r:id="" action="ppaction://noaction"/>
          </p:cNvPr>
          <p:cNvSpPr/>
          <p:nvPr/>
        </p:nvSpPr>
        <p:spPr>
          <a:xfrm>
            <a:off x="5133390" y="4165586"/>
            <a:ext cx="6660932" cy="46647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Business Relationship Management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3" name="Rectangle 72"/>
          <p:cNvSpPr/>
          <p:nvPr/>
        </p:nvSpPr>
        <p:spPr>
          <a:xfrm>
            <a:off x="11120554" y="4175006"/>
            <a:ext cx="673768" cy="463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75" name="Rectangle 74"/>
          <p:cNvSpPr/>
          <p:nvPr/>
        </p:nvSpPr>
        <p:spPr>
          <a:xfrm>
            <a:off x="1211619" y="4907997"/>
            <a:ext cx="10582703" cy="45751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External IT conferences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32" name="Straight Connector 46">
            <a:extLst>
              <a:ext uri="{FF2B5EF4-FFF2-40B4-BE49-F238E27FC236}">
                <a16:creationId xmlns:a16="http://schemas.microsoft.com/office/drawing/2014/main" id="{03C059DB-0614-4F51-A665-1835E57E9EC4}"/>
              </a:ext>
            </a:extLst>
          </p:cNvPr>
          <p:cNvCxnSpPr>
            <a:cxnSpLocks/>
          </p:cNvCxnSpPr>
          <p:nvPr/>
        </p:nvCxnSpPr>
        <p:spPr>
          <a:xfrm>
            <a:off x="1211619" y="5452574"/>
            <a:ext cx="10582703" cy="30311"/>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2F9E9BAB-F6F6-4B36-9CA2-9A5961626E28}"/>
              </a:ext>
            </a:extLst>
          </p:cNvPr>
          <p:cNvSpPr/>
          <p:nvPr/>
        </p:nvSpPr>
        <p:spPr>
          <a:xfrm>
            <a:off x="1211619" y="968295"/>
            <a:ext cx="3196786" cy="430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INDIVIDUAL CONTRIBUTOR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 (</a:t>
            </a:r>
            <a:r>
              <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IT ASSISTANT MANAGER, IT MANAGER</a:t>
            </a: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a:t>
            </a:r>
          </a:p>
        </p:txBody>
      </p:sp>
      <p:sp>
        <p:nvSpPr>
          <p:cNvPr id="34" name="矩形 33">
            <a:extLst>
              <a:ext uri="{FF2B5EF4-FFF2-40B4-BE49-F238E27FC236}">
                <a16:creationId xmlns:a16="http://schemas.microsoft.com/office/drawing/2014/main" id="{B6DB9382-10CB-4CA7-81FD-F515B5B605EB}"/>
              </a:ext>
            </a:extLst>
          </p:cNvPr>
          <p:cNvSpPr/>
          <p:nvPr/>
        </p:nvSpPr>
        <p:spPr>
          <a:xfrm>
            <a:off x="4495800" y="968294"/>
            <a:ext cx="3377761" cy="430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TEAM LEADER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(IT SENIOR MANAGER, IT DIRECTORS)</a:t>
            </a:r>
          </a:p>
        </p:txBody>
      </p:sp>
      <p:sp>
        <p:nvSpPr>
          <p:cNvPr id="35" name="矩形 34">
            <a:extLst>
              <a:ext uri="{FF2B5EF4-FFF2-40B4-BE49-F238E27FC236}">
                <a16:creationId xmlns:a16="http://schemas.microsoft.com/office/drawing/2014/main" id="{A8CD45C7-F1D3-451E-B6AA-05FA76C93262}"/>
              </a:ext>
            </a:extLst>
          </p:cNvPr>
          <p:cNvSpPr/>
          <p:nvPr/>
        </p:nvSpPr>
        <p:spPr>
          <a:xfrm>
            <a:off x="7960957" y="958225"/>
            <a:ext cx="3765268" cy="43095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HEAD OF</a:t>
            </a:r>
            <a:r>
              <a:rPr kumimoji="0" lang="en-US" altLang="zh-CN" sz="1100" b="1" i="0" u="none" strike="noStrike" kern="1200" cap="none" spc="0" normalizeH="0" noProof="0" dirty="0" smtClean="0">
                <a:ln>
                  <a:noFill/>
                </a:ln>
                <a:solidFill>
                  <a:prstClr val="white"/>
                </a:solidFill>
                <a:effectLst/>
                <a:uLnTx/>
                <a:uFillTx/>
                <a:latin typeface="Century Gothic" panose="020B0502020202020204" pitchFamily="34" charset="0"/>
                <a:cs typeface="Arial" panose="020B0604020202020204" pitchFamily="34" charset="0"/>
              </a:rPr>
              <a:t> FUNCTION</a:t>
            </a:r>
            <a:endPar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(CIO)</a:t>
            </a:r>
          </a:p>
        </p:txBody>
      </p:sp>
      <p:sp>
        <p:nvSpPr>
          <p:cNvPr id="24" name="Rectangle 64">
            <a:extLst>
              <a:ext uri="{FF2B5EF4-FFF2-40B4-BE49-F238E27FC236}">
                <a16:creationId xmlns:a16="http://schemas.microsoft.com/office/drawing/2014/main" id="{54A73724-6523-4E50-B89A-AEF516037062}"/>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1" name="Rectangle 58">
            <a:extLst>
              <a:ext uri="{FF2B5EF4-FFF2-40B4-BE49-F238E27FC236}">
                <a16:creationId xmlns:a16="http://schemas.microsoft.com/office/drawing/2014/main" id="{1951C654-6744-4AE0-BA41-53055F977E08}"/>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6" name="Rectangle 76">
            <a:extLst>
              <a:ext uri="{FF2B5EF4-FFF2-40B4-BE49-F238E27FC236}">
                <a16:creationId xmlns:a16="http://schemas.microsoft.com/office/drawing/2014/main" id="{6E8088A6-AE5C-4CF5-A47B-F4D90F0D3674}"/>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7" name="Rectangle 76">
            <a:extLst>
              <a:ext uri="{FF2B5EF4-FFF2-40B4-BE49-F238E27FC236}">
                <a16:creationId xmlns:a16="http://schemas.microsoft.com/office/drawing/2014/main" id="{4F31272E-2D6F-4CB0-86CF-FA51AF462C5E}"/>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8" name="Rectangle 50">
            <a:extLst>
              <a:ext uri="{FF2B5EF4-FFF2-40B4-BE49-F238E27FC236}">
                <a16:creationId xmlns:a16="http://schemas.microsoft.com/office/drawing/2014/main" id="{9C72E6D8-9A1D-4212-ADE0-31B0F9055864}"/>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9" name="Rectangle 59">
            <a:extLst>
              <a:ext uri="{FF2B5EF4-FFF2-40B4-BE49-F238E27FC236}">
                <a16:creationId xmlns:a16="http://schemas.microsoft.com/office/drawing/2014/main" id="{241FA4F3-D003-4DF7-B29B-AC9869043476}"/>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5225499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IT Discovery</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All you need to know about L'Oréal culture and vision when you join us!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feeling of being a part of the Group IT Community, by experimenting and sharing its values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the culture and strategy of APAC IT</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its </a:t>
            </a:r>
            <a:r>
              <a:rPr lang="en-US" sz="1200" dirty="0" err="1">
                <a:solidFill>
                  <a:srgbClr val="414241"/>
                </a:solidFill>
                <a:latin typeface="Century Gothic"/>
                <a:ea typeface="AvantGarde Bk BT Book" charset="0"/>
                <a:cs typeface="AvantGarde Bk BT Book" charset="0"/>
              </a:rPr>
              <a:t>organisation</a:t>
            </a:r>
            <a:r>
              <a:rPr lang="en-US" sz="1200" dirty="0">
                <a:solidFill>
                  <a:srgbClr val="414241"/>
                </a:solidFill>
                <a:latin typeface="Century Gothic"/>
                <a:ea typeface="AvantGarde Bk BT Book" charset="0"/>
                <a:cs typeface="AvantGarde Bk BT Book" charset="0"/>
              </a:rPr>
              <a:t> and working methods of your entity in order to develop effectiveness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network and your vision of your future in the Group</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Newcomers in IT within 12 months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"On MyLearning: I Discovery L'Oréal -&gt; create a personal L'Oréal Pinboard Keys to L'Oréal"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22190</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9</a:t>
            </a:r>
            <a:r>
              <a:rPr lang="en-US" sz="1200" b="1" dirty="0">
                <a:solidFill>
                  <a:srgbClr val="414241"/>
                </a:solidFill>
                <a:latin typeface="Century Gothic" panose="020B0502020202020204" pitchFamily="34" charset="0"/>
              </a:rPr>
              <a:t>,000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Information Technology</a:t>
            </a:r>
            <a:endParaRPr lang="en-US" altLang="zh-CN"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644208" y="4413634"/>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21" name="Rectangle à coins arrondis 9">
            <a:extLst>
              <a:ext uri="{FF2B5EF4-FFF2-40B4-BE49-F238E27FC236}">
                <a16:creationId xmlns:a16="http://schemas.microsoft.com/office/drawing/2014/main" id="{081A88F7-B0FB-421C-9735-907BAE4CBD2C}"/>
              </a:ext>
            </a:extLst>
          </p:cNvPr>
          <p:cNvSpPr/>
          <p:nvPr/>
        </p:nvSpPr>
        <p:spPr>
          <a:xfrm>
            <a:off x="634409" y="466986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43416303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PM4IT</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The on-boarding offer for IT Project management at </a:t>
            </a:r>
            <a:r>
              <a:rPr lang="en-US" sz="1200" dirty="0" err="1">
                <a:solidFill>
                  <a:srgbClr val="414241"/>
                </a:solidFill>
                <a:latin typeface="Century Gothic"/>
                <a:ea typeface="AvantGarde Bk BT Book" charset="0"/>
                <a:cs typeface="AvantGarde Bk BT Book" charset="0"/>
              </a:rPr>
              <a:t>l'Oréal</a:t>
            </a:r>
            <a:r>
              <a:rPr lang="en-US" sz="1200" dirty="0">
                <a:solidFill>
                  <a:srgbClr val="414241"/>
                </a:solidFill>
                <a:latin typeface="Century Gothic"/>
                <a:ea typeface="AvantGarde Bk BT Book" charset="0"/>
                <a:cs typeface="AvantGarde Bk BT Book" charset="0"/>
              </a:rPr>
              <a:t>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the basics of L’Oréal project management methodology</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Describe the detailed activities of each project  phase</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the Project management templates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specificities of Agile project Management</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IT project managers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20909</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15</a:t>
            </a:r>
            <a:r>
              <a:rPr lang="en-US" sz="1200" b="1" dirty="0">
                <a:solidFill>
                  <a:srgbClr val="414241"/>
                </a:solidFill>
                <a:latin typeface="Century Gothic" panose="020B0502020202020204" pitchFamily="34" charset="0"/>
              </a:rPr>
              <a:t>,000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Information Technology</a:t>
            </a:r>
          </a:p>
        </p:txBody>
      </p:sp>
    </p:spTree>
    <p:extLst>
      <p:ext uri="{BB962C8B-B14F-4D97-AF65-F5344CB8AC3E}">
        <p14:creationId xmlns:p14="http://schemas.microsoft.com/office/powerpoint/2010/main" val="38706129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Architecture and Integration</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Have a panorama overview on the integration field : technologies and markets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a better view on the L’Oréal’s Integration Strategy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dues and duties of the project leader on integration</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All architects ; PM involved into large projects, as they will require to demand new data flows integration</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1 day</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21207</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a:t>
            </a:r>
            <a:r>
              <a:rPr lang="en-US" altLang="zh-CN" sz="1200" dirty="0">
                <a:solidFill>
                  <a:srgbClr val="414241"/>
                </a:solidFill>
                <a:latin typeface="Century Gothic"/>
                <a:sym typeface="Wingdings" panose="05000000000000000000" pitchFamily="2" charset="2"/>
              </a:rPr>
              <a:t>iz</a:t>
            </a:r>
            <a:r>
              <a:rPr lang="en-US" sz="1200" dirty="0">
                <a:solidFill>
                  <a:srgbClr val="414241"/>
                </a:solidFill>
                <a:latin typeface="Century Gothic"/>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Information Technology</a:t>
            </a:r>
          </a:p>
        </p:txBody>
      </p:sp>
      <p:sp>
        <p:nvSpPr>
          <p:cNvPr id="21" name="Rectangle à coins arrondis 9">
            <a:extLst>
              <a:ext uri="{FF2B5EF4-FFF2-40B4-BE49-F238E27FC236}">
                <a16:creationId xmlns:a16="http://schemas.microsoft.com/office/drawing/2014/main" id="{F698FF2E-6007-4CAD-AF93-BD651BC81724}"/>
              </a:ext>
            </a:extLst>
          </p:cNvPr>
          <p:cNvSpPr/>
          <p:nvPr/>
        </p:nvSpPr>
        <p:spPr>
          <a:xfrm>
            <a:off x="647336" y="3969292"/>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24" name="Rectangle à coins arrondis 9">
            <a:extLst>
              <a:ext uri="{FF2B5EF4-FFF2-40B4-BE49-F238E27FC236}">
                <a16:creationId xmlns:a16="http://schemas.microsoft.com/office/drawing/2014/main" id="{D859BB48-4D5C-4AB0-926B-D51E655A99A5}"/>
              </a:ext>
            </a:extLst>
          </p:cNvPr>
          <p:cNvSpPr/>
          <p:nvPr/>
        </p:nvSpPr>
        <p:spPr>
          <a:xfrm>
            <a:off x="647336" y="3690809"/>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5076746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Business Relationship Management</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Creating a strong link between IT and Business		</a:t>
            </a:r>
          </a:p>
          <a:p>
            <a:pPr>
              <a:defRPr/>
            </a:pPr>
            <a:r>
              <a:rPr lang="en-US" sz="1200" dirty="0">
                <a:solidFill>
                  <a:srgbClr val="414241"/>
                </a:solidFill>
                <a:latin typeface="Century Gothic"/>
                <a:ea typeface="AvantGarde Bk BT Book" charset="0"/>
                <a:cs typeface="AvantGarde Bk BT Book" charset="0"/>
              </a:rPr>
              <a:t>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Move from Reactive to Proactive players full involved into Business Strategy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Improve our capability to engage / dialogue with the Business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Build close credible &amp; qualitative relationship with Business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Build a clear &amp; structured Road Map: Strategies, Action Plan, Projects to ensure a clear &amp; structured follow up with IT &amp; Business key stakeholders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Structure &amp; organize conversations at strategic level in a more formal mode</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IT Head; IT Senior </a:t>
            </a:r>
            <a:r>
              <a:rPr lang="en-US" sz="1200" dirty="0" err="1">
                <a:solidFill>
                  <a:srgbClr val="414241"/>
                </a:solidFill>
                <a:latin typeface="Century Gothic"/>
                <a:ea typeface="AvantGarde Bk BT Book" charset="0"/>
                <a:cs typeface="AvantGarde Bk BT Book" charset="0"/>
              </a:rPr>
              <a:t>Mananger</a:t>
            </a:r>
            <a:endParaRPr lang="en-US" sz="1200" dirty="0">
              <a:solidFill>
                <a:srgbClr val="414241"/>
              </a:solidFill>
              <a:latin typeface="Century Gothic"/>
              <a:ea typeface="AvantGarde Bk BT Book" charset="0"/>
              <a:cs typeface="AvantGarde Bk BT Book" charset="0"/>
            </a:endParaRP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22108</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35</a:t>
            </a:r>
            <a:r>
              <a:rPr lang="en-US" sz="1200" b="1" dirty="0">
                <a:solidFill>
                  <a:srgbClr val="414241"/>
                </a:solidFill>
                <a:latin typeface="Century Gothic" panose="020B0502020202020204" pitchFamily="34" charset="0"/>
              </a:rPr>
              <a:t>,000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a:t>
            </a:r>
            <a:r>
              <a:rPr lang="en-US" altLang="zh-CN" sz="1200" dirty="0">
                <a:solidFill>
                  <a:srgbClr val="414241"/>
                </a:solidFill>
                <a:latin typeface="Century Gothic"/>
                <a:sym typeface="Wingdings" panose="05000000000000000000" pitchFamily="2" charset="2"/>
              </a:rPr>
              <a:t>iz</a:t>
            </a:r>
            <a:r>
              <a:rPr lang="en-US" sz="1200" dirty="0">
                <a:solidFill>
                  <a:srgbClr val="414241"/>
                </a:solidFill>
                <a:latin typeface="Century Gothic"/>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Information Technology</a:t>
            </a:r>
          </a:p>
        </p:txBody>
      </p:sp>
      <p:sp>
        <p:nvSpPr>
          <p:cNvPr id="22" name="Rectangle à coins arrondis 9">
            <a:extLst>
              <a:ext uri="{FF2B5EF4-FFF2-40B4-BE49-F238E27FC236}">
                <a16:creationId xmlns:a16="http://schemas.microsoft.com/office/drawing/2014/main" id="{E47F56FB-B1E6-4382-A5C2-D538CFA34C6C}"/>
              </a:ext>
            </a:extLst>
          </p:cNvPr>
          <p:cNvSpPr/>
          <p:nvPr/>
        </p:nvSpPr>
        <p:spPr>
          <a:xfrm>
            <a:off x="653873" y="4869618"/>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sp>
        <p:nvSpPr>
          <p:cNvPr id="21" name="Rectangle à coins arrondis 9">
            <a:extLst>
              <a:ext uri="{FF2B5EF4-FFF2-40B4-BE49-F238E27FC236}">
                <a16:creationId xmlns:a16="http://schemas.microsoft.com/office/drawing/2014/main" id="{A2961B47-C5BF-427E-8EDD-889F3A3B7913}"/>
              </a:ext>
            </a:extLst>
          </p:cNvPr>
          <p:cNvSpPr/>
          <p:nvPr/>
        </p:nvSpPr>
        <p:spPr>
          <a:xfrm>
            <a:off x="647336" y="4612904"/>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87876431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altLang="zh-CN" sz="4400"/>
              <a:t>Human resources</a:t>
            </a:r>
            <a:endParaRPr lang="en-US" sz="2800"/>
          </a:p>
        </p:txBody>
      </p:sp>
    </p:spTree>
    <p:extLst>
      <p:ext uri="{BB962C8B-B14F-4D97-AF65-F5344CB8AC3E}">
        <p14:creationId xmlns:p14="http://schemas.microsoft.com/office/powerpoint/2010/main" val="16203700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1608" y="2048261"/>
            <a:ext cx="853466" cy="1300995"/>
          </a:xfrm>
          <a:prstGeom prst="rect">
            <a:avLst/>
          </a:prstGeom>
          <a:solidFill>
            <a:srgbClr val="C00000"/>
          </a:solidFill>
          <a:ln w="25400" cap="flat" cmpd="sng" algn="ctr">
            <a:noFill/>
            <a:prstDash val="solid"/>
          </a:ln>
          <a:effectLst/>
        </p:spPr>
        <p:txBody>
          <a:bodyPr rtlCol="0" anchor="ctr"/>
          <a:lstStyle/>
          <a:p>
            <a:pPr marL="0" marR="0" lvl="0" indent="0" algn="ctr" defTabSz="912813"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C&amp;B Expertise </a:t>
            </a:r>
          </a:p>
        </p:txBody>
      </p:sp>
      <p:sp>
        <p:nvSpPr>
          <p:cNvPr id="8" name="Rectangle 7">
            <a:hlinkClick r:id="" action="ppaction://noaction"/>
          </p:cNvPr>
          <p:cNvSpPr/>
          <p:nvPr/>
        </p:nvSpPr>
        <p:spPr>
          <a:xfrm>
            <a:off x="1264141" y="2363615"/>
            <a:ext cx="7029252" cy="21600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Rewards for Non-Rewards Workshop</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 name="Rectangle 8"/>
          <p:cNvSpPr/>
          <p:nvPr/>
        </p:nvSpPr>
        <p:spPr>
          <a:xfrm>
            <a:off x="1264140" y="2991337"/>
            <a:ext cx="7029253" cy="21817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Mercer: 3P</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 name="Rectangle 9">
            <a:hlinkClick r:id="" action="ppaction://noaction"/>
          </p:cNvPr>
          <p:cNvSpPr/>
          <p:nvPr/>
        </p:nvSpPr>
        <p:spPr>
          <a:xfrm>
            <a:off x="4591050" y="5160089"/>
            <a:ext cx="3692817" cy="245938"/>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Facilitation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Skills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 name="Rectangle 11">
            <a:hlinkClick r:id="rId2" action="ppaction://hlinksldjump"/>
          </p:cNvPr>
          <p:cNvSpPr/>
          <p:nvPr/>
        </p:nvSpPr>
        <p:spPr>
          <a:xfrm>
            <a:off x="8339680" y="5150419"/>
            <a:ext cx="3097460" cy="233657"/>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Coaching Tools for HRD</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3" name="Rectangle 12"/>
          <p:cNvSpPr/>
          <p:nvPr/>
        </p:nvSpPr>
        <p:spPr>
          <a:xfrm>
            <a:off x="181037" y="3426132"/>
            <a:ext cx="835053" cy="862759"/>
          </a:xfrm>
          <a:prstGeom prst="rect">
            <a:avLst/>
          </a:prstGeom>
          <a:solidFill>
            <a:srgbClr val="C00000"/>
          </a:solidFill>
          <a:ln w="25400" cap="flat" cmpd="sng" algn="ctr">
            <a:noFill/>
            <a:prstDash val="solid"/>
          </a:ln>
          <a:effectLst/>
        </p:spPr>
        <p:txBody>
          <a:bodyPr rtlCol="0" anchor="ctr"/>
          <a:lstStyle/>
          <a:p>
            <a:pPr marL="0" marR="0" lvl="0" indent="0" algn="ctr" defTabSz="912813"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dirty="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Learning Expertise</a:t>
            </a:r>
          </a:p>
        </p:txBody>
      </p:sp>
      <p:sp>
        <p:nvSpPr>
          <p:cNvPr id="17" name="Rectangle 16"/>
          <p:cNvSpPr/>
          <p:nvPr/>
        </p:nvSpPr>
        <p:spPr>
          <a:xfrm>
            <a:off x="180975" y="993124"/>
            <a:ext cx="871627" cy="923017"/>
          </a:xfrm>
          <a:prstGeom prst="rect">
            <a:avLst/>
          </a:prstGeom>
          <a:solidFill>
            <a:srgbClr val="C00000"/>
          </a:solidFill>
          <a:ln w="25400" cap="flat" cmpd="sng" algn="ctr">
            <a:noFill/>
            <a:prstDash val="solid"/>
          </a:ln>
          <a:effectLst/>
        </p:spPr>
        <p:txBody>
          <a:bodyPr rtlCol="0" anchor="ctr"/>
          <a:lstStyle/>
          <a:p>
            <a:pPr marL="0" marR="0" lvl="0" indent="0" algn="ctr" defTabSz="912813"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Recruitment Expertise</a:t>
            </a:r>
          </a:p>
        </p:txBody>
      </p:sp>
      <p:sp>
        <p:nvSpPr>
          <p:cNvPr id="18" name="Rectangle 17">
            <a:hlinkClick r:id="" action="ppaction://noaction"/>
          </p:cNvPr>
          <p:cNvSpPr/>
          <p:nvPr/>
        </p:nvSpPr>
        <p:spPr>
          <a:xfrm>
            <a:off x="1264143" y="1112786"/>
            <a:ext cx="2988488" cy="22061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MRT: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Managers</a:t>
            </a:r>
            <a:r>
              <a:rPr kumimoji="0" lang="en-US" altLang="zh-CN" sz="900" b="0" i="0" u="none" strike="noStrike" kern="1200" cap="none" spc="0" normalizeH="0" noProof="0" dirty="0" smtClean="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Recruiting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Talent</a:t>
            </a:r>
          </a:p>
        </p:txBody>
      </p:sp>
      <p:sp>
        <p:nvSpPr>
          <p:cNvPr id="20" name="Rectangle 19">
            <a:hlinkClick r:id="" action="ppaction://noaction"/>
          </p:cNvPr>
          <p:cNvSpPr/>
          <p:nvPr/>
        </p:nvSpPr>
        <p:spPr>
          <a:xfrm>
            <a:off x="1254616" y="3414573"/>
            <a:ext cx="7029251" cy="26291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Training Analysis,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Design &amp; Delivery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Skills (ADD)</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4" name="Rectangle 23"/>
          <p:cNvSpPr/>
          <p:nvPr/>
        </p:nvSpPr>
        <p:spPr>
          <a:xfrm>
            <a:off x="1264140" y="2655712"/>
            <a:ext cx="7029253" cy="221503"/>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Rewards for HR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6" name="Rectangle 25">
            <a:hlinkClick r:id="" action="ppaction://noaction"/>
          </p:cNvPr>
          <p:cNvSpPr/>
          <p:nvPr/>
        </p:nvSpPr>
        <p:spPr>
          <a:xfrm>
            <a:off x="1264142" y="1444838"/>
            <a:ext cx="2988488" cy="2026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Talent Acquisition Studio</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8" name="Rectangle 27">
            <a:hlinkClick r:id="" action="ppaction://noaction"/>
          </p:cNvPr>
          <p:cNvSpPr/>
          <p:nvPr/>
        </p:nvSpPr>
        <p:spPr>
          <a:xfrm>
            <a:off x="4591050" y="1565977"/>
            <a:ext cx="6738361" cy="21474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Talent Acquisition Pro</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4" name="Rectangle 33">
            <a:hlinkClick r:id="" action="ppaction://noaction"/>
          </p:cNvPr>
          <p:cNvSpPr/>
          <p:nvPr/>
        </p:nvSpPr>
        <p:spPr>
          <a:xfrm>
            <a:off x="4565584" y="3728095"/>
            <a:ext cx="6846090" cy="2130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Advanced Training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Analysis, Design &amp; Delivery Skills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ADD Advanced)</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5" name="Rectangle 34">
            <a:hlinkClick r:id="rId3" action="ppaction://hlinksldjump"/>
          </p:cNvPr>
          <p:cNvSpPr/>
          <p:nvPr/>
        </p:nvSpPr>
        <p:spPr>
          <a:xfrm>
            <a:off x="4591050" y="4901716"/>
            <a:ext cx="6846088" cy="202624"/>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OD Tools For HR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5" name="Rectangle 44"/>
          <p:cNvSpPr/>
          <p:nvPr/>
        </p:nvSpPr>
        <p:spPr>
          <a:xfrm>
            <a:off x="4591050" y="5444565"/>
            <a:ext cx="6846089" cy="233657"/>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Co-development Facilitation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7" name="Rectangle 46">
            <a:hlinkClick r:id="rId4" action="ppaction://hlinksldjump"/>
          </p:cNvPr>
          <p:cNvSpPr/>
          <p:nvPr/>
        </p:nvSpPr>
        <p:spPr>
          <a:xfrm>
            <a:off x="1270910" y="4627173"/>
            <a:ext cx="7036346" cy="215163"/>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Face to Face for HR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6" name="Titre 1"/>
          <p:cNvSpPr txBox="1">
            <a:spLocks/>
          </p:cNvSpPr>
          <p:nvPr/>
        </p:nvSpPr>
        <p:spPr>
          <a:xfrm>
            <a:off x="481335" y="133886"/>
            <a:ext cx="11071229" cy="621703"/>
          </a:xfrm>
          <a:prstGeom prst="rect">
            <a:avLst/>
          </a:prstGeom>
        </p:spPr>
        <p:txBody>
          <a:bodyPr vert="horz" lIns="91440" tIns="45720" rIns="91440" bIns="45720" rtlCol="0" anchor="t">
            <a:noAutofit/>
          </a:bodyPr>
          <a:lstStyle>
            <a:defPPr>
              <a:defRPr lang="en-US"/>
            </a:defPPr>
            <a:lvl1pPr indent="0">
              <a:lnSpc>
                <a:spcPct val="90000"/>
              </a:lnSpc>
              <a:spcBef>
                <a:spcPts val="1000"/>
              </a:spcBef>
              <a:buFont typeface="Arial" panose="020B0604020202020204" pitchFamily="34" charset="0"/>
              <a:buNone/>
              <a:defRPr sz="2400" b="1">
                <a:solidFill>
                  <a:srgbClr val="E13163"/>
                </a:solidFill>
                <a:latin typeface="Century Gothic" panose="020B0502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800" kern="0" dirty="0">
                <a:solidFill>
                  <a:prstClr val="black"/>
                </a:solidFill>
              </a:rPr>
              <a:t>H</a:t>
            </a:r>
            <a:r>
              <a:rPr lang="en-US" altLang="zh-CN" sz="2800" kern="0" dirty="0">
                <a:solidFill>
                  <a:prstClr val="black"/>
                </a:solidFill>
              </a:rPr>
              <a:t>UMAN RESOURCES</a:t>
            </a:r>
          </a:p>
        </p:txBody>
      </p:sp>
      <p:sp>
        <p:nvSpPr>
          <p:cNvPr id="51" name="Rectangle 50"/>
          <p:cNvSpPr/>
          <p:nvPr/>
        </p:nvSpPr>
        <p:spPr>
          <a:xfrm>
            <a:off x="3724275" y="1444838"/>
            <a:ext cx="528356" cy="20263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2" name="Rectangle 51"/>
          <p:cNvSpPr/>
          <p:nvPr/>
        </p:nvSpPr>
        <p:spPr>
          <a:xfrm>
            <a:off x="10635954" y="1569363"/>
            <a:ext cx="693458" cy="2190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3" name="Rectangle 52"/>
          <p:cNvSpPr/>
          <p:nvPr/>
        </p:nvSpPr>
        <p:spPr>
          <a:xfrm>
            <a:off x="7480299" y="2648886"/>
            <a:ext cx="820187" cy="2304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5" name="Rectangle 54"/>
          <p:cNvSpPr/>
          <p:nvPr/>
        </p:nvSpPr>
        <p:spPr>
          <a:xfrm>
            <a:off x="7566995" y="3420743"/>
            <a:ext cx="718836" cy="25611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6" name="Rectangle 55"/>
          <p:cNvSpPr/>
          <p:nvPr/>
        </p:nvSpPr>
        <p:spPr>
          <a:xfrm>
            <a:off x="10664455" y="5152777"/>
            <a:ext cx="772685" cy="2312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7" name="Rectangle 56"/>
          <p:cNvSpPr/>
          <p:nvPr/>
        </p:nvSpPr>
        <p:spPr>
          <a:xfrm>
            <a:off x="10635953" y="3719180"/>
            <a:ext cx="772685" cy="218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9" name="Rectangle 58"/>
          <p:cNvSpPr/>
          <p:nvPr/>
        </p:nvSpPr>
        <p:spPr>
          <a:xfrm>
            <a:off x="10664454" y="4893012"/>
            <a:ext cx="781965" cy="2219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0" name="Rectangle 59"/>
          <p:cNvSpPr/>
          <p:nvPr/>
        </p:nvSpPr>
        <p:spPr>
          <a:xfrm>
            <a:off x="10673734" y="5444563"/>
            <a:ext cx="772685" cy="2304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cxnSp>
        <p:nvCxnSpPr>
          <p:cNvPr id="61" name="Straight Connector 60"/>
          <p:cNvCxnSpPr/>
          <p:nvPr/>
        </p:nvCxnSpPr>
        <p:spPr>
          <a:xfrm>
            <a:off x="1264140" y="993124"/>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264140" y="1842429"/>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74457" y="3316598"/>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V="1">
            <a:off x="1270910" y="5757392"/>
            <a:ext cx="10150113" cy="1"/>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40" name="Rectangle 16">
            <a:extLst>
              <a:ext uri="{FF2B5EF4-FFF2-40B4-BE49-F238E27FC236}">
                <a16:creationId xmlns:a16="http://schemas.microsoft.com/office/drawing/2014/main" id="{499F1786-4E04-4C1E-85A9-7DF14389CAD5}"/>
              </a:ext>
            </a:extLst>
          </p:cNvPr>
          <p:cNvSpPr/>
          <p:nvPr/>
        </p:nvSpPr>
        <p:spPr>
          <a:xfrm>
            <a:off x="181037" y="5753400"/>
            <a:ext cx="835053" cy="473432"/>
          </a:xfrm>
          <a:prstGeom prst="rect">
            <a:avLst/>
          </a:prstGeom>
          <a:solidFill>
            <a:srgbClr val="C00000"/>
          </a:solidFill>
          <a:ln w="25400" cap="flat" cmpd="sng" algn="ctr">
            <a:noFill/>
            <a:prstDash val="solid"/>
          </a:ln>
          <a:effectLst/>
        </p:spPr>
        <p:txBody>
          <a:bodyPr rtlCol="0" anchor="ctr"/>
          <a:lstStyle/>
          <a:p>
            <a:pPr marL="0" marR="0" lvl="0" indent="0" algn="ctr" defTabSz="912813"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Vision &amp; Culture</a:t>
            </a:r>
          </a:p>
        </p:txBody>
      </p:sp>
      <p:sp>
        <p:nvSpPr>
          <p:cNvPr id="41" name="Rectangle 35">
            <a:hlinkClick r:id="rId5" action="ppaction://hlinksldjump"/>
            <a:extLst>
              <a:ext uri="{FF2B5EF4-FFF2-40B4-BE49-F238E27FC236}">
                <a16:creationId xmlns:a16="http://schemas.microsoft.com/office/drawing/2014/main" id="{30FC42CD-D095-49B3-886D-614AAD6E0041}"/>
              </a:ext>
            </a:extLst>
          </p:cNvPr>
          <p:cNvSpPr/>
          <p:nvPr/>
        </p:nvSpPr>
        <p:spPr>
          <a:xfrm>
            <a:off x="4591050" y="5806565"/>
            <a:ext cx="6846089" cy="213114"/>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HR Insight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2" name="Rectangle 45">
            <a:hlinkClick r:id="" action="ppaction://noaction"/>
            <a:extLst>
              <a:ext uri="{FF2B5EF4-FFF2-40B4-BE49-F238E27FC236}">
                <a16:creationId xmlns:a16="http://schemas.microsoft.com/office/drawing/2014/main" id="{76C21AC6-7446-4FCE-9834-20036F33DE3E}"/>
              </a:ext>
            </a:extLst>
          </p:cNvPr>
          <p:cNvSpPr/>
          <p:nvPr/>
        </p:nvSpPr>
        <p:spPr>
          <a:xfrm>
            <a:off x="8339679" y="6068086"/>
            <a:ext cx="3097459" cy="2065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Keys to HR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A78173BF-E42C-48D0-A4D7-D482E700A353}"/>
              </a:ext>
            </a:extLst>
          </p:cNvPr>
          <p:cNvSpPr/>
          <p:nvPr/>
        </p:nvSpPr>
        <p:spPr>
          <a:xfrm>
            <a:off x="10687210" y="5795167"/>
            <a:ext cx="749930" cy="2203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48" name="Rectangle 49">
            <a:extLst>
              <a:ext uri="{FF2B5EF4-FFF2-40B4-BE49-F238E27FC236}">
                <a16:creationId xmlns:a16="http://schemas.microsoft.com/office/drawing/2014/main" id="{CD64FBF3-D04F-4306-B415-4E399A57F658}"/>
              </a:ext>
            </a:extLst>
          </p:cNvPr>
          <p:cNvSpPr/>
          <p:nvPr/>
        </p:nvSpPr>
        <p:spPr>
          <a:xfrm>
            <a:off x="10687210" y="6068087"/>
            <a:ext cx="749930" cy="206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003B1F49-B946-415F-897E-D07333EC1EC1}"/>
              </a:ext>
            </a:extLst>
          </p:cNvPr>
          <p:cNvCxnSpPr/>
          <p:nvPr/>
        </p:nvCxnSpPr>
        <p:spPr>
          <a:xfrm>
            <a:off x="1332301" y="6963756"/>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E055E90F-3EF2-4D38-A51A-FA626B34FA3F}"/>
              </a:ext>
            </a:extLst>
          </p:cNvPr>
          <p:cNvSpPr/>
          <p:nvPr/>
        </p:nvSpPr>
        <p:spPr>
          <a:xfrm>
            <a:off x="1274457" y="669761"/>
            <a:ext cx="2978173" cy="2630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INDIVIDUAL CONTRIBUTOR</a:t>
            </a:r>
          </a:p>
        </p:txBody>
      </p:sp>
      <p:sp>
        <p:nvSpPr>
          <p:cNvPr id="69" name="矩形 68">
            <a:extLst>
              <a:ext uri="{FF2B5EF4-FFF2-40B4-BE49-F238E27FC236}">
                <a16:creationId xmlns:a16="http://schemas.microsoft.com/office/drawing/2014/main" id="{70C9B93B-1063-4362-8EBF-D22A5CB1297D}"/>
              </a:ext>
            </a:extLst>
          </p:cNvPr>
          <p:cNvSpPr/>
          <p:nvPr/>
        </p:nvSpPr>
        <p:spPr>
          <a:xfrm>
            <a:off x="4565584" y="684279"/>
            <a:ext cx="3720247" cy="248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prstClr val="white"/>
                </a:solidFill>
                <a:latin typeface="Century Gothic" panose="020B0502020202020204" pitchFamily="34" charset="0"/>
                <a:cs typeface="Arial" panose="020B0604020202020204" pitchFamily="34" charset="0"/>
              </a:rPr>
              <a:t>TEAM LEADER </a:t>
            </a: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 </a:t>
            </a:r>
            <a:r>
              <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SENIOR MANAGER</a:t>
            </a:r>
          </a:p>
        </p:txBody>
      </p:sp>
      <p:sp>
        <p:nvSpPr>
          <p:cNvPr id="70" name="矩形 69">
            <a:extLst>
              <a:ext uri="{FF2B5EF4-FFF2-40B4-BE49-F238E27FC236}">
                <a16:creationId xmlns:a16="http://schemas.microsoft.com/office/drawing/2014/main" id="{277D3214-6378-4213-94A0-06F0F1342A0F}"/>
              </a:ext>
            </a:extLst>
          </p:cNvPr>
          <p:cNvSpPr/>
          <p:nvPr/>
        </p:nvSpPr>
        <p:spPr>
          <a:xfrm>
            <a:off x="8361945" y="672613"/>
            <a:ext cx="2978173" cy="2500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HR DIRECTOR</a:t>
            </a:r>
          </a:p>
        </p:txBody>
      </p:sp>
      <p:cxnSp>
        <p:nvCxnSpPr>
          <p:cNvPr id="71" name="Straight Connector 63">
            <a:extLst>
              <a:ext uri="{FF2B5EF4-FFF2-40B4-BE49-F238E27FC236}">
                <a16:creationId xmlns:a16="http://schemas.microsoft.com/office/drawing/2014/main" id="{CE27F506-91B0-46F8-86CB-D605BE895EC2}"/>
              </a:ext>
            </a:extLst>
          </p:cNvPr>
          <p:cNvCxnSpPr>
            <a:cxnSpLocks/>
          </p:cNvCxnSpPr>
          <p:nvPr/>
        </p:nvCxnSpPr>
        <p:spPr>
          <a:xfrm>
            <a:off x="1274457" y="6290630"/>
            <a:ext cx="10130269" cy="48619"/>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2" name="Rectangle 7">
            <a:hlinkClick r:id="" action="ppaction://noaction"/>
            <a:extLst>
              <a:ext uri="{FF2B5EF4-FFF2-40B4-BE49-F238E27FC236}">
                <a16:creationId xmlns:a16="http://schemas.microsoft.com/office/drawing/2014/main" id="{09BCC3A3-C1FD-472C-A9AF-912C8528883E}"/>
              </a:ext>
            </a:extLst>
          </p:cNvPr>
          <p:cNvSpPr/>
          <p:nvPr/>
        </p:nvSpPr>
        <p:spPr>
          <a:xfrm>
            <a:off x="1274457" y="2079365"/>
            <a:ext cx="7029252" cy="21600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Labor Law Updates Workshop</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67" name="Rectangle 64">
            <a:extLst>
              <a:ext uri="{FF2B5EF4-FFF2-40B4-BE49-F238E27FC236}">
                <a16:creationId xmlns:a16="http://schemas.microsoft.com/office/drawing/2014/main" id="{C125F5D5-4A32-4C73-A551-A1F22BC22E94}"/>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4" name="Rectangle 58">
            <a:extLst>
              <a:ext uri="{FF2B5EF4-FFF2-40B4-BE49-F238E27FC236}">
                <a16:creationId xmlns:a16="http://schemas.microsoft.com/office/drawing/2014/main" id="{7713E697-5F51-4A38-A1D9-F4C0F8A41A3C}"/>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5" name="Rectangle 76">
            <a:extLst>
              <a:ext uri="{FF2B5EF4-FFF2-40B4-BE49-F238E27FC236}">
                <a16:creationId xmlns:a16="http://schemas.microsoft.com/office/drawing/2014/main" id="{2202A16D-2DFE-4371-902C-3D5728EF7397}"/>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6" name="Rectangle 76">
            <a:extLst>
              <a:ext uri="{FF2B5EF4-FFF2-40B4-BE49-F238E27FC236}">
                <a16:creationId xmlns:a16="http://schemas.microsoft.com/office/drawing/2014/main" id="{812EF39B-B0CB-4E03-B6D3-5C7871C03BA3}"/>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7" name="Rectangle 50">
            <a:extLst>
              <a:ext uri="{FF2B5EF4-FFF2-40B4-BE49-F238E27FC236}">
                <a16:creationId xmlns:a16="http://schemas.microsoft.com/office/drawing/2014/main" id="{40AF5DD9-F0A4-4943-8973-68DAB991D52C}"/>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8" name="Rectangle 59">
            <a:extLst>
              <a:ext uri="{FF2B5EF4-FFF2-40B4-BE49-F238E27FC236}">
                <a16:creationId xmlns:a16="http://schemas.microsoft.com/office/drawing/2014/main" id="{A16BE109-8E48-46A0-A94C-6FFD5E74BFD1}"/>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dirty="0" err="1">
                <a:solidFill>
                  <a:prstClr val="black"/>
                </a:solidFill>
                <a:latin typeface="Century Gothic" panose="020B0502020202020204" pitchFamily="34" charset="0"/>
                <a:cs typeface="Arial" panose="020B0604020202020204" pitchFamily="34" charset="0"/>
              </a:rPr>
              <a:t>Openflex</a:t>
            </a:r>
            <a:endParaRPr lang="en-US" altLang="zh-CN" sz="900" dirty="0">
              <a:solidFill>
                <a:prstClr val="black"/>
              </a:solidFill>
              <a:latin typeface="Century Gothic" panose="020B0502020202020204" pitchFamily="34" charset="0"/>
              <a:cs typeface="Arial" panose="020B0604020202020204" pitchFamily="34" charset="0"/>
            </a:endParaRPr>
          </a:p>
        </p:txBody>
      </p:sp>
      <p:sp>
        <p:nvSpPr>
          <p:cNvPr id="65" name="Rectangle 12">
            <a:extLst>
              <a:ext uri="{FF2B5EF4-FFF2-40B4-BE49-F238E27FC236}">
                <a16:creationId xmlns:a16="http://schemas.microsoft.com/office/drawing/2014/main" id="{3A4C0C18-89E2-4C9E-BC4E-5D104DD93C0B}"/>
              </a:ext>
            </a:extLst>
          </p:cNvPr>
          <p:cNvSpPr/>
          <p:nvPr/>
        </p:nvSpPr>
        <p:spPr>
          <a:xfrm>
            <a:off x="181037" y="4365767"/>
            <a:ext cx="835053" cy="1256087"/>
          </a:xfrm>
          <a:prstGeom prst="rect">
            <a:avLst/>
          </a:prstGeom>
          <a:solidFill>
            <a:srgbClr val="C00000"/>
          </a:solidFill>
          <a:ln w="25400" cap="flat" cmpd="sng" algn="ctr">
            <a:noFill/>
            <a:prstDash val="solid"/>
          </a:ln>
          <a:effectLst/>
        </p:spPr>
        <p:txBody>
          <a:bodyPr rtlCol="0" anchor="ctr"/>
          <a:lstStyle/>
          <a:p>
            <a:pPr marL="0" marR="0" lvl="0" indent="0" algn="ctr" defTabSz="912813"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dirty="0" err="1" smtClean="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Generalist</a:t>
            </a:r>
            <a:r>
              <a:rPr kumimoji="0" lang="fr-FR" altLang="zh-CN" sz="900" b="1" i="0" u="none" strike="noStrike" kern="0" cap="none" spc="0" normalizeH="0" baseline="0" noProof="0" dirty="0" smtClean="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 </a:t>
            </a:r>
            <a:r>
              <a:rPr kumimoji="0" lang="fr-FR" altLang="zh-CN" sz="900" b="1" i="0" u="none" strike="noStrike" kern="0" cap="none" spc="0" normalizeH="0" baseline="0" noProof="0" dirty="0">
                <a:ln>
                  <a:noFill/>
                </a:ln>
                <a:solidFill>
                  <a:prstClr val="white"/>
                </a:solidFill>
                <a:effectLst/>
                <a:uLnTx/>
                <a:uFillTx/>
                <a:latin typeface="Century Gothic" panose="020B0502020202020204" pitchFamily="34" charset="0"/>
                <a:ea typeface="宋体" panose="02010600030101010101" pitchFamily="2" charset="-122"/>
                <a:cs typeface="Arial" panose="020B0604020202020204" pitchFamily="34" charset="0"/>
              </a:rPr>
              <a:t>HR</a:t>
            </a:r>
          </a:p>
        </p:txBody>
      </p:sp>
      <p:cxnSp>
        <p:nvCxnSpPr>
          <p:cNvPr id="66" name="Straight Connector 63">
            <a:extLst>
              <a:ext uri="{FF2B5EF4-FFF2-40B4-BE49-F238E27FC236}">
                <a16:creationId xmlns:a16="http://schemas.microsoft.com/office/drawing/2014/main" id="{840203A2-9BDA-423B-8157-7B25B2407259}"/>
              </a:ext>
            </a:extLst>
          </p:cNvPr>
          <p:cNvCxnSpPr>
            <a:cxnSpLocks/>
          </p:cNvCxnSpPr>
          <p:nvPr/>
        </p:nvCxnSpPr>
        <p:spPr>
          <a:xfrm flipV="1">
            <a:off x="1229226" y="4329909"/>
            <a:ext cx="10150113" cy="1"/>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9" name="Rectangle 118">
            <a:hlinkClick r:id="" action="ppaction://noaction"/>
            <a:extLst>
              <a:ext uri="{FF2B5EF4-FFF2-40B4-BE49-F238E27FC236}">
                <a16:creationId xmlns:a16="http://schemas.microsoft.com/office/drawing/2014/main" id="{B055FBD3-6193-4929-A8B5-8F10AF4BD84E}"/>
              </a:ext>
            </a:extLst>
          </p:cNvPr>
          <p:cNvSpPr/>
          <p:nvPr/>
        </p:nvSpPr>
        <p:spPr>
          <a:xfrm>
            <a:off x="1264140" y="4002831"/>
            <a:ext cx="10147534" cy="212084"/>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Graphic Design Facilitation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4" name="Rectangle 118">
            <a:hlinkClick r:id="" action="ppaction://noaction"/>
            <a:extLst>
              <a:ext uri="{FF2B5EF4-FFF2-40B4-BE49-F238E27FC236}">
                <a16:creationId xmlns:a16="http://schemas.microsoft.com/office/drawing/2014/main" id="{B055FBD3-6193-4929-A8B5-8F10AF4BD84E}"/>
              </a:ext>
            </a:extLst>
          </p:cNvPr>
          <p:cNvSpPr/>
          <p:nvPr/>
        </p:nvSpPr>
        <p:spPr>
          <a:xfrm>
            <a:off x="1289604" y="4379672"/>
            <a:ext cx="10147534" cy="21208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prstClr val="black"/>
                </a:solidFill>
                <a:latin typeface="Century Gothic" panose="020B0502020202020204" pitchFamily="34" charset="0"/>
                <a:cs typeface="Arial" panose="020B0604020202020204" pitchFamily="34" charset="0"/>
              </a:rPr>
              <a:t>Organizational Development HR Community Series</a:t>
            </a:r>
            <a:endParaRPr lang="zh-CN" altLang="en-US" sz="900" dirty="0">
              <a:solidFill>
                <a:prstClr val="black"/>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357978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Professional Presentation Skills</a:t>
            </a:r>
            <a:endParaRPr lang="en-GB"/>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Enhance your communication by using the key principles of public speaking.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what are the key elements of an effective presentation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Deliver a winning presentation in a more structured ways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Implement the learned techniques and tools in the future presentation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Improve confidence, energy level and ability to catch and hold audience attention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2-6 years of working experience, no limitation for </a:t>
            </a:r>
            <a:r>
              <a:rPr lang="en-US" altLang="zh-CN" sz="1200" dirty="0" err="1" smtClean="0">
                <a:solidFill>
                  <a:srgbClr val="414241"/>
                </a:solidFill>
                <a:latin typeface="Century Gothic"/>
                <a:ea typeface="AvantGarde Bk BT Book" charset="0"/>
                <a:cs typeface="AvantGarde Bk BT Book" charset="0"/>
              </a:rPr>
              <a:t>postions</a:t>
            </a:r>
            <a:endParaRPr lang="en-US" altLang="zh-CN" sz="1200" dirty="0" smtClean="0">
              <a:solidFill>
                <a:srgbClr val="414241"/>
              </a:solidFill>
              <a:latin typeface="Century Gothic"/>
              <a:ea typeface="AvantGarde Bk BT Book" charset="0"/>
              <a:cs typeface="AvantGarde Bk BT Book" charset="0"/>
            </a:endParaRPr>
          </a:p>
          <a:p>
            <a:pPr lvl="0" defTabSz="457147">
              <a:defRPr/>
            </a:pPr>
            <a:endParaRPr kumimoji="0" lang="en-US" sz="12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kumimoji="0" lang="en-GB"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Prerequisite</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a:t>
            </a:r>
            <a:r>
              <a:rPr kumimoji="0" lang="en-GB"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1977</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2649" y="529163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42648" y="5041682"/>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2649" y="475037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3053" y="447743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42424953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Manag</a:t>
            </a:r>
            <a:r>
              <a:rPr lang="en-US" altLang="zh-CN">
                <a:solidFill>
                  <a:prstClr val="white"/>
                </a:solidFill>
              </a:rPr>
              <a:t>ers</a:t>
            </a:r>
            <a:r>
              <a:rPr lang="en-US">
                <a:solidFill>
                  <a:prstClr val="white"/>
                </a:solidFill>
              </a:rPr>
              <a:t> Recruiting Talent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lvl="0" defTabSz="457147">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Develop effective recruitment practices in line with the L’Oréal recruitment policy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Learn the </a:t>
            </a:r>
            <a:r>
              <a:rPr lang="en-US" sz="1200" err="1">
                <a:solidFill>
                  <a:srgbClr val="414241">
                    <a:lumMod val="75000"/>
                  </a:srgbClr>
                </a:solidFill>
                <a:latin typeface="Century Gothic" panose="020B0502020202020204" pitchFamily="34" charset="0"/>
                <a:ea typeface="AvantGarde Bk BT Book" charset="0"/>
                <a:cs typeface="AvantGarde Bk BT Book" charset="0"/>
              </a:rPr>
              <a:t>foundamental</a:t>
            </a:r>
            <a:r>
              <a:rPr lang="en-US" sz="1200">
                <a:solidFill>
                  <a:srgbClr val="414241">
                    <a:lumMod val="75000"/>
                  </a:srgbClr>
                </a:solidFill>
                <a:latin typeface="Century Gothic" panose="020B0502020202020204" pitchFamily="34" charset="0"/>
                <a:ea typeface="AvantGarde Bk BT Book" charset="0"/>
                <a:cs typeface="AvantGarde Bk BT Book" charset="0"/>
              </a:rPr>
              <a:t> interview steps and focus on studying &amp; practicing competency-based interview techniques Understand and apply the recruitment process at </a:t>
            </a:r>
            <a:r>
              <a:rPr lang="en-US" sz="1200" err="1">
                <a:solidFill>
                  <a:srgbClr val="414241">
                    <a:lumMod val="75000"/>
                  </a:srgbClr>
                </a:solidFill>
                <a:latin typeface="Century Gothic" panose="020B0502020202020204" pitchFamily="34" charset="0"/>
                <a:ea typeface="AvantGarde Bk BT Book" charset="0"/>
                <a:cs typeface="AvantGarde Bk BT Book" charset="0"/>
              </a:rPr>
              <a:t>L'Oreal</a:t>
            </a:r>
            <a:endParaRPr lang="en-US" sz="1200">
              <a:solidFill>
                <a:srgbClr val="414241">
                  <a:lumMod val="75000"/>
                </a:srgbClr>
              </a:solidFill>
              <a:latin typeface="Century Gothic" panose="020B0502020202020204" pitchFamily="34" charset="0"/>
              <a:ea typeface="AvantGarde Bk BT Book" charset="0"/>
              <a:cs typeface="AvantGarde Bk BT Book" charset="0"/>
            </a:endParaRP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200">
              <a:solidFill>
                <a:srgbClr val="414241">
                  <a:lumMod val="75000"/>
                </a:srgbClr>
              </a:solidFill>
              <a:latin typeface="Century Gothic" panose="020B0502020202020204" pitchFamily="34" charset="0"/>
              <a:ea typeface="AvantGarde Bk BT Book" charset="0"/>
              <a:cs typeface="AvantGarde Bk BT Book" charset="0"/>
            </a:endParaRPr>
          </a:p>
          <a:p>
            <a:pPr defTabSz="457147">
              <a:defRPr/>
            </a:pPr>
            <a:r>
              <a:rPr lang="en-US" altLang="zh-CN" sz="1200" b="1" u="sng">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28380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C</a:t>
            </a:r>
            <a:r>
              <a:rPr lang="en-US" altLang="zh-CN" sz="1200" b="1">
                <a:solidFill>
                  <a:srgbClr val="414241"/>
                </a:solidFill>
                <a:latin typeface="Century Gothic" panose="020B0502020202020204" pitchFamily="34" charset="0"/>
              </a:rPr>
              <a:t>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6,000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18" name="Rectangle à coins arrondis 9">
            <a:extLst>
              <a:ext uri="{FF2B5EF4-FFF2-40B4-BE49-F238E27FC236}">
                <a16:creationId xmlns:a16="http://schemas.microsoft.com/office/drawing/2014/main" id="{35926F4E-A142-4B12-BE9F-B0194A7FA32E}"/>
              </a:ext>
            </a:extLst>
          </p:cNvPr>
          <p:cNvSpPr/>
          <p:nvPr/>
        </p:nvSpPr>
        <p:spPr>
          <a:xfrm>
            <a:off x="647336" y="4351816"/>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EFD6C8C5-406C-4744-B0B3-EF392C595865}"/>
              </a:ext>
            </a:extLst>
          </p:cNvPr>
          <p:cNvSpPr/>
          <p:nvPr/>
        </p:nvSpPr>
        <p:spPr>
          <a:xfrm>
            <a:off x="647336" y="4073333"/>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22" name="Rectangle à coins arrondis 9">
            <a:extLst>
              <a:ext uri="{FF2B5EF4-FFF2-40B4-BE49-F238E27FC236}">
                <a16:creationId xmlns:a16="http://schemas.microsoft.com/office/drawing/2014/main" id="{D79F130C-D8B5-4FE2-93DA-978A69E855CF}"/>
              </a:ext>
            </a:extLst>
          </p:cNvPr>
          <p:cNvSpPr/>
          <p:nvPr/>
        </p:nvSpPr>
        <p:spPr>
          <a:xfrm>
            <a:off x="647336" y="4629402"/>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07067934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Talent Acquisition Studio</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Become a successful recruiter in a VUCA world!</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Challenge managers on recruitment needs and run strategy meetings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Conduct great and efficient interviews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 from your peers : the Talent Acquisition Studio Alumni</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Meet and stay in touch with fellow recruiters worldwide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Create your own country EVP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Get coached by Talent Acquisition Directors in tough situations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Get your Social &amp; Digital Recruiting Certification by Social Talent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Junior Recruiters &amp; HR Managers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19354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1 700€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20760636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Talent Acquisition Pro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Develop an internal market intelligence on today’s context and future trends, especially on the new jobs and those evolving very fast </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Advise &amp; challenge business stakeholders to think forward and prepare L’Oréal for the coming changes in recruitment decision</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Be able to recruit “learning agile”, culture compatible and proficient talents</a:t>
            </a: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Heads of Talent Acquisition, Senior Recruiters, HR Directors</a:t>
            </a:r>
          </a:p>
          <a:p>
            <a:pPr lvl="0">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25350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HR</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4000 €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64199705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Labor Law Updates Workshop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lvl="0" defTabSz="457147">
              <a:defRPr/>
            </a:pPr>
            <a:r>
              <a:rPr lang="en-US" sz="1200">
                <a:solidFill>
                  <a:srgbClr val="414241">
                    <a:lumMod val="75000"/>
                  </a:srgbClr>
                </a:solidFill>
                <a:latin typeface="Century Gothic" panose="020B0502020202020204" pitchFamily="34" charset="0"/>
                <a:ea typeface="AvantGarde Bk BT Book" charset="0"/>
                <a:cs typeface="AvantGarde Bk BT Book" charset="0"/>
              </a:rPr>
              <a:t>Strengthen your legal skills on HR aspect.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Obtain an overall clear and structured view of employment law</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Identify key elements to consider in the </a:t>
            </a:r>
            <a:r>
              <a:rPr lang="en-US" sz="1200" err="1">
                <a:solidFill>
                  <a:srgbClr val="414241">
                    <a:lumMod val="75000"/>
                  </a:srgbClr>
                </a:solidFill>
                <a:latin typeface="Century Gothic" panose="020B0502020202020204" pitchFamily="34" charset="0"/>
                <a:ea typeface="AvantGarde Bk BT Book" charset="0"/>
                <a:cs typeface="AvantGarde Bk BT Book" charset="0"/>
              </a:rPr>
              <a:t>employement</a:t>
            </a:r>
            <a:r>
              <a:rPr lang="en-US" sz="1200">
                <a:solidFill>
                  <a:srgbClr val="414241">
                    <a:lumMod val="75000"/>
                  </a:srgbClr>
                </a:solidFill>
                <a:latin typeface="Century Gothic" panose="020B0502020202020204" pitchFamily="34" charset="0"/>
                <a:ea typeface="AvantGarde Bk BT Book" charset="0"/>
                <a:cs typeface="AvantGarde Bk BT Book" charset="0"/>
              </a:rPr>
              <a:t> management from local law: contract regulations, tax regulations, social regulations </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Identify health &amp; safety obligation of employer </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Outline the role &amp; functions of staff representatives</a:t>
            </a:r>
          </a:p>
          <a:p>
            <a:pPr lvl="0" defTabSz="457147">
              <a:defRPr/>
            </a:pPr>
            <a:endParaRPr kumimoji="0" lang="en-US" sz="1200" b="0" i="0" u="none" strike="noStrike" kern="1200" cap="none" spc="0" normalizeH="0" baseline="0" noProof="0">
              <a:ln>
                <a:noFill/>
              </a:ln>
              <a:solidFill>
                <a:srgbClr val="414241">
                  <a:lumMod val="75000"/>
                </a:srgbClr>
              </a:solidFill>
              <a:effectLst/>
              <a:highlight>
                <a:srgbClr val="FFFF00"/>
              </a:highligh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414241">
                    <a:lumMod val="75000"/>
                  </a:srgbClr>
                </a:solidFill>
                <a:latin typeface="Century Gothic" panose="020B0502020202020204" pitchFamily="34" charset="0"/>
                <a:ea typeface="AvantGarde Bk BT Book" charset="0"/>
                <a:cs typeface="AvantGarde Bk BT Book" charset="0"/>
              </a:rPr>
              <a:t>HR</a:t>
            </a: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200">
              <a:solidFill>
                <a:srgbClr val="414241">
                  <a:lumMod val="75000"/>
                </a:srgbClr>
              </a:solidFill>
              <a:latin typeface="Century Gothic" panose="020B0502020202020204" pitchFamily="34" charset="0"/>
              <a:ea typeface="AvantGarde Bk BT Book" charset="0"/>
              <a:cs typeface="AvantGarde Bk BT Book" charset="0"/>
            </a:endParaRPr>
          </a:p>
          <a:p>
            <a:pPr defTabSz="457147">
              <a:defRPr/>
            </a:pPr>
            <a:r>
              <a:rPr lang="en-US" altLang="zh-CN" sz="1200" b="1" u="sng">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4 </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hours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10184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C</a:t>
            </a:r>
            <a:r>
              <a:rPr lang="en-US" altLang="zh-CN" sz="1200" b="1">
                <a:solidFill>
                  <a:srgbClr val="414241"/>
                </a:solidFill>
                <a:latin typeface="Century Gothic" panose="020B0502020202020204" pitchFamily="34" charset="0"/>
              </a:rPr>
              <a:t>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Biz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19" name="Rectangle à coins arrondis 9">
            <a:extLst>
              <a:ext uri="{FF2B5EF4-FFF2-40B4-BE49-F238E27FC236}">
                <a16:creationId xmlns:a16="http://schemas.microsoft.com/office/drawing/2014/main" id="{EFD6C8C5-406C-4744-B0B3-EF392C595865}"/>
              </a:ext>
            </a:extLst>
          </p:cNvPr>
          <p:cNvSpPr/>
          <p:nvPr/>
        </p:nvSpPr>
        <p:spPr>
          <a:xfrm>
            <a:off x="647336" y="4573098"/>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24" name="Rectangle à coins arrondis 9">
            <a:extLst>
              <a:ext uri="{FF2B5EF4-FFF2-40B4-BE49-F238E27FC236}">
                <a16:creationId xmlns:a16="http://schemas.microsoft.com/office/drawing/2014/main" id="{92D73101-3440-4ED2-BC59-E6E64EB099A3}"/>
              </a:ext>
            </a:extLst>
          </p:cNvPr>
          <p:cNvSpPr/>
          <p:nvPr/>
        </p:nvSpPr>
        <p:spPr>
          <a:xfrm>
            <a:off x="647336" y="4842501"/>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Entrepreneur</a:t>
            </a:r>
          </a:p>
        </p:txBody>
      </p:sp>
    </p:spTree>
    <p:extLst>
      <p:ext uri="{BB962C8B-B14F-4D97-AF65-F5344CB8AC3E}">
        <p14:creationId xmlns:p14="http://schemas.microsoft.com/office/powerpoint/2010/main" val="279885610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Rewards for Non-Rewards Workshop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lvl="0" defTabSz="457147">
              <a:defRPr/>
            </a:pPr>
            <a:r>
              <a:rPr lang="en-US" sz="1200">
                <a:solidFill>
                  <a:srgbClr val="414241">
                    <a:lumMod val="75000"/>
                  </a:srgbClr>
                </a:solidFill>
                <a:latin typeface="Century Gothic" panose="020B0502020202020204" pitchFamily="34" charset="0"/>
                <a:ea typeface="AvantGarde Bk BT Book" charset="0"/>
                <a:cs typeface="AvantGarde Bk BT Book" charset="0"/>
              </a:rPr>
              <a:t>Enrich your rewards knowledge.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Differentiate components of individual retirement benefits and related costs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Apply Group’s charter for investment of pension assets and pension accounting policy</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Analyze employee needs and market trends to build proposal to improve existing benefit programs </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Manage insurance renewal process with broker and assess potential savings from international insurance pooling </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Build communication campaign to valorize existing benefit programs </a:t>
            </a:r>
          </a:p>
          <a:p>
            <a:pPr lvl="0" defTabSz="457147">
              <a:defRPr/>
            </a:pPr>
            <a:endParaRPr kumimoji="0" lang="en-US" sz="1200" b="0" i="0" u="none" strike="noStrike" kern="1200" cap="none" spc="0" normalizeH="0" baseline="0" noProof="0">
              <a:ln>
                <a:noFill/>
              </a:ln>
              <a:solidFill>
                <a:srgbClr val="414241">
                  <a:lumMod val="75000"/>
                </a:srgbClr>
              </a:solidFill>
              <a:effectLst/>
              <a:highlight>
                <a:srgbClr val="FFFF00"/>
              </a:highligh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200">
              <a:solidFill>
                <a:srgbClr val="414241">
                  <a:lumMod val="75000"/>
                </a:srgbClr>
              </a:solidFill>
              <a:latin typeface="Century Gothic" panose="020B0502020202020204" pitchFamily="34" charset="0"/>
              <a:ea typeface="AvantGarde Bk BT Book" charset="0"/>
              <a:cs typeface="AvantGarde Bk BT Book" charset="0"/>
            </a:endParaRPr>
          </a:p>
          <a:p>
            <a:pPr defTabSz="457147">
              <a:defRPr/>
            </a:pPr>
            <a:r>
              <a:rPr lang="en-US" altLang="zh-CN" sz="1200" b="1" u="sng">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4 </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hours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15918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C</a:t>
            </a:r>
            <a:r>
              <a:rPr lang="en-US" altLang="zh-CN" sz="1200" b="1">
                <a:solidFill>
                  <a:srgbClr val="414241"/>
                </a:solidFill>
                <a:latin typeface="Century Gothic" panose="020B0502020202020204" pitchFamily="34" charset="0"/>
              </a:rPr>
              <a:t>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altLang="zh-CN" sz="1200">
                <a:solidFill>
                  <a:srgbClr val="414241"/>
                </a:solidFill>
                <a:latin typeface="Century Gothic" panose="020B0502020202020204" pitchFamily="34" charset="0"/>
                <a:sym typeface="Wingdings" panose="05000000000000000000" pitchFamily="2" charset="2"/>
              </a:rPr>
              <a:t>Biz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19" name="Rectangle à coins arrondis 9">
            <a:extLst>
              <a:ext uri="{FF2B5EF4-FFF2-40B4-BE49-F238E27FC236}">
                <a16:creationId xmlns:a16="http://schemas.microsoft.com/office/drawing/2014/main" id="{EFD6C8C5-406C-4744-B0B3-EF392C595865}"/>
              </a:ext>
            </a:extLst>
          </p:cNvPr>
          <p:cNvSpPr/>
          <p:nvPr/>
        </p:nvSpPr>
        <p:spPr>
          <a:xfrm>
            <a:off x="609600" y="4976294"/>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24" name="Rectangle à coins arrondis 9">
            <a:extLst>
              <a:ext uri="{FF2B5EF4-FFF2-40B4-BE49-F238E27FC236}">
                <a16:creationId xmlns:a16="http://schemas.microsoft.com/office/drawing/2014/main" id="{92D73101-3440-4ED2-BC59-E6E64EB099A3}"/>
              </a:ext>
            </a:extLst>
          </p:cNvPr>
          <p:cNvSpPr/>
          <p:nvPr/>
        </p:nvSpPr>
        <p:spPr>
          <a:xfrm>
            <a:off x="609600" y="5245697"/>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Entrepreneur</a:t>
            </a:r>
          </a:p>
        </p:txBody>
      </p:sp>
    </p:spTree>
    <p:extLst>
      <p:ext uri="{BB962C8B-B14F-4D97-AF65-F5344CB8AC3E}">
        <p14:creationId xmlns:p14="http://schemas.microsoft.com/office/powerpoint/2010/main" val="22408894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smtClean="0">
                <a:solidFill>
                  <a:prstClr val="white"/>
                </a:solidFill>
              </a:rPr>
              <a:t>Training Analysis Design </a:t>
            </a:r>
            <a:r>
              <a:rPr lang="en-US" dirty="0">
                <a:solidFill>
                  <a:prstClr val="white"/>
                </a:solidFill>
              </a:rPr>
              <a:t>&amp; Delivery Skills </a:t>
            </a:r>
            <a:r>
              <a:rPr lang="en-US" dirty="0" smtClean="0">
                <a:solidFill>
                  <a:prstClr val="white"/>
                </a:solidFill>
              </a:rPr>
              <a:t>(ADD)</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Analyze and challenge the brief</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Design impactful and strategic learning solutions, connected to people and business needs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Create and deliver a structured and engaging learning solution/program</a:t>
            </a: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Learning Managers/Specialists</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Must Have for Learning newcomers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2651</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HR</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2000 €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Paris &amp; APAC</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a:t>
            </a:r>
            <a:r>
              <a:rPr kumimoji="0" lang="en-US" altLang="zh-CN"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ob</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373648579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smtClean="0">
                <a:solidFill>
                  <a:prstClr val="white"/>
                </a:solidFill>
              </a:rPr>
              <a:t>Advanced Training Analysis Design </a:t>
            </a:r>
            <a:r>
              <a:rPr lang="en-US" dirty="0">
                <a:solidFill>
                  <a:prstClr val="white"/>
                </a:solidFill>
              </a:rPr>
              <a:t>&amp; Delivery Skills </a:t>
            </a:r>
            <a:r>
              <a:rPr lang="en-US" dirty="0" smtClean="0">
                <a:solidFill>
                  <a:prstClr val="white"/>
                </a:solidFill>
              </a:rPr>
              <a:t>(ADD </a:t>
            </a:r>
            <a:r>
              <a:rPr lang="en-US" dirty="0" err="1" smtClean="0">
                <a:solidFill>
                  <a:prstClr val="white"/>
                </a:solidFill>
              </a:rPr>
              <a:t>Adv</a:t>
            </a:r>
            <a:r>
              <a:rPr lang="en-US" dirty="0" smtClean="0">
                <a:solidFill>
                  <a:prstClr val="white"/>
                </a:solidFill>
              </a:rPr>
              <a:t>)</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a:t>
            </a:r>
            <a:r>
              <a:rPr kumimoji="0" lang="en-US" sz="1400" b="1" i="0" u="sng" strike="noStrike" kern="1200" cap="none" spc="0" normalizeH="0" baseline="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Objectives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Analyze and challenge the </a:t>
            </a: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learning needs</a:t>
            </a: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Design impactful and strategic learning solutions, connected to people and business needs</a:t>
            </a:r>
          </a:p>
          <a:p>
            <a:pPr marL="180975" lvl="0" indent="-180975" defTabSz="457147">
              <a:buFont typeface="Arial" panose="020B0604020202020204" pitchFamily="34" charset="0"/>
              <a:buChar char="•"/>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Create and deliver a structured and engaging learning </a:t>
            </a: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solution/program</a:t>
            </a:r>
          </a:p>
          <a:p>
            <a:pPr marL="180975" lvl="0" indent="-180975" defTabSz="457147">
              <a:buFont typeface="Arial" panose="020B0604020202020204" pitchFamily="34" charset="0"/>
              <a:buChar char="•"/>
              <a:defRPr/>
            </a:pP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Practice different learning scenarios and learn to respond to challenging situations</a:t>
            </a:r>
          </a:p>
          <a:p>
            <a:pPr lvl="0" defTabSz="457147">
              <a:defRPr/>
            </a:pP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lvl="0" defTabSz="457147">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lvl="0">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Learning Managers/Specialists</a:t>
            </a:r>
          </a:p>
          <a:p>
            <a:pPr lvl="0">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Must Have for Learning </a:t>
            </a: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Managers</a:t>
            </a: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Participants must a</a:t>
            </a:r>
            <a:r>
              <a:rPr kumimoji="0" lang="en-US" sz="1200" b="0" i="0" u="none" strike="noStrike" kern="1200" cap="none" spc="0" normalizeH="0" baseline="0" noProof="0" dirty="0" err="1"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ttend</a:t>
            </a:r>
            <a:r>
              <a:rPr kumimoji="0" lang="en-US" sz="1200" b="0" i="0" u="none" strike="noStrike" kern="1200" cap="none" spc="0" normalizeH="0" baseline="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Analysis, Design and Delivery Skills or have 8</a:t>
            </a:r>
            <a:r>
              <a:rPr kumimoji="0" lang="en-US" sz="1200" b="0" i="0" u="none" strike="noStrike" kern="1200" cap="none" spc="0" normalizeH="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years or more of facilitation experience.</a:t>
            </a: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2651</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HR</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2000 €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Paris &amp; APAC</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a:t>
            </a:r>
            <a:r>
              <a:rPr kumimoji="0" lang="en-US" altLang="zh-CN"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ob</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391074222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Face to Face for HR </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Identify the different postures in the HR role</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Use the questioning process in different types of interviews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Strengthen active listening skills in experimenting coaching situations through methods and tools (Grow method, process com, transactional analysis)</a:t>
            </a: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Must Have for HR Managers / Generalists</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Specialists moving to a Generalist role</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3 to 8 years of HR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lang="en-US" sz="1200" b="1">
                <a:solidFill>
                  <a:srgbClr val="414241"/>
                </a:solidFill>
                <a:latin typeface="Century Gothic" panose="020B0502020202020204" pitchFamily="34" charset="0"/>
              </a:rPr>
              <a:t>3</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1103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HR</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2500 €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461665"/>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Paris + zones on demand</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185720397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Coaching Tools for HR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lvl="0" defTabSz="457147">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Develop impactful coaching tools and postures; increase legitimacy and credibility in function and get internationally recognized coaching accreditation ICF ACTP!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Reinforce HR role and positioning along with top executives and leaders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Increase diagnosis capabilities : better assess development needs for Individuals, Teams and Organizations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Develop recommendations ability: formulate appropriate options to challenge and advise leaders with an operational business added value</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Implement and pilot proposed actions and evaluate impact</a:t>
            </a: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200">
              <a:solidFill>
                <a:srgbClr val="414241">
                  <a:lumMod val="75000"/>
                </a:srgbClr>
              </a:solidFill>
              <a:latin typeface="Century Gothic" panose="020B0502020202020204" pitchFamily="34" charset="0"/>
              <a:ea typeface="AvantGarde Bk BT Book" charset="0"/>
              <a:cs typeface="AvantGarde Bk BT Book" charset="0"/>
            </a:endParaRPr>
          </a:p>
          <a:p>
            <a:pPr defTabSz="457147">
              <a:defRPr/>
            </a:pPr>
            <a:r>
              <a:rPr lang="en-US" altLang="zh-CN" sz="1200" b="1" u="sng">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5730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a:solidFill>
                  <a:srgbClr val="414241"/>
                </a:solidFill>
                <a:latin typeface="Century Gothic" panose="020B0502020202020204" pitchFamily="34" charset="0"/>
              </a:rPr>
              <a:t>Learning - APAC Zone</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65,600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altLang="zh-CN" sz="1200" dirty="0">
                <a:solidFill>
                  <a:srgbClr val="414241"/>
                </a:solidFill>
                <a:latin typeface="Century Gothic" panose="020B0502020202020204" pitchFamily="34" charset="0"/>
                <a:sym typeface="Wingdings" panose="05000000000000000000" pitchFamily="2" charset="2"/>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18" name="Rectangle à coins arrondis 9">
            <a:extLst>
              <a:ext uri="{FF2B5EF4-FFF2-40B4-BE49-F238E27FC236}">
                <a16:creationId xmlns:a16="http://schemas.microsoft.com/office/drawing/2014/main" id="{35926F4E-A142-4B12-BE9F-B0194A7FA32E}"/>
              </a:ext>
            </a:extLst>
          </p:cNvPr>
          <p:cNvSpPr/>
          <p:nvPr/>
        </p:nvSpPr>
        <p:spPr>
          <a:xfrm>
            <a:off x="647336" y="494469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2" name="Rectangle à coins arrondis 9">
            <a:extLst>
              <a:ext uri="{FF2B5EF4-FFF2-40B4-BE49-F238E27FC236}">
                <a16:creationId xmlns:a16="http://schemas.microsoft.com/office/drawing/2014/main" id="{D79F130C-D8B5-4FE2-93DA-978A69E855CF}"/>
              </a:ext>
            </a:extLst>
          </p:cNvPr>
          <p:cNvSpPr/>
          <p:nvPr/>
        </p:nvSpPr>
        <p:spPr>
          <a:xfrm>
            <a:off x="647336" y="5222285"/>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39426396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smtClean="0">
                <a:solidFill>
                  <a:prstClr val="white"/>
                </a:solidFill>
              </a:rPr>
              <a:t>Facilitation Skills </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lvl="0" defTabSz="457147">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A  program to tackle complex, high-level, high-stakes facilitation contexts!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Know how to plan and prepare a workshop as a facilitator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your participants, and know how to engage an audience, deal with challenging situations</a:t>
            </a:r>
          </a:p>
          <a:p>
            <a:pPr marL="180975" indent="-180975" defTabSz="457147">
              <a:buFont typeface="Arial" panose="020B0604020202020204" pitchFamily="34" charset="0"/>
              <a:buChar char="•"/>
              <a:defRPr/>
            </a:pPr>
            <a:r>
              <a:rPr lang="en-US" sz="1200" dirty="0">
                <a:solidFill>
                  <a:srgbClr val="414241">
                    <a:lumMod val="75000"/>
                  </a:srgbClr>
                </a:solidFill>
                <a:latin typeface="Century Gothic" panose="020B0502020202020204" pitchFamily="34" charset="0"/>
                <a:ea typeface="AvantGarde Bk BT Book" charset="0"/>
                <a:cs typeface="AvantGarde Bk BT Book" charset="0"/>
              </a:rPr>
              <a:t>Apply models, tools, and skills to navigate the most difficult facilitation situations.</a:t>
            </a:r>
          </a:p>
          <a:p>
            <a:pPr lvl="0" defTabSz="457147">
              <a:defRPr/>
            </a:pP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lvl="0" defTabSz="457147">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ALL</a:t>
            </a: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r>
              <a:rPr kumimoji="0" lang="en-US" sz="1400" i="0" strike="noStrike" kern="1200" cap="none" spc="0" normalizeH="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a:t>
            </a:r>
            <a:r>
              <a:rPr lang="en-US" sz="1200" dirty="0">
                <a:solidFill>
                  <a:srgbClr val="414241">
                    <a:lumMod val="75000"/>
                  </a:srgbClr>
                </a:solidFill>
                <a:latin typeface="Century Gothic" panose="020B0502020202020204" pitchFamily="34" charset="0"/>
                <a:ea typeface="AvantGarde Bk BT Book" charset="0"/>
                <a:cs typeface="AvantGarde Bk BT Book" charset="0"/>
              </a:rPr>
              <a:t>Must have attended essential facilitation skills training, or have a minimum of 3 years experience </a:t>
            </a:r>
            <a:r>
              <a:rPr lang="en-US" sz="1200" dirty="0" smtClean="0">
                <a:solidFill>
                  <a:srgbClr val="414241">
                    <a:lumMod val="75000"/>
                  </a:srgbClr>
                </a:solidFill>
                <a:latin typeface="Century Gothic" panose="020B0502020202020204" pitchFamily="34" charset="0"/>
                <a:ea typeface="AvantGarde Bk BT Book" charset="0"/>
                <a:cs typeface="AvantGarde Bk BT Book" charset="0"/>
              </a:rPr>
              <a:t>delivering </a:t>
            </a:r>
            <a:r>
              <a:rPr lang="en-US" sz="1200" dirty="0">
                <a:solidFill>
                  <a:srgbClr val="414241">
                    <a:lumMod val="75000"/>
                  </a:srgbClr>
                </a:solidFill>
                <a:latin typeface="Century Gothic" panose="020B0502020202020204" pitchFamily="34" charset="0"/>
                <a:ea typeface="AvantGarde Bk BT Book" charset="0"/>
                <a:cs typeface="AvantGarde Bk BT Book" charset="0"/>
              </a:rPr>
              <a:t>training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200" dirty="0">
              <a:solidFill>
                <a:srgbClr val="414241">
                  <a:lumMod val="75000"/>
                </a:srgbClr>
              </a:solidFill>
              <a:latin typeface="Century Gothic" panose="020B0502020202020204" pitchFamily="34" charset="0"/>
              <a:ea typeface="AvantGarde Bk BT Book" charset="0"/>
              <a:cs typeface="AvantGarde Bk BT Book" charset="0"/>
            </a:endParaRPr>
          </a:p>
          <a:p>
            <a:pPr defTabSz="457147">
              <a:defRPr/>
            </a:pPr>
            <a:r>
              <a:rPr lang="en-US" altLang="zh-CN" sz="1200" b="1" u="sng" dirty="0">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25682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C</a:t>
            </a:r>
            <a:r>
              <a:rPr lang="en-US" altLang="zh-CN" sz="1200" b="1">
                <a:solidFill>
                  <a:srgbClr val="414241"/>
                </a:solidFill>
                <a:latin typeface="Century Gothic" panose="020B0502020202020204" pitchFamily="34" charset="0"/>
              </a:rPr>
              <a:t>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lang="en-US" sz="1200" b="1" dirty="0" smtClean="0">
                <a:solidFill>
                  <a:srgbClr val="414241"/>
                </a:solidFill>
                <a:latin typeface="Century Gothic" panose="020B0502020202020204" pitchFamily="34" charset="0"/>
              </a:rPr>
              <a:t>1Flex</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lang="en-US" sz="1200" b="1" noProof="0" dirty="0" smtClean="0">
                <a:solidFill>
                  <a:srgbClr val="414241"/>
                </a:solidFill>
                <a:latin typeface="Century Gothic" panose="020B0502020202020204" pitchFamily="34" charset="0"/>
              </a:rPr>
              <a:t>Chinese or English</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altLang="zh-CN" sz="1200">
                <a:solidFill>
                  <a:srgbClr val="414241"/>
                </a:solidFill>
                <a:latin typeface="Century Gothic" panose="020B0502020202020204" pitchFamily="34" charset="0"/>
                <a:sym typeface="Wingdings" panose="05000000000000000000" pitchFamily="2" charset="2"/>
              </a:rPr>
              <a:t>Biz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22" name="Rectangle à coins arrondis 9">
            <a:extLst>
              <a:ext uri="{FF2B5EF4-FFF2-40B4-BE49-F238E27FC236}">
                <a16:creationId xmlns:a16="http://schemas.microsoft.com/office/drawing/2014/main" id="{D79F130C-D8B5-4FE2-93DA-978A69E855CF}"/>
              </a:ext>
            </a:extLst>
          </p:cNvPr>
          <p:cNvSpPr/>
          <p:nvPr/>
        </p:nvSpPr>
        <p:spPr>
          <a:xfrm>
            <a:off x="647336" y="5215437"/>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589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Influencing for Results 1</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Second step to become a good communicator.</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Deeply understand the different communication types and </a:t>
            </a:r>
            <a:r>
              <a:rPr lang="en-US" sz="1200" dirty="0" smtClean="0">
                <a:solidFill>
                  <a:srgbClr val="414241"/>
                </a:solidFill>
                <a:latin typeface="Century Gothic"/>
                <a:ea typeface="AvantGarde Bk BT Book" charset="0"/>
                <a:cs typeface="AvantGarde Bk BT Book" charset="0"/>
              </a:rPr>
              <a:t>behaviors. </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Enhance self-awareness on your communication strengths and areas for improvement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under what circumstances people are more ready to be influenced</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influential communication tactics &amp; techniques for different personalities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3-8 years of working experience, no limitation for </a:t>
            </a:r>
            <a:r>
              <a:rPr lang="en-US" altLang="zh-CN" sz="1200" dirty="0" err="1" smtClean="0">
                <a:solidFill>
                  <a:srgbClr val="414241"/>
                </a:solidFill>
                <a:latin typeface="Century Gothic"/>
                <a:ea typeface="AvantGarde Bk BT Book" charset="0"/>
                <a:cs typeface="AvantGarde Bk BT Book" charset="0"/>
              </a:rPr>
              <a:t>postions</a:t>
            </a:r>
            <a:r>
              <a:rPr lang="zh-CN" altLang="en-US" sz="1200" dirty="0" smtClean="0">
                <a:solidFill>
                  <a:srgbClr val="414241"/>
                </a:solidFill>
                <a:latin typeface="Century Gothic"/>
                <a:ea typeface="AvantGarde Bk BT Book" charset="0"/>
                <a:cs typeface="AvantGarde Bk BT Book" charset="0"/>
              </a:rPr>
              <a:t>工作</a:t>
            </a:r>
            <a:r>
              <a:rPr lang="zh-CN" altLang="en-US" sz="1200" dirty="0">
                <a:solidFill>
                  <a:srgbClr val="414241"/>
                </a:solidFill>
                <a:latin typeface="Century Gothic"/>
                <a:ea typeface="AvantGarde Bk BT Book" charset="0"/>
                <a:cs typeface="AvantGarde Bk BT Book" charset="0"/>
              </a:rPr>
              <a:t>经验</a:t>
            </a:r>
            <a:r>
              <a:rPr lang="en-US" altLang="zh-CN" sz="1200" dirty="0">
                <a:solidFill>
                  <a:srgbClr val="414241"/>
                </a:solidFill>
                <a:latin typeface="Century Gothic"/>
                <a:ea typeface="AvantGarde Bk BT Book" charset="0"/>
                <a:cs typeface="AvantGarde Bk BT Book" charset="0"/>
              </a:rPr>
              <a:t>3-8</a:t>
            </a:r>
            <a:r>
              <a:rPr lang="zh-CN" altLang="en-US" sz="1200" dirty="0">
                <a:solidFill>
                  <a:srgbClr val="414241"/>
                </a:solidFill>
                <a:latin typeface="Century Gothic"/>
                <a:ea typeface="AvantGarde Bk BT Book" charset="0"/>
                <a:cs typeface="AvantGarde Bk BT Book" charset="0"/>
              </a:rPr>
              <a:t>年，级别不限</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a:t>
            </a:r>
            <a:r>
              <a:rPr kumimoji="0" lang="en-GB"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792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7336" y="449514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7336" y="4732600"/>
            <a:ext cx="1639966" cy="304826"/>
          </a:xfrm>
          <a:prstGeom prst="rect">
            <a:avLst/>
          </a:prstGeom>
        </p:spPr>
      </p:pic>
    </p:spTree>
    <p:extLst>
      <p:ext uri="{BB962C8B-B14F-4D97-AF65-F5344CB8AC3E}">
        <p14:creationId xmlns:p14="http://schemas.microsoft.com/office/powerpoint/2010/main" val="327776160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OD Tools For HR</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Build and share a diagnosis of the organization</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Build a clear OD brief, identify the right methodology and put in place the right OD tools and project governance</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Translate the business changes into role / expertise changes and then into an adequate target organization</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Define appropriate people objectives for each change project &amp; shape the talent pipeline</a:t>
            </a:r>
          </a:p>
          <a:p>
            <a:pPr marL="180975" lvl="0" indent="-180975" defTabSz="457147">
              <a:buFont typeface="Arial" panose="020B0604020202020204" pitchFamily="34" charset="0"/>
              <a:buChar char="•"/>
              <a:defRPr/>
            </a:pPr>
            <a:r>
              <a:rPr lang="en-US" sz="1200">
                <a:solidFill>
                  <a:srgbClr val="414241">
                    <a:lumMod val="75000"/>
                  </a:srgbClr>
                </a:solidFill>
                <a:latin typeface="Century Gothic" panose="020B0502020202020204" pitchFamily="34" charset="0"/>
                <a:ea typeface="AvantGarde Bk BT Book" charset="0"/>
                <a:cs typeface="AvantGarde Bk BT Book" charset="0"/>
              </a:rPr>
              <a:t>Map and engage all relevant stakeholders</a:t>
            </a:r>
          </a:p>
          <a:p>
            <a:pPr lvl="0" defTabSz="457147">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lvl="0">
              <a:defRPr/>
            </a:pPr>
            <a:r>
              <a:rPr lang="en-US" sz="1200">
                <a:solidFill>
                  <a:srgbClr val="414241">
                    <a:lumMod val="75000"/>
                  </a:srgbClr>
                </a:solidFill>
                <a:latin typeface="Century Gothic" panose="020B0502020202020204" pitchFamily="34" charset="0"/>
                <a:ea typeface="AvantGarde Bk BT Book" charset="0"/>
                <a:cs typeface="AvantGarde Bk BT Book" charset="0"/>
              </a:rPr>
              <a:t>Country HR Directors, Division HR Directors, and Learning Directors involved in ongoing major transformation projects.</a:t>
            </a:r>
          </a:p>
          <a:p>
            <a:pPr lvl="0">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lang="en-US" sz="1200" b="1">
                <a:solidFill>
                  <a:srgbClr val="414241"/>
                </a:solidFill>
                <a:latin typeface="Century Gothic" panose="020B0502020202020204" pitchFamily="34" charset="0"/>
              </a:rPr>
              <a:t>3</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15012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HR</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a:t>
            </a:r>
            <a:r>
              <a:rPr lang="en-US" sz="1200" b="1">
                <a:solidFill>
                  <a:srgbClr val="414241"/>
                </a:solidFill>
                <a:latin typeface="Century Gothic" panose="020B0502020202020204" pitchFamily="34" charset="0"/>
              </a:rPr>
              <a:t>,000 </a:t>
            </a:r>
            <a:r>
              <a:rPr lang="en-US" altLang="zh-CN" sz="1200" b="1">
                <a:solidFill>
                  <a:srgbClr val="414241"/>
                </a:solidFill>
                <a:latin typeface="Century Gothic" panose="020B0502020202020204" pitchFamily="34" charset="0"/>
              </a:rPr>
              <a:t>€</a:t>
            </a:r>
            <a:r>
              <a:rPr lang="zh-CN" altLang="en-US" sz="1200" b="1">
                <a:solidFill>
                  <a:srgbClr val="414241"/>
                </a:solidFill>
                <a:latin typeface="Century Gothic" panose="020B0502020202020204" pitchFamily="34" charset="0"/>
              </a:rPr>
              <a:t>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9853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altLang="zh-CN" sz="1200" dirty="0">
                <a:solidFill>
                  <a:srgbClr val="414241"/>
                </a:solidFill>
                <a:latin typeface="Century Gothic" panose="020B0502020202020204" pitchFamily="34" charset="0"/>
                <a:sym typeface="Wingdings" panose="05000000000000000000" pitchFamily="2" charset="2"/>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0" name="Image 19">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rId4"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67378890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solidFill>
                  <a:prstClr val="white"/>
                </a:solidFill>
                <a:cs typeface="Arial" panose="020B0604020202020204" pitchFamily="34" charset="0"/>
              </a:rPr>
              <a:t>Graphic Design Facilitation</a:t>
            </a:r>
            <a:endParaRPr lang="en-US" altLang="zh-CN">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a:solidFill>
                  <a:srgbClr val="414241"/>
                </a:solidFill>
                <a:latin typeface="Century Gothic"/>
                <a:ea typeface="AvantGarde Bk BT Book" charset="0"/>
                <a:cs typeface="AvantGarde Bk BT Book" charset="0"/>
              </a:rPr>
              <a:t>Teaser</a:t>
            </a:r>
          </a:p>
          <a:p>
            <a:pPr>
              <a:defRPr/>
            </a:pPr>
            <a:r>
              <a:rPr lang="en-US" altLang="zh-CN" sz="1200">
                <a:solidFill>
                  <a:srgbClr val="414241"/>
                </a:solidFill>
                <a:latin typeface="Century Gothic"/>
                <a:ea typeface="AvantGarde Bk BT Book" charset="0"/>
                <a:cs typeface="AvantGarde Bk BT Book" charset="0"/>
              </a:rPr>
              <a:t>Still use PPT to delivery training? Explore the new Graphic Design facilitation skill to improve your impact to adult learning 	</a:t>
            </a:r>
          </a:p>
          <a:p>
            <a:pPr>
              <a:defRPr/>
            </a:pP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open a new way to facilitate training class (Graphic)</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obtain the basic graphic design techniques and skills </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use the graphic to </a:t>
            </a:r>
            <a:r>
              <a:rPr lang="en-US" sz="1200" err="1">
                <a:solidFill>
                  <a:srgbClr val="414241"/>
                </a:solidFill>
                <a:latin typeface="Century Gothic"/>
                <a:ea typeface="AvantGarde Bk BT Book" charset="0"/>
                <a:cs typeface="AvantGarde Bk BT Book" charset="0"/>
              </a:rPr>
              <a:t>faciliate</a:t>
            </a:r>
            <a:r>
              <a:rPr lang="en-US" sz="1200">
                <a:solidFill>
                  <a:srgbClr val="414241"/>
                </a:solidFill>
                <a:latin typeface="Century Gothic"/>
                <a:ea typeface="AvantGarde Bk BT Book" charset="0"/>
                <a:cs typeface="AvantGarde Bk BT Book" charset="0"/>
              </a:rPr>
              <a:t> a training design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a:solidFill>
                  <a:srgbClr val="414241"/>
                </a:solidFill>
                <a:latin typeface="Century Gothic"/>
                <a:ea typeface="AvantGarde Bk BT Book" charset="0"/>
                <a:cs typeface="AvantGarde Bk BT Book" charset="0"/>
              </a:rPr>
              <a:t>适合工作经验</a:t>
            </a:r>
            <a:r>
              <a:rPr lang="en-US" altLang="zh-CN" sz="1200">
                <a:solidFill>
                  <a:srgbClr val="414241"/>
                </a:solidFill>
                <a:latin typeface="Century Gothic"/>
                <a:ea typeface="AvantGarde Bk BT Book" charset="0"/>
                <a:cs typeface="AvantGarde Bk BT Book" charset="0"/>
              </a:rPr>
              <a:t>2</a:t>
            </a:r>
            <a:r>
              <a:rPr lang="zh-CN" altLang="en-US" sz="1200">
                <a:solidFill>
                  <a:srgbClr val="414241"/>
                </a:solidFill>
                <a:latin typeface="Century Gothic"/>
                <a:ea typeface="AvantGarde Bk BT Book" charset="0"/>
                <a:cs typeface="AvantGarde Bk BT Book" charset="0"/>
              </a:rPr>
              <a:t>年以上从事培训或有相关需求的人员</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a:solidFill>
                  <a:srgbClr val="414241"/>
                </a:solidFill>
                <a:latin typeface="Century Gothic"/>
                <a:ea typeface="AvantGarde Bk BT Book" charset="0"/>
                <a:cs typeface="AvantGarde Bk BT Book" charset="0"/>
              </a:rPr>
              <a:t>Step 1 Commercial employees who need to involved in sales negotiation – whether in buying or selling situations	</a:t>
            </a:r>
          </a:p>
          <a:p>
            <a:pPr lvl="0" defTabSz="457147">
              <a:defRPr/>
            </a:pPr>
            <a:endParaRPr lang="en-US" sz="1200">
              <a:solidFill>
                <a:srgbClr val="414241"/>
              </a:solidFill>
              <a:latin typeface="Century Gothic"/>
              <a:ea typeface="AvantGarde Bk BT Book" charset="0"/>
              <a:cs typeface="AvantGarde Bk BT Book" charset="0"/>
            </a:endParaRPr>
          </a:p>
          <a:p>
            <a:pPr defTabSz="457147">
              <a:defRPr/>
            </a:pPr>
            <a:r>
              <a:rPr lang="en-US" altLang="zh-CN" sz="1200" b="1" u="sng">
                <a:solidFill>
                  <a:srgbClr val="414241"/>
                </a:solidFill>
                <a:latin typeface="Century Gothic"/>
                <a:ea typeface="AvantGarde Bk BT Book" charset="0"/>
                <a:cs typeface="AvantGarde Bk BT Book" charset="0"/>
              </a:rPr>
              <a:t>L’Oréal Competencies</a:t>
            </a:r>
          </a:p>
          <a:p>
            <a:pPr lvl="0" defTabSz="457147">
              <a:defRPr/>
            </a:pPr>
            <a:endParaRPr lang="en-US" sz="120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lang="en-GB" sz="1200" b="1">
                <a:solidFill>
                  <a:srgbClr val="414241"/>
                </a:solidFill>
                <a:latin typeface="Century Gothic"/>
              </a:rPr>
              <a:t> 23842</a:t>
            </a:r>
            <a:endParaRPr kumimoji="0" lang="en-GB" sz="1200" b="1" i="0" u="none" strike="noStrike" kern="1200" cap="none" spc="0" normalizeH="0" baseline="0" noProof="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lang="en-GB" altLang="zh-CN" sz="1200">
                <a:solidFill>
                  <a:srgbClr val="414241"/>
                </a:solidFill>
                <a:latin typeface="Century Gothic"/>
                <a:sym typeface="Wingdings" panose="05000000000000000000" pitchFamily="2" charset="2"/>
              </a:rPr>
              <a:t> </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Learning:</a:t>
            </a:r>
          </a:p>
          <a:p>
            <a:pPr lvl="0" defTabSz="457147">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lang="en-US" sz="120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lang="en-GB" sz="1200" b="1">
                <a:solidFill>
                  <a:srgbClr val="414241"/>
                </a:solidFill>
                <a:latin typeface="Century Gothic" panose="020B0502020202020204" pitchFamily="34" charset="0"/>
              </a:rPr>
              <a:t>level 2</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lvl="0"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Human Resources</a:t>
            </a:r>
          </a:p>
          <a:p>
            <a:pPr lvl="0" algn="r">
              <a:defRPr/>
            </a:pPr>
            <a:endParaRPr lang="en-US" sz="1400" b="1">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641B1AD6-161D-40A2-958E-328B0A699791}"/>
              </a:ext>
            </a:extLst>
          </p:cNvPr>
          <p:cNvSpPr/>
          <p:nvPr/>
        </p:nvSpPr>
        <p:spPr>
          <a:xfrm>
            <a:off x="647336" y="4586685"/>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5353793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HR Insight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an insight on the way we manage HR at L’Oréal in order to maximize your contribution to the business as an HR Leader!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Define the 2020 HR Vision at L’Oréal and our key HR policies, tools and activities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what is expected from you as the HR leaders 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Connect to the key HR stakeholders within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external HR Trends on the market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Talents (less than 8 years of HR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E-learning “HR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iDiscovery</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on My Learning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t>
            </a: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919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14" name="Image 13">
            <a:hlinkClick r:id="" action="ppaction://noaction"/>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8" name="ZoneTexte 17">
            <a:hlinkClick r:id="rId5"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610961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Keys to HR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Participate in Keys to HR to successfully take on your new role of HR Director in L'Oréal!</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Explain the L'Oréal business vision and our HR mission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to know the HR Master Plan, key policies, tools and activities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Build a network and connect to the key people within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Directors new to the Group or new to HR métier – Part of FIT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programme</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E-learning “HR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iDiscovery</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on My Learning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t>
            </a: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2683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21" name="Image 20">
            <a:hlinkClick r:id="" action="ppaction://noaction"/>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2" name="ZoneTexte 21">
            <a:hlinkClick r:id="rId5"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385697024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altLang="zh-CN" sz="4400"/>
              <a:t>R&amp;I</a:t>
            </a:r>
            <a:endParaRPr lang="en-US" sz="2800"/>
          </a:p>
        </p:txBody>
      </p:sp>
    </p:spTree>
    <p:extLst>
      <p:ext uri="{BB962C8B-B14F-4D97-AF65-F5344CB8AC3E}">
        <p14:creationId xmlns:p14="http://schemas.microsoft.com/office/powerpoint/2010/main" val="47824847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6EA0204-C021-4FFE-965E-FB203DF31349}"/>
              </a:ext>
            </a:extLst>
          </p:cNvPr>
          <p:cNvSpPr/>
          <p:nvPr/>
        </p:nvSpPr>
        <p:spPr>
          <a:xfrm>
            <a:off x="146865" y="1327285"/>
            <a:ext cx="818363" cy="4541068"/>
          </a:xfrm>
          <a:prstGeom prst="rect">
            <a:avLst/>
          </a:prstGeom>
          <a:solidFill>
            <a:srgbClr val="C0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R&amp;I Transversal</a:t>
            </a:r>
            <a:endParaRPr kumimoji="0" lang="fr-FR" altLang="zh-CN" sz="900" b="1" i="0" u="none" strike="noStrike" kern="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8BC906F1-A4F1-4147-AE27-E487433720AF}"/>
              </a:ext>
            </a:extLst>
          </p:cNvPr>
          <p:cNvSpPr/>
          <p:nvPr/>
        </p:nvSpPr>
        <p:spPr>
          <a:xfrm>
            <a:off x="997004" y="1327284"/>
            <a:ext cx="900000" cy="16702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Arial" panose="020B0604020202020204" pitchFamily="34" charset="0"/>
              </a:rPr>
              <a:t>Fundamentals</a:t>
            </a:r>
            <a:endParaRPr kumimoji="0" lang="en-US" sz="11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Arial" panose="020B0604020202020204" pitchFamily="34" charset="0"/>
            </a:endParaRPr>
          </a:p>
        </p:txBody>
      </p:sp>
      <p:sp>
        <p:nvSpPr>
          <p:cNvPr id="7" name="Titre 1">
            <a:extLst>
              <a:ext uri="{FF2B5EF4-FFF2-40B4-BE49-F238E27FC236}">
                <a16:creationId xmlns:a16="http://schemas.microsoft.com/office/drawing/2014/main" id="{4347DF85-51FD-40C7-A678-06A2BC4A7738}"/>
              </a:ext>
            </a:extLst>
          </p:cNvPr>
          <p:cNvSpPr txBox="1">
            <a:spLocks/>
          </p:cNvSpPr>
          <p:nvPr/>
        </p:nvSpPr>
        <p:spPr>
          <a:xfrm>
            <a:off x="1420888" y="274142"/>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lang="en-US" altLang="zh-CN" sz="2800" b="1" kern="0" dirty="0" smtClean="0">
                <a:solidFill>
                  <a:prstClr val="black"/>
                </a:solidFill>
                <a:latin typeface="Century Gothic" panose="020B0502020202020204" pitchFamily="34" charset="0"/>
                <a:ea typeface="+mn-ea"/>
                <a:cs typeface="+mn-cs"/>
              </a:rPr>
              <a:t>RESEARCH &amp; INNOVATION</a:t>
            </a:r>
            <a:endParaRPr lang="fr-FR" sz="2800" b="1" kern="0" dirty="0">
              <a:solidFill>
                <a:prstClr val="black"/>
              </a:solidFill>
              <a:latin typeface="Century Gothic" panose="020B0502020202020204" pitchFamily="34" charset="0"/>
              <a:ea typeface="+mn-ea"/>
              <a:cs typeface="+mn-cs"/>
            </a:endParaRPr>
          </a:p>
        </p:txBody>
      </p:sp>
      <p:sp>
        <p:nvSpPr>
          <p:cNvPr id="11" name="Rectangle 64">
            <a:extLst>
              <a:ext uri="{FF2B5EF4-FFF2-40B4-BE49-F238E27FC236}">
                <a16:creationId xmlns:a16="http://schemas.microsoft.com/office/drawing/2014/main" id="{FB895341-56CC-451E-B403-78C5BA30F348}"/>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 name="Rectangle 58">
            <a:extLst>
              <a:ext uri="{FF2B5EF4-FFF2-40B4-BE49-F238E27FC236}">
                <a16:creationId xmlns:a16="http://schemas.microsoft.com/office/drawing/2014/main" id="{ACFF60DC-1CCD-498E-9AB8-ACF59A0690A5}"/>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3" name="Rectangle 76">
            <a:extLst>
              <a:ext uri="{FF2B5EF4-FFF2-40B4-BE49-F238E27FC236}">
                <a16:creationId xmlns:a16="http://schemas.microsoft.com/office/drawing/2014/main" id="{5B4AD1D4-0D26-48A4-A53F-0B7984D6FD06}"/>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 name="Rectangle 76">
            <a:extLst>
              <a:ext uri="{FF2B5EF4-FFF2-40B4-BE49-F238E27FC236}">
                <a16:creationId xmlns:a16="http://schemas.microsoft.com/office/drawing/2014/main" id="{0B66579F-1D3C-4409-BFAD-B691CAFC67A1}"/>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5" name="Rectangle 50">
            <a:extLst>
              <a:ext uri="{FF2B5EF4-FFF2-40B4-BE49-F238E27FC236}">
                <a16:creationId xmlns:a16="http://schemas.microsoft.com/office/drawing/2014/main" id="{FDF96BD4-4981-4A7C-8CDD-495D36546977}"/>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6" name="Rectangle 59">
            <a:extLst>
              <a:ext uri="{FF2B5EF4-FFF2-40B4-BE49-F238E27FC236}">
                <a16:creationId xmlns:a16="http://schemas.microsoft.com/office/drawing/2014/main" id="{ABEC543E-1DA9-45E4-87A2-2CEA8A90A769}"/>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7" name="Rectangle 4">
            <a:hlinkClick r:id="" action="ppaction://noaction"/>
            <a:extLst>
              <a:ext uri="{FF2B5EF4-FFF2-40B4-BE49-F238E27FC236}">
                <a16:creationId xmlns:a16="http://schemas.microsoft.com/office/drawing/2014/main" id="{EC684F6D-4D3F-4D5B-AB86-E84F5408DF02}"/>
              </a:ext>
            </a:extLst>
          </p:cNvPr>
          <p:cNvSpPr txBox="1">
            <a:spLocks noChangeArrowheads="1"/>
          </p:cNvSpPr>
          <p:nvPr/>
        </p:nvSpPr>
        <p:spPr bwMode="auto">
          <a:xfrm>
            <a:off x="2026222" y="1633682"/>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P</a:t>
            </a: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atents</a:t>
            </a:r>
          </a:p>
        </p:txBody>
      </p:sp>
      <p:sp>
        <p:nvSpPr>
          <p:cNvPr id="19" name="Rectangle 4">
            <a:hlinkClick r:id="" action="ppaction://noaction"/>
            <a:extLst>
              <a:ext uri="{FF2B5EF4-FFF2-40B4-BE49-F238E27FC236}">
                <a16:creationId xmlns:a16="http://schemas.microsoft.com/office/drawing/2014/main" id="{A59382B5-5A23-4106-B647-7702D6A6F2C5}"/>
              </a:ext>
            </a:extLst>
          </p:cNvPr>
          <p:cNvSpPr txBox="1">
            <a:spLocks noChangeArrowheads="1"/>
          </p:cNvSpPr>
          <p:nvPr/>
        </p:nvSpPr>
        <p:spPr bwMode="auto">
          <a:xfrm>
            <a:off x="6641705" y="1911997"/>
            <a:ext cx="4320000" cy="198000"/>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Consumer </a:t>
            </a: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Connect</a:t>
            </a:r>
          </a:p>
        </p:txBody>
      </p:sp>
      <p:sp>
        <p:nvSpPr>
          <p:cNvPr id="20" name="Rectangle 4">
            <a:hlinkClick r:id="rId3" action="ppaction://hlinksldjump"/>
            <a:extLst>
              <a:ext uri="{FF2B5EF4-FFF2-40B4-BE49-F238E27FC236}">
                <a16:creationId xmlns:a16="http://schemas.microsoft.com/office/drawing/2014/main" id="{8A586CB8-59B7-49FD-81C3-9EBED7692FA7}"/>
              </a:ext>
            </a:extLst>
          </p:cNvPr>
          <p:cNvSpPr txBox="1">
            <a:spLocks noChangeArrowheads="1"/>
          </p:cNvSpPr>
          <p:nvPr/>
        </p:nvSpPr>
        <p:spPr bwMode="auto">
          <a:xfrm>
            <a:off x="2026222" y="1895746"/>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R&amp;I Consumer Insights </a:t>
            </a:r>
            <a:r>
              <a:rPr kumimoji="0" lang="fr-FR" sz="900"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Arial" panose="020B0604020202020204" pitchFamily="34" charset="0"/>
              </a:rPr>
              <a:t>Series</a:t>
            </a:r>
            <a:endPar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21" name="Rectangle 4">
            <a:hlinkClick r:id="" action="ppaction://noaction"/>
            <a:extLst>
              <a:ext uri="{FF2B5EF4-FFF2-40B4-BE49-F238E27FC236}">
                <a16:creationId xmlns:a16="http://schemas.microsoft.com/office/drawing/2014/main" id="{2BB48861-FEE8-401E-99AF-7F1992230878}"/>
              </a:ext>
            </a:extLst>
          </p:cNvPr>
          <p:cNvSpPr txBox="1">
            <a:spLocks noChangeArrowheads="1"/>
          </p:cNvSpPr>
          <p:nvPr/>
        </p:nvSpPr>
        <p:spPr bwMode="auto">
          <a:xfrm>
            <a:off x="2026222" y="1383546"/>
            <a:ext cx="4320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defRPr sz="900">
                <a:solidFill>
                  <a:schemeClr val="tx1"/>
                </a:solidFill>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Orientation for New </a:t>
            </a:r>
            <a:r>
              <a:rPr kumimoji="0" lang="en-US"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Employee</a:t>
            </a:r>
            <a:endPar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nvGrpSpPr>
          <p:cNvPr id="26" name="Group 25"/>
          <p:cNvGrpSpPr/>
          <p:nvPr/>
        </p:nvGrpSpPr>
        <p:grpSpPr>
          <a:xfrm>
            <a:off x="2026221" y="2157810"/>
            <a:ext cx="4322550" cy="219310"/>
            <a:chOff x="2026221" y="2217868"/>
            <a:chExt cx="4322550" cy="219310"/>
          </a:xfrm>
        </p:grpSpPr>
        <p:sp>
          <p:nvSpPr>
            <p:cNvPr id="18" name="Rectangle 4">
              <a:hlinkClick r:id="" action="ppaction://noaction"/>
              <a:extLst>
                <a:ext uri="{FF2B5EF4-FFF2-40B4-BE49-F238E27FC236}">
                  <a16:creationId xmlns:a16="http://schemas.microsoft.com/office/drawing/2014/main" id="{87E51560-5F84-4095-A37A-BA14E5C4497C}"/>
                </a:ext>
              </a:extLst>
            </p:cNvPr>
            <p:cNvSpPr txBox="1">
              <a:spLocks noChangeArrowheads="1"/>
            </p:cNvSpPr>
            <p:nvPr/>
          </p:nvSpPr>
          <p:spPr bwMode="auto">
            <a:xfrm>
              <a:off x="2026221" y="2217868"/>
              <a:ext cx="2088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SRC </a:t>
              </a:r>
              <a:r>
                <a:rPr kumimoji="0" lang="fr-FR" sz="900"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Arial" panose="020B0604020202020204" pitchFamily="34" charset="0"/>
                </a:rPr>
                <a:t>College</a:t>
              </a: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 </a:t>
              </a:r>
              <a:r>
                <a:rPr kumimoji="0" lang="fr-FR" sz="900"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Arial" panose="020B0604020202020204" pitchFamily="34" charset="0"/>
                </a:rPr>
                <a:t>Safety</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22" name="Rectangle 4">
              <a:hlinkClick r:id="" action="ppaction://noaction"/>
              <a:extLst>
                <a:ext uri="{FF2B5EF4-FFF2-40B4-BE49-F238E27FC236}">
                  <a16:creationId xmlns:a16="http://schemas.microsoft.com/office/drawing/2014/main" id="{BF4FD886-5236-404D-97D9-5ED71307EB4D}"/>
                </a:ext>
              </a:extLst>
            </p:cNvPr>
            <p:cNvSpPr txBox="1">
              <a:spLocks noChangeArrowheads="1"/>
            </p:cNvSpPr>
            <p:nvPr/>
          </p:nvSpPr>
          <p:spPr bwMode="auto">
            <a:xfrm>
              <a:off x="4260771" y="2239178"/>
              <a:ext cx="2088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SRC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College</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Regulatory</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Affairs</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grpSp>
        <p:nvGrpSpPr>
          <p:cNvPr id="28" name="Group 27"/>
          <p:cNvGrpSpPr/>
          <p:nvPr/>
        </p:nvGrpSpPr>
        <p:grpSpPr>
          <a:xfrm>
            <a:off x="2026221" y="2441184"/>
            <a:ext cx="4320000" cy="204528"/>
            <a:chOff x="2026221" y="2560553"/>
            <a:chExt cx="4320000" cy="204528"/>
          </a:xfrm>
        </p:grpSpPr>
        <p:sp>
          <p:nvSpPr>
            <p:cNvPr id="23" name="Rectangle 4">
              <a:hlinkClick r:id="" action="ppaction://noaction"/>
              <a:extLst>
                <a:ext uri="{FF2B5EF4-FFF2-40B4-BE49-F238E27FC236}">
                  <a16:creationId xmlns:a16="http://schemas.microsoft.com/office/drawing/2014/main" id="{285DB672-14FB-4E0F-A897-E7148E126B3A}"/>
                </a:ext>
              </a:extLst>
            </p:cNvPr>
            <p:cNvSpPr txBox="1">
              <a:spLocks noChangeArrowheads="1"/>
            </p:cNvSpPr>
            <p:nvPr/>
          </p:nvSpPr>
          <p:spPr bwMode="auto">
            <a:xfrm>
              <a:off x="2026221" y="2560553"/>
              <a:ext cx="2088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SRC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College</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-Claim  </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24" name="Rectangle 4">
              <a:hlinkClick r:id="" action="ppaction://noaction"/>
              <a:extLst>
                <a:ext uri="{FF2B5EF4-FFF2-40B4-BE49-F238E27FC236}">
                  <a16:creationId xmlns:a16="http://schemas.microsoft.com/office/drawing/2014/main" id="{D74830DD-E3F3-4EB5-8F19-C0CADEC605D9}"/>
                </a:ext>
              </a:extLst>
            </p:cNvPr>
            <p:cNvSpPr txBox="1">
              <a:spLocks noChangeArrowheads="1"/>
            </p:cNvSpPr>
            <p:nvPr/>
          </p:nvSpPr>
          <p:spPr bwMode="auto">
            <a:xfrm>
              <a:off x="4258221" y="2567081"/>
              <a:ext cx="2088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SRC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College</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-Registration</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sp>
        <p:nvSpPr>
          <p:cNvPr id="27" name="Rectangle 4">
            <a:hlinkClick r:id="" action="ppaction://noaction"/>
            <a:extLst>
              <a:ext uri="{FF2B5EF4-FFF2-40B4-BE49-F238E27FC236}">
                <a16:creationId xmlns:a16="http://schemas.microsoft.com/office/drawing/2014/main" id="{28BA7811-552F-4FF0-81F8-8EE6E67FE932}"/>
              </a:ext>
            </a:extLst>
          </p:cNvPr>
          <p:cNvSpPr txBox="1">
            <a:spLocks noChangeArrowheads="1"/>
          </p:cNvSpPr>
          <p:nvPr/>
        </p:nvSpPr>
        <p:spPr bwMode="auto">
          <a:xfrm>
            <a:off x="6641705" y="2157810"/>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Fragrance Training</a:t>
            </a:r>
          </a:p>
        </p:txBody>
      </p:sp>
      <p:sp>
        <p:nvSpPr>
          <p:cNvPr id="31" name="Rectangle 4">
            <a:hlinkClick r:id="" action="ppaction://noaction"/>
            <a:extLst>
              <a:ext uri="{FF2B5EF4-FFF2-40B4-BE49-F238E27FC236}">
                <a16:creationId xmlns:a16="http://schemas.microsoft.com/office/drawing/2014/main" id="{27A5F34B-F62F-48CA-B96B-9B2A0CD65C36}"/>
              </a:ext>
            </a:extLst>
          </p:cNvPr>
          <p:cNvSpPr txBox="1">
            <a:spLocks noChangeArrowheads="1"/>
          </p:cNvSpPr>
          <p:nvPr/>
        </p:nvSpPr>
        <p:spPr bwMode="auto">
          <a:xfrm>
            <a:off x="6641705" y="3078600"/>
            <a:ext cx="4320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MESUR</a:t>
            </a:r>
          </a:p>
        </p:txBody>
      </p:sp>
      <p:sp>
        <p:nvSpPr>
          <p:cNvPr id="35" name="Rectangle 4">
            <a:hlinkClick r:id="rId4" action="ppaction://hlinksldjump"/>
            <a:extLst>
              <a:ext uri="{FF2B5EF4-FFF2-40B4-BE49-F238E27FC236}">
                <a16:creationId xmlns:a16="http://schemas.microsoft.com/office/drawing/2014/main" id="{F9521055-5DAF-4E8A-8C67-33149C22814C}"/>
              </a:ext>
            </a:extLst>
          </p:cNvPr>
          <p:cNvSpPr txBox="1">
            <a:spLocks noChangeArrowheads="1"/>
          </p:cNvSpPr>
          <p:nvPr/>
        </p:nvSpPr>
        <p:spPr bwMode="auto">
          <a:xfrm>
            <a:off x="2026221" y="3607903"/>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Ergonomics For All Employees</a:t>
            </a:r>
          </a:p>
        </p:txBody>
      </p:sp>
      <p:sp>
        <p:nvSpPr>
          <p:cNvPr id="36" name="Rectangle 4">
            <a:hlinkClick r:id="rId5" action="ppaction://hlinksldjump"/>
            <a:extLst>
              <a:ext uri="{FF2B5EF4-FFF2-40B4-BE49-F238E27FC236}">
                <a16:creationId xmlns:a16="http://schemas.microsoft.com/office/drawing/2014/main" id="{5ECFF5D4-6B64-494C-9D09-D4140E3842E2}"/>
              </a:ext>
            </a:extLst>
          </p:cNvPr>
          <p:cNvSpPr txBox="1">
            <a:spLocks noChangeArrowheads="1"/>
          </p:cNvSpPr>
          <p:nvPr/>
        </p:nvSpPr>
        <p:spPr bwMode="auto">
          <a:xfrm>
            <a:off x="2026221" y="3869967"/>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Firefighting</a:t>
            </a:r>
          </a:p>
        </p:txBody>
      </p:sp>
      <p:sp>
        <p:nvSpPr>
          <p:cNvPr id="37" name="Rectangle 4">
            <a:hlinkClick r:id="rId6" action="ppaction://hlinksldjump"/>
            <a:extLst>
              <a:ext uri="{FF2B5EF4-FFF2-40B4-BE49-F238E27FC236}">
                <a16:creationId xmlns:a16="http://schemas.microsoft.com/office/drawing/2014/main" id="{4B89AB14-68F5-4718-8A34-31A1E82AA1D2}"/>
              </a:ext>
            </a:extLst>
          </p:cNvPr>
          <p:cNvSpPr txBox="1">
            <a:spLocks noChangeArrowheads="1"/>
          </p:cNvSpPr>
          <p:nvPr/>
        </p:nvSpPr>
        <p:spPr bwMode="auto">
          <a:xfrm>
            <a:off x="2026221" y="4132031"/>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Frist Aid-AED &amp; CPR</a:t>
            </a:r>
          </a:p>
        </p:txBody>
      </p:sp>
      <p:sp>
        <p:nvSpPr>
          <p:cNvPr id="38" name="Rectangle 4">
            <a:hlinkClick r:id="" action="ppaction://noaction"/>
            <a:extLst>
              <a:ext uri="{FF2B5EF4-FFF2-40B4-BE49-F238E27FC236}">
                <a16:creationId xmlns:a16="http://schemas.microsoft.com/office/drawing/2014/main" id="{E361EF19-76B2-4EA9-B825-B18FBB763660}"/>
              </a:ext>
            </a:extLst>
          </p:cNvPr>
          <p:cNvSpPr txBox="1">
            <a:spLocks noChangeArrowheads="1"/>
          </p:cNvSpPr>
          <p:nvPr/>
        </p:nvSpPr>
        <p:spPr bwMode="auto">
          <a:xfrm>
            <a:off x="2026221" y="3345839"/>
            <a:ext cx="4320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CHERIE</a:t>
            </a:r>
          </a:p>
        </p:txBody>
      </p:sp>
      <p:sp>
        <p:nvSpPr>
          <p:cNvPr id="39" name="Rectangle 4">
            <a:hlinkClick r:id="rId7" action="ppaction://hlinksldjump"/>
            <a:extLst>
              <a:ext uri="{FF2B5EF4-FFF2-40B4-BE49-F238E27FC236}">
                <a16:creationId xmlns:a16="http://schemas.microsoft.com/office/drawing/2014/main" id="{31B3D160-992D-43D4-ACA3-1ABAC851B7C6}"/>
              </a:ext>
            </a:extLst>
          </p:cNvPr>
          <p:cNvSpPr txBox="1">
            <a:spLocks noChangeArrowheads="1"/>
          </p:cNvSpPr>
          <p:nvPr/>
        </p:nvSpPr>
        <p:spPr bwMode="auto">
          <a:xfrm>
            <a:off x="2026221" y="4394095"/>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Occupational</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8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Health</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Management</a:t>
            </a:r>
          </a:p>
        </p:txBody>
      </p:sp>
      <p:sp>
        <p:nvSpPr>
          <p:cNvPr id="40" name="Rectangle 4">
            <a:hlinkClick r:id="" action="ppaction://noaction"/>
            <a:extLst>
              <a:ext uri="{FF2B5EF4-FFF2-40B4-BE49-F238E27FC236}">
                <a16:creationId xmlns:a16="http://schemas.microsoft.com/office/drawing/2014/main" id="{136FF3EA-CB78-43C7-8E8B-55E49200FC2A}"/>
              </a:ext>
            </a:extLst>
          </p:cNvPr>
          <p:cNvSpPr txBox="1">
            <a:spLocks noChangeArrowheads="1"/>
          </p:cNvSpPr>
          <p:nvPr/>
        </p:nvSpPr>
        <p:spPr bwMode="auto">
          <a:xfrm>
            <a:off x="2026221" y="4656159"/>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Defensive Driving</a:t>
            </a:r>
          </a:p>
        </p:txBody>
      </p:sp>
      <p:grpSp>
        <p:nvGrpSpPr>
          <p:cNvPr id="29" name="Group 28"/>
          <p:cNvGrpSpPr/>
          <p:nvPr/>
        </p:nvGrpSpPr>
        <p:grpSpPr>
          <a:xfrm>
            <a:off x="2026221" y="3059711"/>
            <a:ext cx="4320000" cy="200490"/>
            <a:chOff x="2026221" y="2892494"/>
            <a:chExt cx="4320000" cy="200490"/>
          </a:xfrm>
        </p:grpSpPr>
        <p:sp>
          <p:nvSpPr>
            <p:cNvPr id="33" name="Rectangle 4">
              <a:hlinkClick r:id="rId8" action="ppaction://hlinksldjump"/>
              <a:extLst>
                <a:ext uri="{FF2B5EF4-FFF2-40B4-BE49-F238E27FC236}">
                  <a16:creationId xmlns:a16="http://schemas.microsoft.com/office/drawing/2014/main" id="{60C485E9-6715-4B0F-B78C-49320A72748F}"/>
                </a:ext>
              </a:extLst>
            </p:cNvPr>
            <p:cNvSpPr txBox="1">
              <a:spLocks noChangeArrowheads="1"/>
            </p:cNvSpPr>
            <p:nvPr/>
          </p:nvSpPr>
          <p:spPr bwMode="auto">
            <a:xfrm>
              <a:off x="4258221" y="2892494"/>
              <a:ext cx="2088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EHS </a:t>
              </a: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Refresh</a:t>
              </a: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Training</a:t>
              </a:r>
            </a:p>
          </p:txBody>
        </p:sp>
        <p:sp>
          <p:nvSpPr>
            <p:cNvPr id="41" name="Rectangle 4">
              <a:hlinkClick r:id="rId9" action="ppaction://hlinksldjump"/>
              <a:extLst>
                <a:ext uri="{FF2B5EF4-FFF2-40B4-BE49-F238E27FC236}">
                  <a16:creationId xmlns:a16="http://schemas.microsoft.com/office/drawing/2014/main" id="{170EC502-B386-4FDC-BBAD-8F5BBDE3C577}"/>
                </a:ext>
              </a:extLst>
            </p:cNvPr>
            <p:cNvSpPr txBox="1">
              <a:spLocks noChangeArrowheads="1"/>
            </p:cNvSpPr>
            <p:nvPr/>
          </p:nvSpPr>
          <p:spPr bwMode="auto">
            <a:xfrm>
              <a:off x="2026221" y="2894984"/>
              <a:ext cx="2088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EHS Training for New Employee</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sp>
        <p:nvSpPr>
          <p:cNvPr id="62" name="矩形 67">
            <a:extLst>
              <a:ext uri="{FF2B5EF4-FFF2-40B4-BE49-F238E27FC236}">
                <a16:creationId xmlns:a16="http://schemas.microsoft.com/office/drawing/2014/main" id="{E055E90F-3EF2-4D38-A51A-FA626B34FA3F}"/>
              </a:ext>
            </a:extLst>
          </p:cNvPr>
          <p:cNvSpPr/>
          <p:nvPr/>
        </p:nvSpPr>
        <p:spPr>
          <a:xfrm>
            <a:off x="2026221" y="822809"/>
            <a:ext cx="4320000" cy="324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Essential </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3" name="矩形 67">
            <a:extLst>
              <a:ext uri="{FF2B5EF4-FFF2-40B4-BE49-F238E27FC236}">
                <a16:creationId xmlns:a16="http://schemas.microsoft.com/office/drawing/2014/main" id="{E055E90F-3EF2-4D38-A51A-FA626B34FA3F}"/>
              </a:ext>
            </a:extLst>
          </p:cNvPr>
          <p:cNvSpPr/>
          <p:nvPr/>
        </p:nvSpPr>
        <p:spPr>
          <a:xfrm>
            <a:off x="6641705" y="827414"/>
            <a:ext cx="4320000" cy="324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Advanced</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4" name="矩形 3">
            <a:extLst>
              <a:ext uri="{FF2B5EF4-FFF2-40B4-BE49-F238E27FC236}">
                <a16:creationId xmlns:a16="http://schemas.microsoft.com/office/drawing/2014/main" id="{8BC906F1-A4F1-4147-AE27-E487433720AF}"/>
              </a:ext>
            </a:extLst>
          </p:cNvPr>
          <p:cNvSpPr/>
          <p:nvPr/>
        </p:nvSpPr>
        <p:spPr>
          <a:xfrm>
            <a:off x="997006" y="3062202"/>
            <a:ext cx="900000" cy="19047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Arial" panose="020B0604020202020204" pitchFamily="34" charset="0"/>
              </a:rPr>
              <a:t>EHS</a:t>
            </a:r>
            <a:endParaRPr kumimoji="0" lang="fr-FR" sz="11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Arial" panose="020B0604020202020204" pitchFamily="34" charset="0"/>
            </a:endParaRPr>
          </a:p>
        </p:txBody>
      </p:sp>
      <p:cxnSp>
        <p:nvCxnSpPr>
          <p:cNvPr id="70" name="Straight Connector 46">
            <a:extLst>
              <a:ext uri="{FF2B5EF4-FFF2-40B4-BE49-F238E27FC236}">
                <a16:creationId xmlns:a16="http://schemas.microsoft.com/office/drawing/2014/main" id="{EF5EB8EC-6809-43BA-96D7-2775D9DCF030}"/>
              </a:ext>
            </a:extLst>
          </p:cNvPr>
          <p:cNvCxnSpPr>
            <a:cxnSpLocks/>
          </p:cNvCxnSpPr>
          <p:nvPr/>
        </p:nvCxnSpPr>
        <p:spPr>
          <a:xfrm flipV="1">
            <a:off x="2026221" y="2957107"/>
            <a:ext cx="8935484" cy="40453"/>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46">
            <a:extLst>
              <a:ext uri="{FF2B5EF4-FFF2-40B4-BE49-F238E27FC236}">
                <a16:creationId xmlns:a16="http://schemas.microsoft.com/office/drawing/2014/main" id="{EF5EB8EC-6809-43BA-96D7-2775D9DCF030}"/>
              </a:ext>
            </a:extLst>
          </p:cNvPr>
          <p:cNvCxnSpPr>
            <a:cxnSpLocks/>
          </p:cNvCxnSpPr>
          <p:nvPr/>
        </p:nvCxnSpPr>
        <p:spPr>
          <a:xfrm flipV="1">
            <a:off x="2026221" y="4962664"/>
            <a:ext cx="8935484" cy="424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1" name="矩形 3">
            <a:extLst>
              <a:ext uri="{FF2B5EF4-FFF2-40B4-BE49-F238E27FC236}">
                <a16:creationId xmlns:a16="http://schemas.microsoft.com/office/drawing/2014/main" id="{8BC906F1-A4F1-4147-AE27-E487433720AF}"/>
              </a:ext>
            </a:extLst>
          </p:cNvPr>
          <p:cNvSpPr/>
          <p:nvPr/>
        </p:nvSpPr>
        <p:spPr>
          <a:xfrm>
            <a:off x="1006914" y="5031547"/>
            <a:ext cx="890090" cy="8368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Arial" panose="020B0604020202020204" pitchFamily="34" charset="0"/>
              </a:rPr>
              <a:t>Project</a:t>
            </a:r>
            <a:r>
              <a:rPr kumimoji="0" lang="fr-FR" sz="1100" b="1" i="0" u="none" strike="noStrike" kern="1200" cap="none" spc="0" normalizeH="0" noProof="0" dirty="0" smtClean="0">
                <a:ln>
                  <a:noFill/>
                </a:ln>
                <a:solidFill>
                  <a:prstClr val="white"/>
                </a:solidFill>
                <a:effectLst/>
                <a:uLnTx/>
                <a:uFillTx/>
                <a:latin typeface="Century Gothic" panose="020B0502020202020204" pitchFamily="34" charset="0"/>
                <a:ea typeface="+mn-ea"/>
                <a:cs typeface="Arial" panose="020B0604020202020204" pitchFamily="34" charset="0"/>
              </a:rPr>
              <a:t> </a:t>
            </a:r>
            <a:r>
              <a:rPr kumimoji="0" lang="en-US" sz="1100" b="1" i="0" u="none" strike="noStrike" kern="1200" cap="none" spc="0" normalizeH="0" dirty="0" smtClean="0">
                <a:ln>
                  <a:noFill/>
                </a:ln>
                <a:solidFill>
                  <a:prstClr val="white"/>
                </a:solidFill>
                <a:effectLst/>
                <a:uLnTx/>
                <a:uFillTx/>
                <a:latin typeface="Century Gothic" panose="020B0502020202020204" pitchFamily="34" charset="0"/>
                <a:ea typeface="+mn-ea"/>
                <a:cs typeface="Arial" panose="020B0604020202020204" pitchFamily="34" charset="0"/>
              </a:rPr>
              <a:t>Mood</a:t>
            </a:r>
            <a:endParaRPr kumimoji="0" lang="en-US" sz="1100" b="1" i="0" u="none" strike="noStrike" kern="1200" cap="none" spc="0" normalizeH="0" baseline="0" dirty="0">
              <a:ln>
                <a:noFill/>
              </a:ln>
              <a:solidFill>
                <a:prstClr val="white"/>
              </a:solidFill>
              <a:effectLst/>
              <a:uLnTx/>
              <a:uFillTx/>
              <a:latin typeface="Century Gothic" panose="020B0502020202020204" pitchFamily="34" charset="0"/>
              <a:ea typeface="+mn-ea"/>
              <a:cs typeface="Arial" panose="020B0604020202020204" pitchFamily="34" charset="0"/>
            </a:endParaRPr>
          </a:p>
        </p:txBody>
      </p:sp>
      <p:sp>
        <p:nvSpPr>
          <p:cNvPr id="73" name="Rectangle 4">
            <a:hlinkClick r:id="" action="ppaction://noaction"/>
            <a:extLst>
              <a:ext uri="{FF2B5EF4-FFF2-40B4-BE49-F238E27FC236}">
                <a16:creationId xmlns:a16="http://schemas.microsoft.com/office/drawing/2014/main" id="{136FF3EA-CB78-43C7-8E8B-55E49200FC2A}"/>
              </a:ext>
            </a:extLst>
          </p:cNvPr>
          <p:cNvSpPr txBox="1">
            <a:spLocks noChangeArrowheads="1"/>
          </p:cNvSpPr>
          <p:nvPr/>
        </p:nvSpPr>
        <p:spPr bwMode="auto">
          <a:xfrm>
            <a:off x="2026221" y="5241704"/>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PM4ALL</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74" name="Rectangle 4">
            <a:hlinkClick r:id="" action="ppaction://noaction"/>
            <a:extLst>
              <a:ext uri="{FF2B5EF4-FFF2-40B4-BE49-F238E27FC236}">
                <a16:creationId xmlns:a16="http://schemas.microsoft.com/office/drawing/2014/main" id="{136FF3EA-CB78-43C7-8E8B-55E49200FC2A}"/>
              </a:ext>
            </a:extLst>
          </p:cNvPr>
          <p:cNvSpPr txBox="1">
            <a:spLocks noChangeArrowheads="1"/>
          </p:cNvSpPr>
          <p:nvPr/>
        </p:nvSpPr>
        <p:spPr bwMode="auto">
          <a:xfrm>
            <a:off x="6641705" y="5241704"/>
            <a:ext cx="4320000" cy="19800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R="0" lvl="0" indent="0" fontAlgn="auto">
              <a:lnSpc>
                <a:spcPct val="100000"/>
              </a:lnSpc>
              <a:spcBef>
                <a:spcPts val="0"/>
              </a:spcBef>
              <a:spcAft>
                <a:spcPts val="0"/>
              </a:spcAft>
              <a:buClrTx/>
              <a:buSzTx/>
              <a:buFontTx/>
              <a:buNone/>
              <a:tabLst/>
              <a:defRPr kumimoji="0" sz="900" b="0" i="0" u="none" strike="noStrike" cap="none" spc="0" normalizeH="0" baseline="0">
                <a:ln>
                  <a:noFill/>
                </a:ln>
                <a:solidFill>
                  <a:prstClr val="black"/>
                </a:solidFill>
                <a:effectLst/>
                <a:uLnTx/>
                <a:uFillTx/>
                <a:latin typeface="Century Gothic" panose="020B0502020202020204" pitchFamily="34" charset="0"/>
                <a:cs typeface="Arial" panose="020B0604020202020204" pitchFamily="34" charset="0"/>
              </a:defRPr>
            </a:lvl1pPr>
          </a:lstStyle>
          <a:p>
            <a:pPr algn="ctr"/>
            <a:r>
              <a:rPr lang="fr-FR" dirty="0" smtClean="0"/>
              <a:t>PM4ALL</a:t>
            </a:r>
            <a:endParaRPr lang="fr-FR" dirty="0"/>
          </a:p>
        </p:txBody>
      </p:sp>
      <p:sp>
        <p:nvSpPr>
          <p:cNvPr id="42" name="Rectangle 4">
            <a:hlinkClick r:id="" action="ppaction://noaction"/>
            <a:extLst>
              <a:ext uri="{FF2B5EF4-FFF2-40B4-BE49-F238E27FC236}">
                <a16:creationId xmlns:a16="http://schemas.microsoft.com/office/drawing/2014/main" id="{285DB672-14FB-4E0F-A897-E7148E126B3A}"/>
              </a:ext>
            </a:extLst>
          </p:cNvPr>
          <p:cNvSpPr txBox="1">
            <a:spLocks noChangeArrowheads="1"/>
          </p:cNvSpPr>
          <p:nvPr/>
        </p:nvSpPr>
        <p:spPr bwMode="auto">
          <a:xfrm>
            <a:off x="2026221" y="2707658"/>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SRC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College</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for Non R&amp;I </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cxnSp>
        <p:nvCxnSpPr>
          <p:cNvPr id="43" name="Straight Connector 46">
            <a:extLst>
              <a:ext uri="{FF2B5EF4-FFF2-40B4-BE49-F238E27FC236}">
                <a16:creationId xmlns:a16="http://schemas.microsoft.com/office/drawing/2014/main" id="{EF5EB8EC-6809-43BA-96D7-2775D9DCF030}"/>
              </a:ext>
            </a:extLst>
          </p:cNvPr>
          <p:cNvCxnSpPr>
            <a:cxnSpLocks/>
          </p:cNvCxnSpPr>
          <p:nvPr/>
        </p:nvCxnSpPr>
        <p:spPr>
          <a:xfrm flipV="1">
            <a:off x="2026221" y="5771007"/>
            <a:ext cx="8935484" cy="97347"/>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6">
            <a:extLst>
              <a:ext uri="{FF2B5EF4-FFF2-40B4-BE49-F238E27FC236}">
                <a16:creationId xmlns:a16="http://schemas.microsoft.com/office/drawing/2014/main" id="{EF5EB8EC-6809-43BA-96D7-2775D9DCF030}"/>
              </a:ext>
            </a:extLst>
          </p:cNvPr>
          <p:cNvCxnSpPr>
            <a:cxnSpLocks/>
          </p:cNvCxnSpPr>
          <p:nvPr/>
        </p:nvCxnSpPr>
        <p:spPr>
          <a:xfrm flipV="1">
            <a:off x="2026221" y="1289362"/>
            <a:ext cx="8935484" cy="424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02392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5">
            <a:extLst>
              <a:ext uri="{FF2B5EF4-FFF2-40B4-BE49-F238E27FC236}">
                <a16:creationId xmlns:a16="http://schemas.microsoft.com/office/drawing/2014/main" id="{FA7974E5-B11F-4115-AC7F-BF5CE0F4B98C}"/>
              </a:ext>
            </a:extLst>
          </p:cNvPr>
          <p:cNvSpPr/>
          <p:nvPr/>
        </p:nvSpPr>
        <p:spPr>
          <a:xfrm>
            <a:off x="149529" y="1357688"/>
            <a:ext cx="818364" cy="2373265"/>
          </a:xfrm>
          <a:prstGeom prst="rect">
            <a:avLst/>
          </a:prstGeom>
          <a:solidFill>
            <a:srgbClr val="C0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en-US" altLang="zh-CN" sz="900" b="1" i="0" u="none" strike="noStrike" kern="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Lab Transversal</a:t>
            </a:r>
            <a:endParaRPr kumimoji="0" lang="fr-FR" altLang="zh-CN" sz="900" b="1" i="0" u="none" strike="noStrike" kern="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7" name="Titre 1">
            <a:extLst>
              <a:ext uri="{FF2B5EF4-FFF2-40B4-BE49-F238E27FC236}">
                <a16:creationId xmlns:a16="http://schemas.microsoft.com/office/drawing/2014/main" id="{4347DF85-51FD-40C7-A678-06A2BC4A7738}"/>
              </a:ext>
            </a:extLst>
          </p:cNvPr>
          <p:cNvSpPr txBox="1">
            <a:spLocks/>
          </p:cNvSpPr>
          <p:nvPr/>
        </p:nvSpPr>
        <p:spPr>
          <a:xfrm>
            <a:off x="1420888" y="274142"/>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lang="en-US" altLang="zh-CN" sz="2800" b="1" kern="0" dirty="0" smtClean="0">
                <a:solidFill>
                  <a:prstClr val="black"/>
                </a:solidFill>
                <a:latin typeface="Century Gothic" panose="020B0502020202020204" pitchFamily="34" charset="0"/>
                <a:ea typeface="+mn-ea"/>
                <a:cs typeface="+mn-cs"/>
              </a:rPr>
              <a:t>RESEARCH &amp; INNOVATION</a:t>
            </a:r>
            <a:endParaRPr lang="fr-FR" sz="2800" b="1" kern="0" dirty="0">
              <a:solidFill>
                <a:prstClr val="black"/>
              </a:solidFill>
              <a:latin typeface="Century Gothic" panose="020B0502020202020204" pitchFamily="34" charset="0"/>
              <a:ea typeface="+mn-ea"/>
              <a:cs typeface="+mn-cs"/>
            </a:endParaRPr>
          </a:p>
        </p:txBody>
      </p:sp>
      <p:sp>
        <p:nvSpPr>
          <p:cNvPr id="9" name="矩形 8">
            <a:extLst>
              <a:ext uri="{FF2B5EF4-FFF2-40B4-BE49-F238E27FC236}">
                <a16:creationId xmlns:a16="http://schemas.microsoft.com/office/drawing/2014/main" id="{412C2504-5D90-4F13-8287-3AA744C45D5D}"/>
              </a:ext>
            </a:extLst>
          </p:cNvPr>
          <p:cNvSpPr/>
          <p:nvPr/>
        </p:nvSpPr>
        <p:spPr>
          <a:xfrm>
            <a:off x="1019624" y="1357687"/>
            <a:ext cx="900000" cy="5854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Tool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Digitalization</a:t>
            </a:r>
            <a:endPar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9A681DF6-33CD-4963-8DAF-805A0CB1601F}"/>
              </a:ext>
            </a:extLst>
          </p:cNvPr>
          <p:cNvSpPr/>
          <p:nvPr/>
        </p:nvSpPr>
        <p:spPr>
          <a:xfrm>
            <a:off x="1019624" y="2038572"/>
            <a:ext cx="900000" cy="16923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Formulation Science</a:t>
            </a:r>
            <a:endParaRPr kumimoji="0" lang="en-US"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1" name="Rectangle 64">
            <a:extLst>
              <a:ext uri="{FF2B5EF4-FFF2-40B4-BE49-F238E27FC236}">
                <a16:creationId xmlns:a16="http://schemas.microsoft.com/office/drawing/2014/main" id="{FB895341-56CC-451E-B403-78C5BA30F348}"/>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 name="Rectangle 58">
            <a:extLst>
              <a:ext uri="{FF2B5EF4-FFF2-40B4-BE49-F238E27FC236}">
                <a16:creationId xmlns:a16="http://schemas.microsoft.com/office/drawing/2014/main" id="{ACFF60DC-1CCD-498E-9AB8-ACF59A0690A5}"/>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3" name="Rectangle 76">
            <a:extLst>
              <a:ext uri="{FF2B5EF4-FFF2-40B4-BE49-F238E27FC236}">
                <a16:creationId xmlns:a16="http://schemas.microsoft.com/office/drawing/2014/main" id="{5B4AD1D4-0D26-48A4-A53F-0B7984D6FD06}"/>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 name="Rectangle 76">
            <a:extLst>
              <a:ext uri="{FF2B5EF4-FFF2-40B4-BE49-F238E27FC236}">
                <a16:creationId xmlns:a16="http://schemas.microsoft.com/office/drawing/2014/main" id="{0B66579F-1D3C-4409-BFAD-B691CAFC67A1}"/>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5" name="Rectangle 50">
            <a:extLst>
              <a:ext uri="{FF2B5EF4-FFF2-40B4-BE49-F238E27FC236}">
                <a16:creationId xmlns:a16="http://schemas.microsoft.com/office/drawing/2014/main" id="{FDF96BD4-4981-4A7C-8CDD-495D36546977}"/>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6" name="Rectangle 59">
            <a:extLst>
              <a:ext uri="{FF2B5EF4-FFF2-40B4-BE49-F238E27FC236}">
                <a16:creationId xmlns:a16="http://schemas.microsoft.com/office/drawing/2014/main" id="{ABEC543E-1DA9-45E4-87A2-2CEA8A90A769}"/>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3" name="Rectangle 4">
            <a:hlinkClick r:id="" action="ppaction://noaction"/>
            <a:extLst>
              <a:ext uri="{FF2B5EF4-FFF2-40B4-BE49-F238E27FC236}">
                <a16:creationId xmlns:a16="http://schemas.microsoft.com/office/drawing/2014/main" id="{05E818D0-53CE-4B9E-9DF8-648068445978}"/>
              </a:ext>
            </a:extLst>
          </p:cNvPr>
          <p:cNvSpPr txBox="1">
            <a:spLocks noChangeArrowheads="1"/>
          </p:cNvSpPr>
          <p:nvPr/>
        </p:nvSpPr>
        <p:spPr bwMode="auto">
          <a:xfrm>
            <a:off x="2026221" y="1619752"/>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Statistics</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Training (Basic)</a:t>
            </a:r>
          </a:p>
        </p:txBody>
      </p:sp>
      <p:sp>
        <p:nvSpPr>
          <p:cNvPr id="45" name="Rectangle 4">
            <a:hlinkClick r:id="" action="ppaction://noaction"/>
            <a:extLst>
              <a:ext uri="{FF2B5EF4-FFF2-40B4-BE49-F238E27FC236}">
                <a16:creationId xmlns:a16="http://schemas.microsoft.com/office/drawing/2014/main" id="{494E7BCF-7E62-4BE3-9645-238278E13911}"/>
              </a:ext>
            </a:extLst>
          </p:cNvPr>
          <p:cNvSpPr txBox="1">
            <a:spLocks noChangeArrowheads="1"/>
          </p:cNvSpPr>
          <p:nvPr/>
        </p:nvSpPr>
        <p:spPr bwMode="auto">
          <a:xfrm>
            <a:off x="2026221" y="1357688"/>
            <a:ext cx="4320000" cy="198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sz="900">
                <a:latin typeface="Century Gothic" panose="020B0502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L</a:t>
            </a:r>
            <a:r>
              <a:rPr kumimoji="0" lang="en-US"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ab Applications</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47" name="Rectangle 4">
            <a:hlinkClick r:id="" action="ppaction://noaction"/>
            <a:extLst>
              <a:ext uri="{FF2B5EF4-FFF2-40B4-BE49-F238E27FC236}">
                <a16:creationId xmlns:a16="http://schemas.microsoft.com/office/drawing/2014/main" id="{C540565E-BD73-42B9-9AEB-80285F9564DC}"/>
              </a:ext>
            </a:extLst>
          </p:cNvPr>
          <p:cNvSpPr txBox="1">
            <a:spLocks noChangeArrowheads="1"/>
          </p:cNvSpPr>
          <p:nvPr/>
        </p:nvSpPr>
        <p:spPr bwMode="auto">
          <a:xfrm>
            <a:off x="2026221" y="2354687"/>
            <a:ext cx="4320000" cy="21236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Colorimetry</a:t>
            </a:r>
          </a:p>
        </p:txBody>
      </p:sp>
      <p:sp>
        <p:nvSpPr>
          <p:cNvPr id="48" name="Rectangle 4">
            <a:hlinkClick r:id="" action="ppaction://noaction"/>
            <a:extLst>
              <a:ext uri="{FF2B5EF4-FFF2-40B4-BE49-F238E27FC236}">
                <a16:creationId xmlns:a16="http://schemas.microsoft.com/office/drawing/2014/main" id="{A10C095C-8E2D-4620-A058-0F8904EAFA61}"/>
              </a:ext>
            </a:extLst>
          </p:cNvPr>
          <p:cNvSpPr txBox="1">
            <a:spLocks noChangeArrowheads="1"/>
          </p:cNvSpPr>
          <p:nvPr/>
        </p:nvSpPr>
        <p:spPr bwMode="auto">
          <a:xfrm>
            <a:off x="6648602" y="2034572"/>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Physical </a:t>
            </a: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Chemistry</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(Advanced</a:t>
            </a: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t>
            </a:r>
          </a:p>
        </p:txBody>
      </p:sp>
      <p:grpSp>
        <p:nvGrpSpPr>
          <p:cNvPr id="69" name="Group 68"/>
          <p:cNvGrpSpPr/>
          <p:nvPr/>
        </p:nvGrpSpPr>
        <p:grpSpPr>
          <a:xfrm>
            <a:off x="6641705" y="3211800"/>
            <a:ext cx="4320000" cy="360000"/>
            <a:chOff x="6648602" y="6376813"/>
            <a:chExt cx="4320000" cy="360000"/>
          </a:xfrm>
        </p:grpSpPr>
        <p:sp>
          <p:nvSpPr>
            <p:cNvPr id="68" name="Rectangle 4">
              <a:extLst>
                <a:ext uri="{FF2B5EF4-FFF2-40B4-BE49-F238E27FC236}">
                  <a16:creationId xmlns:a16="http://schemas.microsoft.com/office/drawing/2014/main" id="{A10C095C-8E2D-4620-A058-0F8904EAFA61}"/>
                </a:ext>
              </a:extLst>
            </p:cNvPr>
            <p:cNvSpPr txBox="1">
              <a:spLocks noChangeArrowheads="1"/>
            </p:cNvSpPr>
            <p:nvPr/>
          </p:nvSpPr>
          <p:spPr bwMode="auto">
            <a:xfrm>
              <a:off x="6648602" y="6376813"/>
              <a:ext cx="4320000" cy="360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Skincare</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49" name="Rectangle 4">
              <a:hlinkClick r:id="" action="ppaction://noaction"/>
              <a:extLst>
                <a:ext uri="{FF2B5EF4-FFF2-40B4-BE49-F238E27FC236}">
                  <a16:creationId xmlns:a16="http://schemas.microsoft.com/office/drawing/2014/main" id="{03E071C1-A763-4CEF-BA78-F1CFE12AB792}"/>
                </a:ext>
              </a:extLst>
            </p:cNvPr>
            <p:cNvSpPr txBox="1">
              <a:spLocks noChangeArrowheads="1"/>
            </p:cNvSpPr>
            <p:nvPr/>
          </p:nvSpPr>
          <p:spPr bwMode="auto">
            <a:xfrm>
              <a:off x="8900839" y="6411896"/>
              <a:ext cx="1498285" cy="289835"/>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Inter P</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hase </a:t>
              </a: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Emulsion</a:t>
              </a:r>
              <a:endPar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50" name="Rectangle 4">
              <a:hlinkClick r:id="" action="ppaction://noaction"/>
              <a:extLst>
                <a:ext uri="{FF2B5EF4-FFF2-40B4-BE49-F238E27FC236}">
                  <a16:creationId xmlns:a16="http://schemas.microsoft.com/office/drawing/2014/main" id="{A1A7C9D4-8663-40ED-A669-9AE2E7B30106}"/>
                </a:ext>
              </a:extLst>
            </p:cNvPr>
            <p:cNvSpPr txBox="1">
              <a:spLocks noChangeArrowheads="1"/>
            </p:cNvSpPr>
            <p:nvPr/>
          </p:nvSpPr>
          <p:spPr bwMode="auto">
            <a:xfrm>
              <a:off x="7356395" y="6413731"/>
              <a:ext cx="1463385" cy="288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Organize</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Phase</a:t>
              </a:r>
              <a:endPar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grpSp>
        <p:nvGrpSpPr>
          <p:cNvPr id="34" name="Group 33"/>
          <p:cNvGrpSpPr/>
          <p:nvPr/>
        </p:nvGrpSpPr>
        <p:grpSpPr>
          <a:xfrm>
            <a:off x="6641705" y="2351101"/>
            <a:ext cx="4320000" cy="360000"/>
            <a:chOff x="6641173" y="5421854"/>
            <a:chExt cx="4320000" cy="360000"/>
          </a:xfrm>
        </p:grpSpPr>
        <p:sp>
          <p:nvSpPr>
            <p:cNvPr id="66" name="Rectangle 4">
              <a:extLst>
                <a:ext uri="{FF2B5EF4-FFF2-40B4-BE49-F238E27FC236}">
                  <a16:creationId xmlns:a16="http://schemas.microsoft.com/office/drawing/2014/main" id="{A10C095C-8E2D-4620-A058-0F8904EAFA61}"/>
                </a:ext>
              </a:extLst>
            </p:cNvPr>
            <p:cNvSpPr txBox="1">
              <a:spLocks noChangeArrowheads="1"/>
            </p:cNvSpPr>
            <p:nvPr/>
          </p:nvSpPr>
          <p:spPr bwMode="auto">
            <a:xfrm>
              <a:off x="6641173" y="5421854"/>
              <a:ext cx="4320000" cy="360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HAIR</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54" name="Rectangle 4">
              <a:hlinkClick r:id="" action="ppaction://noaction"/>
              <a:extLst>
                <a:ext uri="{FF2B5EF4-FFF2-40B4-BE49-F238E27FC236}">
                  <a16:creationId xmlns:a16="http://schemas.microsoft.com/office/drawing/2014/main" id="{AEAFCE77-887A-4F98-83D1-67D28A6FFC7C}"/>
                </a:ext>
              </a:extLst>
            </p:cNvPr>
            <p:cNvSpPr txBox="1">
              <a:spLocks noChangeArrowheads="1"/>
            </p:cNvSpPr>
            <p:nvPr/>
          </p:nvSpPr>
          <p:spPr bwMode="auto">
            <a:xfrm>
              <a:off x="7112555" y="5457575"/>
              <a:ext cx="1116000" cy="288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Physical </a:t>
              </a:r>
              <a:r>
                <a:rPr kumimoji="0" lang="en-US"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Chemistry</a:t>
              </a:r>
              <a:r>
                <a:rPr kumimoji="0" lang="fr-FR"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en-US" sz="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Study-Shampoo</a:t>
              </a:r>
              <a:endParaRPr kumimoji="0" lang="en-US"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55" name="Rectangle 4">
              <a:hlinkClick r:id="" action="ppaction://noaction"/>
              <a:extLst>
                <a:ext uri="{FF2B5EF4-FFF2-40B4-BE49-F238E27FC236}">
                  <a16:creationId xmlns:a16="http://schemas.microsoft.com/office/drawing/2014/main" id="{E6D08096-851C-46F8-8DC8-161C96F7D5A2}"/>
                </a:ext>
              </a:extLst>
            </p:cNvPr>
            <p:cNvSpPr txBox="1">
              <a:spLocks noChangeArrowheads="1"/>
            </p:cNvSpPr>
            <p:nvPr/>
          </p:nvSpPr>
          <p:spPr bwMode="auto">
            <a:xfrm>
              <a:off x="8303585" y="5464636"/>
              <a:ext cx="1116000" cy="288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Physical </a:t>
              </a:r>
              <a:r>
                <a:rPr kumimoji="0" lang="fr-FR" sz="800"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Arial" panose="020B0604020202020204" pitchFamily="34" charset="0"/>
                </a:rPr>
                <a:t>Chemistry</a:t>
              </a:r>
              <a:r>
                <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fr-FR" sz="800"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Arial" panose="020B0604020202020204" pitchFamily="34" charset="0"/>
                </a:rPr>
                <a:t>Study-Conditioner</a:t>
              </a:r>
              <a:endPar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56" name="Rectangle 4">
              <a:hlinkClick r:id="" action="ppaction://noaction"/>
              <a:extLst>
                <a:ext uri="{FF2B5EF4-FFF2-40B4-BE49-F238E27FC236}">
                  <a16:creationId xmlns:a16="http://schemas.microsoft.com/office/drawing/2014/main" id="{7C564B23-AE77-48C5-BB20-D3C05A673E02}"/>
                </a:ext>
              </a:extLst>
            </p:cNvPr>
            <p:cNvSpPr txBox="1">
              <a:spLocks noChangeArrowheads="1"/>
            </p:cNvSpPr>
            <p:nvPr/>
          </p:nvSpPr>
          <p:spPr bwMode="auto">
            <a:xfrm>
              <a:off x="9471934" y="5464636"/>
              <a:ext cx="1343385" cy="288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Advanced Research of Damaged Hair Repair</a:t>
              </a:r>
              <a:endParaRPr kumimoji="0" lang="fr-FR"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grpSp>
      <p:grpSp>
        <p:nvGrpSpPr>
          <p:cNvPr id="42" name="Group 41"/>
          <p:cNvGrpSpPr/>
          <p:nvPr/>
        </p:nvGrpSpPr>
        <p:grpSpPr>
          <a:xfrm>
            <a:off x="6641705" y="2781509"/>
            <a:ext cx="4320000" cy="360000"/>
            <a:chOff x="6641173" y="5920338"/>
            <a:chExt cx="4320000" cy="360000"/>
          </a:xfrm>
        </p:grpSpPr>
        <p:sp>
          <p:nvSpPr>
            <p:cNvPr id="67" name="Rectangle 4">
              <a:extLst>
                <a:ext uri="{FF2B5EF4-FFF2-40B4-BE49-F238E27FC236}">
                  <a16:creationId xmlns:a16="http://schemas.microsoft.com/office/drawing/2014/main" id="{A10C095C-8E2D-4620-A058-0F8904EAFA61}"/>
                </a:ext>
              </a:extLst>
            </p:cNvPr>
            <p:cNvSpPr txBox="1">
              <a:spLocks noChangeArrowheads="1"/>
            </p:cNvSpPr>
            <p:nvPr/>
          </p:nvSpPr>
          <p:spPr bwMode="auto">
            <a:xfrm>
              <a:off x="6641173" y="5920338"/>
              <a:ext cx="4320000" cy="360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err="1" smtClean="0">
                  <a:ln>
                    <a:noFill/>
                  </a:ln>
                  <a:solidFill>
                    <a:prstClr val="black"/>
                  </a:solidFill>
                  <a:effectLst/>
                  <a:uLnTx/>
                  <a:uFillTx/>
                  <a:latin typeface="Century Gothic" panose="020B0502020202020204" pitchFamily="34" charset="0"/>
                  <a:ea typeface="+mn-ea"/>
                  <a:cs typeface="Arial" panose="020B0604020202020204" pitchFamily="34" charset="0"/>
                </a:rPr>
                <a:t>Makeup</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57" name="Rectangle 4">
              <a:hlinkClick r:id="" action="ppaction://noaction"/>
              <a:extLst>
                <a:ext uri="{FF2B5EF4-FFF2-40B4-BE49-F238E27FC236}">
                  <a16:creationId xmlns:a16="http://schemas.microsoft.com/office/drawing/2014/main" id="{9B1D56E1-8EA7-43E4-B716-8C1254EBD018}"/>
                </a:ext>
              </a:extLst>
            </p:cNvPr>
            <p:cNvSpPr txBox="1">
              <a:spLocks noChangeArrowheads="1"/>
            </p:cNvSpPr>
            <p:nvPr/>
          </p:nvSpPr>
          <p:spPr bwMode="auto">
            <a:xfrm>
              <a:off x="7356395" y="5976191"/>
              <a:ext cx="1463385" cy="248295"/>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Application of Rheology in Cosmetics</a:t>
              </a:r>
            </a:p>
          </p:txBody>
        </p:sp>
        <p:sp>
          <p:nvSpPr>
            <p:cNvPr id="58" name="Rectangle 4">
              <a:hlinkClick r:id="" action="ppaction://noaction"/>
              <a:extLst>
                <a:ext uri="{FF2B5EF4-FFF2-40B4-BE49-F238E27FC236}">
                  <a16:creationId xmlns:a16="http://schemas.microsoft.com/office/drawing/2014/main" id="{5BD575F2-BE1F-4FD3-AD54-8057005B76A7}"/>
                </a:ext>
              </a:extLst>
            </p:cNvPr>
            <p:cNvSpPr txBox="1">
              <a:spLocks noChangeArrowheads="1"/>
            </p:cNvSpPr>
            <p:nvPr/>
          </p:nvSpPr>
          <p:spPr bwMode="auto">
            <a:xfrm>
              <a:off x="8879409" y="5976193"/>
              <a:ext cx="1506652" cy="248294"/>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Lipid Crystallization in Cosmetics</a:t>
              </a:r>
            </a:p>
          </p:txBody>
        </p:sp>
      </p:grpSp>
      <p:sp>
        <p:nvSpPr>
          <p:cNvPr id="60" name="Rectangle 4">
            <a:hlinkClick r:id="" action="ppaction://noaction"/>
            <a:extLst>
              <a:ext uri="{FF2B5EF4-FFF2-40B4-BE49-F238E27FC236}">
                <a16:creationId xmlns:a16="http://schemas.microsoft.com/office/drawing/2014/main" id="{A10C095C-8E2D-4620-A058-0F8904EAFA61}"/>
              </a:ext>
            </a:extLst>
          </p:cNvPr>
          <p:cNvSpPr txBox="1">
            <a:spLocks noChangeArrowheads="1"/>
          </p:cNvSpPr>
          <p:nvPr/>
        </p:nvSpPr>
        <p:spPr bwMode="auto">
          <a:xfrm>
            <a:off x="2026221" y="2063626"/>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Physical </a:t>
            </a:r>
            <a:r>
              <a:rPr kumimoji="0" lang="en-US"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Chemistry</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(Basic)</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sp>
        <p:nvSpPr>
          <p:cNvPr id="62" name="矩形 67">
            <a:extLst>
              <a:ext uri="{FF2B5EF4-FFF2-40B4-BE49-F238E27FC236}">
                <a16:creationId xmlns:a16="http://schemas.microsoft.com/office/drawing/2014/main" id="{E055E90F-3EF2-4D38-A51A-FA626B34FA3F}"/>
              </a:ext>
            </a:extLst>
          </p:cNvPr>
          <p:cNvSpPr/>
          <p:nvPr/>
        </p:nvSpPr>
        <p:spPr>
          <a:xfrm>
            <a:off x="2026221" y="822809"/>
            <a:ext cx="4320000" cy="324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Essential </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3" name="矩形 67">
            <a:extLst>
              <a:ext uri="{FF2B5EF4-FFF2-40B4-BE49-F238E27FC236}">
                <a16:creationId xmlns:a16="http://schemas.microsoft.com/office/drawing/2014/main" id="{E055E90F-3EF2-4D38-A51A-FA626B34FA3F}"/>
              </a:ext>
            </a:extLst>
          </p:cNvPr>
          <p:cNvSpPr/>
          <p:nvPr/>
        </p:nvSpPr>
        <p:spPr>
          <a:xfrm>
            <a:off x="6641705" y="827414"/>
            <a:ext cx="4320000" cy="324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Advanced</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5" name="Rectangle 4">
            <a:hlinkClick r:id="" action="ppaction://noaction"/>
            <a:extLst>
              <a:ext uri="{FF2B5EF4-FFF2-40B4-BE49-F238E27FC236}">
                <a16:creationId xmlns:a16="http://schemas.microsoft.com/office/drawing/2014/main" id="{05E818D0-53CE-4B9E-9DF8-648068445978}"/>
              </a:ext>
            </a:extLst>
          </p:cNvPr>
          <p:cNvSpPr txBox="1">
            <a:spLocks noChangeArrowheads="1"/>
          </p:cNvSpPr>
          <p:nvPr/>
        </p:nvSpPr>
        <p:spPr bwMode="auto">
          <a:xfrm>
            <a:off x="6648602" y="1619752"/>
            <a:ext cx="4320000" cy="198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tx1"/>
                </a:solidFill>
                <a:latin typeface="Century Gothic" panose="020B0502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DOE </a:t>
            </a:r>
            <a:r>
              <a:rPr kumimoji="0" lang="fr-FR"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Training</a:t>
            </a:r>
            <a:endParaRPr kumimoji="0" lang="fr-FR"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endParaRPr>
          </a:p>
        </p:txBody>
      </p:sp>
      <p:cxnSp>
        <p:nvCxnSpPr>
          <p:cNvPr id="81" name="Straight Connector 46">
            <a:extLst>
              <a:ext uri="{FF2B5EF4-FFF2-40B4-BE49-F238E27FC236}">
                <a16:creationId xmlns:a16="http://schemas.microsoft.com/office/drawing/2014/main" id="{EF5EB8EC-6809-43BA-96D7-2775D9DCF030}"/>
              </a:ext>
            </a:extLst>
          </p:cNvPr>
          <p:cNvCxnSpPr>
            <a:cxnSpLocks/>
          </p:cNvCxnSpPr>
          <p:nvPr/>
        </p:nvCxnSpPr>
        <p:spPr>
          <a:xfrm>
            <a:off x="2026221" y="1943131"/>
            <a:ext cx="8942381"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46">
            <a:extLst>
              <a:ext uri="{FF2B5EF4-FFF2-40B4-BE49-F238E27FC236}">
                <a16:creationId xmlns:a16="http://schemas.microsoft.com/office/drawing/2014/main" id="{EF5EB8EC-6809-43BA-96D7-2775D9DCF030}"/>
              </a:ext>
            </a:extLst>
          </p:cNvPr>
          <p:cNvCxnSpPr>
            <a:cxnSpLocks/>
          </p:cNvCxnSpPr>
          <p:nvPr/>
        </p:nvCxnSpPr>
        <p:spPr>
          <a:xfrm>
            <a:off x="1989059" y="1253184"/>
            <a:ext cx="8942381"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46">
            <a:extLst>
              <a:ext uri="{FF2B5EF4-FFF2-40B4-BE49-F238E27FC236}">
                <a16:creationId xmlns:a16="http://schemas.microsoft.com/office/drawing/2014/main" id="{EF5EB8EC-6809-43BA-96D7-2775D9DCF030}"/>
              </a:ext>
            </a:extLst>
          </p:cNvPr>
          <p:cNvCxnSpPr>
            <a:cxnSpLocks/>
          </p:cNvCxnSpPr>
          <p:nvPr/>
        </p:nvCxnSpPr>
        <p:spPr>
          <a:xfrm>
            <a:off x="2019324" y="3732072"/>
            <a:ext cx="8942381"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716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Orientation for New Employee</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a:solidFill>
                  <a:srgbClr val="414241"/>
                </a:solidFill>
                <a:latin typeface="Century Gothic"/>
              </a:rPr>
              <a:t>R&amp;I Orientation for new comers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Identify and share the values and strategy of R&amp;I to strengthen the feeling of membership</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Integrate R&amp;I strategic orientations and the associated principles of organization</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Relate  the global stakes of R&amp;I to your local strategy </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Widen your network </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a:solidFill>
                  <a:srgbClr val="414241"/>
                </a:solidFill>
                <a:latin typeface="Century Gothic"/>
                <a:ea typeface="AvantGarde Bk BT Book" charset="0"/>
                <a:cs typeface="AvantGarde Bk BT Book" charset="0"/>
              </a:rPr>
              <a:t>All R&amp;I New Comers</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1.5</a:t>
            </a:r>
            <a:r>
              <a:rPr lang="en-GB" sz="1200" b="1">
                <a:solidFill>
                  <a:srgbClr val="414241"/>
                </a:solidFill>
                <a:latin typeface="Century Gothic"/>
              </a:rPr>
              <a:t>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29791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smtClean="0">
                <a:ln>
                  <a:noFill/>
                </a:ln>
                <a:solidFill>
                  <a:srgbClr val="414241"/>
                </a:solidFill>
                <a:effectLst/>
                <a:uLnTx/>
                <a:uFillTx/>
                <a:latin typeface="Century Gothic"/>
                <a:ea typeface="+mn-ea"/>
                <a:cs typeface="+mn-cs"/>
              </a:rPr>
              <a:t>EN</a:t>
            </a:r>
            <a:r>
              <a:rPr lang="en-US" sz="1200" b="1" dirty="0" smtClean="0">
                <a:solidFill>
                  <a:srgbClr val="414241"/>
                </a:solidFill>
                <a:latin typeface="Century Gothic"/>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048C1FC-D4B0-46F3-9832-1FBA28C6D7D7}"/>
              </a:ext>
            </a:extLst>
          </p:cNvPr>
          <p:cNvSpPr/>
          <p:nvPr/>
        </p:nvSpPr>
        <p:spPr>
          <a:xfrm>
            <a:off x="584481" y="4404353"/>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16">
            <a:extLst>
              <a:ext uri="{FF2B5EF4-FFF2-40B4-BE49-F238E27FC236}">
                <a16:creationId xmlns:a16="http://schemas.microsoft.com/office/drawing/2014/main" id="{FB97076C-120E-462B-91B3-A09E6C26925B}"/>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Job Must</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293671235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Consumer Connect</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a:solidFill>
                  <a:srgbClr val="414241"/>
                </a:solidFill>
                <a:latin typeface="Century Gothic"/>
              </a:rPr>
              <a:t>Get into the consumer's shoes (consumer visits) and generate insights on a specific topic.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Conduct a consumer visit on a specific topic (home visit, store visit with consumer...) </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Generate consumer insights through the trinity methodology (product insight and advertising insight)</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Think about the best way to address consumer tension via our observation and existing technology</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a:solidFill>
                  <a:srgbClr val="414241"/>
                </a:solidFill>
                <a:latin typeface="Century Gothic"/>
                <a:ea typeface="AvantGarde Bk BT Book" charset="0"/>
                <a:cs typeface="AvantGarde Bk BT Book" charset="0"/>
              </a:rPr>
              <a:t>All R&amp;I</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22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35263</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7336" y="4586685"/>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
        <p:nvSpPr>
          <p:cNvPr id="18" name="Rectangle 16">
            <a:extLst>
              <a:ext uri="{FF2B5EF4-FFF2-40B4-BE49-F238E27FC236}">
                <a16:creationId xmlns:a16="http://schemas.microsoft.com/office/drawing/2014/main" id="{38462B0D-A44C-410C-917E-6167F732BB52}"/>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kumimoji="0" lang="en-US"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Nomination </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7" name="Rectangle à coins arrondis 9">
            <a:extLst>
              <a:ext uri="{FF2B5EF4-FFF2-40B4-BE49-F238E27FC236}">
                <a16:creationId xmlns:a16="http://schemas.microsoft.com/office/drawing/2014/main" id="{D90A8546-B8EC-4B9A-BEFF-E959B7419B9E}"/>
              </a:ext>
            </a:extLst>
          </p:cNvPr>
          <p:cNvSpPr/>
          <p:nvPr/>
        </p:nvSpPr>
        <p:spPr>
          <a:xfrm>
            <a:off x="647336" y="485000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2646683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R&amp;I Consumer Insights Series </a:t>
            </a:r>
            <a:endParaRPr lang="en-GB"/>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Get into the consumer's shoes (consumer visits) and generate insights on a specific topic.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See consumer observation from different demographic socio-economic &amp;geographic area</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consumers daily setting</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Think about the best way to address consumer tension via observation report and existing technology</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1.5</a:t>
            </a:r>
            <a:r>
              <a:rPr kumimoji="0" lang="en-GB" sz="1200" b="1" i="0" u="none" strike="noStrike" kern="1200" cap="none" spc="0" normalizeH="0" baseline="0" noProof="0">
                <a:ln>
                  <a:noFill/>
                </a:ln>
                <a:solidFill>
                  <a:srgbClr val="414241"/>
                </a:solidFill>
                <a:effectLst/>
                <a:uLnTx/>
                <a:uFillTx/>
                <a:latin typeface="Century Gothic"/>
                <a:ea typeface="+mn-ea"/>
                <a:cs typeface="+mn-cs"/>
              </a:rPr>
              <a:t>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29713</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3053" y="447743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81938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Influencing for Results 2</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Learning </a:t>
            </a: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importance of cooperation and the phases of building collaboration relationships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Enhance self-awareness on your interpersonal strengths and areas for improvement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the learned methods and tools to build high quality collaboration relationships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More than 8 years of working experience, manager and above level</a:t>
            </a:r>
          </a:p>
          <a:p>
            <a:pPr lvl="0" defTabSz="457147">
              <a:defRPr/>
            </a:pPr>
            <a:r>
              <a:rPr lang="en-US" altLang="zh-CN" sz="1200" dirty="0" smtClean="0">
                <a:solidFill>
                  <a:srgbClr val="414241"/>
                </a:solidFill>
                <a:latin typeface="Century Gothic"/>
                <a:ea typeface="AvantGarde Bk BT Book" charset="0"/>
                <a:cs typeface="AvantGarde Bk BT Book" charset="0"/>
              </a:rPr>
              <a:t>Suggest to attend this seminar after completing IFR1 learning</a:t>
            </a:r>
            <a:endParaRPr lang="en-US" altLang="zh-CN"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a:t>
            </a:r>
            <a:r>
              <a:rPr kumimoji="0" lang="en-GB"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13498</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171450" marR="0" lvl="0" indent="-171450" algn="l" defTabSz="457147" rtl="0" eaLnBrk="1" fontAlgn="auto" latinLnBrk="0" hangingPunct="1">
              <a:lnSpc>
                <a:spcPct val="100000"/>
              </a:lnSpc>
              <a:spcBef>
                <a:spcPts val="0"/>
              </a:spcBef>
              <a:spcAft>
                <a:spcPts val="0"/>
              </a:spcAft>
              <a:buClrTx/>
              <a:buSzTx/>
              <a:buFont typeface="Wingdings" panose="05000000000000000000" pitchFamily="2" charset="2"/>
              <a:buChar char="þ"/>
              <a:tabLst/>
              <a:defRPr/>
            </a:pPr>
            <a:r>
              <a:rPr lang="en-GB" sz="1200">
                <a:solidFill>
                  <a:srgbClr val="414241"/>
                </a:solidFill>
                <a:latin typeface="Century Gothic"/>
                <a:sym typeface="Wingdings" panose="05000000000000000000" pitchFamily="2" charset="2"/>
              </a:rPr>
              <a:t>1 flex</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7336" y="399257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a:p>
            <a:pPr lvl="0" algn="r">
              <a:defRPr/>
            </a:pPr>
            <a:endParaRPr lang="en-US" sz="1400" b="1">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7336" y="4230030"/>
            <a:ext cx="1639966" cy="304826"/>
          </a:xfrm>
          <a:prstGeom prst="rect">
            <a:avLst/>
          </a:prstGeom>
        </p:spPr>
      </p:pic>
    </p:spTree>
    <p:extLst>
      <p:ext uri="{BB962C8B-B14F-4D97-AF65-F5344CB8AC3E}">
        <p14:creationId xmlns:p14="http://schemas.microsoft.com/office/powerpoint/2010/main" val="51313144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Patents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All you need to know about Patent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skills and competencies in intellectual property and patent policy, related to R&amp;I strategy in these fields, in order to protect our know-how and innovations.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Build up general patent/right to market knowledge,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internal patent filing/right to market process knowledge among all the researchers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Know basic knowledge about patent fillings, patentability, internal patent filing process, Vg evaluation, and case studies;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Know basic knowledge about RTM studies, tripartite meetings, and internal processes thereof, and case studies</a:t>
            </a:r>
          </a:p>
          <a:p>
            <a:pPr lvl="0" defTabSz="457147">
              <a:defRPr/>
            </a:pPr>
            <a:endParaRPr kumimoji="0" lang="en-US" sz="12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smtClean="0">
                <a:solidFill>
                  <a:srgbClr val="414241"/>
                </a:solidFill>
                <a:latin typeface="Century Gothic"/>
                <a:ea typeface="AvantGarde Bk BT Book" charset="0"/>
                <a:cs typeface="AvantGarde Bk BT Book" charset="0"/>
              </a:rPr>
              <a:t>All</a:t>
            </a:r>
            <a:endParaRPr lang="en-US" altLang="zh-CN" sz="120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8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29717</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98915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smtClean="0">
                <a:ln>
                  <a:noFill/>
                </a:ln>
                <a:solidFill>
                  <a:srgbClr val="414241"/>
                </a:solidFill>
                <a:effectLst/>
                <a:uLnTx/>
                <a:uFillTx/>
                <a:latin typeface="Century Gothic"/>
                <a:ea typeface="+mn-ea"/>
                <a:cs typeface="+mn-cs"/>
              </a:rPr>
              <a:t>EN/CN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188784" y="1047861"/>
            <a:ext cx="2455710" cy="1015663"/>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171450" lvl="0" indent="-171450" defTabSz="457147">
              <a:buFont typeface="Wingdings" panose="05000000000000000000" pitchFamily="2" charset="2"/>
              <a:buChar char="þ"/>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p>
          <a:p>
            <a:pPr marL="171450" lvl="0" indent="-171450" defTabSz="457147">
              <a:buFont typeface="Wingdings" panose="05000000000000000000" pitchFamily="2" charset="2"/>
              <a:buChar char="þ"/>
              <a:defRPr/>
            </a:pPr>
            <a:r>
              <a:rPr lang="en-US" altLang="zh-CN" sz="1200">
                <a:solidFill>
                  <a:srgbClr val="414241"/>
                </a:solidFill>
                <a:latin typeface="Century Gothic"/>
                <a:sym typeface="Wingdings" panose="05000000000000000000" pitchFamily="2" charset="2"/>
              </a:rPr>
              <a:t>Business Must for ADVRES, PPE, Skin Lab, Hair Lab and Makeup Lab new comers</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9048" y="5142285"/>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115790931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Fragrance Training</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Learn basic fragrance knowledge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basic fragrance knowledge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Can use professional language to describe scent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the sensitivity of scent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closer to PERFUME world</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3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34944</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a:t>
            </a:r>
            <a:r>
              <a:rPr kumimoji="0" lang="en-GB" sz="1200" b="0" i="0" u="none" strike="noStrike" kern="1200" cap="none" spc="0" normalizeH="0" baseline="0" noProof="0" dirty="0">
                <a:ln>
                  <a:noFill/>
                </a:ln>
                <a:effectLst/>
                <a:uLnTx/>
                <a:uFillTx/>
                <a:latin typeface="Century Gothic"/>
                <a:ea typeface="+mn-ea"/>
                <a:cs typeface="+mn-cs"/>
              </a:rPr>
              <a:t>: </a:t>
            </a:r>
            <a:r>
              <a:rPr kumimoji="0" lang="en-GB" sz="1200" b="1" u="none" strike="noStrike" kern="1200" cap="none" spc="0" normalizeH="0" baseline="0" noProof="0" dirty="0" smtClean="0">
                <a:ln>
                  <a:noFill/>
                </a:ln>
                <a:effectLst/>
                <a:uLnTx/>
                <a:uFillTx/>
                <a:latin typeface="Century Gothic"/>
                <a:ea typeface="+mn-ea"/>
                <a:cs typeface="+mn-cs"/>
              </a:rPr>
              <a:t>EN/CN</a:t>
            </a:r>
            <a:endParaRPr kumimoji="0" lang="en-GB" sz="900" b="1" u="none" strike="noStrike" kern="1200" cap="none" spc="0" normalizeH="0" baseline="0" noProof="0" dirty="0">
              <a:ln>
                <a:noFill/>
              </a:ln>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557049" y="446836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9258225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SRC </a:t>
            </a:r>
            <a:r>
              <a:rPr lang="en-US" altLang="zh-CN" dirty="0" smtClean="0">
                <a:latin typeface="Century Gothic"/>
              </a:rPr>
              <a:t>College for non R&amp;I</a:t>
            </a:r>
            <a:endParaRPr lang="en-US" altLang="zh-CN" dirty="0">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more about SRC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a:t>
            </a:r>
            <a:r>
              <a:rPr kumimoji="0" lang="en-GB"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Objectives</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Have </a:t>
            </a:r>
            <a:r>
              <a:rPr lang="en-US" sz="1200" dirty="0">
                <a:solidFill>
                  <a:srgbClr val="414241"/>
                </a:solidFill>
                <a:latin typeface="Century Gothic"/>
                <a:ea typeface="AvantGarde Bk BT Book" charset="0"/>
                <a:cs typeface="AvantGarde Bk BT Book" charset="0"/>
              </a:rPr>
              <a:t>a basic view of SRC’s work</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Understand </a:t>
            </a:r>
            <a:r>
              <a:rPr lang="en-US" sz="1200" dirty="0">
                <a:solidFill>
                  <a:srgbClr val="414241"/>
                </a:solidFill>
                <a:latin typeface="Century Gothic"/>
                <a:ea typeface="AvantGarde Bk BT Book" charset="0"/>
                <a:cs typeface="AvantGarde Bk BT Book" charset="0"/>
              </a:rPr>
              <a:t>the basic knowledge of safety evaluation; how regulatory anticipate, communicate and ensure smooth implementation of regulatory evolutions; claims mission, responsibility and way of work; and the registration framework and processes across Asia Pacific.</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Case sharing</a:t>
            </a:r>
          </a:p>
          <a:p>
            <a:pPr marL="180975" lvl="0" indent="-180975" defTabSz="457147">
              <a:buFont typeface="Arial" panose="020B0604020202020204" pitchFamily="34" charset="0"/>
              <a:buChar char="•"/>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All</a:t>
            </a:r>
            <a:endParaRPr lang="en-US" altLang="zh-CN"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noProof="0" dirty="0">
                <a:solidFill>
                  <a:srgbClr val="414241"/>
                </a:solidFill>
                <a:latin typeface="Century Gothic"/>
              </a:rPr>
              <a:t>3</a:t>
            </a:r>
            <a:r>
              <a:rPr lang="en-GB" sz="1200" b="1" dirty="0" smtClean="0">
                <a:solidFill>
                  <a:srgbClr val="414241"/>
                </a:solidFill>
                <a:latin typeface="Century Gothic"/>
              </a:rPr>
              <a:t> </a:t>
            </a:r>
            <a:r>
              <a:rPr lang="en-GB" sz="1200" b="1" dirty="0">
                <a:solidFill>
                  <a:srgbClr val="414241"/>
                </a:solidFill>
                <a:latin typeface="Century Gothic"/>
              </a:rPr>
              <a:t>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lang="en-GB" sz="1200" b="1" dirty="0">
                <a:solidFill>
                  <a:srgbClr val="414241"/>
                </a:solidFill>
                <a:latin typeface="Century Gothic"/>
              </a:rPr>
              <a:t>35581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defTabSz="457147">
              <a:defRPr/>
            </a:pPr>
            <a:r>
              <a:rPr kumimoji="0" lang="en-GB" sz="1200" b="0" i="0" u="none" strike="noStrike" kern="1200" cap="none" spc="0" normalizeH="0" baseline="0" noProof="0" dirty="0">
                <a:ln>
                  <a:noFill/>
                </a:ln>
                <a:effectLst/>
                <a:uLnTx/>
                <a:uFillTx/>
                <a:latin typeface="Century Gothic"/>
                <a:ea typeface="+mn-ea"/>
                <a:cs typeface="+mn-cs"/>
              </a:rPr>
              <a:t>Language: </a:t>
            </a:r>
            <a:r>
              <a:rPr lang="en-GB" sz="1200" b="1" dirty="0">
                <a:solidFill>
                  <a:srgbClr val="414241"/>
                </a:solidFill>
                <a:latin typeface="Century Gothic"/>
              </a:rPr>
              <a:t>EN/CN</a:t>
            </a: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B91EF858-9F92-43F4-9806-3878020268F8}"/>
              </a:ext>
            </a:extLst>
          </p:cNvPr>
          <p:cNvSpPr/>
          <p:nvPr/>
        </p:nvSpPr>
        <p:spPr>
          <a:xfrm>
            <a:off x="689378" y="4834271"/>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671090" y="518147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12068003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SRC College - Safety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more about SRC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a:t>
            </a:r>
            <a:r>
              <a:rPr lang="en-US" sz="1200" dirty="0" smtClean="0">
                <a:solidFill>
                  <a:srgbClr val="414241"/>
                </a:solidFill>
                <a:latin typeface="Century Gothic"/>
                <a:ea typeface="AvantGarde Bk BT Book" charset="0"/>
                <a:cs typeface="AvantGarde Bk BT Book" charset="0"/>
              </a:rPr>
              <a:t>nderstand </a:t>
            </a:r>
            <a:r>
              <a:rPr lang="en-US" sz="1200" dirty="0">
                <a:solidFill>
                  <a:srgbClr val="414241"/>
                </a:solidFill>
                <a:latin typeface="Century Gothic"/>
                <a:ea typeface="AvantGarde Bk BT Book" charset="0"/>
                <a:cs typeface="AvantGarde Bk BT Book" charset="0"/>
              </a:rPr>
              <a:t>the basic principle of safety evaluation</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Know </a:t>
            </a:r>
            <a:r>
              <a:rPr lang="en-US" sz="1200" dirty="0">
                <a:solidFill>
                  <a:srgbClr val="414241"/>
                </a:solidFill>
                <a:latin typeface="Century Gothic"/>
                <a:ea typeface="AvantGarde Bk BT Book" charset="0"/>
                <a:cs typeface="AvantGarde Bk BT Book" charset="0"/>
              </a:rPr>
              <a:t>how safety team ensures product safety during product development and after launch</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Case sharing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All R&amp;I</a:t>
            </a:r>
            <a:endParaRPr lang="en-US" altLang="zh-CN"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lang="en-US" altLang="zh-CN" sz="1200" b="1" dirty="0">
                <a:solidFill>
                  <a:srgbClr val="414241"/>
                </a:solidFill>
                <a:latin typeface="Century Gothic"/>
              </a:rPr>
              <a:t>.5</a:t>
            </a:r>
            <a:r>
              <a:rPr lang="en-GB" sz="1200" b="1" dirty="0">
                <a:solidFill>
                  <a:srgbClr val="414241"/>
                </a:solidFill>
                <a:latin typeface="Century Gothic"/>
              </a:rPr>
              <a:t> 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34901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Century Gothic"/>
                <a:ea typeface="+mn-ea"/>
                <a:cs typeface="+mn-cs"/>
              </a:rPr>
              <a:t>Language: </a:t>
            </a:r>
            <a:r>
              <a:rPr kumimoji="0" lang="en-GB" sz="1200" b="1" u="none" strike="noStrike" kern="1200" cap="none" spc="0" normalizeH="0" baseline="0" noProof="0" dirty="0" smtClean="0">
                <a:ln>
                  <a:noFill/>
                </a:ln>
                <a:effectLst/>
                <a:uLnTx/>
                <a:uFillTx/>
                <a:latin typeface="Century Gothic"/>
                <a:ea typeface="+mn-ea"/>
                <a:cs typeface="+mn-cs"/>
              </a:rPr>
              <a:t>EN/CN</a:t>
            </a:r>
            <a:endParaRPr kumimoji="0" lang="en-GB" sz="900" b="1" u="none" strike="noStrike" kern="1200" cap="none" spc="0" normalizeH="0" baseline="0" noProof="0" dirty="0">
              <a:ln>
                <a:noFill/>
              </a:ln>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4A91CAD9-0AAF-416A-8344-ACD3D8B89776}"/>
              </a:ext>
            </a:extLst>
          </p:cNvPr>
          <p:cNvSpPr/>
          <p:nvPr/>
        </p:nvSpPr>
        <p:spPr>
          <a:xfrm>
            <a:off x="647336" y="4243343"/>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629048" y="4573578"/>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116457205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SRC College-Regulatory </a:t>
            </a:r>
            <a:r>
              <a:rPr lang="en-US" altLang="zh-CN" dirty="0" smtClean="0">
                <a:latin typeface="Century Gothic"/>
              </a:rPr>
              <a:t>Affairs</a:t>
            </a:r>
            <a:endParaRPr lang="en-US" altLang="zh-CN" dirty="0">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more about SRC</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how regulatory anticipate, communicate and ensure smooth implementation of regulatory evolutions:  the RCC (Regulatory Compliance Communication) document,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a:t>
            </a:r>
            <a:r>
              <a:rPr lang="en-US" sz="1200" dirty="0" smtClean="0">
                <a:solidFill>
                  <a:srgbClr val="414241"/>
                </a:solidFill>
                <a:latin typeface="Century Gothic"/>
                <a:ea typeface="AvantGarde Bk BT Book" charset="0"/>
                <a:cs typeface="AvantGarde Bk BT Book" charset="0"/>
              </a:rPr>
              <a:t>now </a:t>
            </a:r>
            <a:r>
              <a:rPr lang="en-US" sz="1200" dirty="0">
                <a:solidFill>
                  <a:srgbClr val="414241"/>
                </a:solidFill>
                <a:latin typeface="Century Gothic"/>
                <a:ea typeface="AvantGarde Bk BT Book" charset="0"/>
                <a:cs typeface="AvantGarde Bk BT Book" charset="0"/>
              </a:rPr>
              <a:t>the upcoming new cosmetic regulation for China (CSAR: Cosmetic Supervision &amp; Administration Regulation) and main changes and impacts to look forward to</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Case sharing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 R&amp;I</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smtClean="0">
                <a:solidFill>
                  <a:srgbClr val="414241"/>
                </a:solidFill>
                <a:latin typeface="Century Gothic"/>
              </a:rPr>
              <a:t>1</a:t>
            </a:r>
            <a:r>
              <a:rPr lang="en-US" altLang="zh-CN" sz="1200" b="1" dirty="0" smtClean="0">
                <a:solidFill>
                  <a:srgbClr val="414241"/>
                </a:solidFill>
                <a:latin typeface="Century Gothic"/>
              </a:rPr>
              <a:t>.5</a:t>
            </a:r>
            <a:r>
              <a:rPr lang="en-GB" sz="1200" b="1" dirty="0" smtClean="0">
                <a:solidFill>
                  <a:srgbClr val="414241"/>
                </a:solidFill>
                <a:latin typeface="Century Gothic"/>
              </a:rPr>
              <a:t> </a:t>
            </a:r>
            <a:r>
              <a:rPr lang="en-GB" sz="1200" b="1" dirty="0">
                <a:solidFill>
                  <a:srgbClr val="414241"/>
                </a:solidFill>
                <a:latin typeface="Century Gothic"/>
              </a:rPr>
              <a:t>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34933</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Century Gothic"/>
                <a:ea typeface="+mn-ea"/>
                <a:cs typeface="+mn-cs"/>
              </a:rPr>
              <a:t>Language: </a:t>
            </a:r>
            <a:r>
              <a:rPr kumimoji="0" lang="en-GB" sz="1200" b="1" u="none" strike="noStrike" kern="1200" cap="none" spc="0" normalizeH="0" baseline="0" noProof="0" dirty="0" smtClean="0">
                <a:ln>
                  <a:noFill/>
                </a:ln>
                <a:effectLst/>
                <a:uLnTx/>
                <a:uFillTx/>
                <a:latin typeface="Century Gothic"/>
                <a:ea typeface="+mn-ea"/>
                <a:cs typeface="+mn-cs"/>
              </a:rPr>
              <a:t>EN/CN</a:t>
            </a:r>
            <a:endParaRPr kumimoji="0" lang="en-GB" sz="900" b="1" u="none" strike="noStrike" kern="1200" cap="none" spc="0" normalizeH="0" baseline="0" noProof="0" dirty="0">
              <a:ln>
                <a:noFill/>
              </a:ln>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52D5139B-02CA-4095-97F2-5597014C73E2}"/>
              </a:ext>
            </a:extLst>
          </p:cNvPr>
          <p:cNvSpPr/>
          <p:nvPr/>
        </p:nvSpPr>
        <p:spPr>
          <a:xfrm>
            <a:off x="647336" y="4639043"/>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629048" y="4963869"/>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17132272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SRC College-Claim</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more about SRC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claims mission, responsibility and way of work</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Know Regulation compliance + sufficient scientific basis = sincere product claim</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Case sharing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 R&amp;I</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smtClean="0">
                <a:solidFill>
                  <a:srgbClr val="414241"/>
                </a:solidFill>
                <a:latin typeface="Century Gothic"/>
              </a:rPr>
              <a:t>1</a:t>
            </a:r>
            <a:r>
              <a:rPr lang="en-US" altLang="zh-CN" sz="1200" b="1" dirty="0" smtClean="0">
                <a:solidFill>
                  <a:srgbClr val="414241"/>
                </a:solidFill>
                <a:latin typeface="Century Gothic"/>
              </a:rPr>
              <a:t>.5</a:t>
            </a:r>
            <a:r>
              <a:rPr lang="en-GB" sz="1200" b="1" dirty="0" smtClean="0">
                <a:solidFill>
                  <a:srgbClr val="414241"/>
                </a:solidFill>
                <a:latin typeface="Century Gothic"/>
              </a:rPr>
              <a:t> </a:t>
            </a:r>
            <a:r>
              <a:rPr lang="en-GB" sz="1200" b="1" dirty="0">
                <a:solidFill>
                  <a:srgbClr val="414241"/>
                </a:solidFill>
                <a:latin typeface="Century Gothic"/>
              </a:rPr>
              <a:t>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35091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Century Gothic"/>
                <a:ea typeface="+mn-ea"/>
                <a:cs typeface="+mn-cs"/>
              </a:rPr>
              <a:t>Language: </a:t>
            </a:r>
            <a:r>
              <a:rPr kumimoji="0" lang="en-GB" sz="1200" b="1" u="none" strike="noStrike" kern="1200" cap="none" spc="0" normalizeH="0" baseline="0" noProof="0" dirty="0" smtClean="0">
                <a:ln>
                  <a:noFill/>
                </a:ln>
                <a:effectLst/>
                <a:uLnTx/>
                <a:uFillTx/>
                <a:latin typeface="Century Gothic"/>
                <a:ea typeface="+mn-ea"/>
                <a:cs typeface="+mn-cs"/>
              </a:rPr>
              <a:t>EN/CN</a:t>
            </a:r>
            <a:endParaRPr kumimoji="0" lang="en-GB" sz="900" b="1" u="none" strike="noStrike" kern="1200" cap="none" spc="0" normalizeH="0" baseline="0" noProof="0" dirty="0">
              <a:ln>
                <a:noFill/>
              </a:ln>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0665998E-802D-49CF-98E5-24E1EAFB6878}"/>
              </a:ext>
            </a:extLst>
          </p:cNvPr>
          <p:cNvSpPr/>
          <p:nvPr/>
        </p:nvSpPr>
        <p:spPr>
          <a:xfrm>
            <a:off x="647336" y="4237529"/>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629048" y="4618184"/>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05300575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SRC College-Registration </a:t>
            </a:r>
            <a:r>
              <a:rPr lang="en-US" altLang="zh-CN" dirty="0" smtClean="0">
                <a:latin typeface="Century Gothic"/>
              </a:rPr>
              <a:t>Framework</a:t>
            </a:r>
            <a:endParaRPr lang="en-US" altLang="zh-CN" dirty="0">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more about SRC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registration framework and processes across Asia Pacific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everything we take to successfully place the product for market access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Case sharing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 R&amp;I</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smtClean="0">
                <a:solidFill>
                  <a:srgbClr val="414241"/>
                </a:solidFill>
                <a:latin typeface="Century Gothic"/>
              </a:rPr>
              <a:t>1</a:t>
            </a:r>
            <a:r>
              <a:rPr lang="en-US" altLang="zh-CN" sz="1200" b="1" dirty="0" smtClean="0">
                <a:solidFill>
                  <a:srgbClr val="414241"/>
                </a:solidFill>
                <a:latin typeface="Century Gothic"/>
              </a:rPr>
              <a:t>.5</a:t>
            </a:r>
            <a:r>
              <a:rPr lang="en-GB" sz="1200" b="1" dirty="0" smtClean="0">
                <a:solidFill>
                  <a:srgbClr val="414241"/>
                </a:solidFill>
                <a:latin typeface="Century Gothic"/>
              </a:rPr>
              <a:t> </a:t>
            </a:r>
            <a:r>
              <a:rPr lang="en-GB" sz="1200" b="1" dirty="0">
                <a:solidFill>
                  <a:srgbClr val="414241"/>
                </a:solidFill>
                <a:latin typeface="Century Gothic"/>
              </a:rPr>
              <a:t>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35266</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Century Gothic"/>
                <a:ea typeface="+mn-ea"/>
                <a:cs typeface="+mn-cs"/>
              </a:rPr>
              <a:t>Language: </a:t>
            </a:r>
            <a:r>
              <a:rPr kumimoji="0" lang="en-GB" sz="1200" b="1" u="none" strike="noStrike" kern="1200" cap="none" spc="0" normalizeH="0" baseline="0" noProof="0" dirty="0" smtClean="0">
                <a:ln>
                  <a:noFill/>
                </a:ln>
                <a:effectLst/>
                <a:uLnTx/>
                <a:uFillTx/>
                <a:latin typeface="Century Gothic"/>
                <a:ea typeface="+mn-ea"/>
                <a:cs typeface="+mn-cs"/>
              </a:rPr>
              <a:t>EN/CN</a:t>
            </a:r>
            <a:endParaRPr kumimoji="0" lang="en-GB" sz="900" b="1" u="none" strike="noStrike" kern="1200" cap="none" spc="0" normalizeH="0" baseline="0" noProof="0" dirty="0">
              <a:ln>
                <a:noFill/>
              </a:ln>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R&amp;I</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B91EF858-9F92-43F4-9806-3878020268F8}"/>
              </a:ext>
            </a:extLst>
          </p:cNvPr>
          <p:cNvSpPr/>
          <p:nvPr/>
        </p:nvSpPr>
        <p:spPr>
          <a:xfrm>
            <a:off x="647336" y="4237529"/>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Rectangle à coins arrondis 9">
            <a:extLst>
              <a:ext uri="{FF2B5EF4-FFF2-40B4-BE49-F238E27FC236}">
                <a16:creationId xmlns:a16="http://schemas.microsoft.com/office/drawing/2014/main" id="{2CBD6F8E-38CF-4174-A4A5-A7DC90D8418E}"/>
              </a:ext>
            </a:extLst>
          </p:cNvPr>
          <p:cNvSpPr/>
          <p:nvPr/>
        </p:nvSpPr>
        <p:spPr>
          <a:xfrm>
            <a:off x="629048" y="4584729"/>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217147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Communicating for Impact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a:solidFill>
                  <a:srgbClr val="414241"/>
                </a:solidFill>
                <a:latin typeface="Century Gothic"/>
              </a:rPr>
              <a:t>Improve your relationship with others with a non-violent techniques approach.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Use eight strategies and character analysis to communicate effectively:</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Present clear concise messages with style</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Improve all your  interpersonal communication</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Stimulate personal self-esteem &amp; resilience and foster greater influence &amp; persuasion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a:solidFill>
                  <a:srgbClr val="414241"/>
                </a:solidFill>
                <a:latin typeface="Century Gothic"/>
                <a:ea typeface="AvantGarde Bk BT Book" charset="0"/>
                <a:cs typeface="AvantGarde Bk BT Book" charset="0"/>
              </a:rPr>
              <a:t>Target</a:t>
            </a:r>
          </a:p>
          <a:p>
            <a:pPr lvl="0" defTabSz="457147">
              <a:defRPr/>
            </a:pPr>
            <a:r>
              <a:rPr lang="en-US" altLang="zh-CN" sz="120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a:t>
            </a:r>
            <a:r>
              <a:rPr kumimoji="0" lang="en-GB"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18041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Self-directed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7336" y="4396159"/>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7336" y="4633612"/>
            <a:ext cx="1639966" cy="304826"/>
          </a:xfrm>
          <a:prstGeom prst="rect">
            <a:avLst/>
          </a:prstGeom>
        </p:spPr>
      </p:pic>
    </p:spTree>
    <p:extLst>
      <p:ext uri="{BB962C8B-B14F-4D97-AF65-F5344CB8AC3E}">
        <p14:creationId xmlns:p14="http://schemas.microsoft.com/office/powerpoint/2010/main" val="3014687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Powerful Presentations in English</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After "Communicating for impact" to enhance your English presentation skills and thus enable you to convince your stakeholders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Master useful techniques and structural support to present in English convincingly to senior management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different style of you audience, and how to adapt and how to adjust your way to present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Master the </a:t>
            </a:r>
            <a:r>
              <a:rPr lang="en-US" sz="1200" dirty="0" smtClean="0">
                <a:solidFill>
                  <a:srgbClr val="414241"/>
                </a:solidFill>
                <a:latin typeface="Century Gothic"/>
                <a:ea typeface="AvantGarde Bk BT Book" charset="0"/>
                <a:cs typeface="AvantGarde Bk BT Book" charset="0"/>
              </a:rPr>
              <a:t>techniques: consist </a:t>
            </a:r>
            <a:r>
              <a:rPr lang="en-US" sz="1200" dirty="0">
                <a:solidFill>
                  <a:srgbClr val="414241"/>
                </a:solidFill>
                <a:latin typeface="Century Gothic"/>
                <a:ea typeface="AvantGarde Bk BT Book" charset="0"/>
                <a:cs typeface="AvantGarde Bk BT Book" charset="0"/>
              </a:rPr>
              <a:t>of structural elements for more transparency, convincing language and body language, especially on ‘dealing with difficult questions’, time management and adaptation of your style to the expectations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a:solidFill>
                  <a:srgbClr val="414241"/>
                </a:solidFill>
                <a:latin typeface="Century Gothic"/>
                <a:ea typeface="AvantGarde Bk BT Book" charset="0"/>
                <a:cs typeface="AvantGarde Bk BT Book" charset="0"/>
              </a:rPr>
              <a:t>intermediate level；</a:t>
            </a:r>
          </a:p>
          <a:p>
            <a:pPr lvl="0" defTabSz="457147">
              <a:defRPr/>
            </a:pPr>
            <a:r>
              <a:rPr lang="en-US" sz="1200" dirty="0">
                <a:solidFill>
                  <a:srgbClr val="414241"/>
                </a:solidFill>
                <a:latin typeface="Century Gothic"/>
                <a:ea typeface="AvantGarde Bk BT Book" charset="0"/>
                <a:cs typeface="AvantGarde Bk BT Book" charset="0"/>
              </a:rPr>
              <a:t>≥ 3 years working experience；</a:t>
            </a:r>
          </a:p>
          <a:p>
            <a:pPr lvl="0" defTabSz="457147">
              <a:defRPr/>
            </a:pPr>
            <a:r>
              <a:rPr lang="en-US" sz="1200" dirty="0">
                <a:solidFill>
                  <a:srgbClr val="414241"/>
                </a:solidFill>
                <a:latin typeface="Century Gothic"/>
                <a:ea typeface="AvantGarde Bk BT Book" charset="0"/>
                <a:cs typeface="AvantGarde Bk BT Book" charset="0"/>
              </a:rPr>
              <a:t>suggested to complete "Communicating for Impact" learning session first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15305</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642649" y="5287355"/>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2649" y="5524808"/>
            <a:ext cx="1639966" cy="304826"/>
          </a:xfrm>
          <a:prstGeom prst="rect">
            <a:avLst/>
          </a:prstGeom>
        </p:spPr>
      </p:pic>
    </p:spTree>
    <p:extLst>
      <p:ext uri="{BB962C8B-B14F-4D97-AF65-F5344CB8AC3E}">
        <p14:creationId xmlns:p14="http://schemas.microsoft.com/office/powerpoint/2010/main" val="3039453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Meeting </a:t>
            </a:r>
            <a:r>
              <a:rPr lang="en-US">
                <a:latin typeface="Century Gothic"/>
              </a:rPr>
              <a:t>S</a:t>
            </a:r>
            <a:r>
              <a:rPr lang="en-US" altLang="zh-CN">
                <a:latin typeface="Century Gothic"/>
              </a:rPr>
              <a:t>uccess</a:t>
            </a:r>
            <a:endParaRPr lang="en-GB">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You must have attended" Communicating For Impact" training before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Master how to drive an effective meeting, how to convince people during the meeting, how to confront in English, how to achieve meeting success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smtClean="0">
                <a:solidFill>
                  <a:srgbClr val="414241"/>
                </a:solidFill>
                <a:latin typeface="Century Gothic"/>
                <a:ea typeface="AvantGarde Bk BT Book" charset="0"/>
                <a:cs typeface="AvantGarde Bk BT Book" charset="0"/>
              </a:rPr>
              <a:t>Advanced level</a:t>
            </a:r>
          </a:p>
          <a:p>
            <a:pPr lvl="0" defTabSz="457147">
              <a:defRPr/>
            </a:pPr>
            <a:r>
              <a:rPr lang="en-US" sz="1200" dirty="0" smtClean="0">
                <a:solidFill>
                  <a:srgbClr val="414241"/>
                </a:solidFill>
                <a:latin typeface="Century Gothic"/>
                <a:ea typeface="AvantGarde Bk BT Book" charset="0"/>
                <a:cs typeface="AvantGarde Bk BT Book" charset="0"/>
              </a:rPr>
              <a:t>More than </a:t>
            </a:r>
            <a:r>
              <a:rPr lang="en-US" sz="1200" dirty="0">
                <a:solidFill>
                  <a:srgbClr val="414241"/>
                </a:solidFill>
                <a:latin typeface="Century Gothic"/>
                <a:ea typeface="AvantGarde Bk BT Book" charset="0"/>
                <a:cs typeface="AvantGarde Bk BT Book" charset="0"/>
              </a:rPr>
              <a:t>5 years </a:t>
            </a:r>
            <a:r>
              <a:rPr lang="en-US" sz="1200" dirty="0" smtClean="0">
                <a:solidFill>
                  <a:srgbClr val="414241"/>
                </a:solidFill>
                <a:latin typeface="Century Gothic"/>
                <a:ea typeface="AvantGarde Bk BT Book" charset="0"/>
                <a:cs typeface="AvantGarde Bk BT Book" charset="0"/>
              </a:rPr>
              <a:t>of working </a:t>
            </a:r>
            <a:r>
              <a:rPr lang="en-US" sz="1200" dirty="0">
                <a:solidFill>
                  <a:srgbClr val="414241"/>
                </a:solidFill>
                <a:latin typeface="Century Gothic"/>
                <a:ea typeface="AvantGarde Bk BT Book" charset="0"/>
                <a:cs typeface="AvantGarde Bk BT Book" charset="0"/>
              </a:rPr>
              <a:t>experience, Manager level and above; </a:t>
            </a:r>
            <a:endParaRPr lang="en-US" sz="1200" dirty="0" smtClean="0">
              <a:solidFill>
                <a:srgbClr val="414241"/>
              </a:solidFill>
              <a:latin typeface="Century Gothic"/>
              <a:ea typeface="AvantGarde Bk BT Book" charset="0"/>
              <a:cs typeface="AvantGarde Bk BT Book" charset="0"/>
            </a:endParaRPr>
          </a:p>
          <a:p>
            <a:pPr lvl="0" defTabSz="457147">
              <a:defRPr/>
            </a:pPr>
            <a:r>
              <a:rPr lang="en-US" sz="1200" dirty="0" smtClean="0">
                <a:solidFill>
                  <a:srgbClr val="414241"/>
                </a:solidFill>
                <a:latin typeface="Century Gothic"/>
                <a:ea typeface="AvantGarde Bk BT Book" charset="0"/>
                <a:cs typeface="AvantGarde Bk BT Book" charset="0"/>
              </a:rPr>
              <a:t>Must </a:t>
            </a:r>
            <a:r>
              <a:rPr lang="en-US" sz="1200" dirty="0">
                <a:solidFill>
                  <a:srgbClr val="414241"/>
                </a:solidFill>
                <a:latin typeface="Century Gothic"/>
                <a:ea typeface="AvantGarde Bk BT Book" charset="0"/>
                <a:cs typeface="AvantGarde Bk BT Book" charset="0"/>
              </a:rPr>
              <a:t>complete ""Communicating for Impact"" learning session before</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altLang="zh-CN" sz="1200" dirty="0">
                <a:solidFill>
                  <a:srgbClr val="414241"/>
                </a:solidFill>
                <a:latin typeface="Century Gothic"/>
                <a:ea typeface="AvantGarde Bk BT Book" charset="0"/>
                <a:cs typeface="AvantGarde Bk BT Book" charset="0"/>
              </a:rPr>
              <a:t>None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5679</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altLang="zh-CN"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647336" y="4060383"/>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7336" y="4297836"/>
            <a:ext cx="1639966" cy="304826"/>
          </a:xfrm>
          <a:prstGeom prst="rect">
            <a:avLst/>
          </a:prstGeom>
        </p:spPr>
      </p:pic>
    </p:spTree>
    <p:extLst>
      <p:ext uri="{BB962C8B-B14F-4D97-AF65-F5344CB8AC3E}">
        <p14:creationId xmlns:p14="http://schemas.microsoft.com/office/powerpoint/2010/main" val="4236143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fontScale="90000"/>
          </a:bodyPr>
          <a:lstStyle/>
          <a:p>
            <a:r>
              <a:rPr lang="en-GB" dirty="0"/>
              <a:t>Learning topics</a:t>
            </a:r>
          </a:p>
        </p:txBody>
      </p:sp>
      <p:sp>
        <p:nvSpPr>
          <p:cNvPr id="31" name="Rectangle 30">
            <a:hlinkClick r:id="rId2" action="ppaction://hlinksldjump"/>
          </p:cNvPr>
          <p:cNvSpPr/>
          <p:nvPr/>
        </p:nvSpPr>
        <p:spPr>
          <a:xfrm>
            <a:off x="1699299" y="3142057"/>
            <a:ext cx="2040943" cy="180000"/>
          </a:xfrm>
          <a:prstGeom prst="rect">
            <a:avLst/>
          </a:prstGeom>
          <a:ln>
            <a:noFill/>
          </a:ln>
        </p:spPr>
        <p:txBody>
          <a:bodyPr wrap="square" tIns="0" bIns="0" anchor="ctr">
            <a:noAutofit/>
          </a:bodyPr>
          <a:lstStyle/>
          <a:p>
            <a:pPr>
              <a:lnSpc>
                <a:spcPct val="150000"/>
              </a:lnSpc>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Management Skills</a:t>
            </a:r>
          </a:p>
        </p:txBody>
      </p:sp>
      <p:pic>
        <p:nvPicPr>
          <p:cNvPr id="57" name="Image 56"/>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3893952" y="2913864"/>
            <a:ext cx="181624" cy="180000"/>
          </a:xfrm>
          <a:prstGeom prst="rect">
            <a:avLst/>
          </a:prstGeom>
          <a:ln>
            <a:noFill/>
          </a:ln>
        </p:spPr>
      </p:pic>
      <p:sp>
        <p:nvSpPr>
          <p:cNvPr id="80" name="ZoneTexte 79"/>
          <p:cNvSpPr txBox="1"/>
          <p:nvPr/>
        </p:nvSpPr>
        <p:spPr>
          <a:xfrm flipH="1">
            <a:off x="9595969" y="993191"/>
            <a:ext cx="2125213" cy="646331"/>
          </a:xfrm>
          <a:prstGeom prst="rect">
            <a:avLst/>
          </a:prstGeom>
          <a:noFill/>
        </p:spPr>
        <p:txBody>
          <a:bodyPr wrap="square" rtlCol="0">
            <a:spAutoFit/>
          </a:bodyPr>
          <a:lstStyle/>
          <a:p>
            <a:r>
              <a:rPr lang="en-GB" sz="1200" dirty="0">
                <a:latin typeface="Century Gothic" panose="020B0502020202020204" pitchFamily="34" charset="0"/>
              </a:rPr>
              <a:t>You can click on each topic to be redirected and discover the offers</a:t>
            </a:r>
          </a:p>
        </p:txBody>
      </p:sp>
      <p:pic>
        <p:nvPicPr>
          <p:cNvPr id="25" name="Image 24"/>
          <p:cNvPicPr>
            <a:picLocks noChangeAspect="1"/>
          </p:cNvPicPr>
          <p:nvPr/>
        </p:nvPicPr>
        <p:blipFill rotWithShape="1">
          <a:blip r:embed="rId4" cstate="screen">
            <a:extLst>
              <a:ext uri="{28A0092B-C50C-407E-A947-70E740481C1C}">
                <a14:useLocalDpi xmlns:a14="http://schemas.microsoft.com/office/drawing/2010/main"/>
              </a:ext>
            </a:extLst>
          </a:blip>
          <a:srcRect l="5660" t="4706" r="6026" b="18431"/>
          <a:stretch/>
        </p:blipFill>
        <p:spPr>
          <a:xfrm>
            <a:off x="4211231" y="459782"/>
            <a:ext cx="439546" cy="382553"/>
          </a:xfrm>
          <a:prstGeom prst="rect">
            <a:avLst/>
          </a:prstGeom>
        </p:spPr>
      </p:pic>
      <p:pic>
        <p:nvPicPr>
          <p:cNvPr id="24" name="Image 23"/>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3347784" y="3469200"/>
            <a:ext cx="181624" cy="180000"/>
          </a:xfrm>
          <a:prstGeom prst="rect">
            <a:avLst/>
          </a:prstGeom>
          <a:ln>
            <a:noFill/>
          </a:ln>
        </p:spPr>
      </p:pic>
      <p:sp>
        <p:nvSpPr>
          <p:cNvPr id="2" name="ZoneTexte 1"/>
          <p:cNvSpPr txBox="1"/>
          <p:nvPr/>
        </p:nvSpPr>
        <p:spPr>
          <a:xfrm>
            <a:off x="1246882" y="2435284"/>
            <a:ext cx="4004291" cy="338554"/>
          </a:xfrm>
          <a:prstGeom prst="rect">
            <a:avLst/>
          </a:prstGeom>
          <a:noFill/>
        </p:spPr>
        <p:txBody>
          <a:bodyPr wrap="square" rtlCol="0">
            <a:spAutoFit/>
          </a:bodyPr>
          <a:lstStyle/>
          <a:p>
            <a:r>
              <a:rPr lang="en-GB" sz="1600" b="1" dirty="0">
                <a:latin typeface="Century Gothic" panose="020B0502020202020204" pitchFamily="34" charset="0"/>
              </a:rPr>
              <a:t>3. </a:t>
            </a:r>
            <a:r>
              <a:rPr lang="en-US" altLang="zh-CN" sz="1600" b="1" dirty="0">
                <a:latin typeface="Century Gothic" panose="020B0502020202020204" pitchFamily="34" charset="0"/>
              </a:rPr>
              <a:t>Management &amp; Leadership </a:t>
            </a:r>
            <a:r>
              <a:rPr lang="en-GB" sz="1600" b="1" dirty="0">
                <a:latin typeface="Century Gothic" panose="020B0502020202020204" pitchFamily="34" charset="0"/>
              </a:rPr>
              <a:t>(for all)</a:t>
            </a:r>
          </a:p>
        </p:txBody>
      </p:sp>
      <p:sp>
        <p:nvSpPr>
          <p:cNvPr id="28" name="ZoneTexte 27"/>
          <p:cNvSpPr txBox="1"/>
          <p:nvPr/>
        </p:nvSpPr>
        <p:spPr>
          <a:xfrm>
            <a:off x="1246881" y="3878671"/>
            <a:ext cx="6120865" cy="338554"/>
          </a:xfrm>
          <a:prstGeom prst="rect">
            <a:avLst/>
          </a:prstGeom>
          <a:noFill/>
        </p:spPr>
        <p:txBody>
          <a:bodyPr wrap="square" rtlCol="0">
            <a:spAutoFit/>
          </a:bodyPr>
          <a:lstStyle/>
          <a:p>
            <a:r>
              <a:rPr lang="en-GB" sz="1600" b="1" dirty="0">
                <a:latin typeface="Century Gothic" panose="020B0502020202020204" pitchFamily="34" charset="0"/>
              </a:rPr>
              <a:t>4. Develop Your Professional &amp; Technical Expertise</a:t>
            </a:r>
          </a:p>
        </p:txBody>
      </p:sp>
      <p:sp>
        <p:nvSpPr>
          <p:cNvPr id="32" name="Rectangle 31">
            <a:hlinkClick r:id="rId5" action="ppaction://hlinksldjump"/>
          </p:cNvPr>
          <p:cNvSpPr/>
          <p:nvPr/>
        </p:nvSpPr>
        <p:spPr>
          <a:xfrm>
            <a:off x="1699299" y="2868839"/>
            <a:ext cx="2543719" cy="193753"/>
          </a:xfrm>
          <a:prstGeom prst="rect">
            <a:avLst/>
          </a:prstGeom>
          <a:ln>
            <a:noFill/>
          </a:ln>
        </p:spPr>
        <p:txBody>
          <a:bodyPr wrap="square" tIns="0" bIns="0" anchor="ctr">
            <a:noAutofit/>
          </a:bodyPr>
          <a:lstStyle/>
          <a:p>
            <a:pPr>
              <a:lnSpc>
                <a:spcPct val="150000"/>
              </a:lnSpc>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Personal Development</a:t>
            </a:r>
          </a:p>
        </p:txBody>
      </p:sp>
      <p:pic>
        <p:nvPicPr>
          <p:cNvPr id="34" name="Image 33"/>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3549268" y="3148964"/>
            <a:ext cx="181624" cy="180000"/>
          </a:xfrm>
          <a:prstGeom prst="rect">
            <a:avLst/>
          </a:prstGeom>
          <a:ln>
            <a:noFill/>
          </a:ln>
        </p:spPr>
      </p:pic>
      <p:sp>
        <p:nvSpPr>
          <p:cNvPr id="44" name="ZoneTexte 43">
            <a:hlinkClick r:id="rId6" action="ppaction://hlinksldjump"/>
          </p:cNvPr>
          <p:cNvSpPr txBox="1"/>
          <p:nvPr/>
        </p:nvSpPr>
        <p:spPr>
          <a:xfrm>
            <a:off x="1246882" y="1523011"/>
            <a:ext cx="3226181" cy="338554"/>
          </a:xfrm>
          <a:prstGeom prst="rect">
            <a:avLst/>
          </a:prstGeom>
          <a:noFill/>
        </p:spPr>
        <p:txBody>
          <a:bodyPr wrap="square" rtlCol="0">
            <a:spAutoFit/>
          </a:bodyPr>
          <a:lstStyle/>
          <a:p>
            <a:r>
              <a:rPr lang="en-GB" sz="1600" b="1" dirty="0">
                <a:latin typeface="Century Gothic" panose="020B0502020202020204" pitchFamily="34" charset="0"/>
              </a:rPr>
              <a:t>1. Master Your </a:t>
            </a:r>
            <a:r>
              <a:rPr lang="en-GB" sz="1600" b="1" dirty="0">
                <a:solidFill>
                  <a:srgbClr val="A6A6A6"/>
                </a:solidFill>
                <a:latin typeface="Century Gothic" panose="020B0502020202020204" pitchFamily="34" charset="0"/>
              </a:rPr>
              <a:t>Onboarding</a:t>
            </a:r>
          </a:p>
        </p:txBody>
      </p:sp>
      <p:pic>
        <p:nvPicPr>
          <p:cNvPr id="27" name="Image 26"/>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4120230" y="1610085"/>
            <a:ext cx="181624" cy="180000"/>
          </a:xfrm>
          <a:prstGeom prst="rect">
            <a:avLst/>
          </a:prstGeom>
        </p:spPr>
      </p:pic>
      <p:sp>
        <p:nvSpPr>
          <p:cNvPr id="68" name="Rectangle 67">
            <a:hlinkClick r:id="rId7" action="ppaction://hlinksldjump"/>
          </p:cNvPr>
          <p:cNvSpPr/>
          <p:nvPr/>
        </p:nvSpPr>
        <p:spPr>
          <a:xfrm>
            <a:off x="1682344" y="4553294"/>
            <a:ext cx="1672253" cy="263977"/>
          </a:xfrm>
          <a:prstGeom prst="rect">
            <a:avLst/>
          </a:prstGeom>
          <a:ln>
            <a:noFill/>
          </a:ln>
        </p:spPr>
        <p:txBody>
          <a:bodyPr wrap="none" tIns="0" bIns="0" anchor="ctr">
            <a:noAutofit/>
          </a:bodyPr>
          <a:lstStyle/>
          <a:p>
            <a:pPr>
              <a:lnSpc>
                <a:spcPct val="150000"/>
              </a:lnSpc>
              <a:defRPr/>
            </a:pPr>
            <a:r>
              <a:rPr lang="en-GB" sz="1400" b="1" dirty="0">
                <a:solidFill>
                  <a:prstClr val="white">
                    <a:lumMod val="65000"/>
                  </a:prstClr>
                </a:solidFill>
                <a:latin typeface="Century Gothic" panose="020B0502020202020204" pitchFamily="34" charset="0"/>
              </a:rPr>
              <a:t>Digital</a:t>
            </a:r>
          </a:p>
        </p:txBody>
      </p:sp>
      <p:pic>
        <p:nvPicPr>
          <p:cNvPr id="69" name="Image 68"/>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7451186" y="4586359"/>
            <a:ext cx="181624" cy="180000"/>
          </a:xfrm>
          <a:prstGeom prst="rect">
            <a:avLst/>
          </a:prstGeom>
          <a:ln>
            <a:noFill/>
          </a:ln>
        </p:spPr>
      </p:pic>
      <p:sp>
        <p:nvSpPr>
          <p:cNvPr id="70" name="Rectangle 69">
            <a:hlinkClick r:id="rId8" action="ppaction://hlinksldjump"/>
          </p:cNvPr>
          <p:cNvSpPr/>
          <p:nvPr/>
        </p:nvSpPr>
        <p:spPr>
          <a:xfrm>
            <a:off x="5119380" y="4244576"/>
            <a:ext cx="1060084" cy="180000"/>
          </a:xfrm>
          <a:prstGeom prst="rect">
            <a:avLst/>
          </a:prstGeom>
          <a:ln>
            <a:noFill/>
          </a:ln>
        </p:spPr>
        <p:txBody>
          <a:bodyPr wrap="square" tIns="0" bIns="0" anchor="ctr">
            <a:noAutofit/>
          </a:bodyPr>
          <a:lstStyle/>
          <a:p>
            <a:pPr>
              <a:lnSpc>
                <a:spcPct val="150000"/>
              </a:lnSpc>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Finance</a:t>
            </a:r>
          </a:p>
        </p:txBody>
      </p:sp>
      <p:sp>
        <p:nvSpPr>
          <p:cNvPr id="72" name="Rectangle 71">
            <a:hlinkClick r:id="rId9" action="ppaction://hlinksldjump"/>
          </p:cNvPr>
          <p:cNvSpPr/>
          <p:nvPr/>
        </p:nvSpPr>
        <p:spPr>
          <a:xfrm>
            <a:off x="5152642" y="5213997"/>
            <a:ext cx="2040943" cy="180000"/>
          </a:xfrm>
          <a:prstGeom prst="rect">
            <a:avLst/>
          </a:prstGeom>
          <a:ln>
            <a:noFill/>
          </a:ln>
        </p:spPr>
        <p:txBody>
          <a:bodyPr wrap="none" tIns="0" bIns="0" anchor="ctr">
            <a:noAutofit/>
          </a:bodyPr>
          <a:lstStyle/>
          <a:p>
            <a:pPr>
              <a:lnSpc>
                <a:spcPct val="150000"/>
              </a:lnSpc>
            </a:pPr>
            <a:r>
              <a:rPr lang="en-GB" sz="1400" b="1" dirty="0">
                <a:solidFill>
                  <a:prstClr val="white">
                    <a:lumMod val="65000"/>
                  </a:prstClr>
                </a:solidFill>
                <a:latin typeface="Century Gothic" panose="020B0502020202020204" pitchFamily="34" charset="0"/>
                <a:ea typeface="AvantGarde Bk BT Book" charset="0"/>
                <a:cs typeface="AvantGarde Bk BT Book" charset="0"/>
              </a:rPr>
              <a:t>R&amp;I</a:t>
            </a:r>
          </a:p>
        </p:txBody>
      </p:sp>
      <p:sp>
        <p:nvSpPr>
          <p:cNvPr id="74" name="Rectangle 73">
            <a:hlinkClick r:id="rId10" action="ppaction://hlinksldjump"/>
          </p:cNvPr>
          <p:cNvSpPr/>
          <p:nvPr/>
        </p:nvSpPr>
        <p:spPr>
          <a:xfrm>
            <a:off x="5133425" y="4861285"/>
            <a:ext cx="2040943" cy="236874"/>
          </a:xfrm>
          <a:prstGeom prst="rect">
            <a:avLst/>
          </a:prstGeom>
          <a:ln>
            <a:noFill/>
          </a:ln>
        </p:spPr>
        <p:txBody>
          <a:bodyPr wrap="none" tIns="0" bIns="0" anchor="ctr">
            <a:noAutofit/>
          </a:bodyPr>
          <a:lstStyle/>
          <a:p>
            <a:pPr lvl="0">
              <a:lnSpc>
                <a:spcPct val="150000"/>
              </a:lnSpc>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Human Resources</a:t>
            </a:r>
          </a:p>
        </p:txBody>
      </p:sp>
      <p:sp>
        <p:nvSpPr>
          <p:cNvPr id="78" name="ZoneTexte 77"/>
          <p:cNvSpPr txBox="1"/>
          <p:nvPr/>
        </p:nvSpPr>
        <p:spPr>
          <a:xfrm>
            <a:off x="5251173" y="3042165"/>
            <a:ext cx="4640013" cy="338554"/>
          </a:xfrm>
          <a:prstGeom prst="rect">
            <a:avLst/>
          </a:prstGeom>
          <a:noFill/>
        </p:spPr>
        <p:txBody>
          <a:bodyPr wrap="square" rtlCol="0">
            <a:spAutoFit/>
          </a:bodyPr>
          <a:lstStyle/>
          <a:p>
            <a:r>
              <a:rPr lang="en-GB" sz="1600" dirty="0"/>
              <a:t>L’Oréal competencies</a:t>
            </a:r>
          </a:p>
        </p:txBody>
      </p:sp>
      <p:sp>
        <p:nvSpPr>
          <p:cNvPr id="83" name="ZoneTexte 82"/>
          <p:cNvSpPr txBox="1"/>
          <p:nvPr/>
        </p:nvSpPr>
        <p:spPr>
          <a:xfrm>
            <a:off x="9494049" y="4889365"/>
            <a:ext cx="2227133" cy="584775"/>
          </a:xfrm>
          <a:prstGeom prst="rect">
            <a:avLst/>
          </a:prstGeom>
          <a:noFill/>
        </p:spPr>
        <p:txBody>
          <a:bodyPr wrap="square" rtlCol="0">
            <a:spAutoFit/>
          </a:bodyPr>
          <a:lstStyle/>
          <a:p>
            <a:r>
              <a:rPr lang="en-GB" sz="1600" dirty="0"/>
              <a:t>Professional &amp; Technical Competencies</a:t>
            </a:r>
          </a:p>
        </p:txBody>
      </p:sp>
      <p:sp>
        <p:nvSpPr>
          <p:cNvPr id="84" name="Accolade fermante 83"/>
          <p:cNvSpPr/>
          <p:nvPr/>
        </p:nvSpPr>
        <p:spPr>
          <a:xfrm>
            <a:off x="4474820" y="2909452"/>
            <a:ext cx="442611" cy="709349"/>
          </a:xfrm>
          <a:prstGeom prst="rightBrace">
            <a:avLst>
              <a:gd name="adj1" fmla="val 8006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sp>
        <p:nvSpPr>
          <p:cNvPr id="85" name="Accolade fermante 84"/>
          <p:cNvSpPr/>
          <p:nvPr/>
        </p:nvSpPr>
        <p:spPr>
          <a:xfrm>
            <a:off x="8858215" y="4246926"/>
            <a:ext cx="442611" cy="1758222"/>
          </a:xfrm>
          <a:prstGeom prst="rightBrace">
            <a:avLst>
              <a:gd name="adj1" fmla="val 8006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sp>
        <p:nvSpPr>
          <p:cNvPr id="86" name="Rectangle à coins arrondis 9"/>
          <p:cNvSpPr/>
          <p:nvPr/>
        </p:nvSpPr>
        <p:spPr>
          <a:xfrm>
            <a:off x="8615951" y="3352575"/>
            <a:ext cx="1080000" cy="180000"/>
          </a:xfrm>
          <a:prstGeom prst="roundRect">
            <a:avLst/>
          </a:prstGeom>
          <a:solidFill>
            <a:srgbClr val="D40030"/>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0" tIns="52958" rIns="0" bIns="52958" rtlCol="0" anchor="ctr"/>
          <a:lstStyle/>
          <a:p>
            <a:pPr algn="ctr" defTabSz="451312">
              <a:defRPr/>
            </a:pPr>
            <a:r>
              <a:rPr lang="en-GB" sz="700" b="1" cap="all" dirty="0">
                <a:solidFill>
                  <a:srgbClr val="FFFFFF"/>
                </a:solidFill>
                <a:latin typeface="Century Gothic" panose="020B0502020202020204" pitchFamily="34" charset="0"/>
              </a:rPr>
              <a:t>Integrator</a:t>
            </a:r>
          </a:p>
        </p:txBody>
      </p:sp>
      <p:sp>
        <p:nvSpPr>
          <p:cNvPr id="87" name="Rectangle à coins arrondis 9"/>
          <p:cNvSpPr/>
          <p:nvPr/>
        </p:nvSpPr>
        <p:spPr>
          <a:xfrm>
            <a:off x="7523248" y="3352575"/>
            <a:ext cx="1080000" cy="180000"/>
          </a:xfrm>
          <a:prstGeom prst="roundRect">
            <a:avLst/>
          </a:prstGeom>
          <a:solidFill>
            <a:srgbClr val="00567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0" tIns="52958" rIns="0" bIns="52958" rtlCol="0" anchor="ctr"/>
          <a:lstStyle/>
          <a:p>
            <a:pPr algn="ctr" defTabSz="451312">
              <a:defRPr/>
            </a:pPr>
            <a:r>
              <a:rPr lang="en-GB" sz="700" b="1" cap="all" dirty="0">
                <a:solidFill>
                  <a:srgbClr val="FFFFFF"/>
                </a:solidFill>
                <a:latin typeface="Century Gothic" panose="020B0502020202020204" pitchFamily="34" charset="0"/>
              </a:rPr>
              <a:t>Entrepreneur</a:t>
            </a:r>
          </a:p>
        </p:txBody>
      </p:sp>
      <p:sp>
        <p:nvSpPr>
          <p:cNvPr id="88" name="Rectangle à coins arrondis 87"/>
          <p:cNvSpPr/>
          <p:nvPr/>
        </p:nvSpPr>
        <p:spPr>
          <a:xfrm>
            <a:off x="6430545" y="3352575"/>
            <a:ext cx="1080000" cy="180000"/>
          </a:xfrm>
          <a:prstGeom prst="roundRect">
            <a:avLst/>
          </a:prstGeom>
          <a:solidFill>
            <a:srgbClr val="A9C707"/>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0" tIns="52958" rIns="0" bIns="52958" rtlCol="0" anchor="ctr"/>
          <a:lstStyle/>
          <a:p>
            <a:pPr algn="ctr" defTabSz="451312">
              <a:defRPr/>
            </a:pPr>
            <a:r>
              <a:rPr lang="en-GB" sz="700" b="1" cap="all" dirty="0">
                <a:solidFill>
                  <a:srgbClr val="FFFFFF"/>
                </a:solidFill>
                <a:latin typeface="Century Gothic" panose="020B0502020202020204" pitchFamily="34" charset="0"/>
              </a:rPr>
              <a:t>Strategist</a:t>
            </a:r>
          </a:p>
        </p:txBody>
      </p:sp>
      <p:sp>
        <p:nvSpPr>
          <p:cNvPr id="89" name="Rectangle à coins arrondis 9"/>
          <p:cNvSpPr/>
          <p:nvPr/>
        </p:nvSpPr>
        <p:spPr>
          <a:xfrm>
            <a:off x="5337842" y="3352575"/>
            <a:ext cx="1080000" cy="180000"/>
          </a:xfrm>
          <a:prstGeom prst="roundRect">
            <a:avLst/>
          </a:prstGeom>
          <a:solidFill>
            <a:srgbClr val="128B9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0" tIns="52958" rIns="0"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700" b="1" u="none" strike="noStrike" kern="1200" cap="all" spc="0" normalizeH="0" noProof="0" dirty="0">
                <a:ln>
                  <a:noFill/>
                </a:ln>
                <a:solidFill>
                  <a:srgbClr val="FFFFFF"/>
                </a:solidFill>
                <a:effectLst/>
                <a:uLnTx/>
                <a:uFillTx/>
                <a:latin typeface="Century Gothic" panose="020B0502020202020204" pitchFamily="34" charset="0"/>
              </a:rPr>
              <a:t>Innovator</a:t>
            </a:r>
          </a:p>
        </p:txBody>
      </p:sp>
      <p:sp>
        <p:nvSpPr>
          <p:cNvPr id="90" name="Rectangle à coins arrondis 9"/>
          <p:cNvSpPr/>
          <p:nvPr/>
        </p:nvSpPr>
        <p:spPr>
          <a:xfrm>
            <a:off x="9708654" y="3352575"/>
            <a:ext cx="1080000" cy="180000"/>
          </a:xfrm>
          <a:prstGeom prst="roundRect">
            <a:avLst/>
          </a:prstGeom>
          <a:solidFill>
            <a:srgbClr val="52195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0" tIns="52958" rIns="0" bIns="52958" rtlCol="0" anchor="ctr"/>
          <a:lstStyle/>
          <a:p>
            <a:pPr algn="ctr" defTabSz="451312">
              <a:defRPr/>
            </a:pPr>
            <a:r>
              <a:rPr lang="en-GB" sz="800" b="1" cap="all" dirty="0">
                <a:solidFill>
                  <a:srgbClr val="FFFFFF"/>
                </a:solidFill>
                <a:latin typeface="Century Gothic" panose="020B0502020202020204" pitchFamily="34" charset="0"/>
              </a:rPr>
              <a:t>People Developer</a:t>
            </a:r>
          </a:p>
        </p:txBody>
      </p:sp>
      <p:sp>
        <p:nvSpPr>
          <p:cNvPr id="95" name="Rectangle 94">
            <a:hlinkClick r:id="rId11" action="ppaction://hlinksldjump"/>
          </p:cNvPr>
          <p:cNvSpPr/>
          <p:nvPr/>
        </p:nvSpPr>
        <p:spPr>
          <a:xfrm>
            <a:off x="1686521" y="4224429"/>
            <a:ext cx="1380529" cy="240104"/>
          </a:xfrm>
          <a:prstGeom prst="rect">
            <a:avLst/>
          </a:prstGeom>
          <a:ln>
            <a:noFill/>
          </a:ln>
        </p:spPr>
        <p:txBody>
          <a:bodyPr wrap="none" tIns="0" bIns="0" anchor="ctr">
            <a:noAutofit/>
          </a:bodyPr>
          <a:lstStyle/>
          <a:p>
            <a:pPr lvl="0">
              <a:lnSpc>
                <a:spcPct val="150000"/>
              </a:lnSpc>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pic>
        <p:nvPicPr>
          <p:cNvPr id="96" name="Image 95"/>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2764722" y="4246926"/>
            <a:ext cx="181624" cy="180000"/>
          </a:xfrm>
          <a:prstGeom prst="rect">
            <a:avLst/>
          </a:prstGeom>
          <a:ln>
            <a:noFill/>
          </a:ln>
        </p:spPr>
      </p:pic>
      <p:sp>
        <p:nvSpPr>
          <p:cNvPr id="97" name="Rectangle 96">
            <a:hlinkClick r:id="rId12" action="ppaction://hlinksldjump"/>
          </p:cNvPr>
          <p:cNvSpPr/>
          <p:nvPr/>
        </p:nvSpPr>
        <p:spPr>
          <a:xfrm>
            <a:off x="1671697" y="4874919"/>
            <a:ext cx="2218896" cy="230986"/>
          </a:xfrm>
          <a:prstGeom prst="rect">
            <a:avLst/>
          </a:prstGeom>
          <a:ln>
            <a:noFill/>
          </a:ln>
        </p:spPr>
        <p:txBody>
          <a:bodyPr wrap="none" tIns="0" bIns="0" anchor="ctr">
            <a:noAutofit/>
          </a:bodyPr>
          <a:lstStyle/>
          <a:p>
            <a:pPr>
              <a:lnSpc>
                <a:spcPct val="150000"/>
              </a:lnSpc>
            </a:pPr>
            <a:r>
              <a:rPr lang="en-GB" sz="1400" b="1" dirty="0" smtClean="0">
                <a:solidFill>
                  <a:prstClr val="white">
                    <a:lumMod val="65000"/>
                  </a:prstClr>
                </a:solidFill>
                <a:latin typeface="Century Gothic" panose="020B0502020202020204" pitchFamily="34" charset="0"/>
                <a:ea typeface="AvantGarde Bk BT Book" charset="0"/>
                <a:cs typeface="AvantGarde Bk BT Book" charset="0"/>
              </a:rPr>
              <a:t>Commercial</a:t>
            </a:r>
            <a:endParaRPr lang="en-GB"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105" name="Rectangle 104">
            <a:hlinkClick r:id="rId13" action="ppaction://hlinksldjump"/>
          </p:cNvPr>
          <p:cNvSpPr/>
          <p:nvPr/>
        </p:nvSpPr>
        <p:spPr>
          <a:xfrm>
            <a:off x="5142949" y="4563320"/>
            <a:ext cx="2654677" cy="206083"/>
          </a:xfrm>
          <a:prstGeom prst="rect">
            <a:avLst/>
          </a:prstGeom>
          <a:ln>
            <a:noFill/>
          </a:ln>
        </p:spPr>
        <p:txBody>
          <a:bodyPr wrap="none" tIns="0" bIns="0" anchor="ctr">
            <a:noAutofit/>
          </a:bodyPr>
          <a:lstStyle/>
          <a:p>
            <a:pPr>
              <a:lnSpc>
                <a:spcPct val="150000"/>
              </a:lnSpc>
            </a:pPr>
            <a:r>
              <a:rPr lang="en-GB" sz="1400" b="1" dirty="0">
                <a:solidFill>
                  <a:prstClr val="white">
                    <a:lumMod val="65000"/>
                  </a:prstClr>
                </a:solidFill>
                <a:latin typeface="Century Gothic" panose="020B0502020202020204" pitchFamily="34" charset="0"/>
              </a:rPr>
              <a:t>Information Technology</a:t>
            </a:r>
          </a:p>
        </p:txBody>
      </p:sp>
      <p:pic>
        <p:nvPicPr>
          <p:cNvPr id="60" name="Image 59"/>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5696552" y="5224794"/>
            <a:ext cx="181624" cy="180000"/>
          </a:xfrm>
          <a:prstGeom prst="rect">
            <a:avLst/>
          </a:prstGeom>
          <a:ln>
            <a:noFill/>
          </a:ln>
        </p:spPr>
      </p:pic>
      <p:pic>
        <p:nvPicPr>
          <p:cNvPr id="54" name="Image 53"/>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2461361" y="4617979"/>
            <a:ext cx="181624" cy="180000"/>
          </a:xfrm>
          <a:prstGeom prst="rect">
            <a:avLst/>
          </a:prstGeom>
          <a:ln>
            <a:noFill/>
          </a:ln>
        </p:spPr>
      </p:pic>
      <p:pic>
        <p:nvPicPr>
          <p:cNvPr id="63" name="Image 62"/>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3018793" y="4912350"/>
            <a:ext cx="181624" cy="180000"/>
          </a:xfrm>
          <a:prstGeom prst="rect">
            <a:avLst/>
          </a:prstGeom>
          <a:ln>
            <a:noFill/>
          </a:ln>
        </p:spPr>
      </p:pic>
      <p:sp>
        <p:nvSpPr>
          <p:cNvPr id="58" name="ZoneTexte 57">
            <a:hlinkClick r:id="rId14" action="ppaction://hlinksldjump"/>
          </p:cNvPr>
          <p:cNvSpPr txBox="1"/>
          <p:nvPr/>
        </p:nvSpPr>
        <p:spPr>
          <a:xfrm>
            <a:off x="1246882" y="1968702"/>
            <a:ext cx="4292070" cy="338554"/>
          </a:xfrm>
          <a:prstGeom prst="rect">
            <a:avLst/>
          </a:prstGeom>
          <a:noFill/>
        </p:spPr>
        <p:txBody>
          <a:bodyPr wrap="square" rtlCol="0">
            <a:spAutoFit/>
          </a:bodyPr>
          <a:lstStyle/>
          <a:p>
            <a:r>
              <a:rPr lang="en-GB" sz="1600" b="1" dirty="0">
                <a:latin typeface="Century Gothic" panose="020B0502020202020204" pitchFamily="34" charset="0"/>
              </a:rPr>
              <a:t>2. Understand &amp; Shape L’Oréal </a:t>
            </a:r>
            <a:r>
              <a:rPr lang="en-GB" sz="1600" b="1" dirty="0">
                <a:solidFill>
                  <a:srgbClr val="A6A6A6"/>
                </a:solidFill>
                <a:latin typeface="Century Gothic" panose="020B0502020202020204" pitchFamily="34" charset="0"/>
              </a:rPr>
              <a:t>Culture</a:t>
            </a:r>
          </a:p>
        </p:txBody>
      </p:sp>
      <p:pic>
        <p:nvPicPr>
          <p:cNvPr id="59" name="Image 58"/>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5230631" y="2051668"/>
            <a:ext cx="181624" cy="180000"/>
          </a:xfrm>
          <a:prstGeom prst="rect">
            <a:avLst/>
          </a:prstGeom>
        </p:spPr>
      </p:pic>
      <p:sp>
        <p:nvSpPr>
          <p:cNvPr id="65" name="ZoneTexte 64">
            <a:hlinkClick r:id="" action="ppaction://noaction"/>
          </p:cNvPr>
          <p:cNvSpPr txBox="1"/>
          <p:nvPr/>
        </p:nvSpPr>
        <p:spPr>
          <a:xfrm>
            <a:off x="1246881" y="5666593"/>
            <a:ext cx="4921203" cy="338554"/>
          </a:xfrm>
          <a:prstGeom prst="rect">
            <a:avLst/>
          </a:prstGeom>
          <a:noFill/>
        </p:spPr>
        <p:txBody>
          <a:bodyPr wrap="square" rtlCol="0">
            <a:spAutoFit/>
          </a:bodyPr>
          <a:lstStyle/>
          <a:p>
            <a:r>
              <a:rPr lang="en-GB" sz="1600" b="1" dirty="0">
                <a:latin typeface="Century Gothic" panose="020B0502020202020204" pitchFamily="34" charset="0"/>
              </a:rPr>
              <a:t>5. Master </a:t>
            </a:r>
            <a:r>
              <a:rPr lang="en-GB" sz="1600" b="1" dirty="0">
                <a:solidFill>
                  <a:srgbClr val="A6A6A6"/>
                </a:solidFill>
                <a:latin typeface="Century Gothic" panose="020B0502020202020204" pitchFamily="34" charset="0"/>
              </a:rPr>
              <a:t>Working Tools &amp; Languages </a:t>
            </a:r>
            <a:r>
              <a:rPr lang="en-GB" sz="1600" b="1" dirty="0">
                <a:latin typeface="Century Gothic" panose="020B0502020202020204" pitchFamily="34" charset="0"/>
              </a:rPr>
              <a:t>(for all)</a:t>
            </a:r>
            <a:endParaRPr lang="en-GB" sz="1600" b="1" dirty="0">
              <a:solidFill>
                <a:srgbClr val="A6A6A6"/>
              </a:solidFill>
              <a:latin typeface="Century Gothic" panose="020B0502020202020204" pitchFamily="34" charset="0"/>
            </a:endParaRPr>
          </a:p>
        </p:txBody>
      </p:sp>
      <p:pic>
        <p:nvPicPr>
          <p:cNvPr id="94" name="Image 93"/>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5886124" y="5748005"/>
            <a:ext cx="181624" cy="180000"/>
          </a:xfrm>
          <a:prstGeom prst="rect">
            <a:avLst/>
          </a:prstGeom>
          <a:ln>
            <a:noFill/>
          </a:ln>
        </p:spPr>
      </p:pic>
      <p:pic>
        <p:nvPicPr>
          <p:cNvPr id="76" name="Image 75"/>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6921532" y="4908738"/>
            <a:ext cx="181624" cy="180000"/>
          </a:xfrm>
          <a:prstGeom prst="rect">
            <a:avLst/>
          </a:prstGeom>
          <a:ln>
            <a:noFill/>
          </a:ln>
        </p:spPr>
      </p:pic>
      <p:grpSp>
        <p:nvGrpSpPr>
          <p:cNvPr id="7" name="Groupe 6"/>
          <p:cNvGrpSpPr/>
          <p:nvPr/>
        </p:nvGrpSpPr>
        <p:grpSpPr>
          <a:xfrm>
            <a:off x="9047842" y="965334"/>
            <a:ext cx="490053" cy="432000"/>
            <a:chOff x="9047842" y="760380"/>
            <a:chExt cx="490053" cy="432000"/>
          </a:xfrm>
        </p:grpSpPr>
        <p:pic>
          <p:nvPicPr>
            <p:cNvPr id="4" name="Image 3"/>
            <p:cNvPicPr>
              <a:picLocks noChangeAspect="1"/>
            </p:cNvPicPr>
            <p:nvPr/>
          </p:nvPicPr>
          <p:blipFill>
            <a:blip r:embed="rId15"/>
            <a:stretch>
              <a:fillRect/>
            </a:stretch>
          </p:blipFill>
          <p:spPr>
            <a:xfrm>
              <a:off x="9047842" y="760380"/>
              <a:ext cx="490053" cy="432000"/>
            </a:xfrm>
            <a:prstGeom prst="rect">
              <a:avLst/>
            </a:prstGeom>
          </p:spPr>
        </p:pic>
        <p:pic>
          <p:nvPicPr>
            <p:cNvPr id="5" name="Image 4"/>
            <p:cNvPicPr>
              <a:picLocks noChangeAspect="1"/>
            </p:cNvPicPr>
            <p:nvPr/>
          </p:nvPicPr>
          <p:blipFill>
            <a:blip r:embed="rId16">
              <a:lum bright="70000" contrast="-70000"/>
            </a:blip>
            <a:stretch>
              <a:fillRect/>
            </a:stretch>
          </p:blipFill>
          <p:spPr>
            <a:xfrm>
              <a:off x="9109425" y="806596"/>
              <a:ext cx="297930" cy="288000"/>
            </a:xfrm>
            <a:prstGeom prst="rect">
              <a:avLst/>
            </a:prstGeom>
          </p:spPr>
        </p:pic>
      </p:grpSp>
      <p:sp>
        <p:nvSpPr>
          <p:cNvPr id="93" name="Rectangle 92"/>
          <p:cNvSpPr/>
          <p:nvPr/>
        </p:nvSpPr>
        <p:spPr>
          <a:xfrm>
            <a:off x="8211462" y="206289"/>
            <a:ext cx="3629520" cy="276999"/>
          </a:xfrm>
          <a:prstGeom prst="rect">
            <a:avLst/>
          </a:prstGeom>
        </p:spPr>
        <p:txBody>
          <a:bodyPr wrap="none">
            <a:spAutoFit/>
          </a:bodyPr>
          <a:lstStyle/>
          <a:p>
            <a:pPr algn="r">
              <a:spcAft>
                <a:spcPts val="0"/>
              </a:spcAft>
            </a:pPr>
            <a:r>
              <a:rPr lang="en-GB" sz="1200" i="1" dirty="0">
                <a:solidFill>
                  <a:srgbClr val="53823B"/>
                </a:solidFill>
                <a:latin typeface="Book Antiqua" panose="02040602050305030304" pitchFamily="18" charset="0"/>
                <a:ea typeface="Calibri" panose="020F0502020204030204" pitchFamily="34" charset="0"/>
              </a:rPr>
              <a:t>Think Green – Do not print unless absolutely necessary</a:t>
            </a:r>
            <a:endParaRPr lang="en-GB" sz="2000" dirty="0">
              <a:solidFill>
                <a:srgbClr val="53823B"/>
              </a:solidFill>
              <a:effectLst/>
              <a:latin typeface="Calibri" panose="020F0502020204030204" pitchFamily="34" charset="0"/>
              <a:ea typeface="Calibri" panose="020F0502020204030204" pitchFamily="34" charset="0"/>
            </a:endParaRPr>
          </a:p>
        </p:txBody>
      </p:sp>
      <p:pic>
        <p:nvPicPr>
          <p:cNvPr id="98" name="Image 97"/>
          <p:cNvPicPr>
            <a:picLocks noChangeAspect="1"/>
          </p:cNvPicPr>
          <p:nvPr/>
        </p:nvPicPr>
        <p:blipFill>
          <a:blip r:embed="rId17">
            <a:extLst>
              <a:ext uri="{BEBA8EAE-BF5A-486C-A8C5-ECC9F3942E4B}">
                <a14:imgProps xmlns:a14="http://schemas.microsoft.com/office/drawing/2010/main">
                  <a14:imgLayer r:embed="rId18">
                    <a14:imgEffect>
                      <a14:saturation sat="66000"/>
                    </a14:imgEffect>
                    <a14:imgEffect>
                      <a14:brightnessContrast contrast="20000"/>
                    </a14:imgEffect>
                  </a14:imgLayer>
                </a14:imgProps>
              </a:ext>
            </a:extLst>
          </a:blip>
          <a:stretch>
            <a:fillRect/>
          </a:stretch>
        </p:blipFill>
        <p:spPr>
          <a:xfrm>
            <a:off x="11770359" y="65992"/>
            <a:ext cx="306158" cy="360000"/>
          </a:xfrm>
          <a:prstGeom prst="rect">
            <a:avLst/>
          </a:prstGeom>
        </p:spPr>
      </p:pic>
      <p:sp>
        <p:nvSpPr>
          <p:cNvPr id="62" name="Rectangle 61">
            <a:hlinkClick r:id="rId19" action="ppaction://hlinksldjump"/>
          </p:cNvPr>
          <p:cNvSpPr/>
          <p:nvPr/>
        </p:nvSpPr>
        <p:spPr>
          <a:xfrm>
            <a:off x="1712463" y="3393994"/>
            <a:ext cx="1642134" cy="264132"/>
          </a:xfrm>
          <a:prstGeom prst="rect">
            <a:avLst/>
          </a:prstGeom>
          <a:ln>
            <a:noFill/>
          </a:ln>
        </p:spPr>
        <p:txBody>
          <a:bodyPr wrap="square" tIns="0" bIns="0" anchor="ctr">
            <a:noAutofit/>
          </a:bodyPr>
          <a:lstStyle/>
          <a:p>
            <a:pPr>
              <a:lnSpc>
                <a:spcPct val="150000"/>
              </a:lnSpc>
              <a:defRPr/>
            </a:pPr>
            <a:r>
              <a:rPr lang="en-GB" sz="1400" b="1" dirty="0" smtClean="0">
                <a:solidFill>
                  <a:prstClr val="white">
                    <a:lumMod val="65000"/>
                  </a:prstClr>
                </a:solidFill>
                <a:latin typeface="Century Gothic" panose="020B0502020202020204" pitchFamily="34" charset="0"/>
                <a:ea typeface="AvantGarde Bk BT Book" charset="0"/>
                <a:cs typeface="AvantGarde Bk BT Book" charset="0"/>
              </a:rPr>
              <a:t>Way</a:t>
            </a: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s</a:t>
            </a:r>
            <a:r>
              <a:rPr lang="en-GB" sz="1400" b="1" dirty="0" smtClean="0">
                <a:solidFill>
                  <a:prstClr val="white">
                    <a:lumMod val="65000"/>
                  </a:prstClr>
                </a:solidFill>
                <a:latin typeface="Century Gothic" panose="020B0502020202020204" pitchFamily="34" charset="0"/>
                <a:ea typeface="AvantGarde Bk BT Book" charset="0"/>
                <a:cs typeface="AvantGarde Bk BT Book" charset="0"/>
              </a:rPr>
              <a:t> </a:t>
            </a:r>
            <a:r>
              <a:rPr lang="en-GB" sz="1400" b="1" dirty="0">
                <a:solidFill>
                  <a:prstClr val="white">
                    <a:lumMod val="65000"/>
                  </a:prstClr>
                </a:solidFill>
                <a:latin typeface="Century Gothic" panose="020B0502020202020204" pitchFamily="34" charset="0"/>
                <a:ea typeface="AvantGarde Bk BT Book" charset="0"/>
                <a:cs typeface="AvantGarde Bk BT Book" charset="0"/>
              </a:rPr>
              <a:t>O</a:t>
            </a:r>
            <a:r>
              <a:rPr lang="en-GB" sz="1400" b="1" dirty="0" smtClean="0">
                <a:solidFill>
                  <a:prstClr val="white">
                    <a:lumMod val="65000"/>
                  </a:prstClr>
                </a:solidFill>
                <a:latin typeface="Century Gothic" panose="020B0502020202020204" pitchFamily="34" charset="0"/>
                <a:ea typeface="AvantGarde Bk BT Book" charset="0"/>
                <a:cs typeface="AvantGarde Bk BT Book" charset="0"/>
              </a:rPr>
              <a:t>f Working</a:t>
            </a:r>
            <a:endParaRPr lang="en-GB" sz="1400" b="1" dirty="0">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47" name="Image 55">
            <a:extLst>
              <a:ext uri="{FF2B5EF4-FFF2-40B4-BE49-F238E27FC236}">
                <a16:creationId xmlns:a16="http://schemas.microsoft.com/office/drawing/2014/main" id="{A7D32155-FAE3-4D7A-9275-DE1713BC26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5986461" y="4256679"/>
            <a:ext cx="181624" cy="180000"/>
          </a:xfrm>
          <a:prstGeom prst="rect">
            <a:avLst/>
          </a:prstGeom>
          <a:ln>
            <a:noFill/>
          </a:ln>
        </p:spPr>
      </p:pic>
      <p:sp>
        <p:nvSpPr>
          <p:cNvPr id="49" name="Rectangle 96">
            <a:hlinkClick r:id="rId20" action="ppaction://hlinksldjump"/>
            <a:extLst>
              <a:ext uri="{FF2B5EF4-FFF2-40B4-BE49-F238E27FC236}">
                <a16:creationId xmlns:a16="http://schemas.microsoft.com/office/drawing/2014/main" id="{F593330B-95EC-4D9E-AF8E-C11B24FE1FFD}"/>
              </a:ext>
            </a:extLst>
          </p:cNvPr>
          <p:cNvSpPr/>
          <p:nvPr/>
        </p:nvSpPr>
        <p:spPr>
          <a:xfrm>
            <a:off x="1692429" y="5214053"/>
            <a:ext cx="2011144" cy="170957"/>
          </a:xfrm>
          <a:prstGeom prst="rect">
            <a:avLst/>
          </a:prstGeom>
          <a:ln>
            <a:noFill/>
          </a:ln>
        </p:spPr>
        <p:txBody>
          <a:bodyPr wrap="none" tIns="0" bIns="0" anchor="ctr">
            <a:noAutofit/>
          </a:bodyPr>
          <a:lstStyle/>
          <a:p>
            <a:pPr>
              <a:lnSpc>
                <a:spcPct val="150000"/>
              </a:lnSpc>
            </a:pPr>
            <a:r>
              <a:rPr lang="en-US" sz="1400" b="1" dirty="0" smtClean="0">
                <a:solidFill>
                  <a:prstClr val="white">
                    <a:lumMod val="65000"/>
                  </a:prstClr>
                </a:solidFill>
                <a:latin typeface="Century Gothic" panose="020B0502020202020204" pitchFamily="34" charset="0"/>
                <a:ea typeface="AvantGarde Bk BT Book" charset="0"/>
                <a:cs typeface="AvantGarde Bk BT Book" charset="0"/>
              </a:rPr>
              <a:t>R</a:t>
            </a: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etail</a:t>
            </a:r>
            <a:endParaRPr lang="en-GB" sz="1400" b="1" dirty="0">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50" name="Image 55">
            <a:extLst>
              <a:ext uri="{FF2B5EF4-FFF2-40B4-BE49-F238E27FC236}">
                <a16:creationId xmlns:a16="http://schemas.microsoft.com/office/drawing/2014/main" id="{6DC2270E-36DD-4337-B349-09CFF44B436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8161" r="6168" b="15096"/>
          <a:stretch/>
        </p:blipFill>
        <p:spPr>
          <a:xfrm>
            <a:off x="2405913" y="5219589"/>
            <a:ext cx="181624" cy="180000"/>
          </a:xfrm>
          <a:prstGeom prst="rect">
            <a:avLst/>
          </a:prstGeom>
          <a:ln>
            <a:noFill/>
          </a:ln>
        </p:spPr>
      </p:pic>
    </p:spTree>
    <p:extLst>
      <p:ext uri="{BB962C8B-B14F-4D97-AF65-F5344CB8AC3E}">
        <p14:creationId xmlns:p14="http://schemas.microsoft.com/office/powerpoint/2010/main" val="100785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Persuasion Power</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a:solidFill>
                  <a:srgbClr val="414241"/>
                </a:solidFill>
                <a:latin typeface="Century Gothic"/>
              </a:rPr>
              <a:t>Unlock your potential power of Communication on Persuasion and Influence!</a:t>
            </a:r>
          </a:p>
          <a:p>
            <a:pPr lvl="0" defTabSz="451312">
              <a:lnSpc>
                <a:spcPct val="110000"/>
              </a:lnSpc>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At the end of this program, you should be able to</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Apply the potential power of unconscious communication</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Learn influential communication tactics &amp; techniques for different personalities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Apply coaching tools to develop successful well-formed outcomes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Master resourceful language skills to enhance your persuasion and influence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a:solidFill>
                  <a:srgbClr val="414241"/>
                </a:solidFill>
                <a:latin typeface="Century Gothic"/>
                <a:ea typeface="AvantGarde Bk BT Book" charset="0"/>
                <a:cs typeface="AvantGarde Bk BT Book" charset="0"/>
              </a:rPr>
              <a:t>People Manager;- ≥  8 years working experience, Manager level and above; - must complete ""Meeting SUCCESS"" learning session before</a:t>
            </a:r>
          </a:p>
          <a:p>
            <a:pPr lvl="0" defTabSz="457147">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a:solidFill>
                  <a:srgbClr val="414241"/>
                </a:solidFill>
                <a:latin typeface="Century Gothic"/>
                <a:ea typeface="AvantGarde Bk BT Book" charset="0"/>
                <a:cs typeface="AvantGarde Bk BT Book" charset="0"/>
              </a:rPr>
              <a:t>Step 2 or 3 Managers</a:t>
            </a:r>
          </a:p>
          <a:p>
            <a:pPr lvl="0" defTabSz="457147">
              <a:defRPr/>
            </a:pPr>
            <a:r>
              <a:rPr lang="en-US" sz="1200">
                <a:solidFill>
                  <a:srgbClr val="414241"/>
                </a:solidFill>
                <a:latin typeface="Century Gothic"/>
                <a:ea typeface="AvantGarde Bk BT Book" charset="0"/>
                <a:cs typeface="AvantGarde Bk BT Book" charset="0"/>
              </a:rPr>
              <a:t>Managers who are responsible for discussions and communication to key stakeholders on decisions, those expected to share and influence decision makers and/or expert in various situations .</a:t>
            </a:r>
          </a:p>
          <a:p>
            <a:pPr lvl="0" defTabSz="457147">
              <a:defRPr/>
            </a:pPr>
            <a:r>
              <a:rPr lang="en-US" sz="1200">
                <a:solidFill>
                  <a:srgbClr val="414241"/>
                </a:solidFill>
                <a:latin typeface="Century Gothic"/>
                <a:ea typeface="AvantGarde Bk BT Book" charset="0"/>
                <a:cs typeface="AvantGarde Bk BT Book" charset="0"/>
              </a:rPr>
              <a:t>Pre-requisite: Must have followed the program Meetings &amp; Confrontation (M&amp;C), or have enough communication experience. This will be an ideal follow-through program for those who have attended M&amp;C in the last 24 months.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862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lvl="0" defTabSz="457147">
              <a:defRPr/>
            </a:pPr>
            <a:r>
              <a:rPr lang="en-GB" sz="1200" b="1" dirty="0" smtClean="0">
                <a:solidFill>
                  <a:srgbClr val="414241"/>
                </a:solidFill>
                <a:latin typeface="Century Gothic"/>
              </a:rPr>
              <a:t>TBC</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GB" sz="1200" b="1" dirty="0" smtClean="0">
                <a:solidFill>
                  <a:srgbClr val="414241"/>
                </a:solidFill>
                <a:latin typeface="Century Gothic"/>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TBC</a:t>
            </a:r>
            <a:endParaRPr kumimoji="0" lang="en-GB" sz="900" b="1" i="0" u="none" strike="noStrike" kern="1200" cap="none" spc="0" normalizeH="0" baseline="0" noProof="0">
              <a:ln>
                <a:noFill/>
              </a:ln>
              <a:solidFill>
                <a:srgbClr val="414241"/>
              </a:solidFill>
              <a:effectLst/>
              <a:highlight>
                <a:srgbClr val="FFFF00"/>
              </a:highligh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a:t>
            </a:r>
            <a:r>
              <a:rPr kumimoji="0" lang="en-GB"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2316699" y="5718096"/>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a:p>
            <a:pPr lvl="0" algn="r">
              <a:defRPr/>
            </a:pPr>
            <a:endParaRPr lang="en-US" sz="1400" b="1">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35941" y="5713685"/>
            <a:ext cx="1639966" cy="289071"/>
          </a:xfrm>
          <a:prstGeom prst="rect">
            <a:avLst/>
          </a:prstGeom>
        </p:spPr>
      </p:pic>
    </p:spTree>
    <p:extLst>
      <p:ext uri="{BB962C8B-B14F-4D97-AF65-F5344CB8AC3E}">
        <p14:creationId xmlns:p14="http://schemas.microsoft.com/office/powerpoint/2010/main" val="149929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Structured Problem Analysis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Develop the ability to analyze the problem / job assignment in a more structured way.</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to know the generic knowledge and tools of structured problem analysis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different thinking mindset </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Enhance </a:t>
            </a:r>
            <a:r>
              <a:rPr lang="en-US" sz="1200" dirty="0">
                <a:solidFill>
                  <a:srgbClr val="414241"/>
                </a:solidFill>
                <a:latin typeface="Century Gothic"/>
                <a:ea typeface="AvantGarde Bk BT Book" charset="0"/>
                <a:cs typeface="AvantGarde Bk BT Book" charset="0"/>
              </a:rPr>
              <a:t>the thinking capability to clarify the fact &amp; root cause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Realize the importance of generating ideas from others and solve the problem in a more proactive way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smtClean="0">
                <a:solidFill>
                  <a:srgbClr val="414241"/>
                </a:solidFill>
                <a:latin typeface="Century Gothic"/>
                <a:ea typeface="AvantGarde Bk BT Book" charset="0"/>
                <a:cs typeface="AvantGarde Bk BT Book" charset="0"/>
              </a:rPr>
              <a:t>3-8 years of working experience, no limitation of position</a:t>
            </a:r>
            <a:endParaRPr lang="zh-CN" altLang="en-US"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2</a:t>
            </a:r>
            <a:r>
              <a:rPr kumimoji="0" lang="en-GB"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1159</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a:solidFill>
                  <a:srgbClr val="414241"/>
                </a:solidFill>
                <a:latin typeface="Century Gothic"/>
                <a:sym typeface="Wingdings" panose="05000000000000000000" pitchFamily="2" charset="2"/>
              </a:rPr>
              <a:t>S</a:t>
            </a:r>
            <a:r>
              <a:rPr lang="en-US" altLang="zh-CN" sz="120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1 </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a:t>
            </a:r>
            <a:r>
              <a:rPr kumimoji="0" lang="en-GB"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Personal Development</a:t>
            </a:r>
          </a:p>
          <a:p>
            <a:pPr lvl="0" algn="r">
              <a:defRPr/>
            </a:pPr>
            <a:endParaRPr lang="en-US" sz="1400" b="1">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2C3EC9F8-1355-4FF5-A172-9EF3833753A8}"/>
              </a:ext>
            </a:extLst>
          </p:cNvPr>
          <p:cNvSpPr/>
          <p:nvPr/>
        </p:nvSpPr>
        <p:spPr>
          <a:xfrm>
            <a:off x="647336" y="4625991"/>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1604512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smtClean="0">
                <a:latin typeface="Century Gothic"/>
              </a:rPr>
              <a:t>Empathy for Growth</a:t>
            </a:r>
            <a:endParaRPr lang="en-US" altLang="zh-CN" dirty="0">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altLang="zh-CN"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t>
            </a:r>
            <a:r>
              <a:rPr kumimoji="0" lang="en-US" altLang="zh-CN"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Identify the power of empathy at </a:t>
            </a:r>
            <a:r>
              <a:rPr kumimoji="0" lang="en-US" sz="14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work.</a:t>
            </a:r>
            <a:r>
              <a:rPr kumimoji="0" lang="en-GB" sz="14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Understand and experience empathy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Identify the power of empathy at work</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Learn how to practice empathy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All</a:t>
            </a:r>
            <a:endParaRPr kumimoji="0" lang="zh-CN"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4 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35365</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open flex</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Shanghai</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a:ea typeface="+mn-ea"/>
                <a:cs typeface="+mn-cs"/>
              </a:rPr>
              <a:t>CN</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elf-directed</a:t>
            </a:r>
            <a:r>
              <a:rPr kumimoji="0" lang="en-GB" altLang="zh-CN" sz="1200" b="0" i="0" u="none" strike="noStrike" kern="1200" cap="none" spc="0" normalizeH="0" baseline="0" noProof="0">
                <a:ln>
                  <a:noFill/>
                </a:ln>
                <a:solidFill>
                  <a:srgbClr val="414241"/>
                </a:solidFill>
                <a:effectLst/>
                <a:uLnTx/>
                <a:uFillTx/>
                <a:latin typeface="Century Gothic"/>
                <a:cs typeface="+mn-cs"/>
                <a:sym typeface="Wingdings" panose="05000000000000000000" pitchFamily="2" charset="2"/>
              </a:rPr>
              <a:t> </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Personal Development</a:t>
            </a:r>
            <a:endParaRPr kumimoji="0" lang="en-US" altLang="zh-CN" sz="1400" b="1"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23" name="Image 22">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21" name="Rectangle à coins arrondis 9"/>
          <p:cNvSpPr/>
          <p:nvPr/>
        </p:nvSpPr>
        <p:spPr>
          <a:xfrm>
            <a:off x="642649" y="4670159"/>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pic>
        <p:nvPicPr>
          <p:cNvPr id="22" name="图片 6">
            <a:extLst>
              <a:ext uri="{FF2B5EF4-FFF2-40B4-BE49-F238E27FC236}">
                <a16:creationId xmlns:a16="http://schemas.microsoft.com/office/drawing/2014/main" id="{A5216293-7B77-41E7-A256-53796A3927CD}"/>
              </a:ext>
            </a:extLst>
          </p:cNvPr>
          <p:cNvPicPr>
            <a:picLocks noChangeAspect="1"/>
          </p:cNvPicPr>
          <p:nvPr/>
        </p:nvPicPr>
        <p:blipFill>
          <a:blip r:embed="rId4"/>
          <a:stretch>
            <a:fillRect/>
          </a:stretch>
        </p:blipFill>
        <p:spPr>
          <a:xfrm>
            <a:off x="642648" y="4351044"/>
            <a:ext cx="1639966" cy="304826"/>
          </a:xfrm>
          <a:prstGeom prst="rect">
            <a:avLst/>
          </a:prstGeom>
        </p:spPr>
      </p:pic>
    </p:spTree>
    <p:extLst>
      <p:ext uri="{BB962C8B-B14F-4D97-AF65-F5344CB8AC3E}">
        <p14:creationId xmlns:p14="http://schemas.microsoft.com/office/powerpoint/2010/main" val="97559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smtClean="0">
                <a:latin typeface="Century Gothic"/>
              </a:rPr>
              <a:t>Mindfulness at Work</a:t>
            </a:r>
            <a:endParaRPr lang="en-US" altLang="zh-CN" dirty="0">
              <a:latin typeface="Century Gothic"/>
            </a:endParaRP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a:t>
            </a:r>
            <a:r>
              <a:rPr lang="en-US" altLang="zh-CN" sz="1400" b="1" u="sng" dirty="0">
                <a:solidFill>
                  <a:srgbClr val="414241"/>
                </a:solidFill>
                <a:latin typeface="Century Gothic"/>
                <a:ea typeface="AvantGarde Bk BT Book" charset="0"/>
                <a:cs typeface="AvantGarde Bk BT Book" charset="0"/>
              </a:rPr>
              <a:t>easer</a:t>
            </a:r>
          </a:p>
          <a:p>
            <a:pPr defTabSz="457147">
              <a:defRPr/>
            </a:pPr>
            <a:r>
              <a:rPr lang="en-SG" sz="1200" dirty="0" smtClean="0">
                <a:solidFill>
                  <a:srgbClr val="414241"/>
                </a:solidFill>
                <a:latin typeface="Century Gothic"/>
                <a:ea typeface="AvantGarde Bk BT Book" charset="0"/>
                <a:cs typeface="AvantGarde Bk BT Book" charset="0"/>
              </a:rPr>
              <a:t>To better </a:t>
            </a:r>
            <a:r>
              <a:rPr lang="en-SG" sz="1200" dirty="0">
                <a:solidFill>
                  <a:srgbClr val="414241"/>
                </a:solidFill>
                <a:latin typeface="Century Gothic"/>
                <a:ea typeface="AvantGarde Bk BT Book" charset="0"/>
                <a:cs typeface="AvantGarde Bk BT Book" charset="0"/>
              </a:rPr>
              <a:t>understand and learn </a:t>
            </a:r>
            <a:r>
              <a:rPr lang="en-SG" sz="1200" dirty="0" smtClean="0">
                <a:solidFill>
                  <a:srgbClr val="414241"/>
                </a:solidFill>
                <a:latin typeface="Century Gothic"/>
                <a:ea typeface="AvantGarde Bk BT Book" charset="0"/>
                <a:cs typeface="AvantGarde Bk BT Book" charset="0"/>
              </a:rPr>
              <a:t>way </a:t>
            </a:r>
            <a:r>
              <a:rPr lang="en-SG" sz="1200" dirty="0">
                <a:solidFill>
                  <a:srgbClr val="414241"/>
                </a:solidFill>
                <a:latin typeface="Century Gothic"/>
                <a:ea typeface="AvantGarde Bk BT Book" charset="0"/>
                <a:cs typeface="AvantGarde Bk BT Book" charset="0"/>
              </a:rPr>
              <a:t>to manage your stress</a:t>
            </a:r>
          </a:p>
          <a:p>
            <a:pPr lvl="0" defTabSz="457147">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altLang="zh-CN" sz="1200" dirty="0" smtClean="0">
                <a:solidFill>
                  <a:srgbClr val="414241"/>
                </a:solidFill>
                <a:latin typeface="Century Gothic"/>
                <a:ea typeface="AvantGarde Bk BT Book" charset="0"/>
                <a:cs typeface="AvantGarde Bk BT Book" charset="0"/>
              </a:rPr>
              <a:t>Reduce </a:t>
            </a:r>
            <a:r>
              <a:rPr lang="en-US" altLang="zh-CN" sz="1200" dirty="0">
                <a:solidFill>
                  <a:srgbClr val="414241"/>
                </a:solidFill>
                <a:latin typeface="Century Gothic"/>
                <a:ea typeface="AvantGarde Bk BT Book" charset="0"/>
                <a:cs typeface="AvantGarde Bk BT Book" charset="0"/>
              </a:rPr>
              <a:t>emotional </a:t>
            </a:r>
            <a:r>
              <a:rPr lang="en-US" altLang="zh-CN" sz="1200" dirty="0" smtClean="0">
                <a:solidFill>
                  <a:srgbClr val="414241"/>
                </a:solidFill>
                <a:latin typeface="Century Gothic"/>
                <a:ea typeface="AvantGarde Bk BT Book" charset="0"/>
                <a:cs typeface="AvantGarde Bk BT Book" charset="0"/>
              </a:rPr>
              <a:t>drain</a:t>
            </a:r>
          </a:p>
          <a:p>
            <a:pPr marL="180975" lvl="0" indent="-180975" defTabSz="457147">
              <a:buFont typeface="Arial" panose="020B0604020202020204" pitchFamily="34" charset="0"/>
              <a:buChar char="•"/>
              <a:defRPr/>
            </a:pPr>
            <a:r>
              <a:rPr lang="en-SG" altLang="zh-CN" sz="1200" dirty="0" smtClean="0">
                <a:solidFill>
                  <a:srgbClr val="414241"/>
                </a:solidFill>
                <a:latin typeface="Century Gothic"/>
                <a:ea typeface="AvantGarde Bk BT Book" charset="0"/>
                <a:cs typeface="AvantGarde Bk BT Book" charset="0"/>
              </a:rPr>
              <a:t>Be </a:t>
            </a:r>
            <a:r>
              <a:rPr lang="en-SG" altLang="zh-CN" sz="1200" dirty="0">
                <a:solidFill>
                  <a:srgbClr val="414241"/>
                </a:solidFill>
                <a:latin typeface="Century Gothic"/>
                <a:ea typeface="AvantGarde Bk BT Book" charset="0"/>
                <a:cs typeface="AvantGarde Bk BT Book" charset="0"/>
              </a:rPr>
              <a:t>more focus and </a:t>
            </a:r>
            <a:r>
              <a:rPr lang="en-SG" altLang="zh-CN" sz="1200" dirty="0" smtClean="0">
                <a:solidFill>
                  <a:srgbClr val="414241"/>
                </a:solidFill>
                <a:latin typeface="Century Gothic"/>
                <a:ea typeface="AvantGarde Bk BT Book" charset="0"/>
                <a:cs typeface="AvantGarde Bk BT Book" charset="0"/>
              </a:rPr>
              <a:t>effective</a:t>
            </a:r>
          </a:p>
          <a:p>
            <a:pPr marL="180975" lvl="0" indent="-180975" defTabSz="457147">
              <a:buFont typeface="Arial" panose="020B0604020202020204" pitchFamily="34" charset="0"/>
              <a:buChar char="•"/>
              <a:defRPr/>
            </a:pPr>
            <a:r>
              <a:rPr lang="en-SG" altLang="zh-CN" sz="1200" dirty="0">
                <a:solidFill>
                  <a:srgbClr val="414241"/>
                </a:solidFill>
                <a:latin typeface="Century Gothic"/>
                <a:ea typeface="AvantGarde Bk BT Book" charset="0"/>
                <a:cs typeface="AvantGarde Bk BT Book" charset="0"/>
              </a:rPr>
              <a:t>M</a:t>
            </a:r>
            <a:r>
              <a:rPr lang="en-SG" altLang="zh-CN" sz="1200" dirty="0" smtClean="0">
                <a:solidFill>
                  <a:srgbClr val="414241"/>
                </a:solidFill>
                <a:latin typeface="Century Gothic"/>
                <a:ea typeface="AvantGarde Bk BT Book" charset="0"/>
                <a:cs typeface="AvantGarde Bk BT Book" charset="0"/>
              </a:rPr>
              <a:t>aintain </a:t>
            </a:r>
            <a:r>
              <a:rPr lang="en-SG" altLang="zh-CN" sz="1200" dirty="0">
                <a:solidFill>
                  <a:srgbClr val="414241"/>
                </a:solidFill>
                <a:latin typeface="Century Gothic"/>
                <a:ea typeface="AvantGarde Bk BT Book" charset="0"/>
                <a:cs typeface="AvantGarde Bk BT Book" charset="0"/>
              </a:rPr>
              <a:t>calm and poise during </a:t>
            </a:r>
            <a:r>
              <a:rPr lang="en-SG" altLang="zh-CN" sz="1200" dirty="0" smtClean="0">
                <a:solidFill>
                  <a:srgbClr val="414241"/>
                </a:solidFill>
                <a:latin typeface="Century Gothic"/>
                <a:ea typeface="AvantGarde Bk BT Book" charset="0"/>
                <a:cs typeface="AvantGarde Bk BT Book" charset="0"/>
              </a:rPr>
              <a:t>challenges</a:t>
            </a:r>
          </a:p>
          <a:p>
            <a:pPr marL="180975" lvl="0" indent="-180975" defTabSz="457147">
              <a:buFont typeface="Arial" panose="020B0604020202020204" pitchFamily="34" charset="0"/>
              <a:buChar char="•"/>
              <a:defRPr/>
            </a:pPr>
            <a:endParaRPr kumimoji="0" lang="en-GB"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Target</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altLang="zh-CN" sz="1200" dirty="0" smtClean="0">
                <a:solidFill>
                  <a:srgbClr val="414241"/>
                </a:solidFill>
                <a:latin typeface="Century Gothic"/>
                <a:ea typeface="AvantGarde Bk BT Book" charset="0"/>
                <a:cs typeface="AvantGarde Bk BT Book" charset="0"/>
              </a:rPr>
              <a:t>All</a:t>
            </a:r>
            <a:endParaRPr lang="zh-CN" altLang="en-US"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smtClean="0">
                <a:solidFill>
                  <a:srgbClr val="414241"/>
                </a:solidFill>
                <a:latin typeface="Century Gothic"/>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0" i="0" u="none" strike="noStrike" kern="1200" cap="none" spc="0" normalizeH="0" baseline="0" noProof="0" dirty="0" smtClean="0">
                <a:ln>
                  <a:noFill/>
                </a:ln>
                <a:solidFill>
                  <a:srgbClr val="414241"/>
                </a:solidFill>
                <a:effectLst/>
                <a:uLnTx/>
                <a:uFillTx/>
                <a:latin typeface="Century Gothic"/>
                <a:ea typeface="+mn-ea"/>
                <a:cs typeface="+mn-cs"/>
              </a:rPr>
              <a:t>:</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GB" sz="1200" b="1" dirty="0" smtClean="0">
                <a:solidFill>
                  <a:srgbClr val="414241"/>
                </a:solidFill>
                <a:latin typeface="Century Gothic"/>
              </a:rPr>
              <a:t>open flex</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a:t>
            </a:r>
            <a:r>
              <a:rPr lang="en-GB" sz="1200" b="1" dirty="0" smtClean="0">
                <a:solidFill>
                  <a:srgbClr val="414241"/>
                </a:solidFill>
                <a:latin typeface="Century Gothic"/>
              </a:rPr>
              <a:t>Shanghai</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lang="en-GB" altLang="zh-CN" sz="1200" dirty="0">
                <a:solidFill>
                  <a:srgbClr val="414241"/>
                </a:solidFill>
                <a:latin typeface="Century Gothic"/>
                <a:sym typeface="Wingdings" panose="05000000000000000000" pitchFamily="2" charset="2"/>
              </a:rPr>
              <a:t> </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dirty="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Personal Development</a:t>
            </a:r>
            <a:endParaRPr lang="en-US" altLang="zh-CN" sz="1400" b="1" dirty="0">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p:cNvSpPr/>
          <p:nvPr/>
        </p:nvSpPr>
        <p:spPr>
          <a:xfrm>
            <a:off x="642649" y="436633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Tree>
    <p:extLst>
      <p:ext uri="{BB962C8B-B14F-4D97-AF65-F5344CB8AC3E}">
        <p14:creationId xmlns:p14="http://schemas.microsoft.com/office/powerpoint/2010/main" val="3041235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sz="4400"/>
              <a:t>Management Skills </a:t>
            </a:r>
          </a:p>
        </p:txBody>
      </p:sp>
    </p:spTree>
    <p:extLst>
      <p:ext uri="{BB962C8B-B14F-4D97-AF65-F5344CB8AC3E}">
        <p14:creationId xmlns:p14="http://schemas.microsoft.com/office/powerpoint/2010/main" val="1617951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60462" y="799660"/>
            <a:ext cx="9742176" cy="709117"/>
          </a:xfrm>
          <a:prstGeom prst="rect">
            <a:avLst/>
          </a:prstGeom>
        </p:spPr>
        <p:txBody>
          <a:bodyPr vert="horz" lIns="109728" tIns="54864" rIns="109728" bIns="54864" rtlCol="0" anchor="ct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eaLnBrk="0" hangingPunct="0">
              <a:lnSpc>
                <a:spcPct val="80000"/>
              </a:lnSpc>
              <a:spcBef>
                <a:spcPct val="20000"/>
              </a:spcBef>
            </a:pPr>
            <a:endParaRPr lang="en-US" sz="3600">
              <a:solidFill>
                <a:prstClr val="black"/>
              </a:solidFill>
              <a:latin typeface="Century Gothic" panose="020B0502020202020204" pitchFamily="34" charset="0"/>
            </a:endParaRPr>
          </a:p>
        </p:txBody>
      </p:sp>
      <p:sp>
        <p:nvSpPr>
          <p:cNvPr id="13" name="Rectangle 12">
            <a:hlinkClick r:id="rId2" action="ppaction://hlinksldjump"/>
          </p:cNvPr>
          <p:cNvSpPr/>
          <p:nvPr/>
        </p:nvSpPr>
        <p:spPr>
          <a:xfrm>
            <a:off x="3296463" y="2057952"/>
            <a:ext cx="2359975" cy="35435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a:solidFill>
                  <a:schemeClr val="tx1"/>
                </a:solidFill>
                <a:latin typeface="Century Gothic" panose="020B0502020202020204" pitchFamily="34" charset="0"/>
                <a:cs typeface="Arial" panose="020B0604020202020204" pitchFamily="34" charset="0"/>
              </a:rPr>
              <a:t>Transition to Team Management</a:t>
            </a:r>
            <a:endParaRPr lang="zh-CN" altLang="en-US" sz="800">
              <a:solidFill>
                <a:schemeClr val="tx1"/>
              </a:solidFill>
              <a:latin typeface="Century Gothic" panose="020B0502020202020204" pitchFamily="34" charset="0"/>
              <a:cs typeface="Arial" panose="020B0604020202020204" pitchFamily="34" charset="0"/>
            </a:endParaRPr>
          </a:p>
        </p:txBody>
      </p:sp>
      <p:sp>
        <p:nvSpPr>
          <p:cNvPr id="18" name="Rectangle 17"/>
          <p:cNvSpPr/>
          <p:nvPr/>
        </p:nvSpPr>
        <p:spPr>
          <a:xfrm>
            <a:off x="177546" y="3611267"/>
            <a:ext cx="950009" cy="134398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5376">
              <a:spcBef>
                <a:spcPct val="50000"/>
              </a:spcBef>
            </a:pPr>
            <a:r>
              <a:rPr lang="fr-FR" altLang="zh-CN" sz="900" b="1">
                <a:solidFill>
                  <a:schemeClr val="bg1"/>
                </a:solidFill>
                <a:latin typeface="Century Gothic" panose="020B0502020202020204" pitchFamily="34" charset="0"/>
                <a:cs typeface="Arial" panose="020B0604020202020204" pitchFamily="34" charset="0"/>
              </a:rPr>
              <a:t>People </a:t>
            </a:r>
            <a:br>
              <a:rPr lang="fr-FR" altLang="zh-CN" sz="900" b="1">
                <a:solidFill>
                  <a:schemeClr val="bg1"/>
                </a:solidFill>
                <a:latin typeface="Century Gothic" panose="020B0502020202020204" pitchFamily="34" charset="0"/>
                <a:cs typeface="Arial" panose="020B0604020202020204" pitchFamily="34" charset="0"/>
              </a:rPr>
            </a:br>
            <a:r>
              <a:rPr lang="fr-FR" altLang="zh-CN" sz="900" b="1">
                <a:solidFill>
                  <a:schemeClr val="bg1"/>
                </a:solidFill>
                <a:latin typeface="Century Gothic" panose="020B0502020202020204" pitchFamily="34" charset="0"/>
                <a:cs typeface="Arial" panose="020B0604020202020204" pitchFamily="34" charset="0"/>
              </a:rPr>
              <a:t>Management</a:t>
            </a:r>
          </a:p>
        </p:txBody>
      </p:sp>
      <p:sp>
        <p:nvSpPr>
          <p:cNvPr id="20" name="Rectangle 19">
            <a:hlinkClick r:id="rId3" action="ppaction://hlinksldjump"/>
          </p:cNvPr>
          <p:cNvSpPr/>
          <p:nvPr/>
        </p:nvSpPr>
        <p:spPr>
          <a:xfrm>
            <a:off x="5823373" y="2070497"/>
            <a:ext cx="2097094" cy="32414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800">
                <a:solidFill>
                  <a:schemeClr val="tx1"/>
                </a:solidFill>
                <a:latin typeface="Century Gothic" panose="020B0502020202020204" pitchFamily="34" charset="0"/>
                <a:cs typeface="Arial" panose="020B0604020202020204" pitchFamily="34" charset="0"/>
              </a:rPr>
              <a:t> Transition to Head of Function</a:t>
            </a:r>
            <a:endParaRPr lang="zh-CN" altLang="en-US" sz="800">
              <a:solidFill>
                <a:schemeClr val="tx1"/>
              </a:solidFill>
              <a:latin typeface="Century Gothic" panose="020B0502020202020204" pitchFamily="34" charset="0"/>
              <a:cs typeface="Arial" panose="020B0604020202020204" pitchFamily="34" charset="0"/>
            </a:endParaRPr>
          </a:p>
        </p:txBody>
      </p:sp>
      <p:sp>
        <p:nvSpPr>
          <p:cNvPr id="34" name="Rectangle 33"/>
          <p:cNvSpPr/>
          <p:nvPr/>
        </p:nvSpPr>
        <p:spPr>
          <a:xfrm>
            <a:off x="177546" y="2122653"/>
            <a:ext cx="950009" cy="1394513"/>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5376">
              <a:spcBef>
                <a:spcPct val="50000"/>
              </a:spcBef>
            </a:pPr>
            <a:r>
              <a:rPr lang="fr-FR" altLang="zh-CN" sz="900" b="1">
                <a:solidFill>
                  <a:schemeClr val="bg1"/>
                </a:solidFill>
                <a:latin typeface="Century Gothic" panose="020B0502020202020204" pitchFamily="34" charset="0"/>
                <a:cs typeface="Arial" panose="020B0604020202020204" pitchFamily="34" charset="0"/>
              </a:rPr>
              <a:t>Transition To</a:t>
            </a:r>
          </a:p>
        </p:txBody>
      </p:sp>
      <p:sp>
        <p:nvSpPr>
          <p:cNvPr id="64" name="Rectangle 63">
            <a:hlinkClick r:id="rId4" action="ppaction://hlinksldjump"/>
          </p:cNvPr>
          <p:cNvSpPr/>
          <p:nvPr/>
        </p:nvSpPr>
        <p:spPr>
          <a:xfrm>
            <a:off x="1237446" y="2065283"/>
            <a:ext cx="1952169" cy="33273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a:solidFill>
                  <a:schemeClr val="tx1"/>
                </a:solidFill>
                <a:latin typeface="Century Gothic" panose="020B0502020202020204" pitchFamily="34" charset="0"/>
                <a:cs typeface="Arial" panose="020B0604020202020204" pitchFamily="34" charset="0"/>
              </a:rPr>
              <a:t>Transition to People Management</a:t>
            </a:r>
            <a:endParaRPr lang="zh-CN" altLang="en-US" sz="800">
              <a:solidFill>
                <a:schemeClr val="tx1"/>
              </a:solidFill>
              <a:latin typeface="Century Gothic" panose="020B0502020202020204" pitchFamily="34" charset="0"/>
              <a:cs typeface="Arial" panose="020B0604020202020204" pitchFamily="34" charset="0"/>
            </a:endParaRPr>
          </a:p>
        </p:txBody>
      </p:sp>
      <p:sp>
        <p:nvSpPr>
          <p:cNvPr id="67" name="Rectangle 66">
            <a:hlinkClick r:id="rId5" action="ppaction://hlinksldjump"/>
          </p:cNvPr>
          <p:cNvSpPr/>
          <p:nvPr/>
        </p:nvSpPr>
        <p:spPr>
          <a:xfrm>
            <a:off x="1237445" y="3623772"/>
            <a:ext cx="4418993" cy="32871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800" dirty="0">
              <a:solidFill>
                <a:schemeClr val="tx1"/>
              </a:solidFill>
              <a:latin typeface="Century Gothic" panose="020B0502020202020204" pitchFamily="34" charset="0"/>
              <a:cs typeface="Arial" panose="020B0604020202020204" pitchFamily="34" charset="0"/>
            </a:endParaRPr>
          </a:p>
          <a:p>
            <a:pPr algn="ctr"/>
            <a:r>
              <a:rPr lang="en-US" altLang="zh-CN" sz="800" dirty="0">
                <a:solidFill>
                  <a:schemeClr val="tx1"/>
                </a:solidFill>
                <a:latin typeface="Century Gothic" panose="020B0502020202020204" pitchFamily="34" charset="0"/>
                <a:cs typeface="Arial" panose="020B0604020202020204" pitchFamily="34" charset="0"/>
              </a:rPr>
              <a:t>Managers Recruiting Talent</a:t>
            </a:r>
          </a:p>
          <a:p>
            <a:pPr algn="ctr"/>
            <a:endParaRPr lang="zh-CN" altLang="en-US" sz="800" dirty="0">
              <a:solidFill>
                <a:schemeClr val="tx1"/>
              </a:solidFill>
              <a:latin typeface="Century Gothic" panose="020B0502020202020204" pitchFamily="34" charset="0"/>
              <a:cs typeface="Arial" panose="020B0604020202020204" pitchFamily="34" charset="0"/>
            </a:endParaRPr>
          </a:p>
        </p:txBody>
      </p:sp>
      <p:sp>
        <p:nvSpPr>
          <p:cNvPr id="74" name="Rectangle 73">
            <a:hlinkClick r:id="rId6" action="ppaction://hlinksldjump"/>
          </p:cNvPr>
          <p:cNvSpPr/>
          <p:nvPr/>
        </p:nvSpPr>
        <p:spPr>
          <a:xfrm>
            <a:off x="3292737" y="2509811"/>
            <a:ext cx="2359975" cy="4969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dirty="0">
                <a:solidFill>
                  <a:schemeClr val="tx1"/>
                </a:solidFill>
                <a:latin typeface="Century Gothic" panose="020B0502020202020204" pitchFamily="34" charset="0"/>
                <a:cs typeface="Arial" panose="020B0604020202020204" pitchFamily="34" charset="0"/>
              </a:rPr>
              <a:t>Transition to Team Management for Sales Supervisors </a:t>
            </a:r>
          </a:p>
          <a:p>
            <a:pPr algn="ctr"/>
            <a:r>
              <a:rPr lang="en-US" altLang="zh-CN" sz="800" dirty="0" smtClean="0">
                <a:solidFill>
                  <a:schemeClr val="tx1"/>
                </a:solidFill>
                <a:latin typeface="Century Gothic" panose="020B0502020202020204" pitchFamily="34" charset="0"/>
                <a:cs typeface="Arial" panose="020B0604020202020204" pitchFamily="34" charset="0"/>
              </a:rPr>
              <a:t>(Ex-People </a:t>
            </a:r>
            <a:r>
              <a:rPr lang="en-US" altLang="zh-CN" sz="800" dirty="0">
                <a:solidFill>
                  <a:schemeClr val="tx1"/>
                </a:solidFill>
                <a:latin typeface="Century Gothic" panose="020B0502020202020204" pitchFamily="34" charset="0"/>
                <a:cs typeface="Arial" panose="020B0604020202020204" pitchFamily="34" charset="0"/>
              </a:rPr>
              <a:t>Management </a:t>
            </a:r>
            <a:r>
              <a:rPr lang="en-US" altLang="zh-CN" sz="800" dirty="0" smtClean="0">
                <a:solidFill>
                  <a:schemeClr val="tx1"/>
                </a:solidFill>
                <a:latin typeface="Century Gothic" panose="020B0502020202020204" pitchFamily="34" charset="0"/>
                <a:cs typeface="Arial" panose="020B0604020202020204" pitchFamily="34" charset="0"/>
              </a:rPr>
              <a:t>Advanced </a:t>
            </a:r>
            <a:r>
              <a:rPr lang="en-US" altLang="zh-CN" sz="800" dirty="0">
                <a:solidFill>
                  <a:schemeClr val="tx1"/>
                </a:solidFill>
                <a:latin typeface="Century Gothic" panose="020B0502020202020204" pitchFamily="34" charset="0"/>
                <a:cs typeface="Arial" panose="020B0604020202020204" pitchFamily="34" charset="0"/>
              </a:rPr>
              <a:t>SALES)</a:t>
            </a:r>
            <a:endParaRPr lang="zh-CN" altLang="en-US" sz="800" dirty="0">
              <a:solidFill>
                <a:schemeClr val="tx1"/>
              </a:solidFill>
              <a:latin typeface="Century Gothic" panose="020B0502020202020204" pitchFamily="34" charset="0"/>
              <a:cs typeface="Arial" panose="020B0604020202020204" pitchFamily="34" charset="0"/>
            </a:endParaRPr>
          </a:p>
        </p:txBody>
      </p:sp>
      <p:cxnSp>
        <p:nvCxnSpPr>
          <p:cNvPr id="113" name="Straight Connector 112"/>
          <p:cNvCxnSpPr/>
          <p:nvPr/>
        </p:nvCxnSpPr>
        <p:spPr>
          <a:xfrm>
            <a:off x="1237444" y="1986199"/>
            <a:ext cx="9997110" cy="2488"/>
          </a:xfrm>
          <a:prstGeom prst="lin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p:cNvCxnSpPr>
            <a:cxnSpLocks/>
          </p:cNvCxnSpPr>
          <p:nvPr/>
        </p:nvCxnSpPr>
        <p:spPr>
          <a:xfrm>
            <a:off x="1237444" y="3492640"/>
            <a:ext cx="10571138" cy="6344"/>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cxnSpLocks/>
          </p:cNvCxnSpPr>
          <p:nvPr/>
        </p:nvCxnSpPr>
        <p:spPr>
          <a:xfrm flipV="1">
            <a:off x="1213565" y="5008095"/>
            <a:ext cx="10653824" cy="3856"/>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7534275" y="2074910"/>
            <a:ext cx="386192" cy="3306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b="1" dirty="0">
                <a:solidFill>
                  <a:prstClr val="white"/>
                </a:solidFill>
                <a:latin typeface="Century Gothic" panose="020B0502020202020204" pitchFamily="34" charset="0"/>
                <a:cs typeface="Arial" panose="020B0604020202020204" pitchFamily="34" charset="0"/>
              </a:rPr>
              <a:t>APAC</a:t>
            </a:r>
            <a:endParaRPr lang="zh-CN" altLang="en-US" sz="500" b="1" dirty="0">
              <a:solidFill>
                <a:prstClr val="white"/>
              </a:solidFill>
              <a:latin typeface="Century Gothic" panose="020B0502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B7B6AB0E-8B7D-45E6-A18E-6527E7293863}"/>
              </a:ext>
            </a:extLst>
          </p:cNvPr>
          <p:cNvSpPr txBox="1">
            <a:spLocks/>
          </p:cNvSpPr>
          <p:nvPr/>
        </p:nvSpPr>
        <p:spPr>
          <a:xfrm>
            <a:off x="2766672" y="657423"/>
            <a:ext cx="6243592" cy="4544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panose="020B0604020202020204" pitchFamily="34" charset="0"/>
              <a:buNone/>
            </a:pPr>
            <a:r>
              <a:rPr lang="en-US" sz="2400" b="1" kern="0">
                <a:latin typeface="Century Gothic" panose="020B0502020202020204" pitchFamily="34" charset="0"/>
                <a:ea typeface="+mn-ea"/>
                <a:cs typeface="+mn-cs"/>
              </a:rPr>
              <a:t>- </a:t>
            </a:r>
            <a:r>
              <a:rPr lang="en-US" altLang="zh-CN" sz="2400" b="1" kern="0">
                <a:latin typeface="Century Gothic" panose="020B0502020202020204" pitchFamily="34" charset="0"/>
                <a:ea typeface="+mn-ea"/>
                <a:cs typeface="+mn-cs"/>
              </a:rPr>
              <a:t>Management Skills</a:t>
            </a:r>
            <a:endParaRPr lang="en-SG" sz="2400" b="1" kern="0">
              <a:latin typeface="Century Gothic" panose="020B0502020202020204" pitchFamily="34" charset="0"/>
              <a:ea typeface="+mn-ea"/>
              <a:cs typeface="+mn-cs"/>
            </a:endParaRPr>
          </a:p>
        </p:txBody>
      </p:sp>
      <p:sp>
        <p:nvSpPr>
          <p:cNvPr id="30" name="Titre 1">
            <a:extLst>
              <a:ext uri="{FF2B5EF4-FFF2-40B4-BE49-F238E27FC236}">
                <a16:creationId xmlns:a16="http://schemas.microsoft.com/office/drawing/2014/main" id="{96CB93D4-ED70-46B0-8436-3CEDC318552E}"/>
              </a:ext>
            </a:extLst>
          </p:cNvPr>
          <p:cNvSpPr txBox="1">
            <a:spLocks/>
          </p:cNvSpPr>
          <p:nvPr/>
        </p:nvSpPr>
        <p:spPr>
          <a:xfrm>
            <a:off x="2215589" y="203038"/>
            <a:ext cx="7544712" cy="621703"/>
          </a:xfrm>
          <a:prstGeom prst="rect">
            <a:avLst/>
          </a:prstGeom>
        </p:spPr>
        <p:txBody>
          <a:bodyPr vert="horz" lIns="91440" tIns="45720" rIns="91440" bIns="45720" rtlCol="0" anchor="t">
            <a:noAutofit/>
          </a:bodyPr>
          <a:lstStyle>
            <a:defPPr>
              <a:defRPr lang="en-US"/>
            </a:defPPr>
            <a:lvl1pPr indent="0">
              <a:lnSpc>
                <a:spcPct val="90000"/>
              </a:lnSpc>
              <a:spcBef>
                <a:spcPts val="1000"/>
              </a:spcBef>
              <a:buFont typeface="Arial" panose="020B0604020202020204" pitchFamily="34" charset="0"/>
              <a:buNone/>
              <a:defRPr sz="2400" b="1">
                <a:solidFill>
                  <a:srgbClr val="E13163"/>
                </a:solidFill>
                <a:latin typeface="Century Gothic" panose="020B0502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00000"/>
              </a:lnSpc>
              <a:defRPr/>
            </a:pPr>
            <a:r>
              <a:rPr kumimoji="0" lang="en-US" sz="2800" b="1" i="0" u="none" strike="noStrike" kern="0" cap="none" spc="0" normalizeH="0" baseline="0" noProof="0" dirty="0" smtClean="0">
                <a:ln>
                  <a:noFill/>
                </a:ln>
                <a:solidFill>
                  <a:schemeClr val="tx1"/>
                </a:solidFill>
                <a:effectLst/>
                <a:uLnTx/>
                <a:uFillTx/>
              </a:rPr>
              <a:t>MANAGEMENT AND LEADERSHIP</a:t>
            </a:r>
            <a:endParaRPr lang="en-US" altLang="zh-CN" sz="2800" dirty="0">
              <a:solidFill>
                <a:schemeClr val="tx1"/>
              </a:solidFill>
            </a:endParaRPr>
          </a:p>
        </p:txBody>
      </p:sp>
      <p:sp>
        <p:nvSpPr>
          <p:cNvPr id="31" name="Rectangle 23">
            <a:hlinkClick r:id="rId7" action="ppaction://hlinksldjump"/>
            <a:extLst>
              <a:ext uri="{FF2B5EF4-FFF2-40B4-BE49-F238E27FC236}">
                <a16:creationId xmlns:a16="http://schemas.microsoft.com/office/drawing/2014/main" id="{275849D3-859E-48C7-AE02-D502000B3B81}"/>
              </a:ext>
            </a:extLst>
          </p:cNvPr>
          <p:cNvSpPr/>
          <p:nvPr/>
        </p:nvSpPr>
        <p:spPr>
          <a:xfrm>
            <a:off x="7023100" y="2575861"/>
            <a:ext cx="1686679" cy="394124"/>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sz="800">
                <a:solidFill>
                  <a:schemeClr val="tx1"/>
                </a:solidFill>
                <a:latin typeface="Century Gothic" panose="020B0502020202020204" pitchFamily="34" charset="0"/>
                <a:cs typeface="Arial" panose="020B0604020202020204" pitchFamily="34" charset="0"/>
              </a:rPr>
              <a:t>Transition To General Management (TGM)</a:t>
            </a:r>
          </a:p>
        </p:txBody>
      </p:sp>
      <p:sp>
        <p:nvSpPr>
          <p:cNvPr id="32" name="Rectangle 24">
            <a:hlinkClick r:id="rId8" action="ppaction://hlinksldjump"/>
            <a:extLst>
              <a:ext uri="{FF2B5EF4-FFF2-40B4-BE49-F238E27FC236}">
                <a16:creationId xmlns:a16="http://schemas.microsoft.com/office/drawing/2014/main" id="{48190297-2DB6-47CF-8296-501DB7BF175A}"/>
              </a:ext>
            </a:extLst>
          </p:cNvPr>
          <p:cNvSpPr/>
          <p:nvPr/>
        </p:nvSpPr>
        <p:spPr>
          <a:xfrm>
            <a:off x="8763501" y="2575860"/>
            <a:ext cx="1572035" cy="394859"/>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sz="800">
                <a:solidFill>
                  <a:schemeClr val="tx1"/>
                </a:solidFill>
                <a:latin typeface="Century Gothic" panose="020B0502020202020204" pitchFamily="34" charset="0"/>
                <a:cs typeface="Arial" panose="020B0604020202020204" pitchFamily="34" charset="0"/>
              </a:rPr>
              <a:t>Transition To Executive Leadership (TEL)</a:t>
            </a:r>
          </a:p>
        </p:txBody>
      </p:sp>
      <p:sp>
        <p:nvSpPr>
          <p:cNvPr id="40" name="Rectangle 25">
            <a:hlinkClick r:id="rId9" action="ppaction://hlinksldjump"/>
            <a:extLst>
              <a:ext uri="{FF2B5EF4-FFF2-40B4-BE49-F238E27FC236}">
                <a16:creationId xmlns:a16="http://schemas.microsoft.com/office/drawing/2014/main" id="{5AEAC90A-DAF4-4EFB-AF7B-34919FBF5DBB}"/>
              </a:ext>
            </a:extLst>
          </p:cNvPr>
          <p:cNvSpPr/>
          <p:nvPr/>
        </p:nvSpPr>
        <p:spPr>
          <a:xfrm>
            <a:off x="10391329" y="2567591"/>
            <a:ext cx="1476061" cy="40514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sz="800">
                <a:solidFill>
                  <a:schemeClr val="tx1"/>
                </a:solidFill>
                <a:latin typeface="Century Gothic" panose="020B0502020202020204" pitchFamily="34" charset="0"/>
                <a:cs typeface="Arial" panose="020B0604020202020204" pitchFamily="34" charset="0"/>
              </a:rPr>
              <a:t>Transition To Global Leadership (TGL)</a:t>
            </a:r>
          </a:p>
        </p:txBody>
      </p:sp>
      <p:sp>
        <p:nvSpPr>
          <p:cNvPr id="41" name="Rectangle 28">
            <a:hlinkClick r:id="rId10" action="ppaction://hlinksldjump"/>
            <a:extLst>
              <a:ext uri="{FF2B5EF4-FFF2-40B4-BE49-F238E27FC236}">
                <a16:creationId xmlns:a16="http://schemas.microsoft.com/office/drawing/2014/main" id="{9F604121-0057-4AA0-BCA0-289C1E31E2EE}"/>
              </a:ext>
            </a:extLst>
          </p:cNvPr>
          <p:cNvSpPr/>
          <p:nvPr/>
        </p:nvSpPr>
        <p:spPr>
          <a:xfrm>
            <a:off x="10335536" y="3105483"/>
            <a:ext cx="1531854" cy="293105"/>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sz="800">
                <a:solidFill>
                  <a:schemeClr val="tx1"/>
                </a:solidFill>
                <a:latin typeface="Century Gothic" panose="020B0502020202020204" pitchFamily="34" charset="0"/>
                <a:cs typeface="Arial" panose="020B0604020202020204" pitchFamily="34" charset="0"/>
              </a:rPr>
              <a:t>  Country Managers </a:t>
            </a:r>
          </a:p>
          <a:p>
            <a:r>
              <a:rPr lang="en-GB" sz="800">
                <a:solidFill>
                  <a:schemeClr val="tx1"/>
                </a:solidFill>
                <a:latin typeface="Century Gothic" panose="020B0502020202020204" pitchFamily="34" charset="0"/>
                <a:cs typeface="Arial" panose="020B0604020202020204" pitchFamily="34" charset="0"/>
              </a:rPr>
              <a:t>        Programme</a:t>
            </a:r>
          </a:p>
        </p:txBody>
      </p:sp>
      <p:sp>
        <p:nvSpPr>
          <p:cNvPr id="42" name="Rectangle 126">
            <a:hlinkClick r:id="rId11" action="ppaction://hlinksldjump"/>
            <a:extLst>
              <a:ext uri="{FF2B5EF4-FFF2-40B4-BE49-F238E27FC236}">
                <a16:creationId xmlns:a16="http://schemas.microsoft.com/office/drawing/2014/main" id="{4FFDE141-F989-4EA0-8624-711418E9E60F}"/>
              </a:ext>
            </a:extLst>
          </p:cNvPr>
          <p:cNvSpPr/>
          <p:nvPr/>
        </p:nvSpPr>
        <p:spPr>
          <a:xfrm>
            <a:off x="5015670" y="3112062"/>
            <a:ext cx="2904797" cy="301115"/>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solidFill>
                  <a:schemeClr val="tx1"/>
                </a:solidFill>
                <a:latin typeface="Century Gothic" panose="020B0502020202020204" pitchFamily="34" charset="0"/>
                <a:cs typeface="Arial" panose="020B0604020202020204" pitchFamily="34" charset="0"/>
              </a:rPr>
              <a:t>Transition To Sales </a:t>
            </a:r>
            <a:r>
              <a:rPr lang="en-GB" sz="800" dirty="0" smtClean="0">
                <a:solidFill>
                  <a:schemeClr val="tx1"/>
                </a:solidFill>
                <a:latin typeface="Century Gothic" panose="020B0502020202020204" pitchFamily="34" charset="0"/>
                <a:cs typeface="Arial" panose="020B0604020202020204" pitchFamily="34" charset="0"/>
              </a:rPr>
              <a:t>Management</a:t>
            </a:r>
            <a:r>
              <a:rPr lang="en-US" altLang="zh-CN" sz="800" dirty="0" smtClean="0">
                <a:solidFill>
                  <a:schemeClr val="tx1"/>
                </a:solidFill>
                <a:latin typeface="Century Gothic" panose="020B0502020202020204" pitchFamily="34" charset="0"/>
                <a:cs typeface="Arial" panose="020B0604020202020204" pitchFamily="34" charset="0"/>
              </a:rPr>
              <a:t>n</a:t>
            </a:r>
            <a:r>
              <a:rPr lang="en-GB" sz="800" dirty="0">
                <a:solidFill>
                  <a:schemeClr val="tx1"/>
                </a:solidFill>
                <a:latin typeface="Century Gothic" panose="020B0502020202020204" pitchFamily="34" charset="0"/>
                <a:cs typeface="Arial" panose="020B0604020202020204" pitchFamily="34" charset="0"/>
              </a:rPr>
              <a:t>t (CPD)</a:t>
            </a:r>
          </a:p>
        </p:txBody>
      </p:sp>
      <p:sp>
        <p:nvSpPr>
          <p:cNvPr id="45" name="Rectangle 35">
            <a:hlinkClick r:id="rId12" action="ppaction://hlinksldjump"/>
            <a:extLst>
              <a:ext uri="{FF2B5EF4-FFF2-40B4-BE49-F238E27FC236}">
                <a16:creationId xmlns:a16="http://schemas.microsoft.com/office/drawing/2014/main" id="{F09F7A5E-AA0E-43D5-A092-F9DF4E75CE5A}"/>
              </a:ext>
            </a:extLst>
          </p:cNvPr>
          <p:cNvSpPr/>
          <p:nvPr/>
        </p:nvSpPr>
        <p:spPr>
          <a:xfrm>
            <a:off x="5943599" y="5053391"/>
            <a:ext cx="1976867" cy="332228"/>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solidFill>
                  <a:schemeClr val="tx1"/>
                </a:solidFill>
                <a:latin typeface="Century Gothic" panose="020B0502020202020204" pitchFamily="34" charset="0"/>
                <a:cs typeface="Arial" panose="020B0604020202020204" pitchFamily="34" charset="0"/>
              </a:rPr>
              <a:t>Mastering Business </a:t>
            </a:r>
          </a:p>
          <a:p>
            <a:pPr algn="ctr"/>
            <a:r>
              <a:rPr lang="en-GB" sz="800" dirty="0">
                <a:solidFill>
                  <a:schemeClr val="tx1"/>
                </a:solidFill>
                <a:latin typeface="Century Gothic" panose="020B0502020202020204" pitchFamily="34" charset="0"/>
                <a:cs typeface="Arial" panose="020B0604020202020204" pitchFamily="34" charset="0"/>
              </a:rPr>
              <a:t>Excellence (MBE)</a:t>
            </a:r>
          </a:p>
        </p:txBody>
      </p:sp>
      <p:sp>
        <p:nvSpPr>
          <p:cNvPr id="46" name="Rectangle 37">
            <a:hlinkClick r:id="rId13" action="ppaction://hlinksldjump"/>
            <a:extLst>
              <a:ext uri="{FF2B5EF4-FFF2-40B4-BE49-F238E27FC236}">
                <a16:creationId xmlns:a16="http://schemas.microsoft.com/office/drawing/2014/main" id="{1714E078-E5E4-499E-BDF6-B0C7A7B3A4E7}"/>
              </a:ext>
            </a:extLst>
          </p:cNvPr>
          <p:cNvSpPr/>
          <p:nvPr/>
        </p:nvSpPr>
        <p:spPr>
          <a:xfrm>
            <a:off x="8808698" y="5038174"/>
            <a:ext cx="3058691" cy="311689"/>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800">
                <a:solidFill>
                  <a:schemeClr val="tx1"/>
                </a:solidFill>
                <a:latin typeface="Century Gothic" panose="020B0502020202020204" pitchFamily="34" charset="0"/>
                <a:cs typeface="Arial" panose="020B0604020202020204" pitchFamily="34" charset="0"/>
              </a:rPr>
              <a:t>General Management Programme (GMP)</a:t>
            </a:r>
          </a:p>
        </p:txBody>
      </p:sp>
      <p:sp>
        <p:nvSpPr>
          <p:cNvPr id="47" name="Rectangle 38">
            <a:hlinkClick r:id="rId14" action="ppaction://hlinksldjump"/>
            <a:extLst>
              <a:ext uri="{FF2B5EF4-FFF2-40B4-BE49-F238E27FC236}">
                <a16:creationId xmlns:a16="http://schemas.microsoft.com/office/drawing/2014/main" id="{3E304B43-CFCE-4C01-9F41-96E5CC876CC4}"/>
              </a:ext>
            </a:extLst>
          </p:cNvPr>
          <p:cNvSpPr/>
          <p:nvPr/>
        </p:nvSpPr>
        <p:spPr>
          <a:xfrm>
            <a:off x="9915219" y="5886067"/>
            <a:ext cx="1952170" cy="286693"/>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sz="800">
                <a:solidFill>
                  <a:schemeClr val="tx1"/>
                </a:solidFill>
                <a:latin typeface="Century Gothic" panose="020B0502020202020204" pitchFamily="34" charset="0"/>
                <a:cs typeface="Arial" panose="020B0604020202020204" pitchFamily="34" charset="0"/>
              </a:rPr>
              <a:t>Transformational Leadership</a:t>
            </a:r>
          </a:p>
        </p:txBody>
      </p:sp>
      <p:sp>
        <p:nvSpPr>
          <p:cNvPr id="48" name="Rectangle 39">
            <a:hlinkClick r:id="rId15" action="ppaction://hlinksldjump"/>
            <a:extLst>
              <a:ext uri="{FF2B5EF4-FFF2-40B4-BE49-F238E27FC236}">
                <a16:creationId xmlns:a16="http://schemas.microsoft.com/office/drawing/2014/main" id="{0D019FDD-B492-421E-9A82-3F2521B21B57}"/>
              </a:ext>
            </a:extLst>
          </p:cNvPr>
          <p:cNvSpPr/>
          <p:nvPr/>
        </p:nvSpPr>
        <p:spPr>
          <a:xfrm>
            <a:off x="6821436" y="5896705"/>
            <a:ext cx="1888343" cy="286694"/>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800">
                <a:solidFill>
                  <a:schemeClr val="tx1"/>
                </a:solidFill>
                <a:latin typeface="Century Gothic" panose="020B0502020202020204" pitchFamily="34" charset="0"/>
                <a:cs typeface="Arial" panose="020B0604020202020204" pitchFamily="34" charset="0"/>
              </a:rPr>
              <a:t>Leaders For Change</a:t>
            </a:r>
          </a:p>
        </p:txBody>
      </p:sp>
      <p:sp>
        <p:nvSpPr>
          <p:cNvPr id="49" name="Rectangle 40">
            <a:extLst>
              <a:ext uri="{FF2B5EF4-FFF2-40B4-BE49-F238E27FC236}">
                <a16:creationId xmlns:a16="http://schemas.microsoft.com/office/drawing/2014/main" id="{89D2104D-B3EF-4055-84B0-8032F5BC5593}"/>
              </a:ext>
            </a:extLst>
          </p:cNvPr>
          <p:cNvSpPr/>
          <p:nvPr/>
        </p:nvSpPr>
        <p:spPr>
          <a:xfrm>
            <a:off x="177546" y="5102196"/>
            <a:ext cx="950009" cy="6163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entury Gothic" panose="020B0502020202020204" pitchFamily="34" charset="0"/>
              </a:rPr>
              <a:t>Build</a:t>
            </a:r>
          </a:p>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entury Gothic" panose="020B0502020202020204" pitchFamily="34" charset="0"/>
              </a:rPr>
              <a:t>Business</a:t>
            </a:r>
          </a:p>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entury Gothic" panose="020B0502020202020204" pitchFamily="34" charset="0"/>
              </a:rPr>
              <a:t> Skills</a:t>
            </a:r>
          </a:p>
        </p:txBody>
      </p:sp>
      <p:sp>
        <p:nvSpPr>
          <p:cNvPr id="50" name="Rectangle 64">
            <a:extLst>
              <a:ext uri="{FF2B5EF4-FFF2-40B4-BE49-F238E27FC236}">
                <a16:creationId xmlns:a16="http://schemas.microsoft.com/office/drawing/2014/main" id="{15994BFE-B4C0-44D6-ABDF-BAE3B4F13898}"/>
              </a:ext>
            </a:extLst>
          </p:cNvPr>
          <p:cNvSpPr/>
          <p:nvPr/>
        </p:nvSpPr>
        <p:spPr>
          <a:xfrm>
            <a:off x="177546" y="5865473"/>
            <a:ext cx="950009" cy="4018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bg1"/>
                </a:solidFill>
                <a:effectLst/>
                <a:uLnTx/>
                <a:uFillTx/>
                <a:latin typeface="Century Gothic" panose="020B0502020202020204" pitchFamily="34" charset="0"/>
              </a:rPr>
              <a:t>Drive Change</a:t>
            </a:r>
          </a:p>
        </p:txBody>
      </p:sp>
      <p:cxnSp>
        <p:nvCxnSpPr>
          <p:cNvPr id="43" name="Straight Connector 114">
            <a:extLst>
              <a:ext uri="{FF2B5EF4-FFF2-40B4-BE49-F238E27FC236}">
                <a16:creationId xmlns:a16="http://schemas.microsoft.com/office/drawing/2014/main" id="{5D7F5664-F33C-4B81-A700-35C3065993E8}"/>
              </a:ext>
            </a:extLst>
          </p:cNvPr>
          <p:cNvCxnSpPr>
            <a:cxnSpLocks/>
          </p:cNvCxnSpPr>
          <p:nvPr/>
        </p:nvCxnSpPr>
        <p:spPr>
          <a:xfrm>
            <a:off x="1322175" y="6246104"/>
            <a:ext cx="10545214" cy="1390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3E39760-42D0-40CF-9B2B-B6A33F5AF487}"/>
              </a:ext>
            </a:extLst>
          </p:cNvPr>
          <p:cNvSpPr/>
          <p:nvPr/>
        </p:nvSpPr>
        <p:spPr>
          <a:xfrm>
            <a:off x="1237444" y="1495254"/>
            <a:ext cx="1952171" cy="35444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bg1"/>
                </a:solidFill>
                <a:latin typeface="Century Gothic" panose="020B0502020202020204" pitchFamily="34" charset="0"/>
                <a:cs typeface="Arial" panose="020B0604020202020204" pitchFamily="34" charset="0"/>
              </a:rPr>
              <a:t>SELF-MANAGEMENT</a:t>
            </a:r>
            <a:endParaRPr lang="zh-CN" altLang="en-US" sz="1000" b="1">
              <a:solidFill>
                <a:schemeClr val="bg1"/>
              </a:solidFill>
              <a:latin typeface="Century Gothic" panose="020B0502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106EA869-5E29-459F-8260-0C9E9B470EF2}"/>
              </a:ext>
            </a:extLst>
          </p:cNvPr>
          <p:cNvSpPr/>
          <p:nvPr/>
        </p:nvSpPr>
        <p:spPr>
          <a:xfrm>
            <a:off x="3312879" y="1495458"/>
            <a:ext cx="2343560" cy="33486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000" b="1">
                <a:solidFill>
                  <a:schemeClr val="bg1"/>
                </a:solidFill>
                <a:latin typeface="Century Gothic" panose="020B0502020202020204" pitchFamily="34" charset="0"/>
                <a:cs typeface="Arial" panose="020B0604020202020204" pitchFamily="34" charset="0"/>
              </a:rPr>
              <a:t>TEAM /PROJECT MANAGEMENT</a:t>
            </a:r>
          </a:p>
        </p:txBody>
      </p:sp>
      <p:sp>
        <p:nvSpPr>
          <p:cNvPr id="52" name="矩形 51">
            <a:extLst>
              <a:ext uri="{FF2B5EF4-FFF2-40B4-BE49-F238E27FC236}">
                <a16:creationId xmlns:a16="http://schemas.microsoft.com/office/drawing/2014/main" id="{9E4D2B17-E6E8-4ACD-A355-6EF0E343328C}"/>
              </a:ext>
            </a:extLst>
          </p:cNvPr>
          <p:cNvSpPr/>
          <p:nvPr/>
        </p:nvSpPr>
        <p:spPr>
          <a:xfrm>
            <a:off x="5783389" y="1497059"/>
            <a:ext cx="2137078" cy="31483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000" b="1">
                <a:solidFill>
                  <a:schemeClr val="bg1"/>
                </a:solidFill>
                <a:latin typeface="Century Gothic" panose="020B0502020202020204" pitchFamily="34" charset="0"/>
                <a:cs typeface="Arial" panose="020B0604020202020204" pitchFamily="34" charset="0"/>
              </a:rPr>
              <a:t>HEAD OF FUNCTION /</a:t>
            </a:r>
          </a:p>
          <a:p>
            <a:pPr algn="ctr"/>
            <a:r>
              <a:rPr lang="fr-FR" altLang="zh-CN" sz="1000" b="1">
                <a:solidFill>
                  <a:schemeClr val="bg1"/>
                </a:solidFill>
                <a:latin typeface="Century Gothic" panose="020B0502020202020204" pitchFamily="34" charset="0"/>
                <a:cs typeface="Arial" panose="020B0604020202020204" pitchFamily="34" charset="0"/>
              </a:rPr>
              <a:t>BU COMMITTEE MEMBER</a:t>
            </a:r>
          </a:p>
        </p:txBody>
      </p:sp>
      <p:sp>
        <p:nvSpPr>
          <p:cNvPr id="38" name="Rectangle 64">
            <a:extLst>
              <a:ext uri="{FF2B5EF4-FFF2-40B4-BE49-F238E27FC236}">
                <a16:creationId xmlns:a16="http://schemas.microsoft.com/office/drawing/2014/main" id="{F1506730-EA9A-4BE0-B3C6-1C81D3A16298}"/>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a:solidFill>
                  <a:schemeClr val="tx1"/>
                </a:solidFill>
                <a:latin typeface="Century Gothic" panose="020B0502020202020204" pitchFamily="34" charset="0"/>
                <a:cs typeface="Arial" panose="020B0604020202020204" pitchFamily="34" charset="0"/>
              </a:rPr>
              <a:t>REMARKS</a:t>
            </a:r>
            <a:endParaRPr lang="zh-CN" altLang="en-US" sz="1000" b="1">
              <a:solidFill>
                <a:schemeClr val="tx1"/>
              </a:solidFill>
              <a:latin typeface="Century Gothic" panose="020B0502020202020204" pitchFamily="34" charset="0"/>
              <a:cs typeface="Arial" panose="020B0604020202020204" pitchFamily="34" charset="0"/>
            </a:endParaRPr>
          </a:p>
        </p:txBody>
      </p:sp>
      <p:sp>
        <p:nvSpPr>
          <p:cNvPr id="39" name="Rectangle 58">
            <a:extLst>
              <a:ext uri="{FF2B5EF4-FFF2-40B4-BE49-F238E27FC236}">
                <a16:creationId xmlns:a16="http://schemas.microsoft.com/office/drawing/2014/main" id="{8BD770A1-706A-41F8-B602-AE9B03DB4D59}"/>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Job MUST</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58" name="Rectangle 76">
            <a:extLst>
              <a:ext uri="{FF2B5EF4-FFF2-40B4-BE49-F238E27FC236}">
                <a16:creationId xmlns:a16="http://schemas.microsoft.com/office/drawing/2014/main" id="{A68A8FA0-4828-4965-AAAD-36AF20875B59}"/>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latin typeface="Century Gothic" panose="020B0502020202020204" pitchFamily="34" charset="0"/>
                <a:cs typeface="Arial" panose="020B0604020202020204" pitchFamily="34" charset="0"/>
              </a:rPr>
              <a:t>Biz MUST</a:t>
            </a:r>
            <a:endParaRPr lang="zh-CN" altLang="en-US" sz="900">
              <a:latin typeface="Century Gothic" panose="020B0502020202020204" pitchFamily="34" charset="0"/>
              <a:cs typeface="Arial" panose="020B0604020202020204" pitchFamily="34" charset="0"/>
            </a:endParaRPr>
          </a:p>
        </p:txBody>
      </p:sp>
      <p:sp>
        <p:nvSpPr>
          <p:cNvPr id="59" name="Rectangle 76">
            <a:extLst>
              <a:ext uri="{FF2B5EF4-FFF2-40B4-BE49-F238E27FC236}">
                <a16:creationId xmlns:a16="http://schemas.microsoft.com/office/drawing/2014/main" id="{CAA49F63-9124-4385-A8D5-5A4534528D7C}"/>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SBN/Nomination</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60" name="Rectangle 50">
            <a:extLst>
              <a:ext uri="{FF2B5EF4-FFF2-40B4-BE49-F238E27FC236}">
                <a16:creationId xmlns:a16="http://schemas.microsoft.com/office/drawing/2014/main" id="{E3841B87-6D31-4942-BA3D-7A9617549A75}"/>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1 flex</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61" name="Rectangle 59">
            <a:extLst>
              <a:ext uri="{FF2B5EF4-FFF2-40B4-BE49-F238E27FC236}">
                <a16:creationId xmlns:a16="http://schemas.microsoft.com/office/drawing/2014/main" id="{BE92631F-7050-4271-8185-180515E7251A}"/>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err="1">
                <a:solidFill>
                  <a:schemeClr val="tx1"/>
                </a:solidFill>
                <a:latin typeface="Century Gothic" panose="020B0502020202020204" pitchFamily="34" charset="0"/>
                <a:cs typeface="Arial" panose="020B0604020202020204" pitchFamily="34" charset="0"/>
              </a:rPr>
              <a:t>Openflex</a:t>
            </a:r>
            <a:endParaRPr lang="en-US" altLang="zh-CN" sz="900">
              <a:solidFill>
                <a:schemeClr val="tx1"/>
              </a:solidFill>
              <a:latin typeface="Century Gothic" panose="020B0502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E2D95219-30A9-4028-B03E-60CB80D19932}"/>
              </a:ext>
            </a:extLst>
          </p:cNvPr>
          <p:cNvSpPr/>
          <p:nvPr/>
        </p:nvSpPr>
        <p:spPr>
          <a:xfrm>
            <a:off x="8047417" y="1483880"/>
            <a:ext cx="1762477" cy="3386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000" b="1">
                <a:solidFill>
                  <a:schemeClr val="bg1"/>
                </a:solidFill>
                <a:latin typeface="Century Gothic" panose="020B0502020202020204" pitchFamily="34" charset="0"/>
                <a:cs typeface="Arial" panose="020B0604020202020204" pitchFamily="34" charset="0"/>
              </a:rPr>
              <a:t>BU M</a:t>
            </a:r>
            <a:r>
              <a:rPr lang="en-US" altLang="zh-CN" sz="1000" b="1">
                <a:solidFill>
                  <a:schemeClr val="bg1"/>
                </a:solidFill>
                <a:latin typeface="Century Gothic" panose="020B0502020202020204" pitchFamily="34" charset="0"/>
                <a:cs typeface="Arial" panose="020B0604020202020204" pitchFamily="34" charset="0"/>
              </a:rPr>
              <a:t>ANAGER</a:t>
            </a:r>
            <a:endParaRPr lang="fr-FR" altLang="zh-CN" sz="1000" b="1">
              <a:solidFill>
                <a:schemeClr val="bg1"/>
              </a:solidFill>
              <a:latin typeface="Century Gothic" panose="020B0502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C4BCA502-4CE9-4D00-99AB-8AE32233A507}"/>
              </a:ext>
            </a:extLst>
          </p:cNvPr>
          <p:cNvSpPr/>
          <p:nvPr/>
        </p:nvSpPr>
        <p:spPr>
          <a:xfrm>
            <a:off x="9915220" y="1474529"/>
            <a:ext cx="1952170" cy="34705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bg1"/>
                </a:solidFill>
                <a:latin typeface="Century Gothic" panose="020B0502020202020204" pitchFamily="34" charset="0"/>
                <a:cs typeface="Arial" panose="020B0604020202020204" pitchFamily="34" charset="0"/>
              </a:rPr>
              <a:t>SENIOR &amp; TOP EXECUTIVES</a:t>
            </a:r>
            <a:endParaRPr lang="fr-FR" altLang="zh-CN" sz="1000" b="1">
              <a:solidFill>
                <a:schemeClr val="bg1"/>
              </a:solidFill>
              <a:latin typeface="Century Gothic" panose="020B0502020202020204" pitchFamily="34" charset="0"/>
              <a:cs typeface="Arial" panose="020B0604020202020204" pitchFamily="34" charset="0"/>
            </a:endParaRPr>
          </a:p>
        </p:txBody>
      </p:sp>
      <p:sp>
        <p:nvSpPr>
          <p:cNvPr id="51" name="Rectangle 126">
            <a:extLst>
              <a:ext uri="{FF2B5EF4-FFF2-40B4-BE49-F238E27FC236}">
                <a16:creationId xmlns:a16="http://schemas.microsoft.com/office/drawing/2014/main" id="{0942BD2E-2C25-44F7-8D5F-975816298B89}"/>
              </a:ext>
            </a:extLst>
          </p:cNvPr>
          <p:cNvSpPr/>
          <p:nvPr/>
        </p:nvSpPr>
        <p:spPr>
          <a:xfrm>
            <a:off x="8332967" y="5913043"/>
            <a:ext cx="377779" cy="2771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b="1">
                <a:solidFill>
                  <a:prstClr val="white"/>
                </a:solidFill>
                <a:latin typeface="Century Gothic" panose="020B0502020202020204" pitchFamily="34" charset="0"/>
                <a:cs typeface="Arial" panose="020B0604020202020204" pitchFamily="34" charset="0"/>
              </a:rPr>
              <a:t>APAC</a:t>
            </a:r>
            <a:endParaRPr lang="zh-CN" altLang="en-US" sz="500" b="1">
              <a:solidFill>
                <a:prstClr val="white"/>
              </a:solidFill>
              <a:latin typeface="Century Gothic" panose="020B0502020202020204" pitchFamily="34" charset="0"/>
              <a:cs typeface="Arial" panose="020B0604020202020204" pitchFamily="34" charset="0"/>
            </a:endParaRPr>
          </a:p>
        </p:txBody>
      </p:sp>
      <p:sp>
        <p:nvSpPr>
          <p:cNvPr id="53" name="Rectangle 126">
            <a:extLst>
              <a:ext uri="{FF2B5EF4-FFF2-40B4-BE49-F238E27FC236}">
                <a16:creationId xmlns:a16="http://schemas.microsoft.com/office/drawing/2014/main" id="{6450E537-A558-4F7D-ADC0-60892D00BA63}"/>
              </a:ext>
            </a:extLst>
          </p:cNvPr>
          <p:cNvSpPr/>
          <p:nvPr/>
        </p:nvSpPr>
        <p:spPr>
          <a:xfrm>
            <a:off x="8332967" y="2584851"/>
            <a:ext cx="376812" cy="4003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54" name="Rectangle 126">
            <a:extLst>
              <a:ext uri="{FF2B5EF4-FFF2-40B4-BE49-F238E27FC236}">
                <a16:creationId xmlns:a16="http://schemas.microsoft.com/office/drawing/2014/main" id="{82C98AB3-746B-4BF7-8697-A0E1BF66AA33}"/>
              </a:ext>
            </a:extLst>
          </p:cNvPr>
          <p:cNvSpPr/>
          <p:nvPr/>
        </p:nvSpPr>
        <p:spPr>
          <a:xfrm>
            <a:off x="9960795" y="2568026"/>
            <a:ext cx="376812" cy="3948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57" name="Rectangle 126">
            <a:extLst>
              <a:ext uri="{FF2B5EF4-FFF2-40B4-BE49-F238E27FC236}">
                <a16:creationId xmlns:a16="http://schemas.microsoft.com/office/drawing/2014/main" id="{2EB74725-F0A4-49AC-AB3B-26FB59B515AF}"/>
              </a:ext>
            </a:extLst>
          </p:cNvPr>
          <p:cNvSpPr/>
          <p:nvPr/>
        </p:nvSpPr>
        <p:spPr>
          <a:xfrm>
            <a:off x="7543655" y="5046287"/>
            <a:ext cx="376812" cy="3455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2" name="Rectangle 126">
            <a:extLst>
              <a:ext uri="{FF2B5EF4-FFF2-40B4-BE49-F238E27FC236}">
                <a16:creationId xmlns:a16="http://schemas.microsoft.com/office/drawing/2014/main" id="{07E0F64F-08B1-4409-B374-89B00A496567}"/>
              </a:ext>
            </a:extLst>
          </p:cNvPr>
          <p:cNvSpPr/>
          <p:nvPr/>
        </p:nvSpPr>
        <p:spPr>
          <a:xfrm>
            <a:off x="11498388" y="5044706"/>
            <a:ext cx="376812" cy="3039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3" name="Rectangle 126">
            <a:extLst>
              <a:ext uri="{FF2B5EF4-FFF2-40B4-BE49-F238E27FC236}">
                <a16:creationId xmlns:a16="http://schemas.microsoft.com/office/drawing/2014/main" id="{02A058E0-4BE6-4FB5-8E55-15B054CF009D}"/>
              </a:ext>
            </a:extLst>
          </p:cNvPr>
          <p:cNvSpPr/>
          <p:nvPr/>
        </p:nvSpPr>
        <p:spPr>
          <a:xfrm>
            <a:off x="11506200" y="3112061"/>
            <a:ext cx="361189" cy="2865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5" name="Rectangle 126">
            <a:extLst>
              <a:ext uri="{FF2B5EF4-FFF2-40B4-BE49-F238E27FC236}">
                <a16:creationId xmlns:a16="http://schemas.microsoft.com/office/drawing/2014/main" id="{1F6D3D2D-049A-422E-AA0F-89B11854C02C}"/>
              </a:ext>
            </a:extLst>
          </p:cNvPr>
          <p:cNvSpPr/>
          <p:nvPr/>
        </p:nvSpPr>
        <p:spPr>
          <a:xfrm>
            <a:off x="7560514" y="3120845"/>
            <a:ext cx="359953" cy="292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6" name="Rectangle 126">
            <a:extLst>
              <a:ext uri="{FF2B5EF4-FFF2-40B4-BE49-F238E27FC236}">
                <a16:creationId xmlns:a16="http://schemas.microsoft.com/office/drawing/2014/main" id="{604BE2C9-2B4E-443B-9DF1-A1732090B696}"/>
              </a:ext>
            </a:extLst>
          </p:cNvPr>
          <p:cNvSpPr/>
          <p:nvPr/>
        </p:nvSpPr>
        <p:spPr>
          <a:xfrm>
            <a:off x="11506200" y="5884888"/>
            <a:ext cx="369000" cy="29497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8" name="Rectangle 126">
            <a:extLst>
              <a:ext uri="{FF2B5EF4-FFF2-40B4-BE49-F238E27FC236}">
                <a16:creationId xmlns:a16="http://schemas.microsoft.com/office/drawing/2014/main" id="{39335C0D-72A0-4992-B2AD-E451229D69D7}"/>
              </a:ext>
            </a:extLst>
          </p:cNvPr>
          <p:cNvSpPr/>
          <p:nvPr/>
        </p:nvSpPr>
        <p:spPr>
          <a:xfrm>
            <a:off x="11506200" y="2566412"/>
            <a:ext cx="365332" cy="4003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b="1">
                <a:solidFill>
                  <a:prstClr val="white"/>
                </a:solidFill>
                <a:latin typeface="Century Gothic" panose="020B0502020202020204" pitchFamily="34" charset="0"/>
                <a:cs typeface="Arial" panose="020B0604020202020204" pitchFamily="34" charset="0"/>
              </a:rPr>
              <a:t>Inter</a:t>
            </a:r>
            <a:endParaRPr lang="zh-CN" altLang="en-US" sz="600" b="1">
              <a:solidFill>
                <a:prstClr val="white"/>
              </a:solidFill>
              <a:latin typeface="Century Gothic" panose="020B0502020202020204" pitchFamily="34" charset="0"/>
              <a:cs typeface="Arial" panose="020B0604020202020204" pitchFamily="34" charset="0"/>
            </a:endParaRPr>
          </a:p>
        </p:txBody>
      </p:sp>
      <p:sp>
        <p:nvSpPr>
          <p:cNvPr id="69" name="Rectangle 68">
            <a:hlinkClick r:id="rId16" action="ppaction://hlinksldjump"/>
          </p:cNvPr>
          <p:cNvSpPr/>
          <p:nvPr/>
        </p:nvSpPr>
        <p:spPr>
          <a:xfrm>
            <a:off x="2009807" y="5078879"/>
            <a:ext cx="3051539" cy="280061"/>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Structured Problem Analysis</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70" name="Rectangle 69">
            <a:hlinkClick r:id="rId16" action="ppaction://hlinksldjump"/>
          </p:cNvPr>
          <p:cNvSpPr/>
          <p:nvPr/>
        </p:nvSpPr>
        <p:spPr>
          <a:xfrm>
            <a:off x="2009807" y="5443875"/>
            <a:ext cx="5638666" cy="274653"/>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Project Management</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71" name="Rectangle 59">
            <a:extLst>
              <a:ext uri="{FF2B5EF4-FFF2-40B4-BE49-F238E27FC236}">
                <a16:creationId xmlns:a16="http://schemas.microsoft.com/office/drawing/2014/main" id="{F1617EF0-2B9D-471B-8D5A-476BD47F3BB7}"/>
              </a:ext>
            </a:extLst>
          </p:cNvPr>
          <p:cNvSpPr/>
          <p:nvPr/>
        </p:nvSpPr>
        <p:spPr>
          <a:xfrm>
            <a:off x="2009807" y="4035439"/>
            <a:ext cx="5910659" cy="37409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latin typeface="Century Gothic" panose="020B0502020202020204" pitchFamily="34" charset="0"/>
                <a:cs typeface="Arial" panose="020B0604020202020204" pitchFamily="34" charset="0"/>
              </a:rPr>
              <a:t>Empathy for Growth</a:t>
            </a:r>
            <a:endParaRPr lang="en-US" altLang="zh-CN" sz="900" dirty="0">
              <a:solidFill>
                <a:schemeClr val="tx1"/>
              </a:solidFill>
              <a:latin typeface="Century Gothic" panose="020B0502020202020204" pitchFamily="34" charset="0"/>
              <a:cs typeface="Arial" panose="020B0604020202020204" pitchFamily="34" charset="0"/>
            </a:endParaRPr>
          </a:p>
        </p:txBody>
      </p:sp>
      <p:sp>
        <p:nvSpPr>
          <p:cNvPr id="72" name="Rectangle 59">
            <a:extLst>
              <a:ext uri="{FF2B5EF4-FFF2-40B4-BE49-F238E27FC236}">
                <a16:creationId xmlns:a16="http://schemas.microsoft.com/office/drawing/2014/main" id="{F1617EF0-2B9D-471B-8D5A-476BD47F3BB7}"/>
              </a:ext>
            </a:extLst>
          </p:cNvPr>
          <p:cNvSpPr/>
          <p:nvPr/>
        </p:nvSpPr>
        <p:spPr>
          <a:xfrm>
            <a:off x="2009807" y="4551047"/>
            <a:ext cx="5910659" cy="37409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latin typeface="Century Gothic" panose="020B0502020202020204" pitchFamily="34" charset="0"/>
                <a:cs typeface="Arial" panose="020B0604020202020204" pitchFamily="34" charset="0"/>
              </a:rPr>
              <a:t>Intercultural Booster</a:t>
            </a:r>
            <a:endParaRPr lang="en-US" altLang="zh-CN" sz="900" dirty="0">
              <a:solidFill>
                <a:schemeClr val="tx1"/>
              </a:solidFill>
              <a:latin typeface="Century Gothic" panose="020B0502020202020204" pitchFamily="34" charset="0"/>
              <a:cs typeface="Arial" panose="020B0604020202020204" pitchFamily="34" charset="0"/>
            </a:endParaRPr>
          </a:p>
        </p:txBody>
      </p:sp>
      <p:sp>
        <p:nvSpPr>
          <p:cNvPr id="76" name="Rectangle 126">
            <a:extLst>
              <a:ext uri="{FF2B5EF4-FFF2-40B4-BE49-F238E27FC236}">
                <a16:creationId xmlns:a16="http://schemas.microsoft.com/office/drawing/2014/main" id="{0942BD2E-2C25-44F7-8D5F-975816298B89}"/>
              </a:ext>
            </a:extLst>
          </p:cNvPr>
          <p:cNvSpPr/>
          <p:nvPr/>
        </p:nvSpPr>
        <p:spPr>
          <a:xfrm>
            <a:off x="7544908" y="4558497"/>
            <a:ext cx="377779" cy="3453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b="1" dirty="0">
                <a:solidFill>
                  <a:prstClr val="white"/>
                </a:solidFill>
                <a:latin typeface="Century Gothic" panose="020B0502020202020204" pitchFamily="34" charset="0"/>
                <a:cs typeface="Arial" panose="020B0604020202020204" pitchFamily="34" charset="0"/>
              </a:rPr>
              <a:t>APAC</a:t>
            </a:r>
            <a:endParaRPr lang="zh-CN" altLang="en-US" sz="500" b="1" dirty="0">
              <a:solidFill>
                <a:prstClr val="white"/>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84545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Transition to People </a:t>
            </a:r>
            <a:r>
              <a:rPr lang="en-US" dirty="0" smtClean="0">
                <a:solidFill>
                  <a:prstClr val="white"/>
                </a:solidFill>
              </a:rPr>
              <a:t>Management – General/Sales </a:t>
            </a:r>
            <a:r>
              <a:rPr lang="en-US" dirty="0">
                <a:solidFill>
                  <a:prstClr val="white"/>
                </a:solidFill>
              </a:rPr>
              <a:t>(</a:t>
            </a:r>
            <a:r>
              <a:rPr lang="en-US" altLang="zh-CN" dirty="0">
                <a:solidFill>
                  <a:prstClr val="white"/>
                </a:solidFill>
              </a:rPr>
              <a:t>ex-PME</a:t>
            </a:r>
            <a:r>
              <a:rPr lang="en-US" dirty="0">
                <a:solidFill>
                  <a:prstClr val="white"/>
                </a:solidFill>
              </a:rPr>
              <a:t>)</a:t>
            </a:r>
          </a:p>
        </p:txBody>
      </p:sp>
      <p:sp>
        <p:nvSpPr>
          <p:cNvPr id="5" name="Rectangle 4"/>
          <p:cNvSpPr/>
          <p:nvPr/>
        </p:nvSpPr>
        <p:spPr>
          <a:xfrm>
            <a:off x="419100" y="798311"/>
            <a:ext cx="7877933"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Discover your role as a first step people manager.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role of management, practice the mindset transition from individual contributor to people manager via gaining 3 leadership accelerators (value, focus, skills) to effectively achieve results in new role as a leader</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Acquire the foundation of leader’s role through 3 key trust builders (proactive listening, effective delegation and feedback embrace)</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and practice team performance boosting factors (goals, rules, commitments)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spcBef>
                <a:spcPts val="300"/>
              </a:spcBef>
              <a:buClr>
                <a:srgbClr val="5B9BD5"/>
              </a:buClr>
              <a:buSzPct val="80000"/>
              <a:defRPr/>
            </a:pPr>
            <a:r>
              <a:rPr lang="en-US" sz="1200" dirty="0">
                <a:solidFill>
                  <a:srgbClr val="414241"/>
                </a:solidFill>
                <a:latin typeface="Century Gothic"/>
                <a:ea typeface="AvantGarde Bk BT Book" charset="0"/>
                <a:cs typeface="AvantGarde Bk BT Book" charset="0"/>
              </a:rPr>
              <a:t>Manager with N-1</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Managers entering into a management role (with responsibility for at least 1 employee, ex:  assistant,  intern, shared responsibility for an employee, etc…)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6161"/>
            <a:ext cx="2339373"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2</a:t>
            </a:r>
            <a:r>
              <a:rPr kumimoji="0" lang="en-US" sz="1200" b="1" i="0" u="none" strike="noStrike" kern="1200" cap="none" spc="0" normalizeH="0" baseline="0" noProof="0">
                <a:ln>
                  <a:noFill/>
                </a:ln>
                <a:solidFill>
                  <a:srgbClr val="414241"/>
                </a:solidFill>
                <a:effectLst/>
                <a:uLnTx/>
                <a:uFillTx/>
                <a:latin typeface="Century Gothic"/>
              </a:rPr>
              <a:t> days</a:t>
            </a:r>
            <a:endParaRPr lang="en-US" sz="900"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8487</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7,000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 </a:t>
            </a:r>
            <a:r>
              <a:rPr lang="en-US" sz="1200">
                <a:solidFill>
                  <a:srgbClr val="414241"/>
                </a:solidFill>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a:t>
            </a:r>
            <a:r>
              <a:rPr lang="en-US" sz="1200" b="1">
                <a:solidFill>
                  <a:srgbClr val="414241"/>
                </a:solidFill>
                <a:latin typeface="Century Gothic" panose="020B0502020202020204" pitchFamily="34" charset="0"/>
              </a:rPr>
              <a:t>3</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503870" y="4806879"/>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503870" y="5094745"/>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3" name="ZoneTexte 42"/>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0" name="Rectangle 40">
            <a:extLst>
              <a:ext uri="{FF2B5EF4-FFF2-40B4-BE49-F238E27FC236}">
                <a16:creationId xmlns:a16="http://schemas.microsoft.com/office/drawing/2014/main" id="{CBA59BFA-3C6B-4CE4-A015-27CFAD2C5BE6}"/>
              </a:ext>
            </a:extLst>
          </p:cNvPr>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21" name="Rectangle 14">
            <a:extLst>
              <a:ext uri="{FF2B5EF4-FFF2-40B4-BE49-F238E27FC236}">
                <a16:creationId xmlns:a16="http://schemas.microsoft.com/office/drawing/2014/main" id="{FCB19468-59D5-4975-BE5E-F3993EA46472}"/>
              </a:ext>
            </a:extLst>
          </p:cNvPr>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633317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Team Management</a:t>
            </a:r>
            <a:endParaRPr lang="en-US"/>
          </a:p>
        </p:txBody>
      </p:sp>
      <p:sp>
        <p:nvSpPr>
          <p:cNvPr id="5" name="Rectangle 4"/>
          <p:cNvSpPr/>
          <p:nvPr/>
        </p:nvSpPr>
        <p:spPr>
          <a:xfrm>
            <a:off x="561975" y="105675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lnSpc>
                <a:spcPct val="110000"/>
              </a:lnSpc>
              <a:defRPr/>
            </a:pPr>
            <a:r>
              <a:rPr lang="en-US" sz="1200" dirty="0">
                <a:solidFill>
                  <a:srgbClr val="414241"/>
                </a:solidFill>
                <a:latin typeface="Century Gothic"/>
                <a:ea typeface="AvantGarde Bk BT Book" charset="0"/>
                <a:cs typeface="AvantGarde Bk BT Book" charset="0"/>
              </a:rPr>
              <a:t>Understand your new role as people manager and the effective day-to-day practices at L’Oréal.</a:t>
            </a:r>
          </a:p>
          <a:p>
            <a:pPr>
              <a:lnSpc>
                <a:spcPct val="110000"/>
              </a:lnSpc>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mission and key responsibilities of the people manager @ </a:t>
            </a:r>
            <a:r>
              <a:rPr lang="en-US" sz="1200" dirty="0" smtClean="0">
                <a:solidFill>
                  <a:srgbClr val="414241"/>
                </a:solidFill>
                <a:latin typeface="Century Gothic"/>
                <a:ea typeface="AvantGarde Bk BT Book" charset="0"/>
                <a:cs typeface="AvantGarde Bk BT Book" charset="0"/>
              </a:rPr>
              <a:t>L'Oréal</a:t>
            </a:r>
            <a:endParaRPr lang="en-US" sz="1200" dirty="0">
              <a:solidFill>
                <a:srgbClr val="414241"/>
              </a:solidFill>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&amp; practice on setting SMART objectives and aligning with subordinate(s) effectively</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&amp; practice on delegation, motivation, </a:t>
            </a:r>
            <a:r>
              <a:rPr lang="en-US" sz="1200" dirty="0" smtClean="0">
                <a:solidFill>
                  <a:srgbClr val="414241"/>
                </a:solidFill>
                <a:latin typeface="Century Gothic"/>
                <a:ea typeface="AvantGarde Bk BT Book" charset="0"/>
                <a:cs typeface="AvantGarde Bk BT Book" charset="0"/>
              </a:rPr>
              <a:t>receiving </a:t>
            </a:r>
            <a:r>
              <a:rPr lang="en-US" sz="1200" dirty="0">
                <a:solidFill>
                  <a:srgbClr val="414241"/>
                </a:solidFill>
                <a:latin typeface="Century Gothic"/>
                <a:ea typeface="AvantGarde Bk BT Book" charset="0"/>
                <a:cs typeface="AvantGarde Bk BT Book" charset="0"/>
              </a:rPr>
              <a:t>&amp; giving feedback</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a personal management style to achieve results within L’Oréal environment</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&amp; practice the "TEAM" relevant theories and tools</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to apply an coaching-oriented approach</a:t>
            </a:r>
          </a:p>
          <a:p>
            <a:pPr defTabSz="457147">
              <a:defRPr/>
            </a:pPr>
            <a:endParaRPr lang="en-US" sz="1200" dirty="0">
              <a:solidFill>
                <a:srgbClr val="414241"/>
              </a:solidFill>
              <a:latin typeface="Century Gothic"/>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Manager with 3+ </a:t>
            </a:r>
            <a:r>
              <a:rPr lang="en-US" sz="1200" dirty="0" smtClean="0">
                <a:solidFill>
                  <a:srgbClr val="414241"/>
                </a:solidFill>
                <a:latin typeface="Century Gothic"/>
                <a:ea typeface="AvantGarde Bk BT Book" charset="0"/>
                <a:cs typeface="AvantGarde Bk BT Book" charset="0"/>
              </a:rPr>
              <a:t>N-1 (Stationary HC) </a:t>
            </a:r>
            <a:r>
              <a:rPr lang="en-US" sz="1200" dirty="0">
                <a:solidFill>
                  <a:srgbClr val="414241"/>
                </a:solidFill>
                <a:latin typeface="Century Gothic"/>
                <a:ea typeface="AvantGarde Bk BT Book" charset="0"/>
                <a:cs typeface="AvantGarde Bk BT Book" charset="0"/>
              </a:rPr>
              <a:t>&amp; </a:t>
            </a:r>
            <a:r>
              <a:rPr lang="en-US" sz="1200" dirty="0" smtClean="0">
                <a:solidFill>
                  <a:srgbClr val="414241"/>
                </a:solidFill>
                <a:latin typeface="Century Gothic"/>
                <a:ea typeface="AvantGarde Bk BT Book" charset="0"/>
                <a:cs typeface="AvantGarde Bk BT Book" charset="0"/>
              </a:rPr>
              <a:t> </a:t>
            </a:r>
            <a:r>
              <a:rPr lang="en-US" sz="1200" dirty="0">
                <a:solidFill>
                  <a:srgbClr val="414241"/>
                </a:solidFill>
                <a:latin typeface="Century Gothic"/>
                <a:ea typeface="AvantGarde Bk BT Book" charset="0"/>
                <a:cs typeface="AvantGarde Bk BT Book" charset="0"/>
              </a:rPr>
              <a:t>attended TPM</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"Team managers with at least 6 months experience in the role (Responsibility for at least 1 full-time direct reports)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79811"/>
            <a:ext cx="2339373"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Duration: </a:t>
            </a:r>
            <a:r>
              <a:rPr lang="en-US" sz="1200" b="1" noProof="0" dirty="0" smtClean="0">
                <a:solidFill>
                  <a:srgbClr val="414241"/>
                </a:solidFill>
                <a:latin typeface="Century Gothic"/>
              </a:rPr>
              <a:t>4.5</a:t>
            </a:r>
            <a:r>
              <a:rPr lang="en-US" sz="1200" b="1" dirty="0" smtClean="0">
                <a:solidFill>
                  <a:srgbClr val="414241"/>
                </a:solidFill>
                <a:latin typeface="Century Gothic"/>
              </a:rPr>
              <a:t> </a:t>
            </a:r>
            <a:r>
              <a:rPr lang="en-US" altLang="zh-CN" sz="1200" b="1" dirty="0">
                <a:solidFill>
                  <a:srgbClr val="414241"/>
                </a:solidFill>
                <a:latin typeface="Century Gothic"/>
              </a:rPr>
              <a:t>days</a:t>
            </a:r>
            <a:endParaRPr kumimoji="0" lang="en-US" sz="900" i="0" u="none" strike="noStrike" kern="1200" cap="none" spc="0" normalizeH="0" baseline="0" noProof="0" dirty="0">
              <a:ln>
                <a:noFill/>
              </a:ln>
              <a:solidFill>
                <a:srgbClr val="414241"/>
              </a:solidFill>
              <a:effectLst/>
              <a:uLnTx/>
              <a:uFillTx/>
              <a:latin typeface="Century Gothic"/>
            </a:endParaRPr>
          </a:p>
        </p:txBody>
      </p:sp>
      <p:sp>
        <p:nvSpPr>
          <p:cNvPr id="8" name="Rectangle 7"/>
          <p:cNvSpPr/>
          <p:nvPr/>
        </p:nvSpPr>
        <p:spPr>
          <a:xfrm>
            <a:off x="9288614" y="3704615"/>
            <a:ext cx="26721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1162</a:t>
            </a:r>
          </a:p>
        </p:txBody>
      </p:sp>
      <p:sp>
        <p:nvSpPr>
          <p:cNvPr id="16" name="Rectangle 15"/>
          <p:cNvSpPr/>
          <p:nvPr/>
        </p:nvSpPr>
        <p:spPr>
          <a:xfrm>
            <a:off x="9288615" y="4938438"/>
            <a:ext cx="245571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23,000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129607"/>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4557" y="5008809"/>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44557" y="5287667"/>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3" name="Rectangle 42"/>
          <p:cNvSpPr/>
          <p:nvPr/>
        </p:nvSpPr>
        <p:spPr>
          <a:xfrm>
            <a:off x="9288615" y="4224391"/>
            <a:ext cx="2567054"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China</a:t>
            </a: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3632294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Transition to Team Management for Sales Supervisors </a:t>
            </a:r>
            <a:r>
              <a:rPr lang="en-US" sz="2400" dirty="0" smtClean="0">
                <a:solidFill>
                  <a:prstClr val="white"/>
                </a:solidFill>
              </a:rPr>
              <a:t>(ex-PMA sales)</a:t>
            </a:r>
            <a:endParaRPr lang="en-US" dirty="0">
              <a:solidFill>
                <a:prstClr val="white"/>
              </a:solidFill>
            </a:endParaRPr>
          </a:p>
        </p:txBody>
      </p:sp>
      <p:sp>
        <p:nvSpPr>
          <p:cNvPr id="5" name="Rectangle 4"/>
          <p:cNvSpPr/>
          <p:nvPr/>
        </p:nvSpPr>
        <p:spPr>
          <a:xfrm>
            <a:off x="419100" y="798311"/>
            <a:ext cx="7877933"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smtClean="0">
                <a:ln>
                  <a:noFill/>
                </a:ln>
                <a:solidFill>
                  <a:srgbClr val="414241"/>
                </a:solidFill>
                <a:effectLst/>
                <a:uLnTx/>
                <a:uFillTx/>
                <a:latin typeface="Century Gothic"/>
                <a:ea typeface="AvantGarde Bk BT Book" charset="0"/>
                <a:cs typeface="AvantGarde Bk BT Book" charset="0"/>
              </a:rPr>
              <a:t>Learning </a:t>
            </a: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Master the skills of performance management, and set up dynamic performance cycle to motivate the team</a:t>
            </a:r>
          </a:p>
          <a:p>
            <a:pPr marL="180975"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Know how to set the SMART team target, effective delegation, performance dragonize, follow up and feedback, difficult conversation and coaching.</a:t>
            </a:r>
          </a:p>
          <a:p>
            <a:pPr marL="180975"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How to set up effective team </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a:spcBef>
                <a:spcPts val="300"/>
              </a:spcBef>
              <a:buClr>
                <a:srgbClr val="5B9BD5"/>
              </a:buClr>
              <a:buSzPct val="80000"/>
              <a:defRPr/>
            </a:pPr>
            <a:r>
              <a:rPr lang="en-US" sz="1200" dirty="0">
                <a:solidFill>
                  <a:srgbClr val="414241"/>
                </a:solidFill>
                <a:latin typeface="Century Gothic"/>
                <a:ea typeface="AvantGarde Bk BT Book" charset="0"/>
                <a:cs typeface="AvantGarde Bk BT Book" charset="0"/>
              </a:rPr>
              <a:t>For experienced sales </a:t>
            </a:r>
            <a:r>
              <a:rPr lang="en-US" sz="1200" dirty="0" smtClean="0">
                <a:solidFill>
                  <a:srgbClr val="414241"/>
                </a:solidFill>
                <a:latin typeface="Century Gothic"/>
                <a:ea typeface="AvantGarde Bk BT Book" charset="0"/>
                <a:cs typeface="AvantGarde Bk BT Book" charset="0"/>
              </a:rPr>
              <a:t>supervisor and senior supervisors (5+ </a:t>
            </a:r>
            <a:r>
              <a:rPr lang="en-US" sz="1200" dirty="0">
                <a:solidFill>
                  <a:srgbClr val="414241"/>
                </a:solidFill>
                <a:latin typeface="Century Gothic"/>
                <a:ea typeface="AvantGarde Bk BT Book" charset="0"/>
                <a:cs typeface="AvantGarde Bk BT Book" charset="0"/>
              </a:rPr>
              <a:t>years people management experience) </a:t>
            </a:r>
            <a:endParaRPr lang="en-US" sz="1200" dirty="0" smtClean="0">
              <a:solidFill>
                <a:srgbClr val="414241"/>
              </a:solidFill>
              <a:latin typeface="Century Gothic"/>
              <a:ea typeface="AvantGarde Bk BT Book" charset="0"/>
              <a:cs typeface="AvantGarde Bk BT Book" charset="0"/>
            </a:endParaRPr>
          </a:p>
          <a:p>
            <a:pPr>
              <a:spcBef>
                <a:spcPts val="300"/>
              </a:spcBef>
              <a:buClr>
                <a:srgbClr val="5B9BD5"/>
              </a:buClr>
              <a:buSzPct val="80000"/>
              <a:defRPr/>
            </a:pPr>
            <a:r>
              <a:rPr lang="en-US" sz="1200" dirty="0" smtClean="0">
                <a:solidFill>
                  <a:srgbClr val="414241"/>
                </a:solidFill>
                <a:latin typeface="Century Gothic"/>
                <a:ea typeface="AvantGarde Bk BT Book" charset="0"/>
                <a:cs typeface="AvantGarde Bk BT Book" charset="0"/>
              </a:rPr>
              <a:t>Attended TPM (Sales) already</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6161"/>
            <a:ext cx="2339373"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Duration: </a:t>
            </a:r>
            <a:r>
              <a:rPr lang="en-US" sz="1200" b="1" noProof="0" dirty="0">
                <a:solidFill>
                  <a:srgbClr val="414241"/>
                </a:solidFill>
                <a:latin typeface="Century Gothic"/>
              </a:rPr>
              <a:t>3</a:t>
            </a:r>
            <a:r>
              <a:rPr kumimoji="0" lang="en-US" sz="1200" b="1" i="0" u="none" strike="noStrike" kern="1200" cap="none" spc="0" normalizeH="0" baseline="0" noProof="0" dirty="0" smtClean="0">
                <a:ln>
                  <a:noFill/>
                </a:ln>
                <a:solidFill>
                  <a:srgbClr val="414241"/>
                </a:solidFill>
                <a:effectLst/>
                <a:uLnTx/>
                <a:uFillTx/>
                <a:latin typeface="Century Gothic"/>
              </a:rPr>
              <a:t> </a:t>
            </a:r>
            <a:r>
              <a:rPr kumimoji="0" lang="en-US" sz="1200" b="1" i="0" u="none" strike="noStrike" kern="1200" cap="none" spc="0" normalizeH="0" baseline="0" noProof="0" dirty="0">
                <a:ln>
                  <a:noFill/>
                </a:ln>
                <a:solidFill>
                  <a:srgbClr val="414241"/>
                </a:solidFill>
                <a:effectLst/>
                <a:uLnTx/>
                <a:uFillTx/>
                <a:latin typeface="Century Gothic"/>
              </a:rPr>
              <a:t>days</a:t>
            </a:r>
            <a:endParaRPr lang="en-US" sz="900" i="0" u="none" strike="noStrike" kern="1200" cap="none" spc="0" normalizeH="0" baseline="0" noProof="0" dirty="0">
              <a:ln>
                <a:noFill/>
              </a:ln>
              <a:solidFill>
                <a:srgbClr val="414241"/>
              </a:solidFill>
              <a:effectLst/>
              <a:uLnTx/>
              <a:uFillTx/>
              <a:latin typeface="Century Gothic"/>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11787 </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China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9,000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China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 </a:t>
            </a:r>
            <a:r>
              <a:rPr lang="en-US" sz="1200">
                <a:solidFill>
                  <a:srgbClr val="414241"/>
                </a:solidFill>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a:t>
            </a:r>
            <a:r>
              <a:rPr lang="en-US" sz="1200" b="1" dirty="0">
                <a:solidFill>
                  <a:srgbClr val="414241"/>
                </a:solidFill>
                <a:latin typeface="Century Gothic" panose="020B0502020202020204" pitchFamily="34" charset="0"/>
              </a:rPr>
              <a:t>2</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503428" y="4263727"/>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503428" y="455159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3" name="ZoneTexte 42"/>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Tree>
    <p:extLst>
      <p:ext uri="{BB962C8B-B14F-4D97-AF65-F5344CB8AC3E}">
        <p14:creationId xmlns:p14="http://schemas.microsoft.com/office/powerpoint/2010/main" val="1474106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Head of Function (THF)</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a:defRPr/>
            </a:pPr>
            <a:r>
              <a:rPr lang="en-US" sz="1200">
                <a:solidFill>
                  <a:srgbClr val="414241"/>
                </a:solidFill>
                <a:latin typeface="Century Gothic"/>
                <a:ea typeface="AvantGarde Bk BT Book" charset="0"/>
                <a:cs typeface="AvantGarde Bk BT Book" charset="0"/>
              </a:rPr>
              <a:t>Transition to Head of Function journey / experience should provide you a blended experience, with the major aim, to provide a long-term as well as an individual support which will help you to be successful in the new situation/job/position/context (new head of function, new member of </a:t>
            </a:r>
            <a:r>
              <a:rPr lang="en-US" sz="1200" err="1">
                <a:solidFill>
                  <a:srgbClr val="414241"/>
                </a:solidFill>
                <a:latin typeface="Century Gothic"/>
                <a:ea typeface="AvantGarde Bk BT Book" charset="0"/>
                <a:cs typeface="AvantGarde Bk BT Book" charset="0"/>
              </a:rPr>
              <a:t>mancom</a:t>
            </a:r>
            <a:r>
              <a:rPr lang="en-US" sz="1200">
                <a:solidFill>
                  <a:srgbClr val="414241"/>
                </a:solidFill>
                <a:latin typeface="Century Gothic"/>
                <a:ea typeface="AvantGarde Bk BT Book" charset="0"/>
                <a:cs typeface="AvantGarde Bk BT Book" charset="0"/>
              </a:rPr>
              <a:t> or new manager of managers in a complex situation).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 IDENTIFY what is expected from you (new context, new organization, new challenges …)</a:t>
            </a:r>
          </a:p>
          <a:p>
            <a:pPr marL="171450" indent="-171450">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 INTERPRET the organizational needs and the different resources to build your vision</a:t>
            </a:r>
          </a:p>
          <a:p>
            <a:pPr marL="171450" indent="-171450">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TRANSFORM that vision into an operational plan and REFLECT ON the leader that you want to be, understanding your own management style (strengths, expectations, areas of development) </a:t>
            </a:r>
          </a:p>
          <a:p>
            <a:pPr marL="171450" indent="-171450">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LEARN how to Influence and engage different stakeholders (direct team, boss, peers, other functions… ) to collectively achieve sustainable results</a:t>
            </a:r>
          </a:p>
          <a:p>
            <a:pPr defTabSz="457147">
              <a:defRPr/>
            </a:pPr>
            <a:endParaRPr lang="en-US" sz="1400" b="1" u="sng">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a:solidFill>
                <a:srgbClr val="414241"/>
              </a:solidFill>
            </a:endParaRPr>
          </a:p>
          <a:p>
            <a:pPr lvl="0">
              <a:defRPr/>
            </a:pPr>
            <a:r>
              <a:rPr lang="en-US" sz="1200">
                <a:solidFill>
                  <a:srgbClr val="414241"/>
                </a:solidFill>
                <a:latin typeface="Century Gothic"/>
                <a:ea typeface="AvantGarde Bk BT Book" charset="0"/>
                <a:cs typeface="AvantGarde Bk BT Book" charset="0"/>
              </a:rPr>
              <a:t>Head of function/ Manager of managers / Member of MANCOM</a:t>
            </a:r>
          </a:p>
          <a:p>
            <a:pPr lvl="0">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a:solidFill>
                  <a:srgbClr val="414241"/>
                </a:solidFill>
                <a:latin typeface="Century Gothic"/>
                <a:ea typeface="AvantGarde Bk BT Book" charset="0"/>
                <a:cs typeface="AvantGarde Bk BT Book" charset="0"/>
              </a:rPr>
              <a:t>Management path - TPM and TTM or Experienced manager coming from outside the Group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a:solidFill>
                  <a:srgbClr val="414241"/>
                </a:solidFill>
                <a:latin typeface="Century Gothic"/>
              </a:rPr>
              <a:t>Duration: </a:t>
            </a:r>
            <a:r>
              <a:rPr lang="en-US" sz="1200" b="1">
                <a:solidFill>
                  <a:srgbClr val="414241"/>
                </a:solidFill>
                <a:latin typeface="Century Gothic"/>
              </a:rPr>
              <a:t>4 day</a:t>
            </a:r>
            <a:r>
              <a:rPr lang="en-US" altLang="zh-CN" sz="1200" b="1">
                <a:solidFill>
                  <a:srgbClr val="414241"/>
                </a:solidFill>
                <a:latin typeface="Century Gothic"/>
              </a:rPr>
              <a:t>s</a:t>
            </a:r>
            <a:endParaRPr lang="en-US" sz="900" b="1">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 code</a:t>
            </a:r>
            <a:r>
              <a:rPr kumimoji="0" lang="en-US" sz="1200" b="1" i="0" u="none" strike="noStrike" kern="1200" cap="none" spc="0" normalizeH="0" baseline="0" noProof="0">
                <a:ln>
                  <a:noFill/>
                </a:ln>
                <a:solidFill>
                  <a:srgbClr val="414241"/>
                </a:solidFill>
                <a:effectLst/>
                <a:uLnTx/>
                <a:uFillTx/>
                <a:latin typeface="Century Gothic"/>
              </a:rPr>
              <a:t>:</a:t>
            </a:r>
            <a:r>
              <a:rPr kumimoji="0" lang="zh-CN" altLang="en-US" sz="1200" b="1" i="0" u="none" strike="noStrike" kern="1200" cap="none" spc="0" normalizeH="0" baseline="0" noProof="0">
                <a:ln>
                  <a:noFill/>
                </a:ln>
                <a:solidFill>
                  <a:srgbClr val="414241"/>
                </a:solidFill>
                <a:effectLst/>
                <a:uLnTx/>
                <a:uFillTx/>
                <a:latin typeface="Century Gothic"/>
              </a:rPr>
              <a:t> </a:t>
            </a:r>
            <a:r>
              <a:rPr kumimoji="0" lang="en-US" altLang="zh-CN" sz="1200" b="1" i="0" u="none" strike="noStrike" kern="1200" cap="none" spc="0" normalizeH="0" baseline="0" noProof="0">
                <a:ln>
                  <a:noFill/>
                </a:ln>
                <a:solidFill>
                  <a:srgbClr val="414241"/>
                </a:solidFill>
                <a:effectLst/>
                <a:uLnTx/>
                <a:uFillTx/>
                <a:latin typeface="Century Gothic"/>
              </a:rPr>
              <a:t>20347</a:t>
            </a:r>
            <a:endParaRPr kumimoji="0" lang="en-US" sz="1200" b="1" i="0" u="none" strike="noStrike" kern="1200" cap="none" spc="0" normalizeH="0" baseline="0" noProof="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a:solidFill>
                  <a:srgbClr val="414241"/>
                </a:solidFill>
                <a:latin typeface="Century Gothic" panose="020B0502020202020204" pitchFamily="34" charset="0"/>
              </a:rPr>
              <a:t>Learning - APAC Zone</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56,000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4208" y="520187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44208" y="5479235"/>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
        <p:nvSpPr>
          <p:cNvPr id="21" name="Rectangle à coins arrondis 9">
            <a:extLst>
              <a:ext uri="{FF2B5EF4-FFF2-40B4-BE49-F238E27FC236}">
                <a16:creationId xmlns:a16="http://schemas.microsoft.com/office/drawing/2014/main" id="{2166F3C5-A578-43E5-A1C5-D56C74485AEE}"/>
              </a:ext>
            </a:extLst>
          </p:cNvPr>
          <p:cNvSpPr/>
          <p:nvPr/>
        </p:nvSpPr>
        <p:spPr>
          <a:xfrm>
            <a:off x="2385475" y="5466276"/>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Entrepreneur</a:t>
            </a: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2385475" y="5201879"/>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1909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sz="4400" dirty="0"/>
              <a:t>Onboarding</a:t>
            </a:r>
            <a:endParaRPr lang="en-US" sz="2800" dirty="0"/>
          </a:p>
        </p:txBody>
      </p:sp>
    </p:spTree>
    <p:extLst>
      <p:ext uri="{BB962C8B-B14F-4D97-AF65-F5344CB8AC3E}">
        <p14:creationId xmlns:p14="http://schemas.microsoft.com/office/powerpoint/2010/main" val="702559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General Management (TGM)</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An intense leadership experience to help you embrace your responsibilities, accountabilities and position as a General Manager</a:t>
            </a: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Grasp the role of GM and build tools to succeed in business and make a sustainable difference</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Embody the L'Oréal Vision of Leadership to grow your business and develop your clear leadership style</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Implement strategies to </a:t>
            </a:r>
            <a:r>
              <a:rPr lang="en-GB" sz="1200">
                <a:solidFill>
                  <a:srgbClr val="414241"/>
                </a:solidFill>
                <a:latin typeface="Century Gothic"/>
                <a:ea typeface="AvantGarde Bk BT Book" charset="0"/>
                <a:cs typeface="AvantGarde Bk BT Book" charset="0"/>
              </a:rPr>
              <a:t>implement</a:t>
            </a: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big business shifts and transformation of your division</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Newly appointed General Managers and experienced international Heads of Functions</a:t>
            </a: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888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8 700€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276999"/>
          </a:xfrm>
          <a:prstGeom prst="rect">
            <a:avLst/>
          </a:prstGeom>
        </p:spPr>
        <p:txBody>
          <a:bodyPr wrap="square" anchor="t">
            <a:spAutoFit/>
          </a:bodyPr>
          <a:lstStyle/>
          <a:p>
            <a:pPr defTabSz="457147">
              <a:defRPr/>
            </a:pPr>
            <a:r>
              <a:rPr lang="en-US" sz="1200">
                <a:solidFill>
                  <a:srgbClr val="414241"/>
                </a:solidFill>
                <a:latin typeface="Century Gothic"/>
              </a:rPr>
              <a:t>Location: </a:t>
            </a:r>
            <a:r>
              <a:rPr lang="en-US" sz="1200" b="1">
                <a:solidFill>
                  <a:srgbClr val="414241"/>
                </a:solidFill>
                <a:latin typeface="Century Gothic"/>
              </a:rPr>
              <a:t>France – Paris area</a:t>
            </a:r>
            <a:endParaRPr lang="en-US" sz="1200" b="1">
              <a:solidFill>
                <a:srgbClr val="414241"/>
              </a:solidFill>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Seminar by Nomination</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54718" y="4702553"/>
            <a:ext cx="1639985" cy="225018"/>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Entrepreneur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54718" y="4990419"/>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1554848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Executive Leadership (TEL)</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Helps leaders of leaders to elevate performance, </a:t>
            </a:r>
            <a:b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b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build on talents and develop a high performing team, all while developing an international network</a:t>
            </a:r>
            <a:r>
              <a:rPr kumimoji="0" lang="en-GB" sz="1200" b="0" i="0" u="none" strike="noStrike" kern="1200" cap="none" spc="0" normalizeH="0" baseline="0" noProof="0">
                <a:ln>
                  <a:noFill/>
                </a:ln>
                <a:solidFill>
                  <a:srgbClr val="414241"/>
                </a:solidFill>
                <a:effectLst/>
                <a:uLnTx/>
                <a:uFillTx/>
                <a:latin typeface="Calibri" panose="020F0502020204030204"/>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Build your authentic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LeadEnabler</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identity and skills </a:t>
            </a:r>
            <a:b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b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to succeed in a more complex leadership role</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Drive your business through a strategic vision</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powerful and cooperative relationships </a:t>
            </a:r>
            <a:b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b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with key stakeholders in your ecosystem</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how to successfully transform yourself, your team and your organisation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Leaders of leaders –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ie</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GMs or Functional Heads with responsibility for BU Managers or multiple entities. Participation recommended in the year after appointment to aid transition from management to executive leadership</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885</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7 700€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a:solidFill>
                  <a:srgbClr val="414241"/>
                </a:solidFill>
                <a:latin typeface="Century Gothic" panose="020B0502020202020204" pitchFamily="34" charset="0"/>
                <a:sym typeface="Wingdings" panose="05000000000000000000" pitchFamily="2" charset="2"/>
              </a:rPr>
              <a:t>Seminar by Nomination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4208" y="5474123"/>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 </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44208" y="574096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3498460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Global Leadership (TGL)</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The ultimate leadership programme to help top executives achieve results and transformation on a global scale, in the context of Simplicity and a VUCA world. Takes their role, skills and behaviours one step further, leveraging the collective intelligence of peers. Equips them to lead with a frame, set governance, practice an inclusive style and empower their team(s) while building an environment of collective intelligence.</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Set a governance  allowing to manage both the global perspectives and local realities, in a growingly complex world</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a leadership posture that fosters empowerment and collective intelligence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Address some of our operating modes and implicit mental models requiring to be questioned as a Group</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Global Leaders reporting to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Comex</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members with a global scope of responsibilities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24597</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Top Executives</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10 000€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06977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a:solidFill>
                  <a:srgbClr val="414241"/>
                </a:solidFill>
                <a:latin typeface="Century Gothic" panose="020B0502020202020204" pitchFamily="34" charset="0"/>
              </a:rPr>
              <a:t>Seminar by Nomination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5146082"/>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 </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54718" y="5420093"/>
            <a:ext cx="1639985" cy="225018"/>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Entrepreneur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9" name="Image 18">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3385110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Transition To Sales Management (CPD)</a:t>
            </a:r>
          </a:p>
        </p:txBody>
      </p:sp>
      <p:sp>
        <p:nvSpPr>
          <p:cNvPr id="5" name="Rectangle 4"/>
          <p:cNvSpPr/>
          <p:nvPr/>
        </p:nvSpPr>
        <p:spPr>
          <a:xfrm>
            <a:off x="419100" y="798311"/>
            <a:ext cx="7877933"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The programme aims first time managers to discover and develop your unique “</a:t>
            </a:r>
            <a:r>
              <a:rPr kumimoji="0" lang="en-GB"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LeadEnabler</a:t>
            </a: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style through fundamental working practices, including self-awareness, stakeholder management and influence, delivering sustainable results in a complex working environment and building cooperative, trustful relationships.</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It also aims to allow them discover the tools needed for effective goal setting, prioritizing, delegating, active listening, giving and receiving feedback.</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Start developing your uniqueness as a Leader &amp; Enabler through increased self-awareness.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Expertly use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the </a:t>
            </a:r>
            <a:r>
              <a:rPr lang="en-US" sz="1200">
                <a:solidFill>
                  <a:srgbClr val="414241"/>
                </a:solidFill>
                <a:latin typeface="Century Gothic"/>
                <a:ea typeface="AvantGarde Bk BT Book" charset="0"/>
                <a:cs typeface="AvantGarde Bk BT Book" charset="0"/>
              </a:rPr>
              <a:t>4 Simplicity levers at your disposal as a People Manager (setting SMART objectives, giving feedback, building collaborative relationships, building trust). </a:t>
            </a:r>
            <a:endParaRPr lang="en-US">
              <a:solidFill>
                <a:srgbClr val="414241"/>
              </a:solidFill>
              <a:latin typeface="Century Gothic"/>
            </a:endParaRP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Master key managerial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tools and </a:t>
            </a:r>
            <a:r>
              <a:rPr lang="en-US" sz="1200">
                <a:solidFill>
                  <a:srgbClr val="414241"/>
                </a:solidFill>
                <a:latin typeface="Century Gothic"/>
                <a:ea typeface="AvantGarde Bk BT Book" charset="0"/>
                <a:cs typeface="AvantGarde Bk BT Book" charset="0"/>
              </a:rPr>
              <a:t>postures (key job accountabilities, delegation, active listening, influencing)</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spcBef>
                <a:spcPts val="300"/>
              </a:spcBef>
              <a:buClr>
                <a:srgbClr val="5B9BD5"/>
              </a:buClr>
              <a:buSzPct val="80000"/>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Individual contributors who have recently become managers of one person</a:t>
            </a:r>
            <a:r>
              <a:rPr lang="en-US" sz="1200">
                <a:solidFill>
                  <a:srgbClr val="414241"/>
                </a:solidFill>
                <a:latin typeface="Century Gothic"/>
                <a:ea typeface="AvantGarde Bk BT Book" charset="0"/>
                <a:cs typeface="AvantGarde Bk BT Book" charset="0"/>
              </a:rPr>
              <a:t> OR individual contributors working in a complex ecosystem</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6161"/>
            <a:ext cx="2339373"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2</a:t>
            </a:r>
            <a:r>
              <a:rPr kumimoji="0" lang="en-US" sz="1200" b="1" i="0" u="none" strike="noStrike" kern="1200" cap="none" spc="0" normalizeH="0" baseline="0" noProof="0">
                <a:ln>
                  <a:noFill/>
                </a:ln>
                <a:solidFill>
                  <a:srgbClr val="414241"/>
                </a:solidFill>
                <a:effectLst/>
                <a:uLnTx/>
                <a:uFillTx/>
                <a:latin typeface="Century Gothic"/>
              </a:rPr>
              <a:t> days</a:t>
            </a:r>
            <a:endParaRPr lang="en-US" sz="900"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16805) </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lvl="0"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Seminar by Nomination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a:t>
            </a:r>
            <a:r>
              <a:rPr lang="en-US" sz="1200" b="1">
                <a:solidFill>
                  <a:srgbClr val="414241"/>
                </a:solidFill>
                <a:latin typeface="Century Gothic" panose="020B0502020202020204" pitchFamily="34" charset="0"/>
              </a:rPr>
              <a:t>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523748" y="5501187"/>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523748" y="578905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3" name="ZoneTexte 42"/>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Tree>
    <p:extLst>
      <p:ext uri="{BB962C8B-B14F-4D97-AF65-F5344CB8AC3E}">
        <p14:creationId xmlns:p14="http://schemas.microsoft.com/office/powerpoint/2010/main" val="319741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Country Managers Programme</a:t>
            </a:r>
            <a:endParaRPr lang="en-GB"/>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Support the leadership transition to a Country Manager role to lead sustainable growth in different contexts.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Engage your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and country teams, with a focus on vision, strategic frame, team engagement, reputation and stakeholder management.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and develop your own leadership impact.</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Newly appointed Country Managing D</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irectors</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313641"/>
            <a:ext cx="2455710"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12 months including 1 day residential seminar and 5 webinars</a:t>
            </a:r>
          </a:p>
        </p:txBody>
      </p:sp>
      <p:sp>
        <p:nvSpPr>
          <p:cNvPr id="8" name="Rectangle 7"/>
          <p:cNvSpPr/>
          <p:nvPr/>
        </p:nvSpPr>
        <p:spPr>
          <a:xfrm>
            <a:off x="9288615" y="3599511"/>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3713 (part 1) &amp; 9366 (part 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Top Executives</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8 000€ TBC</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778808"/>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 + online webinars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lvl="0" defTabSz="457147">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GB" sz="1200">
                <a:solidFill>
                  <a:srgbClr val="414241"/>
                </a:solidFill>
                <a:latin typeface="Century Gothic" panose="020B0502020202020204" pitchFamily="34" charset="0"/>
                <a:sym typeface="Wingdings" panose="05000000000000000000" pitchFamily="2" charset="2"/>
              </a:rPr>
              <a:t>Seminar by Nomination</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4459013"/>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 </a:t>
            </a:r>
          </a:p>
        </p:txBody>
      </p:sp>
      <p:sp>
        <p:nvSpPr>
          <p:cNvPr id="42" name="Rectangle à coins arrondis 9"/>
          <p:cNvSpPr/>
          <p:nvPr/>
        </p:nvSpPr>
        <p:spPr>
          <a:xfrm>
            <a:off x="654718" y="4746879"/>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4060104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a:latin typeface="Century Gothic"/>
              </a:rPr>
              <a:t>Managers Recruiting Talent</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Develop effective recruitment practices in line with the L’Oréal recruitment policy	</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the </a:t>
            </a:r>
            <a:r>
              <a:rPr lang="en-US" sz="1200" dirty="0" smtClean="0">
                <a:solidFill>
                  <a:srgbClr val="414241"/>
                </a:solidFill>
                <a:latin typeface="Century Gothic"/>
                <a:ea typeface="AvantGarde Bk BT Book" charset="0"/>
                <a:cs typeface="AvantGarde Bk BT Book" charset="0"/>
              </a:rPr>
              <a:t>fundamental </a:t>
            </a:r>
            <a:r>
              <a:rPr lang="en-US" sz="1200" dirty="0">
                <a:solidFill>
                  <a:srgbClr val="414241"/>
                </a:solidFill>
                <a:latin typeface="Century Gothic"/>
                <a:ea typeface="AvantGarde Bk BT Book" charset="0"/>
                <a:cs typeface="AvantGarde Bk BT Book" charset="0"/>
              </a:rPr>
              <a:t>interview steps and focus on studying &amp; practicing competency-based interview techniques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and apply the recruitment process at </a:t>
            </a:r>
            <a:r>
              <a:rPr lang="en-US" sz="1200" dirty="0" smtClean="0">
                <a:solidFill>
                  <a:srgbClr val="414241"/>
                </a:solidFill>
                <a:latin typeface="Century Gothic"/>
                <a:ea typeface="AvantGarde Bk BT Book" charset="0"/>
                <a:cs typeface="AvantGarde Bk BT Book" charset="0"/>
              </a:rPr>
              <a:t>L'Oréal</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Leader.</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None</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lang="en-GB" sz="1200" b="1">
                <a:solidFill>
                  <a:srgbClr val="414241"/>
                </a:solidFill>
                <a:latin typeface="Century Gothic"/>
              </a:rPr>
              <a:t> 28380</a:t>
            </a:r>
            <a:endParaRPr kumimoji="0" lang="en-GB" sz="1200" b="1" i="0" u="none" strike="noStrike" kern="1200" cap="none" spc="0" normalizeH="0" baseline="0" noProof="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6,000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lvl="0" defTabSz="457147">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J</a:t>
            </a:r>
            <a:r>
              <a:rPr lang="en-US" sz="1200" err="1">
                <a:solidFill>
                  <a:srgbClr val="414241"/>
                </a:solidFill>
                <a:latin typeface="Century Gothic"/>
                <a:sym typeface="Wingdings" panose="05000000000000000000" pitchFamily="2" charset="2"/>
              </a:rPr>
              <a:t>ob</a:t>
            </a:r>
            <a:r>
              <a:rPr lang="en-US" sz="120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a:t>
            </a:r>
            <a:r>
              <a:rPr kumimoji="0" lang="en-GB"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0" name="Rectangle à coins arrondis 9"/>
          <p:cNvSpPr/>
          <p:nvPr/>
        </p:nvSpPr>
        <p:spPr>
          <a:xfrm>
            <a:off x="656317" y="4268432"/>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0780" y="4813664"/>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pic>
        <p:nvPicPr>
          <p:cNvPr id="22" name="图片 21">
            <a:extLst>
              <a:ext uri="{FF2B5EF4-FFF2-40B4-BE49-F238E27FC236}">
                <a16:creationId xmlns:a16="http://schemas.microsoft.com/office/drawing/2014/main" id="{08E187C6-926B-41E2-88DE-4114FE8D80EF}"/>
              </a:ext>
            </a:extLst>
          </p:cNvPr>
          <p:cNvPicPr>
            <a:picLocks noChangeAspect="1"/>
          </p:cNvPicPr>
          <p:nvPr/>
        </p:nvPicPr>
        <p:blipFill>
          <a:blip r:embed="rId6"/>
          <a:stretch>
            <a:fillRect/>
          </a:stretch>
        </p:blipFill>
        <p:spPr>
          <a:xfrm>
            <a:off x="647336" y="4513553"/>
            <a:ext cx="1639966" cy="304826"/>
          </a:xfrm>
          <a:prstGeom prst="rect">
            <a:avLst/>
          </a:prstGeom>
        </p:spPr>
      </p:pic>
    </p:spTree>
    <p:extLst>
      <p:ext uri="{BB962C8B-B14F-4D97-AF65-F5344CB8AC3E}">
        <p14:creationId xmlns:p14="http://schemas.microsoft.com/office/powerpoint/2010/main" val="2216274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Mastering Business Excellence (MBE)</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This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programme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is delivered in partnership with CEDEP. It helps nominated participants to discover key functions of a management committee at L’Oréal (Finance, Marketing, Operations, purchasing…)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Explain the role of the most important functions (finance, marketing, operations, digital...) of our global business and contextualize it within regional needs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Put in perspective L'Oréal's business with other global businesses and share a common language with other leaders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Be a strategic actor in helping L’Oréal to become a more customer centric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across functions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 manager /country expert. Talented individuals who are emerging (Management Committee members), with at least eight years’ experience and most likely international exposure. Future General Managers or Specialists wanting to operate at a similar level. Step 3/4 leaders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10581</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Europe Zone</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9 800€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782002"/>
            <a:ext cx="23463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-Fontainebleau</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54718" y="5343425"/>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 </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54718" y="5631291"/>
            <a:ext cx="1639985" cy="225018"/>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Entrepreneur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899693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General Management Programme (GMP)</a:t>
            </a:r>
            <a:endParaRPr lang="en-GB"/>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Only an agile organisation with the right leaders can strive today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vision and skills to navigate in a complex workplace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Grow business in a globally evolving environment</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to work in a world of paradox and acknowledge that it can be a source of innovation and growth</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Build a unique identity for your organisation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Part 1: focuses on understanding  the current global changes forces and the needs for an agile organisation</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Part 2: focuses on how  to develop an agile organisation and the right leaders who can strive in todays environment.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General Managers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MBE, MBI and/or equivalent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77597" y="2528641"/>
            <a:ext cx="2576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x 11 day residential </a:t>
            </a:r>
          </a:p>
        </p:txBody>
      </p:sp>
      <p:sp>
        <p:nvSpPr>
          <p:cNvPr id="8" name="Rectangle 7"/>
          <p:cNvSpPr/>
          <p:nvPr/>
        </p:nvSpPr>
        <p:spPr>
          <a:xfrm>
            <a:off x="9288615" y="3620533"/>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1021 (part 1) &amp; 1010 (part 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29 890€</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rPr>
              <a:t>level </a:t>
            </a:r>
            <a:r>
              <a:rPr lang="en-GB" sz="1200" b="1">
                <a:solidFill>
                  <a:srgbClr val="414241"/>
                </a:solidFill>
                <a:latin typeface="Century Gothic" panose="020B0502020202020204" pitchFamily="34" charset="0"/>
              </a:rPr>
              <a:t>2</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0" name="Rectangle 39"/>
          <p:cNvSpPr/>
          <p:nvPr/>
        </p:nvSpPr>
        <p:spPr>
          <a:xfrm>
            <a:off x="9288615" y="1805254"/>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Fontainebleau</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44208" y="5318103"/>
            <a:ext cx="1639985" cy="225018"/>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Entrepreneur</a:t>
            </a:r>
          </a:p>
        </p:txBody>
      </p:sp>
      <p:sp>
        <p:nvSpPr>
          <p:cNvPr id="43" name="Rectangle à coins arrondis 9"/>
          <p:cNvSpPr/>
          <p:nvPr/>
        </p:nvSpPr>
        <p:spPr>
          <a:xfrm>
            <a:off x="644208" y="5605969"/>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pic>
        <p:nvPicPr>
          <p:cNvPr id="19" name="Image 18">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GB"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GB"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2695690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Leaders For Change</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Teaser</a:t>
            </a:r>
          </a:p>
          <a:p>
            <a:pPr>
              <a:lnSpc>
                <a:spcPct val="110000"/>
              </a:lnSpc>
              <a:defRPr/>
            </a:pPr>
            <a:r>
              <a:rPr lang="en-GB" sz="1200">
                <a:solidFill>
                  <a:srgbClr val="414241"/>
                </a:solidFill>
                <a:latin typeface="Century Gothic"/>
                <a:ea typeface="AvantGarde Bk BT Book" charset="0"/>
                <a:cs typeface="AvantGarde Bk BT Book" charset="0"/>
              </a:rPr>
              <a:t>This training aims to support you to make progress on your own organisational change project following a comprehensive overview of change management, combining academic insights and real case studies. You will learn to articulate a clear strategy through the essential stages of change, create the momentum and motivate their team towards success.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Learning Objectives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Strategize and re-frame the business model for a sustainable and profitable growth</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Articulate a clear strategy through the essential stages of change</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Create the momentum and team motivation to success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Target</a:t>
            </a:r>
          </a:p>
          <a:p>
            <a:pPr defTabSz="457147">
              <a:defRPr/>
            </a:pPr>
            <a:r>
              <a:rPr lang="en-GB" sz="1200">
                <a:solidFill>
                  <a:srgbClr val="414241"/>
                </a:solidFill>
                <a:latin typeface="Century Gothic"/>
                <a:ea typeface="AvantGarde Bk BT Book" charset="0"/>
                <a:cs typeface="AvantGarde Bk BT Book" charset="0"/>
              </a:rPr>
              <a:t>Project or programme directors and managers of large-scale transformational change project managers (e.g. country, BU, </a:t>
            </a:r>
            <a:r>
              <a:rPr lang="en-GB" sz="1200" err="1">
                <a:solidFill>
                  <a:srgbClr val="414241"/>
                </a:solidFill>
                <a:latin typeface="Century Gothic"/>
                <a:ea typeface="AvantGarde Bk BT Book" charset="0"/>
                <a:cs typeface="AvantGarde Bk BT Book" charset="0"/>
              </a:rPr>
              <a:t>métier</a:t>
            </a:r>
            <a:r>
              <a:rPr lang="en-GB" sz="1200">
                <a:solidFill>
                  <a:srgbClr val="414241"/>
                </a:solidFill>
                <a:latin typeface="Century Gothic"/>
                <a:ea typeface="AvantGarde Bk BT Book" charset="0"/>
                <a:cs typeface="AvantGarde Bk BT Book" charset="0"/>
              </a:rPr>
              <a:t>)</a:t>
            </a:r>
            <a:endParaRPr lang="en-US" sz="120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Prerequisite</a:t>
            </a:r>
          </a:p>
          <a:p>
            <a:pPr defTabSz="457147">
              <a:defRPr/>
            </a:pPr>
            <a:r>
              <a:rPr lang="en-US" sz="1200">
                <a:solidFill>
                  <a:srgbClr val="414241"/>
                </a:solidFill>
                <a:latin typeface="Century Gothic"/>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4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972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Europe Zone</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782002"/>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Fontainebleau</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5061767"/>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42" name="Rectangle à coins arrondis 9"/>
          <p:cNvSpPr/>
          <p:nvPr/>
        </p:nvSpPr>
        <p:spPr>
          <a:xfrm>
            <a:off x="654718" y="534963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8" name="Image 17">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19" name="ZoneTexte 18">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3704001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Transformational Leadership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the competencies Executives need to design, embody, conduct and implement sustainable organisational change.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the fundamental dynamics of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organisational</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change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Discover frameworks and approaches to maintain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change dynamics during on-going transformation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what is expected of you and develop the required skills to "sponsor" change efficiently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For Project Sponsors or Senior Executives leading a strategic transformation or major change project (e.g. mergers &amp; acquisitions, IT integration, business process redesign)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5595</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Top Executives</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6 500€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a:t>
            </a: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4208" y="4829873"/>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42" name="Rectangle à coins arrondis 9"/>
          <p:cNvSpPr/>
          <p:nvPr/>
        </p:nvSpPr>
        <p:spPr>
          <a:xfrm>
            <a:off x="644208" y="511773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19" name="Image 18">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Tree>
    <p:extLst>
      <p:ext uri="{BB962C8B-B14F-4D97-AF65-F5344CB8AC3E}">
        <p14:creationId xmlns:p14="http://schemas.microsoft.com/office/powerpoint/2010/main" val="1730844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lIns="91408" tIns="45705" rIns="91408" bIns="45705"/>
          <a:lstStyle/>
          <a:p>
            <a:pPr marL="0" marR="0" lvl="0" indent="0" algn="r" defTabSz="914400" rtl="0" eaLnBrk="1" fontAlgn="auto" latinLnBrk="0" hangingPunct="1">
              <a:lnSpc>
                <a:spcPct val="100000"/>
              </a:lnSpc>
              <a:spcBef>
                <a:spcPts val="0"/>
              </a:spcBef>
              <a:spcAft>
                <a:spcPts val="0"/>
              </a:spcAft>
              <a:buClrTx/>
              <a:buSzTx/>
              <a:buFontTx/>
              <a:buNone/>
              <a:tabLst/>
              <a:defRPr/>
            </a:pPr>
            <a:fld id="{BCA51436-7AEC-43AF-84E2-16EC139DE2F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hlinkClick r:id="rId3" action="ppaction://hlinksldjump"/>
          </p:cNvPr>
          <p:cNvSpPr/>
          <p:nvPr/>
        </p:nvSpPr>
        <p:spPr>
          <a:xfrm>
            <a:off x="1260459" y="2063863"/>
            <a:ext cx="7826211" cy="39240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L'Oréal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Discovery – Corp Level</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8" name="Rectangle 37"/>
          <p:cNvSpPr/>
          <p:nvPr/>
        </p:nvSpPr>
        <p:spPr>
          <a:xfrm>
            <a:off x="285750" y="2006946"/>
            <a:ext cx="778321" cy="2788678"/>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10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All Functions</a:t>
            </a:r>
          </a:p>
        </p:txBody>
      </p:sp>
      <p:sp>
        <p:nvSpPr>
          <p:cNvPr id="41" name="Rectangle 40">
            <a:hlinkClick r:id="rId4" action="ppaction://hlinksldjump"/>
          </p:cNvPr>
          <p:cNvSpPr/>
          <p:nvPr/>
        </p:nvSpPr>
        <p:spPr>
          <a:xfrm>
            <a:off x="3695610" y="3772637"/>
            <a:ext cx="7654928" cy="41354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Keys to China  Living and Working in China</a:t>
            </a:r>
          </a:p>
        </p:txBody>
      </p:sp>
      <p:sp>
        <p:nvSpPr>
          <p:cNvPr id="45" name="Rectangle 44">
            <a:hlinkClick r:id="rId5" action="ppaction://hlinksldjump"/>
          </p:cNvPr>
          <p:cNvSpPr/>
          <p:nvPr/>
        </p:nvSpPr>
        <p:spPr>
          <a:xfrm>
            <a:off x="1260460" y="2620166"/>
            <a:ext cx="7826210" cy="41354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                                          Division Discovery</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40" name="Straight Connector 39"/>
          <p:cNvCxnSpPr/>
          <p:nvPr/>
        </p:nvCxnSpPr>
        <p:spPr>
          <a:xfrm>
            <a:off x="1260460" y="2006946"/>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96240" y="4786696"/>
            <a:ext cx="9997110" cy="2488"/>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69997" y="314171"/>
            <a:ext cx="5201979" cy="452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entury Gothic" panose="020B0502020202020204" pitchFamily="34" charset="0"/>
                <a:cs typeface="+mn-cs"/>
              </a:rPr>
              <a:t>MASTER YOUR ONBOARDING</a:t>
            </a:r>
            <a:endParaRPr kumimoji="0" lang="en-US" sz="2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52" name="Rectangle 32">
            <a:hlinkClick r:id="rId6" action="ppaction://hlinksldjump"/>
            <a:extLst>
              <a:ext uri="{FF2B5EF4-FFF2-40B4-BE49-F238E27FC236}">
                <a16:creationId xmlns:a16="http://schemas.microsoft.com/office/drawing/2014/main" id="{F6113A14-A23C-408B-B39E-2FDB8E874051}"/>
              </a:ext>
            </a:extLst>
          </p:cNvPr>
          <p:cNvSpPr/>
          <p:nvPr/>
        </p:nvSpPr>
        <p:spPr>
          <a:xfrm>
            <a:off x="1260459" y="3197610"/>
            <a:ext cx="2335802" cy="41105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Management Trainee Program</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639904BA-308C-4EA8-B666-5372A06E0954}"/>
              </a:ext>
            </a:extLst>
          </p:cNvPr>
          <p:cNvSpPr/>
          <p:nvPr/>
        </p:nvSpPr>
        <p:spPr>
          <a:xfrm>
            <a:off x="1231919" y="1392546"/>
            <a:ext cx="2395424" cy="41522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100" b="1" dirty="0" smtClean="0">
                <a:solidFill>
                  <a:prstClr val="white"/>
                </a:solidFill>
                <a:latin typeface="Century Gothic" panose="020B0502020202020204" pitchFamily="34" charset="0"/>
                <a:cs typeface="Arial" panose="020B0604020202020204" pitchFamily="34" charset="0"/>
              </a:rPr>
              <a:t>Individual Contributor</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3F28B95B-EFFE-4002-9A73-665CF9CAF7C0}"/>
              </a:ext>
            </a:extLst>
          </p:cNvPr>
          <p:cNvSpPr/>
          <p:nvPr/>
        </p:nvSpPr>
        <p:spPr>
          <a:xfrm>
            <a:off x="3688913" y="1396378"/>
            <a:ext cx="2225323" cy="40641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Team Leader</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F441B89B-4394-44D4-9C12-2290FB650492}"/>
              </a:ext>
            </a:extLst>
          </p:cNvPr>
          <p:cNvSpPr/>
          <p:nvPr/>
        </p:nvSpPr>
        <p:spPr>
          <a:xfrm>
            <a:off x="5975805" y="1389218"/>
            <a:ext cx="3110865" cy="39098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Head of Function</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24" name="Rectangle 64">
            <a:extLst>
              <a:ext uri="{FF2B5EF4-FFF2-40B4-BE49-F238E27FC236}">
                <a16:creationId xmlns:a16="http://schemas.microsoft.com/office/drawing/2014/main" id="{CC17E16F-3639-46C4-9C10-BA68CA37F949}"/>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5" name="Rectangle 58">
            <a:extLst>
              <a:ext uri="{FF2B5EF4-FFF2-40B4-BE49-F238E27FC236}">
                <a16:creationId xmlns:a16="http://schemas.microsoft.com/office/drawing/2014/main" id="{5F87A712-EBE5-4FF2-9C54-ED85086C492C}"/>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6" name="Rectangle 76">
            <a:extLst>
              <a:ext uri="{FF2B5EF4-FFF2-40B4-BE49-F238E27FC236}">
                <a16:creationId xmlns:a16="http://schemas.microsoft.com/office/drawing/2014/main" id="{A6005B8D-9B77-406C-B5EF-2BED79E8E212}"/>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7" name="Rectangle 76">
            <a:extLst>
              <a:ext uri="{FF2B5EF4-FFF2-40B4-BE49-F238E27FC236}">
                <a16:creationId xmlns:a16="http://schemas.microsoft.com/office/drawing/2014/main" id="{9C6BFCA1-05E3-4186-BC5D-73969789BA4F}"/>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2" name="Rectangle 50">
            <a:extLst>
              <a:ext uri="{FF2B5EF4-FFF2-40B4-BE49-F238E27FC236}">
                <a16:creationId xmlns:a16="http://schemas.microsoft.com/office/drawing/2014/main" id="{30F610CE-4E7D-4BFB-AAD1-4FC3645DEF5A}"/>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4" name="Rectangle 59">
            <a:extLst>
              <a:ext uri="{FF2B5EF4-FFF2-40B4-BE49-F238E27FC236}">
                <a16:creationId xmlns:a16="http://schemas.microsoft.com/office/drawing/2014/main" id="{EE59F24C-62AF-4C54-B8C7-E6DEB7768D0B}"/>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6" name="Rectangle 35">
            <a:hlinkClick r:id="rId7" action="ppaction://hlinksldjump"/>
          </p:cNvPr>
          <p:cNvSpPr/>
          <p:nvPr/>
        </p:nvSpPr>
        <p:spPr>
          <a:xfrm>
            <a:off x="9148240" y="2047616"/>
            <a:ext cx="2315852" cy="40865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FIT Executives – Ext hires only or new to Division GMs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3" name="Rectangle 22">
            <a:hlinkClick r:id="rId3" action="ppaction://hlinksldjump"/>
          </p:cNvPr>
          <p:cNvSpPr/>
          <p:nvPr/>
        </p:nvSpPr>
        <p:spPr>
          <a:xfrm>
            <a:off x="4374933" y="2714874"/>
            <a:ext cx="611737" cy="24169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ACD</a:t>
            </a:r>
          </a:p>
        </p:txBody>
      </p:sp>
      <p:sp>
        <p:nvSpPr>
          <p:cNvPr id="28" name="Rectangle 27">
            <a:hlinkClick r:id="rId6" action="ppaction://hlinksldjump"/>
          </p:cNvPr>
          <p:cNvSpPr/>
          <p:nvPr/>
        </p:nvSpPr>
        <p:spPr>
          <a:xfrm>
            <a:off x="5117890" y="2714874"/>
            <a:ext cx="556125" cy="24169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CPD</a:t>
            </a:r>
          </a:p>
        </p:txBody>
      </p:sp>
      <p:sp>
        <p:nvSpPr>
          <p:cNvPr id="29" name="Rectangle 28">
            <a:hlinkClick r:id="rId4" action="ppaction://hlinksldjump"/>
          </p:cNvPr>
          <p:cNvSpPr/>
          <p:nvPr/>
        </p:nvSpPr>
        <p:spPr>
          <a:xfrm>
            <a:off x="5805235" y="2714874"/>
            <a:ext cx="611737" cy="24169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LUXE</a:t>
            </a:r>
          </a:p>
        </p:txBody>
      </p:sp>
      <p:sp>
        <p:nvSpPr>
          <p:cNvPr id="30" name="Rectangle 29">
            <a:hlinkClick r:id="rId8" action="ppaction://hlinksldjump"/>
          </p:cNvPr>
          <p:cNvSpPr/>
          <p:nvPr/>
        </p:nvSpPr>
        <p:spPr>
          <a:xfrm>
            <a:off x="6548191" y="2714874"/>
            <a:ext cx="556125" cy="24169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PPD</a:t>
            </a:r>
          </a:p>
        </p:txBody>
      </p:sp>
      <p:sp>
        <p:nvSpPr>
          <p:cNvPr id="31" name="矩形 55">
            <a:extLst>
              <a:ext uri="{FF2B5EF4-FFF2-40B4-BE49-F238E27FC236}">
                <a16:creationId xmlns:a16="http://schemas.microsoft.com/office/drawing/2014/main" id="{33A39216-0A3C-44F7-B170-E3B4DED6026C}"/>
              </a:ext>
            </a:extLst>
          </p:cNvPr>
          <p:cNvSpPr/>
          <p:nvPr/>
        </p:nvSpPr>
        <p:spPr>
          <a:xfrm>
            <a:off x="9148239" y="1392409"/>
            <a:ext cx="2277813" cy="3877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100" b="1" dirty="0" smtClean="0">
                <a:solidFill>
                  <a:prstClr val="white"/>
                </a:solidFill>
                <a:latin typeface="Century Gothic" panose="020B0502020202020204" pitchFamily="34" charset="0"/>
                <a:cs typeface="Arial" panose="020B0604020202020204" pitchFamily="34" charset="0"/>
              </a:rPr>
              <a:t>Senior &amp; Top Executive</a:t>
            </a:r>
            <a:endPar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10205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smtClean="0">
                <a:solidFill>
                  <a:prstClr val="white"/>
                </a:solidFill>
              </a:rPr>
              <a:t>Intercultural Booster (APAC)</a:t>
            </a:r>
            <a:endParaRPr lang="en-US" dirty="0"/>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a:t>
            </a:r>
            <a:r>
              <a:rPr kumimoji="0" lang="en-US" sz="1400" b="1" i="0" u="sng"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AvantGarde Bk BT Book" charset="0"/>
              </a:rPr>
              <a:t>Objectives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1312">
              <a:lnSpc>
                <a:spcPct val="110000"/>
              </a:lnSpc>
              <a:defRPr/>
            </a:pPr>
            <a:r>
              <a:rPr lang="en-US" sz="1200" dirty="0">
                <a:solidFill>
                  <a:srgbClr val="000000"/>
                </a:solidFill>
                <a:latin typeface="Century Gothic"/>
              </a:rPr>
              <a:t>At the end of this training, you will have acquired insights and techniques to:</a:t>
            </a:r>
          </a:p>
          <a:p>
            <a:pPr marL="171450" lvl="0" indent="-171450" defTabSz="451312">
              <a:lnSpc>
                <a:spcPct val="110000"/>
              </a:lnSpc>
              <a:buFont typeface="Arial" panose="020B0604020202020204" pitchFamily="34" charset="0"/>
              <a:buChar char="•"/>
              <a:defRPr/>
            </a:pPr>
            <a:r>
              <a:rPr lang="en-US" sz="1200" dirty="0">
                <a:solidFill>
                  <a:srgbClr val="000000"/>
                </a:solidFill>
                <a:latin typeface="Century Gothic"/>
              </a:rPr>
              <a:t>Be aware of your own cultural background and understand different cultures within Asia and across regions</a:t>
            </a:r>
          </a:p>
          <a:p>
            <a:pPr marL="155471" lvl="0" indent="-155471" defTabSz="451312">
              <a:lnSpc>
                <a:spcPct val="110000"/>
              </a:lnSpc>
              <a:buFont typeface="Arial" panose="020B0604020202020204" pitchFamily="34" charset="0"/>
              <a:buChar char="•"/>
              <a:defRPr/>
            </a:pPr>
            <a:r>
              <a:rPr lang="en-US" sz="1200" dirty="0">
                <a:solidFill>
                  <a:srgbClr val="000000"/>
                </a:solidFill>
                <a:latin typeface="Century Gothic"/>
              </a:rPr>
              <a:t>Fully understand L'Oréal group culture and how it is contextualized in Asia</a:t>
            </a:r>
          </a:p>
          <a:p>
            <a:pPr marL="155471" lvl="0" indent="-155471" defTabSz="451312">
              <a:lnSpc>
                <a:spcPct val="110000"/>
              </a:lnSpc>
              <a:buFont typeface="Arial" panose="020B0604020202020204" pitchFamily="34" charset="0"/>
              <a:buChar char="•"/>
              <a:defRPr/>
            </a:pPr>
            <a:r>
              <a:rPr lang="en-US" sz="1200" dirty="0">
                <a:solidFill>
                  <a:srgbClr val="000000"/>
                </a:solidFill>
                <a:latin typeface="Century Gothic"/>
              </a:rPr>
              <a:t>Analyze possible situations in which misunderstandings may arise and identify ways of communicating</a:t>
            </a:r>
          </a:p>
          <a:p>
            <a:pPr marL="155471" lvl="0" indent="-155471" defTabSz="451312">
              <a:lnSpc>
                <a:spcPct val="110000"/>
              </a:lnSpc>
              <a:buFont typeface="Arial" panose="020B0604020202020204" pitchFamily="34" charset="0"/>
              <a:buChar char="•"/>
              <a:defRPr/>
            </a:pPr>
            <a:r>
              <a:rPr lang="en-US" sz="1200" dirty="0">
                <a:solidFill>
                  <a:srgbClr val="000000"/>
                </a:solidFill>
                <a:latin typeface="Century Gothic"/>
              </a:rPr>
              <a:t>Decipher and understand decision-making and negotiation </a:t>
            </a:r>
            <a:r>
              <a:rPr lang="en-US" sz="1200" dirty="0" smtClean="0">
                <a:solidFill>
                  <a:srgbClr val="000000"/>
                </a:solidFill>
                <a:latin typeface="Century Gothic"/>
              </a:rPr>
              <a:t>processes</a:t>
            </a:r>
          </a:p>
          <a:p>
            <a:pPr marL="155471" lvl="0" indent="-155471" defTabSz="451312">
              <a:lnSpc>
                <a:spcPct val="110000"/>
              </a:lnSpc>
              <a:buFont typeface="Arial" panose="020B0604020202020204" pitchFamily="34" charset="0"/>
              <a:buChar char="•"/>
              <a:defRPr/>
            </a:pPr>
            <a:endParaRPr lang="en-US" sz="1200" dirty="0">
              <a:solidFill>
                <a:srgbClr val="000000"/>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97934" lvl="0" indent="-97934" defTabSz="451312">
              <a:spcBef>
                <a:spcPts val="272"/>
              </a:spcBef>
              <a:buClr>
                <a:srgbClr val="1C59A6"/>
              </a:buClr>
              <a:buSzPct val="80000"/>
              <a:buFont typeface="Arial"/>
              <a:buChar char="•"/>
              <a:defRPr/>
            </a:pPr>
            <a:r>
              <a:rPr lang="en-GB" sz="1200" dirty="0">
                <a:solidFill>
                  <a:srgbClr val="000000"/>
                </a:solidFill>
                <a:latin typeface="Century Gothic"/>
              </a:rPr>
              <a:t>Anyone who is working in an international working environment and who needs to understand the cultural background to build a relationship with stakeholders</a:t>
            </a:r>
          </a:p>
          <a:p>
            <a:pPr marL="97934" lvl="0" indent="-97934" defTabSz="451312">
              <a:spcBef>
                <a:spcPts val="272"/>
              </a:spcBef>
              <a:buClr>
                <a:srgbClr val="1C59A6"/>
              </a:buClr>
              <a:buSzPct val="80000"/>
              <a:buFont typeface="Arial"/>
              <a:buChar char="•"/>
              <a:defRPr/>
            </a:pPr>
            <a:r>
              <a:rPr lang="en-GB" sz="1200" dirty="0">
                <a:solidFill>
                  <a:srgbClr val="000000"/>
                </a:solidFill>
                <a:latin typeface="Century Gothic"/>
              </a:rPr>
              <a:t>Any team leader who needs to lead and enable an intercultural team </a:t>
            </a:r>
            <a:endParaRPr lang="en-US" sz="1200" dirty="0">
              <a:solidFill>
                <a:srgbClr val="000000"/>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US" sz="1400" b="1" u="sng"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AvantGarde Bk BT Book" charset="0"/>
              </a:rPr>
              <a:t>L’Oréal </a:t>
            </a:r>
            <a:r>
              <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461665"/>
          </a:xfrm>
          <a:prstGeom prst="rect">
            <a:avLst/>
          </a:prstGeom>
        </p:spPr>
        <p:txBody>
          <a:bodyPr wrap="square">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a:t>
            </a:r>
            <a:r>
              <a:rPr kumimoji="0" lang="en-US"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code:</a:t>
            </a:r>
            <a:r>
              <a:rPr lang="en-US" sz="1200" dirty="0" smtClean="0">
                <a:solidFill>
                  <a:srgbClr val="000000"/>
                </a:solidFill>
                <a:latin typeface="Century Gothic"/>
              </a:rPr>
              <a:t>35277</a:t>
            </a:r>
            <a:endParaRPr lang="en-US" sz="1200" dirty="0">
              <a:solidFill>
                <a:srgbClr val="000000"/>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 </a:t>
            </a:r>
            <a:r>
              <a:rPr kumimoji="0" lang="en-US"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APAC</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lang="en-US" sz="1200" b="1" dirty="0" smtClean="0">
                <a:solidFill>
                  <a:srgbClr val="414241"/>
                </a:solidFill>
                <a:latin typeface="Century Gothic" panose="020B0502020202020204" pitchFamily="34" charset="0"/>
              </a:rPr>
              <a:t>1Flex</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Shanghai</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APAC</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pic>
        <p:nvPicPr>
          <p:cNvPr id="19" name="Image 18">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Management Skills</a:t>
            </a:r>
          </a:p>
        </p:txBody>
      </p:sp>
      <p:sp>
        <p:nvSpPr>
          <p:cNvPr id="18" name="Rectangle à coins arrondis 9"/>
          <p:cNvSpPr/>
          <p:nvPr/>
        </p:nvSpPr>
        <p:spPr>
          <a:xfrm>
            <a:off x="644208" y="5375786"/>
            <a:ext cx="1487140"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it-IT"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1. Integrator </a:t>
            </a:r>
            <a:endParaRPr kumimoji="0" lang="fr-FR"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
        <p:nvSpPr>
          <p:cNvPr id="22" name="Rectangle à coins arrondis 9"/>
          <p:cNvSpPr/>
          <p:nvPr/>
        </p:nvSpPr>
        <p:spPr>
          <a:xfrm>
            <a:off x="644208" y="5636823"/>
            <a:ext cx="1487140" cy="204047"/>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nb-NO"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2. People Developer</a:t>
            </a:r>
            <a:endParaRPr kumimoji="0" lang="fr-FR"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625177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sz="4400" dirty="0" smtClean="0"/>
              <a:t>Ways of working</a:t>
            </a:r>
            <a:endParaRPr lang="en-US" sz="4400" dirty="0"/>
          </a:p>
        </p:txBody>
      </p:sp>
    </p:spTree>
    <p:extLst>
      <p:ext uri="{BB962C8B-B14F-4D97-AF65-F5344CB8AC3E}">
        <p14:creationId xmlns:p14="http://schemas.microsoft.com/office/powerpoint/2010/main" val="365711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60462" y="1044197"/>
            <a:ext cx="9742176" cy="709117"/>
          </a:xfrm>
          <a:prstGeom prst="rect">
            <a:avLst/>
          </a:prstGeom>
        </p:spPr>
        <p:txBody>
          <a:bodyPr vert="horz" lIns="109728" tIns="54864" rIns="109728" bIns="54864" rtlCol="0" anchor="ct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eaLnBrk="0" hangingPunct="0">
              <a:lnSpc>
                <a:spcPct val="80000"/>
              </a:lnSpc>
              <a:spcBef>
                <a:spcPct val="20000"/>
              </a:spcBef>
            </a:pPr>
            <a:endParaRPr lang="en-US" sz="3840">
              <a:solidFill>
                <a:prstClr val="black"/>
              </a:solidFill>
              <a:latin typeface="Century Gothic" panose="020B0502020202020204" pitchFamily="34" charset="0"/>
            </a:endParaRPr>
          </a:p>
        </p:txBody>
      </p:sp>
      <p:sp>
        <p:nvSpPr>
          <p:cNvPr id="79" name="Rectangle 78"/>
          <p:cNvSpPr/>
          <p:nvPr/>
        </p:nvSpPr>
        <p:spPr>
          <a:xfrm rot="16200000">
            <a:off x="399176" y="755286"/>
            <a:ext cx="1351551" cy="1942273"/>
          </a:xfrm>
          <a:prstGeom prst="rect">
            <a:avLst/>
          </a:prstGeom>
          <a:solidFill>
            <a:srgbClr val="C00000"/>
          </a:solidFill>
          <a:ln w="25400" cap="flat" cmpd="sng" algn="ctr">
            <a:noFill/>
            <a:prstDash val="solid"/>
          </a:ln>
          <a:effectLst/>
        </p:spPr>
        <p:txBody>
          <a:bodyPr vert="eaVert" rtlCol="0" anchor="ctr"/>
          <a:lstStyle/>
          <a:p>
            <a:pPr algn="ctr" defTabSz="1095376">
              <a:spcBef>
                <a:spcPct val="50000"/>
              </a:spcBef>
              <a:defRPr/>
            </a:pPr>
            <a:r>
              <a:rPr lang="fr-FR" altLang="zh-CN" sz="900" b="1" kern="0">
                <a:solidFill>
                  <a:schemeClr val="bg1"/>
                </a:solidFill>
                <a:latin typeface="Century Gothic" panose="020B0502020202020204" pitchFamily="34" charset="0"/>
                <a:cs typeface="Arial" panose="020B0604020202020204" pitchFamily="34" charset="0"/>
              </a:rPr>
              <a:t>Must-have</a:t>
            </a:r>
          </a:p>
        </p:txBody>
      </p:sp>
      <p:sp>
        <p:nvSpPr>
          <p:cNvPr id="52" name="Titre 1">
            <a:extLst>
              <a:ext uri="{FF2B5EF4-FFF2-40B4-BE49-F238E27FC236}">
                <a16:creationId xmlns:a16="http://schemas.microsoft.com/office/drawing/2014/main" id="{A786043D-E6B6-4EF5-9301-0108EBC62AD4}"/>
              </a:ext>
            </a:extLst>
          </p:cNvPr>
          <p:cNvSpPr txBox="1">
            <a:spLocks/>
          </p:cNvSpPr>
          <p:nvPr/>
        </p:nvSpPr>
        <p:spPr>
          <a:xfrm>
            <a:off x="2215589" y="129834"/>
            <a:ext cx="7544712" cy="621703"/>
          </a:xfrm>
          <a:prstGeom prst="rect">
            <a:avLst/>
          </a:prstGeom>
        </p:spPr>
        <p:txBody>
          <a:bodyPr vert="horz" lIns="91440" tIns="45720" rIns="91440" bIns="45720" rtlCol="0" anchor="t">
            <a:noAutofit/>
          </a:bodyPr>
          <a:lstStyle>
            <a:defPPr>
              <a:defRPr lang="en-US"/>
            </a:defPPr>
            <a:lvl1pPr indent="0">
              <a:lnSpc>
                <a:spcPct val="90000"/>
              </a:lnSpc>
              <a:spcBef>
                <a:spcPts val="1000"/>
              </a:spcBef>
              <a:buFont typeface="Arial" panose="020B0604020202020204" pitchFamily="34" charset="0"/>
              <a:buNone/>
              <a:defRPr sz="2400" b="1">
                <a:solidFill>
                  <a:srgbClr val="E13163"/>
                </a:solidFill>
                <a:latin typeface="Century Gothic" panose="020B0502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00000"/>
              </a:lnSpc>
              <a:defRPr/>
            </a:pPr>
            <a:r>
              <a:rPr lang="en-US" sz="2800" kern="0" dirty="0" smtClean="0">
                <a:solidFill>
                  <a:prstClr val="black"/>
                </a:solidFill>
              </a:rPr>
              <a:t>WAYS OF WORKING</a:t>
            </a:r>
            <a:endParaRPr lang="en-US" altLang="zh-CN" sz="2800" kern="0" dirty="0">
              <a:solidFill>
                <a:prstClr val="black"/>
              </a:solidFill>
            </a:endParaRPr>
          </a:p>
        </p:txBody>
      </p:sp>
      <p:sp>
        <p:nvSpPr>
          <p:cNvPr id="36" name="Rectangle 64">
            <a:extLst>
              <a:ext uri="{FF2B5EF4-FFF2-40B4-BE49-F238E27FC236}">
                <a16:creationId xmlns:a16="http://schemas.microsoft.com/office/drawing/2014/main" id="{37F54CA0-DB15-4B80-B3D5-FD2EF54DB9FF}"/>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a:solidFill>
                  <a:schemeClr val="tx1"/>
                </a:solidFill>
                <a:latin typeface="Century Gothic" panose="020B0502020202020204" pitchFamily="34" charset="0"/>
                <a:cs typeface="Arial" panose="020B0604020202020204" pitchFamily="34" charset="0"/>
              </a:rPr>
              <a:t>REMARKS</a:t>
            </a:r>
            <a:endParaRPr lang="zh-CN" altLang="en-US" sz="1000" b="1">
              <a:solidFill>
                <a:schemeClr val="tx1"/>
              </a:solidFill>
              <a:latin typeface="Century Gothic" panose="020B0502020202020204" pitchFamily="34" charset="0"/>
              <a:cs typeface="Arial" panose="020B0604020202020204" pitchFamily="34" charset="0"/>
            </a:endParaRPr>
          </a:p>
        </p:txBody>
      </p:sp>
      <p:sp>
        <p:nvSpPr>
          <p:cNvPr id="37" name="Rectangle 58">
            <a:extLst>
              <a:ext uri="{FF2B5EF4-FFF2-40B4-BE49-F238E27FC236}">
                <a16:creationId xmlns:a16="http://schemas.microsoft.com/office/drawing/2014/main" id="{6A95C311-4589-4544-BCFA-D028CAF11516}"/>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Job MUST</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38" name="Rectangle 76">
            <a:extLst>
              <a:ext uri="{FF2B5EF4-FFF2-40B4-BE49-F238E27FC236}">
                <a16:creationId xmlns:a16="http://schemas.microsoft.com/office/drawing/2014/main" id="{E3B3E708-F5D7-4829-990A-3130A023C354}"/>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latin typeface="Century Gothic" panose="020B0502020202020204" pitchFamily="34" charset="0"/>
                <a:cs typeface="Arial" panose="020B0604020202020204" pitchFamily="34" charset="0"/>
              </a:rPr>
              <a:t>Biz MUST</a:t>
            </a:r>
            <a:endParaRPr lang="zh-CN" altLang="en-US" sz="900">
              <a:latin typeface="Century Gothic" panose="020B0502020202020204" pitchFamily="34" charset="0"/>
              <a:cs typeface="Arial" panose="020B0604020202020204" pitchFamily="34" charset="0"/>
            </a:endParaRPr>
          </a:p>
        </p:txBody>
      </p:sp>
      <p:sp>
        <p:nvSpPr>
          <p:cNvPr id="39" name="Rectangle 76">
            <a:extLst>
              <a:ext uri="{FF2B5EF4-FFF2-40B4-BE49-F238E27FC236}">
                <a16:creationId xmlns:a16="http://schemas.microsoft.com/office/drawing/2014/main" id="{4B5BBF69-AF69-4670-92D9-5F587F611E58}"/>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SBN/Nomination</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40" name="Rectangle 50">
            <a:extLst>
              <a:ext uri="{FF2B5EF4-FFF2-40B4-BE49-F238E27FC236}">
                <a16:creationId xmlns:a16="http://schemas.microsoft.com/office/drawing/2014/main" id="{D30A55E0-CE71-451C-84EA-A7F7CA34CC81}"/>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a:solidFill>
                  <a:schemeClr val="tx1"/>
                </a:solidFill>
                <a:latin typeface="Century Gothic" panose="020B0502020202020204" pitchFamily="34" charset="0"/>
                <a:cs typeface="Arial" panose="020B0604020202020204" pitchFamily="34" charset="0"/>
              </a:rPr>
              <a:t>1 flex</a:t>
            </a:r>
            <a:endParaRPr lang="zh-CN" altLang="en-US" sz="900">
              <a:solidFill>
                <a:schemeClr val="tx1"/>
              </a:solidFill>
              <a:latin typeface="Century Gothic" panose="020B0502020202020204" pitchFamily="34" charset="0"/>
              <a:cs typeface="Arial" panose="020B0604020202020204" pitchFamily="34" charset="0"/>
            </a:endParaRPr>
          </a:p>
        </p:txBody>
      </p:sp>
      <p:sp>
        <p:nvSpPr>
          <p:cNvPr id="41" name="Rectangle 59">
            <a:extLst>
              <a:ext uri="{FF2B5EF4-FFF2-40B4-BE49-F238E27FC236}">
                <a16:creationId xmlns:a16="http://schemas.microsoft.com/office/drawing/2014/main" id="{5047E4A8-46ED-4415-8C02-975B267B5D77}"/>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err="1">
                <a:solidFill>
                  <a:schemeClr val="tx1"/>
                </a:solidFill>
                <a:latin typeface="Century Gothic" panose="020B0502020202020204" pitchFamily="34" charset="0"/>
                <a:cs typeface="Arial" panose="020B0604020202020204" pitchFamily="34" charset="0"/>
              </a:rPr>
              <a:t>Openflex</a:t>
            </a:r>
            <a:endParaRPr lang="en-US" altLang="zh-CN" sz="900">
              <a:solidFill>
                <a:schemeClr val="tx1"/>
              </a:solidFill>
              <a:latin typeface="Century Gothic" panose="020B0502020202020204" pitchFamily="34" charset="0"/>
              <a:cs typeface="Arial" panose="020B0604020202020204" pitchFamily="34" charset="0"/>
            </a:endParaRPr>
          </a:p>
        </p:txBody>
      </p:sp>
      <p:sp>
        <p:nvSpPr>
          <p:cNvPr id="67" name="Rectangle 66"/>
          <p:cNvSpPr/>
          <p:nvPr/>
        </p:nvSpPr>
        <p:spPr>
          <a:xfrm>
            <a:off x="7234942" y="2422120"/>
            <a:ext cx="3112832" cy="461977"/>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endParaRPr kumimoji="0" lang="fr-FR" sz="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endParaRPr>
          </a:p>
        </p:txBody>
      </p:sp>
      <p:sp>
        <p:nvSpPr>
          <p:cNvPr id="68" name="Rectangle 67"/>
          <p:cNvSpPr/>
          <p:nvPr/>
        </p:nvSpPr>
        <p:spPr>
          <a:xfrm>
            <a:off x="2295324" y="2472225"/>
            <a:ext cx="4799833" cy="355231"/>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endParaRPr kumimoji="0" lang="fr-FR" sz="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endParaRPr>
          </a:p>
        </p:txBody>
      </p:sp>
      <p:sp>
        <p:nvSpPr>
          <p:cNvPr id="69" name="ZoneTexte 223"/>
          <p:cNvSpPr txBox="1"/>
          <p:nvPr/>
        </p:nvSpPr>
        <p:spPr>
          <a:xfrm>
            <a:off x="7171442" y="2458917"/>
            <a:ext cx="1628064"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Simplicity Advanced Workshops </a:t>
            </a:r>
            <a:r>
              <a:rPr kumimoji="0" lang="en-GB"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Mancom level</a:t>
            </a:r>
            <a:endParaRPr kumimoji="0" lang="en-GB" sz="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70" name="Rectangle 69">
            <a:hlinkClick r:id="" action="ppaction://noaction"/>
          </p:cNvPr>
          <p:cNvSpPr/>
          <p:nvPr/>
        </p:nvSpPr>
        <p:spPr>
          <a:xfrm>
            <a:off x="8748096" y="2653982"/>
            <a:ext cx="504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800" cap="all" dirty="0">
                <a:solidFill>
                  <a:prstClr val="black"/>
                </a:solidFill>
                <a:latin typeface="Century Gothic" panose="020B0502020202020204" pitchFamily="34" charset="0"/>
              </a:rPr>
              <a:t>Frame</a:t>
            </a:r>
          </a:p>
        </p:txBody>
      </p:sp>
      <p:sp>
        <p:nvSpPr>
          <p:cNvPr id="71" name="Rectangle 70">
            <a:hlinkClick r:id="" action="ppaction://noaction"/>
          </p:cNvPr>
          <p:cNvSpPr/>
          <p:nvPr/>
        </p:nvSpPr>
        <p:spPr>
          <a:xfrm>
            <a:off x="9314492" y="2656576"/>
            <a:ext cx="936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800" cap="all" dirty="0">
                <a:solidFill>
                  <a:prstClr val="black"/>
                </a:solidFill>
                <a:latin typeface="Century Gothic" panose="020B0502020202020204" pitchFamily="34" charset="0"/>
              </a:rPr>
              <a:t>Cooperation</a:t>
            </a:r>
          </a:p>
        </p:txBody>
      </p:sp>
      <p:sp>
        <p:nvSpPr>
          <p:cNvPr id="72" name="Rectangle 71">
            <a:hlinkClick r:id="" action="ppaction://noaction"/>
          </p:cNvPr>
          <p:cNvSpPr/>
          <p:nvPr/>
        </p:nvSpPr>
        <p:spPr>
          <a:xfrm>
            <a:off x="9746492" y="2452098"/>
            <a:ext cx="576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Team 360</a:t>
            </a:r>
          </a:p>
        </p:txBody>
      </p:sp>
      <p:sp>
        <p:nvSpPr>
          <p:cNvPr id="73" name="Rectangle 72">
            <a:hlinkClick r:id="" action="ppaction://noaction"/>
          </p:cNvPr>
          <p:cNvSpPr/>
          <p:nvPr/>
        </p:nvSpPr>
        <p:spPr>
          <a:xfrm>
            <a:off x="9117688" y="2452098"/>
            <a:ext cx="576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Meetings</a:t>
            </a:r>
          </a:p>
        </p:txBody>
      </p:sp>
      <p:sp>
        <p:nvSpPr>
          <p:cNvPr id="74" name="Rectangle 73">
            <a:hlinkClick r:id="" action="ppaction://noaction"/>
          </p:cNvPr>
          <p:cNvSpPr/>
          <p:nvPr/>
        </p:nvSpPr>
        <p:spPr>
          <a:xfrm>
            <a:off x="8422759" y="2452098"/>
            <a:ext cx="648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800" cap="all" dirty="0">
                <a:solidFill>
                  <a:prstClr val="black"/>
                </a:solidFill>
                <a:latin typeface="Century Gothic" panose="020B0502020202020204" pitchFamily="34" charset="0"/>
              </a:rPr>
              <a:t>Feedback</a:t>
            </a:r>
          </a:p>
        </p:txBody>
      </p:sp>
      <p:sp>
        <p:nvSpPr>
          <p:cNvPr id="75" name="ZoneTexte 229"/>
          <p:cNvSpPr txBox="1"/>
          <p:nvPr/>
        </p:nvSpPr>
        <p:spPr>
          <a:xfrm>
            <a:off x="2248395" y="2531835"/>
            <a:ext cx="1974737"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Simplicity Intact Team </a:t>
            </a:r>
            <a:r>
              <a:rPr kumimoji="0" lang="en-GB" sz="9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modules</a:t>
            </a:r>
            <a:endParaRPr kumimoji="0" lang="en-GB" sz="9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76" name="Rectangle 75"/>
          <p:cNvSpPr/>
          <p:nvPr/>
        </p:nvSpPr>
        <p:spPr>
          <a:xfrm>
            <a:off x="5495534" y="2574980"/>
            <a:ext cx="504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Frame</a:t>
            </a:r>
          </a:p>
        </p:txBody>
      </p:sp>
      <p:sp>
        <p:nvSpPr>
          <p:cNvPr id="77" name="Rectangle 76"/>
          <p:cNvSpPr/>
          <p:nvPr/>
        </p:nvSpPr>
        <p:spPr>
          <a:xfrm>
            <a:off x="6102835" y="2574980"/>
            <a:ext cx="936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Cooperation</a:t>
            </a:r>
          </a:p>
        </p:txBody>
      </p:sp>
      <p:sp>
        <p:nvSpPr>
          <p:cNvPr id="78" name="Rectangle 77"/>
          <p:cNvSpPr/>
          <p:nvPr/>
        </p:nvSpPr>
        <p:spPr>
          <a:xfrm>
            <a:off x="4821453" y="2574980"/>
            <a:ext cx="576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Meetings</a:t>
            </a:r>
          </a:p>
        </p:txBody>
      </p:sp>
      <p:sp>
        <p:nvSpPr>
          <p:cNvPr id="80" name="Rectangle 79"/>
          <p:cNvSpPr/>
          <p:nvPr/>
        </p:nvSpPr>
        <p:spPr>
          <a:xfrm>
            <a:off x="4093968" y="2574980"/>
            <a:ext cx="648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dirty="0">
                <a:ln>
                  <a:noFill/>
                </a:ln>
                <a:solidFill>
                  <a:prstClr val="black"/>
                </a:solidFill>
                <a:effectLst/>
                <a:uLnTx/>
                <a:uFillTx/>
                <a:latin typeface="Century Gothic" panose="020B0502020202020204" pitchFamily="34" charset="0"/>
                <a:ea typeface="+mn-ea"/>
                <a:cs typeface="+mn-cs"/>
              </a:rPr>
              <a:t>Feedback</a:t>
            </a:r>
          </a:p>
        </p:txBody>
      </p:sp>
      <p:sp>
        <p:nvSpPr>
          <p:cNvPr id="87" name="Rectangle 86">
            <a:hlinkClick r:id="" action="ppaction://noaction"/>
          </p:cNvPr>
          <p:cNvSpPr/>
          <p:nvPr/>
        </p:nvSpPr>
        <p:spPr>
          <a:xfrm>
            <a:off x="4757844" y="3811760"/>
            <a:ext cx="2772226" cy="29114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Growing People On the Job Workshop</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89" name="Rectangle 88">
            <a:hlinkClick r:id="" action="ppaction://noaction"/>
          </p:cNvPr>
          <p:cNvSpPr/>
          <p:nvPr/>
        </p:nvSpPr>
        <p:spPr>
          <a:xfrm>
            <a:off x="5524030" y="5772750"/>
            <a:ext cx="2959092" cy="3093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Design </a:t>
            </a:r>
            <a:r>
              <a:rPr lang="en-US" altLang="zh-CN" sz="900" dirty="0" smtClean="0">
                <a:solidFill>
                  <a:schemeClr val="tx1"/>
                </a:solidFill>
                <a:latin typeface="Century Gothic" panose="020B0502020202020204" pitchFamily="34" charset="0"/>
                <a:cs typeface="Arial" panose="020B0604020202020204" pitchFamily="34" charset="0"/>
              </a:rPr>
              <a:t>Thinking for Innovation</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90" name="Rectangle 89">
            <a:hlinkClick r:id="" action="ppaction://noaction"/>
          </p:cNvPr>
          <p:cNvSpPr/>
          <p:nvPr/>
        </p:nvSpPr>
        <p:spPr>
          <a:xfrm>
            <a:off x="4739649" y="3339074"/>
            <a:ext cx="3490316" cy="3864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Leveraging PULSE Results &amp; Engaging Teams Workshop </a:t>
            </a:r>
            <a:r>
              <a:rPr lang="en-US" altLang="zh-CN" sz="900" dirty="0" smtClean="0">
                <a:solidFill>
                  <a:schemeClr val="tx1"/>
                </a:solidFill>
                <a:latin typeface="Century Gothic" panose="020B0502020202020204" pitchFamily="34" charset="0"/>
                <a:cs typeface="Arial" panose="020B0604020202020204" pitchFamily="34" charset="0"/>
              </a:rPr>
              <a:t>Train </a:t>
            </a:r>
            <a:r>
              <a:rPr lang="en-US" altLang="zh-CN" sz="900" dirty="0">
                <a:solidFill>
                  <a:schemeClr val="tx1"/>
                </a:solidFill>
                <a:latin typeface="Century Gothic" panose="020B0502020202020204" pitchFamily="34" charset="0"/>
                <a:cs typeface="Arial" panose="020B0604020202020204" pitchFamily="34" charset="0"/>
              </a:rPr>
              <a:t>the Trainer</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91" name="Rectangle 90">
            <a:hlinkClick r:id="" action="ppaction://noaction"/>
          </p:cNvPr>
          <p:cNvSpPr/>
          <p:nvPr/>
        </p:nvSpPr>
        <p:spPr>
          <a:xfrm>
            <a:off x="4739649" y="2965846"/>
            <a:ext cx="3482651" cy="2927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Strategic Frame Workshop Train the Trainer</a:t>
            </a:r>
            <a:endParaRPr lang="zh-CN" altLang="en-US" sz="900" dirty="0">
              <a:solidFill>
                <a:schemeClr val="tx1"/>
              </a:solidFill>
              <a:latin typeface="Century Gothic" panose="020B0502020202020204" pitchFamily="34" charset="0"/>
              <a:cs typeface="Arial" panose="020B0604020202020204" pitchFamily="34" charset="0"/>
            </a:endParaRPr>
          </a:p>
        </p:txBody>
      </p:sp>
      <p:cxnSp>
        <p:nvCxnSpPr>
          <p:cNvPr id="95" name="Straight Connector 94"/>
          <p:cNvCxnSpPr>
            <a:cxnSpLocks/>
          </p:cNvCxnSpPr>
          <p:nvPr/>
        </p:nvCxnSpPr>
        <p:spPr>
          <a:xfrm flipV="1">
            <a:off x="2053855" y="8062598"/>
            <a:ext cx="10154921" cy="54864"/>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2112433" y="4178367"/>
            <a:ext cx="9917723"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112433" y="6247353"/>
            <a:ext cx="9917723"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96471" y="2475572"/>
            <a:ext cx="426648" cy="36913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SELF-DIRECTED</a:t>
            </a:r>
          </a:p>
        </p:txBody>
      </p:sp>
      <p:sp>
        <p:nvSpPr>
          <p:cNvPr id="130" name="Rectangle 129">
            <a:hlinkClick r:id="" action="ppaction://noaction"/>
          </p:cNvPr>
          <p:cNvSpPr/>
          <p:nvPr/>
        </p:nvSpPr>
        <p:spPr>
          <a:xfrm>
            <a:off x="2237248" y="4525951"/>
            <a:ext cx="2986467" cy="36104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latin typeface="Century Gothic" panose="020B0502020202020204" pitchFamily="34" charset="0"/>
                <a:cs typeface="Arial" panose="020B0604020202020204" pitchFamily="34" charset="0"/>
              </a:rPr>
              <a:t>Project Management Essentials</a:t>
            </a:r>
            <a:endParaRPr lang="en-GB" sz="900" dirty="0">
              <a:solidFill>
                <a:schemeClr val="tx1"/>
              </a:solidFill>
              <a:latin typeface="Century Gothic" panose="020B0502020202020204" pitchFamily="34" charset="0"/>
              <a:cs typeface="Arial" panose="020B0604020202020204" pitchFamily="34" charset="0"/>
            </a:endParaRPr>
          </a:p>
        </p:txBody>
      </p:sp>
      <p:sp>
        <p:nvSpPr>
          <p:cNvPr id="142" name="Rectangle 141"/>
          <p:cNvSpPr/>
          <p:nvPr/>
        </p:nvSpPr>
        <p:spPr>
          <a:xfrm>
            <a:off x="2215590" y="5369135"/>
            <a:ext cx="3008126" cy="33312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chemeClr val="tx1"/>
                </a:solidFill>
                <a:latin typeface="Century Gothic" panose="020B0502020202020204" pitchFamily="34" charset="0"/>
                <a:cs typeface="Arial" panose="020B0604020202020204" pitchFamily="34" charset="0"/>
              </a:rPr>
              <a:t>Agile Awareness for Leaders </a:t>
            </a:r>
            <a:endParaRPr lang="en-GB" sz="900" dirty="0">
              <a:solidFill>
                <a:schemeClr val="tx1"/>
              </a:solidFill>
              <a:latin typeface="Century Gothic" panose="020B0502020202020204" pitchFamily="34" charset="0"/>
              <a:cs typeface="Arial" panose="020B0604020202020204" pitchFamily="34" charset="0"/>
            </a:endParaRPr>
          </a:p>
        </p:txBody>
      </p:sp>
      <p:sp>
        <p:nvSpPr>
          <p:cNvPr id="153" name="Rectangle 152"/>
          <p:cNvSpPr/>
          <p:nvPr/>
        </p:nvSpPr>
        <p:spPr>
          <a:xfrm>
            <a:off x="579112" y="2458804"/>
            <a:ext cx="1457161" cy="16869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dirty="0" err="1" smtClean="0">
                <a:ln>
                  <a:noFill/>
                </a:ln>
                <a:solidFill>
                  <a:prstClr val="white"/>
                </a:solidFill>
                <a:effectLst/>
                <a:uLnTx/>
                <a:uFillTx/>
                <a:latin typeface="Century Gothic" panose="020B0502020202020204" pitchFamily="34" charset="0"/>
                <a:ea typeface="+mn-ea"/>
                <a:cs typeface="+mn-cs"/>
              </a:rPr>
              <a:t>Leadenable</a:t>
            </a:r>
            <a:endParaRPr kumimoji="0" lang="en-GB" sz="900" b="0" i="0" u="none" strike="noStrike" kern="1200" cap="all"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154" name="Rectangle 153"/>
          <p:cNvSpPr/>
          <p:nvPr/>
        </p:nvSpPr>
        <p:spPr>
          <a:xfrm>
            <a:off x="586752" y="5053403"/>
            <a:ext cx="1449521" cy="64885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Agile</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Methods</a:t>
            </a:r>
          </a:p>
        </p:txBody>
      </p:sp>
      <p:sp>
        <p:nvSpPr>
          <p:cNvPr id="155" name="Rectangle 154"/>
          <p:cNvSpPr/>
          <p:nvPr/>
        </p:nvSpPr>
        <p:spPr>
          <a:xfrm>
            <a:off x="575924" y="5749396"/>
            <a:ext cx="1460350" cy="41748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dirty="0">
                <a:ln>
                  <a:noFill/>
                </a:ln>
                <a:solidFill>
                  <a:prstClr val="white"/>
                </a:solidFill>
                <a:effectLst/>
                <a:uLnTx/>
                <a:uFillTx/>
                <a:latin typeface="Century Gothic" panose="020B0502020202020204" pitchFamily="34" charset="0"/>
                <a:ea typeface="+mn-ea"/>
                <a:cs typeface="+mn-cs"/>
              </a:rPr>
              <a:t>Design Thinking</a:t>
            </a:r>
          </a:p>
        </p:txBody>
      </p:sp>
      <p:sp>
        <p:nvSpPr>
          <p:cNvPr id="157" name="Rectangle 156">
            <a:hlinkClick r:id="" action="ppaction://noaction"/>
          </p:cNvPr>
          <p:cNvSpPr/>
          <p:nvPr/>
        </p:nvSpPr>
        <p:spPr>
          <a:xfrm>
            <a:off x="2226610" y="5778213"/>
            <a:ext cx="3004756" cy="3093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Century Gothic" panose="020B0502020202020204" pitchFamily="34" charset="0"/>
                <a:cs typeface="Arial" panose="020B0604020202020204" pitchFamily="34" charset="0"/>
              </a:rPr>
              <a:t>Design Thinking </a:t>
            </a:r>
            <a:r>
              <a:rPr lang="en-US" altLang="zh-CN" sz="900" dirty="0" smtClean="0">
                <a:solidFill>
                  <a:schemeClr val="tx1"/>
                </a:solidFill>
                <a:latin typeface="Century Gothic" panose="020B0502020202020204" pitchFamily="34" charset="0"/>
                <a:cs typeface="Arial" panose="020B0604020202020204" pitchFamily="34" charset="0"/>
              </a:rPr>
              <a:t>Awareness </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158" name="Rectangle 157"/>
          <p:cNvSpPr/>
          <p:nvPr/>
        </p:nvSpPr>
        <p:spPr>
          <a:xfrm>
            <a:off x="4787927" y="5369135"/>
            <a:ext cx="443439" cy="345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prstClr val="white"/>
                </a:solidFill>
                <a:latin typeface="Century Gothic" panose="020B0502020202020204" pitchFamily="34" charset="0"/>
                <a:cs typeface="Arial" panose="020B0604020202020204" pitchFamily="34" charset="0"/>
              </a:rPr>
              <a:t>APAC</a:t>
            </a:r>
            <a:endParaRPr lang="zh-CN" altLang="en-US" sz="600" dirty="0">
              <a:solidFill>
                <a:prstClr val="white"/>
              </a:solidFill>
              <a:latin typeface="Century Gothic" panose="020B0502020202020204" pitchFamily="34" charset="0"/>
              <a:cs typeface="Arial" panose="020B0604020202020204" pitchFamily="34" charset="0"/>
            </a:endParaRPr>
          </a:p>
        </p:txBody>
      </p:sp>
      <p:sp>
        <p:nvSpPr>
          <p:cNvPr id="159" name="Rectangle 158"/>
          <p:cNvSpPr/>
          <p:nvPr/>
        </p:nvSpPr>
        <p:spPr>
          <a:xfrm>
            <a:off x="8707684" y="1742875"/>
            <a:ext cx="3322471" cy="49221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dirty="0" smtClean="0">
                <a:solidFill>
                  <a:schemeClr val="tx1"/>
                </a:solidFill>
                <a:latin typeface="Century Gothic" panose="020B0502020202020204" pitchFamily="34" charset="0"/>
                <a:cs typeface="Arial" panose="020B0604020202020204" pitchFamily="34" charset="0"/>
              </a:rPr>
              <a:t> </a:t>
            </a:r>
            <a:endParaRPr lang="en-US" altLang="zh-CN" sz="900" dirty="0">
              <a:solidFill>
                <a:schemeClr val="tx1"/>
              </a:solidFill>
              <a:latin typeface="Century Gothic" panose="020B0502020202020204" pitchFamily="34" charset="0"/>
              <a:cs typeface="Arial" panose="020B0604020202020204" pitchFamily="34" charset="0"/>
            </a:endParaRPr>
          </a:p>
          <a:p>
            <a:r>
              <a:rPr lang="en-US" altLang="zh-CN" sz="900" dirty="0" smtClean="0">
                <a:solidFill>
                  <a:schemeClr val="tx1"/>
                </a:solidFill>
                <a:latin typeface="Century Gothic" panose="020B0502020202020204" pitchFamily="34" charset="0"/>
                <a:cs typeface="Arial" panose="020B0604020202020204" pitchFamily="34" charset="0"/>
              </a:rPr>
              <a:t>       Lead </a:t>
            </a:r>
            <a:r>
              <a:rPr lang="en-US" altLang="zh-CN" sz="900" dirty="0">
                <a:solidFill>
                  <a:schemeClr val="tx1"/>
                </a:solidFill>
                <a:latin typeface="Century Gothic" panose="020B0502020202020204" pitchFamily="34" charset="0"/>
                <a:cs typeface="Arial" panose="020B0604020202020204" pitchFamily="34" charset="0"/>
              </a:rPr>
              <a:t>&amp; Enable for Simplicity International</a:t>
            </a:r>
          </a:p>
          <a:p>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160" name="Rectangle 159">
            <a:hlinkClick r:id="" action="ppaction://noaction"/>
          </p:cNvPr>
          <p:cNvSpPr/>
          <p:nvPr/>
        </p:nvSpPr>
        <p:spPr>
          <a:xfrm>
            <a:off x="6515291" y="1742619"/>
            <a:ext cx="1650732" cy="49221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zh-CN" sz="900" dirty="0" smtClean="0">
                <a:solidFill>
                  <a:schemeClr val="tx1"/>
                </a:solidFill>
                <a:latin typeface="Century Gothic" panose="020B0502020202020204" pitchFamily="34" charset="0"/>
                <a:cs typeface="Arial" panose="020B0604020202020204" pitchFamily="34" charset="0"/>
              </a:rPr>
              <a:t>Lead </a:t>
            </a:r>
            <a:r>
              <a:rPr lang="en-US" altLang="zh-CN" sz="900" dirty="0">
                <a:solidFill>
                  <a:schemeClr val="tx1"/>
                </a:solidFill>
                <a:latin typeface="Century Gothic" panose="020B0502020202020204" pitchFamily="34" charset="0"/>
                <a:cs typeface="Arial" panose="020B0604020202020204" pitchFamily="34" charset="0"/>
              </a:rPr>
              <a:t>&amp; Enable </a:t>
            </a:r>
            <a:r>
              <a:rPr lang="en-US" altLang="zh-CN" sz="900" dirty="0" smtClean="0">
                <a:solidFill>
                  <a:schemeClr val="tx1"/>
                </a:solidFill>
                <a:latin typeface="Century Gothic" panose="020B0502020202020204" pitchFamily="34" charset="0"/>
                <a:cs typeface="Arial" panose="020B0604020202020204" pitchFamily="34" charset="0"/>
              </a:rPr>
              <a:t>for      Simplicity </a:t>
            </a: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161" name="Rectangle 160"/>
          <p:cNvSpPr/>
          <p:nvPr/>
        </p:nvSpPr>
        <p:spPr>
          <a:xfrm>
            <a:off x="4757844" y="1729063"/>
            <a:ext cx="1335456" cy="49221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dirty="0">
              <a:solidFill>
                <a:schemeClr val="tx1"/>
              </a:solidFill>
              <a:latin typeface="Century Gothic" panose="020B0502020202020204" pitchFamily="34" charset="0"/>
              <a:cs typeface="Arial" panose="020B0604020202020204" pitchFamily="34" charset="0"/>
            </a:endParaRPr>
          </a:p>
          <a:p>
            <a:pPr algn="ctr"/>
            <a:r>
              <a:rPr lang="en-US" altLang="zh-CN" sz="900" dirty="0">
                <a:solidFill>
                  <a:schemeClr val="tx1"/>
                </a:solidFill>
                <a:latin typeface="Century Gothic" panose="020B0502020202020204" pitchFamily="34" charset="0"/>
                <a:cs typeface="Arial" panose="020B0604020202020204" pitchFamily="34" charset="0"/>
              </a:rPr>
              <a:t>Lead &amp; Enable for </a:t>
            </a:r>
            <a:r>
              <a:rPr lang="en-US" altLang="zh-CN" sz="900" dirty="0" smtClean="0">
                <a:solidFill>
                  <a:schemeClr val="tx1"/>
                </a:solidFill>
                <a:latin typeface="Century Gothic" panose="020B0502020202020204" pitchFamily="34" charset="0"/>
                <a:cs typeface="Arial" panose="020B0604020202020204" pitchFamily="34" charset="0"/>
              </a:rPr>
              <a:t>Simplicity Manager Workshop</a:t>
            </a:r>
            <a:endParaRPr lang="en-US" altLang="zh-CN" sz="900" dirty="0">
              <a:solidFill>
                <a:schemeClr val="tx1"/>
              </a:solidFill>
              <a:latin typeface="Century Gothic" panose="020B0502020202020204" pitchFamily="34" charset="0"/>
              <a:cs typeface="Arial" panose="020B0604020202020204" pitchFamily="34" charset="0"/>
            </a:endParaRPr>
          </a:p>
          <a:p>
            <a:pPr algn="ctr"/>
            <a:endParaRPr lang="zh-CN" altLang="en-US" sz="900" dirty="0">
              <a:solidFill>
                <a:schemeClr val="tx1"/>
              </a:solidFill>
              <a:latin typeface="Century Gothic" panose="020B0502020202020204" pitchFamily="34" charset="0"/>
              <a:cs typeface="Arial" panose="020B0604020202020204" pitchFamily="34" charset="0"/>
            </a:endParaRPr>
          </a:p>
        </p:txBody>
      </p:sp>
      <p:sp>
        <p:nvSpPr>
          <p:cNvPr id="162" name="Rectangle 161"/>
          <p:cNvSpPr/>
          <p:nvPr/>
        </p:nvSpPr>
        <p:spPr>
          <a:xfrm>
            <a:off x="7762894" y="1738810"/>
            <a:ext cx="411919" cy="5024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a:solidFill>
                  <a:prstClr val="white"/>
                </a:solidFill>
                <a:latin typeface="Century Gothic" panose="020B0502020202020204" pitchFamily="34" charset="0"/>
                <a:cs typeface="Arial" panose="020B0604020202020204" pitchFamily="34" charset="0"/>
              </a:rPr>
              <a:t>APAC</a:t>
            </a:r>
            <a:endParaRPr lang="zh-CN" altLang="en-US" sz="600">
              <a:solidFill>
                <a:prstClr val="white"/>
              </a:solidFill>
              <a:latin typeface="Century Gothic" panose="020B0502020202020204" pitchFamily="34" charset="0"/>
              <a:cs typeface="Arial" panose="020B0604020202020204" pitchFamily="34" charset="0"/>
            </a:endParaRPr>
          </a:p>
        </p:txBody>
      </p:sp>
      <p:sp>
        <p:nvSpPr>
          <p:cNvPr id="163" name="Rectangle 162"/>
          <p:cNvSpPr/>
          <p:nvPr/>
        </p:nvSpPr>
        <p:spPr>
          <a:xfrm>
            <a:off x="11578870" y="1744232"/>
            <a:ext cx="451286" cy="49221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a:solidFill>
                  <a:prstClr val="white"/>
                </a:solidFill>
                <a:latin typeface="Century Gothic" panose="020B0502020202020204" pitchFamily="34" charset="0"/>
                <a:cs typeface="Arial" panose="020B0604020202020204" pitchFamily="34" charset="0"/>
              </a:rPr>
              <a:t>INTER</a:t>
            </a:r>
            <a:endParaRPr lang="zh-CN" altLang="en-US" sz="700">
              <a:solidFill>
                <a:prstClr val="white"/>
              </a:solidFill>
              <a:latin typeface="Century Gothic" panose="020B0502020202020204" pitchFamily="34" charset="0"/>
              <a:cs typeface="Arial" panose="020B0604020202020204" pitchFamily="34" charset="0"/>
            </a:endParaRPr>
          </a:p>
        </p:txBody>
      </p:sp>
      <p:cxnSp>
        <p:nvCxnSpPr>
          <p:cNvPr id="164" name="Straight Connector 163"/>
          <p:cNvCxnSpPr>
            <a:cxnSpLocks/>
          </p:cNvCxnSpPr>
          <p:nvPr/>
        </p:nvCxnSpPr>
        <p:spPr>
          <a:xfrm>
            <a:off x="2215589" y="2359666"/>
            <a:ext cx="9917723"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 action="ppaction://noaction"/>
          </p:cNvPr>
          <p:cNvSpPr/>
          <p:nvPr/>
        </p:nvSpPr>
        <p:spPr>
          <a:xfrm>
            <a:off x="3753357" y="4954068"/>
            <a:ext cx="3008126" cy="349853"/>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latin typeface="Century Gothic" panose="020B0502020202020204" pitchFamily="34" charset="0"/>
                <a:cs typeface="Arial" panose="020B0604020202020204" pitchFamily="34" charset="0"/>
              </a:rPr>
              <a:t>Agile</a:t>
            </a:r>
            <a:r>
              <a:rPr lang="en-GB" sz="900" dirty="0" smtClean="0">
                <a:solidFill>
                  <a:schemeClr val="tx1"/>
                </a:solidFill>
                <a:latin typeface="Century Gothic" panose="020B0502020202020204" pitchFamily="34" charset="0"/>
                <a:cs typeface="Arial" panose="020B0604020202020204" pitchFamily="34" charset="0"/>
              </a:rPr>
              <a:t> Methods for Project Management</a:t>
            </a:r>
            <a:endParaRPr lang="en-GB" sz="900" dirty="0">
              <a:solidFill>
                <a:schemeClr val="tx1"/>
              </a:solidFill>
              <a:latin typeface="Century Gothic" panose="020B0502020202020204" pitchFamily="34" charset="0"/>
              <a:cs typeface="Arial" panose="020B0604020202020204" pitchFamily="34" charset="0"/>
            </a:endParaRPr>
          </a:p>
        </p:txBody>
      </p:sp>
      <p:sp>
        <p:nvSpPr>
          <p:cNvPr id="58" name="Rectangle 57"/>
          <p:cNvSpPr/>
          <p:nvPr/>
        </p:nvSpPr>
        <p:spPr>
          <a:xfrm>
            <a:off x="594758" y="4435109"/>
            <a:ext cx="1441515" cy="57212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dirty="0" smtClean="0">
                <a:ln>
                  <a:noFill/>
                </a:ln>
                <a:solidFill>
                  <a:prstClr val="white"/>
                </a:solidFill>
                <a:effectLst/>
                <a:uLnTx/>
                <a:uFillTx/>
                <a:latin typeface="Century Gothic" panose="020B0502020202020204" pitchFamily="34" charset="0"/>
                <a:ea typeface="+mn-ea"/>
                <a:cs typeface="+mn-cs"/>
              </a:rPr>
              <a:t>PROJECT</a:t>
            </a:r>
            <a:r>
              <a:rPr kumimoji="0" lang="en-GB" sz="900" b="0" i="0" u="none" strike="noStrike" kern="1200" cap="all" spc="0" normalizeH="0" noProof="0" dirty="0" smtClean="0">
                <a:ln>
                  <a:noFill/>
                </a:ln>
                <a:solidFill>
                  <a:prstClr val="white"/>
                </a:solidFill>
                <a:effectLst/>
                <a:uLnTx/>
                <a:uFillTx/>
                <a:latin typeface="Century Gothic" panose="020B0502020202020204" pitchFamily="34" charset="0"/>
                <a:ea typeface="+mn-ea"/>
                <a:cs typeface="+mn-cs"/>
              </a:rPr>
              <a:t> MANAGEMETN</a:t>
            </a:r>
            <a:endParaRPr kumimoji="0" lang="en-GB" sz="900" b="0" i="0" u="none" strike="noStrike" kern="1200" cap="all"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59" name="矩形 112">
            <a:extLst>
              <a:ext uri="{FF2B5EF4-FFF2-40B4-BE49-F238E27FC236}">
                <a16:creationId xmlns:a16="http://schemas.microsoft.com/office/drawing/2014/main" id="{EF5213EB-65A6-4345-A846-2872DD712038}"/>
              </a:ext>
            </a:extLst>
          </p:cNvPr>
          <p:cNvSpPr/>
          <p:nvPr/>
        </p:nvSpPr>
        <p:spPr>
          <a:xfrm>
            <a:off x="2237248" y="4248054"/>
            <a:ext cx="3032218" cy="2355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mn-cs"/>
              </a:rPr>
              <a:t>ESSENTIAL</a:t>
            </a:r>
            <a:endParaRPr kumimoji="0" lang="en-US"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mn-cs"/>
            </a:endParaRPr>
          </a:p>
        </p:txBody>
      </p:sp>
      <p:sp>
        <p:nvSpPr>
          <p:cNvPr id="60" name="矩形 113">
            <a:extLst>
              <a:ext uri="{FF2B5EF4-FFF2-40B4-BE49-F238E27FC236}">
                <a16:creationId xmlns:a16="http://schemas.microsoft.com/office/drawing/2014/main" id="{CBA3EB40-A765-43C2-A307-5ABBD6959C43}"/>
              </a:ext>
            </a:extLst>
          </p:cNvPr>
          <p:cNvSpPr/>
          <p:nvPr/>
        </p:nvSpPr>
        <p:spPr>
          <a:xfrm>
            <a:off x="5443536" y="4254019"/>
            <a:ext cx="3039586" cy="24289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ADVANCED</a:t>
            </a:r>
            <a:endPar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1" name="矩形 114">
            <a:extLst>
              <a:ext uri="{FF2B5EF4-FFF2-40B4-BE49-F238E27FC236}">
                <a16:creationId xmlns:a16="http://schemas.microsoft.com/office/drawing/2014/main" id="{8D1ECA0C-DF1C-4C4A-BC51-D8749E29B6DE}"/>
              </a:ext>
            </a:extLst>
          </p:cNvPr>
          <p:cNvSpPr/>
          <p:nvPr/>
        </p:nvSpPr>
        <p:spPr>
          <a:xfrm>
            <a:off x="8577261" y="4257766"/>
            <a:ext cx="3464581" cy="2258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MASTERY</a:t>
            </a:r>
            <a:endPar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cxnSp>
        <p:nvCxnSpPr>
          <p:cNvPr id="81" name="Straight Connector 80"/>
          <p:cNvCxnSpPr/>
          <p:nvPr/>
        </p:nvCxnSpPr>
        <p:spPr>
          <a:xfrm>
            <a:off x="2292527" y="1688069"/>
            <a:ext cx="9308101" cy="1937"/>
          </a:xfrm>
          <a:prstGeom prst="lin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82" name="文本框 69">
            <a:extLst>
              <a:ext uri="{FF2B5EF4-FFF2-40B4-BE49-F238E27FC236}">
                <a16:creationId xmlns:a16="http://schemas.microsoft.com/office/drawing/2014/main" id="{19B215A6-7FF0-486F-8909-6698BC94767B}"/>
              </a:ext>
            </a:extLst>
          </p:cNvPr>
          <p:cNvSpPr txBox="1"/>
          <p:nvPr/>
        </p:nvSpPr>
        <p:spPr>
          <a:xfrm>
            <a:off x="2463372" y="1164133"/>
            <a:ext cx="14994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rPr>
              <a:t>Junior Project Manager   </a:t>
            </a:r>
            <a:endParaRPr lang="en-US" altLang="zh-CN" sz="900" dirty="0">
              <a:solidFill>
                <a:prstClr val="black"/>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rPr>
              <a:t>Project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rPr>
              <a:t>Manager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endParaRPr>
          </a:p>
        </p:txBody>
      </p:sp>
      <p:sp>
        <p:nvSpPr>
          <p:cNvPr id="83" name="文本框 90">
            <a:extLst>
              <a:ext uri="{FF2B5EF4-FFF2-40B4-BE49-F238E27FC236}">
                <a16:creationId xmlns:a16="http://schemas.microsoft.com/office/drawing/2014/main" id="{149BDC9F-2A84-4290-972B-B96F31991F29}"/>
              </a:ext>
            </a:extLst>
          </p:cNvPr>
          <p:cNvSpPr txBox="1"/>
          <p:nvPr/>
        </p:nvSpPr>
        <p:spPr>
          <a:xfrm>
            <a:off x="4646413" y="1239740"/>
            <a:ext cx="151861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Group Manager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Key Account Manager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84" name="文本框 91">
            <a:extLst>
              <a:ext uri="{FF2B5EF4-FFF2-40B4-BE49-F238E27FC236}">
                <a16:creationId xmlns:a16="http://schemas.microsoft.com/office/drawing/2014/main" id="{6B80A58A-1360-4B2F-82F7-1727C7C04320}"/>
              </a:ext>
            </a:extLst>
          </p:cNvPr>
          <p:cNvSpPr txBox="1"/>
          <p:nvPr/>
        </p:nvSpPr>
        <p:spPr>
          <a:xfrm>
            <a:off x="6881743" y="1191627"/>
            <a:ext cx="151861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rPr>
              <a:t>Brand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Marketing / Commercial Director</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85" name="文本框 92">
            <a:extLst>
              <a:ext uri="{FF2B5EF4-FFF2-40B4-BE49-F238E27FC236}">
                <a16:creationId xmlns:a16="http://schemas.microsoft.com/office/drawing/2014/main" id="{E0B463F6-39BE-4AC9-BB00-632C5FB2DE1E}"/>
              </a:ext>
            </a:extLst>
          </p:cNvPr>
          <p:cNvSpPr txBox="1"/>
          <p:nvPr/>
        </p:nvSpPr>
        <p:spPr>
          <a:xfrm>
            <a:off x="8400298" y="1290566"/>
            <a:ext cx="1518613"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Brand GM</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86" name="文本框 93">
            <a:extLst>
              <a:ext uri="{FF2B5EF4-FFF2-40B4-BE49-F238E27FC236}">
                <a16:creationId xmlns:a16="http://schemas.microsoft.com/office/drawing/2014/main" id="{5CAD6F64-C469-4209-81A1-A58B678EBA09}"/>
              </a:ext>
            </a:extLst>
          </p:cNvPr>
          <p:cNvSpPr txBox="1"/>
          <p:nvPr/>
        </p:nvSpPr>
        <p:spPr>
          <a:xfrm>
            <a:off x="9764838" y="1286036"/>
            <a:ext cx="108682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Division GM</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88" name="文本框 94">
            <a:extLst>
              <a:ext uri="{FF2B5EF4-FFF2-40B4-BE49-F238E27FC236}">
                <a16:creationId xmlns:a16="http://schemas.microsoft.com/office/drawing/2014/main" id="{B5B00840-B6A8-473E-A5A8-30AB1CBDBC13}"/>
              </a:ext>
            </a:extLst>
          </p:cNvPr>
          <p:cNvSpPr txBox="1"/>
          <p:nvPr/>
        </p:nvSpPr>
        <p:spPr>
          <a:xfrm>
            <a:off x="10681623" y="1183709"/>
            <a:ext cx="12998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Country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mn-cs"/>
              </a:rPr>
              <a:t>GM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N-1 To </a:t>
            </a:r>
            <a:r>
              <a:rPr kumimoji="0" lang="en-US" altLang="zh-CN" sz="900" b="0" i="0" u="none" strike="noStrike" kern="1200" cap="none" spc="0" normalizeH="0" baseline="0" noProof="0" dirty="0" err="1">
                <a:ln>
                  <a:noFill/>
                </a:ln>
                <a:solidFill>
                  <a:prstClr val="black"/>
                </a:solidFill>
                <a:effectLst/>
                <a:uLnTx/>
                <a:uFillTx/>
                <a:latin typeface="Century Gothic" panose="020B0502020202020204" pitchFamily="34" charset="0"/>
                <a:cs typeface="+mn-cs"/>
              </a:rPr>
              <a:t>Comex</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mn-cs"/>
              </a:rPr>
              <a:t> Members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mn-cs"/>
            </a:endParaRPr>
          </a:p>
        </p:txBody>
      </p:sp>
      <p:sp>
        <p:nvSpPr>
          <p:cNvPr id="92" name="矩形 86">
            <a:extLst>
              <a:ext uri="{FF2B5EF4-FFF2-40B4-BE49-F238E27FC236}">
                <a16:creationId xmlns:a16="http://schemas.microsoft.com/office/drawing/2014/main" id="{2D21DE23-2375-4F13-B421-8F4A425ACBAF}"/>
              </a:ext>
            </a:extLst>
          </p:cNvPr>
          <p:cNvSpPr/>
          <p:nvPr/>
        </p:nvSpPr>
        <p:spPr>
          <a:xfrm>
            <a:off x="2295139" y="927594"/>
            <a:ext cx="1815195" cy="2633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INDIVIDUAL </a:t>
            </a:r>
            <a:r>
              <a:rPr kumimoji="0" lang="fr-FR" altLang="zh-CN" sz="9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CONTRIBUTOR</a:t>
            </a:r>
            <a:endPar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93" name="矩形 87">
            <a:extLst>
              <a:ext uri="{FF2B5EF4-FFF2-40B4-BE49-F238E27FC236}">
                <a16:creationId xmlns:a16="http://schemas.microsoft.com/office/drawing/2014/main" id="{D6A10443-F80D-4BDF-8361-FB2160B9A9EC}"/>
              </a:ext>
            </a:extLst>
          </p:cNvPr>
          <p:cNvSpPr/>
          <p:nvPr/>
        </p:nvSpPr>
        <p:spPr>
          <a:xfrm>
            <a:off x="4364356" y="942204"/>
            <a:ext cx="1879729" cy="3064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TEAM </a:t>
            </a:r>
            <a:r>
              <a:rPr kumimoji="0" lang="en-US" altLang="zh-CN" sz="9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LEADER</a:t>
            </a:r>
            <a:endPar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94" name="矩形 88">
            <a:extLst>
              <a:ext uri="{FF2B5EF4-FFF2-40B4-BE49-F238E27FC236}">
                <a16:creationId xmlns:a16="http://schemas.microsoft.com/office/drawing/2014/main" id="{8DE7B480-2698-416F-84AB-B6F53113DE1A}"/>
              </a:ext>
            </a:extLst>
          </p:cNvPr>
          <p:cNvSpPr/>
          <p:nvPr/>
        </p:nvSpPr>
        <p:spPr>
          <a:xfrm>
            <a:off x="8648629" y="934192"/>
            <a:ext cx="1135054" cy="2512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EXECUTIVE</a:t>
            </a:r>
            <a:endPar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96" name="矩形 89">
            <a:extLst>
              <a:ext uri="{FF2B5EF4-FFF2-40B4-BE49-F238E27FC236}">
                <a16:creationId xmlns:a16="http://schemas.microsoft.com/office/drawing/2014/main" id="{67D4CD7F-5C46-48F8-98D4-8412C55F99A9}"/>
              </a:ext>
            </a:extLst>
          </p:cNvPr>
          <p:cNvSpPr/>
          <p:nvPr/>
        </p:nvSpPr>
        <p:spPr>
          <a:xfrm>
            <a:off x="10007130" y="935087"/>
            <a:ext cx="1895434" cy="24811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SENIOR &amp; TOP  EXECUTIVES</a:t>
            </a:r>
          </a:p>
        </p:txBody>
      </p:sp>
      <p:sp>
        <p:nvSpPr>
          <p:cNvPr id="97" name="矩形 95">
            <a:extLst>
              <a:ext uri="{FF2B5EF4-FFF2-40B4-BE49-F238E27FC236}">
                <a16:creationId xmlns:a16="http://schemas.microsoft.com/office/drawing/2014/main" id="{3107C814-3567-49DD-A3B8-7CF2B020BBF6}"/>
              </a:ext>
            </a:extLst>
          </p:cNvPr>
          <p:cNvSpPr/>
          <p:nvPr/>
        </p:nvSpPr>
        <p:spPr>
          <a:xfrm>
            <a:off x="6515290" y="934865"/>
            <a:ext cx="1659523" cy="24833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HEAD OF FUNCTION </a:t>
            </a:r>
          </a:p>
        </p:txBody>
      </p:sp>
    </p:spTree>
    <p:extLst>
      <p:ext uri="{BB962C8B-B14F-4D97-AF65-F5344CB8AC3E}">
        <p14:creationId xmlns:p14="http://schemas.microsoft.com/office/powerpoint/2010/main" val="18397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Lead &amp; Enable for Simplicity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Our new approach to leadership will help us meet the demands of a world that is changing faster than ever. Discover how managers will contribute to a more agile business by leading and enabling others to thrive</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Demonstrate a change of mindset about the way we lead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the 5 critical skills for simplicity :Framing  Rich Objectives, Feedback, Meeting and Cooperation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Demonstrate agility with more empowerment – </a:t>
            </a:r>
            <a:r>
              <a:rPr lang="en-US" sz="1200" dirty="0" err="1">
                <a:solidFill>
                  <a:srgbClr val="414241"/>
                </a:solidFill>
                <a:latin typeface="Century Gothic"/>
                <a:ea typeface="AvantGarde Bk BT Book" charset="0"/>
                <a:cs typeface="AvantGarde Bk BT Book" charset="0"/>
              </a:rPr>
              <a:t>entrepreneuship</a:t>
            </a:r>
            <a:r>
              <a:rPr lang="en-US" sz="1200" dirty="0">
                <a:solidFill>
                  <a:srgbClr val="414241"/>
                </a:solidFill>
                <a:latin typeface="Century Gothic"/>
                <a:ea typeface="AvantGarde Bk BT Book" charset="0"/>
                <a:cs typeface="AvantGarde Bk BT Book" charset="0"/>
              </a:rPr>
              <a:t> - cooperation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3 statutory headcounts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360° process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17464</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TBD</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Job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2378162" y="4865112"/>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67208" y="5437281"/>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8159" y="5145971"/>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7613" y="4873030"/>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pic>
        <p:nvPicPr>
          <p:cNvPr id="22" name="图片 21">
            <a:extLst>
              <a:ext uri="{FF2B5EF4-FFF2-40B4-BE49-F238E27FC236}">
                <a16:creationId xmlns:a16="http://schemas.microsoft.com/office/drawing/2014/main" id="{08E187C6-926B-41E2-88DE-4114FE8D80EF}"/>
              </a:ext>
            </a:extLst>
          </p:cNvPr>
          <p:cNvPicPr>
            <a:picLocks noChangeAspect="1"/>
          </p:cNvPicPr>
          <p:nvPr/>
        </p:nvPicPr>
        <p:blipFill>
          <a:blip r:embed="rId4"/>
          <a:stretch>
            <a:fillRect/>
          </a:stretch>
        </p:blipFill>
        <p:spPr>
          <a:xfrm>
            <a:off x="2369181" y="5110233"/>
            <a:ext cx="1639966" cy="304826"/>
          </a:xfrm>
          <a:prstGeom prst="rect">
            <a:avLst/>
          </a:prstGeom>
        </p:spPr>
      </p:pic>
    </p:spTree>
    <p:extLst>
      <p:ext uri="{BB962C8B-B14F-4D97-AF65-F5344CB8AC3E}">
        <p14:creationId xmlns:p14="http://schemas.microsoft.com/office/powerpoint/2010/main" val="3982020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Strategic Frame Workshop Train the Trainer</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What is a frame, uses and limitations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How to create a frame and what are the elements of a frame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How to set up strategies, initiatives, goals, and indicators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How to use the Frame to align and prioritize the work of your team</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3 statutory headcounts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highlight>
                  <a:srgbClr val="FFFF00"/>
                </a:highligh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M</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anager</a:t>
            </a:r>
            <a:r>
              <a:rPr kumimoji="0" lang="en-US" altLang="zh-CN" sz="1200" b="1" i="0" u="none" strike="noStrike" kern="1200" cap="none" spc="0" normalizeH="0" baseline="0" noProof="0" dirty="0">
                <a:ln>
                  <a:noFill/>
                </a:ln>
                <a:solidFill>
                  <a:srgbClr val="414241"/>
                </a:solidFill>
                <a:effectLst/>
                <a:uLnTx/>
                <a:uFillTx/>
                <a:latin typeface="Century Gothic"/>
                <a:ea typeface="+mn-ea"/>
                <a:cs typeface="+mn-cs"/>
              </a:rPr>
              <a:t>   fee</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40" name="Rectangle à coins arrondis 9"/>
          <p:cNvSpPr/>
          <p:nvPr/>
        </p:nvSpPr>
        <p:spPr>
          <a:xfrm>
            <a:off x="623054" y="409445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23053" y="3844502"/>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2649" y="461702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3053" y="434408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940286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Growing People On the Job Workshop</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Our new approach to leadership will help us meet the demands of a world that is changing faster than ever. Discover how managers will contribute to a more agile business by leading and enabling others to thrive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Better understand simplicity &amp; the new L’Oréal Lead Enable competencies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development priorities under the spirit of Simplicity, ensure people are able to perform and grow in their current role and are prepared for their next step</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Know what development opportunities are available and how to develop each team member using a 70:20:10 approach</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Co-elaborate and implement a development plan including diagnosis, development action identification and follow up</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1 statutory headcount </a:t>
            </a:r>
            <a:r>
              <a:rPr lang="zh-CN" altLang="en-US" sz="1200" dirty="0">
                <a:solidFill>
                  <a:srgbClr val="414241"/>
                </a:solidFill>
                <a:latin typeface="Century Gothic"/>
                <a:ea typeface="AvantGarde Bk BT Book" charset="0"/>
                <a:cs typeface="AvantGarde Bk BT Book" charset="0"/>
              </a:rPr>
              <a:t>人员管理者（至少一位正编下属）</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360° process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17465</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2649" y="5596433"/>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42648" y="5346478"/>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38287" y="583942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2346442" y="5607319"/>
            <a:ext cx="1659563" cy="204047"/>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pic>
        <p:nvPicPr>
          <p:cNvPr id="22" name="图片 21">
            <a:extLst>
              <a:ext uri="{FF2B5EF4-FFF2-40B4-BE49-F238E27FC236}">
                <a16:creationId xmlns:a16="http://schemas.microsoft.com/office/drawing/2014/main" id="{A35B182A-BD03-428F-8010-4D6ED3A1CF19}"/>
              </a:ext>
            </a:extLst>
          </p:cNvPr>
          <p:cNvPicPr>
            <a:picLocks noChangeAspect="1"/>
          </p:cNvPicPr>
          <p:nvPr/>
        </p:nvPicPr>
        <p:blipFill>
          <a:blip r:embed="rId4"/>
          <a:stretch>
            <a:fillRect/>
          </a:stretch>
        </p:blipFill>
        <p:spPr>
          <a:xfrm>
            <a:off x="2348636" y="5346478"/>
            <a:ext cx="1659563" cy="308468"/>
          </a:xfrm>
          <a:prstGeom prst="rect">
            <a:avLst/>
          </a:prstGeom>
        </p:spPr>
      </p:pic>
    </p:spTree>
    <p:extLst>
      <p:ext uri="{BB962C8B-B14F-4D97-AF65-F5344CB8AC3E}">
        <p14:creationId xmlns:p14="http://schemas.microsoft.com/office/powerpoint/2010/main" val="873875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Developing Cooperative Relationships For Business Impact</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Improved agility within the team as well as with the ecosystem</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problem solving abilities in complex environments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Maximized relationship quality and dialogue both within the team and the ecosystem</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3 statutory headcounts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highlight>
                  <a:srgbClr val="FFFF00"/>
                </a:highligh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19765</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461665"/>
          </a:xfrm>
          <a:prstGeom prst="rect">
            <a:avLst/>
          </a:prstGeom>
        </p:spPr>
        <p:txBody>
          <a:bodyPr wrap="square" anchor="t">
            <a:spAutoFit/>
          </a:bodyPr>
          <a:lstStyle/>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GB" sz="1200" b="1" dirty="0">
                <a:solidFill>
                  <a:srgbClr val="414241"/>
                </a:solidFill>
                <a:latin typeface="Century Gothic"/>
              </a:rPr>
              <a:t>Manager   fee</a:t>
            </a:r>
            <a:endParaRPr kumimoji="0" lang="en-GB" sz="1100" b="1" i="0" u="none" strike="noStrike" kern="1200" cap="none" spc="0" normalizeH="0" baseline="0" noProof="0" dirty="0">
              <a:ln>
                <a:noFill/>
              </a:ln>
              <a:solidFill>
                <a:srgbClr val="414241"/>
              </a:solidFill>
              <a:effectLst/>
              <a:highlight>
                <a:srgbClr val="FFFF00"/>
              </a:highligh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40" name="Rectangle à coins arrondis 9"/>
          <p:cNvSpPr/>
          <p:nvPr/>
        </p:nvSpPr>
        <p:spPr>
          <a:xfrm>
            <a:off x="642650" y="424812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42649" y="3998172"/>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2649" y="4543328"/>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2649" y="3703742"/>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66101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sz="2400" dirty="0">
                <a:latin typeface="Century Gothic"/>
              </a:rPr>
              <a:t>Leveraging PULSE Results &amp; Engaging Teams Workshop Train the Trainer</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Have a clear understanding of engagement and its impact on business </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Be able to get the gist of your team pulse results and identify focus for enhancement </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Be trained to lead a meaningful feedback session with your team members and develop action plans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team pulse results, at least 6 statutory headcounts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 </a:t>
            </a:r>
            <a:r>
              <a:rPr lang="en-US" altLang="zh-CN" sz="1200" b="1" dirty="0">
                <a:solidFill>
                  <a:srgbClr val="414241"/>
                </a:solidFill>
                <a:latin typeface="Century Gothic"/>
              </a:rPr>
              <a:t>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23661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4110565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Giving and Receiving Feedback Module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Experience receiving feedback from peers in a safe and environment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Strengthen bonds and expand trust within the team through shared experience of constructive and meaningful feedback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an awareness of the benefits of requesting feedback and making the most of feedback received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Gain insights on the opportunities to develop feedback within the team as well as with key stakeholders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team rituals and productive habits to and sustain a culture of feedback</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1 statutory headcount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EN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r>
              <a:rPr lang="en-US" altLang="zh-CN" sz="1200" dirty="0">
                <a:solidFill>
                  <a:srgbClr val="414241"/>
                </a:solidFill>
                <a:latin typeface="Century Gothic"/>
                <a:sym typeface="Wingdings" panose="05000000000000000000" pitchFamily="2" charset="2"/>
              </a:rPr>
              <a:t> </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4194912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Effective Meetings Module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Developing productive habits for designing successful meetings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Practicing a clear process and facilitation skills to spark collective intelligence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Developing tools for effective meeting follow-up and action-planning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People manager with at least 3 statutory headcounts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19762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EN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a:t>
            </a:r>
            <a:r>
              <a:rPr lang="en-US" altLang="zh-CN" sz="1400" b="1" dirty="0" smtClean="0">
                <a:solidFill>
                  <a:prstClr val="white">
                    <a:lumMod val="65000"/>
                  </a:prstClr>
                </a:solidFill>
                <a:latin typeface="Century Gothic" panose="020B0502020202020204" pitchFamily="34" charset="0"/>
                <a:ea typeface="AvantGarde Bk BT Book" charset="0"/>
                <a:cs typeface="AvantGarde Bk BT Book" charset="0"/>
              </a:rPr>
              <a:t>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98784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FIT Executive Selfie</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Accelerate your performance and feel at home faster in your new role at L'Oréal.</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This Programme includes the FIT Executive Selfie, a debrief with a coach from </a:t>
            </a:r>
            <a:r>
              <a:rPr kumimoji="0" lang="en-GB" sz="1200" b="0" i="0" u="none" strike="noStrike" kern="1200" cap="none" spc="0" normalizeH="0" baseline="0" noProof="0" dirty="0" err="1">
                <a:ln>
                  <a:noFill/>
                </a:ln>
                <a:solidFill>
                  <a:srgbClr val="414241"/>
                </a:solidFill>
                <a:effectLst/>
                <a:uLnTx/>
                <a:uFillTx/>
                <a:latin typeface="Century Gothic"/>
                <a:ea typeface="AvantGarde Bk BT Book" charset="0"/>
                <a:cs typeface="AvantGarde Bk BT Book" charset="0"/>
              </a:rPr>
              <a:t>Akteos</a:t>
            </a: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 and a debrief with your FIT referent (to be organized by you).</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Decode the corporate culture, ways of working and organisation (L’Oréal culture, beauty culture, Division/Function culture and local culture)</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Integrate the extent and stakes of your new role</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Start to build your internal networks and establish cooperation</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Achieve early wins on the job, while leveraging your past experience.</a:t>
            </a: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New Top 2000 Executives within their 3 first months on the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None</a:t>
            </a: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27421"/>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30 min questionnaire </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90 min coaching</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1738</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a:t>
            </a:r>
            <a:r>
              <a:rPr kumimoji="0" lang="en-GB"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a:t>
            </a:r>
            <a:endParaRPr kumimoji="0" lang="en-GB"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28024"/>
            <a:ext cx="245571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Online process + coaching (in person / remote)</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1065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18" name="Rectangle 17"/>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 International</a:t>
            </a:r>
          </a:p>
        </p:txBody>
      </p:sp>
      <p:sp>
        <p:nvSpPr>
          <p:cNvPr id="14" name="Rectangle 13"/>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7" name="ZoneTexte 16"/>
          <p:cNvSpPr txBox="1"/>
          <p:nvPr/>
        </p:nvSpPr>
        <p:spPr>
          <a:xfrm>
            <a:off x="7226300" y="37787"/>
            <a:ext cx="48605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Onboarding</a:t>
            </a:r>
          </a:p>
        </p:txBody>
      </p:sp>
      <p:pic>
        <p:nvPicPr>
          <p:cNvPr id="22" name="Image 21">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3" name="ZoneTexte 22">
            <a:hlinkClick r:id="rId5"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4595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Design Thinking For Simplicity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zh-CN" altLang="en-US" sz="1200" dirty="0">
                <a:solidFill>
                  <a:srgbClr val="414241"/>
                </a:solidFill>
                <a:latin typeface="Century Gothic"/>
                <a:ea typeface="AvantGarde Bk BT Book" charset="0"/>
                <a:cs typeface="AvantGarde Bk BT Book" charset="0"/>
              </a:rPr>
              <a:t>认知设计思维的理念、背景以及在欧家的实践领域</a:t>
            </a:r>
          </a:p>
          <a:p>
            <a:pPr marL="180975" lvl="0" indent="-180975" defTabSz="457147">
              <a:buFont typeface="Arial" panose="020B0604020202020204" pitchFamily="34" charset="0"/>
              <a:buChar char="•"/>
              <a:defRPr/>
            </a:pPr>
            <a:r>
              <a:rPr lang="zh-CN" altLang="en-US" sz="1200" dirty="0">
                <a:solidFill>
                  <a:srgbClr val="414241"/>
                </a:solidFill>
                <a:latin typeface="Century Gothic"/>
                <a:ea typeface="AvantGarde Bk BT Book" charset="0"/>
                <a:cs typeface="AvantGarde Bk BT Book" charset="0"/>
              </a:rPr>
              <a:t>理解设计思维的原则，透过践行设计思维步骤，创新性地解决工作中的挑战性问题深度学习设计思维的相关工具，从而营造团队创新氛围，并支持团队成员突破思维定势</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1 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40" name="Rectangle à coins arrondis 9"/>
          <p:cNvSpPr/>
          <p:nvPr/>
        </p:nvSpPr>
        <p:spPr>
          <a:xfrm>
            <a:off x="666932" y="4497581"/>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66931" y="4247626"/>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66932" y="3956316"/>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7336" y="3683375"/>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754278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Design Thinking Awareness Workshop</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Know the way R&amp;I discover the "design thinking" methodology used by R&amp;I to integrate new innovation methods and consumer centricity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Understand </a:t>
            </a:r>
            <a:r>
              <a:rPr lang="en-US" sz="1200" dirty="0">
                <a:solidFill>
                  <a:srgbClr val="414241"/>
                </a:solidFill>
                <a:latin typeface="Century Gothic"/>
                <a:ea typeface="AvantGarde Bk BT Book" charset="0"/>
                <a:cs typeface="AvantGarde Bk BT Book" charset="0"/>
              </a:rPr>
              <a:t>"design thinking" methodology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Open Lab process in R&amp;I</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Project case sharing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lang="en-GB" sz="1200" b="1">
                <a:solidFill>
                  <a:srgbClr val="414241"/>
                </a:solidFill>
                <a:latin typeface="Century Gothic"/>
              </a:rPr>
              <a:t>3</a:t>
            </a:r>
            <a:r>
              <a:rPr kumimoji="0" lang="en-GB" sz="1200" b="1" i="0" u="none" strike="noStrike" kern="1200" cap="none" spc="0" normalizeH="0" baseline="0" noProof="0">
                <a:ln>
                  <a:noFill/>
                </a:ln>
                <a:solidFill>
                  <a:srgbClr val="414241"/>
                </a:solidFill>
                <a:effectLst/>
                <a:uLnTx/>
                <a:uFillTx/>
                <a:latin typeface="Century Gothic"/>
                <a:ea typeface="+mn-ea"/>
                <a:cs typeface="+mn-cs"/>
              </a:rPr>
              <a:t> hours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a:ea typeface="+mn-ea"/>
                <a:cs typeface="+mn-cs"/>
              </a:rPr>
              <a:t>29714</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lvl="0" defTabSz="457147">
              <a:defRPr/>
            </a:pPr>
            <a:r>
              <a:rPr lang="en-GB" sz="1200" b="1">
                <a:solidFill>
                  <a:srgbClr val="414241"/>
                </a:solidFill>
                <a:latin typeface="Century Gothic"/>
              </a:rPr>
              <a:t>China R&amp;I - Corporate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EN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S</a:t>
            </a:r>
            <a:r>
              <a:rPr kumimoji="0" lang="en-US" altLang="zh-CN"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elf-directed</a:t>
            </a: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O</a:t>
            </a:r>
            <a:r>
              <a:rPr kumimoji="0" lang="en-US" altLang="zh-CN" sz="1200" b="0" i="0" u="none" strike="noStrike" kern="1200" cap="none" spc="0" normalizeH="0" baseline="0" noProof="0" err="1">
                <a:ln>
                  <a:noFill/>
                </a:ln>
                <a:solidFill>
                  <a:srgbClr val="414241"/>
                </a:solidFill>
                <a:effectLst/>
                <a:uLnTx/>
                <a:uFillTx/>
                <a:latin typeface="Century Gothic"/>
                <a:ea typeface="+mn-ea"/>
                <a:cs typeface="+mn-cs"/>
                <a:sym typeface="Wingdings" panose="05000000000000000000" pitchFamily="2" charset="2"/>
              </a:rPr>
              <a:t>penflex</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 action="ppaction://noaction"/>
          </p:cNvPr>
          <p:cNvSpPr txBox="1"/>
          <p:nvPr/>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706F9FDD-1904-48D9-A09F-1DCE65E5E2C9}"/>
              </a:ext>
            </a:extLst>
          </p:cNvPr>
          <p:cNvSpPr/>
          <p:nvPr/>
        </p:nvSpPr>
        <p:spPr>
          <a:xfrm>
            <a:off x="647336" y="446836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
        <p:nvSpPr>
          <p:cNvPr id="19" name="Rectangle à coins arrondis 9">
            <a:extLst>
              <a:ext uri="{FF2B5EF4-FFF2-40B4-BE49-F238E27FC236}">
                <a16:creationId xmlns:a16="http://schemas.microsoft.com/office/drawing/2014/main" id="{1F64BDA1-1DBF-4C56-866F-FC6A9DBF7B3A}"/>
              </a:ext>
            </a:extLst>
          </p:cNvPr>
          <p:cNvSpPr/>
          <p:nvPr/>
        </p:nvSpPr>
        <p:spPr>
          <a:xfrm>
            <a:off x="647336" y="4756170"/>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Entrepreneur</a:t>
            </a:r>
          </a:p>
        </p:txBody>
      </p:sp>
      <p:sp>
        <p:nvSpPr>
          <p:cNvPr id="21" name="Rectangle à coins arrondis 9">
            <a:extLst>
              <a:ext uri="{FF2B5EF4-FFF2-40B4-BE49-F238E27FC236}">
                <a16:creationId xmlns:a16="http://schemas.microsoft.com/office/drawing/2014/main" id="{82E9113D-E94A-4503-A6ED-DE27E73DCF49}"/>
              </a:ext>
            </a:extLst>
          </p:cNvPr>
          <p:cNvSpPr/>
          <p:nvPr/>
        </p:nvSpPr>
        <p:spPr>
          <a:xfrm>
            <a:off x="627740" y="501835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332787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Project Management Essentials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defTabSz="457147">
              <a:defRPr/>
            </a:pPr>
            <a:r>
              <a:rPr lang="en-US" sz="1200" dirty="0">
                <a:solidFill>
                  <a:srgbClr val="414241"/>
                </a:solidFill>
                <a:latin typeface="Century Gothic"/>
              </a:rPr>
              <a:t>This training aims to equip Project Managers and Directors </a:t>
            </a:r>
            <a:r>
              <a:rPr lang="en-GB" sz="1200" dirty="0">
                <a:solidFill>
                  <a:srgbClr val="414241"/>
                </a:solidFill>
                <a:latin typeface="Century Gothic"/>
              </a:rPr>
              <a:t>with essential project management concepts, tools and </a:t>
            </a:r>
            <a:r>
              <a:rPr lang="en-GB" sz="1200" dirty="0" err="1">
                <a:solidFill>
                  <a:srgbClr val="414241"/>
                </a:solidFill>
                <a:latin typeface="Century Gothic"/>
              </a:rPr>
              <a:t>mindset</a:t>
            </a:r>
            <a:r>
              <a:rPr lang="en-GB" sz="1200" dirty="0">
                <a:solidFill>
                  <a:srgbClr val="414241"/>
                </a:solidFill>
                <a:latin typeface="Century Gothic"/>
              </a:rPr>
              <a:t>, through action learning and a business case study. </a:t>
            </a:r>
            <a:endParaRPr lang="en-US" sz="1200" dirty="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lnSpc>
                <a:spcPct val="110000"/>
              </a:lnSpc>
              <a:buFont typeface="Arial" panose="020B0604020202020204" pitchFamily="34" charset="0"/>
              <a:buChar char="•"/>
              <a:defRPr/>
            </a:pPr>
            <a:r>
              <a:rPr kumimoji="0" lang="en-GB" sz="1200" b="0" i="0" u="none" strike="noStrike" kern="1200" cap="none" spc="0" normalizeH="0" baseline="0" noProof="0" dirty="0">
                <a:ln>
                  <a:noFill/>
                </a:ln>
                <a:solidFill>
                  <a:srgbClr val="414241"/>
                </a:solidFill>
                <a:effectLst/>
                <a:uLnTx/>
                <a:uFillTx/>
                <a:latin typeface="Century Gothic"/>
              </a:rPr>
              <a:t>Understand the common language of L'Oréal project management</a:t>
            </a:r>
            <a:r>
              <a:rPr lang="en-GB" sz="1200" dirty="0">
                <a:solidFill>
                  <a:srgbClr val="414241"/>
                </a:solidFill>
                <a:latin typeface="Century Gothic"/>
              </a:rPr>
              <a:t> </a:t>
            </a:r>
            <a:endParaRPr lang="en-GB" sz="1200" b="0" i="0" u="none" strike="noStrike" kern="1200" cap="none" spc="0" normalizeH="0" baseline="0" noProof="0" dirty="0">
              <a:ln>
                <a:noFill/>
              </a:ln>
              <a:solidFill>
                <a:srgbClr val="414241"/>
              </a:solidFill>
              <a:effectLst/>
              <a:uLnTx/>
              <a:uFillTx/>
              <a:latin typeface="Century Gothic" panose="020B0502020202020204" pitchFamily="34" charset="0"/>
            </a:endParaRPr>
          </a:p>
          <a:p>
            <a:pPr marL="171450" indent="-171450">
              <a:lnSpc>
                <a:spcPct val="110000"/>
              </a:lnSpc>
              <a:buFont typeface="Arial" panose="020B0604020202020204" pitchFamily="34" charset="0"/>
              <a:buChar char="•"/>
              <a:defRPr/>
            </a:pPr>
            <a:r>
              <a:rPr lang="en-GB" sz="1200" dirty="0">
                <a:solidFill>
                  <a:srgbClr val="414241"/>
                </a:solidFill>
                <a:latin typeface="Century Gothic"/>
              </a:rPr>
              <a:t>Grasp the key notions of project management — the project triangle, the steps and gates system, </a:t>
            </a:r>
            <a:r>
              <a:rPr lang="en-GB" sz="1200" dirty="0">
                <a:solidFill>
                  <a:srgbClr val="414241"/>
                </a:solidFill>
                <a:latin typeface="Century Gothic" panose="020B0502020202020204" pitchFamily="34" charset="0"/>
              </a:rPr>
              <a:t/>
            </a:r>
            <a:br>
              <a:rPr lang="en-GB" sz="1200" dirty="0">
                <a:solidFill>
                  <a:srgbClr val="414241"/>
                </a:solidFill>
                <a:latin typeface="Century Gothic" panose="020B0502020202020204" pitchFamily="34" charset="0"/>
              </a:rPr>
            </a:br>
            <a:r>
              <a:rPr lang="en-GB" sz="1200" dirty="0">
                <a:solidFill>
                  <a:srgbClr val="414241"/>
                </a:solidFill>
                <a:latin typeface="Century Gothic"/>
              </a:rPr>
              <a:t>roles and responsibilities </a:t>
            </a:r>
            <a:endParaRPr lang="en-GB" sz="1200" dirty="0">
              <a:solidFill>
                <a:srgbClr val="414241"/>
              </a:solidFill>
              <a:latin typeface="Century Gothic" panose="020B0502020202020204" pitchFamily="34" charset="0"/>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rPr>
              <a:t>Be able to apply key project management tools, like project charter, planning, budget and risks matrix</a:t>
            </a:r>
            <a:endParaRPr lang="en-GB" sz="1200" b="0" i="0" u="none" strike="noStrike" kern="1200" cap="none" spc="0" normalizeH="0" baseline="0" noProof="0" dirty="0">
              <a:ln>
                <a:noFill/>
              </a:ln>
              <a:solidFill>
                <a:srgbClr val="414241"/>
              </a:solidFill>
              <a:effectLst/>
              <a:uLnTx/>
              <a:uFillTx/>
              <a:latin typeface="Century Gothic"/>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14241"/>
                </a:solidFill>
                <a:effectLst/>
                <a:uLnTx/>
                <a:uFillTx/>
                <a:latin typeface="Century Gothic"/>
              </a:rPr>
              <a:t>Embrace some key principles of stakeholder management</a:t>
            </a:r>
            <a:endParaRPr kumimoji="0" lang="en-US" sz="1200" b="0" i="0" u="none" strike="noStrike" kern="1200" cap="none" spc="0" normalizeH="0" baseline="0" noProof="0" dirty="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300"/>
              </a:spcBef>
              <a:spcAft>
                <a:spcPts val="0"/>
              </a:spcAft>
              <a:buClrTx/>
              <a:buSzPct val="80000"/>
              <a:buFontTx/>
              <a:buNone/>
              <a:tabLst/>
              <a:defRPr/>
            </a:pPr>
            <a:r>
              <a:rPr kumimoji="0" lang="en-GB" sz="1200" b="0" i="0" u="none" strike="noStrike" kern="1200" cap="none" spc="0" normalizeH="0" baseline="0" noProof="0" dirty="0">
                <a:ln>
                  <a:noFill/>
                </a:ln>
                <a:solidFill>
                  <a:srgbClr val="414241"/>
                </a:solidFill>
                <a:effectLst/>
                <a:uLnTx/>
                <a:uFillTx/>
                <a:latin typeface="Century Gothic"/>
              </a:rPr>
              <a:t>Project managers/directors</a:t>
            </a:r>
            <a:endParaRPr lang="en-GB" sz="1200" b="0" i="0" u="none" strike="noStrike" kern="1200" cap="none" spc="0" normalizeH="0" baseline="0" noProof="0" dirty="0">
              <a:ln>
                <a:noFill/>
              </a:ln>
              <a:solidFill>
                <a:srgbClr val="414241"/>
              </a:solidFill>
              <a:effectLst/>
              <a:uLnTx/>
              <a:uFillTx/>
              <a:latin typeface="Century Gothic"/>
            </a:endParaRPr>
          </a:p>
          <a:p>
            <a:pPr marL="0" marR="0" lvl="0" indent="0" algn="l" defTabSz="914400" rtl="0" eaLnBrk="1" fontAlgn="auto" latinLnBrk="0" hangingPunct="1">
              <a:lnSpc>
                <a:spcPct val="100000"/>
              </a:lnSpc>
              <a:spcBef>
                <a:spcPts val="300"/>
              </a:spcBef>
              <a:spcAft>
                <a:spcPts val="0"/>
              </a:spcAft>
              <a:buClrTx/>
              <a:buSzPct val="80000"/>
              <a:buFontTx/>
              <a:buNone/>
              <a:tabLst/>
              <a:defRPr/>
            </a:pPr>
            <a:r>
              <a:rPr kumimoji="0" lang="en-GB" sz="1200" b="0" i="0" u="none" strike="noStrike" kern="1200" cap="none" spc="0" normalizeH="0" baseline="0" noProof="0" dirty="0">
                <a:ln>
                  <a:noFill/>
                </a:ln>
                <a:solidFill>
                  <a:srgbClr val="414241"/>
                </a:solidFill>
                <a:effectLst/>
                <a:uLnTx/>
                <a:uFillTx/>
                <a:latin typeface="Century Gothic"/>
              </a:rPr>
              <a:t>Leaders in charge of projects</a:t>
            </a:r>
            <a:endParaRPr kumimoji="0" lang="en-US" sz="1200" b="0" i="0" u="none" strike="noStrike" kern="1200" cap="none" spc="0" normalizeH="0" baseline="0" noProof="0" dirty="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625003"/>
            <a:ext cx="1886936" cy="461665"/>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 code: </a:t>
            </a:r>
            <a:r>
              <a:rPr kumimoji="0" lang="en-US" sz="1200" b="1" i="0" u="none" strike="noStrike" kern="1200" cap="none" spc="0" normalizeH="0" baseline="0" noProof="0">
                <a:ln>
                  <a:noFill/>
                </a:ln>
                <a:solidFill>
                  <a:srgbClr val="414241"/>
                </a:solidFill>
                <a:effectLst/>
                <a:uLnTx/>
                <a:uFillTx/>
                <a:latin typeface="Century Gothic"/>
              </a:rPr>
              <a:t>30322</a:t>
            </a:r>
            <a:r>
              <a:rPr lang="en-US" sz="1200" b="1">
                <a:solidFill>
                  <a:srgbClr val="414241"/>
                </a:solidFill>
                <a:latin typeface="Century Gothic"/>
              </a:rPr>
              <a:t> or local (KLO 30131)</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15" name="Rectangle 14"/>
          <p:cNvSpPr/>
          <p:nvPr/>
        </p:nvSpPr>
        <p:spPr>
          <a:xfrm>
            <a:off x="9288615" y="4224391"/>
            <a:ext cx="258586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rPr>
              <a:t>Learning Centre:</a:t>
            </a:r>
          </a:p>
          <a:p>
            <a:pPr defTabSz="457147">
              <a:defRPr/>
            </a:pPr>
            <a:r>
              <a:rPr kumimoji="0" lang="en-US" sz="1200" b="1" i="0" u="none" strike="noStrike" kern="1200" cap="none" spc="0" normalizeH="0" baseline="0" noProof="0" dirty="0">
                <a:ln>
                  <a:noFill/>
                </a:ln>
                <a:solidFill>
                  <a:srgbClr val="414241"/>
                </a:solidFill>
                <a:effectLst/>
                <a:uLnTx/>
                <a:uFillTx/>
                <a:latin typeface="Century Gothic"/>
              </a:rPr>
              <a:t>Learning - Europe Zone</a:t>
            </a:r>
            <a:r>
              <a:rPr lang="en-US" sz="1200" b="1" dirty="0">
                <a:solidFill>
                  <a:srgbClr val="414241"/>
                </a:solidFill>
                <a:latin typeface="Century Gothic"/>
              </a:rPr>
              <a:t> or local</a:t>
            </a:r>
            <a:endParaRPr lang="en-US" sz="1200" b="1" i="0" u="none" strike="noStrike" kern="1200" cap="none" spc="0" normalizeH="0" baseline="0" noProof="0" dirty="0">
              <a:ln>
                <a:noFill/>
              </a:ln>
              <a:solidFill>
                <a:srgbClr val="414241"/>
              </a:solidFill>
              <a:effectLst/>
              <a:uLnTx/>
              <a:uFillTx/>
              <a:latin typeface="Century Gothic" panose="020B0502020202020204" pitchFamily="34" charset="0"/>
            </a:endParaRPr>
          </a:p>
        </p:txBody>
      </p:sp>
      <p:sp>
        <p:nvSpPr>
          <p:cNvPr id="16" name="Rectangle 15"/>
          <p:cNvSpPr/>
          <p:nvPr/>
        </p:nvSpPr>
        <p:spPr>
          <a:xfrm>
            <a:off x="9288615" y="4938438"/>
            <a:ext cx="2529745"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kumimoji="0" lang="en-US" sz="1200" b="1" i="0" u="none" strike="noStrike" kern="1200" cap="none" spc="0" normalizeH="0" baseline="0" noProof="0" dirty="0" smtClean="0">
                <a:ln>
                  <a:noFill/>
                </a:ln>
                <a:solidFill>
                  <a:srgbClr val="414241"/>
                </a:solidFill>
                <a:effectLst/>
                <a:uLnTx/>
                <a:uFillTx/>
                <a:latin typeface="Century Gothic"/>
              </a:rPr>
              <a:t>7000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ndParaRPr>
          </a:p>
        </p:txBody>
      </p:sp>
      <p:sp>
        <p:nvSpPr>
          <p:cNvPr id="41" name="Rectangle 40"/>
          <p:cNvSpPr/>
          <p:nvPr/>
        </p:nvSpPr>
        <p:spPr>
          <a:xfrm>
            <a:off x="9288615" y="1799212"/>
            <a:ext cx="2251389"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Location: </a:t>
            </a:r>
            <a:r>
              <a:rPr kumimoji="0" lang="en-US" sz="1200" b="1" i="0" u="none" strike="noStrike" kern="1200" cap="none" spc="0" normalizeH="0" baseline="0" noProof="0" dirty="0" smtClean="0">
                <a:ln>
                  <a:noFill/>
                </a:ln>
                <a:solidFill>
                  <a:srgbClr val="414241"/>
                </a:solidFill>
                <a:effectLst/>
                <a:uLnTx/>
                <a:uFillTx/>
                <a:latin typeface="Century Gothic"/>
              </a:rPr>
              <a:t>China</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Language: </a:t>
            </a:r>
            <a:r>
              <a:rPr kumimoji="0" lang="en-US" sz="1200" b="1" i="0" u="none" strike="noStrike" kern="1200" cap="none" spc="0" normalizeH="0" baseline="0" noProof="0" dirty="0" smtClean="0">
                <a:ln>
                  <a:noFill/>
                </a:ln>
                <a:solidFill>
                  <a:srgbClr val="414241"/>
                </a:solidFill>
                <a:effectLst/>
                <a:uLnTx/>
                <a:uFillTx/>
                <a:latin typeface="Century Gothic"/>
              </a:rPr>
              <a:t>Chinese</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Self-Directed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sym typeface="Wingdings" panose="05000000000000000000" pitchFamily="2" charset="2"/>
              </a:rPr>
              <a:t>1flex</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5372678"/>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p>
        </p:txBody>
      </p:sp>
      <p:sp>
        <p:nvSpPr>
          <p:cNvPr id="42" name="Rectangle à coins arrondis 9"/>
          <p:cNvSpPr/>
          <p:nvPr/>
        </p:nvSpPr>
        <p:spPr>
          <a:xfrm>
            <a:off x="654717" y="5649786"/>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18" name="ZoneTexte 17"/>
          <p:cNvSpPr txBox="1"/>
          <p:nvPr/>
        </p:nvSpPr>
        <p:spPr>
          <a:xfrm>
            <a:off x="7226300" y="37787"/>
            <a:ext cx="4860596" cy="307777"/>
          </a:xfrm>
          <a:prstGeom prst="rect">
            <a:avLst/>
          </a:prstGeom>
          <a:noFill/>
        </p:spPr>
        <p:txBody>
          <a:bodyPr wrap="square" rtlCol="0">
            <a:spAutoFit/>
          </a:bodyPr>
          <a:lstStyle/>
          <a:p>
            <a:pPr lvl="0" algn="r">
              <a:defRPr/>
            </a:pPr>
            <a:r>
              <a:rPr lang="en-US" sz="1400" b="1" dirty="0">
                <a:solidFill>
                  <a:prstClr val="white">
                    <a:lumMod val="65000"/>
                  </a:prstClr>
                </a:solidFill>
                <a:latin typeface="Century Gothic" panose="020B0502020202020204" pitchFamily="34" charset="0"/>
                <a:ea typeface="AvantGarde Bk BT Book" charset="0"/>
                <a:cs typeface="AvantGarde Bk BT Book" charset="0"/>
              </a:rPr>
              <a:t>Ways of Working</a:t>
            </a:r>
          </a:p>
        </p:txBody>
      </p:sp>
      <p:pic>
        <p:nvPicPr>
          <p:cNvPr id="19" name="Image 18">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20">
            <a:hlinkClick r:id="" action="ppaction://noaction"/>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6557714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dirty="0" smtClean="0">
                <a:solidFill>
                  <a:prstClr val="white"/>
                </a:solidFill>
              </a:rPr>
              <a:t>Agile Methods for Project Management</a:t>
            </a:r>
            <a:endParaRPr lang="en-GB" dirty="0">
              <a:solidFill>
                <a:prstClr val="white"/>
              </a:solidFill>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7 hours	</a:t>
            </a:r>
            <a:endParaRPr kumimoji="0" lang="en-GB"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local (KLO 34387)</a:t>
            </a: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rPr>
              <a:t>Training cost: </a:t>
            </a:r>
            <a:r>
              <a:rPr lang="en-GB" sz="1200" b="1" dirty="0">
                <a:solidFill>
                  <a:srgbClr val="414241"/>
                </a:solidFill>
                <a:latin typeface="Century Gothic" panose="020B0502020202020204" pitchFamily="34" charset="0"/>
              </a:rPr>
              <a:t>1 610€</a:t>
            </a:r>
            <a:endParaRPr lang="en-GB" sz="1100" b="1" dirty="0">
              <a:solidFill>
                <a:srgbClr val="414241"/>
              </a:solidFill>
              <a:latin typeface="Century Gothic" panose="020B0502020202020204" pitchFamily="34" charset="0"/>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Self-Directed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GB" sz="1200" b="0"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sym typeface="Wingdings" panose="05000000000000000000" pitchFamily="2" charset="2"/>
              </a:rPr>
              <a:t>1flex</a:t>
            </a: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18" name="Rectangle 17"/>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local</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GB" sz="1400" b="1" dirty="0">
                <a:solidFill>
                  <a:prstClr val="white">
                    <a:lumMod val="65000"/>
                  </a:prstClr>
                </a:solidFill>
                <a:latin typeface="Century Gothic" panose="020B0502020202020204" pitchFamily="34" charset="0"/>
                <a:ea typeface="AvantGarde Bk BT Book" charset="0"/>
                <a:cs typeface="AvantGarde Bk BT Book" charset="0"/>
              </a:rPr>
              <a:t>Ways of Working</a:t>
            </a:r>
            <a:endParaRPr kumimoji="0" lang="en-GB" sz="1400" b="1"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pic>
        <p:nvPicPr>
          <p:cNvPr id="21" name="Image 20">
            <a:hlinkClick r:id="" action="ppaction://noaction"/>
          </p:cNvPr>
          <p:cNvPicPr>
            <a:picLocks noChangeAspect="1"/>
          </p:cNvPicPr>
          <p:nvPr/>
        </p:nvPicPr>
        <p:blipFill rotWithShape="1">
          <a:blip r:embed="rId3"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2" name="ZoneTexte 21">
            <a:hlinkClick r:id="" action="ppaction://noaction"/>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Back to snapshot</a:t>
            </a:r>
          </a:p>
        </p:txBody>
      </p:sp>
      <p:sp>
        <p:nvSpPr>
          <p:cNvPr id="15" name="Rectangle 14"/>
          <p:cNvSpPr/>
          <p:nvPr/>
        </p:nvSpPr>
        <p:spPr>
          <a:xfrm>
            <a:off x="609600" y="892365"/>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defTabSz="457147">
              <a:defRPr/>
            </a:pPr>
            <a:r>
              <a:rPr lang="en-GB" sz="1200" dirty="0" smtClean="0">
                <a:solidFill>
                  <a:srgbClr val="414241"/>
                </a:solidFill>
                <a:latin typeface="Century Gothic"/>
              </a:rPr>
              <a:t>This </a:t>
            </a:r>
            <a:r>
              <a:rPr lang="en-GB" sz="1200" dirty="0">
                <a:solidFill>
                  <a:srgbClr val="414241"/>
                </a:solidFill>
                <a:latin typeface="Century Gothic"/>
              </a:rPr>
              <a:t>training will discuss different agile methodologies used at L'Oréal. </a:t>
            </a:r>
            <a:r>
              <a:rPr lang="en-GB" sz="1200" dirty="0" smtClean="0">
                <a:solidFill>
                  <a:srgbClr val="414241"/>
                </a:solidFill>
                <a:latin typeface="Century Gothic"/>
              </a:rPr>
              <a:t>The program is designed for project </a:t>
            </a:r>
            <a:r>
              <a:rPr lang="en-GB" sz="1200" dirty="0">
                <a:solidFill>
                  <a:srgbClr val="414241"/>
                </a:solidFill>
                <a:latin typeface="Century Gothic"/>
              </a:rPr>
              <a:t>managers who are involved in top </a:t>
            </a:r>
            <a:r>
              <a:rPr lang="en-GB" sz="1200" dirty="0" smtClean="0">
                <a:solidFill>
                  <a:srgbClr val="414241"/>
                </a:solidFill>
                <a:latin typeface="Century Gothic"/>
              </a:rPr>
              <a:t>priority projects </a:t>
            </a:r>
            <a:r>
              <a:rPr lang="en-GB" sz="1200" dirty="0">
                <a:solidFill>
                  <a:srgbClr val="414241"/>
                </a:solidFill>
                <a:latin typeface="Century Gothic"/>
              </a:rPr>
              <a:t>and others who have completed the two day project management </a:t>
            </a:r>
            <a:r>
              <a:rPr lang="en-GB" sz="1200" dirty="0" smtClean="0">
                <a:solidFill>
                  <a:srgbClr val="414241"/>
                </a:solidFill>
                <a:latin typeface="Century Gothic"/>
              </a:rPr>
              <a:t>essentials training. This training complements the newly acquired skills </a:t>
            </a:r>
            <a:r>
              <a:rPr lang="en-GB" sz="1200" dirty="0">
                <a:solidFill>
                  <a:srgbClr val="414241"/>
                </a:solidFill>
                <a:latin typeface="Century Gothic"/>
              </a:rPr>
              <a:t>with shifts of </a:t>
            </a:r>
            <a:r>
              <a:rPr lang="en-GB" sz="1200" dirty="0" err="1">
                <a:solidFill>
                  <a:srgbClr val="414241"/>
                </a:solidFill>
                <a:latin typeface="Century Gothic"/>
              </a:rPr>
              <a:t>mindsets</a:t>
            </a:r>
            <a:r>
              <a:rPr lang="en-GB" sz="1200" dirty="0">
                <a:solidFill>
                  <a:srgbClr val="414241"/>
                </a:solidFill>
                <a:latin typeface="Century Gothic"/>
              </a:rPr>
              <a:t> and behaviours. </a:t>
            </a:r>
            <a:endParaRPr lang="en-GB" sz="1200" dirty="0" smtClean="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200" dirty="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200" dirty="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defTabSz="457147">
              <a:defRPr/>
            </a:pPr>
            <a:r>
              <a:rPr lang="en-GB" sz="1200" dirty="0" smtClean="0">
                <a:solidFill>
                  <a:srgbClr val="414241"/>
                </a:solidFill>
                <a:latin typeface="Century Gothic"/>
                <a:ea typeface="AvantGarde Bk BT Book" charset="0"/>
                <a:cs typeface="AvantGarde Bk BT Book" charset="0"/>
              </a:rPr>
              <a:t>Project </a:t>
            </a:r>
            <a:r>
              <a:rPr lang="en-GB" sz="1200" dirty="0">
                <a:solidFill>
                  <a:srgbClr val="414241"/>
                </a:solidFill>
                <a:latin typeface="Century Gothic"/>
                <a:ea typeface="AvantGarde Bk BT Book" charset="0"/>
                <a:cs typeface="AvantGarde Bk BT Book" charset="0"/>
              </a:rPr>
              <a:t>Management Essentials as a pre-requisite</a:t>
            </a:r>
            <a:r>
              <a:rPr lang="en-GB" sz="1200" dirty="0" smtClean="0">
                <a:solidFill>
                  <a:srgbClr val="414241"/>
                </a:solidFill>
                <a:latin typeface="Century Gothic"/>
                <a:ea typeface="AvantGarde Bk BT Book" charset="0"/>
                <a:cs typeface="AvantGarde Bk BT Book" charset="0"/>
              </a:rPr>
              <a:t>, or 3 years of project management experience.</a:t>
            </a:r>
            <a:endParaRPr lang="en-GB" sz="1200" dirty="0">
              <a:solidFill>
                <a:srgbClr val="414241"/>
              </a:solidFill>
              <a:latin typeface="Century Gothic"/>
              <a:ea typeface="AvantGarde Bk BT Book" charset="0"/>
              <a:cs typeface="AvantGarde Bk BT Book" charset="0"/>
            </a:endParaRPr>
          </a:p>
        </p:txBody>
      </p:sp>
    </p:spTree>
    <p:extLst>
      <p:ext uri="{BB962C8B-B14F-4D97-AF65-F5344CB8AC3E}">
        <p14:creationId xmlns:p14="http://schemas.microsoft.com/office/powerpoint/2010/main" val="22084857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sz="4400" dirty="0"/>
              <a:t>M</a:t>
            </a:r>
            <a:r>
              <a:rPr lang="en-US" altLang="zh-CN" sz="4400" dirty="0"/>
              <a:t>arketing</a:t>
            </a:r>
            <a:endParaRPr lang="en-US" sz="2800" dirty="0"/>
          </a:p>
        </p:txBody>
      </p:sp>
    </p:spTree>
    <p:extLst>
      <p:ext uri="{BB962C8B-B14F-4D97-AF65-F5344CB8AC3E}">
        <p14:creationId xmlns:p14="http://schemas.microsoft.com/office/powerpoint/2010/main" val="847999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57">
            <a:hlinkClick r:id="" action="ppaction://noaction"/>
            <a:extLst>
              <a:ext uri="{FF2B5EF4-FFF2-40B4-BE49-F238E27FC236}">
                <a16:creationId xmlns:a16="http://schemas.microsoft.com/office/drawing/2014/main" id="{38A6DED8-33AB-4A34-ACFB-50460B53F044}"/>
              </a:ext>
            </a:extLst>
          </p:cNvPr>
          <p:cNvSpPr/>
          <p:nvPr/>
        </p:nvSpPr>
        <p:spPr>
          <a:xfrm>
            <a:off x="1684788" y="5000488"/>
            <a:ext cx="2512422" cy="1856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Market Analysis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 name="Titre 1"/>
          <p:cNvSpPr txBox="1">
            <a:spLocks/>
          </p:cNvSpPr>
          <p:nvPr/>
        </p:nvSpPr>
        <p:spPr>
          <a:xfrm>
            <a:off x="595089" y="61699"/>
            <a:ext cx="10659082" cy="443199"/>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kumimoji="0" lang="fr-FR" sz="28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Arial" panose="020B0604020202020204" pitchFamily="34" charset="0"/>
              </a:rPr>
              <a:t>MARKETING</a:t>
            </a:r>
          </a:p>
        </p:txBody>
      </p:sp>
      <p:sp>
        <p:nvSpPr>
          <p:cNvPr id="10" name="Rectangle 9">
            <a:hlinkClick r:id="" action="ppaction://noaction"/>
          </p:cNvPr>
          <p:cNvSpPr/>
          <p:nvPr/>
        </p:nvSpPr>
        <p:spPr>
          <a:xfrm>
            <a:off x="1330235" y="867338"/>
            <a:ext cx="9797209" cy="148065"/>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a:t>
            </a: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onsumer </a:t>
            </a:r>
            <a:r>
              <a:rPr kumimoji="0" lang="en-SG"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Connect Essential (Digital)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 name="Rectangle 10"/>
          <p:cNvSpPr/>
          <p:nvPr/>
        </p:nvSpPr>
        <p:spPr>
          <a:xfrm>
            <a:off x="295276" y="3135324"/>
            <a:ext cx="841765" cy="914954"/>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mn-cs"/>
              </a:rPr>
              <a:t>Digital</a:t>
            </a:r>
          </a:p>
        </p:txBody>
      </p:sp>
      <p:sp>
        <p:nvSpPr>
          <p:cNvPr id="13" name="Rectangle 12"/>
          <p:cNvSpPr/>
          <p:nvPr/>
        </p:nvSpPr>
        <p:spPr>
          <a:xfrm>
            <a:off x="295276" y="918707"/>
            <a:ext cx="822666" cy="1460941"/>
          </a:xfrm>
          <a:prstGeom prst="rect">
            <a:avLst/>
          </a:prstGeom>
          <a:solidFill>
            <a:srgbClr val="B8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Consumer</a:t>
            </a:r>
          </a:p>
        </p:txBody>
      </p:sp>
      <p:sp>
        <p:nvSpPr>
          <p:cNvPr id="17" name="Rectangle 16">
            <a:hlinkClick r:id="" action="ppaction://noaction"/>
          </p:cNvPr>
          <p:cNvSpPr/>
          <p:nvPr/>
        </p:nvSpPr>
        <p:spPr>
          <a:xfrm>
            <a:off x="1326047" y="1080943"/>
            <a:ext cx="9797206" cy="17522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Consumer interview &amp; Insight Generation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9" name="Rectangle 18">
            <a:hlinkClick r:id="" action="ppaction://noaction"/>
          </p:cNvPr>
          <p:cNvSpPr/>
          <p:nvPr/>
        </p:nvSpPr>
        <p:spPr>
          <a:xfrm>
            <a:off x="4507413" y="3774990"/>
            <a:ext cx="6615837" cy="145312"/>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Buycoor</a:t>
            </a: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Academy (E-camp)</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4" name="Rectangle 23">
            <a:hlinkClick r:id="" action="ppaction://noaction"/>
          </p:cNvPr>
          <p:cNvSpPr/>
          <p:nvPr/>
        </p:nvSpPr>
        <p:spPr>
          <a:xfrm>
            <a:off x="1326044" y="1325331"/>
            <a:ext cx="9797209" cy="1675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Consumer Intelligence</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5" name="Rectangle 24">
            <a:hlinkClick r:id="" action="ppaction://noaction"/>
          </p:cNvPr>
          <p:cNvSpPr/>
          <p:nvPr/>
        </p:nvSpPr>
        <p:spPr>
          <a:xfrm>
            <a:off x="1326043" y="1583041"/>
            <a:ext cx="9797207" cy="16300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Shopper Connection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6" name="Rectangle 25">
            <a:hlinkClick r:id="" action="ppaction://noaction"/>
          </p:cNvPr>
          <p:cNvSpPr/>
          <p:nvPr/>
        </p:nvSpPr>
        <p:spPr>
          <a:xfrm>
            <a:off x="1326045" y="1839050"/>
            <a:ext cx="9797206" cy="16953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Social Intelligence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7" name="Rectangle 26">
            <a:hlinkClick r:id="" action="ppaction://noaction"/>
          </p:cNvPr>
          <p:cNvSpPr/>
          <p:nvPr/>
        </p:nvSpPr>
        <p:spPr>
          <a:xfrm>
            <a:off x="4507413" y="2120327"/>
            <a:ext cx="6615837" cy="154205"/>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TMIC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8" name="Rectangle 27">
            <a:hlinkClick r:id="" action="ppaction://noaction"/>
          </p:cNvPr>
          <p:cNvSpPr/>
          <p:nvPr/>
        </p:nvSpPr>
        <p:spPr>
          <a:xfrm>
            <a:off x="1326041" y="3222766"/>
            <a:ext cx="9797209" cy="179242"/>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That Works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9" name="Rectangle 28">
            <a:hlinkClick r:id="" action="ppaction://noaction"/>
          </p:cNvPr>
          <p:cNvSpPr/>
          <p:nvPr/>
        </p:nvSpPr>
        <p:spPr>
          <a:xfrm>
            <a:off x="4507413" y="3501841"/>
            <a:ext cx="6615837" cy="16318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Digital Master Class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6" name="Rectangle 55"/>
          <p:cNvSpPr/>
          <p:nvPr/>
        </p:nvSpPr>
        <p:spPr>
          <a:xfrm>
            <a:off x="285726" y="4558267"/>
            <a:ext cx="841765" cy="1347275"/>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Marketing </a:t>
            </a:r>
          </a:p>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activation</a:t>
            </a:r>
          </a:p>
        </p:txBody>
      </p:sp>
      <p:sp>
        <p:nvSpPr>
          <p:cNvPr id="57" name="Rectangle 56"/>
          <p:cNvSpPr/>
          <p:nvPr/>
        </p:nvSpPr>
        <p:spPr>
          <a:xfrm>
            <a:off x="1329317" y="4171552"/>
            <a:ext cx="9793933" cy="259853"/>
          </a:xfrm>
          <a:prstGeom prst="rect">
            <a:avLst/>
          </a:prstGeom>
          <a:solidFill>
            <a:srgbClr val="000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                                           ESSENTIAL                                                                               ADVANCED			</a:t>
            </a:r>
            <a:r>
              <a:rPr kumimoji="0" lang="en-US" altLang="zh-CN" sz="900" b="0"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                        </a:t>
            </a:r>
            <a:r>
              <a:rPr kumimoji="0" lang="en-US" altLang="zh-CN"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EXPERT</a:t>
            </a:r>
            <a:endParaRPr kumimoji="0" lang="zh-CN" altLang="en-US" sz="9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6" name="Rectangle 65"/>
          <p:cNvSpPr/>
          <p:nvPr/>
        </p:nvSpPr>
        <p:spPr>
          <a:xfrm>
            <a:off x="295275" y="5959039"/>
            <a:ext cx="841765" cy="368837"/>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Finance</a:t>
            </a:r>
          </a:p>
        </p:txBody>
      </p:sp>
      <p:sp>
        <p:nvSpPr>
          <p:cNvPr id="67" name="Rectangle 66"/>
          <p:cNvSpPr/>
          <p:nvPr/>
        </p:nvSpPr>
        <p:spPr>
          <a:xfrm>
            <a:off x="1326041" y="6008902"/>
            <a:ext cx="9826807" cy="22946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Finance For Non Financials: </a:t>
            </a:r>
          </a:p>
        </p:txBody>
      </p:sp>
      <p:sp>
        <p:nvSpPr>
          <p:cNvPr id="68" name="Rectangle 67"/>
          <p:cNvSpPr/>
          <p:nvPr/>
        </p:nvSpPr>
        <p:spPr>
          <a:xfrm>
            <a:off x="295276" y="2441477"/>
            <a:ext cx="834680" cy="651429"/>
          </a:xfrm>
          <a:prstGeom prst="rect">
            <a:avLst/>
          </a:prstGeom>
          <a:solidFill>
            <a:srgbClr val="B8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Product</a:t>
            </a:r>
          </a:p>
        </p:txBody>
      </p:sp>
      <p:sp>
        <p:nvSpPr>
          <p:cNvPr id="72" name="Rectangle 71">
            <a:hlinkClick r:id="" action="ppaction://noaction"/>
          </p:cNvPr>
          <p:cNvSpPr/>
          <p:nvPr/>
        </p:nvSpPr>
        <p:spPr>
          <a:xfrm>
            <a:off x="1326044" y="2902429"/>
            <a:ext cx="6230671" cy="1420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Product That Works (DMI)</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3" name="Rectangle 72">
            <a:hlinkClick r:id="" action="ppaction://noaction"/>
          </p:cNvPr>
          <p:cNvSpPr/>
          <p:nvPr/>
        </p:nvSpPr>
        <p:spPr>
          <a:xfrm>
            <a:off x="1326044" y="2681255"/>
            <a:ext cx="9797206" cy="16263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Product Trend Updates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84" name="Straight Connector 83">
            <a:hlinkClick r:id="" action="ppaction://noaction"/>
          </p:cNvPr>
          <p:cNvCxnSpPr/>
          <p:nvPr/>
        </p:nvCxnSpPr>
        <p:spPr>
          <a:xfrm flipV="1">
            <a:off x="1329016" y="3107097"/>
            <a:ext cx="9860932" cy="1006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313803" y="2369587"/>
            <a:ext cx="9860932" cy="1006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flipV="1">
            <a:off x="1360878" y="4009586"/>
            <a:ext cx="9797209" cy="1943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319923" y="5926718"/>
            <a:ext cx="9860932" cy="1006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326044" y="2441478"/>
            <a:ext cx="6230671" cy="159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dirty="0" err="1">
                <a:ln>
                  <a:noFill/>
                </a:ln>
                <a:solidFill>
                  <a:prstClr val="black"/>
                </a:solidFill>
                <a:effectLst/>
                <a:uLnTx/>
                <a:uFillTx/>
                <a:latin typeface="Century Gothic" panose="020B0502020202020204" pitchFamily="34" charset="0"/>
                <a:cs typeface="Arial" panose="020B0604020202020204" pitchFamily="34" charset="0"/>
              </a:rPr>
              <a:t>Metiers</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63" name="Rectangle 62"/>
          <p:cNvSpPr/>
          <p:nvPr/>
        </p:nvSpPr>
        <p:spPr>
          <a:xfrm>
            <a:off x="1326043" y="2442899"/>
            <a:ext cx="1183242" cy="1634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64" name="Rectangle 63"/>
          <p:cNvSpPr/>
          <p:nvPr/>
        </p:nvSpPr>
        <p:spPr>
          <a:xfrm>
            <a:off x="7114543" y="2902429"/>
            <a:ext cx="446417" cy="1451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87" name="Rectangle 57">
            <a:hlinkClick r:id="" action="ppaction://noaction"/>
            <a:extLst>
              <a:ext uri="{FF2B5EF4-FFF2-40B4-BE49-F238E27FC236}">
                <a16:creationId xmlns:a16="http://schemas.microsoft.com/office/drawing/2014/main" id="{B372FB4D-DA35-43EF-B159-79F7C8EF8448}"/>
              </a:ext>
            </a:extLst>
          </p:cNvPr>
          <p:cNvSpPr/>
          <p:nvPr/>
        </p:nvSpPr>
        <p:spPr>
          <a:xfrm>
            <a:off x="4929872" y="4777026"/>
            <a:ext cx="2397034" cy="15860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Retail Trend Updates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8" name="Rectangle 57">
            <a:hlinkClick r:id="" action="ppaction://noaction"/>
            <a:extLst>
              <a:ext uri="{FF2B5EF4-FFF2-40B4-BE49-F238E27FC236}">
                <a16:creationId xmlns:a16="http://schemas.microsoft.com/office/drawing/2014/main" id="{A4E60F5A-60BE-46B0-B914-0E6C680C17A5}"/>
              </a:ext>
            </a:extLst>
          </p:cNvPr>
          <p:cNvSpPr/>
          <p:nvPr/>
        </p:nvSpPr>
        <p:spPr>
          <a:xfrm>
            <a:off x="4926969" y="4513589"/>
            <a:ext cx="2412403" cy="1871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Understanding Retail</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9" name="Rectangle 57">
            <a:hlinkClick r:id="" action="ppaction://noaction"/>
            <a:extLst>
              <a:ext uri="{FF2B5EF4-FFF2-40B4-BE49-F238E27FC236}">
                <a16:creationId xmlns:a16="http://schemas.microsoft.com/office/drawing/2014/main" id="{0FF964AE-0873-4874-A330-93D3C14809BD}"/>
              </a:ext>
            </a:extLst>
          </p:cNvPr>
          <p:cNvSpPr/>
          <p:nvPr/>
        </p:nvSpPr>
        <p:spPr>
          <a:xfrm>
            <a:off x="4929890" y="5246956"/>
            <a:ext cx="2397034" cy="15860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Concept Express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0" name="Rectangle 57">
            <a:hlinkClick r:id="" action="ppaction://noaction"/>
            <a:extLst>
              <a:ext uri="{FF2B5EF4-FFF2-40B4-BE49-F238E27FC236}">
                <a16:creationId xmlns:a16="http://schemas.microsoft.com/office/drawing/2014/main" id="{FF7BF32F-5663-4BE2-84B1-B6C81A428143}"/>
              </a:ext>
            </a:extLst>
          </p:cNvPr>
          <p:cNvSpPr/>
          <p:nvPr/>
        </p:nvSpPr>
        <p:spPr>
          <a:xfrm>
            <a:off x="4933839" y="5012449"/>
            <a:ext cx="2397034" cy="1586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solidFill>
                  <a:prstClr val="black"/>
                </a:solidFill>
                <a:latin typeface="Century Gothic" panose="020B0502020202020204" pitchFamily="34" charset="0"/>
                <a:cs typeface="Arial" panose="020B0604020202020204" pitchFamily="34" charset="0"/>
              </a:rPr>
              <a:t>Brand identity</a:t>
            </a:r>
            <a:endParaRPr lang="zh-CN" altLang="en-US" sz="900" dirty="0">
              <a:solidFill>
                <a:prstClr val="black"/>
              </a:solidFill>
              <a:latin typeface="Century Gothic" panose="020B0502020202020204" pitchFamily="34" charset="0"/>
              <a:cs typeface="Arial" panose="020B0604020202020204" pitchFamily="34" charset="0"/>
            </a:endParaRPr>
          </a:p>
        </p:txBody>
      </p:sp>
      <p:sp>
        <p:nvSpPr>
          <p:cNvPr id="91" name="Rectangle 57">
            <a:hlinkClick r:id="" action="ppaction://noaction"/>
            <a:extLst>
              <a:ext uri="{FF2B5EF4-FFF2-40B4-BE49-F238E27FC236}">
                <a16:creationId xmlns:a16="http://schemas.microsoft.com/office/drawing/2014/main" id="{FFF2FB0E-F375-47F0-943E-875BC98B7784}"/>
              </a:ext>
            </a:extLst>
          </p:cNvPr>
          <p:cNvSpPr/>
          <p:nvPr/>
        </p:nvSpPr>
        <p:spPr>
          <a:xfrm>
            <a:off x="4929875" y="5488626"/>
            <a:ext cx="2397031" cy="15511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Effective Media Planning</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3" name="Rectangle 57">
            <a:hlinkClick r:id="" action="ppaction://noaction"/>
            <a:extLst>
              <a:ext uri="{FF2B5EF4-FFF2-40B4-BE49-F238E27FC236}">
                <a16:creationId xmlns:a16="http://schemas.microsoft.com/office/drawing/2014/main" id="{AFB8B260-D4E5-4416-904E-4B3ED562E3FE}"/>
              </a:ext>
            </a:extLst>
          </p:cNvPr>
          <p:cNvSpPr/>
          <p:nvPr/>
        </p:nvSpPr>
        <p:spPr>
          <a:xfrm>
            <a:off x="8137771" y="4784795"/>
            <a:ext cx="2985479" cy="16456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IMC that works (DMI)</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4" name="Rectangle 57">
            <a:hlinkClick r:id="" action="ppaction://noaction"/>
            <a:extLst>
              <a:ext uri="{FF2B5EF4-FFF2-40B4-BE49-F238E27FC236}">
                <a16:creationId xmlns:a16="http://schemas.microsoft.com/office/drawing/2014/main" id="{3F1CC56D-B2EA-4BC6-A0B4-032CC633E6A4}"/>
              </a:ext>
            </a:extLst>
          </p:cNvPr>
          <p:cNvSpPr/>
          <p:nvPr/>
        </p:nvSpPr>
        <p:spPr>
          <a:xfrm>
            <a:off x="8137771" y="5006084"/>
            <a:ext cx="2985480" cy="180007"/>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Luxury Brand Analysis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5" name="Rectangle 57">
            <a:hlinkClick r:id="" action="ppaction://noaction"/>
            <a:extLst>
              <a:ext uri="{FF2B5EF4-FFF2-40B4-BE49-F238E27FC236}">
                <a16:creationId xmlns:a16="http://schemas.microsoft.com/office/drawing/2014/main" id="{49593BE7-F81C-4E83-AA88-F03434749F6D}"/>
              </a:ext>
            </a:extLst>
          </p:cNvPr>
          <p:cNvSpPr/>
          <p:nvPr/>
        </p:nvSpPr>
        <p:spPr>
          <a:xfrm>
            <a:off x="8137772" y="4507553"/>
            <a:ext cx="2985478" cy="19783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Retail Design in Luxury (Non-Designer)</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6" name="Rectangle 57">
            <a:hlinkClick r:id="" action="ppaction://noaction"/>
            <a:extLst>
              <a:ext uri="{FF2B5EF4-FFF2-40B4-BE49-F238E27FC236}">
                <a16:creationId xmlns:a16="http://schemas.microsoft.com/office/drawing/2014/main" id="{9CDD3199-6B53-4A42-B9EC-76CB9D432CC0}"/>
              </a:ext>
            </a:extLst>
          </p:cNvPr>
          <p:cNvSpPr/>
          <p:nvPr/>
        </p:nvSpPr>
        <p:spPr>
          <a:xfrm>
            <a:off x="8137771" y="5235718"/>
            <a:ext cx="2985479" cy="18517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Writing a Breakthrough Concept (DMI)</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7" name="Rectangle 57">
            <a:hlinkClick r:id="" action="ppaction://noaction"/>
            <a:extLst>
              <a:ext uri="{FF2B5EF4-FFF2-40B4-BE49-F238E27FC236}">
                <a16:creationId xmlns:a16="http://schemas.microsoft.com/office/drawing/2014/main" id="{4937B445-90D4-4364-B316-1B78336AA4E6}"/>
              </a:ext>
            </a:extLst>
          </p:cNvPr>
          <p:cNvSpPr/>
          <p:nvPr/>
        </p:nvSpPr>
        <p:spPr>
          <a:xfrm>
            <a:off x="8137771" y="5482655"/>
            <a:ext cx="2985479" cy="180040"/>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Watch &amp; Leverage Trends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8" name="Rectangle 57">
            <a:hlinkClick r:id="" action="ppaction://noaction"/>
            <a:extLst>
              <a:ext uri="{FF2B5EF4-FFF2-40B4-BE49-F238E27FC236}">
                <a16:creationId xmlns:a16="http://schemas.microsoft.com/office/drawing/2014/main" id="{CA456CE4-6615-43C5-8553-E0A5448EF26A}"/>
              </a:ext>
            </a:extLst>
          </p:cNvPr>
          <p:cNvSpPr/>
          <p:nvPr/>
        </p:nvSpPr>
        <p:spPr>
          <a:xfrm>
            <a:off x="1709720" y="4534414"/>
            <a:ext cx="2512422" cy="1856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Marketing @ loreal</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0" name="Rectangle 57">
            <a:hlinkClick r:id="" action="ppaction://noaction"/>
            <a:extLst>
              <a:ext uri="{FF2B5EF4-FFF2-40B4-BE49-F238E27FC236}">
                <a16:creationId xmlns:a16="http://schemas.microsoft.com/office/drawing/2014/main" id="{A695E1C8-E4F0-4F0B-9B9E-EC3B64626D53}"/>
              </a:ext>
            </a:extLst>
          </p:cNvPr>
          <p:cNvSpPr/>
          <p:nvPr/>
        </p:nvSpPr>
        <p:spPr>
          <a:xfrm>
            <a:off x="1684788" y="5247203"/>
            <a:ext cx="2511896" cy="16675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Think Business Strategically</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1" name="Rectangle 57">
            <a:hlinkClick r:id="" action="ppaction://noaction"/>
            <a:extLst>
              <a:ext uri="{FF2B5EF4-FFF2-40B4-BE49-F238E27FC236}">
                <a16:creationId xmlns:a16="http://schemas.microsoft.com/office/drawing/2014/main" id="{0A9030ED-134F-40DD-BD14-4B66D7FBD84E}"/>
              </a:ext>
            </a:extLst>
          </p:cNvPr>
          <p:cNvSpPr/>
          <p:nvPr/>
        </p:nvSpPr>
        <p:spPr>
          <a:xfrm>
            <a:off x="1684132" y="5477204"/>
            <a:ext cx="2512422" cy="17681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Powerful IMC</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2" name="Rectangle 57">
            <a:hlinkClick r:id="" action="ppaction://noaction"/>
            <a:extLst>
              <a:ext uri="{FF2B5EF4-FFF2-40B4-BE49-F238E27FC236}">
                <a16:creationId xmlns:a16="http://schemas.microsoft.com/office/drawing/2014/main" id="{559E7E65-56BC-4418-8A95-DCC6E78777DB}"/>
              </a:ext>
            </a:extLst>
          </p:cNvPr>
          <p:cNvSpPr/>
          <p:nvPr/>
        </p:nvSpPr>
        <p:spPr>
          <a:xfrm>
            <a:off x="1684788" y="5744357"/>
            <a:ext cx="2511895" cy="14467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Insightful Launch Updates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2" name="Rectangle 91"/>
          <p:cNvSpPr/>
          <p:nvPr/>
        </p:nvSpPr>
        <p:spPr>
          <a:xfrm>
            <a:off x="10690807" y="4777973"/>
            <a:ext cx="432443" cy="1689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93" name="Rectangle 92"/>
          <p:cNvSpPr/>
          <p:nvPr/>
        </p:nvSpPr>
        <p:spPr>
          <a:xfrm>
            <a:off x="10708408" y="5009213"/>
            <a:ext cx="427034" cy="1695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94" name="Rectangle 93"/>
          <p:cNvSpPr/>
          <p:nvPr/>
        </p:nvSpPr>
        <p:spPr>
          <a:xfrm>
            <a:off x="10702999" y="5242820"/>
            <a:ext cx="432443" cy="17388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49" name="Rectangle 48"/>
          <p:cNvSpPr/>
          <p:nvPr/>
        </p:nvSpPr>
        <p:spPr>
          <a:xfrm>
            <a:off x="10691782" y="4510146"/>
            <a:ext cx="432443" cy="1910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6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13" name="矩形 112">
            <a:extLst>
              <a:ext uri="{FF2B5EF4-FFF2-40B4-BE49-F238E27FC236}">
                <a16:creationId xmlns:a16="http://schemas.microsoft.com/office/drawing/2014/main" id="{EF5213EB-65A6-4345-A846-2872DD712038}"/>
              </a:ext>
            </a:extLst>
          </p:cNvPr>
          <p:cNvSpPr/>
          <p:nvPr/>
        </p:nvSpPr>
        <p:spPr>
          <a:xfrm>
            <a:off x="1330234" y="569183"/>
            <a:ext cx="3039586" cy="24372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a:ln>
                  <a:noFill/>
                </a:ln>
                <a:solidFill>
                  <a:prstClr val="white"/>
                </a:solidFill>
                <a:effectLst/>
                <a:uLnTx/>
                <a:uFillTx/>
                <a:latin typeface="Century Gothic" panose="020B0502020202020204" pitchFamily="34" charset="0"/>
                <a:cs typeface="+mn-cs"/>
              </a:rPr>
              <a:t>INDIVIDUAL CONTRIBUTOR (ME/JPM)</a:t>
            </a:r>
          </a:p>
        </p:txBody>
      </p:sp>
      <p:sp>
        <p:nvSpPr>
          <p:cNvPr id="114" name="矩形 113">
            <a:extLst>
              <a:ext uri="{FF2B5EF4-FFF2-40B4-BE49-F238E27FC236}">
                <a16:creationId xmlns:a16="http://schemas.microsoft.com/office/drawing/2014/main" id="{CBA3EB40-A765-43C2-A307-5ABBD6959C43}"/>
              </a:ext>
            </a:extLst>
          </p:cNvPr>
          <p:cNvSpPr/>
          <p:nvPr/>
        </p:nvSpPr>
        <p:spPr>
          <a:xfrm>
            <a:off x="4529138" y="575148"/>
            <a:ext cx="3039586" cy="24289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050" b="1" dirty="0" smtClean="0">
                <a:solidFill>
                  <a:prstClr val="white"/>
                </a:solidFill>
                <a:latin typeface="Century Gothic" panose="020B0502020202020204" pitchFamily="34" charset="0"/>
                <a:cs typeface="Arial" panose="020B0604020202020204" pitchFamily="34" charset="0"/>
              </a:rPr>
              <a:t>TEAM LEADER</a:t>
            </a: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 </a:t>
            </a:r>
            <a:r>
              <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(PM-SPM)</a:t>
            </a:r>
          </a:p>
        </p:txBody>
      </p:sp>
      <p:sp>
        <p:nvSpPr>
          <p:cNvPr id="115" name="矩形 114">
            <a:extLst>
              <a:ext uri="{FF2B5EF4-FFF2-40B4-BE49-F238E27FC236}">
                <a16:creationId xmlns:a16="http://schemas.microsoft.com/office/drawing/2014/main" id="{8D1ECA0C-DF1C-4C4A-BC51-D8749E29B6DE}"/>
              </a:ext>
            </a:extLst>
          </p:cNvPr>
          <p:cNvSpPr/>
          <p:nvPr/>
        </p:nvSpPr>
        <p:spPr>
          <a:xfrm>
            <a:off x="7662863" y="578895"/>
            <a:ext cx="3464581" cy="2258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HEAD OF FUNCTION</a:t>
            </a:r>
            <a:r>
              <a:rPr kumimoji="0" lang="fr-FR" altLang="zh-CN" sz="1050" b="1" i="0" u="none" strike="noStrike" kern="1200" cap="none" spc="0" normalizeH="0" noProof="0" dirty="0" smtClean="0">
                <a:ln>
                  <a:noFill/>
                </a:ln>
                <a:solidFill>
                  <a:prstClr val="white"/>
                </a:solidFill>
                <a:effectLst/>
                <a:uLnTx/>
                <a:uFillTx/>
                <a:latin typeface="Century Gothic" panose="020B0502020202020204" pitchFamily="34" charset="0"/>
                <a:cs typeface="Arial" panose="020B0604020202020204" pitchFamily="34" charset="0"/>
              </a:rPr>
              <a:t> </a:t>
            </a: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(GPM-MD</a:t>
            </a:r>
            <a:r>
              <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a:t>
            </a:r>
          </a:p>
        </p:txBody>
      </p:sp>
      <p:sp>
        <p:nvSpPr>
          <p:cNvPr id="61" name="Rectangle 66">
            <a:hlinkClick r:id="" action="ppaction://noaction"/>
            <a:extLst>
              <a:ext uri="{FF2B5EF4-FFF2-40B4-BE49-F238E27FC236}">
                <a16:creationId xmlns:a16="http://schemas.microsoft.com/office/drawing/2014/main" id="{98D4B0BD-292E-41D8-A3EB-147DC74748CF}"/>
              </a:ext>
            </a:extLst>
          </p:cNvPr>
          <p:cNvSpPr/>
          <p:nvPr/>
        </p:nvSpPr>
        <p:spPr>
          <a:xfrm>
            <a:off x="7072241" y="6059749"/>
            <a:ext cx="467402" cy="142674"/>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Core</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sp>
        <p:nvSpPr>
          <p:cNvPr id="62" name="Rectangle 66">
            <a:hlinkClick r:id="" action="ppaction://noaction"/>
            <a:extLst>
              <a:ext uri="{FF2B5EF4-FFF2-40B4-BE49-F238E27FC236}">
                <a16:creationId xmlns:a16="http://schemas.microsoft.com/office/drawing/2014/main" id="{BD8BFB17-83F0-499D-B6B0-C8A2EE835209}"/>
              </a:ext>
            </a:extLst>
          </p:cNvPr>
          <p:cNvSpPr/>
          <p:nvPr/>
        </p:nvSpPr>
        <p:spPr>
          <a:xfrm>
            <a:off x="7556715" y="6059749"/>
            <a:ext cx="467403" cy="137812"/>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MKT</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sp>
        <p:nvSpPr>
          <p:cNvPr id="77" name="Rectangle 66">
            <a:hlinkClick r:id="" action="ppaction://noaction"/>
            <a:extLst>
              <a:ext uri="{FF2B5EF4-FFF2-40B4-BE49-F238E27FC236}">
                <a16:creationId xmlns:a16="http://schemas.microsoft.com/office/drawing/2014/main" id="{D78129DC-994E-42C0-B92C-B597358AC7BD}"/>
              </a:ext>
            </a:extLst>
          </p:cNvPr>
          <p:cNvSpPr/>
          <p:nvPr/>
        </p:nvSpPr>
        <p:spPr>
          <a:xfrm>
            <a:off x="8041190" y="6059748"/>
            <a:ext cx="479922" cy="142675"/>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Sales</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sp>
        <p:nvSpPr>
          <p:cNvPr id="81" name="Rectangle 70">
            <a:hlinkClick r:id="" action="ppaction://noaction"/>
            <a:extLst>
              <a:ext uri="{FF2B5EF4-FFF2-40B4-BE49-F238E27FC236}">
                <a16:creationId xmlns:a16="http://schemas.microsoft.com/office/drawing/2014/main" id="{CCF60244-274C-4994-B20D-58385C846663}"/>
              </a:ext>
            </a:extLst>
          </p:cNvPr>
          <p:cNvSpPr/>
          <p:nvPr/>
        </p:nvSpPr>
        <p:spPr>
          <a:xfrm>
            <a:off x="4486560" y="2478865"/>
            <a:ext cx="709121" cy="96036"/>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Skincare</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3" name="Rectangle 70">
            <a:hlinkClick r:id="" action="ppaction://noaction"/>
            <a:extLst>
              <a:ext uri="{FF2B5EF4-FFF2-40B4-BE49-F238E27FC236}">
                <a16:creationId xmlns:a16="http://schemas.microsoft.com/office/drawing/2014/main" id="{CA14A670-9A24-4DCE-BF4B-0B530864CEC9}"/>
              </a:ext>
            </a:extLst>
          </p:cNvPr>
          <p:cNvSpPr/>
          <p:nvPr/>
        </p:nvSpPr>
        <p:spPr>
          <a:xfrm>
            <a:off x="5990461" y="2471638"/>
            <a:ext cx="709121" cy="99495"/>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Makeup</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7" name="Rectangle 70">
            <a:hlinkClick r:id="" action="ppaction://noaction"/>
            <a:extLst>
              <a:ext uri="{FF2B5EF4-FFF2-40B4-BE49-F238E27FC236}">
                <a16:creationId xmlns:a16="http://schemas.microsoft.com/office/drawing/2014/main" id="{A6D608AF-6796-47C3-A75E-8DC79AC71F86}"/>
              </a:ext>
            </a:extLst>
          </p:cNvPr>
          <p:cNvSpPr/>
          <p:nvPr/>
        </p:nvSpPr>
        <p:spPr>
          <a:xfrm>
            <a:off x="6747997" y="2469918"/>
            <a:ext cx="709122" cy="102225"/>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Fragrance</a:t>
            </a:r>
            <a:endParaRPr kumimoji="0" lang="zh-CN" altLang="en-US" sz="8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8" name="Rectangle 70">
            <a:hlinkClick r:id="" action="ppaction://noaction"/>
            <a:extLst>
              <a:ext uri="{FF2B5EF4-FFF2-40B4-BE49-F238E27FC236}">
                <a16:creationId xmlns:a16="http://schemas.microsoft.com/office/drawing/2014/main" id="{6F55E15F-9E43-4368-88CB-B1278E0839CD}"/>
              </a:ext>
            </a:extLst>
          </p:cNvPr>
          <p:cNvSpPr/>
          <p:nvPr/>
        </p:nvSpPr>
        <p:spPr>
          <a:xfrm>
            <a:off x="5233137" y="2478060"/>
            <a:ext cx="709121" cy="90351"/>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Hair</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82" name="Straight Connector 95">
            <a:extLst>
              <a:ext uri="{FF2B5EF4-FFF2-40B4-BE49-F238E27FC236}">
                <a16:creationId xmlns:a16="http://schemas.microsoft.com/office/drawing/2014/main" id="{2E0514EC-8D2E-4A9B-AD5E-ABEDA351539C}"/>
              </a:ext>
            </a:extLst>
          </p:cNvPr>
          <p:cNvCxnSpPr>
            <a:cxnSpLocks/>
          </p:cNvCxnSpPr>
          <p:nvPr/>
        </p:nvCxnSpPr>
        <p:spPr>
          <a:xfrm flipV="1">
            <a:off x="1360878" y="6300129"/>
            <a:ext cx="9797209" cy="37273"/>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95" name="Rectangle 64">
            <a:extLst>
              <a:ext uri="{FF2B5EF4-FFF2-40B4-BE49-F238E27FC236}">
                <a16:creationId xmlns:a16="http://schemas.microsoft.com/office/drawing/2014/main" id="{DDDBBBDD-5B74-4668-9573-09729B73B82F}"/>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9" name="Rectangle 58">
            <a:extLst>
              <a:ext uri="{FF2B5EF4-FFF2-40B4-BE49-F238E27FC236}">
                <a16:creationId xmlns:a16="http://schemas.microsoft.com/office/drawing/2014/main" id="{6E34F6F0-6E40-4097-B022-AB1331DC6D75}"/>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0" name="Rectangle 76">
            <a:extLst>
              <a:ext uri="{FF2B5EF4-FFF2-40B4-BE49-F238E27FC236}">
                <a16:creationId xmlns:a16="http://schemas.microsoft.com/office/drawing/2014/main" id="{472E1CF9-D4F3-45C9-9AFB-382F1E10D7C1}"/>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1" name="Rectangle 76">
            <a:extLst>
              <a:ext uri="{FF2B5EF4-FFF2-40B4-BE49-F238E27FC236}">
                <a16:creationId xmlns:a16="http://schemas.microsoft.com/office/drawing/2014/main" id="{281336A6-EFAA-4E9A-BC0B-53EB50004012}"/>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6" name="Rectangle 50">
            <a:extLst>
              <a:ext uri="{FF2B5EF4-FFF2-40B4-BE49-F238E27FC236}">
                <a16:creationId xmlns:a16="http://schemas.microsoft.com/office/drawing/2014/main" id="{2D7A89A9-8D8E-48AC-B0B9-FF963474F14D}"/>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7" name="Rectangle 59">
            <a:extLst>
              <a:ext uri="{FF2B5EF4-FFF2-40B4-BE49-F238E27FC236}">
                <a16:creationId xmlns:a16="http://schemas.microsoft.com/office/drawing/2014/main" id="{22879FBB-C9C8-47E4-A520-EED6869C8D37}"/>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37496766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Consumer Connect Essential (Digital)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New Marketers, let us connect with REAL Consumers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why consumer connect is important to marketers in </a:t>
            </a:r>
            <a:r>
              <a:rPr lang="en-US" sz="1200" dirty="0" err="1">
                <a:solidFill>
                  <a:srgbClr val="414241"/>
                </a:solidFill>
                <a:latin typeface="Century Gothic"/>
                <a:ea typeface="AvantGarde Bk BT Book" charset="0"/>
                <a:cs typeface="AvantGarde Bk BT Book" charset="0"/>
              </a:rPr>
              <a:t>L’Oreal</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a real consumer connect through digital way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Exchange the insights with peers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0.5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24501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1</a:t>
            </a:r>
            <a:r>
              <a:rPr lang="en-US" sz="1200" b="1" dirty="0">
                <a:solidFill>
                  <a:srgbClr val="414241"/>
                </a:solidFill>
                <a:latin typeface="Century Gothic"/>
              </a:rPr>
              <a:t>,500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7336" y="4243343"/>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2089167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Consumer interview &amp; Insight Generation</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interview, observation and listening skills of connecting consumer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a real consumer connect (home visit, or digital connection) with skills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Generate consumer insights through 3 steps from consumer truth to consumer wants and then tension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 Especially A MUST-to-have for new marketers before conducting a home visit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24498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sz="1200" dirty="0">
                <a:solidFill>
                  <a:srgbClr val="414241"/>
                </a:solidFill>
                <a:latin typeface="Century Gothic"/>
                <a:sym typeface="Wingdings" panose="05000000000000000000" pitchFamily="2" charset="2"/>
              </a:rPr>
              <a:t>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18009" y="3845935"/>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5344310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Consumer Intelligence</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71450" lvl="0" indent="-171450"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Supported by CCO team, you can get an overview of main consumer intelligence knowledge &amp; methodologies at </a:t>
            </a:r>
            <a:r>
              <a:rPr lang="en-US" altLang="zh-CN" sz="1200" dirty="0" err="1">
                <a:solidFill>
                  <a:srgbClr val="414241"/>
                </a:solidFill>
                <a:latin typeface="Century Gothic"/>
                <a:ea typeface="AvantGarde Bk BT Book" charset="0"/>
                <a:cs typeface="AvantGarde Bk BT Book" charset="0"/>
              </a:rPr>
              <a:t>L’Oreal</a:t>
            </a:r>
            <a:r>
              <a:rPr lang="en-US" altLang="zh-CN" sz="1200" dirty="0">
                <a:solidFill>
                  <a:srgbClr val="414241"/>
                </a:solidFill>
                <a:latin typeface="Century Gothic"/>
                <a:ea typeface="AvantGarde Bk BT Book" charset="0"/>
                <a:cs typeface="AvantGarde Bk BT Book" charset="0"/>
              </a:rPr>
              <a:t>.</a:t>
            </a:r>
          </a:p>
          <a:p>
            <a:pPr marL="171450" lvl="0" indent="-171450"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Identify each </a:t>
            </a:r>
            <a:r>
              <a:rPr lang="en-US" altLang="zh-CN" sz="1200" dirty="0" err="1">
                <a:solidFill>
                  <a:srgbClr val="414241"/>
                </a:solidFill>
                <a:latin typeface="Century Gothic"/>
                <a:ea typeface="AvantGarde Bk BT Book" charset="0"/>
                <a:cs typeface="AvantGarde Bk BT Book" charset="0"/>
              </a:rPr>
              <a:t>methdologys</a:t>
            </a:r>
            <a:r>
              <a:rPr lang="en-US" altLang="zh-CN" sz="1200" dirty="0">
                <a:solidFill>
                  <a:srgbClr val="414241"/>
                </a:solidFill>
                <a:latin typeface="Century Gothic"/>
                <a:ea typeface="AvantGarde Bk BT Book" charset="0"/>
                <a:cs typeface="AvantGarde Bk BT Book" charset="0"/>
              </a:rPr>
              <a:t> main application on business and how to interpret and use the results</a:t>
            </a:r>
          </a:p>
          <a:p>
            <a:pPr marL="171450" lvl="0" indent="-171450"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Spot the toolbox where you can connect holistically with all consumer intelligence at </a:t>
            </a:r>
            <a:r>
              <a:rPr lang="en-US" altLang="zh-CN" sz="1200" dirty="0" err="1">
                <a:solidFill>
                  <a:srgbClr val="414241"/>
                </a:solidFill>
                <a:latin typeface="Century Gothic"/>
                <a:ea typeface="AvantGarde Bk BT Book" charset="0"/>
                <a:cs typeface="AvantGarde Bk BT Book" charset="0"/>
              </a:rPr>
              <a:t>L’Oreal</a:t>
            </a:r>
            <a:r>
              <a:rPr lang="en-US" altLang="zh-CN" sz="1200" dirty="0">
                <a:solidFill>
                  <a:srgbClr val="414241"/>
                </a:solidFill>
                <a:latin typeface="Century Gothic"/>
                <a:ea typeface="AvantGarde Bk BT Book" charset="0"/>
                <a:cs typeface="AvantGarde Bk BT Book" charset="0"/>
              </a:rPr>
              <a: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GB" sz="1200" noProof="0" dirty="0">
                <a:solidFill>
                  <a:srgbClr val="414241"/>
                </a:solidFill>
                <a:latin typeface="Century Gothic" panose="020B0502020202020204" pitchFamily="34" charset="0"/>
                <a:ea typeface="AvantGarde Bk BT Book" charset="0"/>
                <a:cs typeface="AvantGarde Bk BT Book" charset="0"/>
              </a:rPr>
              <a:t>TBC</a:t>
            </a: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11769</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40" name="Rectangle à coins arrondis 9"/>
          <p:cNvSpPr/>
          <p:nvPr/>
        </p:nvSpPr>
        <p:spPr>
          <a:xfrm>
            <a:off x="647336" y="3852822"/>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7882" y="412446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39145365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Shopper Connection</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a:t>
            </a:r>
            <a:r>
              <a:rPr lang="en-US" altLang="zh-CN" sz="1400" b="1" u="sng" dirty="0">
                <a:solidFill>
                  <a:srgbClr val="414241"/>
                </a:solidFill>
                <a:latin typeface="Century Gothic"/>
                <a:ea typeface="AvantGarde Bk BT Book" charset="0"/>
                <a:cs typeface="AvantGarde Bk BT Book" charset="0"/>
              </a:rPr>
              <a:t>easer</a:t>
            </a:r>
          </a:p>
          <a:p>
            <a:pPr lvl="0" defTabSz="457147">
              <a:defRPr/>
            </a:pPr>
            <a:r>
              <a:rPr lang="en-GB" sz="1400" dirty="0">
                <a:solidFill>
                  <a:srgbClr val="414241"/>
                </a:solidFill>
                <a:latin typeface="Century Gothic"/>
                <a:ea typeface="AvantGarde Bk BT Book" charset="0"/>
                <a:cs typeface="AvantGarde Bk BT Book" charset="0"/>
              </a:rPr>
              <a:t>Are you speaking Shopper?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Describe what is shopper and its impaction to business</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Apply the basic rule of a self shopper observation</a:t>
            </a:r>
          </a:p>
          <a:p>
            <a:pPr marL="180975" lvl="0" indent="-180975" defTabSz="457147">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Translate the shopper insights to business actions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大区经理， 重点客户经理，通路营销等销售岗位 </a:t>
            </a:r>
            <a:endParaRPr lang="en-US" altLang="zh-CN"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11710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Rectangle à coins arrondis 9">
            <a:extLst>
              <a:ext uri="{FF2B5EF4-FFF2-40B4-BE49-F238E27FC236}">
                <a16:creationId xmlns:a16="http://schemas.microsoft.com/office/drawing/2014/main" id="{38B13537-5272-4343-A8F5-0A14D842E8DB}"/>
              </a:ext>
            </a:extLst>
          </p:cNvPr>
          <p:cNvSpPr/>
          <p:nvPr/>
        </p:nvSpPr>
        <p:spPr>
          <a:xfrm>
            <a:off x="647336" y="4289458"/>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Tree>
    <p:extLst>
      <p:ext uri="{BB962C8B-B14F-4D97-AF65-F5344CB8AC3E}">
        <p14:creationId xmlns:p14="http://schemas.microsoft.com/office/powerpoint/2010/main" val="492450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L’Oréal Discovery</a:t>
            </a:r>
            <a:endParaRPr lang="en-GB"/>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All you need to know about L'Oréal culture and vision when you join us!</a:t>
            </a:r>
          </a:p>
          <a:p>
            <a:pPr lvl="0" defTabSz="451312">
              <a:lnSpc>
                <a:spcPct val="110000"/>
              </a:lnSpc>
              <a:defRPr/>
            </a:pPr>
            <a:r>
              <a:rPr lang="en-US" sz="1200" dirty="0">
                <a:solidFill>
                  <a:srgbClr val="414241"/>
                </a:solidFill>
                <a:latin typeface="Century Gothic"/>
              </a:rPr>
              <a:t>Welcome to the world of Beauty!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feeling of being a part of </a:t>
            </a:r>
            <a:r>
              <a:rPr lang="en-US" sz="1200" dirty="0" smtClean="0">
                <a:solidFill>
                  <a:srgbClr val="414241"/>
                </a:solidFill>
                <a:latin typeface="Century Gothic"/>
                <a:ea typeface="AvantGarde Bk BT Book" charset="0"/>
                <a:cs typeface="AvantGarde Bk BT Book" charset="0"/>
              </a:rPr>
              <a:t>L'Oréal China, </a:t>
            </a:r>
            <a:r>
              <a:rPr lang="en-US" sz="1200" dirty="0">
                <a:solidFill>
                  <a:srgbClr val="414241"/>
                </a:solidFill>
                <a:latin typeface="Century Gothic"/>
                <a:ea typeface="AvantGarde Bk BT Book" charset="0"/>
                <a:cs typeface="AvantGarde Bk BT Book" charset="0"/>
              </a:rPr>
              <a:t>by experimenting and sharing its values.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the culture and strategy of China and the Group.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organi</a:t>
            </a:r>
            <a:r>
              <a:rPr lang="en-US" altLang="zh-CN" sz="1200" dirty="0">
                <a:solidFill>
                  <a:srgbClr val="414241"/>
                </a:solidFill>
                <a:latin typeface="Century Gothic"/>
                <a:ea typeface="AvantGarde Bk BT Book" charset="0"/>
                <a:cs typeface="AvantGarde Bk BT Book" charset="0"/>
              </a:rPr>
              <a:t>z</a:t>
            </a:r>
            <a:r>
              <a:rPr lang="en-US" sz="1200" dirty="0">
                <a:solidFill>
                  <a:srgbClr val="414241"/>
                </a:solidFill>
                <a:latin typeface="Century Gothic"/>
                <a:ea typeface="AvantGarde Bk BT Book" charset="0"/>
                <a:cs typeface="AvantGarde Bk BT Book" charset="0"/>
              </a:rPr>
              <a:t>ation and working methods of China in order to develop effectiveness.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sensitivity to the Beauty Business and the sources of the Group's success: Research, Brands, Markets, Individuals.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network</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vision of your future in </a:t>
            </a:r>
            <a:r>
              <a:rPr lang="en-US" sz="1200" dirty="0" smtClean="0">
                <a:solidFill>
                  <a:srgbClr val="414241"/>
                </a:solidFill>
                <a:latin typeface="Century Gothic"/>
                <a:ea typeface="AvantGarde Bk BT Book" charset="0"/>
                <a:cs typeface="AvantGarde Bk BT Book" charset="0"/>
              </a:rPr>
              <a:t>L'Oréal China.</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a:solidFill>
                  <a:srgbClr val="414241"/>
                </a:solidFill>
                <a:latin typeface="Century Gothic"/>
                <a:ea typeface="AvantGarde Bk BT Book" charset="0"/>
                <a:cs typeface="AvantGarde Bk BT Book" charset="0"/>
              </a:rPr>
              <a:t>New comer within 6 months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a:ea typeface="+mn-ea"/>
                <a:cs typeface="+mn-cs"/>
              </a:rPr>
              <a:t>4 days</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a:ln>
                  <a:noFill/>
                </a:ln>
                <a:solidFill>
                  <a:srgbClr val="414241"/>
                </a:solidFill>
                <a:effectLst/>
                <a:uLnTx/>
                <a:uFillTx/>
                <a:latin typeface="Century Gothic"/>
                <a:ea typeface="+mn-ea"/>
                <a:cs typeface="+mn-cs"/>
              </a:rPr>
              <a:t>1965</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a:ea typeface="+mn-ea"/>
                <a:cs typeface="+mn-cs"/>
              </a:rPr>
              <a:t>RMB 4,000</a:t>
            </a:r>
            <a:endParaRPr kumimoji="0" lang="en-GB"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a:ln>
                  <a:noFill/>
                </a:ln>
                <a:solidFill>
                  <a:srgbClr val="414241"/>
                </a:solidFill>
                <a:effectLst/>
                <a:uLnTx/>
                <a:uFillTx/>
                <a:latin typeface="Century Gothic"/>
                <a:ea typeface="+mn-ea"/>
                <a:cs typeface="+mn-cs"/>
              </a:rPr>
              <a:t>CN</a:t>
            </a:r>
            <a:endParaRPr kumimoji="0" lang="en-GB" sz="900" b="1"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2649" y="5215437"/>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Onboarding</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642649" y="5452890"/>
            <a:ext cx="1639966" cy="304826"/>
          </a:xfrm>
          <a:prstGeom prst="rect">
            <a:avLst/>
          </a:prstGeom>
        </p:spPr>
      </p:pic>
    </p:spTree>
    <p:extLst>
      <p:ext uri="{BB962C8B-B14F-4D97-AF65-F5344CB8AC3E}">
        <p14:creationId xmlns:p14="http://schemas.microsoft.com/office/powerpoint/2010/main" val="12916266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Social Intelligence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Leverage you r market research to its full potential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purpose of social intelligence platform and what is it in </a:t>
            </a:r>
            <a:r>
              <a:rPr lang="en-US" sz="1200" dirty="0" err="1">
                <a:solidFill>
                  <a:srgbClr val="414241"/>
                </a:solidFill>
                <a:latin typeface="Century Gothic"/>
                <a:ea typeface="AvantGarde Bk BT Book" charset="0"/>
                <a:cs typeface="AvantGarde Bk BT Book" charset="0"/>
              </a:rPr>
              <a:t>L’Oreal</a:t>
            </a:r>
            <a:r>
              <a:rPr lang="zh-CN" altLang="en-US" sz="1200" dirty="0">
                <a:solidFill>
                  <a:srgbClr val="414241"/>
                </a:solidFill>
                <a:latin typeface="Century Gothic"/>
                <a:ea typeface="AvantGarde Bk BT Book" charset="0"/>
                <a:cs typeface="AvantGarde Bk BT Book" charset="0"/>
              </a:rPr>
              <a:t>了解为什么</a:t>
            </a:r>
            <a:r>
              <a:rPr lang="en-US" sz="1200" dirty="0">
                <a:solidFill>
                  <a:srgbClr val="414241"/>
                </a:solidFill>
                <a:latin typeface="Century Gothic"/>
                <a:ea typeface="AvantGarde Bk BT Book" charset="0"/>
                <a:cs typeface="AvantGarde Bk BT Book" charset="0"/>
              </a:rPr>
              <a:t>CMI</a:t>
            </a:r>
            <a:r>
              <a:rPr lang="zh-CN" altLang="en-US" sz="1200" dirty="0">
                <a:solidFill>
                  <a:srgbClr val="414241"/>
                </a:solidFill>
                <a:latin typeface="Century Gothic"/>
                <a:ea typeface="AvantGarde Bk BT Book" charset="0"/>
                <a:cs typeface="AvantGarde Bk BT Book" charset="0"/>
              </a:rPr>
              <a:t>要搭建</a:t>
            </a:r>
            <a:r>
              <a:rPr lang="en-US" sz="1200" dirty="0">
                <a:solidFill>
                  <a:srgbClr val="414241"/>
                </a:solidFill>
                <a:latin typeface="Century Gothic"/>
                <a:ea typeface="AvantGarde Bk BT Book" charset="0"/>
                <a:cs typeface="AvantGarde Bk BT Book" charset="0"/>
              </a:rPr>
              <a:t>social Intelligence，</a:t>
            </a:r>
            <a:r>
              <a:rPr lang="zh-CN" altLang="en-US" sz="1200" dirty="0">
                <a:solidFill>
                  <a:srgbClr val="414241"/>
                </a:solidFill>
                <a:latin typeface="Century Gothic"/>
                <a:ea typeface="AvantGarde Bk BT Book" charset="0"/>
                <a:cs typeface="AvantGarde Bk BT Book" charset="0"/>
              </a:rPr>
              <a:t>系统是什么</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how the intelligence data built and how to use the user interface</a:t>
            </a:r>
            <a:r>
              <a:rPr lang="zh-CN" altLang="en-US" sz="1200" dirty="0">
                <a:solidFill>
                  <a:srgbClr val="414241"/>
                </a:solidFill>
                <a:latin typeface="Century Gothic"/>
                <a:ea typeface="AvantGarde Bk BT Book" charset="0"/>
                <a:cs typeface="AvantGarde Bk BT Book" charset="0"/>
              </a:rPr>
              <a:t>理解系统的搭建逻辑以及如何使用界面</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Apply </a:t>
            </a:r>
            <a:r>
              <a:rPr lang="zh-CN" altLang="en-US" sz="1200" dirty="0">
                <a:solidFill>
                  <a:srgbClr val="414241"/>
                </a:solidFill>
                <a:latin typeface="Century Gothic"/>
                <a:ea typeface="AvantGarde Bk BT Book" charset="0"/>
                <a:cs typeface="AvantGarde Bk BT Book" charset="0"/>
              </a:rPr>
              <a:t>如何在系统中找到相应的</a:t>
            </a:r>
            <a:r>
              <a:rPr lang="en-US" sz="1200" dirty="0">
                <a:solidFill>
                  <a:srgbClr val="414241"/>
                </a:solidFill>
                <a:latin typeface="Century Gothic"/>
                <a:ea typeface="AvantGarde Bk BT Book" charset="0"/>
                <a:cs typeface="AvantGarde Bk BT Book" charset="0"/>
              </a:rPr>
              <a:t>Intelligence </a:t>
            </a:r>
            <a:r>
              <a:rPr lang="zh-CN" altLang="en-US" sz="1200" dirty="0">
                <a:solidFill>
                  <a:srgbClr val="414241"/>
                </a:solidFill>
                <a:latin typeface="Century Gothic"/>
                <a:ea typeface="AvantGarde Bk BT Book" charset="0"/>
                <a:cs typeface="AvantGarde Bk BT Book" charset="0"/>
              </a:rPr>
              <a:t>信息去回答</a:t>
            </a:r>
            <a:r>
              <a:rPr lang="en-US" sz="1200" dirty="0">
                <a:solidFill>
                  <a:srgbClr val="414241"/>
                </a:solidFill>
                <a:latin typeface="Century Gothic"/>
                <a:ea typeface="AvantGarde Bk BT Book" charset="0"/>
                <a:cs typeface="AvantGarde Bk BT Book" charset="0"/>
              </a:rPr>
              <a:t>Business </a:t>
            </a:r>
            <a:r>
              <a:rPr lang="zh-CN" altLang="en-US" sz="1200" dirty="0">
                <a:solidFill>
                  <a:srgbClr val="414241"/>
                </a:solidFill>
                <a:latin typeface="Century Gothic"/>
                <a:ea typeface="AvantGarde Bk BT Book" charset="0"/>
                <a:cs typeface="AvantGarde Bk BT Book" charset="0"/>
              </a:rPr>
              <a:t>问题， 从而帮助</a:t>
            </a:r>
            <a:r>
              <a:rPr lang="en-US" sz="1200" dirty="0">
                <a:solidFill>
                  <a:srgbClr val="414241"/>
                </a:solidFill>
                <a:latin typeface="Century Gothic"/>
                <a:ea typeface="AvantGarde Bk BT Book" charset="0"/>
                <a:cs typeface="AvantGarde Bk BT Book" charset="0"/>
              </a:rPr>
              <a:t>Marketing Planning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Digital Marketing, product marketing, CRM, PR, Communication, Ecommerce</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4 hours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30118</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a:t>
            </a:r>
            <a:r>
              <a:rPr lang="en-GB" sz="1200" b="1" dirty="0">
                <a:solidFill>
                  <a:srgbClr val="414241"/>
                </a:solidFill>
                <a:latin typeface="Century Gothic"/>
              </a:rPr>
              <a:t>500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2649" y="4879310"/>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dirty="0">
                <a:solidFill>
                  <a:prstClr val="white">
                    <a:lumMod val="65000"/>
                  </a:prstClr>
                </a:solidFill>
                <a:latin typeface="Century Gothic" panose="020B0502020202020204" pitchFamily="34" charset="0"/>
                <a:ea typeface="AvantGarde Bk BT Book" charset="0"/>
                <a:cs typeface="AvantGarde Bk BT Book" charset="0"/>
              </a:rPr>
              <a:t>M</a:t>
            </a: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arketing</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2649" y="461829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19770612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TMIC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Leverage you r market research to its full potential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what is TMIC and how to use it step by step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the ways to getting consumer profiling category and cross category trends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how to run different new product test including concept, price and market size projection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how to run new product launch performance tracking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31127</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750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2649" y="4858990"/>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2649" y="4597972"/>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4251668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Skincare </a:t>
            </a:r>
            <a:r>
              <a:rPr lang="en-US" dirty="0" err="1">
                <a:latin typeface="Century Gothic"/>
              </a:rPr>
              <a:t>Metier</a:t>
            </a:r>
            <a:endParaRPr lang="en-US" dirty="0">
              <a:latin typeface="Century Gothic"/>
            </a:endParaRP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4.5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799</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3" y="4838757"/>
            <a:ext cx="2197275"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endParaRPr lang="en-US" sz="1200" dirty="0">
              <a:solidFill>
                <a:srgbClr val="414241"/>
              </a:solidFill>
              <a:latin typeface="Century Gothic" panose="020B0502020202020204" pitchFamily="34"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dirty="0">
                <a:solidFill>
                  <a:srgbClr val="414241"/>
                </a:solidFill>
                <a:latin typeface="Century Gothic" panose="020B0502020202020204" pitchFamily="34" charset="0"/>
              </a:rPr>
              <a:t>RMB17,900</a:t>
            </a: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J</a:t>
            </a:r>
            <a:r>
              <a:rPr lang="en-US" altLang="zh-CN" sz="1200" dirty="0">
                <a:solidFill>
                  <a:srgbClr val="414241"/>
                </a:solidFill>
                <a:latin typeface="Century Gothic" panose="020B0502020202020204" pitchFamily="34" charset="0"/>
                <a:sym typeface="Wingdings" panose="05000000000000000000" pitchFamily="2" charset="2"/>
              </a:rPr>
              <a:t>ob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2" y="5530855"/>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"All you need to know to manage a </a:t>
            </a:r>
            <a:r>
              <a:rPr lang="en-US" altLang="zh-CN" sz="1200" dirty="0">
                <a:solidFill>
                  <a:srgbClr val="414241"/>
                </a:solidFill>
                <a:latin typeface="Century Gothic" panose="020B0502020202020204" pitchFamily="34" charset="0"/>
                <a:ea typeface="AvantGarde Bk BT Book" charset="0"/>
                <a:cs typeface="AvantGarde Bk BT Book" charset="0"/>
              </a:rPr>
              <a:t>skincare </a:t>
            </a:r>
            <a:r>
              <a:rPr lang="en-US" sz="1200" dirty="0">
                <a:solidFill>
                  <a:srgbClr val="414241"/>
                </a:solidFill>
                <a:latin typeface="Century Gothic" panose="020B0502020202020204" pitchFamily="34" charset="0"/>
                <a:ea typeface="AvantGarde Bk BT Book" charset="0"/>
                <a:cs typeface="AvantGarde Bk BT Book" charset="0"/>
              </a:rPr>
              <a:t>business!"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Identify basic scientific and technical concepts (skin biology, formulation and product evaluation) and product evaluation (</a:t>
            </a:r>
            <a:r>
              <a:rPr lang="en-US" sz="1200" dirty="0" err="1">
                <a:solidFill>
                  <a:srgbClr val="414241"/>
                </a:solidFill>
                <a:latin typeface="Century Gothic" panose="020B0502020202020204" pitchFamily="34" charset="0"/>
                <a:ea typeface="AvantGarde Bk BT Book" charset="0"/>
                <a:cs typeface="AvantGarde Bk BT Book" charset="0"/>
              </a:rPr>
              <a:t>alenics</a:t>
            </a:r>
            <a:r>
              <a:rPr lang="en-US" sz="1200" dirty="0">
                <a:solidFill>
                  <a:srgbClr val="414241"/>
                </a:solidFill>
                <a:latin typeface="Century Gothic" panose="020B0502020202020204" pitchFamily="34" charset="0"/>
                <a:ea typeface="AvantGarde Bk BT Book" charset="0"/>
                <a:cs typeface="AvantGarde Bk BT Book" charset="0"/>
              </a:rPr>
              <a:t> and texture)</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Enhance your market knowledge and global vision of </a:t>
            </a:r>
            <a:r>
              <a:rPr lang="en-US" sz="1200" dirty="0" err="1">
                <a:solidFill>
                  <a:srgbClr val="414241"/>
                </a:solidFill>
                <a:latin typeface="Century Gothic" panose="020B0502020202020204" pitchFamily="34" charset="0"/>
                <a:ea typeface="AvantGarde Bk BT Book" charset="0"/>
                <a:cs typeface="AvantGarde Bk BT Book" charset="0"/>
              </a:rPr>
              <a:t>L'Oreal</a:t>
            </a:r>
            <a:r>
              <a:rPr lang="en-US" sz="1200" dirty="0">
                <a:solidFill>
                  <a:srgbClr val="414241"/>
                </a:solidFill>
                <a:latin typeface="Century Gothic" panose="020B0502020202020204" pitchFamily="34" charset="0"/>
                <a:ea typeface="AvantGarde Bk BT Book" charset="0"/>
                <a:cs typeface="AvantGarde Bk BT Book" charset="0"/>
              </a:rPr>
              <a:t> strategy in your category and Zone and identify the main consumer trends and needs in this specific category</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Assimilate the specificities and the strategy of your division</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Have built a significant network throughout the Zone</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 Integrate other countries Best Practices into the running of your own local business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"PM/BM * Y1, Marketing, CMI, Communication &amp; Digital All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Marketing Essentials or equivalent level</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278575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Hair </a:t>
            </a:r>
            <a:r>
              <a:rPr lang="en-US" dirty="0" err="1">
                <a:latin typeface="Century Gothic"/>
              </a:rPr>
              <a:t>Metier</a:t>
            </a:r>
            <a:endParaRPr lang="en-US" dirty="0">
              <a:latin typeface="Century Gothic"/>
            </a:endParaRP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lang="en-US" sz="1200" b="1" dirty="0">
                <a:solidFill>
                  <a:srgbClr val="414241"/>
                </a:solidFill>
                <a:latin typeface="Century Gothic" panose="020B0502020202020204" pitchFamily="34" charset="0"/>
              </a:rPr>
              <a:t>4.5</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800</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4" y="4874266"/>
            <a:ext cx="2197275"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endParaRPr lang="en-US" sz="1200" dirty="0">
              <a:solidFill>
                <a:srgbClr val="414241"/>
              </a:solidFill>
              <a:latin typeface="Century Gothic" panose="020B0502020202020204" pitchFamily="34" charset="0"/>
            </a:endParaRPr>
          </a:p>
          <a:p>
            <a:pPr lvl="0" defTabSz="457147">
              <a:defRPr/>
            </a:pPr>
            <a:r>
              <a:rPr lang="en-US" altLang="zh-CN" sz="1200" b="1" dirty="0">
                <a:solidFill>
                  <a:srgbClr val="414241"/>
                </a:solidFill>
                <a:latin typeface="Century Gothic" panose="020B0502020202020204" pitchFamily="34" charset="0"/>
              </a:rPr>
              <a:t>RMB17,900</a:t>
            </a:r>
            <a:endParaRPr lang="en-US" sz="1200" b="1" dirty="0">
              <a:solidFill>
                <a:srgbClr val="414241"/>
              </a:solidFill>
              <a:latin typeface="Century Gothic" panose="020B0502020202020204" pitchFamily="34" charset="0"/>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J</a:t>
            </a:r>
            <a:r>
              <a:rPr lang="en-US" altLang="zh-CN" sz="1200" dirty="0">
                <a:solidFill>
                  <a:srgbClr val="414241"/>
                </a:solidFill>
                <a:latin typeface="Century Gothic" panose="020B0502020202020204" pitchFamily="34" charset="0"/>
                <a:sym typeface="Wingdings" panose="05000000000000000000" pitchFamily="2" charset="2"/>
              </a:rPr>
              <a:t>ob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3" y="551433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"All you need to know to manage Haircare, </a:t>
            </a:r>
            <a:r>
              <a:rPr lang="en-US" sz="1200" dirty="0" err="1">
                <a:solidFill>
                  <a:srgbClr val="414241"/>
                </a:solidFill>
                <a:latin typeface="Century Gothic" panose="020B0502020202020204" pitchFamily="34" charset="0"/>
                <a:ea typeface="AvantGarde Bk BT Book" charset="0"/>
                <a:cs typeface="AvantGarde Bk BT Book" charset="0"/>
              </a:rPr>
              <a:t>Haircolor</a:t>
            </a:r>
            <a:r>
              <a:rPr lang="en-US" sz="1200" dirty="0">
                <a:solidFill>
                  <a:srgbClr val="414241"/>
                </a:solidFill>
                <a:latin typeface="Century Gothic" panose="020B0502020202020204" pitchFamily="34" charset="0"/>
                <a:ea typeface="AvantGarde Bk BT Book" charset="0"/>
                <a:cs typeface="AvantGarde Bk BT Book" charset="0"/>
              </a:rPr>
              <a:t>, Perm &amp; Styling categories!"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Identify basic hair scientific &amp; biology and all hair formulation and technical concepts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Recognize and evaluate with sensorial protocols hair care &amp; color</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Enhance market knowledge with </a:t>
            </a:r>
            <a:r>
              <a:rPr lang="en-US" sz="1200" dirty="0" err="1">
                <a:solidFill>
                  <a:srgbClr val="414241"/>
                </a:solidFill>
                <a:latin typeface="Century Gothic" panose="020B0502020202020204" pitchFamily="34" charset="0"/>
                <a:ea typeface="AvantGarde Bk BT Book" charset="0"/>
                <a:cs typeface="AvantGarde Bk BT Book" charset="0"/>
              </a:rPr>
              <a:t>L'Oreal</a:t>
            </a:r>
            <a:r>
              <a:rPr lang="en-US" sz="1200" dirty="0">
                <a:solidFill>
                  <a:srgbClr val="414241"/>
                </a:solidFill>
                <a:latin typeface="Century Gothic" panose="020B0502020202020204" pitchFamily="34" charset="0"/>
                <a:ea typeface="AvantGarde Bk BT Book" charset="0"/>
                <a:cs typeface="AvantGarde Bk BT Book" charset="0"/>
              </a:rPr>
              <a:t> global &amp; zone vision &amp; strategy and identify hair category consumer needs and trends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Assimilate the division specificities and the strategy and integrate other countries' best practices into own local business management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Build a significant network throughout the Zone</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"PM/BM * Y1, Marketing, CMI, Communication &amp; Digital All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Marketing Essentials or equivalent level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15398808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Makeup </a:t>
            </a:r>
            <a:r>
              <a:rPr lang="en-US" dirty="0" err="1">
                <a:latin typeface="Century Gothic"/>
              </a:rPr>
              <a:t>Metier</a:t>
            </a:r>
            <a:endParaRPr lang="en-US" dirty="0">
              <a:latin typeface="Century Gothic"/>
            </a:endParaRP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805</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322498" y="4855075"/>
            <a:ext cx="2197275"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endParaRPr lang="en-US" sz="1200" dirty="0">
              <a:solidFill>
                <a:srgbClr val="414241"/>
              </a:solidFill>
              <a:latin typeface="Century Gothic" panose="020B0502020202020204" pitchFamily="34"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22, 000</a:t>
            </a: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J</a:t>
            </a:r>
            <a:r>
              <a:rPr lang="en-US" altLang="zh-CN" sz="1200" dirty="0">
                <a:solidFill>
                  <a:srgbClr val="414241"/>
                </a:solidFill>
                <a:latin typeface="Century Gothic" panose="020B0502020202020204" pitchFamily="34" charset="0"/>
                <a:sym typeface="Wingdings" panose="05000000000000000000" pitchFamily="2" charset="2"/>
              </a:rPr>
              <a:t>ob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356382" y="5532215"/>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"All you need to know to manage a  Make-up business!"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Identify basic makeup scientific knowledge, formulation &amp; evaluation and recognize sensorial protocol to evaluate texture, shade and color</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Enhance your market knowledge and global &amp; zone vision of </a:t>
            </a:r>
            <a:r>
              <a:rPr lang="en-US" sz="1200" dirty="0" err="1">
                <a:solidFill>
                  <a:srgbClr val="414241"/>
                </a:solidFill>
                <a:latin typeface="Century Gothic" panose="020B0502020202020204" pitchFamily="34" charset="0"/>
                <a:ea typeface="AvantGarde Bk BT Book" charset="0"/>
                <a:cs typeface="AvantGarde Bk BT Book" charset="0"/>
              </a:rPr>
              <a:t>L'Oreal</a:t>
            </a:r>
            <a:r>
              <a:rPr lang="en-US" sz="1200" dirty="0">
                <a:solidFill>
                  <a:srgbClr val="414241"/>
                </a:solidFill>
                <a:latin typeface="Century Gothic" panose="020B0502020202020204" pitchFamily="34" charset="0"/>
                <a:ea typeface="AvantGarde Bk BT Book" charset="0"/>
                <a:cs typeface="AvantGarde Bk BT Book" charset="0"/>
              </a:rPr>
              <a:t> strategy and identify the main consumer needs and trends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Assimilate division specificities &amp; strategy and integrate the best practices into your own local business management </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Build a significant network throughout the Zone</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 Reuse tools for trends spotting, shade management and Make-Up category P&amp;L management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"PM/BM * Y1, Marketing, CMI, Communication &amp; Digital All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Marketing Essentials or equivalent level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highlight>
                <a:srgbClr val="FFFF00"/>
              </a:highligh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986981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Fragrance </a:t>
            </a:r>
            <a:r>
              <a:rPr lang="en-US" dirty="0" err="1">
                <a:latin typeface="Century Gothic"/>
              </a:rPr>
              <a:t>Metier</a:t>
            </a:r>
            <a:endParaRPr lang="en-US" dirty="0">
              <a:latin typeface="Century Gothic"/>
            </a:endParaRP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lang="en-US" sz="1200" b="1" dirty="0">
                <a:solidFill>
                  <a:srgbClr val="414241"/>
                </a:solidFill>
                <a:latin typeface="Century Gothic" panose="020B0502020202020204" pitchFamily="34" charset="0"/>
              </a:rPr>
              <a:t>4.5</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872</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322498" y="4842403"/>
            <a:ext cx="2197275"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endParaRPr lang="en-US" sz="1200" dirty="0">
              <a:solidFill>
                <a:srgbClr val="414241"/>
              </a:solidFill>
              <a:latin typeface="Century Gothic" panose="020B0502020202020204" pitchFamily="34"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dirty="0">
                <a:solidFill>
                  <a:srgbClr val="414241"/>
                </a:solidFill>
                <a:latin typeface="Century Gothic" panose="020B0502020202020204" pitchFamily="34" charset="0"/>
              </a:rPr>
              <a:t>RMB22,000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J</a:t>
            </a:r>
            <a:r>
              <a:rPr lang="en-US" altLang="zh-CN" sz="1200" dirty="0">
                <a:solidFill>
                  <a:srgbClr val="414241"/>
                </a:solidFill>
                <a:latin typeface="Century Gothic" panose="020B0502020202020204" pitchFamily="34" charset="0"/>
                <a:sym typeface="Wingdings" panose="05000000000000000000" pitchFamily="2" charset="2"/>
              </a:rPr>
              <a:t>ob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4" y="5523519"/>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"All you need to know to manage a  </a:t>
            </a:r>
            <a:r>
              <a:rPr lang="en-US" altLang="zh-CN" sz="1200" dirty="0">
                <a:solidFill>
                  <a:srgbClr val="414241"/>
                </a:solidFill>
                <a:latin typeface="Century Gothic" panose="020B0502020202020204" pitchFamily="34" charset="0"/>
                <a:ea typeface="AvantGarde Bk BT Book" charset="0"/>
                <a:cs typeface="AvantGarde Bk BT Book" charset="0"/>
              </a:rPr>
              <a:t>Fragrance </a:t>
            </a:r>
            <a:r>
              <a:rPr lang="en-US" sz="1200" dirty="0">
                <a:solidFill>
                  <a:srgbClr val="414241"/>
                </a:solidFill>
                <a:latin typeface="Century Gothic" panose="020B0502020202020204" pitchFamily="34" charset="0"/>
                <a:ea typeface="AvantGarde Bk BT Book" charset="0"/>
                <a:cs typeface="AvantGarde Bk BT Book" charset="0"/>
              </a:rPr>
              <a:t>business!"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360º overview of the category from consumer insights to laboratories and Marketing / Digital Activation</a:t>
            </a:r>
          </a:p>
          <a:p>
            <a:pPr marL="180975" lvl="0" indent="-180975" defTabSz="457147">
              <a:buFont typeface="Arial" panose="020B0604020202020204" pitchFamily="34" charset="0"/>
              <a:buChar char="•"/>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"PM/BM * Y1, Marketing, CMI, Communication &amp; Digital All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Marketing Essentials or equivalent level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745893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Product Trend Updates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endParaRPr lang="en-GB" altLang="zh-CN" dirty="0">
              <a:solidFill>
                <a:srgbClr val="414241"/>
              </a:solidFill>
            </a:endParaRPr>
          </a:p>
          <a:p>
            <a:pPr lvl="0" defTabSz="457147">
              <a:defRPr/>
            </a:pPr>
            <a:r>
              <a:rPr lang="en-US" sz="1200" dirty="0">
                <a:solidFill>
                  <a:srgbClr val="414241"/>
                </a:solidFill>
                <a:latin typeface="Century Gothic"/>
                <a:ea typeface="AvantGarde Bk BT Book" charset="0"/>
                <a:cs typeface="AvantGarde Bk BT Book" charset="0"/>
              </a:rPr>
              <a:t>Insightful talks and workshops for marketers on the latest trends</a:t>
            </a:r>
            <a:r>
              <a:rPr lang="en-US" sz="1400" dirty="0">
                <a:solidFill>
                  <a:srgbClr val="414241"/>
                </a:solidFill>
                <a:latin typeface="Century Gothic"/>
                <a:ea typeface="AvantGarde Bk BT Book" charset="0"/>
                <a:cs typeface="AvantGarde Bk BT Book" charset="0"/>
              </a:rPr>
              <a:t>	</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Quarterly conferences by senior French expert on latest Asian beauty products trends across categories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0.5 </a:t>
            </a:r>
            <a:r>
              <a:rPr lang="en-US" altLang="zh-CN" sz="1200" b="1" dirty="0">
                <a:solidFill>
                  <a:srgbClr val="414241"/>
                </a:solidFill>
                <a:latin typeface="Century Gothic"/>
              </a:rPr>
              <a:t>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24412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a:t>
            </a:r>
            <a:r>
              <a:rPr lang="en-US" altLang="zh-CN" sz="1200" dirty="0">
                <a:solidFill>
                  <a:srgbClr val="414241"/>
                </a:solidFill>
                <a:latin typeface="Century Gothic"/>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 </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1</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47336" y="4125020"/>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3689067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latin typeface="Century Gothic"/>
              </a:rPr>
              <a:t>P</a:t>
            </a:r>
            <a:r>
              <a:rPr lang="en-US" altLang="zh-CN" dirty="0">
                <a:latin typeface="Century Gothic"/>
              </a:rPr>
              <a:t>roduct</a:t>
            </a:r>
            <a:r>
              <a:rPr lang="en-US" dirty="0">
                <a:latin typeface="Century Gothic"/>
              </a:rPr>
              <a:t> That Works </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Develop communication that really engage your consumers</a:t>
            </a: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altLang="en-US" sz="1200" dirty="0">
                <a:solidFill>
                  <a:srgbClr val="414241"/>
                </a:solidFill>
                <a:latin typeface="Century Gothic"/>
                <a:ea typeface="AvantGarde Bk BT Book" charset="0"/>
                <a:cs typeface="AvantGarde Bk BT Book" charset="0"/>
              </a:rPr>
              <a:t>Identify the DMI role and working process.  </a:t>
            </a:r>
          </a:p>
          <a:p>
            <a:pPr lvl="0" defTabSz="457147">
              <a:defRPr/>
            </a:pPr>
            <a:r>
              <a:rPr lang="en-US" altLang="en-US" sz="1200" dirty="0">
                <a:solidFill>
                  <a:srgbClr val="414241"/>
                </a:solidFill>
                <a:latin typeface="Century Gothic"/>
                <a:ea typeface="AvantGarde Bk BT Book" charset="0"/>
                <a:cs typeface="AvantGarde Bk BT Book" charset="0"/>
              </a:rPr>
              <a:t>Recognize the key DMI competencies including consumer connection, concept writing and testing process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a:defRPr/>
            </a:pPr>
            <a:r>
              <a:rPr lang="en-US" sz="1200" dirty="0">
                <a:solidFill>
                  <a:srgbClr val="414241"/>
                </a:solidFill>
                <a:latin typeface="Century Gothic"/>
                <a:ea typeface="AvantGarde Bk BT Book" charset="0"/>
                <a:cs typeface="AvantGarde Bk BT Book" charset="0"/>
              </a:rPr>
              <a:t>DMI new comer within 12 month open for all divisions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N</a:t>
            </a:r>
            <a:r>
              <a:rPr kumimoji="0" lang="en-US" altLang="zh-CN"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one</a:t>
            </a:r>
            <a:endParaRPr kumimoji="0" lang="en-US" sz="1200" b="0" i="0" u="none" strike="noStrike" kern="1200" cap="none" spc="0" normalizeH="0" baseline="0" noProof="0" dirty="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lang="en-US" sz="1200" b="1" dirty="0">
                <a:solidFill>
                  <a:srgbClr val="414241"/>
                </a:solidFill>
                <a:latin typeface="Century Gothic" panose="020B0502020202020204" pitchFamily="34" charset="0"/>
              </a:rPr>
              <a:t>6</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1539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Learning-CPD</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R</a:t>
            </a:r>
            <a:r>
              <a:rPr lang="en-US" sz="1200" b="1" dirty="0">
                <a:solidFill>
                  <a:srgbClr val="414241"/>
                </a:solidFill>
                <a:latin typeface="Century Gothic"/>
              </a:rPr>
              <a:t>MB 31,600</a:t>
            </a:r>
            <a:endParaRPr lang="en-US" sz="1100" b="1" i="0" u="none" strike="noStrike" kern="1200" cap="none" spc="0" normalizeH="0" baseline="0" noProof="0" dirty="0">
              <a:ln>
                <a:noFill/>
              </a:ln>
              <a:solidFill>
                <a:srgbClr val="414241"/>
              </a:solidFill>
              <a:effectLst/>
              <a:uLnTx/>
              <a:uFillTx/>
              <a:latin typeface="Century Gothic"/>
            </a:endParaRPr>
          </a:p>
        </p:txBody>
      </p:sp>
      <p:sp>
        <p:nvSpPr>
          <p:cNvPr id="41" name="Rectangle 40"/>
          <p:cNvSpPr/>
          <p:nvPr/>
        </p:nvSpPr>
        <p:spPr>
          <a:xfrm>
            <a:off x="9288614" y="1878824"/>
            <a:ext cx="225605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TBC</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Marketing</a:t>
            </a:r>
          </a:p>
        </p:txBody>
      </p:sp>
    </p:spTree>
    <p:extLst>
      <p:ext uri="{BB962C8B-B14F-4D97-AF65-F5344CB8AC3E}">
        <p14:creationId xmlns:p14="http://schemas.microsoft.com/office/powerpoint/2010/main" val="20846601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Digital That Works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How to do digital that works?</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Generate an exciting digital idea for my campaigns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Design a campaign in the digital world for my consumers using multiple formats (e.g. OTV, display banners, social) and driving to multiple destinations (e.g. online-to-offline)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Effectively spend on digital campaigns and track their effectiveness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Digital Function including digital marketing, CRM and ecommerce Talents, </a:t>
            </a:r>
            <a:r>
              <a:rPr lang="en-US" altLang="zh-CN" sz="1200" dirty="0" err="1">
                <a:solidFill>
                  <a:srgbClr val="414241"/>
                </a:solidFill>
                <a:latin typeface="Century Gothic"/>
                <a:ea typeface="AvantGarde Bk BT Book" charset="0"/>
                <a:cs typeface="AvantGarde Bk BT Book" charset="0"/>
              </a:rPr>
              <a:t>Mancom</a:t>
            </a:r>
            <a:r>
              <a:rPr lang="en-US" altLang="zh-CN" sz="1200" dirty="0">
                <a:solidFill>
                  <a:srgbClr val="414241"/>
                </a:solidFill>
                <a:latin typeface="Century Gothic"/>
                <a:ea typeface="AvantGarde Bk BT Book" charset="0"/>
                <a:cs typeface="AvantGarde Bk BT Book" charset="0"/>
              </a:rPr>
              <a:t>,</a:t>
            </a:r>
            <a:r>
              <a:rPr lang="zh-CN" altLang="en-US" sz="1200" dirty="0">
                <a:solidFill>
                  <a:srgbClr val="414241"/>
                </a:solidFill>
                <a:latin typeface="Century Gothic"/>
                <a:ea typeface="AvantGarde Bk BT Book" charset="0"/>
                <a:cs typeface="AvantGarde Bk BT Book" charset="0"/>
              </a:rPr>
              <a:t> </a:t>
            </a:r>
            <a:r>
              <a:rPr lang="en-US" altLang="zh-CN" sz="1200" dirty="0">
                <a:solidFill>
                  <a:srgbClr val="414241"/>
                </a:solidFill>
                <a:latin typeface="Century Gothic"/>
                <a:ea typeface="AvantGarde Bk BT Book" charset="0"/>
                <a:cs typeface="AvantGarde Bk BT Book" charset="0"/>
              </a:rPr>
              <a:t>Marketing,  Sales who involved into the digital business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3372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a:t>
            </a:r>
            <a:r>
              <a:rPr lang="en-GB" sz="1200" b="1" dirty="0">
                <a:solidFill>
                  <a:srgbClr val="414241"/>
                </a:solidFill>
                <a:latin typeface="Century Gothic"/>
              </a:rPr>
              <a:t>1</a:t>
            </a:r>
            <a:r>
              <a:rPr lang="en-US" sz="1200" b="1" dirty="0">
                <a:solidFill>
                  <a:srgbClr val="414241"/>
                </a:solidFill>
                <a:latin typeface="Century Gothic"/>
              </a:rPr>
              <a:t>,500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2975318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latin typeface="Century Gothic"/>
              </a:rPr>
              <a:t>IMC That Works </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Develop communication that really engage your consumers</a:t>
            </a: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Develop a more efficient communication to improve the consumer experience in sync with the key touchpoints:</a:t>
            </a:r>
            <a:endParaRPr lang="en-US" alt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 Develop a strong big idea anchored in consumer insights</a:t>
            </a:r>
            <a:endParaRPr kumimoji="0" lang="en-US" sz="1200" b="0" i="0" u="none" strike="noStrike" kern="1200" cap="none" spc="0" normalizeH="0" baseline="0" noProof="0" dirty="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 Measure the efficiency of the campaign</a:t>
            </a:r>
            <a:endParaRPr kumimoji="0" lang="en-US" sz="1800" b="0" i="0" u="none" strike="noStrike" kern="1200" cap="none" spc="0" normalizeH="0" baseline="0" noProof="0" dirty="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Brand GM DM/BBL, senior PM/GPM of big countries </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a:ea typeface="+mn-ea"/>
                <a:cs typeface="+mn-cs"/>
              </a:rPr>
              <a:t>CPD Seminar to be renovated in 2020 to become Multi Divisional (TBC)</a:t>
            </a:r>
            <a:endParaRPr kumimoji="0" lang="en-US"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E-learning “Brand Module – step Brand </a:t>
            </a:r>
            <a:r>
              <a:rPr lang="en-US" sz="1200" dirty="0">
                <a:solidFill>
                  <a:srgbClr val="414241"/>
                </a:solidFill>
                <a:latin typeface="Century Gothic"/>
                <a:ea typeface="+mn-lt"/>
                <a:cs typeface="Calibri" panose="020F0502020204030204"/>
              </a:rPr>
              <a:t>Mastery</a:t>
            </a:r>
            <a:r>
              <a:rPr kumimoji="0" lang="en-US"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 on My Learning (to come soon)</a:t>
            </a:r>
            <a:endParaRPr kumimoji="0" lang="en-US" sz="1200" b="0" i="0" u="none" strike="noStrike" kern="1200" cap="none" spc="0" normalizeH="0" baseline="0" noProof="0" dirty="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1468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 CPD</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3 000</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a:t>
            </a:r>
            <a:endParaRPr lang="en-US" sz="1100" b="1" i="0" u="none" strike="noStrike" kern="1200" cap="none" spc="0" normalizeH="0" baseline="0" noProof="0" dirty="0">
              <a:ln>
                <a:noFill/>
              </a:ln>
              <a:solidFill>
                <a:srgbClr val="414241"/>
              </a:solidFill>
              <a:effectLst/>
              <a:uLnTx/>
              <a:uFillTx/>
              <a:latin typeface="Century Gothic"/>
            </a:endParaRPr>
          </a:p>
        </p:txBody>
      </p:sp>
      <p:sp>
        <p:nvSpPr>
          <p:cNvPr id="41" name="Rectangle 40"/>
          <p:cNvSpPr/>
          <p:nvPr/>
        </p:nvSpPr>
        <p:spPr>
          <a:xfrm>
            <a:off x="9288614" y="1878824"/>
            <a:ext cx="225605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21" name="ZoneTexte 20">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8" name="ZoneTexte 17"/>
          <p:cNvSpPr txBox="1"/>
          <p:nvPr/>
        </p:nvSpPr>
        <p:spPr>
          <a:xfrm>
            <a:off x="9288615" y="42863"/>
            <a:ext cx="2798282"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Tree>
    <p:extLst>
      <p:ext uri="{BB962C8B-B14F-4D97-AF65-F5344CB8AC3E}">
        <p14:creationId xmlns:p14="http://schemas.microsoft.com/office/powerpoint/2010/main" val="3738220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latin typeface="Century Gothic"/>
              </a:rPr>
              <a:t>Management Trainee Program</a:t>
            </a:r>
          </a:p>
        </p:txBody>
      </p:sp>
      <p:sp>
        <p:nvSpPr>
          <p:cNvPr id="5" name="Rectangle 4"/>
          <p:cNvSpPr/>
          <p:nvPr/>
        </p:nvSpPr>
        <p:spPr>
          <a:xfrm>
            <a:off x="557049" y="1050837"/>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All you need to know about L'Oréal culture and vision when you join us</a:t>
            </a:r>
            <a:r>
              <a:rPr lang="en-US" sz="1200" dirty="0" smtClean="0">
                <a:solidFill>
                  <a:srgbClr val="414241"/>
                </a:solidFill>
                <a:latin typeface="Century Gothic"/>
              </a:rPr>
              <a:t>! </a:t>
            </a:r>
          </a:p>
          <a:p>
            <a:pPr lvl="0" defTabSz="451312">
              <a:lnSpc>
                <a:spcPct val="110000"/>
              </a:lnSpc>
              <a:defRPr/>
            </a:pPr>
            <a:r>
              <a:rPr lang="en-US" sz="1200" dirty="0" smtClean="0">
                <a:solidFill>
                  <a:srgbClr val="414241"/>
                </a:solidFill>
                <a:latin typeface="Century Gothic"/>
              </a:rPr>
              <a:t>There are 4 modules to start your MT learning journey @L'Oréal.</a:t>
            </a:r>
            <a:endParaRPr lang="en-US" sz="1200" dirty="0">
              <a:solidFill>
                <a:srgbClr val="414241"/>
              </a:solidFill>
              <a:latin typeface="Century Gothic"/>
            </a:endParaRPr>
          </a:p>
          <a:p>
            <a:pPr lvl="0" defTabSz="451312">
              <a:lnSpc>
                <a:spcPct val="110000"/>
              </a:lnSpc>
              <a:defRPr/>
            </a:pPr>
            <a:r>
              <a:rPr lang="en-US" sz="1200" dirty="0">
                <a:solidFill>
                  <a:srgbClr val="414241"/>
                </a:solidFill>
                <a:latin typeface="Century Gothic"/>
              </a:rPr>
              <a:t>Welcome to the world of Beauty!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feeling of being a part of </a:t>
            </a:r>
            <a:r>
              <a:rPr lang="en-US" sz="1200" dirty="0" smtClean="0">
                <a:solidFill>
                  <a:srgbClr val="414241"/>
                </a:solidFill>
                <a:latin typeface="Century Gothic"/>
                <a:ea typeface="AvantGarde Bk BT Book" charset="0"/>
                <a:cs typeface="AvantGarde Bk BT Book" charset="0"/>
              </a:rPr>
              <a:t>L'Oréal China, </a:t>
            </a:r>
            <a:r>
              <a:rPr lang="en-US" sz="1200" dirty="0">
                <a:solidFill>
                  <a:srgbClr val="414241"/>
                </a:solidFill>
                <a:latin typeface="Century Gothic"/>
                <a:ea typeface="AvantGarde Bk BT Book" charset="0"/>
                <a:cs typeface="AvantGarde Bk BT Book" charset="0"/>
              </a:rPr>
              <a:t>by experimenting and sharing its </a:t>
            </a:r>
            <a:r>
              <a:rPr lang="en-US" sz="1200" dirty="0" smtClean="0">
                <a:solidFill>
                  <a:srgbClr val="414241"/>
                </a:solidFill>
                <a:latin typeface="Century Gothic"/>
                <a:ea typeface="AvantGarde Bk BT Book" charset="0"/>
                <a:cs typeface="AvantGarde Bk BT Book" charset="0"/>
              </a:rPr>
              <a:t>values, and ways of working.</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Increase </a:t>
            </a:r>
            <a:r>
              <a:rPr lang="en-US" sz="1200" dirty="0">
                <a:solidFill>
                  <a:srgbClr val="414241"/>
                </a:solidFill>
                <a:latin typeface="Century Gothic"/>
                <a:ea typeface="AvantGarde Bk BT Book" charset="0"/>
                <a:cs typeface="AvantGarde Bk BT Book" charset="0"/>
              </a:rPr>
              <a:t>your sensitivity to the Beauty Business and the sources of the Group's success: Research, Brands, Markets, Individuals.</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Through team gathering to enhance your self-awareness and </a:t>
            </a:r>
            <a:r>
              <a:rPr lang="en-US" sz="1200" dirty="0" err="1" smtClean="0">
                <a:solidFill>
                  <a:srgbClr val="414241"/>
                </a:solidFill>
                <a:latin typeface="Century Gothic"/>
                <a:ea typeface="AvantGarde Bk BT Book" charset="0"/>
                <a:cs typeface="AvantGarde Bk BT Book" charset="0"/>
              </a:rPr>
              <a:t>LeadEnable</a:t>
            </a:r>
            <a:r>
              <a:rPr lang="en-US" sz="1200" dirty="0" smtClean="0">
                <a:solidFill>
                  <a:srgbClr val="414241"/>
                </a:solidFill>
                <a:latin typeface="Century Gothic"/>
                <a:ea typeface="AvantGarde Bk BT Book" charset="0"/>
                <a:cs typeface="AvantGarde Bk BT Book" charset="0"/>
              </a:rPr>
              <a:t> behaviors, and also develop your network.</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Ecommerce fundamentals, operations &amp; strategy from corporate &amp; Buycoor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Connect consumer &amp; develop true consumer centricity through experiencing 11:11</a:t>
            </a:r>
          </a:p>
          <a:p>
            <a:pPr marL="180975" lvl="0" indent="-180975" defTabSz="457147">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Through practice learning to enhance your innovation ability and contribute the real business.</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smtClean="0">
                <a:solidFill>
                  <a:srgbClr val="414241"/>
                </a:solidFill>
                <a:latin typeface="Century Gothic"/>
                <a:ea typeface="AvantGarde Bk BT Book" charset="0"/>
                <a:cs typeface="AvantGarde Bk BT Book" charset="0"/>
              </a:rPr>
              <a:t>Management trainees within 12 months</a:t>
            </a:r>
            <a:endParaRPr lang="en-US"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4 </a:t>
            </a:r>
            <a:r>
              <a:rPr kumimoji="0" lang="en-GB" sz="1200" b="1" i="0" u="none" strike="noStrike" kern="1200" cap="none" spc="0" normalizeH="0" baseline="0" noProof="0" dirty="0" smtClean="0">
                <a:ln>
                  <a:noFill/>
                </a:ln>
                <a:solidFill>
                  <a:srgbClr val="414241"/>
                </a:solidFill>
                <a:effectLst/>
                <a:uLnTx/>
                <a:uFillTx/>
                <a:latin typeface="Century Gothic"/>
                <a:ea typeface="+mn-ea"/>
                <a:cs typeface="+mn-cs"/>
              </a:rPr>
              <a:t>modules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a:t>
            </a:r>
            <a:r>
              <a:rPr kumimoji="0" lang="en-GB" sz="1200" b="0" i="0" u="none" strike="noStrike" kern="1200" cap="none" spc="0" normalizeH="0" baseline="0" noProof="0" dirty="0" smtClean="0">
                <a:ln>
                  <a:noFill/>
                </a:ln>
                <a:solidFill>
                  <a:srgbClr val="414241"/>
                </a:solidFill>
                <a:effectLst/>
                <a:uLnTx/>
                <a:uFillTx/>
                <a:latin typeface="Century Gothic"/>
                <a:ea typeface="+mn-ea"/>
                <a:cs typeface="+mn-cs"/>
              </a:rPr>
              <a:t>code: </a:t>
            </a:r>
            <a:r>
              <a:rPr lang="en-US" sz="1200" b="1" dirty="0" smtClean="0">
                <a:solidFill>
                  <a:srgbClr val="414241"/>
                </a:solidFill>
                <a:latin typeface="Century Gothic"/>
              </a:rPr>
              <a:t>M</a:t>
            </a:r>
            <a:r>
              <a:rPr lang="en-US" altLang="zh-CN" sz="1200" b="1" dirty="0" smtClean="0">
                <a:solidFill>
                  <a:srgbClr val="414241"/>
                </a:solidFill>
                <a:latin typeface="Century Gothic"/>
              </a:rPr>
              <a:t>ultiple</a:t>
            </a:r>
            <a:endParaRPr lang="en-GB" sz="1200" b="1" dirty="0">
              <a:solidFill>
                <a:srgbClr val="414241"/>
              </a:solidFill>
              <a:latin typeface="Century Gothic"/>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4" y="4695694"/>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endParaRPr kumimoji="0" lang="en-GB" sz="1200" b="0" i="0" u="none" strike="noStrike" kern="1200" cap="none" spc="0" normalizeH="0" baseline="0" noProof="0" dirty="0" smtClean="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smtClean="0">
                <a:ln>
                  <a:noFill/>
                </a:ln>
                <a:solidFill>
                  <a:srgbClr val="414241"/>
                </a:solidFill>
                <a:effectLst/>
                <a:uLnTx/>
                <a:uFillTx/>
                <a:latin typeface="Century Gothic"/>
                <a:ea typeface="+mn-ea"/>
                <a:cs typeface="+mn-cs"/>
              </a:rPr>
              <a:t>CN &amp; EN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GB"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64945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556103" y="5589443"/>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Onboarding</a:t>
            </a:r>
          </a:p>
        </p:txBody>
      </p:sp>
      <p:pic>
        <p:nvPicPr>
          <p:cNvPr id="23" name="Image 22">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4" name="ZoneTexte 23">
            <a:hlinkClick r:id="rId5"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pic>
        <p:nvPicPr>
          <p:cNvPr id="7" name="图片 6">
            <a:extLst>
              <a:ext uri="{FF2B5EF4-FFF2-40B4-BE49-F238E27FC236}">
                <a16:creationId xmlns:a16="http://schemas.microsoft.com/office/drawing/2014/main" id="{A5216293-7B77-41E7-A256-53796A3927CD}"/>
              </a:ext>
            </a:extLst>
          </p:cNvPr>
          <p:cNvPicPr>
            <a:picLocks noChangeAspect="1"/>
          </p:cNvPicPr>
          <p:nvPr/>
        </p:nvPicPr>
        <p:blipFill>
          <a:blip r:embed="rId6"/>
          <a:stretch>
            <a:fillRect/>
          </a:stretch>
        </p:blipFill>
        <p:spPr>
          <a:xfrm>
            <a:off x="556103" y="5826896"/>
            <a:ext cx="1639966" cy="304826"/>
          </a:xfrm>
          <a:prstGeom prst="rect">
            <a:avLst/>
          </a:prstGeom>
        </p:spPr>
      </p:pic>
      <p:sp>
        <p:nvSpPr>
          <p:cNvPr id="19" name="Rectangle à coins arrondis 9">
            <a:extLst>
              <a:ext uri="{FF2B5EF4-FFF2-40B4-BE49-F238E27FC236}">
                <a16:creationId xmlns:a16="http://schemas.microsoft.com/office/drawing/2014/main" id="{2CBD6F8E-38CF-4174-A4A5-A7DC90D8418E}"/>
              </a:ext>
            </a:extLst>
          </p:cNvPr>
          <p:cNvSpPr/>
          <p:nvPr/>
        </p:nvSpPr>
        <p:spPr>
          <a:xfrm>
            <a:off x="555157" y="6122147"/>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
        <p:nvSpPr>
          <p:cNvPr id="21" name="Rectangle à coins arrondis 9"/>
          <p:cNvSpPr/>
          <p:nvPr/>
        </p:nvSpPr>
        <p:spPr>
          <a:xfrm>
            <a:off x="555157" y="6416501"/>
            <a:ext cx="1646522" cy="225915"/>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Entrepreneur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615378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err="1">
                <a:latin typeface="Century Gothic"/>
              </a:rPr>
              <a:t>Buycoor</a:t>
            </a:r>
            <a:r>
              <a:rPr lang="en-US" altLang="zh-CN" dirty="0">
                <a:latin typeface="Century Gothic"/>
              </a:rPr>
              <a:t> Academy (E-camp)</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Reinforce your expertise on e-commerce (e-retail) particularly through </a:t>
            </a:r>
            <a:r>
              <a:rPr lang="en-US" sz="1200" dirty="0" err="1">
                <a:solidFill>
                  <a:srgbClr val="414241"/>
                </a:solidFill>
                <a:latin typeface="Century Gothic"/>
              </a:rPr>
              <a:t>Buycoor</a:t>
            </a:r>
            <a:r>
              <a:rPr lang="en-US" sz="1200" dirty="0">
                <a:solidFill>
                  <a:srgbClr val="414241"/>
                </a:solidFill>
                <a:latin typeface="Century Gothic"/>
              </a:rPr>
              <a:t> 	</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A Holistic Consumer EC Journey and how it impact the business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 Identify how to do the EC management and its key success factors of operation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 Learn and practice the EC retail </a:t>
            </a:r>
            <a:r>
              <a:rPr lang="en-US" sz="1200" dirty="0" err="1">
                <a:solidFill>
                  <a:srgbClr val="414241"/>
                </a:solidFill>
                <a:latin typeface="Century Gothic"/>
                <a:ea typeface="AvantGarde Bk BT Book" charset="0"/>
                <a:cs typeface="AvantGarde Bk BT Book" charset="0"/>
              </a:rPr>
              <a:t>mannagement</a:t>
            </a:r>
            <a:r>
              <a:rPr lang="en-US" sz="1200" dirty="0">
                <a:solidFill>
                  <a:srgbClr val="414241"/>
                </a:solidFill>
                <a:latin typeface="Century Gothic"/>
                <a:ea typeface="AvantGarde Bk BT Book" charset="0"/>
                <a:cs typeface="AvantGarde Bk BT Book" charset="0"/>
              </a:rPr>
              <a:t>  data tool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zh-CN" altLang="en-US" sz="1200" dirty="0">
                <a:solidFill>
                  <a:srgbClr val="414241"/>
                </a:solidFill>
                <a:latin typeface="Century Gothic"/>
                <a:ea typeface="AvantGarde Bk BT Book" charset="0"/>
                <a:cs typeface="AvantGarde Bk BT Book" charset="0"/>
              </a:rPr>
              <a:t>适合电商初入门，并与百库有业务往来的品牌和相关岗位</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3</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21063</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3,000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0799695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Digital Master Class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big data in a bowl</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Master business value creation through data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Big data flow behind the scene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Explore algorithm behind AI and explore data architecture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"Digital Function including digital marketing, CRM and ecommerce Talents, </a:t>
            </a:r>
            <a:r>
              <a:rPr lang="en-US" altLang="zh-CN" sz="1200" dirty="0" err="1">
                <a:solidFill>
                  <a:srgbClr val="414241"/>
                </a:solidFill>
                <a:latin typeface="Century Gothic"/>
                <a:ea typeface="AvantGarde Bk BT Book" charset="0"/>
                <a:cs typeface="AvantGarde Bk BT Book" charset="0"/>
              </a:rPr>
              <a:t>Mancom</a:t>
            </a:r>
            <a:r>
              <a:rPr lang="zh-CN" altLang="en-US" sz="1200" dirty="0">
                <a:solidFill>
                  <a:srgbClr val="414241"/>
                </a:solidFill>
                <a:latin typeface="Century Gothic"/>
                <a:ea typeface="AvantGarde Bk BT Book" charset="0"/>
                <a:cs typeface="AvantGarde Bk BT Book" charset="0"/>
              </a:rPr>
              <a:t>， </a:t>
            </a:r>
            <a:r>
              <a:rPr lang="en-US" altLang="zh-CN" sz="1200" dirty="0">
                <a:solidFill>
                  <a:srgbClr val="414241"/>
                </a:solidFill>
                <a:latin typeface="Century Gothic"/>
                <a:ea typeface="AvantGarde Bk BT Book" charset="0"/>
                <a:cs typeface="AvantGarde Bk BT Book" charset="0"/>
              </a:rPr>
              <a:t>Marketing,  Sales who involved into the digital business"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33542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750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264912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Marketing @ loreal</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a:t>
            </a:r>
            <a:r>
              <a:rPr lang="en-US" altLang="zh-CN" sz="1400" b="1" u="sng" dirty="0">
                <a:solidFill>
                  <a:srgbClr val="414241"/>
                </a:solidFill>
                <a:latin typeface="Century Gothic"/>
                <a:ea typeface="AvantGarde Bk BT Book" charset="0"/>
                <a:cs typeface="AvantGarde Bk BT Book" charset="0"/>
              </a:rPr>
              <a:t>easer</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Marketing Excellence Essentials Module 1: Marketing @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a:t>
            </a:r>
            <a:endParaRPr lang="en-GB"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what is the beauty industry vs. other industries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what is the role and competencies required for product managers at </a:t>
            </a:r>
            <a:r>
              <a:rPr lang="en-US" sz="1200" dirty="0" err="1">
                <a:solidFill>
                  <a:srgbClr val="414241"/>
                </a:solidFill>
                <a:latin typeface="Century Gothic"/>
                <a:ea typeface="AvantGarde Bk BT Book" charset="0"/>
                <a:cs typeface="AvantGarde Bk BT Book" charset="0"/>
              </a:rPr>
              <a:t>LOreal</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State the DMI work in the </a:t>
            </a:r>
            <a:r>
              <a:rPr lang="en-US" sz="1200" dirty="0" err="1">
                <a:solidFill>
                  <a:srgbClr val="414241"/>
                </a:solidFill>
                <a:latin typeface="Century Gothic"/>
                <a:ea typeface="AvantGarde Bk BT Book" charset="0"/>
                <a:cs typeface="AvantGarde Bk BT Book" charset="0"/>
              </a:rPr>
              <a:t>holistical</a:t>
            </a:r>
            <a:r>
              <a:rPr lang="en-US" sz="1200" dirty="0">
                <a:solidFill>
                  <a:srgbClr val="414241"/>
                </a:solidFill>
                <a:latin typeface="Century Gothic"/>
                <a:ea typeface="AvantGarde Bk BT Book" charset="0"/>
                <a:cs typeface="AvantGarde Bk BT Book" charset="0"/>
              </a:rPr>
              <a:t> marketing process at </a:t>
            </a:r>
            <a:r>
              <a:rPr lang="en-US" sz="1200" dirty="0" err="1">
                <a:solidFill>
                  <a:srgbClr val="414241"/>
                </a:solidFill>
                <a:latin typeface="Century Gothic"/>
                <a:ea typeface="AvantGarde Bk BT Book" charset="0"/>
                <a:cs typeface="AvantGarde Bk BT Book" charset="0"/>
              </a:rPr>
              <a:t>LOreal</a:t>
            </a:r>
            <a:endParaRPr lang="en-US" sz="1200" dirty="0">
              <a:solidFill>
                <a:srgbClr val="414241"/>
              </a:solidFill>
              <a:latin typeface="Century Gothic"/>
              <a:ea typeface="AvantGarde Bk BT Book" charset="0"/>
              <a:cs typeface="AvantGarde Bk BT Book" charset="0"/>
            </a:endParaRP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Inspired from senior marketers to accelerate the success at </a:t>
            </a:r>
            <a:r>
              <a:rPr lang="en-US" sz="1200" dirty="0" err="1">
                <a:solidFill>
                  <a:srgbClr val="414241"/>
                </a:solidFill>
                <a:latin typeface="Century Gothic"/>
                <a:ea typeface="AvantGarde Bk BT Book" charset="0"/>
                <a:cs typeface="AvantGarde Bk BT Book" charset="0"/>
              </a:rPr>
              <a:t>LOreal</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New comers within 12 months in PM, DMI, brand PR communication, M, digital marketing, trade marketing, EC </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Marketing </a:t>
            </a:r>
            <a:r>
              <a:rPr lang="en-US" sz="1200" dirty="0" err="1">
                <a:solidFill>
                  <a:srgbClr val="414241"/>
                </a:solidFill>
                <a:latin typeface="Century Gothic"/>
                <a:ea typeface="AvantGarde Bk BT Book" charset="0"/>
                <a:cs typeface="AvantGarde Bk BT Book" charset="0"/>
              </a:rPr>
              <a:t>L!ve</a:t>
            </a:r>
            <a:r>
              <a:rPr lang="en-US" sz="1200" dirty="0">
                <a:solidFill>
                  <a:srgbClr val="414241"/>
                </a:solidFill>
                <a:latin typeface="Century Gothic"/>
                <a:ea typeface="AvantGarde Bk BT Book" charset="0"/>
                <a:cs typeface="AvantGarde Bk BT Book" charset="0"/>
              </a:rPr>
              <a:t> e-learning	</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a:t>
            </a:r>
            <a:r>
              <a:rPr kumimoji="0" lang="en-US" altLang="zh-CN" sz="1200" b="1" i="0" u="none" strike="noStrike" kern="1200" cap="none" spc="0" normalizeH="0" baseline="0" noProof="0" dirty="0">
                <a:ln>
                  <a:noFill/>
                </a:ln>
                <a:solidFill>
                  <a:srgbClr val="414241"/>
                </a:solidFill>
                <a:effectLst/>
                <a:uLnTx/>
                <a:uFillTx/>
                <a:latin typeface="Century Gothic"/>
                <a:ea typeface="+mn-ea"/>
                <a:cs typeface="+mn-cs"/>
              </a:rPr>
              <a:t>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2348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 </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7595743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Market Analysis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GB" sz="1200" dirty="0">
                <a:solidFill>
                  <a:srgbClr val="414241"/>
                </a:solidFill>
                <a:latin typeface="Century Gothic"/>
                <a:ea typeface="AvantGarde Bk BT Book" charset="0"/>
                <a:cs typeface="AvantGarde Bk BT Book" charset="0"/>
              </a:rPr>
              <a:t>Marketing Excellence Essentials Module 2: Market Analysis</a:t>
            </a:r>
            <a:endParaRPr kumimoji="0" lang="en-GB" sz="1200" i="0"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inspiration from a senior experienced leader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role of market intelligence in business decision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6 steps of doing market data analysis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the way of how to prepare a sharp market overview summary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need to prepare marketing analysis summary.</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5830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57751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Think Business Strategically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3: Think Business Strategically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key frame of writing a business memo: FACTs to DIAGNOSIS to RECOMMENDATION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FACTS should based on all sources market data</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Memories DIAGNOSIS need to integrate growth hypothesis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Formulate a strategic RECOMMENDATION showing the business potential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with your own category or brand coached by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senior leaders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need to prepare the business memo</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5851</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7180315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Powerful IMC</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5: Powerful IMC</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key IMC frame i.e. indicate objective - make a choice - concrete execution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6 steps of how to build a powerful IMC from objective setting, concept generation to execution and follow up</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inspiration with a concrete IMC best practice with testimonials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practices with your own cases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involved in the daily IMC process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5853</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9817787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Insightful Launch Updates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5: Launch Update Status</a:t>
            </a:r>
            <a:r>
              <a:rPr lang="en-US" altLang="zh-CN" sz="14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key factors, data sources and business application for a launch update memo</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launch update frame of an insightful and </a:t>
            </a:r>
            <a:r>
              <a:rPr lang="en-US" sz="1200" dirty="0" err="1">
                <a:solidFill>
                  <a:srgbClr val="414241"/>
                </a:solidFill>
                <a:latin typeface="Century Gothic"/>
                <a:ea typeface="AvantGarde Bk BT Book" charset="0"/>
                <a:cs typeface="AvantGarde Bk BT Book" charset="0"/>
              </a:rPr>
              <a:t>straightful</a:t>
            </a:r>
            <a:r>
              <a:rPr lang="en-US" sz="1200" dirty="0">
                <a:solidFill>
                  <a:srgbClr val="414241"/>
                </a:solidFill>
                <a:latin typeface="Century Gothic"/>
                <a:ea typeface="AvantGarde Bk BT Book" charset="0"/>
                <a:cs typeface="AvantGarde Bk BT Book" charset="0"/>
              </a:rPr>
              <a:t> memo to top management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Put into practice with your own cases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New PMs who joined his/her role on the job within 18 months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9315093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Understanding Retail</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p>
          <a:p>
            <a:pPr lvl="0" defTabSz="457147">
              <a:defRPr/>
            </a:pPr>
            <a:r>
              <a:rPr lang="en-US" altLang="zh-CN" sz="1200" dirty="0">
                <a:solidFill>
                  <a:srgbClr val="414241"/>
                </a:solidFill>
                <a:latin typeface="Century Gothic"/>
                <a:ea typeface="AvantGarde Bk BT Book" charset="0"/>
                <a:cs typeface="AvantGarde Bk BT Book" charset="0"/>
              </a:rPr>
              <a:t>Marketing Excellence Essentials Module 6: Leverage field visits</a:t>
            </a:r>
            <a:r>
              <a:rPr lang="en-US" altLang="zh-CN" sz="14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what is the purpose of retailing</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a:t>
            </a:r>
            <a:r>
              <a:rPr lang="en-US" sz="1200" dirty="0" err="1">
                <a:solidFill>
                  <a:srgbClr val="414241"/>
                </a:solidFill>
                <a:latin typeface="Century Gothic"/>
                <a:ea typeface="AvantGarde Bk BT Book" charset="0"/>
                <a:cs typeface="AvantGarde Bk BT Book" charset="0"/>
              </a:rPr>
              <a:t>L’Oreal</a:t>
            </a:r>
            <a:r>
              <a:rPr lang="en-US" sz="1200" dirty="0">
                <a:solidFill>
                  <a:srgbClr val="414241"/>
                </a:solidFill>
                <a:latin typeface="Century Gothic"/>
                <a:ea typeface="AvantGarde Bk BT Book" charset="0"/>
                <a:cs typeface="AvantGarde Bk BT Book" charset="0"/>
              </a:rPr>
              <a:t> retail strategy and its frame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Build the retailing mindset which around the consumer experience through field visit</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mutual understanding of retail manager’s role &amp; KPI</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5854</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GB" sz="1200" b="1" dirty="0">
                <a:solidFill>
                  <a:srgbClr val="414241"/>
                </a:solidFill>
                <a:latin typeface="Century Gothic"/>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3398078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Retail Trend Updates </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GB" altLang="zh-CN" sz="1400" b="1" u="sng" dirty="0">
                <a:solidFill>
                  <a:srgbClr val="414241"/>
                </a:solidFill>
                <a:latin typeface="Century Gothic" panose="020B0502020202020204" pitchFamily="34" charset="0"/>
                <a:ea typeface="AvantGarde Bk BT Book" charset="0"/>
                <a:cs typeface="AvantGarde Bk BT Book" charset="0"/>
              </a:rPr>
              <a:t>Teaser</a:t>
            </a:r>
          </a:p>
          <a:p>
            <a:pPr lvl="0">
              <a:defRPr/>
            </a:pPr>
            <a:r>
              <a:rPr lang="en-US" altLang="zh-CN" sz="1200" dirty="0">
                <a:solidFill>
                  <a:srgbClr val="414241"/>
                </a:solidFill>
                <a:latin typeface="Century Gothic" panose="020B0502020202020204" pitchFamily="34" charset="0"/>
                <a:ea typeface="AvantGarde Bk BT Book" charset="0"/>
                <a:cs typeface="AvantGarde Bk BT Book" charset="0"/>
              </a:rPr>
              <a:t>Insightful talks and workshops for merchandisers on the latest retail display trends.</a:t>
            </a:r>
            <a:r>
              <a:rPr lang="en-US" altLang="zh-CN" sz="1400" dirty="0">
                <a:solidFill>
                  <a:srgbClr val="414241"/>
                </a:solidFill>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upcoming trends in retail field</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summarize these trends in a concise, workable and strategic way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 these trends with your business and categories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Target</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13070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US" altLang="zh-CN" sz="1200" b="1" dirty="0">
                <a:solidFill>
                  <a:srgbClr val="414241"/>
                </a:solidFill>
                <a:latin typeface="Century Gothic" panose="020B0502020202020204" pitchFamily="34" charset="0"/>
              </a:rPr>
              <a:t>l</a:t>
            </a:r>
            <a:r>
              <a:rPr kumimoji="0" lang="en-US" altLang="zh-CN" sz="1200" b="1"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evel</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9637003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Brand Identity</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Understand and practice simple tools to clarify your understanding of Brand Identity.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 to 4 Major Methodologies to understand Brand Identity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Distinguish and practice the following brand tools: POINTS OF DIFFERENCE &amp; PARITY,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POSITIONING STATEMENT, SENSE OF PURPOSE, IDENTITY PRISM.</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Clarify and respect  Brand Positioning, in your daily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24</a:t>
            </a:r>
            <a:r>
              <a:rPr lang="en-US" sz="1200" b="1" dirty="0">
                <a:solidFill>
                  <a:srgbClr val="414241"/>
                </a:solidFill>
                <a:latin typeface="Century Gothic"/>
              </a:rPr>
              <a:t>,390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noProof="0" dirty="0" smtClean="0">
                <a:solidFill>
                  <a:srgbClr val="414241"/>
                </a:solidFill>
                <a:latin typeface="Century Gothic"/>
                <a:sym typeface="Wingdings" panose="05000000000000000000" pitchFamily="2" charset="2"/>
              </a:rPr>
              <a:t>J</a:t>
            </a:r>
            <a:r>
              <a:rPr lang="en-US" altLang="zh-CN" sz="1200" noProof="0" dirty="0" err="1" smtClean="0">
                <a:solidFill>
                  <a:srgbClr val="414241"/>
                </a:solidFill>
                <a:latin typeface="Century Gothic"/>
                <a:sym typeface="Wingdings" panose="05000000000000000000" pitchFamily="2" charset="2"/>
              </a:rPr>
              <a:t>ob</a:t>
            </a:r>
            <a:r>
              <a:rPr lang="en-US" altLang="zh-CN" sz="1200" dirty="0" smtClean="0">
                <a:solidFill>
                  <a:srgbClr val="414241"/>
                </a:solidFill>
                <a:latin typeface="Century Gothic"/>
                <a:sym typeface="Wingdings" panose="05000000000000000000" pitchFamily="2" charset="2"/>
              </a:rPr>
              <a:t> </a:t>
            </a:r>
            <a:r>
              <a:rPr lang="en-US" altLang="zh-CN" sz="1200" dirty="0">
                <a:solidFill>
                  <a:srgbClr val="414241"/>
                </a:solidFill>
                <a:latin typeface="Century Gothic"/>
                <a:sym typeface="Wingdings" panose="05000000000000000000" pitchFamily="2" charset="2"/>
              </a:rPr>
              <a:t>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93177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GB">
                <a:latin typeface="Century Gothic"/>
              </a:rPr>
              <a:t>Keys to </a:t>
            </a:r>
            <a:r>
              <a:rPr lang="en-US">
                <a:latin typeface="Century Gothic"/>
              </a:rPr>
              <a:t>China  Living and Working in China</a:t>
            </a:r>
            <a:endParaRPr lang="en-GB">
              <a:latin typeface="Century Gothic"/>
            </a:endParaRPr>
          </a:p>
        </p:txBody>
      </p:sp>
      <p:sp>
        <p:nvSpPr>
          <p:cNvPr id="5" name="Rectangle 4"/>
          <p:cNvSpPr/>
          <p:nvPr/>
        </p:nvSpPr>
        <p:spPr>
          <a:xfrm>
            <a:off x="561975" y="1016312"/>
            <a:ext cx="7682215" cy="5069110"/>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lvl="0" defTabSz="457147">
              <a:defRPr/>
            </a:pPr>
            <a:r>
              <a:rPr lang="en-US" sz="1200" dirty="0">
                <a:solidFill>
                  <a:srgbClr val="414241"/>
                </a:solidFill>
                <a:latin typeface="Century Gothic"/>
                <a:ea typeface="AvantGarde Bk BT Book" charset="0"/>
                <a:cs typeface="AvantGarde Bk BT Book" charset="0"/>
              </a:rPr>
              <a:t>Improve your effectiveness in your professional relationships with Chinese and be operational right from the start!</a:t>
            </a:r>
          </a:p>
          <a:p>
            <a:pPr lvl="0" defTabSz="457147">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71450" lvl="0" indent="-171450">
              <a:lnSpc>
                <a:spcPct val="110000"/>
              </a:lnSpc>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 aware of China culture</a:t>
            </a:r>
          </a:p>
          <a:p>
            <a:pPr marL="171450" lvl="0" indent="-171450">
              <a:lnSpc>
                <a:spcPct val="110000"/>
              </a:lnSpc>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Fully understand China context and culture </a:t>
            </a:r>
          </a:p>
          <a:p>
            <a:pPr marL="171450" lvl="0" indent="-171450">
              <a:lnSpc>
                <a:spcPct val="110000"/>
              </a:lnSpc>
              <a:buFont typeface="Arial" panose="020B0604020202020204" pitchFamily="34" charset="0"/>
              <a:buChar char="•"/>
              <a:defRPr/>
            </a:pPr>
            <a:r>
              <a:rPr lang="en-US" sz="1200" dirty="0" smtClean="0">
                <a:solidFill>
                  <a:srgbClr val="414241"/>
                </a:solidFill>
                <a:latin typeface="Century Gothic"/>
                <a:ea typeface="AvantGarde Bk BT Book" charset="0"/>
                <a:cs typeface="AvantGarde Bk BT Book" charset="0"/>
              </a:rPr>
              <a:t>Analyze </a:t>
            </a:r>
            <a:r>
              <a:rPr lang="en-US" sz="1200" dirty="0">
                <a:solidFill>
                  <a:srgbClr val="414241"/>
                </a:solidFill>
                <a:latin typeface="Century Gothic"/>
                <a:ea typeface="AvantGarde Bk BT Book" charset="0"/>
                <a:cs typeface="AvantGarde Bk BT Book" charset="0"/>
              </a:rPr>
              <a:t>possible situations in which misunderstandings may arise and identify ways of communicating</a:t>
            </a:r>
          </a:p>
          <a:p>
            <a:pPr marL="171450" lvl="0" indent="-171450">
              <a:lnSpc>
                <a:spcPct val="110000"/>
              </a:lnSpc>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Reduce stress and misunderstandings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a:solidFill>
                  <a:srgbClr val="414241"/>
                </a:solidFill>
                <a:latin typeface="Century Gothic"/>
                <a:ea typeface="AvantGarde Bk BT Book" charset="0"/>
                <a:cs typeface="AvantGarde Bk BT Book" charset="0"/>
              </a:rPr>
              <a:t>All new coming expatriates.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200" dirty="0">
              <a:solidFill>
                <a:srgbClr val="414241"/>
              </a:solidFill>
              <a:latin typeface="Century Gothic"/>
              <a:ea typeface="AvantGarde Bk BT Book" charset="0"/>
              <a:cs typeface="AvantGarde Bk BT Book" charset="0"/>
            </a:endParaRPr>
          </a:p>
          <a:p>
            <a:pPr defTabSz="457147">
              <a:defRPr/>
            </a:pPr>
            <a:r>
              <a:rPr lang="en-GB" altLang="zh-CN" sz="1200" b="1" u="sng" dirty="0">
                <a:solidFill>
                  <a:srgbClr val="414241"/>
                </a:solidFill>
                <a:latin typeface="Century Gothic"/>
                <a:ea typeface="AvantGarde Bk BT Book" charset="0"/>
                <a:cs typeface="AvantGarde Bk BT Book" charset="0"/>
              </a:rPr>
              <a:t>L’Oréal Competencies</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1 </a:t>
            </a:r>
            <a:r>
              <a:rPr kumimoji="0" lang="en-US" altLang="zh-CN" sz="1200" b="1" i="0" u="none" strike="noStrike" kern="1200" cap="none" spc="0" normalizeH="0" baseline="0" noProof="0" dirty="0" smtClean="0">
                <a:ln>
                  <a:noFill/>
                </a:ln>
                <a:solidFill>
                  <a:srgbClr val="414241"/>
                </a:solidFill>
                <a:effectLst/>
                <a:uLnTx/>
                <a:uFillTx/>
                <a:latin typeface="Century Gothic" panose="020B0502020202020204" pitchFamily="34" charset="0"/>
                <a:ea typeface="+mn-ea"/>
                <a:cs typeface="+mn-cs"/>
              </a:rPr>
              <a:t>day</a:t>
            </a:r>
            <a:endParaRPr kumimoji="0" lang="en-GB"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234633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2338</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China </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8,000</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40" name="Rectangle 39"/>
          <p:cNvSpPr/>
          <p:nvPr/>
        </p:nvSpPr>
        <p:spPr>
          <a:xfrm>
            <a:off x="9288614" y="1903430"/>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C</a:t>
            </a:r>
            <a:r>
              <a:rPr kumimoji="0" lang="en-US" altLang="zh-CN"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hina</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Onboarding</a:t>
            </a:r>
          </a:p>
        </p:txBody>
      </p:sp>
      <p:pic>
        <p:nvPicPr>
          <p:cNvPr id="25" name="Image 24">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6" name="ZoneTexte 25">
            <a:hlinkClick r:id="rId5" action="ppaction://hlinksldjump"/>
          </p:cNvPr>
          <p:cNvSpPr txBox="1"/>
          <p:nvPr/>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Back to snapshot</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ea typeface="+mn-ea"/>
                <a:cs typeface="+mn-cs"/>
              </a:rPr>
              <a:t>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à coins arrondis 9">
            <a:extLst>
              <a:ext uri="{FF2B5EF4-FFF2-40B4-BE49-F238E27FC236}">
                <a16:creationId xmlns:a16="http://schemas.microsoft.com/office/drawing/2014/main" id="{3F75A617-80A3-4516-8BC0-6FE761BF085B}"/>
              </a:ext>
            </a:extLst>
          </p:cNvPr>
          <p:cNvSpPr/>
          <p:nvPr/>
        </p:nvSpPr>
        <p:spPr>
          <a:xfrm>
            <a:off x="632958" y="4843803"/>
            <a:ext cx="1639965" cy="262313"/>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Integrator</a:t>
            </a:r>
          </a:p>
        </p:txBody>
      </p:sp>
      <p:pic>
        <p:nvPicPr>
          <p:cNvPr id="20" name="图片 19">
            <a:extLst>
              <a:ext uri="{FF2B5EF4-FFF2-40B4-BE49-F238E27FC236}">
                <a16:creationId xmlns:a16="http://schemas.microsoft.com/office/drawing/2014/main" id="{B4180D91-9715-4669-90F0-5D7D0C445326}"/>
              </a:ext>
            </a:extLst>
          </p:cNvPr>
          <p:cNvPicPr>
            <a:picLocks noChangeAspect="1"/>
          </p:cNvPicPr>
          <p:nvPr/>
        </p:nvPicPr>
        <p:blipFill>
          <a:blip r:embed="rId6"/>
          <a:stretch>
            <a:fillRect/>
          </a:stretch>
        </p:blipFill>
        <p:spPr>
          <a:xfrm>
            <a:off x="632959" y="5154895"/>
            <a:ext cx="1639966" cy="304826"/>
          </a:xfrm>
          <a:prstGeom prst="rect">
            <a:avLst/>
          </a:prstGeom>
        </p:spPr>
      </p:pic>
    </p:spTree>
    <p:extLst>
      <p:ext uri="{BB962C8B-B14F-4D97-AF65-F5344CB8AC3E}">
        <p14:creationId xmlns:p14="http://schemas.microsoft.com/office/powerpoint/2010/main" val="355265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Concept Express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GB" altLang="zh-CN" sz="1400" b="1" u="sng" dirty="0">
                <a:solidFill>
                  <a:srgbClr val="414241"/>
                </a:solidFill>
                <a:latin typeface="Century Gothic" panose="020B0502020202020204" pitchFamily="34" charset="0"/>
                <a:ea typeface="AvantGarde Bk BT Book" charset="0"/>
                <a:cs typeface="AvantGarde Bk BT Book" charset="0"/>
              </a:rPr>
              <a:t>Teaser</a:t>
            </a:r>
          </a:p>
          <a:p>
            <a:pPr lvl="0">
              <a:defRPr/>
            </a:pPr>
            <a:r>
              <a:rPr lang="en-US" altLang="zh-CN" sz="1200" dirty="0">
                <a:solidFill>
                  <a:srgbClr val="414241"/>
                </a:solidFill>
                <a:latin typeface="Century Gothic" panose="020B0502020202020204" pitchFamily="34" charset="0"/>
                <a:ea typeface="AvantGarde Bk BT Book" charset="0"/>
                <a:cs typeface="AvantGarde Bk BT Book" charset="0"/>
              </a:rPr>
              <a:t>How can you crack a good concept ? 	</a:t>
            </a:r>
            <a:r>
              <a:rPr lang="en-US" altLang="zh-CN" sz="1400" dirty="0">
                <a:solidFill>
                  <a:srgbClr val="414241"/>
                </a:solidFill>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 structure receipt for beginners to write new product/ service concept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what is concept for marketers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The structure of a good concept for new product / service or </a:t>
            </a:r>
            <a:r>
              <a:rPr lang="en-US" sz="1200" dirty="0" err="1">
                <a:solidFill>
                  <a:srgbClr val="414241"/>
                </a:solidFill>
                <a:latin typeface="Century Gothic"/>
                <a:ea typeface="AvantGarde Bk BT Book" charset="0"/>
                <a:cs typeface="AvantGarde Bk BT Book" charset="0"/>
              </a:rPr>
              <a:t>reinnovation</a:t>
            </a:r>
            <a:r>
              <a:rPr lang="en-US" sz="1200" dirty="0">
                <a:solidFill>
                  <a:srgbClr val="414241"/>
                </a:solidFill>
                <a:latin typeface="Century Gothic"/>
                <a:ea typeface="AvantGarde Bk BT Book" charset="0"/>
                <a:cs typeface="AvantGarde Bk BT Book" charset="0"/>
              </a:rPr>
              <a: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Related to specific marketing research methodologies to concept evaluation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Mainly for DMI new comers, also applied to operational Marketing and R&amp;I marketing coordinator</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1972</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lang="en-GB" sz="1200" b="1" dirty="0">
                <a:solidFill>
                  <a:srgbClr val="414241"/>
                </a:solidFill>
                <a:latin typeface="Century Gothic" panose="020B0502020202020204" pitchFamily="34" charset="0"/>
              </a:rPr>
              <a:t>level 2</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7849174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Effective Media Planning</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"Meet experts, learn the do &amp; don't of media to better challenge your agency and </a:t>
            </a:r>
            <a:r>
              <a:rPr lang="en-US" sz="1200" dirty="0" err="1">
                <a:solidFill>
                  <a:srgbClr val="414241"/>
                </a:solidFill>
                <a:latin typeface="Century Gothic"/>
              </a:rPr>
              <a:t>optimise</a:t>
            </a:r>
            <a:r>
              <a:rPr lang="en-US" sz="1200" dirty="0">
                <a:solidFill>
                  <a:srgbClr val="414241"/>
                </a:solidFill>
                <a:latin typeface="Century Gothic"/>
              </a:rPr>
              <a:t> your media campaigns.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Better deal with media planning &amp; buying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media vocabulary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Better brief the agency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Effectively evaluate media plans.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All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31,211</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750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4" y="5544935"/>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3893" y="4615820"/>
            <a:ext cx="1639965"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Integrator</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9" name="Rectangle à coins arrondis 9">
            <a:extLst>
              <a:ext uri="{FF2B5EF4-FFF2-40B4-BE49-F238E27FC236}">
                <a16:creationId xmlns:a16="http://schemas.microsoft.com/office/drawing/2014/main" id="{1B286F93-2CCC-4732-98CE-0319D54419AB}"/>
              </a:ext>
            </a:extLst>
          </p:cNvPr>
          <p:cNvSpPr/>
          <p:nvPr/>
        </p:nvSpPr>
        <p:spPr>
          <a:xfrm>
            <a:off x="647336" y="4858491"/>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34062429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Retail Design in Luxury (Non-Designer)</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24</a:t>
            </a:r>
            <a:r>
              <a:rPr lang="en-US" sz="1200" b="1" dirty="0">
                <a:solidFill>
                  <a:srgbClr val="414241"/>
                </a:solidFill>
                <a:latin typeface="Century Gothic" panose="020B0502020202020204" pitchFamily="34" charset="0"/>
              </a:rPr>
              <a:t>,102</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12, 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a:solidFill>
                  <a:srgbClr val="414241"/>
                </a:solidFill>
                <a:latin typeface="Century Gothic" panose="020B0502020202020204" pitchFamily="34" charset="0"/>
                <a:sym typeface="Wingdings" panose="05000000000000000000" pitchFamily="2" charset="2"/>
              </a:rPr>
              <a:t>B</a:t>
            </a:r>
            <a:r>
              <a:rPr lang="en-US" altLang="zh-CN" sz="1200" dirty="0">
                <a:solidFill>
                  <a:srgbClr val="414241"/>
                </a:solidFill>
                <a:latin typeface="Century Gothic" panose="020B0502020202020204" pitchFamily="34" charset="0"/>
                <a:sym typeface="Wingdings" panose="05000000000000000000" pitchFamily="2" charset="2"/>
              </a:rPr>
              <a:t>iz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Improve your retail design &amp; merchandising skills level and culture in terms of store architecture, merchandising and scenography in the luxury beauty sector. 	</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Identify retail design &amp; merchandising keys to luxury</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Decode and apply rules and design schemes to windows display, to in-store animation, and to the  specificities of fragrances, make-up and skincare</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Put into the shoes of retail designer for better collaboration  </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Relate important retail design trends and inspirations to the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MKT Manager, Retail Manager Luxe, Open to CPD Brand with Retail BZ Model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8425208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IMC that works (DMI)</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Understand and practice simple tools to clarify your understanding of Brand Identity.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Recognize the step by step frame of developing an efficient communication plan to improve consumer experience in sync with the key touchpoints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DMI</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 day</a:t>
            </a:r>
            <a:r>
              <a:rPr kumimoji="0" lang="en-US" altLang="zh-CN" sz="1200" b="1" i="0" u="none" strike="noStrike" kern="1200" cap="none" spc="0" normalizeH="0" baseline="0" noProof="0" dirty="0">
                <a:ln>
                  <a:noFill/>
                </a:ln>
                <a:solidFill>
                  <a:srgbClr val="414241"/>
                </a:solidFill>
                <a:effectLst/>
                <a:uLnTx/>
                <a:uFillTx/>
                <a:latin typeface="Century Gothic"/>
                <a:ea typeface="+mn-ea"/>
                <a:cs typeface="+mn-cs"/>
              </a:rPr>
              <a:t>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1468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2,000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Job</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1" name="Rectangle à coins arrondis 9">
            <a:extLst>
              <a:ext uri="{FF2B5EF4-FFF2-40B4-BE49-F238E27FC236}">
                <a16:creationId xmlns:a16="http://schemas.microsoft.com/office/drawing/2014/main" id="{2CBD6F8E-38CF-4174-A4A5-A7DC90D8418E}"/>
              </a:ext>
            </a:extLst>
          </p:cNvPr>
          <p:cNvSpPr/>
          <p:nvPr/>
        </p:nvSpPr>
        <p:spPr>
          <a:xfrm>
            <a:off x="623053" y="4081191"/>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1102230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Luxury Brand Analysis</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lang="en-US" sz="1200" b="1" dirty="0">
                <a:solidFill>
                  <a:srgbClr val="414241"/>
                </a:solidFill>
                <a:latin typeface="Century Gothic" panose="020B0502020202020204" pitchFamily="34" charset="0"/>
              </a:rPr>
              <a:t>3</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28598</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17</a:t>
            </a:r>
            <a:r>
              <a:rPr lang="en-US" sz="1200" b="1" dirty="0">
                <a:solidFill>
                  <a:srgbClr val="414241"/>
                </a:solidFill>
                <a:latin typeface="Century Gothic" panose="020B0502020202020204" pitchFamily="34" charset="0"/>
              </a:rPr>
              <a:t>,9</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Biz</a:t>
            </a:r>
            <a:r>
              <a:rPr lang="en-US" altLang="zh-CN" sz="1200" dirty="0">
                <a:solidFill>
                  <a:srgbClr val="414241"/>
                </a:solidFill>
                <a:latin typeface="Century Gothic" panose="020B0502020202020204" pitchFamily="34" charset="0"/>
                <a:sym typeface="Wingdings" panose="05000000000000000000" pitchFamily="2" charset="2"/>
              </a:rPr>
              <a:t> 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Take the opportunity to debate with major experts in Brand Strategy, Authors and Professors at major Business Schools. Reserved to </a:t>
            </a:r>
            <a:r>
              <a:rPr lang="en-US" sz="1200" dirty="0" err="1">
                <a:solidFill>
                  <a:srgbClr val="414241"/>
                </a:solidFill>
                <a:latin typeface="Century Gothic" panose="020B0502020202020204" pitchFamily="34" charset="0"/>
                <a:ea typeface="AvantGarde Bk BT Book" charset="0"/>
                <a:cs typeface="AvantGarde Bk BT Book" charset="0"/>
              </a:rPr>
              <a:t>Mancom</a:t>
            </a:r>
            <a:r>
              <a:rPr lang="en-US" sz="1200" dirty="0">
                <a:solidFill>
                  <a:srgbClr val="414241"/>
                </a:solidFill>
                <a:latin typeface="Century Gothic" panose="020B0502020202020204" pitchFamily="34" charset="0"/>
                <a:ea typeface="AvantGarde Bk BT Book" charset="0"/>
                <a:cs typeface="AvantGarde Bk BT Book" charset="0"/>
              </a:rPr>
              <a:t> members.</a:t>
            </a:r>
          </a:p>
          <a:p>
            <a:pPr lvl="0">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Assess Brand Management in the Luxury environment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Define &amp; Evaluate Brand equity, Brand Values, codes and mission, Brand contract.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Practice Brand Analysis Tools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Understand and apply Brand Sense of Purpose tool</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Integrate Digital into Brand strategy</a:t>
            </a:r>
          </a:p>
          <a:p>
            <a:pPr marL="180975" lvl="0" indent="-180975" defTabSz="457147">
              <a:buFont typeface="Arial" panose="020B0604020202020204" pitchFamily="34" charset="0"/>
              <a:buChar char="•"/>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Luxe </a:t>
            </a:r>
            <a:r>
              <a:rPr lang="en-US" sz="1200" dirty="0" err="1">
                <a:solidFill>
                  <a:srgbClr val="414241"/>
                </a:solidFill>
                <a:latin typeface="Century Gothic" panose="020B0502020202020204" pitchFamily="34" charset="0"/>
                <a:ea typeface="AvantGarde Bk BT Book" charset="0"/>
                <a:cs typeface="AvantGarde Bk BT Book" charset="0"/>
              </a:rPr>
              <a:t>Mancom</a:t>
            </a:r>
            <a:r>
              <a:rPr lang="en-US" sz="1200" dirty="0">
                <a:solidFill>
                  <a:srgbClr val="414241"/>
                </a:solidFill>
                <a:latin typeface="Century Gothic" panose="020B0502020202020204" pitchFamily="34" charset="0"/>
                <a:ea typeface="AvantGarde Bk BT Book" charset="0"/>
                <a:cs typeface="AvantGarde Bk BT Book" charset="0"/>
              </a:rPr>
              <a:t>, GM, Marketing , Communication, Digital, and Retail heads.  Open to Selective division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lvl="0" defTabSz="457147">
              <a:defRPr/>
            </a:pPr>
            <a:r>
              <a:rPr lang="en-GB" sz="1200" dirty="0">
                <a:solidFill>
                  <a:srgbClr val="414241"/>
                </a:solidFill>
                <a:latin typeface="Century Gothic" panose="020B0502020202020204" pitchFamily="34" charset="0"/>
                <a:ea typeface="AvantGarde Bk BT Book" charset="0"/>
                <a:cs typeface="AvantGarde Bk BT Book" charset="0"/>
              </a:rPr>
              <a:t>Brand Essentials e-learning</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16F4DC94-BAAC-4251-A386-1A580644B789}"/>
              </a:ext>
            </a:extLst>
          </p:cNvPr>
          <p:cNvSpPr/>
          <p:nvPr/>
        </p:nvSpPr>
        <p:spPr>
          <a:xfrm>
            <a:off x="628748" y="5012763"/>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24" name="Rectangle à coins arrondis 9">
            <a:extLst>
              <a:ext uri="{FF2B5EF4-FFF2-40B4-BE49-F238E27FC236}">
                <a16:creationId xmlns:a16="http://schemas.microsoft.com/office/drawing/2014/main" id="{4791BA43-BF66-43F6-A496-61702E283FDA}"/>
              </a:ext>
            </a:extLst>
          </p:cNvPr>
          <p:cNvSpPr/>
          <p:nvPr/>
        </p:nvSpPr>
        <p:spPr>
          <a:xfrm>
            <a:off x="633095" y="5249799"/>
            <a:ext cx="1646522" cy="225915"/>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Strategist</a:t>
            </a:r>
          </a:p>
        </p:txBody>
      </p:sp>
    </p:spTree>
    <p:extLst>
      <p:ext uri="{BB962C8B-B14F-4D97-AF65-F5344CB8AC3E}">
        <p14:creationId xmlns:p14="http://schemas.microsoft.com/office/powerpoint/2010/main" val="41416528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solidFill>
            <a:srgbClr val="C00000"/>
          </a:solidFill>
        </p:spPr>
        <p:txBody>
          <a:bodyPr wrap="square" tIns="0" bIns="0" rtlCol="0" anchor="ctr">
            <a:noAutofit/>
          </a:bodyPr>
          <a:lstStyle/>
          <a:p>
            <a:pPr marL="457200" indent="-457200">
              <a:buFont typeface="Wingdings" panose="05000000000000000000" pitchFamily="2" charset="2"/>
              <a:buChar char="Ø"/>
            </a:pPr>
            <a:r>
              <a:rPr lang="en-US" dirty="0">
                <a:latin typeface="Century Gothic"/>
              </a:rPr>
              <a:t>Writing A Breakthrough Concept (DMI)</a:t>
            </a:r>
          </a:p>
        </p:txBody>
      </p:sp>
      <p:sp>
        <p:nvSpPr>
          <p:cNvPr id="6" name="Rectangle 5"/>
          <p:cNvSpPr/>
          <p:nvPr/>
        </p:nvSpPr>
        <p:spPr>
          <a:xfrm>
            <a:off x="9288614" y="2483469"/>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3511"/>
            <a:ext cx="1894457"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804</a:t>
            </a:r>
          </a:p>
        </p:txBody>
      </p:sp>
      <p:sp>
        <p:nvSpPr>
          <p:cNvPr id="15" name="Rectangle 14"/>
          <p:cNvSpPr/>
          <p:nvPr/>
        </p:nvSpPr>
        <p:spPr>
          <a:xfrm>
            <a:off x="9288615" y="4222551"/>
            <a:ext cx="2265042"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APAC Z</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7334"/>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20, </a:t>
            </a:r>
            <a:r>
              <a:rPr lang="en-US" sz="1200" b="1" dirty="0">
                <a:solidFill>
                  <a:srgbClr val="414241"/>
                </a:solidFill>
                <a:latin typeface="Century Gothic" panose="020B0502020202020204" pitchFamily="34" charset="0"/>
              </a:rPr>
              <a:t>7</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2785"/>
            <a:ext cx="2355690"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2725"/>
            <a:ext cx="2465498" cy="46350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dirty="0" smtClean="0">
                <a:solidFill>
                  <a:srgbClr val="414241"/>
                </a:solidFill>
                <a:latin typeface="Century Gothic" panose="020B0502020202020204" pitchFamily="34" charset="0"/>
                <a:sym typeface="Wingdings" panose="05000000000000000000" pitchFamily="2" charset="2"/>
              </a:rPr>
              <a:t>J</a:t>
            </a:r>
            <a:r>
              <a:rPr lang="en-US" altLang="zh-CN" sz="1200" dirty="0" smtClean="0">
                <a:solidFill>
                  <a:srgbClr val="414241"/>
                </a:solidFill>
                <a:latin typeface="Century Gothic" panose="020B0502020202020204" pitchFamily="34" charset="0"/>
                <a:sym typeface="Wingdings" panose="05000000000000000000" pitchFamily="2" charset="2"/>
              </a:rPr>
              <a:t>ob </a:t>
            </a:r>
            <a:r>
              <a:rPr lang="en-US" altLang="zh-CN" sz="1200" dirty="0">
                <a:solidFill>
                  <a:srgbClr val="414241"/>
                </a:solidFill>
                <a:latin typeface="Century Gothic" panose="020B0502020202020204" pitchFamily="34" charset="0"/>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2017"/>
            <a:ext cx="2197275" cy="27810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39"/>
          <p:cNvSpPr/>
          <p:nvPr/>
        </p:nvSpPr>
        <p:spPr>
          <a:xfrm>
            <a:off x="9288614" y="1803414"/>
            <a:ext cx="189445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2" name="ZoneTexte 21">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14" name="Rectangle 4">
            <a:extLst>
              <a:ext uri="{FF2B5EF4-FFF2-40B4-BE49-F238E27FC236}">
                <a16:creationId xmlns:a16="http://schemas.microsoft.com/office/drawing/2014/main" id="{01F32582-F38E-4885-81EC-6AF41BCE961F}"/>
              </a:ext>
            </a:extLst>
          </p:cNvPr>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lvl="0">
              <a:defRPr/>
            </a:pPr>
            <a:r>
              <a:rPr lang="en-US" sz="1200" dirty="0">
                <a:solidFill>
                  <a:srgbClr val="414241"/>
                </a:solidFill>
                <a:latin typeface="Century Gothic" panose="020B0502020202020204" pitchFamily="34" charset="0"/>
                <a:ea typeface="AvantGarde Bk BT Book" charset="0"/>
                <a:cs typeface="AvantGarde Bk BT Book" charset="0"/>
              </a:rPr>
              <a:t>"Invent and write clear, innovative and sharp product concepts. Work on editorial qualities."		</a:t>
            </a: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Vary sources of inspiration and cultivate an innovative mindset</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Use consumer insights effectively</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Choose one strong idea</a:t>
            </a:r>
          </a:p>
          <a:p>
            <a:pPr marL="180975" lvl="0" indent="-180975" defTabSz="457147">
              <a:buFont typeface="Arial" panose="020B0604020202020204" pitchFamily="34" charset="0"/>
              <a:buChar char="•"/>
              <a:defRPr/>
            </a:pPr>
            <a:r>
              <a:rPr lang="en-US" sz="1200" dirty="0">
                <a:solidFill>
                  <a:srgbClr val="414241"/>
                </a:solidFill>
                <a:latin typeface="Century Gothic" panose="020B0502020202020204" pitchFamily="34" charset="0"/>
                <a:ea typeface="AvantGarde Bk BT Book" charset="0"/>
                <a:cs typeface="AvantGarde Bk BT Book" charset="0"/>
              </a:rPr>
              <a:t>Use writing techniques (vocabulary, syntax, punctuation) to express strongly and clearly the key idea.</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panose="020B0502020202020204" pitchFamily="34" charset="0"/>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DMI population</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None</a:t>
            </a: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300" dirty="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9589328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Watching &amp; Leveraging Trends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r>
              <a:rPr lang="en-US" sz="1200" dirty="0">
                <a:solidFill>
                  <a:srgbClr val="414241"/>
                </a:solidFill>
                <a:latin typeface="Century Gothic"/>
              </a:rPr>
              <a:t>"Learn to spot, analyze and leverage upcoming trends in your daily work and projects."	</a:t>
            </a: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Spot, follow and leverage social, consuming and product trends in pro-active way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Use practical tools and guidelines to update, keep and (re)classify trends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Exercises with group and summarize the trends decoding method</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sz="1200" dirty="0">
                <a:solidFill>
                  <a:srgbClr val="414241"/>
                </a:solidFill>
                <a:latin typeface="Century Gothic" panose="020B0502020202020204" pitchFamily="34" charset="0"/>
                <a:ea typeface="AvantGarde Bk BT Book" charset="0"/>
                <a:cs typeface="AvantGarde Bk BT Book" charset="0"/>
              </a:rPr>
              <a:t>DMI,  Operational marketing and R&amp;I formula development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None</a:t>
            </a: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2</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4498</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7,000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1</a:t>
            </a:r>
            <a:r>
              <a:rPr kumimoji="0" lang="en-US" altLang="zh-CN"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14168003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Finance For Non Financials - Core</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lvl="0" defTabSz="457147">
              <a:defRPr/>
            </a:pPr>
            <a:r>
              <a:rPr lang="en-US" altLang="en-US" sz="1200" dirty="0">
                <a:solidFill>
                  <a:srgbClr val="414241"/>
                </a:solidFill>
                <a:latin typeface="Century Gothic"/>
                <a:ea typeface="AvantGarde Bk BT Book" charset="0"/>
                <a:cs typeface="AvantGarde Bk BT Book" charset="0"/>
              </a:rPr>
              <a:t>Understand L’Oréal’s economic strategy and each individuals’ responsibilities within the system to acquire practical financial tools and vocabulary to </a:t>
            </a:r>
            <a:r>
              <a:rPr lang="en-US" altLang="en-US" sz="1200" dirty="0" err="1">
                <a:solidFill>
                  <a:srgbClr val="414241"/>
                </a:solidFill>
                <a:latin typeface="Century Gothic"/>
                <a:ea typeface="AvantGarde Bk BT Book" charset="0"/>
                <a:cs typeface="AvantGarde Bk BT Book" charset="0"/>
              </a:rPr>
              <a:t>max</a:t>
            </a:r>
            <a:r>
              <a:rPr lang="en-US" altLang="zh-CN" sz="1200" dirty="0" err="1">
                <a:solidFill>
                  <a:srgbClr val="414241"/>
                </a:solidFill>
                <a:latin typeface="Century Gothic"/>
                <a:ea typeface="AvantGarde Bk BT Book" charset="0"/>
                <a:cs typeface="AvantGarde Bk BT Book" charset="0"/>
              </a:rPr>
              <a:t>m</a:t>
            </a:r>
            <a:r>
              <a:rPr lang="en-US" altLang="en-US" sz="1200" dirty="0" err="1">
                <a:solidFill>
                  <a:srgbClr val="414241"/>
                </a:solidFill>
                <a:latin typeface="Century Gothic"/>
                <a:ea typeface="AvantGarde Bk BT Book" charset="0"/>
                <a:cs typeface="AvantGarde Bk BT Book" charset="0"/>
              </a:rPr>
              <a:t>ise</a:t>
            </a:r>
            <a:r>
              <a:rPr lang="en-US" altLang="en-US" sz="1200" dirty="0">
                <a:solidFill>
                  <a:srgbClr val="414241"/>
                </a:solidFill>
                <a:latin typeface="Century Gothic"/>
                <a:ea typeface="AvantGarde Bk BT Book" charset="0"/>
                <a:cs typeface="AvantGarde Bk BT Book" charset="0"/>
              </a:rPr>
              <a:t> efficiency in day to day work.	</a:t>
            </a: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bigger picture, to better understand your own responsibilities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virtuous spiral principle.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Decode the main sections of P&amp;L. Decode L’Oréal financial reports and acquire practical tools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L’Oréal culture through L’Oréal’s way of running business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other elements that will have financial impact and putting everything together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Require at least 1 year working experience @ L’Oréal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lang="en-GB" sz="1200" b="1" dirty="0">
                <a:solidFill>
                  <a:srgbClr val="414241"/>
                </a:solidFill>
                <a:latin typeface="Century Gothic"/>
              </a:rPr>
              <a:t>1</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2500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9190779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Finance For Non Financials - Marketers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lvl="0" defTabSz="457147">
              <a:defRPr/>
            </a:pPr>
            <a:r>
              <a:rPr lang="en-US" altLang="en-US" sz="1200" dirty="0">
                <a:solidFill>
                  <a:srgbClr val="414241"/>
                </a:solidFill>
                <a:latin typeface="Century Gothic"/>
                <a:ea typeface="AvantGarde Bk BT Book" charset="0"/>
                <a:cs typeface="AvantGarde Bk BT Book" charset="0"/>
              </a:rPr>
              <a:t>Finance essential k</a:t>
            </a:r>
            <a:r>
              <a:rPr lang="en-US" altLang="zh-CN" sz="1200" dirty="0">
                <a:solidFill>
                  <a:srgbClr val="414241"/>
                </a:solidFill>
                <a:latin typeface="Century Gothic"/>
                <a:ea typeface="AvantGarde Bk BT Book" charset="0"/>
                <a:cs typeface="AvantGarde Bk BT Book" charset="0"/>
              </a:rPr>
              <a:t>now</a:t>
            </a:r>
            <a:r>
              <a:rPr lang="en-US" altLang="en-US" sz="1200" dirty="0">
                <a:solidFill>
                  <a:srgbClr val="414241"/>
                </a:solidFill>
                <a:latin typeface="Century Gothic"/>
                <a:ea typeface="AvantGarde Bk BT Book" charset="0"/>
                <a:cs typeface="AvantGarde Bk BT Book" charset="0"/>
              </a:rPr>
              <a:t>ledge for marketing roles.	</a:t>
            </a:r>
            <a:r>
              <a:rPr lang="en-US" altLang="en-US" sz="1400" dirty="0">
                <a:solidFill>
                  <a:srgbClr val="414241"/>
                </a:solidFill>
                <a:latin typeface="Century Gothic"/>
                <a:ea typeface="AvantGarde Bk BT Book" charset="0"/>
                <a:cs typeface="AvantGarde Bk BT Book" charset="0"/>
              </a:rPr>
              <a:t>	</a:t>
            </a:r>
            <a:endParaRPr lang="en-GB" altLang="zh-CN" sz="16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Select Finance for Non-Financials Marketers, you will both have Day 1 Finance for Non-Financials Core Day 2 Finance for Non-Financials Marketers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mechanism between gross sales and net sales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Bring awareness of difference between business /Division and client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Visualize global dynamics and precisely how management is looking at brand/franchise performance S21 and the media location OJ1</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See the financial impact of price strategy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PRI constitutive elements and the reason for value analysis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Require at least 1 year marketing related working experience @ L’Oréal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5609</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6808240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Finance For Non Financials - Sales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lvl="0" defTabSz="457147">
              <a:defRPr/>
            </a:pPr>
            <a:r>
              <a:rPr lang="en-US" altLang="zh-CN" sz="1400" b="1" u="sng" dirty="0">
                <a:solidFill>
                  <a:srgbClr val="414241"/>
                </a:solidFill>
                <a:latin typeface="Century Gothic"/>
                <a:ea typeface="AvantGarde Bk BT Book" charset="0"/>
                <a:cs typeface="AvantGarde Bk BT Book" charset="0"/>
              </a:rPr>
              <a:t>Teaser</a:t>
            </a:r>
          </a:p>
          <a:p>
            <a:pPr lvl="0" defTabSz="457147">
              <a:defRPr/>
            </a:pPr>
            <a:r>
              <a:rPr lang="en-US" altLang="en-US" sz="1200" dirty="0">
                <a:solidFill>
                  <a:srgbClr val="414241"/>
                </a:solidFill>
                <a:latin typeface="Century Gothic"/>
                <a:ea typeface="AvantGarde Bk BT Book" charset="0"/>
                <a:cs typeface="AvantGarde Bk BT Book" charset="0"/>
              </a:rPr>
              <a:t>Finance essential knowledge for commercial roles.	</a:t>
            </a:r>
          </a:p>
          <a:p>
            <a:pPr lvl="0" defTabSz="457147">
              <a:defRPr/>
            </a:pP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Select Finance for Non-Financials Sales, you will both have Day 1 Finance for Non-Financials Core  Day 2 Finance for Non-Financials Sales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Visualize global dynamics and precisely how management is looking at brand/franchise performance S21 and the media location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Reinforce awareness on media productivity</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mechanism between gross sales and net sales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Bring awareness of difference between business /Division and client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mechanism of Stock in Trade Equation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Require at least 1 year commercial related working experience @ L’Oréal.</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2 days</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5610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3</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Marketing</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67422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386732" y="3139935"/>
            <a:ext cx="5552725" cy="493921"/>
          </a:xfrm>
        </p:spPr>
        <p:txBody>
          <a:bodyPr/>
          <a:lstStyle/>
          <a:p>
            <a:pPr lvl="0" defTabSz="609570">
              <a:lnSpc>
                <a:spcPts val="5080"/>
              </a:lnSpc>
              <a:spcBef>
                <a:spcPts val="0"/>
              </a:spcBef>
              <a:defRPr/>
            </a:pPr>
            <a:r>
              <a:rPr lang="en-US" sz="4400"/>
              <a:t>Culture</a:t>
            </a:r>
            <a:endParaRPr lang="en-US" sz="2800"/>
          </a:p>
        </p:txBody>
      </p:sp>
    </p:spTree>
    <p:extLst>
      <p:ext uri="{BB962C8B-B14F-4D97-AF65-F5344CB8AC3E}">
        <p14:creationId xmlns:p14="http://schemas.microsoft.com/office/powerpoint/2010/main" val="28011774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defTabSz="609570">
              <a:lnSpc>
                <a:spcPts val="5080"/>
              </a:lnSpc>
              <a:spcBef>
                <a:spcPts val="0"/>
              </a:spcBef>
              <a:defRPr/>
            </a:pPr>
            <a:r>
              <a:rPr lang="en-US" altLang="zh-CN" sz="4400" dirty="0"/>
              <a:t>digital</a:t>
            </a:r>
            <a:endParaRPr lang="en-US" sz="2800" dirty="0"/>
          </a:p>
        </p:txBody>
      </p:sp>
    </p:spTree>
    <p:extLst>
      <p:ext uri="{BB962C8B-B14F-4D97-AF65-F5344CB8AC3E}">
        <p14:creationId xmlns:p14="http://schemas.microsoft.com/office/powerpoint/2010/main" val="23122118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00026" y="1499621"/>
            <a:ext cx="811919" cy="3075895"/>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Digital</a:t>
            </a:r>
          </a:p>
        </p:txBody>
      </p:sp>
      <p:sp>
        <p:nvSpPr>
          <p:cNvPr id="16" name="Rectangle 15">
            <a:hlinkClick r:id="" action="ppaction://noaction"/>
          </p:cNvPr>
          <p:cNvSpPr/>
          <p:nvPr/>
        </p:nvSpPr>
        <p:spPr>
          <a:xfrm>
            <a:off x="4446489" y="1504801"/>
            <a:ext cx="7369302" cy="24454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Discovery</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7" name="Rectangle 16">
            <a:hlinkClick r:id="" action="ppaction://noaction"/>
          </p:cNvPr>
          <p:cNvSpPr/>
          <p:nvPr/>
        </p:nvSpPr>
        <p:spPr>
          <a:xfrm>
            <a:off x="1158820" y="1856551"/>
            <a:ext cx="10659804" cy="24293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Data Compliance</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4" name="Rectangle 23">
            <a:hlinkClick r:id="" action="ppaction://noaction"/>
          </p:cNvPr>
          <p:cNvSpPr/>
          <p:nvPr/>
        </p:nvSpPr>
        <p:spPr>
          <a:xfrm>
            <a:off x="7962901" y="2193802"/>
            <a:ext cx="3871874" cy="20318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Acceleration Summit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5" name="Rectangle 24">
            <a:hlinkClick r:id="" action="ppaction://noaction"/>
          </p:cNvPr>
          <p:cNvSpPr/>
          <p:nvPr/>
        </p:nvSpPr>
        <p:spPr>
          <a:xfrm>
            <a:off x="7962901" y="2488500"/>
            <a:ext cx="3852890" cy="192042"/>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Precision Advertising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6" name="Rectangle 25">
            <a:hlinkClick r:id="" action="ppaction://noaction"/>
          </p:cNvPr>
          <p:cNvSpPr/>
          <p:nvPr/>
        </p:nvSpPr>
        <p:spPr>
          <a:xfrm>
            <a:off x="4446488" y="2768905"/>
            <a:ext cx="7388286" cy="239841"/>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Unlock CRM (Luxe)</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27" name="Rectangle 26">
            <a:hlinkClick r:id="" action="ppaction://noaction"/>
          </p:cNvPr>
          <p:cNvSpPr/>
          <p:nvPr/>
        </p:nvSpPr>
        <p:spPr>
          <a:xfrm>
            <a:off x="1164864" y="3103515"/>
            <a:ext cx="10653760" cy="23020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That Works 4.0</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2" name="Rectangle 41">
            <a:hlinkClick r:id="" action="ppaction://noaction"/>
          </p:cNvPr>
          <p:cNvSpPr/>
          <p:nvPr/>
        </p:nvSpPr>
        <p:spPr>
          <a:xfrm>
            <a:off x="1164864" y="3412332"/>
            <a:ext cx="10653760" cy="228815"/>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Community</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3" name="Rectangle 42">
            <a:hlinkClick r:id="" action="ppaction://noaction"/>
          </p:cNvPr>
          <p:cNvSpPr/>
          <p:nvPr/>
        </p:nvSpPr>
        <p:spPr>
          <a:xfrm>
            <a:off x="1164038" y="3716347"/>
            <a:ext cx="10654585" cy="203526"/>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Digital Master Class (Social / DATA / EC)</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4" name="Rectangle 43">
            <a:hlinkClick r:id="" action="ppaction://noaction"/>
          </p:cNvPr>
          <p:cNvSpPr/>
          <p:nvPr/>
        </p:nvSpPr>
        <p:spPr>
          <a:xfrm>
            <a:off x="1158821" y="3974556"/>
            <a:ext cx="3234686" cy="242937"/>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Buycoor</a:t>
            </a: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Academy (E-camp)</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6" name="Rectangle 45">
            <a:hlinkClick r:id="" action="ppaction://noaction"/>
          </p:cNvPr>
          <p:cNvSpPr/>
          <p:nvPr/>
        </p:nvSpPr>
        <p:spPr>
          <a:xfrm>
            <a:off x="4446488" y="4239666"/>
            <a:ext cx="7372136" cy="210379"/>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External Digital Conference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35" name="Straight Connector 34"/>
          <p:cNvCxnSpPr>
            <a:cxnSpLocks/>
          </p:cNvCxnSpPr>
          <p:nvPr/>
        </p:nvCxnSpPr>
        <p:spPr>
          <a:xfrm flipV="1">
            <a:off x="1189220" y="6254755"/>
            <a:ext cx="10498722" cy="6721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flipV="1">
            <a:off x="1189220" y="1397604"/>
            <a:ext cx="10497955" cy="22955"/>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0824137" y="2194118"/>
            <a:ext cx="1007238" cy="20570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 &amp; 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86" name="Rectangle 85"/>
          <p:cNvSpPr/>
          <p:nvPr/>
        </p:nvSpPr>
        <p:spPr>
          <a:xfrm>
            <a:off x="10966194" y="1499621"/>
            <a:ext cx="868580" cy="24972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88" name="Rectangle 87"/>
          <p:cNvSpPr/>
          <p:nvPr/>
        </p:nvSpPr>
        <p:spPr>
          <a:xfrm>
            <a:off x="10966194" y="2478436"/>
            <a:ext cx="849596" cy="201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cxnSp>
        <p:nvCxnSpPr>
          <p:cNvPr id="91" name="Straight Connector 90"/>
          <p:cNvCxnSpPr>
            <a:cxnSpLocks/>
          </p:cNvCxnSpPr>
          <p:nvPr/>
        </p:nvCxnSpPr>
        <p:spPr>
          <a:xfrm>
            <a:off x="1153923" y="4575522"/>
            <a:ext cx="10689464"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85" name="Rectangle 9">
            <a:hlinkClick r:id="" action="ppaction://noaction"/>
            <a:extLst>
              <a:ext uri="{FF2B5EF4-FFF2-40B4-BE49-F238E27FC236}">
                <a16:creationId xmlns:a16="http://schemas.microsoft.com/office/drawing/2014/main" id="{B2E74016-D431-4464-92F4-7E6E0356A81C}"/>
              </a:ext>
            </a:extLst>
          </p:cNvPr>
          <p:cNvSpPr/>
          <p:nvPr/>
        </p:nvSpPr>
        <p:spPr>
          <a:xfrm>
            <a:off x="1158820" y="4666907"/>
            <a:ext cx="10656971" cy="19141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a:t>
            </a: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onsumer</a:t>
            </a: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t>
            </a:r>
            <a:r>
              <a:rPr kumimoji="0" lang="en-SG" sz="900" b="0" i="0" u="none" strike="noStrike" kern="1200" cap="none" spc="0" normalizeH="0" baseline="0" noProof="0">
                <a:ln>
                  <a:noFill/>
                </a:ln>
                <a:solidFill>
                  <a:prstClr val="black"/>
                </a:solidFill>
                <a:effectLst/>
                <a:uLnTx/>
                <a:uFillTx/>
                <a:latin typeface="Century Gothic" panose="020B0502020202020204" pitchFamily="34" charset="0"/>
                <a:ea typeface="+mn-ea"/>
                <a:cs typeface="Arial" panose="020B0604020202020204" pitchFamily="34" charset="0"/>
              </a:rPr>
              <a:t>Connect Essential (Digital)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87" name="Rectangle 12">
            <a:extLst>
              <a:ext uri="{FF2B5EF4-FFF2-40B4-BE49-F238E27FC236}">
                <a16:creationId xmlns:a16="http://schemas.microsoft.com/office/drawing/2014/main" id="{08B4DCE1-4503-4B40-B1CB-0D2EDE313A28}"/>
              </a:ext>
            </a:extLst>
          </p:cNvPr>
          <p:cNvSpPr/>
          <p:nvPr/>
        </p:nvSpPr>
        <p:spPr>
          <a:xfrm>
            <a:off x="200026" y="4666907"/>
            <a:ext cx="811920" cy="1655060"/>
          </a:xfrm>
          <a:prstGeom prst="rect">
            <a:avLst/>
          </a:prstGeom>
          <a:solidFill>
            <a:srgbClr val="B8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Consumer</a:t>
            </a:r>
          </a:p>
        </p:txBody>
      </p:sp>
      <p:sp>
        <p:nvSpPr>
          <p:cNvPr id="90" name="Rectangle 16">
            <a:hlinkClick r:id="" action="ppaction://noaction"/>
            <a:extLst>
              <a:ext uri="{FF2B5EF4-FFF2-40B4-BE49-F238E27FC236}">
                <a16:creationId xmlns:a16="http://schemas.microsoft.com/office/drawing/2014/main" id="{CFCD6F1A-A938-44AC-AA0F-88F961AA72C1}"/>
              </a:ext>
            </a:extLst>
          </p:cNvPr>
          <p:cNvSpPr/>
          <p:nvPr/>
        </p:nvSpPr>
        <p:spPr>
          <a:xfrm>
            <a:off x="1154226" y="4914671"/>
            <a:ext cx="10664397" cy="215640"/>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Consumer interview &amp; Insight Generation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8" name="Rectangle 23">
            <a:hlinkClick r:id="" action="ppaction://noaction"/>
            <a:extLst>
              <a:ext uri="{FF2B5EF4-FFF2-40B4-BE49-F238E27FC236}">
                <a16:creationId xmlns:a16="http://schemas.microsoft.com/office/drawing/2014/main" id="{22977A16-1749-4145-A074-25A7C38A3F4B}"/>
              </a:ext>
            </a:extLst>
          </p:cNvPr>
          <p:cNvSpPr/>
          <p:nvPr/>
        </p:nvSpPr>
        <p:spPr>
          <a:xfrm>
            <a:off x="1154092" y="5187888"/>
            <a:ext cx="10677284" cy="19141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Consumer Intelligence</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99" name="Rectangle 24">
            <a:hlinkClick r:id="" action="ppaction://noaction"/>
            <a:extLst>
              <a:ext uri="{FF2B5EF4-FFF2-40B4-BE49-F238E27FC236}">
                <a16:creationId xmlns:a16="http://schemas.microsoft.com/office/drawing/2014/main" id="{30757BAB-43AD-4E6B-91C1-8135BB6C5BDA}"/>
              </a:ext>
            </a:extLst>
          </p:cNvPr>
          <p:cNvSpPr/>
          <p:nvPr/>
        </p:nvSpPr>
        <p:spPr>
          <a:xfrm>
            <a:off x="1153923" y="5436883"/>
            <a:ext cx="10677284" cy="223306"/>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Shopper Connection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0" name="Rectangle 25">
            <a:hlinkClick r:id="" action="ppaction://noaction"/>
            <a:extLst>
              <a:ext uri="{FF2B5EF4-FFF2-40B4-BE49-F238E27FC236}">
                <a16:creationId xmlns:a16="http://schemas.microsoft.com/office/drawing/2014/main" id="{55339415-4918-40DC-843F-C4E0996AF845}"/>
              </a:ext>
            </a:extLst>
          </p:cNvPr>
          <p:cNvSpPr/>
          <p:nvPr/>
        </p:nvSpPr>
        <p:spPr>
          <a:xfrm>
            <a:off x="1154225" y="5709747"/>
            <a:ext cx="10661566" cy="235773"/>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Social Intelligence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1" name="Rectangle 26">
            <a:hlinkClick r:id="" action="ppaction://noaction"/>
            <a:extLst>
              <a:ext uri="{FF2B5EF4-FFF2-40B4-BE49-F238E27FC236}">
                <a16:creationId xmlns:a16="http://schemas.microsoft.com/office/drawing/2014/main" id="{79B871F1-3B61-47CF-B6DA-CD921DA2DD4C}"/>
              </a:ext>
            </a:extLst>
          </p:cNvPr>
          <p:cNvSpPr/>
          <p:nvPr/>
        </p:nvSpPr>
        <p:spPr>
          <a:xfrm>
            <a:off x="4470105" y="5994184"/>
            <a:ext cx="7345685" cy="211907"/>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TMIC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2" name="矩形 101">
            <a:extLst>
              <a:ext uri="{FF2B5EF4-FFF2-40B4-BE49-F238E27FC236}">
                <a16:creationId xmlns:a16="http://schemas.microsoft.com/office/drawing/2014/main" id="{B8399EDF-8136-4271-B8F9-76114F15186F}"/>
              </a:ext>
            </a:extLst>
          </p:cNvPr>
          <p:cNvSpPr/>
          <p:nvPr/>
        </p:nvSpPr>
        <p:spPr>
          <a:xfrm>
            <a:off x="1189220" y="991993"/>
            <a:ext cx="3204286" cy="27608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INDIVIDUAL CONTRIBUTOR (MANAGER BELOW)</a:t>
            </a:r>
          </a:p>
        </p:txBody>
      </p:sp>
      <p:sp>
        <p:nvSpPr>
          <p:cNvPr id="103" name="矩形 102">
            <a:extLst>
              <a:ext uri="{FF2B5EF4-FFF2-40B4-BE49-F238E27FC236}">
                <a16:creationId xmlns:a16="http://schemas.microsoft.com/office/drawing/2014/main" id="{549D157B-26B8-4284-A2D5-29817D8752D6}"/>
              </a:ext>
            </a:extLst>
          </p:cNvPr>
          <p:cNvSpPr/>
          <p:nvPr/>
        </p:nvSpPr>
        <p:spPr>
          <a:xfrm>
            <a:off x="4446489" y="988841"/>
            <a:ext cx="3464581" cy="27608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TEAM LEADER  </a:t>
            </a:r>
            <a:r>
              <a:rPr kumimoji="0" lang="fr-FR"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(ASSISTANT MANAGER &amp; MANAGER)</a:t>
            </a:r>
          </a:p>
        </p:txBody>
      </p:sp>
      <p:sp>
        <p:nvSpPr>
          <p:cNvPr id="104" name="矩形 103">
            <a:extLst>
              <a:ext uri="{FF2B5EF4-FFF2-40B4-BE49-F238E27FC236}">
                <a16:creationId xmlns:a16="http://schemas.microsoft.com/office/drawing/2014/main" id="{6D0C59E7-5AD9-40B3-814D-AAE63FE21B85}"/>
              </a:ext>
            </a:extLst>
          </p:cNvPr>
          <p:cNvSpPr/>
          <p:nvPr/>
        </p:nvSpPr>
        <p:spPr>
          <a:xfrm>
            <a:off x="7962900" y="982402"/>
            <a:ext cx="3852891" cy="27734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dirty="0" smtClean="0">
                <a:solidFill>
                  <a:prstClr val="white"/>
                </a:solidFill>
                <a:latin typeface="Century Gothic" panose="020B0502020202020204" pitchFamily="34" charset="0"/>
                <a:cs typeface="Arial" panose="020B0604020202020204" pitchFamily="34" charset="0"/>
              </a:rPr>
              <a:t>HEAD OF FUNCTION </a:t>
            </a:r>
            <a:r>
              <a:rPr kumimoji="0" lang="en-US" altLang="zh-CN" sz="105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(SENIOR </a:t>
            </a:r>
            <a:r>
              <a:rPr kumimoji="0" lang="en-US" altLang="zh-CN" sz="105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MANAGER &amp; DIRECTOR)</a:t>
            </a:r>
          </a:p>
        </p:txBody>
      </p:sp>
      <p:sp>
        <p:nvSpPr>
          <p:cNvPr id="52" name="Titre 1">
            <a:extLst>
              <a:ext uri="{FF2B5EF4-FFF2-40B4-BE49-F238E27FC236}">
                <a16:creationId xmlns:a16="http://schemas.microsoft.com/office/drawing/2014/main" id="{CEF80287-AE4A-4E85-AB38-9B5E9A1614FC}"/>
              </a:ext>
            </a:extLst>
          </p:cNvPr>
          <p:cNvSpPr txBox="1">
            <a:spLocks/>
          </p:cNvSpPr>
          <p:nvPr/>
        </p:nvSpPr>
        <p:spPr>
          <a:xfrm>
            <a:off x="1232900" y="320394"/>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kumimoji="0" lang="fr-FR" sz="2800" b="1" i="0" u="none" strike="noStrike" kern="1200" cap="none" spc="0" normalizeH="0" baseline="0" noProof="0" dirty="0" smtClean="0">
                <a:ln>
                  <a:noFill/>
                </a:ln>
                <a:solidFill>
                  <a:prstClr val="black"/>
                </a:solidFill>
                <a:effectLst/>
                <a:uLnTx/>
                <a:uFillTx/>
                <a:latin typeface="Century Gothic" panose="020B0502020202020204" pitchFamily="34" charset="0"/>
                <a:ea typeface="+mj-ea"/>
                <a:cs typeface="Arial" panose="020B0604020202020204" pitchFamily="34" charset="0"/>
              </a:rPr>
              <a:t>DIGITAL EXPERTS</a:t>
            </a:r>
            <a:endParaRPr kumimoji="0" lang="fr-FR" sz="28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Arial" panose="020B0604020202020204" pitchFamily="34" charset="0"/>
            </a:endParaRPr>
          </a:p>
        </p:txBody>
      </p:sp>
      <p:sp>
        <p:nvSpPr>
          <p:cNvPr id="37" name="Rectangle 64">
            <a:extLst>
              <a:ext uri="{FF2B5EF4-FFF2-40B4-BE49-F238E27FC236}">
                <a16:creationId xmlns:a16="http://schemas.microsoft.com/office/drawing/2014/main" id="{5E34786D-93CF-43AF-AACC-A98B3CAF7C6E}"/>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8" name="Rectangle 58">
            <a:extLst>
              <a:ext uri="{FF2B5EF4-FFF2-40B4-BE49-F238E27FC236}">
                <a16:creationId xmlns:a16="http://schemas.microsoft.com/office/drawing/2014/main" id="{48AD6366-9126-491D-98B6-6D1372FB4EFB}"/>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39" name="Rectangle 76">
            <a:extLst>
              <a:ext uri="{FF2B5EF4-FFF2-40B4-BE49-F238E27FC236}">
                <a16:creationId xmlns:a16="http://schemas.microsoft.com/office/drawing/2014/main" id="{B201EF0B-6186-46AE-B173-852F412D7EEC}"/>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0" name="Rectangle 76">
            <a:extLst>
              <a:ext uri="{FF2B5EF4-FFF2-40B4-BE49-F238E27FC236}">
                <a16:creationId xmlns:a16="http://schemas.microsoft.com/office/drawing/2014/main" id="{AE37EA45-9F68-409D-AA7E-B5EA24F91D6A}"/>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1" name="Rectangle 50">
            <a:extLst>
              <a:ext uri="{FF2B5EF4-FFF2-40B4-BE49-F238E27FC236}">
                <a16:creationId xmlns:a16="http://schemas.microsoft.com/office/drawing/2014/main" id="{B892B059-6CE0-4670-98F0-C6823FB36813}"/>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8" name="Rectangle 59">
            <a:extLst>
              <a:ext uri="{FF2B5EF4-FFF2-40B4-BE49-F238E27FC236}">
                <a16:creationId xmlns:a16="http://schemas.microsoft.com/office/drawing/2014/main" id="{2F96FA08-A438-4081-A584-AEC97A005C5C}"/>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8686632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a:cxnSpLocks/>
          </p:cNvCxnSpPr>
          <p:nvPr/>
        </p:nvCxnSpPr>
        <p:spPr>
          <a:xfrm>
            <a:off x="1384990" y="1502760"/>
            <a:ext cx="9961756"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48" name="Rectangle 47">
            <a:hlinkClick r:id="" action="ppaction://noaction"/>
          </p:cNvPr>
          <p:cNvSpPr/>
          <p:nvPr/>
        </p:nvSpPr>
        <p:spPr>
          <a:xfrm>
            <a:off x="1674150" y="4816544"/>
            <a:ext cx="2512422" cy="197133"/>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Key Account Management Essential</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49" name="Rectangle 48">
            <a:hlinkClick r:id="" action="ppaction://noaction"/>
          </p:cNvPr>
          <p:cNvSpPr/>
          <p:nvPr/>
        </p:nvSpPr>
        <p:spPr>
          <a:xfrm>
            <a:off x="1674151" y="5071022"/>
            <a:ext cx="2512422" cy="206360"/>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Trade Marketing Essential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0" name="Rectangle 49">
            <a:hlinkClick r:id="" action="ppaction://noaction"/>
          </p:cNvPr>
          <p:cNvSpPr/>
          <p:nvPr/>
        </p:nvSpPr>
        <p:spPr>
          <a:xfrm>
            <a:off x="1674151" y="5353024"/>
            <a:ext cx="2512422" cy="167480"/>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Negotiation Skill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1" name="Rectangle 50">
            <a:hlinkClick r:id="" action="ppaction://noaction"/>
          </p:cNvPr>
          <p:cNvSpPr/>
          <p:nvPr/>
        </p:nvSpPr>
        <p:spPr>
          <a:xfrm>
            <a:off x="4903067" y="5490594"/>
            <a:ext cx="6443833" cy="18186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Advanced Negotiation Skill</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2" name="Rectangle 51">
            <a:hlinkClick r:id="" action="ppaction://noaction"/>
          </p:cNvPr>
          <p:cNvSpPr/>
          <p:nvPr/>
        </p:nvSpPr>
        <p:spPr>
          <a:xfrm>
            <a:off x="1674150" y="5739512"/>
            <a:ext cx="2512422" cy="19107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Sales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Data </a:t>
            </a: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Analysis</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3" name="Rectangle 52">
            <a:hlinkClick r:id="" action="ppaction://noaction"/>
          </p:cNvPr>
          <p:cNvSpPr/>
          <p:nvPr/>
        </p:nvSpPr>
        <p:spPr>
          <a:xfrm>
            <a:off x="4921355" y="5859696"/>
            <a:ext cx="6425545" cy="191072"/>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Advanced Sales Data Analysis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54" name="Rectangle 53"/>
          <p:cNvSpPr/>
          <p:nvPr/>
        </p:nvSpPr>
        <p:spPr>
          <a:xfrm>
            <a:off x="352426" y="4910930"/>
            <a:ext cx="881272" cy="1290501"/>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mn-cs"/>
              </a:rPr>
              <a:t>Commercial</a:t>
            </a:r>
          </a:p>
        </p:txBody>
      </p:sp>
      <p:sp>
        <p:nvSpPr>
          <p:cNvPr id="35" name="Text Box 5"/>
          <p:cNvSpPr txBox="1">
            <a:spLocks noChangeArrowheads="1"/>
          </p:cNvSpPr>
          <p:nvPr/>
        </p:nvSpPr>
        <p:spPr bwMode="auto">
          <a:xfrm>
            <a:off x="4727209" y="1259040"/>
            <a:ext cx="3530587" cy="138499"/>
          </a:xfrm>
          <a:prstGeom prst="rect">
            <a:avLst/>
          </a:prstGeom>
          <a:noFill/>
          <a:ln>
            <a:noFill/>
          </a:ln>
        </p:spPr>
        <p:txBody>
          <a:bodyPr wrap="square" lIns="0" tIns="0" rIns="0" bIns="0">
            <a:spAutoFit/>
          </a:bodyPr>
          <a:lstStyle>
            <a:lvl1pPr eaLnBrk="0" hangingPunct="0">
              <a:defRPr sz="2900">
                <a:solidFill>
                  <a:schemeClr val="tx1"/>
                </a:solidFill>
                <a:latin typeface="Arial" pitchFamily="34" charset="0"/>
                <a:ea typeface="宋体" pitchFamily="2" charset="-122"/>
              </a:defRPr>
            </a:lvl1pPr>
            <a:lvl2pPr marL="742950" indent="-285750" eaLnBrk="0" hangingPunct="0">
              <a:defRPr sz="2900">
                <a:solidFill>
                  <a:schemeClr val="tx1"/>
                </a:solidFill>
                <a:latin typeface="Arial" pitchFamily="34" charset="0"/>
                <a:ea typeface="宋体" pitchFamily="2" charset="-122"/>
              </a:defRPr>
            </a:lvl2pPr>
            <a:lvl3pPr marL="1143000" indent="-228600" eaLnBrk="0" hangingPunct="0">
              <a:defRPr sz="2900">
                <a:solidFill>
                  <a:schemeClr val="tx1"/>
                </a:solidFill>
                <a:latin typeface="Arial" pitchFamily="34" charset="0"/>
                <a:ea typeface="宋体" pitchFamily="2" charset="-122"/>
              </a:defRPr>
            </a:lvl3pPr>
            <a:lvl4pPr marL="1600200" indent="-228600" eaLnBrk="0" hangingPunct="0">
              <a:defRPr sz="2900">
                <a:solidFill>
                  <a:schemeClr val="tx1"/>
                </a:solidFill>
                <a:latin typeface="Arial" pitchFamily="34" charset="0"/>
                <a:ea typeface="宋体" pitchFamily="2" charset="-122"/>
              </a:defRPr>
            </a:lvl4pPr>
            <a:lvl5pPr marL="2057400" indent="-228600" eaLnBrk="0" hangingPunct="0">
              <a:defRPr sz="2900">
                <a:solidFill>
                  <a:schemeClr val="tx1"/>
                </a:solidFill>
                <a:latin typeface="Arial" pitchFamily="34" charset="0"/>
                <a:ea typeface="宋体" pitchFamily="2" charset="-122"/>
              </a:defRPr>
            </a:lvl5pPr>
            <a:lvl6pPr marL="25146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6pPr>
            <a:lvl7pPr marL="29718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7pPr>
            <a:lvl8pPr marL="34290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8pPr>
            <a:lvl9pPr marL="38862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a:ln>
                  <a:noFill/>
                </a:ln>
                <a:solidFill>
                  <a:srgbClr val="808080"/>
                </a:solidFill>
                <a:effectLst/>
                <a:uLnTx/>
                <a:uFillTx/>
                <a:latin typeface="Century Gothic" panose="020B0502020202020204" pitchFamily="34" charset="0"/>
                <a:ea typeface="宋体" pitchFamily="2" charset="-122"/>
                <a:cs typeface="Arial" panose="020B0604020202020204" pitchFamily="34" charset="0"/>
              </a:rPr>
              <a:t>Manager (Assistant Manager &amp; Manager)</a:t>
            </a:r>
          </a:p>
        </p:txBody>
      </p:sp>
      <p:sp>
        <p:nvSpPr>
          <p:cNvPr id="36" name="Text Box 6"/>
          <p:cNvSpPr txBox="1">
            <a:spLocks noChangeArrowheads="1"/>
          </p:cNvSpPr>
          <p:nvPr/>
        </p:nvSpPr>
        <p:spPr bwMode="auto">
          <a:xfrm>
            <a:off x="8192531" y="1253592"/>
            <a:ext cx="3612171" cy="138499"/>
          </a:xfrm>
          <a:prstGeom prst="rect">
            <a:avLst/>
          </a:prstGeom>
          <a:noFill/>
          <a:ln>
            <a:noFill/>
          </a:ln>
        </p:spPr>
        <p:txBody>
          <a:bodyPr wrap="square" lIns="0" tIns="0" rIns="0" bIns="0">
            <a:spAutoFit/>
          </a:bodyPr>
          <a:lstStyle>
            <a:lvl1pPr eaLnBrk="0" hangingPunct="0">
              <a:defRPr sz="2900">
                <a:solidFill>
                  <a:schemeClr val="tx1"/>
                </a:solidFill>
                <a:latin typeface="Arial" pitchFamily="34" charset="0"/>
                <a:ea typeface="宋体" pitchFamily="2" charset="-122"/>
              </a:defRPr>
            </a:lvl1pPr>
            <a:lvl2pPr marL="742950" indent="-285750" eaLnBrk="0" hangingPunct="0">
              <a:defRPr sz="2900">
                <a:solidFill>
                  <a:schemeClr val="tx1"/>
                </a:solidFill>
                <a:latin typeface="Arial" pitchFamily="34" charset="0"/>
                <a:ea typeface="宋体" pitchFamily="2" charset="-122"/>
              </a:defRPr>
            </a:lvl2pPr>
            <a:lvl3pPr marL="1143000" indent="-228600" eaLnBrk="0" hangingPunct="0">
              <a:defRPr sz="2900">
                <a:solidFill>
                  <a:schemeClr val="tx1"/>
                </a:solidFill>
                <a:latin typeface="Arial" pitchFamily="34" charset="0"/>
                <a:ea typeface="宋体" pitchFamily="2" charset="-122"/>
              </a:defRPr>
            </a:lvl3pPr>
            <a:lvl4pPr marL="1600200" indent="-228600" eaLnBrk="0" hangingPunct="0">
              <a:defRPr sz="2900">
                <a:solidFill>
                  <a:schemeClr val="tx1"/>
                </a:solidFill>
                <a:latin typeface="Arial" pitchFamily="34" charset="0"/>
                <a:ea typeface="宋体" pitchFamily="2" charset="-122"/>
              </a:defRPr>
            </a:lvl4pPr>
            <a:lvl5pPr marL="2057400" indent="-228600" eaLnBrk="0" hangingPunct="0">
              <a:defRPr sz="2900">
                <a:solidFill>
                  <a:schemeClr val="tx1"/>
                </a:solidFill>
                <a:latin typeface="Arial" pitchFamily="34" charset="0"/>
                <a:ea typeface="宋体" pitchFamily="2" charset="-122"/>
              </a:defRPr>
            </a:lvl5pPr>
            <a:lvl6pPr marL="25146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6pPr>
            <a:lvl7pPr marL="29718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7pPr>
            <a:lvl8pPr marL="34290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8pPr>
            <a:lvl9pPr marL="3886200" indent="-228600" defTabSz="1474788" eaLnBrk="0" fontAlgn="base" hangingPunct="0">
              <a:spcBef>
                <a:spcPct val="0"/>
              </a:spcBef>
              <a:spcAft>
                <a:spcPct val="0"/>
              </a:spcAft>
              <a:defRPr sz="2900">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900" b="1" i="0" u="none" strike="noStrike" kern="1200" cap="none" spc="0" normalizeH="0" baseline="0" noProof="0" dirty="0">
                <a:ln>
                  <a:noFill/>
                </a:ln>
                <a:solidFill>
                  <a:srgbClr val="808080"/>
                </a:solidFill>
                <a:effectLst/>
                <a:uLnTx/>
                <a:uFillTx/>
                <a:latin typeface="Century Gothic" panose="020B0502020202020204" pitchFamily="34" charset="0"/>
                <a:ea typeface="宋体" pitchFamily="2" charset="-122"/>
                <a:cs typeface="Arial" panose="020B0604020202020204" pitchFamily="34" charset="0"/>
              </a:rPr>
              <a:t>Function Head (Senior Manager &amp; </a:t>
            </a:r>
            <a:r>
              <a:rPr kumimoji="0" lang="fr-FR" altLang="zh-CN" sz="900" b="1" i="0" u="none" strike="noStrike" kern="1200" cap="none" spc="0" normalizeH="0" baseline="0" noProof="0" dirty="0" err="1">
                <a:ln>
                  <a:noFill/>
                </a:ln>
                <a:solidFill>
                  <a:srgbClr val="808080"/>
                </a:solidFill>
                <a:effectLst/>
                <a:uLnTx/>
                <a:uFillTx/>
                <a:latin typeface="Century Gothic" panose="020B0502020202020204" pitchFamily="34" charset="0"/>
                <a:ea typeface="宋体" pitchFamily="2" charset="-122"/>
                <a:cs typeface="Arial" panose="020B0604020202020204" pitchFamily="34" charset="0"/>
              </a:rPr>
              <a:t>Director</a:t>
            </a:r>
            <a:r>
              <a:rPr kumimoji="0" lang="fr-FR" altLang="zh-CN" sz="900" b="1" i="0" u="none" strike="noStrike" kern="1200" cap="none" spc="0" normalizeH="0" baseline="0" noProof="0" dirty="0">
                <a:ln>
                  <a:noFill/>
                </a:ln>
                <a:solidFill>
                  <a:srgbClr val="808080"/>
                </a:solidFill>
                <a:effectLst/>
                <a:uLnTx/>
                <a:uFillTx/>
                <a:latin typeface="Century Gothic" panose="020B0502020202020204" pitchFamily="34" charset="0"/>
                <a:ea typeface="宋体" pitchFamily="2" charset="-122"/>
                <a:cs typeface="Arial" panose="020B0604020202020204" pitchFamily="34" charset="0"/>
              </a:rPr>
              <a:t>)</a:t>
            </a:r>
          </a:p>
        </p:txBody>
      </p:sp>
      <p:cxnSp>
        <p:nvCxnSpPr>
          <p:cNvPr id="69" name="Straight Connector 68"/>
          <p:cNvCxnSpPr>
            <a:cxnSpLocks/>
          </p:cNvCxnSpPr>
          <p:nvPr/>
        </p:nvCxnSpPr>
        <p:spPr>
          <a:xfrm flipV="1">
            <a:off x="1384990" y="6175751"/>
            <a:ext cx="10035866" cy="2568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63" name="Rectangle 47">
            <a:extLst>
              <a:ext uri="{FF2B5EF4-FFF2-40B4-BE49-F238E27FC236}">
                <a16:creationId xmlns:a16="http://schemas.microsoft.com/office/drawing/2014/main" id="{B0BB3453-B2E0-4F0F-BD3B-ED130BC82092}"/>
              </a:ext>
            </a:extLst>
          </p:cNvPr>
          <p:cNvSpPr/>
          <p:nvPr/>
        </p:nvSpPr>
        <p:spPr>
          <a:xfrm>
            <a:off x="4932347" y="4817596"/>
            <a:ext cx="2397043" cy="195276"/>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Account Planning </a:t>
            </a:r>
            <a:r>
              <a:rPr kumimoji="0" lang="en-US" altLang="zh-CN" sz="9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Workshop</a:t>
            </a:r>
            <a:r>
              <a:rPr kumimoji="0" lang="en-US" altLang="zh-CN" sz="900" b="0" i="0" u="none" strike="noStrike" kern="1200" cap="none" spc="0" normalizeH="0" noProof="0" dirty="0" smtClean="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600" b="0" i="0" u="none" strike="noStrike" kern="1200" cap="none" spc="0" normalizeH="0" baseline="0" noProof="0" dirty="0" smtClean="0">
                <a:ln>
                  <a:noFill/>
                </a:ln>
                <a:solidFill>
                  <a:prstClr val="black"/>
                </a:solidFill>
                <a:effectLst/>
                <a:uLnTx/>
                <a:uFillTx/>
                <a:latin typeface="Century Gothic" panose="020B0502020202020204" pitchFamily="34" charset="0"/>
                <a:cs typeface="Arial" panose="020B0604020202020204" pitchFamily="34" charset="0"/>
              </a:rPr>
              <a:t>(Tailor </a:t>
            </a:r>
            <a:r>
              <a:rPr kumimoji="0" lang="en-US" altLang="zh-CN" sz="6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made)</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5" name="Rectangle 57">
            <a:hlinkClick r:id="" action="ppaction://noaction"/>
            <a:extLst>
              <a:ext uri="{FF2B5EF4-FFF2-40B4-BE49-F238E27FC236}">
                <a16:creationId xmlns:a16="http://schemas.microsoft.com/office/drawing/2014/main" id="{C97AAC2E-7CFF-41DD-BF01-8DE692FEBE63}"/>
              </a:ext>
            </a:extLst>
          </p:cNvPr>
          <p:cNvSpPr/>
          <p:nvPr/>
        </p:nvSpPr>
        <p:spPr>
          <a:xfrm>
            <a:off x="1674806" y="3342160"/>
            <a:ext cx="2512422" cy="1856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Market Analysis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06" name="Rectangle 55">
            <a:extLst>
              <a:ext uri="{FF2B5EF4-FFF2-40B4-BE49-F238E27FC236}">
                <a16:creationId xmlns:a16="http://schemas.microsoft.com/office/drawing/2014/main" id="{DF4B8E64-4810-4C6B-8A96-110D02172F90}"/>
              </a:ext>
            </a:extLst>
          </p:cNvPr>
          <p:cNvSpPr/>
          <p:nvPr/>
        </p:nvSpPr>
        <p:spPr>
          <a:xfrm>
            <a:off x="352427" y="2849224"/>
            <a:ext cx="881272" cy="1357625"/>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Marketing </a:t>
            </a:r>
          </a:p>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activation</a:t>
            </a:r>
          </a:p>
        </p:txBody>
      </p:sp>
      <p:sp>
        <p:nvSpPr>
          <p:cNvPr id="107" name="Rectangle 65">
            <a:extLst>
              <a:ext uri="{FF2B5EF4-FFF2-40B4-BE49-F238E27FC236}">
                <a16:creationId xmlns:a16="http://schemas.microsoft.com/office/drawing/2014/main" id="{A67D9264-8511-4A92-84F9-75F67AC4A95A}"/>
              </a:ext>
            </a:extLst>
          </p:cNvPr>
          <p:cNvSpPr/>
          <p:nvPr/>
        </p:nvSpPr>
        <p:spPr>
          <a:xfrm>
            <a:off x="352425" y="4260439"/>
            <a:ext cx="881273" cy="457882"/>
          </a:xfrm>
          <a:prstGeom prst="rect">
            <a:avLst/>
          </a:prstGeom>
          <a:solidFill>
            <a:srgbClr val="B80000"/>
          </a:solidFill>
          <a:ln w="25400" cap="flat" cmpd="sng" algn="ctr">
            <a:noFill/>
            <a:prstDash val="solid"/>
          </a:ln>
          <a:effectLst/>
        </p:spPr>
        <p:txBody>
          <a:bodyPr rtlCol="0" anchor="ctr"/>
          <a:lstStyle/>
          <a:p>
            <a:pPr marL="0" marR="0" lvl="0" indent="0" algn="ctr" defTabSz="912787"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Finance</a:t>
            </a:r>
          </a:p>
        </p:txBody>
      </p:sp>
      <p:sp>
        <p:nvSpPr>
          <p:cNvPr id="108" name="Rectangle 66">
            <a:extLst>
              <a:ext uri="{FF2B5EF4-FFF2-40B4-BE49-F238E27FC236}">
                <a16:creationId xmlns:a16="http://schemas.microsoft.com/office/drawing/2014/main" id="{E4651463-71F8-446D-8622-55226DFDAF81}"/>
              </a:ext>
            </a:extLst>
          </p:cNvPr>
          <p:cNvSpPr/>
          <p:nvPr/>
        </p:nvSpPr>
        <p:spPr>
          <a:xfrm>
            <a:off x="1699737" y="4342623"/>
            <a:ext cx="9538525" cy="22318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Finance For Non Financials: </a:t>
            </a:r>
          </a:p>
        </p:txBody>
      </p:sp>
      <p:cxnSp>
        <p:nvCxnSpPr>
          <p:cNvPr id="109" name="Straight Connector 95">
            <a:extLst>
              <a:ext uri="{FF2B5EF4-FFF2-40B4-BE49-F238E27FC236}">
                <a16:creationId xmlns:a16="http://schemas.microsoft.com/office/drawing/2014/main" id="{7B174C08-5EB9-4284-8BE9-A48A6542C459}"/>
              </a:ext>
            </a:extLst>
          </p:cNvPr>
          <p:cNvCxnSpPr>
            <a:cxnSpLocks/>
          </p:cNvCxnSpPr>
          <p:nvPr/>
        </p:nvCxnSpPr>
        <p:spPr>
          <a:xfrm>
            <a:off x="1453896" y="4260439"/>
            <a:ext cx="9716977" cy="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110" name="Rectangle 57">
            <a:hlinkClick r:id="" action="ppaction://noaction"/>
            <a:extLst>
              <a:ext uri="{FF2B5EF4-FFF2-40B4-BE49-F238E27FC236}">
                <a16:creationId xmlns:a16="http://schemas.microsoft.com/office/drawing/2014/main" id="{F8A12F92-4303-421D-9EC9-E2620BF35CE8}"/>
              </a:ext>
            </a:extLst>
          </p:cNvPr>
          <p:cNvSpPr/>
          <p:nvPr/>
        </p:nvSpPr>
        <p:spPr>
          <a:xfrm>
            <a:off x="4919890" y="3118698"/>
            <a:ext cx="2397034" cy="15860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Retail Trend Updates </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1" name="Rectangle 57">
            <a:hlinkClick r:id="" action="ppaction://noaction"/>
            <a:extLst>
              <a:ext uri="{FF2B5EF4-FFF2-40B4-BE49-F238E27FC236}">
                <a16:creationId xmlns:a16="http://schemas.microsoft.com/office/drawing/2014/main" id="{CE46156E-88D3-427C-802D-72600C89F90F}"/>
              </a:ext>
            </a:extLst>
          </p:cNvPr>
          <p:cNvSpPr/>
          <p:nvPr/>
        </p:nvSpPr>
        <p:spPr>
          <a:xfrm>
            <a:off x="4916987" y="2855261"/>
            <a:ext cx="2412403" cy="1871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Understanding Retail</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2" name="Rectangle 57">
            <a:hlinkClick r:id="" action="ppaction://noaction"/>
            <a:extLst>
              <a:ext uri="{FF2B5EF4-FFF2-40B4-BE49-F238E27FC236}">
                <a16:creationId xmlns:a16="http://schemas.microsoft.com/office/drawing/2014/main" id="{ED929270-5BDF-4E21-8849-83B84D367AC3}"/>
              </a:ext>
            </a:extLst>
          </p:cNvPr>
          <p:cNvSpPr/>
          <p:nvPr/>
        </p:nvSpPr>
        <p:spPr>
          <a:xfrm>
            <a:off x="4919908" y="3588628"/>
            <a:ext cx="2397034" cy="15860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Concept Express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3" name="Rectangle 57">
            <a:hlinkClick r:id="" action="ppaction://noaction"/>
            <a:extLst>
              <a:ext uri="{FF2B5EF4-FFF2-40B4-BE49-F238E27FC236}">
                <a16:creationId xmlns:a16="http://schemas.microsoft.com/office/drawing/2014/main" id="{2A26A05D-FA9F-43B0-8A6B-57E1A9869CF5}"/>
              </a:ext>
            </a:extLst>
          </p:cNvPr>
          <p:cNvSpPr/>
          <p:nvPr/>
        </p:nvSpPr>
        <p:spPr>
          <a:xfrm>
            <a:off x="4923857" y="3354121"/>
            <a:ext cx="2397034" cy="1586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solidFill>
                  <a:prstClr val="black"/>
                </a:solidFill>
                <a:latin typeface="Century Gothic" panose="020B0502020202020204" pitchFamily="34" charset="0"/>
                <a:cs typeface="Arial" panose="020B0604020202020204" pitchFamily="34" charset="0"/>
              </a:rPr>
              <a:t>Brand identity</a:t>
            </a:r>
            <a:endParaRPr lang="zh-CN" altLang="en-US" sz="900" dirty="0">
              <a:solidFill>
                <a:prstClr val="black"/>
              </a:solidFill>
              <a:latin typeface="Century Gothic" panose="020B0502020202020204" pitchFamily="34" charset="0"/>
              <a:cs typeface="Arial" panose="020B0604020202020204" pitchFamily="34" charset="0"/>
            </a:endParaRPr>
          </a:p>
        </p:txBody>
      </p:sp>
      <p:sp>
        <p:nvSpPr>
          <p:cNvPr id="114" name="Rectangle 57">
            <a:hlinkClick r:id="" action="ppaction://noaction"/>
            <a:extLst>
              <a:ext uri="{FF2B5EF4-FFF2-40B4-BE49-F238E27FC236}">
                <a16:creationId xmlns:a16="http://schemas.microsoft.com/office/drawing/2014/main" id="{111AF5D9-1553-4160-A96B-2D2E43DB7FCA}"/>
              </a:ext>
            </a:extLst>
          </p:cNvPr>
          <p:cNvSpPr/>
          <p:nvPr/>
        </p:nvSpPr>
        <p:spPr>
          <a:xfrm>
            <a:off x="4919893" y="3830298"/>
            <a:ext cx="2397031" cy="155114"/>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Effective Media Planning</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6" name="Rectangle 57">
            <a:hlinkClick r:id="" action="ppaction://noaction"/>
            <a:extLst>
              <a:ext uri="{FF2B5EF4-FFF2-40B4-BE49-F238E27FC236}">
                <a16:creationId xmlns:a16="http://schemas.microsoft.com/office/drawing/2014/main" id="{A7CB7B26-6885-4008-99A2-B34738FFD0AA}"/>
              </a:ext>
            </a:extLst>
          </p:cNvPr>
          <p:cNvSpPr/>
          <p:nvPr/>
        </p:nvSpPr>
        <p:spPr>
          <a:xfrm>
            <a:off x="8127789" y="3126466"/>
            <a:ext cx="3219110" cy="14582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IMC that works (DMI)</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7" name="Rectangle 57">
            <a:hlinkClick r:id="" action="ppaction://noaction"/>
            <a:extLst>
              <a:ext uri="{FF2B5EF4-FFF2-40B4-BE49-F238E27FC236}">
                <a16:creationId xmlns:a16="http://schemas.microsoft.com/office/drawing/2014/main" id="{336DB416-8AE2-4A17-A872-590D58F5D5F7}"/>
              </a:ext>
            </a:extLst>
          </p:cNvPr>
          <p:cNvSpPr/>
          <p:nvPr/>
        </p:nvSpPr>
        <p:spPr>
          <a:xfrm>
            <a:off x="8127789" y="3347757"/>
            <a:ext cx="3219110" cy="184780"/>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Luxury Brand Analysis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8" name="Rectangle 57">
            <a:hlinkClick r:id="" action="ppaction://noaction"/>
            <a:extLst>
              <a:ext uri="{FF2B5EF4-FFF2-40B4-BE49-F238E27FC236}">
                <a16:creationId xmlns:a16="http://schemas.microsoft.com/office/drawing/2014/main" id="{2A78A8F3-5738-4B6B-B888-842304AB2B9C}"/>
              </a:ext>
            </a:extLst>
          </p:cNvPr>
          <p:cNvSpPr/>
          <p:nvPr/>
        </p:nvSpPr>
        <p:spPr>
          <a:xfrm>
            <a:off x="8127790" y="2849225"/>
            <a:ext cx="3219110" cy="200457"/>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Retail Design in Luxury (Non-Designer)</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19" name="Rectangle 57">
            <a:hlinkClick r:id="" action="ppaction://noaction"/>
            <a:extLst>
              <a:ext uri="{FF2B5EF4-FFF2-40B4-BE49-F238E27FC236}">
                <a16:creationId xmlns:a16="http://schemas.microsoft.com/office/drawing/2014/main" id="{816B5BBE-F1FC-48B7-BFF3-D96CC3693592}"/>
              </a:ext>
            </a:extLst>
          </p:cNvPr>
          <p:cNvSpPr/>
          <p:nvPr/>
        </p:nvSpPr>
        <p:spPr>
          <a:xfrm>
            <a:off x="8127788" y="3588875"/>
            <a:ext cx="3219109" cy="15835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solidFill>
                  <a:prstClr val="black"/>
                </a:solidFill>
                <a:latin typeface="Century Gothic" panose="020B0502020202020204" pitchFamily="34" charset="0"/>
                <a:cs typeface="Arial" panose="020B0604020202020204" pitchFamily="34" charset="0"/>
              </a:rPr>
              <a:t>Writing a Breakthrough Concept (DMI)</a:t>
            </a:r>
            <a:endParaRPr lang="zh-CN" altLang="en-US" sz="900" dirty="0">
              <a:solidFill>
                <a:prstClr val="black"/>
              </a:solidFill>
              <a:latin typeface="Century Gothic" panose="020B0502020202020204" pitchFamily="34" charset="0"/>
              <a:cs typeface="Arial" panose="020B0604020202020204" pitchFamily="34" charset="0"/>
            </a:endParaRPr>
          </a:p>
        </p:txBody>
      </p:sp>
      <p:sp>
        <p:nvSpPr>
          <p:cNvPr id="120" name="Rectangle 57">
            <a:hlinkClick r:id="" action="ppaction://noaction"/>
            <a:extLst>
              <a:ext uri="{FF2B5EF4-FFF2-40B4-BE49-F238E27FC236}">
                <a16:creationId xmlns:a16="http://schemas.microsoft.com/office/drawing/2014/main" id="{B90149FB-A6DC-47C7-A649-B2D876FFC44A}"/>
              </a:ext>
            </a:extLst>
          </p:cNvPr>
          <p:cNvSpPr/>
          <p:nvPr/>
        </p:nvSpPr>
        <p:spPr>
          <a:xfrm>
            <a:off x="8127789" y="3811963"/>
            <a:ext cx="3219108" cy="166949"/>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Watching &amp; Leveraging Trends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1" name="Rectangle 57">
            <a:hlinkClick r:id="" action="ppaction://noaction"/>
            <a:extLst>
              <a:ext uri="{FF2B5EF4-FFF2-40B4-BE49-F238E27FC236}">
                <a16:creationId xmlns:a16="http://schemas.microsoft.com/office/drawing/2014/main" id="{A142D923-EFF5-407B-990C-AA4837D3B498}"/>
              </a:ext>
            </a:extLst>
          </p:cNvPr>
          <p:cNvSpPr/>
          <p:nvPr/>
        </p:nvSpPr>
        <p:spPr>
          <a:xfrm>
            <a:off x="1699738" y="2876086"/>
            <a:ext cx="2512422" cy="1856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Marketing @ </a:t>
            </a:r>
            <a:r>
              <a:rPr lang="en-US" altLang="zh-CN" sz="900" noProof="0" dirty="0" err="1" smtClean="0">
                <a:solidFill>
                  <a:prstClr val="black"/>
                </a:solidFill>
                <a:latin typeface="Century Gothic" panose="020B0502020202020204" pitchFamily="34" charset="0"/>
                <a:cs typeface="Arial" panose="020B0604020202020204" pitchFamily="34" charset="0"/>
              </a:rPr>
              <a:t>L’O</a:t>
            </a:r>
            <a:r>
              <a:rPr kumimoji="0" lang="en-US" altLang="zh-CN" sz="900" b="0" i="0" u="none" strike="noStrike" kern="1200" cap="none" spc="0" normalizeH="0" baseline="0" noProof="0" dirty="0" err="1" smtClean="0">
                <a:ln>
                  <a:noFill/>
                </a:ln>
                <a:solidFill>
                  <a:prstClr val="black"/>
                </a:solidFill>
                <a:effectLst/>
                <a:uLnTx/>
                <a:uFillTx/>
                <a:latin typeface="Century Gothic" panose="020B0502020202020204" pitchFamily="34" charset="0"/>
                <a:cs typeface="Arial" panose="020B0604020202020204" pitchFamily="34" charset="0"/>
              </a:rPr>
              <a:t>real</a:t>
            </a:r>
            <a:endParaRPr kumimoji="0" lang="zh-CN" altLang="en-US" sz="9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2" name="Rectangle 57">
            <a:hlinkClick r:id="" action="ppaction://noaction"/>
            <a:extLst>
              <a:ext uri="{FF2B5EF4-FFF2-40B4-BE49-F238E27FC236}">
                <a16:creationId xmlns:a16="http://schemas.microsoft.com/office/drawing/2014/main" id="{BB947D47-90BE-4D8E-8DD4-55056064D5A6}"/>
              </a:ext>
            </a:extLst>
          </p:cNvPr>
          <p:cNvSpPr/>
          <p:nvPr/>
        </p:nvSpPr>
        <p:spPr>
          <a:xfrm>
            <a:off x="1674806" y="3588875"/>
            <a:ext cx="2511896" cy="16675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Think Business Strategically</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3" name="Rectangle 57">
            <a:hlinkClick r:id="" action="ppaction://noaction"/>
            <a:extLst>
              <a:ext uri="{FF2B5EF4-FFF2-40B4-BE49-F238E27FC236}">
                <a16:creationId xmlns:a16="http://schemas.microsoft.com/office/drawing/2014/main" id="{8F349311-57AC-4114-A817-DDEFBAB48355}"/>
              </a:ext>
            </a:extLst>
          </p:cNvPr>
          <p:cNvSpPr/>
          <p:nvPr/>
        </p:nvSpPr>
        <p:spPr>
          <a:xfrm>
            <a:off x="1674150" y="3818876"/>
            <a:ext cx="2512422" cy="17681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Powerful IMC</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4" name="Rectangle 57">
            <a:hlinkClick r:id="" action="ppaction://noaction"/>
            <a:extLst>
              <a:ext uri="{FF2B5EF4-FFF2-40B4-BE49-F238E27FC236}">
                <a16:creationId xmlns:a16="http://schemas.microsoft.com/office/drawing/2014/main" id="{020BEC6E-13B7-4D4B-81F2-564868E7A985}"/>
              </a:ext>
            </a:extLst>
          </p:cNvPr>
          <p:cNvSpPr/>
          <p:nvPr/>
        </p:nvSpPr>
        <p:spPr>
          <a:xfrm>
            <a:off x="1674806" y="4062176"/>
            <a:ext cx="2511895" cy="14467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Insightful Launch Updates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25" name="Rectangle 91">
            <a:extLst>
              <a:ext uri="{FF2B5EF4-FFF2-40B4-BE49-F238E27FC236}">
                <a16:creationId xmlns:a16="http://schemas.microsoft.com/office/drawing/2014/main" id="{F798BBBF-C248-45DB-949D-9E8C6F8E3753}"/>
              </a:ext>
            </a:extLst>
          </p:cNvPr>
          <p:cNvSpPr/>
          <p:nvPr/>
        </p:nvSpPr>
        <p:spPr>
          <a:xfrm>
            <a:off x="10866907" y="3125671"/>
            <a:ext cx="479839" cy="16444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26" name="Rectangle 92">
            <a:extLst>
              <a:ext uri="{FF2B5EF4-FFF2-40B4-BE49-F238E27FC236}">
                <a16:creationId xmlns:a16="http://schemas.microsoft.com/office/drawing/2014/main" id="{3CF09095-65C3-446B-B648-6D38CB24347A}"/>
              </a:ext>
            </a:extLst>
          </p:cNvPr>
          <p:cNvSpPr/>
          <p:nvPr/>
        </p:nvSpPr>
        <p:spPr>
          <a:xfrm>
            <a:off x="10875674" y="3343702"/>
            <a:ext cx="479839" cy="18883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INTER</a:t>
            </a:r>
            <a:endParaRPr kumimoji="0" lang="zh-CN" altLang="en-US"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27" name="Rectangle 93">
            <a:extLst>
              <a:ext uri="{FF2B5EF4-FFF2-40B4-BE49-F238E27FC236}">
                <a16:creationId xmlns:a16="http://schemas.microsoft.com/office/drawing/2014/main" id="{207AED75-0C9C-4061-A08E-3C09B2E76EA7}"/>
              </a:ext>
            </a:extLst>
          </p:cNvPr>
          <p:cNvSpPr/>
          <p:nvPr/>
        </p:nvSpPr>
        <p:spPr>
          <a:xfrm>
            <a:off x="10877763" y="3584492"/>
            <a:ext cx="479839" cy="1721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29" name="Rectangle 48">
            <a:extLst>
              <a:ext uri="{FF2B5EF4-FFF2-40B4-BE49-F238E27FC236}">
                <a16:creationId xmlns:a16="http://schemas.microsoft.com/office/drawing/2014/main" id="{A2E75D11-F0C8-4836-BD95-44CE5C018589}"/>
              </a:ext>
            </a:extLst>
          </p:cNvPr>
          <p:cNvSpPr/>
          <p:nvPr/>
        </p:nvSpPr>
        <p:spPr>
          <a:xfrm>
            <a:off x="10852731" y="2851818"/>
            <a:ext cx="507091" cy="19316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8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30" name="Rectangle 66">
            <a:hlinkClick r:id="" action="ppaction://noaction"/>
            <a:extLst>
              <a:ext uri="{FF2B5EF4-FFF2-40B4-BE49-F238E27FC236}">
                <a16:creationId xmlns:a16="http://schemas.microsoft.com/office/drawing/2014/main" id="{487046EC-DCEC-4595-805F-71820CB3BF50}"/>
              </a:ext>
            </a:extLst>
          </p:cNvPr>
          <p:cNvSpPr/>
          <p:nvPr/>
        </p:nvSpPr>
        <p:spPr>
          <a:xfrm>
            <a:off x="7312830" y="4385422"/>
            <a:ext cx="450868" cy="130163"/>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Core</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sp>
        <p:nvSpPr>
          <p:cNvPr id="131" name="Rectangle 66">
            <a:hlinkClick r:id="" action="ppaction://noaction"/>
            <a:extLst>
              <a:ext uri="{FF2B5EF4-FFF2-40B4-BE49-F238E27FC236}">
                <a16:creationId xmlns:a16="http://schemas.microsoft.com/office/drawing/2014/main" id="{0F3AF223-B1C0-4562-8D91-46D54F42F15C}"/>
              </a:ext>
            </a:extLst>
          </p:cNvPr>
          <p:cNvSpPr/>
          <p:nvPr/>
        </p:nvSpPr>
        <p:spPr>
          <a:xfrm>
            <a:off x="7805932" y="4385422"/>
            <a:ext cx="451863" cy="130416"/>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MKT</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sp>
        <p:nvSpPr>
          <p:cNvPr id="132" name="Rectangle 66">
            <a:hlinkClick r:id="" action="ppaction://noaction"/>
            <a:extLst>
              <a:ext uri="{FF2B5EF4-FFF2-40B4-BE49-F238E27FC236}">
                <a16:creationId xmlns:a16="http://schemas.microsoft.com/office/drawing/2014/main" id="{DFA967D5-85B9-406A-A5D4-D0E758BB227A}"/>
              </a:ext>
            </a:extLst>
          </p:cNvPr>
          <p:cNvSpPr/>
          <p:nvPr/>
        </p:nvSpPr>
        <p:spPr>
          <a:xfrm>
            <a:off x="8300029" y="4385421"/>
            <a:ext cx="450868" cy="130163"/>
          </a:xfrm>
          <a:prstGeom prst="rect">
            <a:avLst/>
          </a:prstGeom>
          <a:noFill/>
          <a:ln w="3175"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rPr>
              <a:t>Sales</a:t>
            </a:r>
            <a:endParaRPr kumimoji="0" lang="zh-CN" altLang="en-US" sz="800" b="0" i="0" u="none" strike="noStrike" kern="0" cap="none" spc="0" normalizeH="0" baseline="0" noProof="0">
              <a:ln>
                <a:noFill/>
              </a:ln>
              <a:solidFill>
                <a:prstClr val="black"/>
              </a:solidFill>
              <a:effectLst/>
              <a:uLnTx/>
              <a:uFillTx/>
              <a:latin typeface="Century Gothic" panose="020B0502020202020204" pitchFamily="34" charset="0"/>
              <a:ea typeface="宋体"/>
              <a:cs typeface="Arial" panose="020B0604020202020204" pitchFamily="34" charset="0"/>
            </a:endParaRPr>
          </a:p>
        </p:txBody>
      </p:sp>
      <p:cxnSp>
        <p:nvCxnSpPr>
          <p:cNvPr id="133" name="Straight Connector 68">
            <a:extLst>
              <a:ext uri="{FF2B5EF4-FFF2-40B4-BE49-F238E27FC236}">
                <a16:creationId xmlns:a16="http://schemas.microsoft.com/office/drawing/2014/main" id="{C471B63C-37D0-4E73-A36F-73CB6B296558}"/>
              </a:ext>
            </a:extLst>
          </p:cNvPr>
          <p:cNvCxnSpPr>
            <a:cxnSpLocks/>
          </p:cNvCxnSpPr>
          <p:nvPr/>
        </p:nvCxnSpPr>
        <p:spPr>
          <a:xfrm>
            <a:off x="1384990" y="4698120"/>
            <a:ext cx="9779763" cy="4436"/>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sp>
        <p:nvSpPr>
          <p:cNvPr id="135" name="Rectangle 56">
            <a:extLst>
              <a:ext uri="{FF2B5EF4-FFF2-40B4-BE49-F238E27FC236}">
                <a16:creationId xmlns:a16="http://schemas.microsoft.com/office/drawing/2014/main" id="{A12B9815-FB15-4C0F-A025-B49BEE4681FC}"/>
              </a:ext>
            </a:extLst>
          </p:cNvPr>
          <p:cNvSpPr/>
          <p:nvPr/>
        </p:nvSpPr>
        <p:spPr>
          <a:xfrm>
            <a:off x="1384990" y="2502613"/>
            <a:ext cx="9983877" cy="224715"/>
          </a:xfrm>
          <a:prstGeom prst="rect">
            <a:avLst/>
          </a:prstGeom>
          <a:solidFill>
            <a:srgbClr val="000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                                           ESSENTIAL                                                                               ADVANCED			</a:t>
            </a:r>
            <a:r>
              <a:rPr kumimoji="0" lang="en-US" altLang="zh-CN" sz="9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                        </a:t>
            </a:r>
            <a:r>
              <a:rPr kumimoji="0" lang="en-US"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EXPERT</a:t>
            </a:r>
            <a:endParaRPr kumimoji="0" lang="zh-CN" altLang="en-US"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sp>
        <p:nvSpPr>
          <p:cNvPr id="136" name="Titre 1">
            <a:extLst>
              <a:ext uri="{FF2B5EF4-FFF2-40B4-BE49-F238E27FC236}">
                <a16:creationId xmlns:a16="http://schemas.microsoft.com/office/drawing/2014/main" id="{A03A57ED-C333-46EC-BE56-F4A1D5A35760}"/>
              </a:ext>
            </a:extLst>
          </p:cNvPr>
          <p:cNvSpPr txBox="1">
            <a:spLocks/>
          </p:cNvSpPr>
          <p:nvPr/>
        </p:nvSpPr>
        <p:spPr>
          <a:xfrm>
            <a:off x="1232900" y="320394"/>
            <a:ext cx="9471363" cy="443198"/>
          </a:xfrm>
          <a:prstGeom prst="rect">
            <a:avLst/>
          </a:prstGeom>
        </p:spPr>
        <p:txBody>
          <a:bodyPr vert="horz" lIns="91213" tIns="45615" rIns="91213" bIns="45615" rtlCol="0" anchor="b">
            <a:noAutofit/>
          </a:bodyPr>
          <a:lstStyle>
            <a:lvl1pPr algn="ctr" defTabSz="912143"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2143" rtl="0" eaLnBrk="1" fontAlgn="auto" latinLnBrk="0" hangingPunct="1">
              <a:lnSpc>
                <a:spcPct val="90000"/>
              </a:lnSpc>
              <a:spcBef>
                <a:spcPct val="0"/>
              </a:spcBef>
              <a:spcAft>
                <a:spcPts val="0"/>
              </a:spcAft>
              <a:buClrTx/>
              <a:buSzTx/>
              <a:buFontTx/>
              <a:buNone/>
              <a:tabLst/>
              <a:defRPr/>
            </a:pPr>
            <a:r>
              <a:rPr kumimoji="0" lang="fr-FR" sz="2800" b="1" i="0" u="none" strike="noStrike" kern="1200" cap="none" spc="0" normalizeH="0" baseline="0" noProof="0" dirty="0" smtClean="0">
                <a:ln>
                  <a:noFill/>
                </a:ln>
                <a:solidFill>
                  <a:prstClr val="black"/>
                </a:solidFill>
                <a:effectLst/>
                <a:uLnTx/>
                <a:uFillTx/>
                <a:latin typeface="Century Gothic" panose="020B0502020202020204" pitchFamily="34" charset="0"/>
                <a:ea typeface="+mj-ea"/>
                <a:cs typeface="Arial" panose="020B0604020202020204" pitchFamily="34" charset="0"/>
              </a:rPr>
              <a:t>DIGITAL EXPERTS</a:t>
            </a:r>
            <a:endParaRPr kumimoji="0" lang="fr-FR" sz="28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Arial" panose="020B0604020202020204" pitchFamily="34" charset="0"/>
            </a:endParaRPr>
          </a:p>
        </p:txBody>
      </p:sp>
      <p:sp>
        <p:nvSpPr>
          <p:cNvPr id="137" name="Rectangle 67">
            <a:extLst>
              <a:ext uri="{FF2B5EF4-FFF2-40B4-BE49-F238E27FC236}">
                <a16:creationId xmlns:a16="http://schemas.microsoft.com/office/drawing/2014/main" id="{9663F5F2-F02D-465D-BFC9-8C913E9120F5}"/>
              </a:ext>
            </a:extLst>
          </p:cNvPr>
          <p:cNvSpPr/>
          <p:nvPr/>
        </p:nvSpPr>
        <p:spPr>
          <a:xfrm>
            <a:off x="353661" y="1648362"/>
            <a:ext cx="874831" cy="744170"/>
          </a:xfrm>
          <a:prstGeom prst="rect">
            <a:avLst/>
          </a:prstGeom>
          <a:solidFill>
            <a:srgbClr val="B8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5376" rtl="0" eaLnBrk="1" fontAlgn="auto" latinLnBrk="0" hangingPunct="1">
              <a:lnSpc>
                <a:spcPct val="100000"/>
              </a:lnSpc>
              <a:spcBef>
                <a:spcPct val="50000"/>
              </a:spcBef>
              <a:spcAft>
                <a:spcPts val="0"/>
              </a:spcAft>
              <a:buClrTx/>
              <a:buSzTx/>
              <a:buFontTx/>
              <a:buNone/>
              <a:tabLst/>
              <a:defRPr/>
            </a:pPr>
            <a:r>
              <a:rPr kumimoji="0" lang="fr-FR" altLang="zh-CN" sz="900" b="1"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Product</a:t>
            </a:r>
          </a:p>
        </p:txBody>
      </p:sp>
      <p:sp>
        <p:nvSpPr>
          <p:cNvPr id="138" name="Rectangle 71">
            <a:hlinkClick r:id="" action="ppaction://noaction"/>
            <a:extLst>
              <a:ext uri="{FF2B5EF4-FFF2-40B4-BE49-F238E27FC236}">
                <a16:creationId xmlns:a16="http://schemas.microsoft.com/office/drawing/2014/main" id="{B120D8D8-54B8-4A15-A2B1-462F9B3D0D6D}"/>
              </a:ext>
            </a:extLst>
          </p:cNvPr>
          <p:cNvSpPr/>
          <p:nvPr/>
        </p:nvSpPr>
        <p:spPr>
          <a:xfrm>
            <a:off x="1389572" y="2180312"/>
            <a:ext cx="6376883" cy="1758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Product That Works (DMI)</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39" name="Rectangle 72">
            <a:hlinkClick r:id="" action="ppaction://noaction"/>
            <a:extLst>
              <a:ext uri="{FF2B5EF4-FFF2-40B4-BE49-F238E27FC236}">
                <a16:creationId xmlns:a16="http://schemas.microsoft.com/office/drawing/2014/main" id="{33EB9535-0FE7-4BDE-BB27-26038D12C27F}"/>
              </a:ext>
            </a:extLst>
          </p:cNvPr>
          <p:cNvSpPr/>
          <p:nvPr/>
        </p:nvSpPr>
        <p:spPr>
          <a:xfrm>
            <a:off x="1389572" y="1951186"/>
            <a:ext cx="9957328" cy="1800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Product Trend Updates</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cxnSp>
        <p:nvCxnSpPr>
          <p:cNvPr id="140" name="Straight Connector 83">
            <a:hlinkClick r:id="" action="ppaction://noaction"/>
            <a:extLst>
              <a:ext uri="{FF2B5EF4-FFF2-40B4-BE49-F238E27FC236}">
                <a16:creationId xmlns:a16="http://schemas.microsoft.com/office/drawing/2014/main" id="{3C3ABBA2-9490-4E2E-80A6-E3FFEA37C778}"/>
              </a:ext>
            </a:extLst>
          </p:cNvPr>
          <p:cNvCxnSpPr/>
          <p:nvPr/>
        </p:nvCxnSpPr>
        <p:spPr>
          <a:xfrm flipV="1">
            <a:off x="1377331" y="2392532"/>
            <a:ext cx="9860932" cy="10062"/>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grpSp>
        <p:nvGrpSpPr>
          <p:cNvPr id="141" name="组合 140">
            <a:extLst>
              <a:ext uri="{FF2B5EF4-FFF2-40B4-BE49-F238E27FC236}">
                <a16:creationId xmlns:a16="http://schemas.microsoft.com/office/drawing/2014/main" id="{8E8EE0D4-A215-4634-A54B-A5976D07186C}"/>
              </a:ext>
            </a:extLst>
          </p:cNvPr>
          <p:cNvGrpSpPr/>
          <p:nvPr/>
        </p:nvGrpSpPr>
        <p:grpSpPr>
          <a:xfrm>
            <a:off x="1384422" y="1703049"/>
            <a:ext cx="6382035" cy="177949"/>
            <a:chOff x="1322426" y="2486328"/>
            <a:chExt cx="4482782" cy="162276"/>
          </a:xfrm>
        </p:grpSpPr>
        <p:sp>
          <p:nvSpPr>
            <p:cNvPr id="142" name="Rectangle 70">
              <a:extLst>
                <a:ext uri="{FF2B5EF4-FFF2-40B4-BE49-F238E27FC236}">
                  <a16:creationId xmlns:a16="http://schemas.microsoft.com/office/drawing/2014/main" id="{A3D8E341-5B08-4981-BC0A-271A4C17A201}"/>
                </a:ext>
              </a:extLst>
            </p:cNvPr>
            <p:cNvSpPr/>
            <p:nvPr/>
          </p:nvSpPr>
          <p:spPr>
            <a:xfrm>
              <a:off x="1326044" y="2486328"/>
              <a:ext cx="4479164" cy="1581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                                                                                  </a:t>
              </a: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Metiers</a:t>
              </a: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3" name="Rectangle 62">
              <a:extLst>
                <a:ext uri="{FF2B5EF4-FFF2-40B4-BE49-F238E27FC236}">
                  <a16:creationId xmlns:a16="http://schemas.microsoft.com/office/drawing/2014/main" id="{117626B3-8D54-4722-BB08-E4AB9636D364}"/>
                </a:ext>
              </a:extLst>
            </p:cNvPr>
            <p:cNvSpPr/>
            <p:nvPr/>
          </p:nvSpPr>
          <p:spPr>
            <a:xfrm>
              <a:off x="1322426" y="2493262"/>
              <a:ext cx="800069" cy="15534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rPr>
                <a:t>APAC</a:t>
              </a:r>
              <a:endParaRPr kumimoji="0" lang="zh-CN" altLang="en-US" sz="700" b="0" i="0" u="none" strike="noStrike" kern="1200" cap="none" spc="0" normalizeH="0" baseline="0" noProof="0">
                <a:ln>
                  <a:noFill/>
                </a:ln>
                <a:solidFill>
                  <a:prstClr val="white"/>
                </a:solidFill>
                <a:effectLst/>
                <a:uLnTx/>
                <a:uFillTx/>
                <a:latin typeface="Century Gothic" panose="020B0502020202020204" pitchFamily="34" charset="0"/>
                <a:cs typeface="Arial" panose="020B0604020202020204" pitchFamily="34" charset="0"/>
              </a:endParaRPr>
            </a:p>
          </p:txBody>
        </p:sp>
      </p:grpSp>
      <p:sp>
        <p:nvSpPr>
          <p:cNvPr id="144" name="Rectangle 70">
            <a:hlinkClick r:id="" action="ppaction://noaction"/>
            <a:extLst>
              <a:ext uri="{FF2B5EF4-FFF2-40B4-BE49-F238E27FC236}">
                <a16:creationId xmlns:a16="http://schemas.microsoft.com/office/drawing/2014/main" id="{479E17ED-BCBA-4D42-878D-5FA355616017}"/>
              </a:ext>
            </a:extLst>
          </p:cNvPr>
          <p:cNvSpPr/>
          <p:nvPr/>
        </p:nvSpPr>
        <p:spPr>
          <a:xfrm>
            <a:off x="4635660" y="1742063"/>
            <a:ext cx="629335" cy="110465"/>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Skincare</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5" name="Rectangle 70">
            <a:hlinkClick r:id="" action="ppaction://noaction"/>
            <a:extLst>
              <a:ext uri="{FF2B5EF4-FFF2-40B4-BE49-F238E27FC236}">
                <a16:creationId xmlns:a16="http://schemas.microsoft.com/office/drawing/2014/main" id="{10107CF5-ABA3-4D5B-AE15-51A719B987E0}"/>
              </a:ext>
            </a:extLst>
          </p:cNvPr>
          <p:cNvSpPr/>
          <p:nvPr/>
        </p:nvSpPr>
        <p:spPr>
          <a:xfrm>
            <a:off x="6053989" y="1736275"/>
            <a:ext cx="709121" cy="110465"/>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Makeup</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6" name="Rectangle 70">
            <a:hlinkClick r:id="" action="ppaction://noaction"/>
            <a:extLst>
              <a:ext uri="{FF2B5EF4-FFF2-40B4-BE49-F238E27FC236}">
                <a16:creationId xmlns:a16="http://schemas.microsoft.com/office/drawing/2014/main" id="{C61111DC-09FB-4F6D-8205-C22C957FDABF}"/>
              </a:ext>
            </a:extLst>
          </p:cNvPr>
          <p:cNvSpPr/>
          <p:nvPr/>
        </p:nvSpPr>
        <p:spPr>
          <a:xfrm>
            <a:off x="6801808" y="1730488"/>
            <a:ext cx="808719" cy="118303"/>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fragrance</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7" name="Rectangle 70">
            <a:hlinkClick r:id="" action="ppaction://noaction"/>
            <a:extLst>
              <a:ext uri="{FF2B5EF4-FFF2-40B4-BE49-F238E27FC236}">
                <a16:creationId xmlns:a16="http://schemas.microsoft.com/office/drawing/2014/main" id="{304A7253-4545-4F36-A23E-8F2D3636030A}"/>
              </a:ext>
            </a:extLst>
          </p:cNvPr>
          <p:cNvSpPr/>
          <p:nvPr/>
        </p:nvSpPr>
        <p:spPr>
          <a:xfrm>
            <a:off x="5296665" y="1742062"/>
            <a:ext cx="709121" cy="110465"/>
          </a:xfrm>
          <a:prstGeom prst="rect">
            <a:avLst/>
          </a:prstGeom>
          <a:noFill/>
          <a:ln w="31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Hair</a:t>
            </a:r>
            <a:endParaRPr kumimoji="0" lang="zh-CN" altLang="en-US" sz="8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148" name="矩形 147">
            <a:extLst>
              <a:ext uri="{FF2B5EF4-FFF2-40B4-BE49-F238E27FC236}">
                <a16:creationId xmlns:a16="http://schemas.microsoft.com/office/drawing/2014/main" id="{C4AF16A2-A29D-4E68-B516-6A39ABAF2A04}"/>
              </a:ext>
            </a:extLst>
          </p:cNvPr>
          <p:cNvSpPr/>
          <p:nvPr/>
        </p:nvSpPr>
        <p:spPr>
          <a:xfrm>
            <a:off x="1353806" y="1143118"/>
            <a:ext cx="3204286" cy="26359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a:ln>
                  <a:noFill/>
                </a:ln>
                <a:solidFill>
                  <a:prstClr val="white"/>
                </a:solidFill>
                <a:effectLst/>
                <a:uLnTx/>
                <a:uFillTx/>
                <a:latin typeface="Century Gothic" panose="020B0502020202020204" pitchFamily="34" charset="0"/>
                <a:cs typeface="+mn-cs"/>
              </a:rPr>
              <a:t>INDIVIDUAL CONTRIBUTOR (ME/JPM)</a:t>
            </a:r>
          </a:p>
        </p:txBody>
      </p:sp>
      <p:sp>
        <p:nvSpPr>
          <p:cNvPr id="149" name="矩形 148">
            <a:extLst>
              <a:ext uri="{FF2B5EF4-FFF2-40B4-BE49-F238E27FC236}">
                <a16:creationId xmlns:a16="http://schemas.microsoft.com/office/drawing/2014/main" id="{BFDCDC4C-A45C-443E-A211-B7696D2AC28C}"/>
              </a:ext>
            </a:extLst>
          </p:cNvPr>
          <p:cNvSpPr/>
          <p:nvPr/>
        </p:nvSpPr>
        <p:spPr>
          <a:xfrm>
            <a:off x="4726869" y="1142428"/>
            <a:ext cx="3039586" cy="26951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TEAM LEADER </a:t>
            </a: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(PM-SPM)</a:t>
            </a:r>
          </a:p>
        </p:txBody>
      </p:sp>
      <p:sp>
        <p:nvSpPr>
          <p:cNvPr id="150" name="矩形 149">
            <a:extLst>
              <a:ext uri="{FF2B5EF4-FFF2-40B4-BE49-F238E27FC236}">
                <a16:creationId xmlns:a16="http://schemas.microsoft.com/office/drawing/2014/main" id="{763D5262-FE02-443B-A162-B08C85155E1B}"/>
              </a:ext>
            </a:extLst>
          </p:cNvPr>
          <p:cNvSpPr/>
          <p:nvPr/>
        </p:nvSpPr>
        <p:spPr>
          <a:xfrm>
            <a:off x="7882319" y="1149300"/>
            <a:ext cx="3464581" cy="26183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100" b="1" i="0" u="none" strike="noStrike" kern="1200" cap="none" spc="0" normalizeH="0" baseline="0" noProof="0" dirty="0" smtClean="0">
                <a:ln>
                  <a:noFill/>
                </a:ln>
                <a:solidFill>
                  <a:prstClr val="white"/>
                </a:solidFill>
                <a:effectLst/>
                <a:uLnTx/>
                <a:uFillTx/>
                <a:latin typeface="Century Gothic" panose="020B0502020202020204" pitchFamily="34" charset="0"/>
                <a:cs typeface="Arial" panose="020B0604020202020204" pitchFamily="34" charset="0"/>
              </a:rPr>
              <a:t>HEAD OF FUNCTION (GPM-MD</a:t>
            </a:r>
            <a:r>
              <a:rPr kumimoji="0" lang="fr-FR" altLang="zh-CN" sz="1100" b="1" i="0" u="none" strike="noStrike" kern="1200" cap="none" spc="0" normalizeH="0" baseline="0" noProof="0" dirty="0">
                <a:ln>
                  <a:noFill/>
                </a:ln>
                <a:solidFill>
                  <a:prstClr val="white"/>
                </a:solidFill>
                <a:effectLst/>
                <a:uLnTx/>
                <a:uFillTx/>
                <a:latin typeface="Century Gothic" panose="020B0502020202020204" pitchFamily="34" charset="0"/>
                <a:cs typeface="Arial" panose="020B0604020202020204" pitchFamily="34" charset="0"/>
              </a:rPr>
              <a:t>)</a:t>
            </a:r>
          </a:p>
        </p:txBody>
      </p:sp>
      <p:sp>
        <p:nvSpPr>
          <p:cNvPr id="72" name="Rectangle 64">
            <a:extLst>
              <a:ext uri="{FF2B5EF4-FFF2-40B4-BE49-F238E27FC236}">
                <a16:creationId xmlns:a16="http://schemas.microsoft.com/office/drawing/2014/main" id="{7287146D-342A-45C7-8B09-6926E031AA23}"/>
              </a:ext>
            </a:extLst>
          </p:cNvPr>
          <p:cNvSpPr/>
          <p:nvPr/>
        </p:nvSpPr>
        <p:spPr>
          <a:xfrm>
            <a:off x="9419585" y="36087"/>
            <a:ext cx="915951" cy="160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REMARKS</a:t>
            </a:r>
            <a:endParaRPr kumimoji="0" lang="zh-CN" altLang="en-US" sz="1000" b="1"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3" name="Rectangle 58">
            <a:extLst>
              <a:ext uri="{FF2B5EF4-FFF2-40B4-BE49-F238E27FC236}">
                <a16:creationId xmlns:a16="http://schemas.microsoft.com/office/drawing/2014/main" id="{3CF48E36-C075-4758-8223-023CA75D6729}"/>
              </a:ext>
            </a:extLst>
          </p:cNvPr>
          <p:cNvSpPr/>
          <p:nvPr/>
        </p:nvSpPr>
        <p:spPr>
          <a:xfrm>
            <a:off x="10244968" y="48893"/>
            <a:ext cx="1123899" cy="15282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Job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4" name="Rectangle 76">
            <a:extLst>
              <a:ext uri="{FF2B5EF4-FFF2-40B4-BE49-F238E27FC236}">
                <a16:creationId xmlns:a16="http://schemas.microsoft.com/office/drawing/2014/main" id="{67215A1E-4C36-4920-BAE5-BFCC56F4786A}"/>
              </a:ext>
            </a:extLst>
          </p:cNvPr>
          <p:cNvSpPr/>
          <p:nvPr/>
        </p:nvSpPr>
        <p:spPr>
          <a:xfrm>
            <a:off x="10251318" y="233960"/>
            <a:ext cx="1128022" cy="123508"/>
          </a:xfrm>
          <a:prstGeom prst="rect">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Biz MUST</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5" name="Rectangle 76">
            <a:extLst>
              <a:ext uri="{FF2B5EF4-FFF2-40B4-BE49-F238E27FC236}">
                <a16:creationId xmlns:a16="http://schemas.microsoft.com/office/drawing/2014/main" id="{7449978A-7A02-45EF-9215-BA42EEA5CDFC}"/>
              </a:ext>
            </a:extLst>
          </p:cNvPr>
          <p:cNvSpPr/>
          <p:nvPr/>
        </p:nvSpPr>
        <p:spPr>
          <a:xfrm>
            <a:off x="10248890" y="385224"/>
            <a:ext cx="1130449" cy="155111"/>
          </a:xfrm>
          <a:prstGeom prst="rect">
            <a:avLst/>
          </a:prstGeom>
          <a:solidFill>
            <a:schemeClr val="accent1">
              <a:lumMod val="20000"/>
              <a:lumOff val="80000"/>
            </a:schemeClr>
          </a:solid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SBN/Nomination</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6" name="Rectangle 50">
            <a:extLst>
              <a:ext uri="{FF2B5EF4-FFF2-40B4-BE49-F238E27FC236}">
                <a16:creationId xmlns:a16="http://schemas.microsoft.com/office/drawing/2014/main" id="{E47F19C5-3F44-4484-AAB2-CD70CCDCA384}"/>
              </a:ext>
            </a:extLst>
          </p:cNvPr>
          <p:cNvSpPr/>
          <p:nvPr/>
        </p:nvSpPr>
        <p:spPr>
          <a:xfrm>
            <a:off x="11404727" y="42543"/>
            <a:ext cx="787273" cy="148087"/>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rPr>
              <a:t>1 flex</a:t>
            </a:r>
            <a:endParaRPr kumimoji="0" lang="zh-CN" altLang="en-US"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
        <p:nvSpPr>
          <p:cNvPr id="77" name="Rectangle 59">
            <a:extLst>
              <a:ext uri="{FF2B5EF4-FFF2-40B4-BE49-F238E27FC236}">
                <a16:creationId xmlns:a16="http://schemas.microsoft.com/office/drawing/2014/main" id="{C9A65A99-13C0-42BD-B7E3-9B65E9C2A8AB}"/>
              </a:ext>
            </a:extLst>
          </p:cNvPr>
          <p:cNvSpPr/>
          <p:nvPr/>
        </p:nvSpPr>
        <p:spPr>
          <a:xfrm>
            <a:off x="11404726" y="227609"/>
            <a:ext cx="787274" cy="1235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err="1">
                <a:ln>
                  <a:noFill/>
                </a:ln>
                <a:solidFill>
                  <a:prstClr val="black"/>
                </a:solidFill>
                <a:effectLst/>
                <a:uLnTx/>
                <a:uFillTx/>
                <a:latin typeface="Century Gothic" panose="020B0502020202020204" pitchFamily="34" charset="0"/>
                <a:cs typeface="Arial" panose="020B0604020202020204" pitchFamily="34" charset="0"/>
              </a:rPr>
              <a:t>Openflex</a:t>
            </a:r>
            <a:endParaRPr kumimoji="0" lang="en-US" altLang="zh-CN" sz="900" b="0" i="0" u="none" strike="noStrike" kern="1200" cap="none" spc="0" normalizeH="0" baseline="0" noProof="0">
              <a:ln>
                <a:noFill/>
              </a:ln>
              <a:solidFill>
                <a:prstClr val="black"/>
              </a:solidFill>
              <a:effectLst/>
              <a:uLnTx/>
              <a:uFillTx/>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0581907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Digital D</a:t>
            </a:r>
            <a:r>
              <a:rPr lang="en-US" altLang="zh-CN" dirty="0">
                <a:solidFill>
                  <a:prstClr val="white"/>
                </a:solidFill>
              </a:rPr>
              <a:t>iscovery </a:t>
            </a:r>
            <a:endParaRPr lang="en-US" dirty="0">
              <a:solidFill>
                <a:prstClr val="white"/>
              </a:solidFill>
            </a:endParaRP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All you need to know about L'Oréal culture and vision when you join us!		</a:t>
            </a:r>
          </a:p>
          <a:p>
            <a:pPr>
              <a:defRPr/>
            </a:pP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feeling of being a part of the Group, by experimenting and sharing its values.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the culture and strategy of your entity and the Group.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organizational and working methods of your entity in order to develop effectiveness.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Increase your sensitivity to the Beauty Business and the sources of the Group's success: Research, Brands, Markets, Individuals.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Develop your network and your vision of your future in the Group.</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lang="en-US" sz="1400" b="1" u="sng" dirty="0">
                <a:solidFill>
                  <a:srgbClr val="414241"/>
                </a:solidFill>
                <a:latin typeface="Century Gothic"/>
                <a:ea typeface="AvantGarde Bk BT Book" charset="0"/>
                <a:cs typeface="AvantGarde Bk BT Book" charset="0"/>
              </a:rPr>
              <a:t>Target</a:t>
            </a:r>
          </a:p>
          <a:p>
            <a:pPr lvl="0">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rPr>
              <a:t>Digital new comers</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On </a:t>
            </a:r>
            <a:r>
              <a:rPr lang="en-US" sz="1200" dirty="0" err="1">
                <a:solidFill>
                  <a:srgbClr val="414241"/>
                </a:solidFill>
                <a:latin typeface="Century Gothic"/>
                <a:ea typeface="AvantGarde Bk BT Book" charset="0"/>
                <a:cs typeface="AvantGarde Bk BT Book" charset="0"/>
              </a:rPr>
              <a:t>MyLearning:I</a:t>
            </a:r>
            <a:r>
              <a:rPr lang="en-US" sz="1200" dirty="0">
                <a:solidFill>
                  <a:srgbClr val="414241"/>
                </a:solidFill>
                <a:latin typeface="Century Gothic"/>
                <a:ea typeface="AvantGarde Bk BT Book" charset="0"/>
                <a:cs typeface="AvantGarde Bk BT Book" charset="0"/>
              </a:rPr>
              <a:t> Discovery L'Oréal -&gt; create a personal L'Oréal Pinboard Keys to L'Oréal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16471</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32538" y="478935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2373805" y="4789353"/>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5914747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Data Compliance </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How to avoid situations at risk when dealing with competitors, clients, supplier and distributors.		</a:t>
            </a: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Understand the compliance requirement from IT policy and privacy</a:t>
            </a:r>
          </a:p>
          <a:p>
            <a:pPr marL="171450" indent="-171450">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Know the regulatory requirement when handling personal information</a:t>
            </a:r>
          </a:p>
          <a:p>
            <a:pPr marL="171450" indent="-171450">
              <a:buFont typeface="Arial" panose="020B0604020202020204" pitchFamily="34" charset="0"/>
              <a:buChar char="•"/>
              <a:defRPr/>
            </a:pPr>
            <a:r>
              <a:rPr lang="en-US" altLang="zh-CN" sz="1200" dirty="0">
                <a:solidFill>
                  <a:srgbClr val="414241"/>
                </a:solidFill>
                <a:latin typeface="Century Gothic"/>
                <a:ea typeface="AvantGarde Bk BT Book" charset="0"/>
                <a:cs typeface="AvantGarde Bk BT Book" charset="0"/>
              </a:rPr>
              <a:t>Ensure the security requirement be met during business and application development</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Digital CRM HR data relative Function (Data Sensitive Population)</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US" sz="1200"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4 </a:t>
            </a:r>
            <a:r>
              <a:rPr lang="en-US" altLang="zh-CN" sz="1200" b="1" dirty="0">
                <a:solidFill>
                  <a:srgbClr val="414241"/>
                </a:solidFill>
                <a:latin typeface="Century Gothic"/>
              </a:rPr>
              <a:t>hours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28425</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C</a:t>
            </a:r>
            <a:r>
              <a:rPr lang="en-US" altLang="zh-CN" sz="1200" b="1" dirty="0">
                <a:solidFill>
                  <a:srgbClr val="414241"/>
                </a:solidFill>
                <a:latin typeface="Century Gothic" panose="020B0502020202020204" pitchFamily="34" charset="0"/>
              </a:rPr>
              <a:t>hina</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500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lang="en-US" sz="1200" b="1" dirty="0">
                <a:solidFill>
                  <a:srgbClr val="414241"/>
                </a:solidFill>
                <a:latin typeface="Century Gothic" panose="020B0502020202020204" pitchFamily="34" charset="0"/>
              </a:rPr>
              <a:t>C</a:t>
            </a:r>
            <a:r>
              <a:rPr lang="en-US" altLang="zh-CN" sz="1200" b="1" dirty="0">
                <a:solidFill>
                  <a:srgbClr val="414241"/>
                </a:solidFill>
                <a:latin typeface="Century Gothic" panose="020B0502020202020204" pitchFamily="34" charset="0"/>
              </a:rPr>
              <a:t>hina</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a:t>
            </a:r>
            <a:r>
              <a:rPr lang="en-US" sz="1200">
                <a:solidFill>
                  <a:srgbClr val="414241"/>
                </a:solidFill>
                <a:latin typeface="Century Gothic"/>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39934084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Digital Accel</a:t>
            </a:r>
            <a:r>
              <a:rPr lang="en-US" altLang="zh-CN" dirty="0">
                <a:solidFill>
                  <a:prstClr val="white"/>
                </a:solidFill>
              </a:rPr>
              <a:t>er</a:t>
            </a:r>
            <a:r>
              <a:rPr lang="en-US" dirty="0">
                <a:solidFill>
                  <a:prstClr val="white"/>
                </a:solidFill>
              </a:rPr>
              <a:t>ation Summit</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"Cross Divisional, Zone Digital Summit "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country and division best practices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Focus on different expertise topic to have actionable and insightful takeaways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Network internally and externally with key stakeholders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CDO/CMO, Digital Head of Division, Media Head</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r>
              <a:rPr lang="en-US" sz="1200" dirty="0">
                <a:solidFill>
                  <a:srgbClr val="414241"/>
                </a:solidFill>
                <a:latin typeface="Century Gothic"/>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3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23592</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19</a:t>
            </a:r>
            <a:r>
              <a:rPr lang="en-US" sz="1200" b="1" dirty="0">
                <a:solidFill>
                  <a:srgbClr val="414241"/>
                </a:solidFill>
                <a:latin typeface="Century Gothic" panose="020B0502020202020204" pitchFamily="34" charset="0"/>
              </a:rPr>
              <a:t>,500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Biz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2</a:t>
            </a: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644208" y="4111882"/>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22" name="Rectangle à coins arrondis 9">
            <a:extLst>
              <a:ext uri="{FF2B5EF4-FFF2-40B4-BE49-F238E27FC236}">
                <a16:creationId xmlns:a16="http://schemas.microsoft.com/office/drawing/2014/main" id="{E47F56FB-B1E6-4382-A5C2-D538CFA34C6C}"/>
              </a:ext>
            </a:extLst>
          </p:cNvPr>
          <p:cNvSpPr/>
          <p:nvPr/>
        </p:nvSpPr>
        <p:spPr>
          <a:xfrm>
            <a:off x="625920" y="4368462"/>
            <a:ext cx="1639985" cy="225018"/>
          </a:xfrm>
          <a:prstGeom prst="roundRect">
            <a:avLst/>
          </a:prstGeom>
          <a:solidFill>
            <a:srgbClr val="32A7AF"/>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Innovator</a:t>
            </a:r>
          </a:p>
        </p:txBody>
      </p:sp>
    </p:spTree>
    <p:extLst>
      <p:ext uri="{BB962C8B-B14F-4D97-AF65-F5344CB8AC3E}">
        <p14:creationId xmlns:p14="http://schemas.microsoft.com/office/powerpoint/2010/main" val="26611678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Precision Advertising </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Transition to Head of Function journey / experience should provide you a blended experience, with the major aim, to provide a long-term as well as an individual support which will help you to be successful in the new situation/job/position/context (new head of function, new member of </a:t>
            </a:r>
            <a:r>
              <a:rPr lang="en-US" sz="1200" dirty="0" err="1">
                <a:solidFill>
                  <a:srgbClr val="414241"/>
                </a:solidFill>
                <a:latin typeface="Century Gothic"/>
                <a:ea typeface="AvantGarde Bk BT Book" charset="0"/>
                <a:cs typeface="AvantGarde Bk BT Book" charset="0"/>
              </a:rPr>
              <a:t>mancom</a:t>
            </a:r>
            <a:r>
              <a:rPr lang="en-US" sz="1200" dirty="0">
                <a:solidFill>
                  <a:srgbClr val="414241"/>
                </a:solidFill>
                <a:latin typeface="Century Gothic"/>
                <a:ea typeface="AvantGarde Bk BT Book" charset="0"/>
                <a:cs typeface="AvantGarde Bk BT Book" charset="0"/>
              </a:rPr>
              <a:t> or new manager of managers in a complex situation).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 IDENTIFY what is expected from you (new context, new organization, new challenges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 INTERPRET the organizational needs and the different resources to build your vision</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TRANSFORM that vision into an operational plan and REFLECT ON the leader that you want to be, understanding your own management style (strengths, expectations, areas of development) </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how to Influence and engage different stakeholders (direct team, boss, peers, other functions… ) to collectively achieve sustainable results</a:t>
            </a:r>
          </a:p>
          <a:p>
            <a:pPr defTabSz="457147">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Head of function/ Manager of managers / Member of MANCOM</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Management path - TPM and TTM or Experienced manager coming from outside the Group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4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20347</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RMB 56,000</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Biz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Rectangle à coins arrondis 9"/>
          <p:cNvSpPr/>
          <p:nvPr/>
        </p:nvSpPr>
        <p:spPr>
          <a:xfrm>
            <a:off x="644208" y="5201879"/>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2" name="Rectangle à coins arrondis 9"/>
          <p:cNvSpPr/>
          <p:nvPr/>
        </p:nvSpPr>
        <p:spPr>
          <a:xfrm>
            <a:off x="644208" y="5479235"/>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1" name="Rectangle à coins arrondis 9">
            <a:extLst>
              <a:ext uri="{FF2B5EF4-FFF2-40B4-BE49-F238E27FC236}">
                <a16:creationId xmlns:a16="http://schemas.microsoft.com/office/drawing/2014/main" id="{2166F3C5-A578-43E5-A1C5-D56C74485AEE}"/>
              </a:ext>
            </a:extLst>
          </p:cNvPr>
          <p:cNvSpPr/>
          <p:nvPr/>
        </p:nvSpPr>
        <p:spPr>
          <a:xfrm>
            <a:off x="2385475" y="5466276"/>
            <a:ext cx="1620389" cy="205923"/>
          </a:xfrm>
          <a:prstGeom prst="roundRect">
            <a:avLst/>
          </a:prstGeom>
          <a:solidFill>
            <a:srgbClr val="28688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97" b="1" i="1"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Entrepreneur</a:t>
            </a:r>
          </a:p>
        </p:txBody>
      </p:sp>
      <p:sp>
        <p:nvSpPr>
          <p:cNvPr id="23" name="Rectangle à coins arrondis 9">
            <a:extLst>
              <a:ext uri="{FF2B5EF4-FFF2-40B4-BE49-F238E27FC236}">
                <a16:creationId xmlns:a16="http://schemas.microsoft.com/office/drawing/2014/main" id="{6073F4FE-E198-4FD4-8E2D-53979E8C52A3}"/>
              </a:ext>
            </a:extLst>
          </p:cNvPr>
          <p:cNvSpPr/>
          <p:nvPr/>
        </p:nvSpPr>
        <p:spPr>
          <a:xfrm>
            <a:off x="2385475" y="5201879"/>
            <a:ext cx="1620389"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917161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dirty="0">
                <a:solidFill>
                  <a:prstClr val="white"/>
                </a:solidFill>
              </a:rPr>
              <a:t>Unlock CRM (Luxe)</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p>
          <a:p>
            <a:pPr>
              <a:defRPr/>
            </a:pPr>
            <a:r>
              <a:rPr lang="en-US" sz="1200" dirty="0">
                <a:solidFill>
                  <a:srgbClr val="414241"/>
                </a:solidFill>
                <a:latin typeface="Century Gothic"/>
                <a:ea typeface="AvantGarde Bk BT Book" charset="0"/>
                <a:cs typeface="AvantGarde Bk BT Book" charset="0"/>
              </a:rPr>
              <a:t>Advanced CRM Training!!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At the end of the training, you should be able to:</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how a database is built and activation created (</a:t>
            </a:r>
            <a:r>
              <a:rPr lang="en-US" sz="1200" dirty="0" err="1">
                <a:solidFill>
                  <a:srgbClr val="414241"/>
                </a:solidFill>
                <a:latin typeface="Century Gothic"/>
                <a:ea typeface="AvantGarde Bk BT Book" charset="0"/>
                <a:cs typeface="AvantGarde Bk BT Book" charset="0"/>
              </a:rPr>
              <a:t>inc</a:t>
            </a:r>
            <a:r>
              <a:rPr lang="en-US" sz="1200" dirty="0">
                <a:solidFill>
                  <a:srgbClr val="414241"/>
                </a:solidFill>
                <a:latin typeface="Century Gothic"/>
                <a:ea typeface="AvantGarde Bk BT Book" charset="0"/>
                <a:cs typeface="AvantGarde Bk BT Book" charset="0"/>
              </a:rPr>
              <a:t>, AI) using Data Tech Platforms</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different data collection methods by using different channels: Direct, Indirect</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Learn quick tips to increase conversion on e-mail and messaging</a:t>
            </a:r>
          </a:p>
          <a:p>
            <a:pPr marL="171450" indent="-171450">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Discuss the future of loyalty, get inspired by the newest trends\</a:t>
            </a:r>
          </a:p>
          <a:p>
            <a:pPr>
              <a:defRPr/>
            </a:pPr>
            <a:endParaRPr lang="en-US" sz="1400" b="1" u="sng" dirty="0">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endParaRPr lang="en-US" dirty="0">
              <a:solidFill>
                <a:srgbClr val="414241"/>
              </a:solidFill>
            </a:endParaRPr>
          </a:p>
          <a:p>
            <a:pPr lvl="0">
              <a:defRPr/>
            </a:pPr>
            <a:r>
              <a:rPr lang="en-US" sz="1200" dirty="0">
                <a:solidFill>
                  <a:srgbClr val="414241"/>
                </a:solidFill>
                <a:latin typeface="Century Gothic"/>
                <a:ea typeface="AvantGarde Bk BT Book" charset="0"/>
                <a:cs typeface="AvantGarde Bk BT Book" charset="0"/>
              </a:rPr>
              <a:t>Digital</a:t>
            </a:r>
          </a:p>
          <a:p>
            <a:pPr lvl="0">
              <a:defRPr/>
            </a:pPr>
            <a:r>
              <a:rPr lang="en-US" sz="1200" dirty="0">
                <a:solidFill>
                  <a:srgbClr val="414241"/>
                </a:solidFill>
                <a:latin typeface="Century Gothic"/>
                <a:ea typeface="AvantGarde Bk BT Book" charset="0"/>
                <a:cs typeface="AvantGarde Bk BT Book" charset="0"/>
              </a:rPr>
              <a:t>Operational Marketing</a:t>
            </a:r>
          </a:p>
          <a:p>
            <a:pPr lvl="0">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US" sz="1200" dirty="0">
                <a:solidFill>
                  <a:srgbClr val="414241"/>
                </a:solidFill>
                <a:latin typeface="Century Gothic"/>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91364"/>
            <a:ext cx="2346336" cy="276999"/>
          </a:xfrm>
          <a:prstGeom prst="rect">
            <a:avLst/>
          </a:prstGeom>
        </p:spPr>
        <p:txBody>
          <a:bodyPr wrap="square" anchor="t">
            <a:spAutoFit/>
          </a:bodyPr>
          <a:lstStyle/>
          <a:p>
            <a:pPr defTabSz="457147">
              <a:defRPr/>
            </a:pPr>
            <a:r>
              <a:rPr lang="en-US" sz="1200" dirty="0">
                <a:solidFill>
                  <a:srgbClr val="414241"/>
                </a:solidFill>
                <a:latin typeface="Century Gothic"/>
              </a:rPr>
              <a:t>Duration: </a:t>
            </a:r>
            <a:r>
              <a:rPr lang="en-US" sz="1200" b="1" dirty="0">
                <a:solidFill>
                  <a:srgbClr val="414241"/>
                </a:solidFill>
                <a:latin typeface="Century Gothic"/>
              </a:rPr>
              <a:t>2 day</a:t>
            </a:r>
            <a:r>
              <a:rPr lang="en-US" altLang="zh-CN" sz="1200" b="1" dirty="0">
                <a:solidFill>
                  <a:srgbClr val="414241"/>
                </a:solidFill>
                <a:latin typeface="Century Gothic"/>
              </a:rPr>
              <a:t>s</a:t>
            </a:r>
            <a:endParaRPr lang="en-US" sz="900" b="1" dirty="0">
              <a:solidFill>
                <a:srgbClr val="414241"/>
              </a:solidFill>
              <a:latin typeface="Century Gothic"/>
            </a:endParaRPr>
          </a:p>
        </p:txBody>
      </p:sp>
      <p:sp>
        <p:nvSpPr>
          <p:cNvPr id="8" name="Rectangle 7"/>
          <p:cNvSpPr/>
          <p:nvPr/>
        </p:nvSpPr>
        <p:spPr>
          <a:xfrm>
            <a:off x="9288614" y="3610022"/>
            <a:ext cx="2268214"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LO code</a:t>
            </a:r>
            <a:r>
              <a:rPr kumimoji="0" lang="en-US" sz="1200" b="1" i="0" u="none" strike="noStrike" kern="1200" cap="none" spc="0" normalizeH="0" baseline="0" noProof="0" dirty="0">
                <a:ln>
                  <a:noFill/>
                </a:ln>
                <a:solidFill>
                  <a:srgbClr val="414241"/>
                </a:solidFill>
                <a:effectLst/>
                <a:uLnTx/>
                <a:uFillTx/>
                <a:latin typeface="Century Gothic"/>
              </a:rPr>
              <a:t>:</a:t>
            </a:r>
            <a:r>
              <a:rPr kumimoji="0" lang="zh-CN" altLang="en-US" sz="1200" b="1" i="0" u="none" strike="noStrike" kern="1200" cap="none" spc="0" normalizeH="0" baseline="0" noProof="0" dirty="0">
                <a:ln>
                  <a:noFill/>
                </a:ln>
                <a:solidFill>
                  <a:srgbClr val="414241"/>
                </a:solidFill>
                <a:effectLst/>
                <a:uLnTx/>
                <a:uFillTx/>
                <a:latin typeface="Century Gothic"/>
              </a:rPr>
              <a:t> </a:t>
            </a:r>
            <a:r>
              <a:rPr kumimoji="0" lang="en-US" altLang="zh-CN" sz="1200" b="1" i="0" u="none" strike="noStrike" kern="1200" cap="none" spc="0" normalizeH="0" baseline="0" noProof="0" dirty="0">
                <a:ln>
                  <a:noFill/>
                </a:ln>
                <a:solidFill>
                  <a:srgbClr val="414241"/>
                </a:solidFill>
                <a:effectLst/>
                <a:uLnTx/>
                <a:uFillTx/>
                <a:latin typeface="Century Gothic"/>
              </a:rPr>
              <a:t>TBC</a:t>
            </a:r>
            <a:endParaRPr kumimoji="0" lang="en-US" sz="1200" b="1" i="0" u="none" strike="noStrike" kern="1200" cap="none" spc="0" normalizeH="0" baseline="0" noProof="0" dirty="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Learning Centre:</a:t>
            </a:r>
          </a:p>
          <a:p>
            <a:pPr lvl="0" defTabSz="457147">
              <a:defRPr/>
            </a:pPr>
            <a:r>
              <a:rPr lang="en-US" sz="1200" b="1" dirty="0">
                <a:solidFill>
                  <a:srgbClr val="414241"/>
                </a:solidFill>
                <a:latin typeface="Century Gothic" panose="020B0502020202020204" pitchFamily="34" charset="0"/>
              </a:rPr>
              <a:t>Learning - APAC Zone</a:t>
            </a:r>
            <a:endPar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lang="en-US" sz="1200" b="1" dirty="0">
                <a:solidFill>
                  <a:srgbClr val="414241"/>
                </a:solidFill>
                <a:latin typeface="Century Gothic" panose="020B0502020202020204" pitchFamily="34" charset="0"/>
              </a:rPr>
              <a:t>1750 EUR</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EN</a:t>
            </a:r>
            <a:endParaRPr kumimoji="0" lang="en-US" sz="9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 </a:t>
            </a:r>
            <a:r>
              <a:rPr lang="en-US" sz="1200" dirty="0">
                <a:solidFill>
                  <a:srgbClr val="414241"/>
                </a:solidFill>
                <a:latin typeface="Century Gothic"/>
                <a:sym typeface="Wingdings" panose="05000000000000000000" pitchFamily="2" charset="2"/>
              </a:rPr>
              <a:t>Biz </a:t>
            </a:r>
            <a:r>
              <a:rPr kumimoji="0" lang="en-US" sz="1200" b="0" i="0" u="none" strike="noStrike" kern="1200" cap="none" spc="0" normalizeH="0" baseline="0" noProof="0" dirty="0">
                <a:ln>
                  <a:noFill/>
                </a:ln>
                <a:solidFill>
                  <a:srgbClr val="414241"/>
                </a:solidFill>
                <a:effectLst/>
                <a:uLnTx/>
                <a:uFillTx/>
                <a:latin typeface="Century Gothic"/>
                <a:sym typeface="Wingdings" panose="05000000000000000000" pitchFamily="2" charset="2"/>
              </a:rPr>
              <a:t>Must</a:t>
            </a:r>
            <a:endParaRPr kumimoji="0" lang="en-US" sz="1200" b="0" i="0" u="none" strike="noStrike" kern="1200" cap="none" spc="0" normalizeH="0" baseline="0" noProof="0" dirty="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TBC</a:t>
            </a:r>
          </a:p>
        </p:txBody>
      </p:sp>
      <p:sp>
        <p:nvSpPr>
          <p:cNvPr id="40" name="Rectangle à coins arrondis 9"/>
          <p:cNvSpPr/>
          <p:nvPr/>
        </p:nvSpPr>
        <p:spPr>
          <a:xfrm>
            <a:off x="647336" y="4603760"/>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 name="ZoneTexte 18">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 </a:t>
            </a: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2096568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Digital Master Class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Teaser</a:t>
            </a:r>
            <a:endParaRPr kumimoji="0" lang="en-GB" sz="1800" b="0" i="0" u="none" strike="noStrike" kern="1200" cap="none" spc="0" normalizeH="0" baseline="0" noProof="0" dirty="0">
              <a:ln>
                <a:noFill/>
              </a:ln>
              <a:solidFill>
                <a:srgbClr val="414241"/>
              </a:solidFill>
              <a:effectLst/>
              <a:uLnTx/>
              <a:uFillTx/>
              <a:latin typeface="Calibri" panose="020F0502020204030204"/>
              <a:ea typeface="+mn-ea"/>
              <a:cs typeface="+mn-cs"/>
            </a:endParaRP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lvl="0" defTabSz="451312">
              <a:lnSpc>
                <a:spcPct val="110000"/>
              </a:lnSpc>
              <a:defRPr/>
            </a:pPr>
            <a:endParaRPr kumimoji="0" lang="en-GB" sz="1200" b="1" i="0" u="sng"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big data in a bowl</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Master business value creation through data </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Big data flow behind the scene</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Explore algorithm behind AI and explore data architecture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GB" sz="1400" b="1" u="sng" dirty="0">
                <a:solidFill>
                  <a:srgbClr val="414241"/>
                </a:solidFill>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"Digital Function including digital marketing, CRM and ecommerce Talents, </a:t>
            </a:r>
            <a:r>
              <a:rPr lang="en-US" altLang="zh-CN" sz="1200" dirty="0" err="1">
                <a:solidFill>
                  <a:srgbClr val="414241"/>
                </a:solidFill>
                <a:latin typeface="Century Gothic"/>
                <a:ea typeface="AvantGarde Bk BT Book" charset="0"/>
                <a:cs typeface="AvantGarde Bk BT Book" charset="0"/>
              </a:rPr>
              <a:t>Mancom</a:t>
            </a:r>
            <a:r>
              <a:rPr lang="zh-CN" altLang="en-US" sz="1200" dirty="0">
                <a:solidFill>
                  <a:srgbClr val="414241"/>
                </a:solidFill>
                <a:latin typeface="Century Gothic"/>
                <a:ea typeface="AvantGarde Bk BT Book" charset="0"/>
                <a:cs typeface="AvantGarde Bk BT Book" charset="0"/>
              </a:rPr>
              <a:t>， </a:t>
            </a:r>
            <a:r>
              <a:rPr lang="en-US" altLang="zh-CN" sz="1200" dirty="0">
                <a:solidFill>
                  <a:srgbClr val="414241"/>
                </a:solidFill>
                <a:latin typeface="Century Gothic"/>
                <a:ea typeface="AvantGarde Bk BT Book" charset="0"/>
                <a:cs typeface="AvantGarde Bk BT Book" charset="0"/>
              </a:rPr>
              <a:t>Marketing,  Sales who involved into the digital business"</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a:t>
            </a:r>
            <a:r>
              <a:rPr kumimoji="0" lang="en-US" altLang="zh-CN"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one</a:t>
            </a:r>
            <a:endParaRPr kumimoji="0" lang="en-GB"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33542</a:t>
            </a: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750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GB" sz="1200" dirty="0">
                <a:solidFill>
                  <a:srgbClr val="414241"/>
                </a:solidFill>
                <a:latin typeface="Century Gothic"/>
                <a:sym typeface="Wingdings" panose="05000000000000000000" pitchFamily="2" charset="2"/>
              </a:rPr>
              <a:t>B</a:t>
            </a:r>
            <a:r>
              <a:rPr lang="en-US" altLang="zh-CN" sz="1200" dirty="0" err="1">
                <a:solidFill>
                  <a:srgbClr val="414241"/>
                </a:solidFill>
                <a:latin typeface="Century Gothic"/>
                <a:sym typeface="Wingdings" panose="05000000000000000000" pitchFamily="2" charset="2"/>
              </a:rPr>
              <a:t>iz</a:t>
            </a:r>
            <a:r>
              <a:rPr lang="en-US" altLang="zh-CN" sz="1200" dirty="0">
                <a:solidFill>
                  <a:srgbClr val="414241"/>
                </a:solidFill>
                <a:latin typeface="Century Gothic"/>
                <a:sym typeface="Wingdings" panose="05000000000000000000" pitchFamily="2" charset="2"/>
              </a:rPr>
              <a:t> Must</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p>
        </p:txBody>
      </p:sp>
      <p:sp>
        <p:nvSpPr>
          <p:cNvPr id="20" name="ZoneTexte 19"/>
          <p:cNvSpPr txBox="1"/>
          <p:nvPr/>
        </p:nvSpPr>
        <p:spPr>
          <a:xfrm>
            <a:off x="7226300" y="37787"/>
            <a:ext cx="4860596" cy="307777"/>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21193149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zh-CN" dirty="0">
                <a:latin typeface="Century Gothic"/>
              </a:rPr>
              <a:t>Market Analysis</a:t>
            </a:r>
          </a:p>
        </p:txBody>
      </p:sp>
      <p:sp>
        <p:nvSpPr>
          <p:cNvPr id="5" name="Rectangle 4"/>
          <p:cNvSpPr/>
          <p:nvPr/>
        </p:nvSpPr>
        <p:spPr>
          <a:xfrm>
            <a:off x="557049" y="1231598"/>
            <a:ext cx="7651715" cy="5048985"/>
          </a:xfrm>
          <a:prstGeom prst="rect">
            <a:avLst/>
          </a:prstGeom>
          <a:noFill/>
        </p:spPr>
        <p:txBody>
          <a:bodyPr wrap="square" lIns="91436" tIns="45718" rIns="91436" bIns="45718" anchor="t">
            <a:noAutofit/>
          </a:bodyPr>
          <a:lstStyle/>
          <a:p>
            <a:pPr defTabSz="457147">
              <a:defRPr/>
            </a:pPr>
            <a:r>
              <a:rPr lang="en-GB" altLang="zh-CN" sz="1400" b="1" u="sng" dirty="0">
                <a:solidFill>
                  <a:srgbClr val="414241"/>
                </a:solidFill>
                <a:latin typeface="Century Gothic"/>
                <a:ea typeface="AvantGarde Bk BT Book" charset="0"/>
                <a:cs typeface="AvantGarde Bk BT Book" charset="0"/>
              </a:rPr>
              <a:t>Teaser</a:t>
            </a:r>
            <a:endPar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lvl="0" defTabSz="457147">
              <a:defRPr/>
            </a:pPr>
            <a:r>
              <a:rPr lang="en-GB" sz="1200" dirty="0">
                <a:solidFill>
                  <a:srgbClr val="414241"/>
                </a:solidFill>
                <a:latin typeface="Century Gothic"/>
                <a:ea typeface="AvantGarde Bk BT Book" charset="0"/>
                <a:cs typeface="AvantGarde Bk BT Book" charset="0"/>
              </a:rPr>
              <a:t>Marketing Excellence </a:t>
            </a:r>
            <a:r>
              <a:rPr lang="en-GB" sz="1200" dirty="0" err="1">
                <a:solidFill>
                  <a:srgbClr val="414241"/>
                </a:solidFill>
                <a:latin typeface="Century Gothic"/>
                <a:ea typeface="AvantGarde Bk BT Book" charset="0"/>
                <a:cs typeface="AvantGarde Bk BT Book" charset="0"/>
              </a:rPr>
              <a:t>EssentialsModule</a:t>
            </a:r>
            <a:r>
              <a:rPr lang="en-GB" sz="1200" dirty="0">
                <a:solidFill>
                  <a:srgbClr val="414241"/>
                </a:solidFill>
                <a:latin typeface="Century Gothic"/>
                <a:ea typeface="AvantGarde Bk BT Book" charset="0"/>
                <a:cs typeface="AvantGarde Bk BT Book" charset="0"/>
              </a:rPr>
              <a:t> 2: Market Analysis</a:t>
            </a:r>
            <a:endParaRPr kumimoji="0" lang="en-GB" sz="1200" i="0" strike="noStrike" kern="1200" cap="none" spc="0" normalizeH="0" baseline="0" noProof="0" dirty="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400" b="1" u="sng" dirty="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inspiration from a senior experienced leader</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the role of market intelligence in business decision</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Memorize the 6 steps of doing market data analysis</a:t>
            </a:r>
          </a:p>
          <a:p>
            <a:pPr marL="180975" lvl="0"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Manipulate the way of how to prepare a sharp market overview summary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lvl="0" defTabSz="457147">
              <a:defRPr/>
            </a:pPr>
            <a:r>
              <a:rPr lang="en-US" altLang="zh-CN" sz="1200" dirty="0">
                <a:solidFill>
                  <a:srgbClr val="414241"/>
                </a:solidFill>
                <a:latin typeface="Century Gothic"/>
                <a:ea typeface="AvantGarde Bk BT Book" charset="0"/>
                <a:cs typeface="AvantGarde Bk BT Book" charset="0"/>
              </a:rPr>
              <a:t>Wide marketing functions who need to prepare marketing analysis summary.</a:t>
            </a: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lvl="0" defTabSz="457147">
              <a:defRPr/>
            </a:pPr>
            <a:r>
              <a:rPr lang="en-GB" sz="1200" dirty="0">
                <a:solidFill>
                  <a:srgbClr val="414241"/>
                </a:solidFill>
                <a:latin typeface="Century Gothic"/>
                <a:ea typeface="AvantGarde Bk BT Book" charset="0"/>
                <a:cs typeface="AvantGarde Bk BT Book" charset="0"/>
              </a:rPr>
              <a:t>N</a:t>
            </a:r>
            <a:r>
              <a:rPr lang="en-US" altLang="zh-CN" sz="1200" dirty="0">
                <a:solidFill>
                  <a:srgbClr val="414241"/>
                </a:solidFill>
                <a:latin typeface="Century Gothic"/>
                <a:ea typeface="AvantGarde Bk BT Book" charset="0"/>
                <a:cs typeface="AvantGarde Bk BT Book" charset="0"/>
              </a:rPr>
              <a:t>one</a:t>
            </a:r>
            <a:endParaRPr lang="en-GB" sz="1200" dirty="0">
              <a:solidFill>
                <a:srgbClr val="414241"/>
              </a:solidFill>
              <a:latin typeface="Century Gothic"/>
              <a:ea typeface="AvantGarde Bk BT Book" charset="0"/>
              <a:cs typeface="AvantGarde Bk BT Book" charset="0"/>
            </a:endParaRPr>
          </a:p>
          <a:p>
            <a:pPr lvl="0" defTabSz="457147">
              <a:defRPr/>
            </a:pPr>
            <a:endPar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523987"/>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Duration: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1 day</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8" name="Rectangle 7"/>
          <p:cNvSpPr/>
          <p:nvPr/>
        </p:nvSpPr>
        <p:spPr>
          <a:xfrm>
            <a:off x="9288614" y="3732245"/>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 code:</a:t>
            </a:r>
            <a:r>
              <a:rPr lang="en-GB" sz="1200" b="1" dirty="0">
                <a:solidFill>
                  <a:srgbClr val="414241"/>
                </a:solidFill>
                <a:latin typeface="Century Gothic"/>
              </a:rPr>
              <a:t> 5830</a:t>
            </a:r>
            <a:endParaRPr kumimoji="0" lang="en-GB"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15" name="Rectangle 14"/>
          <p:cNvSpPr/>
          <p:nvPr/>
        </p:nvSpPr>
        <p:spPr>
          <a:xfrm>
            <a:off x="9288615" y="4237529"/>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14241"/>
                </a:solidFill>
                <a:effectLst/>
                <a:uLnTx/>
                <a:uFillTx/>
                <a:latin typeface="Century Gothic"/>
                <a:ea typeface="+mn-ea"/>
                <a:cs typeface="+mn-cs"/>
              </a:rPr>
              <a:t>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RMB 0</a:t>
            </a:r>
            <a:endParaRPr kumimoji="0" lang="en-GB" sz="11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5" y="1897712"/>
            <a:ext cx="245186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Location:</a:t>
            </a:r>
            <a:r>
              <a:rPr kumimoji="0" lang="en-GB" sz="1200" b="1" i="0" u="none" strike="noStrike" kern="1200" cap="none" spc="0" normalizeH="0" baseline="0" noProof="0" dirty="0">
                <a:ln>
                  <a:noFill/>
                </a:ln>
                <a:solidFill>
                  <a:srgbClr val="414241"/>
                </a:solidFill>
                <a:effectLst/>
                <a:uLnTx/>
                <a:uFillTx/>
                <a:latin typeface="Century Gothic"/>
                <a:ea typeface="+mn-ea"/>
                <a:cs typeface="+mn-cs"/>
              </a:rPr>
              <a:t> C</a:t>
            </a:r>
            <a:r>
              <a:rPr kumimoji="0" lang="en-US" altLang="zh-CN" sz="1200" b="1" i="0" u="none" strike="noStrike" kern="1200" cap="none" spc="0" normalizeH="0" baseline="0" noProof="0" dirty="0" err="1">
                <a:ln>
                  <a:noFill/>
                </a:ln>
                <a:solidFill>
                  <a:srgbClr val="414241"/>
                </a:solidFill>
                <a:effectLst/>
                <a:uLnTx/>
                <a:uFillTx/>
                <a:latin typeface="Century Gothic"/>
                <a:ea typeface="+mn-ea"/>
                <a:cs typeface="+mn-cs"/>
              </a:rPr>
              <a:t>hina</a:t>
            </a:r>
            <a:endParaRPr kumimoji="0" lang="en-GB" sz="9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rPr>
              <a:t>Language: </a:t>
            </a:r>
            <a:r>
              <a:rPr kumimoji="0" lang="en-GB" sz="1200" b="1" u="none" strike="noStrike" kern="1200" cap="none" spc="0" normalizeH="0" baseline="0" noProof="0" dirty="0">
                <a:ln>
                  <a:noFill/>
                </a:ln>
                <a:solidFill>
                  <a:srgbClr val="414241"/>
                </a:solidFill>
                <a:effectLst/>
                <a:uLnTx/>
                <a:uFillTx/>
                <a:latin typeface="Century Gothic"/>
                <a:ea typeface="+mn-ea"/>
                <a:cs typeface="+mn-cs"/>
              </a:rPr>
              <a:t>CN</a:t>
            </a:r>
            <a:endParaRPr kumimoji="0" lang="en-GB" sz="900" b="1"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lvl="0" defTabSz="457147">
              <a:defRPr/>
            </a:pPr>
            <a:r>
              <a:rPr lang="en-GB" altLang="zh-CN" sz="1200" dirty="0">
                <a:solidFill>
                  <a:srgbClr val="414241"/>
                </a:solidFill>
                <a:latin typeface="Century Gothic"/>
                <a:sym typeface="Wingdings" panose="05000000000000000000" pitchFamily="2" charset="2"/>
              </a:rPr>
              <a:t>S</a:t>
            </a:r>
            <a:r>
              <a:rPr lang="en-US" altLang="zh-CN" sz="1200" dirty="0">
                <a:solidFill>
                  <a:srgbClr val="414241"/>
                </a:solidFill>
                <a:latin typeface="Century Gothic"/>
                <a:sym typeface="Wingdings" panose="05000000000000000000" pitchFamily="2" charset="2"/>
              </a:rPr>
              <a:t>elf-directed</a:t>
            </a: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Learning:</a:t>
            </a:r>
          </a:p>
          <a:p>
            <a:pPr lvl="0" defTabSz="457147">
              <a:defRPr/>
            </a:pPr>
            <a:r>
              <a:rPr kumimoji="0" lang="en-GB" sz="1200" b="0" i="0" u="none" strike="noStrike" kern="1200" cap="none" spc="0" normalizeH="0" baseline="0" noProof="0" dirty="0">
                <a:ln>
                  <a:noFill/>
                </a:ln>
                <a:solidFill>
                  <a:srgbClr val="414241"/>
                </a:solidFill>
                <a:effectLst/>
                <a:uLnTx/>
                <a:uFillTx/>
                <a:latin typeface="Century Gothic"/>
                <a:ea typeface="+mn-ea"/>
                <a:cs typeface="+mn-cs"/>
                <a:sym typeface="Wingdings" panose="05000000000000000000" pitchFamily="2" charset="2"/>
              </a:rPr>
              <a:t> </a:t>
            </a:r>
            <a:r>
              <a:rPr lang="en-US" altLang="zh-CN" sz="1200" dirty="0" err="1">
                <a:solidFill>
                  <a:srgbClr val="414241"/>
                </a:solidFill>
                <a:latin typeface="Century Gothic"/>
                <a:sym typeface="Wingdings" panose="05000000000000000000" pitchFamily="2" charset="2"/>
              </a:rPr>
              <a:t>Openflex</a:t>
            </a:r>
            <a:endParaRPr kumimoji="0" lang="en-GB" sz="1200" b="0"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forMetris: </a:t>
            </a:r>
            <a:r>
              <a:rPr kumimoji="0" lang="en-US" altLang="zh-CN"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level 1</a:t>
            </a:r>
            <a:endParaRPr kumimoji="0" lang="en-GB"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20" name="ZoneTexte 19"/>
          <p:cNvSpPr txBox="1"/>
          <p:nvPr/>
        </p:nvSpPr>
        <p:spPr>
          <a:xfrm>
            <a:off x="7226300" y="37787"/>
            <a:ext cx="4860596" cy="523220"/>
          </a:xfrm>
          <a:prstGeom prst="rect">
            <a:avLst/>
          </a:prstGeom>
          <a:noFill/>
        </p:spPr>
        <p:txBody>
          <a:bodyPr wrap="square" rtlCol="0">
            <a:spAutoFit/>
          </a:bodyPr>
          <a:lstStyle/>
          <a:p>
            <a:pPr algn="r">
              <a:defRPr/>
            </a:pPr>
            <a:r>
              <a:rPr lang="en-US" altLang="zh-CN" sz="1400" b="1" dirty="0">
                <a:solidFill>
                  <a:prstClr val="white">
                    <a:lumMod val="65000"/>
                  </a:prstClr>
                </a:solidFill>
                <a:latin typeface="Century Gothic" panose="020B0502020202020204" pitchFamily="34" charset="0"/>
                <a:ea typeface="AvantGarde Bk BT Book" charset="0"/>
                <a:cs typeface="AvantGarde Bk BT Book" charset="0"/>
              </a:rPr>
              <a:t>Digital</a:t>
            </a:r>
          </a:p>
          <a:p>
            <a:pPr lvl="0" algn="r">
              <a:defRPr/>
            </a:pPr>
            <a:endParaRPr lang="en-US" sz="1400" b="1" dirty="0">
              <a:solidFill>
                <a:prstClr val="white">
                  <a:lumMod val="65000"/>
                </a:prstClr>
              </a:solidFill>
              <a:latin typeface="Century Gothic" panose="020B0502020202020204" pitchFamily="34" charset="0"/>
              <a:ea typeface="AvantGarde Bk BT Book" charset="0"/>
              <a:cs typeface="AvantGarde Bk BT Book" charset="0"/>
            </a:endParaRPr>
          </a:p>
        </p:txBody>
      </p:sp>
      <p:sp>
        <p:nvSpPr>
          <p:cNvPr id="24" name="ZoneTexte 23">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US" sz="1100" b="1" dirty="0">
                <a:latin typeface="Century Gothic" panose="020B0502020202020204" pitchFamily="34" charset="0"/>
              </a:rPr>
              <a:t>Back to snapshot</a:t>
            </a:r>
          </a:p>
        </p:txBody>
      </p:sp>
    </p:spTree>
    <p:extLst>
      <p:ext uri="{BB962C8B-B14F-4D97-AF65-F5344CB8AC3E}">
        <p14:creationId xmlns:p14="http://schemas.microsoft.com/office/powerpoint/2010/main" val="3163841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B19899613B2F40995534016B99E912" ma:contentTypeVersion="2" ma:contentTypeDescription="Crée un document." ma:contentTypeScope="" ma:versionID="0de2606b07a59d4127c5dd4fe7430ba9">
  <xsd:schema xmlns:xsd="http://www.w3.org/2001/XMLSchema" xmlns:xs="http://www.w3.org/2001/XMLSchema" xmlns:p="http://schemas.microsoft.com/office/2006/metadata/properties" xmlns:ns2="f83d04a4-610e-4934-a650-368ce329d679" targetNamespace="http://schemas.microsoft.com/office/2006/metadata/properties" ma:root="true" ma:fieldsID="d503030427604bcd6fb5d380be24a2ae" ns2:_="">
    <xsd:import namespace="f83d04a4-610e-4934-a650-368ce329d67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3d04a4-610e-4934-a650-368ce329d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8534ED-E06E-48FB-9D61-C4B6579EF44A}">
  <ds:schemaRefs>
    <ds:schemaRef ds:uri="f83d04a4-610e-4934-a650-368ce329d6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45EC643-7A60-45BB-A930-16BBEA95114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83d04a4-610e-4934-a650-368ce329d679"/>
    <ds:schemaRef ds:uri="http://www.w3.org/XML/1998/namespace"/>
    <ds:schemaRef ds:uri="http://purl.org/dc/dcmitype/"/>
  </ds:schemaRefs>
</ds:datastoreItem>
</file>

<file path=customXml/itemProps3.xml><?xml version="1.0" encoding="utf-8"?>
<ds:datastoreItem xmlns:ds="http://schemas.openxmlformats.org/officeDocument/2006/customXml" ds:itemID="{181D3C51-FE8C-42C3-80E5-6FA0E056DF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3226</TotalTime>
  <Words>14303</Words>
  <Application>Microsoft Office PowerPoint</Application>
  <PresentationFormat>Widescreen</PresentationFormat>
  <Paragraphs>4826</Paragraphs>
  <Slides>166</Slides>
  <Notes>149</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166</vt:i4>
      </vt:variant>
    </vt:vector>
  </HeadingPairs>
  <TitlesOfParts>
    <vt:vector size="184" baseType="lpstr">
      <vt:lpstr>AvantGarde Bk BT Book</vt:lpstr>
      <vt:lpstr>等线</vt:lpstr>
      <vt:lpstr>等线 Light</vt:lpstr>
      <vt:lpstr>宋体</vt:lpstr>
      <vt:lpstr>Arial</vt:lpstr>
      <vt:lpstr>Arial</vt:lpstr>
      <vt:lpstr>Book Antiqua</vt:lpstr>
      <vt:lpstr>Calibri</vt:lpstr>
      <vt:lpstr>Calibri Light</vt:lpstr>
      <vt:lpstr>Century Gothic</vt:lpstr>
      <vt:lpstr>Times New Roman</vt:lpstr>
      <vt:lpstr>Wingdings</vt:lpstr>
      <vt:lpstr>Office Theme</vt:lpstr>
      <vt:lpstr>1_Office Theme</vt:lpstr>
      <vt:lpstr>2_Office Theme</vt:lpstr>
      <vt:lpstr>4_Office Theme</vt:lpstr>
      <vt:lpstr>5_Office Theme</vt:lpstr>
      <vt:lpstr>2_Thème Office</vt:lpstr>
      <vt:lpstr>PowerPoint Presentation</vt:lpstr>
      <vt:lpstr>Learning topics</vt:lpstr>
      <vt:lpstr>Onboarding</vt:lpstr>
      <vt:lpstr>PowerPoint Presentation</vt:lpstr>
      <vt:lpstr>FIT Executive Selfie</vt:lpstr>
      <vt:lpstr>L’Oréal Discovery</vt:lpstr>
      <vt:lpstr>Management Trainee Program</vt:lpstr>
      <vt:lpstr>Keys to China  Living and Working in China</vt:lpstr>
      <vt:lpstr>Culture</vt:lpstr>
      <vt:lpstr>Diversity &amp; Inclusion at L'Oréal </vt:lpstr>
      <vt:lpstr>Personal Development</vt:lpstr>
      <vt:lpstr>- Personal Development</vt:lpstr>
      <vt:lpstr>Communicating Effectively</vt:lpstr>
      <vt:lpstr>Professional Presentation Skills</vt:lpstr>
      <vt:lpstr>Influencing for Results 1</vt:lpstr>
      <vt:lpstr>Influencing for Results 2</vt:lpstr>
      <vt:lpstr>Communicating for Impact </vt:lpstr>
      <vt:lpstr>Powerful Presentations in English</vt:lpstr>
      <vt:lpstr>Meeting Success</vt:lpstr>
      <vt:lpstr>Persuasion Power</vt:lpstr>
      <vt:lpstr>Structured Problem Analysis</vt:lpstr>
      <vt:lpstr>Empathy for Growth</vt:lpstr>
      <vt:lpstr>Mindfulness at Work</vt:lpstr>
      <vt:lpstr>Management Skills </vt:lpstr>
      <vt:lpstr>PowerPoint Presentation</vt:lpstr>
      <vt:lpstr>Transition to People Management – General/Sales (ex-PME)</vt:lpstr>
      <vt:lpstr>Transition to Team Management</vt:lpstr>
      <vt:lpstr>Transition to Team Management for Sales Supervisors (ex-PMA sales)</vt:lpstr>
      <vt:lpstr>Transition to Head of Function (THF)</vt:lpstr>
      <vt:lpstr>Transition to General Management (TGM)</vt:lpstr>
      <vt:lpstr>Transition to Executive Leadership (TEL)</vt:lpstr>
      <vt:lpstr>Transition to Global Leadership (TGL)</vt:lpstr>
      <vt:lpstr>Transition To Sales Management (CPD)</vt:lpstr>
      <vt:lpstr>Country Managers Programme</vt:lpstr>
      <vt:lpstr>Managers Recruiting Talent</vt:lpstr>
      <vt:lpstr>Mastering Business Excellence (MBE)</vt:lpstr>
      <vt:lpstr>General Management Programme (GMP)</vt:lpstr>
      <vt:lpstr>Leaders For Change</vt:lpstr>
      <vt:lpstr>Transformational Leadership</vt:lpstr>
      <vt:lpstr>Intercultural Booster (APAC)</vt:lpstr>
      <vt:lpstr>Ways of working</vt:lpstr>
      <vt:lpstr>PowerPoint Presentation</vt:lpstr>
      <vt:lpstr>Lead &amp; Enable for Simplicity</vt:lpstr>
      <vt:lpstr>Strategic Frame Workshop Train the Trainer</vt:lpstr>
      <vt:lpstr>Growing People On the Job Workshop</vt:lpstr>
      <vt:lpstr>Developing Cooperative Relationships For Business Impact</vt:lpstr>
      <vt:lpstr>Leveraging PULSE Results &amp; Engaging Teams Workshop Train the Trainer</vt:lpstr>
      <vt:lpstr>Giving and Receiving Feedback Module </vt:lpstr>
      <vt:lpstr>Effective Meetings Module </vt:lpstr>
      <vt:lpstr>Design Thinking For Simplicity</vt:lpstr>
      <vt:lpstr>Design Thinking Awareness Workshop</vt:lpstr>
      <vt:lpstr>Project Management Essentials</vt:lpstr>
      <vt:lpstr>Agile Methods for Project Management</vt:lpstr>
      <vt:lpstr>Marketing</vt:lpstr>
      <vt:lpstr>PowerPoint Presentation</vt:lpstr>
      <vt:lpstr>Consumer Connect Essential (Digital) </vt:lpstr>
      <vt:lpstr>Consumer interview &amp; Insight Generation</vt:lpstr>
      <vt:lpstr>Consumer Intelligence</vt:lpstr>
      <vt:lpstr>Shopper Connection</vt:lpstr>
      <vt:lpstr>Social Intelligence </vt:lpstr>
      <vt:lpstr>TMIC </vt:lpstr>
      <vt:lpstr>Skincare Metier</vt:lpstr>
      <vt:lpstr>Hair Metier</vt:lpstr>
      <vt:lpstr>Makeup Metier</vt:lpstr>
      <vt:lpstr>Fragrance Metier</vt:lpstr>
      <vt:lpstr>Product Trend Updates</vt:lpstr>
      <vt:lpstr>Product That Works </vt:lpstr>
      <vt:lpstr>Digital That Works</vt:lpstr>
      <vt:lpstr>IMC That Works </vt:lpstr>
      <vt:lpstr>Buycoor Academy (E-camp)</vt:lpstr>
      <vt:lpstr>Digital Master Class</vt:lpstr>
      <vt:lpstr>Marketing @ loreal</vt:lpstr>
      <vt:lpstr>Market Analysis</vt:lpstr>
      <vt:lpstr>Think Business Strategically</vt:lpstr>
      <vt:lpstr>Powerful IMC</vt:lpstr>
      <vt:lpstr>Insightful Launch Updates</vt:lpstr>
      <vt:lpstr>Understanding Retail</vt:lpstr>
      <vt:lpstr>Retail Trend Updates </vt:lpstr>
      <vt:lpstr>Brand Identity</vt:lpstr>
      <vt:lpstr>Concept Express</vt:lpstr>
      <vt:lpstr>Effective Media Planning</vt:lpstr>
      <vt:lpstr>Retail Design in Luxury (Non-Designer)</vt:lpstr>
      <vt:lpstr>IMC that works (DMI)</vt:lpstr>
      <vt:lpstr>Luxury Brand Analysis</vt:lpstr>
      <vt:lpstr>Writing A Breakthrough Concept (DMI)</vt:lpstr>
      <vt:lpstr>Watching &amp; Leveraging Trends</vt:lpstr>
      <vt:lpstr>Finance For Non Financials - Core</vt:lpstr>
      <vt:lpstr>Finance For Non Financials - Marketers</vt:lpstr>
      <vt:lpstr>Finance For Non Financials - Sales</vt:lpstr>
      <vt:lpstr>digital</vt:lpstr>
      <vt:lpstr>PowerPoint Presentation</vt:lpstr>
      <vt:lpstr>PowerPoint Presentation</vt:lpstr>
      <vt:lpstr>Digital Discovery </vt:lpstr>
      <vt:lpstr>Data Compliance </vt:lpstr>
      <vt:lpstr>Digital Acceleration Summit</vt:lpstr>
      <vt:lpstr>Precision Advertising </vt:lpstr>
      <vt:lpstr>Unlock CRM (Luxe)</vt:lpstr>
      <vt:lpstr>Digital Master Class</vt:lpstr>
      <vt:lpstr>Market Analysis</vt:lpstr>
      <vt:lpstr>Think Business Strategically</vt:lpstr>
      <vt:lpstr>Powerful IMC</vt:lpstr>
      <vt:lpstr>Insightful Launch Updates</vt:lpstr>
      <vt:lpstr>Understanding Retail</vt:lpstr>
      <vt:lpstr>Retail Trend Updates </vt:lpstr>
      <vt:lpstr>Brand Identity</vt:lpstr>
      <vt:lpstr>Concept Express</vt:lpstr>
      <vt:lpstr>Effective Media Planning</vt:lpstr>
      <vt:lpstr>Retail Design in Luxury (Non-Designer)</vt:lpstr>
      <vt:lpstr>IMC that works (DMI)</vt:lpstr>
      <vt:lpstr>Luxury Brand Analysis</vt:lpstr>
      <vt:lpstr>Writing A Breakthrough Concept (DMI)</vt:lpstr>
      <vt:lpstr>Watching &amp; Leveraging Trends</vt:lpstr>
      <vt:lpstr>Key Account Management Essential</vt:lpstr>
      <vt:lpstr>Trade Marketing Essential </vt:lpstr>
      <vt:lpstr>Negotiation Skill </vt:lpstr>
      <vt:lpstr> Advanced Sales Data Analysis</vt:lpstr>
      <vt:lpstr>Sales Data Analysis</vt:lpstr>
      <vt:lpstr>Consumer interview &amp; Insight Generation</vt:lpstr>
      <vt:lpstr>Advanced Negotiation Skill</vt:lpstr>
      <vt:lpstr>finance</vt:lpstr>
      <vt:lpstr>PowerPoint Presentation</vt:lpstr>
      <vt:lpstr>Controlling Essentials APAC (Compass)</vt:lpstr>
      <vt:lpstr>Controlling Fundamentals</vt:lpstr>
      <vt:lpstr>Controlling Deep Dive Sales Distribution</vt:lpstr>
      <vt:lpstr>Controlling Deep Dive Brand Distribution</vt:lpstr>
      <vt:lpstr>BU Controller</vt:lpstr>
      <vt:lpstr>SAP Controlling</vt:lpstr>
      <vt:lpstr>Finance For Non Financials - Core</vt:lpstr>
      <vt:lpstr>Treasury APAC</vt:lpstr>
      <vt:lpstr>Mastering Conso &amp; Cash Flow reporting</vt:lpstr>
      <vt:lpstr>Foreign Exchange Risk Management</vt:lpstr>
      <vt:lpstr>INFORMATION TECHNOLOGY</vt:lpstr>
      <vt:lpstr>PowerPoint Presentation</vt:lpstr>
      <vt:lpstr>IT Discovery</vt:lpstr>
      <vt:lpstr>PM4IT</vt:lpstr>
      <vt:lpstr>Architecture and Integration</vt:lpstr>
      <vt:lpstr>Business Relationship Management</vt:lpstr>
      <vt:lpstr>Human resources</vt:lpstr>
      <vt:lpstr>PowerPoint Presentation</vt:lpstr>
      <vt:lpstr>Managers Recruiting Talent </vt:lpstr>
      <vt:lpstr>Talent Acquisition Studio</vt:lpstr>
      <vt:lpstr>Talent Acquisition Pro </vt:lpstr>
      <vt:lpstr>Labor Law Updates Workshop </vt:lpstr>
      <vt:lpstr>Rewards for Non-Rewards Workshop </vt:lpstr>
      <vt:lpstr>Training Analysis Design &amp; Delivery Skills (ADD)</vt:lpstr>
      <vt:lpstr>Advanced Training Analysis Design &amp; Delivery Skills (ADD Adv)</vt:lpstr>
      <vt:lpstr>Face to Face for HR </vt:lpstr>
      <vt:lpstr>Coaching Tools for HR</vt:lpstr>
      <vt:lpstr>Facilitation Skills </vt:lpstr>
      <vt:lpstr>OD Tools For HR</vt:lpstr>
      <vt:lpstr>Graphic Design Facilitation</vt:lpstr>
      <vt:lpstr>HR Insight</vt:lpstr>
      <vt:lpstr>Keys to HR</vt:lpstr>
      <vt:lpstr>R&amp;I</vt:lpstr>
      <vt:lpstr>PowerPoint Presentation</vt:lpstr>
      <vt:lpstr>PowerPoint Presentation</vt:lpstr>
      <vt:lpstr>Orientation for New Employee</vt:lpstr>
      <vt:lpstr>Consumer Connect</vt:lpstr>
      <vt:lpstr>R&amp;I Consumer Insights Series </vt:lpstr>
      <vt:lpstr>Patents</vt:lpstr>
      <vt:lpstr>Fragrance Training</vt:lpstr>
      <vt:lpstr>SRC College for non R&amp;I</vt:lpstr>
      <vt:lpstr>SRC College - Safety</vt:lpstr>
      <vt:lpstr>SRC College-Regulatory Affairs</vt:lpstr>
      <vt:lpstr>SRC College-Claim</vt:lpstr>
      <vt:lpstr>SRC College-Registration Framework</vt:lpstr>
    </vt:vector>
  </TitlesOfParts>
  <Company>L'Oréal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Jessie</dc:creator>
  <cp:lastModifiedBy>ZHU Zoe</cp:lastModifiedBy>
  <cp:revision>142</cp:revision>
  <dcterms:created xsi:type="dcterms:W3CDTF">2019-05-15T04:44:23Z</dcterms:created>
  <dcterms:modified xsi:type="dcterms:W3CDTF">2019-11-22T13:18:33Z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5dad89-2096-47a1-b1b1-c9d057667e94_Enabled">
    <vt:lpwstr>True</vt:lpwstr>
  </property>
  <property fmtid="{D5CDD505-2E9C-101B-9397-08002B2CF9AE}" pid="3" name="MSIP_Label_645dad89-2096-47a1-b1b1-c9d057667e94_SiteId">
    <vt:lpwstr>e4e1abd9-eac7-4a71-ab52-da5c998aa7ba</vt:lpwstr>
  </property>
  <property fmtid="{D5CDD505-2E9C-101B-9397-08002B2CF9AE}" pid="4" name="MSIP_Label_645dad89-2096-47a1-b1b1-c9d057667e94_Owner">
    <vt:lpwstr>Natalie.CAI@loreal.com</vt:lpwstr>
  </property>
  <property fmtid="{D5CDD505-2E9C-101B-9397-08002B2CF9AE}" pid="5" name="MSIP_Label_645dad89-2096-47a1-b1b1-c9d057667e94_SetDate">
    <vt:lpwstr>2019-07-31T09:39:08.1581364Z</vt:lpwstr>
  </property>
  <property fmtid="{D5CDD505-2E9C-101B-9397-08002B2CF9AE}" pid="6" name="MSIP_Label_645dad89-2096-47a1-b1b1-c9d057667e94_Name">
    <vt:lpwstr>C1 - Internal use</vt:lpwstr>
  </property>
  <property fmtid="{D5CDD505-2E9C-101B-9397-08002B2CF9AE}" pid="7" name="MSIP_Label_645dad89-2096-47a1-b1b1-c9d057667e94_Application">
    <vt:lpwstr>Microsoft Azure Information Protection</vt:lpwstr>
  </property>
  <property fmtid="{D5CDD505-2E9C-101B-9397-08002B2CF9AE}" pid="8" name="MSIP_Label_645dad89-2096-47a1-b1b1-c9d057667e94_Extended_MSFT_Method">
    <vt:lpwstr>Automatic</vt:lpwstr>
  </property>
  <property fmtid="{D5CDD505-2E9C-101B-9397-08002B2CF9AE}" pid="9" name="Sensitivity">
    <vt:lpwstr>C1 - Internal use</vt:lpwstr>
  </property>
  <property fmtid="{D5CDD505-2E9C-101B-9397-08002B2CF9AE}" pid="10" name="ContentTypeId">
    <vt:lpwstr>0x01010062B19899613B2F40995534016B99E912</vt:lpwstr>
  </property>
</Properties>
</file>