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1.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4"/>
    <p:sldMasterId id="2147483898" r:id="rId5"/>
    <p:sldMasterId id="2147483907" r:id="rId6"/>
    <p:sldMasterId id="2147483934" r:id="rId7"/>
  </p:sldMasterIdLst>
  <p:notesMasterIdLst>
    <p:notesMasterId r:id="rId99"/>
  </p:notesMasterIdLst>
  <p:handoutMasterIdLst>
    <p:handoutMasterId r:id="rId100"/>
  </p:handoutMasterIdLst>
  <p:sldIdLst>
    <p:sldId id="320" r:id="rId8"/>
    <p:sldId id="1292" r:id="rId9"/>
    <p:sldId id="1296" r:id="rId10"/>
    <p:sldId id="1353" r:id="rId11"/>
    <p:sldId id="1293" r:id="rId12"/>
    <p:sldId id="1294" r:id="rId13"/>
    <p:sldId id="1295" r:id="rId14"/>
    <p:sldId id="1280" r:id="rId15"/>
    <p:sldId id="1297" r:id="rId16"/>
    <p:sldId id="1282" r:id="rId17"/>
    <p:sldId id="1283" r:id="rId18"/>
    <p:sldId id="1284" r:id="rId19"/>
    <p:sldId id="1285" r:id="rId20"/>
    <p:sldId id="1286" r:id="rId21"/>
    <p:sldId id="1313" r:id="rId22"/>
    <p:sldId id="1287" r:id="rId23"/>
    <p:sldId id="1288" r:id="rId24"/>
    <p:sldId id="1289" r:id="rId25"/>
    <p:sldId id="1177" r:id="rId26"/>
    <p:sldId id="1178" r:id="rId27"/>
    <p:sldId id="1179" r:id="rId28"/>
    <p:sldId id="1180" r:id="rId29"/>
    <p:sldId id="1181" r:id="rId30"/>
    <p:sldId id="1182" r:id="rId31"/>
    <p:sldId id="1183" r:id="rId32"/>
    <p:sldId id="1184" r:id="rId33"/>
    <p:sldId id="1185" r:id="rId34"/>
    <p:sldId id="1187" r:id="rId35"/>
    <p:sldId id="1188" r:id="rId36"/>
    <p:sldId id="1189" r:id="rId37"/>
    <p:sldId id="1190" r:id="rId38"/>
    <p:sldId id="1191" r:id="rId39"/>
    <p:sldId id="1192" r:id="rId40"/>
    <p:sldId id="1193" r:id="rId41"/>
    <p:sldId id="1194" r:id="rId42"/>
    <p:sldId id="1196" r:id="rId43"/>
    <p:sldId id="1201" r:id="rId44"/>
    <p:sldId id="1276" r:id="rId45"/>
    <p:sldId id="1204" r:id="rId46"/>
    <p:sldId id="1205" r:id="rId47"/>
    <p:sldId id="1206" r:id="rId48"/>
    <p:sldId id="1207" r:id="rId49"/>
    <p:sldId id="1208" r:id="rId50"/>
    <p:sldId id="1209" r:id="rId51"/>
    <p:sldId id="1210" r:id="rId52"/>
    <p:sldId id="1211" r:id="rId53"/>
    <p:sldId id="1212" r:id="rId54"/>
    <p:sldId id="1213" r:id="rId55"/>
    <p:sldId id="1214" r:id="rId56"/>
    <p:sldId id="1215" r:id="rId57"/>
    <p:sldId id="1310" r:id="rId58"/>
    <p:sldId id="1311" r:id="rId59"/>
    <p:sldId id="1312" r:id="rId60"/>
    <p:sldId id="1238" r:id="rId61"/>
    <p:sldId id="1239" r:id="rId62"/>
    <p:sldId id="1240" r:id="rId63"/>
    <p:sldId id="1241" r:id="rId64"/>
    <p:sldId id="1242" r:id="rId65"/>
    <p:sldId id="1243" r:id="rId66"/>
    <p:sldId id="1244" r:id="rId67"/>
    <p:sldId id="1245" r:id="rId68"/>
    <p:sldId id="1246" r:id="rId69"/>
    <p:sldId id="1247" r:id="rId70"/>
    <p:sldId id="1248" r:id="rId71"/>
    <p:sldId id="1249" r:id="rId72"/>
    <p:sldId id="1250" r:id="rId73"/>
    <p:sldId id="1251" r:id="rId74"/>
    <p:sldId id="1252" r:id="rId75"/>
    <p:sldId id="1253" r:id="rId76"/>
    <p:sldId id="1254" r:id="rId77"/>
    <p:sldId id="1255" r:id="rId78"/>
    <p:sldId id="1256" r:id="rId79"/>
    <p:sldId id="1257" r:id="rId80"/>
    <p:sldId id="1258" r:id="rId81"/>
    <p:sldId id="1259" r:id="rId82"/>
    <p:sldId id="1260" r:id="rId83"/>
    <p:sldId id="1261" r:id="rId84"/>
    <p:sldId id="1262" r:id="rId85"/>
    <p:sldId id="1263" r:id="rId86"/>
    <p:sldId id="1264" r:id="rId87"/>
    <p:sldId id="1265" r:id="rId88"/>
    <p:sldId id="1266" r:id="rId89"/>
    <p:sldId id="1267" r:id="rId90"/>
    <p:sldId id="1268" r:id="rId91"/>
    <p:sldId id="1269" r:id="rId92"/>
    <p:sldId id="1275" r:id="rId93"/>
    <p:sldId id="1349" r:id="rId94"/>
    <p:sldId id="1271" r:id="rId95"/>
    <p:sldId id="1350" r:id="rId96"/>
    <p:sldId id="1351" r:id="rId97"/>
    <p:sldId id="1352" r:id="rId9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EIS Lucie" initials="WL" lastIdx="1" clrIdx="0">
    <p:extLst>
      <p:ext uri="{19B8F6BF-5375-455C-9EA6-DF929625EA0E}">
        <p15:presenceInfo xmlns:p15="http://schemas.microsoft.com/office/powerpoint/2012/main" userId="S-1-5-21-746137067-1532298954-725345543-670722" providerId="AD"/>
      </p:ext>
    </p:extLst>
  </p:cmAuthor>
  <p:cmAuthor id="2" name="DUTHEL Lucie" initials="DL" lastIdx="8" clrIdx="1">
    <p:extLst>
      <p:ext uri="{19B8F6BF-5375-455C-9EA6-DF929625EA0E}">
        <p15:presenceInfo xmlns:p15="http://schemas.microsoft.com/office/powerpoint/2012/main" userId="S-1-5-21-842925246-1383384898-839522115-2700678" providerId="AD"/>
      </p:ext>
    </p:extLst>
  </p:cmAuthor>
  <p:cmAuthor id="3" name="SUM Yvonne" initials="SY" lastIdx="2" clrIdx="2">
    <p:extLst>
      <p:ext uri="{19B8F6BF-5375-455C-9EA6-DF929625EA0E}">
        <p15:presenceInfo xmlns:p15="http://schemas.microsoft.com/office/powerpoint/2012/main" userId="S::yvonne.sum@loreal.com::29eb8bb6-c39b-451a-80d0-fde944cf9bd1" providerId="AD"/>
      </p:ext>
    </p:extLst>
  </p:cmAuthor>
  <p:cmAuthor id="4" name="JEONG Sojeong" initials="JS" lastIdx="2" clrIdx="3">
    <p:extLst>
      <p:ext uri="{19B8F6BF-5375-455C-9EA6-DF929625EA0E}">
        <p15:presenceInfo xmlns:p15="http://schemas.microsoft.com/office/powerpoint/2012/main" userId="S-1-5-21-842925246-1383384898-839522115-2862539" providerId="AD"/>
      </p:ext>
    </p:extLst>
  </p:cmAuthor>
  <p:cmAuthor id="5" name="WANG Jennie - APAC" initials="WA" lastIdx="1" clrIdx="4">
    <p:extLst>
      <p:ext uri="{19B8F6BF-5375-455C-9EA6-DF929625EA0E}">
        <p15:presenceInfo xmlns:p15="http://schemas.microsoft.com/office/powerpoint/2012/main" userId="S::jennie.wang@loreal.com::98178206-2dd7-4746-97a6-77a832f7ae9a" providerId="AD"/>
      </p:ext>
    </p:extLst>
  </p:cmAuthor>
  <p:cmAuthor id="6" name="MOUNAVARALY Tasnime" initials="MT" lastIdx="3" clrIdx="5">
    <p:extLst>
      <p:ext uri="{19B8F6BF-5375-455C-9EA6-DF929625EA0E}">
        <p15:presenceInfo xmlns:p15="http://schemas.microsoft.com/office/powerpoint/2012/main" userId="S-1-5-21-842925246-1383384898-839522115-28339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6A6A6"/>
    <a:srgbClr val="595959"/>
    <a:srgbClr val="414241"/>
    <a:srgbClr val="7F7F7F"/>
    <a:srgbClr val="E60000"/>
    <a:srgbClr val="FFFFFF"/>
    <a:srgbClr val="FF6969"/>
    <a:srgbClr val="920000"/>
    <a:srgbClr val="BCB24F"/>
    <a:srgbClr val="3131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D54323-0E96-438A-9B7A-168317ECBB80}" v="21" dt="2019-09-09T21:59:28.657"/>
    <p1510:client id="{5337651D-1D8D-4D14-8E02-E9D8ACB95AF5}" v="8" dt="2019-09-06T08:59:25.740"/>
    <p1510:client id="{9A62D186-6817-4670-A1BB-5555A5EEDDD1}" v="1" dt="2019-10-10T03:33:14.886"/>
    <p1510:client id="{E2A30DD5-63CB-4EC3-AEA8-25512F9A86EA}" v="38" dt="2019-09-09T21:44:57.561"/>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6" autoAdjust="0"/>
    <p:restoredTop sz="94660"/>
  </p:normalViewPr>
  <p:slideViewPr>
    <p:cSldViewPr snapToGrid="0">
      <p:cViewPr varScale="1">
        <p:scale>
          <a:sx n="65" d="100"/>
          <a:sy n="65" d="100"/>
        </p:scale>
        <p:origin x="712" y="40"/>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slide" Target="slides/slide61.xml"/><Relationship Id="rId84" Type="http://schemas.openxmlformats.org/officeDocument/2006/relationships/slide" Target="slides/slide77.xml"/><Relationship Id="rId89" Type="http://schemas.openxmlformats.org/officeDocument/2006/relationships/slide" Target="slides/slide82.xml"/><Relationship Id="rId7" Type="http://schemas.openxmlformats.org/officeDocument/2006/relationships/slideMaster" Target="slideMasters/slideMaster4.xml"/><Relationship Id="rId71" Type="http://schemas.openxmlformats.org/officeDocument/2006/relationships/slide" Target="slides/slide64.xml"/><Relationship Id="rId92" Type="http://schemas.openxmlformats.org/officeDocument/2006/relationships/slide" Target="slides/slide85.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slide" Target="slides/slide59.xml"/><Relationship Id="rId74" Type="http://schemas.openxmlformats.org/officeDocument/2006/relationships/slide" Target="slides/slide67.xml"/><Relationship Id="rId79" Type="http://schemas.openxmlformats.org/officeDocument/2006/relationships/slide" Target="slides/slide72.xml"/><Relationship Id="rId87" Type="http://schemas.openxmlformats.org/officeDocument/2006/relationships/slide" Target="slides/slide80.xml"/><Relationship Id="rId102" Type="http://schemas.openxmlformats.org/officeDocument/2006/relationships/presProps" Target="presProps.xml"/><Relationship Id="rId178" Type="http://schemas.microsoft.com/office/2015/10/relationships/revisionInfo" Target="revisionInfo.xml"/><Relationship Id="rId5" Type="http://schemas.openxmlformats.org/officeDocument/2006/relationships/slideMaster" Target="slideMasters/slideMaster2.xml"/><Relationship Id="rId61" Type="http://schemas.openxmlformats.org/officeDocument/2006/relationships/slide" Target="slides/slide54.xml"/><Relationship Id="rId82" Type="http://schemas.openxmlformats.org/officeDocument/2006/relationships/slide" Target="slides/slide75.xml"/><Relationship Id="rId90" Type="http://schemas.openxmlformats.org/officeDocument/2006/relationships/slide" Target="slides/slide83.xml"/><Relationship Id="rId95" Type="http://schemas.openxmlformats.org/officeDocument/2006/relationships/slide" Target="slides/slide88.xml"/><Relationship Id="rId19" Type="http://schemas.openxmlformats.org/officeDocument/2006/relationships/slide" Target="slides/slide1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slide" Target="slides/slide62.xml"/><Relationship Id="rId77" Type="http://schemas.openxmlformats.org/officeDocument/2006/relationships/slide" Target="slides/slide70.xml"/><Relationship Id="rId100" Type="http://schemas.openxmlformats.org/officeDocument/2006/relationships/handoutMaster" Target="handoutMasters/handoutMaster1.xml"/><Relationship Id="rId105" Type="http://schemas.openxmlformats.org/officeDocument/2006/relationships/tableStyles" Target="tableStyles.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80" Type="http://schemas.openxmlformats.org/officeDocument/2006/relationships/slide" Target="slides/slide73.xml"/><Relationship Id="rId85" Type="http://schemas.openxmlformats.org/officeDocument/2006/relationships/slide" Target="slides/slide78.xml"/><Relationship Id="rId93" Type="http://schemas.openxmlformats.org/officeDocument/2006/relationships/slide" Target="slides/slide86.xml"/><Relationship Id="rId98" Type="http://schemas.openxmlformats.org/officeDocument/2006/relationships/slide" Target="slides/slide9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103" Type="http://schemas.openxmlformats.org/officeDocument/2006/relationships/viewProps" Target="viewProps.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slide" Target="slides/slide68.xml"/><Relationship Id="rId83" Type="http://schemas.openxmlformats.org/officeDocument/2006/relationships/slide" Target="slides/slide76.xml"/><Relationship Id="rId88" Type="http://schemas.openxmlformats.org/officeDocument/2006/relationships/slide" Target="slides/slide81.xml"/><Relationship Id="rId91" Type="http://schemas.openxmlformats.org/officeDocument/2006/relationships/slide" Target="slides/slide84.xml"/><Relationship Id="rId96" Type="http://schemas.openxmlformats.org/officeDocument/2006/relationships/slide" Target="slides/slide89.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slide" Target="slides/slide71.xml"/><Relationship Id="rId81" Type="http://schemas.openxmlformats.org/officeDocument/2006/relationships/slide" Target="slides/slide74.xml"/><Relationship Id="rId86" Type="http://schemas.openxmlformats.org/officeDocument/2006/relationships/slide" Target="slides/slide79.xml"/><Relationship Id="rId94" Type="http://schemas.openxmlformats.org/officeDocument/2006/relationships/slide" Target="slides/slide87.xml"/><Relationship Id="rId99" Type="http://schemas.openxmlformats.org/officeDocument/2006/relationships/notesMaster" Target="notesMasters/notesMaster1.xml"/><Relationship Id="rId10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slide" Target="slides/slide69.xml"/><Relationship Id="rId97" Type="http://schemas.openxmlformats.org/officeDocument/2006/relationships/slide" Target="slides/slide90.xml"/><Relationship Id="rId104"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4" dt="2019-08-13T11:24:18.428" idx="2">
    <p:pos x="5125" y="2272"/>
    <p:text>@Helene, please confirm this.</p:text>
    <p:extLst>
      <p:ext uri="{C676402C-5697-4E1C-873F-D02D1690AC5C}">
        <p15:threadingInfo xmlns:p15="http://schemas.microsoft.com/office/powerpoint/2012/main" timeZoneBias="-4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D8DE93B-8DE9-445F-9A30-F7D620836618}" type="datetimeFigureOut">
              <a:rPr lang="en-GB" smtClean="0"/>
              <a:t>22/11/2019</a:t>
            </a:fld>
            <a:endParaRPr lang="en-GB"/>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2131DDE-A68A-4E72-85AF-491CF0C94057}" type="slidenum">
              <a:rPr lang="en-GB" smtClean="0"/>
              <a:t>‹#›</a:t>
            </a:fld>
            <a:endParaRPr lang="en-GB"/>
          </a:p>
        </p:txBody>
      </p:sp>
    </p:spTree>
    <p:extLst>
      <p:ext uri="{BB962C8B-B14F-4D97-AF65-F5344CB8AC3E}">
        <p14:creationId xmlns:p14="http://schemas.microsoft.com/office/powerpoint/2010/main" val="31643902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7FBAB6-4674-44AB-822F-DD67804AA3EF}" type="datetimeFigureOut">
              <a:rPr lang="fr-FR" smtClean="0"/>
              <a:t>22/11/2019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5B2133-92FF-4E73-A7AE-3CAA848A62E1}" type="slidenum">
              <a:rPr lang="fr-FR" smtClean="0"/>
              <a:t>‹#›</a:t>
            </a:fld>
            <a:endParaRPr lang="fr-FR"/>
          </a:p>
        </p:txBody>
      </p:sp>
    </p:spTree>
    <p:extLst>
      <p:ext uri="{BB962C8B-B14F-4D97-AF65-F5344CB8AC3E}">
        <p14:creationId xmlns:p14="http://schemas.microsoft.com/office/powerpoint/2010/main" val="3928743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b="1"/>
          </a:p>
        </p:txBody>
      </p:sp>
      <p:sp>
        <p:nvSpPr>
          <p:cNvPr id="4" name="Espace réservé du numéro de diapositive 3"/>
          <p:cNvSpPr>
            <a:spLocks noGrp="1"/>
          </p:cNvSpPr>
          <p:nvPr>
            <p:ph type="sldNum" sz="quarter" idx="10"/>
          </p:nvPr>
        </p:nvSpPr>
        <p:spPr/>
        <p:txBody>
          <a:bodyPr/>
          <a:lstStyle/>
          <a:p>
            <a:pPr marL="0" marR="0" lvl="0" indent="0" algn="r" defTabSz="456468" rtl="0" eaLnBrk="1" fontAlgn="auto" latinLnBrk="0" hangingPunct="1">
              <a:lnSpc>
                <a:spcPct val="100000"/>
              </a:lnSpc>
              <a:spcBef>
                <a:spcPts val="0"/>
              </a:spcBef>
              <a:spcAft>
                <a:spcPts val="0"/>
              </a:spcAft>
              <a:buClrTx/>
              <a:buSzTx/>
              <a:buFontTx/>
              <a:buNone/>
              <a:tabLst/>
              <a:defRPr/>
            </a:pPr>
            <a:fld id="{22D6E66B-AA17-4577-8734-0E6243121673}" type="slidenum">
              <a:rPr kumimoji="0" lang="en-GB" sz="1200" b="0" i="0" u="none" strike="noStrike" kern="1200" cap="none" spc="0" normalizeH="0" baseline="0" noProof="0">
                <a:ln>
                  <a:noFill/>
                </a:ln>
                <a:solidFill>
                  <a:prstClr val="black"/>
                </a:solidFill>
                <a:effectLst/>
                <a:uLnTx/>
                <a:uFillTx/>
                <a:latin typeface="Calibri"/>
                <a:ea typeface="+mn-ea"/>
                <a:cs typeface="+mn-cs"/>
              </a:rPr>
              <a:pPr marL="0" marR="0" lvl="0" indent="0" algn="r" defTabSz="456468" rtl="0" eaLnBrk="1" fontAlgn="auto" latinLnBrk="0" hangingPunct="1">
                <a:lnSpc>
                  <a:spcPct val="100000"/>
                </a:lnSpc>
                <a:spcBef>
                  <a:spcPts val="0"/>
                </a:spcBef>
                <a:spcAft>
                  <a:spcPts val="0"/>
                </a:spcAft>
                <a:buClrTx/>
                <a:buSzTx/>
                <a:buFontTx/>
                <a:buNone/>
                <a:tabLst/>
                <a:defRPr/>
              </a:pPr>
              <a:t>1</a:t>
            </a:fld>
            <a:endParaRPr kumimoji="0" lang="en-GB"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398540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16398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62041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819964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91974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14093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380655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707122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928854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A3F9E3-DEE3-4333-AD50-88681A81A94B}" type="slidenum">
              <a:rPr lang="en-US" smtClean="0"/>
              <a:t>20</a:t>
            </a:fld>
            <a:endParaRPr lang="en-US"/>
          </a:p>
        </p:txBody>
      </p:sp>
    </p:spTree>
    <p:extLst>
      <p:ext uri="{BB962C8B-B14F-4D97-AF65-F5344CB8AC3E}">
        <p14:creationId xmlns:p14="http://schemas.microsoft.com/office/powerpoint/2010/main" val="26501882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11610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B5B2133-92FF-4E73-A7AE-3CAA848A62E1}" type="slidenum">
              <a:rPr lang="fr-FR" smtClean="0"/>
              <a:t>2</a:t>
            </a:fld>
            <a:endParaRPr lang="fr-FR"/>
          </a:p>
        </p:txBody>
      </p:sp>
    </p:spTree>
    <p:extLst>
      <p:ext uri="{BB962C8B-B14F-4D97-AF65-F5344CB8AC3E}">
        <p14:creationId xmlns:p14="http://schemas.microsoft.com/office/powerpoint/2010/main" val="23642128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3868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21686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98350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343277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48712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21470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32963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02809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74188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50070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marL="0" marR="0" lvl="0" indent="0" algn="r" defTabSz="497697" rtl="0" eaLnBrk="1" fontAlgn="auto" latinLnBrk="0" hangingPunct="1">
              <a:lnSpc>
                <a:spcPct val="100000"/>
              </a:lnSpc>
              <a:spcBef>
                <a:spcPts val="0"/>
              </a:spcBef>
              <a:spcAft>
                <a:spcPts val="0"/>
              </a:spcAft>
              <a:buClrTx/>
              <a:buSzTx/>
              <a:buFontTx/>
              <a:buNone/>
              <a:tabLst/>
              <a:defRPr/>
            </a:pPr>
            <a:fld id="{9986C049-6962-1E4F-BAA2-5B6B92AD80F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97697"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660073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51516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264779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11030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34959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32833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570241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39989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9247879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50648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4283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93271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578232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6276626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445117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343321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3729595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245648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712106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093820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211682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52295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497697" rtl="0" eaLnBrk="1" fontAlgn="auto" latinLnBrk="0" hangingPunct="1">
              <a:lnSpc>
                <a:spcPct val="100000"/>
              </a:lnSpc>
              <a:spcBef>
                <a:spcPts val="0"/>
              </a:spcBef>
              <a:spcAft>
                <a:spcPts val="0"/>
              </a:spcAft>
              <a:buClrTx/>
              <a:buSzTx/>
              <a:buFontTx/>
              <a:buNone/>
              <a:tabLst/>
              <a:defRPr/>
            </a:pPr>
            <a:fld id="{9986C049-6962-1E4F-BAA2-5B6B92AD80F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9769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7954904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679418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961833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906509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045033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0853653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0391274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6608443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0508232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2338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3166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497697" rtl="0" eaLnBrk="1" fontAlgn="auto" latinLnBrk="0" hangingPunct="1">
              <a:lnSpc>
                <a:spcPct val="100000"/>
              </a:lnSpc>
              <a:spcBef>
                <a:spcPts val="0"/>
              </a:spcBef>
              <a:spcAft>
                <a:spcPts val="0"/>
              </a:spcAft>
              <a:buClrTx/>
              <a:buSzTx/>
              <a:buFontTx/>
              <a:buNone/>
              <a:tabLst/>
              <a:defRPr/>
            </a:pPr>
            <a:fld id="{9986C049-6962-1E4F-BAA2-5B6B92AD80F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9769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6212590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B5B2133-92FF-4E73-A7AE-3CAA848A62E1}"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010092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758466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5751039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3842721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9799143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541319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963058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3978097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7164094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77</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671098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497697" rtl="0" eaLnBrk="1" fontAlgn="auto" latinLnBrk="0" hangingPunct="1">
              <a:lnSpc>
                <a:spcPct val="100000"/>
              </a:lnSpc>
              <a:spcBef>
                <a:spcPts val="0"/>
              </a:spcBef>
              <a:spcAft>
                <a:spcPts val="0"/>
              </a:spcAft>
              <a:buClrTx/>
              <a:buSzTx/>
              <a:buFontTx/>
              <a:buNone/>
              <a:tabLst/>
              <a:defRPr/>
            </a:pPr>
            <a:fld id="{9986C049-6962-1E4F-BAA2-5B6B92AD80F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9769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2403872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1556968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79</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882165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80</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39367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76316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6225629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83</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2963965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84</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81506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85</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7758536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88</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170777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89</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508880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marL="0" marR="0" lvl="0" indent="0" algn="r" defTabSz="497697" rtl="0" eaLnBrk="1" fontAlgn="auto" latinLnBrk="0" hangingPunct="1">
              <a:lnSpc>
                <a:spcPct val="100000"/>
              </a:lnSpc>
              <a:spcBef>
                <a:spcPts val="0"/>
              </a:spcBef>
              <a:spcAft>
                <a:spcPts val="0"/>
              </a:spcAft>
              <a:buClrTx/>
              <a:buSzTx/>
              <a:buFontTx/>
              <a:buNone/>
              <a:tabLst/>
              <a:defRPr/>
            </a:pPr>
            <a:fld id="{9986C049-6962-1E4F-BAA2-5B6B92AD80F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97697"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7984202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90</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7820833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64259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Self enrollment</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C0E4-1865-443C-A504-91313D307904}"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13237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s/slide3.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s/slide3.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0.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image" Target="../media/image11.jpeg"/><Relationship Id="rId1" Type="http://schemas.openxmlformats.org/officeDocument/2006/relationships/slideMaster" Target="../slideMasters/slideMaster3.xml"/><Relationship Id="rId4" Type="http://schemas.openxmlformats.org/officeDocument/2006/relationships/image" Target="../media/image1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8" Type="http://schemas.openxmlformats.org/officeDocument/2006/relationships/slide" Target="../slides/slide9.xml"/><Relationship Id="rId3" Type="http://schemas.openxmlformats.org/officeDocument/2006/relationships/image" Target="../media/image13.png"/><Relationship Id="rId7" Type="http://schemas.openxmlformats.org/officeDocument/2006/relationships/image" Target="../media/image6.png"/><Relationship Id="rId2" Type="http://schemas.openxmlformats.org/officeDocument/2006/relationships/image" Target="../media/image11.jpeg"/><Relationship Id="rId1" Type="http://schemas.openxmlformats.org/officeDocument/2006/relationships/slideMaster" Target="../slideMasters/slideMaster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2.png"/></Relationships>
</file>

<file path=ppt/slideLayouts/_rels/slideLayout24.xml.rels><?xml version="1.0" encoding="UTF-8" standalone="yes"?>
<Relationships xmlns="http://schemas.openxmlformats.org/package/2006/relationships"><Relationship Id="rId8" Type="http://schemas.openxmlformats.org/officeDocument/2006/relationships/slide" Target="../slides/slide20.xml"/><Relationship Id="rId3" Type="http://schemas.openxmlformats.org/officeDocument/2006/relationships/image" Target="../media/image13.png"/><Relationship Id="rId7" Type="http://schemas.openxmlformats.org/officeDocument/2006/relationships/image" Target="../media/image6.png"/><Relationship Id="rId2" Type="http://schemas.openxmlformats.org/officeDocument/2006/relationships/image" Target="../media/image11.jpeg"/><Relationship Id="rId1" Type="http://schemas.openxmlformats.org/officeDocument/2006/relationships/slideMaster" Target="../slideMasters/slideMaster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2.png"/></Relationships>
</file>

<file path=ppt/slideLayouts/_rels/slideLayout25.xml.rels><?xml version="1.0" encoding="UTF-8" standalone="yes"?>
<Relationships xmlns="http://schemas.openxmlformats.org/package/2006/relationships"><Relationship Id="rId8" Type="http://schemas.openxmlformats.org/officeDocument/2006/relationships/slide" Target="../slides/slide38.xml"/><Relationship Id="rId3" Type="http://schemas.openxmlformats.org/officeDocument/2006/relationships/image" Target="../media/image13.png"/><Relationship Id="rId7" Type="http://schemas.openxmlformats.org/officeDocument/2006/relationships/image" Target="../media/image6.png"/><Relationship Id="rId2" Type="http://schemas.openxmlformats.org/officeDocument/2006/relationships/image" Target="../media/image11.jpeg"/><Relationship Id="rId1" Type="http://schemas.openxmlformats.org/officeDocument/2006/relationships/slideMaster" Target="../slideMasters/slideMaster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2.png"/></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 Target="../slides/slide86.xml"/><Relationship Id="rId7" Type="http://schemas.openxmlformats.org/officeDocument/2006/relationships/image" Target="../media/image3.png"/><Relationship Id="rId2" Type="http://schemas.openxmlformats.org/officeDocument/2006/relationships/image" Target="../media/image11.jpeg"/><Relationship Id="rId1" Type="http://schemas.openxmlformats.org/officeDocument/2006/relationships/slideMaster" Target="../slideMasters/slideMaster3.xml"/><Relationship Id="rId6" Type="http://schemas.openxmlformats.org/officeDocument/2006/relationships/image" Target="../media/image13.png"/><Relationship Id="rId5" Type="http://schemas.openxmlformats.org/officeDocument/2006/relationships/slide" Target="../slides/slide1.xml"/><Relationship Id="rId10" Type="http://schemas.openxmlformats.org/officeDocument/2006/relationships/image" Target="../media/image6.png"/><Relationship Id="rId4" Type="http://schemas.openxmlformats.org/officeDocument/2006/relationships/image" Target="../media/image12.png"/><Relationship Id="rId9" Type="http://schemas.openxmlformats.org/officeDocument/2006/relationships/image" Target="../media/image5.png"/></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2.png"/><Relationship Id="rId7" Type="http://schemas.openxmlformats.org/officeDocument/2006/relationships/image" Target="../media/image4.png"/><Relationship Id="rId2" Type="http://schemas.openxmlformats.org/officeDocument/2006/relationships/image" Target="../media/image11.jpeg"/><Relationship Id="rId1" Type="http://schemas.openxmlformats.org/officeDocument/2006/relationships/slideMaster" Target="../slideMasters/slideMaster3.xml"/><Relationship Id="rId6" Type="http://schemas.openxmlformats.org/officeDocument/2006/relationships/image" Target="../media/image3.png"/><Relationship Id="rId5" Type="http://schemas.openxmlformats.org/officeDocument/2006/relationships/image" Target="../media/image13.png"/><Relationship Id="rId4" Type="http://schemas.openxmlformats.org/officeDocument/2006/relationships/slide" Target="../slides/slide1.xml"/><Relationship Id="rId9" Type="http://schemas.openxmlformats.org/officeDocument/2006/relationships/image" Target="../media/image6.png"/></Relationships>
</file>

<file path=ppt/slideLayouts/_rels/slideLayout28.xml.rels><?xml version="1.0" encoding="UTF-8" standalone="yes"?>
<Relationships xmlns="http://schemas.openxmlformats.org/package/2006/relationships"><Relationship Id="rId8" Type="http://schemas.openxmlformats.org/officeDocument/2006/relationships/slide" Target="../slides/slide55.xml"/><Relationship Id="rId3" Type="http://schemas.openxmlformats.org/officeDocument/2006/relationships/image" Target="../media/image13.png"/><Relationship Id="rId7" Type="http://schemas.openxmlformats.org/officeDocument/2006/relationships/image" Target="../media/image6.png"/><Relationship Id="rId2" Type="http://schemas.openxmlformats.org/officeDocument/2006/relationships/image" Target="../media/image11.jpeg"/><Relationship Id="rId1" Type="http://schemas.openxmlformats.org/officeDocument/2006/relationships/slideMaster" Target="../slideMasters/slideMaster3.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slide" Target="../slides/slide9.xml"/><Relationship Id="rId4" Type="http://schemas.openxmlformats.org/officeDocument/2006/relationships/image" Target="../media/image3.png"/><Relationship Id="rId9" Type="http://schemas.openxmlformats.org/officeDocument/2006/relationships/image" Target="../media/image12.png"/></Relationships>
</file>

<file path=ppt/slideLayouts/_rels/slideLayout29.xml.rels><?xml version="1.0" encoding="UTF-8" standalone="yes"?>
<Relationships xmlns="http://schemas.openxmlformats.org/package/2006/relationships"><Relationship Id="rId8" Type="http://schemas.openxmlformats.org/officeDocument/2006/relationships/slide" Target="../slides/slide68.xml"/><Relationship Id="rId3" Type="http://schemas.openxmlformats.org/officeDocument/2006/relationships/image" Target="../media/image13.png"/><Relationship Id="rId7" Type="http://schemas.openxmlformats.org/officeDocument/2006/relationships/image" Target="../media/image6.png"/><Relationship Id="rId2" Type="http://schemas.openxmlformats.org/officeDocument/2006/relationships/image" Target="../media/image11.jpeg"/><Relationship Id="rId1" Type="http://schemas.openxmlformats.org/officeDocument/2006/relationships/slideMaster" Target="../slideMasters/slideMaster3.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slide" Target="../slides/slide9.xml"/><Relationship Id="rId4" Type="http://schemas.openxmlformats.org/officeDocument/2006/relationships/image" Target="../media/image3.png"/><Relationship Id="rId9"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slide" Target="../slides/slide3.xml"/><Relationship Id="rId4" Type="http://schemas.openxmlformats.org/officeDocument/2006/relationships/image" Target="../media/image10.png"/></Relationships>
</file>

<file path=ppt/slideLayouts/_rels/slideLayout30.xml.rels><?xml version="1.0" encoding="UTF-8" standalone="yes"?>
<Relationships xmlns="http://schemas.openxmlformats.org/package/2006/relationships"><Relationship Id="rId8" Type="http://schemas.openxmlformats.org/officeDocument/2006/relationships/slide" Target="../slides/slide87.xml"/><Relationship Id="rId3" Type="http://schemas.openxmlformats.org/officeDocument/2006/relationships/image" Target="../media/image13.png"/><Relationship Id="rId7" Type="http://schemas.openxmlformats.org/officeDocument/2006/relationships/image" Target="../media/image6.png"/><Relationship Id="rId2" Type="http://schemas.openxmlformats.org/officeDocument/2006/relationships/image" Target="../media/image11.jpeg"/><Relationship Id="rId1" Type="http://schemas.openxmlformats.org/officeDocument/2006/relationships/slideMaster" Target="../slideMasters/slideMaster3.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slide" Target="../slides/slide9.xml"/><Relationship Id="rId4" Type="http://schemas.openxmlformats.org/officeDocument/2006/relationships/image" Target="../media/image3.png"/><Relationship Id="rId9" Type="http://schemas.openxmlformats.org/officeDocument/2006/relationships/image" Target="../media/image1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1.jpeg"/><Relationship Id="rId1" Type="http://schemas.openxmlformats.org/officeDocument/2006/relationships/slideMaster" Target="../slideMasters/slideMaster4.xml"/><Relationship Id="rId5" Type="http://schemas.openxmlformats.org/officeDocument/2006/relationships/image" Target="../media/image14.png"/><Relationship Id="rId4" Type="http://schemas.openxmlformats.org/officeDocument/2006/relationships/image" Target="../media/image7.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34.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1.jpeg"/><Relationship Id="rId1" Type="http://schemas.openxmlformats.org/officeDocument/2006/relationships/slideMaster" Target="../slideMasters/slideMaster4.xml"/><Relationship Id="rId4" Type="http://schemas.openxmlformats.org/officeDocument/2006/relationships/image" Target="../media/image7.png"/></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4.xml"/><Relationship Id="rId6" Type="http://schemas.openxmlformats.org/officeDocument/2006/relationships/image" Target="../media/image7.png"/><Relationship Id="rId5" Type="http://schemas.openxmlformats.org/officeDocument/2006/relationships/slide" Target="../slides/slide3.xml"/><Relationship Id="rId4" Type="http://schemas.openxmlformats.org/officeDocument/2006/relationships/image" Target="../media/image10.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4.xml"/><Relationship Id="rId6" Type="http://schemas.openxmlformats.org/officeDocument/2006/relationships/image" Target="../media/image7.png"/><Relationship Id="rId5" Type="http://schemas.openxmlformats.org/officeDocument/2006/relationships/slide" Target="../slides/slide3.xml"/><Relationship Id="rId4" Type="http://schemas.openxmlformats.org/officeDocument/2006/relationships/image" Target="../media/image10.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4.xml"/><Relationship Id="rId6" Type="http://schemas.openxmlformats.org/officeDocument/2006/relationships/image" Target="../media/image7.png"/><Relationship Id="rId5" Type="http://schemas.openxmlformats.org/officeDocument/2006/relationships/slide" Target="../slides/slide3.xml"/><Relationship Id="rId4" Type="http://schemas.openxmlformats.org/officeDocument/2006/relationships/image" Target="../media/image10.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4.xml"/><Relationship Id="rId6" Type="http://schemas.openxmlformats.org/officeDocument/2006/relationships/slide" Target="../slides/slide10.xml"/><Relationship Id="rId5" Type="http://schemas.openxmlformats.org/officeDocument/2006/relationships/slide" Target="../slides/slide3.xml"/><Relationship Id="rId4"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slide" Target="../slides/slide3.xml"/><Relationship Id="rId4" Type="http://schemas.openxmlformats.org/officeDocument/2006/relationships/image" Target="../media/image10.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4.xml"/><Relationship Id="rId6" Type="http://schemas.openxmlformats.org/officeDocument/2006/relationships/slide" Target="../slides/slide10.xml"/><Relationship Id="rId5" Type="http://schemas.openxmlformats.org/officeDocument/2006/relationships/slide" Target="../slides/slide3.xml"/><Relationship Id="rId4" Type="http://schemas.openxmlformats.org/officeDocument/2006/relationships/image" Target="../media/image10.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4.xml"/><Relationship Id="rId6" Type="http://schemas.openxmlformats.org/officeDocument/2006/relationships/slide" Target="../slides/slide10.xml"/><Relationship Id="rId5" Type="http://schemas.openxmlformats.org/officeDocument/2006/relationships/slide" Target="../slides/slide3.xml"/><Relationship Id="rId4" Type="http://schemas.openxmlformats.org/officeDocument/2006/relationships/image" Target="../media/image10.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4.xml"/><Relationship Id="rId6" Type="http://schemas.openxmlformats.org/officeDocument/2006/relationships/slide" Target="../slides/slide10.xml"/><Relationship Id="rId5" Type="http://schemas.openxmlformats.org/officeDocument/2006/relationships/slide" Target="../slides/slide3.xml"/><Relationship Id="rId4" Type="http://schemas.openxmlformats.org/officeDocument/2006/relationships/image" Target="../media/image10.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4.xml"/><Relationship Id="rId6" Type="http://schemas.openxmlformats.org/officeDocument/2006/relationships/slide" Target="../slides/slide10.xml"/><Relationship Id="rId5" Type="http://schemas.openxmlformats.org/officeDocument/2006/relationships/slide" Target="../slides/slide3.xml"/><Relationship Id="rId4" Type="http://schemas.openxmlformats.org/officeDocument/2006/relationships/image" Target="../media/image10.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4.xml"/><Relationship Id="rId6" Type="http://schemas.openxmlformats.org/officeDocument/2006/relationships/slide" Target="../slides/slide10.xml"/><Relationship Id="rId5" Type="http://schemas.openxmlformats.org/officeDocument/2006/relationships/slide" Target="../slides/slide3.xml"/><Relationship Id="rId4" Type="http://schemas.openxmlformats.org/officeDocument/2006/relationships/image" Target="../media/image10.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4.xml"/><Relationship Id="rId6" Type="http://schemas.openxmlformats.org/officeDocument/2006/relationships/slide" Target="../slides/slide10.xml"/><Relationship Id="rId5" Type="http://schemas.openxmlformats.org/officeDocument/2006/relationships/slide" Target="../slides/slide3.xml"/><Relationship Id="rId4" Type="http://schemas.openxmlformats.org/officeDocument/2006/relationships/image" Target="../media/image10.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4.xml"/><Relationship Id="rId6" Type="http://schemas.openxmlformats.org/officeDocument/2006/relationships/image" Target="../media/image7.png"/><Relationship Id="rId5" Type="http://schemas.openxmlformats.org/officeDocument/2006/relationships/slide" Target="../slides/slide3.xml"/><Relationship Id="rId4" Type="http://schemas.openxmlformats.org/officeDocument/2006/relationships/image" Target="../media/image10.pn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4.xml"/><Relationship Id="rId6" Type="http://schemas.openxmlformats.org/officeDocument/2006/relationships/image" Target="../media/image7.png"/><Relationship Id="rId5" Type="http://schemas.openxmlformats.org/officeDocument/2006/relationships/slide" Target="../slides/slide3.xml"/><Relationship Id="rId4" Type="http://schemas.openxmlformats.org/officeDocument/2006/relationships/image" Target="../media/image10.pn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4.xml"/><Relationship Id="rId6" Type="http://schemas.openxmlformats.org/officeDocument/2006/relationships/slide" Target="../slides/slide10.xml"/><Relationship Id="rId5" Type="http://schemas.openxmlformats.org/officeDocument/2006/relationships/slide" Target="../slides/slide3.xml"/><Relationship Id="rId4" Type="http://schemas.openxmlformats.org/officeDocument/2006/relationships/image" Target="../media/image10.pn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4.xml"/><Relationship Id="rId6" Type="http://schemas.openxmlformats.org/officeDocument/2006/relationships/slide" Target="../slides/slide10.xml"/><Relationship Id="rId5" Type="http://schemas.openxmlformats.org/officeDocument/2006/relationships/slide" Target="../slides/slide3.xml"/><Relationship Id="rId4"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slide" Target="../slides/slide3.xml"/><Relationship Id="rId4" Type="http://schemas.openxmlformats.org/officeDocument/2006/relationships/image" Target="../media/image10.pn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4.xml"/><Relationship Id="rId6" Type="http://schemas.openxmlformats.org/officeDocument/2006/relationships/image" Target="../media/image7.png"/><Relationship Id="rId5" Type="http://schemas.openxmlformats.org/officeDocument/2006/relationships/slide" Target="../slides/slide3.xml"/><Relationship Id="rId4" Type="http://schemas.openxmlformats.org/officeDocument/2006/relationships/image" Target="../media/image10.pn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4.xml"/><Relationship Id="rId6" Type="http://schemas.openxmlformats.org/officeDocument/2006/relationships/image" Target="../media/image7.png"/><Relationship Id="rId5" Type="http://schemas.openxmlformats.org/officeDocument/2006/relationships/slide" Target="../slides/slide3.xml"/><Relationship Id="rId4" Type="http://schemas.openxmlformats.org/officeDocument/2006/relationships/image" Target="../media/image10.pn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4.xml"/><Relationship Id="rId6" Type="http://schemas.openxmlformats.org/officeDocument/2006/relationships/image" Target="../media/image7.png"/><Relationship Id="rId5" Type="http://schemas.openxmlformats.org/officeDocument/2006/relationships/slide" Target="../slides/slide3.xml"/><Relationship Id="rId4" Type="http://schemas.openxmlformats.org/officeDocument/2006/relationships/image" Target="../media/image10.pn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4.xml"/><Relationship Id="rId6" Type="http://schemas.openxmlformats.org/officeDocument/2006/relationships/image" Target="../media/image7.png"/><Relationship Id="rId5" Type="http://schemas.openxmlformats.org/officeDocument/2006/relationships/slide" Target="../slides/slide3.xml"/><Relationship Id="rId4" Type="http://schemas.openxmlformats.org/officeDocument/2006/relationships/image" Target="../media/image10.pn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4.xml"/><Relationship Id="rId6" Type="http://schemas.openxmlformats.org/officeDocument/2006/relationships/image" Target="../media/image7.png"/><Relationship Id="rId5" Type="http://schemas.openxmlformats.org/officeDocument/2006/relationships/slide" Target="../slides/slide3.xml"/><Relationship Id="rId4" Type="http://schemas.openxmlformats.org/officeDocument/2006/relationships/image" Target="../media/image10.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slide" Target="../slides/slide3.xml"/><Relationship Id="rId4" Type="http://schemas.openxmlformats.org/officeDocument/2006/relationships/image" Target="../media/image10.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slide" Target="../slides/slide3.xml"/><Relationship Id="rId4" Type="http://schemas.openxmlformats.org/officeDocument/2006/relationships/image" Target="../media/image10.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slide" Target="../slides/slide3.xml"/><Relationship Id="rId4" Type="http://schemas.openxmlformats.org/officeDocument/2006/relationships/image" Target="../media/image10.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0" y="365907"/>
            <a:ext cx="12192000" cy="526458"/>
          </a:xfrm>
          <a:prstGeom prst="rect">
            <a:avLst/>
          </a:prstGeom>
          <a:solidFill>
            <a:srgbClr val="C00000"/>
          </a:solidFill>
        </p:spPr>
        <p:txBody>
          <a:bodyPr wrap="square" tIns="0" bIns="0" rtlCol="0" anchor="ctr">
            <a:noAutofit/>
          </a:bodyPr>
          <a:lstStyle>
            <a:lvl1pPr>
              <a:defRPr lang="en-US" sz="2800" b="1">
                <a:solidFill>
                  <a:schemeClr val="bg1"/>
                </a:solidFill>
                <a:latin typeface="Century Gothic" panose="020B0502020202020204" pitchFamily="34" charset="0"/>
                <a:ea typeface="+mn-ea"/>
                <a:cs typeface="+mn-cs"/>
              </a:defRPr>
            </a:lvl1pPr>
          </a:lstStyle>
          <a:p>
            <a:pPr marL="457200" lvl="0" indent="-457200">
              <a:lnSpc>
                <a:spcPct val="100000"/>
              </a:lnSpc>
              <a:spcBef>
                <a:spcPts val="0"/>
              </a:spcBef>
              <a:buFont typeface="Wingdings" panose="05000000000000000000" pitchFamily="2" charset="2"/>
              <a:buChar char="Ø"/>
            </a:pPr>
            <a:r>
              <a:rPr lang="fr-FR"/>
              <a:t>Modifiez le style du titre</a:t>
            </a:r>
            <a:endParaRPr lang="en-US"/>
          </a:p>
        </p:txBody>
      </p:sp>
      <p:sp>
        <p:nvSpPr>
          <p:cNvPr id="8" name="Rectangle 7"/>
          <p:cNvSpPr/>
          <p:nvPr userDrawn="1"/>
        </p:nvSpPr>
        <p:spPr>
          <a:xfrm>
            <a:off x="8311651" y="1036437"/>
            <a:ext cx="3432617" cy="5097078"/>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userDrawn="1"/>
        </p:nvSpPr>
        <p:spPr>
          <a:xfrm>
            <a:off x="443354" y="1036437"/>
            <a:ext cx="7781471" cy="5097078"/>
          </a:xfrm>
          <a:prstGeom prst="rect">
            <a:avLst/>
          </a:prstGeom>
          <a:solidFill>
            <a:schemeClr val="bg2"/>
          </a:solidFill>
        </p:spPr>
        <p:txBody>
          <a:bodyPr wrap="square" lIns="91436" tIns="45718" rIns="91436" bIns="45718">
            <a:noAutofit/>
          </a:bodyPr>
          <a:lstStyle/>
          <a:p>
            <a:pPr marL="0" marR="0" lvl="0" indent="0" algn="l" defTabSz="457147"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fr-FR" sz="13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p:txBody>
      </p:sp>
      <p:cxnSp>
        <p:nvCxnSpPr>
          <p:cNvPr id="13" name="Connecteur droit 12"/>
          <p:cNvCxnSpPr/>
          <p:nvPr/>
        </p:nvCxnSpPr>
        <p:spPr>
          <a:xfrm flipV="1">
            <a:off x="2168268" y="6534614"/>
            <a:ext cx="846000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Image 1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487274" y="6323252"/>
            <a:ext cx="1492636" cy="358103"/>
          </a:xfrm>
          <a:prstGeom prst="rect">
            <a:avLst/>
          </a:prstGeom>
        </p:spPr>
      </p:pic>
      <p:sp>
        <p:nvSpPr>
          <p:cNvPr id="11" name="Freeform 125"/>
          <p:cNvSpPr>
            <a:spLocks noChangeAspect="1" noEditPoints="1"/>
          </p:cNvSpPr>
          <p:nvPr userDrawn="1"/>
        </p:nvSpPr>
        <p:spPr bwMode="auto">
          <a:xfrm>
            <a:off x="8680401" y="2468337"/>
            <a:ext cx="259955" cy="309471"/>
          </a:xfrm>
          <a:custGeom>
            <a:avLst/>
            <a:gdLst>
              <a:gd name="T0" fmla="*/ 39 w 71"/>
              <a:gd name="T1" fmla="*/ 43 h 85"/>
              <a:gd name="T2" fmla="*/ 42 w 71"/>
              <a:gd name="T3" fmla="*/ 49 h 85"/>
              <a:gd name="T4" fmla="*/ 39 w 71"/>
              <a:gd name="T5" fmla="*/ 55 h 85"/>
              <a:gd name="T6" fmla="*/ 39 w 71"/>
              <a:gd name="T7" fmla="*/ 59 h 85"/>
              <a:gd name="T8" fmla="*/ 32 w 71"/>
              <a:gd name="T9" fmla="*/ 59 h 85"/>
              <a:gd name="T10" fmla="*/ 32 w 71"/>
              <a:gd name="T11" fmla="*/ 55 h 85"/>
              <a:gd name="T12" fmla="*/ 29 w 71"/>
              <a:gd name="T13" fmla="*/ 49 h 85"/>
              <a:gd name="T14" fmla="*/ 32 w 71"/>
              <a:gd name="T15" fmla="*/ 43 h 85"/>
              <a:gd name="T16" fmla="*/ 32 w 71"/>
              <a:gd name="T17" fmla="*/ 29 h 85"/>
              <a:gd name="T18" fmla="*/ 39 w 71"/>
              <a:gd name="T19" fmla="*/ 29 h 85"/>
              <a:gd name="T20" fmla="*/ 39 w 71"/>
              <a:gd name="T21" fmla="*/ 43 h 85"/>
              <a:gd name="T22" fmla="*/ 64 w 71"/>
              <a:gd name="T23" fmla="*/ 27 h 85"/>
              <a:gd name="T24" fmla="*/ 71 w 71"/>
              <a:gd name="T25" fmla="*/ 49 h 85"/>
              <a:gd name="T26" fmla="*/ 35 w 71"/>
              <a:gd name="T27" fmla="*/ 85 h 85"/>
              <a:gd name="T28" fmla="*/ 0 w 71"/>
              <a:gd name="T29" fmla="*/ 49 h 85"/>
              <a:gd name="T30" fmla="*/ 32 w 71"/>
              <a:gd name="T31" fmla="*/ 13 h 85"/>
              <a:gd name="T32" fmla="*/ 32 w 71"/>
              <a:gd name="T33" fmla="*/ 7 h 85"/>
              <a:gd name="T34" fmla="*/ 29 w 71"/>
              <a:gd name="T35" fmla="*/ 7 h 85"/>
              <a:gd name="T36" fmla="*/ 29 w 71"/>
              <a:gd name="T37" fmla="*/ 0 h 85"/>
              <a:gd name="T38" fmla="*/ 42 w 71"/>
              <a:gd name="T39" fmla="*/ 0 h 85"/>
              <a:gd name="T40" fmla="*/ 42 w 71"/>
              <a:gd name="T41" fmla="*/ 7 h 85"/>
              <a:gd name="T42" fmla="*/ 39 w 71"/>
              <a:gd name="T43" fmla="*/ 7 h 85"/>
              <a:gd name="T44" fmla="*/ 39 w 71"/>
              <a:gd name="T45" fmla="*/ 13 h 85"/>
              <a:gd name="T46" fmla="*/ 57 w 71"/>
              <a:gd name="T47" fmla="*/ 21 h 85"/>
              <a:gd name="T48" fmla="*/ 64 w 71"/>
              <a:gd name="T49" fmla="*/ 13 h 85"/>
              <a:gd name="T50" fmla="*/ 71 w 71"/>
              <a:gd name="T51" fmla="*/ 21 h 85"/>
              <a:gd name="T52" fmla="*/ 64 w 71"/>
              <a:gd name="T53" fmla="*/ 27 h 85"/>
              <a:gd name="T54" fmla="*/ 35 w 71"/>
              <a:gd name="T55" fmla="*/ 79 h 85"/>
              <a:gd name="T56" fmla="*/ 65 w 71"/>
              <a:gd name="T57" fmla="*/ 49 h 85"/>
              <a:gd name="T58" fmla="*/ 35 w 71"/>
              <a:gd name="T59" fmla="*/ 20 h 85"/>
              <a:gd name="T60" fmla="*/ 6 w 71"/>
              <a:gd name="T61" fmla="*/ 49 h 85"/>
              <a:gd name="T62" fmla="*/ 35 w 71"/>
              <a:gd name="T63"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1" h="85">
                <a:moveTo>
                  <a:pt x="39" y="43"/>
                </a:moveTo>
                <a:cubicBezTo>
                  <a:pt x="41" y="44"/>
                  <a:pt x="42" y="47"/>
                  <a:pt x="42" y="49"/>
                </a:cubicBezTo>
                <a:cubicBezTo>
                  <a:pt x="42" y="51"/>
                  <a:pt x="41" y="54"/>
                  <a:pt x="39" y="55"/>
                </a:cubicBezTo>
                <a:cubicBezTo>
                  <a:pt x="39" y="55"/>
                  <a:pt x="39" y="55"/>
                  <a:pt x="39" y="59"/>
                </a:cubicBezTo>
                <a:cubicBezTo>
                  <a:pt x="39" y="59"/>
                  <a:pt x="39" y="59"/>
                  <a:pt x="32" y="59"/>
                </a:cubicBezTo>
                <a:cubicBezTo>
                  <a:pt x="32" y="59"/>
                  <a:pt x="32" y="59"/>
                  <a:pt x="32" y="55"/>
                </a:cubicBezTo>
                <a:cubicBezTo>
                  <a:pt x="31" y="54"/>
                  <a:pt x="29" y="51"/>
                  <a:pt x="29" y="49"/>
                </a:cubicBezTo>
                <a:cubicBezTo>
                  <a:pt x="29" y="47"/>
                  <a:pt x="31" y="44"/>
                  <a:pt x="32" y="43"/>
                </a:cubicBezTo>
                <a:cubicBezTo>
                  <a:pt x="32" y="43"/>
                  <a:pt x="32" y="43"/>
                  <a:pt x="32" y="29"/>
                </a:cubicBezTo>
                <a:cubicBezTo>
                  <a:pt x="32" y="29"/>
                  <a:pt x="32" y="29"/>
                  <a:pt x="39" y="29"/>
                </a:cubicBezTo>
                <a:cubicBezTo>
                  <a:pt x="39" y="29"/>
                  <a:pt x="39" y="29"/>
                  <a:pt x="39" y="43"/>
                </a:cubicBezTo>
                <a:moveTo>
                  <a:pt x="64" y="27"/>
                </a:moveTo>
                <a:cubicBezTo>
                  <a:pt x="69" y="34"/>
                  <a:pt x="71" y="41"/>
                  <a:pt x="71" y="49"/>
                </a:cubicBezTo>
                <a:cubicBezTo>
                  <a:pt x="71" y="69"/>
                  <a:pt x="55" y="85"/>
                  <a:pt x="35" y="85"/>
                </a:cubicBezTo>
                <a:cubicBezTo>
                  <a:pt x="16" y="85"/>
                  <a:pt x="0" y="69"/>
                  <a:pt x="0" y="49"/>
                </a:cubicBezTo>
                <a:cubicBezTo>
                  <a:pt x="0" y="30"/>
                  <a:pt x="14" y="15"/>
                  <a:pt x="32" y="13"/>
                </a:cubicBezTo>
                <a:cubicBezTo>
                  <a:pt x="32" y="13"/>
                  <a:pt x="32" y="13"/>
                  <a:pt x="32" y="7"/>
                </a:cubicBezTo>
                <a:cubicBezTo>
                  <a:pt x="32" y="7"/>
                  <a:pt x="32" y="7"/>
                  <a:pt x="29" y="7"/>
                </a:cubicBezTo>
                <a:cubicBezTo>
                  <a:pt x="29" y="7"/>
                  <a:pt x="29" y="7"/>
                  <a:pt x="29" y="0"/>
                </a:cubicBezTo>
                <a:cubicBezTo>
                  <a:pt x="29" y="0"/>
                  <a:pt x="29" y="0"/>
                  <a:pt x="42" y="0"/>
                </a:cubicBezTo>
                <a:cubicBezTo>
                  <a:pt x="42" y="0"/>
                  <a:pt x="42" y="0"/>
                  <a:pt x="42" y="7"/>
                </a:cubicBezTo>
                <a:cubicBezTo>
                  <a:pt x="42" y="7"/>
                  <a:pt x="42" y="7"/>
                  <a:pt x="39" y="7"/>
                </a:cubicBezTo>
                <a:cubicBezTo>
                  <a:pt x="39" y="7"/>
                  <a:pt x="39" y="7"/>
                  <a:pt x="39" y="13"/>
                </a:cubicBezTo>
                <a:cubicBezTo>
                  <a:pt x="45" y="14"/>
                  <a:pt x="52" y="17"/>
                  <a:pt x="57" y="21"/>
                </a:cubicBezTo>
                <a:cubicBezTo>
                  <a:pt x="57" y="21"/>
                  <a:pt x="57" y="21"/>
                  <a:pt x="64" y="13"/>
                </a:cubicBezTo>
                <a:cubicBezTo>
                  <a:pt x="64" y="13"/>
                  <a:pt x="64" y="13"/>
                  <a:pt x="71" y="21"/>
                </a:cubicBezTo>
                <a:cubicBezTo>
                  <a:pt x="71" y="21"/>
                  <a:pt x="71" y="21"/>
                  <a:pt x="64" y="27"/>
                </a:cubicBezTo>
                <a:moveTo>
                  <a:pt x="35" y="79"/>
                </a:moveTo>
                <a:cubicBezTo>
                  <a:pt x="52" y="79"/>
                  <a:pt x="65" y="66"/>
                  <a:pt x="65" y="49"/>
                </a:cubicBezTo>
                <a:cubicBezTo>
                  <a:pt x="65" y="33"/>
                  <a:pt x="52" y="20"/>
                  <a:pt x="35" y="20"/>
                </a:cubicBezTo>
                <a:cubicBezTo>
                  <a:pt x="19" y="20"/>
                  <a:pt x="6" y="33"/>
                  <a:pt x="6" y="49"/>
                </a:cubicBezTo>
                <a:cubicBezTo>
                  <a:pt x="6" y="66"/>
                  <a:pt x="19" y="79"/>
                  <a:pt x="35" y="79"/>
                </a:cubicBezTo>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12" name="Connecteur droit 11"/>
          <p:cNvCxnSpPr/>
          <p:nvPr userDrawn="1"/>
        </p:nvCxnSpPr>
        <p:spPr>
          <a:xfrm>
            <a:off x="9166950" y="2479072"/>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5" name="Groupe 14"/>
          <p:cNvGrpSpPr/>
          <p:nvPr userDrawn="1"/>
        </p:nvGrpSpPr>
        <p:grpSpPr>
          <a:xfrm>
            <a:off x="8668070" y="3695051"/>
            <a:ext cx="284617" cy="296126"/>
            <a:chOff x="6514138" y="4869160"/>
            <a:chExt cx="465500" cy="358210"/>
          </a:xfrm>
          <a:solidFill>
            <a:srgbClr val="C00000"/>
          </a:solidFill>
        </p:grpSpPr>
        <p:sp>
          <p:nvSpPr>
            <p:cNvPr id="16" name="Freeform 91"/>
            <p:cNvSpPr>
              <a:spLocks noEditPoints="1"/>
            </p:cNvSpPr>
            <p:nvPr/>
          </p:nvSpPr>
          <p:spPr bwMode="auto">
            <a:xfrm>
              <a:off x="6514138" y="4869160"/>
              <a:ext cx="465500" cy="358210"/>
            </a:xfrm>
            <a:custGeom>
              <a:avLst/>
              <a:gdLst>
                <a:gd name="T0" fmla="*/ 517 w 560"/>
                <a:gd name="T1" fmla="*/ 0 h 464"/>
                <a:gd name="T2" fmla="*/ 43 w 560"/>
                <a:gd name="T3" fmla="*/ 0 h 464"/>
                <a:gd name="T4" fmla="*/ 0 w 560"/>
                <a:gd name="T5" fmla="*/ 43 h 464"/>
                <a:gd name="T6" fmla="*/ 0 w 560"/>
                <a:gd name="T7" fmla="*/ 421 h 464"/>
                <a:gd name="T8" fmla="*/ 43 w 560"/>
                <a:gd name="T9" fmla="*/ 464 h 464"/>
                <a:gd name="T10" fmla="*/ 517 w 560"/>
                <a:gd name="T11" fmla="*/ 464 h 464"/>
                <a:gd name="T12" fmla="*/ 560 w 560"/>
                <a:gd name="T13" fmla="*/ 421 h 464"/>
                <a:gd name="T14" fmla="*/ 560 w 560"/>
                <a:gd name="T15" fmla="*/ 43 h 464"/>
                <a:gd name="T16" fmla="*/ 517 w 560"/>
                <a:gd name="T17" fmla="*/ 0 h 464"/>
                <a:gd name="T18" fmla="*/ 495 w 560"/>
                <a:gd name="T19" fmla="*/ 28 h 464"/>
                <a:gd name="T20" fmla="*/ 518 w 560"/>
                <a:gd name="T21" fmla="*/ 50 h 464"/>
                <a:gd name="T22" fmla="*/ 495 w 560"/>
                <a:gd name="T23" fmla="*/ 73 h 464"/>
                <a:gd name="T24" fmla="*/ 472 w 560"/>
                <a:gd name="T25" fmla="*/ 50 h 464"/>
                <a:gd name="T26" fmla="*/ 495 w 560"/>
                <a:gd name="T27" fmla="*/ 28 h 464"/>
                <a:gd name="T28" fmla="*/ 377 w 560"/>
                <a:gd name="T29" fmla="*/ 57 h 464"/>
                <a:gd name="T30" fmla="*/ 382 w 560"/>
                <a:gd name="T31" fmla="*/ 52 h 464"/>
                <a:gd name="T32" fmla="*/ 428 w 560"/>
                <a:gd name="T33" fmla="*/ 52 h 464"/>
                <a:gd name="T34" fmla="*/ 433 w 560"/>
                <a:gd name="T35" fmla="*/ 57 h 464"/>
                <a:gd name="T36" fmla="*/ 433 w 560"/>
                <a:gd name="T37" fmla="*/ 68 h 464"/>
                <a:gd name="T38" fmla="*/ 428 w 560"/>
                <a:gd name="T39" fmla="*/ 73 h 464"/>
                <a:gd name="T40" fmla="*/ 382 w 560"/>
                <a:gd name="T41" fmla="*/ 73 h 464"/>
                <a:gd name="T42" fmla="*/ 377 w 560"/>
                <a:gd name="T43" fmla="*/ 68 h 464"/>
                <a:gd name="T44" fmla="*/ 377 w 560"/>
                <a:gd name="T45" fmla="*/ 57 h 464"/>
                <a:gd name="T46" fmla="*/ 537 w 560"/>
                <a:gd name="T47" fmla="*/ 421 h 464"/>
                <a:gd name="T48" fmla="*/ 517 w 560"/>
                <a:gd name="T49" fmla="*/ 441 h 464"/>
                <a:gd name="T50" fmla="*/ 43 w 560"/>
                <a:gd name="T51" fmla="*/ 441 h 464"/>
                <a:gd name="T52" fmla="*/ 23 w 560"/>
                <a:gd name="T53" fmla="*/ 421 h 464"/>
                <a:gd name="T54" fmla="*/ 23 w 560"/>
                <a:gd name="T55" fmla="*/ 125 h 464"/>
                <a:gd name="T56" fmla="*/ 43 w 560"/>
                <a:gd name="T57" fmla="*/ 105 h 464"/>
                <a:gd name="T58" fmla="*/ 517 w 560"/>
                <a:gd name="T59" fmla="*/ 105 h 464"/>
                <a:gd name="T60" fmla="*/ 537 w 560"/>
                <a:gd name="T61" fmla="*/ 125 h 464"/>
                <a:gd name="T62" fmla="*/ 537 w 560"/>
                <a:gd name="T63" fmla="*/ 421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0" h="464">
                  <a:moveTo>
                    <a:pt x="517" y="0"/>
                  </a:moveTo>
                  <a:cubicBezTo>
                    <a:pt x="43" y="0"/>
                    <a:pt x="43" y="0"/>
                    <a:pt x="43" y="0"/>
                  </a:cubicBezTo>
                  <a:cubicBezTo>
                    <a:pt x="19" y="0"/>
                    <a:pt x="0" y="19"/>
                    <a:pt x="0" y="43"/>
                  </a:cubicBezTo>
                  <a:cubicBezTo>
                    <a:pt x="0" y="421"/>
                    <a:pt x="0" y="421"/>
                    <a:pt x="0" y="421"/>
                  </a:cubicBezTo>
                  <a:cubicBezTo>
                    <a:pt x="0" y="445"/>
                    <a:pt x="19" y="464"/>
                    <a:pt x="43" y="464"/>
                  </a:cubicBezTo>
                  <a:cubicBezTo>
                    <a:pt x="517" y="464"/>
                    <a:pt x="517" y="464"/>
                    <a:pt x="517" y="464"/>
                  </a:cubicBezTo>
                  <a:cubicBezTo>
                    <a:pt x="541" y="464"/>
                    <a:pt x="560" y="445"/>
                    <a:pt x="560" y="421"/>
                  </a:cubicBezTo>
                  <a:cubicBezTo>
                    <a:pt x="560" y="43"/>
                    <a:pt x="560" y="43"/>
                    <a:pt x="560" y="43"/>
                  </a:cubicBezTo>
                  <a:cubicBezTo>
                    <a:pt x="560" y="19"/>
                    <a:pt x="541" y="0"/>
                    <a:pt x="517" y="0"/>
                  </a:cubicBezTo>
                  <a:close/>
                  <a:moveTo>
                    <a:pt x="495" y="28"/>
                  </a:moveTo>
                  <a:cubicBezTo>
                    <a:pt x="508" y="28"/>
                    <a:pt x="518" y="38"/>
                    <a:pt x="518" y="50"/>
                  </a:cubicBezTo>
                  <a:cubicBezTo>
                    <a:pt x="518" y="63"/>
                    <a:pt x="508" y="73"/>
                    <a:pt x="495" y="73"/>
                  </a:cubicBezTo>
                  <a:cubicBezTo>
                    <a:pt x="482" y="73"/>
                    <a:pt x="472" y="63"/>
                    <a:pt x="472" y="50"/>
                  </a:cubicBezTo>
                  <a:cubicBezTo>
                    <a:pt x="472" y="38"/>
                    <a:pt x="482" y="28"/>
                    <a:pt x="495" y="28"/>
                  </a:cubicBezTo>
                  <a:close/>
                  <a:moveTo>
                    <a:pt x="377" y="57"/>
                  </a:moveTo>
                  <a:cubicBezTo>
                    <a:pt x="377" y="55"/>
                    <a:pt x="379" y="52"/>
                    <a:pt x="382" y="52"/>
                  </a:cubicBezTo>
                  <a:cubicBezTo>
                    <a:pt x="428" y="52"/>
                    <a:pt x="428" y="52"/>
                    <a:pt x="428" y="52"/>
                  </a:cubicBezTo>
                  <a:cubicBezTo>
                    <a:pt x="431" y="52"/>
                    <a:pt x="433" y="55"/>
                    <a:pt x="433" y="57"/>
                  </a:cubicBezTo>
                  <a:cubicBezTo>
                    <a:pt x="433" y="68"/>
                    <a:pt x="433" y="68"/>
                    <a:pt x="433" y="68"/>
                  </a:cubicBezTo>
                  <a:cubicBezTo>
                    <a:pt x="433" y="71"/>
                    <a:pt x="431" y="73"/>
                    <a:pt x="428" y="73"/>
                  </a:cubicBezTo>
                  <a:cubicBezTo>
                    <a:pt x="382" y="73"/>
                    <a:pt x="382" y="73"/>
                    <a:pt x="382" y="73"/>
                  </a:cubicBezTo>
                  <a:cubicBezTo>
                    <a:pt x="379" y="73"/>
                    <a:pt x="377" y="71"/>
                    <a:pt x="377" y="68"/>
                  </a:cubicBezTo>
                  <a:lnTo>
                    <a:pt x="377" y="57"/>
                  </a:lnTo>
                  <a:close/>
                  <a:moveTo>
                    <a:pt x="537" y="421"/>
                  </a:moveTo>
                  <a:cubicBezTo>
                    <a:pt x="537" y="432"/>
                    <a:pt x="528" y="441"/>
                    <a:pt x="517" y="441"/>
                  </a:cubicBezTo>
                  <a:cubicBezTo>
                    <a:pt x="43" y="441"/>
                    <a:pt x="43" y="441"/>
                    <a:pt x="43" y="441"/>
                  </a:cubicBezTo>
                  <a:cubicBezTo>
                    <a:pt x="32" y="441"/>
                    <a:pt x="23" y="432"/>
                    <a:pt x="23" y="421"/>
                  </a:cubicBezTo>
                  <a:cubicBezTo>
                    <a:pt x="23" y="125"/>
                    <a:pt x="23" y="125"/>
                    <a:pt x="23" y="125"/>
                  </a:cubicBezTo>
                  <a:cubicBezTo>
                    <a:pt x="23" y="114"/>
                    <a:pt x="32" y="105"/>
                    <a:pt x="43" y="105"/>
                  </a:cubicBezTo>
                  <a:cubicBezTo>
                    <a:pt x="517" y="105"/>
                    <a:pt x="517" y="105"/>
                    <a:pt x="517" y="105"/>
                  </a:cubicBezTo>
                  <a:cubicBezTo>
                    <a:pt x="528" y="105"/>
                    <a:pt x="537" y="114"/>
                    <a:pt x="537" y="125"/>
                  </a:cubicBezTo>
                  <a:lnTo>
                    <a:pt x="537" y="421"/>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7" name="Image 1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584886" y="4985648"/>
              <a:ext cx="324004" cy="175665"/>
            </a:xfrm>
            <a:prstGeom prst="rect">
              <a:avLst/>
            </a:prstGeom>
            <a:grpFill/>
          </p:spPr>
        </p:pic>
      </p:grpSp>
      <p:cxnSp>
        <p:nvCxnSpPr>
          <p:cNvPr id="18" name="Connecteur droit 17"/>
          <p:cNvCxnSpPr/>
          <p:nvPr userDrawn="1"/>
        </p:nvCxnSpPr>
        <p:spPr>
          <a:xfrm>
            <a:off x="9166950" y="3699114"/>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Freeform 14"/>
          <p:cNvSpPr>
            <a:spLocks noEditPoints="1"/>
          </p:cNvSpPr>
          <p:nvPr userDrawn="1"/>
        </p:nvSpPr>
        <p:spPr bwMode="auto">
          <a:xfrm>
            <a:off x="8680401" y="4299756"/>
            <a:ext cx="259955" cy="310935"/>
          </a:xfrm>
          <a:custGeom>
            <a:avLst/>
            <a:gdLst>
              <a:gd name="T0" fmla="*/ 253 w 253"/>
              <a:gd name="T1" fmla="*/ 0 h 269"/>
              <a:gd name="T2" fmla="*/ 152 w 253"/>
              <a:gd name="T3" fmla="*/ 269 h 269"/>
              <a:gd name="T4" fmla="*/ 102 w 253"/>
              <a:gd name="T5" fmla="*/ 216 h 269"/>
              <a:gd name="T6" fmla="*/ 0 w 253"/>
              <a:gd name="T7" fmla="*/ 269 h 269"/>
              <a:gd name="T8" fmla="*/ 24 w 253"/>
              <a:gd name="T9" fmla="*/ 156 h 269"/>
              <a:gd name="T10" fmla="*/ 77 w 253"/>
              <a:gd name="T11" fmla="*/ 186 h 269"/>
              <a:gd name="T12" fmla="*/ 24 w 253"/>
              <a:gd name="T13" fmla="*/ 156 h 269"/>
              <a:gd name="T14" fmla="*/ 230 w 253"/>
              <a:gd name="T15" fmla="*/ 199 h 269"/>
              <a:gd name="T16" fmla="*/ 176 w 253"/>
              <a:gd name="T17" fmla="*/ 229 h 269"/>
              <a:gd name="T18" fmla="*/ 24 w 253"/>
              <a:gd name="T19" fmla="*/ 199 h 269"/>
              <a:gd name="T20" fmla="*/ 77 w 253"/>
              <a:gd name="T21" fmla="*/ 229 h 269"/>
              <a:gd name="T22" fmla="*/ 24 w 253"/>
              <a:gd name="T23" fmla="*/ 199 h 269"/>
              <a:gd name="T24" fmla="*/ 77 w 253"/>
              <a:gd name="T25" fmla="*/ 28 h 269"/>
              <a:gd name="T26" fmla="*/ 24 w 253"/>
              <a:gd name="T27" fmla="*/ 58 h 269"/>
              <a:gd name="T28" fmla="*/ 94 w 253"/>
              <a:gd name="T29" fmla="*/ 28 h 269"/>
              <a:gd name="T30" fmla="*/ 159 w 253"/>
              <a:gd name="T31" fmla="*/ 58 h 269"/>
              <a:gd name="T32" fmla="*/ 94 w 253"/>
              <a:gd name="T33" fmla="*/ 28 h 269"/>
              <a:gd name="T34" fmla="*/ 230 w 253"/>
              <a:gd name="T35" fmla="*/ 28 h 269"/>
              <a:gd name="T36" fmla="*/ 176 w 253"/>
              <a:gd name="T37" fmla="*/ 58 h 269"/>
              <a:gd name="T38" fmla="*/ 24 w 253"/>
              <a:gd name="T39" fmla="*/ 71 h 269"/>
              <a:gd name="T40" fmla="*/ 77 w 253"/>
              <a:gd name="T41" fmla="*/ 100 h 269"/>
              <a:gd name="T42" fmla="*/ 24 w 253"/>
              <a:gd name="T43" fmla="*/ 71 h 269"/>
              <a:gd name="T44" fmla="*/ 159 w 253"/>
              <a:gd name="T45" fmla="*/ 71 h 269"/>
              <a:gd name="T46" fmla="*/ 94 w 253"/>
              <a:gd name="T47" fmla="*/ 100 h 269"/>
              <a:gd name="T48" fmla="*/ 176 w 253"/>
              <a:gd name="T49" fmla="*/ 71 h 269"/>
              <a:gd name="T50" fmla="*/ 230 w 253"/>
              <a:gd name="T51" fmla="*/ 100 h 269"/>
              <a:gd name="T52" fmla="*/ 176 w 253"/>
              <a:gd name="T53" fmla="*/ 71 h 269"/>
              <a:gd name="T54" fmla="*/ 77 w 253"/>
              <a:gd name="T55" fmla="*/ 114 h 269"/>
              <a:gd name="T56" fmla="*/ 24 w 253"/>
              <a:gd name="T57" fmla="*/ 143 h 269"/>
              <a:gd name="T58" fmla="*/ 94 w 253"/>
              <a:gd name="T59" fmla="*/ 114 h 269"/>
              <a:gd name="T60" fmla="*/ 159 w 253"/>
              <a:gd name="T61" fmla="*/ 143 h 269"/>
              <a:gd name="T62" fmla="*/ 94 w 253"/>
              <a:gd name="T63" fmla="*/ 114 h 269"/>
              <a:gd name="T64" fmla="*/ 230 w 253"/>
              <a:gd name="T65" fmla="*/ 114 h 269"/>
              <a:gd name="T66" fmla="*/ 176 w 253"/>
              <a:gd name="T67" fmla="*/ 143 h 269"/>
              <a:gd name="T68" fmla="*/ 94 w 253"/>
              <a:gd name="T69" fmla="*/ 156 h 269"/>
              <a:gd name="T70" fmla="*/ 159 w 253"/>
              <a:gd name="T71" fmla="*/ 186 h 269"/>
              <a:gd name="T72" fmla="*/ 94 w 253"/>
              <a:gd name="T73" fmla="*/ 156 h 269"/>
              <a:gd name="T74" fmla="*/ 230 w 253"/>
              <a:gd name="T75" fmla="*/ 156 h 269"/>
              <a:gd name="T76" fmla="*/ 176 w 253"/>
              <a:gd name="T77" fmla="*/ 186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53" h="269">
                <a:moveTo>
                  <a:pt x="0" y="0"/>
                </a:moveTo>
                <a:cubicBezTo>
                  <a:pt x="253" y="0"/>
                  <a:pt x="253" y="0"/>
                  <a:pt x="253" y="0"/>
                </a:cubicBezTo>
                <a:cubicBezTo>
                  <a:pt x="253" y="269"/>
                  <a:pt x="253" y="269"/>
                  <a:pt x="253" y="269"/>
                </a:cubicBezTo>
                <a:cubicBezTo>
                  <a:pt x="152" y="269"/>
                  <a:pt x="152" y="269"/>
                  <a:pt x="152" y="269"/>
                </a:cubicBezTo>
                <a:cubicBezTo>
                  <a:pt x="152" y="216"/>
                  <a:pt x="152" y="216"/>
                  <a:pt x="152" y="216"/>
                </a:cubicBezTo>
                <a:cubicBezTo>
                  <a:pt x="152" y="200"/>
                  <a:pt x="102" y="200"/>
                  <a:pt x="102" y="216"/>
                </a:cubicBezTo>
                <a:cubicBezTo>
                  <a:pt x="102" y="269"/>
                  <a:pt x="102" y="269"/>
                  <a:pt x="102" y="269"/>
                </a:cubicBezTo>
                <a:cubicBezTo>
                  <a:pt x="0" y="269"/>
                  <a:pt x="0" y="269"/>
                  <a:pt x="0" y="269"/>
                </a:cubicBezTo>
                <a:lnTo>
                  <a:pt x="0" y="0"/>
                </a:lnTo>
                <a:close/>
                <a:moveTo>
                  <a:pt x="24" y="156"/>
                </a:moveTo>
                <a:cubicBezTo>
                  <a:pt x="77" y="156"/>
                  <a:pt x="77" y="156"/>
                  <a:pt x="77" y="156"/>
                </a:cubicBezTo>
                <a:cubicBezTo>
                  <a:pt x="77" y="186"/>
                  <a:pt x="77" y="186"/>
                  <a:pt x="77" y="186"/>
                </a:cubicBezTo>
                <a:cubicBezTo>
                  <a:pt x="24" y="186"/>
                  <a:pt x="24" y="186"/>
                  <a:pt x="24" y="186"/>
                </a:cubicBezTo>
                <a:lnTo>
                  <a:pt x="24" y="156"/>
                </a:lnTo>
                <a:close/>
                <a:moveTo>
                  <a:pt x="176" y="199"/>
                </a:moveTo>
                <a:cubicBezTo>
                  <a:pt x="230" y="199"/>
                  <a:pt x="230" y="199"/>
                  <a:pt x="230" y="199"/>
                </a:cubicBezTo>
                <a:cubicBezTo>
                  <a:pt x="230" y="229"/>
                  <a:pt x="230" y="229"/>
                  <a:pt x="230" y="229"/>
                </a:cubicBezTo>
                <a:cubicBezTo>
                  <a:pt x="176" y="229"/>
                  <a:pt x="176" y="229"/>
                  <a:pt x="176" y="229"/>
                </a:cubicBezTo>
                <a:lnTo>
                  <a:pt x="176" y="199"/>
                </a:lnTo>
                <a:close/>
                <a:moveTo>
                  <a:pt x="24" y="199"/>
                </a:moveTo>
                <a:cubicBezTo>
                  <a:pt x="77" y="199"/>
                  <a:pt x="77" y="199"/>
                  <a:pt x="77" y="199"/>
                </a:cubicBezTo>
                <a:cubicBezTo>
                  <a:pt x="77" y="229"/>
                  <a:pt x="77" y="229"/>
                  <a:pt x="77" y="229"/>
                </a:cubicBezTo>
                <a:cubicBezTo>
                  <a:pt x="24" y="229"/>
                  <a:pt x="24" y="229"/>
                  <a:pt x="24" y="229"/>
                </a:cubicBezTo>
                <a:lnTo>
                  <a:pt x="24" y="199"/>
                </a:lnTo>
                <a:close/>
                <a:moveTo>
                  <a:pt x="24" y="28"/>
                </a:moveTo>
                <a:cubicBezTo>
                  <a:pt x="77" y="28"/>
                  <a:pt x="77" y="28"/>
                  <a:pt x="77" y="28"/>
                </a:cubicBezTo>
                <a:cubicBezTo>
                  <a:pt x="77" y="58"/>
                  <a:pt x="77" y="58"/>
                  <a:pt x="77" y="58"/>
                </a:cubicBezTo>
                <a:cubicBezTo>
                  <a:pt x="24" y="58"/>
                  <a:pt x="24" y="58"/>
                  <a:pt x="24" y="58"/>
                </a:cubicBezTo>
                <a:lnTo>
                  <a:pt x="24" y="28"/>
                </a:lnTo>
                <a:close/>
                <a:moveTo>
                  <a:pt x="94" y="28"/>
                </a:moveTo>
                <a:cubicBezTo>
                  <a:pt x="159" y="28"/>
                  <a:pt x="159" y="28"/>
                  <a:pt x="159" y="28"/>
                </a:cubicBezTo>
                <a:cubicBezTo>
                  <a:pt x="159" y="58"/>
                  <a:pt x="159" y="58"/>
                  <a:pt x="159" y="58"/>
                </a:cubicBezTo>
                <a:cubicBezTo>
                  <a:pt x="94" y="58"/>
                  <a:pt x="94" y="58"/>
                  <a:pt x="94" y="58"/>
                </a:cubicBezTo>
                <a:lnTo>
                  <a:pt x="94" y="28"/>
                </a:lnTo>
                <a:close/>
                <a:moveTo>
                  <a:pt x="176" y="28"/>
                </a:moveTo>
                <a:cubicBezTo>
                  <a:pt x="230" y="28"/>
                  <a:pt x="230" y="28"/>
                  <a:pt x="230" y="28"/>
                </a:cubicBezTo>
                <a:cubicBezTo>
                  <a:pt x="230" y="58"/>
                  <a:pt x="230" y="58"/>
                  <a:pt x="230" y="58"/>
                </a:cubicBezTo>
                <a:cubicBezTo>
                  <a:pt x="176" y="58"/>
                  <a:pt x="176" y="58"/>
                  <a:pt x="176" y="58"/>
                </a:cubicBezTo>
                <a:lnTo>
                  <a:pt x="176" y="28"/>
                </a:lnTo>
                <a:close/>
                <a:moveTo>
                  <a:pt x="24" y="71"/>
                </a:moveTo>
                <a:cubicBezTo>
                  <a:pt x="77" y="71"/>
                  <a:pt x="77" y="71"/>
                  <a:pt x="77" y="71"/>
                </a:cubicBezTo>
                <a:cubicBezTo>
                  <a:pt x="77" y="100"/>
                  <a:pt x="77" y="100"/>
                  <a:pt x="77" y="100"/>
                </a:cubicBezTo>
                <a:cubicBezTo>
                  <a:pt x="24" y="100"/>
                  <a:pt x="24" y="100"/>
                  <a:pt x="24" y="100"/>
                </a:cubicBezTo>
                <a:lnTo>
                  <a:pt x="24" y="71"/>
                </a:lnTo>
                <a:close/>
                <a:moveTo>
                  <a:pt x="94" y="71"/>
                </a:moveTo>
                <a:cubicBezTo>
                  <a:pt x="159" y="71"/>
                  <a:pt x="159" y="71"/>
                  <a:pt x="159" y="71"/>
                </a:cubicBezTo>
                <a:cubicBezTo>
                  <a:pt x="159" y="100"/>
                  <a:pt x="159" y="100"/>
                  <a:pt x="159" y="100"/>
                </a:cubicBezTo>
                <a:cubicBezTo>
                  <a:pt x="94" y="100"/>
                  <a:pt x="94" y="100"/>
                  <a:pt x="94" y="100"/>
                </a:cubicBezTo>
                <a:lnTo>
                  <a:pt x="94" y="71"/>
                </a:lnTo>
                <a:close/>
                <a:moveTo>
                  <a:pt x="176" y="71"/>
                </a:moveTo>
                <a:cubicBezTo>
                  <a:pt x="230" y="71"/>
                  <a:pt x="230" y="71"/>
                  <a:pt x="230" y="71"/>
                </a:cubicBezTo>
                <a:cubicBezTo>
                  <a:pt x="230" y="100"/>
                  <a:pt x="230" y="100"/>
                  <a:pt x="230" y="100"/>
                </a:cubicBezTo>
                <a:cubicBezTo>
                  <a:pt x="176" y="100"/>
                  <a:pt x="176" y="100"/>
                  <a:pt x="176" y="100"/>
                </a:cubicBezTo>
                <a:lnTo>
                  <a:pt x="176" y="71"/>
                </a:lnTo>
                <a:close/>
                <a:moveTo>
                  <a:pt x="24" y="114"/>
                </a:moveTo>
                <a:cubicBezTo>
                  <a:pt x="77" y="114"/>
                  <a:pt x="77" y="114"/>
                  <a:pt x="77" y="114"/>
                </a:cubicBezTo>
                <a:cubicBezTo>
                  <a:pt x="77" y="143"/>
                  <a:pt x="77" y="143"/>
                  <a:pt x="77" y="143"/>
                </a:cubicBezTo>
                <a:cubicBezTo>
                  <a:pt x="24" y="143"/>
                  <a:pt x="24" y="143"/>
                  <a:pt x="24" y="143"/>
                </a:cubicBezTo>
                <a:lnTo>
                  <a:pt x="24" y="114"/>
                </a:lnTo>
                <a:close/>
                <a:moveTo>
                  <a:pt x="94" y="114"/>
                </a:moveTo>
                <a:cubicBezTo>
                  <a:pt x="159" y="114"/>
                  <a:pt x="159" y="114"/>
                  <a:pt x="159" y="114"/>
                </a:cubicBezTo>
                <a:cubicBezTo>
                  <a:pt x="159" y="143"/>
                  <a:pt x="159" y="143"/>
                  <a:pt x="159" y="143"/>
                </a:cubicBezTo>
                <a:cubicBezTo>
                  <a:pt x="94" y="143"/>
                  <a:pt x="94" y="143"/>
                  <a:pt x="94" y="143"/>
                </a:cubicBezTo>
                <a:lnTo>
                  <a:pt x="94" y="114"/>
                </a:lnTo>
                <a:close/>
                <a:moveTo>
                  <a:pt x="176" y="114"/>
                </a:moveTo>
                <a:cubicBezTo>
                  <a:pt x="230" y="114"/>
                  <a:pt x="230" y="114"/>
                  <a:pt x="230" y="114"/>
                </a:cubicBezTo>
                <a:cubicBezTo>
                  <a:pt x="230" y="143"/>
                  <a:pt x="230" y="143"/>
                  <a:pt x="230" y="143"/>
                </a:cubicBezTo>
                <a:cubicBezTo>
                  <a:pt x="176" y="143"/>
                  <a:pt x="176" y="143"/>
                  <a:pt x="176" y="143"/>
                </a:cubicBezTo>
                <a:lnTo>
                  <a:pt x="176" y="114"/>
                </a:lnTo>
                <a:close/>
                <a:moveTo>
                  <a:pt x="94" y="156"/>
                </a:moveTo>
                <a:cubicBezTo>
                  <a:pt x="159" y="156"/>
                  <a:pt x="159" y="156"/>
                  <a:pt x="159" y="156"/>
                </a:cubicBezTo>
                <a:cubicBezTo>
                  <a:pt x="159" y="186"/>
                  <a:pt x="159" y="186"/>
                  <a:pt x="159" y="186"/>
                </a:cubicBezTo>
                <a:cubicBezTo>
                  <a:pt x="94" y="186"/>
                  <a:pt x="94" y="186"/>
                  <a:pt x="94" y="186"/>
                </a:cubicBezTo>
                <a:lnTo>
                  <a:pt x="94" y="156"/>
                </a:lnTo>
                <a:close/>
                <a:moveTo>
                  <a:pt x="176" y="156"/>
                </a:moveTo>
                <a:cubicBezTo>
                  <a:pt x="230" y="156"/>
                  <a:pt x="230" y="156"/>
                  <a:pt x="230" y="156"/>
                </a:cubicBezTo>
                <a:cubicBezTo>
                  <a:pt x="230" y="186"/>
                  <a:pt x="230" y="186"/>
                  <a:pt x="230" y="186"/>
                </a:cubicBezTo>
                <a:cubicBezTo>
                  <a:pt x="176" y="186"/>
                  <a:pt x="176" y="186"/>
                  <a:pt x="176" y="186"/>
                </a:cubicBezTo>
                <a:lnTo>
                  <a:pt x="176" y="156"/>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20" name="Connecteur droit 19"/>
          <p:cNvCxnSpPr/>
          <p:nvPr userDrawn="1"/>
        </p:nvCxnSpPr>
        <p:spPr>
          <a:xfrm>
            <a:off x="9166950" y="4311223"/>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Connecteur droit 20"/>
          <p:cNvCxnSpPr/>
          <p:nvPr userDrawn="1"/>
        </p:nvCxnSpPr>
        <p:spPr>
          <a:xfrm>
            <a:off x="9166950" y="4932937"/>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2" name="Groupe 21"/>
          <p:cNvGrpSpPr/>
          <p:nvPr userDrawn="1"/>
        </p:nvGrpSpPr>
        <p:grpSpPr>
          <a:xfrm>
            <a:off x="8644621" y="3033429"/>
            <a:ext cx="331514" cy="397918"/>
            <a:chOff x="8754985" y="5870111"/>
            <a:chExt cx="331514" cy="397918"/>
          </a:xfrm>
          <a:solidFill>
            <a:schemeClr val="accent1">
              <a:lumMod val="75000"/>
            </a:schemeClr>
          </a:solidFill>
        </p:grpSpPr>
        <p:grpSp>
          <p:nvGrpSpPr>
            <p:cNvPr id="23" name="Groupe 22"/>
            <p:cNvGrpSpPr/>
            <p:nvPr/>
          </p:nvGrpSpPr>
          <p:grpSpPr>
            <a:xfrm>
              <a:off x="8754985" y="5870111"/>
              <a:ext cx="211494" cy="232796"/>
              <a:chOff x="430213" y="3675587"/>
              <a:chExt cx="1101725" cy="892175"/>
            </a:xfrm>
            <a:grpFill/>
          </p:grpSpPr>
          <p:sp>
            <p:nvSpPr>
              <p:cNvPr id="27" name="Freeform 104"/>
              <p:cNvSpPr>
                <a:spLocks/>
              </p:cNvSpPr>
              <p:nvPr/>
            </p:nvSpPr>
            <p:spPr bwMode="auto">
              <a:xfrm>
                <a:off x="430213" y="3675587"/>
                <a:ext cx="1101725" cy="892175"/>
              </a:xfrm>
              <a:custGeom>
                <a:avLst/>
                <a:gdLst>
                  <a:gd name="T0" fmla="*/ 466 w 466"/>
                  <a:gd name="T1" fmla="*/ 149 h 377"/>
                  <a:gd name="T2" fmla="*/ 233 w 466"/>
                  <a:gd name="T3" fmla="*/ 0 h 377"/>
                  <a:gd name="T4" fmla="*/ 0 w 466"/>
                  <a:gd name="T5" fmla="*/ 149 h 377"/>
                  <a:gd name="T6" fmla="*/ 233 w 466"/>
                  <a:gd name="T7" fmla="*/ 299 h 377"/>
                  <a:gd name="T8" fmla="*/ 286 w 466"/>
                  <a:gd name="T9" fmla="*/ 295 h 377"/>
                  <a:gd name="T10" fmla="*/ 321 w 466"/>
                  <a:gd name="T11" fmla="*/ 320 h 377"/>
                  <a:gd name="T12" fmla="*/ 354 w 466"/>
                  <a:gd name="T13" fmla="*/ 344 h 377"/>
                  <a:gd name="T14" fmla="*/ 391 w 466"/>
                  <a:gd name="T15" fmla="*/ 370 h 377"/>
                  <a:gd name="T16" fmla="*/ 401 w 466"/>
                  <a:gd name="T17" fmla="*/ 377 h 377"/>
                  <a:gd name="T18" fmla="*/ 397 w 466"/>
                  <a:gd name="T19" fmla="*/ 361 h 377"/>
                  <a:gd name="T20" fmla="*/ 380 w 466"/>
                  <a:gd name="T21" fmla="*/ 266 h 377"/>
                  <a:gd name="T22" fmla="*/ 466 w 466"/>
                  <a:gd name="T23" fmla="*/ 149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6" h="377">
                    <a:moveTo>
                      <a:pt x="466" y="149"/>
                    </a:moveTo>
                    <a:cubicBezTo>
                      <a:pt x="466" y="67"/>
                      <a:pt x="362" y="0"/>
                      <a:pt x="233" y="0"/>
                    </a:cubicBezTo>
                    <a:cubicBezTo>
                      <a:pt x="104" y="0"/>
                      <a:pt x="0" y="67"/>
                      <a:pt x="0" y="149"/>
                    </a:cubicBezTo>
                    <a:cubicBezTo>
                      <a:pt x="0" y="232"/>
                      <a:pt x="104" y="299"/>
                      <a:pt x="233" y="299"/>
                    </a:cubicBezTo>
                    <a:cubicBezTo>
                      <a:pt x="251" y="299"/>
                      <a:pt x="269" y="298"/>
                      <a:pt x="286" y="295"/>
                    </a:cubicBezTo>
                    <a:cubicBezTo>
                      <a:pt x="321" y="320"/>
                      <a:pt x="321" y="320"/>
                      <a:pt x="321" y="320"/>
                    </a:cubicBezTo>
                    <a:cubicBezTo>
                      <a:pt x="354" y="344"/>
                      <a:pt x="354" y="344"/>
                      <a:pt x="354" y="344"/>
                    </a:cubicBezTo>
                    <a:cubicBezTo>
                      <a:pt x="391" y="370"/>
                      <a:pt x="391" y="370"/>
                      <a:pt x="391" y="370"/>
                    </a:cubicBezTo>
                    <a:cubicBezTo>
                      <a:pt x="401" y="377"/>
                      <a:pt x="401" y="377"/>
                      <a:pt x="401" y="377"/>
                    </a:cubicBezTo>
                    <a:cubicBezTo>
                      <a:pt x="401" y="377"/>
                      <a:pt x="399" y="370"/>
                      <a:pt x="397" y="361"/>
                    </a:cubicBezTo>
                    <a:cubicBezTo>
                      <a:pt x="391" y="330"/>
                      <a:pt x="380" y="266"/>
                      <a:pt x="380" y="266"/>
                    </a:cubicBezTo>
                    <a:cubicBezTo>
                      <a:pt x="432" y="238"/>
                      <a:pt x="466" y="196"/>
                      <a:pt x="466" y="14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102"/>
              <p:cNvSpPr>
                <a:spLocks noEditPoints="1"/>
              </p:cNvSpPr>
              <p:nvPr/>
            </p:nvSpPr>
            <p:spPr bwMode="auto">
              <a:xfrm>
                <a:off x="809625" y="3810000"/>
                <a:ext cx="333134" cy="428406"/>
              </a:xfrm>
              <a:custGeom>
                <a:avLst/>
                <a:gdLst>
                  <a:gd name="T0" fmla="*/ 173 w 283"/>
                  <a:gd name="T1" fmla="*/ 296 h 398"/>
                  <a:gd name="T2" fmla="*/ 105 w 283"/>
                  <a:gd name="T3" fmla="*/ 296 h 398"/>
                  <a:gd name="T4" fmla="*/ 105 w 283"/>
                  <a:gd name="T5" fmla="*/ 278 h 398"/>
                  <a:gd name="T6" fmla="*/ 116 w 283"/>
                  <a:gd name="T7" fmla="*/ 223 h 398"/>
                  <a:gd name="T8" fmla="*/ 160 w 283"/>
                  <a:gd name="T9" fmla="*/ 175 h 398"/>
                  <a:gd name="T10" fmla="*/ 199 w 283"/>
                  <a:gd name="T11" fmla="*/ 140 h 398"/>
                  <a:gd name="T12" fmla="*/ 209 w 283"/>
                  <a:gd name="T13" fmla="*/ 111 h 398"/>
                  <a:gd name="T14" fmla="*/ 192 w 283"/>
                  <a:gd name="T15" fmla="*/ 73 h 398"/>
                  <a:gd name="T16" fmla="*/ 144 w 283"/>
                  <a:gd name="T17" fmla="*/ 58 h 398"/>
                  <a:gd name="T18" fmla="*/ 96 w 283"/>
                  <a:gd name="T19" fmla="*/ 74 h 398"/>
                  <a:gd name="T20" fmla="*/ 70 w 283"/>
                  <a:gd name="T21" fmla="*/ 124 h 398"/>
                  <a:gd name="T22" fmla="*/ 0 w 283"/>
                  <a:gd name="T23" fmla="*/ 115 h 398"/>
                  <a:gd name="T24" fmla="*/ 41 w 283"/>
                  <a:gd name="T25" fmla="*/ 34 h 398"/>
                  <a:gd name="T26" fmla="*/ 141 w 283"/>
                  <a:gd name="T27" fmla="*/ 0 h 398"/>
                  <a:gd name="T28" fmla="*/ 244 w 283"/>
                  <a:gd name="T29" fmla="*/ 34 h 398"/>
                  <a:gd name="T30" fmla="*/ 283 w 283"/>
                  <a:gd name="T31" fmla="*/ 113 h 398"/>
                  <a:gd name="T32" fmla="*/ 268 w 283"/>
                  <a:gd name="T33" fmla="*/ 160 h 398"/>
                  <a:gd name="T34" fmla="*/ 208 w 283"/>
                  <a:gd name="T35" fmla="*/ 221 h 398"/>
                  <a:gd name="T36" fmla="*/ 179 w 283"/>
                  <a:gd name="T37" fmla="*/ 253 h 398"/>
                  <a:gd name="T38" fmla="*/ 173 w 283"/>
                  <a:gd name="T39" fmla="*/ 296 h 398"/>
                  <a:gd name="T40" fmla="*/ 105 w 283"/>
                  <a:gd name="T41" fmla="*/ 398 h 398"/>
                  <a:gd name="T42" fmla="*/ 105 w 283"/>
                  <a:gd name="T43" fmla="*/ 322 h 398"/>
                  <a:gd name="T44" fmla="*/ 180 w 283"/>
                  <a:gd name="T45" fmla="*/ 322 h 398"/>
                  <a:gd name="T46" fmla="*/ 180 w 283"/>
                  <a:gd name="T47" fmla="*/ 398 h 398"/>
                  <a:gd name="T48" fmla="*/ 105 w 283"/>
                  <a:gd name="T49" fmla="*/ 398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3" h="398">
                    <a:moveTo>
                      <a:pt x="173" y="296"/>
                    </a:moveTo>
                    <a:cubicBezTo>
                      <a:pt x="105" y="296"/>
                      <a:pt x="105" y="296"/>
                      <a:pt x="105" y="296"/>
                    </a:cubicBezTo>
                    <a:cubicBezTo>
                      <a:pt x="105" y="286"/>
                      <a:pt x="105" y="280"/>
                      <a:pt x="105" y="278"/>
                    </a:cubicBezTo>
                    <a:cubicBezTo>
                      <a:pt x="105" y="256"/>
                      <a:pt x="108" y="238"/>
                      <a:pt x="116" y="223"/>
                    </a:cubicBezTo>
                    <a:cubicBezTo>
                      <a:pt x="123" y="209"/>
                      <a:pt x="138" y="193"/>
                      <a:pt x="160" y="175"/>
                    </a:cubicBezTo>
                    <a:cubicBezTo>
                      <a:pt x="182" y="157"/>
                      <a:pt x="195" y="146"/>
                      <a:pt x="199" y="140"/>
                    </a:cubicBezTo>
                    <a:cubicBezTo>
                      <a:pt x="206" y="131"/>
                      <a:pt x="209" y="122"/>
                      <a:pt x="209" y="111"/>
                    </a:cubicBezTo>
                    <a:cubicBezTo>
                      <a:pt x="209" y="96"/>
                      <a:pt x="203" y="84"/>
                      <a:pt x="192" y="73"/>
                    </a:cubicBezTo>
                    <a:cubicBezTo>
                      <a:pt x="180" y="63"/>
                      <a:pt x="164" y="58"/>
                      <a:pt x="144" y="58"/>
                    </a:cubicBezTo>
                    <a:cubicBezTo>
                      <a:pt x="125" y="58"/>
                      <a:pt x="109" y="63"/>
                      <a:pt x="96" y="74"/>
                    </a:cubicBezTo>
                    <a:cubicBezTo>
                      <a:pt x="83" y="85"/>
                      <a:pt x="74" y="102"/>
                      <a:pt x="70" y="124"/>
                    </a:cubicBezTo>
                    <a:cubicBezTo>
                      <a:pt x="0" y="115"/>
                      <a:pt x="0" y="115"/>
                      <a:pt x="0" y="115"/>
                    </a:cubicBezTo>
                    <a:cubicBezTo>
                      <a:pt x="2" y="83"/>
                      <a:pt x="16" y="56"/>
                      <a:pt x="41" y="34"/>
                    </a:cubicBezTo>
                    <a:cubicBezTo>
                      <a:pt x="67" y="12"/>
                      <a:pt x="100" y="0"/>
                      <a:pt x="141" y="0"/>
                    </a:cubicBezTo>
                    <a:cubicBezTo>
                      <a:pt x="184" y="0"/>
                      <a:pt x="219" y="12"/>
                      <a:pt x="244" y="34"/>
                    </a:cubicBezTo>
                    <a:cubicBezTo>
                      <a:pt x="270" y="57"/>
                      <a:pt x="283" y="83"/>
                      <a:pt x="283" y="113"/>
                    </a:cubicBezTo>
                    <a:cubicBezTo>
                      <a:pt x="283" y="130"/>
                      <a:pt x="278" y="146"/>
                      <a:pt x="268" y="160"/>
                    </a:cubicBezTo>
                    <a:cubicBezTo>
                      <a:pt x="259" y="175"/>
                      <a:pt x="239" y="196"/>
                      <a:pt x="208" y="221"/>
                    </a:cubicBezTo>
                    <a:cubicBezTo>
                      <a:pt x="192" y="234"/>
                      <a:pt x="182" y="245"/>
                      <a:pt x="179" y="253"/>
                    </a:cubicBezTo>
                    <a:cubicBezTo>
                      <a:pt x="175" y="261"/>
                      <a:pt x="173" y="275"/>
                      <a:pt x="173" y="296"/>
                    </a:cubicBezTo>
                    <a:close/>
                    <a:moveTo>
                      <a:pt x="105" y="398"/>
                    </a:moveTo>
                    <a:cubicBezTo>
                      <a:pt x="105" y="322"/>
                      <a:pt x="105" y="322"/>
                      <a:pt x="105" y="322"/>
                    </a:cubicBezTo>
                    <a:cubicBezTo>
                      <a:pt x="180" y="322"/>
                      <a:pt x="180" y="322"/>
                      <a:pt x="180" y="322"/>
                    </a:cubicBezTo>
                    <a:cubicBezTo>
                      <a:pt x="180" y="398"/>
                      <a:pt x="180" y="398"/>
                      <a:pt x="180" y="398"/>
                    </a:cubicBezTo>
                    <a:lnTo>
                      <a:pt x="105" y="398"/>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4" name="Group 160"/>
            <p:cNvGrpSpPr/>
            <p:nvPr/>
          </p:nvGrpSpPr>
          <p:grpSpPr>
            <a:xfrm>
              <a:off x="8909939" y="6032111"/>
              <a:ext cx="176560" cy="235918"/>
              <a:chOff x="2428875" y="2124075"/>
              <a:chExt cx="679450" cy="1012826"/>
            </a:xfrm>
            <a:grpFill/>
          </p:grpSpPr>
          <p:sp>
            <p:nvSpPr>
              <p:cNvPr id="25" name="Oval 58"/>
              <p:cNvSpPr>
                <a:spLocks noChangeArrowheads="1"/>
              </p:cNvSpPr>
              <p:nvPr/>
            </p:nvSpPr>
            <p:spPr bwMode="auto">
              <a:xfrm>
                <a:off x="2571750" y="2124075"/>
                <a:ext cx="390525" cy="3857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Freeform 59"/>
              <p:cNvSpPr>
                <a:spLocks/>
              </p:cNvSpPr>
              <p:nvPr/>
            </p:nvSpPr>
            <p:spPr bwMode="auto">
              <a:xfrm>
                <a:off x="2428875" y="2547938"/>
                <a:ext cx="679450" cy="588963"/>
              </a:xfrm>
              <a:custGeom>
                <a:avLst/>
                <a:gdLst>
                  <a:gd name="T0" fmla="*/ 123 w 181"/>
                  <a:gd name="T1" fmla="*/ 0 h 157"/>
                  <a:gd name="T2" fmla="*/ 90 w 181"/>
                  <a:gd name="T3" fmla="*/ 38 h 157"/>
                  <a:gd name="T4" fmla="*/ 58 w 181"/>
                  <a:gd name="T5" fmla="*/ 0 h 157"/>
                  <a:gd name="T6" fmla="*/ 0 w 181"/>
                  <a:gd name="T7" fmla="*/ 98 h 157"/>
                  <a:gd name="T8" fmla="*/ 1 w 181"/>
                  <a:gd name="T9" fmla="*/ 116 h 157"/>
                  <a:gd name="T10" fmla="*/ 91 w 181"/>
                  <a:gd name="T11" fmla="*/ 157 h 157"/>
                  <a:gd name="T12" fmla="*/ 180 w 181"/>
                  <a:gd name="T13" fmla="*/ 116 h 157"/>
                  <a:gd name="T14" fmla="*/ 181 w 181"/>
                  <a:gd name="T15" fmla="*/ 98 h 157"/>
                  <a:gd name="T16" fmla="*/ 123 w 181"/>
                  <a:gd name="T1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157">
                    <a:moveTo>
                      <a:pt x="123" y="0"/>
                    </a:moveTo>
                    <a:cubicBezTo>
                      <a:pt x="90" y="38"/>
                      <a:pt x="90" y="38"/>
                      <a:pt x="90" y="38"/>
                    </a:cubicBezTo>
                    <a:cubicBezTo>
                      <a:pt x="58" y="0"/>
                      <a:pt x="58" y="0"/>
                      <a:pt x="58" y="0"/>
                    </a:cubicBezTo>
                    <a:cubicBezTo>
                      <a:pt x="24" y="15"/>
                      <a:pt x="0" y="53"/>
                      <a:pt x="0" y="98"/>
                    </a:cubicBezTo>
                    <a:cubicBezTo>
                      <a:pt x="0" y="105"/>
                      <a:pt x="0" y="111"/>
                      <a:pt x="1" y="116"/>
                    </a:cubicBezTo>
                    <a:cubicBezTo>
                      <a:pt x="20" y="141"/>
                      <a:pt x="53" y="157"/>
                      <a:pt x="91" y="157"/>
                    </a:cubicBezTo>
                    <a:cubicBezTo>
                      <a:pt x="128" y="157"/>
                      <a:pt x="161" y="141"/>
                      <a:pt x="180" y="116"/>
                    </a:cubicBezTo>
                    <a:cubicBezTo>
                      <a:pt x="181" y="111"/>
                      <a:pt x="181" y="105"/>
                      <a:pt x="181" y="98"/>
                    </a:cubicBezTo>
                    <a:cubicBezTo>
                      <a:pt x="181" y="53"/>
                      <a:pt x="157" y="15"/>
                      <a:pt x="12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cxnSp>
        <p:nvCxnSpPr>
          <p:cNvPr id="29" name="Connecteur droit 28"/>
          <p:cNvCxnSpPr/>
          <p:nvPr userDrawn="1"/>
        </p:nvCxnSpPr>
        <p:spPr>
          <a:xfrm>
            <a:off x="9166950" y="3088388"/>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Connecteur droit 29"/>
          <p:cNvCxnSpPr/>
          <p:nvPr userDrawn="1"/>
        </p:nvCxnSpPr>
        <p:spPr>
          <a:xfrm>
            <a:off x="9166950" y="1873323"/>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31" name="Image 30"/>
          <p:cNvPicPr>
            <a:picLocks noChangeAspect="1"/>
          </p:cNvPicPr>
          <p:nvPr userDrawn="1"/>
        </p:nvPicPr>
        <p:blipFill rotWithShape="1">
          <a:blip r:embed="rId4" cstate="screen">
            <a:duotone>
              <a:schemeClr val="accent1">
                <a:shade val="45000"/>
                <a:satMod val="135000"/>
              </a:schemeClr>
              <a:prstClr val="white"/>
            </a:duotone>
            <a:extLst>
              <a:ext uri="{28A0092B-C50C-407E-A947-70E740481C1C}">
                <a14:useLocalDpi xmlns:a14="http://schemas.microsoft.com/office/drawing/2010/main"/>
              </a:ext>
            </a:extLst>
          </a:blip>
          <a:srcRect l="24315" r="24430" b="13247"/>
          <a:stretch/>
        </p:blipFill>
        <p:spPr>
          <a:xfrm>
            <a:off x="8705083" y="1839104"/>
            <a:ext cx="210591" cy="356439"/>
          </a:xfrm>
          <a:prstGeom prst="rect">
            <a:avLst/>
          </a:prstGeom>
        </p:spPr>
      </p:pic>
      <p:pic>
        <p:nvPicPr>
          <p:cNvPr id="32" name="Image 31"/>
          <p:cNvPicPr>
            <a:picLocks noChangeAspect="1"/>
          </p:cNvPicPr>
          <p:nvPr userDrawn="1"/>
        </p:nvPicPr>
        <p:blipFill rotWithShape="1">
          <a:blip r:embed="rId5" cstate="screen">
            <a:duotone>
              <a:schemeClr val="accent1">
                <a:shade val="45000"/>
                <a:satMod val="135000"/>
              </a:schemeClr>
              <a:prstClr val="white"/>
            </a:duotone>
            <a:extLst>
              <a:ext uri="{28A0092B-C50C-407E-A947-70E740481C1C}">
                <a14:useLocalDpi xmlns:a14="http://schemas.microsoft.com/office/drawing/2010/main"/>
              </a:ext>
            </a:extLst>
          </a:blip>
          <a:srcRect l="10975" r="14046" b="18269"/>
          <a:stretch/>
        </p:blipFill>
        <p:spPr>
          <a:xfrm>
            <a:off x="8656348" y="1237494"/>
            <a:ext cx="308060" cy="335807"/>
          </a:xfrm>
          <a:prstGeom prst="rect">
            <a:avLst/>
          </a:prstGeom>
        </p:spPr>
      </p:pic>
      <p:cxnSp>
        <p:nvCxnSpPr>
          <p:cNvPr id="33" name="Connecteur droit 32"/>
          <p:cNvCxnSpPr/>
          <p:nvPr userDrawn="1"/>
        </p:nvCxnSpPr>
        <p:spPr>
          <a:xfrm>
            <a:off x="9166950" y="1261397"/>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34" name="Image 33"/>
          <p:cNvPicPr>
            <a:picLocks noChangeAspect="1"/>
          </p:cNvPicPr>
          <p:nvPr userDrawn="1"/>
        </p:nvPicPr>
        <p:blipFill rotWithShape="1">
          <a:blip r:embed="rId6" cstate="screen">
            <a:duotone>
              <a:schemeClr val="accent1">
                <a:shade val="45000"/>
                <a:satMod val="135000"/>
              </a:schemeClr>
              <a:prstClr val="white"/>
            </a:duotone>
            <a:extLst>
              <a:ext uri="{28A0092B-C50C-407E-A947-70E740481C1C}">
                <a14:useLocalDpi xmlns:a14="http://schemas.microsoft.com/office/drawing/2010/main"/>
              </a:ext>
            </a:extLst>
          </a:blip>
          <a:srcRect l="10808" r="11010" b="18030"/>
          <a:stretch/>
        </p:blipFill>
        <p:spPr>
          <a:xfrm>
            <a:off x="8648997" y="4907737"/>
            <a:ext cx="322762" cy="338400"/>
          </a:xfrm>
          <a:prstGeom prst="rect">
            <a:avLst/>
          </a:prstGeom>
        </p:spPr>
      </p:pic>
      <p:pic>
        <p:nvPicPr>
          <p:cNvPr id="35" name="Image 34"/>
          <p:cNvPicPr>
            <a:picLocks noChangeAspect="1"/>
          </p:cNvPicPr>
          <p:nvPr userDrawn="1"/>
        </p:nvPicPr>
        <p:blipFill rotWithShape="1">
          <a:blip r:embed="rId7" cstate="screen">
            <a:duotone>
              <a:schemeClr val="accent1">
                <a:shade val="45000"/>
                <a:satMod val="135000"/>
              </a:schemeClr>
              <a:prstClr val="white"/>
            </a:duotone>
            <a:extLst>
              <a:ext uri="{28A0092B-C50C-407E-A947-70E740481C1C}">
                <a14:useLocalDpi xmlns:a14="http://schemas.microsoft.com/office/drawing/2010/main"/>
              </a:ext>
            </a:extLst>
          </a:blip>
          <a:srcRect l="8291" t="3077" r="8018" b="17128"/>
          <a:stretch/>
        </p:blipFill>
        <p:spPr>
          <a:xfrm>
            <a:off x="8668070" y="5534082"/>
            <a:ext cx="309489" cy="295076"/>
          </a:xfrm>
          <a:prstGeom prst="rect">
            <a:avLst/>
          </a:prstGeom>
        </p:spPr>
      </p:pic>
      <p:cxnSp>
        <p:nvCxnSpPr>
          <p:cNvPr id="36" name="Connecteur droit 35"/>
          <p:cNvCxnSpPr/>
          <p:nvPr userDrawn="1"/>
        </p:nvCxnSpPr>
        <p:spPr>
          <a:xfrm>
            <a:off x="9166950" y="5537620"/>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8368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isposition personnalisée">
    <p:spTree>
      <p:nvGrpSpPr>
        <p:cNvPr id="1" name=""/>
        <p:cNvGrpSpPr/>
        <p:nvPr/>
      </p:nvGrpSpPr>
      <p:grpSpPr>
        <a:xfrm>
          <a:off x="0" y="0"/>
          <a:ext cx="0" cy="0"/>
          <a:chOff x="0" y="0"/>
          <a:chExt cx="0" cy="0"/>
        </a:xfrm>
      </p:grpSpPr>
      <p:sp>
        <p:nvSpPr>
          <p:cNvPr id="7" name="Rectangle 6"/>
          <p:cNvSpPr/>
          <p:nvPr userDrawn="1"/>
        </p:nvSpPr>
        <p:spPr>
          <a:xfrm>
            <a:off x="2191607" y="553978"/>
            <a:ext cx="3190634" cy="32870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a:latin typeface="Century Gothic" panose="020B0502020202020204" pitchFamily="34" charset="0"/>
              </a:rPr>
              <a:t>ESSENTIAL</a:t>
            </a:r>
          </a:p>
        </p:txBody>
      </p:sp>
      <p:sp>
        <p:nvSpPr>
          <p:cNvPr id="8" name="Rectangle 7"/>
          <p:cNvSpPr/>
          <p:nvPr userDrawn="1"/>
        </p:nvSpPr>
        <p:spPr>
          <a:xfrm>
            <a:off x="5575845" y="553978"/>
            <a:ext cx="3190634" cy="32870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a:latin typeface="Century Gothic" panose="020B0502020202020204" pitchFamily="34" charset="0"/>
              </a:rPr>
              <a:t>ADVANCED</a:t>
            </a:r>
          </a:p>
        </p:txBody>
      </p:sp>
      <p:sp>
        <p:nvSpPr>
          <p:cNvPr id="9" name="Rectangle 8"/>
          <p:cNvSpPr/>
          <p:nvPr userDrawn="1"/>
        </p:nvSpPr>
        <p:spPr>
          <a:xfrm>
            <a:off x="8958329" y="553978"/>
            <a:ext cx="3190634" cy="32870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a:latin typeface="Century Gothic" panose="020B0502020202020204" pitchFamily="34" charset="0"/>
              </a:rPr>
              <a:t>MASTERY</a:t>
            </a:r>
          </a:p>
        </p:txBody>
      </p:sp>
      <p:cxnSp>
        <p:nvCxnSpPr>
          <p:cNvPr id="15" name="Connecteur droit 14"/>
          <p:cNvCxnSpPr/>
          <p:nvPr userDrawn="1"/>
        </p:nvCxnSpPr>
        <p:spPr>
          <a:xfrm>
            <a:off x="5467649" y="329229"/>
            <a:ext cx="15233" cy="6464608"/>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userDrawn="1"/>
        </p:nvCxnSpPr>
        <p:spPr>
          <a:xfrm>
            <a:off x="8858802" y="353758"/>
            <a:ext cx="15233" cy="6464608"/>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sp>
        <p:nvSpPr>
          <p:cNvPr id="17" name="Arrondir un rectangle avec un coin diagonal 4"/>
          <p:cNvSpPr/>
          <p:nvPr userDrawn="1"/>
        </p:nvSpPr>
        <p:spPr>
          <a:xfrm>
            <a:off x="0" y="57794"/>
            <a:ext cx="3797624" cy="249906"/>
          </a:xfrm>
          <a:prstGeom prst="round2Diag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54"/>
          </a:p>
        </p:txBody>
      </p:sp>
      <p:sp>
        <p:nvSpPr>
          <p:cNvPr id="18" name="Rectangle 17"/>
          <p:cNvSpPr/>
          <p:nvPr userDrawn="1"/>
        </p:nvSpPr>
        <p:spPr>
          <a:xfrm>
            <a:off x="3924602" y="113644"/>
            <a:ext cx="174162" cy="13852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54"/>
          </a:p>
        </p:txBody>
      </p:sp>
      <p:sp>
        <p:nvSpPr>
          <p:cNvPr id="19" name="ZoneTexte 18"/>
          <p:cNvSpPr txBox="1"/>
          <p:nvPr userDrawn="1"/>
        </p:nvSpPr>
        <p:spPr>
          <a:xfrm>
            <a:off x="4200517" y="38800"/>
            <a:ext cx="4992635" cy="329193"/>
          </a:xfrm>
          <a:prstGeom prst="rect">
            <a:avLst/>
          </a:prstGeom>
          <a:noFill/>
        </p:spPr>
        <p:txBody>
          <a:bodyPr wrap="square" rtlCol="0">
            <a:spAutoFit/>
          </a:bodyPr>
          <a:lstStyle/>
          <a:p>
            <a:r>
              <a:rPr lang="fr-FR" sz="1539" b="1">
                <a:solidFill>
                  <a:srgbClr val="C00000"/>
                </a:solidFill>
                <a:latin typeface="Century Gothic" panose="020B0502020202020204" pitchFamily="34" charset="0"/>
              </a:rPr>
              <a:t>SELF-DIRECTED PROGRAMS</a:t>
            </a:r>
          </a:p>
        </p:txBody>
      </p:sp>
      <p:sp>
        <p:nvSpPr>
          <p:cNvPr id="10" name="ZoneTexte 9"/>
          <p:cNvSpPr txBox="1"/>
          <p:nvPr userDrawn="1"/>
        </p:nvSpPr>
        <p:spPr>
          <a:xfrm>
            <a:off x="169754" y="698427"/>
            <a:ext cx="1083566" cy="369332"/>
          </a:xfrm>
          <a:prstGeom prst="rect">
            <a:avLst/>
          </a:prstGeom>
          <a:solidFill>
            <a:srgbClr val="00B0F0"/>
          </a:solidFill>
        </p:spPr>
        <p:txBody>
          <a:bodyPr wrap="none" rtlCol="0">
            <a:spAutoFit/>
          </a:bodyPr>
          <a:lstStyle/>
          <a:p>
            <a:r>
              <a:rPr lang="fr-FR"/>
              <a:t>DIGITAL</a:t>
            </a:r>
            <a:r>
              <a:rPr lang="fr-FR" baseline="0"/>
              <a:t> 2</a:t>
            </a:r>
            <a:endParaRPr lang="en-GB"/>
          </a:p>
        </p:txBody>
      </p:sp>
      <p:sp>
        <p:nvSpPr>
          <p:cNvPr id="13" name="ZoneTexte 12">
            <a:hlinkClick r:id="rId2" action="ppaction://hlinksldjump"/>
          </p:cNvPr>
          <p:cNvSpPr txBox="1"/>
          <p:nvPr userDrawn="1"/>
        </p:nvSpPr>
        <p:spPr>
          <a:xfrm flipH="1">
            <a:off x="10359613" y="6280583"/>
            <a:ext cx="1275329" cy="430887"/>
          </a:xfrm>
          <a:prstGeom prst="rect">
            <a:avLst/>
          </a:prstGeom>
          <a:noFill/>
        </p:spPr>
        <p:txBody>
          <a:bodyPr wrap="square" rtlCol="0">
            <a:spAutoFit/>
          </a:bodyPr>
          <a:lstStyle/>
          <a:p>
            <a:pPr algn="ctr"/>
            <a:r>
              <a:rPr lang="en-US" sz="1100" b="1">
                <a:latin typeface="Century Gothic" panose="020B0502020202020204" pitchFamily="34" charset="0"/>
              </a:rPr>
              <a:t>Back to Learning Topics</a:t>
            </a:r>
          </a:p>
        </p:txBody>
      </p:sp>
      <p:pic>
        <p:nvPicPr>
          <p:cNvPr id="14" name="Image 13">
            <a:hlinkClick r:id="rId2" action="ppaction://hlinksldjump"/>
          </p:cNvPr>
          <p:cNvPicPr>
            <a:picLocks noChangeAspect="1"/>
          </p:cNvPicPr>
          <p:nvPr userDrawn="1"/>
        </p:nvPicPr>
        <p:blipFill rotWithShape="1">
          <a:blip r:embed="rId3" cstate="screen">
            <a:extLst>
              <a:ext uri="{28A0092B-C50C-407E-A947-70E740481C1C}">
                <a14:useLocalDpi xmlns:a14="http://schemas.microsoft.com/office/drawing/2010/main"/>
              </a:ext>
            </a:extLst>
          </a:blip>
          <a:srcRect l="5660" t="4706" r="6026" b="18431"/>
          <a:stretch/>
        </p:blipFill>
        <p:spPr>
          <a:xfrm>
            <a:off x="11601019" y="6278944"/>
            <a:ext cx="439546" cy="382553"/>
          </a:xfrm>
          <a:prstGeom prst="rect">
            <a:avLst/>
          </a:prstGeom>
        </p:spPr>
      </p:pic>
    </p:spTree>
    <p:extLst>
      <p:ext uri="{BB962C8B-B14F-4D97-AF65-F5344CB8AC3E}">
        <p14:creationId xmlns:p14="http://schemas.microsoft.com/office/powerpoint/2010/main" val="763245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4_Diapositive de titre">
    <p:spTree>
      <p:nvGrpSpPr>
        <p:cNvPr id="1" name=""/>
        <p:cNvGrpSpPr/>
        <p:nvPr/>
      </p:nvGrpSpPr>
      <p:grpSpPr>
        <a:xfrm>
          <a:off x="0" y="0"/>
          <a:ext cx="0" cy="0"/>
          <a:chOff x="0" y="0"/>
          <a:chExt cx="0" cy="0"/>
        </a:xfrm>
      </p:grpSpPr>
      <p:sp>
        <p:nvSpPr>
          <p:cNvPr id="7" name="Rectangle 6"/>
          <p:cNvSpPr/>
          <p:nvPr userDrawn="1"/>
        </p:nvSpPr>
        <p:spPr>
          <a:xfrm>
            <a:off x="3924602" y="113644"/>
            <a:ext cx="174162" cy="13852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54"/>
          </a:p>
        </p:txBody>
      </p:sp>
      <p:sp>
        <p:nvSpPr>
          <p:cNvPr id="8" name="Arrondir un rectangle avec un coin diagonal 7"/>
          <p:cNvSpPr/>
          <p:nvPr userDrawn="1"/>
        </p:nvSpPr>
        <p:spPr>
          <a:xfrm>
            <a:off x="0" y="57794"/>
            <a:ext cx="3797624" cy="249906"/>
          </a:xfrm>
          <a:prstGeom prst="round2Diag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54"/>
          </a:p>
        </p:txBody>
      </p:sp>
      <p:sp>
        <p:nvSpPr>
          <p:cNvPr id="9" name="Rectangle 8"/>
          <p:cNvSpPr/>
          <p:nvPr userDrawn="1"/>
        </p:nvSpPr>
        <p:spPr>
          <a:xfrm>
            <a:off x="2191607" y="606528"/>
            <a:ext cx="3190634" cy="32870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5">
                <a:latin typeface="Century Gothic" panose="020B0502020202020204" pitchFamily="34" charset="0"/>
              </a:rPr>
              <a:t>ESSENTIAL</a:t>
            </a:r>
          </a:p>
        </p:txBody>
      </p:sp>
      <p:sp>
        <p:nvSpPr>
          <p:cNvPr id="11" name="Rectangle 10"/>
          <p:cNvSpPr/>
          <p:nvPr userDrawn="1"/>
        </p:nvSpPr>
        <p:spPr>
          <a:xfrm>
            <a:off x="5575845" y="606528"/>
            <a:ext cx="3190634" cy="32870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5">
                <a:latin typeface="Century Gothic" panose="020B0502020202020204" pitchFamily="34" charset="0"/>
              </a:rPr>
              <a:t>ADVANCED</a:t>
            </a:r>
          </a:p>
        </p:txBody>
      </p:sp>
      <p:sp>
        <p:nvSpPr>
          <p:cNvPr id="12" name="Rectangle 11"/>
          <p:cNvSpPr/>
          <p:nvPr userDrawn="1"/>
        </p:nvSpPr>
        <p:spPr>
          <a:xfrm>
            <a:off x="8958329" y="606528"/>
            <a:ext cx="3190634" cy="32870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5">
                <a:latin typeface="Century Gothic" panose="020B0502020202020204" pitchFamily="34" charset="0"/>
              </a:rPr>
              <a:t>MASTERY</a:t>
            </a:r>
          </a:p>
        </p:txBody>
      </p:sp>
      <p:cxnSp>
        <p:nvCxnSpPr>
          <p:cNvPr id="3" name="Connecteur droit 2"/>
          <p:cNvCxnSpPr/>
          <p:nvPr userDrawn="1"/>
        </p:nvCxnSpPr>
        <p:spPr>
          <a:xfrm>
            <a:off x="2178487" y="1027593"/>
            <a:ext cx="101292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userDrawn="1"/>
        </p:nvCxnSpPr>
        <p:spPr>
          <a:xfrm>
            <a:off x="5467648" y="381779"/>
            <a:ext cx="0" cy="646460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userDrawn="1"/>
        </p:nvCxnSpPr>
        <p:spPr>
          <a:xfrm>
            <a:off x="8858801" y="406308"/>
            <a:ext cx="0" cy="646460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ZoneTexte 12"/>
          <p:cNvSpPr txBox="1"/>
          <p:nvPr userDrawn="1"/>
        </p:nvSpPr>
        <p:spPr>
          <a:xfrm>
            <a:off x="4200517" y="38800"/>
            <a:ext cx="4992635" cy="329193"/>
          </a:xfrm>
          <a:prstGeom prst="rect">
            <a:avLst/>
          </a:prstGeom>
          <a:noFill/>
        </p:spPr>
        <p:txBody>
          <a:bodyPr wrap="square" rtlCol="0">
            <a:spAutoFit/>
          </a:bodyPr>
          <a:lstStyle/>
          <a:p>
            <a:r>
              <a:rPr lang="fr-FR" sz="1539" b="1">
                <a:solidFill>
                  <a:srgbClr val="C00000"/>
                </a:solidFill>
                <a:latin typeface="Century Gothic" panose="020B0502020202020204" pitchFamily="34" charset="0"/>
              </a:rPr>
              <a:t>SELF-DIRECTED PROGRAMS</a:t>
            </a:r>
          </a:p>
        </p:txBody>
      </p:sp>
      <p:sp>
        <p:nvSpPr>
          <p:cNvPr id="14" name="ZoneTexte 13"/>
          <p:cNvSpPr txBox="1"/>
          <p:nvPr userDrawn="1"/>
        </p:nvSpPr>
        <p:spPr>
          <a:xfrm>
            <a:off x="169754" y="698427"/>
            <a:ext cx="1554849" cy="369332"/>
          </a:xfrm>
          <a:prstGeom prst="rect">
            <a:avLst/>
          </a:prstGeom>
          <a:solidFill>
            <a:srgbClr val="00B0F0"/>
          </a:solidFill>
        </p:spPr>
        <p:txBody>
          <a:bodyPr wrap="none" rtlCol="0">
            <a:spAutoFit/>
          </a:bodyPr>
          <a:lstStyle/>
          <a:p>
            <a:r>
              <a:rPr lang="fr-FR"/>
              <a:t>OPERATIONS 2</a:t>
            </a:r>
            <a:endParaRPr lang="en-GB"/>
          </a:p>
        </p:txBody>
      </p:sp>
      <p:sp>
        <p:nvSpPr>
          <p:cNvPr id="20" name="ZoneTexte 19">
            <a:hlinkClick r:id="rId2" action="ppaction://hlinksldjump"/>
          </p:cNvPr>
          <p:cNvSpPr txBox="1"/>
          <p:nvPr userDrawn="1"/>
        </p:nvSpPr>
        <p:spPr>
          <a:xfrm flipH="1">
            <a:off x="10359613" y="6280583"/>
            <a:ext cx="1275329" cy="430887"/>
          </a:xfrm>
          <a:prstGeom prst="rect">
            <a:avLst/>
          </a:prstGeom>
          <a:noFill/>
        </p:spPr>
        <p:txBody>
          <a:bodyPr wrap="square" rtlCol="0">
            <a:spAutoFit/>
          </a:bodyPr>
          <a:lstStyle/>
          <a:p>
            <a:pPr algn="ctr"/>
            <a:r>
              <a:rPr lang="en-US" sz="1100" b="1">
                <a:latin typeface="Century Gothic" panose="020B0502020202020204" pitchFamily="34" charset="0"/>
              </a:rPr>
              <a:t>Back to Learning Topics</a:t>
            </a:r>
          </a:p>
        </p:txBody>
      </p:sp>
      <p:pic>
        <p:nvPicPr>
          <p:cNvPr id="21" name="Image 20">
            <a:hlinkClick r:id="rId2" action="ppaction://hlinksldjump"/>
          </p:cNvPr>
          <p:cNvPicPr>
            <a:picLocks noChangeAspect="1"/>
          </p:cNvPicPr>
          <p:nvPr userDrawn="1"/>
        </p:nvPicPr>
        <p:blipFill rotWithShape="1">
          <a:blip r:embed="rId3" cstate="screen">
            <a:extLst>
              <a:ext uri="{28A0092B-C50C-407E-A947-70E740481C1C}">
                <a14:useLocalDpi xmlns:a14="http://schemas.microsoft.com/office/drawing/2010/main"/>
              </a:ext>
            </a:extLst>
          </a:blip>
          <a:srcRect l="5660" t="4706" r="6026" b="18431"/>
          <a:stretch/>
        </p:blipFill>
        <p:spPr>
          <a:xfrm>
            <a:off x="11601019" y="6278944"/>
            <a:ext cx="439546" cy="382553"/>
          </a:xfrm>
          <a:prstGeom prst="rect">
            <a:avLst/>
          </a:prstGeom>
        </p:spPr>
      </p:pic>
    </p:spTree>
    <p:extLst>
      <p:ext uri="{BB962C8B-B14F-4D97-AF65-F5344CB8AC3E}">
        <p14:creationId xmlns:p14="http://schemas.microsoft.com/office/powerpoint/2010/main" val="8257659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Diapositive de titre">
    <p:spTree>
      <p:nvGrpSpPr>
        <p:cNvPr id="1" name=""/>
        <p:cNvGrpSpPr/>
        <p:nvPr/>
      </p:nvGrpSpPr>
      <p:grpSpPr>
        <a:xfrm>
          <a:off x="0" y="0"/>
          <a:ext cx="0" cy="0"/>
          <a:chOff x="0" y="0"/>
          <a:chExt cx="0" cy="0"/>
        </a:xfrm>
      </p:grpSpPr>
      <p:sp>
        <p:nvSpPr>
          <p:cNvPr id="20" name="Rectangle 19"/>
          <p:cNvSpPr/>
          <p:nvPr userDrawn="1"/>
        </p:nvSpPr>
        <p:spPr>
          <a:xfrm>
            <a:off x="2167414" y="358205"/>
            <a:ext cx="2792040" cy="3603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5">
                <a:latin typeface="Century Gothic" panose="020B0502020202020204" pitchFamily="34" charset="0"/>
              </a:rPr>
              <a:t>INDIVIDUAL CONTRIBUTORS</a:t>
            </a:r>
          </a:p>
        </p:txBody>
      </p:sp>
      <p:sp>
        <p:nvSpPr>
          <p:cNvPr id="21" name="Rectangle 20"/>
          <p:cNvSpPr/>
          <p:nvPr userDrawn="1"/>
        </p:nvSpPr>
        <p:spPr>
          <a:xfrm>
            <a:off x="5033333" y="358205"/>
            <a:ext cx="1364115" cy="34608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5">
                <a:latin typeface="Century Gothic" panose="020B0502020202020204" pitchFamily="34" charset="0"/>
              </a:rPr>
              <a:t>TEAM MANAGERS</a:t>
            </a:r>
          </a:p>
        </p:txBody>
      </p:sp>
      <p:sp>
        <p:nvSpPr>
          <p:cNvPr id="22" name="Rectangle 21"/>
          <p:cNvSpPr/>
          <p:nvPr userDrawn="1"/>
        </p:nvSpPr>
        <p:spPr>
          <a:xfrm>
            <a:off x="6489164" y="358205"/>
            <a:ext cx="1370919" cy="34608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5">
                <a:latin typeface="Century Gothic" panose="020B0502020202020204" pitchFamily="34" charset="0"/>
              </a:rPr>
              <a:t>HEAD OF FUNCTION/ BU COMMITTEE</a:t>
            </a:r>
            <a:r>
              <a:rPr lang="fr-FR" sz="705" baseline="0">
                <a:latin typeface="Century Gothic" panose="020B0502020202020204" pitchFamily="34" charset="0"/>
              </a:rPr>
              <a:t> MB</a:t>
            </a:r>
            <a:endParaRPr lang="fr-FR" sz="705">
              <a:latin typeface="Century Gothic" panose="020B0502020202020204" pitchFamily="34" charset="0"/>
            </a:endParaRPr>
          </a:p>
        </p:txBody>
      </p:sp>
      <p:sp>
        <p:nvSpPr>
          <p:cNvPr id="23" name="Rectangle 22"/>
          <p:cNvSpPr/>
          <p:nvPr userDrawn="1"/>
        </p:nvSpPr>
        <p:spPr>
          <a:xfrm>
            <a:off x="7935302" y="358205"/>
            <a:ext cx="1364115" cy="34608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5">
                <a:latin typeface="Century Gothic" panose="020B0502020202020204" pitchFamily="34" charset="0"/>
              </a:rPr>
              <a:t>BU MANAGER</a:t>
            </a:r>
          </a:p>
        </p:txBody>
      </p:sp>
      <p:sp>
        <p:nvSpPr>
          <p:cNvPr id="24" name="Rectangle 23"/>
          <p:cNvSpPr/>
          <p:nvPr userDrawn="1"/>
        </p:nvSpPr>
        <p:spPr>
          <a:xfrm>
            <a:off x="9413330" y="358205"/>
            <a:ext cx="2731041" cy="34608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5">
                <a:latin typeface="Century Gothic" panose="020B0502020202020204" pitchFamily="34" charset="0"/>
              </a:rPr>
              <a:t>SENIOR &amp; TOP EXECUTIVES</a:t>
            </a:r>
          </a:p>
        </p:txBody>
      </p:sp>
      <p:sp>
        <p:nvSpPr>
          <p:cNvPr id="17" name="Espace réservé du numéro de diapositive 5"/>
          <p:cNvSpPr>
            <a:spLocks noGrp="1"/>
          </p:cNvSpPr>
          <p:nvPr>
            <p:ph type="sldNum" sz="quarter" idx="4"/>
          </p:nvPr>
        </p:nvSpPr>
        <p:spPr>
          <a:xfrm>
            <a:off x="9303823" y="6480885"/>
            <a:ext cx="2845141" cy="365502"/>
          </a:xfrm>
          <a:prstGeom prst="rect">
            <a:avLst/>
          </a:prstGeom>
        </p:spPr>
        <p:txBody>
          <a:bodyPr vert="horz" lIns="91440" tIns="45720" rIns="91440" bIns="45720" rtlCol="0" anchor="ctr"/>
          <a:lstStyle>
            <a:lvl1pPr algn="r">
              <a:defRPr sz="770">
                <a:solidFill>
                  <a:schemeClr val="bg1"/>
                </a:solidFill>
              </a:defRPr>
            </a:lvl1pPr>
          </a:lstStyle>
          <a:p>
            <a:fld id="{F6BF730A-EFAB-4D8E-9C64-44806AA06F7C}" type="slidenum">
              <a:rPr lang="fr-FR" smtClean="0"/>
              <a:pPr/>
              <a:t>‹#›</a:t>
            </a:fld>
            <a:endParaRPr lang="fr-FR"/>
          </a:p>
        </p:txBody>
      </p:sp>
      <p:sp>
        <p:nvSpPr>
          <p:cNvPr id="5" name="Arrondir un rectangle avec un coin diagonal 4"/>
          <p:cNvSpPr/>
          <p:nvPr userDrawn="1"/>
        </p:nvSpPr>
        <p:spPr>
          <a:xfrm>
            <a:off x="0" y="57794"/>
            <a:ext cx="3797624" cy="249906"/>
          </a:xfrm>
          <a:prstGeom prst="round2Diag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54"/>
          </a:p>
        </p:txBody>
      </p:sp>
      <p:sp>
        <p:nvSpPr>
          <p:cNvPr id="26" name="ZoneTexte 25"/>
          <p:cNvSpPr txBox="1"/>
          <p:nvPr userDrawn="1"/>
        </p:nvSpPr>
        <p:spPr>
          <a:xfrm>
            <a:off x="5002332" y="730780"/>
            <a:ext cx="1435467" cy="250197"/>
          </a:xfrm>
          <a:prstGeom prst="rect">
            <a:avLst/>
          </a:prstGeom>
          <a:noFill/>
        </p:spPr>
        <p:txBody>
          <a:bodyPr wrap="square" rtlCol="0">
            <a:spAutoFit/>
          </a:bodyPr>
          <a:lstStyle/>
          <a:p>
            <a:pPr algn="ctr"/>
            <a:r>
              <a:rPr lang="fr-FR" sz="513">
                <a:latin typeface="Century Gothic" panose="020B0502020202020204" pitchFamily="34" charset="0"/>
              </a:rPr>
              <a:t>Group Manager / </a:t>
            </a:r>
          </a:p>
          <a:p>
            <a:pPr algn="ctr"/>
            <a:r>
              <a:rPr lang="fr-FR" sz="513">
                <a:latin typeface="Century Gothic" panose="020B0502020202020204" pitchFamily="34" charset="0"/>
              </a:rPr>
              <a:t>Key Account Manager</a:t>
            </a:r>
          </a:p>
        </p:txBody>
      </p:sp>
      <p:sp>
        <p:nvSpPr>
          <p:cNvPr id="27" name="ZoneTexte 26"/>
          <p:cNvSpPr txBox="1"/>
          <p:nvPr userDrawn="1"/>
        </p:nvSpPr>
        <p:spPr>
          <a:xfrm>
            <a:off x="6466603" y="730780"/>
            <a:ext cx="1427221" cy="250197"/>
          </a:xfrm>
          <a:prstGeom prst="rect">
            <a:avLst/>
          </a:prstGeom>
          <a:noFill/>
        </p:spPr>
        <p:txBody>
          <a:bodyPr wrap="square" rtlCol="0">
            <a:spAutoFit/>
          </a:bodyPr>
          <a:lstStyle/>
          <a:p>
            <a:pPr algn="ctr"/>
            <a:r>
              <a:rPr lang="fr-FR" sz="513">
                <a:latin typeface="Century Gothic" panose="020B0502020202020204" pitchFamily="34" charset="0"/>
              </a:rPr>
              <a:t>Marketing Director Brand Commercial Director</a:t>
            </a:r>
          </a:p>
        </p:txBody>
      </p:sp>
      <p:sp>
        <p:nvSpPr>
          <p:cNvPr id="28" name="Rectangle 27"/>
          <p:cNvSpPr/>
          <p:nvPr userDrawn="1"/>
        </p:nvSpPr>
        <p:spPr>
          <a:xfrm>
            <a:off x="7909059" y="730780"/>
            <a:ext cx="1452829" cy="250197"/>
          </a:xfrm>
          <a:prstGeom prst="rect">
            <a:avLst/>
          </a:prstGeom>
          <a:noFill/>
        </p:spPr>
        <p:txBody>
          <a:bodyPr wrap="square" rtlCol="0">
            <a:spAutoFit/>
          </a:bodyPr>
          <a:lstStyle/>
          <a:p>
            <a:pPr algn="ctr"/>
            <a:r>
              <a:rPr lang="fr-FR" sz="513">
                <a:latin typeface="Century Gothic" panose="020B0502020202020204" pitchFamily="34" charset="0"/>
              </a:rPr>
              <a:t>Country Brand Manager</a:t>
            </a:r>
          </a:p>
          <a:p>
            <a:pPr algn="ctr"/>
            <a:r>
              <a:rPr lang="fr-FR" sz="513">
                <a:latin typeface="Century Gothic" panose="020B0502020202020204" pitchFamily="34" charset="0"/>
              </a:rPr>
              <a:t>Stretegic Country</a:t>
            </a:r>
          </a:p>
        </p:txBody>
      </p:sp>
      <p:sp>
        <p:nvSpPr>
          <p:cNvPr id="29" name="Rectangle 28"/>
          <p:cNvSpPr/>
          <p:nvPr userDrawn="1"/>
        </p:nvSpPr>
        <p:spPr>
          <a:xfrm>
            <a:off x="9355093" y="730780"/>
            <a:ext cx="1419214" cy="250197"/>
          </a:xfrm>
          <a:prstGeom prst="rect">
            <a:avLst/>
          </a:prstGeom>
          <a:noFill/>
        </p:spPr>
        <p:txBody>
          <a:bodyPr wrap="square" rtlCol="0">
            <a:spAutoFit/>
          </a:bodyPr>
          <a:lstStyle/>
          <a:p>
            <a:pPr algn="ctr"/>
            <a:r>
              <a:rPr lang="fr-FR" sz="513">
                <a:latin typeface="Century Gothic" panose="020B0502020202020204" pitchFamily="34" charset="0"/>
              </a:rPr>
              <a:t>Members of strategic country ManComs/ Heads of internal functions</a:t>
            </a:r>
          </a:p>
        </p:txBody>
      </p:sp>
      <p:sp>
        <p:nvSpPr>
          <p:cNvPr id="30" name="Rectangle 29"/>
          <p:cNvSpPr/>
          <p:nvPr userDrawn="1"/>
        </p:nvSpPr>
        <p:spPr>
          <a:xfrm>
            <a:off x="10774308" y="730780"/>
            <a:ext cx="1372954" cy="250197"/>
          </a:xfrm>
          <a:prstGeom prst="rect">
            <a:avLst/>
          </a:prstGeom>
          <a:noFill/>
        </p:spPr>
        <p:txBody>
          <a:bodyPr wrap="square" rtlCol="0">
            <a:spAutoFit/>
          </a:bodyPr>
          <a:lstStyle/>
          <a:p>
            <a:pPr algn="ctr"/>
            <a:r>
              <a:rPr lang="fr-FR" sz="513">
                <a:latin typeface="Century Gothic" panose="020B0502020202020204" pitchFamily="34" charset="0"/>
              </a:rPr>
              <a:t>Country Managing Directores/ </a:t>
            </a:r>
          </a:p>
          <a:p>
            <a:pPr algn="ctr"/>
            <a:r>
              <a:rPr lang="fr-FR" sz="513">
                <a:latin typeface="Century Gothic" panose="020B0502020202020204" pitchFamily="34" charset="0"/>
              </a:rPr>
              <a:t>N-1 to COMEX members</a:t>
            </a:r>
          </a:p>
        </p:txBody>
      </p:sp>
      <p:cxnSp>
        <p:nvCxnSpPr>
          <p:cNvPr id="9" name="Connecteur droit 8"/>
          <p:cNvCxnSpPr/>
          <p:nvPr userDrawn="1"/>
        </p:nvCxnSpPr>
        <p:spPr>
          <a:xfrm>
            <a:off x="4993116" y="361806"/>
            <a:ext cx="15233" cy="646460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Connecteur droit 30"/>
          <p:cNvCxnSpPr/>
          <p:nvPr userDrawn="1"/>
        </p:nvCxnSpPr>
        <p:spPr>
          <a:xfrm>
            <a:off x="6432558" y="361806"/>
            <a:ext cx="15233" cy="646460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Connecteur droit 31"/>
          <p:cNvCxnSpPr/>
          <p:nvPr userDrawn="1"/>
        </p:nvCxnSpPr>
        <p:spPr>
          <a:xfrm>
            <a:off x="7893826" y="361806"/>
            <a:ext cx="15233" cy="646460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Connecteur droit 32"/>
          <p:cNvCxnSpPr/>
          <p:nvPr userDrawn="1"/>
        </p:nvCxnSpPr>
        <p:spPr>
          <a:xfrm>
            <a:off x="9346655" y="361806"/>
            <a:ext cx="15233" cy="646460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 name="Connecteur droit 33"/>
          <p:cNvCxnSpPr/>
          <p:nvPr userDrawn="1"/>
        </p:nvCxnSpPr>
        <p:spPr>
          <a:xfrm>
            <a:off x="3543656" y="707027"/>
            <a:ext cx="15233" cy="616446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Connecteur droit 35"/>
          <p:cNvCxnSpPr/>
          <p:nvPr userDrawn="1"/>
        </p:nvCxnSpPr>
        <p:spPr>
          <a:xfrm>
            <a:off x="10774308" y="699973"/>
            <a:ext cx="15233" cy="616446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8" name="ZoneTexte 47"/>
          <p:cNvSpPr txBox="1"/>
          <p:nvPr userDrawn="1"/>
        </p:nvSpPr>
        <p:spPr>
          <a:xfrm>
            <a:off x="2167414" y="762609"/>
            <a:ext cx="1435467" cy="171265"/>
          </a:xfrm>
          <a:prstGeom prst="rect">
            <a:avLst/>
          </a:prstGeom>
          <a:noFill/>
        </p:spPr>
        <p:txBody>
          <a:bodyPr wrap="square" rtlCol="0">
            <a:spAutoFit/>
          </a:bodyPr>
          <a:lstStyle/>
          <a:p>
            <a:pPr algn="ctr"/>
            <a:r>
              <a:rPr lang="fr-FR" sz="513">
                <a:latin typeface="Century Gothic" panose="020B0502020202020204" pitchFamily="34" charset="0"/>
              </a:rPr>
              <a:t>Junior Product Manager</a:t>
            </a:r>
          </a:p>
        </p:txBody>
      </p:sp>
      <p:sp>
        <p:nvSpPr>
          <p:cNvPr id="49" name="ZoneTexte 48"/>
          <p:cNvSpPr txBox="1"/>
          <p:nvPr userDrawn="1"/>
        </p:nvSpPr>
        <p:spPr>
          <a:xfrm>
            <a:off x="3551273" y="762609"/>
            <a:ext cx="1435467" cy="171265"/>
          </a:xfrm>
          <a:prstGeom prst="rect">
            <a:avLst/>
          </a:prstGeom>
          <a:noFill/>
        </p:spPr>
        <p:txBody>
          <a:bodyPr wrap="square" rtlCol="0">
            <a:spAutoFit/>
          </a:bodyPr>
          <a:lstStyle/>
          <a:p>
            <a:pPr algn="ctr"/>
            <a:r>
              <a:rPr lang="fr-FR" sz="513">
                <a:latin typeface="Century Gothic" panose="020B0502020202020204" pitchFamily="34" charset="0"/>
              </a:rPr>
              <a:t>Product</a:t>
            </a:r>
            <a:r>
              <a:rPr lang="fr-FR" sz="513" baseline="0">
                <a:latin typeface="Century Gothic" panose="020B0502020202020204" pitchFamily="34" charset="0"/>
              </a:rPr>
              <a:t> Manager</a:t>
            </a:r>
            <a:endParaRPr lang="fr-FR" sz="513">
              <a:latin typeface="Century Gothic" panose="020B0502020202020204" pitchFamily="34" charset="0"/>
            </a:endParaRPr>
          </a:p>
        </p:txBody>
      </p:sp>
      <p:cxnSp>
        <p:nvCxnSpPr>
          <p:cNvPr id="50" name="Connecteur droit 49"/>
          <p:cNvCxnSpPr/>
          <p:nvPr userDrawn="1"/>
        </p:nvCxnSpPr>
        <p:spPr>
          <a:xfrm>
            <a:off x="2119573" y="1008454"/>
            <a:ext cx="10101719" cy="0"/>
          </a:xfrm>
          <a:prstGeom prst="line">
            <a:avLst/>
          </a:prstGeom>
          <a:ln>
            <a:solidFill>
              <a:srgbClr val="AFAFAF"/>
            </a:solidFill>
          </a:ln>
        </p:spPr>
        <p:style>
          <a:lnRef idx="1">
            <a:schemeClr val="accent1"/>
          </a:lnRef>
          <a:fillRef idx="0">
            <a:schemeClr val="accent1"/>
          </a:fillRef>
          <a:effectRef idx="0">
            <a:schemeClr val="accent1"/>
          </a:effectRef>
          <a:fontRef idx="minor">
            <a:schemeClr val="tx1"/>
          </a:fontRef>
        </p:style>
      </p:cxnSp>
      <p:sp>
        <p:nvSpPr>
          <p:cNvPr id="51" name="Rectangle 50"/>
          <p:cNvSpPr/>
          <p:nvPr userDrawn="1"/>
        </p:nvSpPr>
        <p:spPr>
          <a:xfrm>
            <a:off x="3924602" y="113644"/>
            <a:ext cx="174162" cy="13852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54"/>
          </a:p>
        </p:txBody>
      </p:sp>
      <p:sp>
        <p:nvSpPr>
          <p:cNvPr id="25" name="ZoneTexte 24"/>
          <p:cNvSpPr txBox="1"/>
          <p:nvPr userDrawn="1"/>
        </p:nvSpPr>
        <p:spPr>
          <a:xfrm>
            <a:off x="4200517" y="38800"/>
            <a:ext cx="4992635" cy="329193"/>
          </a:xfrm>
          <a:prstGeom prst="rect">
            <a:avLst/>
          </a:prstGeom>
          <a:noFill/>
        </p:spPr>
        <p:txBody>
          <a:bodyPr wrap="square" rtlCol="0">
            <a:spAutoFit/>
          </a:bodyPr>
          <a:lstStyle/>
          <a:p>
            <a:r>
              <a:rPr lang="fr-FR" sz="1539" b="1">
                <a:solidFill>
                  <a:srgbClr val="C00000"/>
                </a:solidFill>
                <a:latin typeface="Century Gothic" panose="020B0502020202020204" pitchFamily="34" charset="0"/>
              </a:rPr>
              <a:t>PRESCRIBED PROGRAMS</a:t>
            </a:r>
          </a:p>
        </p:txBody>
      </p:sp>
    </p:spTree>
    <p:extLst>
      <p:ext uri="{BB962C8B-B14F-4D97-AF65-F5344CB8AC3E}">
        <p14:creationId xmlns:p14="http://schemas.microsoft.com/office/powerpoint/2010/main" val="413679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Diapositive de titre">
    <p:spTree>
      <p:nvGrpSpPr>
        <p:cNvPr id="1" name=""/>
        <p:cNvGrpSpPr/>
        <p:nvPr/>
      </p:nvGrpSpPr>
      <p:grpSpPr>
        <a:xfrm>
          <a:off x="0" y="0"/>
          <a:ext cx="0" cy="0"/>
          <a:chOff x="0" y="0"/>
          <a:chExt cx="0" cy="0"/>
        </a:xfrm>
      </p:grpSpPr>
      <p:sp>
        <p:nvSpPr>
          <p:cNvPr id="21" name="Rectangle 20"/>
          <p:cNvSpPr/>
          <p:nvPr userDrawn="1"/>
        </p:nvSpPr>
        <p:spPr>
          <a:xfrm>
            <a:off x="6473502" y="574847"/>
            <a:ext cx="1364115" cy="34608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5">
                <a:latin typeface="Century Gothic" panose="020B0502020202020204" pitchFamily="34" charset="0"/>
              </a:rPr>
              <a:t>TEAM MANAGERS</a:t>
            </a:r>
          </a:p>
        </p:txBody>
      </p:sp>
      <p:sp>
        <p:nvSpPr>
          <p:cNvPr id="22" name="Rectangle 21"/>
          <p:cNvSpPr/>
          <p:nvPr userDrawn="1"/>
        </p:nvSpPr>
        <p:spPr>
          <a:xfrm>
            <a:off x="8440531" y="574847"/>
            <a:ext cx="1370919" cy="34608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5">
                <a:latin typeface="Century Gothic" panose="020B0502020202020204" pitchFamily="34" charset="0"/>
              </a:rPr>
              <a:t>HEAD OF FUNCTION/ BU COMMITTEE</a:t>
            </a:r>
            <a:r>
              <a:rPr lang="fr-FR" sz="705" baseline="0">
                <a:latin typeface="Century Gothic" panose="020B0502020202020204" pitchFamily="34" charset="0"/>
              </a:rPr>
              <a:t> MB</a:t>
            </a:r>
            <a:endParaRPr lang="fr-FR" sz="705">
              <a:latin typeface="Century Gothic" panose="020B0502020202020204" pitchFamily="34" charset="0"/>
            </a:endParaRPr>
          </a:p>
        </p:txBody>
      </p:sp>
      <p:sp>
        <p:nvSpPr>
          <p:cNvPr id="23" name="Rectangle 22"/>
          <p:cNvSpPr/>
          <p:nvPr userDrawn="1"/>
        </p:nvSpPr>
        <p:spPr>
          <a:xfrm>
            <a:off x="10421167" y="574847"/>
            <a:ext cx="1364115" cy="34608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5">
                <a:latin typeface="Century Gothic" panose="020B0502020202020204" pitchFamily="34" charset="0"/>
              </a:rPr>
              <a:t>BU MANAGER</a:t>
            </a:r>
          </a:p>
        </p:txBody>
      </p:sp>
      <p:sp>
        <p:nvSpPr>
          <p:cNvPr id="17" name="Espace réservé du numéro de diapositive 5"/>
          <p:cNvSpPr>
            <a:spLocks noGrp="1"/>
          </p:cNvSpPr>
          <p:nvPr>
            <p:ph type="sldNum" sz="quarter" idx="4"/>
          </p:nvPr>
        </p:nvSpPr>
        <p:spPr>
          <a:xfrm>
            <a:off x="9303823" y="6480885"/>
            <a:ext cx="2845141" cy="365502"/>
          </a:xfrm>
          <a:prstGeom prst="rect">
            <a:avLst/>
          </a:prstGeom>
        </p:spPr>
        <p:txBody>
          <a:bodyPr vert="horz" lIns="91440" tIns="45720" rIns="91440" bIns="45720" rtlCol="0" anchor="ctr"/>
          <a:lstStyle>
            <a:lvl1pPr algn="r">
              <a:defRPr sz="770">
                <a:solidFill>
                  <a:schemeClr val="bg1"/>
                </a:solidFill>
              </a:defRPr>
            </a:lvl1pPr>
          </a:lstStyle>
          <a:p>
            <a:fld id="{F6BF730A-EFAB-4D8E-9C64-44806AA06F7C}" type="slidenum">
              <a:rPr lang="fr-FR" smtClean="0"/>
              <a:pPr/>
              <a:t>‹#›</a:t>
            </a:fld>
            <a:endParaRPr lang="fr-FR"/>
          </a:p>
        </p:txBody>
      </p:sp>
      <p:sp>
        <p:nvSpPr>
          <p:cNvPr id="5" name="Arrondir un rectangle avec un coin diagonal 4"/>
          <p:cNvSpPr/>
          <p:nvPr userDrawn="1"/>
        </p:nvSpPr>
        <p:spPr>
          <a:xfrm>
            <a:off x="0" y="57794"/>
            <a:ext cx="3797624" cy="249906"/>
          </a:xfrm>
          <a:prstGeom prst="round2Diag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54"/>
          </a:p>
        </p:txBody>
      </p:sp>
      <p:cxnSp>
        <p:nvCxnSpPr>
          <p:cNvPr id="9" name="Connecteur droit 8"/>
          <p:cNvCxnSpPr/>
          <p:nvPr userDrawn="1"/>
        </p:nvCxnSpPr>
        <p:spPr>
          <a:xfrm>
            <a:off x="6128020" y="611965"/>
            <a:ext cx="15233" cy="621064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Connecteur droit 30"/>
          <p:cNvCxnSpPr/>
          <p:nvPr userDrawn="1"/>
        </p:nvCxnSpPr>
        <p:spPr>
          <a:xfrm>
            <a:off x="8139765" y="611965"/>
            <a:ext cx="15233" cy="621064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Connecteur droit 31"/>
          <p:cNvCxnSpPr/>
          <p:nvPr userDrawn="1"/>
        </p:nvCxnSpPr>
        <p:spPr>
          <a:xfrm>
            <a:off x="10130820" y="611965"/>
            <a:ext cx="15233" cy="621064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 name="Connecteur droit 33"/>
          <p:cNvCxnSpPr/>
          <p:nvPr userDrawn="1"/>
        </p:nvCxnSpPr>
        <p:spPr>
          <a:xfrm>
            <a:off x="4106263" y="707027"/>
            <a:ext cx="15233" cy="616446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1" name="Rectangle 50"/>
          <p:cNvSpPr/>
          <p:nvPr userDrawn="1"/>
        </p:nvSpPr>
        <p:spPr>
          <a:xfrm>
            <a:off x="3924602" y="113644"/>
            <a:ext cx="174162" cy="13852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54"/>
          </a:p>
        </p:txBody>
      </p:sp>
      <p:sp>
        <p:nvSpPr>
          <p:cNvPr id="13" name="ZoneTexte 12"/>
          <p:cNvSpPr txBox="1"/>
          <p:nvPr userDrawn="1"/>
        </p:nvSpPr>
        <p:spPr>
          <a:xfrm>
            <a:off x="4200517" y="38800"/>
            <a:ext cx="4992635" cy="329193"/>
          </a:xfrm>
          <a:prstGeom prst="rect">
            <a:avLst/>
          </a:prstGeom>
          <a:noFill/>
        </p:spPr>
        <p:txBody>
          <a:bodyPr wrap="square" rtlCol="0">
            <a:spAutoFit/>
          </a:bodyPr>
          <a:lstStyle/>
          <a:p>
            <a:r>
              <a:rPr lang="fr-FR" sz="1539" b="1">
                <a:solidFill>
                  <a:srgbClr val="C00000"/>
                </a:solidFill>
                <a:latin typeface="Century Gothic" panose="020B0502020202020204" pitchFamily="34" charset="0"/>
              </a:rPr>
              <a:t>PRESCRIBED PROGRAMS</a:t>
            </a:r>
          </a:p>
        </p:txBody>
      </p:sp>
      <p:sp>
        <p:nvSpPr>
          <p:cNvPr id="20" name="Rectangle 19"/>
          <p:cNvSpPr/>
          <p:nvPr userDrawn="1"/>
        </p:nvSpPr>
        <p:spPr>
          <a:xfrm>
            <a:off x="2167413" y="574847"/>
            <a:ext cx="3870532" cy="3603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5">
                <a:latin typeface="Century Gothic" panose="020B0502020202020204" pitchFamily="34" charset="0"/>
              </a:rPr>
              <a:t>INDIVIDUAL CONTRIBUTORS</a:t>
            </a:r>
          </a:p>
        </p:txBody>
      </p:sp>
    </p:spTree>
    <p:extLst>
      <p:ext uri="{BB962C8B-B14F-4D97-AF65-F5344CB8AC3E}">
        <p14:creationId xmlns:p14="http://schemas.microsoft.com/office/powerpoint/2010/main" val="20756682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9_Diapositive de titre">
    <p:spTree>
      <p:nvGrpSpPr>
        <p:cNvPr id="1" name=""/>
        <p:cNvGrpSpPr/>
        <p:nvPr/>
      </p:nvGrpSpPr>
      <p:grpSpPr>
        <a:xfrm>
          <a:off x="0" y="0"/>
          <a:ext cx="0" cy="0"/>
          <a:chOff x="0" y="0"/>
          <a:chExt cx="0" cy="0"/>
        </a:xfrm>
      </p:grpSpPr>
      <p:sp>
        <p:nvSpPr>
          <p:cNvPr id="17" name="Espace réservé du numéro de diapositive 5"/>
          <p:cNvSpPr>
            <a:spLocks noGrp="1"/>
          </p:cNvSpPr>
          <p:nvPr>
            <p:ph type="sldNum" sz="quarter" idx="4"/>
          </p:nvPr>
        </p:nvSpPr>
        <p:spPr>
          <a:xfrm>
            <a:off x="9303823" y="6480885"/>
            <a:ext cx="2845141" cy="365502"/>
          </a:xfrm>
          <a:prstGeom prst="rect">
            <a:avLst/>
          </a:prstGeom>
        </p:spPr>
        <p:txBody>
          <a:bodyPr vert="horz" lIns="91440" tIns="45720" rIns="91440" bIns="45720" rtlCol="0" anchor="ctr"/>
          <a:lstStyle>
            <a:lvl1pPr algn="r">
              <a:defRPr sz="770">
                <a:solidFill>
                  <a:schemeClr val="bg1"/>
                </a:solidFill>
              </a:defRPr>
            </a:lvl1pPr>
          </a:lstStyle>
          <a:p>
            <a:fld id="{F6BF730A-EFAB-4D8E-9C64-44806AA06F7C}" type="slidenum">
              <a:rPr lang="fr-FR" smtClean="0"/>
              <a:pPr/>
              <a:t>‹#›</a:t>
            </a:fld>
            <a:endParaRPr lang="fr-FR"/>
          </a:p>
        </p:txBody>
      </p:sp>
      <p:sp>
        <p:nvSpPr>
          <p:cNvPr id="7" name="Rectangle 6"/>
          <p:cNvSpPr/>
          <p:nvPr userDrawn="1"/>
        </p:nvSpPr>
        <p:spPr>
          <a:xfrm>
            <a:off x="3924602" y="113644"/>
            <a:ext cx="174162" cy="13852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54"/>
          </a:p>
        </p:txBody>
      </p:sp>
      <p:sp>
        <p:nvSpPr>
          <p:cNvPr id="8" name="Arrondir un rectangle avec un coin diagonal 7"/>
          <p:cNvSpPr/>
          <p:nvPr userDrawn="1"/>
        </p:nvSpPr>
        <p:spPr>
          <a:xfrm>
            <a:off x="0" y="57794"/>
            <a:ext cx="3797624" cy="249906"/>
          </a:xfrm>
          <a:prstGeom prst="round2Diag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54"/>
          </a:p>
        </p:txBody>
      </p:sp>
      <p:sp>
        <p:nvSpPr>
          <p:cNvPr id="9" name="Rectangle 8"/>
          <p:cNvSpPr/>
          <p:nvPr userDrawn="1"/>
        </p:nvSpPr>
        <p:spPr>
          <a:xfrm>
            <a:off x="2191607" y="606528"/>
            <a:ext cx="3190634" cy="32870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5">
                <a:latin typeface="Century Gothic" panose="020B0502020202020204" pitchFamily="34" charset="0"/>
              </a:rPr>
              <a:t>ESSENTIAL</a:t>
            </a:r>
          </a:p>
        </p:txBody>
      </p:sp>
      <p:sp>
        <p:nvSpPr>
          <p:cNvPr id="11" name="Rectangle 10"/>
          <p:cNvSpPr/>
          <p:nvPr userDrawn="1"/>
        </p:nvSpPr>
        <p:spPr>
          <a:xfrm>
            <a:off x="5575845" y="606528"/>
            <a:ext cx="3190634" cy="32870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5">
                <a:latin typeface="Century Gothic" panose="020B0502020202020204" pitchFamily="34" charset="0"/>
              </a:rPr>
              <a:t>ADVANCED</a:t>
            </a:r>
          </a:p>
        </p:txBody>
      </p:sp>
      <p:sp>
        <p:nvSpPr>
          <p:cNvPr id="12" name="Rectangle 11"/>
          <p:cNvSpPr/>
          <p:nvPr userDrawn="1"/>
        </p:nvSpPr>
        <p:spPr>
          <a:xfrm>
            <a:off x="8958329" y="606528"/>
            <a:ext cx="3190634" cy="32870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5">
                <a:latin typeface="Century Gothic" panose="020B0502020202020204" pitchFamily="34" charset="0"/>
              </a:rPr>
              <a:t>MASTERY</a:t>
            </a:r>
          </a:p>
        </p:txBody>
      </p:sp>
      <p:cxnSp>
        <p:nvCxnSpPr>
          <p:cNvPr id="3" name="Connecteur droit 2"/>
          <p:cNvCxnSpPr/>
          <p:nvPr userDrawn="1"/>
        </p:nvCxnSpPr>
        <p:spPr>
          <a:xfrm>
            <a:off x="2178487" y="1027593"/>
            <a:ext cx="101292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userDrawn="1"/>
        </p:nvCxnSpPr>
        <p:spPr>
          <a:xfrm>
            <a:off x="5467648" y="381779"/>
            <a:ext cx="0" cy="646460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userDrawn="1"/>
        </p:nvCxnSpPr>
        <p:spPr>
          <a:xfrm>
            <a:off x="8858801" y="406308"/>
            <a:ext cx="0" cy="646460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ZoneTexte 12"/>
          <p:cNvSpPr txBox="1"/>
          <p:nvPr userDrawn="1"/>
        </p:nvSpPr>
        <p:spPr>
          <a:xfrm>
            <a:off x="4200517" y="38800"/>
            <a:ext cx="4992635" cy="329193"/>
          </a:xfrm>
          <a:prstGeom prst="rect">
            <a:avLst/>
          </a:prstGeom>
          <a:noFill/>
        </p:spPr>
        <p:txBody>
          <a:bodyPr wrap="square" rtlCol="0">
            <a:spAutoFit/>
          </a:bodyPr>
          <a:lstStyle/>
          <a:p>
            <a:r>
              <a:rPr lang="fr-FR" sz="1539" b="1">
                <a:solidFill>
                  <a:srgbClr val="C00000"/>
                </a:solidFill>
                <a:latin typeface="Century Gothic" panose="020B0502020202020204" pitchFamily="34" charset="0"/>
              </a:rPr>
              <a:t>SELF-DIRECTED PROGRAMS</a:t>
            </a:r>
          </a:p>
        </p:txBody>
      </p:sp>
    </p:spTree>
    <p:extLst>
      <p:ext uri="{BB962C8B-B14F-4D97-AF65-F5344CB8AC3E}">
        <p14:creationId xmlns:p14="http://schemas.microsoft.com/office/powerpoint/2010/main" val="41223396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10" name="Rectangle 9"/>
          <p:cNvSpPr/>
          <p:nvPr userDrawn="1"/>
        </p:nvSpPr>
        <p:spPr>
          <a:xfrm>
            <a:off x="2229860" y="360608"/>
            <a:ext cx="3162665" cy="208800"/>
          </a:xfrm>
          <a:prstGeom prst="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000" b="0" i="0" u="none" strike="noStrike" kern="1200" cap="none" spc="0" normalizeH="0" baseline="0" noProof="0">
                <a:ln>
                  <a:noFill/>
                </a:ln>
                <a:solidFill>
                  <a:prstClr val="white"/>
                </a:solidFill>
                <a:effectLst/>
                <a:uLnTx/>
                <a:uFillTx/>
                <a:latin typeface="Century Gothic" panose="020B0502020202020204" pitchFamily="34" charset="0"/>
                <a:ea typeface="+mn-ea"/>
                <a:cs typeface="+mn-cs"/>
              </a:rPr>
              <a:t>INDIVIDUAL CONTRIBUTORS</a:t>
            </a:r>
          </a:p>
        </p:txBody>
      </p:sp>
      <p:sp>
        <p:nvSpPr>
          <p:cNvPr id="11" name="Rectangle 10"/>
          <p:cNvSpPr/>
          <p:nvPr userDrawn="1"/>
        </p:nvSpPr>
        <p:spPr>
          <a:xfrm>
            <a:off x="5586297" y="360608"/>
            <a:ext cx="3168000" cy="208800"/>
          </a:xfrm>
          <a:prstGeom prst="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000" b="0" i="0" u="none" strike="noStrike" kern="1200" cap="none" spc="0" normalizeH="0" baseline="0" noProof="0">
                <a:ln>
                  <a:noFill/>
                </a:ln>
                <a:solidFill>
                  <a:prstClr val="white"/>
                </a:solidFill>
                <a:effectLst/>
                <a:uLnTx/>
                <a:uFillTx/>
                <a:latin typeface="Century Gothic" panose="020B0502020202020204" pitchFamily="34" charset="0"/>
                <a:ea typeface="+mn-ea"/>
                <a:cs typeface="+mn-cs"/>
              </a:rPr>
              <a:t>TEAM LEADERS</a:t>
            </a:r>
          </a:p>
        </p:txBody>
      </p:sp>
      <p:sp>
        <p:nvSpPr>
          <p:cNvPr id="12" name="Rectangle 11"/>
          <p:cNvSpPr/>
          <p:nvPr userDrawn="1"/>
        </p:nvSpPr>
        <p:spPr>
          <a:xfrm>
            <a:off x="8948068" y="360608"/>
            <a:ext cx="3168000" cy="208800"/>
          </a:xfrm>
          <a:prstGeom prst="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a:latin typeface="Century Gothic" panose="020B0502020202020204" pitchFamily="34" charset="0"/>
              </a:rPr>
              <a:t>HEAD OF FUNCTION/ BU COMMITTEE</a:t>
            </a:r>
            <a:r>
              <a:rPr lang="fr-FR" sz="1000" baseline="0">
                <a:latin typeface="Century Gothic" panose="020B0502020202020204" pitchFamily="34" charset="0"/>
              </a:rPr>
              <a:t> MEMBERS</a:t>
            </a:r>
            <a:endParaRPr lang="fr-FR" sz="1000">
              <a:latin typeface="Century Gothic" panose="020B0502020202020204" pitchFamily="34" charset="0"/>
            </a:endParaRPr>
          </a:p>
        </p:txBody>
      </p:sp>
      <p:cxnSp>
        <p:nvCxnSpPr>
          <p:cNvPr id="14" name="Connecteur droit 13"/>
          <p:cNvCxnSpPr/>
          <p:nvPr userDrawn="1"/>
        </p:nvCxnSpPr>
        <p:spPr>
          <a:xfrm>
            <a:off x="5481891" y="356379"/>
            <a:ext cx="0" cy="288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userDrawn="1"/>
        </p:nvCxnSpPr>
        <p:spPr>
          <a:xfrm>
            <a:off x="8843477" y="380908"/>
            <a:ext cx="0" cy="288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0" name="Rectangle 19"/>
          <p:cNvSpPr/>
          <p:nvPr userDrawn="1"/>
        </p:nvSpPr>
        <p:spPr>
          <a:xfrm>
            <a:off x="2229861" y="3353385"/>
            <a:ext cx="3162664" cy="20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a:latin typeface="Century Gothic" panose="020B0502020202020204" pitchFamily="34" charset="0"/>
              </a:rPr>
              <a:t>ESSENTIAL</a:t>
            </a:r>
          </a:p>
        </p:txBody>
      </p:sp>
      <p:sp>
        <p:nvSpPr>
          <p:cNvPr id="21" name="Rectangle 20"/>
          <p:cNvSpPr/>
          <p:nvPr userDrawn="1"/>
        </p:nvSpPr>
        <p:spPr>
          <a:xfrm>
            <a:off x="5586297" y="3353385"/>
            <a:ext cx="3168000" cy="20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a:latin typeface="Century Gothic" panose="020B0502020202020204" pitchFamily="34" charset="0"/>
              </a:rPr>
              <a:t>ADVANCED</a:t>
            </a:r>
          </a:p>
        </p:txBody>
      </p:sp>
      <p:sp>
        <p:nvSpPr>
          <p:cNvPr id="22" name="Rectangle 21"/>
          <p:cNvSpPr/>
          <p:nvPr userDrawn="1"/>
        </p:nvSpPr>
        <p:spPr>
          <a:xfrm>
            <a:off x="8948068" y="3353385"/>
            <a:ext cx="3168000" cy="20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a:latin typeface="Century Gothic" panose="020B0502020202020204" pitchFamily="34" charset="0"/>
              </a:rPr>
              <a:t>MASTERY</a:t>
            </a:r>
          </a:p>
        </p:txBody>
      </p:sp>
      <p:cxnSp>
        <p:nvCxnSpPr>
          <p:cNvPr id="23" name="Connecteur droit 22"/>
          <p:cNvCxnSpPr/>
          <p:nvPr userDrawn="1"/>
        </p:nvCxnSpPr>
        <p:spPr>
          <a:xfrm>
            <a:off x="5481891" y="3353385"/>
            <a:ext cx="0" cy="3420000"/>
          </a:xfrm>
          <a:prstGeom prst="line">
            <a:avLst/>
          </a:prstGeom>
          <a:ln w="3175">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4" name="Connecteur droit 23"/>
          <p:cNvCxnSpPr/>
          <p:nvPr userDrawn="1"/>
        </p:nvCxnSpPr>
        <p:spPr>
          <a:xfrm>
            <a:off x="8843477" y="3353385"/>
            <a:ext cx="0" cy="3420000"/>
          </a:xfrm>
          <a:prstGeom prst="line">
            <a:avLst/>
          </a:prstGeom>
          <a:ln w="3175">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84683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B862C725-25E2-4D13-ADA3-B608EAED5F66}" type="datetime1">
              <a:rPr lang="fr-FR" smtClean="0"/>
              <a:pPr/>
              <a:t>22/11/2019</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8A3889BF-2A8C-417A-A655-A7480FC23D05}" type="slidenum">
              <a:rPr lang="fr-FR" smtClean="0"/>
              <a:pPr/>
              <a:t>‹#›</a:t>
            </a:fld>
            <a:endParaRPr lang="fr-FR"/>
          </a:p>
        </p:txBody>
      </p:sp>
    </p:spTree>
    <p:extLst>
      <p:ext uri="{BB962C8B-B14F-4D97-AF65-F5344CB8AC3E}">
        <p14:creationId xmlns:p14="http://schemas.microsoft.com/office/powerpoint/2010/main" val="4187389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28801" y="3886200"/>
            <a:ext cx="8534400" cy="1752600"/>
          </a:xfrm>
        </p:spPr>
        <p:txBody>
          <a:bodyPr/>
          <a:lstStyle>
            <a:lvl1pPr marL="0" indent="0" algn="ctr">
              <a:buNone/>
              <a:defRPr>
                <a:solidFill>
                  <a:schemeClr val="tx1">
                    <a:tint val="75000"/>
                  </a:schemeClr>
                </a:solidFill>
              </a:defRPr>
            </a:lvl1pPr>
            <a:lvl2pPr marL="430272" indent="0" algn="ctr">
              <a:buNone/>
              <a:defRPr>
                <a:solidFill>
                  <a:schemeClr val="tx1">
                    <a:tint val="75000"/>
                  </a:schemeClr>
                </a:solidFill>
              </a:defRPr>
            </a:lvl2pPr>
            <a:lvl3pPr marL="860543" indent="0" algn="ctr">
              <a:buNone/>
              <a:defRPr>
                <a:solidFill>
                  <a:schemeClr val="tx1">
                    <a:tint val="75000"/>
                  </a:schemeClr>
                </a:solidFill>
              </a:defRPr>
            </a:lvl3pPr>
            <a:lvl4pPr marL="1290815" indent="0" algn="ctr">
              <a:buNone/>
              <a:defRPr>
                <a:solidFill>
                  <a:schemeClr val="tx1">
                    <a:tint val="75000"/>
                  </a:schemeClr>
                </a:solidFill>
              </a:defRPr>
            </a:lvl4pPr>
            <a:lvl5pPr marL="1721085" indent="0" algn="ctr">
              <a:buNone/>
              <a:defRPr>
                <a:solidFill>
                  <a:schemeClr val="tx1">
                    <a:tint val="75000"/>
                  </a:schemeClr>
                </a:solidFill>
              </a:defRPr>
            </a:lvl5pPr>
            <a:lvl6pPr marL="2151358" indent="0" algn="ctr">
              <a:buNone/>
              <a:defRPr>
                <a:solidFill>
                  <a:schemeClr val="tx1">
                    <a:tint val="75000"/>
                  </a:schemeClr>
                </a:solidFill>
              </a:defRPr>
            </a:lvl6pPr>
            <a:lvl7pPr marL="2581630" indent="0" algn="ctr">
              <a:buNone/>
              <a:defRPr>
                <a:solidFill>
                  <a:schemeClr val="tx1">
                    <a:tint val="75000"/>
                  </a:schemeClr>
                </a:solidFill>
              </a:defRPr>
            </a:lvl7pPr>
            <a:lvl8pPr marL="3011900" indent="0" algn="ctr">
              <a:buNone/>
              <a:defRPr>
                <a:solidFill>
                  <a:schemeClr val="tx1">
                    <a:tint val="75000"/>
                  </a:schemeClr>
                </a:solidFill>
              </a:defRPr>
            </a:lvl8pPr>
            <a:lvl9pPr marL="3442171" indent="0" algn="ctr">
              <a:buNone/>
              <a:defRPr>
                <a:solidFill>
                  <a:schemeClr val="tx1">
                    <a:tint val="75000"/>
                  </a:schemeClr>
                </a:solidFill>
              </a:defRPr>
            </a:lvl9pPr>
          </a:lstStyle>
          <a:p>
            <a:r>
              <a:rPr lang="en-GB"/>
              <a:t>Click to edit Master subtitle style</a:t>
            </a:r>
            <a:endParaRPr lang="en-US"/>
          </a:p>
        </p:txBody>
      </p:sp>
      <p:sp>
        <p:nvSpPr>
          <p:cNvPr id="15" name="Slide Number Placeholder 3"/>
          <p:cNvSpPr>
            <a:spLocks noGrp="1"/>
          </p:cNvSpPr>
          <p:nvPr>
            <p:ph type="sldNum" sz="quarter" idx="4294967295"/>
          </p:nvPr>
        </p:nvSpPr>
        <p:spPr>
          <a:xfrm>
            <a:off x="9154428" y="6356355"/>
            <a:ext cx="2844801" cy="365125"/>
          </a:xfrm>
        </p:spPr>
        <p:txBody>
          <a:bodyPr/>
          <a:lstStyle/>
          <a:p>
            <a:r>
              <a:rPr lang="en-US" sz="907">
                <a:solidFill>
                  <a:schemeClr val="accent1"/>
                </a:solidFill>
              </a:rPr>
              <a:t>3</a:t>
            </a:r>
          </a:p>
        </p:txBody>
      </p:sp>
    </p:spTree>
    <p:extLst>
      <p:ext uri="{BB962C8B-B14F-4D97-AF65-F5344CB8AC3E}">
        <p14:creationId xmlns:p14="http://schemas.microsoft.com/office/powerpoint/2010/main" val="3130469660"/>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lvl1pPr marL="0" indent="0">
              <a:buNone/>
              <a:defRPr/>
            </a:lvl1pPr>
            <a:lvl2pPr marL="430272" indent="0">
              <a:buNone/>
              <a:defRPr/>
            </a:lvl2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D261694F-74DA-5E44-9C18-76D998C911EB}" type="datetime1">
              <a:rPr lang="en-GB" smtClean="0"/>
              <a:t>22/11/2019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9FFB24-9C54-CE4A-BA69-4FD412B00E07}" type="slidenum">
              <a:rPr lang="en-US" smtClean="0"/>
              <a:t>‹#›</a:t>
            </a:fld>
            <a:endParaRPr lang="en-US"/>
          </a:p>
        </p:txBody>
      </p:sp>
    </p:spTree>
    <p:extLst>
      <p:ext uri="{BB962C8B-B14F-4D97-AF65-F5344CB8AC3E}">
        <p14:creationId xmlns:p14="http://schemas.microsoft.com/office/powerpoint/2010/main" val="15659459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1" y="1535118"/>
            <a:ext cx="5386917" cy="639763"/>
          </a:xfrm>
        </p:spPr>
        <p:txBody>
          <a:bodyPr anchor="b"/>
          <a:lstStyle>
            <a:lvl1pPr marL="0" indent="0">
              <a:buNone/>
              <a:defRPr sz="2267" b="1"/>
            </a:lvl1pPr>
            <a:lvl2pPr marL="430272" indent="0">
              <a:buNone/>
              <a:defRPr sz="1904" b="1"/>
            </a:lvl2pPr>
            <a:lvl3pPr marL="860543" indent="0">
              <a:buNone/>
              <a:defRPr sz="1723" b="1"/>
            </a:lvl3pPr>
            <a:lvl4pPr marL="1290815" indent="0">
              <a:buNone/>
              <a:defRPr sz="1451" b="1"/>
            </a:lvl4pPr>
            <a:lvl5pPr marL="1721085" indent="0">
              <a:buNone/>
              <a:defRPr sz="1451" b="1"/>
            </a:lvl5pPr>
            <a:lvl6pPr marL="2151358" indent="0">
              <a:buNone/>
              <a:defRPr sz="1451" b="1"/>
            </a:lvl6pPr>
            <a:lvl7pPr marL="2581630" indent="0">
              <a:buNone/>
              <a:defRPr sz="1451" b="1"/>
            </a:lvl7pPr>
            <a:lvl8pPr marL="3011900" indent="0">
              <a:buNone/>
              <a:defRPr sz="1451" b="1"/>
            </a:lvl8pPr>
            <a:lvl9pPr marL="3442171" indent="0">
              <a:buNone/>
              <a:defRPr sz="1451" b="1"/>
            </a:lvl9pPr>
          </a:lstStyle>
          <a:p>
            <a:pPr lvl="0"/>
            <a:r>
              <a:rPr lang="en-GB"/>
              <a:t>Click to edit Master text styles</a:t>
            </a:r>
          </a:p>
        </p:txBody>
      </p:sp>
      <p:sp>
        <p:nvSpPr>
          <p:cNvPr id="4" name="Content Placeholder 3"/>
          <p:cNvSpPr>
            <a:spLocks noGrp="1"/>
          </p:cNvSpPr>
          <p:nvPr>
            <p:ph sz="half" idx="2"/>
          </p:nvPr>
        </p:nvSpPr>
        <p:spPr>
          <a:xfrm>
            <a:off x="609601" y="2174876"/>
            <a:ext cx="5386917" cy="3951288"/>
          </a:xfrm>
        </p:spPr>
        <p:txBody>
          <a:bodyPr/>
          <a:lstStyle>
            <a:lvl1pPr>
              <a:defRPr sz="2267"/>
            </a:lvl1pPr>
            <a:lvl2pPr>
              <a:defRPr sz="1904"/>
            </a:lvl2pPr>
            <a:lvl3pPr>
              <a:defRPr sz="1723"/>
            </a:lvl3pPr>
            <a:lvl4pPr>
              <a:defRPr sz="1451"/>
            </a:lvl4pPr>
            <a:lvl5pPr>
              <a:defRPr sz="1451"/>
            </a:lvl5pPr>
            <a:lvl6pPr>
              <a:defRPr sz="1451"/>
            </a:lvl6pPr>
            <a:lvl7pPr>
              <a:defRPr sz="1451"/>
            </a:lvl7pPr>
            <a:lvl8pPr>
              <a:defRPr sz="1451"/>
            </a:lvl8pPr>
            <a:lvl9pPr>
              <a:defRPr sz="1451"/>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73" y="1535118"/>
            <a:ext cx="5389034" cy="639763"/>
          </a:xfrm>
        </p:spPr>
        <p:txBody>
          <a:bodyPr anchor="b"/>
          <a:lstStyle>
            <a:lvl1pPr marL="0" indent="0">
              <a:buNone/>
              <a:defRPr sz="2267" b="1"/>
            </a:lvl1pPr>
            <a:lvl2pPr marL="430272" indent="0">
              <a:buNone/>
              <a:defRPr sz="1904" b="1"/>
            </a:lvl2pPr>
            <a:lvl3pPr marL="860543" indent="0">
              <a:buNone/>
              <a:defRPr sz="1723" b="1"/>
            </a:lvl3pPr>
            <a:lvl4pPr marL="1290815" indent="0">
              <a:buNone/>
              <a:defRPr sz="1451" b="1"/>
            </a:lvl4pPr>
            <a:lvl5pPr marL="1721085" indent="0">
              <a:buNone/>
              <a:defRPr sz="1451" b="1"/>
            </a:lvl5pPr>
            <a:lvl6pPr marL="2151358" indent="0">
              <a:buNone/>
              <a:defRPr sz="1451" b="1"/>
            </a:lvl6pPr>
            <a:lvl7pPr marL="2581630" indent="0">
              <a:buNone/>
              <a:defRPr sz="1451" b="1"/>
            </a:lvl7pPr>
            <a:lvl8pPr marL="3011900" indent="0">
              <a:buNone/>
              <a:defRPr sz="1451" b="1"/>
            </a:lvl8pPr>
            <a:lvl9pPr marL="3442171" indent="0">
              <a:buNone/>
              <a:defRPr sz="1451" b="1"/>
            </a:lvl9pPr>
          </a:lstStyle>
          <a:p>
            <a:pPr lvl="0"/>
            <a:r>
              <a:rPr lang="en-GB"/>
              <a:t>Click to edit Master text styles</a:t>
            </a:r>
          </a:p>
        </p:txBody>
      </p:sp>
      <p:sp>
        <p:nvSpPr>
          <p:cNvPr id="6" name="Content Placeholder 5"/>
          <p:cNvSpPr>
            <a:spLocks noGrp="1"/>
          </p:cNvSpPr>
          <p:nvPr>
            <p:ph sz="quarter" idx="4"/>
          </p:nvPr>
        </p:nvSpPr>
        <p:spPr>
          <a:xfrm>
            <a:off x="6193373" y="2174876"/>
            <a:ext cx="5389034" cy="3951288"/>
          </a:xfrm>
        </p:spPr>
        <p:txBody>
          <a:bodyPr/>
          <a:lstStyle>
            <a:lvl1pPr>
              <a:defRPr sz="2267"/>
            </a:lvl1pPr>
            <a:lvl2pPr>
              <a:defRPr sz="1904"/>
            </a:lvl2pPr>
            <a:lvl3pPr>
              <a:defRPr sz="1723"/>
            </a:lvl3pPr>
            <a:lvl4pPr>
              <a:defRPr sz="1451"/>
            </a:lvl4pPr>
            <a:lvl5pPr>
              <a:defRPr sz="1451"/>
            </a:lvl5pPr>
            <a:lvl6pPr>
              <a:defRPr sz="1451"/>
            </a:lvl6pPr>
            <a:lvl7pPr>
              <a:defRPr sz="1451"/>
            </a:lvl7pPr>
            <a:lvl8pPr>
              <a:defRPr sz="1451"/>
            </a:lvl8pPr>
            <a:lvl9pPr>
              <a:defRPr sz="1451"/>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D236536B-54E0-4D4A-BC0E-8FA9A02BC9B7}" type="datetime1">
              <a:rPr lang="en-GB" smtClean="0"/>
              <a:t>22/11/2019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9FFB24-9C54-CE4A-BA69-4FD412B00E07}" type="slidenum">
              <a:rPr lang="en-US" smtClean="0"/>
              <a:t>‹#›</a:t>
            </a:fld>
            <a:endParaRPr lang="en-US"/>
          </a:p>
        </p:txBody>
      </p:sp>
    </p:spTree>
    <p:extLst>
      <p:ext uri="{BB962C8B-B14F-4D97-AF65-F5344CB8AC3E}">
        <p14:creationId xmlns:p14="http://schemas.microsoft.com/office/powerpoint/2010/main" val="1195232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0" y="365907"/>
            <a:ext cx="12192000" cy="526458"/>
          </a:xfrm>
          <a:prstGeom prst="rect">
            <a:avLst/>
          </a:prstGeom>
          <a:solidFill>
            <a:srgbClr val="C00000"/>
          </a:solidFill>
        </p:spPr>
        <p:txBody>
          <a:bodyPr wrap="square" tIns="0" bIns="0" rtlCol="0" anchor="ctr">
            <a:noAutofit/>
          </a:bodyPr>
          <a:lstStyle>
            <a:lvl1pPr>
              <a:defRPr lang="en-US" sz="2800" b="1">
                <a:solidFill>
                  <a:schemeClr val="bg1"/>
                </a:solidFill>
                <a:latin typeface="Century Gothic" panose="020B0502020202020204" pitchFamily="34" charset="0"/>
                <a:ea typeface="+mn-ea"/>
                <a:cs typeface="+mn-cs"/>
              </a:defRPr>
            </a:lvl1pPr>
          </a:lstStyle>
          <a:p>
            <a:pPr marL="457200" lvl="0" indent="-457200">
              <a:lnSpc>
                <a:spcPct val="100000"/>
              </a:lnSpc>
              <a:spcBef>
                <a:spcPts val="0"/>
              </a:spcBef>
              <a:buFont typeface="Wingdings" panose="05000000000000000000" pitchFamily="2" charset="2"/>
              <a:buChar char="Ø"/>
            </a:pPr>
            <a:r>
              <a:rPr lang="fr-FR"/>
              <a:t>Modifiez le style du titre</a:t>
            </a:r>
            <a:endParaRPr lang="en-US"/>
          </a:p>
        </p:txBody>
      </p:sp>
      <p:cxnSp>
        <p:nvCxnSpPr>
          <p:cNvPr id="13" name="Connecteur droit 12"/>
          <p:cNvCxnSpPr/>
          <p:nvPr/>
        </p:nvCxnSpPr>
        <p:spPr>
          <a:xfrm flipV="1">
            <a:off x="2168268" y="6534614"/>
            <a:ext cx="810000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Image 1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487274" y="6323252"/>
            <a:ext cx="1492636" cy="358103"/>
          </a:xfrm>
          <a:prstGeom prst="rect">
            <a:avLst/>
          </a:prstGeom>
        </p:spPr>
      </p:pic>
      <p:sp>
        <p:nvSpPr>
          <p:cNvPr id="8" name="ZoneTexte 7">
            <a:hlinkClick r:id="rId3" action="ppaction://hlinksldjump"/>
          </p:cNvPr>
          <p:cNvSpPr txBox="1"/>
          <p:nvPr userDrawn="1"/>
        </p:nvSpPr>
        <p:spPr>
          <a:xfrm flipH="1">
            <a:off x="10359613" y="6280583"/>
            <a:ext cx="1275329" cy="430887"/>
          </a:xfrm>
          <a:prstGeom prst="rect">
            <a:avLst/>
          </a:prstGeom>
          <a:noFill/>
        </p:spPr>
        <p:txBody>
          <a:bodyPr wrap="square" rtlCol="0">
            <a:spAutoFit/>
          </a:bodyPr>
          <a:lstStyle/>
          <a:p>
            <a:pPr algn="ctr"/>
            <a:r>
              <a:rPr lang="en-US" sz="1100" b="1">
                <a:latin typeface="Century Gothic" panose="020B0502020202020204" pitchFamily="34" charset="0"/>
              </a:rPr>
              <a:t>Back to Learning Topics</a:t>
            </a:r>
          </a:p>
        </p:txBody>
      </p:sp>
      <p:pic>
        <p:nvPicPr>
          <p:cNvPr id="9" name="Image 8">
            <a:hlinkClick r:id="rId3" action="ppaction://hlinksldjump"/>
          </p:cNvPr>
          <p:cNvPicPr>
            <a:picLocks noChangeAspect="1"/>
          </p:cNvPicPr>
          <p:nvPr userDrawn="1"/>
        </p:nvPicPr>
        <p:blipFill rotWithShape="1">
          <a:blip r:embed="rId4" cstate="screen">
            <a:extLst>
              <a:ext uri="{28A0092B-C50C-407E-A947-70E740481C1C}">
                <a14:useLocalDpi xmlns:a14="http://schemas.microsoft.com/office/drawing/2010/main"/>
              </a:ext>
            </a:extLst>
          </a:blip>
          <a:srcRect l="5660" t="4706" r="6026" b="18431"/>
          <a:stretch/>
        </p:blipFill>
        <p:spPr>
          <a:xfrm>
            <a:off x="11601019" y="6278944"/>
            <a:ext cx="439546" cy="382553"/>
          </a:xfrm>
          <a:prstGeom prst="rect">
            <a:avLst/>
          </a:prstGeom>
        </p:spPr>
      </p:pic>
    </p:spTree>
    <p:extLst>
      <p:ext uri="{BB962C8B-B14F-4D97-AF65-F5344CB8AC3E}">
        <p14:creationId xmlns:p14="http://schemas.microsoft.com/office/powerpoint/2010/main" val="2136832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Diapositive de titre">
    <p:spTree>
      <p:nvGrpSpPr>
        <p:cNvPr id="1" name=""/>
        <p:cNvGrpSpPr/>
        <p:nvPr/>
      </p:nvGrpSpPr>
      <p:grpSpPr>
        <a:xfrm>
          <a:off x="0" y="0"/>
          <a:ext cx="0" cy="0"/>
          <a:chOff x="0" y="0"/>
          <a:chExt cx="0" cy="0"/>
        </a:xfrm>
      </p:grpSpPr>
      <p:sp>
        <p:nvSpPr>
          <p:cNvPr id="11" name="Titre 1"/>
          <p:cNvSpPr>
            <a:spLocks noGrp="1"/>
          </p:cNvSpPr>
          <p:nvPr>
            <p:ph type="title"/>
          </p:nvPr>
        </p:nvSpPr>
        <p:spPr>
          <a:xfrm>
            <a:off x="6386732" y="3179298"/>
            <a:ext cx="5552725" cy="493921"/>
          </a:xfrm>
        </p:spPr>
        <p:txBody>
          <a:bodyPr wrap="square">
            <a:spAutoFit/>
          </a:bodyPr>
          <a:lstStyle>
            <a:lvl1pPr algn="ctr">
              <a:defRPr kumimoji="0" lang="fr-FR" sz="4800" b="1" i="1" u="none" strike="noStrike" cap="all" spc="0" normalizeH="0" baseline="0">
                <a:ln>
                  <a:noFill/>
                </a:ln>
                <a:solidFill>
                  <a:prstClr val="black"/>
                </a:solidFill>
                <a:effectLst/>
                <a:uLnTx/>
                <a:uFillTx/>
                <a:latin typeface="Times New Roman" charset="0"/>
                <a:ea typeface="Times New Roman" charset="0"/>
                <a:cs typeface="Times New Roman" charset="0"/>
              </a:defRPr>
            </a:lvl1pPr>
          </a:lstStyle>
          <a:p>
            <a:pPr marL="0" marR="0" lvl="0" indent="0" algn="ctr" defTabSz="609570" fontAlgn="auto">
              <a:lnSpc>
                <a:spcPts val="5080"/>
              </a:lnSpc>
              <a:spcBef>
                <a:spcPts val="0"/>
              </a:spcBef>
              <a:spcAft>
                <a:spcPts val="0"/>
              </a:spcAft>
              <a:buClrTx/>
              <a:buSzTx/>
              <a:buFontTx/>
              <a:tabLst/>
            </a:pPr>
            <a:r>
              <a:rPr lang="fr-FR"/>
              <a:t>Modifiez le style du titre</a:t>
            </a:r>
          </a:p>
        </p:txBody>
      </p:sp>
      <p:sp>
        <p:nvSpPr>
          <p:cNvPr id="7" name="Parallélogramme 6"/>
          <p:cNvSpPr/>
          <p:nvPr userDrawn="1"/>
        </p:nvSpPr>
        <p:spPr>
          <a:xfrm>
            <a:off x="-1780444" y="11244"/>
            <a:ext cx="8768443" cy="6858000"/>
          </a:xfrm>
          <a:prstGeom prst="parallelogram">
            <a:avLst/>
          </a:prstGeom>
          <a:solidFill>
            <a:srgbClr val="B217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latin typeface="Century Gothic" panose="020B0502020202020204" pitchFamily="34" charset="0"/>
            </a:endParaRPr>
          </a:p>
        </p:txBody>
      </p:sp>
      <p:sp>
        <p:nvSpPr>
          <p:cNvPr id="8" name="Rectangle 7"/>
          <p:cNvSpPr/>
          <p:nvPr userDrawn="1"/>
        </p:nvSpPr>
        <p:spPr>
          <a:xfrm>
            <a:off x="-2008314" y="-270603"/>
            <a:ext cx="1909840" cy="736092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latin typeface="Century Gothic" panose="020B0502020202020204" pitchFamily="34" charset="0"/>
            </a:endParaRPr>
          </a:p>
        </p:txBody>
      </p:sp>
      <p:pic>
        <p:nvPicPr>
          <p:cNvPr id="12" name="Image 11"/>
          <p:cNvPicPr>
            <a:picLocks noChangeAspect="1"/>
          </p:cNvPicPr>
          <p:nvPr userDrawn="1"/>
        </p:nvPicPr>
        <p:blipFill rotWithShape="1">
          <a:blip r:embed="rId2" cstate="print">
            <a:extLst>
              <a:ext uri="{28A0092B-C50C-407E-A947-70E740481C1C}">
                <a14:useLocalDpi xmlns:a14="http://schemas.microsoft.com/office/drawing/2010/main" val="0"/>
              </a:ext>
            </a:extLst>
          </a:blip>
          <a:srcRect b="23815"/>
          <a:stretch/>
        </p:blipFill>
        <p:spPr>
          <a:xfrm>
            <a:off x="10452679" y="215470"/>
            <a:ext cx="1492636" cy="358103"/>
          </a:xfrm>
          <a:prstGeom prst="rect">
            <a:avLst/>
          </a:prstGeom>
        </p:spPr>
      </p:pic>
      <p:pic>
        <p:nvPicPr>
          <p:cNvPr id="14" name="Image 13">
            <a:hlinkClick r:id="rId3" action="ppaction://hlinksldjump"/>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15211" t="3218" r="17357" b="15096"/>
          <a:stretch/>
        </p:blipFill>
        <p:spPr>
          <a:xfrm>
            <a:off x="11635890" y="6301604"/>
            <a:ext cx="352289" cy="426751"/>
          </a:xfrm>
          <a:prstGeom prst="rect">
            <a:avLst/>
          </a:prstGeom>
        </p:spPr>
      </p:pic>
      <p:sp>
        <p:nvSpPr>
          <p:cNvPr id="15" name="ZoneTexte 14">
            <a:hlinkClick r:id="rId3" action="ppaction://hlinksldjump"/>
          </p:cNvPr>
          <p:cNvSpPr txBox="1"/>
          <p:nvPr userDrawn="1"/>
        </p:nvSpPr>
        <p:spPr>
          <a:xfrm flipH="1">
            <a:off x="10823153" y="6280583"/>
            <a:ext cx="811791" cy="600164"/>
          </a:xfrm>
          <a:prstGeom prst="rect">
            <a:avLst/>
          </a:prstGeom>
          <a:noFill/>
        </p:spPr>
        <p:txBody>
          <a:bodyPr wrap="square" rtlCol="0">
            <a:spAutoFit/>
          </a:bodyPr>
          <a:lstStyle/>
          <a:p>
            <a:pPr algn="ctr"/>
            <a:r>
              <a:rPr lang="en-US" sz="1100" b="1">
                <a:latin typeface="Century Gothic" panose="020B0502020202020204" pitchFamily="34" charset="0"/>
              </a:rPr>
              <a:t>Back to home page</a:t>
            </a:r>
          </a:p>
        </p:txBody>
      </p:sp>
    </p:spTree>
    <p:extLst>
      <p:ext uri="{BB962C8B-B14F-4D97-AF65-F5344CB8AC3E}">
        <p14:creationId xmlns:p14="http://schemas.microsoft.com/office/powerpoint/2010/main" val="110584569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1_Diapositive de titre">
    <p:spTree>
      <p:nvGrpSpPr>
        <p:cNvPr id="1" name=""/>
        <p:cNvGrpSpPr/>
        <p:nvPr/>
      </p:nvGrpSpPr>
      <p:grpSpPr>
        <a:xfrm>
          <a:off x="0" y="0"/>
          <a:ext cx="0" cy="0"/>
          <a:chOff x="0" y="0"/>
          <a:chExt cx="0" cy="0"/>
        </a:xfrm>
      </p:grpSpPr>
      <p:sp>
        <p:nvSpPr>
          <p:cNvPr id="21" name="Rectangle 20"/>
          <p:cNvSpPr/>
          <p:nvPr userDrawn="1"/>
        </p:nvSpPr>
        <p:spPr>
          <a:xfrm>
            <a:off x="6473502" y="574847"/>
            <a:ext cx="1364115" cy="34608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a:latin typeface="Century Gothic" panose="020B0502020202020204" pitchFamily="34" charset="0"/>
              </a:rPr>
              <a:t>TEAM MANAGERS</a:t>
            </a:r>
          </a:p>
        </p:txBody>
      </p:sp>
      <p:sp>
        <p:nvSpPr>
          <p:cNvPr id="22" name="Rectangle 21"/>
          <p:cNvSpPr/>
          <p:nvPr userDrawn="1"/>
        </p:nvSpPr>
        <p:spPr>
          <a:xfrm>
            <a:off x="8440531" y="574847"/>
            <a:ext cx="1370919" cy="34608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a:latin typeface="Century Gothic" panose="020B0502020202020204" pitchFamily="34" charset="0"/>
              </a:rPr>
              <a:t>HEAD OF FUNCTION/ BU COMMITTEE</a:t>
            </a:r>
            <a:r>
              <a:rPr lang="fr-FR" sz="800" baseline="0">
                <a:latin typeface="Century Gothic" panose="020B0502020202020204" pitchFamily="34" charset="0"/>
              </a:rPr>
              <a:t> MB</a:t>
            </a:r>
            <a:endParaRPr lang="fr-FR" sz="800">
              <a:latin typeface="Century Gothic" panose="020B0502020202020204" pitchFamily="34" charset="0"/>
            </a:endParaRPr>
          </a:p>
        </p:txBody>
      </p:sp>
      <p:sp>
        <p:nvSpPr>
          <p:cNvPr id="23" name="Rectangle 22"/>
          <p:cNvSpPr/>
          <p:nvPr userDrawn="1"/>
        </p:nvSpPr>
        <p:spPr>
          <a:xfrm>
            <a:off x="10421167" y="574847"/>
            <a:ext cx="1364115" cy="34608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800">
                <a:latin typeface="Century Gothic" panose="020B0502020202020204" pitchFamily="34" charset="0"/>
              </a:rPr>
              <a:t>BU MANAGER/ COUNTRY COMMITTEE MEMBERS</a:t>
            </a:r>
          </a:p>
        </p:txBody>
      </p:sp>
      <p:sp>
        <p:nvSpPr>
          <p:cNvPr id="17" name="Espace réservé du numéro de diapositive 5"/>
          <p:cNvSpPr>
            <a:spLocks noGrp="1"/>
          </p:cNvSpPr>
          <p:nvPr>
            <p:ph type="sldNum" sz="quarter" idx="4"/>
          </p:nvPr>
        </p:nvSpPr>
        <p:spPr>
          <a:xfrm>
            <a:off x="9303823" y="6480885"/>
            <a:ext cx="2845141" cy="365502"/>
          </a:xfrm>
          <a:prstGeom prst="rect">
            <a:avLst/>
          </a:prstGeom>
        </p:spPr>
        <p:txBody>
          <a:bodyPr vert="horz" lIns="91440" tIns="45720" rIns="91440" bIns="45720" rtlCol="0" anchor="ctr"/>
          <a:lstStyle>
            <a:lvl1pPr algn="r">
              <a:defRPr sz="770">
                <a:solidFill>
                  <a:schemeClr val="bg1"/>
                </a:solidFill>
              </a:defRPr>
            </a:lvl1pPr>
          </a:lstStyle>
          <a:p>
            <a:fld id="{F6BF730A-EFAB-4D8E-9C64-44806AA06F7C}" type="slidenum">
              <a:rPr lang="fr-FR" smtClean="0"/>
              <a:pPr/>
              <a:t>‹#›</a:t>
            </a:fld>
            <a:endParaRPr lang="fr-FR"/>
          </a:p>
        </p:txBody>
      </p:sp>
      <p:sp>
        <p:nvSpPr>
          <p:cNvPr id="5" name="Arrondir un rectangle avec un coin diagonal 4"/>
          <p:cNvSpPr/>
          <p:nvPr userDrawn="1"/>
        </p:nvSpPr>
        <p:spPr>
          <a:xfrm>
            <a:off x="0" y="57794"/>
            <a:ext cx="3797624" cy="249906"/>
          </a:xfrm>
          <a:prstGeom prst="round2Diag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54"/>
          </a:p>
        </p:txBody>
      </p:sp>
      <p:cxnSp>
        <p:nvCxnSpPr>
          <p:cNvPr id="9" name="Connecteur droit 8"/>
          <p:cNvCxnSpPr/>
          <p:nvPr userDrawn="1"/>
        </p:nvCxnSpPr>
        <p:spPr>
          <a:xfrm>
            <a:off x="6128020" y="611965"/>
            <a:ext cx="15233" cy="621064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Connecteur droit 30"/>
          <p:cNvCxnSpPr/>
          <p:nvPr userDrawn="1"/>
        </p:nvCxnSpPr>
        <p:spPr>
          <a:xfrm>
            <a:off x="8139765" y="611965"/>
            <a:ext cx="15233" cy="621064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Connecteur droit 31"/>
          <p:cNvCxnSpPr/>
          <p:nvPr userDrawn="1"/>
        </p:nvCxnSpPr>
        <p:spPr>
          <a:xfrm>
            <a:off x="10130820" y="611965"/>
            <a:ext cx="15233" cy="621064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 name="Connecteur droit 33"/>
          <p:cNvCxnSpPr/>
          <p:nvPr userDrawn="1"/>
        </p:nvCxnSpPr>
        <p:spPr>
          <a:xfrm>
            <a:off x="4106263" y="707027"/>
            <a:ext cx="15233" cy="616446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1" name="Rectangle 50"/>
          <p:cNvSpPr/>
          <p:nvPr userDrawn="1"/>
        </p:nvSpPr>
        <p:spPr>
          <a:xfrm>
            <a:off x="3924602" y="113644"/>
            <a:ext cx="174162" cy="13852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54"/>
          </a:p>
        </p:txBody>
      </p:sp>
      <p:sp>
        <p:nvSpPr>
          <p:cNvPr id="13" name="ZoneTexte 12"/>
          <p:cNvSpPr txBox="1"/>
          <p:nvPr userDrawn="1"/>
        </p:nvSpPr>
        <p:spPr>
          <a:xfrm>
            <a:off x="4200517" y="38800"/>
            <a:ext cx="4992635" cy="329193"/>
          </a:xfrm>
          <a:prstGeom prst="rect">
            <a:avLst/>
          </a:prstGeom>
          <a:noFill/>
        </p:spPr>
        <p:txBody>
          <a:bodyPr wrap="square" rtlCol="0">
            <a:spAutoFit/>
          </a:bodyPr>
          <a:lstStyle/>
          <a:p>
            <a:r>
              <a:rPr lang="fr-FR" sz="1539" b="1">
                <a:solidFill>
                  <a:srgbClr val="C00000"/>
                </a:solidFill>
                <a:latin typeface="Century Gothic" panose="020B0502020202020204" pitchFamily="34" charset="0"/>
              </a:rPr>
              <a:t>PRESCRIBED PROGRAMS</a:t>
            </a:r>
          </a:p>
        </p:txBody>
      </p:sp>
      <p:sp>
        <p:nvSpPr>
          <p:cNvPr id="20" name="Rectangle 19"/>
          <p:cNvSpPr/>
          <p:nvPr userDrawn="1"/>
        </p:nvSpPr>
        <p:spPr>
          <a:xfrm>
            <a:off x="2167413" y="574847"/>
            <a:ext cx="3870532" cy="3603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a:latin typeface="Century Gothic" panose="020B0502020202020204" pitchFamily="34" charset="0"/>
              </a:rPr>
              <a:t>INDIVIDUAL CONTRIBUTORS</a:t>
            </a:r>
          </a:p>
        </p:txBody>
      </p:sp>
    </p:spTree>
    <p:extLst>
      <p:ext uri="{BB962C8B-B14F-4D97-AF65-F5344CB8AC3E}">
        <p14:creationId xmlns:p14="http://schemas.microsoft.com/office/powerpoint/2010/main" val="30531745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Disposition personnalisée">
    <p:spTree>
      <p:nvGrpSpPr>
        <p:cNvPr id="1" name=""/>
        <p:cNvGrpSpPr/>
        <p:nvPr/>
      </p:nvGrpSpPr>
      <p:grpSpPr>
        <a:xfrm>
          <a:off x="0" y="0"/>
          <a:ext cx="0" cy="0"/>
          <a:chOff x="0" y="0"/>
          <a:chExt cx="0" cy="0"/>
        </a:xfrm>
      </p:grpSpPr>
      <p:sp>
        <p:nvSpPr>
          <p:cNvPr id="7" name="Rectangle 6"/>
          <p:cNvSpPr/>
          <p:nvPr userDrawn="1"/>
        </p:nvSpPr>
        <p:spPr>
          <a:xfrm>
            <a:off x="2191607" y="553978"/>
            <a:ext cx="3190634" cy="32870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a:latin typeface="Century Gothic" panose="020B0502020202020204" pitchFamily="34" charset="0"/>
              </a:rPr>
              <a:t>ESSENTIAL</a:t>
            </a:r>
          </a:p>
        </p:txBody>
      </p:sp>
      <p:sp>
        <p:nvSpPr>
          <p:cNvPr id="8" name="Rectangle 7"/>
          <p:cNvSpPr/>
          <p:nvPr userDrawn="1"/>
        </p:nvSpPr>
        <p:spPr>
          <a:xfrm>
            <a:off x="5575845" y="553978"/>
            <a:ext cx="3190634" cy="32870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a:latin typeface="Century Gothic" panose="020B0502020202020204" pitchFamily="34" charset="0"/>
              </a:rPr>
              <a:t>ADVANCED</a:t>
            </a:r>
          </a:p>
        </p:txBody>
      </p:sp>
      <p:sp>
        <p:nvSpPr>
          <p:cNvPr id="9" name="Rectangle 8"/>
          <p:cNvSpPr/>
          <p:nvPr userDrawn="1"/>
        </p:nvSpPr>
        <p:spPr>
          <a:xfrm>
            <a:off x="8958329" y="553978"/>
            <a:ext cx="3190634" cy="32870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a:latin typeface="Century Gothic" panose="020B0502020202020204" pitchFamily="34" charset="0"/>
              </a:rPr>
              <a:t>MASTERY</a:t>
            </a:r>
          </a:p>
        </p:txBody>
      </p:sp>
      <p:cxnSp>
        <p:nvCxnSpPr>
          <p:cNvPr id="15" name="Connecteur droit 14"/>
          <p:cNvCxnSpPr/>
          <p:nvPr userDrawn="1"/>
        </p:nvCxnSpPr>
        <p:spPr>
          <a:xfrm>
            <a:off x="5467649" y="329229"/>
            <a:ext cx="15233" cy="6464608"/>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userDrawn="1"/>
        </p:nvCxnSpPr>
        <p:spPr>
          <a:xfrm>
            <a:off x="8858802" y="353758"/>
            <a:ext cx="15233" cy="6464608"/>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sp>
        <p:nvSpPr>
          <p:cNvPr id="17" name="Arrondir un rectangle avec un coin diagonal 4"/>
          <p:cNvSpPr/>
          <p:nvPr userDrawn="1"/>
        </p:nvSpPr>
        <p:spPr>
          <a:xfrm>
            <a:off x="0" y="57794"/>
            <a:ext cx="3797624" cy="249906"/>
          </a:xfrm>
          <a:prstGeom prst="round2Diag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54"/>
          </a:p>
        </p:txBody>
      </p:sp>
      <p:sp>
        <p:nvSpPr>
          <p:cNvPr id="18" name="Rectangle 17"/>
          <p:cNvSpPr/>
          <p:nvPr userDrawn="1"/>
        </p:nvSpPr>
        <p:spPr>
          <a:xfrm>
            <a:off x="3924602" y="113644"/>
            <a:ext cx="174162" cy="13852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54"/>
          </a:p>
        </p:txBody>
      </p:sp>
      <p:sp>
        <p:nvSpPr>
          <p:cNvPr id="19" name="ZoneTexte 18"/>
          <p:cNvSpPr txBox="1"/>
          <p:nvPr userDrawn="1"/>
        </p:nvSpPr>
        <p:spPr>
          <a:xfrm>
            <a:off x="4200517" y="38800"/>
            <a:ext cx="4992635" cy="329193"/>
          </a:xfrm>
          <a:prstGeom prst="rect">
            <a:avLst/>
          </a:prstGeom>
          <a:noFill/>
        </p:spPr>
        <p:txBody>
          <a:bodyPr wrap="square" rtlCol="0">
            <a:spAutoFit/>
          </a:bodyPr>
          <a:lstStyle/>
          <a:p>
            <a:r>
              <a:rPr lang="fr-FR" sz="1539" b="1">
                <a:solidFill>
                  <a:srgbClr val="C00000"/>
                </a:solidFill>
                <a:latin typeface="Century Gothic" panose="020B0502020202020204" pitchFamily="34" charset="0"/>
              </a:rPr>
              <a:t>SELF-DIRECTED PROGRAMS</a:t>
            </a:r>
          </a:p>
        </p:txBody>
      </p:sp>
    </p:spTree>
    <p:extLst>
      <p:ext uri="{BB962C8B-B14F-4D97-AF65-F5344CB8AC3E}">
        <p14:creationId xmlns:p14="http://schemas.microsoft.com/office/powerpoint/2010/main" val="27299453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0" y="365907"/>
            <a:ext cx="12192000" cy="526458"/>
          </a:xfrm>
          <a:prstGeom prst="rect">
            <a:avLst/>
          </a:prstGeom>
          <a:solidFill>
            <a:srgbClr val="C00000"/>
          </a:solidFill>
        </p:spPr>
        <p:txBody>
          <a:bodyPr wrap="square" tIns="0" bIns="0" rtlCol="0" anchor="ctr">
            <a:noAutofit/>
          </a:bodyPr>
          <a:lstStyle>
            <a:lvl1pPr>
              <a:defRPr lang="en-US" sz="2800" b="1">
                <a:solidFill>
                  <a:schemeClr val="bg1"/>
                </a:solidFill>
                <a:latin typeface="Century Gothic" panose="020B0502020202020204" pitchFamily="34" charset="0"/>
                <a:ea typeface="+mn-ea"/>
                <a:cs typeface="+mn-cs"/>
              </a:defRPr>
            </a:lvl1pPr>
          </a:lstStyle>
          <a:p>
            <a:pPr marL="457200" lvl="0" indent="-457200">
              <a:lnSpc>
                <a:spcPct val="100000"/>
              </a:lnSpc>
              <a:spcBef>
                <a:spcPts val="0"/>
              </a:spcBef>
              <a:buFont typeface="Wingdings" panose="05000000000000000000" pitchFamily="2" charset="2"/>
              <a:buChar char="Ø"/>
            </a:pPr>
            <a:r>
              <a:rPr lang="fr-FR"/>
              <a:t>Modifiez le style du titre</a:t>
            </a:r>
            <a:endParaRPr lang="en-US"/>
          </a:p>
        </p:txBody>
      </p:sp>
      <p:sp>
        <p:nvSpPr>
          <p:cNvPr id="8" name="Rectangle 7"/>
          <p:cNvSpPr/>
          <p:nvPr userDrawn="1"/>
        </p:nvSpPr>
        <p:spPr>
          <a:xfrm>
            <a:off x="8311651" y="1036437"/>
            <a:ext cx="3432617" cy="5097078"/>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userDrawn="1"/>
        </p:nvSpPr>
        <p:spPr>
          <a:xfrm>
            <a:off x="443354" y="1036437"/>
            <a:ext cx="7781471" cy="5097078"/>
          </a:xfrm>
          <a:prstGeom prst="rect">
            <a:avLst/>
          </a:prstGeom>
          <a:solidFill>
            <a:schemeClr val="bg2"/>
          </a:solidFill>
        </p:spPr>
        <p:txBody>
          <a:bodyPr wrap="square" lIns="91436" tIns="45718" rIns="91436" bIns="45718">
            <a:noAutofit/>
          </a:bodyPr>
          <a:lstStyle/>
          <a:p>
            <a:pPr marL="0" marR="0" lvl="0" indent="0" algn="l" defTabSz="457147"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fr-FR" sz="13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p:txBody>
      </p:sp>
      <p:cxnSp>
        <p:nvCxnSpPr>
          <p:cNvPr id="13" name="Connecteur droit 12"/>
          <p:cNvCxnSpPr/>
          <p:nvPr/>
        </p:nvCxnSpPr>
        <p:spPr>
          <a:xfrm flipV="1">
            <a:off x="2168268" y="6534614"/>
            <a:ext cx="846000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Image 13"/>
          <p:cNvPicPr>
            <a:picLocks noChangeAspect="1"/>
          </p:cNvPicPr>
          <p:nvPr/>
        </p:nvPicPr>
        <p:blipFill rotWithShape="1">
          <a:blip r:embed="rId2" cstate="print">
            <a:extLst>
              <a:ext uri="{28A0092B-C50C-407E-A947-70E740481C1C}">
                <a14:useLocalDpi xmlns:a14="http://schemas.microsoft.com/office/drawing/2010/main" val="0"/>
              </a:ext>
            </a:extLst>
          </a:blip>
          <a:srcRect b="23815"/>
          <a:stretch/>
        </p:blipFill>
        <p:spPr>
          <a:xfrm>
            <a:off x="487274" y="6323252"/>
            <a:ext cx="1492636" cy="358103"/>
          </a:xfrm>
          <a:prstGeom prst="rect">
            <a:avLst/>
          </a:prstGeom>
        </p:spPr>
      </p:pic>
      <p:sp>
        <p:nvSpPr>
          <p:cNvPr id="11" name="Freeform 125"/>
          <p:cNvSpPr>
            <a:spLocks noChangeAspect="1" noEditPoints="1"/>
          </p:cNvSpPr>
          <p:nvPr userDrawn="1"/>
        </p:nvSpPr>
        <p:spPr bwMode="auto">
          <a:xfrm>
            <a:off x="8680401" y="2468337"/>
            <a:ext cx="259955" cy="309471"/>
          </a:xfrm>
          <a:custGeom>
            <a:avLst/>
            <a:gdLst>
              <a:gd name="T0" fmla="*/ 39 w 71"/>
              <a:gd name="T1" fmla="*/ 43 h 85"/>
              <a:gd name="T2" fmla="*/ 42 w 71"/>
              <a:gd name="T3" fmla="*/ 49 h 85"/>
              <a:gd name="T4" fmla="*/ 39 w 71"/>
              <a:gd name="T5" fmla="*/ 55 h 85"/>
              <a:gd name="T6" fmla="*/ 39 w 71"/>
              <a:gd name="T7" fmla="*/ 59 h 85"/>
              <a:gd name="T8" fmla="*/ 32 w 71"/>
              <a:gd name="T9" fmla="*/ 59 h 85"/>
              <a:gd name="T10" fmla="*/ 32 w 71"/>
              <a:gd name="T11" fmla="*/ 55 h 85"/>
              <a:gd name="T12" fmla="*/ 29 w 71"/>
              <a:gd name="T13" fmla="*/ 49 h 85"/>
              <a:gd name="T14" fmla="*/ 32 w 71"/>
              <a:gd name="T15" fmla="*/ 43 h 85"/>
              <a:gd name="T16" fmla="*/ 32 w 71"/>
              <a:gd name="T17" fmla="*/ 29 h 85"/>
              <a:gd name="T18" fmla="*/ 39 w 71"/>
              <a:gd name="T19" fmla="*/ 29 h 85"/>
              <a:gd name="T20" fmla="*/ 39 w 71"/>
              <a:gd name="T21" fmla="*/ 43 h 85"/>
              <a:gd name="T22" fmla="*/ 64 w 71"/>
              <a:gd name="T23" fmla="*/ 27 h 85"/>
              <a:gd name="T24" fmla="*/ 71 w 71"/>
              <a:gd name="T25" fmla="*/ 49 h 85"/>
              <a:gd name="T26" fmla="*/ 35 w 71"/>
              <a:gd name="T27" fmla="*/ 85 h 85"/>
              <a:gd name="T28" fmla="*/ 0 w 71"/>
              <a:gd name="T29" fmla="*/ 49 h 85"/>
              <a:gd name="T30" fmla="*/ 32 w 71"/>
              <a:gd name="T31" fmla="*/ 13 h 85"/>
              <a:gd name="T32" fmla="*/ 32 w 71"/>
              <a:gd name="T33" fmla="*/ 7 h 85"/>
              <a:gd name="T34" fmla="*/ 29 w 71"/>
              <a:gd name="T35" fmla="*/ 7 h 85"/>
              <a:gd name="T36" fmla="*/ 29 w 71"/>
              <a:gd name="T37" fmla="*/ 0 h 85"/>
              <a:gd name="T38" fmla="*/ 42 w 71"/>
              <a:gd name="T39" fmla="*/ 0 h 85"/>
              <a:gd name="T40" fmla="*/ 42 w 71"/>
              <a:gd name="T41" fmla="*/ 7 h 85"/>
              <a:gd name="T42" fmla="*/ 39 w 71"/>
              <a:gd name="T43" fmla="*/ 7 h 85"/>
              <a:gd name="T44" fmla="*/ 39 w 71"/>
              <a:gd name="T45" fmla="*/ 13 h 85"/>
              <a:gd name="T46" fmla="*/ 57 w 71"/>
              <a:gd name="T47" fmla="*/ 21 h 85"/>
              <a:gd name="T48" fmla="*/ 64 w 71"/>
              <a:gd name="T49" fmla="*/ 13 h 85"/>
              <a:gd name="T50" fmla="*/ 71 w 71"/>
              <a:gd name="T51" fmla="*/ 21 h 85"/>
              <a:gd name="T52" fmla="*/ 64 w 71"/>
              <a:gd name="T53" fmla="*/ 27 h 85"/>
              <a:gd name="T54" fmla="*/ 35 w 71"/>
              <a:gd name="T55" fmla="*/ 79 h 85"/>
              <a:gd name="T56" fmla="*/ 65 w 71"/>
              <a:gd name="T57" fmla="*/ 49 h 85"/>
              <a:gd name="T58" fmla="*/ 35 w 71"/>
              <a:gd name="T59" fmla="*/ 20 h 85"/>
              <a:gd name="T60" fmla="*/ 6 w 71"/>
              <a:gd name="T61" fmla="*/ 49 h 85"/>
              <a:gd name="T62" fmla="*/ 35 w 71"/>
              <a:gd name="T63"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1" h="85">
                <a:moveTo>
                  <a:pt x="39" y="43"/>
                </a:moveTo>
                <a:cubicBezTo>
                  <a:pt x="41" y="44"/>
                  <a:pt x="42" y="47"/>
                  <a:pt x="42" y="49"/>
                </a:cubicBezTo>
                <a:cubicBezTo>
                  <a:pt x="42" y="51"/>
                  <a:pt x="41" y="54"/>
                  <a:pt x="39" y="55"/>
                </a:cubicBezTo>
                <a:cubicBezTo>
                  <a:pt x="39" y="55"/>
                  <a:pt x="39" y="55"/>
                  <a:pt x="39" y="59"/>
                </a:cubicBezTo>
                <a:cubicBezTo>
                  <a:pt x="39" y="59"/>
                  <a:pt x="39" y="59"/>
                  <a:pt x="32" y="59"/>
                </a:cubicBezTo>
                <a:cubicBezTo>
                  <a:pt x="32" y="59"/>
                  <a:pt x="32" y="59"/>
                  <a:pt x="32" y="55"/>
                </a:cubicBezTo>
                <a:cubicBezTo>
                  <a:pt x="31" y="54"/>
                  <a:pt x="29" y="51"/>
                  <a:pt x="29" y="49"/>
                </a:cubicBezTo>
                <a:cubicBezTo>
                  <a:pt x="29" y="47"/>
                  <a:pt x="31" y="44"/>
                  <a:pt x="32" y="43"/>
                </a:cubicBezTo>
                <a:cubicBezTo>
                  <a:pt x="32" y="43"/>
                  <a:pt x="32" y="43"/>
                  <a:pt x="32" y="29"/>
                </a:cubicBezTo>
                <a:cubicBezTo>
                  <a:pt x="32" y="29"/>
                  <a:pt x="32" y="29"/>
                  <a:pt x="39" y="29"/>
                </a:cubicBezTo>
                <a:cubicBezTo>
                  <a:pt x="39" y="29"/>
                  <a:pt x="39" y="29"/>
                  <a:pt x="39" y="43"/>
                </a:cubicBezTo>
                <a:moveTo>
                  <a:pt x="64" y="27"/>
                </a:moveTo>
                <a:cubicBezTo>
                  <a:pt x="69" y="34"/>
                  <a:pt x="71" y="41"/>
                  <a:pt x="71" y="49"/>
                </a:cubicBezTo>
                <a:cubicBezTo>
                  <a:pt x="71" y="69"/>
                  <a:pt x="55" y="85"/>
                  <a:pt x="35" y="85"/>
                </a:cubicBezTo>
                <a:cubicBezTo>
                  <a:pt x="16" y="85"/>
                  <a:pt x="0" y="69"/>
                  <a:pt x="0" y="49"/>
                </a:cubicBezTo>
                <a:cubicBezTo>
                  <a:pt x="0" y="30"/>
                  <a:pt x="14" y="15"/>
                  <a:pt x="32" y="13"/>
                </a:cubicBezTo>
                <a:cubicBezTo>
                  <a:pt x="32" y="13"/>
                  <a:pt x="32" y="13"/>
                  <a:pt x="32" y="7"/>
                </a:cubicBezTo>
                <a:cubicBezTo>
                  <a:pt x="32" y="7"/>
                  <a:pt x="32" y="7"/>
                  <a:pt x="29" y="7"/>
                </a:cubicBezTo>
                <a:cubicBezTo>
                  <a:pt x="29" y="7"/>
                  <a:pt x="29" y="7"/>
                  <a:pt x="29" y="0"/>
                </a:cubicBezTo>
                <a:cubicBezTo>
                  <a:pt x="29" y="0"/>
                  <a:pt x="29" y="0"/>
                  <a:pt x="42" y="0"/>
                </a:cubicBezTo>
                <a:cubicBezTo>
                  <a:pt x="42" y="0"/>
                  <a:pt x="42" y="0"/>
                  <a:pt x="42" y="7"/>
                </a:cubicBezTo>
                <a:cubicBezTo>
                  <a:pt x="42" y="7"/>
                  <a:pt x="42" y="7"/>
                  <a:pt x="39" y="7"/>
                </a:cubicBezTo>
                <a:cubicBezTo>
                  <a:pt x="39" y="7"/>
                  <a:pt x="39" y="7"/>
                  <a:pt x="39" y="13"/>
                </a:cubicBezTo>
                <a:cubicBezTo>
                  <a:pt x="45" y="14"/>
                  <a:pt x="52" y="17"/>
                  <a:pt x="57" y="21"/>
                </a:cubicBezTo>
                <a:cubicBezTo>
                  <a:pt x="57" y="21"/>
                  <a:pt x="57" y="21"/>
                  <a:pt x="64" y="13"/>
                </a:cubicBezTo>
                <a:cubicBezTo>
                  <a:pt x="64" y="13"/>
                  <a:pt x="64" y="13"/>
                  <a:pt x="71" y="21"/>
                </a:cubicBezTo>
                <a:cubicBezTo>
                  <a:pt x="71" y="21"/>
                  <a:pt x="71" y="21"/>
                  <a:pt x="64" y="27"/>
                </a:cubicBezTo>
                <a:moveTo>
                  <a:pt x="35" y="79"/>
                </a:moveTo>
                <a:cubicBezTo>
                  <a:pt x="52" y="79"/>
                  <a:pt x="65" y="66"/>
                  <a:pt x="65" y="49"/>
                </a:cubicBezTo>
                <a:cubicBezTo>
                  <a:pt x="65" y="33"/>
                  <a:pt x="52" y="20"/>
                  <a:pt x="35" y="20"/>
                </a:cubicBezTo>
                <a:cubicBezTo>
                  <a:pt x="19" y="20"/>
                  <a:pt x="6" y="33"/>
                  <a:pt x="6" y="49"/>
                </a:cubicBezTo>
                <a:cubicBezTo>
                  <a:pt x="6" y="66"/>
                  <a:pt x="19" y="79"/>
                  <a:pt x="35" y="79"/>
                </a:cubicBezTo>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12" name="Connecteur droit 11"/>
          <p:cNvCxnSpPr/>
          <p:nvPr userDrawn="1"/>
        </p:nvCxnSpPr>
        <p:spPr>
          <a:xfrm>
            <a:off x="9166950" y="2479072"/>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5" name="Groupe 14"/>
          <p:cNvGrpSpPr/>
          <p:nvPr userDrawn="1"/>
        </p:nvGrpSpPr>
        <p:grpSpPr>
          <a:xfrm>
            <a:off x="8668070" y="3695051"/>
            <a:ext cx="284617" cy="296126"/>
            <a:chOff x="6514138" y="4869160"/>
            <a:chExt cx="465500" cy="358210"/>
          </a:xfrm>
          <a:solidFill>
            <a:srgbClr val="C00000"/>
          </a:solidFill>
        </p:grpSpPr>
        <p:sp>
          <p:nvSpPr>
            <p:cNvPr id="16" name="Freeform 91"/>
            <p:cNvSpPr>
              <a:spLocks noEditPoints="1"/>
            </p:cNvSpPr>
            <p:nvPr/>
          </p:nvSpPr>
          <p:spPr bwMode="auto">
            <a:xfrm>
              <a:off x="6514138" y="4869160"/>
              <a:ext cx="465500" cy="358210"/>
            </a:xfrm>
            <a:custGeom>
              <a:avLst/>
              <a:gdLst>
                <a:gd name="T0" fmla="*/ 517 w 560"/>
                <a:gd name="T1" fmla="*/ 0 h 464"/>
                <a:gd name="T2" fmla="*/ 43 w 560"/>
                <a:gd name="T3" fmla="*/ 0 h 464"/>
                <a:gd name="T4" fmla="*/ 0 w 560"/>
                <a:gd name="T5" fmla="*/ 43 h 464"/>
                <a:gd name="T6" fmla="*/ 0 w 560"/>
                <a:gd name="T7" fmla="*/ 421 h 464"/>
                <a:gd name="T8" fmla="*/ 43 w 560"/>
                <a:gd name="T9" fmla="*/ 464 h 464"/>
                <a:gd name="T10" fmla="*/ 517 w 560"/>
                <a:gd name="T11" fmla="*/ 464 h 464"/>
                <a:gd name="T12" fmla="*/ 560 w 560"/>
                <a:gd name="T13" fmla="*/ 421 h 464"/>
                <a:gd name="T14" fmla="*/ 560 w 560"/>
                <a:gd name="T15" fmla="*/ 43 h 464"/>
                <a:gd name="T16" fmla="*/ 517 w 560"/>
                <a:gd name="T17" fmla="*/ 0 h 464"/>
                <a:gd name="T18" fmla="*/ 495 w 560"/>
                <a:gd name="T19" fmla="*/ 28 h 464"/>
                <a:gd name="T20" fmla="*/ 518 w 560"/>
                <a:gd name="T21" fmla="*/ 50 h 464"/>
                <a:gd name="T22" fmla="*/ 495 w 560"/>
                <a:gd name="T23" fmla="*/ 73 h 464"/>
                <a:gd name="T24" fmla="*/ 472 w 560"/>
                <a:gd name="T25" fmla="*/ 50 h 464"/>
                <a:gd name="T26" fmla="*/ 495 w 560"/>
                <a:gd name="T27" fmla="*/ 28 h 464"/>
                <a:gd name="T28" fmla="*/ 377 w 560"/>
                <a:gd name="T29" fmla="*/ 57 h 464"/>
                <a:gd name="T30" fmla="*/ 382 w 560"/>
                <a:gd name="T31" fmla="*/ 52 h 464"/>
                <a:gd name="T32" fmla="*/ 428 w 560"/>
                <a:gd name="T33" fmla="*/ 52 h 464"/>
                <a:gd name="T34" fmla="*/ 433 w 560"/>
                <a:gd name="T35" fmla="*/ 57 h 464"/>
                <a:gd name="T36" fmla="*/ 433 w 560"/>
                <a:gd name="T37" fmla="*/ 68 h 464"/>
                <a:gd name="T38" fmla="*/ 428 w 560"/>
                <a:gd name="T39" fmla="*/ 73 h 464"/>
                <a:gd name="T40" fmla="*/ 382 w 560"/>
                <a:gd name="T41" fmla="*/ 73 h 464"/>
                <a:gd name="T42" fmla="*/ 377 w 560"/>
                <a:gd name="T43" fmla="*/ 68 h 464"/>
                <a:gd name="T44" fmla="*/ 377 w 560"/>
                <a:gd name="T45" fmla="*/ 57 h 464"/>
                <a:gd name="T46" fmla="*/ 537 w 560"/>
                <a:gd name="T47" fmla="*/ 421 h 464"/>
                <a:gd name="T48" fmla="*/ 517 w 560"/>
                <a:gd name="T49" fmla="*/ 441 h 464"/>
                <a:gd name="T50" fmla="*/ 43 w 560"/>
                <a:gd name="T51" fmla="*/ 441 h 464"/>
                <a:gd name="T52" fmla="*/ 23 w 560"/>
                <a:gd name="T53" fmla="*/ 421 h 464"/>
                <a:gd name="T54" fmla="*/ 23 w 560"/>
                <a:gd name="T55" fmla="*/ 125 h 464"/>
                <a:gd name="T56" fmla="*/ 43 w 560"/>
                <a:gd name="T57" fmla="*/ 105 h 464"/>
                <a:gd name="T58" fmla="*/ 517 w 560"/>
                <a:gd name="T59" fmla="*/ 105 h 464"/>
                <a:gd name="T60" fmla="*/ 537 w 560"/>
                <a:gd name="T61" fmla="*/ 125 h 464"/>
                <a:gd name="T62" fmla="*/ 537 w 560"/>
                <a:gd name="T63" fmla="*/ 421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0" h="464">
                  <a:moveTo>
                    <a:pt x="517" y="0"/>
                  </a:moveTo>
                  <a:cubicBezTo>
                    <a:pt x="43" y="0"/>
                    <a:pt x="43" y="0"/>
                    <a:pt x="43" y="0"/>
                  </a:cubicBezTo>
                  <a:cubicBezTo>
                    <a:pt x="19" y="0"/>
                    <a:pt x="0" y="19"/>
                    <a:pt x="0" y="43"/>
                  </a:cubicBezTo>
                  <a:cubicBezTo>
                    <a:pt x="0" y="421"/>
                    <a:pt x="0" y="421"/>
                    <a:pt x="0" y="421"/>
                  </a:cubicBezTo>
                  <a:cubicBezTo>
                    <a:pt x="0" y="445"/>
                    <a:pt x="19" y="464"/>
                    <a:pt x="43" y="464"/>
                  </a:cubicBezTo>
                  <a:cubicBezTo>
                    <a:pt x="517" y="464"/>
                    <a:pt x="517" y="464"/>
                    <a:pt x="517" y="464"/>
                  </a:cubicBezTo>
                  <a:cubicBezTo>
                    <a:pt x="541" y="464"/>
                    <a:pt x="560" y="445"/>
                    <a:pt x="560" y="421"/>
                  </a:cubicBezTo>
                  <a:cubicBezTo>
                    <a:pt x="560" y="43"/>
                    <a:pt x="560" y="43"/>
                    <a:pt x="560" y="43"/>
                  </a:cubicBezTo>
                  <a:cubicBezTo>
                    <a:pt x="560" y="19"/>
                    <a:pt x="541" y="0"/>
                    <a:pt x="517" y="0"/>
                  </a:cubicBezTo>
                  <a:close/>
                  <a:moveTo>
                    <a:pt x="495" y="28"/>
                  </a:moveTo>
                  <a:cubicBezTo>
                    <a:pt x="508" y="28"/>
                    <a:pt x="518" y="38"/>
                    <a:pt x="518" y="50"/>
                  </a:cubicBezTo>
                  <a:cubicBezTo>
                    <a:pt x="518" y="63"/>
                    <a:pt x="508" y="73"/>
                    <a:pt x="495" y="73"/>
                  </a:cubicBezTo>
                  <a:cubicBezTo>
                    <a:pt x="482" y="73"/>
                    <a:pt x="472" y="63"/>
                    <a:pt x="472" y="50"/>
                  </a:cubicBezTo>
                  <a:cubicBezTo>
                    <a:pt x="472" y="38"/>
                    <a:pt x="482" y="28"/>
                    <a:pt x="495" y="28"/>
                  </a:cubicBezTo>
                  <a:close/>
                  <a:moveTo>
                    <a:pt x="377" y="57"/>
                  </a:moveTo>
                  <a:cubicBezTo>
                    <a:pt x="377" y="55"/>
                    <a:pt x="379" y="52"/>
                    <a:pt x="382" y="52"/>
                  </a:cubicBezTo>
                  <a:cubicBezTo>
                    <a:pt x="428" y="52"/>
                    <a:pt x="428" y="52"/>
                    <a:pt x="428" y="52"/>
                  </a:cubicBezTo>
                  <a:cubicBezTo>
                    <a:pt x="431" y="52"/>
                    <a:pt x="433" y="55"/>
                    <a:pt x="433" y="57"/>
                  </a:cubicBezTo>
                  <a:cubicBezTo>
                    <a:pt x="433" y="68"/>
                    <a:pt x="433" y="68"/>
                    <a:pt x="433" y="68"/>
                  </a:cubicBezTo>
                  <a:cubicBezTo>
                    <a:pt x="433" y="71"/>
                    <a:pt x="431" y="73"/>
                    <a:pt x="428" y="73"/>
                  </a:cubicBezTo>
                  <a:cubicBezTo>
                    <a:pt x="382" y="73"/>
                    <a:pt x="382" y="73"/>
                    <a:pt x="382" y="73"/>
                  </a:cubicBezTo>
                  <a:cubicBezTo>
                    <a:pt x="379" y="73"/>
                    <a:pt x="377" y="71"/>
                    <a:pt x="377" y="68"/>
                  </a:cubicBezTo>
                  <a:lnTo>
                    <a:pt x="377" y="57"/>
                  </a:lnTo>
                  <a:close/>
                  <a:moveTo>
                    <a:pt x="537" y="421"/>
                  </a:moveTo>
                  <a:cubicBezTo>
                    <a:pt x="537" y="432"/>
                    <a:pt x="528" y="441"/>
                    <a:pt x="517" y="441"/>
                  </a:cubicBezTo>
                  <a:cubicBezTo>
                    <a:pt x="43" y="441"/>
                    <a:pt x="43" y="441"/>
                    <a:pt x="43" y="441"/>
                  </a:cubicBezTo>
                  <a:cubicBezTo>
                    <a:pt x="32" y="441"/>
                    <a:pt x="23" y="432"/>
                    <a:pt x="23" y="421"/>
                  </a:cubicBezTo>
                  <a:cubicBezTo>
                    <a:pt x="23" y="125"/>
                    <a:pt x="23" y="125"/>
                    <a:pt x="23" y="125"/>
                  </a:cubicBezTo>
                  <a:cubicBezTo>
                    <a:pt x="23" y="114"/>
                    <a:pt x="32" y="105"/>
                    <a:pt x="43" y="105"/>
                  </a:cubicBezTo>
                  <a:cubicBezTo>
                    <a:pt x="517" y="105"/>
                    <a:pt x="517" y="105"/>
                    <a:pt x="517" y="105"/>
                  </a:cubicBezTo>
                  <a:cubicBezTo>
                    <a:pt x="528" y="105"/>
                    <a:pt x="537" y="114"/>
                    <a:pt x="537" y="125"/>
                  </a:cubicBezTo>
                  <a:lnTo>
                    <a:pt x="537" y="421"/>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7" name="Image 16"/>
            <p:cNvPicPr>
              <a:picLocks noChangeAspect="1"/>
            </p:cNvPicPr>
            <p:nvPr/>
          </p:nvPicPr>
          <p:blipFill>
            <a:blip r:embed="rId3"/>
            <a:stretch>
              <a:fillRect/>
            </a:stretch>
          </p:blipFill>
          <p:spPr>
            <a:xfrm>
              <a:off x="6584886" y="4985648"/>
              <a:ext cx="324004" cy="175665"/>
            </a:xfrm>
            <a:prstGeom prst="rect">
              <a:avLst/>
            </a:prstGeom>
            <a:grpFill/>
          </p:spPr>
        </p:pic>
      </p:grpSp>
      <p:cxnSp>
        <p:nvCxnSpPr>
          <p:cNvPr id="18" name="Connecteur droit 17"/>
          <p:cNvCxnSpPr/>
          <p:nvPr userDrawn="1"/>
        </p:nvCxnSpPr>
        <p:spPr>
          <a:xfrm>
            <a:off x="9166950" y="3699114"/>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Freeform 14"/>
          <p:cNvSpPr>
            <a:spLocks noEditPoints="1"/>
          </p:cNvSpPr>
          <p:nvPr userDrawn="1"/>
        </p:nvSpPr>
        <p:spPr bwMode="auto">
          <a:xfrm>
            <a:off x="8680401" y="4299756"/>
            <a:ext cx="259955" cy="310935"/>
          </a:xfrm>
          <a:custGeom>
            <a:avLst/>
            <a:gdLst>
              <a:gd name="T0" fmla="*/ 253 w 253"/>
              <a:gd name="T1" fmla="*/ 0 h 269"/>
              <a:gd name="T2" fmla="*/ 152 w 253"/>
              <a:gd name="T3" fmla="*/ 269 h 269"/>
              <a:gd name="T4" fmla="*/ 102 w 253"/>
              <a:gd name="T5" fmla="*/ 216 h 269"/>
              <a:gd name="T6" fmla="*/ 0 w 253"/>
              <a:gd name="T7" fmla="*/ 269 h 269"/>
              <a:gd name="T8" fmla="*/ 24 w 253"/>
              <a:gd name="T9" fmla="*/ 156 h 269"/>
              <a:gd name="T10" fmla="*/ 77 w 253"/>
              <a:gd name="T11" fmla="*/ 186 h 269"/>
              <a:gd name="T12" fmla="*/ 24 w 253"/>
              <a:gd name="T13" fmla="*/ 156 h 269"/>
              <a:gd name="T14" fmla="*/ 230 w 253"/>
              <a:gd name="T15" fmla="*/ 199 h 269"/>
              <a:gd name="T16" fmla="*/ 176 w 253"/>
              <a:gd name="T17" fmla="*/ 229 h 269"/>
              <a:gd name="T18" fmla="*/ 24 w 253"/>
              <a:gd name="T19" fmla="*/ 199 h 269"/>
              <a:gd name="T20" fmla="*/ 77 w 253"/>
              <a:gd name="T21" fmla="*/ 229 h 269"/>
              <a:gd name="T22" fmla="*/ 24 w 253"/>
              <a:gd name="T23" fmla="*/ 199 h 269"/>
              <a:gd name="T24" fmla="*/ 77 w 253"/>
              <a:gd name="T25" fmla="*/ 28 h 269"/>
              <a:gd name="T26" fmla="*/ 24 w 253"/>
              <a:gd name="T27" fmla="*/ 58 h 269"/>
              <a:gd name="T28" fmla="*/ 94 w 253"/>
              <a:gd name="T29" fmla="*/ 28 h 269"/>
              <a:gd name="T30" fmla="*/ 159 w 253"/>
              <a:gd name="T31" fmla="*/ 58 h 269"/>
              <a:gd name="T32" fmla="*/ 94 w 253"/>
              <a:gd name="T33" fmla="*/ 28 h 269"/>
              <a:gd name="T34" fmla="*/ 230 w 253"/>
              <a:gd name="T35" fmla="*/ 28 h 269"/>
              <a:gd name="T36" fmla="*/ 176 w 253"/>
              <a:gd name="T37" fmla="*/ 58 h 269"/>
              <a:gd name="T38" fmla="*/ 24 w 253"/>
              <a:gd name="T39" fmla="*/ 71 h 269"/>
              <a:gd name="T40" fmla="*/ 77 w 253"/>
              <a:gd name="T41" fmla="*/ 100 h 269"/>
              <a:gd name="T42" fmla="*/ 24 w 253"/>
              <a:gd name="T43" fmla="*/ 71 h 269"/>
              <a:gd name="T44" fmla="*/ 159 w 253"/>
              <a:gd name="T45" fmla="*/ 71 h 269"/>
              <a:gd name="T46" fmla="*/ 94 w 253"/>
              <a:gd name="T47" fmla="*/ 100 h 269"/>
              <a:gd name="T48" fmla="*/ 176 w 253"/>
              <a:gd name="T49" fmla="*/ 71 h 269"/>
              <a:gd name="T50" fmla="*/ 230 w 253"/>
              <a:gd name="T51" fmla="*/ 100 h 269"/>
              <a:gd name="T52" fmla="*/ 176 w 253"/>
              <a:gd name="T53" fmla="*/ 71 h 269"/>
              <a:gd name="T54" fmla="*/ 77 w 253"/>
              <a:gd name="T55" fmla="*/ 114 h 269"/>
              <a:gd name="T56" fmla="*/ 24 w 253"/>
              <a:gd name="T57" fmla="*/ 143 h 269"/>
              <a:gd name="T58" fmla="*/ 94 w 253"/>
              <a:gd name="T59" fmla="*/ 114 h 269"/>
              <a:gd name="T60" fmla="*/ 159 w 253"/>
              <a:gd name="T61" fmla="*/ 143 h 269"/>
              <a:gd name="T62" fmla="*/ 94 w 253"/>
              <a:gd name="T63" fmla="*/ 114 h 269"/>
              <a:gd name="T64" fmla="*/ 230 w 253"/>
              <a:gd name="T65" fmla="*/ 114 h 269"/>
              <a:gd name="T66" fmla="*/ 176 w 253"/>
              <a:gd name="T67" fmla="*/ 143 h 269"/>
              <a:gd name="T68" fmla="*/ 94 w 253"/>
              <a:gd name="T69" fmla="*/ 156 h 269"/>
              <a:gd name="T70" fmla="*/ 159 w 253"/>
              <a:gd name="T71" fmla="*/ 186 h 269"/>
              <a:gd name="T72" fmla="*/ 94 w 253"/>
              <a:gd name="T73" fmla="*/ 156 h 269"/>
              <a:gd name="T74" fmla="*/ 230 w 253"/>
              <a:gd name="T75" fmla="*/ 156 h 269"/>
              <a:gd name="T76" fmla="*/ 176 w 253"/>
              <a:gd name="T77" fmla="*/ 186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53" h="269">
                <a:moveTo>
                  <a:pt x="0" y="0"/>
                </a:moveTo>
                <a:cubicBezTo>
                  <a:pt x="253" y="0"/>
                  <a:pt x="253" y="0"/>
                  <a:pt x="253" y="0"/>
                </a:cubicBezTo>
                <a:cubicBezTo>
                  <a:pt x="253" y="269"/>
                  <a:pt x="253" y="269"/>
                  <a:pt x="253" y="269"/>
                </a:cubicBezTo>
                <a:cubicBezTo>
                  <a:pt x="152" y="269"/>
                  <a:pt x="152" y="269"/>
                  <a:pt x="152" y="269"/>
                </a:cubicBezTo>
                <a:cubicBezTo>
                  <a:pt x="152" y="216"/>
                  <a:pt x="152" y="216"/>
                  <a:pt x="152" y="216"/>
                </a:cubicBezTo>
                <a:cubicBezTo>
                  <a:pt x="152" y="200"/>
                  <a:pt x="102" y="200"/>
                  <a:pt x="102" y="216"/>
                </a:cubicBezTo>
                <a:cubicBezTo>
                  <a:pt x="102" y="269"/>
                  <a:pt x="102" y="269"/>
                  <a:pt x="102" y="269"/>
                </a:cubicBezTo>
                <a:cubicBezTo>
                  <a:pt x="0" y="269"/>
                  <a:pt x="0" y="269"/>
                  <a:pt x="0" y="269"/>
                </a:cubicBezTo>
                <a:lnTo>
                  <a:pt x="0" y="0"/>
                </a:lnTo>
                <a:close/>
                <a:moveTo>
                  <a:pt x="24" y="156"/>
                </a:moveTo>
                <a:cubicBezTo>
                  <a:pt x="77" y="156"/>
                  <a:pt x="77" y="156"/>
                  <a:pt x="77" y="156"/>
                </a:cubicBezTo>
                <a:cubicBezTo>
                  <a:pt x="77" y="186"/>
                  <a:pt x="77" y="186"/>
                  <a:pt x="77" y="186"/>
                </a:cubicBezTo>
                <a:cubicBezTo>
                  <a:pt x="24" y="186"/>
                  <a:pt x="24" y="186"/>
                  <a:pt x="24" y="186"/>
                </a:cubicBezTo>
                <a:lnTo>
                  <a:pt x="24" y="156"/>
                </a:lnTo>
                <a:close/>
                <a:moveTo>
                  <a:pt x="176" y="199"/>
                </a:moveTo>
                <a:cubicBezTo>
                  <a:pt x="230" y="199"/>
                  <a:pt x="230" y="199"/>
                  <a:pt x="230" y="199"/>
                </a:cubicBezTo>
                <a:cubicBezTo>
                  <a:pt x="230" y="229"/>
                  <a:pt x="230" y="229"/>
                  <a:pt x="230" y="229"/>
                </a:cubicBezTo>
                <a:cubicBezTo>
                  <a:pt x="176" y="229"/>
                  <a:pt x="176" y="229"/>
                  <a:pt x="176" y="229"/>
                </a:cubicBezTo>
                <a:lnTo>
                  <a:pt x="176" y="199"/>
                </a:lnTo>
                <a:close/>
                <a:moveTo>
                  <a:pt x="24" y="199"/>
                </a:moveTo>
                <a:cubicBezTo>
                  <a:pt x="77" y="199"/>
                  <a:pt x="77" y="199"/>
                  <a:pt x="77" y="199"/>
                </a:cubicBezTo>
                <a:cubicBezTo>
                  <a:pt x="77" y="229"/>
                  <a:pt x="77" y="229"/>
                  <a:pt x="77" y="229"/>
                </a:cubicBezTo>
                <a:cubicBezTo>
                  <a:pt x="24" y="229"/>
                  <a:pt x="24" y="229"/>
                  <a:pt x="24" y="229"/>
                </a:cubicBezTo>
                <a:lnTo>
                  <a:pt x="24" y="199"/>
                </a:lnTo>
                <a:close/>
                <a:moveTo>
                  <a:pt x="24" y="28"/>
                </a:moveTo>
                <a:cubicBezTo>
                  <a:pt x="77" y="28"/>
                  <a:pt x="77" y="28"/>
                  <a:pt x="77" y="28"/>
                </a:cubicBezTo>
                <a:cubicBezTo>
                  <a:pt x="77" y="58"/>
                  <a:pt x="77" y="58"/>
                  <a:pt x="77" y="58"/>
                </a:cubicBezTo>
                <a:cubicBezTo>
                  <a:pt x="24" y="58"/>
                  <a:pt x="24" y="58"/>
                  <a:pt x="24" y="58"/>
                </a:cubicBezTo>
                <a:lnTo>
                  <a:pt x="24" y="28"/>
                </a:lnTo>
                <a:close/>
                <a:moveTo>
                  <a:pt x="94" y="28"/>
                </a:moveTo>
                <a:cubicBezTo>
                  <a:pt x="159" y="28"/>
                  <a:pt x="159" y="28"/>
                  <a:pt x="159" y="28"/>
                </a:cubicBezTo>
                <a:cubicBezTo>
                  <a:pt x="159" y="58"/>
                  <a:pt x="159" y="58"/>
                  <a:pt x="159" y="58"/>
                </a:cubicBezTo>
                <a:cubicBezTo>
                  <a:pt x="94" y="58"/>
                  <a:pt x="94" y="58"/>
                  <a:pt x="94" y="58"/>
                </a:cubicBezTo>
                <a:lnTo>
                  <a:pt x="94" y="28"/>
                </a:lnTo>
                <a:close/>
                <a:moveTo>
                  <a:pt x="176" y="28"/>
                </a:moveTo>
                <a:cubicBezTo>
                  <a:pt x="230" y="28"/>
                  <a:pt x="230" y="28"/>
                  <a:pt x="230" y="28"/>
                </a:cubicBezTo>
                <a:cubicBezTo>
                  <a:pt x="230" y="58"/>
                  <a:pt x="230" y="58"/>
                  <a:pt x="230" y="58"/>
                </a:cubicBezTo>
                <a:cubicBezTo>
                  <a:pt x="176" y="58"/>
                  <a:pt x="176" y="58"/>
                  <a:pt x="176" y="58"/>
                </a:cubicBezTo>
                <a:lnTo>
                  <a:pt x="176" y="28"/>
                </a:lnTo>
                <a:close/>
                <a:moveTo>
                  <a:pt x="24" y="71"/>
                </a:moveTo>
                <a:cubicBezTo>
                  <a:pt x="77" y="71"/>
                  <a:pt x="77" y="71"/>
                  <a:pt x="77" y="71"/>
                </a:cubicBezTo>
                <a:cubicBezTo>
                  <a:pt x="77" y="100"/>
                  <a:pt x="77" y="100"/>
                  <a:pt x="77" y="100"/>
                </a:cubicBezTo>
                <a:cubicBezTo>
                  <a:pt x="24" y="100"/>
                  <a:pt x="24" y="100"/>
                  <a:pt x="24" y="100"/>
                </a:cubicBezTo>
                <a:lnTo>
                  <a:pt x="24" y="71"/>
                </a:lnTo>
                <a:close/>
                <a:moveTo>
                  <a:pt x="94" y="71"/>
                </a:moveTo>
                <a:cubicBezTo>
                  <a:pt x="159" y="71"/>
                  <a:pt x="159" y="71"/>
                  <a:pt x="159" y="71"/>
                </a:cubicBezTo>
                <a:cubicBezTo>
                  <a:pt x="159" y="100"/>
                  <a:pt x="159" y="100"/>
                  <a:pt x="159" y="100"/>
                </a:cubicBezTo>
                <a:cubicBezTo>
                  <a:pt x="94" y="100"/>
                  <a:pt x="94" y="100"/>
                  <a:pt x="94" y="100"/>
                </a:cubicBezTo>
                <a:lnTo>
                  <a:pt x="94" y="71"/>
                </a:lnTo>
                <a:close/>
                <a:moveTo>
                  <a:pt x="176" y="71"/>
                </a:moveTo>
                <a:cubicBezTo>
                  <a:pt x="230" y="71"/>
                  <a:pt x="230" y="71"/>
                  <a:pt x="230" y="71"/>
                </a:cubicBezTo>
                <a:cubicBezTo>
                  <a:pt x="230" y="100"/>
                  <a:pt x="230" y="100"/>
                  <a:pt x="230" y="100"/>
                </a:cubicBezTo>
                <a:cubicBezTo>
                  <a:pt x="176" y="100"/>
                  <a:pt x="176" y="100"/>
                  <a:pt x="176" y="100"/>
                </a:cubicBezTo>
                <a:lnTo>
                  <a:pt x="176" y="71"/>
                </a:lnTo>
                <a:close/>
                <a:moveTo>
                  <a:pt x="24" y="114"/>
                </a:moveTo>
                <a:cubicBezTo>
                  <a:pt x="77" y="114"/>
                  <a:pt x="77" y="114"/>
                  <a:pt x="77" y="114"/>
                </a:cubicBezTo>
                <a:cubicBezTo>
                  <a:pt x="77" y="143"/>
                  <a:pt x="77" y="143"/>
                  <a:pt x="77" y="143"/>
                </a:cubicBezTo>
                <a:cubicBezTo>
                  <a:pt x="24" y="143"/>
                  <a:pt x="24" y="143"/>
                  <a:pt x="24" y="143"/>
                </a:cubicBezTo>
                <a:lnTo>
                  <a:pt x="24" y="114"/>
                </a:lnTo>
                <a:close/>
                <a:moveTo>
                  <a:pt x="94" y="114"/>
                </a:moveTo>
                <a:cubicBezTo>
                  <a:pt x="159" y="114"/>
                  <a:pt x="159" y="114"/>
                  <a:pt x="159" y="114"/>
                </a:cubicBezTo>
                <a:cubicBezTo>
                  <a:pt x="159" y="143"/>
                  <a:pt x="159" y="143"/>
                  <a:pt x="159" y="143"/>
                </a:cubicBezTo>
                <a:cubicBezTo>
                  <a:pt x="94" y="143"/>
                  <a:pt x="94" y="143"/>
                  <a:pt x="94" y="143"/>
                </a:cubicBezTo>
                <a:lnTo>
                  <a:pt x="94" y="114"/>
                </a:lnTo>
                <a:close/>
                <a:moveTo>
                  <a:pt x="176" y="114"/>
                </a:moveTo>
                <a:cubicBezTo>
                  <a:pt x="230" y="114"/>
                  <a:pt x="230" y="114"/>
                  <a:pt x="230" y="114"/>
                </a:cubicBezTo>
                <a:cubicBezTo>
                  <a:pt x="230" y="143"/>
                  <a:pt x="230" y="143"/>
                  <a:pt x="230" y="143"/>
                </a:cubicBezTo>
                <a:cubicBezTo>
                  <a:pt x="176" y="143"/>
                  <a:pt x="176" y="143"/>
                  <a:pt x="176" y="143"/>
                </a:cubicBezTo>
                <a:lnTo>
                  <a:pt x="176" y="114"/>
                </a:lnTo>
                <a:close/>
                <a:moveTo>
                  <a:pt x="94" y="156"/>
                </a:moveTo>
                <a:cubicBezTo>
                  <a:pt x="159" y="156"/>
                  <a:pt x="159" y="156"/>
                  <a:pt x="159" y="156"/>
                </a:cubicBezTo>
                <a:cubicBezTo>
                  <a:pt x="159" y="186"/>
                  <a:pt x="159" y="186"/>
                  <a:pt x="159" y="186"/>
                </a:cubicBezTo>
                <a:cubicBezTo>
                  <a:pt x="94" y="186"/>
                  <a:pt x="94" y="186"/>
                  <a:pt x="94" y="186"/>
                </a:cubicBezTo>
                <a:lnTo>
                  <a:pt x="94" y="156"/>
                </a:lnTo>
                <a:close/>
                <a:moveTo>
                  <a:pt x="176" y="156"/>
                </a:moveTo>
                <a:cubicBezTo>
                  <a:pt x="230" y="156"/>
                  <a:pt x="230" y="156"/>
                  <a:pt x="230" y="156"/>
                </a:cubicBezTo>
                <a:cubicBezTo>
                  <a:pt x="230" y="186"/>
                  <a:pt x="230" y="186"/>
                  <a:pt x="230" y="186"/>
                </a:cubicBezTo>
                <a:cubicBezTo>
                  <a:pt x="176" y="186"/>
                  <a:pt x="176" y="186"/>
                  <a:pt x="176" y="186"/>
                </a:cubicBezTo>
                <a:lnTo>
                  <a:pt x="176" y="156"/>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20" name="Connecteur droit 19"/>
          <p:cNvCxnSpPr/>
          <p:nvPr userDrawn="1"/>
        </p:nvCxnSpPr>
        <p:spPr>
          <a:xfrm>
            <a:off x="9166950" y="4311223"/>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Connecteur droit 20"/>
          <p:cNvCxnSpPr/>
          <p:nvPr userDrawn="1"/>
        </p:nvCxnSpPr>
        <p:spPr>
          <a:xfrm>
            <a:off x="9166950" y="4932937"/>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2" name="Groupe 21"/>
          <p:cNvGrpSpPr/>
          <p:nvPr userDrawn="1"/>
        </p:nvGrpSpPr>
        <p:grpSpPr>
          <a:xfrm>
            <a:off x="8644621" y="3033429"/>
            <a:ext cx="331514" cy="397918"/>
            <a:chOff x="8754985" y="5870111"/>
            <a:chExt cx="331514" cy="397918"/>
          </a:xfrm>
          <a:solidFill>
            <a:schemeClr val="accent1">
              <a:lumMod val="75000"/>
            </a:schemeClr>
          </a:solidFill>
        </p:grpSpPr>
        <p:grpSp>
          <p:nvGrpSpPr>
            <p:cNvPr id="23" name="Groupe 22"/>
            <p:cNvGrpSpPr/>
            <p:nvPr/>
          </p:nvGrpSpPr>
          <p:grpSpPr>
            <a:xfrm>
              <a:off x="8754985" y="5870111"/>
              <a:ext cx="211494" cy="232796"/>
              <a:chOff x="430213" y="3675587"/>
              <a:chExt cx="1101725" cy="892175"/>
            </a:xfrm>
            <a:grpFill/>
          </p:grpSpPr>
          <p:sp>
            <p:nvSpPr>
              <p:cNvPr id="27" name="Freeform 104"/>
              <p:cNvSpPr>
                <a:spLocks/>
              </p:cNvSpPr>
              <p:nvPr/>
            </p:nvSpPr>
            <p:spPr bwMode="auto">
              <a:xfrm>
                <a:off x="430213" y="3675587"/>
                <a:ext cx="1101725" cy="892175"/>
              </a:xfrm>
              <a:custGeom>
                <a:avLst/>
                <a:gdLst>
                  <a:gd name="T0" fmla="*/ 466 w 466"/>
                  <a:gd name="T1" fmla="*/ 149 h 377"/>
                  <a:gd name="T2" fmla="*/ 233 w 466"/>
                  <a:gd name="T3" fmla="*/ 0 h 377"/>
                  <a:gd name="T4" fmla="*/ 0 w 466"/>
                  <a:gd name="T5" fmla="*/ 149 h 377"/>
                  <a:gd name="T6" fmla="*/ 233 w 466"/>
                  <a:gd name="T7" fmla="*/ 299 h 377"/>
                  <a:gd name="T8" fmla="*/ 286 w 466"/>
                  <a:gd name="T9" fmla="*/ 295 h 377"/>
                  <a:gd name="T10" fmla="*/ 321 w 466"/>
                  <a:gd name="T11" fmla="*/ 320 h 377"/>
                  <a:gd name="T12" fmla="*/ 354 w 466"/>
                  <a:gd name="T13" fmla="*/ 344 h 377"/>
                  <a:gd name="T14" fmla="*/ 391 w 466"/>
                  <a:gd name="T15" fmla="*/ 370 h 377"/>
                  <a:gd name="T16" fmla="*/ 401 w 466"/>
                  <a:gd name="T17" fmla="*/ 377 h 377"/>
                  <a:gd name="T18" fmla="*/ 397 w 466"/>
                  <a:gd name="T19" fmla="*/ 361 h 377"/>
                  <a:gd name="T20" fmla="*/ 380 w 466"/>
                  <a:gd name="T21" fmla="*/ 266 h 377"/>
                  <a:gd name="T22" fmla="*/ 466 w 466"/>
                  <a:gd name="T23" fmla="*/ 149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6" h="377">
                    <a:moveTo>
                      <a:pt x="466" y="149"/>
                    </a:moveTo>
                    <a:cubicBezTo>
                      <a:pt x="466" y="67"/>
                      <a:pt x="362" y="0"/>
                      <a:pt x="233" y="0"/>
                    </a:cubicBezTo>
                    <a:cubicBezTo>
                      <a:pt x="104" y="0"/>
                      <a:pt x="0" y="67"/>
                      <a:pt x="0" y="149"/>
                    </a:cubicBezTo>
                    <a:cubicBezTo>
                      <a:pt x="0" y="232"/>
                      <a:pt x="104" y="299"/>
                      <a:pt x="233" y="299"/>
                    </a:cubicBezTo>
                    <a:cubicBezTo>
                      <a:pt x="251" y="299"/>
                      <a:pt x="269" y="298"/>
                      <a:pt x="286" y="295"/>
                    </a:cubicBezTo>
                    <a:cubicBezTo>
                      <a:pt x="321" y="320"/>
                      <a:pt x="321" y="320"/>
                      <a:pt x="321" y="320"/>
                    </a:cubicBezTo>
                    <a:cubicBezTo>
                      <a:pt x="354" y="344"/>
                      <a:pt x="354" y="344"/>
                      <a:pt x="354" y="344"/>
                    </a:cubicBezTo>
                    <a:cubicBezTo>
                      <a:pt x="391" y="370"/>
                      <a:pt x="391" y="370"/>
                      <a:pt x="391" y="370"/>
                    </a:cubicBezTo>
                    <a:cubicBezTo>
                      <a:pt x="401" y="377"/>
                      <a:pt x="401" y="377"/>
                      <a:pt x="401" y="377"/>
                    </a:cubicBezTo>
                    <a:cubicBezTo>
                      <a:pt x="401" y="377"/>
                      <a:pt x="399" y="370"/>
                      <a:pt x="397" y="361"/>
                    </a:cubicBezTo>
                    <a:cubicBezTo>
                      <a:pt x="391" y="330"/>
                      <a:pt x="380" y="266"/>
                      <a:pt x="380" y="266"/>
                    </a:cubicBezTo>
                    <a:cubicBezTo>
                      <a:pt x="432" y="238"/>
                      <a:pt x="466" y="196"/>
                      <a:pt x="466" y="14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102"/>
              <p:cNvSpPr>
                <a:spLocks noEditPoints="1"/>
              </p:cNvSpPr>
              <p:nvPr/>
            </p:nvSpPr>
            <p:spPr bwMode="auto">
              <a:xfrm>
                <a:off x="809625" y="3810000"/>
                <a:ext cx="333134" cy="428406"/>
              </a:xfrm>
              <a:custGeom>
                <a:avLst/>
                <a:gdLst>
                  <a:gd name="T0" fmla="*/ 173 w 283"/>
                  <a:gd name="T1" fmla="*/ 296 h 398"/>
                  <a:gd name="T2" fmla="*/ 105 w 283"/>
                  <a:gd name="T3" fmla="*/ 296 h 398"/>
                  <a:gd name="T4" fmla="*/ 105 w 283"/>
                  <a:gd name="T5" fmla="*/ 278 h 398"/>
                  <a:gd name="T6" fmla="*/ 116 w 283"/>
                  <a:gd name="T7" fmla="*/ 223 h 398"/>
                  <a:gd name="T8" fmla="*/ 160 w 283"/>
                  <a:gd name="T9" fmla="*/ 175 h 398"/>
                  <a:gd name="T10" fmla="*/ 199 w 283"/>
                  <a:gd name="T11" fmla="*/ 140 h 398"/>
                  <a:gd name="T12" fmla="*/ 209 w 283"/>
                  <a:gd name="T13" fmla="*/ 111 h 398"/>
                  <a:gd name="T14" fmla="*/ 192 w 283"/>
                  <a:gd name="T15" fmla="*/ 73 h 398"/>
                  <a:gd name="T16" fmla="*/ 144 w 283"/>
                  <a:gd name="T17" fmla="*/ 58 h 398"/>
                  <a:gd name="T18" fmla="*/ 96 w 283"/>
                  <a:gd name="T19" fmla="*/ 74 h 398"/>
                  <a:gd name="T20" fmla="*/ 70 w 283"/>
                  <a:gd name="T21" fmla="*/ 124 h 398"/>
                  <a:gd name="T22" fmla="*/ 0 w 283"/>
                  <a:gd name="T23" fmla="*/ 115 h 398"/>
                  <a:gd name="T24" fmla="*/ 41 w 283"/>
                  <a:gd name="T25" fmla="*/ 34 h 398"/>
                  <a:gd name="T26" fmla="*/ 141 w 283"/>
                  <a:gd name="T27" fmla="*/ 0 h 398"/>
                  <a:gd name="T28" fmla="*/ 244 w 283"/>
                  <a:gd name="T29" fmla="*/ 34 h 398"/>
                  <a:gd name="T30" fmla="*/ 283 w 283"/>
                  <a:gd name="T31" fmla="*/ 113 h 398"/>
                  <a:gd name="T32" fmla="*/ 268 w 283"/>
                  <a:gd name="T33" fmla="*/ 160 h 398"/>
                  <a:gd name="T34" fmla="*/ 208 w 283"/>
                  <a:gd name="T35" fmla="*/ 221 h 398"/>
                  <a:gd name="T36" fmla="*/ 179 w 283"/>
                  <a:gd name="T37" fmla="*/ 253 h 398"/>
                  <a:gd name="T38" fmla="*/ 173 w 283"/>
                  <a:gd name="T39" fmla="*/ 296 h 398"/>
                  <a:gd name="T40" fmla="*/ 105 w 283"/>
                  <a:gd name="T41" fmla="*/ 398 h 398"/>
                  <a:gd name="T42" fmla="*/ 105 w 283"/>
                  <a:gd name="T43" fmla="*/ 322 h 398"/>
                  <a:gd name="T44" fmla="*/ 180 w 283"/>
                  <a:gd name="T45" fmla="*/ 322 h 398"/>
                  <a:gd name="T46" fmla="*/ 180 w 283"/>
                  <a:gd name="T47" fmla="*/ 398 h 398"/>
                  <a:gd name="T48" fmla="*/ 105 w 283"/>
                  <a:gd name="T49" fmla="*/ 398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3" h="398">
                    <a:moveTo>
                      <a:pt x="173" y="296"/>
                    </a:moveTo>
                    <a:cubicBezTo>
                      <a:pt x="105" y="296"/>
                      <a:pt x="105" y="296"/>
                      <a:pt x="105" y="296"/>
                    </a:cubicBezTo>
                    <a:cubicBezTo>
                      <a:pt x="105" y="286"/>
                      <a:pt x="105" y="280"/>
                      <a:pt x="105" y="278"/>
                    </a:cubicBezTo>
                    <a:cubicBezTo>
                      <a:pt x="105" y="256"/>
                      <a:pt x="108" y="238"/>
                      <a:pt x="116" y="223"/>
                    </a:cubicBezTo>
                    <a:cubicBezTo>
                      <a:pt x="123" y="209"/>
                      <a:pt x="138" y="193"/>
                      <a:pt x="160" y="175"/>
                    </a:cubicBezTo>
                    <a:cubicBezTo>
                      <a:pt x="182" y="157"/>
                      <a:pt x="195" y="146"/>
                      <a:pt x="199" y="140"/>
                    </a:cubicBezTo>
                    <a:cubicBezTo>
                      <a:pt x="206" y="131"/>
                      <a:pt x="209" y="122"/>
                      <a:pt x="209" y="111"/>
                    </a:cubicBezTo>
                    <a:cubicBezTo>
                      <a:pt x="209" y="96"/>
                      <a:pt x="203" y="84"/>
                      <a:pt x="192" y="73"/>
                    </a:cubicBezTo>
                    <a:cubicBezTo>
                      <a:pt x="180" y="63"/>
                      <a:pt x="164" y="58"/>
                      <a:pt x="144" y="58"/>
                    </a:cubicBezTo>
                    <a:cubicBezTo>
                      <a:pt x="125" y="58"/>
                      <a:pt x="109" y="63"/>
                      <a:pt x="96" y="74"/>
                    </a:cubicBezTo>
                    <a:cubicBezTo>
                      <a:pt x="83" y="85"/>
                      <a:pt x="74" y="102"/>
                      <a:pt x="70" y="124"/>
                    </a:cubicBezTo>
                    <a:cubicBezTo>
                      <a:pt x="0" y="115"/>
                      <a:pt x="0" y="115"/>
                      <a:pt x="0" y="115"/>
                    </a:cubicBezTo>
                    <a:cubicBezTo>
                      <a:pt x="2" y="83"/>
                      <a:pt x="16" y="56"/>
                      <a:pt x="41" y="34"/>
                    </a:cubicBezTo>
                    <a:cubicBezTo>
                      <a:pt x="67" y="12"/>
                      <a:pt x="100" y="0"/>
                      <a:pt x="141" y="0"/>
                    </a:cubicBezTo>
                    <a:cubicBezTo>
                      <a:pt x="184" y="0"/>
                      <a:pt x="219" y="12"/>
                      <a:pt x="244" y="34"/>
                    </a:cubicBezTo>
                    <a:cubicBezTo>
                      <a:pt x="270" y="57"/>
                      <a:pt x="283" y="83"/>
                      <a:pt x="283" y="113"/>
                    </a:cubicBezTo>
                    <a:cubicBezTo>
                      <a:pt x="283" y="130"/>
                      <a:pt x="278" y="146"/>
                      <a:pt x="268" y="160"/>
                    </a:cubicBezTo>
                    <a:cubicBezTo>
                      <a:pt x="259" y="175"/>
                      <a:pt x="239" y="196"/>
                      <a:pt x="208" y="221"/>
                    </a:cubicBezTo>
                    <a:cubicBezTo>
                      <a:pt x="192" y="234"/>
                      <a:pt x="182" y="245"/>
                      <a:pt x="179" y="253"/>
                    </a:cubicBezTo>
                    <a:cubicBezTo>
                      <a:pt x="175" y="261"/>
                      <a:pt x="173" y="275"/>
                      <a:pt x="173" y="296"/>
                    </a:cubicBezTo>
                    <a:close/>
                    <a:moveTo>
                      <a:pt x="105" y="398"/>
                    </a:moveTo>
                    <a:cubicBezTo>
                      <a:pt x="105" y="322"/>
                      <a:pt x="105" y="322"/>
                      <a:pt x="105" y="322"/>
                    </a:cubicBezTo>
                    <a:cubicBezTo>
                      <a:pt x="180" y="322"/>
                      <a:pt x="180" y="322"/>
                      <a:pt x="180" y="322"/>
                    </a:cubicBezTo>
                    <a:cubicBezTo>
                      <a:pt x="180" y="398"/>
                      <a:pt x="180" y="398"/>
                      <a:pt x="180" y="398"/>
                    </a:cubicBezTo>
                    <a:lnTo>
                      <a:pt x="105" y="398"/>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4" name="Group 160"/>
            <p:cNvGrpSpPr/>
            <p:nvPr/>
          </p:nvGrpSpPr>
          <p:grpSpPr>
            <a:xfrm>
              <a:off x="8909939" y="6032111"/>
              <a:ext cx="176560" cy="235918"/>
              <a:chOff x="2428875" y="2124075"/>
              <a:chExt cx="679450" cy="1012826"/>
            </a:xfrm>
            <a:grpFill/>
          </p:grpSpPr>
          <p:sp>
            <p:nvSpPr>
              <p:cNvPr id="25" name="Oval 58"/>
              <p:cNvSpPr>
                <a:spLocks noChangeArrowheads="1"/>
              </p:cNvSpPr>
              <p:nvPr/>
            </p:nvSpPr>
            <p:spPr bwMode="auto">
              <a:xfrm>
                <a:off x="2571750" y="2124075"/>
                <a:ext cx="390525" cy="3857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Freeform 59"/>
              <p:cNvSpPr>
                <a:spLocks/>
              </p:cNvSpPr>
              <p:nvPr/>
            </p:nvSpPr>
            <p:spPr bwMode="auto">
              <a:xfrm>
                <a:off x="2428875" y="2547938"/>
                <a:ext cx="679450" cy="588963"/>
              </a:xfrm>
              <a:custGeom>
                <a:avLst/>
                <a:gdLst>
                  <a:gd name="T0" fmla="*/ 123 w 181"/>
                  <a:gd name="T1" fmla="*/ 0 h 157"/>
                  <a:gd name="T2" fmla="*/ 90 w 181"/>
                  <a:gd name="T3" fmla="*/ 38 h 157"/>
                  <a:gd name="T4" fmla="*/ 58 w 181"/>
                  <a:gd name="T5" fmla="*/ 0 h 157"/>
                  <a:gd name="T6" fmla="*/ 0 w 181"/>
                  <a:gd name="T7" fmla="*/ 98 h 157"/>
                  <a:gd name="T8" fmla="*/ 1 w 181"/>
                  <a:gd name="T9" fmla="*/ 116 h 157"/>
                  <a:gd name="T10" fmla="*/ 91 w 181"/>
                  <a:gd name="T11" fmla="*/ 157 h 157"/>
                  <a:gd name="T12" fmla="*/ 180 w 181"/>
                  <a:gd name="T13" fmla="*/ 116 h 157"/>
                  <a:gd name="T14" fmla="*/ 181 w 181"/>
                  <a:gd name="T15" fmla="*/ 98 h 157"/>
                  <a:gd name="T16" fmla="*/ 123 w 181"/>
                  <a:gd name="T1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157">
                    <a:moveTo>
                      <a:pt x="123" y="0"/>
                    </a:moveTo>
                    <a:cubicBezTo>
                      <a:pt x="90" y="38"/>
                      <a:pt x="90" y="38"/>
                      <a:pt x="90" y="38"/>
                    </a:cubicBezTo>
                    <a:cubicBezTo>
                      <a:pt x="58" y="0"/>
                      <a:pt x="58" y="0"/>
                      <a:pt x="58" y="0"/>
                    </a:cubicBezTo>
                    <a:cubicBezTo>
                      <a:pt x="24" y="15"/>
                      <a:pt x="0" y="53"/>
                      <a:pt x="0" y="98"/>
                    </a:cubicBezTo>
                    <a:cubicBezTo>
                      <a:pt x="0" y="105"/>
                      <a:pt x="0" y="111"/>
                      <a:pt x="1" y="116"/>
                    </a:cubicBezTo>
                    <a:cubicBezTo>
                      <a:pt x="20" y="141"/>
                      <a:pt x="53" y="157"/>
                      <a:pt x="91" y="157"/>
                    </a:cubicBezTo>
                    <a:cubicBezTo>
                      <a:pt x="128" y="157"/>
                      <a:pt x="161" y="141"/>
                      <a:pt x="180" y="116"/>
                    </a:cubicBezTo>
                    <a:cubicBezTo>
                      <a:pt x="181" y="111"/>
                      <a:pt x="181" y="105"/>
                      <a:pt x="181" y="98"/>
                    </a:cubicBezTo>
                    <a:cubicBezTo>
                      <a:pt x="181" y="53"/>
                      <a:pt x="157" y="15"/>
                      <a:pt x="12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cxnSp>
        <p:nvCxnSpPr>
          <p:cNvPr id="29" name="Connecteur droit 28"/>
          <p:cNvCxnSpPr/>
          <p:nvPr userDrawn="1"/>
        </p:nvCxnSpPr>
        <p:spPr>
          <a:xfrm>
            <a:off x="9166950" y="3088388"/>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Connecteur droit 29"/>
          <p:cNvCxnSpPr/>
          <p:nvPr userDrawn="1"/>
        </p:nvCxnSpPr>
        <p:spPr>
          <a:xfrm>
            <a:off x="9166950" y="1873323"/>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31" name="Image 30"/>
          <p:cNvPicPr>
            <a:picLocks noChangeAspect="1"/>
          </p:cNvPicPr>
          <p:nvPr userDrawn="1"/>
        </p:nvPicPr>
        <p:blipFill rotWithShape="1">
          <a:blip r:embed="rId4" cstate="print">
            <a:duotone>
              <a:schemeClr val="accent1">
                <a:shade val="45000"/>
                <a:satMod val="135000"/>
              </a:schemeClr>
              <a:prstClr val="white"/>
            </a:duotone>
            <a:extLst>
              <a:ext uri="{28A0092B-C50C-407E-A947-70E740481C1C}">
                <a14:useLocalDpi xmlns:a14="http://schemas.microsoft.com/office/drawing/2010/main" val="0"/>
              </a:ext>
            </a:extLst>
          </a:blip>
          <a:srcRect l="24315" r="24430" b="13247"/>
          <a:stretch/>
        </p:blipFill>
        <p:spPr>
          <a:xfrm>
            <a:off x="8705083" y="1839104"/>
            <a:ext cx="210591" cy="356439"/>
          </a:xfrm>
          <a:prstGeom prst="rect">
            <a:avLst/>
          </a:prstGeom>
        </p:spPr>
      </p:pic>
      <p:pic>
        <p:nvPicPr>
          <p:cNvPr id="32" name="Image 31"/>
          <p:cNvPicPr>
            <a:picLocks noChangeAspect="1"/>
          </p:cNvPicPr>
          <p:nvPr userDrawn="1"/>
        </p:nvPicPr>
        <p:blipFill rotWithShape="1">
          <a:blip r:embed="rId5" cstate="print">
            <a:duotone>
              <a:schemeClr val="accent1">
                <a:shade val="45000"/>
                <a:satMod val="135000"/>
              </a:schemeClr>
              <a:prstClr val="white"/>
            </a:duotone>
            <a:extLst>
              <a:ext uri="{28A0092B-C50C-407E-A947-70E740481C1C}">
                <a14:useLocalDpi xmlns:a14="http://schemas.microsoft.com/office/drawing/2010/main" val="0"/>
              </a:ext>
            </a:extLst>
          </a:blip>
          <a:srcRect l="10975" r="14046" b="18269"/>
          <a:stretch/>
        </p:blipFill>
        <p:spPr>
          <a:xfrm>
            <a:off x="8656348" y="1237494"/>
            <a:ext cx="308060" cy="335807"/>
          </a:xfrm>
          <a:prstGeom prst="rect">
            <a:avLst/>
          </a:prstGeom>
        </p:spPr>
      </p:pic>
      <p:cxnSp>
        <p:nvCxnSpPr>
          <p:cNvPr id="33" name="Connecteur droit 32"/>
          <p:cNvCxnSpPr/>
          <p:nvPr userDrawn="1"/>
        </p:nvCxnSpPr>
        <p:spPr>
          <a:xfrm>
            <a:off x="9166950" y="1261397"/>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34" name="Image 33"/>
          <p:cNvPicPr>
            <a:picLocks noChangeAspect="1"/>
          </p:cNvPicPr>
          <p:nvPr userDrawn="1"/>
        </p:nvPicPr>
        <p:blipFill rotWithShape="1">
          <a:blip r:embed="rId6" cstate="print">
            <a:duotone>
              <a:schemeClr val="accent1">
                <a:shade val="45000"/>
                <a:satMod val="135000"/>
              </a:schemeClr>
              <a:prstClr val="white"/>
            </a:duotone>
            <a:extLst>
              <a:ext uri="{28A0092B-C50C-407E-A947-70E740481C1C}">
                <a14:useLocalDpi xmlns:a14="http://schemas.microsoft.com/office/drawing/2010/main" val="0"/>
              </a:ext>
            </a:extLst>
          </a:blip>
          <a:srcRect l="10808" r="11010" b="18030"/>
          <a:stretch/>
        </p:blipFill>
        <p:spPr>
          <a:xfrm>
            <a:off x="8648997" y="4907737"/>
            <a:ext cx="322762" cy="338400"/>
          </a:xfrm>
          <a:prstGeom prst="rect">
            <a:avLst/>
          </a:prstGeom>
        </p:spPr>
      </p:pic>
      <p:pic>
        <p:nvPicPr>
          <p:cNvPr id="35" name="Image 34"/>
          <p:cNvPicPr>
            <a:picLocks noChangeAspect="1"/>
          </p:cNvPicPr>
          <p:nvPr userDrawn="1"/>
        </p:nvPicPr>
        <p:blipFill rotWithShape="1">
          <a:blip r:embed="rId7" cstate="print">
            <a:duotone>
              <a:schemeClr val="accent1">
                <a:shade val="45000"/>
                <a:satMod val="135000"/>
              </a:schemeClr>
              <a:prstClr val="white"/>
            </a:duotone>
            <a:extLst>
              <a:ext uri="{28A0092B-C50C-407E-A947-70E740481C1C}">
                <a14:useLocalDpi xmlns:a14="http://schemas.microsoft.com/office/drawing/2010/main" val="0"/>
              </a:ext>
            </a:extLst>
          </a:blip>
          <a:srcRect l="8291" t="3077" r="8018" b="17128"/>
          <a:stretch/>
        </p:blipFill>
        <p:spPr>
          <a:xfrm>
            <a:off x="8668070" y="5534082"/>
            <a:ext cx="309489" cy="295076"/>
          </a:xfrm>
          <a:prstGeom prst="rect">
            <a:avLst/>
          </a:prstGeom>
        </p:spPr>
      </p:pic>
      <p:cxnSp>
        <p:nvCxnSpPr>
          <p:cNvPr id="36" name="Connecteur droit 35"/>
          <p:cNvCxnSpPr/>
          <p:nvPr userDrawn="1"/>
        </p:nvCxnSpPr>
        <p:spPr>
          <a:xfrm>
            <a:off x="9166950" y="5537620"/>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37" name="Image 17">
            <a:hlinkClick r:id="rId8" action="ppaction://hlinksldjump"/>
          </p:cNvPr>
          <p:cNvPicPr>
            <a:picLocks noChangeAspect="1"/>
          </p:cNvPicPr>
          <p:nvPr userDrawn="1"/>
        </p:nvPicPr>
        <p:blipFill rotWithShape="1">
          <a:blip r:embed="rId9" cstate="screen">
            <a:extLst>
              <a:ext uri="{28A0092B-C50C-407E-A947-70E740481C1C}">
                <a14:useLocalDpi xmlns:a14="http://schemas.microsoft.com/office/drawing/2010/main"/>
              </a:ext>
            </a:extLst>
          </a:blip>
          <a:srcRect l="15211" t="3218" r="17357" b="15096"/>
          <a:stretch/>
        </p:blipFill>
        <p:spPr>
          <a:xfrm>
            <a:off x="11635890" y="6301604"/>
            <a:ext cx="352289" cy="426751"/>
          </a:xfrm>
          <a:prstGeom prst="rect">
            <a:avLst/>
          </a:prstGeom>
        </p:spPr>
      </p:pic>
      <p:sp>
        <p:nvSpPr>
          <p:cNvPr id="38" name="ZoneTexte 21"/>
          <p:cNvSpPr txBox="1"/>
          <p:nvPr userDrawn="1"/>
        </p:nvSpPr>
        <p:spPr>
          <a:xfrm flipH="1">
            <a:off x="10823153" y="6280583"/>
            <a:ext cx="811791"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Back to snapshot</a:t>
            </a:r>
          </a:p>
        </p:txBody>
      </p:sp>
    </p:spTree>
    <p:extLst>
      <p:ext uri="{BB962C8B-B14F-4D97-AF65-F5344CB8AC3E}">
        <p14:creationId xmlns:p14="http://schemas.microsoft.com/office/powerpoint/2010/main" val="23852713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0" y="365907"/>
            <a:ext cx="12192000" cy="526458"/>
          </a:xfrm>
          <a:prstGeom prst="rect">
            <a:avLst/>
          </a:prstGeom>
          <a:solidFill>
            <a:srgbClr val="C00000"/>
          </a:solidFill>
        </p:spPr>
        <p:txBody>
          <a:bodyPr wrap="square" tIns="0" bIns="0" rtlCol="0" anchor="ctr">
            <a:noAutofit/>
          </a:bodyPr>
          <a:lstStyle>
            <a:lvl1pPr>
              <a:defRPr lang="en-US" sz="2800" b="1">
                <a:solidFill>
                  <a:schemeClr val="bg1"/>
                </a:solidFill>
                <a:latin typeface="Century Gothic" panose="020B0502020202020204" pitchFamily="34" charset="0"/>
                <a:ea typeface="+mn-ea"/>
                <a:cs typeface="+mn-cs"/>
              </a:defRPr>
            </a:lvl1pPr>
          </a:lstStyle>
          <a:p>
            <a:pPr marL="457200" lvl="0" indent="-457200">
              <a:lnSpc>
                <a:spcPct val="100000"/>
              </a:lnSpc>
              <a:spcBef>
                <a:spcPts val="0"/>
              </a:spcBef>
              <a:buFont typeface="Wingdings" panose="05000000000000000000" pitchFamily="2" charset="2"/>
              <a:buChar char="Ø"/>
            </a:pPr>
            <a:r>
              <a:rPr lang="fr-FR"/>
              <a:t>Modifiez le style du titre</a:t>
            </a:r>
            <a:endParaRPr lang="en-US"/>
          </a:p>
        </p:txBody>
      </p:sp>
      <p:sp>
        <p:nvSpPr>
          <p:cNvPr id="8" name="Rectangle 7"/>
          <p:cNvSpPr/>
          <p:nvPr userDrawn="1"/>
        </p:nvSpPr>
        <p:spPr>
          <a:xfrm>
            <a:off x="8311651" y="1036437"/>
            <a:ext cx="3432617" cy="5097078"/>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userDrawn="1"/>
        </p:nvSpPr>
        <p:spPr>
          <a:xfrm>
            <a:off x="443354" y="1036437"/>
            <a:ext cx="7781471" cy="5097078"/>
          </a:xfrm>
          <a:prstGeom prst="rect">
            <a:avLst/>
          </a:prstGeom>
          <a:solidFill>
            <a:schemeClr val="bg2"/>
          </a:solidFill>
        </p:spPr>
        <p:txBody>
          <a:bodyPr wrap="square" lIns="91436" tIns="45718" rIns="91436" bIns="45718">
            <a:noAutofit/>
          </a:bodyPr>
          <a:lstStyle/>
          <a:p>
            <a:pPr marL="0" marR="0" lvl="0" indent="0" algn="l" defTabSz="457147"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fr-FR" sz="13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p:txBody>
      </p:sp>
      <p:cxnSp>
        <p:nvCxnSpPr>
          <p:cNvPr id="13" name="Connecteur droit 12"/>
          <p:cNvCxnSpPr/>
          <p:nvPr/>
        </p:nvCxnSpPr>
        <p:spPr>
          <a:xfrm flipV="1">
            <a:off x="2168268" y="6534614"/>
            <a:ext cx="846000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Image 13"/>
          <p:cNvPicPr>
            <a:picLocks noChangeAspect="1"/>
          </p:cNvPicPr>
          <p:nvPr/>
        </p:nvPicPr>
        <p:blipFill rotWithShape="1">
          <a:blip r:embed="rId2" cstate="print">
            <a:extLst>
              <a:ext uri="{28A0092B-C50C-407E-A947-70E740481C1C}">
                <a14:useLocalDpi xmlns:a14="http://schemas.microsoft.com/office/drawing/2010/main" val="0"/>
              </a:ext>
            </a:extLst>
          </a:blip>
          <a:srcRect b="23815"/>
          <a:stretch/>
        </p:blipFill>
        <p:spPr>
          <a:xfrm>
            <a:off x="487274" y="6323252"/>
            <a:ext cx="1492636" cy="358103"/>
          </a:xfrm>
          <a:prstGeom prst="rect">
            <a:avLst/>
          </a:prstGeom>
        </p:spPr>
      </p:pic>
      <p:sp>
        <p:nvSpPr>
          <p:cNvPr id="11" name="Freeform 125"/>
          <p:cNvSpPr>
            <a:spLocks noChangeAspect="1" noEditPoints="1"/>
          </p:cNvSpPr>
          <p:nvPr userDrawn="1"/>
        </p:nvSpPr>
        <p:spPr bwMode="auto">
          <a:xfrm>
            <a:off x="8680401" y="2468337"/>
            <a:ext cx="259955" cy="309471"/>
          </a:xfrm>
          <a:custGeom>
            <a:avLst/>
            <a:gdLst>
              <a:gd name="T0" fmla="*/ 39 w 71"/>
              <a:gd name="T1" fmla="*/ 43 h 85"/>
              <a:gd name="T2" fmla="*/ 42 w 71"/>
              <a:gd name="T3" fmla="*/ 49 h 85"/>
              <a:gd name="T4" fmla="*/ 39 w 71"/>
              <a:gd name="T5" fmla="*/ 55 h 85"/>
              <a:gd name="T6" fmla="*/ 39 w 71"/>
              <a:gd name="T7" fmla="*/ 59 h 85"/>
              <a:gd name="T8" fmla="*/ 32 w 71"/>
              <a:gd name="T9" fmla="*/ 59 h 85"/>
              <a:gd name="T10" fmla="*/ 32 w 71"/>
              <a:gd name="T11" fmla="*/ 55 h 85"/>
              <a:gd name="T12" fmla="*/ 29 w 71"/>
              <a:gd name="T13" fmla="*/ 49 h 85"/>
              <a:gd name="T14" fmla="*/ 32 w 71"/>
              <a:gd name="T15" fmla="*/ 43 h 85"/>
              <a:gd name="T16" fmla="*/ 32 w 71"/>
              <a:gd name="T17" fmla="*/ 29 h 85"/>
              <a:gd name="T18" fmla="*/ 39 w 71"/>
              <a:gd name="T19" fmla="*/ 29 h 85"/>
              <a:gd name="T20" fmla="*/ 39 w 71"/>
              <a:gd name="T21" fmla="*/ 43 h 85"/>
              <a:gd name="T22" fmla="*/ 64 w 71"/>
              <a:gd name="T23" fmla="*/ 27 h 85"/>
              <a:gd name="T24" fmla="*/ 71 w 71"/>
              <a:gd name="T25" fmla="*/ 49 h 85"/>
              <a:gd name="T26" fmla="*/ 35 w 71"/>
              <a:gd name="T27" fmla="*/ 85 h 85"/>
              <a:gd name="T28" fmla="*/ 0 w 71"/>
              <a:gd name="T29" fmla="*/ 49 h 85"/>
              <a:gd name="T30" fmla="*/ 32 w 71"/>
              <a:gd name="T31" fmla="*/ 13 h 85"/>
              <a:gd name="T32" fmla="*/ 32 w 71"/>
              <a:gd name="T33" fmla="*/ 7 h 85"/>
              <a:gd name="T34" fmla="*/ 29 w 71"/>
              <a:gd name="T35" fmla="*/ 7 h 85"/>
              <a:gd name="T36" fmla="*/ 29 w 71"/>
              <a:gd name="T37" fmla="*/ 0 h 85"/>
              <a:gd name="T38" fmla="*/ 42 w 71"/>
              <a:gd name="T39" fmla="*/ 0 h 85"/>
              <a:gd name="T40" fmla="*/ 42 w 71"/>
              <a:gd name="T41" fmla="*/ 7 h 85"/>
              <a:gd name="T42" fmla="*/ 39 w 71"/>
              <a:gd name="T43" fmla="*/ 7 h 85"/>
              <a:gd name="T44" fmla="*/ 39 w 71"/>
              <a:gd name="T45" fmla="*/ 13 h 85"/>
              <a:gd name="T46" fmla="*/ 57 w 71"/>
              <a:gd name="T47" fmla="*/ 21 h 85"/>
              <a:gd name="T48" fmla="*/ 64 w 71"/>
              <a:gd name="T49" fmla="*/ 13 h 85"/>
              <a:gd name="T50" fmla="*/ 71 w 71"/>
              <a:gd name="T51" fmla="*/ 21 h 85"/>
              <a:gd name="T52" fmla="*/ 64 w 71"/>
              <a:gd name="T53" fmla="*/ 27 h 85"/>
              <a:gd name="T54" fmla="*/ 35 w 71"/>
              <a:gd name="T55" fmla="*/ 79 h 85"/>
              <a:gd name="T56" fmla="*/ 65 w 71"/>
              <a:gd name="T57" fmla="*/ 49 h 85"/>
              <a:gd name="T58" fmla="*/ 35 w 71"/>
              <a:gd name="T59" fmla="*/ 20 h 85"/>
              <a:gd name="T60" fmla="*/ 6 w 71"/>
              <a:gd name="T61" fmla="*/ 49 h 85"/>
              <a:gd name="T62" fmla="*/ 35 w 71"/>
              <a:gd name="T63"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1" h="85">
                <a:moveTo>
                  <a:pt x="39" y="43"/>
                </a:moveTo>
                <a:cubicBezTo>
                  <a:pt x="41" y="44"/>
                  <a:pt x="42" y="47"/>
                  <a:pt x="42" y="49"/>
                </a:cubicBezTo>
                <a:cubicBezTo>
                  <a:pt x="42" y="51"/>
                  <a:pt x="41" y="54"/>
                  <a:pt x="39" y="55"/>
                </a:cubicBezTo>
                <a:cubicBezTo>
                  <a:pt x="39" y="55"/>
                  <a:pt x="39" y="55"/>
                  <a:pt x="39" y="59"/>
                </a:cubicBezTo>
                <a:cubicBezTo>
                  <a:pt x="39" y="59"/>
                  <a:pt x="39" y="59"/>
                  <a:pt x="32" y="59"/>
                </a:cubicBezTo>
                <a:cubicBezTo>
                  <a:pt x="32" y="59"/>
                  <a:pt x="32" y="59"/>
                  <a:pt x="32" y="55"/>
                </a:cubicBezTo>
                <a:cubicBezTo>
                  <a:pt x="31" y="54"/>
                  <a:pt x="29" y="51"/>
                  <a:pt x="29" y="49"/>
                </a:cubicBezTo>
                <a:cubicBezTo>
                  <a:pt x="29" y="47"/>
                  <a:pt x="31" y="44"/>
                  <a:pt x="32" y="43"/>
                </a:cubicBezTo>
                <a:cubicBezTo>
                  <a:pt x="32" y="43"/>
                  <a:pt x="32" y="43"/>
                  <a:pt x="32" y="29"/>
                </a:cubicBezTo>
                <a:cubicBezTo>
                  <a:pt x="32" y="29"/>
                  <a:pt x="32" y="29"/>
                  <a:pt x="39" y="29"/>
                </a:cubicBezTo>
                <a:cubicBezTo>
                  <a:pt x="39" y="29"/>
                  <a:pt x="39" y="29"/>
                  <a:pt x="39" y="43"/>
                </a:cubicBezTo>
                <a:moveTo>
                  <a:pt x="64" y="27"/>
                </a:moveTo>
                <a:cubicBezTo>
                  <a:pt x="69" y="34"/>
                  <a:pt x="71" y="41"/>
                  <a:pt x="71" y="49"/>
                </a:cubicBezTo>
                <a:cubicBezTo>
                  <a:pt x="71" y="69"/>
                  <a:pt x="55" y="85"/>
                  <a:pt x="35" y="85"/>
                </a:cubicBezTo>
                <a:cubicBezTo>
                  <a:pt x="16" y="85"/>
                  <a:pt x="0" y="69"/>
                  <a:pt x="0" y="49"/>
                </a:cubicBezTo>
                <a:cubicBezTo>
                  <a:pt x="0" y="30"/>
                  <a:pt x="14" y="15"/>
                  <a:pt x="32" y="13"/>
                </a:cubicBezTo>
                <a:cubicBezTo>
                  <a:pt x="32" y="13"/>
                  <a:pt x="32" y="13"/>
                  <a:pt x="32" y="7"/>
                </a:cubicBezTo>
                <a:cubicBezTo>
                  <a:pt x="32" y="7"/>
                  <a:pt x="32" y="7"/>
                  <a:pt x="29" y="7"/>
                </a:cubicBezTo>
                <a:cubicBezTo>
                  <a:pt x="29" y="7"/>
                  <a:pt x="29" y="7"/>
                  <a:pt x="29" y="0"/>
                </a:cubicBezTo>
                <a:cubicBezTo>
                  <a:pt x="29" y="0"/>
                  <a:pt x="29" y="0"/>
                  <a:pt x="42" y="0"/>
                </a:cubicBezTo>
                <a:cubicBezTo>
                  <a:pt x="42" y="0"/>
                  <a:pt x="42" y="0"/>
                  <a:pt x="42" y="7"/>
                </a:cubicBezTo>
                <a:cubicBezTo>
                  <a:pt x="42" y="7"/>
                  <a:pt x="42" y="7"/>
                  <a:pt x="39" y="7"/>
                </a:cubicBezTo>
                <a:cubicBezTo>
                  <a:pt x="39" y="7"/>
                  <a:pt x="39" y="7"/>
                  <a:pt x="39" y="13"/>
                </a:cubicBezTo>
                <a:cubicBezTo>
                  <a:pt x="45" y="14"/>
                  <a:pt x="52" y="17"/>
                  <a:pt x="57" y="21"/>
                </a:cubicBezTo>
                <a:cubicBezTo>
                  <a:pt x="57" y="21"/>
                  <a:pt x="57" y="21"/>
                  <a:pt x="64" y="13"/>
                </a:cubicBezTo>
                <a:cubicBezTo>
                  <a:pt x="64" y="13"/>
                  <a:pt x="64" y="13"/>
                  <a:pt x="71" y="21"/>
                </a:cubicBezTo>
                <a:cubicBezTo>
                  <a:pt x="71" y="21"/>
                  <a:pt x="71" y="21"/>
                  <a:pt x="64" y="27"/>
                </a:cubicBezTo>
                <a:moveTo>
                  <a:pt x="35" y="79"/>
                </a:moveTo>
                <a:cubicBezTo>
                  <a:pt x="52" y="79"/>
                  <a:pt x="65" y="66"/>
                  <a:pt x="65" y="49"/>
                </a:cubicBezTo>
                <a:cubicBezTo>
                  <a:pt x="65" y="33"/>
                  <a:pt x="52" y="20"/>
                  <a:pt x="35" y="20"/>
                </a:cubicBezTo>
                <a:cubicBezTo>
                  <a:pt x="19" y="20"/>
                  <a:pt x="6" y="33"/>
                  <a:pt x="6" y="49"/>
                </a:cubicBezTo>
                <a:cubicBezTo>
                  <a:pt x="6" y="66"/>
                  <a:pt x="19" y="79"/>
                  <a:pt x="35" y="79"/>
                </a:cubicBezTo>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12" name="Connecteur droit 11"/>
          <p:cNvCxnSpPr/>
          <p:nvPr userDrawn="1"/>
        </p:nvCxnSpPr>
        <p:spPr>
          <a:xfrm>
            <a:off x="9166950" y="2479072"/>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5" name="Groupe 14"/>
          <p:cNvGrpSpPr/>
          <p:nvPr userDrawn="1"/>
        </p:nvGrpSpPr>
        <p:grpSpPr>
          <a:xfrm>
            <a:off x="8668070" y="3695051"/>
            <a:ext cx="284617" cy="296126"/>
            <a:chOff x="6514138" y="4869160"/>
            <a:chExt cx="465500" cy="358210"/>
          </a:xfrm>
          <a:solidFill>
            <a:srgbClr val="C00000"/>
          </a:solidFill>
        </p:grpSpPr>
        <p:sp>
          <p:nvSpPr>
            <p:cNvPr id="16" name="Freeform 91"/>
            <p:cNvSpPr>
              <a:spLocks noEditPoints="1"/>
            </p:cNvSpPr>
            <p:nvPr/>
          </p:nvSpPr>
          <p:spPr bwMode="auto">
            <a:xfrm>
              <a:off x="6514138" y="4869160"/>
              <a:ext cx="465500" cy="358210"/>
            </a:xfrm>
            <a:custGeom>
              <a:avLst/>
              <a:gdLst>
                <a:gd name="T0" fmla="*/ 517 w 560"/>
                <a:gd name="T1" fmla="*/ 0 h 464"/>
                <a:gd name="T2" fmla="*/ 43 w 560"/>
                <a:gd name="T3" fmla="*/ 0 h 464"/>
                <a:gd name="T4" fmla="*/ 0 w 560"/>
                <a:gd name="T5" fmla="*/ 43 h 464"/>
                <a:gd name="T6" fmla="*/ 0 w 560"/>
                <a:gd name="T7" fmla="*/ 421 h 464"/>
                <a:gd name="T8" fmla="*/ 43 w 560"/>
                <a:gd name="T9" fmla="*/ 464 h 464"/>
                <a:gd name="T10" fmla="*/ 517 w 560"/>
                <a:gd name="T11" fmla="*/ 464 h 464"/>
                <a:gd name="T12" fmla="*/ 560 w 560"/>
                <a:gd name="T13" fmla="*/ 421 h 464"/>
                <a:gd name="T14" fmla="*/ 560 w 560"/>
                <a:gd name="T15" fmla="*/ 43 h 464"/>
                <a:gd name="T16" fmla="*/ 517 w 560"/>
                <a:gd name="T17" fmla="*/ 0 h 464"/>
                <a:gd name="T18" fmla="*/ 495 w 560"/>
                <a:gd name="T19" fmla="*/ 28 h 464"/>
                <a:gd name="T20" fmla="*/ 518 w 560"/>
                <a:gd name="T21" fmla="*/ 50 h 464"/>
                <a:gd name="T22" fmla="*/ 495 w 560"/>
                <a:gd name="T23" fmla="*/ 73 h 464"/>
                <a:gd name="T24" fmla="*/ 472 w 560"/>
                <a:gd name="T25" fmla="*/ 50 h 464"/>
                <a:gd name="T26" fmla="*/ 495 w 560"/>
                <a:gd name="T27" fmla="*/ 28 h 464"/>
                <a:gd name="T28" fmla="*/ 377 w 560"/>
                <a:gd name="T29" fmla="*/ 57 h 464"/>
                <a:gd name="T30" fmla="*/ 382 w 560"/>
                <a:gd name="T31" fmla="*/ 52 h 464"/>
                <a:gd name="T32" fmla="*/ 428 w 560"/>
                <a:gd name="T33" fmla="*/ 52 h 464"/>
                <a:gd name="T34" fmla="*/ 433 w 560"/>
                <a:gd name="T35" fmla="*/ 57 h 464"/>
                <a:gd name="T36" fmla="*/ 433 w 560"/>
                <a:gd name="T37" fmla="*/ 68 h 464"/>
                <a:gd name="T38" fmla="*/ 428 w 560"/>
                <a:gd name="T39" fmla="*/ 73 h 464"/>
                <a:gd name="T40" fmla="*/ 382 w 560"/>
                <a:gd name="T41" fmla="*/ 73 h 464"/>
                <a:gd name="T42" fmla="*/ 377 w 560"/>
                <a:gd name="T43" fmla="*/ 68 h 464"/>
                <a:gd name="T44" fmla="*/ 377 w 560"/>
                <a:gd name="T45" fmla="*/ 57 h 464"/>
                <a:gd name="T46" fmla="*/ 537 w 560"/>
                <a:gd name="T47" fmla="*/ 421 h 464"/>
                <a:gd name="T48" fmla="*/ 517 w 560"/>
                <a:gd name="T49" fmla="*/ 441 h 464"/>
                <a:gd name="T50" fmla="*/ 43 w 560"/>
                <a:gd name="T51" fmla="*/ 441 h 464"/>
                <a:gd name="T52" fmla="*/ 23 w 560"/>
                <a:gd name="T53" fmla="*/ 421 h 464"/>
                <a:gd name="T54" fmla="*/ 23 w 560"/>
                <a:gd name="T55" fmla="*/ 125 h 464"/>
                <a:gd name="T56" fmla="*/ 43 w 560"/>
                <a:gd name="T57" fmla="*/ 105 h 464"/>
                <a:gd name="T58" fmla="*/ 517 w 560"/>
                <a:gd name="T59" fmla="*/ 105 h 464"/>
                <a:gd name="T60" fmla="*/ 537 w 560"/>
                <a:gd name="T61" fmla="*/ 125 h 464"/>
                <a:gd name="T62" fmla="*/ 537 w 560"/>
                <a:gd name="T63" fmla="*/ 421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0" h="464">
                  <a:moveTo>
                    <a:pt x="517" y="0"/>
                  </a:moveTo>
                  <a:cubicBezTo>
                    <a:pt x="43" y="0"/>
                    <a:pt x="43" y="0"/>
                    <a:pt x="43" y="0"/>
                  </a:cubicBezTo>
                  <a:cubicBezTo>
                    <a:pt x="19" y="0"/>
                    <a:pt x="0" y="19"/>
                    <a:pt x="0" y="43"/>
                  </a:cubicBezTo>
                  <a:cubicBezTo>
                    <a:pt x="0" y="421"/>
                    <a:pt x="0" y="421"/>
                    <a:pt x="0" y="421"/>
                  </a:cubicBezTo>
                  <a:cubicBezTo>
                    <a:pt x="0" y="445"/>
                    <a:pt x="19" y="464"/>
                    <a:pt x="43" y="464"/>
                  </a:cubicBezTo>
                  <a:cubicBezTo>
                    <a:pt x="517" y="464"/>
                    <a:pt x="517" y="464"/>
                    <a:pt x="517" y="464"/>
                  </a:cubicBezTo>
                  <a:cubicBezTo>
                    <a:pt x="541" y="464"/>
                    <a:pt x="560" y="445"/>
                    <a:pt x="560" y="421"/>
                  </a:cubicBezTo>
                  <a:cubicBezTo>
                    <a:pt x="560" y="43"/>
                    <a:pt x="560" y="43"/>
                    <a:pt x="560" y="43"/>
                  </a:cubicBezTo>
                  <a:cubicBezTo>
                    <a:pt x="560" y="19"/>
                    <a:pt x="541" y="0"/>
                    <a:pt x="517" y="0"/>
                  </a:cubicBezTo>
                  <a:close/>
                  <a:moveTo>
                    <a:pt x="495" y="28"/>
                  </a:moveTo>
                  <a:cubicBezTo>
                    <a:pt x="508" y="28"/>
                    <a:pt x="518" y="38"/>
                    <a:pt x="518" y="50"/>
                  </a:cubicBezTo>
                  <a:cubicBezTo>
                    <a:pt x="518" y="63"/>
                    <a:pt x="508" y="73"/>
                    <a:pt x="495" y="73"/>
                  </a:cubicBezTo>
                  <a:cubicBezTo>
                    <a:pt x="482" y="73"/>
                    <a:pt x="472" y="63"/>
                    <a:pt x="472" y="50"/>
                  </a:cubicBezTo>
                  <a:cubicBezTo>
                    <a:pt x="472" y="38"/>
                    <a:pt x="482" y="28"/>
                    <a:pt x="495" y="28"/>
                  </a:cubicBezTo>
                  <a:close/>
                  <a:moveTo>
                    <a:pt x="377" y="57"/>
                  </a:moveTo>
                  <a:cubicBezTo>
                    <a:pt x="377" y="55"/>
                    <a:pt x="379" y="52"/>
                    <a:pt x="382" y="52"/>
                  </a:cubicBezTo>
                  <a:cubicBezTo>
                    <a:pt x="428" y="52"/>
                    <a:pt x="428" y="52"/>
                    <a:pt x="428" y="52"/>
                  </a:cubicBezTo>
                  <a:cubicBezTo>
                    <a:pt x="431" y="52"/>
                    <a:pt x="433" y="55"/>
                    <a:pt x="433" y="57"/>
                  </a:cubicBezTo>
                  <a:cubicBezTo>
                    <a:pt x="433" y="68"/>
                    <a:pt x="433" y="68"/>
                    <a:pt x="433" y="68"/>
                  </a:cubicBezTo>
                  <a:cubicBezTo>
                    <a:pt x="433" y="71"/>
                    <a:pt x="431" y="73"/>
                    <a:pt x="428" y="73"/>
                  </a:cubicBezTo>
                  <a:cubicBezTo>
                    <a:pt x="382" y="73"/>
                    <a:pt x="382" y="73"/>
                    <a:pt x="382" y="73"/>
                  </a:cubicBezTo>
                  <a:cubicBezTo>
                    <a:pt x="379" y="73"/>
                    <a:pt x="377" y="71"/>
                    <a:pt x="377" y="68"/>
                  </a:cubicBezTo>
                  <a:lnTo>
                    <a:pt x="377" y="57"/>
                  </a:lnTo>
                  <a:close/>
                  <a:moveTo>
                    <a:pt x="537" y="421"/>
                  </a:moveTo>
                  <a:cubicBezTo>
                    <a:pt x="537" y="432"/>
                    <a:pt x="528" y="441"/>
                    <a:pt x="517" y="441"/>
                  </a:cubicBezTo>
                  <a:cubicBezTo>
                    <a:pt x="43" y="441"/>
                    <a:pt x="43" y="441"/>
                    <a:pt x="43" y="441"/>
                  </a:cubicBezTo>
                  <a:cubicBezTo>
                    <a:pt x="32" y="441"/>
                    <a:pt x="23" y="432"/>
                    <a:pt x="23" y="421"/>
                  </a:cubicBezTo>
                  <a:cubicBezTo>
                    <a:pt x="23" y="125"/>
                    <a:pt x="23" y="125"/>
                    <a:pt x="23" y="125"/>
                  </a:cubicBezTo>
                  <a:cubicBezTo>
                    <a:pt x="23" y="114"/>
                    <a:pt x="32" y="105"/>
                    <a:pt x="43" y="105"/>
                  </a:cubicBezTo>
                  <a:cubicBezTo>
                    <a:pt x="517" y="105"/>
                    <a:pt x="517" y="105"/>
                    <a:pt x="517" y="105"/>
                  </a:cubicBezTo>
                  <a:cubicBezTo>
                    <a:pt x="528" y="105"/>
                    <a:pt x="537" y="114"/>
                    <a:pt x="537" y="125"/>
                  </a:cubicBezTo>
                  <a:lnTo>
                    <a:pt x="537" y="421"/>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7" name="Image 16"/>
            <p:cNvPicPr>
              <a:picLocks noChangeAspect="1"/>
            </p:cNvPicPr>
            <p:nvPr/>
          </p:nvPicPr>
          <p:blipFill>
            <a:blip r:embed="rId3"/>
            <a:stretch>
              <a:fillRect/>
            </a:stretch>
          </p:blipFill>
          <p:spPr>
            <a:xfrm>
              <a:off x="6584886" y="4985648"/>
              <a:ext cx="324004" cy="175665"/>
            </a:xfrm>
            <a:prstGeom prst="rect">
              <a:avLst/>
            </a:prstGeom>
            <a:grpFill/>
          </p:spPr>
        </p:pic>
      </p:grpSp>
      <p:cxnSp>
        <p:nvCxnSpPr>
          <p:cNvPr id="18" name="Connecteur droit 17"/>
          <p:cNvCxnSpPr/>
          <p:nvPr userDrawn="1"/>
        </p:nvCxnSpPr>
        <p:spPr>
          <a:xfrm>
            <a:off x="9166950" y="3699114"/>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Freeform 14"/>
          <p:cNvSpPr>
            <a:spLocks noEditPoints="1"/>
          </p:cNvSpPr>
          <p:nvPr userDrawn="1"/>
        </p:nvSpPr>
        <p:spPr bwMode="auto">
          <a:xfrm>
            <a:off x="8680401" y="4299756"/>
            <a:ext cx="259955" cy="310935"/>
          </a:xfrm>
          <a:custGeom>
            <a:avLst/>
            <a:gdLst>
              <a:gd name="T0" fmla="*/ 253 w 253"/>
              <a:gd name="T1" fmla="*/ 0 h 269"/>
              <a:gd name="T2" fmla="*/ 152 w 253"/>
              <a:gd name="T3" fmla="*/ 269 h 269"/>
              <a:gd name="T4" fmla="*/ 102 w 253"/>
              <a:gd name="T5" fmla="*/ 216 h 269"/>
              <a:gd name="T6" fmla="*/ 0 w 253"/>
              <a:gd name="T7" fmla="*/ 269 h 269"/>
              <a:gd name="T8" fmla="*/ 24 w 253"/>
              <a:gd name="T9" fmla="*/ 156 h 269"/>
              <a:gd name="T10" fmla="*/ 77 w 253"/>
              <a:gd name="T11" fmla="*/ 186 h 269"/>
              <a:gd name="T12" fmla="*/ 24 w 253"/>
              <a:gd name="T13" fmla="*/ 156 h 269"/>
              <a:gd name="T14" fmla="*/ 230 w 253"/>
              <a:gd name="T15" fmla="*/ 199 h 269"/>
              <a:gd name="T16" fmla="*/ 176 w 253"/>
              <a:gd name="T17" fmla="*/ 229 h 269"/>
              <a:gd name="T18" fmla="*/ 24 w 253"/>
              <a:gd name="T19" fmla="*/ 199 h 269"/>
              <a:gd name="T20" fmla="*/ 77 w 253"/>
              <a:gd name="T21" fmla="*/ 229 h 269"/>
              <a:gd name="T22" fmla="*/ 24 w 253"/>
              <a:gd name="T23" fmla="*/ 199 h 269"/>
              <a:gd name="T24" fmla="*/ 77 w 253"/>
              <a:gd name="T25" fmla="*/ 28 h 269"/>
              <a:gd name="T26" fmla="*/ 24 w 253"/>
              <a:gd name="T27" fmla="*/ 58 h 269"/>
              <a:gd name="T28" fmla="*/ 94 w 253"/>
              <a:gd name="T29" fmla="*/ 28 h 269"/>
              <a:gd name="T30" fmla="*/ 159 w 253"/>
              <a:gd name="T31" fmla="*/ 58 h 269"/>
              <a:gd name="T32" fmla="*/ 94 w 253"/>
              <a:gd name="T33" fmla="*/ 28 h 269"/>
              <a:gd name="T34" fmla="*/ 230 w 253"/>
              <a:gd name="T35" fmla="*/ 28 h 269"/>
              <a:gd name="T36" fmla="*/ 176 w 253"/>
              <a:gd name="T37" fmla="*/ 58 h 269"/>
              <a:gd name="T38" fmla="*/ 24 w 253"/>
              <a:gd name="T39" fmla="*/ 71 h 269"/>
              <a:gd name="T40" fmla="*/ 77 w 253"/>
              <a:gd name="T41" fmla="*/ 100 h 269"/>
              <a:gd name="T42" fmla="*/ 24 w 253"/>
              <a:gd name="T43" fmla="*/ 71 h 269"/>
              <a:gd name="T44" fmla="*/ 159 w 253"/>
              <a:gd name="T45" fmla="*/ 71 h 269"/>
              <a:gd name="T46" fmla="*/ 94 w 253"/>
              <a:gd name="T47" fmla="*/ 100 h 269"/>
              <a:gd name="T48" fmla="*/ 176 w 253"/>
              <a:gd name="T49" fmla="*/ 71 h 269"/>
              <a:gd name="T50" fmla="*/ 230 w 253"/>
              <a:gd name="T51" fmla="*/ 100 h 269"/>
              <a:gd name="T52" fmla="*/ 176 w 253"/>
              <a:gd name="T53" fmla="*/ 71 h 269"/>
              <a:gd name="T54" fmla="*/ 77 w 253"/>
              <a:gd name="T55" fmla="*/ 114 h 269"/>
              <a:gd name="T56" fmla="*/ 24 w 253"/>
              <a:gd name="T57" fmla="*/ 143 h 269"/>
              <a:gd name="T58" fmla="*/ 94 w 253"/>
              <a:gd name="T59" fmla="*/ 114 h 269"/>
              <a:gd name="T60" fmla="*/ 159 w 253"/>
              <a:gd name="T61" fmla="*/ 143 h 269"/>
              <a:gd name="T62" fmla="*/ 94 w 253"/>
              <a:gd name="T63" fmla="*/ 114 h 269"/>
              <a:gd name="T64" fmla="*/ 230 w 253"/>
              <a:gd name="T65" fmla="*/ 114 h 269"/>
              <a:gd name="T66" fmla="*/ 176 w 253"/>
              <a:gd name="T67" fmla="*/ 143 h 269"/>
              <a:gd name="T68" fmla="*/ 94 w 253"/>
              <a:gd name="T69" fmla="*/ 156 h 269"/>
              <a:gd name="T70" fmla="*/ 159 w 253"/>
              <a:gd name="T71" fmla="*/ 186 h 269"/>
              <a:gd name="T72" fmla="*/ 94 w 253"/>
              <a:gd name="T73" fmla="*/ 156 h 269"/>
              <a:gd name="T74" fmla="*/ 230 w 253"/>
              <a:gd name="T75" fmla="*/ 156 h 269"/>
              <a:gd name="T76" fmla="*/ 176 w 253"/>
              <a:gd name="T77" fmla="*/ 186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53" h="269">
                <a:moveTo>
                  <a:pt x="0" y="0"/>
                </a:moveTo>
                <a:cubicBezTo>
                  <a:pt x="253" y="0"/>
                  <a:pt x="253" y="0"/>
                  <a:pt x="253" y="0"/>
                </a:cubicBezTo>
                <a:cubicBezTo>
                  <a:pt x="253" y="269"/>
                  <a:pt x="253" y="269"/>
                  <a:pt x="253" y="269"/>
                </a:cubicBezTo>
                <a:cubicBezTo>
                  <a:pt x="152" y="269"/>
                  <a:pt x="152" y="269"/>
                  <a:pt x="152" y="269"/>
                </a:cubicBezTo>
                <a:cubicBezTo>
                  <a:pt x="152" y="216"/>
                  <a:pt x="152" y="216"/>
                  <a:pt x="152" y="216"/>
                </a:cubicBezTo>
                <a:cubicBezTo>
                  <a:pt x="152" y="200"/>
                  <a:pt x="102" y="200"/>
                  <a:pt x="102" y="216"/>
                </a:cubicBezTo>
                <a:cubicBezTo>
                  <a:pt x="102" y="269"/>
                  <a:pt x="102" y="269"/>
                  <a:pt x="102" y="269"/>
                </a:cubicBezTo>
                <a:cubicBezTo>
                  <a:pt x="0" y="269"/>
                  <a:pt x="0" y="269"/>
                  <a:pt x="0" y="269"/>
                </a:cubicBezTo>
                <a:lnTo>
                  <a:pt x="0" y="0"/>
                </a:lnTo>
                <a:close/>
                <a:moveTo>
                  <a:pt x="24" y="156"/>
                </a:moveTo>
                <a:cubicBezTo>
                  <a:pt x="77" y="156"/>
                  <a:pt x="77" y="156"/>
                  <a:pt x="77" y="156"/>
                </a:cubicBezTo>
                <a:cubicBezTo>
                  <a:pt x="77" y="186"/>
                  <a:pt x="77" y="186"/>
                  <a:pt x="77" y="186"/>
                </a:cubicBezTo>
                <a:cubicBezTo>
                  <a:pt x="24" y="186"/>
                  <a:pt x="24" y="186"/>
                  <a:pt x="24" y="186"/>
                </a:cubicBezTo>
                <a:lnTo>
                  <a:pt x="24" y="156"/>
                </a:lnTo>
                <a:close/>
                <a:moveTo>
                  <a:pt x="176" y="199"/>
                </a:moveTo>
                <a:cubicBezTo>
                  <a:pt x="230" y="199"/>
                  <a:pt x="230" y="199"/>
                  <a:pt x="230" y="199"/>
                </a:cubicBezTo>
                <a:cubicBezTo>
                  <a:pt x="230" y="229"/>
                  <a:pt x="230" y="229"/>
                  <a:pt x="230" y="229"/>
                </a:cubicBezTo>
                <a:cubicBezTo>
                  <a:pt x="176" y="229"/>
                  <a:pt x="176" y="229"/>
                  <a:pt x="176" y="229"/>
                </a:cubicBezTo>
                <a:lnTo>
                  <a:pt x="176" y="199"/>
                </a:lnTo>
                <a:close/>
                <a:moveTo>
                  <a:pt x="24" y="199"/>
                </a:moveTo>
                <a:cubicBezTo>
                  <a:pt x="77" y="199"/>
                  <a:pt x="77" y="199"/>
                  <a:pt x="77" y="199"/>
                </a:cubicBezTo>
                <a:cubicBezTo>
                  <a:pt x="77" y="229"/>
                  <a:pt x="77" y="229"/>
                  <a:pt x="77" y="229"/>
                </a:cubicBezTo>
                <a:cubicBezTo>
                  <a:pt x="24" y="229"/>
                  <a:pt x="24" y="229"/>
                  <a:pt x="24" y="229"/>
                </a:cubicBezTo>
                <a:lnTo>
                  <a:pt x="24" y="199"/>
                </a:lnTo>
                <a:close/>
                <a:moveTo>
                  <a:pt x="24" y="28"/>
                </a:moveTo>
                <a:cubicBezTo>
                  <a:pt x="77" y="28"/>
                  <a:pt x="77" y="28"/>
                  <a:pt x="77" y="28"/>
                </a:cubicBezTo>
                <a:cubicBezTo>
                  <a:pt x="77" y="58"/>
                  <a:pt x="77" y="58"/>
                  <a:pt x="77" y="58"/>
                </a:cubicBezTo>
                <a:cubicBezTo>
                  <a:pt x="24" y="58"/>
                  <a:pt x="24" y="58"/>
                  <a:pt x="24" y="58"/>
                </a:cubicBezTo>
                <a:lnTo>
                  <a:pt x="24" y="28"/>
                </a:lnTo>
                <a:close/>
                <a:moveTo>
                  <a:pt x="94" y="28"/>
                </a:moveTo>
                <a:cubicBezTo>
                  <a:pt x="159" y="28"/>
                  <a:pt x="159" y="28"/>
                  <a:pt x="159" y="28"/>
                </a:cubicBezTo>
                <a:cubicBezTo>
                  <a:pt x="159" y="58"/>
                  <a:pt x="159" y="58"/>
                  <a:pt x="159" y="58"/>
                </a:cubicBezTo>
                <a:cubicBezTo>
                  <a:pt x="94" y="58"/>
                  <a:pt x="94" y="58"/>
                  <a:pt x="94" y="58"/>
                </a:cubicBezTo>
                <a:lnTo>
                  <a:pt x="94" y="28"/>
                </a:lnTo>
                <a:close/>
                <a:moveTo>
                  <a:pt x="176" y="28"/>
                </a:moveTo>
                <a:cubicBezTo>
                  <a:pt x="230" y="28"/>
                  <a:pt x="230" y="28"/>
                  <a:pt x="230" y="28"/>
                </a:cubicBezTo>
                <a:cubicBezTo>
                  <a:pt x="230" y="58"/>
                  <a:pt x="230" y="58"/>
                  <a:pt x="230" y="58"/>
                </a:cubicBezTo>
                <a:cubicBezTo>
                  <a:pt x="176" y="58"/>
                  <a:pt x="176" y="58"/>
                  <a:pt x="176" y="58"/>
                </a:cubicBezTo>
                <a:lnTo>
                  <a:pt x="176" y="28"/>
                </a:lnTo>
                <a:close/>
                <a:moveTo>
                  <a:pt x="24" y="71"/>
                </a:moveTo>
                <a:cubicBezTo>
                  <a:pt x="77" y="71"/>
                  <a:pt x="77" y="71"/>
                  <a:pt x="77" y="71"/>
                </a:cubicBezTo>
                <a:cubicBezTo>
                  <a:pt x="77" y="100"/>
                  <a:pt x="77" y="100"/>
                  <a:pt x="77" y="100"/>
                </a:cubicBezTo>
                <a:cubicBezTo>
                  <a:pt x="24" y="100"/>
                  <a:pt x="24" y="100"/>
                  <a:pt x="24" y="100"/>
                </a:cubicBezTo>
                <a:lnTo>
                  <a:pt x="24" y="71"/>
                </a:lnTo>
                <a:close/>
                <a:moveTo>
                  <a:pt x="94" y="71"/>
                </a:moveTo>
                <a:cubicBezTo>
                  <a:pt x="159" y="71"/>
                  <a:pt x="159" y="71"/>
                  <a:pt x="159" y="71"/>
                </a:cubicBezTo>
                <a:cubicBezTo>
                  <a:pt x="159" y="100"/>
                  <a:pt x="159" y="100"/>
                  <a:pt x="159" y="100"/>
                </a:cubicBezTo>
                <a:cubicBezTo>
                  <a:pt x="94" y="100"/>
                  <a:pt x="94" y="100"/>
                  <a:pt x="94" y="100"/>
                </a:cubicBezTo>
                <a:lnTo>
                  <a:pt x="94" y="71"/>
                </a:lnTo>
                <a:close/>
                <a:moveTo>
                  <a:pt x="176" y="71"/>
                </a:moveTo>
                <a:cubicBezTo>
                  <a:pt x="230" y="71"/>
                  <a:pt x="230" y="71"/>
                  <a:pt x="230" y="71"/>
                </a:cubicBezTo>
                <a:cubicBezTo>
                  <a:pt x="230" y="100"/>
                  <a:pt x="230" y="100"/>
                  <a:pt x="230" y="100"/>
                </a:cubicBezTo>
                <a:cubicBezTo>
                  <a:pt x="176" y="100"/>
                  <a:pt x="176" y="100"/>
                  <a:pt x="176" y="100"/>
                </a:cubicBezTo>
                <a:lnTo>
                  <a:pt x="176" y="71"/>
                </a:lnTo>
                <a:close/>
                <a:moveTo>
                  <a:pt x="24" y="114"/>
                </a:moveTo>
                <a:cubicBezTo>
                  <a:pt x="77" y="114"/>
                  <a:pt x="77" y="114"/>
                  <a:pt x="77" y="114"/>
                </a:cubicBezTo>
                <a:cubicBezTo>
                  <a:pt x="77" y="143"/>
                  <a:pt x="77" y="143"/>
                  <a:pt x="77" y="143"/>
                </a:cubicBezTo>
                <a:cubicBezTo>
                  <a:pt x="24" y="143"/>
                  <a:pt x="24" y="143"/>
                  <a:pt x="24" y="143"/>
                </a:cubicBezTo>
                <a:lnTo>
                  <a:pt x="24" y="114"/>
                </a:lnTo>
                <a:close/>
                <a:moveTo>
                  <a:pt x="94" y="114"/>
                </a:moveTo>
                <a:cubicBezTo>
                  <a:pt x="159" y="114"/>
                  <a:pt x="159" y="114"/>
                  <a:pt x="159" y="114"/>
                </a:cubicBezTo>
                <a:cubicBezTo>
                  <a:pt x="159" y="143"/>
                  <a:pt x="159" y="143"/>
                  <a:pt x="159" y="143"/>
                </a:cubicBezTo>
                <a:cubicBezTo>
                  <a:pt x="94" y="143"/>
                  <a:pt x="94" y="143"/>
                  <a:pt x="94" y="143"/>
                </a:cubicBezTo>
                <a:lnTo>
                  <a:pt x="94" y="114"/>
                </a:lnTo>
                <a:close/>
                <a:moveTo>
                  <a:pt x="176" y="114"/>
                </a:moveTo>
                <a:cubicBezTo>
                  <a:pt x="230" y="114"/>
                  <a:pt x="230" y="114"/>
                  <a:pt x="230" y="114"/>
                </a:cubicBezTo>
                <a:cubicBezTo>
                  <a:pt x="230" y="143"/>
                  <a:pt x="230" y="143"/>
                  <a:pt x="230" y="143"/>
                </a:cubicBezTo>
                <a:cubicBezTo>
                  <a:pt x="176" y="143"/>
                  <a:pt x="176" y="143"/>
                  <a:pt x="176" y="143"/>
                </a:cubicBezTo>
                <a:lnTo>
                  <a:pt x="176" y="114"/>
                </a:lnTo>
                <a:close/>
                <a:moveTo>
                  <a:pt x="94" y="156"/>
                </a:moveTo>
                <a:cubicBezTo>
                  <a:pt x="159" y="156"/>
                  <a:pt x="159" y="156"/>
                  <a:pt x="159" y="156"/>
                </a:cubicBezTo>
                <a:cubicBezTo>
                  <a:pt x="159" y="186"/>
                  <a:pt x="159" y="186"/>
                  <a:pt x="159" y="186"/>
                </a:cubicBezTo>
                <a:cubicBezTo>
                  <a:pt x="94" y="186"/>
                  <a:pt x="94" y="186"/>
                  <a:pt x="94" y="186"/>
                </a:cubicBezTo>
                <a:lnTo>
                  <a:pt x="94" y="156"/>
                </a:lnTo>
                <a:close/>
                <a:moveTo>
                  <a:pt x="176" y="156"/>
                </a:moveTo>
                <a:cubicBezTo>
                  <a:pt x="230" y="156"/>
                  <a:pt x="230" y="156"/>
                  <a:pt x="230" y="156"/>
                </a:cubicBezTo>
                <a:cubicBezTo>
                  <a:pt x="230" y="186"/>
                  <a:pt x="230" y="186"/>
                  <a:pt x="230" y="186"/>
                </a:cubicBezTo>
                <a:cubicBezTo>
                  <a:pt x="176" y="186"/>
                  <a:pt x="176" y="186"/>
                  <a:pt x="176" y="186"/>
                </a:cubicBezTo>
                <a:lnTo>
                  <a:pt x="176" y="156"/>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20" name="Connecteur droit 19"/>
          <p:cNvCxnSpPr/>
          <p:nvPr userDrawn="1"/>
        </p:nvCxnSpPr>
        <p:spPr>
          <a:xfrm>
            <a:off x="9166950" y="4311223"/>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Connecteur droit 20"/>
          <p:cNvCxnSpPr/>
          <p:nvPr userDrawn="1"/>
        </p:nvCxnSpPr>
        <p:spPr>
          <a:xfrm>
            <a:off x="9166950" y="4932937"/>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2" name="Groupe 21"/>
          <p:cNvGrpSpPr/>
          <p:nvPr userDrawn="1"/>
        </p:nvGrpSpPr>
        <p:grpSpPr>
          <a:xfrm>
            <a:off x="8644621" y="3033429"/>
            <a:ext cx="331514" cy="397918"/>
            <a:chOff x="8754985" y="5870111"/>
            <a:chExt cx="331514" cy="397918"/>
          </a:xfrm>
          <a:solidFill>
            <a:schemeClr val="accent1">
              <a:lumMod val="75000"/>
            </a:schemeClr>
          </a:solidFill>
        </p:grpSpPr>
        <p:grpSp>
          <p:nvGrpSpPr>
            <p:cNvPr id="23" name="Groupe 22"/>
            <p:cNvGrpSpPr/>
            <p:nvPr/>
          </p:nvGrpSpPr>
          <p:grpSpPr>
            <a:xfrm>
              <a:off x="8754985" y="5870111"/>
              <a:ext cx="211494" cy="232796"/>
              <a:chOff x="430213" y="3675587"/>
              <a:chExt cx="1101725" cy="892175"/>
            </a:xfrm>
            <a:grpFill/>
          </p:grpSpPr>
          <p:sp>
            <p:nvSpPr>
              <p:cNvPr id="27" name="Freeform 104"/>
              <p:cNvSpPr>
                <a:spLocks/>
              </p:cNvSpPr>
              <p:nvPr/>
            </p:nvSpPr>
            <p:spPr bwMode="auto">
              <a:xfrm>
                <a:off x="430213" y="3675587"/>
                <a:ext cx="1101725" cy="892175"/>
              </a:xfrm>
              <a:custGeom>
                <a:avLst/>
                <a:gdLst>
                  <a:gd name="T0" fmla="*/ 466 w 466"/>
                  <a:gd name="T1" fmla="*/ 149 h 377"/>
                  <a:gd name="T2" fmla="*/ 233 w 466"/>
                  <a:gd name="T3" fmla="*/ 0 h 377"/>
                  <a:gd name="T4" fmla="*/ 0 w 466"/>
                  <a:gd name="T5" fmla="*/ 149 h 377"/>
                  <a:gd name="T6" fmla="*/ 233 w 466"/>
                  <a:gd name="T7" fmla="*/ 299 h 377"/>
                  <a:gd name="T8" fmla="*/ 286 w 466"/>
                  <a:gd name="T9" fmla="*/ 295 h 377"/>
                  <a:gd name="T10" fmla="*/ 321 w 466"/>
                  <a:gd name="T11" fmla="*/ 320 h 377"/>
                  <a:gd name="T12" fmla="*/ 354 w 466"/>
                  <a:gd name="T13" fmla="*/ 344 h 377"/>
                  <a:gd name="T14" fmla="*/ 391 w 466"/>
                  <a:gd name="T15" fmla="*/ 370 h 377"/>
                  <a:gd name="T16" fmla="*/ 401 w 466"/>
                  <a:gd name="T17" fmla="*/ 377 h 377"/>
                  <a:gd name="T18" fmla="*/ 397 w 466"/>
                  <a:gd name="T19" fmla="*/ 361 h 377"/>
                  <a:gd name="T20" fmla="*/ 380 w 466"/>
                  <a:gd name="T21" fmla="*/ 266 h 377"/>
                  <a:gd name="T22" fmla="*/ 466 w 466"/>
                  <a:gd name="T23" fmla="*/ 149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6" h="377">
                    <a:moveTo>
                      <a:pt x="466" y="149"/>
                    </a:moveTo>
                    <a:cubicBezTo>
                      <a:pt x="466" y="67"/>
                      <a:pt x="362" y="0"/>
                      <a:pt x="233" y="0"/>
                    </a:cubicBezTo>
                    <a:cubicBezTo>
                      <a:pt x="104" y="0"/>
                      <a:pt x="0" y="67"/>
                      <a:pt x="0" y="149"/>
                    </a:cubicBezTo>
                    <a:cubicBezTo>
                      <a:pt x="0" y="232"/>
                      <a:pt x="104" y="299"/>
                      <a:pt x="233" y="299"/>
                    </a:cubicBezTo>
                    <a:cubicBezTo>
                      <a:pt x="251" y="299"/>
                      <a:pt x="269" y="298"/>
                      <a:pt x="286" y="295"/>
                    </a:cubicBezTo>
                    <a:cubicBezTo>
                      <a:pt x="321" y="320"/>
                      <a:pt x="321" y="320"/>
                      <a:pt x="321" y="320"/>
                    </a:cubicBezTo>
                    <a:cubicBezTo>
                      <a:pt x="354" y="344"/>
                      <a:pt x="354" y="344"/>
                      <a:pt x="354" y="344"/>
                    </a:cubicBezTo>
                    <a:cubicBezTo>
                      <a:pt x="391" y="370"/>
                      <a:pt x="391" y="370"/>
                      <a:pt x="391" y="370"/>
                    </a:cubicBezTo>
                    <a:cubicBezTo>
                      <a:pt x="401" y="377"/>
                      <a:pt x="401" y="377"/>
                      <a:pt x="401" y="377"/>
                    </a:cubicBezTo>
                    <a:cubicBezTo>
                      <a:pt x="401" y="377"/>
                      <a:pt x="399" y="370"/>
                      <a:pt x="397" y="361"/>
                    </a:cubicBezTo>
                    <a:cubicBezTo>
                      <a:pt x="391" y="330"/>
                      <a:pt x="380" y="266"/>
                      <a:pt x="380" y="266"/>
                    </a:cubicBezTo>
                    <a:cubicBezTo>
                      <a:pt x="432" y="238"/>
                      <a:pt x="466" y="196"/>
                      <a:pt x="466" y="14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102"/>
              <p:cNvSpPr>
                <a:spLocks noEditPoints="1"/>
              </p:cNvSpPr>
              <p:nvPr/>
            </p:nvSpPr>
            <p:spPr bwMode="auto">
              <a:xfrm>
                <a:off x="809625" y="3810000"/>
                <a:ext cx="333134" cy="428406"/>
              </a:xfrm>
              <a:custGeom>
                <a:avLst/>
                <a:gdLst>
                  <a:gd name="T0" fmla="*/ 173 w 283"/>
                  <a:gd name="T1" fmla="*/ 296 h 398"/>
                  <a:gd name="T2" fmla="*/ 105 w 283"/>
                  <a:gd name="T3" fmla="*/ 296 h 398"/>
                  <a:gd name="T4" fmla="*/ 105 w 283"/>
                  <a:gd name="T5" fmla="*/ 278 h 398"/>
                  <a:gd name="T6" fmla="*/ 116 w 283"/>
                  <a:gd name="T7" fmla="*/ 223 h 398"/>
                  <a:gd name="T8" fmla="*/ 160 w 283"/>
                  <a:gd name="T9" fmla="*/ 175 h 398"/>
                  <a:gd name="T10" fmla="*/ 199 w 283"/>
                  <a:gd name="T11" fmla="*/ 140 h 398"/>
                  <a:gd name="T12" fmla="*/ 209 w 283"/>
                  <a:gd name="T13" fmla="*/ 111 h 398"/>
                  <a:gd name="T14" fmla="*/ 192 w 283"/>
                  <a:gd name="T15" fmla="*/ 73 h 398"/>
                  <a:gd name="T16" fmla="*/ 144 w 283"/>
                  <a:gd name="T17" fmla="*/ 58 h 398"/>
                  <a:gd name="T18" fmla="*/ 96 w 283"/>
                  <a:gd name="T19" fmla="*/ 74 h 398"/>
                  <a:gd name="T20" fmla="*/ 70 w 283"/>
                  <a:gd name="T21" fmla="*/ 124 h 398"/>
                  <a:gd name="T22" fmla="*/ 0 w 283"/>
                  <a:gd name="T23" fmla="*/ 115 h 398"/>
                  <a:gd name="T24" fmla="*/ 41 w 283"/>
                  <a:gd name="T25" fmla="*/ 34 h 398"/>
                  <a:gd name="T26" fmla="*/ 141 w 283"/>
                  <a:gd name="T27" fmla="*/ 0 h 398"/>
                  <a:gd name="T28" fmla="*/ 244 w 283"/>
                  <a:gd name="T29" fmla="*/ 34 h 398"/>
                  <a:gd name="T30" fmla="*/ 283 w 283"/>
                  <a:gd name="T31" fmla="*/ 113 h 398"/>
                  <a:gd name="T32" fmla="*/ 268 w 283"/>
                  <a:gd name="T33" fmla="*/ 160 h 398"/>
                  <a:gd name="T34" fmla="*/ 208 w 283"/>
                  <a:gd name="T35" fmla="*/ 221 h 398"/>
                  <a:gd name="T36" fmla="*/ 179 w 283"/>
                  <a:gd name="T37" fmla="*/ 253 h 398"/>
                  <a:gd name="T38" fmla="*/ 173 w 283"/>
                  <a:gd name="T39" fmla="*/ 296 h 398"/>
                  <a:gd name="T40" fmla="*/ 105 w 283"/>
                  <a:gd name="T41" fmla="*/ 398 h 398"/>
                  <a:gd name="T42" fmla="*/ 105 w 283"/>
                  <a:gd name="T43" fmla="*/ 322 h 398"/>
                  <a:gd name="T44" fmla="*/ 180 w 283"/>
                  <a:gd name="T45" fmla="*/ 322 h 398"/>
                  <a:gd name="T46" fmla="*/ 180 w 283"/>
                  <a:gd name="T47" fmla="*/ 398 h 398"/>
                  <a:gd name="T48" fmla="*/ 105 w 283"/>
                  <a:gd name="T49" fmla="*/ 398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3" h="398">
                    <a:moveTo>
                      <a:pt x="173" y="296"/>
                    </a:moveTo>
                    <a:cubicBezTo>
                      <a:pt x="105" y="296"/>
                      <a:pt x="105" y="296"/>
                      <a:pt x="105" y="296"/>
                    </a:cubicBezTo>
                    <a:cubicBezTo>
                      <a:pt x="105" y="286"/>
                      <a:pt x="105" y="280"/>
                      <a:pt x="105" y="278"/>
                    </a:cubicBezTo>
                    <a:cubicBezTo>
                      <a:pt x="105" y="256"/>
                      <a:pt x="108" y="238"/>
                      <a:pt x="116" y="223"/>
                    </a:cubicBezTo>
                    <a:cubicBezTo>
                      <a:pt x="123" y="209"/>
                      <a:pt x="138" y="193"/>
                      <a:pt x="160" y="175"/>
                    </a:cubicBezTo>
                    <a:cubicBezTo>
                      <a:pt x="182" y="157"/>
                      <a:pt x="195" y="146"/>
                      <a:pt x="199" y="140"/>
                    </a:cubicBezTo>
                    <a:cubicBezTo>
                      <a:pt x="206" y="131"/>
                      <a:pt x="209" y="122"/>
                      <a:pt x="209" y="111"/>
                    </a:cubicBezTo>
                    <a:cubicBezTo>
                      <a:pt x="209" y="96"/>
                      <a:pt x="203" y="84"/>
                      <a:pt x="192" y="73"/>
                    </a:cubicBezTo>
                    <a:cubicBezTo>
                      <a:pt x="180" y="63"/>
                      <a:pt x="164" y="58"/>
                      <a:pt x="144" y="58"/>
                    </a:cubicBezTo>
                    <a:cubicBezTo>
                      <a:pt x="125" y="58"/>
                      <a:pt x="109" y="63"/>
                      <a:pt x="96" y="74"/>
                    </a:cubicBezTo>
                    <a:cubicBezTo>
                      <a:pt x="83" y="85"/>
                      <a:pt x="74" y="102"/>
                      <a:pt x="70" y="124"/>
                    </a:cubicBezTo>
                    <a:cubicBezTo>
                      <a:pt x="0" y="115"/>
                      <a:pt x="0" y="115"/>
                      <a:pt x="0" y="115"/>
                    </a:cubicBezTo>
                    <a:cubicBezTo>
                      <a:pt x="2" y="83"/>
                      <a:pt x="16" y="56"/>
                      <a:pt x="41" y="34"/>
                    </a:cubicBezTo>
                    <a:cubicBezTo>
                      <a:pt x="67" y="12"/>
                      <a:pt x="100" y="0"/>
                      <a:pt x="141" y="0"/>
                    </a:cubicBezTo>
                    <a:cubicBezTo>
                      <a:pt x="184" y="0"/>
                      <a:pt x="219" y="12"/>
                      <a:pt x="244" y="34"/>
                    </a:cubicBezTo>
                    <a:cubicBezTo>
                      <a:pt x="270" y="57"/>
                      <a:pt x="283" y="83"/>
                      <a:pt x="283" y="113"/>
                    </a:cubicBezTo>
                    <a:cubicBezTo>
                      <a:pt x="283" y="130"/>
                      <a:pt x="278" y="146"/>
                      <a:pt x="268" y="160"/>
                    </a:cubicBezTo>
                    <a:cubicBezTo>
                      <a:pt x="259" y="175"/>
                      <a:pt x="239" y="196"/>
                      <a:pt x="208" y="221"/>
                    </a:cubicBezTo>
                    <a:cubicBezTo>
                      <a:pt x="192" y="234"/>
                      <a:pt x="182" y="245"/>
                      <a:pt x="179" y="253"/>
                    </a:cubicBezTo>
                    <a:cubicBezTo>
                      <a:pt x="175" y="261"/>
                      <a:pt x="173" y="275"/>
                      <a:pt x="173" y="296"/>
                    </a:cubicBezTo>
                    <a:close/>
                    <a:moveTo>
                      <a:pt x="105" y="398"/>
                    </a:moveTo>
                    <a:cubicBezTo>
                      <a:pt x="105" y="322"/>
                      <a:pt x="105" y="322"/>
                      <a:pt x="105" y="322"/>
                    </a:cubicBezTo>
                    <a:cubicBezTo>
                      <a:pt x="180" y="322"/>
                      <a:pt x="180" y="322"/>
                      <a:pt x="180" y="322"/>
                    </a:cubicBezTo>
                    <a:cubicBezTo>
                      <a:pt x="180" y="398"/>
                      <a:pt x="180" y="398"/>
                      <a:pt x="180" y="398"/>
                    </a:cubicBezTo>
                    <a:lnTo>
                      <a:pt x="105" y="398"/>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4" name="Group 160"/>
            <p:cNvGrpSpPr/>
            <p:nvPr/>
          </p:nvGrpSpPr>
          <p:grpSpPr>
            <a:xfrm>
              <a:off x="8909939" y="6032111"/>
              <a:ext cx="176560" cy="235918"/>
              <a:chOff x="2428875" y="2124075"/>
              <a:chExt cx="679450" cy="1012826"/>
            </a:xfrm>
            <a:grpFill/>
          </p:grpSpPr>
          <p:sp>
            <p:nvSpPr>
              <p:cNvPr id="25" name="Oval 58"/>
              <p:cNvSpPr>
                <a:spLocks noChangeArrowheads="1"/>
              </p:cNvSpPr>
              <p:nvPr/>
            </p:nvSpPr>
            <p:spPr bwMode="auto">
              <a:xfrm>
                <a:off x="2571750" y="2124075"/>
                <a:ext cx="390525" cy="3857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Freeform 59"/>
              <p:cNvSpPr>
                <a:spLocks/>
              </p:cNvSpPr>
              <p:nvPr/>
            </p:nvSpPr>
            <p:spPr bwMode="auto">
              <a:xfrm>
                <a:off x="2428875" y="2547938"/>
                <a:ext cx="679450" cy="588963"/>
              </a:xfrm>
              <a:custGeom>
                <a:avLst/>
                <a:gdLst>
                  <a:gd name="T0" fmla="*/ 123 w 181"/>
                  <a:gd name="T1" fmla="*/ 0 h 157"/>
                  <a:gd name="T2" fmla="*/ 90 w 181"/>
                  <a:gd name="T3" fmla="*/ 38 h 157"/>
                  <a:gd name="T4" fmla="*/ 58 w 181"/>
                  <a:gd name="T5" fmla="*/ 0 h 157"/>
                  <a:gd name="T6" fmla="*/ 0 w 181"/>
                  <a:gd name="T7" fmla="*/ 98 h 157"/>
                  <a:gd name="T8" fmla="*/ 1 w 181"/>
                  <a:gd name="T9" fmla="*/ 116 h 157"/>
                  <a:gd name="T10" fmla="*/ 91 w 181"/>
                  <a:gd name="T11" fmla="*/ 157 h 157"/>
                  <a:gd name="T12" fmla="*/ 180 w 181"/>
                  <a:gd name="T13" fmla="*/ 116 h 157"/>
                  <a:gd name="T14" fmla="*/ 181 w 181"/>
                  <a:gd name="T15" fmla="*/ 98 h 157"/>
                  <a:gd name="T16" fmla="*/ 123 w 181"/>
                  <a:gd name="T1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157">
                    <a:moveTo>
                      <a:pt x="123" y="0"/>
                    </a:moveTo>
                    <a:cubicBezTo>
                      <a:pt x="90" y="38"/>
                      <a:pt x="90" y="38"/>
                      <a:pt x="90" y="38"/>
                    </a:cubicBezTo>
                    <a:cubicBezTo>
                      <a:pt x="58" y="0"/>
                      <a:pt x="58" y="0"/>
                      <a:pt x="58" y="0"/>
                    </a:cubicBezTo>
                    <a:cubicBezTo>
                      <a:pt x="24" y="15"/>
                      <a:pt x="0" y="53"/>
                      <a:pt x="0" y="98"/>
                    </a:cubicBezTo>
                    <a:cubicBezTo>
                      <a:pt x="0" y="105"/>
                      <a:pt x="0" y="111"/>
                      <a:pt x="1" y="116"/>
                    </a:cubicBezTo>
                    <a:cubicBezTo>
                      <a:pt x="20" y="141"/>
                      <a:pt x="53" y="157"/>
                      <a:pt x="91" y="157"/>
                    </a:cubicBezTo>
                    <a:cubicBezTo>
                      <a:pt x="128" y="157"/>
                      <a:pt x="161" y="141"/>
                      <a:pt x="180" y="116"/>
                    </a:cubicBezTo>
                    <a:cubicBezTo>
                      <a:pt x="181" y="111"/>
                      <a:pt x="181" y="105"/>
                      <a:pt x="181" y="98"/>
                    </a:cubicBezTo>
                    <a:cubicBezTo>
                      <a:pt x="181" y="53"/>
                      <a:pt x="157" y="15"/>
                      <a:pt x="12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cxnSp>
        <p:nvCxnSpPr>
          <p:cNvPr id="29" name="Connecteur droit 28"/>
          <p:cNvCxnSpPr/>
          <p:nvPr userDrawn="1"/>
        </p:nvCxnSpPr>
        <p:spPr>
          <a:xfrm>
            <a:off x="9166950" y="3088388"/>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Connecteur droit 29"/>
          <p:cNvCxnSpPr/>
          <p:nvPr userDrawn="1"/>
        </p:nvCxnSpPr>
        <p:spPr>
          <a:xfrm>
            <a:off x="9166950" y="1873323"/>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31" name="Image 30"/>
          <p:cNvPicPr>
            <a:picLocks noChangeAspect="1"/>
          </p:cNvPicPr>
          <p:nvPr userDrawn="1"/>
        </p:nvPicPr>
        <p:blipFill rotWithShape="1">
          <a:blip r:embed="rId4" cstate="print">
            <a:duotone>
              <a:schemeClr val="accent1">
                <a:shade val="45000"/>
                <a:satMod val="135000"/>
              </a:schemeClr>
              <a:prstClr val="white"/>
            </a:duotone>
            <a:extLst>
              <a:ext uri="{28A0092B-C50C-407E-A947-70E740481C1C}">
                <a14:useLocalDpi xmlns:a14="http://schemas.microsoft.com/office/drawing/2010/main" val="0"/>
              </a:ext>
            </a:extLst>
          </a:blip>
          <a:srcRect l="24315" r="24430" b="13247"/>
          <a:stretch/>
        </p:blipFill>
        <p:spPr>
          <a:xfrm>
            <a:off x="8705083" y="1839104"/>
            <a:ext cx="210591" cy="356439"/>
          </a:xfrm>
          <a:prstGeom prst="rect">
            <a:avLst/>
          </a:prstGeom>
        </p:spPr>
      </p:pic>
      <p:pic>
        <p:nvPicPr>
          <p:cNvPr id="32" name="Image 31"/>
          <p:cNvPicPr>
            <a:picLocks noChangeAspect="1"/>
          </p:cNvPicPr>
          <p:nvPr userDrawn="1"/>
        </p:nvPicPr>
        <p:blipFill rotWithShape="1">
          <a:blip r:embed="rId5" cstate="print">
            <a:duotone>
              <a:schemeClr val="accent1">
                <a:shade val="45000"/>
                <a:satMod val="135000"/>
              </a:schemeClr>
              <a:prstClr val="white"/>
            </a:duotone>
            <a:extLst>
              <a:ext uri="{28A0092B-C50C-407E-A947-70E740481C1C}">
                <a14:useLocalDpi xmlns:a14="http://schemas.microsoft.com/office/drawing/2010/main" val="0"/>
              </a:ext>
            </a:extLst>
          </a:blip>
          <a:srcRect l="10975" r="14046" b="18269"/>
          <a:stretch/>
        </p:blipFill>
        <p:spPr>
          <a:xfrm>
            <a:off x="8656348" y="1237494"/>
            <a:ext cx="308060" cy="335807"/>
          </a:xfrm>
          <a:prstGeom prst="rect">
            <a:avLst/>
          </a:prstGeom>
        </p:spPr>
      </p:pic>
      <p:cxnSp>
        <p:nvCxnSpPr>
          <p:cNvPr id="33" name="Connecteur droit 32"/>
          <p:cNvCxnSpPr/>
          <p:nvPr userDrawn="1"/>
        </p:nvCxnSpPr>
        <p:spPr>
          <a:xfrm>
            <a:off x="9166950" y="1261397"/>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34" name="Image 33"/>
          <p:cNvPicPr>
            <a:picLocks noChangeAspect="1"/>
          </p:cNvPicPr>
          <p:nvPr userDrawn="1"/>
        </p:nvPicPr>
        <p:blipFill rotWithShape="1">
          <a:blip r:embed="rId6" cstate="print">
            <a:duotone>
              <a:schemeClr val="accent1">
                <a:shade val="45000"/>
                <a:satMod val="135000"/>
              </a:schemeClr>
              <a:prstClr val="white"/>
            </a:duotone>
            <a:extLst>
              <a:ext uri="{28A0092B-C50C-407E-A947-70E740481C1C}">
                <a14:useLocalDpi xmlns:a14="http://schemas.microsoft.com/office/drawing/2010/main" val="0"/>
              </a:ext>
            </a:extLst>
          </a:blip>
          <a:srcRect l="10808" r="11010" b="18030"/>
          <a:stretch/>
        </p:blipFill>
        <p:spPr>
          <a:xfrm>
            <a:off x="8648997" y="4907737"/>
            <a:ext cx="322762" cy="338400"/>
          </a:xfrm>
          <a:prstGeom prst="rect">
            <a:avLst/>
          </a:prstGeom>
        </p:spPr>
      </p:pic>
      <p:pic>
        <p:nvPicPr>
          <p:cNvPr id="35" name="Image 34"/>
          <p:cNvPicPr>
            <a:picLocks noChangeAspect="1"/>
          </p:cNvPicPr>
          <p:nvPr userDrawn="1"/>
        </p:nvPicPr>
        <p:blipFill rotWithShape="1">
          <a:blip r:embed="rId7" cstate="print">
            <a:duotone>
              <a:schemeClr val="accent1">
                <a:shade val="45000"/>
                <a:satMod val="135000"/>
              </a:schemeClr>
              <a:prstClr val="white"/>
            </a:duotone>
            <a:extLst>
              <a:ext uri="{28A0092B-C50C-407E-A947-70E740481C1C}">
                <a14:useLocalDpi xmlns:a14="http://schemas.microsoft.com/office/drawing/2010/main" val="0"/>
              </a:ext>
            </a:extLst>
          </a:blip>
          <a:srcRect l="8291" t="3077" r="8018" b="17128"/>
          <a:stretch/>
        </p:blipFill>
        <p:spPr>
          <a:xfrm>
            <a:off x="8668070" y="5534082"/>
            <a:ext cx="309489" cy="295076"/>
          </a:xfrm>
          <a:prstGeom prst="rect">
            <a:avLst/>
          </a:prstGeom>
        </p:spPr>
      </p:pic>
      <p:cxnSp>
        <p:nvCxnSpPr>
          <p:cNvPr id="36" name="Connecteur droit 35"/>
          <p:cNvCxnSpPr/>
          <p:nvPr userDrawn="1"/>
        </p:nvCxnSpPr>
        <p:spPr>
          <a:xfrm>
            <a:off x="9166950" y="5537620"/>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37" name="Image 17">
            <a:hlinkClick r:id="rId8" action="ppaction://hlinksldjump"/>
          </p:cNvPr>
          <p:cNvPicPr>
            <a:picLocks noChangeAspect="1"/>
          </p:cNvPicPr>
          <p:nvPr userDrawn="1"/>
        </p:nvPicPr>
        <p:blipFill rotWithShape="1">
          <a:blip r:embed="rId9" cstate="screen">
            <a:extLst>
              <a:ext uri="{28A0092B-C50C-407E-A947-70E740481C1C}">
                <a14:useLocalDpi xmlns:a14="http://schemas.microsoft.com/office/drawing/2010/main"/>
              </a:ext>
            </a:extLst>
          </a:blip>
          <a:srcRect l="15211" t="3218" r="17357" b="15096"/>
          <a:stretch/>
        </p:blipFill>
        <p:spPr>
          <a:xfrm>
            <a:off x="11635890" y="6301604"/>
            <a:ext cx="352289" cy="426751"/>
          </a:xfrm>
          <a:prstGeom prst="rect">
            <a:avLst/>
          </a:prstGeom>
        </p:spPr>
      </p:pic>
      <p:sp>
        <p:nvSpPr>
          <p:cNvPr id="38" name="ZoneTexte 21"/>
          <p:cNvSpPr txBox="1"/>
          <p:nvPr userDrawn="1"/>
        </p:nvSpPr>
        <p:spPr>
          <a:xfrm flipH="1">
            <a:off x="10823153" y="6280583"/>
            <a:ext cx="811791"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Back to snapshot</a:t>
            </a:r>
          </a:p>
        </p:txBody>
      </p:sp>
    </p:spTree>
    <p:extLst>
      <p:ext uri="{BB962C8B-B14F-4D97-AF65-F5344CB8AC3E}">
        <p14:creationId xmlns:p14="http://schemas.microsoft.com/office/powerpoint/2010/main" val="20678164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0" y="365907"/>
            <a:ext cx="12192000" cy="526458"/>
          </a:xfrm>
          <a:prstGeom prst="rect">
            <a:avLst/>
          </a:prstGeom>
          <a:solidFill>
            <a:srgbClr val="C00000"/>
          </a:solidFill>
        </p:spPr>
        <p:txBody>
          <a:bodyPr wrap="square" tIns="0" bIns="0" rtlCol="0" anchor="ctr">
            <a:noAutofit/>
          </a:bodyPr>
          <a:lstStyle>
            <a:lvl1pPr>
              <a:defRPr lang="en-US" sz="2800" b="1">
                <a:solidFill>
                  <a:schemeClr val="bg1"/>
                </a:solidFill>
                <a:latin typeface="Century Gothic" panose="020B0502020202020204" pitchFamily="34" charset="0"/>
                <a:ea typeface="+mn-ea"/>
                <a:cs typeface="+mn-cs"/>
              </a:defRPr>
            </a:lvl1pPr>
          </a:lstStyle>
          <a:p>
            <a:pPr marL="457200" lvl="0" indent="-457200">
              <a:lnSpc>
                <a:spcPct val="100000"/>
              </a:lnSpc>
              <a:spcBef>
                <a:spcPts val="0"/>
              </a:spcBef>
              <a:buFont typeface="Wingdings" panose="05000000000000000000" pitchFamily="2" charset="2"/>
              <a:buChar char="Ø"/>
            </a:pPr>
            <a:r>
              <a:rPr lang="fr-FR"/>
              <a:t>Modifiez le style du titre</a:t>
            </a:r>
            <a:endParaRPr lang="en-US"/>
          </a:p>
        </p:txBody>
      </p:sp>
      <p:sp>
        <p:nvSpPr>
          <p:cNvPr id="8" name="Rectangle 7"/>
          <p:cNvSpPr/>
          <p:nvPr userDrawn="1"/>
        </p:nvSpPr>
        <p:spPr>
          <a:xfrm>
            <a:off x="8311651" y="1036437"/>
            <a:ext cx="3432617" cy="5097078"/>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userDrawn="1"/>
        </p:nvSpPr>
        <p:spPr>
          <a:xfrm>
            <a:off x="443354" y="1036437"/>
            <a:ext cx="7781471" cy="5097078"/>
          </a:xfrm>
          <a:prstGeom prst="rect">
            <a:avLst/>
          </a:prstGeom>
          <a:solidFill>
            <a:schemeClr val="bg2"/>
          </a:solidFill>
        </p:spPr>
        <p:txBody>
          <a:bodyPr wrap="square" lIns="91436" tIns="45718" rIns="91436" bIns="45718">
            <a:noAutofit/>
          </a:bodyPr>
          <a:lstStyle/>
          <a:p>
            <a:pPr marL="0" marR="0" lvl="0" indent="0" algn="l" defTabSz="457147"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fr-FR" sz="13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p:txBody>
      </p:sp>
      <p:cxnSp>
        <p:nvCxnSpPr>
          <p:cNvPr id="13" name="Connecteur droit 12"/>
          <p:cNvCxnSpPr/>
          <p:nvPr/>
        </p:nvCxnSpPr>
        <p:spPr>
          <a:xfrm flipV="1">
            <a:off x="2168268" y="6534614"/>
            <a:ext cx="846000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Image 13"/>
          <p:cNvPicPr>
            <a:picLocks noChangeAspect="1"/>
          </p:cNvPicPr>
          <p:nvPr/>
        </p:nvPicPr>
        <p:blipFill rotWithShape="1">
          <a:blip r:embed="rId2" cstate="print">
            <a:extLst>
              <a:ext uri="{28A0092B-C50C-407E-A947-70E740481C1C}">
                <a14:useLocalDpi xmlns:a14="http://schemas.microsoft.com/office/drawing/2010/main" val="0"/>
              </a:ext>
            </a:extLst>
          </a:blip>
          <a:srcRect b="23815"/>
          <a:stretch/>
        </p:blipFill>
        <p:spPr>
          <a:xfrm>
            <a:off x="487274" y="6323252"/>
            <a:ext cx="1492636" cy="358103"/>
          </a:xfrm>
          <a:prstGeom prst="rect">
            <a:avLst/>
          </a:prstGeom>
        </p:spPr>
      </p:pic>
      <p:sp>
        <p:nvSpPr>
          <p:cNvPr id="11" name="Freeform 125"/>
          <p:cNvSpPr>
            <a:spLocks noChangeAspect="1" noEditPoints="1"/>
          </p:cNvSpPr>
          <p:nvPr userDrawn="1"/>
        </p:nvSpPr>
        <p:spPr bwMode="auto">
          <a:xfrm>
            <a:off x="8680401" y="2468337"/>
            <a:ext cx="259955" cy="309471"/>
          </a:xfrm>
          <a:custGeom>
            <a:avLst/>
            <a:gdLst>
              <a:gd name="T0" fmla="*/ 39 w 71"/>
              <a:gd name="T1" fmla="*/ 43 h 85"/>
              <a:gd name="T2" fmla="*/ 42 w 71"/>
              <a:gd name="T3" fmla="*/ 49 h 85"/>
              <a:gd name="T4" fmla="*/ 39 w 71"/>
              <a:gd name="T5" fmla="*/ 55 h 85"/>
              <a:gd name="T6" fmla="*/ 39 w 71"/>
              <a:gd name="T7" fmla="*/ 59 h 85"/>
              <a:gd name="T8" fmla="*/ 32 w 71"/>
              <a:gd name="T9" fmla="*/ 59 h 85"/>
              <a:gd name="T10" fmla="*/ 32 w 71"/>
              <a:gd name="T11" fmla="*/ 55 h 85"/>
              <a:gd name="T12" fmla="*/ 29 w 71"/>
              <a:gd name="T13" fmla="*/ 49 h 85"/>
              <a:gd name="T14" fmla="*/ 32 w 71"/>
              <a:gd name="T15" fmla="*/ 43 h 85"/>
              <a:gd name="T16" fmla="*/ 32 w 71"/>
              <a:gd name="T17" fmla="*/ 29 h 85"/>
              <a:gd name="T18" fmla="*/ 39 w 71"/>
              <a:gd name="T19" fmla="*/ 29 h 85"/>
              <a:gd name="T20" fmla="*/ 39 w 71"/>
              <a:gd name="T21" fmla="*/ 43 h 85"/>
              <a:gd name="T22" fmla="*/ 64 w 71"/>
              <a:gd name="T23" fmla="*/ 27 h 85"/>
              <a:gd name="T24" fmla="*/ 71 w 71"/>
              <a:gd name="T25" fmla="*/ 49 h 85"/>
              <a:gd name="T26" fmla="*/ 35 w 71"/>
              <a:gd name="T27" fmla="*/ 85 h 85"/>
              <a:gd name="T28" fmla="*/ 0 w 71"/>
              <a:gd name="T29" fmla="*/ 49 h 85"/>
              <a:gd name="T30" fmla="*/ 32 w 71"/>
              <a:gd name="T31" fmla="*/ 13 h 85"/>
              <a:gd name="T32" fmla="*/ 32 w 71"/>
              <a:gd name="T33" fmla="*/ 7 h 85"/>
              <a:gd name="T34" fmla="*/ 29 w 71"/>
              <a:gd name="T35" fmla="*/ 7 h 85"/>
              <a:gd name="T36" fmla="*/ 29 w 71"/>
              <a:gd name="T37" fmla="*/ 0 h 85"/>
              <a:gd name="T38" fmla="*/ 42 w 71"/>
              <a:gd name="T39" fmla="*/ 0 h 85"/>
              <a:gd name="T40" fmla="*/ 42 w 71"/>
              <a:gd name="T41" fmla="*/ 7 h 85"/>
              <a:gd name="T42" fmla="*/ 39 w 71"/>
              <a:gd name="T43" fmla="*/ 7 h 85"/>
              <a:gd name="T44" fmla="*/ 39 w 71"/>
              <a:gd name="T45" fmla="*/ 13 h 85"/>
              <a:gd name="T46" fmla="*/ 57 w 71"/>
              <a:gd name="T47" fmla="*/ 21 h 85"/>
              <a:gd name="T48" fmla="*/ 64 w 71"/>
              <a:gd name="T49" fmla="*/ 13 h 85"/>
              <a:gd name="T50" fmla="*/ 71 w 71"/>
              <a:gd name="T51" fmla="*/ 21 h 85"/>
              <a:gd name="T52" fmla="*/ 64 w 71"/>
              <a:gd name="T53" fmla="*/ 27 h 85"/>
              <a:gd name="T54" fmla="*/ 35 w 71"/>
              <a:gd name="T55" fmla="*/ 79 h 85"/>
              <a:gd name="T56" fmla="*/ 65 w 71"/>
              <a:gd name="T57" fmla="*/ 49 h 85"/>
              <a:gd name="T58" fmla="*/ 35 w 71"/>
              <a:gd name="T59" fmla="*/ 20 h 85"/>
              <a:gd name="T60" fmla="*/ 6 w 71"/>
              <a:gd name="T61" fmla="*/ 49 h 85"/>
              <a:gd name="T62" fmla="*/ 35 w 71"/>
              <a:gd name="T63"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1" h="85">
                <a:moveTo>
                  <a:pt x="39" y="43"/>
                </a:moveTo>
                <a:cubicBezTo>
                  <a:pt x="41" y="44"/>
                  <a:pt x="42" y="47"/>
                  <a:pt x="42" y="49"/>
                </a:cubicBezTo>
                <a:cubicBezTo>
                  <a:pt x="42" y="51"/>
                  <a:pt x="41" y="54"/>
                  <a:pt x="39" y="55"/>
                </a:cubicBezTo>
                <a:cubicBezTo>
                  <a:pt x="39" y="55"/>
                  <a:pt x="39" y="55"/>
                  <a:pt x="39" y="59"/>
                </a:cubicBezTo>
                <a:cubicBezTo>
                  <a:pt x="39" y="59"/>
                  <a:pt x="39" y="59"/>
                  <a:pt x="32" y="59"/>
                </a:cubicBezTo>
                <a:cubicBezTo>
                  <a:pt x="32" y="59"/>
                  <a:pt x="32" y="59"/>
                  <a:pt x="32" y="55"/>
                </a:cubicBezTo>
                <a:cubicBezTo>
                  <a:pt x="31" y="54"/>
                  <a:pt x="29" y="51"/>
                  <a:pt x="29" y="49"/>
                </a:cubicBezTo>
                <a:cubicBezTo>
                  <a:pt x="29" y="47"/>
                  <a:pt x="31" y="44"/>
                  <a:pt x="32" y="43"/>
                </a:cubicBezTo>
                <a:cubicBezTo>
                  <a:pt x="32" y="43"/>
                  <a:pt x="32" y="43"/>
                  <a:pt x="32" y="29"/>
                </a:cubicBezTo>
                <a:cubicBezTo>
                  <a:pt x="32" y="29"/>
                  <a:pt x="32" y="29"/>
                  <a:pt x="39" y="29"/>
                </a:cubicBezTo>
                <a:cubicBezTo>
                  <a:pt x="39" y="29"/>
                  <a:pt x="39" y="29"/>
                  <a:pt x="39" y="43"/>
                </a:cubicBezTo>
                <a:moveTo>
                  <a:pt x="64" y="27"/>
                </a:moveTo>
                <a:cubicBezTo>
                  <a:pt x="69" y="34"/>
                  <a:pt x="71" y="41"/>
                  <a:pt x="71" y="49"/>
                </a:cubicBezTo>
                <a:cubicBezTo>
                  <a:pt x="71" y="69"/>
                  <a:pt x="55" y="85"/>
                  <a:pt x="35" y="85"/>
                </a:cubicBezTo>
                <a:cubicBezTo>
                  <a:pt x="16" y="85"/>
                  <a:pt x="0" y="69"/>
                  <a:pt x="0" y="49"/>
                </a:cubicBezTo>
                <a:cubicBezTo>
                  <a:pt x="0" y="30"/>
                  <a:pt x="14" y="15"/>
                  <a:pt x="32" y="13"/>
                </a:cubicBezTo>
                <a:cubicBezTo>
                  <a:pt x="32" y="13"/>
                  <a:pt x="32" y="13"/>
                  <a:pt x="32" y="7"/>
                </a:cubicBezTo>
                <a:cubicBezTo>
                  <a:pt x="32" y="7"/>
                  <a:pt x="32" y="7"/>
                  <a:pt x="29" y="7"/>
                </a:cubicBezTo>
                <a:cubicBezTo>
                  <a:pt x="29" y="7"/>
                  <a:pt x="29" y="7"/>
                  <a:pt x="29" y="0"/>
                </a:cubicBezTo>
                <a:cubicBezTo>
                  <a:pt x="29" y="0"/>
                  <a:pt x="29" y="0"/>
                  <a:pt x="42" y="0"/>
                </a:cubicBezTo>
                <a:cubicBezTo>
                  <a:pt x="42" y="0"/>
                  <a:pt x="42" y="0"/>
                  <a:pt x="42" y="7"/>
                </a:cubicBezTo>
                <a:cubicBezTo>
                  <a:pt x="42" y="7"/>
                  <a:pt x="42" y="7"/>
                  <a:pt x="39" y="7"/>
                </a:cubicBezTo>
                <a:cubicBezTo>
                  <a:pt x="39" y="7"/>
                  <a:pt x="39" y="7"/>
                  <a:pt x="39" y="13"/>
                </a:cubicBezTo>
                <a:cubicBezTo>
                  <a:pt x="45" y="14"/>
                  <a:pt x="52" y="17"/>
                  <a:pt x="57" y="21"/>
                </a:cubicBezTo>
                <a:cubicBezTo>
                  <a:pt x="57" y="21"/>
                  <a:pt x="57" y="21"/>
                  <a:pt x="64" y="13"/>
                </a:cubicBezTo>
                <a:cubicBezTo>
                  <a:pt x="64" y="13"/>
                  <a:pt x="64" y="13"/>
                  <a:pt x="71" y="21"/>
                </a:cubicBezTo>
                <a:cubicBezTo>
                  <a:pt x="71" y="21"/>
                  <a:pt x="71" y="21"/>
                  <a:pt x="64" y="27"/>
                </a:cubicBezTo>
                <a:moveTo>
                  <a:pt x="35" y="79"/>
                </a:moveTo>
                <a:cubicBezTo>
                  <a:pt x="52" y="79"/>
                  <a:pt x="65" y="66"/>
                  <a:pt x="65" y="49"/>
                </a:cubicBezTo>
                <a:cubicBezTo>
                  <a:pt x="65" y="33"/>
                  <a:pt x="52" y="20"/>
                  <a:pt x="35" y="20"/>
                </a:cubicBezTo>
                <a:cubicBezTo>
                  <a:pt x="19" y="20"/>
                  <a:pt x="6" y="33"/>
                  <a:pt x="6" y="49"/>
                </a:cubicBezTo>
                <a:cubicBezTo>
                  <a:pt x="6" y="66"/>
                  <a:pt x="19" y="79"/>
                  <a:pt x="35" y="79"/>
                </a:cubicBezTo>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12" name="Connecteur droit 11"/>
          <p:cNvCxnSpPr/>
          <p:nvPr userDrawn="1"/>
        </p:nvCxnSpPr>
        <p:spPr>
          <a:xfrm>
            <a:off x="9166950" y="2479072"/>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5" name="Groupe 14"/>
          <p:cNvGrpSpPr/>
          <p:nvPr userDrawn="1"/>
        </p:nvGrpSpPr>
        <p:grpSpPr>
          <a:xfrm>
            <a:off x="8668070" y="3695051"/>
            <a:ext cx="284617" cy="296126"/>
            <a:chOff x="6514138" y="4869160"/>
            <a:chExt cx="465500" cy="358210"/>
          </a:xfrm>
          <a:solidFill>
            <a:srgbClr val="C00000"/>
          </a:solidFill>
        </p:grpSpPr>
        <p:sp>
          <p:nvSpPr>
            <p:cNvPr id="16" name="Freeform 91"/>
            <p:cNvSpPr>
              <a:spLocks noEditPoints="1"/>
            </p:cNvSpPr>
            <p:nvPr/>
          </p:nvSpPr>
          <p:spPr bwMode="auto">
            <a:xfrm>
              <a:off x="6514138" y="4869160"/>
              <a:ext cx="465500" cy="358210"/>
            </a:xfrm>
            <a:custGeom>
              <a:avLst/>
              <a:gdLst>
                <a:gd name="T0" fmla="*/ 517 w 560"/>
                <a:gd name="T1" fmla="*/ 0 h 464"/>
                <a:gd name="T2" fmla="*/ 43 w 560"/>
                <a:gd name="T3" fmla="*/ 0 h 464"/>
                <a:gd name="T4" fmla="*/ 0 w 560"/>
                <a:gd name="T5" fmla="*/ 43 h 464"/>
                <a:gd name="T6" fmla="*/ 0 w 560"/>
                <a:gd name="T7" fmla="*/ 421 h 464"/>
                <a:gd name="T8" fmla="*/ 43 w 560"/>
                <a:gd name="T9" fmla="*/ 464 h 464"/>
                <a:gd name="T10" fmla="*/ 517 w 560"/>
                <a:gd name="T11" fmla="*/ 464 h 464"/>
                <a:gd name="T12" fmla="*/ 560 w 560"/>
                <a:gd name="T13" fmla="*/ 421 h 464"/>
                <a:gd name="T14" fmla="*/ 560 w 560"/>
                <a:gd name="T15" fmla="*/ 43 h 464"/>
                <a:gd name="T16" fmla="*/ 517 w 560"/>
                <a:gd name="T17" fmla="*/ 0 h 464"/>
                <a:gd name="T18" fmla="*/ 495 w 560"/>
                <a:gd name="T19" fmla="*/ 28 h 464"/>
                <a:gd name="T20" fmla="*/ 518 w 560"/>
                <a:gd name="T21" fmla="*/ 50 h 464"/>
                <a:gd name="T22" fmla="*/ 495 w 560"/>
                <a:gd name="T23" fmla="*/ 73 h 464"/>
                <a:gd name="T24" fmla="*/ 472 w 560"/>
                <a:gd name="T25" fmla="*/ 50 h 464"/>
                <a:gd name="T26" fmla="*/ 495 w 560"/>
                <a:gd name="T27" fmla="*/ 28 h 464"/>
                <a:gd name="T28" fmla="*/ 377 w 560"/>
                <a:gd name="T29" fmla="*/ 57 h 464"/>
                <a:gd name="T30" fmla="*/ 382 w 560"/>
                <a:gd name="T31" fmla="*/ 52 h 464"/>
                <a:gd name="T32" fmla="*/ 428 w 560"/>
                <a:gd name="T33" fmla="*/ 52 h 464"/>
                <a:gd name="T34" fmla="*/ 433 w 560"/>
                <a:gd name="T35" fmla="*/ 57 h 464"/>
                <a:gd name="T36" fmla="*/ 433 w 560"/>
                <a:gd name="T37" fmla="*/ 68 h 464"/>
                <a:gd name="T38" fmla="*/ 428 w 560"/>
                <a:gd name="T39" fmla="*/ 73 h 464"/>
                <a:gd name="T40" fmla="*/ 382 w 560"/>
                <a:gd name="T41" fmla="*/ 73 h 464"/>
                <a:gd name="T42" fmla="*/ 377 w 560"/>
                <a:gd name="T43" fmla="*/ 68 h 464"/>
                <a:gd name="T44" fmla="*/ 377 w 560"/>
                <a:gd name="T45" fmla="*/ 57 h 464"/>
                <a:gd name="T46" fmla="*/ 537 w 560"/>
                <a:gd name="T47" fmla="*/ 421 h 464"/>
                <a:gd name="T48" fmla="*/ 517 w 560"/>
                <a:gd name="T49" fmla="*/ 441 h 464"/>
                <a:gd name="T50" fmla="*/ 43 w 560"/>
                <a:gd name="T51" fmla="*/ 441 h 464"/>
                <a:gd name="T52" fmla="*/ 23 w 560"/>
                <a:gd name="T53" fmla="*/ 421 h 464"/>
                <a:gd name="T54" fmla="*/ 23 w 560"/>
                <a:gd name="T55" fmla="*/ 125 h 464"/>
                <a:gd name="T56" fmla="*/ 43 w 560"/>
                <a:gd name="T57" fmla="*/ 105 h 464"/>
                <a:gd name="T58" fmla="*/ 517 w 560"/>
                <a:gd name="T59" fmla="*/ 105 h 464"/>
                <a:gd name="T60" fmla="*/ 537 w 560"/>
                <a:gd name="T61" fmla="*/ 125 h 464"/>
                <a:gd name="T62" fmla="*/ 537 w 560"/>
                <a:gd name="T63" fmla="*/ 421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0" h="464">
                  <a:moveTo>
                    <a:pt x="517" y="0"/>
                  </a:moveTo>
                  <a:cubicBezTo>
                    <a:pt x="43" y="0"/>
                    <a:pt x="43" y="0"/>
                    <a:pt x="43" y="0"/>
                  </a:cubicBezTo>
                  <a:cubicBezTo>
                    <a:pt x="19" y="0"/>
                    <a:pt x="0" y="19"/>
                    <a:pt x="0" y="43"/>
                  </a:cubicBezTo>
                  <a:cubicBezTo>
                    <a:pt x="0" y="421"/>
                    <a:pt x="0" y="421"/>
                    <a:pt x="0" y="421"/>
                  </a:cubicBezTo>
                  <a:cubicBezTo>
                    <a:pt x="0" y="445"/>
                    <a:pt x="19" y="464"/>
                    <a:pt x="43" y="464"/>
                  </a:cubicBezTo>
                  <a:cubicBezTo>
                    <a:pt x="517" y="464"/>
                    <a:pt x="517" y="464"/>
                    <a:pt x="517" y="464"/>
                  </a:cubicBezTo>
                  <a:cubicBezTo>
                    <a:pt x="541" y="464"/>
                    <a:pt x="560" y="445"/>
                    <a:pt x="560" y="421"/>
                  </a:cubicBezTo>
                  <a:cubicBezTo>
                    <a:pt x="560" y="43"/>
                    <a:pt x="560" y="43"/>
                    <a:pt x="560" y="43"/>
                  </a:cubicBezTo>
                  <a:cubicBezTo>
                    <a:pt x="560" y="19"/>
                    <a:pt x="541" y="0"/>
                    <a:pt x="517" y="0"/>
                  </a:cubicBezTo>
                  <a:close/>
                  <a:moveTo>
                    <a:pt x="495" y="28"/>
                  </a:moveTo>
                  <a:cubicBezTo>
                    <a:pt x="508" y="28"/>
                    <a:pt x="518" y="38"/>
                    <a:pt x="518" y="50"/>
                  </a:cubicBezTo>
                  <a:cubicBezTo>
                    <a:pt x="518" y="63"/>
                    <a:pt x="508" y="73"/>
                    <a:pt x="495" y="73"/>
                  </a:cubicBezTo>
                  <a:cubicBezTo>
                    <a:pt x="482" y="73"/>
                    <a:pt x="472" y="63"/>
                    <a:pt x="472" y="50"/>
                  </a:cubicBezTo>
                  <a:cubicBezTo>
                    <a:pt x="472" y="38"/>
                    <a:pt x="482" y="28"/>
                    <a:pt x="495" y="28"/>
                  </a:cubicBezTo>
                  <a:close/>
                  <a:moveTo>
                    <a:pt x="377" y="57"/>
                  </a:moveTo>
                  <a:cubicBezTo>
                    <a:pt x="377" y="55"/>
                    <a:pt x="379" y="52"/>
                    <a:pt x="382" y="52"/>
                  </a:cubicBezTo>
                  <a:cubicBezTo>
                    <a:pt x="428" y="52"/>
                    <a:pt x="428" y="52"/>
                    <a:pt x="428" y="52"/>
                  </a:cubicBezTo>
                  <a:cubicBezTo>
                    <a:pt x="431" y="52"/>
                    <a:pt x="433" y="55"/>
                    <a:pt x="433" y="57"/>
                  </a:cubicBezTo>
                  <a:cubicBezTo>
                    <a:pt x="433" y="68"/>
                    <a:pt x="433" y="68"/>
                    <a:pt x="433" y="68"/>
                  </a:cubicBezTo>
                  <a:cubicBezTo>
                    <a:pt x="433" y="71"/>
                    <a:pt x="431" y="73"/>
                    <a:pt x="428" y="73"/>
                  </a:cubicBezTo>
                  <a:cubicBezTo>
                    <a:pt x="382" y="73"/>
                    <a:pt x="382" y="73"/>
                    <a:pt x="382" y="73"/>
                  </a:cubicBezTo>
                  <a:cubicBezTo>
                    <a:pt x="379" y="73"/>
                    <a:pt x="377" y="71"/>
                    <a:pt x="377" y="68"/>
                  </a:cubicBezTo>
                  <a:lnTo>
                    <a:pt x="377" y="57"/>
                  </a:lnTo>
                  <a:close/>
                  <a:moveTo>
                    <a:pt x="537" y="421"/>
                  </a:moveTo>
                  <a:cubicBezTo>
                    <a:pt x="537" y="432"/>
                    <a:pt x="528" y="441"/>
                    <a:pt x="517" y="441"/>
                  </a:cubicBezTo>
                  <a:cubicBezTo>
                    <a:pt x="43" y="441"/>
                    <a:pt x="43" y="441"/>
                    <a:pt x="43" y="441"/>
                  </a:cubicBezTo>
                  <a:cubicBezTo>
                    <a:pt x="32" y="441"/>
                    <a:pt x="23" y="432"/>
                    <a:pt x="23" y="421"/>
                  </a:cubicBezTo>
                  <a:cubicBezTo>
                    <a:pt x="23" y="125"/>
                    <a:pt x="23" y="125"/>
                    <a:pt x="23" y="125"/>
                  </a:cubicBezTo>
                  <a:cubicBezTo>
                    <a:pt x="23" y="114"/>
                    <a:pt x="32" y="105"/>
                    <a:pt x="43" y="105"/>
                  </a:cubicBezTo>
                  <a:cubicBezTo>
                    <a:pt x="517" y="105"/>
                    <a:pt x="517" y="105"/>
                    <a:pt x="517" y="105"/>
                  </a:cubicBezTo>
                  <a:cubicBezTo>
                    <a:pt x="528" y="105"/>
                    <a:pt x="537" y="114"/>
                    <a:pt x="537" y="125"/>
                  </a:cubicBezTo>
                  <a:lnTo>
                    <a:pt x="537" y="421"/>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7" name="Image 16"/>
            <p:cNvPicPr>
              <a:picLocks noChangeAspect="1"/>
            </p:cNvPicPr>
            <p:nvPr/>
          </p:nvPicPr>
          <p:blipFill>
            <a:blip r:embed="rId3"/>
            <a:stretch>
              <a:fillRect/>
            </a:stretch>
          </p:blipFill>
          <p:spPr>
            <a:xfrm>
              <a:off x="6584886" y="4985648"/>
              <a:ext cx="324004" cy="175665"/>
            </a:xfrm>
            <a:prstGeom prst="rect">
              <a:avLst/>
            </a:prstGeom>
            <a:grpFill/>
          </p:spPr>
        </p:pic>
      </p:grpSp>
      <p:cxnSp>
        <p:nvCxnSpPr>
          <p:cNvPr id="18" name="Connecteur droit 17"/>
          <p:cNvCxnSpPr/>
          <p:nvPr userDrawn="1"/>
        </p:nvCxnSpPr>
        <p:spPr>
          <a:xfrm>
            <a:off x="9166950" y="3699114"/>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Freeform 14"/>
          <p:cNvSpPr>
            <a:spLocks noEditPoints="1"/>
          </p:cNvSpPr>
          <p:nvPr userDrawn="1"/>
        </p:nvSpPr>
        <p:spPr bwMode="auto">
          <a:xfrm>
            <a:off x="8680401" y="4299756"/>
            <a:ext cx="259955" cy="310935"/>
          </a:xfrm>
          <a:custGeom>
            <a:avLst/>
            <a:gdLst>
              <a:gd name="T0" fmla="*/ 253 w 253"/>
              <a:gd name="T1" fmla="*/ 0 h 269"/>
              <a:gd name="T2" fmla="*/ 152 w 253"/>
              <a:gd name="T3" fmla="*/ 269 h 269"/>
              <a:gd name="T4" fmla="*/ 102 w 253"/>
              <a:gd name="T5" fmla="*/ 216 h 269"/>
              <a:gd name="T6" fmla="*/ 0 w 253"/>
              <a:gd name="T7" fmla="*/ 269 h 269"/>
              <a:gd name="T8" fmla="*/ 24 w 253"/>
              <a:gd name="T9" fmla="*/ 156 h 269"/>
              <a:gd name="T10" fmla="*/ 77 w 253"/>
              <a:gd name="T11" fmla="*/ 186 h 269"/>
              <a:gd name="T12" fmla="*/ 24 w 253"/>
              <a:gd name="T13" fmla="*/ 156 h 269"/>
              <a:gd name="T14" fmla="*/ 230 w 253"/>
              <a:gd name="T15" fmla="*/ 199 h 269"/>
              <a:gd name="T16" fmla="*/ 176 w 253"/>
              <a:gd name="T17" fmla="*/ 229 h 269"/>
              <a:gd name="T18" fmla="*/ 24 w 253"/>
              <a:gd name="T19" fmla="*/ 199 h 269"/>
              <a:gd name="T20" fmla="*/ 77 w 253"/>
              <a:gd name="T21" fmla="*/ 229 h 269"/>
              <a:gd name="T22" fmla="*/ 24 w 253"/>
              <a:gd name="T23" fmla="*/ 199 h 269"/>
              <a:gd name="T24" fmla="*/ 77 w 253"/>
              <a:gd name="T25" fmla="*/ 28 h 269"/>
              <a:gd name="T26" fmla="*/ 24 w 253"/>
              <a:gd name="T27" fmla="*/ 58 h 269"/>
              <a:gd name="T28" fmla="*/ 94 w 253"/>
              <a:gd name="T29" fmla="*/ 28 h 269"/>
              <a:gd name="T30" fmla="*/ 159 w 253"/>
              <a:gd name="T31" fmla="*/ 58 h 269"/>
              <a:gd name="T32" fmla="*/ 94 w 253"/>
              <a:gd name="T33" fmla="*/ 28 h 269"/>
              <a:gd name="T34" fmla="*/ 230 w 253"/>
              <a:gd name="T35" fmla="*/ 28 h 269"/>
              <a:gd name="T36" fmla="*/ 176 w 253"/>
              <a:gd name="T37" fmla="*/ 58 h 269"/>
              <a:gd name="T38" fmla="*/ 24 w 253"/>
              <a:gd name="T39" fmla="*/ 71 h 269"/>
              <a:gd name="T40" fmla="*/ 77 w 253"/>
              <a:gd name="T41" fmla="*/ 100 h 269"/>
              <a:gd name="T42" fmla="*/ 24 w 253"/>
              <a:gd name="T43" fmla="*/ 71 h 269"/>
              <a:gd name="T44" fmla="*/ 159 w 253"/>
              <a:gd name="T45" fmla="*/ 71 h 269"/>
              <a:gd name="T46" fmla="*/ 94 w 253"/>
              <a:gd name="T47" fmla="*/ 100 h 269"/>
              <a:gd name="T48" fmla="*/ 176 w 253"/>
              <a:gd name="T49" fmla="*/ 71 h 269"/>
              <a:gd name="T50" fmla="*/ 230 w 253"/>
              <a:gd name="T51" fmla="*/ 100 h 269"/>
              <a:gd name="T52" fmla="*/ 176 w 253"/>
              <a:gd name="T53" fmla="*/ 71 h 269"/>
              <a:gd name="T54" fmla="*/ 77 w 253"/>
              <a:gd name="T55" fmla="*/ 114 h 269"/>
              <a:gd name="T56" fmla="*/ 24 w 253"/>
              <a:gd name="T57" fmla="*/ 143 h 269"/>
              <a:gd name="T58" fmla="*/ 94 w 253"/>
              <a:gd name="T59" fmla="*/ 114 h 269"/>
              <a:gd name="T60" fmla="*/ 159 w 253"/>
              <a:gd name="T61" fmla="*/ 143 h 269"/>
              <a:gd name="T62" fmla="*/ 94 w 253"/>
              <a:gd name="T63" fmla="*/ 114 h 269"/>
              <a:gd name="T64" fmla="*/ 230 w 253"/>
              <a:gd name="T65" fmla="*/ 114 h 269"/>
              <a:gd name="T66" fmla="*/ 176 w 253"/>
              <a:gd name="T67" fmla="*/ 143 h 269"/>
              <a:gd name="T68" fmla="*/ 94 w 253"/>
              <a:gd name="T69" fmla="*/ 156 h 269"/>
              <a:gd name="T70" fmla="*/ 159 w 253"/>
              <a:gd name="T71" fmla="*/ 186 h 269"/>
              <a:gd name="T72" fmla="*/ 94 w 253"/>
              <a:gd name="T73" fmla="*/ 156 h 269"/>
              <a:gd name="T74" fmla="*/ 230 w 253"/>
              <a:gd name="T75" fmla="*/ 156 h 269"/>
              <a:gd name="T76" fmla="*/ 176 w 253"/>
              <a:gd name="T77" fmla="*/ 186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53" h="269">
                <a:moveTo>
                  <a:pt x="0" y="0"/>
                </a:moveTo>
                <a:cubicBezTo>
                  <a:pt x="253" y="0"/>
                  <a:pt x="253" y="0"/>
                  <a:pt x="253" y="0"/>
                </a:cubicBezTo>
                <a:cubicBezTo>
                  <a:pt x="253" y="269"/>
                  <a:pt x="253" y="269"/>
                  <a:pt x="253" y="269"/>
                </a:cubicBezTo>
                <a:cubicBezTo>
                  <a:pt x="152" y="269"/>
                  <a:pt x="152" y="269"/>
                  <a:pt x="152" y="269"/>
                </a:cubicBezTo>
                <a:cubicBezTo>
                  <a:pt x="152" y="216"/>
                  <a:pt x="152" y="216"/>
                  <a:pt x="152" y="216"/>
                </a:cubicBezTo>
                <a:cubicBezTo>
                  <a:pt x="152" y="200"/>
                  <a:pt x="102" y="200"/>
                  <a:pt x="102" y="216"/>
                </a:cubicBezTo>
                <a:cubicBezTo>
                  <a:pt x="102" y="269"/>
                  <a:pt x="102" y="269"/>
                  <a:pt x="102" y="269"/>
                </a:cubicBezTo>
                <a:cubicBezTo>
                  <a:pt x="0" y="269"/>
                  <a:pt x="0" y="269"/>
                  <a:pt x="0" y="269"/>
                </a:cubicBezTo>
                <a:lnTo>
                  <a:pt x="0" y="0"/>
                </a:lnTo>
                <a:close/>
                <a:moveTo>
                  <a:pt x="24" y="156"/>
                </a:moveTo>
                <a:cubicBezTo>
                  <a:pt x="77" y="156"/>
                  <a:pt x="77" y="156"/>
                  <a:pt x="77" y="156"/>
                </a:cubicBezTo>
                <a:cubicBezTo>
                  <a:pt x="77" y="186"/>
                  <a:pt x="77" y="186"/>
                  <a:pt x="77" y="186"/>
                </a:cubicBezTo>
                <a:cubicBezTo>
                  <a:pt x="24" y="186"/>
                  <a:pt x="24" y="186"/>
                  <a:pt x="24" y="186"/>
                </a:cubicBezTo>
                <a:lnTo>
                  <a:pt x="24" y="156"/>
                </a:lnTo>
                <a:close/>
                <a:moveTo>
                  <a:pt x="176" y="199"/>
                </a:moveTo>
                <a:cubicBezTo>
                  <a:pt x="230" y="199"/>
                  <a:pt x="230" y="199"/>
                  <a:pt x="230" y="199"/>
                </a:cubicBezTo>
                <a:cubicBezTo>
                  <a:pt x="230" y="229"/>
                  <a:pt x="230" y="229"/>
                  <a:pt x="230" y="229"/>
                </a:cubicBezTo>
                <a:cubicBezTo>
                  <a:pt x="176" y="229"/>
                  <a:pt x="176" y="229"/>
                  <a:pt x="176" y="229"/>
                </a:cubicBezTo>
                <a:lnTo>
                  <a:pt x="176" y="199"/>
                </a:lnTo>
                <a:close/>
                <a:moveTo>
                  <a:pt x="24" y="199"/>
                </a:moveTo>
                <a:cubicBezTo>
                  <a:pt x="77" y="199"/>
                  <a:pt x="77" y="199"/>
                  <a:pt x="77" y="199"/>
                </a:cubicBezTo>
                <a:cubicBezTo>
                  <a:pt x="77" y="229"/>
                  <a:pt x="77" y="229"/>
                  <a:pt x="77" y="229"/>
                </a:cubicBezTo>
                <a:cubicBezTo>
                  <a:pt x="24" y="229"/>
                  <a:pt x="24" y="229"/>
                  <a:pt x="24" y="229"/>
                </a:cubicBezTo>
                <a:lnTo>
                  <a:pt x="24" y="199"/>
                </a:lnTo>
                <a:close/>
                <a:moveTo>
                  <a:pt x="24" y="28"/>
                </a:moveTo>
                <a:cubicBezTo>
                  <a:pt x="77" y="28"/>
                  <a:pt x="77" y="28"/>
                  <a:pt x="77" y="28"/>
                </a:cubicBezTo>
                <a:cubicBezTo>
                  <a:pt x="77" y="58"/>
                  <a:pt x="77" y="58"/>
                  <a:pt x="77" y="58"/>
                </a:cubicBezTo>
                <a:cubicBezTo>
                  <a:pt x="24" y="58"/>
                  <a:pt x="24" y="58"/>
                  <a:pt x="24" y="58"/>
                </a:cubicBezTo>
                <a:lnTo>
                  <a:pt x="24" y="28"/>
                </a:lnTo>
                <a:close/>
                <a:moveTo>
                  <a:pt x="94" y="28"/>
                </a:moveTo>
                <a:cubicBezTo>
                  <a:pt x="159" y="28"/>
                  <a:pt x="159" y="28"/>
                  <a:pt x="159" y="28"/>
                </a:cubicBezTo>
                <a:cubicBezTo>
                  <a:pt x="159" y="58"/>
                  <a:pt x="159" y="58"/>
                  <a:pt x="159" y="58"/>
                </a:cubicBezTo>
                <a:cubicBezTo>
                  <a:pt x="94" y="58"/>
                  <a:pt x="94" y="58"/>
                  <a:pt x="94" y="58"/>
                </a:cubicBezTo>
                <a:lnTo>
                  <a:pt x="94" y="28"/>
                </a:lnTo>
                <a:close/>
                <a:moveTo>
                  <a:pt x="176" y="28"/>
                </a:moveTo>
                <a:cubicBezTo>
                  <a:pt x="230" y="28"/>
                  <a:pt x="230" y="28"/>
                  <a:pt x="230" y="28"/>
                </a:cubicBezTo>
                <a:cubicBezTo>
                  <a:pt x="230" y="58"/>
                  <a:pt x="230" y="58"/>
                  <a:pt x="230" y="58"/>
                </a:cubicBezTo>
                <a:cubicBezTo>
                  <a:pt x="176" y="58"/>
                  <a:pt x="176" y="58"/>
                  <a:pt x="176" y="58"/>
                </a:cubicBezTo>
                <a:lnTo>
                  <a:pt x="176" y="28"/>
                </a:lnTo>
                <a:close/>
                <a:moveTo>
                  <a:pt x="24" y="71"/>
                </a:moveTo>
                <a:cubicBezTo>
                  <a:pt x="77" y="71"/>
                  <a:pt x="77" y="71"/>
                  <a:pt x="77" y="71"/>
                </a:cubicBezTo>
                <a:cubicBezTo>
                  <a:pt x="77" y="100"/>
                  <a:pt x="77" y="100"/>
                  <a:pt x="77" y="100"/>
                </a:cubicBezTo>
                <a:cubicBezTo>
                  <a:pt x="24" y="100"/>
                  <a:pt x="24" y="100"/>
                  <a:pt x="24" y="100"/>
                </a:cubicBezTo>
                <a:lnTo>
                  <a:pt x="24" y="71"/>
                </a:lnTo>
                <a:close/>
                <a:moveTo>
                  <a:pt x="94" y="71"/>
                </a:moveTo>
                <a:cubicBezTo>
                  <a:pt x="159" y="71"/>
                  <a:pt x="159" y="71"/>
                  <a:pt x="159" y="71"/>
                </a:cubicBezTo>
                <a:cubicBezTo>
                  <a:pt x="159" y="100"/>
                  <a:pt x="159" y="100"/>
                  <a:pt x="159" y="100"/>
                </a:cubicBezTo>
                <a:cubicBezTo>
                  <a:pt x="94" y="100"/>
                  <a:pt x="94" y="100"/>
                  <a:pt x="94" y="100"/>
                </a:cubicBezTo>
                <a:lnTo>
                  <a:pt x="94" y="71"/>
                </a:lnTo>
                <a:close/>
                <a:moveTo>
                  <a:pt x="176" y="71"/>
                </a:moveTo>
                <a:cubicBezTo>
                  <a:pt x="230" y="71"/>
                  <a:pt x="230" y="71"/>
                  <a:pt x="230" y="71"/>
                </a:cubicBezTo>
                <a:cubicBezTo>
                  <a:pt x="230" y="100"/>
                  <a:pt x="230" y="100"/>
                  <a:pt x="230" y="100"/>
                </a:cubicBezTo>
                <a:cubicBezTo>
                  <a:pt x="176" y="100"/>
                  <a:pt x="176" y="100"/>
                  <a:pt x="176" y="100"/>
                </a:cubicBezTo>
                <a:lnTo>
                  <a:pt x="176" y="71"/>
                </a:lnTo>
                <a:close/>
                <a:moveTo>
                  <a:pt x="24" y="114"/>
                </a:moveTo>
                <a:cubicBezTo>
                  <a:pt x="77" y="114"/>
                  <a:pt x="77" y="114"/>
                  <a:pt x="77" y="114"/>
                </a:cubicBezTo>
                <a:cubicBezTo>
                  <a:pt x="77" y="143"/>
                  <a:pt x="77" y="143"/>
                  <a:pt x="77" y="143"/>
                </a:cubicBezTo>
                <a:cubicBezTo>
                  <a:pt x="24" y="143"/>
                  <a:pt x="24" y="143"/>
                  <a:pt x="24" y="143"/>
                </a:cubicBezTo>
                <a:lnTo>
                  <a:pt x="24" y="114"/>
                </a:lnTo>
                <a:close/>
                <a:moveTo>
                  <a:pt x="94" y="114"/>
                </a:moveTo>
                <a:cubicBezTo>
                  <a:pt x="159" y="114"/>
                  <a:pt x="159" y="114"/>
                  <a:pt x="159" y="114"/>
                </a:cubicBezTo>
                <a:cubicBezTo>
                  <a:pt x="159" y="143"/>
                  <a:pt x="159" y="143"/>
                  <a:pt x="159" y="143"/>
                </a:cubicBezTo>
                <a:cubicBezTo>
                  <a:pt x="94" y="143"/>
                  <a:pt x="94" y="143"/>
                  <a:pt x="94" y="143"/>
                </a:cubicBezTo>
                <a:lnTo>
                  <a:pt x="94" y="114"/>
                </a:lnTo>
                <a:close/>
                <a:moveTo>
                  <a:pt x="176" y="114"/>
                </a:moveTo>
                <a:cubicBezTo>
                  <a:pt x="230" y="114"/>
                  <a:pt x="230" y="114"/>
                  <a:pt x="230" y="114"/>
                </a:cubicBezTo>
                <a:cubicBezTo>
                  <a:pt x="230" y="143"/>
                  <a:pt x="230" y="143"/>
                  <a:pt x="230" y="143"/>
                </a:cubicBezTo>
                <a:cubicBezTo>
                  <a:pt x="176" y="143"/>
                  <a:pt x="176" y="143"/>
                  <a:pt x="176" y="143"/>
                </a:cubicBezTo>
                <a:lnTo>
                  <a:pt x="176" y="114"/>
                </a:lnTo>
                <a:close/>
                <a:moveTo>
                  <a:pt x="94" y="156"/>
                </a:moveTo>
                <a:cubicBezTo>
                  <a:pt x="159" y="156"/>
                  <a:pt x="159" y="156"/>
                  <a:pt x="159" y="156"/>
                </a:cubicBezTo>
                <a:cubicBezTo>
                  <a:pt x="159" y="186"/>
                  <a:pt x="159" y="186"/>
                  <a:pt x="159" y="186"/>
                </a:cubicBezTo>
                <a:cubicBezTo>
                  <a:pt x="94" y="186"/>
                  <a:pt x="94" y="186"/>
                  <a:pt x="94" y="186"/>
                </a:cubicBezTo>
                <a:lnTo>
                  <a:pt x="94" y="156"/>
                </a:lnTo>
                <a:close/>
                <a:moveTo>
                  <a:pt x="176" y="156"/>
                </a:moveTo>
                <a:cubicBezTo>
                  <a:pt x="230" y="156"/>
                  <a:pt x="230" y="156"/>
                  <a:pt x="230" y="156"/>
                </a:cubicBezTo>
                <a:cubicBezTo>
                  <a:pt x="230" y="186"/>
                  <a:pt x="230" y="186"/>
                  <a:pt x="230" y="186"/>
                </a:cubicBezTo>
                <a:cubicBezTo>
                  <a:pt x="176" y="186"/>
                  <a:pt x="176" y="186"/>
                  <a:pt x="176" y="186"/>
                </a:cubicBezTo>
                <a:lnTo>
                  <a:pt x="176" y="156"/>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20" name="Connecteur droit 19"/>
          <p:cNvCxnSpPr/>
          <p:nvPr userDrawn="1"/>
        </p:nvCxnSpPr>
        <p:spPr>
          <a:xfrm>
            <a:off x="9166950" y="4311223"/>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Connecteur droit 20"/>
          <p:cNvCxnSpPr/>
          <p:nvPr userDrawn="1"/>
        </p:nvCxnSpPr>
        <p:spPr>
          <a:xfrm>
            <a:off x="9166950" y="4932937"/>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2" name="Groupe 21"/>
          <p:cNvGrpSpPr/>
          <p:nvPr userDrawn="1"/>
        </p:nvGrpSpPr>
        <p:grpSpPr>
          <a:xfrm>
            <a:off x="8644621" y="3033429"/>
            <a:ext cx="331514" cy="397918"/>
            <a:chOff x="8754985" y="5870111"/>
            <a:chExt cx="331514" cy="397918"/>
          </a:xfrm>
          <a:solidFill>
            <a:schemeClr val="accent1">
              <a:lumMod val="75000"/>
            </a:schemeClr>
          </a:solidFill>
        </p:grpSpPr>
        <p:grpSp>
          <p:nvGrpSpPr>
            <p:cNvPr id="23" name="Groupe 22"/>
            <p:cNvGrpSpPr/>
            <p:nvPr/>
          </p:nvGrpSpPr>
          <p:grpSpPr>
            <a:xfrm>
              <a:off x="8754985" y="5870111"/>
              <a:ext cx="211494" cy="232796"/>
              <a:chOff x="430213" y="3675587"/>
              <a:chExt cx="1101725" cy="892175"/>
            </a:xfrm>
            <a:grpFill/>
          </p:grpSpPr>
          <p:sp>
            <p:nvSpPr>
              <p:cNvPr id="27" name="Freeform 104"/>
              <p:cNvSpPr>
                <a:spLocks/>
              </p:cNvSpPr>
              <p:nvPr/>
            </p:nvSpPr>
            <p:spPr bwMode="auto">
              <a:xfrm>
                <a:off x="430213" y="3675587"/>
                <a:ext cx="1101725" cy="892175"/>
              </a:xfrm>
              <a:custGeom>
                <a:avLst/>
                <a:gdLst>
                  <a:gd name="T0" fmla="*/ 466 w 466"/>
                  <a:gd name="T1" fmla="*/ 149 h 377"/>
                  <a:gd name="T2" fmla="*/ 233 w 466"/>
                  <a:gd name="T3" fmla="*/ 0 h 377"/>
                  <a:gd name="T4" fmla="*/ 0 w 466"/>
                  <a:gd name="T5" fmla="*/ 149 h 377"/>
                  <a:gd name="T6" fmla="*/ 233 w 466"/>
                  <a:gd name="T7" fmla="*/ 299 h 377"/>
                  <a:gd name="T8" fmla="*/ 286 w 466"/>
                  <a:gd name="T9" fmla="*/ 295 h 377"/>
                  <a:gd name="T10" fmla="*/ 321 w 466"/>
                  <a:gd name="T11" fmla="*/ 320 h 377"/>
                  <a:gd name="T12" fmla="*/ 354 w 466"/>
                  <a:gd name="T13" fmla="*/ 344 h 377"/>
                  <a:gd name="T14" fmla="*/ 391 w 466"/>
                  <a:gd name="T15" fmla="*/ 370 h 377"/>
                  <a:gd name="T16" fmla="*/ 401 w 466"/>
                  <a:gd name="T17" fmla="*/ 377 h 377"/>
                  <a:gd name="T18" fmla="*/ 397 w 466"/>
                  <a:gd name="T19" fmla="*/ 361 h 377"/>
                  <a:gd name="T20" fmla="*/ 380 w 466"/>
                  <a:gd name="T21" fmla="*/ 266 h 377"/>
                  <a:gd name="T22" fmla="*/ 466 w 466"/>
                  <a:gd name="T23" fmla="*/ 149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6" h="377">
                    <a:moveTo>
                      <a:pt x="466" y="149"/>
                    </a:moveTo>
                    <a:cubicBezTo>
                      <a:pt x="466" y="67"/>
                      <a:pt x="362" y="0"/>
                      <a:pt x="233" y="0"/>
                    </a:cubicBezTo>
                    <a:cubicBezTo>
                      <a:pt x="104" y="0"/>
                      <a:pt x="0" y="67"/>
                      <a:pt x="0" y="149"/>
                    </a:cubicBezTo>
                    <a:cubicBezTo>
                      <a:pt x="0" y="232"/>
                      <a:pt x="104" y="299"/>
                      <a:pt x="233" y="299"/>
                    </a:cubicBezTo>
                    <a:cubicBezTo>
                      <a:pt x="251" y="299"/>
                      <a:pt x="269" y="298"/>
                      <a:pt x="286" y="295"/>
                    </a:cubicBezTo>
                    <a:cubicBezTo>
                      <a:pt x="321" y="320"/>
                      <a:pt x="321" y="320"/>
                      <a:pt x="321" y="320"/>
                    </a:cubicBezTo>
                    <a:cubicBezTo>
                      <a:pt x="354" y="344"/>
                      <a:pt x="354" y="344"/>
                      <a:pt x="354" y="344"/>
                    </a:cubicBezTo>
                    <a:cubicBezTo>
                      <a:pt x="391" y="370"/>
                      <a:pt x="391" y="370"/>
                      <a:pt x="391" y="370"/>
                    </a:cubicBezTo>
                    <a:cubicBezTo>
                      <a:pt x="401" y="377"/>
                      <a:pt x="401" y="377"/>
                      <a:pt x="401" y="377"/>
                    </a:cubicBezTo>
                    <a:cubicBezTo>
                      <a:pt x="401" y="377"/>
                      <a:pt x="399" y="370"/>
                      <a:pt x="397" y="361"/>
                    </a:cubicBezTo>
                    <a:cubicBezTo>
                      <a:pt x="391" y="330"/>
                      <a:pt x="380" y="266"/>
                      <a:pt x="380" y="266"/>
                    </a:cubicBezTo>
                    <a:cubicBezTo>
                      <a:pt x="432" y="238"/>
                      <a:pt x="466" y="196"/>
                      <a:pt x="466" y="14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102"/>
              <p:cNvSpPr>
                <a:spLocks noEditPoints="1"/>
              </p:cNvSpPr>
              <p:nvPr/>
            </p:nvSpPr>
            <p:spPr bwMode="auto">
              <a:xfrm>
                <a:off x="809625" y="3810000"/>
                <a:ext cx="333134" cy="428406"/>
              </a:xfrm>
              <a:custGeom>
                <a:avLst/>
                <a:gdLst>
                  <a:gd name="T0" fmla="*/ 173 w 283"/>
                  <a:gd name="T1" fmla="*/ 296 h 398"/>
                  <a:gd name="T2" fmla="*/ 105 w 283"/>
                  <a:gd name="T3" fmla="*/ 296 h 398"/>
                  <a:gd name="T4" fmla="*/ 105 w 283"/>
                  <a:gd name="T5" fmla="*/ 278 h 398"/>
                  <a:gd name="T6" fmla="*/ 116 w 283"/>
                  <a:gd name="T7" fmla="*/ 223 h 398"/>
                  <a:gd name="T8" fmla="*/ 160 w 283"/>
                  <a:gd name="T9" fmla="*/ 175 h 398"/>
                  <a:gd name="T10" fmla="*/ 199 w 283"/>
                  <a:gd name="T11" fmla="*/ 140 h 398"/>
                  <a:gd name="T12" fmla="*/ 209 w 283"/>
                  <a:gd name="T13" fmla="*/ 111 h 398"/>
                  <a:gd name="T14" fmla="*/ 192 w 283"/>
                  <a:gd name="T15" fmla="*/ 73 h 398"/>
                  <a:gd name="T16" fmla="*/ 144 w 283"/>
                  <a:gd name="T17" fmla="*/ 58 h 398"/>
                  <a:gd name="T18" fmla="*/ 96 w 283"/>
                  <a:gd name="T19" fmla="*/ 74 h 398"/>
                  <a:gd name="T20" fmla="*/ 70 w 283"/>
                  <a:gd name="T21" fmla="*/ 124 h 398"/>
                  <a:gd name="T22" fmla="*/ 0 w 283"/>
                  <a:gd name="T23" fmla="*/ 115 h 398"/>
                  <a:gd name="T24" fmla="*/ 41 w 283"/>
                  <a:gd name="T25" fmla="*/ 34 h 398"/>
                  <a:gd name="T26" fmla="*/ 141 w 283"/>
                  <a:gd name="T27" fmla="*/ 0 h 398"/>
                  <a:gd name="T28" fmla="*/ 244 w 283"/>
                  <a:gd name="T29" fmla="*/ 34 h 398"/>
                  <a:gd name="T30" fmla="*/ 283 w 283"/>
                  <a:gd name="T31" fmla="*/ 113 h 398"/>
                  <a:gd name="T32" fmla="*/ 268 w 283"/>
                  <a:gd name="T33" fmla="*/ 160 h 398"/>
                  <a:gd name="T34" fmla="*/ 208 w 283"/>
                  <a:gd name="T35" fmla="*/ 221 h 398"/>
                  <a:gd name="T36" fmla="*/ 179 w 283"/>
                  <a:gd name="T37" fmla="*/ 253 h 398"/>
                  <a:gd name="T38" fmla="*/ 173 w 283"/>
                  <a:gd name="T39" fmla="*/ 296 h 398"/>
                  <a:gd name="T40" fmla="*/ 105 w 283"/>
                  <a:gd name="T41" fmla="*/ 398 h 398"/>
                  <a:gd name="T42" fmla="*/ 105 w 283"/>
                  <a:gd name="T43" fmla="*/ 322 h 398"/>
                  <a:gd name="T44" fmla="*/ 180 w 283"/>
                  <a:gd name="T45" fmla="*/ 322 h 398"/>
                  <a:gd name="T46" fmla="*/ 180 w 283"/>
                  <a:gd name="T47" fmla="*/ 398 h 398"/>
                  <a:gd name="T48" fmla="*/ 105 w 283"/>
                  <a:gd name="T49" fmla="*/ 398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3" h="398">
                    <a:moveTo>
                      <a:pt x="173" y="296"/>
                    </a:moveTo>
                    <a:cubicBezTo>
                      <a:pt x="105" y="296"/>
                      <a:pt x="105" y="296"/>
                      <a:pt x="105" y="296"/>
                    </a:cubicBezTo>
                    <a:cubicBezTo>
                      <a:pt x="105" y="286"/>
                      <a:pt x="105" y="280"/>
                      <a:pt x="105" y="278"/>
                    </a:cubicBezTo>
                    <a:cubicBezTo>
                      <a:pt x="105" y="256"/>
                      <a:pt x="108" y="238"/>
                      <a:pt x="116" y="223"/>
                    </a:cubicBezTo>
                    <a:cubicBezTo>
                      <a:pt x="123" y="209"/>
                      <a:pt x="138" y="193"/>
                      <a:pt x="160" y="175"/>
                    </a:cubicBezTo>
                    <a:cubicBezTo>
                      <a:pt x="182" y="157"/>
                      <a:pt x="195" y="146"/>
                      <a:pt x="199" y="140"/>
                    </a:cubicBezTo>
                    <a:cubicBezTo>
                      <a:pt x="206" y="131"/>
                      <a:pt x="209" y="122"/>
                      <a:pt x="209" y="111"/>
                    </a:cubicBezTo>
                    <a:cubicBezTo>
                      <a:pt x="209" y="96"/>
                      <a:pt x="203" y="84"/>
                      <a:pt x="192" y="73"/>
                    </a:cubicBezTo>
                    <a:cubicBezTo>
                      <a:pt x="180" y="63"/>
                      <a:pt x="164" y="58"/>
                      <a:pt x="144" y="58"/>
                    </a:cubicBezTo>
                    <a:cubicBezTo>
                      <a:pt x="125" y="58"/>
                      <a:pt x="109" y="63"/>
                      <a:pt x="96" y="74"/>
                    </a:cubicBezTo>
                    <a:cubicBezTo>
                      <a:pt x="83" y="85"/>
                      <a:pt x="74" y="102"/>
                      <a:pt x="70" y="124"/>
                    </a:cubicBezTo>
                    <a:cubicBezTo>
                      <a:pt x="0" y="115"/>
                      <a:pt x="0" y="115"/>
                      <a:pt x="0" y="115"/>
                    </a:cubicBezTo>
                    <a:cubicBezTo>
                      <a:pt x="2" y="83"/>
                      <a:pt x="16" y="56"/>
                      <a:pt x="41" y="34"/>
                    </a:cubicBezTo>
                    <a:cubicBezTo>
                      <a:pt x="67" y="12"/>
                      <a:pt x="100" y="0"/>
                      <a:pt x="141" y="0"/>
                    </a:cubicBezTo>
                    <a:cubicBezTo>
                      <a:pt x="184" y="0"/>
                      <a:pt x="219" y="12"/>
                      <a:pt x="244" y="34"/>
                    </a:cubicBezTo>
                    <a:cubicBezTo>
                      <a:pt x="270" y="57"/>
                      <a:pt x="283" y="83"/>
                      <a:pt x="283" y="113"/>
                    </a:cubicBezTo>
                    <a:cubicBezTo>
                      <a:pt x="283" y="130"/>
                      <a:pt x="278" y="146"/>
                      <a:pt x="268" y="160"/>
                    </a:cubicBezTo>
                    <a:cubicBezTo>
                      <a:pt x="259" y="175"/>
                      <a:pt x="239" y="196"/>
                      <a:pt x="208" y="221"/>
                    </a:cubicBezTo>
                    <a:cubicBezTo>
                      <a:pt x="192" y="234"/>
                      <a:pt x="182" y="245"/>
                      <a:pt x="179" y="253"/>
                    </a:cubicBezTo>
                    <a:cubicBezTo>
                      <a:pt x="175" y="261"/>
                      <a:pt x="173" y="275"/>
                      <a:pt x="173" y="296"/>
                    </a:cubicBezTo>
                    <a:close/>
                    <a:moveTo>
                      <a:pt x="105" y="398"/>
                    </a:moveTo>
                    <a:cubicBezTo>
                      <a:pt x="105" y="322"/>
                      <a:pt x="105" y="322"/>
                      <a:pt x="105" y="322"/>
                    </a:cubicBezTo>
                    <a:cubicBezTo>
                      <a:pt x="180" y="322"/>
                      <a:pt x="180" y="322"/>
                      <a:pt x="180" y="322"/>
                    </a:cubicBezTo>
                    <a:cubicBezTo>
                      <a:pt x="180" y="398"/>
                      <a:pt x="180" y="398"/>
                      <a:pt x="180" y="398"/>
                    </a:cubicBezTo>
                    <a:lnTo>
                      <a:pt x="105" y="398"/>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4" name="Group 160"/>
            <p:cNvGrpSpPr/>
            <p:nvPr/>
          </p:nvGrpSpPr>
          <p:grpSpPr>
            <a:xfrm>
              <a:off x="8909939" y="6032111"/>
              <a:ext cx="176560" cy="235918"/>
              <a:chOff x="2428875" y="2124075"/>
              <a:chExt cx="679450" cy="1012826"/>
            </a:xfrm>
            <a:grpFill/>
          </p:grpSpPr>
          <p:sp>
            <p:nvSpPr>
              <p:cNvPr id="25" name="Oval 58"/>
              <p:cNvSpPr>
                <a:spLocks noChangeArrowheads="1"/>
              </p:cNvSpPr>
              <p:nvPr/>
            </p:nvSpPr>
            <p:spPr bwMode="auto">
              <a:xfrm>
                <a:off x="2571750" y="2124075"/>
                <a:ext cx="390525" cy="3857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Freeform 59"/>
              <p:cNvSpPr>
                <a:spLocks/>
              </p:cNvSpPr>
              <p:nvPr/>
            </p:nvSpPr>
            <p:spPr bwMode="auto">
              <a:xfrm>
                <a:off x="2428875" y="2547938"/>
                <a:ext cx="679450" cy="588963"/>
              </a:xfrm>
              <a:custGeom>
                <a:avLst/>
                <a:gdLst>
                  <a:gd name="T0" fmla="*/ 123 w 181"/>
                  <a:gd name="T1" fmla="*/ 0 h 157"/>
                  <a:gd name="T2" fmla="*/ 90 w 181"/>
                  <a:gd name="T3" fmla="*/ 38 h 157"/>
                  <a:gd name="T4" fmla="*/ 58 w 181"/>
                  <a:gd name="T5" fmla="*/ 0 h 157"/>
                  <a:gd name="T6" fmla="*/ 0 w 181"/>
                  <a:gd name="T7" fmla="*/ 98 h 157"/>
                  <a:gd name="T8" fmla="*/ 1 w 181"/>
                  <a:gd name="T9" fmla="*/ 116 h 157"/>
                  <a:gd name="T10" fmla="*/ 91 w 181"/>
                  <a:gd name="T11" fmla="*/ 157 h 157"/>
                  <a:gd name="T12" fmla="*/ 180 w 181"/>
                  <a:gd name="T13" fmla="*/ 116 h 157"/>
                  <a:gd name="T14" fmla="*/ 181 w 181"/>
                  <a:gd name="T15" fmla="*/ 98 h 157"/>
                  <a:gd name="T16" fmla="*/ 123 w 181"/>
                  <a:gd name="T1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157">
                    <a:moveTo>
                      <a:pt x="123" y="0"/>
                    </a:moveTo>
                    <a:cubicBezTo>
                      <a:pt x="90" y="38"/>
                      <a:pt x="90" y="38"/>
                      <a:pt x="90" y="38"/>
                    </a:cubicBezTo>
                    <a:cubicBezTo>
                      <a:pt x="58" y="0"/>
                      <a:pt x="58" y="0"/>
                      <a:pt x="58" y="0"/>
                    </a:cubicBezTo>
                    <a:cubicBezTo>
                      <a:pt x="24" y="15"/>
                      <a:pt x="0" y="53"/>
                      <a:pt x="0" y="98"/>
                    </a:cubicBezTo>
                    <a:cubicBezTo>
                      <a:pt x="0" y="105"/>
                      <a:pt x="0" y="111"/>
                      <a:pt x="1" y="116"/>
                    </a:cubicBezTo>
                    <a:cubicBezTo>
                      <a:pt x="20" y="141"/>
                      <a:pt x="53" y="157"/>
                      <a:pt x="91" y="157"/>
                    </a:cubicBezTo>
                    <a:cubicBezTo>
                      <a:pt x="128" y="157"/>
                      <a:pt x="161" y="141"/>
                      <a:pt x="180" y="116"/>
                    </a:cubicBezTo>
                    <a:cubicBezTo>
                      <a:pt x="181" y="111"/>
                      <a:pt x="181" y="105"/>
                      <a:pt x="181" y="98"/>
                    </a:cubicBezTo>
                    <a:cubicBezTo>
                      <a:pt x="181" y="53"/>
                      <a:pt x="157" y="15"/>
                      <a:pt x="12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cxnSp>
        <p:nvCxnSpPr>
          <p:cNvPr id="29" name="Connecteur droit 28"/>
          <p:cNvCxnSpPr/>
          <p:nvPr userDrawn="1"/>
        </p:nvCxnSpPr>
        <p:spPr>
          <a:xfrm>
            <a:off x="9166950" y="3088388"/>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Connecteur droit 29"/>
          <p:cNvCxnSpPr/>
          <p:nvPr userDrawn="1"/>
        </p:nvCxnSpPr>
        <p:spPr>
          <a:xfrm>
            <a:off x="9166950" y="1873323"/>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31" name="Image 30"/>
          <p:cNvPicPr>
            <a:picLocks noChangeAspect="1"/>
          </p:cNvPicPr>
          <p:nvPr userDrawn="1"/>
        </p:nvPicPr>
        <p:blipFill rotWithShape="1">
          <a:blip r:embed="rId4" cstate="print">
            <a:duotone>
              <a:schemeClr val="accent1">
                <a:shade val="45000"/>
                <a:satMod val="135000"/>
              </a:schemeClr>
              <a:prstClr val="white"/>
            </a:duotone>
            <a:extLst>
              <a:ext uri="{28A0092B-C50C-407E-A947-70E740481C1C}">
                <a14:useLocalDpi xmlns:a14="http://schemas.microsoft.com/office/drawing/2010/main" val="0"/>
              </a:ext>
            </a:extLst>
          </a:blip>
          <a:srcRect l="24315" r="24430" b="13247"/>
          <a:stretch/>
        </p:blipFill>
        <p:spPr>
          <a:xfrm>
            <a:off x="8705083" y="1839104"/>
            <a:ext cx="210591" cy="356439"/>
          </a:xfrm>
          <a:prstGeom prst="rect">
            <a:avLst/>
          </a:prstGeom>
        </p:spPr>
      </p:pic>
      <p:pic>
        <p:nvPicPr>
          <p:cNvPr id="32" name="Image 31"/>
          <p:cNvPicPr>
            <a:picLocks noChangeAspect="1"/>
          </p:cNvPicPr>
          <p:nvPr userDrawn="1"/>
        </p:nvPicPr>
        <p:blipFill rotWithShape="1">
          <a:blip r:embed="rId5" cstate="print">
            <a:duotone>
              <a:schemeClr val="accent1">
                <a:shade val="45000"/>
                <a:satMod val="135000"/>
              </a:schemeClr>
              <a:prstClr val="white"/>
            </a:duotone>
            <a:extLst>
              <a:ext uri="{28A0092B-C50C-407E-A947-70E740481C1C}">
                <a14:useLocalDpi xmlns:a14="http://schemas.microsoft.com/office/drawing/2010/main" val="0"/>
              </a:ext>
            </a:extLst>
          </a:blip>
          <a:srcRect l="10975" r="14046" b="18269"/>
          <a:stretch/>
        </p:blipFill>
        <p:spPr>
          <a:xfrm>
            <a:off x="8656348" y="1237494"/>
            <a:ext cx="308060" cy="335807"/>
          </a:xfrm>
          <a:prstGeom prst="rect">
            <a:avLst/>
          </a:prstGeom>
        </p:spPr>
      </p:pic>
      <p:cxnSp>
        <p:nvCxnSpPr>
          <p:cNvPr id="33" name="Connecteur droit 32"/>
          <p:cNvCxnSpPr/>
          <p:nvPr userDrawn="1"/>
        </p:nvCxnSpPr>
        <p:spPr>
          <a:xfrm>
            <a:off x="9166950" y="1261397"/>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34" name="Image 33"/>
          <p:cNvPicPr>
            <a:picLocks noChangeAspect="1"/>
          </p:cNvPicPr>
          <p:nvPr userDrawn="1"/>
        </p:nvPicPr>
        <p:blipFill rotWithShape="1">
          <a:blip r:embed="rId6" cstate="print">
            <a:duotone>
              <a:schemeClr val="accent1">
                <a:shade val="45000"/>
                <a:satMod val="135000"/>
              </a:schemeClr>
              <a:prstClr val="white"/>
            </a:duotone>
            <a:extLst>
              <a:ext uri="{28A0092B-C50C-407E-A947-70E740481C1C}">
                <a14:useLocalDpi xmlns:a14="http://schemas.microsoft.com/office/drawing/2010/main" val="0"/>
              </a:ext>
            </a:extLst>
          </a:blip>
          <a:srcRect l="10808" r="11010" b="18030"/>
          <a:stretch/>
        </p:blipFill>
        <p:spPr>
          <a:xfrm>
            <a:off x="8648997" y="4907737"/>
            <a:ext cx="322762" cy="338400"/>
          </a:xfrm>
          <a:prstGeom prst="rect">
            <a:avLst/>
          </a:prstGeom>
        </p:spPr>
      </p:pic>
      <p:pic>
        <p:nvPicPr>
          <p:cNvPr id="35" name="Image 34"/>
          <p:cNvPicPr>
            <a:picLocks noChangeAspect="1"/>
          </p:cNvPicPr>
          <p:nvPr userDrawn="1"/>
        </p:nvPicPr>
        <p:blipFill rotWithShape="1">
          <a:blip r:embed="rId7" cstate="print">
            <a:duotone>
              <a:schemeClr val="accent1">
                <a:shade val="45000"/>
                <a:satMod val="135000"/>
              </a:schemeClr>
              <a:prstClr val="white"/>
            </a:duotone>
            <a:extLst>
              <a:ext uri="{28A0092B-C50C-407E-A947-70E740481C1C}">
                <a14:useLocalDpi xmlns:a14="http://schemas.microsoft.com/office/drawing/2010/main" val="0"/>
              </a:ext>
            </a:extLst>
          </a:blip>
          <a:srcRect l="8291" t="3077" r="8018" b="17128"/>
          <a:stretch/>
        </p:blipFill>
        <p:spPr>
          <a:xfrm>
            <a:off x="8668070" y="5534082"/>
            <a:ext cx="309489" cy="295076"/>
          </a:xfrm>
          <a:prstGeom prst="rect">
            <a:avLst/>
          </a:prstGeom>
        </p:spPr>
      </p:pic>
      <p:cxnSp>
        <p:nvCxnSpPr>
          <p:cNvPr id="36" name="Connecteur droit 35"/>
          <p:cNvCxnSpPr/>
          <p:nvPr userDrawn="1"/>
        </p:nvCxnSpPr>
        <p:spPr>
          <a:xfrm>
            <a:off x="9166950" y="5537620"/>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37" name="Image 17">
            <a:hlinkClick r:id="rId8" action="ppaction://hlinksldjump"/>
          </p:cNvPr>
          <p:cNvPicPr>
            <a:picLocks noChangeAspect="1"/>
          </p:cNvPicPr>
          <p:nvPr userDrawn="1"/>
        </p:nvPicPr>
        <p:blipFill rotWithShape="1">
          <a:blip r:embed="rId9" cstate="screen">
            <a:extLst>
              <a:ext uri="{28A0092B-C50C-407E-A947-70E740481C1C}">
                <a14:useLocalDpi xmlns:a14="http://schemas.microsoft.com/office/drawing/2010/main"/>
              </a:ext>
            </a:extLst>
          </a:blip>
          <a:srcRect l="15211" t="3218" r="17357" b="15096"/>
          <a:stretch/>
        </p:blipFill>
        <p:spPr>
          <a:xfrm>
            <a:off x="11635890" y="6301604"/>
            <a:ext cx="352289" cy="426751"/>
          </a:xfrm>
          <a:prstGeom prst="rect">
            <a:avLst/>
          </a:prstGeom>
        </p:spPr>
      </p:pic>
      <p:sp>
        <p:nvSpPr>
          <p:cNvPr id="38" name="ZoneTexte 21"/>
          <p:cNvSpPr txBox="1"/>
          <p:nvPr userDrawn="1"/>
        </p:nvSpPr>
        <p:spPr>
          <a:xfrm flipH="1">
            <a:off x="10823153" y="6280583"/>
            <a:ext cx="811791"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Back to snapshot</a:t>
            </a:r>
          </a:p>
        </p:txBody>
      </p:sp>
    </p:spTree>
    <p:extLst>
      <p:ext uri="{BB962C8B-B14F-4D97-AF65-F5344CB8AC3E}">
        <p14:creationId xmlns:p14="http://schemas.microsoft.com/office/powerpoint/2010/main" val="42393427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0" y="365907"/>
            <a:ext cx="12192000" cy="526458"/>
          </a:xfrm>
          <a:prstGeom prst="rect">
            <a:avLst/>
          </a:prstGeom>
          <a:solidFill>
            <a:srgbClr val="C00000"/>
          </a:solidFill>
        </p:spPr>
        <p:txBody>
          <a:bodyPr wrap="square" tIns="0" bIns="0" rtlCol="0" anchor="ctr">
            <a:noAutofit/>
          </a:bodyPr>
          <a:lstStyle>
            <a:lvl1pPr>
              <a:defRPr lang="en-US" sz="2800" b="1">
                <a:solidFill>
                  <a:schemeClr val="bg1"/>
                </a:solidFill>
                <a:latin typeface="Century Gothic" panose="020B0502020202020204" pitchFamily="34" charset="0"/>
                <a:ea typeface="+mn-ea"/>
                <a:cs typeface="+mn-cs"/>
              </a:defRPr>
            </a:lvl1pPr>
          </a:lstStyle>
          <a:p>
            <a:pPr marL="457200" lvl="0" indent="-457200">
              <a:lnSpc>
                <a:spcPct val="100000"/>
              </a:lnSpc>
              <a:spcBef>
                <a:spcPts val="0"/>
              </a:spcBef>
              <a:buFont typeface="Wingdings" panose="05000000000000000000" pitchFamily="2" charset="2"/>
              <a:buChar char="Ø"/>
            </a:pPr>
            <a:r>
              <a:rPr lang="fr-FR"/>
              <a:t>Modifiez le style du titre</a:t>
            </a:r>
            <a:endParaRPr lang="en-US"/>
          </a:p>
        </p:txBody>
      </p:sp>
      <p:sp>
        <p:nvSpPr>
          <p:cNvPr id="8" name="Rectangle 7"/>
          <p:cNvSpPr/>
          <p:nvPr userDrawn="1"/>
        </p:nvSpPr>
        <p:spPr>
          <a:xfrm>
            <a:off x="8311651" y="1036437"/>
            <a:ext cx="3432617" cy="5097078"/>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userDrawn="1"/>
        </p:nvSpPr>
        <p:spPr>
          <a:xfrm>
            <a:off x="443354" y="1036437"/>
            <a:ext cx="7781471" cy="5097078"/>
          </a:xfrm>
          <a:prstGeom prst="rect">
            <a:avLst/>
          </a:prstGeom>
          <a:solidFill>
            <a:schemeClr val="bg2"/>
          </a:solidFill>
        </p:spPr>
        <p:txBody>
          <a:bodyPr wrap="square" lIns="91436" tIns="45718" rIns="91436" bIns="45718">
            <a:noAutofit/>
          </a:bodyPr>
          <a:lstStyle/>
          <a:p>
            <a:pPr marL="0" marR="0" lvl="0" indent="0" algn="l" defTabSz="457147"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fr-FR" sz="13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p:txBody>
      </p:sp>
      <p:cxnSp>
        <p:nvCxnSpPr>
          <p:cNvPr id="13" name="Connecteur droit 12"/>
          <p:cNvCxnSpPr/>
          <p:nvPr/>
        </p:nvCxnSpPr>
        <p:spPr>
          <a:xfrm flipV="1">
            <a:off x="2168268" y="6534614"/>
            <a:ext cx="846000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Image 13"/>
          <p:cNvPicPr>
            <a:picLocks noChangeAspect="1"/>
          </p:cNvPicPr>
          <p:nvPr/>
        </p:nvPicPr>
        <p:blipFill rotWithShape="1">
          <a:blip r:embed="rId2" cstate="print">
            <a:extLst>
              <a:ext uri="{28A0092B-C50C-407E-A947-70E740481C1C}">
                <a14:useLocalDpi xmlns:a14="http://schemas.microsoft.com/office/drawing/2010/main" val="0"/>
              </a:ext>
            </a:extLst>
          </a:blip>
          <a:srcRect b="23815"/>
          <a:stretch/>
        </p:blipFill>
        <p:spPr>
          <a:xfrm>
            <a:off x="487274" y="6323252"/>
            <a:ext cx="1492636" cy="358103"/>
          </a:xfrm>
          <a:prstGeom prst="rect">
            <a:avLst/>
          </a:prstGeom>
        </p:spPr>
      </p:pic>
      <p:pic>
        <p:nvPicPr>
          <p:cNvPr id="7" name="Image 6">
            <a:hlinkClick r:id="rId3" action="ppaction://hlinksldjump"/>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15211" t="3218" r="17357" b="15096"/>
          <a:stretch/>
        </p:blipFill>
        <p:spPr>
          <a:xfrm>
            <a:off x="11635890" y="6301604"/>
            <a:ext cx="352289" cy="426751"/>
          </a:xfrm>
          <a:prstGeom prst="rect">
            <a:avLst/>
          </a:prstGeom>
        </p:spPr>
      </p:pic>
      <p:sp>
        <p:nvSpPr>
          <p:cNvPr id="10" name="ZoneTexte 9">
            <a:hlinkClick r:id="rId5" action="ppaction://hlinksldjump"/>
          </p:cNvPr>
          <p:cNvSpPr txBox="1"/>
          <p:nvPr userDrawn="1"/>
        </p:nvSpPr>
        <p:spPr>
          <a:xfrm flipH="1">
            <a:off x="10823153" y="6280583"/>
            <a:ext cx="811791" cy="430887"/>
          </a:xfrm>
          <a:prstGeom prst="rect">
            <a:avLst/>
          </a:prstGeom>
          <a:noFill/>
        </p:spPr>
        <p:txBody>
          <a:bodyPr wrap="square" rtlCol="0">
            <a:spAutoFit/>
          </a:bodyPr>
          <a:lstStyle/>
          <a:p>
            <a:pPr algn="ctr"/>
            <a:r>
              <a:rPr lang="en-US" sz="1100" b="1">
                <a:latin typeface="Century Gothic" panose="020B0502020202020204" pitchFamily="34" charset="0"/>
              </a:rPr>
              <a:t>Back to snapshot</a:t>
            </a:r>
          </a:p>
        </p:txBody>
      </p:sp>
      <p:sp>
        <p:nvSpPr>
          <p:cNvPr id="11" name="Freeform 125"/>
          <p:cNvSpPr>
            <a:spLocks noChangeAspect="1" noEditPoints="1"/>
          </p:cNvSpPr>
          <p:nvPr userDrawn="1"/>
        </p:nvSpPr>
        <p:spPr bwMode="auto">
          <a:xfrm>
            <a:off x="8680401" y="2468337"/>
            <a:ext cx="259955" cy="309471"/>
          </a:xfrm>
          <a:custGeom>
            <a:avLst/>
            <a:gdLst>
              <a:gd name="T0" fmla="*/ 39 w 71"/>
              <a:gd name="T1" fmla="*/ 43 h 85"/>
              <a:gd name="T2" fmla="*/ 42 w 71"/>
              <a:gd name="T3" fmla="*/ 49 h 85"/>
              <a:gd name="T4" fmla="*/ 39 w 71"/>
              <a:gd name="T5" fmla="*/ 55 h 85"/>
              <a:gd name="T6" fmla="*/ 39 w 71"/>
              <a:gd name="T7" fmla="*/ 59 h 85"/>
              <a:gd name="T8" fmla="*/ 32 w 71"/>
              <a:gd name="T9" fmla="*/ 59 h 85"/>
              <a:gd name="T10" fmla="*/ 32 w 71"/>
              <a:gd name="T11" fmla="*/ 55 h 85"/>
              <a:gd name="T12" fmla="*/ 29 w 71"/>
              <a:gd name="T13" fmla="*/ 49 h 85"/>
              <a:gd name="T14" fmla="*/ 32 w 71"/>
              <a:gd name="T15" fmla="*/ 43 h 85"/>
              <a:gd name="T16" fmla="*/ 32 w 71"/>
              <a:gd name="T17" fmla="*/ 29 h 85"/>
              <a:gd name="T18" fmla="*/ 39 w 71"/>
              <a:gd name="T19" fmla="*/ 29 h 85"/>
              <a:gd name="T20" fmla="*/ 39 w 71"/>
              <a:gd name="T21" fmla="*/ 43 h 85"/>
              <a:gd name="T22" fmla="*/ 64 w 71"/>
              <a:gd name="T23" fmla="*/ 27 h 85"/>
              <a:gd name="T24" fmla="*/ 71 w 71"/>
              <a:gd name="T25" fmla="*/ 49 h 85"/>
              <a:gd name="T26" fmla="*/ 35 w 71"/>
              <a:gd name="T27" fmla="*/ 85 h 85"/>
              <a:gd name="T28" fmla="*/ 0 w 71"/>
              <a:gd name="T29" fmla="*/ 49 h 85"/>
              <a:gd name="T30" fmla="*/ 32 w 71"/>
              <a:gd name="T31" fmla="*/ 13 h 85"/>
              <a:gd name="T32" fmla="*/ 32 w 71"/>
              <a:gd name="T33" fmla="*/ 7 h 85"/>
              <a:gd name="T34" fmla="*/ 29 w 71"/>
              <a:gd name="T35" fmla="*/ 7 h 85"/>
              <a:gd name="T36" fmla="*/ 29 w 71"/>
              <a:gd name="T37" fmla="*/ 0 h 85"/>
              <a:gd name="T38" fmla="*/ 42 w 71"/>
              <a:gd name="T39" fmla="*/ 0 h 85"/>
              <a:gd name="T40" fmla="*/ 42 w 71"/>
              <a:gd name="T41" fmla="*/ 7 h 85"/>
              <a:gd name="T42" fmla="*/ 39 w 71"/>
              <a:gd name="T43" fmla="*/ 7 h 85"/>
              <a:gd name="T44" fmla="*/ 39 w 71"/>
              <a:gd name="T45" fmla="*/ 13 h 85"/>
              <a:gd name="T46" fmla="*/ 57 w 71"/>
              <a:gd name="T47" fmla="*/ 21 h 85"/>
              <a:gd name="T48" fmla="*/ 64 w 71"/>
              <a:gd name="T49" fmla="*/ 13 h 85"/>
              <a:gd name="T50" fmla="*/ 71 w 71"/>
              <a:gd name="T51" fmla="*/ 21 h 85"/>
              <a:gd name="T52" fmla="*/ 64 w 71"/>
              <a:gd name="T53" fmla="*/ 27 h 85"/>
              <a:gd name="T54" fmla="*/ 35 w 71"/>
              <a:gd name="T55" fmla="*/ 79 h 85"/>
              <a:gd name="T56" fmla="*/ 65 w 71"/>
              <a:gd name="T57" fmla="*/ 49 h 85"/>
              <a:gd name="T58" fmla="*/ 35 w 71"/>
              <a:gd name="T59" fmla="*/ 20 h 85"/>
              <a:gd name="T60" fmla="*/ 6 w 71"/>
              <a:gd name="T61" fmla="*/ 49 h 85"/>
              <a:gd name="T62" fmla="*/ 35 w 71"/>
              <a:gd name="T63"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1" h="85">
                <a:moveTo>
                  <a:pt x="39" y="43"/>
                </a:moveTo>
                <a:cubicBezTo>
                  <a:pt x="41" y="44"/>
                  <a:pt x="42" y="47"/>
                  <a:pt x="42" y="49"/>
                </a:cubicBezTo>
                <a:cubicBezTo>
                  <a:pt x="42" y="51"/>
                  <a:pt x="41" y="54"/>
                  <a:pt x="39" y="55"/>
                </a:cubicBezTo>
                <a:cubicBezTo>
                  <a:pt x="39" y="55"/>
                  <a:pt x="39" y="55"/>
                  <a:pt x="39" y="59"/>
                </a:cubicBezTo>
                <a:cubicBezTo>
                  <a:pt x="39" y="59"/>
                  <a:pt x="39" y="59"/>
                  <a:pt x="32" y="59"/>
                </a:cubicBezTo>
                <a:cubicBezTo>
                  <a:pt x="32" y="59"/>
                  <a:pt x="32" y="59"/>
                  <a:pt x="32" y="55"/>
                </a:cubicBezTo>
                <a:cubicBezTo>
                  <a:pt x="31" y="54"/>
                  <a:pt x="29" y="51"/>
                  <a:pt x="29" y="49"/>
                </a:cubicBezTo>
                <a:cubicBezTo>
                  <a:pt x="29" y="47"/>
                  <a:pt x="31" y="44"/>
                  <a:pt x="32" y="43"/>
                </a:cubicBezTo>
                <a:cubicBezTo>
                  <a:pt x="32" y="43"/>
                  <a:pt x="32" y="43"/>
                  <a:pt x="32" y="29"/>
                </a:cubicBezTo>
                <a:cubicBezTo>
                  <a:pt x="32" y="29"/>
                  <a:pt x="32" y="29"/>
                  <a:pt x="39" y="29"/>
                </a:cubicBezTo>
                <a:cubicBezTo>
                  <a:pt x="39" y="29"/>
                  <a:pt x="39" y="29"/>
                  <a:pt x="39" y="43"/>
                </a:cubicBezTo>
                <a:moveTo>
                  <a:pt x="64" y="27"/>
                </a:moveTo>
                <a:cubicBezTo>
                  <a:pt x="69" y="34"/>
                  <a:pt x="71" y="41"/>
                  <a:pt x="71" y="49"/>
                </a:cubicBezTo>
                <a:cubicBezTo>
                  <a:pt x="71" y="69"/>
                  <a:pt x="55" y="85"/>
                  <a:pt x="35" y="85"/>
                </a:cubicBezTo>
                <a:cubicBezTo>
                  <a:pt x="16" y="85"/>
                  <a:pt x="0" y="69"/>
                  <a:pt x="0" y="49"/>
                </a:cubicBezTo>
                <a:cubicBezTo>
                  <a:pt x="0" y="30"/>
                  <a:pt x="14" y="15"/>
                  <a:pt x="32" y="13"/>
                </a:cubicBezTo>
                <a:cubicBezTo>
                  <a:pt x="32" y="13"/>
                  <a:pt x="32" y="13"/>
                  <a:pt x="32" y="7"/>
                </a:cubicBezTo>
                <a:cubicBezTo>
                  <a:pt x="32" y="7"/>
                  <a:pt x="32" y="7"/>
                  <a:pt x="29" y="7"/>
                </a:cubicBezTo>
                <a:cubicBezTo>
                  <a:pt x="29" y="7"/>
                  <a:pt x="29" y="7"/>
                  <a:pt x="29" y="0"/>
                </a:cubicBezTo>
                <a:cubicBezTo>
                  <a:pt x="29" y="0"/>
                  <a:pt x="29" y="0"/>
                  <a:pt x="42" y="0"/>
                </a:cubicBezTo>
                <a:cubicBezTo>
                  <a:pt x="42" y="0"/>
                  <a:pt x="42" y="0"/>
                  <a:pt x="42" y="7"/>
                </a:cubicBezTo>
                <a:cubicBezTo>
                  <a:pt x="42" y="7"/>
                  <a:pt x="42" y="7"/>
                  <a:pt x="39" y="7"/>
                </a:cubicBezTo>
                <a:cubicBezTo>
                  <a:pt x="39" y="7"/>
                  <a:pt x="39" y="7"/>
                  <a:pt x="39" y="13"/>
                </a:cubicBezTo>
                <a:cubicBezTo>
                  <a:pt x="45" y="14"/>
                  <a:pt x="52" y="17"/>
                  <a:pt x="57" y="21"/>
                </a:cubicBezTo>
                <a:cubicBezTo>
                  <a:pt x="57" y="21"/>
                  <a:pt x="57" y="21"/>
                  <a:pt x="64" y="13"/>
                </a:cubicBezTo>
                <a:cubicBezTo>
                  <a:pt x="64" y="13"/>
                  <a:pt x="64" y="13"/>
                  <a:pt x="71" y="21"/>
                </a:cubicBezTo>
                <a:cubicBezTo>
                  <a:pt x="71" y="21"/>
                  <a:pt x="71" y="21"/>
                  <a:pt x="64" y="27"/>
                </a:cubicBezTo>
                <a:moveTo>
                  <a:pt x="35" y="79"/>
                </a:moveTo>
                <a:cubicBezTo>
                  <a:pt x="52" y="79"/>
                  <a:pt x="65" y="66"/>
                  <a:pt x="65" y="49"/>
                </a:cubicBezTo>
                <a:cubicBezTo>
                  <a:pt x="65" y="33"/>
                  <a:pt x="52" y="20"/>
                  <a:pt x="35" y="20"/>
                </a:cubicBezTo>
                <a:cubicBezTo>
                  <a:pt x="19" y="20"/>
                  <a:pt x="6" y="33"/>
                  <a:pt x="6" y="49"/>
                </a:cubicBezTo>
                <a:cubicBezTo>
                  <a:pt x="6" y="66"/>
                  <a:pt x="19" y="79"/>
                  <a:pt x="35" y="79"/>
                </a:cubicBezTo>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12" name="Connecteur droit 11"/>
          <p:cNvCxnSpPr/>
          <p:nvPr userDrawn="1"/>
        </p:nvCxnSpPr>
        <p:spPr>
          <a:xfrm>
            <a:off x="9166950" y="2479072"/>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5" name="Groupe 14"/>
          <p:cNvGrpSpPr/>
          <p:nvPr userDrawn="1"/>
        </p:nvGrpSpPr>
        <p:grpSpPr>
          <a:xfrm>
            <a:off x="8668070" y="3695051"/>
            <a:ext cx="284617" cy="296126"/>
            <a:chOff x="6514138" y="4869160"/>
            <a:chExt cx="465500" cy="358210"/>
          </a:xfrm>
          <a:solidFill>
            <a:srgbClr val="C00000"/>
          </a:solidFill>
        </p:grpSpPr>
        <p:sp>
          <p:nvSpPr>
            <p:cNvPr id="16" name="Freeform 91"/>
            <p:cNvSpPr>
              <a:spLocks noEditPoints="1"/>
            </p:cNvSpPr>
            <p:nvPr/>
          </p:nvSpPr>
          <p:spPr bwMode="auto">
            <a:xfrm>
              <a:off x="6514138" y="4869160"/>
              <a:ext cx="465500" cy="358210"/>
            </a:xfrm>
            <a:custGeom>
              <a:avLst/>
              <a:gdLst>
                <a:gd name="T0" fmla="*/ 517 w 560"/>
                <a:gd name="T1" fmla="*/ 0 h 464"/>
                <a:gd name="T2" fmla="*/ 43 w 560"/>
                <a:gd name="T3" fmla="*/ 0 h 464"/>
                <a:gd name="T4" fmla="*/ 0 w 560"/>
                <a:gd name="T5" fmla="*/ 43 h 464"/>
                <a:gd name="T6" fmla="*/ 0 w 560"/>
                <a:gd name="T7" fmla="*/ 421 h 464"/>
                <a:gd name="T8" fmla="*/ 43 w 560"/>
                <a:gd name="T9" fmla="*/ 464 h 464"/>
                <a:gd name="T10" fmla="*/ 517 w 560"/>
                <a:gd name="T11" fmla="*/ 464 h 464"/>
                <a:gd name="T12" fmla="*/ 560 w 560"/>
                <a:gd name="T13" fmla="*/ 421 h 464"/>
                <a:gd name="T14" fmla="*/ 560 w 560"/>
                <a:gd name="T15" fmla="*/ 43 h 464"/>
                <a:gd name="T16" fmla="*/ 517 w 560"/>
                <a:gd name="T17" fmla="*/ 0 h 464"/>
                <a:gd name="T18" fmla="*/ 495 w 560"/>
                <a:gd name="T19" fmla="*/ 28 h 464"/>
                <a:gd name="T20" fmla="*/ 518 w 560"/>
                <a:gd name="T21" fmla="*/ 50 h 464"/>
                <a:gd name="T22" fmla="*/ 495 w 560"/>
                <a:gd name="T23" fmla="*/ 73 h 464"/>
                <a:gd name="T24" fmla="*/ 472 w 560"/>
                <a:gd name="T25" fmla="*/ 50 h 464"/>
                <a:gd name="T26" fmla="*/ 495 w 560"/>
                <a:gd name="T27" fmla="*/ 28 h 464"/>
                <a:gd name="T28" fmla="*/ 377 w 560"/>
                <a:gd name="T29" fmla="*/ 57 h 464"/>
                <a:gd name="T30" fmla="*/ 382 w 560"/>
                <a:gd name="T31" fmla="*/ 52 h 464"/>
                <a:gd name="T32" fmla="*/ 428 w 560"/>
                <a:gd name="T33" fmla="*/ 52 h 464"/>
                <a:gd name="T34" fmla="*/ 433 w 560"/>
                <a:gd name="T35" fmla="*/ 57 h 464"/>
                <a:gd name="T36" fmla="*/ 433 w 560"/>
                <a:gd name="T37" fmla="*/ 68 h 464"/>
                <a:gd name="T38" fmla="*/ 428 w 560"/>
                <a:gd name="T39" fmla="*/ 73 h 464"/>
                <a:gd name="T40" fmla="*/ 382 w 560"/>
                <a:gd name="T41" fmla="*/ 73 h 464"/>
                <a:gd name="T42" fmla="*/ 377 w 560"/>
                <a:gd name="T43" fmla="*/ 68 h 464"/>
                <a:gd name="T44" fmla="*/ 377 w 560"/>
                <a:gd name="T45" fmla="*/ 57 h 464"/>
                <a:gd name="T46" fmla="*/ 537 w 560"/>
                <a:gd name="T47" fmla="*/ 421 h 464"/>
                <a:gd name="T48" fmla="*/ 517 w 560"/>
                <a:gd name="T49" fmla="*/ 441 h 464"/>
                <a:gd name="T50" fmla="*/ 43 w 560"/>
                <a:gd name="T51" fmla="*/ 441 h 464"/>
                <a:gd name="T52" fmla="*/ 23 w 560"/>
                <a:gd name="T53" fmla="*/ 421 h 464"/>
                <a:gd name="T54" fmla="*/ 23 w 560"/>
                <a:gd name="T55" fmla="*/ 125 h 464"/>
                <a:gd name="T56" fmla="*/ 43 w 560"/>
                <a:gd name="T57" fmla="*/ 105 h 464"/>
                <a:gd name="T58" fmla="*/ 517 w 560"/>
                <a:gd name="T59" fmla="*/ 105 h 464"/>
                <a:gd name="T60" fmla="*/ 537 w 560"/>
                <a:gd name="T61" fmla="*/ 125 h 464"/>
                <a:gd name="T62" fmla="*/ 537 w 560"/>
                <a:gd name="T63" fmla="*/ 421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0" h="464">
                  <a:moveTo>
                    <a:pt x="517" y="0"/>
                  </a:moveTo>
                  <a:cubicBezTo>
                    <a:pt x="43" y="0"/>
                    <a:pt x="43" y="0"/>
                    <a:pt x="43" y="0"/>
                  </a:cubicBezTo>
                  <a:cubicBezTo>
                    <a:pt x="19" y="0"/>
                    <a:pt x="0" y="19"/>
                    <a:pt x="0" y="43"/>
                  </a:cubicBezTo>
                  <a:cubicBezTo>
                    <a:pt x="0" y="421"/>
                    <a:pt x="0" y="421"/>
                    <a:pt x="0" y="421"/>
                  </a:cubicBezTo>
                  <a:cubicBezTo>
                    <a:pt x="0" y="445"/>
                    <a:pt x="19" y="464"/>
                    <a:pt x="43" y="464"/>
                  </a:cubicBezTo>
                  <a:cubicBezTo>
                    <a:pt x="517" y="464"/>
                    <a:pt x="517" y="464"/>
                    <a:pt x="517" y="464"/>
                  </a:cubicBezTo>
                  <a:cubicBezTo>
                    <a:pt x="541" y="464"/>
                    <a:pt x="560" y="445"/>
                    <a:pt x="560" y="421"/>
                  </a:cubicBezTo>
                  <a:cubicBezTo>
                    <a:pt x="560" y="43"/>
                    <a:pt x="560" y="43"/>
                    <a:pt x="560" y="43"/>
                  </a:cubicBezTo>
                  <a:cubicBezTo>
                    <a:pt x="560" y="19"/>
                    <a:pt x="541" y="0"/>
                    <a:pt x="517" y="0"/>
                  </a:cubicBezTo>
                  <a:close/>
                  <a:moveTo>
                    <a:pt x="495" y="28"/>
                  </a:moveTo>
                  <a:cubicBezTo>
                    <a:pt x="508" y="28"/>
                    <a:pt x="518" y="38"/>
                    <a:pt x="518" y="50"/>
                  </a:cubicBezTo>
                  <a:cubicBezTo>
                    <a:pt x="518" y="63"/>
                    <a:pt x="508" y="73"/>
                    <a:pt x="495" y="73"/>
                  </a:cubicBezTo>
                  <a:cubicBezTo>
                    <a:pt x="482" y="73"/>
                    <a:pt x="472" y="63"/>
                    <a:pt x="472" y="50"/>
                  </a:cubicBezTo>
                  <a:cubicBezTo>
                    <a:pt x="472" y="38"/>
                    <a:pt x="482" y="28"/>
                    <a:pt x="495" y="28"/>
                  </a:cubicBezTo>
                  <a:close/>
                  <a:moveTo>
                    <a:pt x="377" y="57"/>
                  </a:moveTo>
                  <a:cubicBezTo>
                    <a:pt x="377" y="55"/>
                    <a:pt x="379" y="52"/>
                    <a:pt x="382" y="52"/>
                  </a:cubicBezTo>
                  <a:cubicBezTo>
                    <a:pt x="428" y="52"/>
                    <a:pt x="428" y="52"/>
                    <a:pt x="428" y="52"/>
                  </a:cubicBezTo>
                  <a:cubicBezTo>
                    <a:pt x="431" y="52"/>
                    <a:pt x="433" y="55"/>
                    <a:pt x="433" y="57"/>
                  </a:cubicBezTo>
                  <a:cubicBezTo>
                    <a:pt x="433" y="68"/>
                    <a:pt x="433" y="68"/>
                    <a:pt x="433" y="68"/>
                  </a:cubicBezTo>
                  <a:cubicBezTo>
                    <a:pt x="433" y="71"/>
                    <a:pt x="431" y="73"/>
                    <a:pt x="428" y="73"/>
                  </a:cubicBezTo>
                  <a:cubicBezTo>
                    <a:pt x="382" y="73"/>
                    <a:pt x="382" y="73"/>
                    <a:pt x="382" y="73"/>
                  </a:cubicBezTo>
                  <a:cubicBezTo>
                    <a:pt x="379" y="73"/>
                    <a:pt x="377" y="71"/>
                    <a:pt x="377" y="68"/>
                  </a:cubicBezTo>
                  <a:lnTo>
                    <a:pt x="377" y="57"/>
                  </a:lnTo>
                  <a:close/>
                  <a:moveTo>
                    <a:pt x="537" y="421"/>
                  </a:moveTo>
                  <a:cubicBezTo>
                    <a:pt x="537" y="432"/>
                    <a:pt x="528" y="441"/>
                    <a:pt x="517" y="441"/>
                  </a:cubicBezTo>
                  <a:cubicBezTo>
                    <a:pt x="43" y="441"/>
                    <a:pt x="43" y="441"/>
                    <a:pt x="43" y="441"/>
                  </a:cubicBezTo>
                  <a:cubicBezTo>
                    <a:pt x="32" y="441"/>
                    <a:pt x="23" y="432"/>
                    <a:pt x="23" y="421"/>
                  </a:cubicBezTo>
                  <a:cubicBezTo>
                    <a:pt x="23" y="125"/>
                    <a:pt x="23" y="125"/>
                    <a:pt x="23" y="125"/>
                  </a:cubicBezTo>
                  <a:cubicBezTo>
                    <a:pt x="23" y="114"/>
                    <a:pt x="32" y="105"/>
                    <a:pt x="43" y="105"/>
                  </a:cubicBezTo>
                  <a:cubicBezTo>
                    <a:pt x="517" y="105"/>
                    <a:pt x="517" y="105"/>
                    <a:pt x="517" y="105"/>
                  </a:cubicBezTo>
                  <a:cubicBezTo>
                    <a:pt x="528" y="105"/>
                    <a:pt x="537" y="114"/>
                    <a:pt x="537" y="125"/>
                  </a:cubicBezTo>
                  <a:lnTo>
                    <a:pt x="537" y="421"/>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7" name="Image 16"/>
            <p:cNvPicPr>
              <a:picLocks noChangeAspect="1"/>
            </p:cNvPicPr>
            <p:nvPr/>
          </p:nvPicPr>
          <p:blipFill>
            <a:blip r:embed="rId6"/>
            <a:stretch>
              <a:fillRect/>
            </a:stretch>
          </p:blipFill>
          <p:spPr>
            <a:xfrm>
              <a:off x="6584886" y="4985648"/>
              <a:ext cx="324004" cy="175665"/>
            </a:xfrm>
            <a:prstGeom prst="rect">
              <a:avLst/>
            </a:prstGeom>
            <a:grpFill/>
          </p:spPr>
        </p:pic>
      </p:grpSp>
      <p:cxnSp>
        <p:nvCxnSpPr>
          <p:cNvPr id="18" name="Connecteur droit 17"/>
          <p:cNvCxnSpPr/>
          <p:nvPr userDrawn="1"/>
        </p:nvCxnSpPr>
        <p:spPr>
          <a:xfrm>
            <a:off x="9166950" y="3699114"/>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Freeform 14"/>
          <p:cNvSpPr>
            <a:spLocks noEditPoints="1"/>
          </p:cNvSpPr>
          <p:nvPr userDrawn="1"/>
        </p:nvSpPr>
        <p:spPr bwMode="auto">
          <a:xfrm>
            <a:off x="8680401" y="4299756"/>
            <a:ext cx="259955" cy="310935"/>
          </a:xfrm>
          <a:custGeom>
            <a:avLst/>
            <a:gdLst>
              <a:gd name="T0" fmla="*/ 253 w 253"/>
              <a:gd name="T1" fmla="*/ 0 h 269"/>
              <a:gd name="T2" fmla="*/ 152 w 253"/>
              <a:gd name="T3" fmla="*/ 269 h 269"/>
              <a:gd name="T4" fmla="*/ 102 w 253"/>
              <a:gd name="T5" fmla="*/ 216 h 269"/>
              <a:gd name="T6" fmla="*/ 0 w 253"/>
              <a:gd name="T7" fmla="*/ 269 h 269"/>
              <a:gd name="T8" fmla="*/ 24 w 253"/>
              <a:gd name="T9" fmla="*/ 156 h 269"/>
              <a:gd name="T10" fmla="*/ 77 w 253"/>
              <a:gd name="T11" fmla="*/ 186 h 269"/>
              <a:gd name="T12" fmla="*/ 24 w 253"/>
              <a:gd name="T13" fmla="*/ 156 h 269"/>
              <a:gd name="T14" fmla="*/ 230 w 253"/>
              <a:gd name="T15" fmla="*/ 199 h 269"/>
              <a:gd name="T16" fmla="*/ 176 w 253"/>
              <a:gd name="T17" fmla="*/ 229 h 269"/>
              <a:gd name="T18" fmla="*/ 24 w 253"/>
              <a:gd name="T19" fmla="*/ 199 h 269"/>
              <a:gd name="T20" fmla="*/ 77 w 253"/>
              <a:gd name="T21" fmla="*/ 229 h 269"/>
              <a:gd name="T22" fmla="*/ 24 w 253"/>
              <a:gd name="T23" fmla="*/ 199 h 269"/>
              <a:gd name="T24" fmla="*/ 77 w 253"/>
              <a:gd name="T25" fmla="*/ 28 h 269"/>
              <a:gd name="T26" fmla="*/ 24 w 253"/>
              <a:gd name="T27" fmla="*/ 58 h 269"/>
              <a:gd name="T28" fmla="*/ 94 w 253"/>
              <a:gd name="T29" fmla="*/ 28 h 269"/>
              <a:gd name="T30" fmla="*/ 159 w 253"/>
              <a:gd name="T31" fmla="*/ 58 h 269"/>
              <a:gd name="T32" fmla="*/ 94 w 253"/>
              <a:gd name="T33" fmla="*/ 28 h 269"/>
              <a:gd name="T34" fmla="*/ 230 w 253"/>
              <a:gd name="T35" fmla="*/ 28 h 269"/>
              <a:gd name="T36" fmla="*/ 176 w 253"/>
              <a:gd name="T37" fmla="*/ 58 h 269"/>
              <a:gd name="T38" fmla="*/ 24 w 253"/>
              <a:gd name="T39" fmla="*/ 71 h 269"/>
              <a:gd name="T40" fmla="*/ 77 w 253"/>
              <a:gd name="T41" fmla="*/ 100 h 269"/>
              <a:gd name="T42" fmla="*/ 24 w 253"/>
              <a:gd name="T43" fmla="*/ 71 h 269"/>
              <a:gd name="T44" fmla="*/ 159 w 253"/>
              <a:gd name="T45" fmla="*/ 71 h 269"/>
              <a:gd name="T46" fmla="*/ 94 w 253"/>
              <a:gd name="T47" fmla="*/ 100 h 269"/>
              <a:gd name="T48" fmla="*/ 176 w 253"/>
              <a:gd name="T49" fmla="*/ 71 h 269"/>
              <a:gd name="T50" fmla="*/ 230 w 253"/>
              <a:gd name="T51" fmla="*/ 100 h 269"/>
              <a:gd name="T52" fmla="*/ 176 w 253"/>
              <a:gd name="T53" fmla="*/ 71 h 269"/>
              <a:gd name="T54" fmla="*/ 77 w 253"/>
              <a:gd name="T55" fmla="*/ 114 h 269"/>
              <a:gd name="T56" fmla="*/ 24 w 253"/>
              <a:gd name="T57" fmla="*/ 143 h 269"/>
              <a:gd name="T58" fmla="*/ 94 w 253"/>
              <a:gd name="T59" fmla="*/ 114 h 269"/>
              <a:gd name="T60" fmla="*/ 159 w 253"/>
              <a:gd name="T61" fmla="*/ 143 h 269"/>
              <a:gd name="T62" fmla="*/ 94 w 253"/>
              <a:gd name="T63" fmla="*/ 114 h 269"/>
              <a:gd name="T64" fmla="*/ 230 w 253"/>
              <a:gd name="T65" fmla="*/ 114 h 269"/>
              <a:gd name="T66" fmla="*/ 176 w 253"/>
              <a:gd name="T67" fmla="*/ 143 h 269"/>
              <a:gd name="T68" fmla="*/ 94 w 253"/>
              <a:gd name="T69" fmla="*/ 156 h 269"/>
              <a:gd name="T70" fmla="*/ 159 w 253"/>
              <a:gd name="T71" fmla="*/ 186 h 269"/>
              <a:gd name="T72" fmla="*/ 94 w 253"/>
              <a:gd name="T73" fmla="*/ 156 h 269"/>
              <a:gd name="T74" fmla="*/ 230 w 253"/>
              <a:gd name="T75" fmla="*/ 156 h 269"/>
              <a:gd name="T76" fmla="*/ 176 w 253"/>
              <a:gd name="T77" fmla="*/ 186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53" h="269">
                <a:moveTo>
                  <a:pt x="0" y="0"/>
                </a:moveTo>
                <a:cubicBezTo>
                  <a:pt x="253" y="0"/>
                  <a:pt x="253" y="0"/>
                  <a:pt x="253" y="0"/>
                </a:cubicBezTo>
                <a:cubicBezTo>
                  <a:pt x="253" y="269"/>
                  <a:pt x="253" y="269"/>
                  <a:pt x="253" y="269"/>
                </a:cubicBezTo>
                <a:cubicBezTo>
                  <a:pt x="152" y="269"/>
                  <a:pt x="152" y="269"/>
                  <a:pt x="152" y="269"/>
                </a:cubicBezTo>
                <a:cubicBezTo>
                  <a:pt x="152" y="216"/>
                  <a:pt x="152" y="216"/>
                  <a:pt x="152" y="216"/>
                </a:cubicBezTo>
                <a:cubicBezTo>
                  <a:pt x="152" y="200"/>
                  <a:pt x="102" y="200"/>
                  <a:pt x="102" y="216"/>
                </a:cubicBezTo>
                <a:cubicBezTo>
                  <a:pt x="102" y="269"/>
                  <a:pt x="102" y="269"/>
                  <a:pt x="102" y="269"/>
                </a:cubicBezTo>
                <a:cubicBezTo>
                  <a:pt x="0" y="269"/>
                  <a:pt x="0" y="269"/>
                  <a:pt x="0" y="269"/>
                </a:cubicBezTo>
                <a:lnTo>
                  <a:pt x="0" y="0"/>
                </a:lnTo>
                <a:close/>
                <a:moveTo>
                  <a:pt x="24" y="156"/>
                </a:moveTo>
                <a:cubicBezTo>
                  <a:pt x="77" y="156"/>
                  <a:pt x="77" y="156"/>
                  <a:pt x="77" y="156"/>
                </a:cubicBezTo>
                <a:cubicBezTo>
                  <a:pt x="77" y="186"/>
                  <a:pt x="77" y="186"/>
                  <a:pt x="77" y="186"/>
                </a:cubicBezTo>
                <a:cubicBezTo>
                  <a:pt x="24" y="186"/>
                  <a:pt x="24" y="186"/>
                  <a:pt x="24" y="186"/>
                </a:cubicBezTo>
                <a:lnTo>
                  <a:pt x="24" y="156"/>
                </a:lnTo>
                <a:close/>
                <a:moveTo>
                  <a:pt x="176" y="199"/>
                </a:moveTo>
                <a:cubicBezTo>
                  <a:pt x="230" y="199"/>
                  <a:pt x="230" y="199"/>
                  <a:pt x="230" y="199"/>
                </a:cubicBezTo>
                <a:cubicBezTo>
                  <a:pt x="230" y="229"/>
                  <a:pt x="230" y="229"/>
                  <a:pt x="230" y="229"/>
                </a:cubicBezTo>
                <a:cubicBezTo>
                  <a:pt x="176" y="229"/>
                  <a:pt x="176" y="229"/>
                  <a:pt x="176" y="229"/>
                </a:cubicBezTo>
                <a:lnTo>
                  <a:pt x="176" y="199"/>
                </a:lnTo>
                <a:close/>
                <a:moveTo>
                  <a:pt x="24" y="199"/>
                </a:moveTo>
                <a:cubicBezTo>
                  <a:pt x="77" y="199"/>
                  <a:pt x="77" y="199"/>
                  <a:pt x="77" y="199"/>
                </a:cubicBezTo>
                <a:cubicBezTo>
                  <a:pt x="77" y="229"/>
                  <a:pt x="77" y="229"/>
                  <a:pt x="77" y="229"/>
                </a:cubicBezTo>
                <a:cubicBezTo>
                  <a:pt x="24" y="229"/>
                  <a:pt x="24" y="229"/>
                  <a:pt x="24" y="229"/>
                </a:cubicBezTo>
                <a:lnTo>
                  <a:pt x="24" y="199"/>
                </a:lnTo>
                <a:close/>
                <a:moveTo>
                  <a:pt x="24" y="28"/>
                </a:moveTo>
                <a:cubicBezTo>
                  <a:pt x="77" y="28"/>
                  <a:pt x="77" y="28"/>
                  <a:pt x="77" y="28"/>
                </a:cubicBezTo>
                <a:cubicBezTo>
                  <a:pt x="77" y="58"/>
                  <a:pt x="77" y="58"/>
                  <a:pt x="77" y="58"/>
                </a:cubicBezTo>
                <a:cubicBezTo>
                  <a:pt x="24" y="58"/>
                  <a:pt x="24" y="58"/>
                  <a:pt x="24" y="58"/>
                </a:cubicBezTo>
                <a:lnTo>
                  <a:pt x="24" y="28"/>
                </a:lnTo>
                <a:close/>
                <a:moveTo>
                  <a:pt x="94" y="28"/>
                </a:moveTo>
                <a:cubicBezTo>
                  <a:pt x="159" y="28"/>
                  <a:pt x="159" y="28"/>
                  <a:pt x="159" y="28"/>
                </a:cubicBezTo>
                <a:cubicBezTo>
                  <a:pt x="159" y="58"/>
                  <a:pt x="159" y="58"/>
                  <a:pt x="159" y="58"/>
                </a:cubicBezTo>
                <a:cubicBezTo>
                  <a:pt x="94" y="58"/>
                  <a:pt x="94" y="58"/>
                  <a:pt x="94" y="58"/>
                </a:cubicBezTo>
                <a:lnTo>
                  <a:pt x="94" y="28"/>
                </a:lnTo>
                <a:close/>
                <a:moveTo>
                  <a:pt x="176" y="28"/>
                </a:moveTo>
                <a:cubicBezTo>
                  <a:pt x="230" y="28"/>
                  <a:pt x="230" y="28"/>
                  <a:pt x="230" y="28"/>
                </a:cubicBezTo>
                <a:cubicBezTo>
                  <a:pt x="230" y="58"/>
                  <a:pt x="230" y="58"/>
                  <a:pt x="230" y="58"/>
                </a:cubicBezTo>
                <a:cubicBezTo>
                  <a:pt x="176" y="58"/>
                  <a:pt x="176" y="58"/>
                  <a:pt x="176" y="58"/>
                </a:cubicBezTo>
                <a:lnTo>
                  <a:pt x="176" y="28"/>
                </a:lnTo>
                <a:close/>
                <a:moveTo>
                  <a:pt x="24" y="71"/>
                </a:moveTo>
                <a:cubicBezTo>
                  <a:pt x="77" y="71"/>
                  <a:pt x="77" y="71"/>
                  <a:pt x="77" y="71"/>
                </a:cubicBezTo>
                <a:cubicBezTo>
                  <a:pt x="77" y="100"/>
                  <a:pt x="77" y="100"/>
                  <a:pt x="77" y="100"/>
                </a:cubicBezTo>
                <a:cubicBezTo>
                  <a:pt x="24" y="100"/>
                  <a:pt x="24" y="100"/>
                  <a:pt x="24" y="100"/>
                </a:cubicBezTo>
                <a:lnTo>
                  <a:pt x="24" y="71"/>
                </a:lnTo>
                <a:close/>
                <a:moveTo>
                  <a:pt x="94" y="71"/>
                </a:moveTo>
                <a:cubicBezTo>
                  <a:pt x="159" y="71"/>
                  <a:pt x="159" y="71"/>
                  <a:pt x="159" y="71"/>
                </a:cubicBezTo>
                <a:cubicBezTo>
                  <a:pt x="159" y="100"/>
                  <a:pt x="159" y="100"/>
                  <a:pt x="159" y="100"/>
                </a:cubicBezTo>
                <a:cubicBezTo>
                  <a:pt x="94" y="100"/>
                  <a:pt x="94" y="100"/>
                  <a:pt x="94" y="100"/>
                </a:cubicBezTo>
                <a:lnTo>
                  <a:pt x="94" y="71"/>
                </a:lnTo>
                <a:close/>
                <a:moveTo>
                  <a:pt x="176" y="71"/>
                </a:moveTo>
                <a:cubicBezTo>
                  <a:pt x="230" y="71"/>
                  <a:pt x="230" y="71"/>
                  <a:pt x="230" y="71"/>
                </a:cubicBezTo>
                <a:cubicBezTo>
                  <a:pt x="230" y="100"/>
                  <a:pt x="230" y="100"/>
                  <a:pt x="230" y="100"/>
                </a:cubicBezTo>
                <a:cubicBezTo>
                  <a:pt x="176" y="100"/>
                  <a:pt x="176" y="100"/>
                  <a:pt x="176" y="100"/>
                </a:cubicBezTo>
                <a:lnTo>
                  <a:pt x="176" y="71"/>
                </a:lnTo>
                <a:close/>
                <a:moveTo>
                  <a:pt x="24" y="114"/>
                </a:moveTo>
                <a:cubicBezTo>
                  <a:pt x="77" y="114"/>
                  <a:pt x="77" y="114"/>
                  <a:pt x="77" y="114"/>
                </a:cubicBezTo>
                <a:cubicBezTo>
                  <a:pt x="77" y="143"/>
                  <a:pt x="77" y="143"/>
                  <a:pt x="77" y="143"/>
                </a:cubicBezTo>
                <a:cubicBezTo>
                  <a:pt x="24" y="143"/>
                  <a:pt x="24" y="143"/>
                  <a:pt x="24" y="143"/>
                </a:cubicBezTo>
                <a:lnTo>
                  <a:pt x="24" y="114"/>
                </a:lnTo>
                <a:close/>
                <a:moveTo>
                  <a:pt x="94" y="114"/>
                </a:moveTo>
                <a:cubicBezTo>
                  <a:pt x="159" y="114"/>
                  <a:pt x="159" y="114"/>
                  <a:pt x="159" y="114"/>
                </a:cubicBezTo>
                <a:cubicBezTo>
                  <a:pt x="159" y="143"/>
                  <a:pt x="159" y="143"/>
                  <a:pt x="159" y="143"/>
                </a:cubicBezTo>
                <a:cubicBezTo>
                  <a:pt x="94" y="143"/>
                  <a:pt x="94" y="143"/>
                  <a:pt x="94" y="143"/>
                </a:cubicBezTo>
                <a:lnTo>
                  <a:pt x="94" y="114"/>
                </a:lnTo>
                <a:close/>
                <a:moveTo>
                  <a:pt x="176" y="114"/>
                </a:moveTo>
                <a:cubicBezTo>
                  <a:pt x="230" y="114"/>
                  <a:pt x="230" y="114"/>
                  <a:pt x="230" y="114"/>
                </a:cubicBezTo>
                <a:cubicBezTo>
                  <a:pt x="230" y="143"/>
                  <a:pt x="230" y="143"/>
                  <a:pt x="230" y="143"/>
                </a:cubicBezTo>
                <a:cubicBezTo>
                  <a:pt x="176" y="143"/>
                  <a:pt x="176" y="143"/>
                  <a:pt x="176" y="143"/>
                </a:cubicBezTo>
                <a:lnTo>
                  <a:pt x="176" y="114"/>
                </a:lnTo>
                <a:close/>
                <a:moveTo>
                  <a:pt x="94" y="156"/>
                </a:moveTo>
                <a:cubicBezTo>
                  <a:pt x="159" y="156"/>
                  <a:pt x="159" y="156"/>
                  <a:pt x="159" y="156"/>
                </a:cubicBezTo>
                <a:cubicBezTo>
                  <a:pt x="159" y="186"/>
                  <a:pt x="159" y="186"/>
                  <a:pt x="159" y="186"/>
                </a:cubicBezTo>
                <a:cubicBezTo>
                  <a:pt x="94" y="186"/>
                  <a:pt x="94" y="186"/>
                  <a:pt x="94" y="186"/>
                </a:cubicBezTo>
                <a:lnTo>
                  <a:pt x="94" y="156"/>
                </a:lnTo>
                <a:close/>
                <a:moveTo>
                  <a:pt x="176" y="156"/>
                </a:moveTo>
                <a:cubicBezTo>
                  <a:pt x="230" y="156"/>
                  <a:pt x="230" y="156"/>
                  <a:pt x="230" y="156"/>
                </a:cubicBezTo>
                <a:cubicBezTo>
                  <a:pt x="230" y="186"/>
                  <a:pt x="230" y="186"/>
                  <a:pt x="230" y="186"/>
                </a:cubicBezTo>
                <a:cubicBezTo>
                  <a:pt x="176" y="186"/>
                  <a:pt x="176" y="186"/>
                  <a:pt x="176" y="186"/>
                </a:cubicBezTo>
                <a:lnTo>
                  <a:pt x="176" y="156"/>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20" name="Connecteur droit 19"/>
          <p:cNvCxnSpPr/>
          <p:nvPr userDrawn="1"/>
        </p:nvCxnSpPr>
        <p:spPr>
          <a:xfrm>
            <a:off x="9166950" y="4311223"/>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Connecteur droit 20"/>
          <p:cNvCxnSpPr/>
          <p:nvPr userDrawn="1"/>
        </p:nvCxnSpPr>
        <p:spPr>
          <a:xfrm>
            <a:off x="9166950" y="4932937"/>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2" name="Groupe 21"/>
          <p:cNvGrpSpPr/>
          <p:nvPr userDrawn="1"/>
        </p:nvGrpSpPr>
        <p:grpSpPr>
          <a:xfrm>
            <a:off x="8644621" y="3033429"/>
            <a:ext cx="331514" cy="397918"/>
            <a:chOff x="8754985" y="5870111"/>
            <a:chExt cx="331514" cy="397918"/>
          </a:xfrm>
          <a:solidFill>
            <a:schemeClr val="accent1">
              <a:lumMod val="75000"/>
            </a:schemeClr>
          </a:solidFill>
        </p:grpSpPr>
        <p:grpSp>
          <p:nvGrpSpPr>
            <p:cNvPr id="23" name="Groupe 22"/>
            <p:cNvGrpSpPr/>
            <p:nvPr/>
          </p:nvGrpSpPr>
          <p:grpSpPr>
            <a:xfrm>
              <a:off x="8754985" y="5870111"/>
              <a:ext cx="211494" cy="232796"/>
              <a:chOff x="430213" y="3675587"/>
              <a:chExt cx="1101725" cy="892175"/>
            </a:xfrm>
            <a:grpFill/>
          </p:grpSpPr>
          <p:sp>
            <p:nvSpPr>
              <p:cNvPr id="27" name="Freeform 104"/>
              <p:cNvSpPr>
                <a:spLocks/>
              </p:cNvSpPr>
              <p:nvPr/>
            </p:nvSpPr>
            <p:spPr bwMode="auto">
              <a:xfrm>
                <a:off x="430213" y="3675587"/>
                <a:ext cx="1101725" cy="892175"/>
              </a:xfrm>
              <a:custGeom>
                <a:avLst/>
                <a:gdLst>
                  <a:gd name="T0" fmla="*/ 466 w 466"/>
                  <a:gd name="T1" fmla="*/ 149 h 377"/>
                  <a:gd name="T2" fmla="*/ 233 w 466"/>
                  <a:gd name="T3" fmla="*/ 0 h 377"/>
                  <a:gd name="T4" fmla="*/ 0 w 466"/>
                  <a:gd name="T5" fmla="*/ 149 h 377"/>
                  <a:gd name="T6" fmla="*/ 233 w 466"/>
                  <a:gd name="T7" fmla="*/ 299 h 377"/>
                  <a:gd name="T8" fmla="*/ 286 w 466"/>
                  <a:gd name="T9" fmla="*/ 295 h 377"/>
                  <a:gd name="T10" fmla="*/ 321 w 466"/>
                  <a:gd name="T11" fmla="*/ 320 h 377"/>
                  <a:gd name="T12" fmla="*/ 354 w 466"/>
                  <a:gd name="T13" fmla="*/ 344 h 377"/>
                  <a:gd name="T14" fmla="*/ 391 w 466"/>
                  <a:gd name="T15" fmla="*/ 370 h 377"/>
                  <a:gd name="T16" fmla="*/ 401 w 466"/>
                  <a:gd name="T17" fmla="*/ 377 h 377"/>
                  <a:gd name="T18" fmla="*/ 397 w 466"/>
                  <a:gd name="T19" fmla="*/ 361 h 377"/>
                  <a:gd name="T20" fmla="*/ 380 w 466"/>
                  <a:gd name="T21" fmla="*/ 266 h 377"/>
                  <a:gd name="T22" fmla="*/ 466 w 466"/>
                  <a:gd name="T23" fmla="*/ 149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6" h="377">
                    <a:moveTo>
                      <a:pt x="466" y="149"/>
                    </a:moveTo>
                    <a:cubicBezTo>
                      <a:pt x="466" y="67"/>
                      <a:pt x="362" y="0"/>
                      <a:pt x="233" y="0"/>
                    </a:cubicBezTo>
                    <a:cubicBezTo>
                      <a:pt x="104" y="0"/>
                      <a:pt x="0" y="67"/>
                      <a:pt x="0" y="149"/>
                    </a:cubicBezTo>
                    <a:cubicBezTo>
                      <a:pt x="0" y="232"/>
                      <a:pt x="104" y="299"/>
                      <a:pt x="233" y="299"/>
                    </a:cubicBezTo>
                    <a:cubicBezTo>
                      <a:pt x="251" y="299"/>
                      <a:pt x="269" y="298"/>
                      <a:pt x="286" y="295"/>
                    </a:cubicBezTo>
                    <a:cubicBezTo>
                      <a:pt x="321" y="320"/>
                      <a:pt x="321" y="320"/>
                      <a:pt x="321" y="320"/>
                    </a:cubicBezTo>
                    <a:cubicBezTo>
                      <a:pt x="354" y="344"/>
                      <a:pt x="354" y="344"/>
                      <a:pt x="354" y="344"/>
                    </a:cubicBezTo>
                    <a:cubicBezTo>
                      <a:pt x="391" y="370"/>
                      <a:pt x="391" y="370"/>
                      <a:pt x="391" y="370"/>
                    </a:cubicBezTo>
                    <a:cubicBezTo>
                      <a:pt x="401" y="377"/>
                      <a:pt x="401" y="377"/>
                      <a:pt x="401" y="377"/>
                    </a:cubicBezTo>
                    <a:cubicBezTo>
                      <a:pt x="401" y="377"/>
                      <a:pt x="399" y="370"/>
                      <a:pt x="397" y="361"/>
                    </a:cubicBezTo>
                    <a:cubicBezTo>
                      <a:pt x="391" y="330"/>
                      <a:pt x="380" y="266"/>
                      <a:pt x="380" y="266"/>
                    </a:cubicBezTo>
                    <a:cubicBezTo>
                      <a:pt x="432" y="238"/>
                      <a:pt x="466" y="196"/>
                      <a:pt x="466" y="14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102"/>
              <p:cNvSpPr>
                <a:spLocks noEditPoints="1"/>
              </p:cNvSpPr>
              <p:nvPr/>
            </p:nvSpPr>
            <p:spPr bwMode="auto">
              <a:xfrm>
                <a:off x="809625" y="3810000"/>
                <a:ext cx="333134" cy="428406"/>
              </a:xfrm>
              <a:custGeom>
                <a:avLst/>
                <a:gdLst>
                  <a:gd name="T0" fmla="*/ 173 w 283"/>
                  <a:gd name="T1" fmla="*/ 296 h 398"/>
                  <a:gd name="T2" fmla="*/ 105 w 283"/>
                  <a:gd name="T3" fmla="*/ 296 h 398"/>
                  <a:gd name="T4" fmla="*/ 105 w 283"/>
                  <a:gd name="T5" fmla="*/ 278 h 398"/>
                  <a:gd name="T6" fmla="*/ 116 w 283"/>
                  <a:gd name="T7" fmla="*/ 223 h 398"/>
                  <a:gd name="T8" fmla="*/ 160 w 283"/>
                  <a:gd name="T9" fmla="*/ 175 h 398"/>
                  <a:gd name="T10" fmla="*/ 199 w 283"/>
                  <a:gd name="T11" fmla="*/ 140 h 398"/>
                  <a:gd name="T12" fmla="*/ 209 w 283"/>
                  <a:gd name="T13" fmla="*/ 111 h 398"/>
                  <a:gd name="T14" fmla="*/ 192 w 283"/>
                  <a:gd name="T15" fmla="*/ 73 h 398"/>
                  <a:gd name="T16" fmla="*/ 144 w 283"/>
                  <a:gd name="T17" fmla="*/ 58 h 398"/>
                  <a:gd name="T18" fmla="*/ 96 w 283"/>
                  <a:gd name="T19" fmla="*/ 74 h 398"/>
                  <a:gd name="T20" fmla="*/ 70 w 283"/>
                  <a:gd name="T21" fmla="*/ 124 h 398"/>
                  <a:gd name="T22" fmla="*/ 0 w 283"/>
                  <a:gd name="T23" fmla="*/ 115 h 398"/>
                  <a:gd name="T24" fmla="*/ 41 w 283"/>
                  <a:gd name="T25" fmla="*/ 34 h 398"/>
                  <a:gd name="T26" fmla="*/ 141 w 283"/>
                  <a:gd name="T27" fmla="*/ 0 h 398"/>
                  <a:gd name="T28" fmla="*/ 244 w 283"/>
                  <a:gd name="T29" fmla="*/ 34 h 398"/>
                  <a:gd name="T30" fmla="*/ 283 w 283"/>
                  <a:gd name="T31" fmla="*/ 113 h 398"/>
                  <a:gd name="T32" fmla="*/ 268 w 283"/>
                  <a:gd name="T33" fmla="*/ 160 h 398"/>
                  <a:gd name="T34" fmla="*/ 208 w 283"/>
                  <a:gd name="T35" fmla="*/ 221 h 398"/>
                  <a:gd name="T36" fmla="*/ 179 w 283"/>
                  <a:gd name="T37" fmla="*/ 253 h 398"/>
                  <a:gd name="T38" fmla="*/ 173 w 283"/>
                  <a:gd name="T39" fmla="*/ 296 h 398"/>
                  <a:gd name="T40" fmla="*/ 105 w 283"/>
                  <a:gd name="T41" fmla="*/ 398 h 398"/>
                  <a:gd name="T42" fmla="*/ 105 w 283"/>
                  <a:gd name="T43" fmla="*/ 322 h 398"/>
                  <a:gd name="T44" fmla="*/ 180 w 283"/>
                  <a:gd name="T45" fmla="*/ 322 h 398"/>
                  <a:gd name="T46" fmla="*/ 180 w 283"/>
                  <a:gd name="T47" fmla="*/ 398 h 398"/>
                  <a:gd name="T48" fmla="*/ 105 w 283"/>
                  <a:gd name="T49" fmla="*/ 398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3" h="398">
                    <a:moveTo>
                      <a:pt x="173" y="296"/>
                    </a:moveTo>
                    <a:cubicBezTo>
                      <a:pt x="105" y="296"/>
                      <a:pt x="105" y="296"/>
                      <a:pt x="105" y="296"/>
                    </a:cubicBezTo>
                    <a:cubicBezTo>
                      <a:pt x="105" y="286"/>
                      <a:pt x="105" y="280"/>
                      <a:pt x="105" y="278"/>
                    </a:cubicBezTo>
                    <a:cubicBezTo>
                      <a:pt x="105" y="256"/>
                      <a:pt x="108" y="238"/>
                      <a:pt x="116" y="223"/>
                    </a:cubicBezTo>
                    <a:cubicBezTo>
                      <a:pt x="123" y="209"/>
                      <a:pt x="138" y="193"/>
                      <a:pt x="160" y="175"/>
                    </a:cubicBezTo>
                    <a:cubicBezTo>
                      <a:pt x="182" y="157"/>
                      <a:pt x="195" y="146"/>
                      <a:pt x="199" y="140"/>
                    </a:cubicBezTo>
                    <a:cubicBezTo>
                      <a:pt x="206" y="131"/>
                      <a:pt x="209" y="122"/>
                      <a:pt x="209" y="111"/>
                    </a:cubicBezTo>
                    <a:cubicBezTo>
                      <a:pt x="209" y="96"/>
                      <a:pt x="203" y="84"/>
                      <a:pt x="192" y="73"/>
                    </a:cubicBezTo>
                    <a:cubicBezTo>
                      <a:pt x="180" y="63"/>
                      <a:pt x="164" y="58"/>
                      <a:pt x="144" y="58"/>
                    </a:cubicBezTo>
                    <a:cubicBezTo>
                      <a:pt x="125" y="58"/>
                      <a:pt x="109" y="63"/>
                      <a:pt x="96" y="74"/>
                    </a:cubicBezTo>
                    <a:cubicBezTo>
                      <a:pt x="83" y="85"/>
                      <a:pt x="74" y="102"/>
                      <a:pt x="70" y="124"/>
                    </a:cubicBezTo>
                    <a:cubicBezTo>
                      <a:pt x="0" y="115"/>
                      <a:pt x="0" y="115"/>
                      <a:pt x="0" y="115"/>
                    </a:cubicBezTo>
                    <a:cubicBezTo>
                      <a:pt x="2" y="83"/>
                      <a:pt x="16" y="56"/>
                      <a:pt x="41" y="34"/>
                    </a:cubicBezTo>
                    <a:cubicBezTo>
                      <a:pt x="67" y="12"/>
                      <a:pt x="100" y="0"/>
                      <a:pt x="141" y="0"/>
                    </a:cubicBezTo>
                    <a:cubicBezTo>
                      <a:pt x="184" y="0"/>
                      <a:pt x="219" y="12"/>
                      <a:pt x="244" y="34"/>
                    </a:cubicBezTo>
                    <a:cubicBezTo>
                      <a:pt x="270" y="57"/>
                      <a:pt x="283" y="83"/>
                      <a:pt x="283" y="113"/>
                    </a:cubicBezTo>
                    <a:cubicBezTo>
                      <a:pt x="283" y="130"/>
                      <a:pt x="278" y="146"/>
                      <a:pt x="268" y="160"/>
                    </a:cubicBezTo>
                    <a:cubicBezTo>
                      <a:pt x="259" y="175"/>
                      <a:pt x="239" y="196"/>
                      <a:pt x="208" y="221"/>
                    </a:cubicBezTo>
                    <a:cubicBezTo>
                      <a:pt x="192" y="234"/>
                      <a:pt x="182" y="245"/>
                      <a:pt x="179" y="253"/>
                    </a:cubicBezTo>
                    <a:cubicBezTo>
                      <a:pt x="175" y="261"/>
                      <a:pt x="173" y="275"/>
                      <a:pt x="173" y="296"/>
                    </a:cubicBezTo>
                    <a:close/>
                    <a:moveTo>
                      <a:pt x="105" y="398"/>
                    </a:moveTo>
                    <a:cubicBezTo>
                      <a:pt x="105" y="322"/>
                      <a:pt x="105" y="322"/>
                      <a:pt x="105" y="322"/>
                    </a:cubicBezTo>
                    <a:cubicBezTo>
                      <a:pt x="180" y="322"/>
                      <a:pt x="180" y="322"/>
                      <a:pt x="180" y="322"/>
                    </a:cubicBezTo>
                    <a:cubicBezTo>
                      <a:pt x="180" y="398"/>
                      <a:pt x="180" y="398"/>
                      <a:pt x="180" y="398"/>
                    </a:cubicBezTo>
                    <a:lnTo>
                      <a:pt x="105" y="398"/>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4" name="Group 160"/>
            <p:cNvGrpSpPr/>
            <p:nvPr/>
          </p:nvGrpSpPr>
          <p:grpSpPr>
            <a:xfrm>
              <a:off x="8909939" y="6032111"/>
              <a:ext cx="176560" cy="235918"/>
              <a:chOff x="2428875" y="2124075"/>
              <a:chExt cx="679450" cy="1012826"/>
            </a:xfrm>
            <a:grpFill/>
          </p:grpSpPr>
          <p:sp>
            <p:nvSpPr>
              <p:cNvPr id="25" name="Oval 58"/>
              <p:cNvSpPr>
                <a:spLocks noChangeArrowheads="1"/>
              </p:cNvSpPr>
              <p:nvPr/>
            </p:nvSpPr>
            <p:spPr bwMode="auto">
              <a:xfrm>
                <a:off x="2571750" y="2124075"/>
                <a:ext cx="390525" cy="3857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Freeform 59"/>
              <p:cNvSpPr>
                <a:spLocks/>
              </p:cNvSpPr>
              <p:nvPr/>
            </p:nvSpPr>
            <p:spPr bwMode="auto">
              <a:xfrm>
                <a:off x="2428875" y="2547938"/>
                <a:ext cx="679450" cy="588963"/>
              </a:xfrm>
              <a:custGeom>
                <a:avLst/>
                <a:gdLst>
                  <a:gd name="T0" fmla="*/ 123 w 181"/>
                  <a:gd name="T1" fmla="*/ 0 h 157"/>
                  <a:gd name="T2" fmla="*/ 90 w 181"/>
                  <a:gd name="T3" fmla="*/ 38 h 157"/>
                  <a:gd name="T4" fmla="*/ 58 w 181"/>
                  <a:gd name="T5" fmla="*/ 0 h 157"/>
                  <a:gd name="T6" fmla="*/ 0 w 181"/>
                  <a:gd name="T7" fmla="*/ 98 h 157"/>
                  <a:gd name="T8" fmla="*/ 1 w 181"/>
                  <a:gd name="T9" fmla="*/ 116 h 157"/>
                  <a:gd name="T10" fmla="*/ 91 w 181"/>
                  <a:gd name="T11" fmla="*/ 157 h 157"/>
                  <a:gd name="T12" fmla="*/ 180 w 181"/>
                  <a:gd name="T13" fmla="*/ 116 h 157"/>
                  <a:gd name="T14" fmla="*/ 181 w 181"/>
                  <a:gd name="T15" fmla="*/ 98 h 157"/>
                  <a:gd name="T16" fmla="*/ 123 w 181"/>
                  <a:gd name="T1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157">
                    <a:moveTo>
                      <a:pt x="123" y="0"/>
                    </a:moveTo>
                    <a:cubicBezTo>
                      <a:pt x="90" y="38"/>
                      <a:pt x="90" y="38"/>
                      <a:pt x="90" y="38"/>
                    </a:cubicBezTo>
                    <a:cubicBezTo>
                      <a:pt x="58" y="0"/>
                      <a:pt x="58" y="0"/>
                      <a:pt x="58" y="0"/>
                    </a:cubicBezTo>
                    <a:cubicBezTo>
                      <a:pt x="24" y="15"/>
                      <a:pt x="0" y="53"/>
                      <a:pt x="0" y="98"/>
                    </a:cubicBezTo>
                    <a:cubicBezTo>
                      <a:pt x="0" y="105"/>
                      <a:pt x="0" y="111"/>
                      <a:pt x="1" y="116"/>
                    </a:cubicBezTo>
                    <a:cubicBezTo>
                      <a:pt x="20" y="141"/>
                      <a:pt x="53" y="157"/>
                      <a:pt x="91" y="157"/>
                    </a:cubicBezTo>
                    <a:cubicBezTo>
                      <a:pt x="128" y="157"/>
                      <a:pt x="161" y="141"/>
                      <a:pt x="180" y="116"/>
                    </a:cubicBezTo>
                    <a:cubicBezTo>
                      <a:pt x="181" y="111"/>
                      <a:pt x="181" y="105"/>
                      <a:pt x="181" y="98"/>
                    </a:cubicBezTo>
                    <a:cubicBezTo>
                      <a:pt x="181" y="53"/>
                      <a:pt x="157" y="15"/>
                      <a:pt x="12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cxnSp>
        <p:nvCxnSpPr>
          <p:cNvPr id="29" name="Connecteur droit 28"/>
          <p:cNvCxnSpPr/>
          <p:nvPr userDrawn="1"/>
        </p:nvCxnSpPr>
        <p:spPr>
          <a:xfrm>
            <a:off x="9166950" y="3088388"/>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Connecteur droit 29"/>
          <p:cNvCxnSpPr/>
          <p:nvPr userDrawn="1"/>
        </p:nvCxnSpPr>
        <p:spPr>
          <a:xfrm>
            <a:off x="9166950" y="1873323"/>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31" name="Image 30"/>
          <p:cNvPicPr>
            <a:picLocks noChangeAspect="1"/>
          </p:cNvPicPr>
          <p:nvPr userDrawn="1"/>
        </p:nvPicPr>
        <p:blipFill rotWithShape="1">
          <a:blip r:embed="rId7" cstate="print">
            <a:duotone>
              <a:schemeClr val="accent1">
                <a:shade val="45000"/>
                <a:satMod val="135000"/>
              </a:schemeClr>
              <a:prstClr val="white"/>
            </a:duotone>
            <a:extLst>
              <a:ext uri="{28A0092B-C50C-407E-A947-70E740481C1C}">
                <a14:useLocalDpi xmlns:a14="http://schemas.microsoft.com/office/drawing/2010/main" val="0"/>
              </a:ext>
            </a:extLst>
          </a:blip>
          <a:srcRect l="24315" r="24430" b="13247"/>
          <a:stretch/>
        </p:blipFill>
        <p:spPr>
          <a:xfrm>
            <a:off x="8705083" y="1839104"/>
            <a:ext cx="210591" cy="356439"/>
          </a:xfrm>
          <a:prstGeom prst="rect">
            <a:avLst/>
          </a:prstGeom>
        </p:spPr>
      </p:pic>
      <p:pic>
        <p:nvPicPr>
          <p:cNvPr id="32" name="Image 31"/>
          <p:cNvPicPr>
            <a:picLocks noChangeAspect="1"/>
          </p:cNvPicPr>
          <p:nvPr userDrawn="1"/>
        </p:nvPicPr>
        <p:blipFill rotWithShape="1">
          <a:blip r:embed="rId8" cstate="print">
            <a:duotone>
              <a:schemeClr val="accent1">
                <a:shade val="45000"/>
                <a:satMod val="135000"/>
              </a:schemeClr>
              <a:prstClr val="white"/>
            </a:duotone>
            <a:extLst>
              <a:ext uri="{28A0092B-C50C-407E-A947-70E740481C1C}">
                <a14:useLocalDpi xmlns:a14="http://schemas.microsoft.com/office/drawing/2010/main" val="0"/>
              </a:ext>
            </a:extLst>
          </a:blip>
          <a:srcRect l="10975" r="14046" b="18269"/>
          <a:stretch/>
        </p:blipFill>
        <p:spPr>
          <a:xfrm>
            <a:off x="8656348" y="1237494"/>
            <a:ext cx="308060" cy="335807"/>
          </a:xfrm>
          <a:prstGeom prst="rect">
            <a:avLst/>
          </a:prstGeom>
        </p:spPr>
      </p:pic>
      <p:cxnSp>
        <p:nvCxnSpPr>
          <p:cNvPr id="33" name="Connecteur droit 32"/>
          <p:cNvCxnSpPr/>
          <p:nvPr userDrawn="1"/>
        </p:nvCxnSpPr>
        <p:spPr>
          <a:xfrm>
            <a:off x="9166950" y="1261397"/>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34" name="Image 33"/>
          <p:cNvPicPr>
            <a:picLocks noChangeAspect="1"/>
          </p:cNvPicPr>
          <p:nvPr userDrawn="1"/>
        </p:nvPicPr>
        <p:blipFill rotWithShape="1">
          <a:blip r:embed="rId9" cstate="print">
            <a:duotone>
              <a:schemeClr val="accent1">
                <a:shade val="45000"/>
                <a:satMod val="135000"/>
              </a:schemeClr>
              <a:prstClr val="white"/>
            </a:duotone>
            <a:extLst>
              <a:ext uri="{28A0092B-C50C-407E-A947-70E740481C1C}">
                <a14:useLocalDpi xmlns:a14="http://schemas.microsoft.com/office/drawing/2010/main" val="0"/>
              </a:ext>
            </a:extLst>
          </a:blip>
          <a:srcRect l="10808" r="11010" b="18030"/>
          <a:stretch/>
        </p:blipFill>
        <p:spPr>
          <a:xfrm>
            <a:off x="8648997" y="4907737"/>
            <a:ext cx="322762" cy="338400"/>
          </a:xfrm>
          <a:prstGeom prst="rect">
            <a:avLst/>
          </a:prstGeom>
        </p:spPr>
      </p:pic>
      <p:pic>
        <p:nvPicPr>
          <p:cNvPr id="35" name="Image 34"/>
          <p:cNvPicPr>
            <a:picLocks noChangeAspect="1"/>
          </p:cNvPicPr>
          <p:nvPr userDrawn="1"/>
        </p:nvPicPr>
        <p:blipFill rotWithShape="1">
          <a:blip r:embed="rId10" cstate="print">
            <a:duotone>
              <a:schemeClr val="accent1">
                <a:shade val="45000"/>
                <a:satMod val="135000"/>
              </a:schemeClr>
              <a:prstClr val="white"/>
            </a:duotone>
            <a:extLst>
              <a:ext uri="{28A0092B-C50C-407E-A947-70E740481C1C}">
                <a14:useLocalDpi xmlns:a14="http://schemas.microsoft.com/office/drawing/2010/main" val="0"/>
              </a:ext>
            </a:extLst>
          </a:blip>
          <a:srcRect l="8291" t="3077" r="8018" b="17128"/>
          <a:stretch/>
        </p:blipFill>
        <p:spPr>
          <a:xfrm>
            <a:off x="8668070" y="5534082"/>
            <a:ext cx="309489" cy="295076"/>
          </a:xfrm>
          <a:prstGeom prst="rect">
            <a:avLst/>
          </a:prstGeom>
        </p:spPr>
      </p:pic>
      <p:cxnSp>
        <p:nvCxnSpPr>
          <p:cNvPr id="36" name="Connecteur droit 35"/>
          <p:cNvCxnSpPr/>
          <p:nvPr userDrawn="1"/>
        </p:nvCxnSpPr>
        <p:spPr>
          <a:xfrm>
            <a:off x="9166950" y="5537620"/>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210564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8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0" y="365907"/>
            <a:ext cx="12192000" cy="526458"/>
          </a:xfrm>
          <a:prstGeom prst="rect">
            <a:avLst/>
          </a:prstGeom>
          <a:solidFill>
            <a:srgbClr val="C00000"/>
          </a:solidFill>
        </p:spPr>
        <p:txBody>
          <a:bodyPr wrap="square" tIns="0" bIns="0" rtlCol="0" anchor="ctr">
            <a:noAutofit/>
          </a:bodyPr>
          <a:lstStyle>
            <a:lvl1pPr>
              <a:defRPr lang="en-US" sz="2800" b="1">
                <a:solidFill>
                  <a:schemeClr val="bg1"/>
                </a:solidFill>
                <a:latin typeface="Century Gothic" panose="020B0502020202020204" pitchFamily="34" charset="0"/>
                <a:ea typeface="+mn-ea"/>
                <a:cs typeface="+mn-cs"/>
              </a:defRPr>
            </a:lvl1pPr>
          </a:lstStyle>
          <a:p>
            <a:pPr marL="457200" lvl="0" indent="-457200">
              <a:lnSpc>
                <a:spcPct val="100000"/>
              </a:lnSpc>
              <a:spcBef>
                <a:spcPts val="0"/>
              </a:spcBef>
              <a:buFont typeface="Wingdings" panose="05000000000000000000" pitchFamily="2" charset="2"/>
              <a:buChar char="Ø"/>
            </a:pPr>
            <a:r>
              <a:rPr lang="fr-FR"/>
              <a:t>Modifiez le style du titre</a:t>
            </a:r>
            <a:endParaRPr lang="en-US"/>
          </a:p>
        </p:txBody>
      </p:sp>
      <p:sp>
        <p:nvSpPr>
          <p:cNvPr id="8" name="Rectangle 7"/>
          <p:cNvSpPr/>
          <p:nvPr userDrawn="1"/>
        </p:nvSpPr>
        <p:spPr>
          <a:xfrm>
            <a:off x="8311651" y="1036437"/>
            <a:ext cx="3432617" cy="5097078"/>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userDrawn="1"/>
        </p:nvSpPr>
        <p:spPr>
          <a:xfrm>
            <a:off x="443354" y="1036437"/>
            <a:ext cx="7781471" cy="5097078"/>
          </a:xfrm>
          <a:prstGeom prst="rect">
            <a:avLst/>
          </a:prstGeom>
          <a:solidFill>
            <a:schemeClr val="bg2"/>
          </a:solidFill>
        </p:spPr>
        <p:txBody>
          <a:bodyPr wrap="square" lIns="91436" tIns="45718" rIns="91436" bIns="45718">
            <a:noAutofit/>
          </a:bodyPr>
          <a:lstStyle/>
          <a:p>
            <a:pPr marL="0" marR="0" lvl="0" indent="0" algn="l" defTabSz="457147"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fr-FR" sz="13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p:txBody>
      </p:sp>
      <p:cxnSp>
        <p:nvCxnSpPr>
          <p:cNvPr id="13" name="Connecteur droit 12"/>
          <p:cNvCxnSpPr/>
          <p:nvPr/>
        </p:nvCxnSpPr>
        <p:spPr>
          <a:xfrm flipV="1">
            <a:off x="2168268" y="6534614"/>
            <a:ext cx="846000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Image 13"/>
          <p:cNvPicPr>
            <a:picLocks noChangeAspect="1"/>
          </p:cNvPicPr>
          <p:nvPr/>
        </p:nvPicPr>
        <p:blipFill rotWithShape="1">
          <a:blip r:embed="rId2" cstate="print">
            <a:extLst>
              <a:ext uri="{28A0092B-C50C-407E-A947-70E740481C1C}">
                <a14:useLocalDpi xmlns:a14="http://schemas.microsoft.com/office/drawing/2010/main" val="0"/>
              </a:ext>
            </a:extLst>
          </a:blip>
          <a:srcRect b="23815"/>
          <a:stretch/>
        </p:blipFill>
        <p:spPr>
          <a:xfrm>
            <a:off x="487274" y="6323252"/>
            <a:ext cx="1492636" cy="358103"/>
          </a:xfrm>
          <a:prstGeom prst="rect">
            <a:avLst/>
          </a:prstGeom>
        </p:spPr>
      </p:pic>
      <p:pic>
        <p:nvPicPr>
          <p:cNvPr id="7" name="Image 6">
            <a:hlinkClick r:id="" action="ppaction://noaction"/>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15211" t="3218" r="17357" b="15096"/>
          <a:stretch/>
        </p:blipFill>
        <p:spPr>
          <a:xfrm>
            <a:off x="11635890" y="6301604"/>
            <a:ext cx="352289" cy="426751"/>
          </a:xfrm>
          <a:prstGeom prst="rect">
            <a:avLst/>
          </a:prstGeom>
        </p:spPr>
      </p:pic>
      <p:sp>
        <p:nvSpPr>
          <p:cNvPr id="10" name="ZoneTexte 9">
            <a:hlinkClick r:id="rId4" action="ppaction://hlinksldjump"/>
          </p:cNvPr>
          <p:cNvSpPr txBox="1"/>
          <p:nvPr userDrawn="1"/>
        </p:nvSpPr>
        <p:spPr>
          <a:xfrm flipH="1">
            <a:off x="10823153" y="6280583"/>
            <a:ext cx="811791" cy="430887"/>
          </a:xfrm>
          <a:prstGeom prst="rect">
            <a:avLst/>
          </a:prstGeom>
          <a:noFill/>
        </p:spPr>
        <p:txBody>
          <a:bodyPr wrap="square" rtlCol="0">
            <a:spAutoFit/>
          </a:bodyPr>
          <a:lstStyle/>
          <a:p>
            <a:pPr algn="ctr"/>
            <a:r>
              <a:rPr lang="en-US" sz="1100" b="1">
                <a:latin typeface="Century Gothic" panose="020B0502020202020204" pitchFamily="34" charset="0"/>
              </a:rPr>
              <a:t>Back to snapshot</a:t>
            </a:r>
          </a:p>
        </p:txBody>
      </p:sp>
      <p:sp>
        <p:nvSpPr>
          <p:cNvPr id="11" name="Freeform 125"/>
          <p:cNvSpPr>
            <a:spLocks noChangeAspect="1" noEditPoints="1"/>
          </p:cNvSpPr>
          <p:nvPr userDrawn="1"/>
        </p:nvSpPr>
        <p:spPr bwMode="auto">
          <a:xfrm>
            <a:off x="8680401" y="2468337"/>
            <a:ext cx="259955" cy="309471"/>
          </a:xfrm>
          <a:custGeom>
            <a:avLst/>
            <a:gdLst>
              <a:gd name="T0" fmla="*/ 39 w 71"/>
              <a:gd name="T1" fmla="*/ 43 h 85"/>
              <a:gd name="T2" fmla="*/ 42 w 71"/>
              <a:gd name="T3" fmla="*/ 49 h 85"/>
              <a:gd name="T4" fmla="*/ 39 w 71"/>
              <a:gd name="T5" fmla="*/ 55 h 85"/>
              <a:gd name="T6" fmla="*/ 39 w 71"/>
              <a:gd name="T7" fmla="*/ 59 h 85"/>
              <a:gd name="T8" fmla="*/ 32 w 71"/>
              <a:gd name="T9" fmla="*/ 59 h 85"/>
              <a:gd name="T10" fmla="*/ 32 w 71"/>
              <a:gd name="T11" fmla="*/ 55 h 85"/>
              <a:gd name="T12" fmla="*/ 29 w 71"/>
              <a:gd name="T13" fmla="*/ 49 h 85"/>
              <a:gd name="T14" fmla="*/ 32 w 71"/>
              <a:gd name="T15" fmla="*/ 43 h 85"/>
              <a:gd name="T16" fmla="*/ 32 w 71"/>
              <a:gd name="T17" fmla="*/ 29 h 85"/>
              <a:gd name="T18" fmla="*/ 39 w 71"/>
              <a:gd name="T19" fmla="*/ 29 h 85"/>
              <a:gd name="T20" fmla="*/ 39 w 71"/>
              <a:gd name="T21" fmla="*/ 43 h 85"/>
              <a:gd name="T22" fmla="*/ 64 w 71"/>
              <a:gd name="T23" fmla="*/ 27 h 85"/>
              <a:gd name="T24" fmla="*/ 71 w 71"/>
              <a:gd name="T25" fmla="*/ 49 h 85"/>
              <a:gd name="T26" fmla="*/ 35 w 71"/>
              <a:gd name="T27" fmla="*/ 85 h 85"/>
              <a:gd name="T28" fmla="*/ 0 w 71"/>
              <a:gd name="T29" fmla="*/ 49 h 85"/>
              <a:gd name="T30" fmla="*/ 32 w 71"/>
              <a:gd name="T31" fmla="*/ 13 h 85"/>
              <a:gd name="T32" fmla="*/ 32 w 71"/>
              <a:gd name="T33" fmla="*/ 7 h 85"/>
              <a:gd name="T34" fmla="*/ 29 w 71"/>
              <a:gd name="T35" fmla="*/ 7 h 85"/>
              <a:gd name="T36" fmla="*/ 29 w 71"/>
              <a:gd name="T37" fmla="*/ 0 h 85"/>
              <a:gd name="T38" fmla="*/ 42 w 71"/>
              <a:gd name="T39" fmla="*/ 0 h 85"/>
              <a:gd name="T40" fmla="*/ 42 w 71"/>
              <a:gd name="T41" fmla="*/ 7 h 85"/>
              <a:gd name="T42" fmla="*/ 39 w 71"/>
              <a:gd name="T43" fmla="*/ 7 h 85"/>
              <a:gd name="T44" fmla="*/ 39 w 71"/>
              <a:gd name="T45" fmla="*/ 13 h 85"/>
              <a:gd name="T46" fmla="*/ 57 w 71"/>
              <a:gd name="T47" fmla="*/ 21 h 85"/>
              <a:gd name="T48" fmla="*/ 64 w 71"/>
              <a:gd name="T49" fmla="*/ 13 h 85"/>
              <a:gd name="T50" fmla="*/ 71 w 71"/>
              <a:gd name="T51" fmla="*/ 21 h 85"/>
              <a:gd name="T52" fmla="*/ 64 w 71"/>
              <a:gd name="T53" fmla="*/ 27 h 85"/>
              <a:gd name="T54" fmla="*/ 35 w 71"/>
              <a:gd name="T55" fmla="*/ 79 h 85"/>
              <a:gd name="T56" fmla="*/ 65 w 71"/>
              <a:gd name="T57" fmla="*/ 49 h 85"/>
              <a:gd name="T58" fmla="*/ 35 w 71"/>
              <a:gd name="T59" fmla="*/ 20 h 85"/>
              <a:gd name="T60" fmla="*/ 6 w 71"/>
              <a:gd name="T61" fmla="*/ 49 h 85"/>
              <a:gd name="T62" fmla="*/ 35 w 71"/>
              <a:gd name="T63"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1" h="85">
                <a:moveTo>
                  <a:pt x="39" y="43"/>
                </a:moveTo>
                <a:cubicBezTo>
                  <a:pt x="41" y="44"/>
                  <a:pt x="42" y="47"/>
                  <a:pt x="42" y="49"/>
                </a:cubicBezTo>
                <a:cubicBezTo>
                  <a:pt x="42" y="51"/>
                  <a:pt x="41" y="54"/>
                  <a:pt x="39" y="55"/>
                </a:cubicBezTo>
                <a:cubicBezTo>
                  <a:pt x="39" y="55"/>
                  <a:pt x="39" y="55"/>
                  <a:pt x="39" y="59"/>
                </a:cubicBezTo>
                <a:cubicBezTo>
                  <a:pt x="39" y="59"/>
                  <a:pt x="39" y="59"/>
                  <a:pt x="32" y="59"/>
                </a:cubicBezTo>
                <a:cubicBezTo>
                  <a:pt x="32" y="59"/>
                  <a:pt x="32" y="59"/>
                  <a:pt x="32" y="55"/>
                </a:cubicBezTo>
                <a:cubicBezTo>
                  <a:pt x="31" y="54"/>
                  <a:pt x="29" y="51"/>
                  <a:pt x="29" y="49"/>
                </a:cubicBezTo>
                <a:cubicBezTo>
                  <a:pt x="29" y="47"/>
                  <a:pt x="31" y="44"/>
                  <a:pt x="32" y="43"/>
                </a:cubicBezTo>
                <a:cubicBezTo>
                  <a:pt x="32" y="43"/>
                  <a:pt x="32" y="43"/>
                  <a:pt x="32" y="29"/>
                </a:cubicBezTo>
                <a:cubicBezTo>
                  <a:pt x="32" y="29"/>
                  <a:pt x="32" y="29"/>
                  <a:pt x="39" y="29"/>
                </a:cubicBezTo>
                <a:cubicBezTo>
                  <a:pt x="39" y="29"/>
                  <a:pt x="39" y="29"/>
                  <a:pt x="39" y="43"/>
                </a:cubicBezTo>
                <a:moveTo>
                  <a:pt x="64" y="27"/>
                </a:moveTo>
                <a:cubicBezTo>
                  <a:pt x="69" y="34"/>
                  <a:pt x="71" y="41"/>
                  <a:pt x="71" y="49"/>
                </a:cubicBezTo>
                <a:cubicBezTo>
                  <a:pt x="71" y="69"/>
                  <a:pt x="55" y="85"/>
                  <a:pt x="35" y="85"/>
                </a:cubicBezTo>
                <a:cubicBezTo>
                  <a:pt x="16" y="85"/>
                  <a:pt x="0" y="69"/>
                  <a:pt x="0" y="49"/>
                </a:cubicBezTo>
                <a:cubicBezTo>
                  <a:pt x="0" y="30"/>
                  <a:pt x="14" y="15"/>
                  <a:pt x="32" y="13"/>
                </a:cubicBezTo>
                <a:cubicBezTo>
                  <a:pt x="32" y="13"/>
                  <a:pt x="32" y="13"/>
                  <a:pt x="32" y="7"/>
                </a:cubicBezTo>
                <a:cubicBezTo>
                  <a:pt x="32" y="7"/>
                  <a:pt x="32" y="7"/>
                  <a:pt x="29" y="7"/>
                </a:cubicBezTo>
                <a:cubicBezTo>
                  <a:pt x="29" y="7"/>
                  <a:pt x="29" y="7"/>
                  <a:pt x="29" y="0"/>
                </a:cubicBezTo>
                <a:cubicBezTo>
                  <a:pt x="29" y="0"/>
                  <a:pt x="29" y="0"/>
                  <a:pt x="42" y="0"/>
                </a:cubicBezTo>
                <a:cubicBezTo>
                  <a:pt x="42" y="0"/>
                  <a:pt x="42" y="0"/>
                  <a:pt x="42" y="7"/>
                </a:cubicBezTo>
                <a:cubicBezTo>
                  <a:pt x="42" y="7"/>
                  <a:pt x="42" y="7"/>
                  <a:pt x="39" y="7"/>
                </a:cubicBezTo>
                <a:cubicBezTo>
                  <a:pt x="39" y="7"/>
                  <a:pt x="39" y="7"/>
                  <a:pt x="39" y="13"/>
                </a:cubicBezTo>
                <a:cubicBezTo>
                  <a:pt x="45" y="14"/>
                  <a:pt x="52" y="17"/>
                  <a:pt x="57" y="21"/>
                </a:cubicBezTo>
                <a:cubicBezTo>
                  <a:pt x="57" y="21"/>
                  <a:pt x="57" y="21"/>
                  <a:pt x="64" y="13"/>
                </a:cubicBezTo>
                <a:cubicBezTo>
                  <a:pt x="64" y="13"/>
                  <a:pt x="64" y="13"/>
                  <a:pt x="71" y="21"/>
                </a:cubicBezTo>
                <a:cubicBezTo>
                  <a:pt x="71" y="21"/>
                  <a:pt x="71" y="21"/>
                  <a:pt x="64" y="27"/>
                </a:cubicBezTo>
                <a:moveTo>
                  <a:pt x="35" y="79"/>
                </a:moveTo>
                <a:cubicBezTo>
                  <a:pt x="52" y="79"/>
                  <a:pt x="65" y="66"/>
                  <a:pt x="65" y="49"/>
                </a:cubicBezTo>
                <a:cubicBezTo>
                  <a:pt x="65" y="33"/>
                  <a:pt x="52" y="20"/>
                  <a:pt x="35" y="20"/>
                </a:cubicBezTo>
                <a:cubicBezTo>
                  <a:pt x="19" y="20"/>
                  <a:pt x="6" y="33"/>
                  <a:pt x="6" y="49"/>
                </a:cubicBezTo>
                <a:cubicBezTo>
                  <a:pt x="6" y="66"/>
                  <a:pt x="19" y="79"/>
                  <a:pt x="35" y="79"/>
                </a:cubicBezTo>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12" name="Connecteur droit 11"/>
          <p:cNvCxnSpPr/>
          <p:nvPr userDrawn="1"/>
        </p:nvCxnSpPr>
        <p:spPr>
          <a:xfrm>
            <a:off x="9166950" y="2479072"/>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5" name="Groupe 14"/>
          <p:cNvGrpSpPr/>
          <p:nvPr userDrawn="1"/>
        </p:nvGrpSpPr>
        <p:grpSpPr>
          <a:xfrm>
            <a:off x="8668070" y="3695051"/>
            <a:ext cx="284617" cy="296126"/>
            <a:chOff x="6514138" y="4869160"/>
            <a:chExt cx="465500" cy="358210"/>
          </a:xfrm>
          <a:solidFill>
            <a:srgbClr val="C00000"/>
          </a:solidFill>
        </p:grpSpPr>
        <p:sp>
          <p:nvSpPr>
            <p:cNvPr id="16" name="Freeform 91"/>
            <p:cNvSpPr>
              <a:spLocks noEditPoints="1"/>
            </p:cNvSpPr>
            <p:nvPr/>
          </p:nvSpPr>
          <p:spPr bwMode="auto">
            <a:xfrm>
              <a:off x="6514138" y="4869160"/>
              <a:ext cx="465500" cy="358210"/>
            </a:xfrm>
            <a:custGeom>
              <a:avLst/>
              <a:gdLst>
                <a:gd name="T0" fmla="*/ 517 w 560"/>
                <a:gd name="T1" fmla="*/ 0 h 464"/>
                <a:gd name="T2" fmla="*/ 43 w 560"/>
                <a:gd name="T3" fmla="*/ 0 h 464"/>
                <a:gd name="T4" fmla="*/ 0 w 560"/>
                <a:gd name="T5" fmla="*/ 43 h 464"/>
                <a:gd name="T6" fmla="*/ 0 w 560"/>
                <a:gd name="T7" fmla="*/ 421 h 464"/>
                <a:gd name="T8" fmla="*/ 43 w 560"/>
                <a:gd name="T9" fmla="*/ 464 h 464"/>
                <a:gd name="T10" fmla="*/ 517 w 560"/>
                <a:gd name="T11" fmla="*/ 464 h 464"/>
                <a:gd name="T12" fmla="*/ 560 w 560"/>
                <a:gd name="T13" fmla="*/ 421 h 464"/>
                <a:gd name="T14" fmla="*/ 560 w 560"/>
                <a:gd name="T15" fmla="*/ 43 h 464"/>
                <a:gd name="T16" fmla="*/ 517 w 560"/>
                <a:gd name="T17" fmla="*/ 0 h 464"/>
                <a:gd name="T18" fmla="*/ 495 w 560"/>
                <a:gd name="T19" fmla="*/ 28 h 464"/>
                <a:gd name="T20" fmla="*/ 518 w 560"/>
                <a:gd name="T21" fmla="*/ 50 h 464"/>
                <a:gd name="T22" fmla="*/ 495 w 560"/>
                <a:gd name="T23" fmla="*/ 73 h 464"/>
                <a:gd name="T24" fmla="*/ 472 w 560"/>
                <a:gd name="T25" fmla="*/ 50 h 464"/>
                <a:gd name="T26" fmla="*/ 495 w 560"/>
                <a:gd name="T27" fmla="*/ 28 h 464"/>
                <a:gd name="T28" fmla="*/ 377 w 560"/>
                <a:gd name="T29" fmla="*/ 57 h 464"/>
                <a:gd name="T30" fmla="*/ 382 w 560"/>
                <a:gd name="T31" fmla="*/ 52 h 464"/>
                <a:gd name="T32" fmla="*/ 428 w 560"/>
                <a:gd name="T33" fmla="*/ 52 h 464"/>
                <a:gd name="T34" fmla="*/ 433 w 560"/>
                <a:gd name="T35" fmla="*/ 57 h 464"/>
                <a:gd name="T36" fmla="*/ 433 w 560"/>
                <a:gd name="T37" fmla="*/ 68 h 464"/>
                <a:gd name="T38" fmla="*/ 428 w 560"/>
                <a:gd name="T39" fmla="*/ 73 h 464"/>
                <a:gd name="T40" fmla="*/ 382 w 560"/>
                <a:gd name="T41" fmla="*/ 73 h 464"/>
                <a:gd name="T42" fmla="*/ 377 w 560"/>
                <a:gd name="T43" fmla="*/ 68 h 464"/>
                <a:gd name="T44" fmla="*/ 377 w 560"/>
                <a:gd name="T45" fmla="*/ 57 h 464"/>
                <a:gd name="T46" fmla="*/ 537 w 560"/>
                <a:gd name="T47" fmla="*/ 421 h 464"/>
                <a:gd name="T48" fmla="*/ 517 w 560"/>
                <a:gd name="T49" fmla="*/ 441 h 464"/>
                <a:gd name="T50" fmla="*/ 43 w 560"/>
                <a:gd name="T51" fmla="*/ 441 h 464"/>
                <a:gd name="T52" fmla="*/ 23 w 560"/>
                <a:gd name="T53" fmla="*/ 421 h 464"/>
                <a:gd name="T54" fmla="*/ 23 w 560"/>
                <a:gd name="T55" fmla="*/ 125 h 464"/>
                <a:gd name="T56" fmla="*/ 43 w 560"/>
                <a:gd name="T57" fmla="*/ 105 h 464"/>
                <a:gd name="T58" fmla="*/ 517 w 560"/>
                <a:gd name="T59" fmla="*/ 105 h 464"/>
                <a:gd name="T60" fmla="*/ 537 w 560"/>
                <a:gd name="T61" fmla="*/ 125 h 464"/>
                <a:gd name="T62" fmla="*/ 537 w 560"/>
                <a:gd name="T63" fmla="*/ 421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0" h="464">
                  <a:moveTo>
                    <a:pt x="517" y="0"/>
                  </a:moveTo>
                  <a:cubicBezTo>
                    <a:pt x="43" y="0"/>
                    <a:pt x="43" y="0"/>
                    <a:pt x="43" y="0"/>
                  </a:cubicBezTo>
                  <a:cubicBezTo>
                    <a:pt x="19" y="0"/>
                    <a:pt x="0" y="19"/>
                    <a:pt x="0" y="43"/>
                  </a:cubicBezTo>
                  <a:cubicBezTo>
                    <a:pt x="0" y="421"/>
                    <a:pt x="0" y="421"/>
                    <a:pt x="0" y="421"/>
                  </a:cubicBezTo>
                  <a:cubicBezTo>
                    <a:pt x="0" y="445"/>
                    <a:pt x="19" y="464"/>
                    <a:pt x="43" y="464"/>
                  </a:cubicBezTo>
                  <a:cubicBezTo>
                    <a:pt x="517" y="464"/>
                    <a:pt x="517" y="464"/>
                    <a:pt x="517" y="464"/>
                  </a:cubicBezTo>
                  <a:cubicBezTo>
                    <a:pt x="541" y="464"/>
                    <a:pt x="560" y="445"/>
                    <a:pt x="560" y="421"/>
                  </a:cubicBezTo>
                  <a:cubicBezTo>
                    <a:pt x="560" y="43"/>
                    <a:pt x="560" y="43"/>
                    <a:pt x="560" y="43"/>
                  </a:cubicBezTo>
                  <a:cubicBezTo>
                    <a:pt x="560" y="19"/>
                    <a:pt x="541" y="0"/>
                    <a:pt x="517" y="0"/>
                  </a:cubicBezTo>
                  <a:close/>
                  <a:moveTo>
                    <a:pt x="495" y="28"/>
                  </a:moveTo>
                  <a:cubicBezTo>
                    <a:pt x="508" y="28"/>
                    <a:pt x="518" y="38"/>
                    <a:pt x="518" y="50"/>
                  </a:cubicBezTo>
                  <a:cubicBezTo>
                    <a:pt x="518" y="63"/>
                    <a:pt x="508" y="73"/>
                    <a:pt x="495" y="73"/>
                  </a:cubicBezTo>
                  <a:cubicBezTo>
                    <a:pt x="482" y="73"/>
                    <a:pt x="472" y="63"/>
                    <a:pt x="472" y="50"/>
                  </a:cubicBezTo>
                  <a:cubicBezTo>
                    <a:pt x="472" y="38"/>
                    <a:pt x="482" y="28"/>
                    <a:pt x="495" y="28"/>
                  </a:cubicBezTo>
                  <a:close/>
                  <a:moveTo>
                    <a:pt x="377" y="57"/>
                  </a:moveTo>
                  <a:cubicBezTo>
                    <a:pt x="377" y="55"/>
                    <a:pt x="379" y="52"/>
                    <a:pt x="382" y="52"/>
                  </a:cubicBezTo>
                  <a:cubicBezTo>
                    <a:pt x="428" y="52"/>
                    <a:pt x="428" y="52"/>
                    <a:pt x="428" y="52"/>
                  </a:cubicBezTo>
                  <a:cubicBezTo>
                    <a:pt x="431" y="52"/>
                    <a:pt x="433" y="55"/>
                    <a:pt x="433" y="57"/>
                  </a:cubicBezTo>
                  <a:cubicBezTo>
                    <a:pt x="433" y="68"/>
                    <a:pt x="433" y="68"/>
                    <a:pt x="433" y="68"/>
                  </a:cubicBezTo>
                  <a:cubicBezTo>
                    <a:pt x="433" y="71"/>
                    <a:pt x="431" y="73"/>
                    <a:pt x="428" y="73"/>
                  </a:cubicBezTo>
                  <a:cubicBezTo>
                    <a:pt x="382" y="73"/>
                    <a:pt x="382" y="73"/>
                    <a:pt x="382" y="73"/>
                  </a:cubicBezTo>
                  <a:cubicBezTo>
                    <a:pt x="379" y="73"/>
                    <a:pt x="377" y="71"/>
                    <a:pt x="377" y="68"/>
                  </a:cubicBezTo>
                  <a:lnTo>
                    <a:pt x="377" y="57"/>
                  </a:lnTo>
                  <a:close/>
                  <a:moveTo>
                    <a:pt x="537" y="421"/>
                  </a:moveTo>
                  <a:cubicBezTo>
                    <a:pt x="537" y="432"/>
                    <a:pt x="528" y="441"/>
                    <a:pt x="517" y="441"/>
                  </a:cubicBezTo>
                  <a:cubicBezTo>
                    <a:pt x="43" y="441"/>
                    <a:pt x="43" y="441"/>
                    <a:pt x="43" y="441"/>
                  </a:cubicBezTo>
                  <a:cubicBezTo>
                    <a:pt x="32" y="441"/>
                    <a:pt x="23" y="432"/>
                    <a:pt x="23" y="421"/>
                  </a:cubicBezTo>
                  <a:cubicBezTo>
                    <a:pt x="23" y="125"/>
                    <a:pt x="23" y="125"/>
                    <a:pt x="23" y="125"/>
                  </a:cubicBezTo>
                  <a:cubicBezTo>
                    <a:pt x="23" y="114"/>
                    <a:pt x="32" y="105"/>
                    <a:pt x="43" y="105"/>
                  </a:cubicBezTo>
                  <a:cubicBezTo>
                    <a:pt x="517" y="105"/>
                    <a:pt x="517" y="105"/>
                    <a:pt x="517" y="105"/>
                  </a:cubicBezTo>
                  <a:cubicBezTo>
                    <a:pt x="528" y="105"/>
                    <a:pt x="537" y="114"/>
                    <a:pt x="537" y="125"/>
                  </a:cubicBezTo>
                  <a:lnTo>
                    <a:pt x="537" y="421"/>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7" name="Image 16"/>
            <p:cNvPicPr>
              <a:picLocks noChangeAspect="1"/>
            </p:cNvPicPr>
            <p:nvPr/>
          </p:nvPicPr>
          <p:blipFill>
            <a:blip r:embed="rId5"/>
            <a:stretch>
              <a:fillRect/>
            </a:stretch>
          </p:blipFill>
          <p:spPr>
            <a:xfrm>
              <a:off x="6584886" y="4985648"/>
              <a:ext cx="324004" cy="175665"/>
            </a:xfrm>
            <a:prstGeom prst="rect">
              <a:avLst/>
            </a:prstGeom>
            <a:grpFill/>
          </p:spPr>
        </p:pic>
      </p:grpSp>
      <p:cxnSp>
        <p:nvCxnSpPr>
          <p:cNvPr id="18" name="Connecteur droit 17"/>
          <p:cNvCxnSpPr/>
          <p:nvPr userDrawn="1"/>
        </p:nvCxnSpPr>
        <p:spPr>
          <a:xfrm>
            <a:off x="9166950" y="3699114"/>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Freeform 14"/>
          <p:cNvSpPr>
            <a:spLocks noEditPoints="1"/>
          </p:cNvSpPr>
          <p:nvPr userDrawn="1"/>
        </p:nvSpPr>
        <p:spPr bwMode="auto">
          <a:xfrm>
            <a:off x="8680401" y="4299756"/>
            <a:ext cx="259955" cy="310935"/>
          </a:xfrm>
          <a:custGeom>
            <a:avLst/>
            <a:gdLst>
              <a:gd name="T0" fmla="*/ 253 w 253"/>
              <a:gd name="T1" fmla="*/ 0 h 269"/>
              <a:gd name="T2" fmla="*/ 152 w 253"/>
              <a:gd name="T3" fmla="*/ 269 h 269"/>
              <a:gd name="T4" fmla="*/ 102 w 253"/>
              <a:gd name="T5" fmla="*/ 216 h 269"/>
              <a:gd name="T6" fmla="*/ 0 w 253"/>
              <a:gd name="T7" fmla="*/ 269 h 269"/>
              <a:gd name="T8" fmla="*/ 24 w 253"/>
              <a:gd name="T9" fmla="*/ 156 h 269"/>
              <a:gd name="T10" fmla="*/ 77 w 253"/>
              <a:gd name="T11" fmla="*/ 186 h 269"/>
              <a:gd name="T12" fmla="*/ 24 w 253"/>
              <a:gd name="T13" fmla="*/ 156 h 269"/>
              <a:gd name="T14" fmla="*/ 230 w 253"/>
              <a:gd name="T15" fmla="*/ 199 h 269"/>
              <a:gd name="T16" fmla="*/ 176 w 253"/>
              <a:gd name="T17" fmla="*/ 229 h 269"/>
              <a:gd name="T18" fmla="*/ 24 w 253"/>
              <a:gd name="T19" fmla="*/ 199 h 269"/>
              <a:gd name="T20" fmla="*/ 77 w 253"/>
              <a:gd name="T21" fmla="*/ 229 h 269"/>
              <a:gd name="T22" fmla="*/ 24 w 253"/>
              <a:gd name="T23" fmla="*/ 199 h 269"/>
              <a:gd name="T24" fmla="*/ 77 w 253"/>
              <a:gd name="T25" fmla="*/ 28 h 269"/>
              <a:gd name="T26" fmla="*/ 24 w 253"/>
              <a:gd name="T27" fmla="*/ 58 h 269"/>
              <a:gd name="T28" fmla="*/ 94 w 253"/>
              <a:gd name="T29" fmla="*/ 28 h 269"/>
              <a:gd name="T30" fmla="*/ 159 w 253"/>
              <a:gd name="T31" fmla="*/ 58 h 269"/>
              <a:gd name="T32" fmla="*/ 94 w 253"/>
              <a:gd name="T33" fmla="*/ 28 h 269"/>
              <a:gd name="T34" fmla="*/ 230 w 253"/>
              <a:gd name="T35" fmla="*/ 28 h 269"/>
              <a:gd name="T36" fmla="*/ 176 w 253"/>
              <a:gd name="T37" fmla="*/ 58 h 269"/>
              <a:gd name="T38" fmla="*/ 24 w 253"/>
              <a:gd name="T39" fmla="*/ 71 h 269"/>
              <a:gd name="T40" fmla="*/ 77 w 253"/>
              <a:gd name="T41" fmla="*/ 100 h 269"/>
              <a:gd name="T42" fmla="*/ 24 w 253"/>
              <a:gd name="T43" fmla="*/ 71 h 269"/>
              <a:gd name="T44" fmla="*/ 159 w 253"/>
              <a:gd name="T45" fmla="*/ 71 h 269"/>
              <a:gd name="T46" fmla="*/ 94 w 253"/>
              <a:gd name="T47" fmla="*/ 100 h 269"/>
              <a:gd name="T48" fmla="*/ 176 w 253"/>
              <a:gd name="T49" fmla="*/ 71 h 269"/>
              <a:gd name="T50" fmla="*/ 230 w 253"/>
              <a:gd name="T51" fmla="*/ 100 h 269"/>
              <a:gd name="T52" fmla="*/ 176 w 253"/>
              <a:gd name="T53" fmla="*/ 71 h 269"/>
              <a:gd name="T54" fmla="*/ 77 w 253"/>
              <a:gd name="T55" fmla="*/ 114 h 269"/>
              <a:gd name="T56" fmla="*/ 24 w 253"/>
              <a:gd name="T57" fmla="*/ 143 h 269"/>
              <a:gd name="T58" fmla="*/ 94 w 253"/>
              <a:gd name="T59" fmla="*/ 114 h 269"/>
              <a:gd name="T60" fmla="*/ 159 w 253"/>
              <a:gd name="T61" fmla="*/ 143 h 269"/>
              <a:gd name="T62" fmla="*/ 94 w 253"/>
              <a:gd name="T63" fmla="*/ 114 h 269"/>
              <a:gd name="T64" fmla="*/ 230 w 253"/>
              <a:gd name="T65" fmla="*/ 114 h 269"/>
              <a:gd name="T66" fmla="*/ 176 w 253"/>
              <a:gd name="T67" fmla="*/ 143 h 269"/>
              <a:gd name="T68" fmla="*/ 94 w 253"/>
              <a:gd name="T69" fmla="*/ 156 h 269"/>
              <a:gd name="T70" fmla="*/ 159 w 253"/>
              <a:gd name="T71" fmla="*/ 186 h 269"/>
              <a:gd name="T72" fmla="*/ 94 w 253"/>
              <a:gd name="T73" fmla="*/ 156 h 269"/>
              <a:gd name="T74" fmla="*/ 230 w 253"/>
              <a:gd name="T75" fmla="*/ 156 h 269"/>
              <a:gd name="T76" fmla="*/ 176 w 253"/>
              <a:gd name="T77" fmla="*/ 186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53" h="269">
                <a:moveTo>
                  <a:pt x="0" y="0"/>
                </a:moveTo>
                <a:cubicBezTo>
                  <a:pt x="253" y="0"/>
                  <a:pt x="253" y="0"/>
                  <a:pt x="253" y="0"/>
                </a:cubicBezTo>
                <a:cubicBezTo>
                  <a:pt x="253" y="269"/>
                  <a:pt x="253" y="269"/>
                  <a:pt x="253" y="269"/>
                </a:cubicBezTo>
                <a:cubicBezTo>
                  <a:pt x="152" y="269"/>
                  <a:pt x="152" y="269"/>
                  <a:pt x="152" y="269"/>
                </a:cubicBezTo>
                <a:cubicBezTo>
                  <a:pt x="152" y="216"/>
                  <a:pt x="152" y="216"/>
                  <a:pt x="152" y="216"/>
                </a:cubicBezTo>
                <a:cubicBezTo>
                  <a:pt x="152" y="200"/>
                  <a:pt x="102" y="200"/>
                  <a:pt x="102" y="216"/>
                </a:cubicBezTo>
                <a:cubicBezTo>
                  <a:pt x="102" y="269"/>
                  <a:pt x="102" y="269"/>
                  <a:pt x="102" y="269"/>
                </a:cubicBezTo>
                <a:cubicBezTo>
                  <a:pt x="0" y="269"/>
                  <a:pt x="0" y="269"/>
                  <a:pt x="0" y="269"/>
                </a:cubicBezTo>
                <a:lnTo>
                  <a:pt x="0" y="0"/>
                </a:lnTo>
                <a:close/>
                <a:moveTo>
                  <a:pt x="24" y="156"/>
                </a:moveTo>
                <a:cubicBezTo>
                  <a:pt x="77" y="156"/>
                  <a:pt x="77" y="156"/>
                  <a:pt x="77" y="156"/>
                </a:cubicBezTo>
                <a:cubicBezTo>
                  <a:pt x="77" y="186"/>
                  <a:pt x="77" y="186"/>
                  <a:pt x="77" y="186"/>
                </a:cubicBezTo>
                <a:cubicBezTo>
                  <a:pt x="24" y="186"/>
                  <a:pt x="24" y="186"/>
                  <a:pt x="24" y="186"/>
                </a:cubicBezTo>
                <a:lnTo>
                  <a:pt x="24" y="156"/>
                </a:lnTo>
                <a:close/>
                <a:moveTo>
                  <a:pt x="176" y="199"/>
                </a:moveTo>
                <a:cubicBezTo>
                  <a:pt x="230" y="199"/>
                  <a:pt x="230" y="199"/>
                  <a:pt x="230" y="199"/>
                </a:cubicBezTo>
                <a:cubicBezTo>
                  <a:pt x="230" y="229"/>
                  <a:pt x="230" y="229"/>
                  <a:pt x="230" y="229"/>
                </a:cubicBezTo>
                <a:cubicBezTo>
                  <a:pt x="176" y="229"/>
                  <a:pt x="176" y="229"/>
                  <a:pt x="176" y="229"/>
                </a:cubicBezTo>
                <a:lnTo>
                  <a:pt x="176" y="199"/>
                </a:lnTo>
                <a:close/>
                <a:moveTo>
                  <a:pt x="24" y="199"/>
                </a:moveTo>
                <a:cubicBezTo>
                  <a:pt x="77" y="199"/>
                  <a:pt x="77" y="199"/>
                  <a:pt x="77" y="199"/>
                </a:cubicBezTo>
                <a:cubicBezTo>
                  <a:pt x="77" y="229"/>
                  <a:pt x="77" y="229"/>
                  <a:pt x="77" y="229"/>
                </a:cubicBezTo>
                <a:cubicBezTo>
                  <a:pt x="24" y="229"/>
                  <a:pt x="24" y="229"/>
                  <a:pt x="24" y="229"/>
                </a:cubicBezTo>
                <a:lnTo>
                  <a:pt x="24" y="199"/>
                </a:lnTo>
                <a:close/>
                <a:moveTo>
                  <a:pt x="24" y="28"/>
                </a:moveTo>
                <a:cubicBezTo>
                  <a:pt x="77" y="28"/>
                  <a:pt x="77" y="28"/>
                  <a:pt x="77" y="28"/>
                </a:cubicBezTo>
                <a:cubicBezTo>
                  <a:pt x="77" y="58"/>
                  <a:pt x="77" y="58"/>
                  <a:pt x="77" y="58"/>
                </a:cubicBezTo>
                <a:cubicBezTo>
                  <a:pt x="24" y="58"/>
                  <a:pt x="24" y="58"/>
                  <a:pt x="24" y="58"/>
                </a:cubicBezTo>
                <a:lnTo>
                  <a:pt x="24" y="28"/>
                </a:lnTo>
                <a:close/>
                <a:moveTo>
                  <a:pt x="94" y="28"/>
                </a:moveTo>
                <a:cubicBezTo>
                  <a:pt x="159" y="28"/>
                  <a:pt x="159" y="28"/>
                  <a:pt x="159" y="28"/>
                </a:cubicBezTo>
                <a:cubicBezTo>
                  <a:pt x="159" y="58"/>
                  <a:pt x="159" y="58"/>
                  <a:pt x="159" y="58"/>
                </a:cubicBezTo>
                <a:cubicBezTo>
                  <a:pt x="94" y="58"/>
                  <a:pt x="94" y="58"/>
                  <a:pt x="94" y="58"/>
                </a:cubicBezTo>
                <a:lnTo>
                  <a:pt x="94" y="28"/>
                </a:lnTo>
                <a:close/>
                <a:moveTo>
                  <a:pt x="176" y="28"/>
                </a:moveTo>
                <a:cubicBezTo>
                  <a:pt x="230" y="28"/>
                  <a:pt x="230" y="28"/>
                  <a:pt x="230" y="28"/>
                </a:cubicBezTo>
                <a:cubicBezTo>
                  <a:pt x="230" y="58"/>
                  <a:pt x="230" y="58"/>
                  <a:pt x="230" y="58"/>
                </a:cubicBezTo>
                <a:cubicBezTo>
                  <a:pt x="176" y="58"/>
                  <a:pt x="176" y="58"/>
                  <a:pt x="176" y="58"/>
                </a:cubicBezTo>
                <a:lnTo>
                  <a:pt x="176" y="28"/>
                </a:lnTo>
                <a:close/>
                <a:moveTo>
                  <a:pt x="24" y="71"/>
                </a:moveTo>
                <a:cubicBezTo>
                  <a:pt x="77" y="71"/>
                  <a:pt x="77" y="71"/>
                  <a:pt x="77" y="71"/>
                </a:cubicBezTo>
                <a:cubicBezTo>
                  <a:pt x="77" y="100"/>
                  <a:pt x="77" y="100"/>
                  <a:pt x="77" y="100"/>
                </a:cubicBezTo>
                <a:cubicBezTo>
                  <a:pt x="24" y="100"/>
                  <a:pt x="24" y="100"/>
                  <a:pt x="24" y="100"/>
                </a:cubicBezTo>
                <a:lnTo>
                  <a:pt x="24" y="71"/>
                </a:lnTo>
                <a:close/>
                <a:moveTo>
                  <a:pt x="94" y="71"/>
                </a:moveTo>
                <a:cubicBezTo>
                  <a:pt x="159" y="71"/>
                  <a:pt x="159" y="71"/>
                  <a:pt x="159" y="71"/>
                </a:cubicBezTo>
                <a:cubicBezTo>
                  <a:pt x="159" y="100"/>
                  <a:pt x="159" y="100"/>
                  <a:pt x="159" y="100"/>
                </a:cubicBezTo>
                <a:cubicBezTo>
                  <a:pt x="94" y="100"/>
                  <a:pt x="94" y="100"/>
                  <a:pt x="94" y="100"/>
                </a:cubicBezTo>
                <a:lnTo>
                  <a:pt x="94" y="71"/>
                </a:lnTo>
                <a:close/>
                <a:moveTo>
                  <a:pt x="176" y="71"/>
                </a:moveTo>
                <a:cubicBezTo>
                  <a:pt x="230" y="71"/>
                  <a:pt x="230" y="71"/>
                  <a:pt x="230" y="71"/>
                </a:cubicBezTo>
                <a:cubicBezTo>
                  <a:pt x="230" y="100"/>
                  <a:pt x="230" y="100"/>
                  <a:pt x="230" y="100"/>
                </a:cubicBezTo>
                <a:cubicBezTo>
                  <a:pt x="176" y="100"/>
                  <a:pt x="176" y="100"/>
                  <a:pt x="176" y="100"/>
                </a:cubicBezTo>
                <a:lnTo>
                  <a:pt x="176" y="71"/>
                </a:lnTo>
                <a:close/>
                <a:moveTo>
                  <a:pt x="24" y="114"/>
                </a:moveTo>
                <a:cubicBezTo>
                  <a:pt x="77" y="114"/>
                  <a:pt x="77" y="114"/>
                  <a:pt x="77" y="114"/>
                </a:cubicBezTo>
                <a:cubicBezTo>
                  <a:pt x="77" y="143"/>
                  <a:pt x="77" y="143"/>
                  <a:pt x="77" y="143"/>
                </a:cubicBezTo>
                <a:cubicBezTo>
                  <a:pt x="24" y="143"/>
                  <a:pt x="24" y="143"/>
                  <a:pt x="24" y="143"/>
                </a:cubicBezTo>
                <a:lnTo>
                  <a:pt x="24" y="114"/>
                </a:lnTo>
                <a:close/>
                <a:moveTo>
                  <a:pt x="94" y="114"/>
                </a:moveTo>
                <a:cubicBezTo>
                  <a:pt x="159" y="114"/>
                  <a:pt x="159" y="114"/>
                  <a:pt x="159" y="114"/>
                </a:cubicBezTo>
                <a:cubicBezTo>
                  <a:pt x="159" y="143"/>
                  <a:pt x="159" y="143"/>
                  <a:pt x="159" y="143"/>
                </a:cubicBezTo>
                <a:cubicBezTo>
                  <a:pt x="94" y="143"/>
                  <a:pt x="94" y="143"/>
                  <a:pt x="94" y="143"/>
                </a:cubicBezTo>
                <a:lnTo>
                  <a:pt x="94" y="114"/>
                </a:lnTo>
                <a:close/>
                <a:moveTo>
                  <a:pt x="176" y="114"/>
                </a:moveTo>
                <a:cubicBezTo>
                  <a:pt x="230" y="114"/>
                  <a:pt x="230" y="114"/>
                  <a:pt x="230" y="114"/>
                </a:cubicBezTo>
                <a:cubicBezTo>
                  <a:pt x="230" y="143"/>
                  <a:pt x="230" y="143"/>
                  <a:pt x="230" y="143"/>
                </a:cubicBezTo>
                <a:cubicBezTo>
                  <a:pt x="176" y="143"/>
                  <a:pt x="176" y="143"/>
                  <a:pt x="176" y="143"/>
                </a:cubicBezTo>
                <a:lnTo>
                  <a:pt x="176" y="114"/>
                </a:lnTo>
                <a:close/>
                <a:moveTo>
                  <a:pt x="94" y="156"/>
                </a:moveTo>
                <a:cubicBezTo>
                  <a:pt x="159" y="156"/>
                  <a:pt x="159" y="156"/>
                  <a:pt x="159" y="156"/>
                </a:cubicBezTo>
                <a:cubicBezTo>
                  <a:pt x="159" y="186"/>
                  <a:pt x="159" y="186"/>
                  <a:pt x="159" y="186"/>
                </a:cubicBezTo>
                <a:cubicBezTo>
                  <a:pt x="94" y="186"/>
                  <a:pt x="94" y="186"/>
                  <a:pt x="94" y="186"/>
                </a:cubicBezTo>
                <a:lnTo>
                  <a:pt x="94" y="156"/>
                </a:lnTo>
                <a:close/>
                <a:moveTo>
                  <a:pt x="176" y="156"/>
                </a:moveTo>
                <a:cubicBezTo>
                  <a:pt x="230" y="156"/>
                  <a:pt x="230" y="156"/>
                  <a:pt x="230" y="156"/>
                </a:cubicBezTo>
                <a:cubicBezTo>
                  <a:pt x="230" y="186"/>
                  <a:pt x="230" y="186"/>
                  <a:pt x="230" y="186"/>
                </a:cubicBezTo>
                <a:cubicBezTo>
                  <a:pt x="176" y="186"/>
                  <a:pt x="176" y="186"/>
                  <a:pt x="176" y="186"/>
                </a:cubicBezTo>
                <a:lnTo>
                  <a:pt x="176" y="156"/>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20" name="Connecteur droit 19"/>
          <p:cNvCxnSpPr/>
          <p:nvPr userDrawn="1"/>
        </p:nvCxnSpPr>
        <p:spPr>
          <a:xfrm>
            <a:off x="9166950" y="4311223"/>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Connecteur droit 20"/>
          <p:cNvCxnSpPr/>
          <p:nvPr userDrawn="1"/>
        </p:nvCxnSpPr>
        <p:spPr>
          <a:xfrm>
            <a:off x="9166950" y="4932937"/>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2" name="Groupe 21"/>
          <p:cNvGrpSpPr/>
          <p:nvPr userDrawn="1"/>
        </p:nvGrpSpPr>
        <p:grpSpPr>
          <a:xfrm>
            <a:off x="8644621" y="3033429"/>
            <a:ext cx="331514" cy="397918"/>
            <a:chOff x="8754985" y="5870111"/>
            <a:chExt cx="331514" cy="397918"/>
          </a:xfrm>
          <a:solidFill>
            <a:schemeClr val="accent1">
              <a:lumMod val="75000"/>
            </a:schemeClr>
          </a:solidFill>
        </p:grpSpPr>
        <p:grpSp>
          <p:nvGrpSpPr>
            <p:cNvPr id="23" name="Groupe 22"/>
            <p:cNvGrpSpPr/>
            <p:nvPr/>
          </p:nvGrpSpPr>
          <p:grpSpPr>
            <a:xfrm>
              <a:off x="8754985" y="5870111"/>
              <a:ext cx="211494" cy="232796"/>
              <a:chOff x="430213" y="3675587"/>
              <a:chExt cx="1101725" cy="892175"/>
            </a:xfrm>
            <a:grpFill/>
          </p:grpSpPr>
          <p:sp>
            <p:nvSpPr>
              <p:cNvPr id="27" name="Freeform 104"/>
              <p:cNvSpPr>
                <a:spLocks/>
              </p:cNvSpPr>
              <p:nvPr/>
            </p:nvSpPr>
            <p:spPr bwMode="auto">
              <a:xfrm>
                <a:off x="430213" y="3675587"/>
                <a:ext cx="1101725" cy="892175"/>
              </a:xfrm>
              <a:custGeom>
                <a:avLst/>
                <a:gdLst>
                  <a:gd name="T0" fmla="*/ 466 w 466"/>
                  <a:gd name="T1" fmla="*/ 149 h 377"/>
                  <a:gd name="T2" fmla="*/ 233 w 466"/>
                  <a:gd name="T3" fmla="*/ 0 h 377"/>
                  <a:gd name="T4" fmla="*/ 0 w 466"/>
                  <a:gd name="T5" fmla="*/ 149 h 377"/>
                  <a:gd name="T6" fmla="*/ 233 w 466"/>
                  <a:gd name="T7" fmla="*/ 299 h 377"/>
                  <a:gd name="T8" fmla="*/ 286 w 466"/>
                  <a:gd name="T9" fmla="*/ 295 h 377"/>
                  <a:gd name="T10" fmla="*/ 321 w 466"/>
                  <a:gd name="T11" fmla="*/ 320 h 377"/>
                  <a:gd name="T12" fmla="*/ 354 w 466"/>
                  <a:gd name="T13" fmla="*/ 344 h 377"/>
                  <a:gd name="T14" fmla="*/ 391 w 466"/>
                  <a:gd name="T15" fmla="*/ 370 h 377"/>
                  <a:gd name="T16" fmla="*/ 401 w 466"/>
                  <a:gd name="T17" fmla="*/ 377 h 377"/>
                  <a:gd name="T18" fmla="*/ 397 w 466"/>
                  <a:gd name="T19" fmla="*/ 361 h 377"/>
                  <a:gd name="T20" fmla="*/ 380 w 466"/>
                  <a:gd name="T21" fmla="*/ 266 h 377"/>
                  <a:gd name="T22" fmla="*/ 466 w 466"/>
                  <a:gd name="T23" fmla="*/ 149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6" h="377">
                    <a:moveTo>
                      <a:pt x="466" y="149"/>
                    </a:moveTo>
                    <a:cubicBezTo>
                      <a:pt x="466" y="67"/>
                      <a:pt x="362" y="0"/>
                      <a:pt x="233" y="0"/>
                    </a:cubicBezTo>
                    <a:cubicBezTo>
                      <a:pt x="104" y="0"/>
                      <a:pt x="0" y="67"/>
                      <a:pt x="0" y="149"/>
                    </a:cubicBezTo>
                    <a:cubicBezTo>
                      <a:pt x="0" y="232"/>
                      <a:pt x="104" y="299"/>
                      <a:pt x="233" y="299"/>
                    </a:cubicBezTo>
                    <a:cubicBezTo>
                      <a:pt x="251" y="299"/>
                      <a:pt x="269" y="298"/>
                      <a:pt x="286" y="295"/>
                    </a:cubicBezTo>
                    <a:cubicBezTo>
                      <a:pt x="321" y="320"/>
                      <a:pt x="321" y="320"/>
                      <a:pt x="321" y="320"/>
                    </a:cubicBezTo>
                    <a:cubicBezTo>
                      <a:pt x="354" y="344"/>
                      <a:pt x="354" y="344"/>
                      <a:pt x="354" y="344"/>
                    </a:cubicBezTo>
                    <a:cubicBezTo>
                      <a:pt x="391" y="370"/>
                      <a:pt x="391" y="370"/>
                      <a:pt x="391" y="370"/>
                    </a:cubicBezTo>
                    <a:cubicBezTo>
                      <a:pt x="401" y="377"/>
                      <a:pt x="401" y="377"/>
                      <a:pt x="401" y="377"/>
                    </a:cubicBezTo>
                    <a:cubicBezTo>
                      <a:pt x="401" y="377"/>
                      <a:pt x="399" y="370"/>
                      <a:pt x="397" y="361"/>
                    </a:cubicBezTo>
                    <a:cubicBezTo>
                      <a:pt x="391" y="330"/>
                      <a:pt x="380" y="266"/>
                      <a:pt x="380" y="266"/>
                    </a:cubicBezTo>
                    <a:cubicBezTo>
                      <a:pt x="432" y="238"/>
                      <a:pt x="466" y="196"/>
                      <a:pt x="466" y="14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102"/>
              <p:cNvSpPr>
                <a:spLocks noEditPoints="1"/>
              </p:cNvSpPr>
              <p:nvPr/>
            </p:nvSpPr>
            <p:spPr bwMode="auto">
              <a:xfrm>
                <a:off x="809625" y="3810000"/>
                <a:ext cx="333134" cy="428406"/>
              </a:xfrm>
              <a:custGeom>
                <a:avLst/>
                <a:gdLst>
                  <a:gd name="T0" fmla="*/ 173 w 283"/>
                  <a:gd name="T1" fmla="*/ 296 h 398"/>
                  <a:gd name="T2" fmla="*/ 105 w 283"/>
                  <a:gd name="T3" fmla="*/ 296 h 398"/>
                  <a:gd name="T4" fmla="*/ 105 w 283"/>
                  <a:gd name="T5" fmla="*/ 278 h 398"/>
                  <a:gd name="T6" fmla="*/ 116 w 283"/>
                  <a:gd name="T7" fmla="*/ 223 h 398"/>
                  <a:gd name="T8" fmla="*/ 160 w 283"/>
                  <a:gd name="T9" fmla="*/ 175 h 398"/>
                  <a:gd name="T10" fmla="*/ 199 w 283"/>
                  <a:gd name="T11" fmla="*/ 140 h 398"/>
                  <a:gd name="T12" fmla="*/ 209 w 283"/>
                  <a:gd name="T13" fmla="*/ 111 h 398"/>
                  <a:gd name="T14" fmla="*/ 192 w 283"/>
                  <a:gd name="T15" fmla="*/ 73 h 398"/>
                  <a:gd name="T16" fmla="*/ 144 w 283"/>
                  <a:gd name="T17" fmla="*/ 58 h 398"/>
                  <a:gd name="T18" fmla="*/ 96 w 283"/>
                  <a:gd name="T19" fmla="*/ 74 h 398"/>
                  <a:gd name="T20" fmla="*/ 70 w 283"/>
                  <a:gd name="T21" fmla="*/ 124 h 398"/>
                  <a:gd name="T22" fmla="*/ 0 w 283"/>
                  <a:gd name="T23" fmla="*/ 115 h 398"/>
                  <a:gd name="T24" fmla="*/ 41 w 283"/>
                  <a:gd name="T25" fmla="*/ 34 h 398"/>
                  <a:gd name="T26" fmla="*/ 141 w 283"/>
                  <a:gd name="T27" fmla="*/ 0 h 398"/>
                  <a:gd name="T28" fmla="*/ 244 w 283"/>
                  <a:gd name="T29" fmla="*/ 34 h 398"/>
                  <a:gd name="T30" fmla="*/ 283 w 283"/>
                  <a:gd name="T31" fmla="*/ 113 h 398"/>
                  <a:gd name="T32" fmla="*/ 268 w 283"/>
                  <a:gd name="T33" fmla="*/ 160 h 398"/>
                  <a:gd name="T34" fmla="*/ 208 w 283"/>
                  <a:gd name="T35" fmla="*/ 221 h 398"/>
                  <a:gd name="T36" fmla="*/ 179 w 283"/>
                  <a:gd name="T37" fmla="*/ 253 h 398"/>
                  <a:gd name="T38" fmla="*/ 173 w 283"/>
                  <a:gd name="T39" fmla="*/ 296 h 398"/>
                  <a:gd name="T40" fmla="*/ 105 w 283"/>
                  <a:gd name="T41" fmla="*/ 398 h 398"/>
                  <a:gd name="T42" fmla="*/ 105 w 283"/>
                  <a:gd name="T43" fmla="*/ 322 h 398"/>
                  <a:gd name="T44" fmla="*/ 180 w 283"/>
                  <a:gd name="T45" fmla="*/ 322 h 398"/>
                  <a:gd name="T46" fmla="*/ 180 w 283"/>
                  <a:gd name="T47" fmla="*/ 398 h 398"/>
                  <a:gd name="T48" fmla="*/ 105 w 283"/>
                  <a:gd name="T49" fmla="*/ 398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3" h="398">
                    <a:moveTo>
                      <a:pt x="173" y="296"/>
                    </a:moveTo>
                    <a:cubicBezTo>
                      <a:pt x="105" y="296"/>
                      <a:pt x="105" y="296"/>
                      <a:pt x="105" y="296"/>
                    </a:cubicBezTo>
                    <a:cubicBezTo>
                      <a:pt x="105" y="286"/>
                      <a:pt x="105" y="280"/>
                      <a:pt x="105" y="278"/>
                    </a:cubicBezTo>
                    <a:cubicBezTo>
                      <a:pt x="105" y="256"/>
                      <a:pt x="108" y="238"/>
                      <a:pt x="116" y="223"/>
                    </a:cubicBezTo>
                    <a:cubicBezTo>
                      <a:pt x="123" y="209"/>
                      <a:pt x="138" y="193"/>
                      <a:pt x="160" y="175"/>
                    </a:cubicBezTo>
                    <a:cubicBezTo>
                      <a:pt x="182" y="157"/>
                      <a:pt x="195" y="146"/>
                      <a:pt x="199" y="140"/>
                    </a:cubicBezTo>
                    <a:cubicBezTo>
                      <a:pt x="206" y="131"/>
                      <a:pt x="209" y="122"/>
                      <a:pt x="209" y="111"/>
                    </a:cubicBezTo>
                    <a:cubicBezTo>
                      <a:pt x="209" y="96"/>
                      <a:pt x="203" y="84"/>
                      <a:pt x="192" y="73"/>
                    </a:cubicBezTo>
                    <a:cubicBezTo>
                      <a:pt x="180" y="63"/>
                      <a:pt x="164" y="58"/>
                      <a:pt x="144" y="58"/>
                    </a:cubicBezTo>
                    <a:cubicBezTo>
                      <a:pt x="125" y="58"/>
                      <a:pt x="109" y="63"/>
                      <a:pt x="96" y="74"/>
                    </a:cubicBezTo>
                    <a:cubicBezTo>
                      <a:pt x="83" y="85"/>
                      <a:pt x="74" y="102"/>
                      <a:pt x="70" y="124"/>
                    </a:cubicBezTo>
                    <a:cubicBezTo>
                      <a:pt x="0" y="115"/>
                      <a:pt x="0" y="115"/>
                      <a:pt x="0" y="115"/>
                    </a:cubicBezTo>
                    <a:cubicBezTo>
                      <a:pt x="2" y="83"/>
                      <a:pt x="16" y="56"/>
                      <a:pt x="41" y="34"/>
                    </a:cubicBezTo>
                    <a:cubicBezTo>
                      <a:pt x="67" y="12"/>
                      <a:pt x="100" y="0"/>
                      <a:pt x="141" y="0"/>
                    </a:cubicBezTo>
                    <a:cubicBezTo>
                      <a:pt x="184" y="0"/>
                      <a:pt x="219" y="12"/>
                      <a:pt x="244" y="34"/>
                    </a:cubicBezTo>
                    <a:cubicBezTo>
                      <a:pt x="270" y="57"/>
                      <a:pt x="283" y="83"/>
                      <a:pt x="283" y="113"/>
                    </a:cubicBezTo>
                    <a:cubicBezTo>
                      <a:pt x="283" y="130"/>
                      <a:pt x="278" y="146"/>
                      <a:pt x="268" y="160"/>
                    </a:cubicBezTo>
                    <a:cubicBezTo>
                      <a:pt x="259" y="175"/>
                      <a:pt x="239" y="196"/>
                      <a:pt x="208" y="221"/>
                    </a:cubicBezTo>
                    <a:cubicBezTo>
                      <a:pt x="192" y="234"/>
                      <a:pt x="182" y="245"/>
                      <a:pt x="179" y="253"/>
                    </a:cubicBezTo>
                    <a:cubicBezTo>
                      <a:pt x="175" y="261"/>
                      <a:pt x="173" y="275"/>
                      <a:pt x="173" y="296"/>
                    </a:cubicBezTo>
                    <a:close/>
                    <a:moveTo>
                      <a:pt x="105" y="398"/>
                    </a:moveTo>
                    <a:cubicBezTo>
                      <a:pt x="105" y="322"/>
                      <a:pt x="105" y="322"/>
                      <a:pt x="105" y="322"/>
                    </a:cubicBezTo>
                    <a:cubicBezTo>
                      <a:pt x="180" y="322"/>
                      <a:pt x="180" y="322"/>
                      <a:pt x="180" y="322"/>
                    </a:cubicBezTo>
                    <a:cubicBezTo>
                      <a:pt x="180" y="398"/>
                      <a:pt x="180" y="398"/>
                      <a:pt x="180" y="398"/>
                    </a:cubicBezTo>
                    <a:lnTo>
                      <a:pt x="105" y="398"/>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4" name="Group 160"/>
            <p:cNvGrpSpPr/>
            <p:nvPr/>
          </p:nvGrpSpPr>
          <p:grpSpPr>
            <a:xfrm>
              <a:off x="8909939" y="6032111"/>
              <a:ext cx="176560" cy="235918"/>
              <a:chOff x="2428875" y="2124075"/>
              <a:chExt cx="679450" cy="1012826"/>
            </a:xfrm>
            <a:grpFill/>
          </p:grpSpPr>
          <p:sp>
            <p:nvSpPr>
              <p:cNvPr id="25" name="Oval 58"/>
              <p:cNvSpPr>
                <a:spLocks noChangeArrowheads="1"/>
              </p:cNvSpPr>
              <p:nvPr/>
            </p:nvSpPr>
            <p:spPr bwMode="auto">
              <a:xfrm>
                <a:off x="2571750" y="2124075"/>
                <a:ext cx="390525" cy="3857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Freeform 59"/>
              <p:cNvSpPr>
                <a:spLocks/>
              </p:cNvSpPr>
              <p:nvPr/>
            </p:nvSpPr>
            <p:spPr bwMode="auto">
              <a:xfrm>
                <a:off x="2428875" y="2547938"/>
                <a:ext cx="679450" cy="588963"/>
              </a:xfrm>
              <a:custGeom>
                <a:avLst/>
                <a:gdLst>
                  <a:gd name="T0" fmla="*/ 123 w 181"/>
                  <a:gd name="T1" fmla="*/ 0 h 157"/>
                  <a:gd name="T2" fmla="*/ 90 w 181"/>
                  <a:gd name="T3" fmla="*/ 38 h 157"/>
                  <a:gd name="T4" fmla="*/ 58 w 181"/>
                  <a:gd name="T5" fmla="*/ 0 h 157"/>
                  <a:gd name="T6" fmla="*/ 0 w 181"/>
                  <a:gd name="T7" fmla="*/ 98 h 157"/>
                  <a:gd name="T8" fmla="*/ 1 w 181"/>
                  <a:gd name="T9" fmla="*/ 116 h 157"/>
                  <a:gd name="T10" fmla="*/ 91 w 181"/>
                  <a:gd name="T11" fmla="*/ 157 h 157"/>
                  <a:gd name="T12" fmla="*/ 180 w 181"/>
                  <a:gd name="T13" fmla="*/ 116 h 157"/>
                  <a:gd name="T14" fmla="*/ 181 w 181"/>
                  <a:gd name="T15" fmla="*/ 98 h 157"/>
                  <a:gd name="T16" fmla="*/ 123 w 181"/>
                  <a:gd name="T1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157">
                    <a:moveTo>
                      <a:pt x="123" y="0"/>
                    </a:moveTo>
                    <a:cubicBezTo>
                      <a:pt x="90" y="38"/>
                      <a:pt x="90" y="38"/>
                      <a:pt x="90" y="38"/>
                    </a:cubicBezTo>
                    <a:cubicBezTo>
                      <a:pt x="58" y="0"/>
                      <a:pt x="58" y="0"/>
                      <a:pt x="58" y="0"/>
                    </a:cubicBezTo>
                    <a:cubicBezTo>
                      <a:pt x="24" y="15"/>
                      <a:pt x="0" y="53"/>
                      <a:pt x="0" y="98"/>
                    </a:cubicBezTo>
                    <a:cubicBezTo>
                      <a:pt x="0" y="105"/>
                      <a:pt x="0" y="111"/>
                      <a:pt x="1" y="116"/>
                    </a:cubicBezTo>
                    <a:cubicBezTo>
                      <a:pt x="20" y="141"/>
                      <a:pt x="53" y="157"/>
                      <a:pt x="91" y="157"/>
                    </a:cubicBezTo>
                    <a:cubicBezTo>
                      <a:pt x="128" y="157"/>
                      <a:pt x="161" y="141"/>
                      <a:pt x="180" y="116"/>
                    </a:cubicBezTo>
                    <a:cubicBezTo>
                      <a:pt x="181" y="111"/>
                      <a:pt x="181" y="105"/>
                      <a:pt x="181" y="98"/>
                    </a:cubicBezTo>
                    <a:cubicBezTo>
                      <a:pt x="181" y="53"/>
                      <a:pt x="157" y="15"/>
                      <a:pt x="12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cxnSp>
        <p:nvCxnSpPr>
          <p:cNvPr id="29" name="Connecteur droit 28"/>
          <p:cNvCxnSpPr/>
          <p:nvPr userDrawn="1"/>
        </p:nvCxnSpPr>
        <p:spPr>
          <a:xfrm>
            <a:off x="9166950" y="3088388"/>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Connecteur droit 29"/>
          <p:cNvCxnSpPr/>
          <p:nvPr userDrawn="1"/>
        </p:nvCxnSpPr>
        <p:spPr>
          <a:xfrm>
            <a:off x="9166950" y="1873323"/>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31" name="Image 30"/>
          <p:cNvPicPr>
            <a:picLocks noChangeAspect="1"/>
          </p:cNvPicPr>
          <p:nvPr userDrawn="1"/>
        </p:nvPicPr>
        <p:blipFill rotWithShape="1">
          <a:blip r:embed="rId6" cstate="print">
            <a:duotone>
              <a:schemeClr val="accent1">
                <a:shade val="45000"/>
                <a:satMod val="135000"/>
              </a:schemeClr>
              <a:prstClr val="white"/>
            </a:duotone>
            <a:extLst>
              <a:ext uri="{28A0092B-C50C-407E-A947-70E740481C1C}">
                <a14:useLocalDpi xmlns:a14="http://schemas.microsoft.com/office/drawing/2010/main" val="0"/>
              </a:ext>
            </a:extLst>
          </a:blip>
          <a:srcRect l="24315" r="24430" b="13247"/>
          <a:stretch/>
        </p:blipFill>
        <p:spPr>
          <a:xfrm>
            <a:off x="8705083" y="1839104"/>
            <a:ext cx="210591" cy="356439"/>
          </a:xfrm>
          <a:prstGeom prst="rect">
            <a:avLst/>
          </a:prstGeom>
        </p:spPr>
      </p:pic>
      <p:pic>
        <p:nvPicPr>
          <p:cNvPr id="32" name="Image 31"/>
          <p:cNvPicPr>
            <a:picLocks noChangeAspect="1"/>
          </p:cNvPicPr>
          <p:nvPr userDrawn="1"/>
        </p:nvPicPr>
        <p:blipFill rotWithShape="1">
          <a:blip r:embed="rId7" cstate="print">
            <a:duotone>
              <a:schemeClr val="accent1">
                <a:shade val="45000"/>
                <a:satMod val="135000"/>
              </a:schemeClr>
              <a:prstClr val="white"/>
            </a:duotone>
            <a:extLst>
              <a:ext uri="{28A0092B-C50C-407E-A947-70E740481C1C}">
                <a14:useLocalDpi xmlns:a14="http://schemas.microsoft.com/office/drawing/2010/main" val="0"/>
              </a:ext>
            </a:extLst>
          </a:blip>
          <a:srcRect l="10975" r="14046" b="18269"/>
          <a:stretch/>
        </p:blipFill>
        <p:spPr>
          <a:xfrm>
            <a:off x="8656348" y="1237494"/>
            <a:ext cx="308060" cy="335807"/>
          </a:xfrm>
          <a:prstGeom prst="rect">
            <a:avLst/>
          </a:prstGeom>
        </p:spPr>
      </p:pic>
      <p:cxnSp>
        <p:nvCxnSpPr>
          <p:cNvPr id="33" name="Connecteur droit 32"/>
          <p:cNvCxnSpPr/>
          <p:nvPr userDrawn="1"/>
        </p:nvCxnSpPr>
        <p:spPr>
          <a:xfrm>
            <a:off x="9166950" y="1261397"/>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34" name="Image 33"/>
          <p:cNvPicPr>
            <a:picLocks noChangeAspect="1"/>
          </p:cNvPicPr>
          <p:nvPr userDrawn="1"/>
        </p:nvPicPr>
        <p:blipFill rotWithShape="1">
          <a:blip r:embed="rId8" cstate="print">
            <a:duotone>
              <a:schemeClr val="accent1">
                <a:shade val="45000"/>
                <a:satMod val="135000"/>
              </a:schemeClr>
              <a:prstClr val="white"/>
            </a:duotone>
            <a:extLst>
              <a:ext uri="{28A0092B-C50C-407E-A947-70E740481C1C}">
                <a14:useLocalDpi xmlns:a14="http://schemas.microsoft.com/office/drawing/2010/main" val="0"/>
              </a:ext>
            </a:extLst>
          </a:blip>
          <a:srcRect l="10808" r="11010" b="18030"/>
          <a:stretch/>
        </p:blipFill>
        <p:spPr>
          <a:xfrm>
            <a:off x="8648997" y="4907737"/>
            <a:ext cx="322762" cy="338400"/>
          </a:xfrm>
          <a:prstGeom prst="rect">
            <a:avLst/>
          </a:prstGeom>
        </p:spPr>
      </p:pic>
      <p:pic>
        <p:nvPicPr>
          <p:cNvPr id="35" name="Image 34"/>
          <p:cNvPicPr>
            <a:picLocks noChangeAspect="1"/>
          </p:cNvPicPr>
          <p:nvPr userDrawn="1"/>
        </p:nvPicPr>
        <p:blipFill rotWithShape="1">
          <a:blip r:embed="rId9" cstate="print">
            <a:duotone>
              <a:schemeClr val="accent1">
                <a:shade val="45000"/>
                <a:satMod val="135000"/>
              </a:schemeClr>
              <a:prstClr val="white"/>
            </a:duotone>
            <a:extLst>
              <a:ext uri="{28A0092B-C50C-407E-A947-70E740481C1C}">
                <a14:useLocalDpi xmlns:a14="http://schemas.microsoft.com/office/drawing/2010/main" val="0"/>
              </a:ext>
            </a:extLst>
          </a:blip>
          <a:srcRect l="8291" t="3077" r="8018" b="17128"/>
          <a:stretch/>
        </p:blipFill>
        <p:spPr>
          <a:xfrm>
            <a:off x="8668070" y="5534082"/>
            <a:ext cx="309489" cy="295076"/>
          </a:xfrm>
          <a:prstGeom prst="rect">
            <a:avLst/>
          </a:prstGeom>
        </p:spPr>
      </p:pic>
      <p:cxnSp>
        <p:nvCxnSpPr>
          <p:cNvPr id="36" name="Connecteur droit 35"/>
          <p:cNvCxnSpPr/>
          <p:nvPr userDrawn="1"/>
        </p:nvCxnSpPr>
        <p:spPr>
          <a:xfrm>
            <a:off x="9166950" y="5537620"/>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94080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6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0" y="365907"/>
            <a:ext cx="12192000" cy="526458"/>
          </a:xfrm>
          <a:prstGeom prst="rect">
            <a:avLst/>
          </a:prstGeom>
          <a:solidFill>
            <a:srgbClr val="C00000"/>
          </a:solidFill>
        </p:spPr>
        <p:txBody>
          <a:bodyPr wrap="square" tIns="0" bIns="0" rtlCol="0" anchor="ctr">
            <a:noAutofit/>
          </a:bodyPr>
          <a:lstStyle>
            <a:lvl1pPr>
              <a:defRPr lang="en-US" sz="2800" b="1">
                <a:solidFill>
                  <a:schemeClr val="bg1"/>
                </a:solidFill>
                <a:latin typeface="Century Gothic" panose="020B0502020202020204" pitchFamily="34" charset="0"/>
                <a:ea typeface="+mn-ea"/>
                <a:cs typeface="+mn-cs"/>
              </a:defRPr>
            </a:lvl1pPr>
          </a:lstStyle>
          <a:p>
            <a:pPr marL="457200" lvl="0" indent="-457200">
              <a:lnSpc>
                <a:spcPct val="100000"/>
              </a:lnSpc>
              <a:spcBef>
                <a:spcPts val="0"/>
              </a:spcBef>
              <a:buFont typeface="Wingdings" panose="05000000000000000000" pitchFamily="2" charset="2"/>
              <a:buChar char="Ø"/>
            </a:pPr>
            <a:r>
              <a:rPr lang="fr-FR"/>
              <a:t>Modifiez le style du titre</a:t>
            </a:r>
            <a:endParaRPr lang="en-US"/>
          </a:p>
        </p:txBody>
      </p:sp>
      <p:sp>
        <p:nvSpPr>
          <p:cNvPr id="8" name="Rectangle 7"/>
          <p:cNvSpPr/>
          <p:nvPr userDrawn="1"/>
        </p:nvSpPr>
        <p:spPr>
          <a:xfrm>
            <a:off x="8311651" y="1036437"/>
            <a:ext cx="3432617" cy="5097078"/>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userDrawn="1"/>
        </p:nvSpPr>
        <p:spPr>
          <a:xfrm>
            <a:off x="443354" y="1036437"/>
            <a:ext cx="7781471" cy="5097078"/>
          </a:xfrm>
          <a:prstGeom prst="rect">
            <a:avLst/>
          </a:prstGeom>
          <a:solidFill>
            <a:schemeClr val="bg2"/>
          </a:solidFill>
        </p:spPr>
        <p:txBody>
          <a:bodyPr wrap="square" lIns="91436" tIns="45718" rIns="91436" bIns="45718">
            <a:noAutofit/>
          </a:bodyPr>
          <a:lstStyle/>
          <a:p>
            <a:pPr marL="0" marR="0" lvl="0" indent="0" algn="l" defTabSz="457147"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fr-FR" sz="13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p:txBody>
      </p:sp>
      <p:cxnSp>
        <p:nvCxnSpPr>
          <p:cNvPr id="13" name="Connecteur droit 12"/>
          <p:cNvCxnSpPr/>
          <p:nvPr/>
        </p:nvCxnSpPr>
        <p:spPr>
          <a:xfrm flipV="1">
            <a:off x="2168268" y="6534614"/>
            <a:ext cx="846000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Image 13"/>
          <p:cNvPicPr>
            <a:picLocks noChangeAspect="1"/>
          </p:cNvPicPr>
          <p:nvPr/>
        </p:nvPicPr>
        <p:blipFill rotWithShape="1">
          <a:blip r:embed="rId2" cstate="print">
            <a:extLst>
              <a:ext uri="{28A0092B-C50C-407E-A947-70E740481C1C}">
                <a14:useLocalDpi xmlns:a14="http://schemas.microsoft.com/office/drawing/2010/main" val="0"/>
              </a:ext>
            </a:extLst>
          </a:blip>
          <a:srcRect b="23815"/>
          <a:stretch/>
        </p:blipFill>
        <p:spPr>
          <a:xfrm>
            <a:off x="487274" y="6323252"/>
            <a:ext cx="1492636" cy="358103"/>
          </a:xfrm>
          <a:prstGeom prst="rect">
            <a:avLst/>
          </a:prstGeom>
        </p:spPr>
      </p:pic>
      <p:sp>
        <p:nvSpPr>
          <p:cNvPr id="11" name="Freeform 125"/>
          <p:cNvSpPr>
            <a:spLocks noChangeAspect="1" noEditPoints="1"/>
          </p:cNvSpPr>
          <p:nvPr userDrawn="1"/>
        </p:nvSpPr>
        <p:spPr bwMode="auto">
          <a:xfrm>
            <a:off x="8680401" y="2468337"/>
            <a:ext cx="259955" cy="309471"/>
          </a:xfrm>
          <a:custGeom>
            <a:avLst/>
            <a:gdLst>
              <a:gd name="T0" fmla="*/ 39 w 71"/>
              <a:gd name="T1" fmla="*/ 43 h 85"/>
              <a:gd name="T2" fmla="*/ 42 w 71"/>
              <a:gd name="T3" fmla="*/ 49 h 85"/>
              <a:gd name="T4" fmla="*/ 39 w 71"/>
              <a:gd name="T5" fmla="*/ 55 h 85"/>
              <a:gd name="T6" fmla="*/ 39 w 71"/>
              <a:gd name="T7" fmla="*/ 59 h 85"/>
              <a:gd name="T8" fmla="*/ 32 w 71"/>
              <a:gd name="T9" fmla="*/ 59 h 85"/>
              <a:gd name="T10" fmla="*/ 32 w 71"/>
              <a:gd name="T11" fmla="*/ 55 h 85"/>
              <a:gd name="T12" fmla="*/ 29 w 71"/>
              <a:gd name="T13" fmla="*/ 49 h 85"/>
              <a:gd name="T14" fmla="*/ 32 w 71"/>
              <a:gd name="T15" fmla="*/ 43 h 85"/>
              <a:gd name="T16" fmla="*/ 32 w 71"/>
              <a:gd name="T17" fmla="*/ 29 h 85"/>
              <a:gd name="T18" fmla="*/ 39 w 71"/>
              <a:gd name="T19" fmla="*/ 29 h 85"/>
              <a:gd name="T20" fmla="*/ 39 w 71"/>
              <a:gd name="T21" fmla="*/ 43 h 85"/>
              <a:gd name="T22" fmla="*/ 64 w 71"/>
              <a:gd name="T23" fmla="*/ 27 h 85"/>
              <a:gd name="T24" fmla="*/ 71 w 71"/>
              <a:gd name="T25" fmla="*/ 49 h 85"/>
              <a:gd name="T26" fmla="*/ 35 w 71"/>
              <a:gd name="T27" fmla="*/ 85 h 85"/>
              <a:gd name="T28" fmla="*/ 0 w 71"/>
              <a:gd name="T29" fmla="*/ 49 h 85"/>
              <a:gd name="T30" fmla="*/ 32 w 71"/>
              <a:gd name="T31" fmla="*/ 13 h 85"/>
              <a:gd name="T32" fmla="*/ 32 w 71"/>
              <a:gd name="T33" fmla="*/ 7 h 85"/>
              <a:gd name="T34" fmla="*/ 29 w 71"/>
              <a:gd name="T35" fmla="*/ 7 h 85"/>
              <a:gd name="T36" fmla="*/ 29 w 71"/>
              <a:gd name="T37" fmla="*/ 0 h 85"/>
              <a:gd name="T38" fmla="*/ 42 w 71"/>
              <a:gd name="T39" fmla="*/ 0 h 85"/>
              <a:gd name="T40" fmla="*/ 42 w 71"/>
              <a:gd name="T41" fmla="*/ 7 h 85"/>
              <a:gd name="T42" fmla="*/ 39 w 71"/>
              <a:gd name="T43" fmla="*/ 7 h 85"/>
              <a:gd name="T44" fmla="*/ 39 w 71"/>
              <a:gd name="T45" fmla="*/ 13 h 85"/>
              <a:gd name="T46" fmla="*/ 57 w 71"/>
              <a:gd name="T47" fmla="*/ 21 h 85"/>
              <a:gd name="T48" fmla="*/ 64 w 71"/>
              <a:gd name="T49" fmla="*/ 13 h 85"/>
              <a:gd name="T50" fmla="*/ 71 w 71"/>
              <a:gd name="T51" fmla="*/ 21 h 85"/>
              <a:gd name="T52" fmla="*/ 64 w 71"/>
              <a:gd name="T53" fmla="*/ 27 h 85"/>
              <a:gd name="T54" fmla="*/ 35 w 71"/>
              <a:gd name="T55" fmla="*/ 79 h 85"/>
              <a:gd name="T56" fmla="*/ 65 w 71"/>
              <a:gd name="T57" fmla="*/ 49 h 85"/>
              <a:gd name="T58" fmla="*/ 35 w 71"/>
              <a:gd name="T59" fmla="*/ 20 h 85"/>
              <a:gd name="T60" fmla="*/ 6 w 71"/>
              <a:gd name="T61" fmla="*/ 49 h 85"/>
              <a:gd name="T62" fmla="*/ 35 w 71"/>
              <a:gd name="T63"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1" h="85">
                <a:moveTo>
                  <a:pt x="39" y="43"/>
                </a:moveTo>
                <a:cubicBezTo>
                  <a:pt x="41" y="44"/>
                  <a:pt x="42" y="47"/>
                  <a:pt x="42" y="49"/>
                </a:cubicBezTo>
                <a:cubicBezTo>
                  <a:pt x="42" y="51"/>
                  <a:pt x="41" y="54"/>
                  <a:pt x="39" y="55"/>
                </a:cubicBezTo>
                <a:cubicBezTo>
                  <a:pt x="39" y="55"/>
                  <a:pt x="39" y="55"/>
                  <a:pt x="39" y="59"/>
                </a:cubicBezTo>
                <a:cubicBezTo>
                  <a:pt x="39" y="59"/>
                  <a:pt x="39" y="59"/>
                  <a:pt x="32" y="59"/>
                </a:cubicBezTo>
                <a:cubicBezTo>
                  <a:pt x="32" y="59"/>
                  <a:pt x="32" y="59"/>
                  <a:pt x="32" y="55"/>
                </a:cubicBezTo>
                <a:cubicBezTo>
                  <a:pt x="31" y="54"/>
                  <a:pt x="29" y="51"/>
                  <a:pt x="29" y="49"/>
                </a:cubicBezTo>
                <a:cubicBezTo>
                  <a:pt x="29" y="47"/>
                  <a:pt x="31" y="44"/>
                  <a:pt x="32" y="43"/>
                </a:cubicBezTo>
                <a:cubicBezTo>
                  <a:pt x="32" y="43"/>
                  <a:pt x="32" y="43"/>
                  <a:pt x="32" y="29"/>
                </a:cubicBezTo>
                <a:cubicBezTo>
                  <a:pt x="32" y="29"/>
                  <a:pt x="32" y="29"/>
                  <a:pt x="39" y="29"/>
                </a:cubicBezTo>
                <a:cubicBezTo>
                  <a:pt x="39" y="29"/>
                  <a:pt x="39" y="29"/>
                  <a:pt x="39" y="43"/>
                </a:cubicBezTo>
                <a:moveTo>
                  <a:pt x="64" y="27"/>
                </a:moveTo>
                <a:cubicBezTo>
                  <a:pt x="69" y="34"/>
                  <a:pt x="71" y="41"/>
                  <a:pt x="71" y="49"/>
                </a:cubicBezTo>
                <a:cubicBezTo>
                  <a:pt x="71" y="69"/>
                  <a:pt x="55" y="85"/>
                  <a:pt x="35" y="85"/>
                </a:cubicBezTo>
                <a:cubicBezTo>
                  <a:pt x="16" y="85"/>
                  <a:pt x="0" y="69"/>
                  <a:pt x="0" y="49"/>
                </a:cubicBezTo>
                <a:cubicBezTo>
                  <a:pt x="0" y="30"/>
                  <a:pt x="14" y="15"/>
                  <a:pt x="32" y="13"/>
                </a:cubicBezTo>
                <a:cubicBezTo>
                  <a:pt x="32" y="13"/>
                  <a:pt x="32" y="13"/>
                  <a:pt x="32" y="7"/>
                </a:cubicBezTo>
                <a:cubicBezTo>
                  <a:pt x="32" y="7"/>
                  <a:pt x="32" y="7"/>
                  <a:pt x="29" y="7"/>
                </a:cubicBezTo>
                <a:cubicBezTo>
                  <a:pt x="29" y="7"/>
                  <a:pt x="29" y="7"/>
                  <a:pt x="29" y="0"/>
                </a:cubicBezTo>
                <a:cubicBezTo>
                  <a:pt x="29" y="0"/>
                  <a:pt x="29" y="0"/>
                  <a:pt x="42" y="0"/>
                </a:cubicBezTo>
                <a:cubicBezTo>
                  <a:pt x="42" y="0"/>
                  <a:pt x="42" y="0"/>
                  <a:pt x="42" y="7"/>
                </a:cubicBezTo>
                <a:cubicBezTo>
                  <a:pt x="42" y="7"/>
                  <a:pt x="42" y="7"/>
                  <a:pt x="39" y="7"/>
                </a:cubicBezTo>
                <a:cubicBezTo>
                  <a:pt x="39" y="7"/>
                  <a:pt x="39" y="7"/>
                  <a:pt x="39" y="13"/>
                </a:cubicBezTo>
                <a:cubicBezTo>
                  <a:pt x="45" y="14"/>
                  <a:pt x="52" y="17"/>
                  <a:pt x="57" y="21"/>
                </a:cubicBezTo>
                <a:cubicBezTo>
                  <a:pt x="57" y="21"/>
                  <a:pt x="57" y="21"/>
                  <a:pt x="64" y="13"/>
                </a:cubicBezTo>
                <a:cubicBezTo>
                  <a:pt x="64" y="13"/>
                  <a:pt x="64" y="13"/>
                  <a:pt x="71" y="21"/>
                </a:cubicBezTo>
                <a:cubicBezTo>
                  <a:pt x="71" y="21"/>
                  <a:pt x="71" y="21"/>
                  <a:pt x="64" y="27"/>
                </a:cubicBezTo>
                <a:moveTo>
                  <a:pt x="35" y="79"/>
                </a:moveTo>
                <a:cubicBezTo>
                  <a:pt x="52" y="79"/>
                  <a:pt x="65" y="66"/>
                  <a:pt x="65" y="49"/>
                </a:cubicBezTo>
                <a:cubicBezTo>
                  <a:pt x="65" y="33"/>
                  <a:pt x="52" y="20"/>
                  <a:pt x="35" y="20"/>
                </a:cubicBezTo>
                <a:cubicBezTo>
                  <a:pt x="19" y="20"/>
                  <a:pt x="6" y="33"/>
                  <a:pt x="6" y="49"/>
                </a:cubicBezTo>
                <a:cubicBezTo>
                  <a:pt x="6" y="66"/>
                  <a:pt x="19" y="79"/>
                  <a:pt x="35" y="79"/>
                </a:cubicBezTo>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12" name="Connecteur droit 11"/>
          <p:cNvCxnSpPr/>
          <p:nvPr userDrawn="1"/>
        </p:nvCxnSpPr>
        <p:spPr>
          <a:xfrm>
            <a:off x="9166950" y="2479072"/>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5" name="Groupe 14"/>
          <p:cNvGrpSpPr/>
          <p:nvPr userDrawn="1"/>
        </p:nvGrpSpPr>
        <p:grpSpPr>
          <a:xfrm>
            <a:off x="8668070" y="3695051"/>
            <a:ext cx="284617" cy="296126"/>
            <a:chOff x="6514138" y="4869160"/>
            <a:chExt cx="465500" cy="358210"/>
          </a:xfrm>
          <a:solidFill>
            <a:srgbClr val="C00000"/>
          </a:solidFill>
        </p:grpSpPr>
        <p:sp>
          <p:nvSpPr>
            <p:cNvPr id="16" name="Freeform 91"/>
            <p:cNvSpPr>
              <a:spLocks noEditPoints="1"/>
            </p:cNvSpPr>
            <p:nvPr/>
          </p:nvSpPr>
          <p:spPr bwMode="auto">
            <a:xfrm>
              <a:off x="6514138" y="4869160"/>
              <a:ext cx="465500" cy="358210"/>
            </a:xfrm>
            <a:custGeom>
              <a:avLst/>
              <a:gdLst>
                <a:gd name="T0" fmla="*/ 517 w 560"/>
                <a:gd name="T1" fmla="*/ 0 h 464"/>
                <a:gd name="T2" fmla="*/ 43 w 560"/>
                <a:gd name="T3" fmla="*/ 0 h 464"/>
                <a:gd name="T4" fmla="*/ 0 w 560"/>
                <a:gd name="T5" fmla="*/ 43 h 464"/>
                <a:gd name="T6" fmla="*/ 0 w 560"/>
                <a:gd name="T7" fmla="*/ 421 h 464"/>
                <a:gd name="T8" fmla="*/ 43 w 560"/>
                <a:gd name="T9" fmla="*/ 464 h 464"/>
                <a:gd name="T10" fmla="*/ 517 w 560"/>
                <a:gd name="T11" fmla="*/ 464 h 464"/>
                <a:gd name="T12" fmla="*/ 560 w 560"/>
                <a:gd name="T13" fmla="*/ 421 h 464"/>
                <a:gd name="T14" fmla="*/ 560 w 560"/>
                <a:gd name="T15" fmla="*/ 43 h 464"/>
                <a:gd name="T16" fmla="*/ 517 w 560"/>
                <a:gd name="T17" fmla="*/ 0 h 464"/>
                <a:gd name="T18" fmla="*/ 495 w 560"/>
                <a:gd name="T19" fmla="*/ 28 h 464"/>
                <a:gd name="T20" fmla="*/ 518 w 560"/>
                <a:gd name="T21" fmla="*/ 50 h 464"/>
                <a:gd name="T22" fmla="*/ 495 w 560"/>
                <a:gd name="T23" fmla="*/ 73 h 464"/>
                <a:gd name="T24" fmla="*/ 472 w 560"/>
                <a:gd name="T25" fmla="*/ 50 h 464"/>
                <a:gd name="T26" fmla="*/ 495 w 560"/>
                <a:gd name="T27" fmla="*/ 28 h 464"/>
                <a:gd name="T28" fmla="*/ 377 w 560"/>
                <a:gd name="T29" fmla="*/ 57 h 464"/>
                <a:gd name="T30" fmla="*/ 382 w 560"/>
                <a:gd name="T31" fmla="*/ 52 h 464"/>
                <a:gd name="T32" fmla="*/ 428 w 560"/>
                <a:gd name="T33" fmla="*/ 52 h 464"/>
                <a:gd name="T34" fmla="*/ 433 w 560"/>
                <a:gd name="T35" fmla="*/ 57 h 464"/>
                <a:gd name="T36" fmla="*/ 433 w 560"/>
                <a:gd name="T37" fmla="*/ 68 h 464"/>
                <a:gd name="T38" fmla="*/ 428 w 560"/>
                <a:gd name="T39" fmla="*/ 73 h 464"/>
                <a:gd name="T40" fmla="*/ 382 w 560"/>
                <a:gd name="T41" fmla="*/ 73 h 464"/>
                <a:gd name="T42" fmla="*/ 377 w 560"/>
                <a:gd name="T43" fmla="*/ 68 h 464"/>
                <a:gd name="T44" fmla="*/ 377 w 560"/>
                <a:gd name="T45" fmla="*/ 57 h 464"/>
                <a:gd name="T46" fmla="*/ 537 w 560"/>
                <a:gd name="T47" fmla="*/ 421 h 464"/>
                <a:gd name="T48" fmla="*/ 517 w 560"/>
                <a:gd name="T49" fmla="*/ 441 h 464"/>
                <a:gd name="T50" fmla="*/ 43 w 560"/>
                <a:gd name="T51" fmla="*/ 441 h 464"/>
                <a:gd name="T52" fmla="*/ 23 w 560"/>
                <a:gd name="T53" fmla="*/ 421 h 464"/>
                <a:gd name="T54" fmla="*/ 23 w 560"/>
                <a:gd name="T55" fmla="*/ 125 h 464"/>
                <a:gd name="T56" fmla="*/ 43 w 560"/>
                <a:gd name="T57" fmla="*/ 105 h 464"/>
                <a:gd name="T58" fmla="*/ 517 w 560"/>
                <a:gd name="T59" fmla="*/ 105 h 464"/>
                <a:gd name="T60" fmla="*/ 537 w 560"/>
                <a:gd name="T61" fmla="*/ 125 h 464"/>
                <a:gd name="T62" fmla="*/ 537 w 560"/>
                <a:gd name="T63" fmla="*/ 421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0" h="464">
                  <a:moveTo>
                    <a:pt x="517" y="0"/>
                  </a:moveTo>
                  <a:cubicBezTo>
                    <a:pt x="43" y="0"/>
                    <a:pt x="43" y="0"/>
                    <a:pt x="43" y="0"/>
                  </a:cubicBezTo>
                  <a:cubicBezTo>
                    <a:pt x="19" y="0"/>
                    <a:pt x="0" y="19"/>
                    <a:pt x="0" y="43"/>
                  </a:cubicBezTo>
                  <a:cubicBezTo>
                    <a:pt x="0" y="421"/>
                    <a:pt x="0" y="421"/>
                    <a:pt x="0" y="421"/>
                  </a:cubicBezTo>
                  <a:cubicBezTo>
                    <a:pt x="0" y="445"/>
                    <a:pt x="19" y="464"/>
                    <a:pt x="43" y="464"/>
                  </a:cubicBezTo>
                  <a:cubicBezTo>
                    <a:pt x="517" y="464"/>
                    <a:pt x="517" y="464"/>
                    <a:pt x="517" y="464"/>
                  </a:cubicBezTo>
                  <a:cubicBezTo>
                    <a:pt x="541" y="464"/>
                    <a:pt x="560" y="445"/>
                    <a:pt x="560" y="421"/>
                  </a:cubicBezTo>
                  <a:cubicBezTo>
                    <a:pt x="560" y="43"/>
                    <a:pt x="560" y="43"/>
                    <a:pt x="560" y="43"/>
                  </a:cubicBezTo>
                  <a:cubicBezTo>
                    <a:pt x="560" y="19"/>
                    <a:pt x="541" y="0"/>
                    <a:pt x="517" y="0"/>
                  </a:cubicBezTo>
                  <a:close/>
                  <a:moveTo>
                    <a:pt x="495" y="28"/>
                  </a:moveTo>
                  <a:cubicBezTo>
                    <a:pt x="508" y="28"/>
                    <a:pt x="518" y="38"/>
                    <a:pt x="518" y="50"/>
                  </a:cubicBezTo>
                  <a:cubicBezTo>
                    <a:pt x="518" y="63"/>
                    <a:pt x="508" y="73"/>
                    <a:pt x="495" y="73"/>
                  </a:cubicBezTo>
                  <a:cubicBezTo>
                    <a:pt x="482" y="73"/>
                    <a:pt x="472" y="63"/>
                    <a:pt x="472" y="50"/>
                  </a:cubicBezTo>
                  <a:cubicBezTo>
                    <a:pt x="472" y="38"/>
                    <a:pt x="482" y="28"/>
                    <a:pt x="495" y="28"/>
                  </a:cubicBezTo>
                  <a:close/>
                  <a:moveTo>
                    <a:pt x="377" y="57"/>
                  </a:moveTo>
                  <a:cubicBezTo>
                    <a:pt x="377" y="55"/>
                    <a:pt x="379" y="52"/>
                    <a:pt x="382" y="52"/>
                  </a:cubicBezTo>
                  <a:cubicBezTo>
                    <a:pt x="428" y="52"/>
                    <a:pt x="428" y="52"/>
                    <a:pt x="428" y="52"/>
                  </a:cubicBezTo>
                  <a:cubicBezTo>
                    <a:pt x="431" y="52"/>
                    <a:pt x="433" y="55"/>
                    <a:pt x="433" y="57"/>
                  </a:cubicBezTo>
                  <a:cubicBezTo>
                    <a:pt x="433" y="68"/>
                    <a:pt x="433" y="68"/>
                    <a:pt x="433" y="68"/>
                  </a:cubicBezTo>
                  <a:cubicBezTo>
                    <a:pt x="433" y="71"/>
                    <a:pt x="431" y="73"/>
                    <a:pt x="428" y="73"/>
                  </a:cubicBezTo>
                  <a:cubicBezTo>
                    <a:pt x="382" y="73"/>
                    <a:pt x="382" y="73"/>
                    <a:pt x="382" y="73"/>
                  </a:cubicBezTo>
                  <a:cubicBezTo>
                    <a:pt x="379" y="73"/>
                    <a:pt x="377" y="71"/>
                    <a:pt x="377" y="68"/>
                  </a:cubicBezTo>
                  <a:lnTo>
                    <a:pt x="377" y="57"/>
                  </a:lnTo>
                  <a:close/>
                  <a:moveTo>
                    <a:pt x="537" y="421"/>
                  </a:moveTo>
                  <a:cubicBezTo>
                    <a:pt x="537" y="432"/>
                    <a:pt x="528" y="441"/>
                    <a:pt x="517" y="441"/>
                  </a:cubicBezTo>
                  <a:cubicBezTo>
                    <a:pt x="43" y="441"/>
                    <a:pt x="43" y="441"/>
                    <a:pt x="43" y="441"/>
                  </a:cubicBezTo>
                  <a:cubicBezTo>
                    <a:pt x="32" y="441"/>
                    <a:pt x="23" y="432"/>
                    <a:pt x="23" y="421"/>
                  </a:cubicBezTo>
                  <a:cubicBezTo>
                    <a:pt x="23" y="125"/>
                    <a:pt x="23" y="125"/>
                    <a:pt x="23" y="125"/>
                  </a:cubicBezTo>
                  <a:cubicBezTo>
                    <a:pt x="23" y="114"/>
                    <a:pt x="32" y="105"/>
                    <a:pt x="43" y="105"/>
                  </a:cubicBezTo>
                  <a:cubicBezTo>
                    <a:pt x="517" y="105"/>
                    <a:pt x="517" y="105"/>
                    <a:pt x="517" y="105"/>
                  </a:cubicBezTo>
                  <a:cubicBezTo>
                    <a:pt x="528" y="105"/>
                    <a:pt x="537" y="114"/>
                    <a:pt x="537" y="125"/>
                  </a:cubicBezTo>
                  <a:lnTo>
                    <a:pt x="537" y="421"/>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7" name="Image 16"/>
            <p:cNvPicPr>
              <a:picLocks noChangeAspect="1"/>
            </p:cNvPicPr>
            <p:nvPr/>
          </p:nvPicPr>
          <p:blipFill>
            <a:blip r:embed="rId3"/>
            <a:stretch>
              <a:fillRect/>
            </a:stretch>
          </p:blipFill>
          <p:spPr>
            <a:xfrm>
              <a:off x="6584886" y="4985648"/>
              <a:ext cx="324004" cy="175665"/>
            </a:xfrm>
            <a:prstGeom prst="rect">
              <a:avLst/>
            </a:prstGeom>
            <a:grpFill/>
          </p:spPr>
        </p:pic>
      </p:grpSp>
      <p:cxnSp>
        <p:nvCxnSpPr>
          <p:cNvPr id="18" name="Connecteur droit 17"/>
          <p:cNvCxnSpPr/>
          <p:nvPr userDrawn="1"/>
        </p:nvCxnSpPr>
        <p:spPr>
          <a:xfrm>
            <a:off x="9166950" y="3699114"/>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Freeform 14"/>
          <p:cNvSpPr>
            <a:spLocks noEditPoints="1"/>
          </p:cNvSpPr>
          <p:nvPr userDrawn="1"/>
        </p:nvSpPr>
        <p:spPr bwMode="auto">
          <a:xfrm>
            <a:off x="8680401" y="4299756"/>
            <a:ext cx="259955" cy="310935"/>
          </a:xfrm>
          <a:custGeom>
            <a:avLst/>
            <a:gdLst>
              <a:gd name="T0" fmla="*/ 253 w 253"/>
              <a:gd name="T1" fmla="*/ 0 h 269"/>
              <a:gd name="T2" fmla="*/ 152 w 253"/>
              <a:gd name="T3" fmla="*/ 269 h 269"/>
              <a:gd name="T4" fmla="*/ 102 w 253"/>
              <a:gd name="T5" fmla="*/ 216 h 269"/>
              <a:gd name="T6" fmla="*/ 0 w 253"/>
              <a:gd name="T7" fmla="*/ 269 h 269"/>
              <a:gd name="T8" fmla="*/ 24 w 253"/>
              <a:gd name="T9" fmla="*/ 156 h 269"/>
              <a:gd name="T10" fmla="*/ 77 w 253"/>
              <a:gd name="T11" fmla="*/ 186 h 269"/>
              <a:gd name="T12" fmla="*/ 24 w 253"/>
              <a:gd name="T13" fmla="*/ 156 h 269"/>
              <a:gd name="T14" fmla="*/ 230 w 253"/>
              <a:gd name="T15" fmla="*/ 199 h 269"/>
              <a:gd name="T16" fmla="*/ 176 w 253"/>
              <a:gd name="T17" fmla="*/ 229 h 269"/>
              <a:gd name="T18" fmla="*/ 24 w 253"/>
              <a:gd name="T19" fmla="*/ 199 h 269"/>
              <a:gd name="T20" fmla="*/ 77 w 253"/>
              <a:gd name="T21" fmla="*/ 229 h 269"/>
              <a:gd name="T22" fmla="*/ 24 w 253"/>
              <a:gd name="T23" fmla="*/ 199 h 269"/>
              <a:gd name="T24" fmla="*/ 77 w 253"/>
              <a:gd name="T25" fmla="*/ 28 h 269"/>
              <a:gd name="T26" fmla="*/ 24 w 253"/>
              <a:gd name="T27" fmla="*/ 58 h 269"/>
              <a:gd name="T28" fmla="*/ 94 w 253"/>
              <a:gd name="T29" fmla="*/ 28 h 269"/>
              <a:gd name="T30" fmla="*/ 159 w 253"/>
              <a:gd name="T31" fmla="*/ 58 h 269"/>
              <a:gd name="T32" fmla="*/ 94 w 253"/>
              <a:gd name="T33" fmla="*/ 28 h 269"/>
              <a:gd name="T34" fmla="*/ 230 w 253"/>
              <a:gd name="T35" fmla="*/ 28 h 269"/>
              <a:gd name="T36" fmla="*/ 176 w 253"/>
              <a:gd name="T37" fmla="*/ 58 h 269"/>
              <a:gd name="T38" fmla="*/ 24 w 253"/>
              <a:gd name="T39" fmla="*/ 71 h 269"/>
              <a:gd name="T40" fmla="*/ 77 w 253"/>
              <a:gd name="T41" fmla="*/ 100 h 269"/>
              <a:gd name="T42" fmla="*/ 24 w 253"/>
              <a:gd name="T43" fmla="*/ 71 h 269"/>
              <a:gd name="T44" fmla="*/ 159 w 253"/>
              <a:gd name="T45" fmla="*/ 71 h 269"/>
              <a:gd name="T46" fmla="*/ 94 w 253"/>
              <a:gd name="T47" fmla="*/ 100 h 269"/>
              <a:gd name="T48" fmla="*/ 176 w 253"/>
              <a:gd name="T49" fmla="*/ 71 h 269"/>
              <a:gd name="T50" fmla="*/ 230 w 253"/>
              <a:gd name="T51" fmla="*/ 100 h 269"/>
              <a:gd name="T52" fmla="*/ 176 w 253"/>
              <a:gd name="T53" fmla="*/ 71 h 269"/>
              <a:gd name="T54" fmla="*/ 77 w 253"/>
              <a:gd name="T55" fmla="*/ 114 h 269"/>
              <a:gd name="T56" fmla="*/ 24 w 253"/>
              <a:gd name="T57" fmla="*/ 143 h 269"/>
              <a:gd name="T58" fmla="*/ 94 w 253"/>
              <a:gd name="T59" fmla="*/ 114 h 269"/>
              <a:gd name="T60" fmla="*/ 159 w 253"/>
              <a:gd name="T61" fmla="*/ 143 h 269"/>
              <a:gd name="T62" fmla="*/ 94 w 253"/>
              <a:gd name="T63" fmla="*/ 114 h 269"/>
              <a:gd name="T64" fmla="*/ 230 w 253"/>
              <a:gd name="T65" fmla="*/ 114 h 269"/>
              <a:gd name="T66" fmla="*/ 176 w 253"/>
              <a:gd name="T67" fmla="*/ 143 h 269"/>
              <a:gd name="T68" fmla="*/ 94 w 253"/>
              <a:gd name="T69" fmla="*/ 156 h 269"/>
              <a:gd name="T70" fmla="*/ 159 w 253"/>
              <a:gd name="T71" fmla="*/ 186 h 269"/>
              <a:gd name="T72" fmla="*/ 94 w 253"/>
              <a:gd name="T73" fmla="*/ 156 h 269"/>
              <a:gd name="T74" fmla="*/ 230 w 253"/>
              <a:gd name="T75" fmla="*/ 156 h 269"/>
              <a:gd name="T76" fmla="*/ 176 w 253"/>
              <a:gd name="T77" fmla="*/ 186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53" h="269">
                <a:moveTo>
                  <a:pt x="0" y="0"/>
                </a:moveTo>
                <a:cubicBezTo>
                  <a:pt x="253" y="0"/>
                  <a:pt x="253" y="0"/>
                  <a:pt x="253" y="0"/>
                </a:cubicBezTo>
                <a:cubicBezTo>
                  <a:pt x="253" y="269"/>
                  <a:pt x="253" y="269"/>
                  <a:pt x="253" y="269"/>
                </a:cubicBezTo>
                <a:cubicBezTo>
                  <a:pt x="152" y="269"/>
                  <a:pt x="152" y="269"/>
                  <a:pt x="152" y="269"/>
                </a:cubicBezTo>
                <a:cubicBezTo>
                  <a:pt x="152" y="216"/>
                  <a:pt x="152" y="216"/>
                  <a:pt x="152" y="216"/>
                </a:cubicBezTo>
                <a:cubicBezTo>
                  <a:pt x="152" y="200"/>
                  <a:pt x="102" y="200"/>
                  <a:pt x="102" y="216"/>
                </a:cubicBezTo>
                <a:cubicBezTo>
                  <a:pt x="102" y="269"/>
                  <a:pt x="102" y="269"/>
                  <a:pt x="102" y="269"/>
                </a:cubicBezTo>
                <a:cubicBezTo>
                  <a:pt x="0" y="269"/>
                  <a:pt x="0" y="269"/>
                  <a:pt x="0" y="269"/>
                </a:cubicBezTo>
                <a:lnTo>
                  <a:pt x="0" y="0"/>
                </a:lnTo>
                <a:close/>
                <a:moveTo>
                  <a:pt x="24" y="156"/>
                </a:moveTo>
                <a:cubicBezTo>
                  <a:pt x="77" y="156"/>
                  <a:pt x="77" y="156"/>
                  <a:pt x="77" y="156"/>
                </a:cubicBezTo>
                <a:cubicBezTo>
                  <a:pt x="77" y="186"/>
                  <a:pt x="77" y="186"/>
                  <a:pt x="77" y="186"/>
                </a:cubicBezTo>
                <a:cubicBezTo>
                  <a:pt x="24" y="186"/>
                  <a:pt x="24" y="186"/>
                  <a:pt x="24" y="186"/>
                </a:cubicBezTo>
                <a:lnTo>
                  <a:pt x="24" y="156"/>
                </a:lnTo>
                <a:close/>
                <a:moveTo>
                  <a:pt x="176" y="199"/>
                </a:moveTo>
                <a:cubicBezTo>
                  <a:pt x="230" y="199"/>
                  <a:pt x="230" y="199"/>
                  <a:pt x="230" y="199"/>
                </a:cubicBezTo>
                <a:cubicBezTo>
                  <a:pt x="230" y="229"/>
                  <a:pt x="230" y="229"/>
                  <a:pt x="230" y="229"/>
                </a:cubicBezTo>
                <a:cubicBezTo>
                  <a:pt x="176" y="229"/>
                  <a:pt x="176" y="229"/>
                  <a:pt x="176" y="229"/>
                </a:cubicBezTo>
                <a:lnTo>
                  <a:pt x="176" y="199"/>
                </a:lnTo>
                <a:close/>
                <a:moveTo>
                  <a:pt x="24" y="199"/>
                </a:moveTo>
                <a:cubicBezTo>
                  <a:pt x="77" y="199"/>
                  <a:pt x="77" y="199"/>
                  <a:pt x="77" y="199"/>
                </a:cubicBezTo>
                <a:cubicBezTo>
                  <a:pt x="77" y="229"/>
                  <a:pt x="77" y="229"/>
                  <a:pt x="77" y="229"/>
                </a:cubicBezTo>
                <a:cubicBezTo>
                  <a:pt x="24" y="229"/>
                  <a:pt x="24" y="229"/>
                  <a:pt x="24" y="229"/>
                </a:cubicBezTo>
                <a:lnTo>
                  <a:pt x="24" y="199"/>
                </a:lnTo>
                <a:close/>
                <a:moveTo>
                  <a:pt x="24" y="28"/>
                </a:moveTo>
                <a:cubicBezTo>
                  <a:pt x="77" y="28"/>
                  <a:pt x="77" y="28"/>
                  <a:pt x="77" y="28"/>
                </a:cubicBezTo>
                <a:cubicBezTo>
                  <a:pt x="77" y="58"/>
                  <a:pt x="77" y="58"/>
                  <a:pt x="77" y="58"/>
                </a:cubicBezTo>
                <a:cubicBezTo>
                  <a:pt x="24" y="58"/>
                  <a:pt x="24" y="58"/>
                  <a:pt x="24" y="58"/>
                </a:cubicBezTo>
                <a:lnTo>
                  <a:pt x="24" y="28"/>
                </a:lnTo>
                <a:close/>
                <a:moveTo>
                  <a:pt x="94" y="28"/>
                </a:moveTo>
                <a:cubicBezTo>
                  <a:pt x="159" y="28"/>
                  <a:pt x="159" y="28"/>
                  <a:pt x="159" y="28"/>
                </a:cubicBezTo>
                <a:cubicBezTo>
                  <a:pt x="159" y="58"/>
                  <a:pt x="159" y="58"/>
                  <a:pt x="159" y="58"/>
                </a:cubicBezTo>
                <a:cubicBezTo>
                  <a:pt x="94" y="58"/>
                  <a:pt x="94" y="58"/>
                  <a:pt x="94" y="58"/>
                </a:cubicBezTo>
                <a:lnTo>
                  <a:pt x="94" y="28"/>
                </a:lnTo>
                <a:close/>
                <a:moveTo>
                  <a:pt x="176" y="28"/>
                </a:moveTo>
                <a:cubicBezTo>
                  <a:pt x="230" y="28"/>
                  <a:pt x="230" y="28"/>
                  <a:pt x="230" y="28"/>
                </a:cubicBezTo>
                <a:cubicBezTo>
                  <a:pt x="230" y="58"/>
                  <a:pt x="230" y="58"/>
                  <a:pt x="230" y="58"/>
                </a:cubicBezTo>
                <a:cubicBezTo>
                  <a:pt x="176" y="58"/>
                  <a:pt x="176" y="58"/>
                  <a:pt x="176" y="58"/>
                </a:cubicBezTo>
                <a:lnTo>
                  <a:pt x="176" y="28"/>
                </a:lnTo>
                <a:close/>
                <a:moveTo>
                  <a:pt x="24" y="71"/>
                </a:moveTo>
                <a:cubicBezTo>
                  <a:pt x="77" y="71"/>
                  <a:pt x="77" y="71"/>
                  <a:pt x="77" y="71"/>
                </a:cubicBezTo>
                <a:cubicBezTo>
                  <a:pt x="77" y="100"/>
                  <a:pt x="77" y="100"/>
                  <a:pt x="77" y="100"/>
                </a:cubicBezTo>
                <a:cubicBezTo>
                  <a:pt x="24" y="100"/>
                  <a:pt x="24" y="100"/>
                  <a:pt x="24" y="100"/>
                </a:cubicBezTo>
                <a:lnTo>
                  <a:pt x="24" y="71"/>
                </a:lnTo>
                <a:close/>
                <a:moveTo>
                  <a:pt x="94" y="71"/>
                </a:moveTo>
                <a:cubicBezTo>
                  <a:pt x="159" y="71"/>
                  <a:pt x="159" y="71"/>
                  <a:pt x="159" y="71"/>
                </a:cubicBezTo>
                <a:cubicBezTo>
                  <a:pt x="159" y="100"/>
                  <a:pt x="159" y="100"/>
                  <a:pt x="159" y="100"/>
                </a:cubicBezTo>
                <a:cubicBezTo>
                  <a:pt x="94" y="100"/>
                  <a:pt x="94" y="100"/>
                  <a:pt x="94" y="100"/>
                </a:cubicBezTo>
                <a:lnTo>
                  <a:pt x="94" y="71"/>
                </a:lnTo>
                <a:close/>
                <a:moveTo>
                  <a:pt x="176" y="71"/>
                </a:moveTo>
                <a:cubicBezTo>
                  <a:pt x="230" y="71"/>
                  <a:pt x="230" y="71"/>
                  <a:pt x="230" y="71"/>
                </a:cubicBezTo>
                <a:cubicBezTo>
                  <a:pt x="230" y="100"/>
                  <a:pt x="230" y="100"/>
                  <a:pt x="230" y="100"/>
                </a:cubicBezTo>
                <a:cubicBezTo>
                  <a:pt x="176" y="100"/>
                  <a:pt x="176" y="100"/>
                  <a:pt x="176" y="100"/>
                </a:cubicBezTo>
                <a:lnTo>
                  <a:pt x="176" y="71"/>
                </a:lnTo>
                <a:close/>
                <a:moveTo>
                  <a:pt x="24" y="114"/>
                </a:moveTo>
                <a:cubicBezTo>
                  <a:pt x="77" y="114"/>
                  <a:pt x="77" y="114"/>
                  <a:pt x="77" y="114"/>
                </a:cubicBezTo>
                <a:cubicBezTo>
                  <a:pt x="77" y="143"/>
                  <a:pt x="77" y="143"/>
                  <a:pt x="77" y="143"/>
                </a:cubicBezTo>
                <a:cubicBezTo>
                  <a:pt x="24" y="143"/>
                  <a:pt x="24" y="143"/>
                  <a:pt x="24" y="143"/>
                </a:cubicBezTo>
                <a:lnTo>
                  <a:pt x="24" y="114"/>
                </a:lnTo>
                <a:close/>
                <a:moveTo>
                  <a:pt x="94" y="114"/>
                </a:moveTo>
                <a:cubicBezTo>
                  <a:pt x="159" y="114"/>
                  <a:pt x="159" y="114"/>
                  <a:pt x="159" y="114"/>
                </a:cubicBezTo>
                <a:cubicBezTo>
                  <a:pt x="159" y="143"/>
                  <a:pt x="159" y="143"/>
                  <a:pt x="159" y="143"/>
                </a:cubicBezTo>
                <a:cubicBezTo>
                  <a:pt x="94" y="143"/>
                  <a:pt x="94" y="143"/>
                  <a:pt x="94" y="143"/>
                </a:cubicBezTo>
                <a:lnTo>
                  <a:pt x="94" y="114"/>
                </a:lnTo>
                <a:close/>
                <a:moveTo>
                  <a:pt x="176" y="114"/>
                </a:moveTo>
                <a:cubicBezTo>
                  <a:pt x="230" y="114"/>
                  <a:pt x="230" y="114"/>
                  <a:pt x="230" y="114"/>
                </a:cubicBezTo>
                <a:cubicBezTo>
                  <a:pt x="230" y="143"/>
                  <a:pt x="230" y="143"/>
                  <a:pt x="230" y="143"/>
                </a:cubicBezTo>
                <a:cubicBezTo>
                  <a:pt x="176" y="143"/>
                  <a:pt x="176" y="143"/>
                  <a:pt x="176" y="143"/>
                </a:cubicBezTo>
                <a:lnTo>
                  <a:pt x="176" y="114"/>
                </a:lnTo>
                <a:close/>
                <a:moveTo>
                  <a:pt x="94" y="156"/>
                </a:moveTo>
                <a:cubicBezTo>
                  <a:pt x="159" y="156"/>
                  <a:pt x="159" y="156"/>
                  <a:pt x="159" y="156"/>
                </a:cubicBezTo>
                <a:cubicBezTo>
                  <a:pt x="159" y="186"/>
                  <a:pt x="159" y="186"/>
                  <a:pt x="159" y="186"/>
                </a:cubicBezTo>
                <a:cubicBezTo>
                  <a:pt x="94" y="186"/>
                  <a:pt x="94" y="186"/>
                  <a:pt x="94" y="186"/>
                </a:cubicBezTo>
                <a:lnTo>
                  <a:pt x="94" y="156"/>
                </a:lnTo>
                <a:close/>
                <a:moveTo>
                  <a:pt x="176" y="156"/>
                </a:moveTo>
                <a:cubicBezTo>
                  <a:pt x="230" y="156"/>
                  <a:pt x="230" y="156"/>
                  <a:pt x="230" y="156"/>
                </a:cubicBezTo>
                <a:cubicBezTo>
                  <a:pt x="230" y="186"/>
                  <a:pt x="230" y="186"/>
                  <a:pt x="230" y="186"/>
                </a:cubicBezTo>
                <a:cubicBezTo>
                  <a:pt x="176" y="186"/>
                  <a:pt x="176" y="186"/>
                  <a:pt x="176" y="186"/>
                </a:cubicBezTo>
                <a:lnTo>
                  <a:pt x="176" y="156"/>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20" name="Connecteur droit 19"/>
          <p:cNvCxnSpPr/>
          <p:nvPr userDrawn="1"/>
        </p:nvCxnSpPr>
        <p:spPr>
          <a:xfrm>
            <a:off x="9166950" y="4311223"/>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Connecteur droit 20"/>
          <p:cNvCxnSpPr/>
          <p:nvPr userDrawn="1"/>
        </p:nvCxnSpPr>
        <p:spPr>
          <a:xfrm>
            <a:off x="9166950" y="4932937"/>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2" name="Groupe 21"/>
          <p:cNvGrpSpPr/>
          <p:nvPr userDrawn="1"/>
        </p:nvGrpSpPr>
        <p:grpSpPr>
          <a:xfrm>
            <a:off x="8644621" y="3033429"/>
            <a:ext cx="331514" cy="397918"/>
            <a:chOff x="8754985" y="5870111"/>
            <a:chExt cx="331514" cy="397918"/>
          </a:xfrm>
          <a:solidFill>
            <a:schemeClr val="accent1">
              <a:lumMod val="75000"/>
            </a:schemeClr>
          </a:solidFill>
        </p:grpSpPr>
        <p:grpSp>
          <p:nvGrpSpPr>
            <p:cNvPr id="23" name="Groupe 22"/>
            <p:cNvGrpSpPr/>
            <p:nvPr/>
          </p:nvGrpSpPr>
          <p:grpSpPr>
            <a:xfrm>
              <a:off x="8754985" y="5870111"/>
              <a:ext cx="211494" cy="232796"/>
              <a:chOff x="430213" y="3675587"/>
              <a:chExt cx="1101725" cy="892175"/>
            </a:xfrm>
            <a:grpFill/>
          </p:grpSpPr>
          <p:sp>
            <p:nvSpPr>
              <p:cNvPr id="27" name="Freeform 104"/>
              <p:cNvSpPr>
                <a:spLocks/>
              </p:cNvSpPr>
              <p:nvPr/>
            </p:nvSpPr>
            <p:spPr bwMode="auto">
              <a:xfrm>
                <a:off x="430213" y="3675587"/>
                <a:ext cx="1101725" cy="892175"/>
              </a:xfrm>
              <a:custGeom>
                <a:avLst/>
                <a:gdLst>
                  <a:gd name="T0" fmla="*/ 466 w 466"/>
                  <a:gd name="T1" fmla="*/ 149 h 377"/>
                  <a:gd name="T2" fmla="*/ 233 w 466"/>
                  <a:gd name="T3" fmla="*/ 0 h 377"/>
                  <a:gd name="T4" fmla="*/ 0 w 466"/>
                  <a:gd name="T5" fmla="*/ 149 h 377"/>
                  <a:gd name="T6" fmla="*/ 233 w 466"/>
                  <a:gd name="T7" fmla="*/ 299 h 377"/>
                  <a:gd name="T8" fmla="*/ 286 w 466"/>
                  <a:gd name="T9" fmla="*/ 295 h 377"/>
                  <a:gd name="T10" fmla="*/ 321 w 466"/>
                  <a:gd name="T11" fmla="*/ 320 h 377"/>
                  <a:gd name="T12" fmla="*/ 354 w 466"/>
                  <a:gd name="T13" fmla="*/ 344 h 377"/>
                  <a:gd name="T14" fmla="*/ 391 w 466"/>
                  <a:gd name="T15" fmla="*/ 370 h 377"/>
                  <a:gd name="T16" fmla="*/ 401 w 466"/>
                  <a:gd name="T17" fmla="*/ 377 h 377"/>
                  <a:gd name="T18" fmla="*/ 397 w 466"/>
                  <a:gd name="T19" fmla="*/ 361 h 377"/>
                  <a:gd name="T20" fmla="*/ 380 w 466"/>
                  <a:gd name="T21" fmla="*/ 266 h 377"/>
                  <a:gd name="T22" fmla="*/ 466 w 466"/>
                  <a:gd name="T23" fmla="*/ 149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6" h="377">
                    <a:moveTo>
                      <a:pt x="466" y="149"/>
                    </a:moveTo>
                    <a:cubicBezTo>
                      <a:pt x="466" y="67"/>
                      <a:pt x="362" y="0"/>
                      <a:pt x="233" y="0"/>
                    </a:cubicBezTo>
                    <a:cubicBezTo>
                      <a:pt x="104" y="0"/>
                      <a:pt x="0" y="67"/>
                      <a:pt x="0" y="149"/>
                    </a:cubicBezTo>
                    <a:cubicBezTo>
                      <a:pt x="0" y="232"/>
                      <a:pt x="104" y="299"/>
                      <a:pt x="233" y="299"/>
                    </a:cubicBezTo>
                    <a:cubicBezTo>
                      <a:pt x="251" y="299"/>
                      <a:pt x="269" y="298"/>
                      <a:pt x="286" y="295"/>
                    </a:cubicBezTo>
                    <a:cubicBezTo>
                      <a:pt x="321" y="320"/>
                      <a:pt x="321" y="320"/>
                      <a:pt x="321" y="320"/>
                    </a:cubicBezTo>
                    <a:cubicBezTo>
                      <a:pt x="354" y="344"/>
                      <a:pt x="354" y="344"/>
                      <a:pt x="354" y="344"/>
                    </a:cubicBezTo>
                    <a:cubicBezTo>
                      <a:pt x="391" y="370"/>
                      <a:pt x="391" y="370"/>
                      <a:pt x="391" y="370"/>
                    </a:cubicBezTo>
                    <a:cubicBezTo>
                      <a:pt x="401" y="377"/>
                      <a:pt x="401" y="377"/>
                      <a:pt x="401" y="377"/>
                    </a:cubicBezTo>
                    <a:cubicBezTo>
                      <a:pt x="401" y="377"/>
                      <a:pt x="399" y="370"/>
                      <a:pt x="397" y="361"/>
                    </a:cubicBezTo>
                    <a:cubicBezTo>
                      <a:pt x="391" y="330"/>
                      <a:pt x="380" y="266"/>
                      <a:pt x="380" y="266"/>
                    </a:cubicBezTo>
                    <a:cubicBezTo>
                      <a:pt x="432" y="238"/>
                      <a:pt x="466" y="196"/>
                      <a:pt x="466" y="14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102"/>
              <p:cNvSpPr>
                <a:spLocks noEditPoints="1"/>
              </p:cNvSpPr>
              <p:nvPr/>
            </p:nvSpPr>
            <p:spPr bwMode="auto">
              <a:xfrm>
                <a:off x="809625" y="3810000"/>
                <a:ext cx="333134" cy="428406"/>
              </a:xfrm>
              <a:custGeom>
                <a:avLst/>
                <a:gdLst>
                  <a:gd name="T0" fmla="*/ 173 w 283"/>
                  <a:gd name="T1" fmla="*/ 296 h 398"/>
                  <a:gd name="T2" fmla="*/ 105 w 283"/>
                  <a:gd name="T3" fmla="*/ 296 h 398"/>
                  <a:gd name="T4" fmla="*/ 105 w 283"/>
                  <a:gd name="T5" fmla="*/ 278 h 398"/>
                  <a:gd name="T6" fmla="*/ 116 w 283"/>
                  <a:gd name="T7" fmla="*/ 223 h 398"/>
                  <a:gd name="T8" fmla="*/ 160 w 283"/>
                  <a:gd name="T9" fmla="*/ 175 h 398"/>
                  <a:gd name="T10" fmla="*/ 199 w 283"/>
                  <a:gd name="T11" fmla="*/ 140 h 398"/>
                  <a:gd name="T12" fmla="*/ 209 w 283"/>
                  <a:gd name="T13" fmla="*/ 111 h 398"/>
                  <a:gd name="T14" fmla="*/ 192 w 283"/>
                  <a:gd name="T15" fmla="*/ 73 h 398"/>
                  <a:gd name="T16" fmla="*/ 144 w 283"/>
                  <a:gd name="T17" fmla="*/ 58 h 398"/>
                  <a:gd name="T18" fmla="*/ 96 w 283"/>
                  <a:gd name="T19" fmla="*/ 74 h 398"/>
                  <a:gd name="T20" fmla="*/ 70 w 283"/>
                  <a:gd name="T21" fmla="*/ 124 h 398"/>
                  <a:gd name="T22" fmla="*/ 0 w 283"/>
                  <a:gd name="T23" fmla="*/ 115 h 398"/>
                  <a:gd name="T24" fmla="*/ 41 w 283"/>
                  <a:gd name="T25" fmla="*/ 34 h 398"/>
                  <a:gd name="T26" fmla="*/ 141 w 283"/>
                  <a:gd name="T27" fmla="*/ 0 h 398"/>
                  <a:gd name="T28" fmla="*/ 244 w 283"/>
                  <a:gd name="T29" fmla="*/ 34 h 398"/>
                  <a:gd name="T30" fmla="*/ 283 w 283"/>
                  <a:gd name="T31" fmla="*/ 113 h 398"/>
                  <a:gd name="T32" fmla="*/ 268 w 283"/>
                  <a:gd name="T33" fmla="*/ 160 h 398"/>
                  <a:gd name="T34" fmla="*/ 208 w 283"/>
                  <a:gd name="T35" fmla="*/ 221 h 398"/>
                  <a:gd name="T36" fmla="*/ 179 w 283"/>
                  <a:gd name="T37" fmla="*/ 253 h 398"/>
                  <a:gd name="T38" fmla="*/ 173 w 283"/>
                  <a:gd name="T39" fmla="*/ 296 h 398"/>
                  <a:gd name="T40" fmla="*/ 105 w 283"/>
                  <a:gd name="T41" fmla="*/ 398 h 398"/>
                  <a:gd name="T42" fmla="*/ 105 w 283"/>
                  <a:gd name="T43" fmla="*/ 322 h 398"/>
                  <a:gd name="T44" fmla="*/ 180 w 283"/>
                  <a:gd name="T45" fmla="*/ 322 h 398"/>
                  <a:gd name="T46" fmla="*/ 180 w 283"/>
                  <a:gd name="T47" fmla="*/ 398 h 398"/>
                  <a:gd name="T48" fmla="*/ 105 w 283"/>
                  <a:gd name="T49" fmla="*/ 398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3" h="398">
                    <a:moveTo>
                      <a:pt x="173" y="296"/>
                    </a:moveTo>
                    <a:cubicBezTo>
                      <a:pt x="105" y="296"/>
                      <a:pt x="105" y="296"/>
                      <a:pt x="105" y="296"/>
                    </a:cubicBezTo>
                    <a:cubicBezTo>
                      <a:pt x="105" y="286"/>
                      <a:pt x="105" y="280"/>
                      <a:pt x="105" y="278"/>
                    </a:cubicBezTo>
                    <a:cubicBezTo>
                      <a:pt x="105" y="256"/>
                      <a:pt x="108" y="238"/>
                      <a:pt x="116" y="223"/>
                    </a:cubicBezTo>
                    <a:cubicBezTo>
                      <a:pt x="123" y="209"/>
                      <a:pt x="138" y="193"/>
                      <a:pt x="160" y="175"/>
                    </a:cubicBezTo>
                    <a:cubicBezTo>
                      <a:pt x="182" y="157"/>
                      <a:pt x="195" y="146"/>
                      <a:pt x="199" y="140"/>
                    </a:cubicBezTo>
                    <a:cubicBezTo>
                      <a:pt x="206" y="131"/>
                      <a:pt x="209" y="122"/>
                      <a:pt x="209" y="111"/>
                    </a:cubicBezTo>
                    <a:cubicBezTo>
                      <a:pt x="209" y="96"/>
                      <a:pt x="203" y="84"/>
                      <a:pt x="192" y="73"/>
                    </a:cubicBezTo>
                    <a:cubicBezTo>
                      <a:pt x="180" y="63"/>
                      <a:pt x="164" y="58"/>
                      <a:pt x="144" y="58"/>
                    </a:cubicBezTo>
                    <a:cubicBezTo>
                      <a:pt x="125" y="58"/>
                      <a:pt x="109" y="63"/>
                      <a:pt x="96" y="74"/>
                    </a:cubicBezTo>
                    <a:cubicBezTo>
                      <a:pt x="83" y="85"/>
                      <a:pt x="74" y="102"/>
                      <a:pt x="70" y="124"/>
                    </a:cubicBezTo>
                    <a:cubicBezTo>
                      <a:pt x="0" y="115"/>
                      <a:pt x="0" y="115"/>
                      <a:pt x="0" y="115"/>
                    </a:cubicBezTo>
                    <a:cubicBezTo>
                      <a:pt x="2" y="83"/>
                      <a:pt x="16" y="56"/>
                      <a:pt x="41" y="34"/>
                    </a:cubicBezTo>
                    <a:cubicBezTo>
                      <a:pt x="67" y="12"/>
                      <a:pt x="100" y="0"/>
                      <a:pt x="141" y="0"/>
                    </a:cubicBezTo>
                    <a:cubicBezTo>
                      <a:pt x="184" y="0"/>
                      <a:pt x="219" y="12"/>
                      <a:pt x="244" y="34"/>
                    </a:cubicBezTo>
                    <a:cubicBezTo>
                      <a:pt x="270" y="57"/>
                      <a:pt x="283" y="83"/>
                      <a:pt x="283" y="113"/>
                    </a:cubicBezTo>
                    <a:cubicBezTo>
                      <a:pt x="283" y="130"/>
                      <a:pt x="278" y="146"/>
                      <a:pt x="268" y="160"/>
                    </a:cubicBezTo>
                    <a:cubicBezTo>
                      <a:pt x="259" y="175"/>
                      <a:pt x="239" y="196"/>
                      <a:pt x="208" y="221"/>
                    </a:cubicBezTo>
                    <a:cubicBezTo>
                      <a:pt x="192" y="234"/>
                      <a:pt x="182" y="245"/>
                      <a:pt x="179" y="253"/>
                    </a:cubicBezTo>
                    <a:cubicBezTo>
                      <a:pt x="175" y="261"/>
                      <a:pt x="173" y="275"/>
                      <a:pt x="173" y="296"/>
                    </a:cubicBezTo>
                    <a:close/>
                    <a:moveTo>
                      <a:pt x="105" y="398"/>
                    </a:moveTo>
                    <a:cubicBezTo>
                      <a:pt x="105" y="322"/>
                      <a:pt x="105" y="322"/>
                      <a:pt x="105" y="322"/>
                    </a:cubicBezTo>
                    <a:cubicBezTo>
                      <a:pt x="180" y="322"/>
                      <a:pt x="180" y="322"/>
                      <a:pt x="180" y="322"/>
                    </a:cubicBezTo>
                    <a:cubicBezTo>
                      <a:pt x="180" y="398"/>
                      <a:pt x="180" y="398"/>
                      <a:pt x="180" y="398"/>
                    </a:cubicBezTo>
                    <a:lnTo>
                      <a:pt x="105" y="398"/>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4" name="Group 160"/>
            <p:cNvGrpSpPr/>
            <p:nvPr/>
          </p:nvGrpSpPr>
          <p:grpSpPr>
            <a:xfrm>
              <a:off x="8909939" y="6032111"/>
              <a:ext cx="176560" cy="235918"/>
              <a:chOff x="2428875" y="2124075"/>
              <a:chExt cx="679450" cy="1012826"/>
            </a:xfrm>
            <a:grpFill/>
          </p:grpSpPr>
          <p:sp>
            <p:nvSpPr>
              <p:cNvPr id="25" name="Oval 58"/>
              <p:cNvSpPr>
                <a:spLocks noChangeArrowheads="1"/>
              </p:cNvSpPr>
              <p:nvPr/>
            </p:nvSpPr>
            <p:spPr bwMode="auto">
              <a:xfrm>
                <a:off x="2571750" y="2124075"/>
                <a:ext cx="390525" cy="3857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Freeform 59"/>
              <p:cNvSpPr>
                <a:spLocks/>
              </p:cNvSpPr>
              <p:nvPr/>
            </p:nvSpPr>
            <p:spPr bwMode="auto">
              <a:xfrm>
                <a:off x="2428875" y="2547938"/>
                <a:ext cx="679450" cy="588963"/>
              </a:xfrm>
              <a:custGeom>
                <a:avLst/>
                <a:gdLst>
                  <a:gd name="T0" fmla="*/ 123 w 181"/>
                  <a:gd name="T1" fmla="*/ 0 h 157"/>
                  <a:gd name="T2" fmla="*/ 90 w 181"/>
                  <a:gd name="T3" fmla="*/ 38 h 157"/>
                  <a:gd name="T4" fmla="*/ 58 w 181"/>
                  <a:gd name="T5" fmla="*/ 0 h 157"/>
                  <a:gd name="T6" fmla="*/ 0 w 181"/>
                  <a:gd name="T7" fmla="*/ 98 h 157"/>
                  <a:gd name="T8" fmla="*/ 1 w 181"/>
                  <a:gd name="T9" fmla="*/ 116 h 157"/>
                  <a:gd name="T10" fmla="*/ 91 w 181"/>
                  <a:gd name="T11" fmla="*/ 157 h 157"/>
                  <a:gd name="T12" fmla="*/ 180 w 181"/>
                  <a:gd name="T13" fmla="*/ 116 h 157"/>
                  <a:gd name="T14" fmla="*/ 181 w 181"/>
                  <a:gd name="T15" fmla="*/ 98 h 157"/>
                  <a:gd name="T16" fmla="*/ 123 w 181"/>
                  <a:gd name="T1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157">
                    <a:moveTo>
                      <a:pt x="123" y="0"/>
                    </a:moveTo>
                    <a:cubicBezTo>
                      <a:pt x="90" y="38"/>
                      <a:pt x="90" y="38"/>
                      <a:pt x="90" y="38"/>
                    </a:cubicBezTo>
                    <a:cubicBezTo>
                      <a:pt x="58" y="0"/>
                      <a:pt x="58" y="0"/>
                      <a:pt x="58" y="0"/>
                    </a:cubicBezTo>
                    <a:cubicBezTo>
                      <a:pt x="24" y="15"/>
                      <a:pt x="0" y="53"/>
                      <a:pt x="0" y="98"/>
                    </a:cubicBezTo>
                    <a:cubicBezTo>
                      <a:pt x="0" y="105"/>
                      <a:pt x="0" y="111"/>
                      <a:pt x="1" y="116"/>
                    </a:cubicBezTo>
                    <a:cubicBezTo>
                      <a:pt x="20" y="141"/>
                      <a:pt x="53" y="157"/>
                      <a:pt x="91" y="157"/>
                    </a:cubicBezTo>
                    <a:cubicBezTo>
                      <a:pt x="128" y="157"/>
                      <a:pt x="161" y="141"/>
                      <a:pt x="180" y="116"/>
                    </a:cubicBezTo>
                    <a:cubicBezTo>
                      <a:pt x="181" y="111"/>
                      <a:pt x="181" y="105"/>
                      <a:pt x="181" y="98"/>
                    </a:cubicBezTo>
                    <a:cubicBezTo>
                      <a:pt x="181" y="53"/>
                      <a:pt x="157" y="15"/>
                      <a:pt x="12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cxnSp>
        <p:nvCxnSpPr>
          <p:cNvPr id="29" name="Connecteur droit 28"/>
          <p:cNvCxnSpPr/>
          <p:nvPr userDrawn="1"/>
        </p:nvCxnSpPr>
        <p:spPr>
          <a:xfrm>
            <a:off x="9166950" y="3088388"/>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Connecteur droit 29"/>
          <p:cNvCxnSpPr/>
          <p:nvPr userDrawn="1"/>
        </p:nvCxnSpPr>
        <p:spPr>
          <a:xfrm>
            <a:off x="9166950" y="1873323"/>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31" name="Image 30"/>
          <p:cNvPicPr>
            <a:picLocks noChangeAspect="1"/>
          </p:cNvPicPr>
          <p:nvPr userDrawn="1"/>
        </p:nvPicPr>
        <p:blipFill rotWithShape="1">
          <a:blip r:embed="rId4" cstate="print">
            <a:duotone>
              <a:schemeClr val="accent1">
                <a:shade val="45000"/>
                <a:satMod val="135000"/>
              </a:schemeClr>
              <a:prstClr val="white"/>
            </a:duotone>
            <a:extLst>
              <a:ext uri="{28A0092B-C50C-407E-A947-70E740481C1C}">
                <a14:useLocalDpi xmlns:a14="http://schemas.microsoft.com/office/drawing/2010/main" val="0"/>
              </a:ext>
            </a:extLst>
          </a:blip>
          <a:srcRect l="24315" r="24430" b="13247"/>
          <a:stretch/>
        </p:blipFill>
        <p:spPr>
          <a:xfrm>
            <a:off x="8705083" y="1839104"/>
            <a:ext cx="210591" cy="356439"/>
          </a:xfrm>
          <a:prstGeom prst="rect">
            <a:avLst/>
          </a:prstGeom>
        </p:spPr>
      </p:pic>
      <p:pic>
        <p:nvPicPr>
          <p:cNvPr id="32" name="Image 31"/>
          <p:cNvPicPr>
            <a:picLocks noChangeAspect="1"/>
          </p:cNvPicPr>
          <p:nvPr userDrawn="1"/>
        </p:nvPicPr>
        <p:blipFill rotWithShape="1">
          <a:blip r:embed="rId5" cstate="print">
            <a:duotone>
              <a:schemeClr val="accent1">
                <a:shade val="45000"/>
                <a:satMod val="135000"/>
              </a:schemeClr>
              <a:prstClr val="white"/>
            </a:duotone>
            <a:extLst>
              <a:ext uri="{28A0092B-C50C-407E-A947-70E740481C1C}">
                <a14:useLocalDpi xmlns:a14="http://schemas.microsoft.com/office/drawing/2010/main" val="0"/>
              </a:ext>
            </a:extLst>
          </a:blip>
          <a:srcRect l="10975" r="14046" b="18269"/>
          <a:stretch/>
        </p:blipFill>
        <p:spPr>
          <a:xfrm>
            <a:off x="8656348" y="1237494"/>
            <a:ext cx="308060" cy="335807"/>
          </a:xfrm>
          <a:prstGeom prst="rect">
            <a:avLst/>
          </a:prstGeom>
        </p:spPr>
      </p:pic>
      <p:cxnSp>
        <p:nvCxnSpPr>
          <p:cNvPr id="33" name="Connecteur droit 32"/>
          <p:cNvCxnSpPr/>
          <p:nvPr userDrawn="1"/>
        </p:nvCxnSpPr>
        <p:spPr>
          <a:xfrm>
            <a:off x="9166950" y="1261397"/>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34" name="Image 33"/>
          <p:cNvPicPr>
            <a:picLocks noChangeAspect="1"/>
          </p:cNvPicPr>
          <p:nvPr userDrawn="1"/>
        </p:nvPicPr>
        <p:blipFill rotWithShape="1">
          <a:blip r:embed="rId6" cstate="print">
            <a:duotone>
              <a:schemeClr val="accent1">
                <a:shade val="45000"/>
                <a:satMod val="135000"/>
              </a:schemeClr>
              <a:prstClr val="white"/>
            </a:duotone>
            <a:extLst>
              <a:ext uri="{28A0092B-C50C-407E-A947-70E740481C1C}">
                <a14:useLocalDpi xmlns:a14="http://schemas.microsoft.com/office/drawing/2010/main" val="0"/>
              </a:ext>
            </a:extLst>
          </a:blip>
          <a:srcRect l="10808" r="11010" b="18030"/>
          <a:stretch/>
        </p:blipFill>
        <p:spPr>
          <a:xfrm>
            <a:off x="8648997" y="4907737"/>
            <a:ext cx="322762" cy="338400"/>
          </a:xfrm>
          <a:prstGeom prst="rect">
            <a:avLst/>
          </a:prstGeom>
        </p:spPr>
      </p:pic>
      <p:pic>
        <p:nvPicPr>
          <p:cNvPr id="35" name="Image 34"/>
          <p:cNvPicPr>
            <a:picLocks noChangeAspect="1"/>
          </p:cNvPicPr>
          <p:nvPr userDrawn="1"/>
        </p:nvPicPr>
        <p:blipFill rotWithShape="1">
          <a:blip r:embed="rId7" cstate="print">
            <a:duotone>
              <a:schemeClr val="accent1">
                <a:shade val="45000"/>
                <a:satMod val="135000"/>
              </a:schemeClr>
              <a:prstClr val="white"/>
            </a:duotone>
            <a:extLst>
              <a:ext uri="{28A0092B-C50C-407E-A947-70E740481C1C}">
                <a14:useLocalDpi xmlns:a14="http://schemas.microsoft.com/office/drawing/2010/main" val="0"/>
              </a:ext>
            </a:extLst>
          </a:blip>
          <a:srcRect l="8291" t="3077" r="8018" b="17128"/>
          <a:stretch/>
        </p:blipFill>
        <p:spPr>
          <a:xfrm>
            <a:off x="8668070" y="5534082"/>
            <a:ext cx="309489" cy="295076"/>
          </a:xfrm>
          <a:prstGeom prst="rect">
            <a:avLst/>
          </a:prstGeom>
        </p:spPr>
      </p:pic>
      <p:cxnSp>
        <p:nvCxnSpPr>
          <p:cNvPr id="36" name="Connecteur droit 35"/>
          <p:cNvCxnSpPr/>
          <p:nvPr userDrawn="1"/>
        </p:nvCxnSpPr>
        <p:spPr>
          <a:xfrm>
            <a:off x="9166950" y="5537620"/>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37" name="Image 17">
            <a:hlinkClick r:id="rId8" action="ppaction://hlinksldjump"/>
          </p:cNvPr>
          <p:cNvPicPr>
            <a:picLocks noChangeAspect="1"/>
          </p:cNvPicPr>
          <p:nvPr userDrawn="1"/>
        </p:nvPicPr>
        <p:blipFill rotWithShape="1">
          <a:blip r:embed="rId9" cstate="screen">
            <a:extLst>
              <a:ext uri="{28A0092B-C50C-407E-A947-70E740481C1C}">
                <a14:useLocalDpi xmlns:a14="http://schemas.microsoft.com/office/drawing/2010/main"/>
              </a:ext>
            </a:extLst>
          </a:blip>
          <a:srcRect l="15211" t="3218" r="17357" b="15096"/>
          <a:stretch/>
        </p:blipFill>
        <p:spPr>
          <a:xfrm>
            <a:off x="11635890" y="6301604"/>
            <a:ext cx="352289" cy="426751"/>
          </a:xfrm>
          <a:prstGeom prst="rect">
            <a:avLst/>
          </a:prstGeom>
        </p:spPr>
      </p:pic>
      <p:sp>
        <p:nvSpPr>
          <p:cNvPr id="38" name="ZoneTexte 21">
            <a:hlinkClick r:id="rId10" action="ppaction://hlinksldjump"/>
          </p:cNvPr>
          <p:cNvSpPr txBox="1"/>
          <p:nvPr userDrawn="1"/>
        </p:nvSpPr>
        <p:spPr>
          <a:xfrm flipH="1">
            <a:off x="10823153" y="6280583"/>
            <a:ext cx="811791"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Back to snapshot</a:t>
            </a:r>
          </a:p>
        </p:txBody>
      </p:sp>
    </p:spTree>
    <p:extLst>
      <p:ext uri="{BB962C8B-B14F-4D97-AF65-F5344CB8AC3E}">
        <p14:creationId xmlns:p14="http://schemas.microsoft.com/office/powerpoint/2010/main" val="88667623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0" y="365907"/>
            <a:ext cx="12192000" cy="526458"/>
          </a:xfrm>
          <a:prstGeom prst="rect">
            <a:avLst/>
          </a:prstGeom>
          <a:solidFill>
            <a:srgbClr val="C00000"/>
          </a:solidFill>
        </p:spPr>
        <p:txBody>
          <a:bodyPr wrap="square" tIns="0" bIns="0" rtlCol="0" anchor="ctr">
            <a:noAutofit/>
          </a:bodyPr>
          <a:lstStyle>
            <a:lvl1pPr>
              <a:defRPr lang="en-US" sz="2800" b="1">
                <a:solidFill>
                  <a:schemeClr val="bg1"/>
                </a:solidFill>
                <a:latin typeface="Century Gothic" panose="020B0502020202020204" pitchFamily="34" charset="0"/>
                <a:ea typeface="+mn-ea"/>
                <a:cs typeface="+mn-cs"/>
              </a:defRPr>
            </a:lvl1pPr>
          </a:lstStyle>
          <a:p>
            <a:pPr marL="457200" lvl="0" indent="-457200">
              <a:lnSpc>
                <a:spcPct val="100000"/>
              </a:lnSpc>
              <a:spcBef>
                <a:spcPts val="0"/>
              </a:spcBef>
              <a:buFont typeface="Wingdings" panose="05000000000000000000" pitchFamily="2" charset="2"/>
              <a:buChar char="Ø"/>
            </a:pPr>
            <a:r>
              <a:rPr lang="fr-FR"/>
              <a:t>Modifiez le style du titre</a:t>
            </a:r>
            <a:endParaRPr lang="en-US"/>
          </a:p>
        </p:txBody>
      </p:sp>
      <p:sp>
        <p:nvSpPr>
          <p:cNvPr id="8" name="Rectangle 7"/>
          <p:cNvSpPr/>
          <p:nvPr userDrawn="1"/>
        </p:nvSpPr>
        <p:spPr>
          <a:xfrm>
            <a:off x="8311651" y="1036437"/>
            <a:ext cx="3432617" cy="5097078"/>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userDrawn="1"/>
        </p:nvSpPr>
        <p:spPr>
          <a:xfrm>
            <a:off x="443354" y="1036437"/>
            <a:ext cx="7781471" cy="5097078"/>
          </a:xfrm>
          <a:prstGeom prst="rect">
            <a:avLst/>
          </a:prstGeom>
          <a:solidFill>
            <a:schemeClr val="bg2"/>
          </a:solidFill>
        </p:spPr>
        <p:txBody>
          <a:bodyPr wrap="square" lIns="91436" tIns="45718" rIns="91436" bIns="45718">
            <a:noAutofit/>
          </a:bodyPr>
          <a:lstStyle/>
          <a:p>
            <a:pPr marL="0" marR="0" lvl="0" indent="0" algn="l" defTabSz="457147"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fr-FR" sz="13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p:txBody>
      </p:sp>
      <p:cxnSp>
        <p:nvCxnSpPr>
          <p:cNvPr id="13" name="Connecteur droit 12"/>
          <p:cNvCxnSpPr/>
          <p:nvPr/>
        </p:nvCxnSpPr>
        <p:spPr>
          <a:xfrm flipV="1">
            <a:off x="2168268" y="6534614"/>
            <a:ext cx="846000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Image 13"/>
          <p:cNvPicPr>
            <a:picLocks noChangeAspect="1"/>
          </p:cNvPicPr>
          <p:nvPr/>
        </p:nvPicPr>
        <p:blipFill rotWithShape="1">
          <a:blip r:embed="rId2" cstate="print">
            <a:extLst>
              <a:ext uri="{28A0092B-C50C-407E-A947-70E740481C1C}">
                <a14:useLocalDpi xmlns:a14="http://schemas.microsoft.com/office/drawing/2010/main" val="0"/>
              </a:ext>
            </a:extLst>
          </a:blip>
          <a:srcRect b="23815"/>
          <a:stretch/>
        </p:blipFill>
        <p:spPr>
          <a:xfrm>
            <a:off x="487274" y="6323252"/>
            <a:ext cx="1492636" cy="358103"/>
          </a:xfrm>
          <a:prstGeom prst="rect">
            <a:avLst/>
          </a:prstGeom>
        </p:spPr>
      </p:pic>
      <p:sp>
        <p:nvSpPr>
          <p:cNvPr id="11" name="Freeform 125"/>
          <p:cNvSpPr>
            <a:spLocks noChangeAspect="1" noEditPoints="1"/>
          </p:cNvSpPr>
          <p:nvPr userDrawn="1"/>
        </p:nvSpPr>
        <p:spPr bwMode="auto">
          <a:xfrm>
            <a:off x="8680401" y="2468337"/>
            <a:ext cx="259955" cy="309471"/>
          </a:xfrm>
          <a:custGeom>
            <a:avLst/>
            <a:gdLst>
              <a:gd name="T0" fmla="*/ 39 w 71"/>
              <a:gd name="T1" fmla="*/ 43 h 85"/>
              <a:gd name="T2" fmla="*/ 42 w 71"/>
              <a:gd name="T3" fmla="*/ 49 h 85"/>
              <a:gd name="T4" fmla="*/ 39 w 71"/>
              <a:gd name="T5" fmla="*/ 55 h 85"/>
              <a:gd name="T6" fmla="*/ 39 w 71"/>
              <a:gd name="T7" fmla="*/ 59 h 85"/>
              <a:gd name="T8" fmla="*/ 32 w 71"/>
              <a:gd name="T9" fmla="*/ 59 h 85"/>
              <a:gd name="T10" fmla="*/ 32 w 71"/>
              <a:gd name="T11" fmla="*/ 55 h 85"/>
              <a:gd name="T12" fmla="*/ 29 w 71"/>
              <a:gd name="T13" fmla="*/ 49 h 85"/>
              <a:gd name="T14" fmla="*/ 32 w 71"/>
              <a:gd name="T15" fmla="*/ 43 h 85"/>
              <a:gd name="T16" fmla="*/ 32 w 71"/>
              <a:gd name="T17" fmla="*/ 29 h 85"/>
              <a:gd name="T18" fmla="*/ 39 w 71"/>
              <a:gd name="T19" fmla="*/ 29 h 85"/>
              <a:gd name="T20" fmla="*/ 39 w 71"/>
              <a:gd name="T21" fmla="*/ 43 h 85"/>
              <a:gd name="T22" fmla="*/ 64 w 71"/>
              <a:gd name="T23" fmla="*/ 27 h 85"/>
              <a:gd name="T24" fmla="*/ 71 w 71"/>
              <a:gd name="T25" fmla="*/ 49 h 85"/>
              <a:gd name="T26" fmla="*/ 35 w 71"/>
              <a:gd name="T27" fmla="*/ 85 h 85"/>
              <a:gd name="T28" fmla="*/ 0 w 71"/>
              <a:gd name="T29" fmla="*/ 49 h 85"/>
              <a:gd name="T30" fmla="*/ 32 w 71"/>
              <a:gd name="T31" fmla="*/ 13 h 85"/>
              <a:gd name="T32" fmla="*/ 32 w 71"/>
              <a:gd name="T33" fmla="*/ 7 h 85"/>
              <a:gd name="T34" fmla="*/ 29 w 71"/>
              <a:gd name="T35" fmla="*/ 7 h 85"/>
              <a:gd name="T36" fmla="*/ 29 w 71"/>
              <a:gd name="T37" fmla="*/ 0 h 85"/>
              <a:gd name="T38" fmla="*/ 42 w 71"/>
              <a:gd name="T39" fmla="*/ 0 h 85"/>
              <a:gd name="T40" fmla="*/ 42 w 71"/>
              <a:gd name="T41" fmla="*/ 7 h 85"/>
              <a:gd name="T42" fmla="*/ 39 w 71"/>
              <a:gd name="T43" fmla="*/ 7 h 85"/>
              <a:gd name="T44" fmla="*/ 39 w 71"/>
              <a:gd name="T45" fmla="*/ 13 h 85"/>
              <a:gd name="T46" fmla="*/ 57 w 71"/>
              <a:gd name="T47" fmla="*/ 21 h 85"/>
              <a:gd name="T48" fmla="*/ 64 w 71"/>
              <a:gd name="T49" fmla="*/ 13 h 85"/>
              <a:gd name="T50" fmla="*/ 71 w 71"/>
              <a:gd name="T51" fmla="*/ 21 h 85"/>
              <a:gd name="T52" fmla="*/ 64 w 71"/>
              <a:gd name="T53" fmla="*/ 27 h 85"/>
              <a:gd name="T54" fmla="*/ 35 w 71"/>
              <a:gd name="T55" fmla="*/ 79 h 85"/>
              <a:gd name="T56" fmla="*/ 65 w 71"/>
              <a:gd name="T57" fmla="*/ 49 h 85"/>
              <a:gd name="T58" fmla="*/ 35 w 71"/>
              <a:gd name="T59" fmla="*/ 20 h 85"/>
              <a:gd name="T60" fmla="*/ 6 w 71"/>
              <a:gd name="T61" fmla="*/ 49 h 85"/>
              <a:gd name="T62" fmla="*/ 35 w 71"/>
              <a:gd name="T63"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1" h="85">
                <a:moveTo>
                  <a:pt x="39" y="43"/>
                </a:moveTo>
                <a:cubicBezTo>
                  <a:pt x="41" y="44"/>
                  <a:pt x="42" y="47"/>
                  <a:pt x="42" y="49"/>
                </a:cubicBezTo>
                <a:cubicBezTo>
                  <a:pt x="42" y="51"/>
                  <a:pt x="41" y="54"/>
                  <a:pt x="39" y="55"/>
                </a:cubicBezTo>
                <a:cubicBezTo>
                  <a:pt x="39" y="55"/>
                  <a:pt x="39" y="55"/>
                  <a:pt x="39" y="59"/>
                </a:cubicBezTo>
                <a:cubicBezTo>
                  <a:pt x="39" y="59"/>
                  <a:pt x="39" y="59"/>
                  <a:pt x="32" y="59"/>
                </a:cubicBezTo>
                <a:cubicBezTo>
                  <a:pt x="32" y="59"/>
                  <a:pt x="32" y="59"/>
                  <a:pt x="32" y="55"/>
                </a:cubicBezTo>
                <a:cubicBezTo>
                  <a:pt x="31" y="54"/>
                  <a:pt x="29" y="51"/>
                  <a:pt x="29" y="49"/>
                </a:cubicBezTo>
                <a:cubicBezTo>
                  <a:pt x="29" y="47"/>
                  <a:pt x="31" y="44"/>
                  <a:pt x="32" y="43"/>
                </a:cubicBezTo>
                <a:cubicBezTo>
                  <a:pt x="32" y="43"/>
                  <a:pt x="32" y="43"/>
                  <a:pt x="32" y="29"/>
                </a:cubicBezTo>
                <a:cubicBezTo>
                  <a:pt x="32" y="29"/>
                  <a:pt x="32" y="29"/>
                  <a:pt x="39" y="29"/>
                </a:cubicBezTo>
                <a:cubicBezTo>
                  <a:pt x="39" y="29"/>
                  <a:pt x="39" y="29"/>
                  <a:pt x="39" y="43"/>
                </a:cubicBezTo>
                <a:moveTo>
                  <a:pt x="64" y="27"/>
                </a:moveTo>
                <a:cubicBezTo>
                  <a:pt x="69" y="34"/>
                  <a:pt x="71" y="41"/>
                  <a:pt x="71" y="49"/>
                </a:cubicBezTo>
                <a:cubicBezTo>
                  <a:pt x="71" y="69"/>
                  <a:pt x="55" y="85"/>
                  <a:pt x="35" y="85"/>
                </a:cubicBezTo>
                <a:cubicBezTo>
                  <a:pt x="16" y="85"/>
                  <a:pt x="0" y="69"/>
                  <a:pt x="0" y="49"/>
                </a:cubicBezTo>
                <a:cubicBezTo>
                  <a:pt x="0" y="30"/>
                  <a:pt x="14" y="15"/>
                  <a:pt x="32" y="13"/>
                </a:cubicBezTo>
                <a:cubicBezTo>
                  <a:pt x="32" y="13"/>
                  <a:pt x="32" y="13"/>
                  <a:pt x="32" y="7"/>
                </a:cubicBezTo>
                <a:cubicBezTo>
                  <a:pt x="32" y="7"/>
                  <a:pt x="32" y="7"/>
                  <a:pt x="29" y="7"/>
                </a:cubicBezTo>
                <a:cubicBezTo>
                  <a:pt x="29" y="7"/>
                  <a:pt x="29" y="7"/>
                  <a:pt x="29" y="0"/>
                </a:cubicBezTo>
                <a:cubicBezTo>
                  <a:pt x="29" y="0"/>
                  <a:pt x="29" y="0"/>
                  <a:pt x="42" y="0"/>
                </a:cubicBezTo>
                <a:cubicBezTo>
                  <a:pt x="42" y="0"/>
                  <a:pt x="42" y="0"/>
                  <a:pt x="42" y="7"/>
                </a:cubicBezTo>
                <a:cubicBezTo>
                  <a:pt x="42" y="7"/>
                  <a:pt x="42" y="7"/>
                  <a:pt x="39" y="7"/>
                </a:cubicBezTo>
                <a:cubicBezTo>
                  <a:pt x="39" y="7"/>
                  <a:pt x="39" y="7"/>
                  <a:pt x="39" y="13"/>
                </a:cubicBezTo>
                <a:cubicBezTo>
                  <a:pt x="45" y="14"/>
                  <a:pt x="52" y="17"/>
                  <a:pt x="57" y="21"/>
                </a:cubicBezTo>
                <a:cubicBezTo>
                  <a:pt x="57" y="21"/>
                  <a:pt x="57" y="21"/>
                  <a:pt x="64" y="13"/>
                </a:cubicBezTo>
                <a:cubicBezTo>
                  <a:pt x="64" y="13"/>
                  <a:pt x="64" y="13"/>
                  <a:pt x="71" y="21"/>
                </a:cubicBezTo>
                <a:cubicBezTo>
                  <a:pt x="71" y="21"/>
                  <a:pt x="71" y="21"/>
                  <a:pt x="64" y="27"/>
                </a:cubicBezTo>
                <a:moveTo>
                  <a:pt x="35" y="79"/>
                </a:moveTo>
                <a:cubicBezTo>
                  <a:pt x="52" y="79"/>
                  <a:pt x="65" y="66"/>
                  <a:pt x="65" y="49"/>
                </a:cubicBezTo>
                <a:cubicBezTo>
                  <a:pt x="65" y="33"/>
                  <a:pt x="52" y="20"/>
                  <a:pt x="35" y="20"/>
                </a:cubicBezTo>
                <a:cubicBezTo>
                  <a:pt x="19" y="20"/>
                  <a:pt x="6" y="33"/>
                  <a:pt x="6" y="49"/>
                </a:cubicBezTo>
                <a:cubicBezTo>
                  <a:pt x="6" y="66"/>
                  <a:pt x="19" y="79"/>
                  <a:pt x="35" y="79"/>
                </a:cubicBezTo>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12" name="Connecteur droit 11"/>
          <p:cNvCxnSpPr/>
          <p:nvPr userDrawn="1"/>
        </p:nvCxnSpPr>
        <p:spPr>
          <a:xfrm>
            <a:off x="9166950" y="2479072"/>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5" name="Groupe 14"/>
          <p:cNvGrpSpPr/>
          <p:nvPr userDrawn="1"/>
        </p:nvGrpSpPr>
        <p:grpSpPr>
          <a:xfrm>
            <a:off x="8668070" y="3695051"/>
            <a:ext cx="284617" cy="296126"/>
            <a:chOff x="6514138" y="4869160"/>
            <a:chExt cx="465500" cy="358210"/>
          </a:xfrm>
          <a:solidFill>
            <a:srgbClr val="C00000"/>
          </a:solidFill>
        </p:grpSpPr>
        <p:sp>
          <p:nvSpPr>
            <p:cNvPr id="16" name="Freeform 91"/>
            <p:cNvSpPr>
              <a:spLocks noEditPoints="1"/>
            </p:cNvSpPr>
            <p:nvPr/>
          </p:nvSpPr>
          <p:spPr bwMode="auto">
            <a:xfrm>
              <a:off x="6514138" y="4869160"/>
              <a:ext cx="465500" cy="358210"/>
            </a:xfrm>
            <a:custGeom>
              <a:avLst/>
              <a:gdLst>
                <a:gd name="T0" fmla="*/ 517 w 560"/>
                <a:gd name="T1" fmla="*/ 0 h 464"/>
                <a:gd name="T2" fmla="*/ 43 w 560"/>
                <a:gd name="T3" fmla="*/ 0 h 464"/>
                <a:gd name="T4" fmla="*/ 0 w 560"/>
                <a:gd name="T5" fmla="*/ 43 h 464"/>
                <a:gd name="T6" fmla="*/ 0 w 560"/>
                <a:gd name="T7" fmla="*/ 421 h 464"/>
                <a:gd name="T8" fmla="*/ 43 w 560"/>
                <a:gd name="T9" fmla="*/ 464 h 464"/>
                <a:gd name="T10" fmla="*/ 517 w 560"/>
                <a:gd name="T11" fmla="*/ 464 h 464"/>
                <a:gd name="T12" fmla="*/ 560 w 560"/>
                <a:gd name="T13" fmla="*/ 421 h 464"/>
                <a:gd name="T14" fmla="*/ 560 w 560"/>
                <a:gd name="T15" fmla="*/ 43 h 464"/>
                <a:gd name="T16" fmla="*/ 517 w 560"/>
                <a:gd name="T17" fmla="*/ 0 h 464"/>
                <a:gd name="T18" fmla="*/ 495 w 560"/>
                <a:gd name="T19" fmla="*/ 28 h 464"/>
                <a:gd name="T20" fmla="*/ 518 w 560"/>
                <a:gd name="T21" fmla="*/ 50 h 464"/>
                <a:gd name="T22" fmla="*/ 495 w 560"/>
                <a:gd name="T23" fmla="*/ 73 h 464"/>
                <a:gd name="T24" fmla="*/ 472 w 560"/>
                <a:gd name="T25" fmla="*/ 50 h 464"/>
                <a:gd name="T26" fmla="*/ 495 w 560"/>
                <a:gd name="T27" fmla="*/ 28 h 464"/>
                <a:gd name="T28" fmla="*/ 377 w 560"/>
                <a:gd name="T29" fmla="*/ 57 h 464"/>
                <a:gd name="T30" fmla="*/ 382 w 560"/>
                <a:gd name="T31" fmla="*/ 52 h 464"/>
                <a:gd name="T32" fmla="*/ 428 w 560"/>
                <a:gd name="T33" fmla="*/ 52 h 464"/>
                <a:gd name="T34" fmla="*/ 433 w 560"/>
                <a:gd name="T35" fmla="*/ 57 h 464"/>
                <a:gd name="T36" fmla="*/ 433 w 560"/>
                <a:gd name="T37" fmla="*/ 68 h 464"/>
                <a:gd name="T38" fmla="*/ 428 w 560"/>
                <a:gd name="T39" fmla="*/ 73 h 464"/>
                <a:gd name="T40" fmla="*/ 382 w 560"/>
                <a:gd name="T41" fmla="*/ 73 h 464"/>
                <a:gd name="T42" fmla="*/ 377 w 560"/>
                <a:gd name="T43" fmla="*/ 68 h 464"/>
                <a:gd name="T44" fmla="*/ 377 w 560"/>
                <a:gd name="T45" fmla="*/ 57 h 464"/>
                <a:gd name="T46" fmla="*/ 537 w 560"/>
                <a:gd name="T47" fmla="*/ 421 h 464"/>
                <a:gd name="T48" fmla="*/ 517 w 560"/>
                <a:gd name="T49" fmla="*/ 441 h 464"/>
                <a:gd name="T50" fmla="*/ 43 w 560"/>
                <a:gd name="T51" fmla="*/ 441 h 464"/>
                <a:gd name="T52" fmla="*/ 23 w 560"/>
                <a:gd name="T53" fmla="*/ 421 h 464"/>
                <a:gd name="T54" fmla="*/ 23 w 560"/>
                <a:gd name="T55" fmla="*/ 125 h 464"/>
                <a:gd name="T56" fmla="*/ 43 w 560"/>
                <a:gd name="T57" fmla="*/ 105 h 464"/>
                <a:gd name="T58" fmla="*/ 517 w 560"/>
                <a:gd name="T59" fmla="*/ 105 h 464"/>
                <a:gd name="T60" fmla="*/ 537 w 560"/>
                <a:gd name="T61" fmla="*/ 125 h 464"/>
                <a:gd name="T62" fmla="*/ 537 w 560"/>
                <a:gd name="T63" fmla="*/ 421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0" h="464">
                  <a:moveTo>
                    <a:pt x="517" y="0"/>
                  </a:moveTo>
                  <a:cubicBezTo>
                    <a:pt x="43" y="0"/>
                    <a:pt x="43" y="0"/>
                    <a:pt x="43" y="0"/>
                  </a:cubicBezTo>
                  <a:cubicBezTo>
                    <a:pt x="19" y="0"/>
                    <a:pt x="0" y="19"/>
                    <a:pt x="0" y="43"/>
                  </a:cubicBezTo>
                  <a:cubicBezTo>
                    <a:pt x="0" y="421"/>
                    <a:pt x="0" y="421"/>
                    <a:pt x="0" y="421"/>
                  </a:cubicBezTo>
                  <a:cubicBezTo>
                    <a:pt x="0" y="445"/>
                    <a:pt x="19" y="464"/>
                    <a:pt x="43" y="464"/>
                  </a:cubicBezTo>
                  <a:cubicBezTo>
                    <a:pt x="517" y="464"/>
                    <a:pt x="517" y="464"/>
                    <a:pt x="517" y="464"/>
                  </a:cubicBezTo>
                  <a:cubicBezTo>
                    <a:pt x="541" y="464"/>
                    <a:pt x="560" y="445"/>
                    <a:pt x="560" y="421"/>
                  </a:cubicBezTo>
                  <a:cubicBezTo>
                    <a:pt x="560" y="43"/>
                    <a:pt x="560" y="43"/>
                    <a:pt x="560" y="43"/>
                  </a:cubicBezTo>
                  <a:cubicBezTo>
                    <a:pt x="560" y="19"/>
                    <a:pt x="541" y="0"/>
                    <a:pt x="517" y="0"/>
                  </a:cubicBezTo>
                  <a:close/>
                  <a:moveTo>
                    <a:pt x="495" y="28"/>
                  </a:moveTo>
                  <a:cubicBezTo>
                    <a:pt x="508" y="28"/>
                    <a:pt x="518" y="38"/>
                    <a:pt x="518" y="50"/>
                  </a:cubicBezTo>
                  <a:cubicBezTo>
                    <a:pt x="518" y="63"/>
                    <a:pt x="508" y="73"/>
                    <a:pt x="495" y="73"/>
                  </a:cubicBezTo>
                  <a:cubicBezTo>
                    <a:pt x="482" y="73"/>
                    <a:pt x="472" y="63"/>
                    <a:pt x="472" y="50"/>
                  </a:cubicBezTo>
                  <a:cubicBezTo>
                    <a:pt x="472" y="38"/>
                    <a:pt x="482" y="28"/>
                    <a:pt x="495" y="28"/>
                  </a:cubicBezTo>
                  <a:close/>
                  <a:moveTo>
                    <a:pt x="377" y="57"/>
                  </a:moveTo>
                  <a:cubicBezTo>
                    <a:pt x="377" y="55"/>
                    <a:pt x="379" y="52"/>
                    <a:pt x="382" y="52"/>
                  </a:cubicBezTo>
                  <a:cubicBezTo>
                    <a:pt x="428" y="52"/>
                    <a:pt x="428" y="52"/>
                    <a:pt x="428" y="52"/>
                  </a:cubicBezTo>
                  <a:cubicBezTo>
                    <a:pt x="431" y="52"/>
                    <a:pt x="433" y="55"/>
                    <a:pt x="433" y="57"/>
                  </a:cubicBezTo>
                  <a:cubicBezTo>
                    <a:pt x="433" y="68"/>
                    <a:pt x="433" y="68"/>
                    <a:pt x="433" y="68"/>
                  </a:cubicBezTo>
                  <a:cubicBezTo>
                    <a:pt x="433" y="71"/>
                    <a:pt x="431" y="73"/>
                    <a:pt x="428" y="73"/>
                  </a:cubicBezTo>
                  <a:cubicBezTo>
                    <a:pt x="382" y="73"/>
                    <a:pt x="382" y="73"/>
                    <a:pt x="382" y="73"/>
                  </a:cubicBezTo>
                  <a:cubicBezTo>
                    <a:pt x="379" y="73"/>
                    <a:pt x="377" y="71"/>
                    <a:pt x="377" y="68"/>
                  </a:cubicBezTo>
                  <a:lnTo>
                    <a:pt x="377" y="57"/>
                  </a:lnTo>
                  <a:close/>
                  <a:moveTo>
                    <a:pt x="537" y="421"/>
                  </a:moveTo>
                  <a:cubicBezTo>
                    <a:pt x="537" y="432"/>
                    <a:pt x="528" y="441"/>
                    <a:pt x="517" y="441"/>
                  </a:cubicBezTo>
                  <a:cubicBezTo>
                    <a:pt x="43" y="441"/>
                    <a:pt x="43" y="441"/>
                    <a:pt x="43" y="441"/>
                  </a:cubicBezTo>
                  <a:cubicBezTo>
                    <a:pt x="32" y="441"/>
                    <a:pt x="23" y="432"/>
                    <a:pt x="23" y="421"/>
                  </a:cubicBezTo>
                  <a:cubicBezTo>
                    <a:pt x="23" y="125"/>
                    <a:pt x="23" y="125"/>
                    <a:pt x="23" y="125"/>
                  </a:cubicBezTo>
                  <a:cubicBezTo>
                    <a:pt x="23" y="114"/>
                    <a:pt x="32" y="105"/>
                    <a:pt x="43" y="105"/>
                  </a:cubicBezTo>
                  <a:cubicBezTo>
                    <a:pt x="517" y="105"/>
                    <a:pt x="517" y="105"/>
                    <a:pt x="517" y="105"/>
                  </a:cubicBezTo>
                  <a:cubicBezTo>
                    <a:pt x="528" y="105"/>
                    <a:pt x="537" y="114"/>
                    <a:pt x="537" y="125"/>
                  </a:cubicBezTo>
                  <a:lnTo>
                    <a:pt x="537" y="421"/>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7" name="Image 16"/>
            <p:cNvPicPr>
              <a:picLocks noChangeAspect="1"/>
            </p:cNvPicPr>
            <p:nvPr/>
          </p:nvPicPr>
          <p:blipFill>
            <a:blip r:embed="rId3"/>
            <a:stretch>
              <a:fillRect/>
            </a:stretch>
          </p:blipFill>
          <p:spPr>
            <a:xfrm>
              <a:off x="6584886" y="4985648"/>
              <a:ext cx="324004" cy="175665"/>
            </a:xfrm>
            <a:prstGeom prst="rect">
              <a:avLst/>
            </a:prstGeom>
            <a:grpFill/>
          </p:spPr>
        </p:pic>
      </p:grpSp>
      <p:cxnSp>
        <p:nvCxnSpPr>
          <p:cNvPr id="18" name="Connecteur droit 17"/>
          <p:cNvCxnSpPr/>
          <p:nvPr userDrawn="1"/>
        </p:nvCxnSpPr>
        <p:spPr>
          <a:xfrm>
            <a:off x="9166950" y="3699114"/>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Freeform 14"/>
          <p:cNvSpPr>
            <a:spLocks noEditPoints="1"/>
          </p:cNvSpPr>
          <p:nvPr userDrawn="1"/>
        </p:nvSpPr>
        <p:spPr bwMode="auto">
          <a:xfrm>
            <a:off x="8680401" y="4299756"/>
            <a:ext cx="259955" cy="310935"/>
          </a:xfrm>
          <a:custGeom>
            <a:avLst/>
            <a:gdLst>
              <a:gd name="T0" fmla="*/ 253 w 253"/>
              <a:gd name="T1" fmla="*/ 0 h 269"/>
              <a:gd name="T2" fmla="*/ 152 w 253"/>
              <a:gd name="T3" fmla="*/ 269 h 269"/>
              <a:gd name="T4" fmla="*/ 102 w 253"/>
              <a:gd name="T5" fmla="*/ 216 h 269"/>
              <a:gd name="T6" fmla="*/ 0 w 253"/>
              <a:gd name="T7" fmla="*/ 269 h 269"/>
              <a:gd name="T8" fmla="*/ 24 w 253"/>
              <a:gd name="T9" fmla="*/ 156 h 269"/>
              <a:gd name="T10" fmla="*/ 77 w 253"/>
              <a:gd name="T11" fmla="*/ 186 h 269"/>
              <a:gd name="T12" fmla="*/ 24 w 253"/>
              <a:gd name="T13" fmla="*/ 156 h 269"/>
              <a:gd name="T14" fmla="*/ 230 w 253"/>
              <a:gd name="T15" fmla="*/ 199 h 269"/>
              <a:gd name="T16" fmla="*/ 176 w 253"/>
              <a:gd name="T17" fmla="*/ 229 h 269"/>
              <a:gd name="T18" fmla="*/ 24 w 253"/>
              <a:gd name="T19" fmla="*/ 199 h 269"/>
              <a:gd name="T20" fmla="*/ 77 w 253"/>
              <a:gd name="T21" fmla="*/ 229 h 269"/>
              <a:gd name="T22" fmla="*/ 24 w 253"/>
              <a:gd name="T23" fmla="*/ 199 h 269"/>
              <a:gd name="T24" fmla="*/ 77 w 253"/>
              <a:gd name="T25" fmla="*/ 28 h 269"/>
              <a:gd name="T26" fmla="*/ 24 w 253"/>
              <a:gd name="T27" fmla="*/ 58 h 269"/>
              <a:gd name="T28" fmla="*/ 94 w 253"/>
              <a:gd name="T29" fmla="*/ 28 h 269"/>
              <a:gd name="T30" fmla="*/ 159 w 253"/>
              <a:gd name="T31" fmla="*/ 58 h 269"/>
              <a:gd name="T32" fmla="*/ 94 w 253"/>
              <a:gd name="T33" fmla="*/ 28 h 269"/>
              <a:gd name="T34" fmla="*/ 230 w 253"/>
              <a:gd name="T35" fmla="*/ 28 h 269"/>
              <a:gd name="T36" fmla="*/ 176 w 253"/>
              <a:gd name="T37" fmla="*/ 58 h 269"/>
              <a:gd name="T38" fmla="*/ 24 w 253"/>
              <a:gd name="T39" fmla="*/ 71 h 269"/>
              <a:gd name="T40" fmla="*/ 77 w 253"/>
              <a:gd name="T41" fmla="*/ 100 h 269"/>
              <a:gd name="T42" fmla="*/ 24 w 253"/>
              <a:gd name="T43" fmla="*/ 71 h 269"/>
              <a:gd name="T44" fmla="*/ 159 w 253"/>
              <a:gd name="T45" fmla="*/ 71 h 269"/>
              <a:gd name="T46" fmla="*/ 94 w 253"/>
              <a:gd name="T47" fmla="*/ 100 h 269"/>
              <a:gd name="T48" fmla="*/ 176 w 253"/>
              <a:gd name="T49" fmla="*/ 71 h 269"/>
              <a:gd name="T50" fmla="*/ 230 w 253"/>
              <a:gd name="T51" fmla="*/ 100 h 269"/>
              <a:gd name="T52" fmla="*/ 176 w 253"/>
              <a:gd name="T53" fmla="*/ 71 h 269"/>
              <a:gd name="T54" fmla="*/ 77 w 253"/>
              <a:gd name="T55" fmla="*/ 114 h 269"/>
              <a:gd name="T56" fmla="*/ 24 w 253"/>
              <a:gd name="T57" fmla="*/ 143 h 269"/>
              <a:gd name="T58" fmla="*/ 94 w 253"/>
              <a:gd name="T59" fmla="*/ 114 h 269"/>
              <a:gd name="T60" fmla="*/ 159 w 253"/>
              <a:gd name="T61" fmla="*/ 143 h 269"/>
              <a:gd name="T62" fmla="*/ 94 w 253"/>
              <a:gd name="T63" fmla="*/ 114 h 269"/>
              <a:gd name="T64" fmla="*/ 230 w 253"/>
              <a:gd name="T65" fmla="*/ 114 h 269"/>
              <a:gd name="T66" fmla="*/ 176 w 253"/>
              <a:gd name="T67" fmla="*/ 143 h 269"/>
              <a:gd name="T68" fmla="*/ 94 w 253"/>
              <a:gd name="T69" fmla="*/ 156 h 269"/>
              <a:gd name="T70" fmla="*/ 159 w 253"/>
              <a:gd name="T71" fmla="*/ 186 h 269"/>
              <a:gd name="T72" fmla="*/ 94 w 253"/>
              <a:gd name="T73" fmla="*/ 156 h 269"/>
              <a:gd name="T74" fmla="*/ 230 w 253"/>
              <a:gd name="T75" fmla="*/ 156 h 269"/>
              <a:gd name="T76" fmla="*/ 176 w 253"/>
              <a:gd name="T77" fmla="*/ 186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53" h="269">
                <a:moveTo>
                  <a:pt x="0" y="0"/>
                </a:moveTo>
                <a:cubicBezTo>
                  <a:pt x="253" y="0"/>
                  <a:pt x="253" y="0"/>
                  <a:pt x="253" y="0"/>
                </a:cubicBezTo>
                <a:cubicBezTo>
                  <a:pt x="253" y="269"/>
                  <a:pt x="253" y="269"/>
                  <a:pt x="253" y="269"/>
                </a:cubicBezTo>
                <a:cubicBezTo>
                  <a:pt x="152" y="269"/>
                  <a:pt x="152" y="269"/>
                  <a:pt x="152" y="269"/>
                </a:cubicBezTo>
                <a:cubicBezTo>
                  <a:pt x="152" y="216"/>
                  <a:pt x="152" y="216"/>
                  <a:pt x="152" y="216"/>
                </a:cubicBezTo>
                <a:cubicBezTo>
                  <a:pt x="152" y="200"/>
                  <a:pt x="102" y="200"/>
                  <a:pt x="102" y="216"/>
                </a:cubicBezTo>
                <a:cubicBezTo>
                  <a:pt x="102" y="269"/>
                  <a:pt x="102" y="269"/>
                  <a:pt x="102" y="269"/>
                </a:cubicBezTo>
                <a:cubicBezTo>
                  <a:pt x="0" y="269"/>
                  <a:pt x="0" y="269"/>
                  <a:pt x="0" y="269"/>
                </a:cubicBezTo>
                <a:lnTo>
                  <a:pt x="0" y="0"/>
                </a:lnTo>
                <a:close/>
                <a:moveTo>
                  <a:pt x="24" y="156"/>
                </a:moveTo>
                <a:cubicBezTo>
                  <a:pt x="77" y="156"/>
                  <a:pt x="77" y="156"/>
                  <a:pt x="77" y="156"/>
                </a:cubicBezTo>
                <a:cubicBezTo>
                  <a:pt x="77" y="186"/>
                  <a:pt x="77" y="186"/>
                  <a:pt x="77" y="186"/>
                </a:cubicBezTo>
                <a:cubicBezTo>
                  <a:pt x="24" y="186"/>
                  <a:pt x="24" y="186"/>
                  <a:pt x="24" y="186"/>
                </a:cubicBezTo>
                <a:lnTo>
                  <a:pt x="24" y="156"/>
                </a:lnTo>
                <a:close/>
                <a:moveTo>
                  <a:pt x="176" y="199"/>
                </a:moveTo>
                <a:cubicBezTo>
                  <a:pt x="230" y="199"/>
                  <a:pt x="230" y="199"/>
                  <a:pt x="230" y="199"/>
                </a:cubicBezTo>
                <a:cubicBezTo>
                  <a:pt x="230" y="229"/>
                  <a:pt x="230" y="229"/>
                  <a:pt x="230" y="229"/>
                </a:cubicBezTo>
                <a:cubicBezTo>
                  <a:pt x="176" y="229"/>
                  <a:pt x="176" y="229"/>
                  <a:pt x="176" y="229"/>
                </a:cubicBezTo>
                <a:lnTo>
                  <a:pt x="176" y="199"/>
                </a:lnTo>
                <a:close/>
                <a:moveTo>
                  <a:pt x="24" y="199"/>
                </a:moveTo>
                <a:cubicBezTo>
                  <a:pt x="77" y="199"/>
                  <a:pt x="77" y="199"/>
                  <a:pt x="77" y="199"/>
                </a:cubicBezTo>
                <a:cubicBezTo>
                  <a:pt x="77" y="229"/>
                  <a:pt x="77" y="229"/>
                  <a:pt x="77" y="229"/>
                </a:cubicBezTo>
                <a:cubicBezTo>
                  <a:pt x="24" y="229"/>
                  <a:pt x="24" y="229"/>
                  <a:pt x="24" y="229"/>
                </a:cubicBezTo>
                <a:lnTo>
                  <a:pt x="24" y="199"/>
                </a:lnTo>
                <a:close/>
                <a:moveTo>
                  <a:pt x="24" y="28"/>
                </a:moveTo>
                <a:cubicBezTo>
                  <a:pt x="77" y="28"/>
                  <a:pt x="77" y="28"/>
                  <a:pt x="77" y="28"/>
                </a:cubicBezTo>
                <a:cubicBezTo>
                  <a:pt x="77" y="58"/>
                  <a:pt x="77" y="58"/>
                  <a:pt x="77" y="58"/>
                </a:cubicBezTo>
                <a:cubicBezTo>
                  <a:pt x="24" y="58"/>
                  <a:pt x="24" y="58"/>
                  <a:pt x="24" y="58"/>
                </a:cubicBezTo>
                <a:lnTo>
                  <a:pt x="24" y="28"/>
                </a:lnTo>
                <a:close/>
                <a:moveTo>
                  <a:pt x="94" y="28"/>
                </a:moveTo>
                <a:cubicBezTo>
                  <a:pt x="159" y="28"/>
                  <a:pt x="159" y="28"/>
                  <a:pt x="159" y="28"/>
                </a:cubicBezTo>
                <a:cubicBezTo>
                  <a:pt x="159" y="58"/>
                  <a:pt x="159" y="58"/>
                  <a:pt x="159" y="58"/>
                </a:cubicBezTo>
                <a:cubicBezTo>
                  <a:pt x="94" y="58"/>
                  <a:pt x="94" y="58"/>
                  <a:pt x="94" y="58"/>
                </a:cubicBezTo>
                <a:lnTo>
                  <a:pt x="94" y="28"/>
                </a:lnTo>
                <a:close/>
                <a:moveTo>
                  <a:pt x="176" y="28"/>
                </a:moveTo>
                <a:cubicBezTo>
                  <a:pt x="230" y="28"/>
                  <a:pt x="230" y="28"/>
                  <a:pt x="230" y="28"/>
                </a:cubicBezTo>
                <a:cubicBezTo>
                  <a:pt x="230" y="58"/>
                  <a:pt x="230" y="58"/>
                  <a:pt x="230" y="58"/>
                </a:cubicBezTo>
                <a:cubicBezTo>
                  <a:pt x="176" y="58"/>
                  <a:pt x="176" y="58"/>
                  <a:pt x="176" y="58"/>
                </a:cubicBezTo>
                <a:lnTo>
                  <a:pt x="176" y="28"/>
                </a:lnTo>
                <a:close/>
                <a:moveTo>
                  <a:pt x="24" y="71"/>
                </a:moveTo>
                <a:cubicBezTo>
                  <a:pt x="77" y="71"/>
                  <a:pt x="77" y="71"/>
                  <a:pt x="77" y="71"/>
                </a:cubicBezTo>
                <a:cubicBezTo>
                  <a:pt x="77" y="100"/>
                  <a:pt x="77" y="100"/>
                  <a:pt x="77" y="100"/>
                </a:cubicBezTo>
                <a:cubicBezTo>
                  <a:pt x="24" y="100"/>
                  <a:pt x="24" y="100"/>
                  <a:pt x="24" y="100"/>
                </a:cubicBezTo>
                <a:lnTo>
                  <a:pt x="24" y="71"/>
                </a:lnTo>
                <a:close/>
                <a:moveTo>
                  <a:pt x="94" y="71"/>
                </a:moveTo>
                <a:cubicBezTo>
                  <a:pt x="159" y="71"/>
                  <a:pt x="159" y="71"/>
                  <a:pt x="159" y="71"/>
                </a:cubicBezTo>
                <a:cubicBezTo>
                  <a:pt x="159" y="100"/>
                  <a:pt x="159" y="100"/>
                  <a:pt x="159" y="100"/>
                </a:cubicBezTo>
                <a:cubicBezTo>
                  <a:pt x="94" y="100"/>
                  <a:pt x="94" y="100"/>
                  <a:pt x="94" y="100"/>
                </a:cubicBezTo>
                <a:lnTo>
                  <a:pt x="94" y="71"/>
                </a:lnTo>
                <a:close/>
                <a:moveTo>
                  <a:pt x="176" y="71"/>
                </a:moveTo>
                <a:cubicBezTo>
                  <a:pt x="230" y="71"/>
                  <a:pt x="230" y="71"/>
                  <a:pt x="230" y="71"/>
                </a:cubicBezTo>
                <a:cubicBezTo>
                  <a:pt x="230" y="100"/>
                  <a:pt x="230" y="100"/>
                  <a:pt x="230" y="100"/>
                </a:cubicBezTo>
                <a:cubicBezTo>
                  <a:pt x="176" y="100"/>
                  <a:pt x="176" y="100"/>
                  <a:pt x="176" y="100"/>
                </a:cubicBezTo>
                <a:lnTo>
                  <a:pt x="176" y="71"/>
                </a:lnTo>
                <a:close/>
                <a:moveTo>
                  <a:pt x="24" y="114"/>
                </a:moveTo>
                <a:cubicBezTo>
                  <a:pt x="77" y="114"/>
                  <a:pt x="77" y="114"/>
                  <a:pt x="77" y="114"/>
                </a:cubicBezTo>
                <a:cubicBezTo>
                  <a:pt x="77" y="143"/>
                  <a:pt x="77" y="143"/>
                  <a:pt x="77" y="143"/>
                </a:cubicBezTo>
                <a:cubicBezTo>
                  <a:pt x="24" y="143"/>
                  <a:pt x="24" y="143"/>
                  <a:pt x="24" y="143"/>
                </a:cubicBezTo>
                <a:lnTo>
                  <a:pt x="24" y="114"/>
                </a:lnTo>
                <a:close/>
                <a:moveTo>
                  <a:pt x="94" y="114"/>
                </a:moveTo>
                <a:cubicBezTo>
                  <a:pt x="159" y="114"/>
                  <a:pt x="159" y="114"/>
                  <a:pt x="159" y="114"/>
                </a:cubicBezTo>
                <a:cubicBezTo>
                  <a:pt x="159" y="143"/>
                  <a:pt x="159" y="143"/>
                  <a:pt x="159" y="143"/>
                </a:cubicBezTo>
                <a:cubicBezTo>
                  <a:pt x="94" y="143"/>
                  <a:pt x="94" y="143"/>
                  <a:pt x="94" y="143"/>
                </a:cubicBezTo>
                <a:lnTo>
                  <a:pt x="94" y="114"/>
                </a:lnTo>
                <a:close/>
                <a:moveTo>
                  <a:pt x="176" y="114"/>
                </a:moveTo>
                <a:cubicBezTo>
                  <a:pt x="230" y="114"/>
                  <a:pt x="230" y="114"/>
                  <a:pt x="230" y="114"/>
                </a:cubicBezTo>
                <a:cubicBezTo>
                  <a:pt x="230" y="143"/>
                  <a:pt x="230" y="143"/>
                  <a:pt x="230" y="143"/>
                </a:cubicBezTo>
                <a:cubicBezTo>
                  <a:pt x="176" y="143"/>
                  <a:pt x="176" y="143"/>
                  <a:pt x="176" y="143"/>
                </a:cubicBezTo>
                <a:lnTo>
                  <a:pt x="176" y="114"/>
                </a:lnTo>
                <a:close/>
                <a:moveTo>
                  <a:pt x="94" y="156"/>
                </a:moveTo>
                <a:cubicBezTo>
                  <a:pt x="159" y="156"/>
                  <a:pt x="159" y="156"/>
                  <a:pt x="159" y="156"/>
                </a:cubicBezTo>
                <a:cubicBezTo>
                  <a:pt x="159" y="186"/>
                  <a:pt x="159" y="186"/>
                  <a:pt x="159" y="186"/>
                </a:cubicBezTo>
                <a:cubicBezTo>
                  <a:pt x="94" y="186"/>
                  <a:pt x="94" y="186"/>
                  <a:pt x="94" y="186"/>
                </a:cubicBezTo>
                <a:lnTo>
                  <a:pt x="94" y="156"/>
                </a:lnTo>
                <a:close/>
                <a:moveTo>
                  <a:pt x="176" y="156"/>
                </a:moveTo>
                <a:cubicBezTo>
                  <a:pt x="230" y="156"/>
                  <a:pt x="230" y="156"/>
                  <a:pt x="230" y="156"/>
                </a:cubicBezTo>
                <a:cubicBezTo>
                  <a:pt x="230" y="186"/>
                  <a:pt x="230" y="186"/>
                  <a:pt x="230" y="186"/>
                </a:cubicBezTo>
                <a:cubicBezTo>
                  <a:pt x="176" y="186"/>
                  <a:pt x="176" y="186"/>
                  <a:pt x="176" y="186"/>
                </a:cubicBezTo>
                <a:lnTo>
                  <a:pt x="176" y="156"/>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20" name="Connecteur droit 19"/>
          <p:cNvCxnSpPr/>
          <p:nvPr userDrawn="1"/>
        </p:nvCxnSpPr>
        <p:spPr>
          <a:xfrm>
            <a:off x="9166950" y="4311223"/>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Connecteur droit 20"/>
          <p:cNvCxnSpPr/>
          <p:nvPr userDrawn="1"/>
        </p:nvCxnSpPr>
        <p:spPr>
          <a:xfrm>
            <a:off x="9166950" y="4932937"/>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2" name="Groupe 21"/>
          <p:cNvGrpSpPr/>
          <p:nvPr userDrawn="1"/>
        </p:nvGrpSpPr>
        <p:grpSpPr>
          <a:xfrm>
            <a:off x="8644621" y="3033429"/>
            <a:ext cx="331514" cy="397918"/>
            <a:chOff x="8754985" y="5870111"/>
            <a:chExt cx="331514" cy="397918"/>
          </a:xfrm>
          <a:solidFill>
            <a:schemeClr val="accent1">
              <a:lumMod val="75000"/>
            </a:schemeClr>
          </a:solidFill>
        </p:grpSpPr>
        <p:grpSp>
          <p:nvGrpSpPr>
            <p:cNvPr id="23" name="Groupe 22"/>
            <p:cNvGrpSpPr/>
            <p:nvPr/>
          </p:nvGrpSpPr>
          <p:grpSpPr>
            <a:xfrm>
              <a:off x="8754985" y="5870111"/>
              <a:ext cx="211494" cy="232796"/>
              <a:chOff x="430213" y="3675587"/>
              <a:chExt cx="1101725" cy="892175"/>
            </a:xfrm>
            <a:grpFill/>
          </p:grpSpPr>
          <p:sp>
            <p:nvSpPr>
              <p:cNvPr id="27" name="Freeform 104"/>
              <p:cNvSpPr>
                <a:spLocks/>
              </p:cNvSpPr>
              <p:nvPr/>
            </p:nvSpPr>
            <p:spPr bwMode="auto">
              <a:xfrm>
                <a:off x="430213" y="3675587"/>
                <a:ext cx="1101725" cy="892175"/>
              </a:xfrm>
              <a:custGeom>
                <a:avLst/>
                <a:gdLst>
                  <a:gd name="T0" fmla="*/ 466 w 466"/>
                  <a:gd name="T1" fmla="*/ 149 h 377"/>
                  <a:gd name="T2" fmla="*/ 233 w 466"/>
                  <a:gd name="T3" fmla="*/ 0 h 377"/>
                  <a:gd name="T4" fmla="*/ 0 w 466"/>
                  <a:gd name="T5" fmla="*/ 149 h 377"/>
                  <a:gd name="T6" fmla="*/ 233 w 466"/>
                  <a:gd name="T7" fmla="*/ 299 h 377"/>
                  <a:gd name="T8" fmla="*/ 286 w 466"/>
                  <a:gd name="T9" fmla="*/ 295 h 377"/>
                  <a:gd name="T10" fmla="*/ 321 w 466"/>
                  <a:gd name="T11" fmla="*/ 320 h 377"/>
                  <a:gd name="T12" fmla="*/ 354 w 466"/>
                  <a:gd name="T13" fmla="*/ 344 h 377"/>
                  <a:gd name="T14" fmla="*/ 391 w 466"/>
                  <a:gd name="T15" fmla="*/ 370 h 377"/>
                  <a:gd name="T16" fmla="*/ 401 w 466"/>
                  <a:gd name="T17" fmla="*/ 377 h 377"/>
                  <a:gd name="T18" fmla="*/ 397 w 466"/>
                  <a:gd name="T19" fmla="*/ 361 h 377"/>
                  <a:gd name="T20" fmla="*/ 380 w 466"/>
                  <a:gd name="T21" fmla="*/ 266 h 377"/>
                  <a:gd name="T22" fmla="*/ 466 w 466"/>
                  <a:gd name="T23" fmla="*/ 149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6" h="377">
                    <a:moveTo>
                      <a:pt x="466" y="149"/>
                    </a:moveTo>
                    <a:cubicBezTo>
                      <a:pt x="466" y="67"/>
                      <a:pt x="362" y="0"/>
                      <a:pt x="233" y="0"/>
                    </a:cubicBezTo>
                    <a:cubicBezTo>
                      <a:pt x="104" y="0"/>
                      <a:pt x="0" y="67"/>
                      <a:pt x="0" y="149"/>
                    </a:cubicBezTo>
                    <a:cubicBezTo>
                      <a:pt x="0" y="232"/>
                      <a:pt x="104" y="299"/>
                      <a:pt x="233" y="299"/>
                    </a:cubicBezTo>
                    <a:cubicBezTo>
                      <a:pt x="251" y="299"/>
                      <a:pt x="269" y="298"/>
                      <a:pt x="286" y="295"/>
                    </a:cubicBezTo>
                    <a:cubicBezTo>
                      <a:pt x="321" y="320"/>
                      <a:pt x="321" y="320"/>
                      <a:pt x="321" y="320"/>
                    </a:cubicBezTo>
                    <a:cubicBezTo>
                      <a:pt x="354" y="344"/>
                      <a:pt x="354" y="344"/>
                      <a:pt x="354" y="344"/>
                    </a:cubicBezTo>
                    <a:cubicBezTo>
                      <a:pt x="391" y="370"/>
                      <a:pt x="391" y="370"/>
                      <a:pt x="391" y="370"/>
                    </a:cubicBezTo>
                    <a:cubicBezTo>
                      <a:pt x="401" y="377"/>
                      <a:pt x="401" y="377"/>
                      <a:pt x="401" y="377"/>
                    </a:cubicBezTo>
                    <a:cubicBezTo>
                      <a:pt x="401" y="377"/>
                      <a:pt x="399" y="370"/>
                      <a:pt x="397" y="361"/>
                    </a:cubicBezTo>
                    <a:cubicBezTo>
                      <a:pt x="391" y="330"/>
                      <a:pt x="380" y="266"/>
                      <a:pt x="380" y="266"/>
                    </a:cubicBezTo>
                    <a:cubicBezTo>
                      <a:pt x="432" y="238"/>
                      <a:pt x="466" y="196"/>
                      <a:pt x="466" y="14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102"/>
              <p:cNvSpPr>
                <a:spLocks noEditPoints="1"/>
              </p:cNvSpPr>
              <p:nvPr/>
            </p:nvSpPr>
            <p:spPr bwMode="auto">
              <a:xfrm>
                <a:off x="809625" y="3810000"/>
                <a:ext cx="333134" cy="428406"/>
              </a:xfrm>
              <a:custGeom>
                <a:avLst/>
                <a:gdLst>
                  <a:gd name="T0" fmla="*/ 173 w 283"/>
                  <a:gd name="T1" fmla="*/ 296 h 398"/>
                  <a:gd name="T2" fmla="*/ 105 w 283"/>
                  <a:gd name="T3" fmla="*/ 296 h 398"/>
                  <a:gd name="T4" fmla="*/ 105 w 283"/>
                  <a:gd name="T5" fmla="*/ 278 h 398"/>
                  <a:gd name="T6" fmla="*/ 116 w 283"/>
                  <a:gd name="T7" fmla="*/ 223 h 398"/>
                  <a:gd name="T8" fmla="*/ 160 w 283"/>
                  <a:gd name="T9" fmla="*/ 175 h 398"/>
                  <a:gd name="T10" fmla="*/ 199 w 283"/>
                  <a:gd name="T11" fmla="*/ 140 h 398"/>
                  <a:gd name="T12" fmla="*/ 209 w 283"/>
                  <a:gd name="T13" fmla="*/ 111 h 398"/>
                  <a:gd name="T14" fmla="*/ 192 w 283"/>
                  <a:gd name="T15" fmla="*/ 73 h 398"/>
                  <a:gd name="T16" fmla="*/ 144 w 283"/>
                  <a:gd name="T17" fmla="*/ 58 h 398"/>
                  <a:gd name="T18" fmla="*/ 96 w 283"/>
                  <a:gd name="T19" fmla="*/ 74 h 398"/>
                  <a:gd name="T20" fmla="*/ 70 w 283"/>
                  <a:gd name="T21" fmla="*/ 124 h 398"/>
                  <a:gd name="T22" fmla="*/ 0 w 283"/>
                  <a:gd name="T23" fmla="*/ 115 h 398"/>
                  <a:gd name="T24" fmla="*/ 41 w 283"/>
                  <a:gd name="T25" fmla="*/ 34 h 398"/>
                  <a:gd name="T26" fmla="*/ 141 w 283"/>
                  <a:gd name="T27" fmla="*/ 0 h 398"/>
                  <a:gd name="T28" fmla="*/ 244 w 283"/>
                  <a:gd name="T29" fmla="*/ 34 h 398"/>
                  <a:gd name="T30" fmla="*/ 283 w 283"/>
                  <a:gd name="T31" fmla="*/ 113 h 398"/>
                  <a:gd name="T32" fmla="*/ 268 w 283"/>
                  <a:gd name="T33" fmla="*/ 160 h 398"/>
                  <a:gd name="T34" fmla="*/ 208 w 283"/>
                  <a:gd name="T35" fmla="*/ 221 h 398"/>
                  <a:gd name="T36" fmla="*/ 179 w 283"/>
                  <a:gd name="T37" fmla="*/ 253 h 398"/>
                  <a:gd name="T38" fmla="*/ 173 w 283"/>
                  <a:gd name="T39" fmla="*/ 296 h 398"/>
                  <a:gd name="T40" fmla="*/ 105 w 283"/>
                  <a:gd name="T41" fmla="*/ 398 h 398"/>
                  <a:gd name="T42" fmla="*/ 105 w 283"/>
                  <a:gd name="T43" fmla="*/ 322 h 398"/>
                  <a:gd name="T44" fmla="*/ 180 w 283"/>
                  <a:gd name="T45" fmla="*/ 322 h 398"/>
                  <a:gd name="T46" fmla="*/ 180 w 283"/>
                  <a:gd name="T47" fmla="*/ 398 h 398"/>
                  <a:gd name="T48" fmla="*/ 105 w 283"/>
                  <a:gd name="T49" fmla="*/ 398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3" h="398">
                    <a:moveTo>
                      <a:pt x="173" y="296"/>
                    </a:moveTo>
                    <a:cubicBezTo>
                      <a:pt x="105" y="296"/>
                      <a:pt x="105" y="296"/>
                      <a:pt x="105" y="296"/>
                    </a:cubicBezTo>
                    <a:cubicBezTo>
                      <a:pt x="105" y="286"/>
                      <a:pt x="105" y="280"/>
                      <a:pt x="105" y="278"/>
                    </a:cubicBezTo>
                    <a:cubicBezTo>
                      <a:pt x="105" y="256"/>
                      <a:pt x="108" y="238"/>
                      <a:pt x="116" y="223"/>
                    </a:cubicBezTo>
                    <a:cubicBezTo>
                      <a:pt x="123" y="209"/>
                      <a:pt x="138" y="193"/>
                      <a:pt x="160" y="175"/>
                    </a:cubicBezTo>
                    <a:cubicBezTo>
                      <a:pt x="182" y="157"/>
                      <a:pt x="195" y="146"/>
                      <a:pt x="199" y="140"/>
                    </a:cubicBezTo>
                    <a:cubicBezTo>
                      <a:pt x="206" y="131"/>
                      <a:pt x="209" y="122"/>
                      <a:pt x="209" y="111"/>
                    </a:cubicBezTo>
                    <a:cubicBezTo>
                      <a:pt x="209" y="96"/>
                      <a:pt x="203" y="84"/>
                      <a:pt x="192" y="73"/>
                    </a:cubicBezTo>
                    <a:cubicBezTo>
                      <a:pt x="180" y="63"/>
                      <a:pt x="164" y="58"/>
                      <a:pt x="144" y="58"/>
                    </a:cubicBezTo>
                    <a:cubicBezTo>
                      <a:pt x="125" y="58"/>
                      <a:pt x="109" y="63"/>
                      <a:pt x="96" y="74"/>
                    </a:cubicBezTo>
                    <a:cubicBezTo>
                      <a:pt x="83" y="85"/>
                      <a:pt x="74" y="102"/>
                      <a:pt x="70" y="124"/>
                    </a:cubicBezTo>
                    <a:cubicBezTo>
                      <a:pt x="0" y="115"/>
                      <a:pt x="0" y="115"/>
                      <a:pt x="0" y="115"/>
                    </a:cubicBezTo>
                    <a:cubicBezTo>
                      <a:pt x="2" y="83"/>
                      <a:pt x="16" y="56"/>
                      <a:pt x="41" y="34"/>
                    </a:cubicBezTo>
                    <a:cubicBezTo>
                      <a:pt x="67" y="12"/>
                      <a:pt x="100" y="0"/>
                      <a:pt x="141" y="0"/>
                    </a:cubicBezTo>
                    <a:cubicBezTo>
                      <a:pt x="184" y="0"/>
                      <a:pt x="219" y="12"/>
                      <a:pt x="244" y="34"/>
                    </a:cubicBezTo>
                    <a:cubicBezTo>
                      <a:pt x="270" y="57"/>
                      <a:pt x="283" y="83"/>
                      <a:pt x="283" y="113"/>
                    </a:cubicBezTo>
                    <a:cubicBezTo>
                      <a:pt x="283" y="130"/>
                      <a:pt x="278" y="146"/>
                      <a:pt x="268" y="160"/>
                    </a:cubicBezTo>
                    <a:cubicBezTo>
                      <a:pt x="259" y="175"/>
                      <a:pt x="239" y="196"/>
                      <a:pt x="208" y="221"/>
                    </a:cubicBezTo>
                    <a:cubicBezTo>
                      <a:pt x="192" y="234"/>
                      <a:pt x="182" y="245"/>
                      <a:pt x="179" y="253"/>
                    </a:cubicBezTo>
                    <a:cubicBezTo>
                      <a:pt x="175" y="261"/>
                      <a:pt x="173" y="275"/>
                      <a:pt x="173" y="296"/>
                    </a:cubicBezTo>
                    <a:close/>
                    <a:moveTo>
                      <a:pt x="105" y="398"/>
                    </a:moveTo>
                    <a:cubicBezTo>
                      <a:pt x="105" y="322"/>
                      <a:pt x="105" y="322"/>
                      <a:pt x="105" y="322"/>
                    </a:cubicBezTo>
                    <a:cubicBezTo>
                      <a:pt x="180" y="322"/>
                      <a:pt x="180" y="322"/>
                      <a:pt x="180" y="322"/>
                    </a:cubicBezTo>
                    <a:cubicBezTo>
                      <a:pt x="180" y="398"/>
                      <a:pt x="180" y="398"/>
                      <a:pt x="180" y="398"/>
                    </a:cubicBezTo>
                    <a:lnTo>
                      <a:pt x="105" y="398"/>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4" name="Group 160"/>
            <p:cNvGrpSpPr/>
            <p:nvPr/>
          </p:nvGrpSpPr>
          <p:grpSpPr>
            <a:xfrm>
              <a:off x="8909939" y="6032111"/>
              <a:ext cx="176560" cy="235918"/>
              <a:chOff x="2428875" y="2124075"/>
              <a:chExt cx="679450" cy="1012826"/>
            </a:xfrm>
            <a:grpFill/>
          </p:grpSpPr>
          <p:sp>
            <p:nvSpPr>
              <p:cNvPr id="25" name="Oval 58"/>
              <p:cNvSpPr>
                <a:spLocks noChangeArrowheads="1"/>
              </p:cNvSpPr>
              <p:nvPr/>
            </p:nvSpPr>
            <p:spPr bwMode="auto">
              <a:xfrm>
                <a:off x="2571750" y="2124075"/>
                <a:ext cx="390525" cy="3857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Freeform 59"/>
              <p:cNvSpPr>
                <a:spLocks/>
              </p:cNvSpPr>
              <p:nvPr/>
            </p:nvSpPr>
            <p:spPr bwMode="auto">
              <a:xfrm>
                <a:off x="2428875" y="2547938"/>
                <a:ext cx="679450" cy="588963"/>
              </a:xfrm>
              <a:custGeom>
                <a:avLst/>
                <a:gdLst>
                  <a:gd name="T0" fmla="*/ 123 w 181"/>
                  <a:gd name="T1" fmla="*/ 0 h 157"/>
                  <a:gd name="T2" fmla="*/ 90 w 181"/>
                  <a:gd name="T3" fmla="*/ 38 h 157"/>
                  <a:gd name="T4" fmla="*/ 58 w 181"/>
                  <a:gd name="T5" fmla="*/ 0 h 157"/>
                  <a:gd name="T6" fmla="*/ 0 w 181"/>
                  <a:gd name="T7" fmla="*/ 98 h 157"/>
                  <a:gd name="T8" fmla="*/ 1 w 181"/>
                  <a:gd name="T9" fmla="*/ 116 h 157"/>
                  <a:gd name="T10" fmla="*/ 91 w 181"/>
                  <a:gd name="T11" fmla="*/ 157 h 157"/>
                  <a:gd name="T12" fmla="*/ 180 w 181"/>
                  <a:gd name="T13" fmla="*/ 116 h 157"/>
                  <a:gd name="T14" fmla="*/ 181 w 181"/>
                  <a:gd name="T15" fmla="*/ 98 h 157"/>
                  <a:gd name="T16" fmla="*/ 123 w 181"/>
                  <a:gd name="T1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157">
                    <a:moveTo>
                      <a:pt x="123" y="0"/>
                    </a:moveTo>
                    <a:cubicBezTo>
                      <a:pt x="90" y="38"/>
                      <a:pt x="90" y="38"/>
                      <a:pt x="90" y="38"/>
                    </a:cubicBezTo>
                    <a:cubicBezTo>
                      <a:pt x="58" y="0"/>
                      <a:pt x="58" y="0"/>
                      <a:pt x="58" y="0"/>
                    </a:cubicBezTo>
                    <a:cubicBezTo>
                      <a:pt x="24" y="15"/>
                      <a:pt x="0" y="53"/>
                      <a:pt x="0" y="98"/>
                    </a:cubicBezTo>
                    <a:cubicBezTo>
                      <a:pt x="0" y="105"/>
                      <a:pt x="0" y="111"/>
                      <a:pt x="1" y="116"/>
                    </a:cubicBezTo>
                    <a:cubicBezTo>
                      <a:pt x="20" y="141"/>
                      <a:pt x="53" y="157"/>
                      <a:pt x="91" y="157"/>
                    </a:cubicBezTo>
                    <a:cubicBezTo>
                      <a:pt x="128" y="157"/>
                      <a:pt x="161" y="141"/>
                      <a:pt x="180" y="116"/>
                    </a:cubicBezTo>
                    <a:cubicBezTo>
                      <a:pt x="181" y="111"/>
                      <a:pt x="181" y="105"/>
                      <a:pt x="181" y="98"/>
                    </a:cubicBezTo>
                    <a:cubicBezTo>
                      <a:pt x="181" y="53"/>
                      <a:pt x="157" y="15"/>
                      <a:pt x="12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cxnSp>
        <p:nvCxnSpPr>
          <p:cNvPr id="29" name="Connecteur droit 28"/>
          <p:cNvCxnSpPr/>
          <p:nvPr userDrawn="1"/>
        </p:nvCxnSpPr>
        <p:spPr>
          <a:xfrm>
            <a:off x="9166950" y="3088388"/>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Connecteur droit 29"/>
          <p:cNvCxnSpPr/>
          <p:nvPr userDrawn="1"/>
        </p:nvCxnSpPr>
        <p:spPr>
          <a:xfrm>
            <a:off x="9166950" y="1873323"/>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31" name="Image 30"/>
          <p:cNvPicPr>
            <a:picLocks noChangeAspect="1"/>
          </p:cNvPicPr>
          <p:nvPr userDrawn="1"/>
        </p:nvPicPr>
        <p:blipFill rotWithShape="1">
          <a:blip r:embed="rId4" cstate="print">
            <a:duotone>
              <a:schemeClr val="accent1">
                <a:shade val="45000"/>
                <a:satMod val="135000"/>
              </a:schemeClr>
              <a:prstClr val="white"/>
            </a:duotone>
            <a:extLst>
              <a:ext uri="{28A0092B-C50C-407E-A947-70E740481C1C}">
                <a14:useLocalDpi xmlns:a14="http://schemas.microsoft.com/office/drawing/2010/main" val="0"/>
              </a:ext>
            </a:extLst>
          </a:blip>
          <a:srcRect l="24315" r="24430" b="13247"/>
          <a:stretch/>
        </p:blipFill>
        <p:spPr>
          <a:xfrm>
            <a:off x="8705083" y="1839104"/>
            <a:ext cx="210591" cy="356439"/>
          </a:xfrm>
          <a:prstGeom prst="rect">
            <a:avLst/>
          </a:prstGeom>
        </p:spPr>
      </p:pic>
      <p:pic>
        <p:nvPicPr>
          <p:cNvPr id="32" name="Image 31"/>
          <p:cNvPicPr>
            <a:picLocks noChangeAspect="1"/>
          </p:cNvPicPr>
          <p:nvPr userDrawn="1"/>
        </p:nvPicPr>
        <p:blipFill rotWithShape="1">
          <a:blip r:embed="rId5" cstate="print">
            <a:duotone>
              <a:schemeClr val="accent1">
                <a:shade val="45000"/>
                <a:satMod val="135000"/>
              </a:schemeClr>
              <a:prstClr val="white"/>
            </a:duotone>
            <a:extLst>
              <a:ext uri="{28A0092B-C50C-407E-A947-70E740481C1C}">
                <a14:useLocalDpi xmlns:a14="http://schemas.microsoft.com/office/drawing/2010/main" val="0"/>
              </a:ext>
            </a:extLst>
          </a:blip>
          <a:srcRect l="10975" r="14046" b="18269"/>
          <a:stretch/>
        </p:blipFill>
        <p:spPr>
          <a:xfrm>
            <a:off x="8656348" y="1237494"/>
            <a:ext cx="308060" cy="335807"/>
          </a:xfrm>
          <a:prstGeom prst="rect">
            <a:avLst/>
          </a:prstGeom>
        </p:spPr>
      </p:pic>
      <p:cxnSp>
        <p:nvCxnSpPr>
          <p:cNvPr id="33" name="Connecteur droit 32"/>
          <p:cNvCxnSpPr/>
          <p:nvPr userDrawn="1"/>
        </p:nvCxnSpPr>
        <p:spPr>
          <a:xfrm>
            <a:off x="9166950" y="1261397"/>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34" name="Image 33"/>
          <p:cNvPicPr>
            <a:picLocks noChangeAspect="1"/>
          </p:cNvPicPr>
          <p:nvPr userDrawn="1"/>
        </p:nvPicPr>
        <p:blipFill rotWithShape="1">
          <a:blip r:embed="rId6" cstate="print">
            <a:duotone>
              <a:schemeClr val="accent1">
                <a:shade val="45000"/>
                <a:satMod val="135000"/>
              </a:schemeClr>
              <a:prstClr val="white"/>
            </a:duotone>
            <a:extLst>
              <a:ext uri="{28A0092B-C50C-407E-A947-70E740481C1C}">
                <a14:useLocalDpi xmlns:a14="http://schemas.microsoft.com/office/drawing/2010/main" val="0"/>
              </a:ext>
            </a:extLst>
          </a:blip>
          <a:srcRect l="10808" r="11010" b="18030"/>
          <a:stretch/>
        </p:blipFill>
        <p:spPr>
          <a:xfrm>
            <a:off x="8648997" y="4907737"/>
            <a:ext cx="322762" cy="338400"/>
          </a:xfrm>
          <a:prstGeom prst="rect">
            <a:avLst/>
          </a:prstGeom>
        </p:spPr>
      </p:pic>
      <p:pic>
        <p:nvPicPr>
          <p:cNvPr id="35" name="Image 34"/>
          <p:cNvPicPr>
            <a:picLocks noChangeAspect="1"/>
          </p:cNvPicPr>
          <p:nvPr userDrawn="1"/>
        </p:nvPicPr>
        <p:blipFill rotWithShape="1">
          <a:blip r:embed="rId7" cstate="print">
            <a:duotone>
              <a:schemeClr val="accent1">
                <a:shade val="45000"/>
                <a:satMod val="135000"/>
              </a:schemeClr>
              <a:prstClr val="white"/>
            </a:duotone>
            <a:extLst>
              <a:ext uri="{28A0092B-C50C-407E-A947-70E740481C1C}">
                <a14:useLocalDpi xmlns:a14="http://schemas.microsoft.com/office/drawing/2010/main" val="0"/>
              </a:ext>
            </a:extLst>
          </a:blip>
          <a:srcRect l="8291" t="3077" r="8018" b="17128"/>
          <a:stretch/>
        </p:blipFill>
        <p:spPr>
          <a:xfrm>
            <a:off x="8668070" y="5534082"/>
            <a:ext cx="309489" cy="295076"/>
          </a:xfrm>
          <a:prstGeom prst="rect">
            <a:avLst/>
          </a:prstGeom>
        </p:spPr>
      </p:pic>
      <p:cxnSp>
        <p:nvCxnSpPr>
          <p:cNvPr id="36" name="Connecteur droit 35"/>
          <p:cNvCxnSpPr/>
          <p:nvPr userDrawn="1"/>
        </p:nvCxnSpPr>
        <p:spPr>
          <a:xfrm>
            <a:off x="9166950" y="5537620"/>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37" name="Image 17">
            <a:hlinkClick r:id="rId8" action="ppaction://hlinksldjump"/>
          </p:cNvPr>
          <p:cNvPicPr>
            <a:picLocks noChangeAspect="1"/>
          </p:cNvPicPr>
          <p:nvPr userDrawn="1"/>
        </p:nvPicPr>
        <p:blipFill rotWithShape="1">
          <a:blip r:embed="rId9" cstate="screen">
            <a:extLst>
              <a:ext uri="{28A0092B-C50C-407E-A947-70E740481C1C}">
                <a14:useLocalDpi xmlns:a14="http://schemas.microsoft.com/office/drawing/2010/main"/>
              </a:ext>
            </a:extLst>
          </a:blip>
          <a:srcRect l="15211" t="3218" r="17357" b="15096"/>
          <a:stretch/>
        </p:blipFill>
        <p:spPr>
          <a:xfrm>
            <a:off x="11635890" y="6301604"/>
            <a:ext cx="352289" cy="426751"/>
          </a:xfrm>
          <a:prstGeom prst="rect">
            <a:avLst/>
          </a:prstGeom>
        </p:spPr>
      </p:pic>
      <p:sp>
        <p:nvSpPr>
          <p:cNvPr id="38" name="ZoneTexte 21">
            <a:hlinkClick r:id="rId10" action="ppaction://hlinksldjump"/>
          </p:cNvPr>
          <p:cNvSpPr txBox="1"/>
          <p:nvPr userDrawn="1"/>
        </p:nvSpPr>
        <p:spPr>
          <a:xfrm flipH="1">
            <a:off x="10823153" y="6280583"/>
            <a:ext cx="811791"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Back to snapshot</a:t>
            </a:r>
          </a:p>
        </p:txBody>
      </p:sp>
    </p:spTree>
    <p:extLst>
      <p:ext uri="{BB962C8B-B14F-4D97-AF65-F5344CB8AC3E}">
        <p14:creationId xmlns:p14="http://schemas.microsoft.com/office/powerpoint/2010/main" val="3848197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6_Diapositive de titre">
    <p:spTree>
      <p:nvGrpSpPr>
        <p:cNvPr id="1" name=""/>
        <p:cNvGrpSpPr/>
        <p:nvPr/>
      </p:nvGrpSpPr>
      <p:grpSpPr>
        <a:xfrm>
          <a:off x="0" y="0"/>
          <a:ext cx="0" cy="0"/>
          <a:chOff x="0" y="0"/>
          <a:chExt cx="0" cy="0"/>
        </a:xfrm>
      </p:grpSpPr>
      <p:cxnSp>
        <p:nvCxnSpPr>
          <p:cNvPr id="9" name="Connecteur droit 8"/>
          <p:cNvCxnSpPr/>
          <p:nvPr userDrawn="1"/>
        </p:nvCxnSpPr>
        <p:spPr>
          <a:xfrm>
            <a:off x="5024290" y="882636"/>
            <a:ext cx="0" cy="324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Connecteur droit 30"/>
          <p:cNvCxnSpPr/>
          <p:nvPr userDrawn="1"/>
        </p:nvCxnSpPr>
        <p:spPr>
          <a:xfrm>
            <a:off x="6463732" y="882636"/>
            <a:ext cx="0" cy="324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2" name="Connecteur droit 31"/>
          <p:cNvCxnSpPr/>
          <p:nvPr userDrawn="1"/>
        </p:nvCxnSpPr>
        <p:spPr>
          <a:xfrm>
            <a:off x="7893827" y="882636"/>
            <a:ext cx="0" cy="324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3" name="Connecteur droit 32"/>
          <p:cNvCxnSpPr/>
          <p:nvPr userDrawn="1"/>
        </p:nvCxnSpPr>
        <p:spPr>
          <a:xfrm>
            <a:off x="9315483" y="882636"/>
            <a:ext cx="0" cy="324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Connecteur droit 33"/>
          <p:cNvCxnSpPr/>
          <p:nvPr userDrawn="1"/>
        </p:nvCxnSpPr>
        <p:spPr>
          <a:xfrm>
            <a:off x="3595612" y="882636"/>
            <a:ext cx="0" cy="324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Connecteur droit 35"/>
          <p:cNvCxnSpPr/>
          <p:nvPr userDrawn="1"/>
        </p:nvCxnSpPr>
        <p:spPr>
          <a:xfrm>
            <a:off x="10753527" y="882636"/>
            <a:ext cx="0" cy="324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7" name="Rectangle 36"/>
          <p:cNvSpPr/>
          <p:nvPr userDrawn="1"/>
        </p:nvSpPr>
        <p:spPr>
          <a:xfrm>
            <a:off x="2298044" y="4405101"/>
            <a:ext cx="3094480" cy="20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a:latin typeface="Century Gothic" panose="020B0502020202020204" pitchFamily="34" charset="0"/>
              </a:rPr>
              <a:t>ESSENTIAL</a:t>
            </a:r>
          </a:p>
        </p:txBody>
      </p:sp>
      <p:sp>
        <p:nvSpPr>
          <p:cNvPr id="38" name="Rectangle 37"/>
          <p:cNvSpPr/>
          <p:nvPr userDrawn="1"/>
        </p:nvSpPr>
        <p:spPr>
          <a:xfrm>
            <a:off x="5614433" y="4405101"/>
            <a:ext cx="3096000" cy="20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a:latin typeface="Century Gothic" panose="020B0502020202020204" pitchFamily="34" charset="0"/>
              </a:rPr>
              <a:t>ADVANCED</a:t>
            </a:r>
          </a:p>
        </p:txBody>
      </p:sp>
      <p:sp>
        <p:nvSpPr>
          <p:cNvPr id="39" name="Rectangle 38"/>
          <p:cNvSpPr/>
          <p:nvPr userDrawn="1"/>
        </p:nvSpPr>
        <p:spPr>
          <a:xfrm>
            <a:off x="8948068" y="4405101"/>
            <a:ext cx="3096000" cy="20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a:latin typeface="Century Gothic" panose="020B0502020202020204" pitchFamily="34" charset="0"/>
              </a:rPr>
              <a:t>MASTERY</a:t>
            </a:r>
          </a:p>
        </p:txBody>
      </p:sp>
      <p:cxnSp>
        <p:nvCxnSpPr>
          <p:cNvPr id="40" name="Connecteur droit 39"/>
          <p:cNvCxnSpPr/>
          <p:nvPr userDrawn="1"/>
        </p:nvCxnSpPr>
        <p:spPr>
          <a:xfrm>
            <a:off x="5481891" y="4405101"/>
            <a:ext cx="0" cy="1728000"/>
          </a:xfrm>
          <a:prstGeom prst="line">
            <a:avLst/>
          </a:prstGeom>
          <a:ln w="3175">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1" name="Connecteur droit 40"/>
          <p:cNvCxnSpPr/>
          <p:nvPr userDrawn="1"/>
        </p:nvCxnSpPr>
        <p:spPr>
          <a:xfrm>
            <a:off x="8843477" y="4405101"/>
            <a:ext cx="0" cy="1728000"/>
          </a:xfrm>
          <a:prstGeom prst="line">
            <a:avLst/>
          </a:prstGeom>
          <a:ln w="3175">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sp>
        <p:nvSpPr>
          <p:cNvPr id="35" name="ZoneTexte 34"/>
          <p:cNvSpPr txBox="1"/>
          <p:nvPr userDrawn="1"/>
        </p:nvSpPr>
        <p:spPr>
          <a:xfrm>
            <a:off x="62561" y="23621"/>
            <a:ext cx="736206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all" spc="0" normalizeH="0" baseline="0" noProof="0" err="1">
                <a:ln>
                  <a:noFill/>
                </a:ln>
                <a:solidFill>
                  <a:prstClr val="black"/>
                </a:solidFill>
                <a:effectLst/>
                <a:uLnTx/>
                <a:uFillTx/>
                <a:latin typeface="Century Gothic" panose="020B0502020202020204" pitchFamily="34" charset="0"/>
                <a:ea typeface="+mn-ea"/>
                <a:cs typeface="+mn-cs"/>
              </a:rPr>
              <a:t>Onboarding</a:t>
            </a:r>
            <a:r>
              <a:rPr kumimoji="0" lang="en-GB" sz="1800" b="0" i="0" u="none" strike="noStrike" kern="1200" cap="all" spc="0" normalizeH="0" baseline="0" noProof="0">
                <a:ln>
                  <a:noFill/>
                </a:ln>
                <a:solidFill>
                  <a:prstClr val="black"/>
                </a:solidFill>
                <a:effectLst/>
                <a:uLnTx/>
                <a:uFillTx/>
                <a:latin typeface="Century Gothic" panose="020B0502020202020204" pitchFamily="34" charset="0"/>
                <a:ea typeface="+mn-ea"/>
                <a:cs typeface="+mn-cs"/>
              </a:rPr>
              <a:t> Snapshot</a:t>
            </a:r>
          </a:p>
        </p:txBody>
      </p:sp>
      <p:sp>
        <p:nvSpPr>
          <p:cNvPr id="47" name="Rectangle 46">
            <a:hlinkClick r:id="" action="ppaction://noaction"/>
          </p:cNvPr>
          <p:cNvSpPr/>
          <p:nvPr userDrawn="1"/>
        </p:nvSpPr>
        <p:spPr>
          <a:xfrm>
            <a:off x="8490061" y="38410"/>
            <a:ext cx="1674097" cy="25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Click on: each grey box for training details</a:t>
            </a:r>
          </a:p>
        </p:txBody>
      </p:sp>
      <p:pic>
        <p:nvPicPr>
          <p:cNvPr id="51" name="Image 50"/>
          <p:cNvPicPr>
            <a:picLocks noChangeAspect="1"/>
          </p:cNvPicPr>
          <p:nvPr userDrawn="1"/>
        </p:nvPicPr>
        <p:blipFill rotWithShape="1">
          <a:blip r:embed="rId2" cstate="screen">
            <a:extLst>
              <a:ext uri="{28A0092B-C50C-407E-A947-70E740481C1C}">
                <a14:useLocalDpi xmlns:a14="http://schemas.microsoft.com/office/drawing/2010/main"/>
              </a:ext>
            </a:extLst>
          </a:blip>
          <a:srcRect l="31528" t="27292" b="16875"/>
          <a:stretch/>
        </p:blipFill>
        <p:spPr>
          <a:xfrm>
            <a:off x="8142925" y="36260"/>
            <a:ext cx="314531" cy="256474"/>
          </a:xfrm>
          <a:prstGeom prst="rect">
            <a:avLst/>
          </a:prstGeom>
        </p:spPr>
      </p:pic>
      <p:sp>
        <p:nvSpPr>
          <p:cNvPr id="52" name="Rectangle 51">
            <a:hlinkClick r:id="" action="ppaction://noaction"/>
          </p:cNvPr>
          <p:cNvSpPr/>
          <p:nvPr userDrawn="1"/>
        </p:nvSpPr>
        <p:spPr>
          <a:xfrm>
            <a:off x="10008044" y="38410"/>
            <a:ext cx="2060589" cy="25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or                  /                   logos</a:t>
            </a:r>
          </a:p>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to access content</a:t>
            </a:r>
          </a:p>
        </p:txBody>
      </p:sp>
      <p:pic>
        <p:nvPicPr>
          <p:cNvPr id="53" name="Image 5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348319" y="4990"/>
            <a:ext cx="570652" cy="240275"/>
          </a:xfrm>
          <a:prstGeom prst="rect">
            <a:avLst/>
          </a:prstGeom>
        </p:spPr>
      </p:pic>
      <p:pic>
        <p:nvPicPr>
          <p:cNvPr id="54" name="Picture 7" descr="http://opencollection.files.wordpress.com/2013/09/coursera-logo-nobg.png"/>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10993734" y="48546"/>
            <a:ext cx="538093" cy="1080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7" name="ZoneTexte 56"/>
          <p:cNvSpPr txBox="1"/>
          <p:nvPr userDrawn="1"/>
        </p:nvSpPr>
        <p:spPr>
          <a:xfrm>
            <a:off x="5002332" y="1063127"/>
            <a:ext cx="1435468" cy="338554"/>
          </a:xfrm>
          <a:prstGeom prst="rect">
            <a:avLst/>
          </a:prstGeom>
          <a:noFill/>
        </p:spPr>
        <p:txBody>
          <a:bodyPr wrap="square" rtlCol="0">
            <a:spAutoFit/>
          </a:bodyPr>
          <a:lstStyle/>
          <a:p>
            <a:pPr algn="ctr"/>
            <a:r>
              <a:rPr lang="en-GB" sz="800" noProof="0">
                <a:latin typeface="Century Gothic" panose="020B0502020202020204" pitchFamily="34" charset="0"/>
              </a:rPr>
              <a:t>Group Manager / </a:t>
            </a:r>
          </a:p>
          <a:p>
            <a:pPr algn="ctr"/>
            <a:r>
              <a:rPr lang="en-GB" sz="800" noProof="0">
                <a:latin typeface="Century Gothic" panose="020B0502020202020204" pitchFamily="34" charset="0"/>
              </a:rPr>
              <a:t>Key Account Manager</a:t>
            </a:r>
          </a:p>
        </p:txBody>
      </p:sp>
      <p:sp>
        <p:nvSpPr>
          <p:cNvPr id="58" name="ZoneTexte 57"/>
          <p:cNvSpPr txBox="1"/>
          <p:nvPr userDrawn="1"/>
        </p:nvSpPr>
        <p:spPr>
          <a:xfrm>
            <a:off x="6382655" y="1063127"/>
            <a:ext cx="1598872" cy="338554"/>
          </a:xfrm>
          <a:prstGeom prst="rect">
            <a:avLst/>
          </a:prstGeom>
          <a:noFill/>
        </p:spPr>
        <p:txBody>
          <a:bodyPr wrap="square" rtlCol="0">
            <a:spAutoFit/>
          </a:bodyPr>
          <a:lstStyle/>
          <a:p>
            <a:pPr algn="ctr"/>
            <a:r>
              <a:rPr lang="en-GB" sz="800" noProof="0">
                <a:latin typeface="Century Gothic" panose="020B0502020202020204" pitchFamily="34" charset="0"/>
              </a:rPr>
              <a:t>Brand Finance / Marketing / Commercial Director  </a:t>
            </a:r>
          </a:p>
        </p:txBody>
      </p:sp>
      <p:sp>
        <p:nvSpPr>
          <p:cNvPr id="59" name="Rectangle 58"/>
          <p:cNvSpPr/>
          <p:nvPr userDrawn="1"/>
        </p:nvSpPr>
        <p:spPr>
          <a:xfrm>
            <a:off x="7909060" y="1120277"/>
            <a:ext cx="1452829" cy="215444"/>
          </a:xfrm>
          <a:prstGeom prst="rect">
            <a:avLst/>
          </a:prstGeom>
          <a:noFill/>
        </p:spPr>
        <p:txBody>
          <a:bodyPr wrap="square" rtlCol="0">
            <a:spAutoFit/>
          </a:bodyPr>
          <a:lstStyle/>
          <a:p>
            <a:pPr algn="ctr"/>
            <a:r>
              <a:rPr lang="en-GB" sz="800" noProof="0">
                <a:latin typeface="Century Gothic" panose="020B0502020202020204" pitchFamily="34" charset="0"/>
              </a:rPr>
              <a:t>Brand GM</a:t>
            </a:r>
          </a:p>
        </p:txBody>
      </p:sp>
      <p:sp>
        <p:nvSpPr>
          <p:cNvPr id="60" name="Rectangle 59"/>
          <p:cNvSpPr/>
          <p:nvPr userDrawn="1"/>
        </p:nvSpPr>
        <p:spPr>
          <a:xfrm>
            <a:off x="9231535" y="1120277"/>
            <a:ext cx="1615752" cy="215444"/>
          </a:xfrm>
          <a:prstGeom prst="rect">
            <a:avLst/>
          </a:prstGeom>
          <a:noFill/>
        </p:spPr>
        <p:txBody>
          <a:bodyPr wrap="square" rtlCol="0">
            <a:spAutoFit/>
          </a:bodyPr>
          <a:lstStyle/>
          <a:p>
            <a:pPr algn="ctr"/>
            <a:r>
              <a:rPr lang="fr-FR" sz="800" noProof="0">
                <a:latin typeface="Century Gothic" panose="020B0502020202020204" pitchFamily="34" charset="0"/>
              </a:rPr>
              <a:t>Division GM</a:t>
            </a:r>
            <a:endParaRPr lang="en-GB" sz="800" noProof="0">
              <a:latin typeface="Century Gothic" panose="020B0502020202020204" pitchFamily="34" charset="0"/>
            </a:endParaRPr>
          </a:p>
        </p:txBody>
      </p:sp>
      <p:sp>
        <p:nvSpPr>
          <p:cNvPr id="61" name="Rectangle 60"/>
          <p:cNvSpPr/>
          <p:nvPr userDrawn="1"/>
        </p:nvSpPr>
        <p:spPr>
          <a:xfrm>
            <a:off x="10753528" y="1063127"/>
            <a:ext cx="1315106" cy="338554"/>
          </a:xfrm>
          <a:prstGeom prst="rect">
            <a:avLst/>
          </a:prstGeom>
          <a:noFill/>
        </p:spPr>
        <p:txBody>
          <a:bodyPr wrap="square" rtlCol="0">
            <a:spAutoFit/>
          </a:bodyPr>
          <a:lstStyle/>
          <a:p>
            <a:pPr algn="ctr"/>
            <a:r>
              <a:rPr lang="en-GB" sz="800" noProof="0">
                <a:latin typeface="Century Gothic" panose="020B0502020202020204" pitchFamily="34" charset="0"/>
              </a:rPr>
              <a:t> Country GM / N1 to COMEX members</a:t>
            </a:r>
          </a:p>
        </p:txBody>
      </p:sp>
      <p:sp>
        <p:nvSpPr>
          <p:cNvPr id="62" name="ZoneTexte 61"/>
          <p:cNvSpPr txBox="1"/>
          <p:nvPr userDrawn="1"/>
        </p:nvSpPr>
        <p:spPr>
          <a:xfrm>
            <a:off x="2167414" y="1120277"/>
            <a:ext cx="1435468" cy="215444"/>
          </a:xfrm>
          <a:prstGeom prst="rect">
            <a:avLst/>
          </a:prstGeom>
          <a:noFill/>
        </p:spPr>
        <p:txBody>
          <a:bodyPr wrap="square" rtlCol="0">
            <a:spAutoFit/>
          </a:bodyPr>
          <a:lstStyle/>
          <a:p>
            <a:pPr algn="ctr"/>
            <a:r>
              <a:rPr lang="en-GB" sz="800" noProof="0">
                <a:solidFill>
                  <a:schemeClr val="tx1"/>
                </a:solidFill>
                <a:latin typeface="Century Gothic" panose="020B0502020202020204" pitchFamily="34" charset="0"/>
              </a:rPr>
              <a:t>Junior Project Manager</a:t>
            </a:r>
          </a:p>
        </p:txBody>
      </p:sp>
      <p:sp>
        <p:nvSpPr>
          <p:cNvPr id="63" name="ZoneTexte 62"/>
          <p:cNvSpPr txBox="1"/>
          <p:nvPr userDrawn="1"/>
        </p:nvSpPr>
        <p:spPr>
          <a:xfrm>
            <a:off x="3551272" y="1120277"/>
            <a:ext cx="1435468" cy="215444"/>
          </a:xfrm>
          <a:prstGeom prst="rect">
            <a:avLst/>
          </a:prstGeom>
          <a:noFill/>
        </p:spPr>
        <p:txBody>
          <a:bodyPr wrap="square" rtlCol="0">
            <a:spAutoFit/>
          </a:bodyPr>
          <a:lstStyle/>
          <a:p>
            <a:pPr algn="ctr"/>
            <a:r>
              <a:rPr lang="en-GB" sz="800" noProof="0">
                <a:latin typeface="Century Gothic" panose="020B0502020202020204" pitchFamily="34" charset="0"/>
              </a:rPr>
              <a:t>Project</a:t>
            </a:r>
            <a:r>
              <a:rPr lang="en-GB" sz="800" baseline="0" noProof="0">
                <a:latin typeface="Century Gothic" panose="020B0502020202020204" pitchFamily="34" charset="0"/>
              </a:rPr>
              <a:t> Manager</a:t>
            </a:r>
            <a:endParaRPr lang="en-GB" sz="800" noProof="0">
              <a:latin typeface="Century Gothic" panose="020B0502020202020204" pitchFamily="34" charset="0"/>
            </a:endParaRPr>
          </a:p>
        </p:txBody>
      </p:sp>
      <p:sp>
        <p:nvSpPr>
          <p:cNvPr id="64" name="ZoneTexte 63"/>
          <p:cNvSpPr txBox="1"/>
          <p:nvPr userDrawn="1"/>
        </p:nvSpPr>
        <p:spPr>
          <a:xfrm>
            <a:off x="1423555" y="1115157"/>
            <a:ext cx="813693" cy="215444"/>
          </a:xfrm>
          <a:prstGeom prst="rect">
            <a:avLst/>
          </a:prstGeom>
          <a:noFill/>
        </p:spPr>
        <p:txBody>
          <a:bodyPr wrap="square" rtlCol="0">
            <a:spAutoFit/>
          </a:bodyPr>
          <a:lstStyle/>
          <a:p>
            <a:pPr algn="ctr"/>
            <a:r>
              <a:rPr lang="en-GB" sz="800" b="0" noProof="0">
                <a:solidFill>
                  <a:schemeClr val="tx1"/>
                </a:solidFill>
                <a:latin typeface="Century Gothic" panose="020B0502020202020204" pitchFamily="34" charset="0"/>
              </a:rPr>
              <a:t>Examples:</a:t>
            </a:r>
          </a:p>
        </p:txBody>
      </p:sp>
      <p:sp>
        <p:nvSpPr>
          <p:cNvPr id="65" name="Rectangle 64"/>
          <p:cNvSpPr/>
          <p:nvPr userDrawn="1"/>
        </p:nvSpPr>
        <p:spPr>
          <a:xfrm>
            <a:off x="2237248" y="846996"/>
            <a:ext cx="2713526" cy="252000"/>
          </a:xfrm>
          <a:prstGeom prst="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noProof="0">
                <a:latin typeface="Century Gothic" panose="020B0502020202020204" pitchFamily="34" charset="0"/>
              </a:rPr>
              <a:t>INDIVIDUAL CONTRIBUTORS</a:t>
            </a:r>
          </a:p>
        </p:txBody>
      </p:sp>
      <p:sp>
        <p:nvSpPr>
          <p:cNvPr id="66" name="Rectangle 65"/>
          <p:cNvSpPr/>
          <p:nvPr userDrawn="1"/>
        </p:nvSpPr>
        <p:spPr>
          <a:xfrm>
            <a:off x="5082346" y="846995"/>
            <a:ext cx="1322522" cy="252000"/>
          </a:xfrm>
          <a:prstGeom prst="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cap="all" baseline="0" noProof="0">
                <a:latin typeface="Century Gothic" panose="020B0502020202020204" pitchFamily="34" charset="0"/>
              </a:rPr>
              <a:t>TEAM Leaders</a:t>
            </a:r>
          </a:p>
        </p:txBody>
      </p:sp>
      <p:sp>
        <p:nvSpPr>
          <p:cNvPr id="67" name="Rectangle 66"/>
          <p:cNvSpPr/>
          <p:nvPr userDrawn="1"/>
        </p:nvSpPr>
        <p:spPr>
          <a:xfrm>
            <a:off x="6515291" y="846995"/>
            <a:ext cx="1339280" cy="252000"/>
          </a:xfrm>
          <a:prstGeom prst="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noProof="0">
                <a:latin typeface="Century Gothic" panose="020B0502020202020204" pitchFamily="34" charset="0"/>
              </a:rPr>
              <a:t>HEAD OF FUNCTION</a:t>
            </a:r>
          </a:p>
        </p:txBody>
      </p:sp>
      <p:sp>
        <p:nvSpPr>
          <p:cNvPr id="68" name="Rectangle 67"/>
          <p:cNvSpPr/>
          <p:nvPr userDrawn="1"/>
        </p:nvSpPr>
        <p:spPr>
          <a:xfrm>
            <a:off x="7961428" y="846995"/>
            <a:ext cx="1296000" cy="252000"/>
          </a:xfrm>
          <a:prstGeom prst="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noProof="0">
                <a:latin typeface="Century Gothic" panose="020B0502020202020204" pitchFamily="34" charset="0"/>
              </a:rPr>
              <a:t>BU MANAGER</a:t>
            </a:r>
          </a:p>
        </p:txBody>
      </p:sp>
      <p:sp>
        <p:nvSpPr>
          <p:cNvPr id="69" name="Rectangle 68"/>
          <p:cNvSpPr/>
          <p:nvPr userDrawn="1"/>
        </p:nvSpPr>
        <p:spPr>
          <a:xfrm>
            <a:off x="9373540" y="846995"/>
            <a:ext cx="2697106" cy="252000"/>
          </a:xfrm>
          <a:prstGeom prst="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noProof="0">
                <a:latin typeface="Century Gothic" panose="020B0502020202020204" pitchFamily="34" charset="0"/>
              </a:rPr>
              <a:t>SENIOR &amp; TOP EXECUTIVES</a:t>
            </a:r>
          </a:p>
        </p:txBody>
      </p:sp>
      <p:sp>
        <p:nvSpPr>
          <p:cNvPr id="70" name="ZoneTexte 69">
            <a:hlinkClick r:id="rId5" action="ppaction://hlinksldjump"/>
          </p:cNvPr>
          <p:cNvSpPr txBox="1"/>
          <p:nvPr userDrawn="1"/>
        </p:nvSpPr>
        <p:spPr>
          <a:xfrm flipH="1">
            <a:off x="10359613" y="6280583"/>
            <a:ext cx="1275329" cy="430887"/>
          </a:xfrm>
          <a:prstGeom prst="rect">
            <a:avLst/>
          </a:prstGeom>
          <a:noFill/>
        </p:spPr>
        <p:txBody>
          <a:bodyPr wrap="square" rtlCol="0">
            <a:spAutoFit/>
          </a:bodyPr>
          <a:lstStyle/>
          <a:p>
            <a:pPr algn="ctr"/>
            <a:r>
              <a:rPr lang="en-US" sz="1100" b="1">
                <a:latin typeface="Century Gothic" panose="020B0502020202020204" pitchFamily="34" charset="0"/>
              </a:rPr>
              <a:t>Back to Learning Topics</a:t>
            </a:r>
          </a:p>
        </p:txBody>
      </p:sp>
      <p:pic>
        <p:nvPicPr>
          <p:cNvPr id="71" name="Image 70">
            <a:hlinkClick r:id="rId5" action="ppaction://hlinksldjump"/>
          </p:cNvPr>
          <p:cNvPicPr>
            <a:picLocks noChangeAspect="1"/>
          </p:cNvPicPr>
          <p:nvPr userDrawn="1"/>
        </p:nvPicPr>
        <p:blipFill rotWithShape="1">
          <a:blip r:embed="rId6" cstate="screen">
            <a:extLst>
              <a:ext uri="{28A0092B-C50C-407E-A947-70E740481C1C}">
                <a14:useLocalDpi xmlns:a14="http://schemas.microsoft.com/office/drawing/2010/main"/>
              </a:ext>
            </a:extLst>
          </a:blip>
          <a:srcRect l="5660" t="4706" r="6026" b="18431"/>
          <a:stretch/>
        </p:blipFill>
        <p:spPr>
          <a:xfrm>
            <a:off x="11601019" y="6278944"/>
            <a:ext cx="439546" cy="382553"/>
          </a:xfrm>
          <a:prstGeom prst="rect">
            <a:avLst/>
          </a:prstGeom>
        </p:spPr>
      </p:pic>
    </p:spTree>
    <p:extLst>
      <p:ext uri="{BB962C8B-B14F-4D97-AF65-F5344CB8AC3E}">
        <p14:creationId xmlns:p14="http://schemas.microsoft.com/office/powerpoint/2010/main" val="252601647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7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0" y="365907"/>
            <a:ext cx="12192000" cy="526458"/>
          </a:xfrm>
          <a:prstGeom prst="rect">
            <a:avLst/>
          </a:prstGeom>
          <a:solidFill>
            <a:srgbClr val="C00000"/>
          </a:solidFill>
        </p:spPr>
        <p:txBody>
          <a:bodyPr wrap="square" tIns="0" bIns="0" rtlCol="0" anchor="ctr">
            <a:noAutofit/>
          </a:bodyPr>
          <a:lstStyle>
            <a:lvl1pPr>
              <a:defRPr lang="en-US" sz="2800" b="1">
                <a:solidFill>
                  <a:schemeClr val="bg1"/>
                </a:solidFill>
                <a:latin typeface="Century Gothic" panose="020B0502020202020204" pitchFamily="34" charset="0"/>
                <a:ea typeface="+mn-ea"/>
                <a:cs typeface="+mn-cs"/>
              </a:defRPr>
            </a:lvl1pPr>
          </a:lstStyle>
          <a:p>
            <a:pPr marL="457200" lvl="0" indent="-457200">
              <a:lnSpc>
                <a:spcPct val="100000"/>
              </a:lnSpc>
              <a:spcBef>
                <a:spcPts val="0"/>
              </a:spcBef>
              <a:buFont typeface="Wingdings" panose="05000000000000000000" pitchFamily="2" charset="2"/>
              <a:buChar char="Ø"/>
            </a:pPr>
            <a:r>
              <a:rPr lang="fr-FR"/>
              <a:t>Modifiez le style du titre</a:t>
            </a:r>
            <a:endParaRPr lang="en-US"/>
          </a:p>
        </p:txBody>
      </p:sp>
      <p:sp>
        <p:nvSpPr>
          <p:cNvPr id="8" name="Rectangle 7"/>
          <p:cNvSpPr/>
          <p:nvPr userDrawn="1"/>
        </p:nvSpPr>
        <p:spPr>
          <a:xfrm>
            <a:off x="8311651" y="1036437"/>
            <a:ext cx="3432617" cy="5097078"/>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userDrawn="1"/>
        </p:nvSpPr>
        <p:spPr>
          <a:xfrm>
            <a:off x="443354" y="1036437"/>
            <a:ext cx="7781471" cy="5097078"/>
          </a:xfrm>
          <a:prstGeom prst="rect">
            <a:avLst/>
          </a:prstGeom>
          <a:solidFill>
            <a:schemeClr val="bg2"/>
          </a:solidFill>
        </p:spPr>
        <p:txBody>
          <a:bodyPr wrap="square" lIns="91436" tIns="45718" rIns="91436" bIns="45718">
            <a:noAutofit/>
          </a:bodyPr>
          <a:lstStyle/>
          <a:p>
            <a:pPr marL="0" marR="0" lvl="0" indent="0" algn="l" defTabSz="457147"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fr-FR" sz="13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p:txBody>
      </p:sp>
      <p:cxnSp>
        <p:nvCxnSpPr>
          <p:cNvPr id="13" name="Connecteur droit 12"/>
          <p:cNvCxnSpPr/>
          <p:nvPr/>
        </p:nvCxnSpPr>
        <p:spPr>
          <a:xfrm flipV="1">
            <a:off x="2168268" y="6534614"/>
            <a:ext cx="846000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Image 13"/>
          <p:cNvPicPr>
            <a:picLocks noChangeAspect="1"/>
          </p:cNvPicPr>
          <p:nvPr/>
        </p:nvPicPr>
        <p:blipFill rotWithShape="1">
          <a:blip r:embed="rId2" cstate="print">
            <a:extLst>
              <a:ext uri="{28A0092B-C50C-407E-A947-70E740481C1C}">
                <a14:useLocalDpi xmlns:a14="http://schemas.microsoft.com/office/drawing/2010/main" val="0"/>
              </a:ext>
            </a:extLst>
          </a:blip>
          <a:srcRect b="23815"/>
          <a:stretch/>
        </p:blipFill>
        <p:spPr>
          <a:xfrm>
            <a:off x="487274" y="6323252"/>
            <a:ext cx="1492636" cy="358103"/>
          </a:xfrm>
          <a:prstGeom prst="rect">
            <a:avLst/>
          </a:prstGeom>
        </p:spPr>
      </p:pic>
      <p:sp>
        <p:nvSpPr>
          <p:cNvPr id="11" name="Freeform 125"/>
          <p:cNvSpPr>
            <a:spLocks noChangeAspect="1" noEditPoints="1"/>
          </p:cNvSpPr>
          <p:nvPr userDrawn="1"/>
        </p:nvSpPr>
        <p:spPr bwMode="auto">
          <a:xfrm>
            <a:off x="8680401" y="2468337"/>
            <a:ext cx="259955" cy="309471"/>
          </a:xfrm>
          <a:custGeom>
            <a:avLst/>
            <a:gdLst>
              <a:gd name="T0" fmla="*/ 39 w 71"/>
              <a:gd name="T1" fmla="*/ 43 h 85"/>
              <a:gd name="T2" fmla="*/ 42 w 71"/>
              <a:gd name="T3" fmla="*/ 49 h 85"/>
              <a:gd name="T4" fmla="*/ 39 w 71"/>
              <a:gd name="T5" fmla="*/ 55 h 85"/>
              <a:gd name="T6" fmla="*/ 39 w 71"/>
              <a:gd name="T7" fmla="*/ 59 h 85"/>
              <a:gd name="T8" fmla="*/ 32 w 71"/>
              <a:gd name="T9" fmla="*/ 59 h 85"/>
              <a:gd name="T10" fmla="*/ 32 w 71"/>
              <a:gd name="T11" fmla="*/ 55 h 85"/>
              <a:gd name="T12" fmla="*/ 29 w 71"/>
              <a:gd name="T13" fmla="*/ 49 h 85"/>
              <a:gd name="T14" fmla="*/ 32 w 71"/>
              <a:gd name="T15" fmla="*/ 43 h 85"/>
              <a:gd name="T16" fmla="*/ 32 w 71"/>
              <a:gd name="T17" fmla="*/ 29 h 85"/>
              <a:gd name="T18" fmla="*/ 39 w 71"/>
              <a:gd name="T19" fmla="*/ 29 h 85"/>
              <a:gd name="T20" fmla="*/ 39 w 71"/>
              <a:gd name="T21" fmla="*/ 43 h 85"/>
              <a:gd name="T22" fmla="*/ 64 w 71"/>
              <a:gd name="T23" fmla="*/ 27 h 85"/>
              <a:gd name="T24" fmla="*/ 71 w 71"/>
              <a:gd name="T25" fmla="*/ 49 h 85"/>
              <a:gd name="T26" fmla="*/ 35 w 71"/>
              <a:gd name="T27" fmla="*/ 85 h 85"/>
              <a:gd name="T28" fmla="*/ 0 w 71"/>
              <a:gd name="T29" fmla="*/ 49 h 85"/>
              <a:gd name="T30" fmla="*/ 32 w 71"/>
              <a:gd name="T31" fmla="*/ 13 h 85"/>
              <a:gd name="T32" fmla="*/ 32 w 71"/>
              <a:gd name="T33" fmla="*/ 7 h 85"/>
              <a:gd name="T34" fmla="*/ 29 w 71"/>
              <a:gd name="T35" fmla="*/ 7 h 85"/>
              <a:gd name="T36" fmla="*/ 29 w 71"/>
              <a:gd name="T37" fmla="*/ 0 h 85"/>
              <a:gd name="T38" fmla="*/ 42 w 71"/>
              <a:gd name="T39" fmla="*/ 0 h 85"/>
              <a:gd name="T40" fmla="*/ 42 w 71"/>
              <a:gd name="T41" fmla="*/ 7 h 85"/>
              <a:gd name="T42" fmla="*/ 39 w 71"/>
              <a:gd name="T43" fmla="*/ 7 h 85"/>
              <a:gd name="T44" fmla="*/ 39 w 71"/>
              <a:gd name="T45" fmla="*/ 13 h 85"/>
              <a:gd name="T46" fmla="*/ 57 w 71"/>
              <a:gd name="T47" fmla="*/ 21 h 85"/>
              <a:gd name="T48" fmla="*/ 64 w 71"/>
              <a:gd name="T49" fmla="*/ 13 h 85"/>
              <a:gd name="T50" fmla="*/ 71 w 71"/>
              <a:gd name="T51" fmla="*/ 21 h 85"/>
              <a:gd name="T52" fmla="*/ 64 w 71"/>
              <a:gd name="T53" fmla="*/ 27 h 85"/>
              <a:gd name="T54" fmla="*/ 35 w 71"/>
              <a:gd name="T55" fmla="*/ 79 h 85"/>
              <a:gd name="T56" fmla="*/ 65 w 71"/>
              <a:gd name="T57" fmla="*/ 49 h 85"/>
              <a:gd name="T58" fmla="*/ 35 w 71"/>
              <a:gd name="T59" fmla="*/ 20 h 85"/>
              <a:gd name="T60" fmla="*/ 6 w 71"/>
              <a:gd name="T61" fmla="*/ 49 h 85"/>
              <a:gd name="T62" fmla="*/ 35 w 71"/>
              <a:gd name="T63"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1" h="85">
                <a:moveTo>
                  <a:pt x="39" y="43"/>
                </a:moveTo>
                <a:cubicBezTo>
                  <a:pt x="41" y="44"/>
                  <a:pt x="42" y="47"/>
                  <a:pt x="42" y="49"/>
                </a:cubicBezTo>
                <a:cubicBezTo>
                  <a:pt x="42" y="51"/>
                  <a:pt x="41" y="54"/>
                  <a:pt x="39" y="55"/>
                </a:cubicBezTo>
                <a:cubicBezTo>
                  <a:pt x="39" y="55"/>
                  <a:pt x="39" y="55"/>
                  <a:pt x="39" y="59"/>
                </a:cubicBezTo>
                <a:cubicBezTo>
                  <a:pt x="39" y="59"/>
                  <a:pt x="39" y="59"/>
                  <a:pt x="32" y="59"/>
                </a:cubicBezTo>
                <a:cubicBezTo>
                  <a:pt x="32" y="59"/>
                  <a:pt x="32" y="59"/>
                  <a:pt x="32" y="55"/>
                </a:cubicBezTo>
                <a:cubicBezTo>
                  <a:pt x="31" y="54"/>
                  <a:pt x="29" y="51"/>
                  <a:pt x="29" y="49"/>
                </a:cubicBezTo>
                <a:cubicBezTo>
                  <a:pt x="29" y="47"/>
                  <a:pt x="31" y="44"/>
                  <a:pt x="32" y="43"/>
                </a:cubicBezTo>
                <a:cubicBezTo>
                  <a:pt x="32" y="43"/>
                  <a:pt x="32" y="43"/>
                  <a:pt x="32" y="29"/>
                </a:cubicBezTo>
                <a:cubicBezTo>
                  <a:pt x="32" y="29"/>
                  <a:pt x="32" y="29"/>
                  <a:pt x="39" y="29"/>
                </a:cubicBezTo>
                <a:cubicBezTo>
                  <a:pt x="39" y="29"/>
                  <a:pt x="39" y="29"/>
                  <a:pt x="39" y="43"/>
                </a:cubicBezTo>
                <a:moveTo>
                  <a:pt x="64" y="27"/>
                </a:moveTo>
                <a:cubicBezTo>
                  <a:pt x="69" y="34"/>
                  <a:pt x="71" y="41"/>
                  <a:pt x="71" y="49"/>
                </a:cubicBezTo>
                <a:cubicBezTo>
                  <a:pt x="71" y="69"/>
                  <a:pt x="55" y="85"/>
                  <a:pt x="35" y="85"/>
                </a:cubicBezTo>
                <a:cubicBezTo>
                  <a:pt x="16" y="85"/>
                  <a:pt x="0" y="69"/>
                  <a:pt x="0" y="49"/>
                </a:cubicBezTo>
                <a:cubicBezTo>
                  <a:pt x="0" y="30"/>
                  <a:pt x="14" y="15"/>
                  <a:pt x="32" y="13"/>
                </a:cubicBezTo>
                <a:cubicBezTo>
                  <a:pt x="32" y="13"/>
                  <a:pt x="32" y="13"/>
                  <a:pt x="32" y="7"/>
                </a:cubicBezTo>
                <a:cubicBezTo>
                  <a:pt x="32" y="7"/>
                  <a:pt x="32" y="7"/>
                  <a:pt x="29" y="7"/>
                </a:cubicBezTo>
                <a:cubicBezTo>
                  <a:pt x="29" y="7"/>
                  <a:pt x="29" y="7"/>
                  <a:pt x="29" y="0"/>
                </a:cubicBezTo>
                <a:cubicBezTo>
                  <a:pt x="29" y="0"/>
                  <a:pt x="29" y="0"/>
                  <a:pt x="42" y="0"/>
                </a:cubicBezTo>
                <a:cubicBezTo>
                  <a:pt x="42" y="0"/>
                  <a:pt x="42" y="0"/>
                  <a:pt x="42" y="7"/>
                </a:cubicBezTo>
                <a:cubicBezTo>
                  <a:pt x="42" y="7"/>
                  <a:pt x="42" y="7"/>
                  <a:pt x="39" y="7"/>
                </a:cubicBezTo>
                <a:cubicBezTo>
                  <a:pt x="39" y="7"/>
                  <a:pt x="39" y="7"/>
                  <a:pt x="39" y="13"/>
                </a:cubicBezTo>
                <a:cubicBezTo>
                  <a:pt x="45" y="14"/>
                  <a:pt x="52" y="17"/>
                  <a:pt x="57" y="21"/>
                </a:cubicBezTo>
                <a:cubicBezTo>
                  <a:pt x="57" y="21"/>
                  <a:pt x="57" y="21"/>
                  <a:pt x="64" y="13"/>
                </a:cubicBezTo>
                <a:cubicBezTo>
                  <a:pt x="64" y="13"/>
                  <a:pt x="64" y="13"/>
                  <a:pt x="71" y="21"/>
                </a:cubicBezTo>
                <a:cubicBezTo>
                  <a:pt x="71" y="21"/>
                  <a:pt x="71" y="21"/>
                  <a:pt x="64" y="27"/>
                </a:cubicBezTo>
                <a:moveTo>
                  <a:pt x="35" y="79"/>
                </a:moveTo>
                <a:cubicBezTo>
                  <a:pt x="52" y="79"/>
                  <a:pt x="65" y="66"/>
                  <a:pt x="65" y="49"/>
                </a:cubicBezTo>
                <a:cubicBezTo>
                  <a:pt x="65" y="33"/>
                  <a:pt x="52" y="20"/>
                  <a:pt x="35" y="20"/>
                </a:cubicBezTo>
                <a:cubicBezTo>
                  <a:pt x="19" y="20"/>
                  <a:pt x="6" y="33"/>
                  <a:pt x="6" y="49"/>
                </a:cubicBezTo>
                <a:cubicBezTo>
                  <a:pt x="6" y="66"/>
                  <a:pt x="19" y="79"/>
                  <a:pt x="35" y="79"/>
                </a:cubicBezTo>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12" name="Connecteur droit 11"/>
          <p:cNvCxnSpPr/>
          <p:nvPr userDrawn="1"/>
        </p:nvCxnSpPr>
        <p:spPr>
          <a:xfrm>
            <a:off x="9166950" y="2479072"/>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5" name="Groupe 14"/>
          <p:cNvGrpSpPr/>
          <p:nvPr userDrawn="1"/>
        </p:nvGrpSpPr>
        <p:grpSpPr>
          <a:xfrm>
            <a:off x="8668070" y="3695051"/>
            <a:ext cx="284617" cy="296126"/>
            <a:chOff x="6514138" y="4869160"/>
            <a:chExt cx="465500" cy="358210"/>
          </a:xfrm>
          <a:solidFill>
            <a:srgbClr val="C00000"/>
          </a:solidFill>
        </p:grpSpPr>
        <p:sp>
          <p:nvSpPr>
            <p:cNvPr id="16" name="Freeform 91"/>
            <p:cNvSpPr>
              <a:spLocks noEditPoints="1"/>
            </p:cNvSpPr>
            <p:nvPr/>
          </p:nvSpPr>
          <p:spPr bwMode="auto">
            <a:xfrm>
              <a:off x="6514138" y="4869160"/>
              <a:ext cx="465500" cy="358210"/>
            </a:xfrm>
            <a:custGeom>
              <a:avLst/>
              <a:gdLst>
                <a:gd name="T0" fmla="*/ 517 w 560"/>
                <a:gd name="T1" fmla="*/ 0 h 464"/>
                <a:gd name="T2" fmla="*/ 43 w 560"/>
                <a:gd name="T3" fmla="*/ 0 h 464"/>
                <a:gd name="T4" fmla="*/ 0 w 560"/>
                <a:gd name="T5" fmla="*/ 43 h 464"/>
                <a:gd name="T6" fmla="*/ 0 w 560"/>
                <a:gd name="T7" fmla="*/ 421 h 464"/>
                <a:gd name="T8" fmla="*/ 43 w 560"/>
                <a:gd name="T9" fmla="*/ 464 h 464"/>
                <a:gd name="T10" fmla="*/ 517 w 560"/>
                <a:gd name="T11" fmla="*/ 464 h 464"/>
                <a:gd name="T12" fmla="*/ 560 w 560"/>
                <a:gd name="T13" fmla="*/ 421 h 464"/>
                <a:gd name="T14" fmla="*/ 560 w 560"/>
                <a:gd name="T15" fmla="*/ 43 h 464"/>
                <a:gd name="T16" fmla="*/ 517 w 560"/>
                <a:gd name="T17" fmla="*/ 0 h 464"/>
                <a:gd name="T18" fmla="*/ 495 w 560"/>
                <a:gd name="T19" fmla="*/ 28 h 464"/>
                <a:gd name="T20" fmla="*/ 518 w 560"/>
                <a:gd name="T21" fmla="*/ 50 h 464"/>
                <a:gd name="T22" fmla="*/ 495 w 560"/>
                <a:gd name="T23" fmla="*/ 73 h 464"/>
                <a:gd name="T24" fmla="*/ 472 w 560"/>
                <a:gd name="T25" fmla="*/ 50 h 464"/>
                <a:gd name="T26" fmla="*/ 495 w 560"/>
                <a:gd name="T27" fmla="*/ 28 h 464"/>
                <a:gd name="T28" fmla="*/ 377 w 560"/>
                <a:gd name="T29" fmla="*/ 57 h 464"/>
                <a:gd name="T30" fmla="*/ 382 w 560"/>
                <a:gd name="T31" fmla="*/ 52 h 464"/>
                <a:gd name="T32" fmla="*/ 428 w 560"/>
                <a:gd name="T33" fmla="*/ 52 h 464"/>
                <a:gd name="T34" fmla="*/ 433 w 560"/>
                <a:gd name="T35" fmla="*/ 57 h 464"/>
                <a:gd name="T36" fmla="*/ 433 w 560"/>
                <a:gd name="T37" fmla="*/ 68 h 464"/>
                <a:gd name="T38" fmla="*/ 428 w 560"/>
                <a:gd name="T39" fmla="*/ 73 h 464"/>
                <a:gd name="T40" fmla="*/ 382 w 560"/>
                <a:gd name="T41" fmla="*/ 73 h 464"/>
                <a:gd name="T42" fmla="*/ 377 w 560"/>
                <a:gd name="T43" fmla="*/ 68 h 464"/>
                <a:gd name="T44" fmla="*/ 377 w 560"/>
                <a:gd name="T45" fmla="*/ 57 h 464"/>
                <a:gd name="T46" fmla="*/ 537 w 560"/>
                <a:gd name="T47" fmla="*/ 421 h 464"/>
                <a:gd name="T48" fmla="*/ 517 w 560"/>
                <a:gd name="T49" fmla="*/ 441 h 464"/>
                <a:gd name="T50" fmla="*/ 43 w 560"/>
                <a:gd name="T51" fmla="*/ 441 h 464"/>
                <a:gd name="T52" fmla="*/ 23 w 560"/>
                <a:gd name="T53" fmla="*/ 421 h 464"/>
                <a:gd name="T54" fmla="*/ 23 w 560"/>
                <a:gd name="T55" fmla="*/ 125 h 464"/>
                <a:gd name="T56" fmla="*/ 43 w 560"/>
                <a:gd name="T57" fmla="*/ 105 h 464"/>
                <a:gd name="T58" fmla="*/ 517 w 560"/>
                <a:gd name="T59" fmla="*/ 105 h 464"/>
                <a:gd name="T60" fmla="*/ 537 w 560"/>
                <a:gd name="T61" fmla="*/ 125 h 464"/>
                <a:gd name="T62" fmla="*/ 537 w 560"/>
                <a:gd name="T63" fmla="*/ 421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0" h="464">
                  <a:moveTo>
                    <a:pt x="517" y="0"/>
                  </a:moveTo>
                  <a:cubicBezTo>
                    <a:pt x="43" y="0"/>
                    <a:pt x="43" y="0"/>
                    <a:pt x="43" y="0"/>
                  </a:cubicBezTo>
                  <a:cubicBezTo>
                    <a:pt x="19" y="0"/>
                    <a:pt x="0" y="19"/>
                    <a:pt x="0" y="43"/>
                  </a:cubicBezTo>
                  <a:cubicBezTo>
                    <a:pt x="0" y="421"/>
                    <a:pt x="0" y="421"/>
                    <a:pt x="0" y="421"/>
                  </a:cubicBezTo>
                  <a:cubicBezTo>
                    <a:pt x="0" y="445"/>
                    <a:pt x="19" y="464"/>
                    <a:pt x="43" y="464"/>
                  </a:cubicBezTo>
                  <a:cubicBezTo>
                    <a:pt x="517" y="464"/>
                    <a:pt x="517" y="464"/>
                    <a:pt x="517" y="464"/>
                  </a:cubicBezTo>
                  <a:cubicBezTo>
                    <a:pt x="541" y="464"/>
                    <a:pt x="560" y="445"/>
                    <a:pt x="560" y="421"/>
                  </a:cubicBezTo>
                  <a:cubicBezTo>
                    <a:pt x="560" y="43"/>
                    <a:pt x="560" y="43"/>
                    <a:pt x="560" y="43"/>
                  </a:cubicBezTo>
                  <a:cubicBezTo>
                    <a:pt x="560" y="19"/>
                    <a:pt x="541" y="0"/>
                    <a:pt x="517" y="0"/>
                  </a:cubicBezTo>
                  <a:close/>
                  <a:moveTo>
                    <a:pt x="495" y="28"/>
                  </a:moveTo>
                  <a:cubicBezTo>
                    <a:pt x="508" y="28"/>
                    <a:pt x="518" y="38"/>
                    <a:pt x="518" y="50"/>
                  </a:cubicBezTo>
                  <a:cubicBezTo>
                    <a:pt x="518" y="63"/>
                    <a:pt x="508" y="73"/>
                    <a:pt x="495" y="73"/>
                  </a:cubicBezTo>
                  <a:cubicBezTo>
                    <a:pt x="482" y="73"/>
                    <a:pt x="472" y="63"/>
                    <a:pt x="472" y="50"/>
                  </a:cubicBezTo>
                  <a:cubicBezTo>
                    <a:pt x="472" y="38"/>
                    <a:pt x="482" y="28"/>
                    <a:pt x="495" y="28"/>
                  </a:cubicBezTo>
                  <a:close/>
                  <a:moveTo>
                    <a:pt x="377" y="57"/>
                  </a:moveTo>
                  <a:cubicBezTo>
                    <a:pt x="377" y="55"/>
                    <a:pt x="379" y="52"/>
                    <a:pt x="382" y="52"/>
                  </a:cubicBezTo>
                  <a:cubicBezTo>
                    <a:pt x="428" y="52"/>
                    <a:pt x="428" y="52"/>
                    <a:pt x="428" y="52"/>
                  </a:cubicBezTo>
                  <a:cubicBezTo>
                    <a:pt x="431" y="52"/>
                    <a:pt x="433" y="55"/>
                    <a:pt x="433" y="57"/>
                  </a:cubicBezTo>
                  <a:cubicBezTo>
                    <a:pt x="433" y="68"/>
                    <a:pt x="433" y="68"/>
                    <a:pt x="433" y="68"/>
                  </a:cubicBezTo>
                  <a:cubicBezTo>
                    <a:pt x="433" y="71"/>
                    <a:pt x="431" y="73"/>
                    <a:pt x="428" y="73"/>
                  </a:cubicBezTo>
                  <a:cubicBezTo>
                    <a:pt x="382" y="73"/>
                    <a:pt x="382" y="73"/>
                    <a:pt x="382" y="73"/>
                  </a:cubicBezTo>
                  <a:cubicBezTo>
                    <a:pt x="379" y="73"/>
                    <a:pt x="377" y="71"/>
                    <a:pt x="377" y="68"/>
                  </a:cubicBezTo>
                  <a:lnTo>
                    <a:pt x="377" y="57"/>
                  </a:lnTo>
                  <a:close/>
                  <a:moveTo>
                    <a:pt x="537" y="421"/>
                  </a:moveTo>
                  <a:cubicBezTo>
                    <a:pt x="537" y="432"/>
                    <a:pt x="528" y="441"/>
                    <a:pt x="517" y="441"/>
                  </a:cubicBezTo>
                  <a:cubicBezTo>
                    <a:pt x="43" y="441"/>
                    <a:pt x="43" y="441"/>
                    <a:pt x="43" y="441"/>
                  </a:cubicBezTo>
                  <a:cubicBezTo>
                    <a:pt x="32" y="441"/>
                    <a:pt x="23" y="432"/>
                    <a:pt x="23" y="421"/>
                  </a:cubicBezTo>
                  <a:cubicBezTo>
                    <a:pt x="23" y="125"/>
                    <a:pt x="23" y="125"/>
                    <a:pt x="23" y="125"/>
                  </a:cubicBezTo>
                  <a:cubicBezTo>
                    <a:pt x="23" y="114"/>
                    <a:pt x="32" y="105"/>
                    <a:pt x="43" y="105"/>
                  </a:cubicBezTo>
                  <a:cubicBezTo>
                    <a:pt x="517" y="105"/>
                    <a:pt x="517" y="105"/>
                    <a:pt x="517" y="105"/>
                  </a:cubicBezTo>
                  <a:cubicBezTo>
                    <a:pt x="528" y="105"/>
                    <a:pt x="537" y="114"/>
                    <a:pt x="537" y="125"/>
                  </a:cubicBezTo>
                  <a:lnTo>
                    <a:pt x="537" y="421"/>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7" name="Image 16"/>
            <p:cNvPicPr>
              <a:picLocks noChangeAspect="1"/>
            </p:cNvPicPr>
            <p:nvPr/>
          </p:nvPicPr>
          <p:blipFill>
            <a:blip r:embed="rId3"/>
            <a:stretch>
              <a:fillRect/>
            </a:stretch>
          </p:blipFill>
          <p:spPr>
            <a:xfrm>
              <a:off x="6584886" y="4985648"/>
              <a:ext cx="324004" cy="175665"/>
            </a:xfrm>
            <a:prstGeom prst="rect">
              <a:avLst/>
            </a:prstGeom>
            <a:grpFill/>
          </p:spPr>
        </p:pic>
      </p:grpSp>
      <p:cxnSp>
        <p:nvCxnSpPr>
          <p:cNvPr id="18" name="Connecteur droit 17"/>
          <p:cNvCxnSpPr/>
          <p:nvPr userDrawn="1"/>
        </p:nvCxnSpPr>
        <p:spPr>
          <a:xfrm>
            <a:off x="9166950" y="3699114"/>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Freeform 14"/>
          <p:cNvSpPr>
            <a:spLocks noEditPoints="1"/>
          </p:cNvSpPr>
          <p:nvPr userDrawn="1"/>
        </p:nvSpPr>
        <p:spPr bwMode="auto">
          <a:xfrm>
            <a:off x="8680401" y="4299756"/>
            <a:ext cx="259955" cy="310935"/>
          </a:xfrm>
          <a:custGeom>
            <a:avLst/>
            <a:gdLst>
              <a:gd name="T0" fmla="*/ 253 w 253"/>
              <a:gd name="T1" fmla="*/ 0 h 269"/>
              <a:gd name="T2" fmla="*/ 152 w 253"/>
              <a:gd name="T3" fmla="*/ 269 h 269"/>
              <a:gd name="T4" fmla="*/ 102 w 253"/>
              <a:gd name="T5" fmla="*/ 216 h 269"/>
              <a:gd name="T6" fmla="*/ 0 w 253"/>
              <a:gd name="T7" fmla="*/ 269 h 269"/>
              <a:gd name="T8" fmla="*/ 24 w 253"/>
              <a:gd name="T9" fmla="*/ 156 h 269"/>
              <a:gd name="T10" fmla="*/ 77 w 253"/>
              <a:gd name="T11" fmla="*/ 186 h 269"/>
              <a:gd name="T12" fmla="*/ 24 w 253"/>
              <a:gd name="T13" fmla="*/ 156 h 269"/>
              <a:gd name="T14" fmla="*/ 230 w 253"/>
              <a:gd name="T15" fmla="*/ 199 h 269"/>
              <a:gd name="T16" fmla="*/ 176 w 253"/>
              <a:gd name="T17" fmla="*/ 229 h 269"/>
              <a:gd name="T18" fmla="*/ 24 w 253"/>
              <a:gd name="T19" fmla="*/ 199 h 269"/>
              <a:gd name="T20" fmla="*/ 77 w 253"/>
              <a:gd name="T21" fmla="*/ 229 h 269"/>
              <a:gd name="T22" fmla="*/ 24 w 253"/>
              <a:gd name="T23" fmla="*/ 199 h 269"/>
              <a:gd name="T24" fmla="*/ 77 w 253"/>
              <a:gd name="T25" fmla="*/ 28 h 269"/>
              <a:gd name="T26" fmla="*/ 24 w 253"/>
              <a:gd name="T27" fmla="*/ 58 h 269"/>
              <a:gd name="T28" fmla="*/ 94 w 253"/>
              <a:gd name="T29" fmla="*/ 28 h 269"/>
              <a:gd name="T30" fmla="*/ 159 w 253"/>
              <a:gd name="T31" fmla="*/ 58 h 269"/>
              <a:gd name="T32" fmla="*/ 94 w 253"/>
              <a:gd name="T33" fmla="*/ 28 h 269"/>
              <a:gd name="T34" fmla="*/ 230 w 253"/>
              <a:gd name="T35" fmla="*/ 28 h 269"/>
              <a:gd name="T36" fmla="*/ 176 w 253"/>
              <a:gd name="T37" fmla="*/ 58 h 269"/>
              <a:gd name="T38" fmla="*/ 24 w 253"/>
              <a:gd name="T39" fmla="*/ 71 h 269"/>
              <a:gd name="T40" fmla="*/ 77 w 253"/>
              <a:gd name="T41" fmla="*/ 100 h 269"/>
              <a:gd name="T42" fmla="*/ 24 w 253"/>
              <a:gd name="T43" fmla="*/ 71 h 269"/>
              <a:gd name="T44" fmla="*/ 159 w 253"/>
              <a:gd name="T45" fmla="*/ 71 h 269"/>
              <a:gd name="T46" fmla="*/ 94 w 253"/>
              <a:gd name="T47" fmla="*/ 100 h 269"/>
              <a:gd name="T48" fmla="*/ 176 w 253"/>
              <a:gd name="T49" fmla="*/ 71 h 269"/>
              <a:gd name="T50" fmla="*/ 230 w 253"/>
              <a:gd name="T51" fmla="*/ 100 h 269"/>
              <a:gd name="T52" fmla="*/ 176 w 253"/>
              <a:gd name="T53" fmla="*/ 71 h 269"/>
              <a:gd name="T54" fmla="*/ 77 w 253"/>
              <a:gd name="T55" fmla="*/ 114 h 269"/>
              <a:gd name="T56" fmla="*/ 24 w 253"/>
              <a:gd name="T57" fmla="*/ 143 h 269"/>
              <a:gd name="T58" fmla="*/ 94 w 253"/>
              <a:gd name="T59" fmla="*/ 114 h 269"/>
              <a:gd name="T60" fmla="*/ 159 w 253"/>
              <a:gd name="T61" fmla="*/ 143 h 269"/>
              <a:gd name="T62" fmla="*/ 94 w 253"/>
              <a:gd name="T63" fmla="*/ 114 h 269"/>
              <a:gd name="T64" fmla="*/ 230 w 253"/>
              <a:gd name="T65" fmla="*/ 114 h 269"/>
              <a:gd name="T66" fmla="*/ 176 w 253"/>
              <a:gd name="T67" fmla="*/ 143 h 269"/>
              <a:gd name="T68" fmla="*/ 94 w 253"/>
              <a:gd name="T69" fmla="*/ 156 h 269"/>
              <a:gd name="T70" fmla="*/ 159 w 253"/>
              <a:gd name="T71" fmla="*/ 186 h 269"/>
              <a:gd name="T72" fmla="*/ 94 w 253"/>
              <a:gd name="T73" fmla="*/ 156 h 269"/>
              <a:gd name="T74" fmla="*/ 230 w 253"/>
              <a:gd name="T75" fmla="*/ 156 h 269"/>
              <a:gd name="T76" fmla="*/ 176 w 253"/>
              <a:gd name="T77" fmla="*/ 186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53" h="269">
                <a:moveTo>
                  <a:pt x="0" y="0"/>
                </a:moveTo>
                <a:cubicBezTo>
                  <a:pt x="253" y="0"/>
                  <a:pt x="253" y="0"/>
                  <a:pt x="253" y="0"/>
                </a:cubicBezTo>
                <a:cubicBezTo>
                  <a:pt x="253" y="269"/>
                  <a:pt x="253" y="269"/>
                  <a:pt x="253" y="269"/>
                </a:cubicBezTo>
                <a:cubicBezTo>
                  <a:pt x="152" y="269"/>
                  <a:pt x="152" y="269"/>
                  <a:pt x="152" y="269"/>
                </a:cubicBezTo>
                <a:cubicBezTo>
                  <a:pt x="152" y="216"/>
                  <a:pt x="152" y="216"/>
                  <a:pt x="152" y="216"/>
                </a:cubicBezTo>
                <a:cubicBezTo>
                  <a:pt x="152" y="200"/>
                  <a:pt x="102" y="200"/>
                  <a:pt x="102" y="216"/>
                </a:cubicBezTo>
                <a:cubicBezTo>
                  <a:pt x="102" y="269"/>
                  <a:pt x="102" y="269"/>
                  <a:pt x="102" y="269"/>
                </a:cubicBezTo>
                <a:cubicBezTo>
                  <a:pt x="0" y="269"/>
                  <a:pt x="0" y="269"/>
                  <a:pt x="0" y="269"/>
                </a:cubicBezTo>
                <a:lnTo>
                  <a:pt x="0" y="0"/>
                </a:lnTo>
                <a:close/>
                <a:moveTo>
                  <a:pt x="24" y="156"/>
                </a:moveTo>
                <a:cubicBezTo>
                  <a:pt x="77" y="156"/>
                  <a:pt x="77" y="156"/>
                  <a:pt x="77" y="156"/>
                </a:cubicBezTo>
                <a:cubicBezTo>
                  <a:pt x="77" y="186"/>
                  <a:pt x="77" y="186"/>
                  <a:pt x="77" y="186"/>
                </a:cubicBezTo>
                <a:cubicBezTo>
                  <a:pt x="24" y="186"/>
                  <a:pt x="24" y="186"/>
                  <a:pt x="24" y="186"/>
                </a:cubicBezTo>
                <a:lnTo>
                  <a:pt x="24" y="156"/>
                </a:lnTo>
                <a:close/>
                <a:moveTo>
                  <a:pt x="176" y="199"/>
                </a:moveTo>
                <a:cubicBezTo>
                  <a:pt x="230" y="199"/>
                  <a:pt x="230" y="199"/>
                  <a:pt x="230" y="199"/>
                </a:cubicBezTo>
                <a:cubicBezTo>
                  <a:pt x="230" y="229"/>
                  <a:pt x="230" y="229"/>
                  <a:pt x="230" y="229"/>
                </a:cubicBezTo>
                <a:cubicBezTo>
                  <a:pt x="176" y="229"/>
                  <a:pt x="176" y="229"/>
                  <a:pt x="176" y="229"/>
                </a:cubicBezTo>
                <a:lnTo>
                  <a:pt x="176" y="199"/>
                </a:lnTo>
                <a:close/>
                <a:moveTo>
                  <a:pt x="24" y="199"/>
                </a:moveTo>
                <a:cubicBezTo>
                  <a:pt x="77" y="199"/>
                  <a:pt x="77" y="199"/>
                  <a:pt x="77" y="199"/>
                </a:cubicBezTo>
                <a:cubicBezTo>
                  <a:pt x="77" y="229"/>
                  <a:pt x="77" y="229"/>
                  <a:pt x="77" y="229"/>
                </a:cubicBezTo>
                <a:cubicBezTo>
                  <a:pt x="24" y="229"/>
                  <a:pt x="24" y="229"/>
                  <a:pt x="24" y="229"/>
                </a:cubicBezTo>
                <a:lnTo>
                  <a:pt x="24" y="199"/>
                </a:lnTo>
                <a:close/>
                <a:moveTo>
                  <a:pt x="24" y="28"/>
                </a:moveTo>
                <a:cubicBezTo>
                  <a:pt x="77" y="28"/>
                  <a:pt x="77" y="28"/>
                  <a:pt x="77" y="28"/>
                </a:cubicBezTo>
                <a:cubicBezTo>
                  <a:pt x="77" y="58"/>
                  <a:pt x="77" y="58"/>
                  <a:pt x="77" y="58"/>
                </a:cubicBezTo>
                <a:cubicBezTo>
                  <a:pt x="24" y="58"/>
                  <a:pt x="24" y="58"/>
                  <a:pt x="24" y="58"/>
                </a:cubicBezTo>
                <a:lnTo>
                  <a:pt x="24" y="28"/>
                </a:lnTo>
                <a:close/>
                <a:moveTo>
                  <a:pt x="94" y="28"/>
                </a:moveTo>
                <a:cubicBezTo>
                  <a:pt x="159" y="28"/>
                  <a:pt x="159" y="28"/>
                  <a:pt x="159" y="28"/>
                </a:cubicBezTo>
                <a:cubicBezTo>
                  <a:pt x="159" y="58"/>
                  <a:pt x="159" y="58"/>
                  <a:pt x="159" y="58"/>
                </a:cubicBezTo>
                <a:cubicBezTo>
                  <a:pt x="94" y="58"/>
                  <a:pt x="94" y="58"/>
                  <a:pt x="94" y="58"/>
                </a:cubicBezTo>
                <a:lnTo>
                  <a:pt x="94" y="28"/>
                </a:lnTo>
                <a:close/>
                <a:moveTo>
                  <a:pt x="176" y="28"/>
                </a:moveTo>
                <a:cubicBezTo>
                  <a:pt x="230" y="28"/>
                  <a:pt x="230" y="28"/>
                  <a:pt x="230" y="28"/>
                </a:cubicBezTo>
                <a:cubicBezTo>
                  <a:pt x="230" y="58"/>
                  <a:pt x="230" y="58"/>
                  <a:pt x="230" y="58"/>
                </a:cubicBezTo>
                <a:cubicBezTo>
                  <a:pt x="176" y="58"/>
                  <a:pt x="176" y="58"/>
                  <a:pt x="176" y="58"/>
                </a:cubicBezTo>
                <a:lnTo>
                  <a:pt x="176" y="28"/>
                </a:lnTo>
                <a:close/>
                <a:moveTo>
                  <a:pt x="24" y="71"/>
                </a:moveTo>
                <a:cubicBezTo>
                  <a:pt x="77" y="71"/>
                  <a:pt x="77" y="71"/>
                  <a:pt x="77" y="71"/>
                </a:cubicBezTo>
                <a:cubicBezTo>
                  <a:pt x="77" y="100"/>
                  <a:pt x="77" y="100"/>
                  <a:pt x="77" y="100"/>
                </a:cubicBezTo>
                <a:cubicBezTo>
                  <a:pt x="24" y="100"/>
                  <a:pt x="24" y="100"/>
                  <a:pt x="24" y="100"/>
                </a:cubicBezTo>
                <a:lnTo>
                  <a:pt x="24" y="71"/>
                </a:lnTo>
                <a:close/>
                <a:moveTo>
                  <a:pt x="94" y="71"/>
                </a:moveTo>
                <a:cubicBezTo>
                  <a:pt x="159" y="71"/>
                  <a:pt x="159" y="71"/>
                  <a:pt x="159" y="71"/>
                </a:cubicBezTo>
                <a:cubicBezTo>
                  <a:pt x="159" y="100"/>
                  <a:pt x="159" y="100"/>
                  <a:pt x="159" y="100"/>
                </a:cubicBezTo>
                <a:cubicBezTo>
                  <a:pt x="94" y="100"/>
                  <a:pt x="94" y="100"/>
                  <a:pt x="94" y="100"/>
                </a:cubicBezTo>
                <a:lnTo>
                  <a:pt x="94" y="71"/>
                </a:lnTo>
                <a:close/>
                <a:moveTo>
                  <a:pt x="176" y="71"/>
                </a:moveTo>
                <a:cubicBezTo>
                  <a:pt x="230" y="71"/>
                  <a:pt x="230" y="71"/>
                  <a:pt x="230" y="71"/>
                </a:cubicBezTo>
                <a:cubicBezTo>
                  <a:pt x="230" y="100"/>
                  <a:pt x="230" y="100"/>
                  <a:pt x="230" y="100"/>
                </a:cubicBezTo>
                <a:cubicBezTo>
                  <a:pt x="176" y="100"/>
                  <a:pt x="176" y="100"/>
                  <a:pt x="176" y="100"/>
                </a:cubicBezTo>
                <a:lnTo>
                  <a:pt x="176" y="71"/>
                </a:lnTo>
                <a:close/>
                <a:moveTo>
                  <a:pt x="24" y="114"/>
                </a:moveTo>
                <a:cubicBezTo>
                  <a:pt x="77" y="114"/>
                  <a:pt x="77" y="114"/>
                  <a:pt x="77" y="114"/>
                </a:cubicBezTo>
                <a:cubicBezTo>
                  <a:pt x="77" y="143"/>
                  <a:pt x="77" y="143"/>
                  <a:pt x="77" y="143"/>
                </a:cubicBezTo>
                <a:cubicBezTo>
                  <a:pt x="24" y="143"/>
                  <a:pt x="24" y="143"/>
                  <a:pt x="24" y="143"/>
                </a:cubicBezTo>
                <a:lnTo>
                  <a:pt x="24" y="114"/>
                </a:lnTo>
                <a:close/>
                <a:moveTo>
                  <a:pt x="94" y="114"/>
                </a:moveTo>
                <a:cubicBezTo>
                  <a:pt x="159" y="114"/>
                  <a:pt x="159" y="114"/>
                  <a:pt x="159" y="114"/>
                </a:cubicBezTo>
                <a:cubicBezTo>
                  <a:pt x="159" y="143"/>
                  <a:pt x="159" y="143"/>
                  <a:pt x="159" y="143"/>
                </a:cubicBezTo>
                <a:cubicBezTo>
                  <a:pt x="94" y="143"/>
                  <a:pt x="94" y="143"/>
                  <a:pt x="94" y="143"/>
                </a:cubicBezTo>
                <a:lnTo>
                  <a:pt x="94" y="114"/>
                </a:lnTo>
                <a:close/>
                <a:moveTo>
                  <a:pt x="176" y="114"/>
                </a:moveTo>
                <a:cubicBezTo>
                  <a:pt x="230" y="114"/>
                  <a:pt x="230" y="114"/>
                  <a:pt x="230" y="114"/>
                </a:cubicBezTo>
                <a:cubicBezTo>
                  <a:pt x="230" y="143"/>
                  <a:pt x="230" y="143"/>
                  <a:pt x="230" y="143"/>
                </a:cubicBezTo>
                <a:cubicBezTo>
                  <a:pt x="176" y="143"/>
                  <a:pt x="176" y="143"/>
                  <a:pt x="176" y="143"/>
                </a:cubicBezTo>
                <a:lnTo>
                  <a:pt x="176" y="114"/>
                </a:lnTo>
                <a:close/>
                <a:moveTo>
                  <a:pt x="94" y="156"/>
                </a:moveTo>
                <a:cubicBezTo>
                  <a:pt x="159" y="156"/>
                  <a:pt x="159" y="156"/>
                  <a:pt x="159" y="156"/>
                </a:cubicBezTo>
                <a:cubicBezTo>
                  <a:pt x="159" y="186"/>
                  <a:pt x="159" y="186"/>
                  <a:pt x="159" y="186"/>
                </a:cubicBezTo>
                <a:cubicBezTo>
                  <a:pt x="94" y="186"/>
                  <a:pt x="94" y="186"/>
                  <a:pt x="94" y="186"/>
                </a:cubicBezTo>
                <a:lnTo>
                  <a:pt x="94" y="156"/>
                </a:lnTo>
                <a:close/>
                <a:moveTo>
                  <a:pt x="176" y="156"/>
                </a:moveTo>
                <a:cubicBezTo>
                  <a:pt x="230" y="156"/>
                  <a:pt x="230" y="156"/>
                  <a:pt x="230" y="156"/>
                </a:cubicBezTo>
                <a:cubicBezTo>
                  <a:pt x="230" y="186"/>
                  <a:pt x="230" y="186"/>
                  <a:pt x="230" y="186"/>
                </a:cubicBezTo>
                <a:cubicBezTo>
                  <a:pt x="176" y="186"/>
                  <a:pt x="176" y="186"/>
                  <a:pt x="176" y="186"/>
                </a:cubicBezTo>
                <a:lnTo>
                  <a:pt x="176" y="156"/>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20" name="Connecteur droit 19"/>
          <p:cNvCxnSpPr/>
          <p:nvPr userDrawn="1"/>
        </p:nvCxnSpPr>
        <p:spPr>
          <a:xfrm>
            <a:off x="9166950" y="4311223"/>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Connecteur droit 20"/>
          <p:cNvCxnSpPr/>
          <p:nvPr userDrawn="1"/>
        </p:nvCxnSpPr>
        <p:spPr>
          <a:xfrm>
            <a:off x="9166950" y="4932937"/>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2" name="Groupe 21"/>
          <p:cNvGrpSpPr/>
          <p:nvPr userDrawn="1"/>
        </p:nvGrpSpPr>
        <p:grpSpPr>
          <a:xfrm>
            <a:off x="8644621" y="3033429"/>
            <a:ext cx="331514" cy="397918"/>
            <a:chOff x="8754985" y="5870111"/>
            <a:chExt cx="331514" cy="397918"/>
          </a:xfrm>
          <a:solidFill>
            <a:schemeClr val="accent1">
              <a:lumMod val="75000"/>
            </a:schemeClr>
          </a:solidFill>
        </p:grpSpPr>
        <p:grpSp>
          <p:nvGrpSpPr>
            <p:cNvPr id="23" name="Groupe 22"/>
            <p:cNvGrpSpPr/>
            <p:nvPr/>
          </p:nvGrpSpPr>
          <p:grpSpPr>
            <a:xfrm>
              <a:off x="8754985" y="5870111"/>
              <a:ext cx="211494" cy="232796"/>
              <a:chOff x="430213" y="3675587"/>
              <a:chExt cx="1101725" cy="892175"/>
            </a:xfrm>
            <a:grpFill/>
          </p:grpSpPr>
          <p:sp>
            <p:nvSpPr>
              <p:cNvPr id="27" name="Freeform 104"/>
              <p:cNvSpPr>
                <a:spLocks/>
              </p:cNvSpPr>
              <p:nvPr/>
            </p:nvSpPr>
            <p:spPr bwMode="auto">
              <a:xfrm>
                <a:off x="430213" y="3675587"/>
                <a:ext cx="1101725" cy="892175"/>
              </a:xfrm>
              <a:custGeom>
                <a:avLst/>
                <a:gdLst>
                  <a:gd name="T0" fmla="*/ 466 w 466"/>
                  <a:gd name="T1" fmla="*/ 149 h 377"/>
                  <a:gd name="T2" fmla="*/ 233 w 466"/>
                  <a:gd name="T3" fmla="*/ 0 h 377"/>
                  <a:gd name="T4" fmla="*/ 0 w 466"/>
                  <a:gd name="T5" fmla="*/ 149 h 377"/>
                  <a:gd name="T6" fmla="*/ 233 w 466"/>
                  <a:gd name="T7" fmla="*/ 299 h 377"/>
                  <a:gd name="T8" fmla="*/ 286 w 466"/>
                  <a:gd name="T9" fmla="*/ 295 h 377"/>
                  <a:gd name="T10" fmla="*/ 321 w 466"/>
                  <a:gd name="T11" fmla="*/ 320 h 377"/>
                  <a:gd name="T12" fmla="*/ 354 w 466"/>
                  <a:gd name="T13" fmla="*/ 344 h 377"/>
                  <a:gd name="T14" fmla="*/ 391 w 466"/>
                  <a:gd name="T15" fmla="*/ 370 h 377"/>
                  <a:gd name="T16" fmla="*/ 401 w 466"/>
                  <a:gd name="T17" fmla="*/ 377 h 377"/>
                  <a:gd name="T18" fmla="*/ 397 w 466"/>
                  <a:gd name="T19" fmla="*/ 361 h 377"/>
                  <a:gd name="T20" fmla="*/ 380 w 466"/>
                  <a:gd name="T21" fmla="*/ 266 h 377"/>
                  <a:gd name="T22" fmla="*/ 466 w 466"/>
                  <a:gd name="T23" fmla="*/ 149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6" h="377">
                    <a:moveTo>
                      <a:pt x="466" y="149"/>
                    </a:moveTo>
                    <a:cubicBezTo>
                      <a:pt x="466" y="67"/>
                      <a:pt x="362" y="0"/>
                      <a:pt x="233" y="0"/>
                    </a:cubicBezTo>
                    <a:cubicBezTo>
                      <a:pt x="104" y="0"/>
                      <a:pt x="0" y="67"/>
                      <a:pt x="0" y="149"/>
                    </a:cubicBezTo>
                    <a:cubicBezTo>
                      <a:pt x="0" y="232"/>
                      <a:pt x="104" y="299"/>
                      <a:pt x="233" y="299"/>
                    </a:cubicBezTo>
                    <a:cubicBezTo>
                      <a:pt x="251" y="299"/>
                      <a:pt x="269" y="298"/>
                      <a:pt x="286" y="295"/>
                    </a:cubicBezTo>
                    <a:cubicBezTo>
                      <a:pt x="321" y="320"/>
                      <a:pt x="321" y="320"/>
                      <a:pt x="321" y="320"/>
                    </a:cubicBezTo>
                    <a:cubicBezTo>
                      <a:pt x="354" y="344"/>
                      <a:pt x="354" y="344"/>
                      <a:pt x="354" y="344"/>
                    </a:cubicBezTo>
                    <a:cubicBezTo>
                      <a:pt x="391" y="370"/>
                      <a:pt x="391" y="370"/>
                      <a:pt x="391" y="370"/>
                    </a:cubicBezTo>
                    <a:cubicBezTo>
                      <a:pt x="401" y="377"/>
                      <a:pt x="401" y="377"/>
                      <a:pt x="401" y="377"/>
                    </a:cubicBezTo>
                    <a:cubicBezTo>
                      <a:pt x="401" y="377"/>
                      <a:pt x="399" y="370"/>
                      <a:pt x="397" y="361"/>
                    </a:cubicBezTo>
                    <a:cubicBezTo>
                      <a:pt x="391" y="330"/>
                      <a:pt x="380" y="266"/>
                      <a:pt x="380" y="266"/>
                    </a:cubicBezTo>
                    <a:cubicBezTo>
                      <a:pt x="432" y="238"/>
                      <a:pt x="466" y="196"/>
                      <a:pt x="466" y="14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102"/>
              <p:cNvSpPr>
                <a:spLocks noEditPoints="1"/>
              </p:cNvSpPr>
              <p:nvPr/>
            </p:nvSpPr>
            <p:spPr bwMode="auto">
              <a:xfrm>
                <a:off x="809625" y="3810000"/>
                <a:ext cx="333134" cy="428406"/>
              </a:xfrm>
              <a:custGeom>
                <a:avLst/>
                <a:gdLst>
                  <a:gd name="T0" fmla="*/ 173 w 283"/>
                  <a:gd name="T1" fmla="*/ 296 h 398"/>
                  <a:gd name="T2" fmla="*/ 105 w 283"/>
                  <a:gd name="T3" fmla="*/ 296 h 398"/>
                  <a:gd name="T4" fmla="*/ 105 w 283"/>
                  <a:gd name="T5" fmla="*/ 278 h 398"/>
                  <a:gd name="T6" fmla="*/ 116 w 283"/>
                  <a:gd name="T7" fmla="*/ 223 h 398"/>
                  <a:gd name="T8" fmla="*/ 160 w 283"/>
                  <a:gd name="T9" fmla="*/ 175 h 398"/>
                  <a:gd name="T10" fmla="*/ 199 w 283"/>
                  <a:gd name="T11" fmla="*/ 140 h 398"/>
                  <a:gd name="T12" fmla="*/ 209 w 283"/>
                  <a:gd name="T13" fmla="*/ 111 h 398"/>
                  <a:gd name="T14" fmla="*/ 192 w 283"/>
                  <a:gd name="T15" fmla="*/ 73 h 398"/>
                  <a:gd name="T16" fmla="*/ 144 w 283"/>
                  <a:gd name="T17" fmla="*/ 58 h 398"/>
                  <a:gd name="T18" fmla="*/ 96 w 283"/>
                  <a:gd name="T19" fmla="*/ 74 h 398"/>
                  <a:gd name="T20" fmla="*/ 70 w 283"/>
                  <a:gd name="T21" fmla="*/ 124 h 398"/>
                  <a:gd name="T22" fmla="*/ 0 w 283"/>
                  <a:gd name="T23" fmla="*/ 115 h 398"/>
                  <a:gd name="T24" fmla="*/ 41 w 283"/>
                  <a:gd name="T25" fmla="*/ 34 h 398"/>
                  <a:gd name="T26" fmla="*/ 141 w 283"/>
                  <a:gd name="T27" fmla="*/ 0 h 398"/>
                  <a:gd name="T28" fmla="*/ 244 w 283"/>
                  <a:gd name="T29" fmla="*/ 34 h 398"/>
                  <a:gd name="T30" fmla="*/ 283 w 283"/>
                  <a:gd name="T31" fmla="*/ 113 h 398"/>
                  <a:gd name="T32" fmla="*/ 268 w 283"/>
                  <a:gd name="T33" fmla="*/ 160 h 398"/>
                  <a:gd name="T34" fmla="*/ 208 w 283"/>
                  <a:gd name="T35" fmla="*/ 221 h 398"/>
                  <a:gd name="T36" fmla="*/ 179 w 283"/>
                  <a:gd name="T37" fmla="*/ 253 h 398"/>
                  <a:gd name="T38" fmla="*/ 173 w 283"/>
                  <a:gd name="T39" fmla="*/ 296 h 398"/>
                  <a:gd name="T40" fmla="*/ 105 w 283"/>
                  <a:gd name="T41" fmla="*/ 398 h 398"/>
                  <a:gd name="T42" fmla="*/ 105 w 283"/>
                  <a:gd name="T43" fmla="*/ 322 h 398"/>
                  <a:gd name="T44" fmla="*/ 180 w 283"/>
                  <a:gd name="T45" fmla="*/ 322 h 398"/>
                  <a:gd name="T46" fmla="*/ 180 w 283"/>
                  <a:gd name="T47" fmla="*/ 398 h 398"/>
                  <a:gd name="T48" fmla="*/ 105 w 283"/>
                  <a:gd name="T49" fmla="*/ 398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3" h="398">
                    <a:moveTo>
                      <a:pt x="173" y="296"/>
                    </a:moveTo>
                    <a:cubicBezTo>
                      <a:pt x="105" y="296"/>
                      <a:pt x="105" y="296"/>
                      <a:pt x="105" y="296"/>
                    </a:cubicBezTo>
                    <a:cubicBezTo>
                      <a:pt x="105" y="286"/>
                      <a:pt x="105" y="280"/>
                      <a:pt x="105" y="278"/>
                    </a:cubicBezTo>
                    <a:cubicBezTo>
                      <a:pt x="105" y="256"/>
                      <a:pt x="108" y="238"/>
                      <a:pt x="116" y="223"/>
                    </a:cubicBezTo>
                    <a:cubicBezTo>
                      <a:pt x="123" y="209"/>
                      <a:pt x="138" y="193"/>
                      <a:pt x="160" y="175"/>
                    </a:cubicBezTo>
                    <a:cubicBezTo>
                      <a:pt x="182" y="157"/>
                      <a:pt x="195" y="146"/>
                      <a:pt x="199" y="140"/>
                    </a:cubicBezTo>
                    <a:cubicBezTo>
                      <a:pt x="206" y="131"/>
                      <a:pt x="209" y="122"/>
                      <a:pt x="209" y="111"/>
                    </a:cubicBezTo>
                    <a:cubicBezTo>
                      <a:pt x="209" y="96"/>
                      <a:pt x="203" y="84"/>
                      <a:pt x="192" y="73"/>
                    </a:cubicBezTo>
                    <a:cubicBezTo>
                      <a:pt x="180" y="63"/>
                      <a:pt x="164" y="58"/>
                      <a:pt x="144" y="58"/>
                    </a:cubicBezTo>
                    <a:cubicBezTo>
                      <a:pt x="125" y="58"/>
                      <a:pt x="109" y="63"/>
                      <a:pt x="96" y="74"/>
                    </a:cubicBezTo>
                    <a:cubicBezTo>
                      <a:pt x="83" y="85"/>
                      <a:pt x="74" y="102"/>
                      <a:pt x="70" y="124"/>
                    </a:cubicBezTo>
                    <a:cubicBezTo>
                      <a:pt x="0" y="115"/>
                      <a:pt x="0" y="115"/>
                      <a:pt x="0" y="115"/>
                    </a:cubicBezTo>
                    <a:cubicBezTo>
                      <a:pt x="2" y="83"/>
                      <a:pt x="16" y="56"/>
                      <a:pt x="41" y="34"/>
                    </a:cubicBezTo>
                    <a:cubicBezTo>
                      <a:pt x="67" y="12"/>
                      <a:pt x="100" y="0"/>
                      <a:pt x="141" y="0"/>
                    </a:cubicBezTo>
                    <a:cubicBezTo>
                      <a:pt x="184" y="0"/>
                      <a:pt x="219" y="12"/>
                      <a:pt x="244" y="34"/>
                    </a:cubicBezTo>
                    <a:cubicBezTo>
                      <a:pt x="270" y="57"/>
                      <a:pt x="283" y="83"/>
                      <a:pt x="283" y="113"/>
                    </a:cubicBezTo>
                    <a:cubicBezTo>
                      <a:pt x="283" y="130"/>
                      <a:pt x="278" y="146"/>
                      <a:pt x="268" y="160"/>
                    </a:cubicBezTo>
                    <a:cubicBezTo>
                      <a:pt x="259" y="175"/>
                      <a:pt x="239" y="196"/>
                      <a:pt x="208" y="221"/>
                    </a:cubicBezTo>
                    <a:cubicBezTo>
                      <a:pt x="192" y="234"/>
                      <a:pt x="182" y="245"/>
                      <a:pt x="179" y="253"/>
                    </a:cubicBezTo>
                    <a:cubicBezTo>
                      <a:pt x="175" y="261"/>
                      <a:pt x="173" y="275"/>
                      <a:pt x="173" y="296"/>
                    </a:cubicBezTo>
                    <a:close/>
                    <a:moveTo>
                      <a:pt x="105" y="398"/>
                    </a:moveTo>
                    <a:cubicBezTo>
                      <a:pt x="105" y="322"/>
                      <a:pt x="105" y="322"/>
                      <a:pt x="105" y="322"/>
                    </a:cubicBezTo>
                    <a:cubicBezTo>
                      <a:pt x="180" y="322"/>
                      <a:pt x="180" y="322"/>
                      <a:pt x="180" y="322"/>
                    </a:cubicBezTo>
                    <a:cubicBezTo>
                      <a:pt x="180" y="398"/>
                      <a:pt x="180" y="398"/>
                      <a:pt x="180" y="398"/>
                    </a:cubicBezTo>
                    <a:lnTo>
                      <a:pt x="105" y="398"/>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4" name="Group 160"/>
            <p:cNvGrpSpPr/>
            <p:nvPr/>
          </p:nvGrpSpPr>
          <p:grpSpPr>
            <a:xfrm>
              <a:off x="8909939" y="6032111"/>
              <a:ext cx="176560" cy="235918"/>
              <a:chOff x="2428875" y="2124075"/>
              <a:chExt cx="679450" cy="1012826"/>
            </a:xfrm>
            <a:grpFill/>
          </p:grpSpPr>
          <p:sp>
            <p:nvSpPr>
              <p:cNvPr id="25" name="Oval 58"/>
              <p:cNvSpPr>
                <a:spLocks noChangeArrowheads="1"/>
              </p:cNvSpPr>
              <p:nvPr/>
            </p:nvSpPr>
            <p:spPr bwMode="auto">
              <a:xfrm>
                <a:off x="2571750" y="2124075"/>
                <a:ext cx="390525" cy="3857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Freeform 59"/>
              <p:cNvSpPr>
                <a:spLocks/>
              </p:cNvSpPr>
              <p:nvPr/>
            </p:nvSpPr>
            <p:spPr bwMode="auto">
              <a:xfrm>
                <a:off x="2428875" y="2547938"/>
                <a:ext cx="679450" cy="588963"/>
              </a:xfrm>
              <a:custGeom>
                <a:avLst/>
                <a:gdLst>
                  <a:gd name="T0" fmla="*/ 123 w 181"/>
                  <a:gd name="T1" fmla="*/ 0 h 157"/>
                  <a:gd name="T2" fmla="*/ 90 w 181"/>
                  <a:gd name="T3" fmla="*/ 38 h 157"/>
                  <a:gd name="T4" fmla="*/ 58 w 181"/>
                  <a:gd name="T5" fmla="*/ 0 h 157"/>
                  <a:gd name="T6" fmla="*/ 0 w 181"/>
                  <a:gd name="T7" fmla="*/ 98 h 157"/>
                  <a:gd name="T8" fmla="*/ 1 w 181"/>
                  <a:gd name="T9" fmla="*/ 116 h 157"/>
                  <a:gd name="T10" fmla="*/ 91 w 181"/>
                  <a:gd name="T11" fmla="*/ 157 h 157"/>
                  <a:gd name="T12" fmla="*/ 180 w 181"/>
                  <a:gd name="T13" fmla="*/ 116 h 157"/>
                  <a:gd name="T14" fmla="*/ 181 w 181"/>
                  <a:gd name="T15" fmla="*/ 98 h 157"/>
                  <a:gd name="T16" fmla="*/ 123 w 181"/>
                  <a:gd name="T1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157">
                    <a:moveTo>
                      <a:pt x="123" y="0"/>
                    </a:moveTo>
                    <a:cubicBezTo>
                      <a:pt x="90" y="38"/>
                      <a:pt x="90" y="38"/>
                      <a:pt x="90" y="38"/>
                    </a:cubicBezTo>
                    <a:cubicBezTo>
                      <a:pt x="58" y="0"/>
                      <a:pt x="58" y="0"/>
                      <a:pt x="58" y="0"/>
                    </a:cubicBezTo>
                    <a:cubicBezTo>
                      <a:pt x="24" y="15"/>
                      <a:pt x="0" y="53"/>
                      <a:pt x="0" y="98"/>
                    </a:cubicBezTo>
                    <a:cubicBezTo>
                      <a:pt x="0" y="105"/>
                      <a:pt x="0" y="111"/>
                      <a:pt x="1" y="116"/>
                    </a:cubicBezTo>
                    <a:cubicBezTo>
                      <a:pt x="20" y="141"/>
                      <a:pt x="53" y="157"/>
                      <a:pt x="91" y="157"/>
                    </a:cubicBezTo>
                    <a:cubicBezTo>
                      <a:pt x="128" y="157"/>
                      <a:pt x="161" y="141"/>
                      <a:pt x="180" y="116"/>
                    </a:cubicBezTo>
                    <a:cubicBezTo>
                      <a:pt x="181" y="111"/>
                      <a:pt x="181" y="105"/>
                      <a:pt x="181" y="98"/>
                    </a:cubicBezTo>
                    <a:cubicBezTo>
                      <a:pt x="181" y="53"/>
                      <a:pt x="157" y="15"/>
                      <a:pt x="12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cxnSp>
        <p:nvCxnSpPr>
          <p:cNvPr id="29" name="Connecteur droit 28"/>
          <p:cNvCxnSpPr/>
          <p:nvPr userDrawn="1"/>
        </p:nvCxnSpPr>
        <p:spPr>
          <a:xfrm>
            <a:off x="9166950" y="3088388"/>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Connecteur droit 29"/>
          <p:cNvCxnSpPr/>
          <p:nvPr userDrawn="1"/>
        </p:nvCxnSpPr>
        <p:spPr>
          <a:xfrm>
            <a:off x="9166950" y="1873323"/>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31" name="Image 30"/>
          <p:cNvPicPr>
            <a:picLocks noChangeAspect="1"/>
          </p:cNvPicPr>
          <p:nvPr userDrawn="1"/>
        </p:nvPicPr>
        <p:blipFill rotWithShape="1">
          <a:blip r:embed="rId4" cstate="print">
            <a:duotone>
              <a:schemeClr val="accent1">
                <a:shade val="45000"/>
                <a:satMod val="135000"/>
              </a:schemeClr>
              <a:prstClr val="white"/>
            </a:duotone>
            <a:extLst>
              <a:ext uri="{28A0092B-C50C-407E-A947-70E740481C1C}">
                <a14:useLocalDpi xmlns:a14="http://schemas.microsoft.com/office/drawing/2010/main" val="0"/>
              </a:ext>
            </a:extLst>
          </a:blip>
          <a:srcRect l="24315" r="24430" b="13247"/>
          <a:stretch/>
        </p:blipFill>
        <p:spPr>
          <a:xfrm>
            <a:off x="8705083" y="1839104"/>
            <a:ext cx="210591" cy="356439"/>
          </a:xfrm>
          <a:prstGeom prst="rect">
            <a:avLst/>
          </a:prstGeom>
        </p:spPr>
      </p:pic>
      <p:pic>
        <p:nvPicPr>
          <p:cNvPr id="32" name="Image 31"/>
          <p:cNvPicPr>
            <a:picLocks noChangeAspect="1"/>
          </p:cNvPicPr>
          <p:nvPr userDrawn="1"/>
        </p:nvPicPr>
        <p:blipFill rotWithShape="1">
          <a:blip r:embed="rId5" cstate="print">
            <a:duotone>
              <a:schemeClr val="accent1">
                <a:shade val="45000"/>
                <a:satMod val="135000"/>
              </a:schemeClr>
              <a:prstClr val="white"/>
            </a:duotone>
            <a:extLst>
              <a:ext uri="{28A0092B-C50C-407E-A947-70E740481C1C}">
                <a14:useLocalDpi xmlns:a14="http://schemas.microsoft.com/office/drawing/2010/main" val="0"/>
              </a:ext>
            </a:extLst>
          </a:blip>
          <a:srcRect l="10975" r="14046" b="18269"/>
          <a:stretch/>
        </p:blipFill>
        <p:spPr>
          <a:xfrm>
            <a:off x="8656348" y="1237494"/>
            <a:ext cx="308060" cy="335807"/>
          </a:xfrm>
          <a:prstGeom prst="rect">
            <a:avLst/>
          </a:prstGeom>
        </p:spPr>
      </p:pic>
      <p:cxnSp>
        <p:nvCxnSpPr>
          <p:cNvPr id="33" name="Connecteur droit 32"/>
          <p:cNvCxnSpPr/>
          <p:nvPr userDrawn="1"/>
        </p:nvCxnSpPr>
        <p:spPr>
          <a:xfrm>
            <a:off x="9166950" y="1261397"/>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34" name="Image 33"/>
          <p:cNvPicPr>
            <a:picLocks noChangeAspect="1"/>
          </p:cNvPicPr>
          <p:nvPr userDrawn="1"/>
        </p:nvPicPr>
        <p:blipFill rotWithShape="1">
          <a:blip r:embed="rId6" cstate="print">
            <a:duotone>
              <a:schemeClr val="accent1">
                <a:shade val="45000"/>
                <a:satMod val="135000"/>
              </a:schemeClr>
              <a:prstClr val="white"/>
            </a:duotone>
            <a:extLst>
              <a:ext uri="{28A0092B-C50C-407E-A947-70E740481C1C}">
                <a14:useLocalDpi xmlns:a14="http://schemas.microsoft.com/office/drawing/2010/main" val="0"/>
              </a:ext>
            </a:extLst>
          </a:blip>
          <a:srcRect l="10808" r="11010" b="18030"/>
          <a:stretch/>
        </p:blipFill>
        <p:spPr>
          <a:xfrm>
            <a:off x="8648997" y="4907737"/>
            <a:ext cx="322762" cy="338400"/>
          </a:xfrm>
          <a:prstGeom prst="rect">
            <a:avLst/>
          </a:prstGeom>
        </p:spPr>
      </p:pic>
      <p:pic>
        <p:nvPicPr>
          <p:cNvPr id="35" name="Image 34"/>
          <p:cNvPicPr>
            <a:picLocks noChangeAspect="1"/>
          </p:cNvPicPr>
          <p:nvPr userDrawn="1"/>
        </p:nvPicPr>
        <p:blipFill rotWithShape="1">
          <a:blip r:embed="rId7" cstate="print">
            <a:duotone>
              <a:schemeClr val="accent1">
                <a:shade val="45000"/>
                <a:satMod val="135000"/>
              </a:schemeClr>
              <a:prstClr val="white"/>
            </a:duotone>
            <a:extLst>
              <a:ext uri="{28A0092B-C50C-407E-A947-70E740481C1C}">
                <a14:useLocalDpi xmlns:a14="http://schemas.microsoft.com/office/drawing/2010/main" val="0"/>
              </a:ext>
            </a:extLst>
          </a:blip>
          <a:srcRect l="8291" t="3077" r="8018" b="17128"/>
          <a:stretch/>
        </p:blipFill>
        <p:spPr>
          <a:xfrm>
            <a:off x="8668070" y="5534082"/>
            <a:ext cx="309489" cy="295076"/>
          </a:xfrm>
          <a:prstGeom prst="rect">
            <a:avLst/>
          </a:prstGeom>
        </p:spPr>
      </p:pic>
      <p:cxnSp>
        <p:nvCxnSpPr>
          <p:cNvPr id="36" name="Connecteur droit 35"/>
          <p:cNvCxnSpPr/>
          <p:nvPr userDrawn="1"/>
        </p:nvCxnSpPr>
        <p:spPr>
          <a:xfrm>
            <a:off x="9166950" y="5537620"/>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37" name="Image 17">
            <a:hlinkClick r:id="rId8" action="ppaction://hlinksldjump"/>
          </p:cNvPr>
          <p:cNvPicPr>
            <a:picLocks noChangeAspect="1"/>
          </p:cNvPicPr>
          <p:nvPr userDrawn="1"/>
        </p:nvPicPr>
        <p:blipFill rotWithShape="1">
          <a:blip r:embed="rId9" cstate="screen">
            <a:extLst>
              <a:ext uri="{28A0092B-C50C-407E-A947-70E740481C1C}">
                <a14:useLocalDpi xmlns:a14="http://schemas.microsoft.com/office/drawing/2010/main"/>
              </a:ext>
            </a:extLst>
          </a:blip>
          <a:srcRect l="15211" t="3218" r="17357" b="15096"/>
          <a:stretch/>
        </p:blipFill>
        <p:spPr>
          <a:xfrm>
            <a:off x="11635890" y="6301604"/>
            <a:ext cx="352289" cy="426751"/>
          </a:xfrm>
          <a:prstGeom prst="rect">
            <a:avLst/>
          </a:prstGeom>
        </p:spPr>
      </p:pic>
      <p:sp>
        <p:nvSpPr>
          <p:cNvPr id="38" name="ZoneTexte 21">
            <a:hlinkClick r:id="rId10" action="ppaction://hlinksldjump"/>
          </p:cNvPr>
          <p:cNvSpPr txBox="1"/>
          <p:nvPr userDrawn="1"/>
        </p:nvSpPr>
        <p:spPr>
          <a:xfrm flipH="1">
            <a:off x="10823153" y="6280583"/>
            <a:ext cx="811791"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Back to snapshot</a:t>
            </a:r>
          </a:p>
        </p:txBody>
      </p:sp>
    </p:spTree>
    <p:extLst>
      <p:ext uri="{BB962C8B-B14F-4D97-AF65-F5344CB8AC3E}">
        <p14:creationId xmlns:p14="http://schemas.microsoft.com/office/powerpoint/2010/main" val="37696986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Titre et contenu">
    <p:spTree>
      <p:nvGrpSpPr>
        <p:cNvPr id="1" name=""/>
        <p:cNvGrpSpPr/>
        <p:nvPr/>
      </p:nvGrpSpPr>
      <p:grpSpPr>
        <a:xfrm>
          <a:off x="0" y="0"/>
          <a:ext cx="0" cy="0"/>
          <a:chOff x="0" y="0"/>
          <a:chExt cx="0" cy="0"/>
        </a:xfrm>
      </p:grpSpPr>
      <p:sp>
        <p:nvSpPr>
          <p:cNvPr id="7" name="Rectangle 6"/>
          <p:cNvSpPr/>
          <p:nvPr userDrawn="1"/>
        </p:nvSpPr>
        <p:spPr>
          <a:xfrm>
            <a:off x="6368403" y="469026"/>
            <a:ext cx="1764000" cy="34608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000" b="0" i="0" u="none" strike="noStrike" kern="1200" cap="none" spc="0" normalizeH="0" baseline="0" noProof="0">
                <a:ln>
                  <a:noFill/>
                </a:ln>
                <a:solidFill>
                  <a:prstClr val="white"/>
                </a:solidFill>
                <a:effectLst/>
                <a:uLnTx/>
                <a:uFillTx/>
                <a:latin typeface="Century Gothic" panose="020B0502020202020204" pitchFamily="34" charset="0"/>
                <a:ea typeface="+mn-ea"/>
                <a:cs typeface="+mn-cs"/>
              </a:rPr>
              <a:t>TEAM MANAGERS</a:t>
            </a:r>
          </a:p>
        </p:txBody>
      </p:sp>
      <p:sp>
        <p:nvSpPr>
          <p:cNvPr id="8" name="Rectangle 7"/>
          <p:cNvSpPr/>
          <p:nvPr userDrawn="1"/>
        </p:nvSpPr>
        <p:spPr>
          <a:xfrm>
            <a:off x="8335431" y="469026"/>
            <a:ext cx="1764000" cy="34608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000" b="0" i="0" u="none" strike="noStrike" kern="1200" cap="none" spc="0" normalizeH="0" baseline="0" noProof="0">
                <a:ln>
                  <a:noFill/>
                </a:ln>
                <a:solidFill>
                  <a:prstClr val="white"/>
                </a:solidFill>
                <a:effectLst/>
                <a:uLnTx/>
                <a:uFillTx/>
                <a:latin typeface="Century Gothic" panose="020B0502020202020204" pitchFamily="34" charset="0"/>
                <a:ea typeface="+mn-ea"/>
                <a:cs typeface="+mn-cs"/>
              </a:rPr>
              <a:t>HEAD OF FUNCTION/ BU COMMITTEE MEMBERS</a:t>
            </a:r>
          </a:p>
        </p:txBody>
      </p:sp>
      <p:sp>
        <p:nvSpPr>
          <p:cNvPr id="9" name="Rectangle 8"/>
          <p:cNvSpPr/>
          <p:nvPr userDrawn="1"/>
        </p:nvSpPr>
        <p:spPr>
          <a:xfrm>
            <a:off x="10316068" y="469026"/>
            <a:ext cx="1764000" cy="34608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000" b="0" i="0" u="none" strike="noStrike" kern="1200" cap="none" spc="0" normalizeH="0" baseline="0" noProof="0">
                <a:ln>
                  <a:noFill/>
                </a:ln>
                <a:solidFill>
                  <a:prstClr val="white"/>
                </a:solidFill>
                <a:effectLst/>
                <a:uLnTx/>
                <a:uFillTx/>
                <a:latin typeface="Century Gothic" panose="020B0502020202020204" pitchFamily="34" charset="0"/>
                <a:ea typeface="+mn-ea"/>
                <a:cs typeface="+mn-cs"/>
              </a:rPr>
              <a:t>BU MANAGER/ COUNTRY COMMITTEE MEMBERS</a:t>
            </a:r>
          </a:p>
        </p:txBody>
      </p:sp>
      <p:cxnSp>
        <p:nvCxnSpPr>
          <p:cNvPr id="10" name="Connecteur droit 9"/>
          <p:cNvCxnSpPr/>
          <p:nvPr userDrawn="1"/>
        </p:nvCxnSpPr>
        <p:spPr>
          <a:xfrm>
            <a:off x="6212101" y="359718"/>
            <a:ext cx="15233" cy="6210641"/>
          </a:xfrm>
          <a:prstGeom prst="line">
            <a:avLst/>
          </a:prstGeom>
          <a:ln w="3175">
            <a:solidFill>
              <a:srgbClr val="7F7F7F"/>
            </a:solidFill>
            <a:prstDash val="sysDot"/>
          </a:ln>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userDrawn="1"/>
        </p:nvCxnSpPr>
        <p:spPr>
          <a:xfrm>
            <a:off x="8223846" y="359718"/>
            <a:ext cx="15233" cy="6210641"/>
          </a:xfrm>
          <a:prstGeom prst="line">
            <a:avLst/>
          </a:prstGeom>
          <a:ln w="3175">
            <a:solidFill>
              <a:srgbClr val="7F7F7F"/>
            </a:solidFill>
            <a:prstDash val="sysDot"/>
          </a:ln>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userDrawn="1"/>
        </p:nvCxnSpPr>
        <p:spPr>
          <a:xfrm>
            <a:off x="10214901" y="359718"/>
            <a:ext cx="15233" cy="6210641"/>
          </a:xfrm>
          <a:prstGeom prst="line">
            <a:avLst/>
          </a:prstGeom>
          <a:ln w="3175">
            <a:solidFill>
              <a:srgbClr val="7F7F7F"/>
            </a:solidFill>
            <a:prstDash val="sysDot"/>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userDrawn="1"/>
        </p:nvCxnSpPr>
        <p:spPr>
          <a:xfrm>
            <a:off x="4190344" y="454780"/>
            <a:ext cx="15233" cy="6164466"/>
          </a:xfrm>
          <a:prstGeom prst="line">
            <a:avLst/>
          </a:prstGeom>
          <a:ln w="3175">
            <a:solidFill>
              <a:srgbClr val="7F7F7F"/>
            </a:solidFill>
            <a:prstDash val="sysDot"/>
          </a:ln>
        </p:spPr>
        <p:style>
          <a:lnRef idx="1">
            <a:schemeClr val="accent1"/>
          </a:lnRef>
          <a:fillRef idx="0">
            <a:schemeClr val="accent1"/>
          </a:fillRef>
          <a:effectRef idx="0">
            <a:schemeClr val="accent1"/>
          </a:effectRef>
          <a:fontRef idx="minor">
            <a:schemeClr val="tx1"/>
          </a:fontRef>
        </p:style>
      </p:cxnSp>
      <p:sp>
        <p:nvSpPr>
          <p:cNvPr id="14" name="Rectangle 13"/>
          <p:cNvSpPr/>
          <p:nvPr userDrawn="1"/>
        </p:nvSpPr>
        <p:spPr>
          <a:xfrm>
            <a:off x="2251494" y="469026"/>
            <a:ext cx="3870532" cy="3603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000" b="0" i="0" u="none" strike="noStrike" kern="1200" cap="none" spc="0" normalizeH="0" baseline="0" noProof="0">
                <a:ln>
                  <a:noFill/>
                </a:ln>
                <a:solidFill>
                  <a:prstClr val="white"/>
                </a:solidFill>
                <a:effectLst/>
                <a:uLnTx/>
                <a:uFillTx/>
                <a:latin typeface="Century Gothic" panose="020B0502020202020204" pitchFamily="34" charset="0"/>
                <a:ea typeface="+mn-ea"/>
                <a:cs typeface="+mn-cs"/>
              </a:rPr>
              <a:t>INDIVIDUAL CONTRIBUTORS</a:t>
            </a:r>
          </a:p>
        </p:txBody>
      </p:sp>
      <p:sp>
        <p:nvSpPr>
          <p:cNvPr id="29" name="Arrondir un rectangle avec un coin diagonal 4"/>
          <p:cNvSpPr/>
          <p:nvPr userDrawn="1"/>
        </p:nvSpPr>
        <p:spPr>
          <a:xfrm>
            <a:off x="0" y="57794"/>
            <a:ext cx="3797624" cy="249906"/>
          </a:xfrm>
          <a:prstGeom prst="round2Diag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154"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p:cNvSpPr/>
          <p:nvPr userDrawn="1"/>
        </p:nvSpPr>
        <p:spPr>
          <a:xfrm>
            <a:off x="3924602" y="113644"/>
            <a:ext cx="174162" cy="13852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154"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ZoneTexte 30"/>
          <p:cNvSpPr txBox="1"/>
          <p:nvPr userDrawn="1"/>
        </p:nvSpPr>
        <p:spPr>
          <a:xfrm>
            <a:off x="4200517" y="38800"/>
            <a:ext cx="4992635" cy="32919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539" b="1" i="0" u="none" strike="noStrike" kern="1200" cap="none" spc="0" normalizeH="0" baseline="0" noProof="0">
                <a:ln>
                  <a:noFill/>
                </a:ln>
                <a:solidFill>
                  <a:srgbClr val="C00000"/>
                </a:solidFill>
                <a:effectLst/>
                <a:uLnTx/>
                <a:uFillTx/>
                <a:latin typeface="Century Gothic" panose="020B0502020202020204" pitchFamily="34" charset="0"/>
                <a:ea typeface="+mn-ea"/>
                <a:cs typeface="+mn-cs"/>
              </a:rPr>
              <a:t>PRESCRIBED PROGRAMS</a:t>
            </a:r>
          </a:p>
        </p:txBody>
      </p:sp>
    </p:spTree>
    <p:extLst>
      <p:ext uri="{BB962C8B-B14F-4D97-AF65-F5344CB8AC3E}">
        <p14:creationId xmlns:p14="http://schemas.microsoft.com/office/powerpoint/2010/main" val="200904294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Diapositive de titre">
    <p:spTree>
      <p:nvGrpSpPr>
        <p:cNvPr id="1" name=""/>
        <p:cNvGrpSpPr/>
        <p:nvPr/>
      </p:nvGrpSpPr>
      <p:grpSpPr>
        <a:xfrm>
          <a:off x="0" y="0"/>
          <a:ext cx="0" cy="0"/>
          <a:chOff x="0" y="0"/>
          <a:chExt cx="0" cy="0"/>
        </a:xfrm>
      </p:grpSpPr>
      <p:sp>
        <p:nvSpPr>
          <p:cNvPr id="11" name="Titre 1"/>
          <p:cNvSpPr>
            <a:spLocks noGrp="1"/>
          </p:cNvSpPr>
          <p:nvPr>
            <p:ph type="title"/>
          </p:nvPr>
        </p:nvSpPr>
        <p:spPr>
          <a:xfrm>
            <a:off x="6386732" y="3179298"/>
            <a:ext cx="5552725" cy="493921"/>
          </a:xfrm>
        </p:spPr>
        <p:txBody>
          <a:bodyPr wrap="square">
            <a:spAutoFit/>
          </a:bodyPr>
          <a:lstStyle>
            <a:lvl1pPr algn="ctr">
              <a:defRPr kumimoji="0" lang="fr-FR" sz="4800" b="1" i="1" u="none" strike="noStrike" cap="all" spc="0" normalizeH="0" baseline="0">
                <a:ln>
                  <a:noFill/>
                </a:ln>
                <a:solidFill>
                  <a:prstClr val="black"/>
                </a:solidFill>
                <a:effectLst/>
                <a:uLnTx/>
                <a:uFillTx/>
                <a:latin typeface="Times New Roman" charset="0"/>
                <a:ea typeface="Times New Roman" charset="0"/>
                <a:cs typeface="Times New Roman" charset="0"/>
              </a:defRPr>
            </a:lvl1pPr>
          </a:lstStyle>
          <a:p>
            <a:pPr marL="0" marR="0" lvl="0" indent="0" algn="ctr" defTabSz="609570" fontAlgn="auto">
              <a:lnSpc>
                <a:spcPts val="5080"/>
              </a:lnSpc>
              <a:spcBef>
                <a:spcPts val="0"/>
              </a:spcBef>
              <a:spcAft>
                <a:spcPts val="0"/>
              </a:spcAft>
              <a:buClrTx/>
              <a:buSzTx/>
              <a:buFontTx/>
              <a:tabLst/>
            </a:pPr>
            <a:r>
              <a:rPr lang="fr-FR"/>
              <a:t>Modifiez le style du titre</a:t>
            </a:r>
          </a:p>
        </p:txBody>
      </p:sp>
      <p:sp>
        <p:nvSpPr>
          <p:cNvPr id="8" name="Rectangle 7"/>
          <p:cNvSpPr/>
          <p:nvPr userDrawn="1"/>
        </p:nvSpPr>
        <p:spPr>
          <a:xfrm>
            <a:off x="-2008314" y="-270603"/>
            <a:ext cx="1909840" cy="736092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latin typeface="Century Gothic" panose="020B0502020202020204" pitchFamily="34" charset="0"/>
            </a:endParaRPr>
          </a:p>
        </p:txBody>
      </p:sp>
      <p:pic>
        <p:nvPicPr>
          <p:cNvPr id="12" name="Image 1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0452679" y="215470"/>
            <a:ext cx="1492636" cy="358103"/>
          </a:xfrm>
          <a:prstGeom prst="rect">
            <a:avLst/>
          </a:prstGeom>
        </p:spPr>
      </p:pic>
      <p:sp>
        <p:nvSpPr>
          <p:cNvPr id="15" name="ZoneTexte 14">
            <a:hlinkClick r:id="rId3" action="ppaction://hlinksldjump"/>
          </p:cNvPr>
          <p:cNvSpPr txBox="1"/>
          <p:nvPr userDrawn="1"/>
        </p:nvSpPr>
        <p:spPr>
          <a:xfrm flipH="1">
            <a:off x="10359613" y="6280583"/>
            <a:ext cx="1275329" cy="430887"/>
          </a:xfrm>
          <a:prstGeom prst="rect">
            <a:avLst/>
          </a:prstGeom>
          <a:noFill/>
        </p:spPr>
        <p:txBody>
          <a:bodyPr wrap="square" rtlCol="0">
            <a:spAutoFit/>
          </a:bodyPr>
          <a:lstStyle/>
          <a:p>
            <a:pPr algn="ctr"/>
            <a:r>
              <a:rPr lang="en-US" sz="1100" b="1">
                <a:latin typeface="Century Gothic" panose="020B0502020202020204" pitchFamily="34" charset="0"/>
              </a:rPr>
              <a:t>Back to Learning Topics</a:t>
            </a:r>
          </a:p>
        </p:txBody>
      </p:sp>
      <p:pic>
        <p:nvPicPr>
          <p:cNvPr id="9" name="Image 8">
            <a:hlinkClick r:id="rId3" action="ppaction://hlinksldjump"/>
          </p:cNvPr>
          <p:cNvPicPr>
            <a:picLocks noChangeAspect="1"/>
          </p:cNvPicPr>
          <p:nvPr userDrawn="1"/>
        </p:nvPicPr>
        <p:blipFill rotWithShape="1">
          <a:blip r:embed="rId4" cstate="screen">
            <a:extLst>
              <a:ext uri="{28A0092B-C50C-407E-A947-70E740481C1C}">
                <a14:useLocalDpi xmlns:a14="http://schemas.microsoft.com/office/drawing/2010/main"/>
              </a:ext>
            </a:extLst>
          </a:blip>
          <a:srcRect l="5660" t="4706" r="6026" b="18431"/>
          <a:stretch/>
        </p:blipFill>
        <p:spPr>
          <a:xfrm>
            <a:off x="11601019" y="6278944"/>
            <a:ext cx="439546" cy="382553"/>
          </a:xfrm>
          <a:prstGeom prst="rect">
            <a:avLst/>
          </a:prstGeom>
        </p:spPr>
      </p:pic>
      <p:pic>
        <p:nvPicPr>
          <p:cNvPr id="2" name="Image 1"/>
          <p:cNvPicPr>
            <a:picLocks noChangeAspect="1"/>
          </p:cNvPicPr>
          <p:nvPr userDrawn="1"/>
        </p:nvPicPr>
        <p:blipFill rotWithShape="1">
          <a:blip r:embed="rId5" cstate="screen">
            <a:extLst>
              <a:ext uri="{28A0092B-C50C-407E-A947-70E740481C1C}">
                <a14:useLocalDpi xmlns:a14="http://schemas.microsoft.com/office/drawing/2010/main"/>
              </a:ext>
            </a:extLst>
          </a:blip>
          <a:srcRect l="19846"/>
          <a:stretch/>
        </p:blipFill>
        <p:spPr>
          <a:xfrm>
            <a:off x="0" y="-6394"/>
            <a:ext cx="7026908" cy="6870787"/>
          </a:xfrm>
          <a:prstGeom prst="rect">
            <a:avLst/>
          </a:prstGeom>
        </p:spPr>
      </p:pic>
    </p:spTree>
    <p:extLst>
      <p:ext uri="{BB962C8B-B14F-4D97-AF65-F5344CB8AC3E}">
        <p14:creationId xmlns:p14="http://schemas.microsoft.com/office/powerpoint/2010/main" val="157940023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0" y="365907"/>
            <a:ext cx="12192000" cy="526458"/>
          </a:xfrm>
          <a:prstGeom prst="rect">
            <a:avLst/>
          </a:prstGeom>
          <a:solidFill>
            <a:srgbClr val="C00000"/>
          </a:solidFill>
        </p:spPr>
        <p:txBody>
          <a:bodyPr wrap="square" tIns="0" bIns="0" rtlCol="0" anchor="ctr">
            <a:noAutofit/>
          </a:bodyPr>
          <a:lstStyle>
            <a:lvl1pPr>
              <a:defRPr lang="en-US" sz="2800" b="1">
                <a:solidFill>
                  <a:schemeClr val="bg1"/>
                </a:solidFill>
                <a:latin typeface="Century Gothic" panose="020B0502020202020204" pitchFamily="34" charset="0"/>
                <a:ea typeface="+mn-ea"/>
                <a:cs typeface="+mn-cs"/>
              </a:defRPr>
            </a:lvl1pPr>
          </a:lstStyle>
          <a:p>
            <a:pPr marL="457200" lvl="0" indent="-457200">
              <a:lnSpc>
                <a:spcPct val="100000"/>
              </a:lnSpc>
              <a:spcBef>
                <a:spcPts val="0"/>
              </a:spcBef>
              <a:buFont typeface="Wingdings" panose="05000000000000000000" pitchFamily="2" charset="2"/>
              <a:buChar char="Ø"/>
            </a:pPr>
            <a:r>
              <a:rPr lang="fr-FR"/>
              <a:t>Modifiez le style du titre</a:t>
            </a:r>
            <a:endParaRPr lang="en-US"/>
          </a:p>
        </p:txBody>
      </p:sp>
      <p:sp>
        <p:nvSpPr>
          <p:cNvPr id="8" name="Rectangle 7"/>
          <p:cNvSpPr/>
          <p:nvPr userDrawn="1"/>
        </p:nvSpPr>
        <p:spPr>
          <a:xfrm>
            <a:off x="8311651" y="1036437"/>
            <a:ext cx="3432617" cy="5097078"/>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userDrawn="1"/>
        </p:nvSpPr>
        <p:spPr>
          <a:xfrm>
            <a:off x="443354" y="1036437"/>
            <a:ext cx="7781471" cy="5097078"/>
          </a:xfrm>
          <a:prstGeom prst="rect">
            <a:avLst/>
          </a:prstGeom>
          <a:solidFill>
            <a:schemeClr val="bg2"/>
          </a:solidFill>
        </p:spPr>
        <p:txBody>
          <a:bodyPr wrap="square" lIns="91436" tIns="45718" rIns="91436" bIns="45718">
            <a:noAutofit/>
          </a:bodyPr>
          <a:lstStyle/>
          <a:p>
            <a:pPr marL="0" marR="0" lvl="0" indent="0" algn="l" defTabSz="457147"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fr-FR" sz="13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p:txBody>
      </p:sp>
      <p:cxnSp>
        <p:nvCxnSpPr>
          <p:cNvPr id="13" name="Connecteur droit 12"/>
          <p:cNvCxnSpPr/>
          <p:nvPr/>
        </p:nvCxnSpPr>
        <p:spPr>
          <a:xfrm flipV="1">
            <a:off x="2168268" y="6534614"/>
            <a:ext cx="846000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Image 1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487274" y="6323252"/>
            <a:ext cx="1492636" cy="358103"/>
          </a:xfrm>
          <a:prstGeom prst="rect">
            <a:avLst/>
          </a:prstGeom>
        </p:spPr>
      </p:pic>
      <p:sp>
        <p:nvSpPr>
          <p:cNvPr id="11" name="Freeform 125"/>
          <p:cNvSpPr>
            <a:spLocks noChangeAspect="1" noEditPoints="1"/>
          </p:cNvSpPr>
          <p:nvPr userDrawn="1"/>
        </p:nvSpPr>
        <p:spPr bwMode="auto">
          <a:xfrm>
            <a:off x="8680401" y="2468337"/>
            <a:ext cx="259955" cy="309471"/>
          </a:xfrm>
          <a:custGeom>
            <a:avLst/>
            <a:gdLst>
              <a:gd name="T0" fmla="*/ 39 w 71"/>
              <a:gd name="T1" fmla="*/ 43 h 85"/>
              <a:gd name="T2" fmla="*/ 42 w 71"/>
              <a:gd name="T3" fmla="*/ 49 h 85"/>
              <a:gd name="T4" fmla="*/ 39 w 71"/>
              <a:gd name="T5" fmla="*/ 55 h 85"/>
              <a:gd name="T6" fmla="*/ 39 w 71"/>
              <a:gd name="T7" fmla="*/ 59 h 85"/>
              <a:gd name="T8" fmla="*/ 32 w 71"/>
              <a:gd name="T9" fmla="*/ 59 h 85"/>
              <a:gd name="T10" fmla="*/ 32 w 71"/>
              <a:gd name="T11" fmla="*/ 55 h 85"/>
              <a:gd name="T12" fmla="*/ 29 w 71"/>
              <a:gd name="T13" fmla="*/ 49 h 85"/>
              <a:gd name="T14" fmla="*/ 32 w 71"/>
              <a:gd name="T15" fmla="*/ 43 h 85"/>
              <a:gd name="T16" fmla="*/ 32 w 71"/>
              <a:gd name="T17" fmla="*/ 29 h 85"/>
              <a:gd name="T18" fmla="*/ 39 w 71"/>
              <a:gd name="T19" fmla="*/ 29 h 85"/>
              <a:gd name="T20" fmla="*/ 39 w 71"/>
              <a:gd name="T21" fmla="*/ 43 h 85"/>
              <a:gd name="T22" fmla="*/ 64 w 71"/>
              <a:gd name="T23" fmla="*/ 27 h 85"/>
              <a:gd name="T24" fmla="*/ 71 w 71"/>
              <a:gd name="T25" fmla="*/ 49 h 85"/>
              <a:gd name="T26" fmla="*/ 35 w 71"/>
              <a:gd name="T27" fmla="*/ 85 h 85"/>
              <a:gd name="T28" fmla="*/ 0 w 71"/>
              <a:gd name="T29" fmla="*/ 49 h 85"/>
              <a:gd name="T30" fmla="*/ 32 w 71"/>
              <a:gd name="T31" fmla="*/ 13 h 85"/>
              <a:gd name="T32" fmla="*/ 32 w 71"/>
              <a:gd name="T33" fmla="*/ 7 h 85"/>
              <a:gd name="T34" fmla="*/ 29 w 71"/>
              <a:gd name="T35" fmla="*/ 7 h 85"/>
              <a:gd name="T36" fmla="*/ 29 w 71"/>
              <a:gd name="T37" fmla="*/ 0 h 85"/>
              <a:gd name="T38" fmla="*/ 42 w 71"/>
              <a:gd name="T39" fmla="*/ 0 h 85"/>
              <a:gd name="T40" fmla="*/ 42 w 71"/>
              <a:gd name="T41" fmla="*/ 7 h 85"/>
              <a:gd name="T42" fmla="*/ 39 w 71"/>
              <a:gd name="T43" fmla="*/ 7 h 85"/>
              <a:gd name="T44" fmla="*/ 39 w 71"/>
              <a:gd name="T45" fmla="*/ 13 h 85"/>
              <a:gd name="T46" fmla="*/ 57 w 71"/>
              <a:gd name="T47" fmla="*/ 21 h 85"/>
              <a:gd name="T48" fmla="*/ 64 w 71"/>
              <a:gd name="T49" fmla="*/ 13 h 85"/>
              <a:gd name="T50" fmla="*/ 71 w 71"/>
              <a:gd name="T51" fmla="*/ 21 h 85"/>
              <a:gd name="T52" fmla="*/ 64 w 71"/>
              <a:gd name="T53" fmla="*/ 27 h 85"/>
              <a:gd name="T54" fmla="*/ 35 w 71"/>
              <a:gd name="T55" fmla="*/ 79 h 85"/>
              <a:gd name="T56" fmla="*/ 65 w 71"/>
              <a:gd name="T57" fmla="*/ 49 h 85"/>
              <a:gd name="T58" fmla="*/ 35 w 71"/>
              <a:gd name="T59" fmla="*/ 20 h 85"/>
              <a:gd name="T60" fmla="*/ 6 w 71"/>
              <a:gd name="T61" fmla="*/ 49 h 85"/>
              <a:gd name="T62" fmla="*/ 35 w 71"/>
              <a:gd name="T63"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1" h="85">
                <a:moveTo>
                  <a:pt x="39" y="43"/>
                </a:moveTo>
                <a:cubicBezTo>
                  <a:pt x="41" y="44"/>
                  <a:pt x="42" y="47"/>
                  <a:pt x="42" y="49"/>
                </a:cubicBezTo>
                <a:cubicBezTo>
                  <a:pt x="42" y="51"/>
                  <a:pt x="41" y="54"/>
                  <a:pt x="39" y="55"/>
                </a:cubicBezTo>
                <a:cubicBezTo>
                  <a:pt x="39" y="55"/>
                  <a:pt x="39" y="55"/>
                  <a:pt x="39" y="59"/>
                </a:cubicBezTo>
                <a:cubicBezTo>
                  <a:pt x="39" y="59"/>
                  <a:pt x="39" y="59"/>
                  <a:pt x="32" y="59"/>
                </a:cubicBezTo>
                <a:cubicBezTo>
                  <a:pt x="32" y="59"/>
                  <a:pt x="32" y="59"/>
                  <a:pt x="32" y="55"/>
                </a:cubicBezTo>
                <a:cubicBezTo>
                  <a:pt x="31" y="54"/>
                  <a:pt x="29" y="51"/>
                  <a:pt x="29" y="49"/>
                </a:cubicBezTo>
                <a:cubicBezTo>
                  <a:pt x="29" y="47"/>
                  <a:pt x="31" y="44"/>
                  <a:pt x="32" y="43"/>
                </a:cubicBezTo>
                <a:cubicBezTo>
                  <a:pt x="32" y="43"/>
                  <a:pt x="32" y="43"/>
                  <a:pt x="32" y="29"/>
                </a:cubicBezTo>
                <a:cubicBezTo>
                  <a:pt x="32" y="29"/>
                  <a:pt x="32" y="29"/>
                  <a:pt x="39" y="29"/>
                </a:cubicBezTo>
                <a:cubicBezTo>
                  <a:pt x="39" y="29"/>
                  <a:pt x="39" y="29"/>
                  <a:pt x="39" y="43"/>
                </a:cubicBezTo>
                <a:moveTo>
                  <a:pt x="64" y="27"/>
                </a:moveTo>
                <a:cubicBezTo>
                  <a:pt x="69" y="34"/>
                  <a:pt x="71" y="41"/>
                  <a:pt x="71" y="49"/>
                </a:cubicBezTo>
                <a:cubicBezTo>
                  <a:pt x="71" y="69"/>
                  <a:pt x="55" y="85"/>
                  <a:pt x="35" y="85"/>
                </a:cubicBezTo>
                <a:cubicBezTo>
                  <a:pt x="16" y="85"/>
                  <a:pt x="0" y="69"/>
                  <a:pt x="0" y="49"/>
                </a:cubicBezTo>
                <a:cubicBezTo>
                  <a:pt x="0" y="30"/>
                  <a:pt x="14" y="15"/>
                  <a:pt x="32" y="13"/>
                </a:cubicBezTo>
                <a:cubicBezTo>
                  <a:pt x="32" y="13"/>
                  <a:pt x="32" y="13"/>
                  <a:pt x="32" y="7"/>
                </a:cubicBezTo>
                <a:cubicBezTo>
                  <a:pt x="32" y="7"/>
                  <a:pt x="32" y="7"/>
                  <a:pt x="29" y="7"/>
                </a:cubicBezTo>
                <a:cubicBezTo>
                  <a:pt x="29" y="7"/>
                  <a:pt x="29" y="7"/>
                  <a:pt x="29" y="0"/>
                </a:cubicBezTo>
                <a:cubicBezTo>
                  <a:pt x="29" y="0"/>
                  <a:pt x="29" y="0"/>
                  <a:pt x="42" y="0"/>
                </a:cubicBezTo>
                <a:cubicBezTo>
                  <a:pt x="42" y="0"/>
                  <a:pt x="42" y="0"/>
                  <a:pt x="42" y="7"/>
                </a:cubicBezTo>
                <a:cubicBezTo>
                  <a:pt x="42" y="7"/>
                  <a:pt x="42" y="7"/>
                  <a:pt x="39" y="7"/>
                </a:cubicBezTo>
                <a:cubicBezTo>
                  <a:pt x="39" y="7"/>
                  <a:pt x="39" y="7"/>
                  <a:pt x="39" y="13"/>
                </a:cubicBezTo>
                <a:cubicBezTo>
                  <a:pt x="45" y="14"/>
                  <a:pt x="52" y="17"/>
                  <a:pt x="57" y="21"/>
                </a:cubicBezTo>
                <a:cubicBezTo>
                  <a:pt x="57" y="21"/>
                  <a:pt x="57" y="21"/>
                  <a:pt x="64" y="13"/>
                </a:cubicBezTo>
                <a:cubicBezTo>
                  <a:pt x="64" y="13"/>
                  <a:pt x="64" y="13"/>
                  <a:pt x="71" y="21"/>
                </a:cubicBezTo>
                <a:cubicBezTo>
                  <a:pt x="71" y="21"/>
                  <a:pt x="71" y="21"/>
                  <a:pt x="64" y="27"/>
                </a:cubicBezTo>
                <a:moveTo>
                  <a:pt x="35" y="79"/>
                </a:moveTo>
                <a:cubicBezTo>
                  <a:pt x="52" y="79"/>
                  <a:pt x="65" y="66"/>
                  <a:pt x="65" y="49"/>
                </a:cubicBezTo>
                <a:cubicBezTo>
                  <a:pt x="65" y="33"/>
                  <a:pt x="52" y="20"/>
                  <a:pt x="35" y="20"/>
                </a:cubicBezTo>
                <a:cubicBezTo>
                  <a:pt x="19" y="20"/>
                  <a:pt x="6" y="33"/>
                  <a:pt x="6" y="49"/>
                </a:cubicBezTo>
                <a:cubicBezTo>
                  <a:pt x="6" y="66"/>
                  <a:pt x="19" y="79"/>
                  <a:pt x="35" y="79"/>
                </a:cubicBezTo>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12" name="Connecteur droit 11"/>
          <p:cNvCxnSpPr/>
          <p:nvPr userDrawn="1"/>
        </p:nvCxnSpPr>
        <p:spPr>
          <a:xfrm>
            <a:off x="9166950" y="2479072"/>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5" name="Groupe 14"/>
          <p:cNvGrpSpPr/>
          <p:nvPr userDrawn="1"/>
        </p:nvGrpSpPr>
        <p:grpSpPr>
          <a:xfrm>
            <a:off x="8668070" y="3695051"/>
            <a:ext cx="284617" cy="296126"/>
            <a:chOff x="6514138" y="4869160"/>
            <a:chExt cx="465500" cy="358210"/>
          </a:xfrm>
          <a:solidFill>
            <a:srgbClr val="C00000"/>
          </a:solidFill>
        </p:grpSpPr>
        <p:sp>
          <p:nvSpPr>
            <p:cNvPr id="16" name="Freeform 91"/>
            <p:cNvSpPr>
              <a:spLocks noEditPoints="1"/>
            </p:cNvSpPr>
            <p:nvPr/>
          </p:nvSpPr>
          <p:spPr bwMode="auto">
            <a:xfrm>
              <a:off x="6514138" y="4869160"/>
              <a:ext cx="465500" cy="358210"/>
            </a:xfrm>
            <a:custGeom>
              <a:avLst/>
              <a:gdLst>
                <a:gd name="T0" fmla="*/ 517 w 560"/>
                <a:gd name="T1" fmla="*/ 0 h 464"/>
                <a:gd name="T2" fmla="*/ 43 w 560"/>
                <a:gd name="T3" fmla="*/ 0 h 464"/>
                <a:gd name="T4" fmla="*/ 0 w 560"/>
                <a:gd name="T5" fmla="*/ 43 h 464"/>
                <a:gd name="T6" fmla="*/ 0 w 560"/>
                <a:gd name="T7" fmla="*/ 421 h 464"/>
                <a:gd name="T8" fmla="*/ 43 w 560"/>
                <a:gd name="T9" fmla="*/ 464 h 464"/>
                <a:gd name="T10" fmla="*/ 517 w 560"/>
                <a:gd name="T11" fmla="*/ 464 h 464"/>
                <a:gd name="T12" fmla="*/ 560 w 560"/>
                <a:gd name="T13" fmla="*/ 421 h 464"/>
                <a:gd name="T14" fmla="*/ 560 w 560"/>
                <a:gd name="T15" fmla="*/ 43 h 464"/>
                <a:gd name="T16" fmla="*/ 517 w 560"/>
                <a:gd name="T17" fmla="*/ 0 h 464"/>
                <a:gd name="T18" fmla="*/ 495 w 560"/>
                <a:gd name="T19" fmla="*/ 28 h 464"/>
                <a:gd name="T20" fmla="*/ 518 w 560"/>
                <a:gd name="T21" fmla="*/ 50 h 464"/>
                <a:gd name="T22" fmla="*/ 495 w 560"/>
                <a:gd name="T23" fmla="*/ 73 h 464"/>
                <a:gd name="T24" fmla="*/ 472 w 560"/>
                <a:gd name="T25" fmla="*/ 50 h 464"/>
                <a:gd name="T26" fmla="*/ 495 w 560"/>
                <a:gd name="T27" fmla="*/ 28 h 464"/>
                <a:gd name="T28" fmla="*/ 377 w 560"/>
                <a:gd name="T29" fmla="*/ 57 h 464"/>
                <a:gd name="T30" fmla="*/ 382 w 560"/>
                <a:gd name="T31" fmla="*/ 52 h 464"/>
                <a:gd name="T32" fmla="*/ 428 w 560"/>
                <a:gd name="T33" fmla="*/ 52 h 464"/>
                <a:gd name="T34" fmla="*/ 433 w 560"/>
                <a:gd name="T35" fmla="*/ 57 h 464"/>
                <a:gd name="T36" fmla="*/ 433 w 560"/>
                <a:gd name="T37" fmla="*/ 68 h 464"/>
                <a:gd name="T38" fmla="*/ 428 w 560"/>
                <a:gd name="T39" fmla="*/ 73 h 464"/>
                <a:gd name="T40" fmla="*/ 382 w 560"/>
                <a:gd name="T41" fmla="*/ 73 h 464"/>
                <a:gd name="T42" fmla="*/ 377 w 560"/>
                <a:gd name="T43" fmla="*/ 68 h 464"/>
                <a:gd name="T44" fmla="*/ 377 w 560"/>
                <a:gd name="T45" fmla="*/ 57 h 464"/>
                <a:gd name="T46" fmla="*/ 537 w 560"/>
                <a:gd name="T47" fmla="*/ 421 h 464"/>
                <a:gd name="T48" fmla="*/ 517 w 560"/>
                <a:gd name="T49" fmla="*/ 441 h 464"/>
                <a:gd name="T50" fmla="*/ 43 w 560"/>
                <a:gd name="T51" fmla="*/ 441 h 464"/>
                <a:gd name="T52" fmla="*/ 23 w 560"/>
                <a:gd name="T53" fmla="*/ 421 h 464"/>
                <a:gd name="T54" fmla="*/ 23 w 560"/>
                <a:gd name="T55" fmla="*/ 125 h 464"/>
                <a:gd name="T56" fmla="*/ 43 w 560"/>
                <a:gd name="T57" fmla="*/ 105 h 464"/>
                <a:gd name="T58" fmla="*/ 517 w 560"/>
                <a:gd name="T59" fmla="*/ 105 h 464"/>
                <a:gd name="T60" fmla="*/ 537 w 560"/>
                <a:gd name="T61" fmla="*/ 125 h 464"/>
                <a:gd name="T62" fmla="*/ 537 w 560"/>
                <a:gd name="T63" fmla="*/ 421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0" h="464">
                  <a:moveTo>
                    <a:pt x="517" y="0"/>
                  </a:moveTo>
                  <a:cubicBezTo>
                    <a:pt x="43" y="0"/>
                    <a:pt x="43" y="0"/>
                    <a:pt x="43" y="0"/>
                  </a:cubicBezTo>
                  <a:cubicBezTo>
                    <a:pt x="19" y="0"/>
                    <a:pt x="0" y="19"/>
                    <a:pt x="0" y="43"/>
                  </a:cubicBezTo>
                  <a:cubicBezTo>
                    <a:pt x="0" y="421"/>
                    <a:pt x="0" y="421"/>
                    <a:pt x="0" y="421"/>
                  </a:cubicBezTo>
                  <a:cubicBezTo>
                    <a:pt x="0" y="445"/>
                    <a:pt x="19" y="464"/>
                    <a:pt x="43" y="464"/>
                  </a:cubicBezTo>
                  <a:cubicBezTo>
                    <a:pt x="517" y="464"/>
                    <a:pt x="517" y="464"/>
                    <a:pt x="517" y="464"/>
                  </a:cubicBezTo>
                  <a:cubicBezTo>
                    <a:pt x="541" y="464"/>
                    <a:pt x="560" y="445"/>
                    <a:pt x="560" y="421"/>
                  </a:cubicBezTo>
                  <a:cubicBezTo>
                    <a:pt x="560" y="43"/>
                    <a:pt x="560" y="43"/>
                    <a:pt x="560" y="43"/>
                  </a:cubicBezTo>
                  <a:cubicBezTo>
                    <a:pt x="560" y="19"/>
                    <a:pt x="541" y="0"/>
                    <a:pt x="517" y="0"/>
                  </a:cubicBezTo>
                  <a:close/>
                  <a:moveTo>
                    <a:pt x="495" y="28"/>
                  </a:moveTo>
                  <a:cubicBezTo>
                    <a:pt x="508" y="28"/>
                    <a:pt x="518" y="38"/>
                    <a:pt x="518" y="50"/>
                  </a:cubicBezTo>
                  <a:cubicBezTo>
                    <a:pt x="518" y="63"/>
                    <a:pt x="508" y="73"/>
                    <a:pt x="495" y="73"/>
                  </a:cubicBezTo>
                  <a:cubicBezTo>
                    <a:pt x="482" y="73"/>
                    <a:pt x="472" y="63"/>
                    <a:pt x="472" y="50"/>
                  </a:cubicBezTo>
                  <a:cubicBezTo>
                    <a:pt x="472" y="38"/>
                    <a:pt x="482" y="28"/>
                    <a:pt x="495" y="28"/>
                  </a:cubicBezTo>
                  <a:close/>
                  <a:moveTo>
                    <a:pt x="377" y="57"/>
                  </a:moveTo>
                  <a:cubicBezTo>
                    <a:pt x="377" y="55"/>
                    <a:pt x="379" y="52"/>
                    <a:pt x="382" y="52"/>
                  </a:cubicBezTo>
                  <a:cubicBezTo>
                    <a:pt x="428" y="52"/>
                    <a:pt x="428" y="52"/>
                    <a:pt x="428" y="52"/>
                  </a:cubicBezTo>
                  <a:cubicBezTo>
                    <a:pt x="431" y="52"/>
                    <a:pt x="433" y="55"/>
                    <a:pt x="433" y="57"/>
                  </a:cubicBezTo>
                  <a:cubicBezTo>
                    <a:pt x="433" y="68"/>
                    <a:pt x="433" y="68"/>
                    <a:pt x="433" y="68"/>
                  </a:cubicBezTo>
                  <a:cubicBezTo>
                    <a:pt x="433" y="71"/>
                    <a:pt x="431" y="73"/>
                    <a:pt x="428" y="73"/>
                  </a:cubicBezTo>
                  <a:cubicBezTo>
                    <a:pt x="382" y="73"/>
                    <a:pt x="382" y="73"/>
                    <a:pt x="382" y="73"/>
                  </a:cubicBezTo>
                  <a:cubicBezTo>
                    <a:pt x="379" y="73"/>
                    <a:pt x="377" y="71"/>
                    <a:pt x="377" y="68"/>
                  </a:cubicBezTo>
                  <a:lnTo>
                    <a:pt x="377" y="57"/>
                  </a:lnTo>
                  <a:close/>
                  <a:moveTo>
                    <a:pt x="537" y="421"/>
                  </a:moveTo>
                  <a:cubicBezTo>
                    <a:pt x="537" y="432"/>
                    <a:pt x="528" y="441"/>
                    <a:pt x="517" y="441"/>
                  </a:cubicBezTo>
                  <a:cubicBezTo>
                    <a:pt x="43" y="441"/>
                    <a:pt x="43" y="441"/>
                    <a:pt x="43" y="441"/>
                  </a:cubicBezTo>
                  <a:cubicBezTo>
                    <a:pt x="32" y="441"/>
                    <a:pt x="23" y="432"/>
                    <a:pt x="23" y="421"/>
                  </a:cubicBezTo>
                  <a:cubicBezTo>
                    <a:pt x="23" y="125"/>
                    <a:pt x="23" y="125"/>
                    <a:pt x="23" y="125"/>
                  </a:cubicBezTo>
                  <a:cubicBezTo>
                    <a:pt x="23" y="114"/>
                    <a:pt x="32" y="105"/>
                    <a:pt x="43" y="105"/>
                  </a:cubicBezTo>
                  <a:cubicBezTo>
                    <a:pt x="517" y="105"/>
                    <a:pt x="517" y="105"/>
                    <a:pt x="517" y="105"/>
                  </a:cubicBezTo>
                  <a:cubicBezTo>
                    <a:pt x="528" y="105"/>
                    <a:pt x="537" y="114"/>
                    <a:pt x="537" y="125"/>
                  </a:cubicBezTo>
                  <a:lnTo>
                    <a:pt x="537" y="421"/>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7" name="Image 1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584886" y="4985648"/>
              <a:ext cx="324004" cy="175665"/>
            </a:xfrm>
            <a:prstGeom prst="rect">
              <a:avLst/>
            </a:prstGeom>
            <a:grpFill/>
          </p:spPr>
        </p:pic>
      </p:grpSp>
      <p:cxnSp>
        <p:nvCxnSpPr>
          <p:cNvPr id="18" name="Connecteur droit 17"/>
          <p:cNvCxnSpPr/>
          <p:nvPr userDrawn="1"/>
        </p:nvCxnSpPr>
        <p:spPr>
          <a:xfrm>
            <a:off x="9166950" y="3699114"/>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Freeform 14"/>
          <p:cNvSpPr>
            <a:spLocks noEditPoints="1"/>
          </p:cNvSpPr>
          <p:nvPr userDrawn="1"/>
        </p:nvSpPr>
        <p:spPr bwMode="auto">
          <a:xfrm>
            <a:off x="8680401" y="4299756"/>
            <a:ext cx="259955" cy="310935"/>
          </a:xfrm>
          <a:custGeom>
            <a:avLst/>
            <a:gdLst>
              <a:gd name="T0" fmla="*/ 253 w 253"/>
              <a:gd name="T1" fmla="*/ 0 h 269"/>
              <a:gd name="T2" fmla="*/ 152 w 253"/>
              <a:gd name="T3" fmla="*/ 269 h 269"/>
              <a:gd name="T4" fmla="*/ 102 w 253"/>
              <a:gd name="T5" fmla="*/ 216 h 269"/>
              <a:gd name="T6" fmla="*/ 0 w 253"/>
              <a:gd name="T7" fmla="*/ 269 h 269"/>
              <a:gd name="T8" fmla="*/ 24 w 253"/>
              <a:gd name="T9" fmla="*/ 156 h 269"/>
              <a:gd name="T10" fmla="*/ 77 w 253"/>
              <a:gd name="T11" fmla="*/ 186 h 269"/>
              <a:gd name="T12" fmla="*/ 24 w 253"/>
              <a:gd name="T13" fmla="*/ 156 h 269"/>
              <a:gd name="T14" fmla="*/ 230 w 253"/>
              <a:gd name="T15" fmla="*/ 199 h 269"/>
              <a:gd name="T16" fmla="*/ 176 w 253"/>
              <a:gd name="T17" fmla="*/ 229 h 269"/>
              <a:gd name="T18" fmla="*/ 24 w 253"/>
              <a:gd name="T19" fmla="*/ 199 h 269"/>
              <a:gd name="T20" fmla="*/ 77 w 253"/>
              <a:gd name="T21" fmla="*/ 229 h 269"/>
              <a:gd name="T22" fmla="*/ 24 w 253"/>
              <a:gd name="T23" fmla="*/ 199 h 269"/>
              <a:gd name="T24" fmla="*/ 77 w 253"/>
              <a:gd name="T25" fmla="*/ 28 h 269"/>
              <a:gd name="T26" fmla="*/ 24 w 253"/>
              <a:gd name="T27" fmla="*/ 58 h 269"/>
              <a:gd name="T28" fmla="*/ 94 w 253"/>
              <a:gd name="T29" fmla="*/ 28 h 269"/>
              <a:gd name="T30" fmla="*/ 159 w 253"/>
              <a:gd name="T31" fmla="*/ 58 h 269"/>
              <a:gd name="T32" fmla="*/ 94 w 253"/>
              <a:gd name="T33" fmla="*/ 28 h 269"/>
              <a:gd name="T34" fmla="*/ 230 w 253"/>
              <a:gd name="T35" fmla="*/ 28 h 269"/>
              <a:gd name="T36" fmla="*/ 176 w 253"/>
              <a:gd name="T37" fmla="*/ 58 h 269"/>
              <a:gd name="T38" fmla="*/ 24 w 253"/>
              <a:gd name="T39" fmla="*/ 71 h 269"/>
              <a:gd name="T40" fmla="*/ 77 w 253"/>
              <a:gd name="T41" fmla="*/ 100 h 269"/>
              <a:gd name="T42" fmla="*/ 24 w 253"/>
              <a:gd name="T43" fmla="*/ 71 h 269"/>
              <a:gd name="T44" fmla="*/ 159 w 253"/>
              <a:gd name="T45" fmla="*/ 71 h 269"/>
              <a:gd name="T46" fmla="*/ 94 w 253"/>
              <a:gd name="T47" fmla="*/ 100 h 269"/>
              <a:gd name="T48" fmla="*/ 176 w 253"/>
              <a:gd name="T49" fmla="*/ 71 h 269"/>
              <a:gd name="T50" fmla="*/ 230 w 253"/>
              <a:gd name="T51" fmla="*/ 100 h 269"/>
              <a:gd name="T52" fmla="*/ 176 w 253"/>
              <a:gd name="T53" fmla="*/ 71 h 269"/>
              <a:gd name="T54" fmla="*/ 77 w 253"/>
              <a:gd name="T55" fmla="*/ 114 h 269"/>
              <a:gd name="T56" fmla="*/ 24 w 253"/>
              <a:gd name="T57" fmla="*/ 143 h 269"/>
              <a:gd name="T58" fmla="*/ 94 w 253"/>
              <a:gd name="T59" fmla="*/ 114 h 269"/>
              <a:gd name="T60" fmla="*/ 159 w 253"/>
              <a:gd name="T61" fmla="*/ 143 h 269"/>
              <a:gd name="T62" fmla="*/ 94 w 253"/>
              <a:gd name="T63" fmla="*/ 114 h 269"/>
              <a:gd name="T64" fmla="*/ 230 w 253"/>
              <a:gd name="T65" fmla="*/ 114 h 269"/>
              <a:gd name="T66" fmla="*/ 176 w 253"/>
              <a:gd name="T67" fmla="*/ 143 h 269"/>
              <a:gd name="T68" fmla="*/ 94 w 253"/>
              <a:gd name="T69" fmla="*/ 156 h 269"/>
              <a:gd name="T70" fmla="*/ 159 w 253"/>
              <a:gd name="T71" fmla="*/ 186 h 269"/>
              <a:gd name="T72" fmla="*/ 94 w 253"/>
              <a:gd name="T73" fmla="*/ 156 h 269"/>
              <a:gd name="T74" fmla="*/ 230 w 253"/>
              <a:gd name="T75" fmla="*/ 156 h 269"/>
              <a:gd name="T76" fmla="*/ 176 w 253"/>
              <a:gd name="T77" fmla="*/ 186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53" h="269">
                <a:moveTo>
                  <a:pt x="0" y="0"/>
                </a:moveTo>
                <a:cubicBezTo>
                  <a:pt x="253" y="0"/>
                  <a:pt x="253" y="0"/>
                  <a:pt x="253" y="0"/>
                </a:cubicBezTo>
                <a:cubicBezTo>
                  <a:pt x="253" y="269"/>
                  <a:pt x="253" y="269"/>
                  <a:pt x="253" y="269"/>
                </a:cubicBezTo>
                <a:cubicBezTo>
                  <a:pt x="152" y="269"/>
                  <a:pt x="152" y="269"/>
                  <a:pt x="152" y="269"/>
                </a:cubicBezTo>
                <a:cubicBezTo>
                  <a:pt x="152" y="216"/>
                  <a:pt x="152" y="216"/>
                  <a:pt x="152" y="216"/>
                </a:cubicBezTo>
                <a:cubicBezTo>
                  <a:pt x="152" y="200"/>
                  <a:pt x="102" y="200"/>
                  <a:pt x="102" y="216"/>
                </a:cubicBezTo>
                <a:cubicBezTo>
                  <a:pt x="102" y="269"/>
                  <a:pt x="102" y="269"/>
                  <a:pt x="102" y="269"/>
                </a:cubicBezTo>
                <a:cubicBezTo>
                  <a:pt x="0" y="269"/>
                  <a:pt x="0" y="269"/>
                  <a:pt x="0" y="269"/>
                </a:cubicBezTo>
                <a:lnTo>
                  <a:pt x="0" y="0"/>
                </a:lnTo>
                <a:close/>
                <a:moveTo>
                  <a:pt x="24" y="156"/>
                </a:moveTo>
                <a:cubicBezTo>
                  <a:pt x="77" y="156"/>
                  <a:pt x="77" y="156"/>
                  <a:pt x="77" y="156"/>
                </a:cubicBezTo>
                <a:cubicBezTo>
                  <a:pt x="77" y="186"/>
                  <a:pt x="77" y="186"/>
                  <a:pt x="77" y="186"/>
                </a:cubicBezTo>
                <a:cubicBezTo>
                  <a:pt x="24" y="186"/>
                  <a:pt x="24" y="186"/>
                  <a:pt x="24" y="186"/>
                </a:cubicBezTo>
                <a:lnTo>
                  <a:pt x="24" y="156"/>
                </a:lnTo>
                <a:close/>
                <a:moveTo>
                  <a:pt x="176" y="199"/>
                </a:moveTo>
                <a:cubicBezTo>
                  <a:pt x="230" y="199"/>
                  <a:pt x="230" y="199"/>
                  <a:pt x="230" y="199"/>
                </a:cubicBezTo>
                <a:cubicBezTo>
                  <a:pt x="230" y="229"/>
                  <a:pt x="230" y="229"/>
                  <a:pt x="230" y="229"/>
                </a:cubicBezTo>
                <a:cubicBezTo>
                  <a:pt x="176" y="229"/>
                  <a:pt x="176" y="229"/>
                  <a:pt x="176" y="229"/>
                </a:cubicBezTo>
                <a:lnTo>
                  <a:pt x="176" y="199"/>
                </a:lnTo>
                <a:close/>
                <a:moveTo>
                  <a:pt x="24" y="199"/>
                </a:moveTo>
                <a:cubicBezTo>
                  <a:pt x="77" y="199"/>
                  <a:pt x="77" y="199"/>
                  <a:pt x="77" y="199"/>
                </a:cubicBezTo>
                <a:cubicBezTo>
                  <a:pt x="77" y="229"/>
                  <a:pt x="77" y="229"/>
                  <a:pt x="77" y="229"/>
                </a:cubicBezTo>
                <a:cubicBezTo>
                  <a:pt x="24" y="229"/>
                  <a:pt x="24" y="229"/>
                  <a:pt x="24" y="229"/>
                </a:cubicBezTo>
                <a:lnTo>
                  <a:pt x="24" y="199"/>
                </a:lnTo>
                <a:close/>
                <a:moveTo>
                  <a:pt x="24" y="28"/>
                </a:moveTo>
                <a:cubicBezTo>
                  <a:pt x="77" y="28"/>
                  <a:pt x="77" y="28"/>
                  <a:pt x="77" y="28"/>
                </a:cubicBezTo>
                <a:cubicBezTo>
                  <a:pt x="77" y="58"/>
                  <a:pt x="77" y="58"/>
                  <a:pt x="77" y="58"/>
                </a:cubicBezTo>
                <a:cubicBezTo>
                  <a:pt x="24" y="58"/>
                  <a:pt x="24" y="58"/>
                  <a:pt x="24" y="58"/>
                </a:cubicBezTo>
                <a:lnTo>
                  <a:pt x="24" y="28"/>
                </a:lnTo>
                <a:close/>
                <a:moveTo>
                  <a:pt x="94" y="28"/>
                </a:moveTo>
                <a:cubicBezTo>
                  <a:pt x="159" y="28"/>
                  <a:pt x="159" y="28"/>
                  <a:pt x="159" y="28"/>
                </a:cubicBezTo>
                <a:cubicBezTo>
                  <a:pt x="159" y="58"/>
                  <a:pt x="159" y="58"/>
                  <a:pt x="159" y="58"/>
                </a:cubicBezTo>
                <a:cubicBezTo>
                  <a:pt x="94" y="58"/>
                  <a:pt x="94" y="58"/>
                  <a:pt x="94" y="58"/>
                </a:cubicBezTo>
                <a:lnTo>
                  <a:pt x="94" y="28"/>
                </a:lnTo>
                <a:close/>
                <a:moveTo>
                  <a:pt x="176" y="28"/>
                </a:moveTo>
                <a:cubicBezTo>
                  <a:pt x="230" y="28"/>
                  <a:pt x="230" y="28"/>
                  <a:pt x="230" y="28"/>
                </a:cubicBezTo>
                <a:cubicBezTo>
                  <a:pt x="230" y="58"/>
                  <a:pt x="230" y="58"/>
                  <a:pt x="230" y="58"/>
                </a:cubicBezTo>
                <a:cubicBezTo>
                  <a:pt x="176" y="58"/>
                  <a:pt x="176" y="58"/>
                  <a:pt x="176" y="58"/>
                </a:cubicBezTo>
                <a:lnTo>
                  <a:pt x="176" y="28"/>
                </a:lnTo>
                <a:close/>
                <a:moveTo>
                  <a:pt x="24" y="71"/>
                </a:moveTo>
                <a:cubicBezTo>
                  <a:pt x="77" y="71"/>
                  <a:pt x="77" y="71"/>
                  <a:pt x="77" y="71"/>
                </a:cubicBezTo>
                <a:cubicBezTo>
                  <a:pt x="77" y="100"/>
                  <a:pt x="77" y="100"/>
                  <a:pt x="77" y="100"/>
                </a:cubicBezTo>
                <a:cubicBezTo>
                  <a:pt x="24" y="100"/>
                  <a:pt x="24" y="100"/>
                  <a:pt x="24" y="100"/>
                </a:cubicBezTo>
                <a:lnTo>
                  <a:pt x="24" y="71"/>
                </a:lnTo>
                <a:close/>
                <a:moveTo>
                  <a:pt x="94" y="71"/>
                </a:moveTo>
                <a:cubicBezTo>
                  <a:pt x="159" y="71"/>
                  <a:pt x="159" y="71"/>
                  <a:pt x="159" y="71"/>
                </a:cubicBezTo>
                <a:cubicBezTo>
                  <a:pt x="159" y="100"/>
                  <a:pt x="159" y="100"/>
                  <a:pt x="159" y="100"/>
                </a:cubicBezTo>
                <a:cubicBezTo>
                  <a:pt x="94" y="100"/>
                  <a:pt x="94" y="100"/>
                  <a:pt x="94" y="100"/>
                </a:cubicBezTo>
                <a:lnTo>
                  <a:pt x="94" y="71"/>
                </a:lnTo>
                <a:close/>
                <a:moveTo>
                  <a:pt x="176" y="71"/>
                </a:moveTo>
                <a:cubicBezTo>
                  <a:pt x="230" y="71"/>
                  <a:pt x="230" y="71"/>
                  <a:pt x="230" y="71"/>
                </a:cubicBezTo>
                <a:cubicBezTo>
                  <a:pt x="230" y="100"/>
                  <a:pt x="230" y="100"/>
                  <a:pt x="230" y="100"/>
                </a:cubicBezTo>
                <a:cubicBezTo>
                  <a:pt x="176" y="100"/>
                  <a:pt x="176" y="100"/>
                  <a:pt x="176" y="100"/>
                </a:cubicBezTo>
                <a:lnTo>
                  <a:pt x="176" y="71"/>
                </a:lnTo>
                <a:close/>
                <a:moveTo>
                  <a:pt x="24" y="114"/>
                </a:moveTo>
                <a:cubicBezTo>
                  <a:pt x="77" y="114"/>
                  <a:pt x="77" y="114"/>
                  <a:pt x="77" y="114"/>
                </a:cubicBezTo>
                <a:cubicBezTo>
                  <a:pt x="77" y="143"/>
                  <a:pt x="77" y="143"/>
                  <a:pt x="77" y="143"/>
                </a:cubicBezTo>
                <a:cubicBezTo>
                  <a:pt x="24" y="143"/>
                  <a:pt x="24" y="143"/>
                  <a:pt x="24" y="143"/>
                </a:cubicBezTo>
                <a:lnTo>
                  <a:pt x="24" y="114"/>
                </a:lnTo>
                <a:close/>
                <a:moveTo>
                  <a:pt x="94" y="114"/>
                </a:moveTo>
                <a:cubicBezTo>
                  <a:pt x="159" y="114"/>
                  <a:pt x="159" y="114"/>
                  <a:pt x="159" y="114"/>
                </a:cubicBezTo>
                <a:cubicBezTo>
                  <a:pt x="159" y="143"/>
                  <a:pt x="159" y="143"/>
                  <a:pt x="159" y="143"/>
                </a:cubicBezTo>
                <a:cubicBezTo>
                  <a:pt x="94" y="143"/>
                  <a:pt x="94" y="143"/>
                  <a:pt x="94" y="143"/>
                </a:cubicBezTo>
                <a:lnTo>
                  <a:pt x="94" y="114"/>
                </a:lnTo>
                <a:close/>
                <a:moveTo>
                  <a:pt x="176" y="114"/>
                </a:moveTo>
                <a:cubicBezTo>
                  <a:pt x="230" y="114"/>
                  <a:pt x="230" y="114"/>
                  <a:pt x="230" y="114"/>
                </a:cubicBezTo>
                <a:cubicBezTo>
                  <a:pt x="230" y="143"/>
                  <a:pt x="230" y="143"/>
                  <a:pt x="230" y="143"/>
                </a:cubicBezTo>
                <a:cubicBezTo>
                  <a:pt x="176" y="143"/>
                  <a:pt x="176" y="143"/>
                  <a:pt x="176" y="143"/>
                </a:cubicBezTo>
                <a:lnTo>
                  <a:pt x="176" y="114"/>
                </a:lnTo>
                <a:close/>
                <a:moveTo>
                  <a:pt x="94" y="156"/>
                </a:moveTo>
                <a:cubicBezTo>
                  <a:pt x="159" y="156"/>
                  <a:pt x="159" y="156"/>
                  <a:pt x="159" y="156"/>
                </a:cubicBezTo>
                <a:cubicBezTo>
                  <a:pt x="159" y="186"/>
                  <a:pt x="159" y="186"/>
                  <a:pt x="159" y="186"/>
                </a:cubicBezTo>
                <a:cubicBezTo>
                  <a:pt x="94" y="186"/>
                  <a:pt x="94" y="186"/>
                  <a:pt x="94" y="186"/>
                </a:cubicBezTo>
                <a:lnTo>
                  <a:pt x="94" y="156"/>
                </a:lnTo>
                <a:close/>
                <a:moveTo>
                  <a:pt x="176" y="156"/>
                </a:moveTo>
                <a:cubicBezTo>
                  <a:pt x="230" y="156"/>
                  <a:pt x="230" y="156"/>
                  <a:pt x="230" y="156"/>
                </a:cubicBezTo>
                <a:cubicBezTo>
                  <a:pt x="230" y="186"/>
                  <a:pt x="230" y="186"/>
                  <a:pt x="230" y="186"/>
                </a:cubicBezTo>
                <a:cubicBezTo>
                  <a:pt x="176" y="186"/>
                  <a:pt x="176" y="186"/>
                  <a:pt x="176" y="186"/>
                </a:cubicBezTo>
                <a:lnTo>
                  <a:pt x="176" y="156"/>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20" name="Connecteur droit 19"/>
          <p:cNvCxnSpPr/>
          <p:nvPr userDrawn="1"/>
        </p:nvCxnSpPr>
        <p:spPr>
          <a:xfrm>
            <a:off x="9166950" y="4311223"/>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Connecteur droit 20"/>
          <p:cNvCxnSpPr/>
          <p:nvPr userDrawn="1"/>
        </p:nvCxnSpPr>
        <p:spPr>
          <a:xfrm>
            <a:off x="9166950" y="4932937"/>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2" name="Groupe 21"/>
          <p:cNvGrpSpPr/>
          <p:nvPr userDrawn="1"/>
        </p:nvGrpSpPr>
        <p:grpSpPr>
          <a:xfrm>
            <a:off x="8644621" y="3033429"/>
            <a:ext cx="331514" cy="397918"/>
            <a:chOff x="8754985" y="5870111"/>
            <a:chExt cx="331514" cy="397918"/>
          </a:xfrm>
          <a:solidFill>
            <a:schemeClr val="accent1">
              <a:lumMod val="75000"/>
            </a:schemeClr>
          </a:solidFill>
        </p:grpSpPr>
        <p:grpSp>
          <p:nvGrpSpPr>
            <p:cNvPr id="23" name="Groupe 22"/>
            <p:cNvGrpSpPr/>
            <p:nvPr/>
          </p:nvGrpSpPr>
          <p:grpSpPr>
            <a:xfrm>
              <a:off x="8754985" y="5870111"/>
              <a:ext cx="211494" cy="232796"/>
              <a:chOff x="430213" y="3675587"/>
              <a:chExt cx="1101725" cy="892175"/>
            </a:xfrm>
            <a:grpFill/>
          </p:grpSpPr>
          <p:sp>
            <p:nvSpPr>
              <p:cNvPr id="27" name="Freeform 104"/>
              <p:cNvSpPr>
                <a:spLocks/>
              </p:cNvSpPr>
              <p:nvPr/>
            </p:nvSpPr>
            <p:spPr bwMode="auto">
              <a:xfrm>
                <a:off x="430213" y="3675587"/>
                <a:ext cx="1101725" cy="892175"/>
              </a:xfrm>
              <a:custGeom>
                <a:avLst/>
                <a:gdLst>
                  <a:gd name="T0" fmla="*/ 466 w 466"/>
                  <a:gd name="T1" fmla="*/ 149 h 377"/>
                  <a:gd name="T2" fmla="*/ 233 w 466"/>
                  <a:gd name="T3" fmla="*/ 0 h 377"/>
                  <a:gd name="T4" fmla="*/ 0 w 466"/>
                  <a:gd name="T5" fmla="*/ 149 h 377"/>
                  <a:gd name="T6" fmla="*/ 233 w 466"/>
                  <a:gd name="T7" fmla="*/ 299 h 377"/>
                  <a:gd name="T8" fmla="*/ 286 w 466"/>
                  <a:gd name="T9" fmla="*/ 295 h 377"/>
                  <a:gd name="T10" fmla="*/ 321 w 466"/>
                  <a:gd name="T11" fmla="*/ 320 h 377"/>
                  <a:gd name="T12" fmla="*/ 354 w 466"/>
                  <a:gd name="T13" fmla="*/ 344 h 377"/>
                  <a:gd name="T14" fmla="*/ 391 w 466"/>
                  <a:gd name="T15" fmla="*/ 370 h 377"/>
                  <a:gd name="T16" fmla="*/ 401 w 466"/>
                  <a:gd name="T17" fmla="*/ 377 h 377"/>
                  <a:gd name="T18" fmla="*/ 397 w 466"/>
                  <a:gd name="T19" fmla="*/ 361 h 377"/>
                  <a:gd name="T20" fmla="*/ 380 w 466"/>
                  <a:gd name="T21" fmla="*/ 266 h 377"/>
                  <a:gd name="T22" fmla="*/ 466 w 466"/>
                  <a:gd name="T23" fmla="*/ 149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6" h="377">
                    <a:moveTo>
                      <a:pt x="466" y="149"/>
                    </a:moveTo>
                    <a:cubicBezTo>
                      <a:pt x="466" y="67"/>
                      <a:pt x="362" y="0"/>
                      <a:pt x="233" y="0"/>
                    </a:cubicBezTo>
                    <a:cubicBezTo>
                      <a:pt x="104" y="0"/>
                      <a:pt x="0" y="67"/>
                      <a:pt x="0" y="149"/>
                    </a:cubicBezTo>
                    <a:cubicBezTo>
                      <a:pt x="0" y="232"/>
                      <a:pt x="104" y="299"/>
                      <a:pt x="233" y="299"/>
                    </a:cubicBezTo>
                    <a:cubicBezTo>
                      <a:pt x="251" y="299"/>
                      <a:pt x="269" y="298"/>
                      <a:pt x="286" y="295"/>
                    </a:cubicBezTo>
                    <a:cubicBezTo>
                      <a:pt x="321" y="320"/>
                      <a:pt x="321" y="320"/>
                      <a:pt x="321" y="320"/>
                    </a:cubicBezTo>
                    <a:cubicBezTo>
                      <a:pt x="354" y="344"/>
                      <a:pt x="354" y="344"/>
                      <a:pt x="354" y="344"/>
                    </a:cubicBezTo>
                    <a:cubicBezTo>
                      <a:pt x="391" y="370"/>
                      <a:pt x="391" y="370"/>
                      <a:pt x="391" y="370"/>
                    </a:cubicBezTo>
                    <a:cubicBezTo>
                      <a:pt x="401" y="377"/>
                      <a:pt x="401" y="377"/>
                      <a:pt x="401" y="377"/>
                    </a:cubicBezTo>
                    <a:cubicBezTo>
                      <a:pt x="401" y="377"/>
                      <a:pt x="399" y="370"/>
                      <a:pt x="397" y="361"/>
                    </a:cubicBezTo>
                    <a:cubicBezTo>
                      <a:pt x="391" y="330"/>
                      <a:pt x="380" y="266"/>
                      <a:pt x="380" y="266"/>
                    </a:cubicBezTo>
                    <a:cubicBezTo>
                      <a:pt x="432" y="238"/>
                      <a:pt x="466" y="196"/>
                      <a:pt x="466" y="14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102"/>
              <p:cNvSpPr>
                <a:spLocks noEditPoints="1"/>
              </p:cNvSpPr>
              <p:nvPr/>
            </p:nvSpPr>
            <p:spPr bwMode="auto">
              <a:xfrm>
                <a:off x="809625" y="3810000"/>
                <a:ext cx="333134" cy="428406"/>
              </a:xfrm>
              <a:custGeom>
                <a:avLst/>
                <a:gdLst>
                  <a:gd name="T0" fmla="*/ 173 w 283"/>
                  <a:gd name="T1" fmla="*/ 296 h 398"/>
                  <a:gd name="T2" fmla="*/ 105 w 283"/>
                  <a:gd name="T3" fmla="*/ 296 h 398"/>
                  <a:gd name="T4" fmla="*/ 105 w 283"/>
                  <a:gd name="T5" fmla="*/ 278 h 398"/>
                  <a:gd name="T6" fmla="*/ 116 w 283"/>
                  <a:gd name="T7" fmla="*/ 223 h 398"/>
                  <a:gd name="T8" fmla="*/ 160 w 283"/>
                  <a:gd name="T9" fmla="*/ 175 h 398"/>
                  <a:gd name="T10" fmla="*/ 199 w 283"/>
                  <a:gd name="T11" fmla="*/ 140 h 398"/>
                  <a:gd name="T12" fmla="*/ 209 w 283"/>
                  <a:gd name="T13" fmla="*/ 111 h 398"/>
                  <a:gd name="T14" fmla="*/ 192 w 283"/>
                  <a:gd name="T15" fmla="*/ 73 h 398"/>
                  <a:gd name="T16" fmla="*/ 144 w 283"/>
                  <a:gd name="T17" fmla="*/ 58 h 398"/>
                  <a:gd name="T18" fmla="*/ 96 w 283"/>
                  <a:gd name="T19" fmla="*/ 74 h 398"/>
                  <a:gd name="T20" fmla="*/ 70 w 283"/>
                  <a:gd name="T21" fmla="*/ 124 h 398"/>
                  <a:gd name="T22" fmla="*/ 0 w 283"/>
                  <a:gd name="T23" fmla="*/ 115 h 398"/>
                  <a:gd name="T24" fmla="*/ 41 w 283"/>
                  <a:gd name="T25" fmla="*/ 34 h 398"/>
                  <a:gd name="T26" fmla="*/ 141 w 283"/>
                  <a:gd name="T27" fmla="*/ 0 h 398"/>
                  <a:gd name="T28" fmla="*/ 244 w 283"/>
                  <a:gd name="T29" fmla="*/ 34 h 398"/>
                  <a:gd name="T30" fmla="*/ 283 w 283"/>
                  <a:gd name="T31" fmla="*/ 113 h 398"/>
                  <a:gd name="T32" fmla="*/ 268 w 283"/>
                  <a:gd name="T33" fmla="*/ 160 h 398"/>
                  <a:gd name="T34" fmla="*/ 208 w 283"/>
                  <a:gd name="T35" fmla="*/ 221 h 398"/>
                  <a:gd name="T36" fmla="*/ 179 w 283"/>
                  <a:gd name="T37" fmla="*/ 253 h 398"/>
                  <a:gd name="T38" fmla="*/ 173 w 283"/>
                  <a:gd name="T39" fmla="*/ 296 h 398"/>
                  <a:gd name="T40" fmla="*/ 105 w 283"/>
                  <a:gd name="T41" fmla="*/ 398 h 398"/>
                  <a:gd name="T42" fmla="*/ 105 w 283"/>
                  <a:gd name="T43" fmla="*/ 322 h 398"/>
                  <a:gd name="T44" fmla="*/ 180 w 283"/>
                  <a:gd name="T45" fmla="*/ 322 h 398"/>
                  <a:gd name="T46" fmla="*/ 180 w 283"/>
                  <a:gd name="T47" fmla="*/ 398 h 398"/>
                  <a:gd name="T48" fmla="*/ 105 w 283"/>
                  <a:gd name="T49" fmla="*/ 398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3" h="398">
                    <a:moveTo>
                      <a:pt x="173" y="296"/>
                    </a:moveTo>
                    <a:cubicBezTo>
                      <a:pt x="105" y="296"/>
                      <a:pt x="105" y="296"/>
                      <a:pt x="105" y="296"/>
                    </a:cubicBezTo>
                    <a:cubicBezTo>
                      <a:pt x="105" y="286"/>
                      <a:pt x="105" y="280"/>
                      <a:pt x="105" y="278"/>
                    </a:cubicBezTo>
                    <a:cubicBezTo>
                      <a:pt x="105" y="256"/>
                      <a:pt x="108" y="238"/>
                      <a:pt x="116" y="223"/>
                    </a:cubicBezTo>
                    <a:cubicBezTo>
                      <a:pt x="123" y="209"/>
                      <a:pt x="138" y="193"/>
                      <a:pt x="160" y="175"/>
                    </a:cubicBezTo>
                    <a:cubicBezTo>
                      <a:pt x="182" y="157"/>
                      <a:pt x="195" y="146"/>
                      <a:pt x="199" y="140"/>
                    </a:cubicBezTo>
                    <a:cubicBezTo>
                      <a:pt x="206" y="131"/>
                      <a:pt x="209" y="122"/>
                      <a:pt x="209" y="111"/>
                    </a:cubicBezTo>
                    <a:cubicBezTo>
                      <a:pt x="209" y="96"/>
                      <a:pt x="203" y="84"/>
                      <a:pt x="192" y="73"/>
                    </a:cubicBezTo>
                    <a:cubicBezTo>
                      <a:pt x="180" y="63"/>
                      <a:pt x="164" y="58"/>
                      <a:pt x="144" y="58"/>
                    </a:cubicBezTo>
                    <a:cubicBezTo>
                      <a:pt x="125" y="58"/>
                      <a:pt x="109" y="63"/>
                      <a:pt x="96" y="74"/>
                    </a:cubicBezTo>
                    <a:cubicBezTo>
                      <a:pt x="83" y="85"/>
                      <a:pt x="74" y="102"/>
                      <a:pt x="70" y="124"/>
                    </a:cubicBezTo>
                    <a:cubicBezTo>
                      <a:pt x="0" y="115"/>
                      <a:pt x="0" y="115"/>
                      <a:pt x="0" y="115"/>
                    </a:cubicBezTo>
                    <a:cubicBezTo>
                      <a:pt x="2" y="83"/>
                      <a:pt x="16" y="56"/>
                      <a:pt x="41" y="34"/>
                    </a:cubicBezTo>
                    <a:cubicBezTo>
                      <a:pt x="67" y="12"/>
                      <a:pt x="100" y="0"/>
                      <a:pt x="141" y="0"/>
                    </a:cubicBezTo>
                    <a:cubicBezTo>
                      <a:pt x="184" y="0"/>
                      <a:pt x="219" y="12"/>
                      <a:pt x="244" y="34"/>
                    </a:cubicBezTo>
                    <a:cubicBezTo>
                      <a:pt x="270" y="57"/>
                      <a:pt x="283" y="83"/>
                      <a:pt x="283" y="113"/>
                    </a:cubicBezTo>
                    <a:cubicBezTo>
                      <a:pt x="283" y="130"/>
                      <a:pt x="278" y="146"/>
                      <a:pt x="268" y="160"/>
                    </a:cubicBezTo>
                    <a:cubicBezTo>
                      <a:pt x="259" y="175"/>
                      <a:pt x="239" y="196"/>
                      <a:pt x="208" y="221"/>
                    </a:cubicBezTo>
                    <a:cubicBezTo>
                      <a:pt x="192" y="234"/>
                      <a:pt x="182" y="245"/>
                      <a:pt x="179" y="253"/>
                    </a:cubicBezTo>
                    <a:cubicBezTo>
                      <a:pt x="175" y="261"/>
                      <a:pt x="173" y="275"/>
                      <a:pt x="173" y="296"/>
                    </a:cubicBezTo>
                    <a:close/>
                    <a:moveTo>
                      <a:pt x="105" y="398"/>
                    </a:moveTo>
                    <a:cubicBezTo>
                      <a:pt x="105" y="322"/>
                      <a:pt x="105" y="322"/>
                      <a:pt x="105" y="322"/>
                    </a:cubicBezTo>
                    <a:cubicBezTo>
                      <a:pt x="180" y="322"/>
                      <a:pt x="180" y="322"/>
                      <a:pt x="180" y="322"/>
                    </a:cubicBezTo>
                    <a:cubicBezTo>
                      <a:pt x="180" y="398"/>
                      <a:pt x="180" y="398"/>
                      <a:pt x="180" y="398"/>
                    </a:cubicBezTo>
                    <a:lnTo>
                      <a:pt x="105" y="398"/>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4" name="Group 160"/>
            <p:cNvGrpSpPr/>
            <p:nvPr/>
          </p:nvGrpSpPr>
          <p:grpSpPr>
            <a:xfrm>
              <a:off x="8909939" y="6032111"/>
              <a:ext cx="176560" cy="235918"/>
              <a:chOff x="2428875" y="2124075"/>
              <a:chExt cx="679450" cy="1012826"/>
            </a:xfrm>
            <a:grpFill/>
          </p:grpSpPr>
          <p:sp>
            <p:nvSpPr>
              <p:cNvPr id="25" name="Oval 58"/>
              <p:cNvSpPr>
                <a:spLocks noChangeArrowheads="1"/>
              </p:cNvSpPr>
              <p:nvPr/>
            </p:nvSpPr>
            <p:spPr bwMode="auto">
              <a:xfrm>
                <a:off x="2571750" y="2124075"/>
                <a:ext cx="390525" cy="3857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Freeform 59"/>
              <p:cNvSpPr>
                <a:spLocks/>
              </p:cNvSpPr>
              <p:nvPr/>
            </p:nvSpPr>
            <p:spPr bwMode="auto">
              <a:xfrm>
                <a:off x="2428875" y="2547938"/>
                <a:ext cx="679450" cy="588963"/>
              </a:xfrm>
              <a:custGeom>
                <a:avLst/>
                <a:gdLst>
                  <a:gd name="T0" fmla="*/ 123 w 181"/>
                  <a:gd name="T1" fmla="*/ 0 h 157"/>
                  <a:gd name="T2" fmla="*/ 90 w 181"/>
                  <a:gd name="T3" fmla="*/ 38 h 157"/>
                  <a:gd name="T4" fmla="*/ 58 w 181"/>
                  <a:gd name="T5" fmla="*/ 0 h 157"/>
                  <a:gd name="T6" fmla="*/ 0 w 181"/>
                  <a:gd name="T7" fmla="*/ 98 h 157"/>
                  <a:gd name="T8" fmla="*/ 1 w 181"/>
                  <a:gd name="T9" fmla="*/ 116 h 157"/>
                  <a:gd name="T10" fmla="*/ 91 w 181"/>
                  <a:gd name="T11" fmla="*/ 157 h 157"/>
                  <a:gd name="T12" fmla="*/ 180 w 181"/>
                  <a:gd name="T13" fmla="*/ 116 h 157"/>
                  <a:gd name="T14" fmla="*/ 181 w 181"/>
                  <a:gd name="T15" fmla="*/ 98 h 157"/>
                  <a:gd name="T16" fmla="*/ 123 w 181"/>
                  <a:gd name="T1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157">
                    <a:moveTo>
                      <a:pt x="123" y="0"/>
                    </a:moveTo>
                    <a:cubicBezTo>
                      <a:pt x="90" y="38"/>
                      <a:pt x="90" y="38"/>
                      <a:pt x="90" y="38"/>
                    </a:cubicBezTo>
                    <a:cubicBezTo>
                      <a:pt x="58" y="0"/>
                      <a:pt x="58" y="0"/>
                      <a:pt x="58" y="0"/>
                    </a:cubicBezTo>
                    <a:cubicBezTo>
                      <a:pt x="24" y="15"/>
                      <a:pt x="0" y="53"/>
                      <a:pt x="0" y="98"/>
                    </a:cubicBezTo>
                    <a:cubicBezTo>
                      <a:pt x="0" y="105"/>
                      <a:pt x="0" y="111"/>
                      <a:pt x="1" y="116"/>
                    </a:cubicBezTo>
                    <a:cubicBezTo>
                      <a:pt x="20" y="141"/>
                      <a:pt x="53" y="157"/>
                      <a:pt x="91" y="157"/>
                    </a:cubicBezTo>
                    <a:cubicBezTo>
                      <a:pt x="128" y="157"/>
                      <a:pt x="161" y="141"/>
                      <a:pt x="180" y="116"/>
                    </a:cubicBezTo>
                    <a:cubicBezTo>
                      <a:pt x="181" y="111"/>
                      <a:pt x="181" y="105"/>
                      <a:pt x="181" y="98"/>
                    </a:cubicBezTo>
                    <a:cubicBezTo>
                      <a:pt x="181" y="53"/>
                      <a:pt x="157" y="15"/>
                      <a:pt x="12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cxnSp>
        <p:nvCxnSpPr>
          <p:cNvPr id="29" name="Connecteur droit 28"/>
          <p:cNvCxnSpPr/>
          <p:nvPr userDrawn="1"/>
        </p:nvCxnSpPr>
        <p:spPr>
          <a:xfrm>
            <a:off x="9166950" y="3088388"/>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Connecteur droit 29"/>
          <p:cNvCxnSpPr/>
          <p:nvPr userDrawn="1"/>
        </p:nvCxnSpPr>
        <p:spPr>
          <a:xfrm>
            <a:off x="9166950" y="1873323"/>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31" name="Image 30"/>
          <p:cNvPicPr>
            <a:picLocks noChangeAspect="1"/>
          </p:cNvPicPr>
          <p:nvPr userDrawn="1"/>
        </p:nvPicPr>
        <p:blipFill rotWithShape="1">
          <a:blip r:embed="rId4" cstate="screen">
            <a:duotone>
              <a:schemeClr val="accent1">
                <a:shade val="45000"/>
                <a:satMod val="135000"/>
              </a:schemeClr>
              <a:prstClr val="white"/>
            </a:duotone>
            <a:extLst>
              <a:ext uri="{28A0092B-C50C-407E-A947-70E740481C1C}">
                <a14:useLocalDpi xmlns:a14="http://schemas.microsoft.com/office/drawing/2010/main"/>
              </a:ext>
            </a:extLst>
          </a:blip>
          <a:srcRect l="24315" r="24430" b="13247"/>
          <a:stretch/>
        </p:blipFill>
        <p:spPr>
          <a:xfrm>
            <a:off x="8705083" y="1839104"/>
            <a:ext cx="210591" cy="356439"/>
          </a:xfrm>
          <a:prstGeom prst="rect">
            <a:avLst/>
          </a:prstGeom>
        </p:spPr>
      </p:pic>
      <p:pic>
        <p:nvPicPr>
          <p:cNvPr id="32" name="Image 31"/>
          <p:cNvPicPr>
            <a:picLocks noChangeAspect="1"/>
          </p:cNvPicPr>
          <p:nvPr userDrawn="1"/>
        </p:nvPicPr>
        <p:blipFill rotWithShape="1">
          <a:blip r:embed="rId5" cstate="screen">
            <a:duotone>
              <a:schemeClr val="accent1">
                <a:shade val="45000"/>
                <a:satMod val="135000"/>
              </a:schemeClr>
              <a:prstClr val="white"/>
            </a:duotone>
            <a:extLst>
              <a:ext uri="{28A0092B-C50C-407E-A947-70E740481C1C}">
                <a14:useLocalDpi xmlns:a14="http://schemas.microsoft.com/office/drawing/2010/main"/>
              </a:ext>
            </a:extLst>
          </a:blip>
          <a:srcRect l="10975" r="14046" b="18269"/>
          <a:stretch/>
        </p:blipFill>
        <p:spPr>
          <a:xfrm>
            <a:off x="8656348" y="1237494"/>
            <a:ext cx="308060" cy="335807"/>
          </a:xfrm>
          <a:prstGeom prst="rect">
            <a:avLst/>
          </a:prstGeom>
        </p:spPr>
      </p:pic>
      <p:cxnSp>
        <p:nvCxnSpPr>
          <p:cNvPr id="33" name="Connecteur droit 32"/>
          <p:cNvCxnSpPr/>
          <p:nvPr userDrawn="1"/>
        </p:nvCxnSpPr>
        <p:spPr>
          <a:xfrm>
            <a:off x="9166950" y="1261397"/>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34" name="Image 33"/>
          <p:cNvPicPr>
            <a:picLocks noChangeAspect="1"/>
          </p:cNvPicPr>
          <p:nvPr userDrawn="1"/>
        </p:nvPicPr>
        <p:blipFill rotWithShape="1">
          <a:blip r:embed="rId6" cstate="screen">
            <a:duotone>
              <a:schemeClr val="accent1">
                <a:shade val="45000"/>
                <a:satMod val="135000"/>
              </a:schemeClr>
              <a:prstClr val="white"/>
            </a:duotone>
            <a:extLst>
              <a:ext uri="{28A0092B-C50C-407E-A947-70E740481C1C}">
                <a14:useLocalDpi xmlns:a14="http://schemas.microsoft.com/office/drawing/2010/main"/>
              </a:ext>
            </a:extLst>
          </a:blip>
          <a:srcRect l="10808" r="11010" b="18030"/>
          <a:stretch/>
        </p:blipFill>
        <p:spPr>
          <a:xfrm>
            <a:off x="8648997" y="4907737"/>
            <a:ext cx="322762" cy="338400"/>
          </a:xfrm>
          <a:prstGeom prst="rect">
            <a:avLst/>
          </a:prstGeom>
        </p:spPr>
      </p:pic>
      <p:pic>
        <p:nvPicPr>
          <p:cNvPr id="35" name="Image 34"/>
          <p:cNvPicPr>
            <a:picLocks noChangeAspect="1"/>
          </p:cNvPicPr>
          <p:nvPr userDrawn="1"/>
        </p:nvPicPr>
        <p:blipFill rotWithShape="1">
          <a:blip r:embed="rId7" cstate="screen">
            <a:duotone>
              <a:schemeClr val="accent1">
                <a:shade val="45000"/>
                <a:satMod val="135000"/>
              </a:schemeClr>
              <a:prstClr val="white"/>
            </a:duotone>
            <a:extLst>
              <a:ext uri="{28A0092B-C50C-407E-A947-70E740481C1C}">
                <a14:useLocalDpi xmlns:a14="http://schemas.microsoft.com/office/drawing/2010/main"/>
              </a:ext>
            </a:extLst>
          </a:blip>
          <a:srcRect l="8291" t="3077" r="8018" b="17128"/>
          <a:stretch/>
        </p:blipFill>
        <p:spPr>
          <a:xfrm>
            <a:off x="8668070" y="5534082"/>
            <a:ext cx="309489" cy="295076"/>
          </a:xfrm>
          <a:prstGeom prst="rect">
            <a:avLst/>
          </a:prstGeom>
        </p:spPr>
      </p:pic>
      <p:cxnSp>
        <p:nvCxnSpPr>
          <p:cNvPr id="36" name="Connecteur droit 35"/>
          <p:cNvCxnSpPr/>
          <p:nvPr userDrawn="1"/>
        </p:nvCxnSpPr>
        <p:spPr>
          <a:xfrm>
            <a:off x="9166950" y="5537620"/>
            <a:ext cx="0" cy="28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202439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0" y="365907"/>
            <a:ext cx="12192000" cy="526458"/>
          </a:xfrm>
          <a:prstGeom prst="rect">
            <a:avLst/>
          </a:prstGeom>
          <a:solidFill>
            <a:srgbClr val="C00000"/>
          </a:solidFill>
        </p:spPr>
        <p:txBody>
          <a:bodyPr wrap="square" tIns="0" bIns="0" rtlCol="0" anchor="ctr">
            <a:noAutofit/>
          </a:bodyPr>
          <a:lstStyle>
            <a:lvl1pPr>
              <a:defRPr lang="en-US" sz="2800" b="1">
                <a:solidFill>
                  <a:schemeClr val="bg1"/>
                </a:solidFill>
                <a:latin typeface="Century Gothic" panose="020B0502020202020204" pitchFamily="34" charset="0"/>
                <a:ea typeface="+mn-ea"/>
                <a:cs typeface="+mn-cs"/>
              </a:defRPr>
            </a:lvl1pPr>
          </a:lstStyle>
          <a:p>
            <a:pPr marL="457200" lvl="0" indent="-457200">
              <a:lnSpc>
                <a:spcPct val="100000"/>
              </a:lnSpc>
              <a:spcBef>
                <a:spcPts val="0"/>
              </a:spcBef>
              <a:buFont typeface="Wingdings" panose="05000000000000000000" pitchFamily="2" charset="2"/>
              <a:buChar char="Ø"/>
            </a:pPr>
            <a:r>
              <a:rPr lang="fr-FR"/>
              <a:t>Modifiez le style du titre</a:t>
            </a:r>
            <a:endParaRPr lang="en-US"/>
          </a:p>
        </p:txBody>
      </p:sp>
      <p:cxnSp>
        <p:nvCxnSpPr>
          <p:cNvPr id="13" name="Connecteur droit 12"/>
          <p:cNvCxnSpPr/>
          <p:nvPr/>
        </p:nvCxnSpPr>
        <p:spPr>
          <a:xfrm flipV="1">
            <a:off x="2168268" y="6534614"/>
            <a:ext cx="810000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Image 1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487274" y="6323252"/>
            <a:ext cx="1492636" cy="358103"/>
          </a:xfrm>
          <a:prstGeom prst="rect">
            <a:avLst/>
          </a:prstGeom>
        </p:spPr>
      </p:pic>
      <p:sp>
        <p:nvSpPr>
          <p:cNvPr id="8" name="ZoneTexte 7">
            <a:hlinkClick r:id="rId3" action="ppaction://hlinksldjump"/>
          </p:cNvPr>
          <p:cNvSpPr txBox="1"/>
          <p:nvPr userDrawn="1"/>
        </p:nvSpPr>
        <p:spPr>
          <a:xfrm flipH="1">
            <a:off x="10359613" y="6280583"/>
            <a:ext cx="1275329" cy="430887"/>
          </a:xfrm>
          <a:prstGeom prst="rect">
            <a:avLst/>
          </a:prstGeom>
          <a:noFill/>
        </p:spPr>
        <p:txBody>
          <a:bodyPr wrap="square" rtlCol="0">
            <a:spAutoFit/>
          </a:bodyPr>
          <a:lstStyle/>
          <a:p>
            <a:pPr algn="ctr"/>
            <a:r>
              <a:rPr lang="en-US" sz="1100" b="1">
                <a:latin typeface="Century Gothic" panose="020B0502020202020204" pitchFamily="34" charset="0"/>
              </a:rPr>
              <a:t>Back to Learning Topics</a:t>
            </a:r>
          </a:p>
        </p:txBody>
      </p:sp>
      <p:pic>
        <p:nvPicPr>
          <p:cNvPr id="9" name="Image 8">
            <a:hlinkClick r:id="rId3" action="ppaction://hlinksldjump"/>
          </p:cNvPr>
          <p:cNvPicPr>
            <a:picLocks noChangeAspect="1"/>
          </p:cNvPicPr>
          <p:nvPr userDrawn="1"/>
        </p:nvPicPr>
        <p:blipFill rotWithShape="1">
          <a:blip r:embed="rId4" cstate="screen">
            <a:extLst>
              <a:ext uri="{28A0092B-C50C-407E-A947-70E740481C1C}">
                <a14:useLocalDpi xmlns:a14="http://schemas.microsoft.com/office/drawing/2010/main"/>
              </a:ext>
            </a:extLst>
          </a:blip>
          <a:srcRect l="5660" t="4706" r="6026" b="18431"/>
          <a:stretch/>
        </p:blipFill>
        <p:spPr>
          <a:xfrm>
            <a:off x="11601019" y="6278944"/>
            <a:ext cx="439546" cy="382553"/>
          </a:xfrm>
          <a:prstGeom prst="rect">
            <a:avLst/>
          </a:prstGeom>
        </p:spPr>
      </p:pic>
    </p:spTree>
    <p:extLst>
      <p:ext uri="{BB962C8B-B14F-4D97-AF65-F5344CB8AC3E}">
        <p14:creationId xmlns:p14="http://schemas.microsoft.com/office/powerpoint/2010/main" val="38552707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9" name="Titre 1"/>
          <p:cNvSpPr>
            <a:spLocks noGrp="1"/>
          </p:cNvSpPr>
          <p:nvPr userDrawn="1">
            <p:ph type="title" hasCustomPrompt="1"/>
          </p:nvPr>
        </p:nvSpPr>
        <p:spPr>
          <a:xfrm>
            <a:off x="911424" y="476673"/>
            <a:ext cx="10824640" cy="443199"/>
          </a:xfrm>
          <a:prstGeom prst="rect">
            <a:avLst/>
          </a:prstGeom>
        </p:spPr>
        <p:txBody>
          <a:bodyPr/>
          <a:lstStyle>
            <a:lvl1pPr>
              <a:defRPr sz="2800" b="0" cap="all" baseline="0">
                <a:latin typeface="Century Gothic" pitchFamily="34" charset="0"/>
              </a:defRPr>
            </a:lvl1pPr>
          </a:lstStyle>
          <a:p>
            <a:r>
              <a:rPr lang="en-US" noProof="0"/>
              <a:t>Slide title</a:t>
            </a:r>
          </a:p>
        </p:txBody>
      </p:sp>
      <p:pic>
        <p:nvPicPr>
          <p:cNvPr id="40" name="Picture 1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28337" y="415759"/>
            <a:ext cx="407527" cy="647300"/>
          </a:xfrm>
          <a:prstGeom prst="rect">
            <a:avLst/>
          </a:prstGeom>
        </p:spPr>
      </p:pic>
    </p:spTree>
    <p:extLst>
      <p:ext uri="{BB962C8B-B14F-4D97-AF65-F5344CB8AC3E}">
        <p14:creationId xmlns:p14="http://schemas.microsoft.com/office/powerpoint/2010/main" val="110326608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6_Diapositive de titre">
    <p:spTree>
      <p:nvGrpSpPr>
        <p:cNvPr id="1" name=""/>
        <p:cNvGrpSpPr/>
        <p:nvPr/>
      </p:nvGrpSpPr>
      <p:grpSpPr>
        <a:xfrm>
          <a:off x="0" y="0"/>
          <a:ext cx="0" cy="0"/>
          <a:chOff x="0" y="0"/>
          <a:chExt cx="0" cy="0"/>
        </a:xfrm>
      </p:grpSpPr>
      <p:cxnSp>
        <p:nvCxnSpPr>
          <p:cNvPr id="9" name="Connecteur droit 8"/>
          <p:cNvCxnSpPr/>
          <p:nvPr userDrawn="1"/>
        </p:nvCxnSpPr>
        <p:spPr>
          <a:xfrm>
            <a:off x="5024290" y="882636"/>
            <a:ext cx="0" cy="334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Connecteur droit 30"/>
          <p:cNvCxnSpPr/>
          <p:nvPr userDrawn="1"/>
        </p:nvCxnSpPr>
        <p:spPr>
          <a:xfrm>
            <a:off x="6463732" y="882636"/>
            <a:ext cx="0" cy="334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2" name="Connecteur droit 31"/>
          <p:cNvCxnSpPr/>
          <p:nvPr userDrawn="1"/>
        </p:nvCxnSpPr>
        <p:spPr>
          <a:xfrm>
            <a:off x="7893827" y="882636"/>
            <a:ext cx="0" cy="334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3" name="Connecteur droit 32"/>
          <p:cNvCxnSpPr/>
          <p:nvPr userDrawn="1"/>
        </p:nvCxnSpPr>
        <p:spPr>
          <a:xfrm>
            <a:off x="9315483" y="882636"/>
            <a:ext cx="0" cy="334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Connecteur droit 33"/>
          <p:cNvCxnSpPr/>
          <p:nvPr userDrawn="1"/>
        </p:nvCxnSpPr>
        <p:spPr>
          <a:xfrm>
            <a:off x="3595612" y="882636"/>
            <a:ext cx="0" cy="334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Connecteur droit 35"/>
          <p:cNvCxnSpPr/>
          <p:nvPr userDrawn="1"/>
        </p:nvCxnSpPr>
        <p:spPr>
          <a:xfrm>
            <a:off x="10753527" y="882636"/>
            <a:ext cx="0" cy="334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7" name="Rectangle 36"/>
          <p:cNvSpPr/>
          <p:nvPr userDrawn="1"/>
        </p:nvSpPr>
        <p:spPr>
          <a:xfrm>
            <a:off x="2298044" y="4672390"/>
            <a:ext cx="3094480" cy="20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a:latin typeface="Century Gothic" panose="020B0502020202020204" pitchFamily="34" charset="0"/>
              </a:rPr>
              <a:t>ESSENTIAL</a:t>
            </a:r>
          </a:p>
        </p:txBody>
      </p:sp>
      <p:sp>
        <p:nvSpPr>
          <p:cNvPr id="38" name="Rectangle 37"/>
          <p:cNvSpPr/>
          <p:nvPr userDrawn="1"/>
        </p:nvSpPr>
        <p:spPr>
          <a:xfrm>
            <a:off x="5614433" y="4672390"/>
            <a:ext cx="3096000" cy="20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a:latin typeface="Century Gothic" panose="020B0502020202020204" pitchFamily="34" charset="0"/>
              </a:rPr>
              <a:t>ADVANCED</a:t>
            </a:r>
          </a:p>
        </p:txBody>
      </p:sp>
      <p:sp>
        <p:nvSpPr>
          <p:cNvPr id="39" name="Rectangle 38"/>
          <p:cNvSpPr/>
          <p:nvPr userDrawn="1"/>
        </p:nvSpPr>
        <p:spPr>
          <a:xfrm>
            <a:off x="8948068" y="4672390"/>
            <a:ext cx="3096000" cy="20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a:latin typeface="Century Gothic" panose="020B0502020202020204" pitchFamily="34" charset="0"/>
              </a:rPr>
              <a:t>MASTERY</a:t>
            </a:r>
          </a:p>
        </p:txBody>
      </p:sp>
      <p:cxnSp>
        <p:nvCxnSpPr>
          <p:cNvPr id="40" name="Connecteur droit 39"/>
          <p:cNvCxnSpPr/>
          <p:nvPr userDrawn="1"/>
        </p:nvCxnSpPr>
        <p:spPr>
          <a:xfrm>
            <a:off x="5481891" y="4672390"/>
            <a:ext cx="0" cy="1728000"/>
          </a:xfrm>
          <a:prstGeom prst="line">
            <a:avLst/>
          </a:prstGeom>
          <a:ln w="3175">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1" name="Connecteur droit 40"/>
          <p:cNvCxnSpPr/>
          <p:nvPr userDrawn="1"/>
        </p:nvCxnSpPr>
        <p:spPr>
          <a:xfrm>
            <a:off x="8843477" y="4672390"/>
            <a:ext cx="0" cy="1728000"/>
          </a:xfrm>
          <a:prstGeom prst="line">
            <a:avLst/>
          </a:prstGeom>
          <a:ln w="3175">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sp>
        <p:nvSpPr>
          <p:cNvPr id="35" name="ZoneTexte 34"/>
          <p:cNvSpPr txBox="1"/>
          <p:nvPr userDrawn="1"/>
        </p:nvSpPr>
        <p:spPr>
          <a:xfrm>
            <a:off x="62561" y="23621"/>
            <a:ext cx="736206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all" spc="0" normalizeH="0" baseline="0" noProof="0">
                <a:ln>
                  <a:noFill/>
                </a:ln>
                <a:solidFill>
                  <a:prstClr val="black"/>
                </a:solidFill>
                <a:effectLst/>
                <a:uLnTx/>
                <a:uFillTx/>
                <a:latin typeface="Century Gothic" panose="020B0502020202020204" pitchFamily="34" charset="0"/>
                <a:ea typeface="+mn-ea"/>
                <a:cs typeface="+mn-cs"/>
              </a:rPr>
              <a:t>Onboarding Snapshot</a:t>
            </a:r>
          </a:p>
        </p:txBody>
      </p:sp>
      <p:sp>
        <p:nvSpPr>
          <p:cNvPr id="47" name="Rectangle 46">
            <a:hlinkClick r:id="" action="ppaction://noaction"/>
          </p:cNvPr>
          <p:cNvSpPr/>
          <p:nvPr userDrawn="1"/>
        </p:nvSpPr>
        <p:spPr>
          <a:xfrm>
            <a:off x="8490061" y="38410"/>
            <a:ext cx="1674097" cy="25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Click on: each grey box for training details</a:t>
            </a:r>
          </a:p>
        </p:txBody>
      </p:sp>
      <p:pic>
        <p:nvPicPr>
          <p:cNvPr id="51" name="Image 50"/>
          <p:cNvPicPr>
            <a:picLocks noChangeAspect="1"/>
          </p:cNvPicPr>
          <p:nvPr userDrawn="1"/>
        </p:nvPicPr>
        <p:blipFill rotWithShape="1">
          <a:blip r:embed="rId2" cstate="screen">
            <a:extLst>
              <a:ext uri="{28A0092B-C50C-407E-A947-70E740481C1C}">
                <a14:useLocalDpi xmlns:a14="http://schemas.microsoft.com/office/drawing/2010/main"/>
              </a:ext>
            </a:extLst>
          </a:blip>
          <a:srcRect l="31528" t="27292" b="16875"/>
          <a:stretch/>
        </p:blipFill>
        <p:spPr>
          <a:xfrm>
            <a:off x="8142925" y="36260"/>
            <a:ext cx="314531" cy="256474"/>
          </a:xfrm>
          <a:prstGeom prst="rect">
            <a:avLst/>
          </a:prstGeom>
        </p:spPr>
      </p:pic>
      <p:sp>
        <p:nvSpPr>
          <p:cNvPr id="52" name="Rectangle 51">
            <a:hlinkClick r:id="" action="ppaction://noaction"/>
          </p:cNvPr>
          <p:cNvSpPr/>
          <p:nvPr userDrawn="1"/>
        </p:nvSpPr>
        <p:spPr>
          <a:xfrm>
            <a:off x="10008044" y="38410"/>
            <a:ext cx="2060589" cy="25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or                  /                   logos</a:t>
            </a:r>
          </a:p>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to access content</a:t>
            </a:r>
          </a:p>
        </p:txBody>
      </p:sp>
      <p:pic>
        <p:nvPicPr>
          <p:cNvPr id="53" name="Image 5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348319" y="4990"/>
            <a:ext cx="570652" cy="240275"/>
          </a:xfrm>
          <a:prstGeom prst="rect">
            <a:avLst/>
          </a:prstGeom>
        </p:spPr>
      </p:pic>
      <p:pic>
        <p:nvPicPr>
          <p:cNvPr id="54" name="Picture 7" descr="http://opencollection.files.wordpress.com/2013/09/coursera-logo-nobg.png"/>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10993734" y="48546"/>
            <a:ext cx="538093" cy="1080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7" name="ZoneTexte 56"/>
          <p:cNvSpPr txBox="1"/>
          <p:nvPr userDrawn="1"/>
        </p:nvSpPr>
        <p:spPr>
          <a:xfrm>
            <a:off x="5002332" y="1063127"/>
            <a:ext cx="1435468" cy="338554"/>
          </a:xfrm>
          <a:prstGeom prst="rect">
            <a:avLst/>
          </a:prstGeom>
          <a:noFill/>
        </p:spPr>
        <p:txBody>
          <a:bodyPr wrap="square" rtlCol="0">
            <a:spAutoFit/>
          </a:bodyPr>
          <a:lstStyle/>
          <a:p>
            <a:pPr algn="ctr"/>
            <a:r>
              <a:rPr lang="en-GB" sz="800" noProof="0">
                <a:latin typeface="Century Gothic" panose="020B0502020202020204" pitchFamily="34" charset="0"/>
              </a:rPr>
              <a:t>Group Manager / </a:t>
            </a:r>
          </a:p>
          <a:p>
            <a:pPr algn="ctr"/>
            <a:r>
              <a:rPr lang="en-GB" sz="800" noProof="0">
                <a:latin typeface="Century Gothic" panose="020B0502020202020204" pitchFamily="34" charset="0"/>
              </a:rPr>
              <a:t>Key Account Manager</a:t>
            </a:r>
          </a:p>
        </p:txBody>
      </p:sp>
      <p:sp>
        <p:nvSpPr>
          <p:cNvPr id="58" name="ZoneTexte 57"/>
          <p:cNvSpPr txBox="1"/>
          <p:nvPr userDrawn="1"/>
        </p:nvSpPr>
        <p:spPr>
          <a:xfrm>
            <a:off x="6382655" y="1063127"/>
            <a:ext cx="1598872" cy="338554"/>
          </a:xfrm>
          <a:prstGeom prst="rect">
            <a:avLst/>
          </a:prstGeom>
          <a:noFill/>
        </p:spPr>
        <p:txBody>
          <a:bodyPr wrap="square" rtlCol="0">
            <a:spAutoFit/>
          </a:bodyPr>
          <a:lstStyle/>
          <a:p>
            <a:pPr algn="ctr"/>
            <a:r>
              <a:rPr lang="en-GB" sz="800" noProof="0">
                <a:latin typeface="Century Gothic" panose="020B0502020202020204" pitchFamily="34" charset="0"/>
              </a:rPr>
              <a:t>Brand Finance / Marketing / Commercial Director  </a:t>
            </a:r>
          </a:p>
        </p:txBody>
      </p:sp>
      <p:sp>
        <p:nvSpPr>
          <p:cNvPr id="59" name="Rectangle 58"/>
          <p:cNvSpPr/>
          <p:nvPr userDrawn="1"/>
        </p:nvSpPr>
        <p:spPr>
          <a:xfrm>
            <a:off x="7909060" y="1120277"/>
            <a:ext cx="1452829" cy="215444"/>
          </a:xfrm>
          <a:prstGeom prst="rect">
            <a:avLst/>
          </a:prstGeom>
          <a:noFill/>
        </p:spPr>
        <p:txBody>
          <a:bodyPr wrap="square" rtlCol="0">
            <a:spAutoFit/>
          </a:bodyPr>
          <a:lstStyle/>
          <a:p>
            <a:pPr algn="ctr"/>
            <a:r>
              <a:rPr lang="en-GB" sz="800" noProof="0">
                <a:latin typeface="Century Gothic" panose="020B0502020202020204" pitchFamily="34" charset="0"/>
              </a:rPr>
              <a:t>Brand GM</a:t>
            </a:r>
          </a:p>
        </p:txBody>
      </p:sp>
      <p:sp>
        <p:nvSpPr>
          <p:cNvPr id="60" name="Rectangle 59"/>
          <p:cNvSpPr/>
          <p:nvPr userDrawn="1"/>
        </p:nvSpPr>
        <p:spPr>
          <a:xfrm>
            <a:off x="9231535" y="1120277"/>
            <a:ext cx="1615752" cy="215444"/>
          </a:xfrm>
          <a:prstGeom prst="rect">
            <a:avLst/>
          </a:prstGeom>
          <a:noFill/>
        </p:spPr>
        <p:txBody>
          <a:bodyPr wrap="square" rtlCol="0">
            <a:spAutoFit/>
          </a:bodyPr>
          <a:lstStyle/>
          <a:p>
            <a:pPr algn="ctr"/>
            <a:r>
              <a:rPr lang="fr-FR" sz="800" noProof="0">
                <a:latin typeface="Century Gothic" panose="020B0502020202020204" pitchFamily="34" charset="0"/>
              </a:rPr>
              <a:t>Division GM</a:t>
            </a:r>
            <a:endParaRPr lang="en-GB" sz="800" noProof="0">
              <a:latin typeface="Century Gothic" panose="020B0502020202020204" pitchFamily="34" charset="0"/>
            </a:endParaRPr>
          </a:p>
        </p:txBody>
      </p:sp>
      <p:sp>
        <p:nvSpPr>
          <p:cNvPr id="61" name="Rectangle 60"/>
          <p:cNvSpPr/>
          <p:nvPr userDrawn="1"/>
        </p:nvSpPr>
        <p:spPr>
          <a:xfrm>
            <a:off x="10753528" y="1063127"/>
            <a:ext cx="1315106" cy="338554"/>
          </a:xfrm>
          <a:prstGeom prst="rect">
            <a:avLst/>
          </a:prstGeom>
          <a:noFill/>
        </p:spPr>
        <p:txBody>
          <a:bodyPr wrap="square" rtlCol="0">
            <a:spAutoFit/>
          </a:bodyPr>
          <a:lstStyle/>
          <a:p>
            <a:pPr algn="ctr"/>
            <a:r>
              <a:rPr lang="en-GB" sz="800" noProof="0">
                <a:latin typeface="Century Gothic" panose="020B0502020202020204" pitchFamily="34" charset="0"/>
              </a:rPr>
              <a:t> Country GM / N1 to COMEX members</a:t>
            </a:r>
          </a:p>
        </p:txBody>
      </p:sp>
      <p:sp>
        <p:nvSpPr>
          <p:cNvPr id="62" name="ZoneTexte 61"/>
          <p:cNvSpPr txBox="1"/>
          <p:nvPr userDrawn="1"/>
        </p:nvSpPr>
        <p:spPr>
          <a:xfrm>
            <a:off x="2167414" y="1120277"/>
            <a:ext cx="1435468" cy="215444"/>
          </a:xfrm>
          <a:prstGeom prst="rect">
            <a:avLst/>
          </a:prstGeom>
          <a:noFill/>
        </p:spPr>
        <p:txBody>
          <a:bodyPr wrap="square" rtlCol="0">
            <a:spAutoFit/>
          </a:bodyPr>
          <a:lstStyle/>
          <a:p>
            <a:pPr algn="ctr"/>
            <a:r>
              <a:rPr lang="en-GB" sz="800" noProof="0">
                <a:solidFill>
                  <a:schemeClr val="tx1"/>
                </a:solidFill>
                <a:latin typeface="Century Gothic" panose="020B0502020202020204" pitchFamily="34" charset="0"/>
              </a:rPr>
              <a:t>Junior Project Manager</a:t>
            </a:r>
          </a:p>
        </p:txBody>
      </p:sp>
      <p:sp>
        <p:nvSpPr>
          <p:cNvPr id="63" name="ZoneTexte 62"/>
          <p:cNvSpPr txBox="1"/>
          <p:nvPr userDrawn="1"/>
        </p:nvSpPr>
        <p:spPr>
          <a:xfrm>
            <a:off x="3551272" y="1120277"/>
            <a:ext cx="1435468" cy="215444"/>
          </a:xfrm>
          <a:prstGeom prst="rect">
            <a:avLst/>
          </a:prstGeom>
          <a:noFill/>
        </p:spPr>
        <p:txBody>
          <a:bodyPr wrap="square" rtlCol="0">
            <a:spAutoFit/>
          </a:bodyPr>
          <a:lstStyle/>
          <a:p>
            <a:pPr algn="ctr"/>
            <a:r>
              <a:rPr lang="en-GB" sz="800" noProof="0">
                <a:latin typeface="Century Gothic" panose="020B0502020202020204" pitchFamily="34" charset="0"/>
              </a:rPr>
              <a:t>Project</a:t>
            </a:r>
            <a:r>
              <a:rPr lang="en-GB" sz="800" baseline="0" noProof="0">
                <a:latin typeface="Century Gothic" panose="020B0502020202020204" pitchFamily="34" charset="0"/>
              </a:rPr>
              <a:t> Manager</a:t>
            </a:r>
            <a:endParaRPr lang="en-GB" sz="800" noProof="0">
              <a:latin typeface="Century Gothic" panose="020B0502020202020204" pitchFamily="34" charset="0"/>
            </a:endParaRPr>
          </a:p>
        </p:txBody>
      </p:sp>
      <p:sp>
        <p:nvSpPr>
          <p:cNvPr id="64" name="ZoneTexte 63"/>
          <p:cNvSpPr txBox="1"/>
          <p:nvPr userDrawn="1"/>
        </p:nvSpPr>
        <p:spPr>
          <a:xfrm>
            <a:off x="1423555" y="1115157"/>
            <a:ext cx="813693" cy="215444"/>
          </a:xfrm>
          <a:prstGeom prst="rect">
            <a:avLst/>
          </a:prstGeom>
          <a:noFill/>
        </p:spPr>
        <p:txBody>
          <a:bodyPr wrap="square" rtlCol="0">
            <a:spAutoFit/>
          </a:bodyPr>
          <a:lstStyle/>
          <a:p>
            <a:pPr algn="ctr"/>
            <a:r>
              <a:rPr lang="en-GB" sz="800" b="0" noProof="0">
                <a:solidFill>
                  <a:schemeClr val="tx1"/>
                </a:solidFill>
                <a:latin typeface="Century Gothic" panose="020B0502020202020204" pitchFamily="34" charset="0"/>
              </a:rPr>
              <a:t>Examples:</a:t>
            </a:r>
          </a:p>
        </p:txBody>
      </p:sp>
      <p:sp>
        <p:nvSpPr>
          <p:cNvPr id="65" name="Rectangle 64"/>
          <p:cNvSpPr/>
          <p:nvPr userDrawn="1"/>
        </p:nvSpPr>
        <p:spPr>
          <a:xfrm>
            <a:off x="2237248" y="846996"/>
            <a:ext cx="2713526" cy="252000"/>
          </a:xfrm>
          <a:prstGeom prst="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noProof="0">
                <a:latin typeface="Century Gothic" panose="020B0502020202020204" pitchFamily="34" charset="0"/>
              </a:rPr>
              <a:t>INDIVIDUAL CONTRIBUTORS</a:t>
            </a:r>
          </a:p>
        </p:txBody>
      </p:sp>
      <p:sp>
        <p:nvSpPr>
          <p:cNvPr id="66" name="Rectangle 65"/>
          <p:cNvSpPr/>
          <p:nvPr userDrawn="1"/>
        </p:nvSpPr>
        <p:spPr>
          <a:xfrm>
            <a:off x="5082346" y="846995"/>
            <a:ext cx="1322522" cy="252000"/>
          </a:xfrm>
          <a:prstGeom prst="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cap="all" baseline="0" noProof="0">
                <a:latin typeface="Century Gothic" panose="020B0502020202020204" pitchFamily="34" charset="0"/>
              </a:rPr>
              <a:t>TEAM Leaders</a:t>
            </a:r>
          </a:p>
        </p:txBody>
      </p:sp>
      <p:sp>
        <p:nvSpPr>
          <p:cNvPr id="67" name="Rectangle 66"/>
          <p:cNvSpPr/>
          <p:nvPr userDrawn="1"/>
        </p:nvSpPr>
        <p:spPr>
          <a:xfrm>
            <a:off x="6515291" y="846995"/>
            <a:ext cx="1339280" cy="252000"/>
          </a:xfrm>
          <a:prstGeom prst="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noProof="0">
                <a:latin typeface="Century Gothic" panose="020B0502020202020204" pitchFamily="34" charset="0"/>
              </a:rPr>
              <a:t>HEAD OF FUNCTION</a:t>
            </a:r>
          </a:p>
        </p:txBody>
      </p:sp>
      <p:sp>
        <p:nvSpPr>
          <p:cNvPr id="68" name="Rectangle 67"/>
          <p:cNvSpPr/>
          <p:nvPr userDrawn="1"/>
        </p:nvSpPr>
        <p:spPr>
          <a:xfrm>
            <a:off x="7961428" y="846995"/>
            <a:ext cx="1296000" cy="252000"/>
          </a:xfrm>
          <a:prstGeom prst="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noProof="0">
                <a:latin typeface="Century Gothic" panose="020B0502020202020204" pitchFamily="34" charset="0"/>
              </a:rPr>
              <a:t>BU MANAGER</a:t>
            </a:r>
          </a:p>
        </p:txBody>
      </p:sp>
      <p:sp>
        <p:nvSpPr>
          <p:cNvPr id="69" name="Rectangle 68"/>
          <p:cNvSpPr/>
          <p:nvPr userDrawn="1"/>
        </p:nvSpPr>
        <p:spPr>
          <a:xfrm>
            <a:off x="9373540" y="846995"/>
            <a:ext cx="2697106" cy="252000"/>
          </a:xfrm>
          <a:prstGeom prst="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noProof="0">
                <a:latin typeface="Century Gothic" panose="020B0502020202020204" pitchFamily="34" charset="0"/>
              </a:rPr>
              <a:t>SENIOR &amp; TOP EXECUTIVES</a:t>
            </a:r>
          </a:p>
        </p:txBody>
      </p:sp>
      <p:sp>
        <p:nvSpPr>
          <p:cNvPr id="70" name="ZoneTexte 69">
            <a:hlinkClick r:id="rId5" action="ppaction://hlinksldjump"/>
          </p:cNvPr>
          <p:cNvSpPr txBox="1"/>
          <p:nvPr userDrawn="1"/>
        </p:nvSpPr>
        <p:spPr>
          <a:xfrm flipH="1">
            <a:off x="10359613" y="6280583"/>
            <a:ext cx="1275329" cy="430887"/>
          </a:xfrm>
          <a:prstGeom prst="rect">
            <a:avLst/>
          </a:prstGeom>
          <a:noFill/>
        </p:spPr>
        <p:txBody>
          <a:bodyPr wrap="square" rtlCol="0">
            <a:spAutoFit/>
          </a:bodyPr>
          <a:lstStyle/>
          <a:p>
            <a:pPr algn="ctr"/>
            <a:r>
              <a:rPr lang="en-US" sz="1100" b="1">
                <a:latin typeface="Century Gothic" panose="020B0502020202020204" pitchFamily="34" charset="0"/>
              </a:rPr>
              <a:t>Back to Learning Topics</a:t>
            </a:r>
          </a:p>
        </p:txBody>
      </p:sp>
      <p:pic>
        <p:nvPicPr>
          <p:cNvPr id="71" name="Image 70">
            <a:hlinkClick r:id="rId5" action="ppaction://hlinksldjump"/>
          </p:cNvPr>
          <p:cNvPicPr>
            <a:picLocks noChangeAspect="1"/>
          </p:cNvPicPr>
          <p:nvPr userDrawn="1"/>
        </p:nvPicPr>
        <p:blipFill rotWithShape="1">
          <a:blip r:embed="rId6" cstate="screen">
            <a:extLst>
              <a:ext uri="{28A0092B-C50C-407E-A947-70E740481C1C}">
                <a14:useLocalDpi xmlns:a14="http://schemas.microsoft.com/office/drawing/2010/main"/>
              </a:ext>
            </a:extLst>
          </a:blip>
          <a:srcRect l="5660" t="4706" r="6026" b="18431"/>
          <a:stretch/>
        </p:blipFill>
        <p:spPr>
          <a:xfrm>
            <a:off x="11601019" y="6278944"/>
            <a:ext cx="439546" cy="382553"/>
          </a:xfrm>
          <a:prstGeom prst="rect">
            <a:avLst/>
          </a:prstGeom>
        </p:spPr>
      </p:pic>
    </p:spTree>
    <p:extLst>
      <p:ext uri="{BB962C8B-B14F-4D97-AF65-F5344CB8AC3E}">
        <p14:creationId xmlns:p14="http://schemas.microsoft.com/office/powerpoint/2010/main" val="184475000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3_Diapositive de titre">
    <p:spTree>
      <p:nvGrpSpPr>
        <p:cNvPr id="1" name=""/>
        <p:cNvGrpSpPr/>
        <p:nvPr/>
      </p:nvGrpSpPr>
      <p:grpSpPr>
        <a:xfrm>
          <a:off x="0" y="0"/>
          <a:ext cx="0" cy="0"/>
          <a:chOff x="0" y="0"/>
          <a:chExt cx="0" cy="0"/>
        </a:xfrm>
      </p:grpSpPr>
      <p:sp>
        <p:nvSpPr>
          <p:cNvPr id="26" name="ZoneTexte 25"/>
          <p:cNvSpPr txBox="1"/>
          <p:nvPr userDrawn="1"/>
        </p:nvSpPr>
        <p:spPr>
          <a:xfrm>
            <a:off x="5002332" y="1804466"/>
            <a:ext cx="1435468" cy="338554"/>
          </a:xfrm>
          <a:prstGeom prst="rect">
            <a:avLst/>
          </a:prstGeom>
          <a:noFill/>
        </p:spPr>
        <p:txBody>
          <a:bodyPr wrap="square" rtlCol="0">
            <a:spAutoFit/>
          </a:bodyPr>
          <a:lstStyle/>
          <a:p>
            <a:pPr algn="ctr"/>
            <a:r>
              <a:rPr lang="en-GB" sz="800" noProof="0">
                <a:latin typeface="Century Gothic" panose="020B0502020202020204" pitchFamily="34" charset="0"/>
              </a:rPr>
              <a:t>Group Manager / </a:t>
            </a:r>
          </a:p>
          <a:p>
            <a:pPr algn="ctr"/>
            <a:r>
              <a:rPr lang="en-GB" sz="800" noProof="0">
                <a:latin typeface="Century Gothic" panose="020B0502020202020204" pitchFamily="34" charset="0"/>
              </a:rPr>
              <a:t>Key Account Manager</a:t>
            </a:r>
          </a:p>
        </p:txBody>
      </p:sp>
      <p:sp>
        <p:nvSpPr>
          <p:cNvPr id="27" name="ZoneTexte 26"/>
          <p:cNvSpPr txBox="1"/>
          <p:nvPr userDrawn="1"/>
        </p:nvSpPr>
        <p:spPr>
          <a:xfrm>
            <a:off x="6382655" y="1804466"/>
            <a:ext cx="1598872" cy="338554"/>
          </a:xfrm>
          <a:prstGeom prst="rect">
            <a:avLst/>
          </a:prstGeom>
          <a:noFill/>
        </p:spPr>
        <p:txBody>
          <a:bodyPr wrap="square" rtlCol="0">
            <a:spAutoFit/>
          </a:bodyPr>
          <a:lstStyle/>
          <a:p>
            <a:pPr algn="ctr"/>
            <a:r>
              <a:rPr lang="en-GB" sz="800" noProof="0">
                <a:latin typeface="Century Gothic" panose="020B0502020202020204" pitchFamily="34" charset="0"/>
              </a:rPr>
              <a:t>Brand Finance / Marketing / Commercial Director  </a:t>
            </a:r>
          </a:p>
        </p:txBody>
      </p:sp>
      <p:sp>
        <p:nvSpPr>
          <p:cNvPr id="28" name="Rectangle 27"/>
          <p:cNvSpPr/>
          <p:nvPr userDrawn="1"/>
        </p:nvSpPr>
        <p:spPr>
          <a:xfrm>
            <a:off x="7909060" y="1861616"/>
            <a:ext cx="1452829" cy="215444"/>
          </a:xfrm>
          <a:prstGeom prst="rect">
            <a:avLst/>
          </a:prstGeom>
          <a:noFill/>
        </p:spPr>
        <p:txBody>
          <a:bodyPr wrap="square" rtlCol="0">
            <a:spAutoFit/>
          </a:bodyPr>
          <a:lstStyle/>
          <a:p>
            <a:pPr algn="ctr"/>
            <a:r>
              <a:rPr lang="en-GB" sz="800" noProof="0">
                <a:latin typeface="Century Gothic" panose="020B0502020202020204" pitchFamily="34" charset="0"/>
              </a:rPr>
              <a:t>Brand GM</a:t>
            </a:r>
          </a:p>
        </p:txBody>
      </p:sp>
      <p:sp>
        <p:nvSpPr>
          <p:cNvPr id="29" name="Rectangle 28"/>
          <p:cNvSpPr/>
          <p:nvPr userDrawn="1"/>
        </p:nvSpPr>
        <p:spPr>
          <a:xfrm>
            <a:off x="9231535" y="1861616"/>
            <a:ext cx="1615752" cy="215444"/>
          </a:xfrm>
          <a:prstGeom prst="rect">
            <a:avLst/>
          </a:prstGeom>
          <a:noFill/>
        </p:spPr>
        <p:txBody>
          <a:bodyPr wrap="square" rtlCol="0">
            <a:spAutoFit/>
          </a:bodyPr>
          <a:lstStyle/>
          <a:p>
            <a:pPr algn="ctr"/>
            <a:r>
              <a:rPr lang="fr-FR" sz="800" noProof="0">
                <a:latin typeface="Century Gothic" panose="020B0502020202020204" pitchFamily="34" charset="0"/>
              </a:rPr>
              <a:t>Division GM</a:t>
            </a:r>
            <a:endParaRPr lang="en-GB" sz="800" noProof="0">
              <a:latin typeface="Century Gothic" panose="020B0502020202020204" pitchFamily="34" charset="0"/>
            </a:endParaRPr>
          </a:p>
        </p:txBody>
      </p:sp>
      <p:sp>
        <p:nvSpPr>
          <p:cNvPr id="30" name="Rectangle 29"/>
          <p:cNvSpPr/>
          <p:nvPr userDrawn="1"/>
        </p:nvSpPr>
        <p:spPr>
          <a:xfrm>
            <a:off x="10753528" y="1804466"/>
            <a:ext cx="1315106" cy="338554"/>
          </a:xfrm>
          <a:prstGeom prst="rect">
            <a:avLst/>
          </a:prstGeom>
          <a:noFill/>
        </p:spPr>
        <p:txBody>
          <a:bodyPr wrap="square" rtlCol="0">
            <a:spAutoFit/>
          </a:bodyPr>
          <a:lstStyle/>
          <a:p>
            <a:pPr algn="ctr"/>
            <a:r>
              <a:rPr lang="en-GB" sz="800" noProof="0">
                <a:latin typeface="Century Gothic" panose="020B0502020202020204" pitchFamily="34" charset="0"/>
              </a:rPr>
              <a:t> Country GM / N1 to COMEX members</a:t>
            </a:r>
          </a:p>
        </p:txBody>
      </p:sp>
      <p:cxnSp>
        <p:nvCxnSpPr>
          <p:cNvPr id="9" name="Connecteur droit 8"/>
          <p:cNvCxnSpPr/>
          <p:nvPr userDrawn="1"/>
        </p:nvCxnSpPr>
        <p:spPr>
          <a:xfrm>
            <a:off x="5024290" y="1591935"/>
            <a:ext cx="0" cy="30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Connecteur droit 30"/>
          <p:cNvCxnSpPr/>
          <p:nvPr userDrawn="1"/>
        </p:nvCxnSpPr>
        <p:spPr>
          <a:xfrm>
            <a:off x="6463732" y="1591935"/>
            <a:ext cx="0" cy="30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2" name="Connecteur droit 31"/>
          <p:cNvCxnSpPr/>
          <p:nvPr userDrawn="1"/>
        </p:nvCxnSpPr>
        <p:spPr>
          <a:xfrm>
            <a:off x="7893827" y="1591935"/>
            <a:ext cx="0" cy="30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3" name="Connecteur droit 32"/>
          <p:cNvCxnSpPr/>
          <p:nvPr userDrawn="1"/>
        </p:nvCxnSpPr>
        <p:spPr>
          <a:xfrm>
            <a:off x="9315483" y="1591935"/>
            <a:ext cx="0" cy="30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Connecteur droit 33"/>
          <p:cNvCxnSpPr/>
          <p:nvPr userDrawn="1"/>
        </p:nvCxnSpPr>
        <p:spPr>
          <a:xfrm>
            <a:off x="3595612" y="1591935"/>
            <a:ext cx="0" cy="30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Connecteur droit 35"/>
          <p:cNvCxnSpPr/>
          <p:nvPr userDrawn="1"/>
        </p:nvCxnSpPr>
        <p:spPr>
          <a:xfrm>
            <a:off x="10753527" y="1591935"/>
            <a:ext cx="0" cy="30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ZoneTexte 47"/>
          <p:cNvSpPr txBox="1"/>
          <p:nvPr userDrawn="1"/>
        </p:nvSpPr>
        <p:spPr>
          <a:xfrm>
            <a:off x="2167414" y="1861616"/>
            <a:ext cx="1435468" cy="215444"/>
          </a:xfrm>
          <a:prstGeom prst="rect">
            <a:avLst/>
          </a:prstGeom>
          <a:noFill/>
        </p:spPr>
        <p:txBody>
          <a:bodyPr wrap="square" rtlCol="0">
            <a:spAutoFit/>
          </a:bodyPr>
          <a:lstStyle/>
          <a:p>
            <a:pPr algn="ctr"/>
            <a:r>
              <a:rPr lang="en-GB" sz="800" noProof="0">
                <a:solidFill>
                  <a:schemeClr val="tx1"/>
                </a:solidFill>
                <a:latin typeface="Century Gothic" panose="020B0502020202020204" pitchFamily="34" charset="0"/>
              </a:rPr>
              <a:t>Junior Project Manager</a:t>
            </a:r>
          </a:p>
        </p:txBody>
      </p:sp>
      <p:sp>
        <p:nvSpPr>
          <p:cNvPr id="49" name="ZoneTexte 48"/>
          <p:cNvSpPr txBox="1"/>
          <p:nvPr userDrawn="1"/>
        </p:nvSpPr>
        <p:spPr>
          <a:xfrm>
            <a:off x="3551272" y="1861616"/>
            <a:ext cx="1435468" cy="215444"/>
          </a:xfrm>
          <a:prstGeom prst="rect">
            <a:avLst/>
          </a:prstGeom>
          <a:noFill/>
        </p:spPr>
        <p:txBody>
          <a:bodyPr wrap="square" rtlCol="0">
            <a:spAutoFit/>
          </a:bodyPr>
          <a:lstStyle/>
          <a:p>
            <a:pPr algn="ctr"/>
            <a:r>
              <a:rPr lang="en-GB" sz="800" noProof="0">
                <a:latin typeface="Century Gothic" panose="020B0502020202020204" pitchFamily="34" charset="0"/>
              </a:rPr>
              <a:t>Project</a:t>
            </a:r>
            <a:r>
              <a:rPr lang="en-GB" sz="800" baseline="0" noProof="0">
                <a:latin typeface="Century Gothic" panose="020B0502020202020204" pitchFamily="34" charset="0"/>
              </a:rPr>
              <a:t> Manager</a:t>
            </a:r>
            <a:endParaRPr lang="en-GB" sz="800" noProof="0">
              <a:latin typeface="Century Gothic" panose="020B0502020202020204" pitchFamily="34" charset="0"/>
            </a:endParaRPr>
          </a:p>
        </p:txBody>
      </p:sp>
      <p:sp>
        <p:nvSpPr>
          <p:cNvPr id="25" name="ZoneTexte 24"/>
          <p:cNvSpPr txBox="1"/>
          <p:nvPr userDrawn="1"/>
        </p:nvSpPr>
        <p:spPr>
          <a:xfrm>
            <a:off x="1423555" y="1856496"/>
            <a:ext cx="813693" cy="215444"/>
          </a:xfrm>
          <a:prstGeom prst="rect">
            <a:avLst/>
          </a:prstGeom>
          <a:noFill/>
        </p:spPr>
        <p:txBody>
          <a:bodyPr wrap="square" rtlCol="0">
            <a:spAutoFit/>
          </a:bodyPr>
          <a:lstStyle/>
          <a:p>
            <a:pPr algn="ctr"/>
            <a:r>
              <a:rPr lang="en-GB" sz="800" b="0" noProof="0">
                <a:solidFill>
                  <a:schemeClr val="tx1"/>
                </a:solidFill>
                <a:latin typeface="Century Gothic" panose="020B0502020202020204" pitchFamily="34" charset="0"/>
              </a:rPr>
              <a:t>Examples:</a:t>
            </a:r>
          </a:p>
        </p:txBody>
      </p:sp>
      <p:sp>
        <p:nvSpPr>
          <p:cNvPr id="42" name="Rectangle 41"/>
          <p:cNvSpPr/>
          <p:nvPr userDrawn="1"/>
        </p:nvSpPr>
        <p:spPr>
          <a:xfrm>
            <a:off x="2237248" y="1588335"/>
            <a:ext cx="2713526" cy="252000"/>
          </a:xfrm>
          <a:prstGeom prst="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noProof="0">
                <a:latin typeface="Century Gothic" panose="020B0502020202020204" pitchFamily="34" charset="0"/>
              </a:rPr>
              <a:t>INDIVIDUAL CONTRIBUTORS</a:t>
            </a:r>
          </a:p>
        </p:txBody>
      </p:sp>
      <p:sp>
        <p:nvSpPr>
          <p:cNvPr id="43" name="Rectangle 42"/>
          <p:cNvSpPr/>
          <p:nvPr userDrawn="1"/>
        </p:nvSpPr>
        <p:spPr>
          <a:xfrm>
            <a:off x="5082346" y="1588334"/>
            <a:ext cx="1322522" cy="252000"/>
          </a:xfrm>
          <a:prstGeom prst="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cap="all" baseline="0" noProof="0">
                <a:latin typeface="Century Gothic" panose="020B0502020202020204" pitchFamily="34" charset="0"/>
              </a:rPr>
              <a:t>TEAM Leaders</a:t>
            </a:r>
          </a:p>
        </p:txBody>
      </p:sp>
      <p:sp>
        <p:nvSpPr>
          <p:cNvPr id="44" name="Rectangle 43"/>
          <p:cNvSpPr/>
          <p:nvPr userDrawn="1"/>
        </p:nvSpPr>
        <p:spPr>
          <a:xfrm>
            <a:off x="6515291" y="1588334"/>
            <a:ext cx="1339280" cy="252000"/>
          </a:xfrm>
          <a:prstGeom prst="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noProof="0">
                <a:latin typeface="Century Gothic" panose="020B0502020202020204" pitchFamily="34" charset="0"/>
              </a:rPr>
              <a:t>HEAD OF FUNCTION</a:t>
            </a:r>
          </a:p>
        </p:txBody>
      </p:sp>
      <p:sp>
        <p:nvSpPr>
          <p:cNvPr id="45" name="Rectangle 44"/>
          <p:cNvSpPr/>
          <p:nvPr userDrawn="1"/>
        </p:nvSpPr>
        <p:spPr>
          <a:xfrm>
            <a:off x="7961428" y="1588334"/>
            <a:ext cx="1296000" cy="252000"/>
          </a:xfrm>
          <a:prstGeom prst="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noProof="0">
                <a:latin typeface="Century Gothic" panose="020B0502020202020204" pitchFamily="34" charset="0"/>
              </a:rPr>
              <a:t>BU MANAGER</a:t>
            </a:r>
          </a:p>
        </p:txBody>
      </p:sp>
      <p:sp>
        <p:nvSpPr>
          <p:cNvPr id="46" name="Rectangle 45"/>
          <p:cNvSpPr/>
          <p:nvPr userDrawn="1"/>
        </p:nvSpPr>
        <p:spPr>
          <a:xfrm>
            <a:off x="9373540" y="1588334"/>
            <a:ext cx="2697106" cy="252000"/>
          </a:xfrm>
          <a:prstGeom prst="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noProof="0">
                <a:latin typeface="Century Gothic" panose="020B0502020202020204" pitchFamily="34" charset="0"/>
              </a:rPr>
              <a:t>SENIOR &amp; TOP EXECUTIVES</a:t>
            </a:r>
          </a:p>
        </p:txBody>
      </p:sp>
      <p:sp>
        <p:nvSpPr>
          <p:cNvPr id="35" name="ZoneTexte 34"/>
          <p:cNvSpPr txBox="1"/>
          <p:nvPr userDrawn="1"/>
        </p:nvSpPr>
        <p:spPr>
          <a:xfrm>
            <a:off x="62561" y="23621"/>
            <a:ext cx="736206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all" spc="0" normalizeH="0" baseline="0" noProof="0">
                <a:ln>
                  <a:noFill/>
                </a:ln>
                <a:solidFill>
                  <a:prstClr val="black"/>
                </a:solidFill>
                <a:effectLst/>
                <a:uLnTx/>
                <a:uFillTx/>
                <a:latin typeface="Century Gothic" panose="020B0502020202020204" pitchFamily="34" charset="0"/>
                <a:ea typeface="+mn-ea"/>
                <a:cs typeface="+mn-cs"/>
              </a:rPr>
              <a:t>Culture Snapshot</a:t>
            </a:r>
          </a:p>
        </p:txBody>
      </p:sp>
      <p:sp>
        <p:nvSpPr>
          <p:cNvPr id="47" name="Rectangle 46">
            <a:hlinkClick r:id="" action="ppaction://noaction"/>
          </p:cNvPr>
          <p:cNvSpPr/>
          <p:nvPr userDrawn="1"/>
        </p:nvSpPr>
        <p:spPr>
          <a:xfrm>
            <a:off x="8490061" y="38410"/>
            <a:ext cx="1674097" cy="25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Click on: each grey box for training details</a:t>
            </a:r>
          </a:p>
        </p:txBody>
      </p:sp>
      <p:pic>
        <p:nvPicPr>
          <p:cNvPr id="51" name="Image 50"/>
          <p:cNvPicPr>
            <a:picLocks noChangeAspect="1"/>
          </p:cNvPicPr>
          <p:nvPr userDrawn="1"/>
        </p:nvPicPr>
        <p:blipFill rotWithShape="1">
          <a:blip r:embed="rId2" cstate="screen">
            <a:extLst>
              <a:ext uri="{28A0092B-C50C-407E-A947-70E740481C1C}">
                <a14:useLocalDpi xmlns:a14="http://schemas.microsoft.com/office/drawing/2010/main"/>
              </a:ext>
            </a:extLst>
          </a:blip>
          <a:srcRect l="31528" t="27292" b="16875"/>
          <a:stretch/>
        </p:blipFill>
        <p:spPr>
          <a:xfrm>
            <a:off x="8142925" y="36260"/>
            <a:ext cx="314531" cy="256474"/>
          </a:xfrm>
          <a:prstGeom prst="rect">
            <a:avLst/>
          </a:prstGeom>
        </p:spPr>
      </p:pic>
      <p:sp>
        <p:nvSpPr>
          <p:cNvPr id="52" name="Rectangle 51">
            <a:hlinkClick r:id="" action="ppaction://noaction"/>
          </p:cNvPr>
          <p:cNvSpPr/>
          <p:nvPr userDrawn="1"/>
        </p:nvSpPr>
        <p:spPr>
          <a:xfrm>
            <a:off x="10008044" y="38410"/>
            <a:ext cx="2060589" cy="25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or                  /                   logos</a:t>
            </a:r>
          </a:p>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to access content</a:t>
            </a:r>
          </a:p>
        </p:txBody>
      </p:sp>
      <p:pic>
        <p:nvPicPr>
          <p:cNvPr id="53" name="Image 5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348319" y="4990"/>
            <a:ext cx="570652" cy="240275"/>
          </a:xfrm>
          <a:prstGeom prst="rect">
            <a:avLst/>
          </a:prstGeom>
        </p:spPr>
      </p:pic>
      <p:pic>
        <p:nvPicPr>
          <p:cNvPr id="54" name="Picture 7" descr="http://opencollection.files.wordpress.com/2013/09/coursera-logo-nobg.png"/>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10993734" y="48546"/>
            <a:ext cx="538093" cy="1080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0" name="ZoneTexte 49">
            <a:hlinkClick r:id="rId5" action="ppaction://hlinksldjump"/>
          </p:cNvPr>
          <p:cNvSpPr txBox="1"/>
          <p:nvPr userDrawn="1"/>
        </p:nvSpPr>
        <p:spPr>
          <a:xfrm flipH="1">
            <a:off x="10359613" y="6280583"/>
            <a:ext cx="1275329" cy="430887"/>
          </a:xfrm>
          <a:prstGeom prst="rect">
            <a:avLst/>
          </a:prstGeom>
          <a:noFill/>
        </p:spPr>
        <p:txBody>
          <a:bodyPr wrap="square" rtlCol="0">
            <a:spAutoFit/>
          </a:bodyPr>
          <a:lstStyle/>
          <a:p>
            <a:pPr algn="ctr"/>
            <a:r>
              <a:rPr lang="en-US" sz="1100" b="1">
                <a:latin typeface="Century Gothic" panose="020B0502020202020204" pitchFamily="34" charset="0"/>
              </a:rPr>
              <a:t>Back to Learning Topics</a:t>
            </a:r>
          </a:p>
        </p:txBody>
      </p:sp>
      <p:pic>
        <p:nvPicPr>
          <p:cNvPr id="57" name="Image 56">
            <a:hlinkClick r:id="rId5" action="ppaction://hlinksldjump"/>
          </p:cNvPr>
          <p:cNvPicPr>
            <a:picLocks noChangeAspect="1"/>
          </p:cNvPicPr>
          <p:nvPr userDrawn="1"/>
        </p:nvPicPr>
        <p:blipFill rotWithShape="1">
          <a:blip r:embed="rId6" cstate="screen">
            <a:extLst>
              <a:ext uri="{28A0092B-C50C-407E-A947-70E740481C1C}">
                <a14:useLocalDpi xmlns:a14="http://schemas.microsoft.com/office/drawing/2010/main"/>
              </a:ext>
            </a:extLst>
          </a:blip>
          <a:srcRect l="5660" t="4706" r="6026" b="18431"/>
          <a:stretch/>
        </p:blipFill>
        <p:spPr>
          <a:xfrm>
            <a:off x="11601019" y="6278944"/>
            <a:ext cx="439546" cy="382553"/>
          </a:xfrm>
          <a:prstGeom prst="rect">
            <a:avLst/>
          </a:prstGeom>
        </p:spPr>
      </p:pic>
    </p:spTree>
    <p:extLst>
      <p:ext uri="{BB962C8B-B14F-4D97-AF65-F5344CB8AC3E}">
        <p14:creationId xmlns:p14="http://schemas.microsoft.com/office/powerpoint/2010/main" val="403630768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0_Diapositive de titre">
    <p:spTree>
      <p:nvGrpSpPr>
        <p:cNvPr id="1" name=""/>
        <p:cNvGrpSpPr/>
        <p:nvPr/>
      </p:nvGrpSpPr>
      <p:grpSpPr>
        <a:xfrm>
          <a:off x="0" y="0"/>
          <a:ext cx="0" cy="0"/>
          <a:chOff x="0" y="0"/>
          <a:chExt cx="0" cy="0"/>
        </a:xfrm>
      </p:grpSpPr>
      <p:sp>
        <p:nvSpPr>
          <p:cNvPr id="47" name="ZoneTexte 46"/>
          <p:cNvSpPr txBox="1"/>
          <p:nvPr userDrawn="1"/>
        </p:nvSpPr>
        <p:spPr>
          <a:xfrm>
            <a:off x="62562" y="23621"/>
            <a:ext cx="658174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all" spc="0" normalizeH="0" baseline="0" noProof="0">
                <a:ln>
                  <a:noFill/>
                </a:ln>
                <a:solidFill>
                  <a:prstClr val="black"/>
                </a:solidFill>
                <a:effectLst/>
                <a:uLnTx/>
                <a:uFillTx/>
                <a:latin typeface="Century Gothic" panose="020B0502020202020204" pitchFamily="34" charset="0"/>
                <a:ea typeface="+mn-ea"/>
                <a:cs typeface="+mn-cs"/>
              </a:rPr>
              <a:t>Management Skills Snapshot</a:t>
            </a:r>
            <a:endParaRPr kumimoji="0" lang="en-GB" sz="1400" b="0" i="0" u="none" strike="noStrike" kern="1200" cap="all" spc="0" normalizeH="0" baseline="0" noProof="0">
              <a:ln>
                <a:noFill/>
              </a:ln>
              <a:solidFill>
                <a:prstClr val="black"/>
              </a:solidFill>
              <a:effectLst/>
              <a:uLnTx/>
              <a:uFillTx/>
              <a:latin typeface="Century Gothic" panose="020B0502020202020204" pitchFamily="34" charset="0"/>
              <a:ea typeface="+mn-ea"/>
              <a:cs typeface="+mn-cs"/>
            </a:endParaRPr>
          </a:p>
        </p:txBody>
      </p:sp>
      <p:sp>
        <p:nvSpPr>
          <p:cNvPr id="52" name="Rectangle 51">
            <a:hlinkClick r:id="" action="ppaction://noaction"/>
          </p:cNvPr>
          <p:cNvSpPr/>
          <p:nvPr userDrawn="1"/>
        </p:nvSpPr>
        <p:spPr>
          <a:xfrm>
            <a:off x="8490061" y="38410"/>
            <a:ext cx="1674097" cy="25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Click on: each grey box for training details</a:t>
            </a:r>
          </a:p>
        </p:txBody>
      </p:sp>
      <p:pic>
        <p:nvPicPr>
          <p:cNvPr id="53" name="Image 52"/>
          <p:cNvPicPr>
            <a:picLocks noChangeAspect="1"/>
          </p:cNvPicPr>
          <p:nvPr userDrawn="1"/>
        </p:nvPicPr>
        <p:blipFill rotWithShape="1">
          <a:blip r:embed="rId2" cstate="screen">
            <a:extLst>
              <a:ext uri="{28A0092B-C50C-407E-A947-70E740481C1C}">
                <a14:useLocalDpi xmlns:a14="http://schemas.microsoft.com/office/drawing/2010/main"/>
              </a:ext>
            </a:extLst>
          </a:blip>
          <a:srcRect l="31528" t="27292" b="16875"/>
          <a:stretch/>
        </p:blipFill>
        <p:spPr>
          <a:xfrm>
            <a:off x="8142925" y="36260"/>
            <a:ext cx="314531" cy="256474"/>
          </a:xfrm>
          <a:prstGeom prst="rect">
            <a:avLst/>
          </a:prstGeom>
        </p:spPr>
      </p:pic>
      <p:sp>
        <p:nvSpPr>
          <p:cNvPr id="54" name="Rectangle 53">
            <a:hlinkClick r:id="" action="ppaction://noaction"/>
          </p:cNvPr>
          <p:cNvSpPr/>
          <p:nvPr userDrawn="1"/>
        </p:nvSpPr>
        <p:spPr>
          <a:xfrm>
            <a:off x="10008044" y="38410"/>
            <a:ext cx="2060589" cy="25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or                  /                   logos</a:t>
            </a:r>
          </a:p>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to access content</a:t>
            </a:r>
          </a:p>
        </p:txBody>
      </p:sp>
      <p:pic>
        <p:nvPicPr>
          <p:cNvPr id="55" name="Image 5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348319" y="4990"/>
            <a:ext cx="570652" cy="240275"/>
          </a:xfrm>
          <a:prstGeom prst="rect">
            <a:avLst/>
          </a:prstGeom>
        </p:spPr>
      </p:pic>
      <p:pic>
        <p:nvPicPr>
          <p:cNvPr id="56" name="Picture 7" descr="http://opencollection.files.wordpress.com/2013/09/coursera-logo-nobg.png"/>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10993734" y="48546"/>
            <a:ext cx="538093" cy="108000"/>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80" name="Connecteur droit 79"/>
          <p:cNvCxnSpPr/>
          <p:nvPr userDrawn="1"/>
        </p:nvCxnSpPr>
        <p:spPr>
          <a:xfrm>
            <a:off x="5024290" y="592350"/>
            <a:ext cx="0" cy="324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1" name="Connecteur droit 80"/>
          <p:cNvCxnSpPr/>
          <p:nvPr userDrawn="1"/>
        </p:nvCxnSpPr>
        <p:spPr>
          <a:xfrm>
            <a:off x="6463732" y="592350"/>
            <a:ext cx="0" cy="324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2" name="Connecteur droit 81"/>
          <p:cNvCxnSpPr/>
          <p:nvPr userDrawn="1"/>
        </p:nvCxnSpPr>
        <p:spPr>
          <a:xfrm>
            <a:off x="7893827" y="592350"/>
            <a:ext cx="0" cy="324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3" name="Connecteur droit 82"/>
          <p:cNvCxnSpPr/>
          <p:nvPr userDrawn="1"/>
        </p:nvCxnSpPr>
        <p:spPr>
          <a:xfrm>
            <a:off x="9315483" y="592350"/>
            <a:ext cx="0" cy="324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4" name="Connecteur droit 83"/>
          <p:cNvCxnSpPr/>
          <p:nvPr userDrawn="1"/>
        </p:nvCxnSpPr>
        <p:spPr>
          <a:xfrm>
            <a:off x="3595612" y="592350"/>
            <a:ext cx="0" cy="324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5" name="Connecteur droit 84"/>
          <p:cNvCxnSpPr/>
          <p:nvPr userDrawn="1"/>
        </p:nvCxnSpPr>
        <p:spPr>
          <a:xfrm>
            <a:off x="10753527" y="592350"/>
            <a:ext cx="0" cy="324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8" name="ZoneTexte 87"/>
          <p:cNvSpPr txBox="1"/>
          <p:nvPr userDrawn="1"/>
        </p:nvSpPr>
        <p:spPr>
          <a:xfrm>
            <a:off x="1423555" y="837861"/>
            <a:ext cx="813693" cy="215444"/>
          </a:xfrm>
          <a:prstGeom prst="rect">
            <a:avLst/>
          </a:prstGeom>
          <a:noFill/>
        </p:spPr>
        <p:txBody>
          <a:bodyPr wrap="square" rtlCol="0">
            <a:spAutoFit/>
          </a:bodyPr>
          <a:lstStyle/>
          <a:p>
            <a:pPr algn="ctr"/>
            <a:r>
              <a:rPr lang="en-GB" sz="800" b="0" noProof="0">
                <a:solidFill>
                  <a:schemeClr val="tx1"/>
                </a:solidFill>
                <a:latin typeface="Century Gothic" panose="020B0502020202020204" pitchFamily="34" charset="0"/>
              </a:rPr>
              <a:t>Examples:</a:t>
            </a:r>
          </a:p>
        </p:txBody>
      </p:sp>
      <p:sp>
        <p:nvSpPr>
          <p:cNvPr id="89" name="Rectangle 88"/>
          <p:cNvSpPr/>
          <p:nvPr userDrawn="1"/>
        </p:nvSpPr>
        <p:spPr>
          <a:xfrm>
            <a:off x="2298044" y="3984189"/>
            <a:ext cx="3094480" cy="20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a:latin typeface="Century Gothic" panose="020B0502020202020204" pitchFamily="34" charset="0"/>
              </a:rPr>
              <a:t>ESSENTIAL</a:t>
            </a:r>
          </a:p>
        </p:txBody>
      </p:sp>
      <p:sp>
        <p:nvSpPr>
          <p:cNvPr id="90" name="Rectangle 89"/>
          <p:cNvSpPr/>
          <p:nvPr userDrawn="1"/>
        </p:nvSpPr>
        <p:spPr>
          <a:xfrm>
            <a:off x="5614433" y="3984189"/>
            <a:ext cx="3096000" cy="20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a:latin typeface="Century Gothic" panose="020B0502020202020204" pitchFamily="34" charset="0"/>
              </a:rPr>
              <a:t>ADVANCED</a:t>
            </a:r>
          </a:p>
        </p:txBody>
      </p:sp>
      <p:sp>
        <p:nvSpPr>
          <p:cNvPr id="91" name="Rectangle 90"/>
          <p:cNvSpPr/>
          <p:nvPr userDrawn="1"/>
        </p:nvSpPr>
        <p:spPr>
          <a:xfrm>
            <a:off x="8948068" y="3984189"/>
            <a:ext cx="3096000" cy="20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a:latin typeface="Century Gothic" panose="020B0502020202020204" pitchFamily="34" charset="0"/>
              </a:rPr>
              <a:t>MASTERY</a:t>
            </a:r>
          </a:p>
        </p:txBody>
      </p:sp>
      <p:cxnSp>
        <p:nvCxnSpPr>
          <p:cNvPr id="92" name="Connecteur droit 91"/>
          <p:cNvCxnSpPr/>
          <p:nvPr userDrawn="1"/>
        </p:nvCxnSpPr>
        <p:spPr>
          <a:xfrm>
            <a:off x="5481891" y="3984189"/>
            <a:ext cx="0" cy="2664000"/>
          </a:xfrm>
          <a:prstGeom prst="line">
            <a:avLst/>
          </a:prstGeom>
          <a:ln w="3175">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3" name="Connecteur droit 92"/>
          <p:cNvCxnSpPr/>
          <p:nvPr userDrawn="1"/>
        </p:nvCxnSpPr>
        <p:spPr>
          <a:xfrm>
            <a:off x="8843477" y="3984189"/>
            <a:ext cx="0" cy="2664000"/>
          </a:xfrm>
          <a:prstGeom prst="line">
            <a:avLst/>
          </a:prstGeom>
          <a:ln w="3175">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sp>
        <p:nvSpPr>
          <p:cNvPr id="99" name="ZoneTexte 98"/>
          <p:cNvSpPr txBox="1"/>
          <p:nvPr userDrawn="1"/>
        </p:nvSpPr>
        <p:spPr>
          <a:xfrm>
            <a:off x="5002332" y="786902"/>
            <a:ext cx="1435468" cy="338554"/>
          </a:xfrm>
          <a:prstGeom prst="rect">
            <a:avLst/>
          </a:prstGeom>
          <a:noFill/>
        </p:spPr>
        <p:txBody>
          <a:bodyPr wrap="square" rtlCol="0">
            <a:spAutoFit/>
          </a:bodyPr>
          <a:lstStyle/>
          <a:p>
            <a:pPr algn="ctr"/>
            <a:r>
              <a:rPr lang="en-GB" sz="800" noProof="0">
                <a:latin typeface="Century Gothic" panose="020B0502020202020204" pitchFamily="34" charset="0"/>
              </a:rPr>
              <a:t>Group Manager / </a:t>
            </a:r>
          </a:p>
          <a:p>
            <a:pPr algn="ctr"/>
            <a:r>
              <a:rPr lang="en-GB" sz="800" noProof="0">
                <a:latin typeface="Century Gothic" panose="020B0502020202020204" pitchFamily="34" charset="0"/>
              </a:rPr>
              <a:t>Key Account Manager</a:t>
            </a:r>
          </a:p>
        </p:txBody>
      </p:sp>
      <p:sp>
        <p:nvSpPr>
          <p:cNvPr id="100" name="ZoneTexte 99"/>
          <p:cNvSpPr txBox="1"/>
          <p:nvPr userDrawn="1"/>
        </p:nvSpPr>
        <p:spPr>
          <a:xfrm>
            <a:off x="6382655" y="786902"/>
            <a:ext cx="1598872" cy="338554"/>
          </a:xfrm>
          <a:prstGeom prst="rect">
            <a:avLst/>
          </a:prstGeom>
          <a:noFill/>
        </p:spPr>
        <p:txBody>
          <a:bodyPr wrap="square" rtlCol="0">
            <a:spAutoFit/>
          </a:bodyPr>
          <a:lstStyle/>
          <a:p>
            <a:pPr algn="ctr"/>
            <a:r>
              <a:rPr lang="en-GB" sz="800" noProof="0">
                <a:latin typeface="Century Gothic" panose="020B0502020202020204" pitchFamily="34" charset="0"/>
              </a:rPr>
              <a:t>Brand Finance / Marketing / Commercial Director  </a:t>
            </a:r>
          </a:p>
        </p:txBody>
      </p:sp>
      <p:sp>
        <p:nvSpPr>
          <p:cNvPr id="101" name="Rectangle 100"/>
          <p:cNvSpPr/>
          <p:nvPr userDrawn="1"/>
        </p:nvSpPr>
        <p:spPr>
          <a:xfrm>
            <a:off x="7909060" y="844052"/>
            <a:ext cx="1452829" cy="215444"/>
          </a:xfrm>
          <a:prstGeom prst="rect">
            <a:avLst/>
          </a:prstGeom>
          <a:noFill/>
        </p:spPr>
        <p:txBody>
          <a:bodyPr wrap="square" rtlCol="0">
            <a:spAutoFit/>
          </a:bodyPr>
          <a:lstStyle/>
          <a:p>
            <a:pPr algn="ctr"/>
            <a:r>
              <a:rPr lang="en-GB" sz="800" noProof="0">
                <a:latin typeface="Century Gothic" panose="020B0502020202020204" pitchFamily="34" charset="0"/>
              </a:rPr>
              <a:t>Brand GM</a:t>
            </a:r>
          </a:p>
        </p:txBody>
      </p:sp>
      <p:sp>
        <p:nvSpPr>
          <p:cNvPr id="102" name="Rectangle 101"/>
          <p:cNvSpPr/>
          <p:nvPr userDrawn="1"/>
        </p:nvSpPr>
        <p:spPr>
          <a:xfrm>
            <a:off x="9231535" y="844052"/>
            <a:ext cx="1615752" cy="215444"/>
          </a:xfrm>
          <a:prstGeom prst="rect">
            <a:avLst/>
          </a:prstGeom>
          <a:noFill/>
        </p:spPr>
        <p:txBody>
          <a:bodyPr wrap="square" rtlCol="0">
            <a:spAutoFit/>
          </a:bodyPr>
          <a:lstStyle/>
          <a:p>
            <a:pPr algn="ctr"/>
            <a:r>
              <a:rPr lang="fr-FR" sz="800" noProof="0">
                <a:latin typeface="Century Gothic" panose="020B0502020202020204" pitchFamily="34" charset="0"/>
              </a:rPr>
              <a:t>Division GM</a:t>
            </a:r>
            <a:endParaRPr lang="en-GB" sz="800" noProof="0">
              <a:latin typeface="Century Gothic" panose="020B0502020202020204" pitchFamily="34" charset="0"/>
            </a:endParaRPr>
          </a:p>
        </p:txBody>
      </p:sp>
      <p:sp>
        <p:nvSpPr>
          <p:cNvPr id="103" name="Rectangle 102"/>
          <p:cNvSpPr/>
          <p:nvPr userDrawn="1"/>
        </p:nvSpPr>
        <p:spPr>
          <a:xfrm>
            <a:off x="10753528" y="786902"/>
            <a:ext cx="1315106" cy="338554"/>
          </a:xfrm>
          <a:prstGeom prst="rect">
            <a:avLst/>
          </a:prstGeom>
          <a:noFill/>
        </p:spPr>
        <p:txBody>
          <a:bodyPr wrap="square" rtlCol="0">
            <a:spAutoFit/>
          </a:bodyPr>
          <a:lstStyle/>
          <a:p>
            <a:pPr algn="ctr"/>
            <a:r>
              <a:rPr lang="en-GB" sz="800" noProof="0">
                <a:latin typeface="Century Gothic" panose="020B0502020202020204" pitchFamily="34" charset="0"/>
              </a:rPr>
              <a:t> Country GM / N1 to COMEX members</a:t>
            </a:r>
          </a:p>
        </p:txBody>
      </p:sp>
      <p:sp>
        <p:nvSpPr>
          <p:cNvPr id="104" name="ZoneTexte 103"/>
          <p:cNvSpPr txBox="1"/>
          <p:nvPr userDrawn="1"/>
        </p:nvSpPr>
        <p:spPr>
          <a:xfrm>
            <a:off x="2167414" y="844052"/>
            <a:ext cx="1435468" cy="215444"/>
          </a:xfrm>
          <a:prstGeom prst="rect">
            <a:avLst/>
          </a:prstGeom>
          <a:noFill/>
        </p:spPr>
        <p:txBody>
          <a:bodyPr wrap="square" rtlCol="0">
            <a:spAutoFit/>
          </a:bodyPr>
          <a:lstStyle/>
          <a:p>
            <a:pPr algn="ctr"/>
            <a:r>
              <a:rPr lang="en-GB" sz="800" noProof="0">
                <a:solidFill>
                  <a:schemeClr val="tx1"/>
                </a:solidFill>
                <a:latin typeface="Century Gothic" panose="020B0502020202020204" pitchFamily="34" charset="0"/>
              </a:rPr>
              <a:t>Junior Project Manager</a:t>
            </a:r>
          </a:p>
        </p:txBody>
      </p:sp>
      <p:sp>
        <p:nvSpPr>
          <p:cNvPr id="105" name="ZoneTexte 104"/>
          <p:cNvSpPr txBox="1"/>
          <p:nvPr userDrawn="1"/>
        </p:nvSpPr>
        <p:spPr>
          <a:xfrm>
            <a:off x="3551272" y="844052"/>
            <a:ext cx="1435468" cy="215444"/>
          </a:xfrm>
          <a:prstGeom prst="rect">
            <a:avLst/>
          </a:prstGeom>
          <a:noFill/>
        </p:spPr>
        <p:txBody>
          <a:bodyPr wrap="square" rtlCol="0">
            <a:spAutoFit/>
          </a:bodyPr>
          <a:lstStyle/>
          <a:p>
            <a:pPr algn="ctr"/>
            <a:r>
              <a:rPr lang="en-GB" sz="800" noProof="0">
                <a:latin typeface="Century Gothic" panose="020B0502020202020204" pitchFamily="34" charset="0"/>
              </a:rPr>
              <a:t>Project</a:t>
            </a:r>
            <a:r>
              <a:rPr lang="en-GB" sz="800" baseline="0" noProof="0">
                <a:latin typeface="Century Gothic" panose="020B0502020202020204" pitchFamily="34" charset="0"/>
              </a:rPr>
              <a:t> Manager</a:t>
            </a:r>
            <a:endParaRPr lang="en-GB" sz="800" noProof="0">
              <a:latin typeface="Century Gothic" panose="020B0502020202020204" pitchFamily="34" charset="0"/>
            </a:endParaRPr>
          </a:p>
        </p:txBody>
      </p:sp>
      <p:sp>
        <p:nvSpPr>
          <p:cNvPr id="106" name="Rectangle 105"/>
          <p:cNvSpPr/>
          <p:nvPr userDrawn="1"/>
        </p:nvSpPr>
        <p:spPr>
          <a:xfrm>
            <a:off x="2237248" y="570771"/>
            <a:ext cx="2713526" cy="252000"/>
          </a:xfrm>
          <a:prstGeom prst="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noProof="0">
                <a:latin typeface="Century Gothic" panose="020B0502020202020204" pitchFamily="34" charset="0"/>
              </a:rPr>
              <a:t>INDIVIDUAL CONTRIBUTORS</a:t>
            </a:r>
          </a:p>
        </p:txBody>
      </p:sp>
      <p:sp>
        <p:nvSpPr>
          <p:cNvPr id="107" name="Rectangle 106"/>
          <p:cNvSpPr/>
          <p:nvPr userDrawn="1"/>
        </p:nvSpPr>
        <p:spPr>
          <a:xfrm>
            <a:off x="5082346" y="570770"/>
            <a:ext cx="1322522" cy="252000"/>
          </a:xfrm>
          <a:prstGeom prst="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cap="all" baseline="0" noProof="0">
                <a:latin typeface="Century Gothic" panose="020B0502020202020204" pitchFamily="34" charset="0"/>
              </a:rPr>
              <a:t>TEAM Leaders</a:t>
            </a:r>
          </a:p>
        </p:txBody>
      </p:sp>
      <p:sp>
        <p:nvSpPr>
          <p:cNvPr id="108" name="Rectangle 107"/>
          <p:cNvSpPr/>
          <p:nvPr userDrawn="1"/>
        </p:nvSpPr>
        <p:spPr>
          <a:xfrm>
            <a:off x="6515291" y="570770"/>
            <a:ext cx="1339280" cy="252000"/>
          </a:xfrm>
          <a:prstGeom prst="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noProof="0">
                <a:latin typeface="Century Gothic" panose="020B0502020202020204" pitchFamily="34" charset="0"/>
              </a:rPr>
              <a:t>HEAD OF FUNCTION</a:t>
            </a:r>
          </a:p>
        </p:txBody>
      </p:sp>
      <p:sp>
        <p:nvSpPr>
          <p:cNvPr id="109" name="Rectangle 108"/>
          <p:cNvSpPr/>
          <p:nvPr userDrawn="1"/>
        </p:nvSpPr>
        <p:spPr>
          <a:xfrm>
            <a:off x="7961428" y="570770"/>
            <a:ext cx="1296000" cy="252000"/>
          </a:xfrm>
          <a:prstGeom prst="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noProof="0">
                <a:latin typeface="Century Gothic" panose="020B0502020202020204" pitchFamily="34" charset="0"/>
              </a:rPr>
              <a:t>BU MANAGER</a:t>
            </a:r>
          </a:p>
        </p:txBody>
      </p:sp>
      <p:sp>
        <p:nvSpPr>
          <p:cNvPr id="110" name="Rectangle 109"/>
          <p:cNvSpPr/>
          <p:nvPr userDrawn="1"/>
        </p:nvSpPr>
        <p:spPr>
          <a:xfrm>
            <a:off x="9373540" y="570770"/>
            <a:ext cx="2697106" cy="252000"/>
          </a:xfrm>
          <a:prstGeom prst="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noProof="0">
                <a:latin typeface="Century Gothic" panose="020B0502020202020204" pitchFamily="34" charset="0"/>
              </a:rPr>
              <a:t>SENIOR &amp; TOP EXECUTIVES</a:t>
            </a:r>
          </a:p>
        </p:txBody>
      </p:sp>
      <p:sp>
        <p:nvSpPr>
          <p:cNvPr id="111" name="ZoneTexte 110">
            <a:hlinkClick r:id="rId5" action="ppaction://hlinksldjump"/>
          </p:cNvPr>
          <p:cNvSpPr txBox="1"/>
          <p:nvPr userDrawn="1"/>
        </p:nvSpPr>
        <p:spPr>
          <a:xfrm flipH="1">
            <a:off x="10359613" y="6280583"/>
            <a:ext cx="1275329" cy="430887"/>
          </a:xfrm>
          <a:prstGeom prst="rect">
            <a:avLst/>
          </a:prstGeom>
          <a:noFill/>
        </p:spPr>
        <p:txBody>
          <a:bodyPr wrap="square" rtlCol="0">
            <a:spAutoFit/>
          </a:bodyPr>
          <a:lstStyle/>
          <a:p>
            <a:pPr algn="ctr"/>
            <a:r>
              <a:rPr lang="en-US" sz="1100" b="1">
                <a:latin typeface="Century Gothic" panose="020B0502020202020204" pitchFamily="34" charset="0"/>
              </a:rPr>
              <a:t>Back to Learning Topics</a:t>
            </a:r>
          </a:p>
        </p:txBody>
      </p:sp>
      <p:pic>
        <p:nvPicPr>
          <p:cNvPr id="112" name="Image 111">
            <a:hlinkClick r:id="rId5" action="ppaction://hlinksldjump"/>
          </p:cNvPr>
          <p:cNvPicPr>
            <a:picLocks noChangeAspect="1"/>
          </p:cNvPicPr>
          <p:nvPr userDrawn="1"/>
        </p:nvPicPr>
        <p:blipFill rotWithShape="1">
          <a:blip r:embed="rId6" cstate="screen">
            <a:extLst>
              <a:ext uri="{28A0092B-C50C-407E-A947-70E740481C1C}">
                <a14:useLocalDpi xmlns:a14="http://schemas.microsoft.com/office/drawing/2010/main"/>
              </a:ext>
            </a:extLst>
          </a:blip>
          <a:srcRect l="5660" t="4706" r="6026" b="18431"/>
          <a:stretch/>
        </p:blipFill>
        <p:spPr>
          <a:xfrm>
            <a:off x="11601019" y="6278944"/>
            <a:ext cx="439546" cy="382553"/>
          </a:xfrm>
          <a:prstGeom prst="rect">
            <a:avLst/>
          </a:prstGeom>
        </p:spPr>
      </p:pic>
    </p:spTree>
    <p:extLst>
      <p:ext uri="{BB962C8B-B14F-4D97-AF65-F5344CB8AC3E}">
        <p14:creationId xmlns:p14="http://schemas.microsoft.com/office/powerpoint/2010/main" val="316011144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7_Diapositive de titre">
    <p:spTree>
      <p:nvGrpSpPr>
        <p:cNvPr id="1" name=""/>
        <p:cNvGrpSpPr/>
        <p:nvPr/>
      </p:nvGrpSpPr>
      <p:grpSpPr>
        <a:xfrm>
          <a:off x="0" y="0"/>
          <a:ext cx="0" cy="0"/>
          <a:chOff x="0" y="0"/>
          <a:chExt cx="0" cy="0"/>
        </a:xfrm>
      </p:grpSpPr>
      <p:sp>
        <p:nvSpPr>
          <p:cNvPr id="37" name="Rectangle 36"/>
          <p:cNvSpPr/>
          <p:nvPr userDrawn="1"/>
        </p:nvSpPr>
        <p:spPr>
          <a:xfrm>
            <a:off x="2298044" y="766989"/>
            <a:ext cx="3094480" cy="20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a:latin typeface="Century Gothic" panose="020B0502020202020204" pitchFamily="34" charset="0"/>
              </a:rPr>
              <a:t>ESSENTIAL</a:t>
            </a:r>
          </a:p>
        </p:txBody>
      </p:sp>
      <p:sp>
        <p:nvSpPr>
          <p:cNvPr id="38" name="Rectangle 37"/>
          <p:cNvSpPr/>
          <p:nvPr userDrawn="1"/>
        </p:nvSpPr>
        <p:spPr>
          <a:xfrm>
            <a:off x="5614433" y="766989"/>
            <a:ext cx="3096000" cy="20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a:latin typeface="Century Gothic" panose="020B0502020202020204" pitchFamily="34" charset="0"/>
              </a:rPr>
              <a:t>ADVANCED</a:t>
            </a:r>
          </a:p>
        </p:txBody>
      </p:sp>
      <p:sp>
        <p:nvSpPr>
          <p:cNvPr id="39" name="Rectangle 38"/>
          <p:cNvSpPr/>
          <p:nvPr userDrawn="1"/>
        </p:nvSpPr>
        <p:spPr>
          <a:xfrm>
            <a:off x="8948068" y="766989"/>
            <a:ext cx="3096000" cy="20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a:latin typeface="Century Gothic" panose="020B0502020202020204" pitchFamily="34" charset="0"/>
              </a:rPr>
              <a:t>MASTERY</a:t>
            </a:r>
          </a:p>
        </p:txBody>
      </p:sp>
      <p:cxnSp>
        <p:nvCxnSpPr>
          <p:cNvPr id="40" name="Connecteur droit 39"/>
          <p:cNvCxnSpPr/>
          <p:nvPr userDrawn="1"/>
        </p:nvCxnSpPr>
        <p:spPr>
          <a:xfrm>
            <a:off x="5481891" y="766989"/>
            <a:ext cx="0" cy="5364000"/>
          </a:xfrm>
          <a:prstGeom prst="line">
            <a:avLst/>
          </a:prstGeom>
          <a:ln w="3175">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1" name="Connecteur droit 40"/>
          <p:cNvCxnSpPr/>
          <p:nvPr userDrawn="1"/>
        </p:nvCxnSpPr>
        <p:spPr>
          <a:xfrm>
            <a:off x="8843477" y="766989"/>
            <a:ext cx="0" cy="5364000"/>
          </a:xfrm>
          <a:prstGeom prst="line">
            <a:avLst/>
          </a:prstGeom>
          <a:ln w="3175">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sp>
        <p:nvSpPr>
          <p:cNvPr id="47" name="ZoneTexte 46"/>
          <p:cNvSpPr txBox="1"/>
          <p:nvPr userDrawn="1"/>
        </p:nvSpPr>
        <p:spPr>
          <a:xfrm>
            <a:off x="62561" y="23621"/>
            <a:ext cx="674620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all" spc="0" normalizeH="0" baseline="0" noProof="0">
                <a:ln>
                  <a:noFill/>
                </a:ln>
                <a:solidFill>
                  <a:prstClr val="black"/>
                </a:solidFill>
                <a:effectLst/>
                <a:uLnTx/>
                <a:uFillTx/>
                <a:latin typeface="Century Gothic" panose="020B0502020202020204" pitchFamily="34" charset="0"/>
                <a:ea typeface="+mn-ea"/>
                <a:cs typeface="+mn-cs"/>
              </a:rPr>
              <a:t>Self-development snapshot</a:t>
            </a:r>
          </a:p>
        </p:txBody>
      </p:sp>
      <p:sp>
        <p:nvSpPr>
          <p:cNvPr id="52" name="Rectangle 51">
            <a:hlinkClick r:id="" action="ppaction://noaction"/>
          </p:cNvPr>
          <p:cNvSpPr/>
          <p:nvPr userDrawn="1"/>
        </p:nvSpPr>
        <p:spPr>
          <a:xfrm>
            <a:off x="8490061" y="38410"/>
            <a:ext cx="1674097" cy="25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Click on: each grey box for training details</a:t>
            </a:r>
          </a:p>
        </p:txBody>
      </p:sp>
      <p:pic>
        <p:nvPicPr>
          <p:cNvPr id="53" name="Image 52"/>
          <p:cNvPicPr>
            <a:picLocks noChangeAspect="1"/>
          </p:cNvPicPr>
          <p:nvPr userDrawn="1"/>
        </p:nvPicPr>
        <p:blipFill rotWithShape="1">
          <a:blip r:embed="rId2" cstate="screen">
            <a:extLst>
              <a:ext uri="{28A0092B-C50C-407E-A947-70E740481C1C}">
                <a14:useLocalDpi xmlns:a14="http://schemas.microsoft.com/office/drawing/2010/main"/>
              </a:ext>
            </a:extLst>
          </a:blip>
          <a:srcRect l="31528" t="27292" b="16875"/>
          <a:stretch/>
        </p:blipFill>
        <p:spPr>
          <a:xfrm>
            <a:off x="8142925" y="36260"/>
            <a:ext cx="314531" cy="256474"/>
          </a:xfrm>
          <a:prstGeom prst="rect">
            <a:avLst/>
          </a:prstGeom>
        </p:spPr>
      </p:pic>
      <p:sp>
        <p:nvSpPr>
          <p:cNvPr id="54" name="Rectangle 53">
            <a:hlinkClick r:id="" action="ppaction://noaction"/>
          </p:cNvPr>
          <p:cNvSpPr/>
          <p:nvPr userDrawn="1"/>
        </p:nvSpPr>
        <p:spPr>
          <a:xfrm>
            <a:off x="10008044" y="38410"/>
            <a:ext cx="2060589" cy="25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or                  /                   logos</a:t>
            </a:r>
          </a:p>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to access content</a:t>
            </a:r>
          </a:p>
        </p:txBody>
      </p:sp>
      <p:pic>
        <p:nvPicPr>
          <p:cNvPr id="55" name="Image 5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348319" y="4990"/>
            <a:ext cx="570652" cy="240275"/>
          </a:xfrm>
          <a:prstGeom prst="rect">
            <a:avLst/>
          </a:prstGeom>
        </p:spPr>
      </p:pic>
      <p:pic>
        <p:nvPicPr>
          <p:cNvPr id="56" name="Picture 7" descr="http://opencollection.files.wordpress.com/2013/09/coursera-logo-nobg.png"/>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10993734" y="48546"/>
            <a:ext cx="538093" cy="1080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5" name="ZoneTexte 14">
            <a:hlinkClick r:id="rId5" action="ppaction://hlinksldjump"/>
          </p:cNvPr>
          <p:cNvSpPr txBox="1"/>
          <p:nvPr userDrawn="1"/>
        </p:nvSpPr>
        <p:spPr>
          <a:xfrm flipH="1">
            <a:off x="10359613" y="6280583"/>
            <a:ext cx="1275329" cy="430887"/>
          </a:xfrm>
          <a:prstGeom prst="rect">
            <a:avLst/>
          </a:prstGeom>
          <a:noFill/>
        </p:spPr>
        <p:txBody>
          <a:bodyPr wrap="square" rtlCol="0">
            <a:spAutoFit/>
          </a:bodyPr>
          <a:lstStyle/>
          <a:p>
            <a:pPr algn="ctr"/>
            <a:r>
              <a:rPr lang="en-US" sz="1100" b="1">
                <a:latin typeface="Century Gothic" panose="020B0502020202020204" pitchFamily="34" charset="0"/>
              </a:rPr>
              <a:t>Back to Learning Topics</a:t>
            </a:r>
          </a:p>
        </p:txBody>
      </p:sp>
      <p:pic>
        <p:nvPicPr>
          <p:cNvPr id="16" name="Image 15">
            <a:hlinkClick r:id="rId6" action="ppaction://hlinksldjump"/>
          </p:cNvPr>
          <p:cNvPicPr>
            <a:picLocks noChangeAspect="1"/>
          </p:cNvPicPr>
          <p:nvPr userDrawn="1"/>
        </p:nvPicPr>
        <p:blipFill rotWithShape="1">
          <a:blip r:embed="rId7" cstate="screen">
            <a:extLst>
              <a:ext uri="{28A0092B-C50C-407E-A947-70E740481C1C}">
                <a14:useLocalDpi xmlns:a14="http://schemas.microsoft.com/office/drawing/2010/main"/>
              </a:ext>
            </a:extLst>
          </a:blip>
          <a:srcRect l="5660" t="4706" r="6026" b="18431"/>
          <a:stretch/>
        </p:blipFill>
        <p:spPr>
          <a:xfrm>
            <a:off x="11601019" y="6278944"/>
            <a:ext cx="439546" cy="382553"/>
          </a:xfrm>
          <a:prstGeom prst="rect">
            <a:avLst/>
          </a:prstGeom>
        </p:spPr>
      </p:pic>
    </p:spTree>
    <p:extLst>
      <p:ext uri="{BB962C8B-B14F-4D97-AF65-F5344CB8AC3E}">
        <p14:creationId xmlns:p14="http://schemas.microsoft.com/office/powerpoint/2010/main" val="1721269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3_Diapositive de titre">
    <p:spTree>
      <p:nvGrpSpPr>
        <p:cNvPr id="1" name=""/>
        <p:cNvGrpSpPr/>
        <p:nvPr/>
      </p:nvGrpSpPr>
      <p:grpSpPr>
        <a:xfrm>
          <a:off x="0" y="0"/>
          <a:ext cx="0" cy="0"/>
          <a:chOff x="0" y="0"/>
          <a:chExt cx="0" cy="0"/>
        </a:xfrm>
      </p:grpSpPr>
      <p:sp>
        <p:nvSpPr>
          <p:cNvPr id="26" name="ZoneTexte 25"/>
          <p:cNvSpPr txBox="1"/>
          <p:nvPr userDrawn="1"/>
        </p:nvSpPr>
        <p:spPr>
          <a:xfrm>
            <a:off x="5002332" y="1396502"/>
            <a:ext cx="1435468" cy="338554"/>
          </a:xfrm>
          <a:prstGeom prst="rect">
            <a:avLst/>
          </a:prstGeom>
          <a:noFill/>
        </p:spPr>
        <p:txBody>
          <a:bodyPr wrap="square" rtlCol="0">
            <a:spAutoFit/>
          </a:bodyPr>
          <a:lstStyle/>
          <a:p>
            <a:pPr algn="ctr"/>
            <a:r>
              <a:rPr lang="en-GB" sz="800" noProof="0">
                <a:latin typeface="Century Gothic" panose="020B0502020202020204" pitchFamily="34" charset="0"/>
              </a:rPr>
              <a:t>Group Manager / </a:t>
            </a:r>
          </a:p>
          <a:p>
            <a:pPr algn="ctr"/>
            <a:r>
              <a:rPr lang="en-GB" sz="800" noProof="0">
                <a:latin typeface="Century Gothic" panose="020B0502020202020204" pitchFamily="34" charset="0"/>
              </a:rPr>
              <a:t>Key Account Manager</a:t>
            </a:r>
          </a:p>
        </p:txBody>
      </p:sp>
      <p:sp>
        <p:nvSpPr>
          <p:cNvPr id="27" name="ZoneTexte 26"/>
          <p:cNvSpPr txBox="1"/>
          <p:nvPr userDrawn="1"/>
        </p:nvSpPr>
        <p:spPr>
          <a:xfrm>
            <a:off x="6382655" y="1396502"/>
            <a:ext cx="1598872" cy="338554"/>
          </a:xfrm>
          <a:prstGeom prst="rect">
            <a:avLst/>
          </a:prstGeom>
          <a:noFill/>
        </p:spPr>
        <p:txBody>
          <a:bodyPr wrap="square" rtlCol="0">
            <a:spAutoFit/>
          </a:bodyPr>
          <a:lstStyle/>
          <a:p>
            <a:pPr algn="ctr"/>
            <a:r>
              <a:rPr lang="en-GB" sz="800" noProof="0">
                <a:latin typeface="Century Gothic" panose="020B0502020202020204" pitchFamily="34" charset="0"/>
              </a:rPr>
              <a:t>Brand Finance / Marketing / Commercial Director  </a:t>
            </a:r>
          </a:p>
        </p:txBody>
      </p:sp>
      <p:sp>
        <p:nvSpPr>
          <p:cNvPr id="28" name="Rectangle 27"/>
          <p:cNvSpPr/>
          <p:nvPr userDrawn="1"/>
        </p:nvSpPr>
        <p:spPr>
          <a:xfrm>
            <a:off x="7909060" y="1453652"/>
            <a:ext cx="1452829" cy="215444"/>
          </a:xfrm>
          <a:prstGeom prst="rect">
            <a:avLst/>
          </a:prstGeom>
          <a:noFill/>
        </p:spPr>
        <p:txBody>
          <a:bodyPr wrap="square" rtlCol="0">
            <a:spAutoFit/>
          </a:bodyPr>
          <a:lstStyle/>
          <a:p>
            <a:pPr algn="ctr"/>
            <a:r>
              <a:rPr lang="en-GB" sz="800" noProof="0">
                <a:latin typeface="Century Gothic" panose="020B0502020202020204" pitchFamily="34" charset="0"/>
              </a:rPr>
              <a:t>Brand GM</a:t>
            </a:r>
          </a:p>
        </p:txBody>
      </p:sp>
      <p:sp>
        <p:nvSpPr>
          <p:cNvPr id="29" name="Rectangle 28"/>
          <p:cNvSpPr/>
          <p:nvPr userDrawn="1"/>
        </p:nvSpPr>
        <p:spPr>
          <a:xfrm>
            <a:off x="9231535" y="1453652"/>
            <a:ext cx="1615752" cy="215444"/>
          </a:xfrm>
          <a:prstGeom prst="rect">
            <a:avLst/>
          </a:prstGeom>
          <a:noFill/>
        </p:spPr>
        <p:txBody>
          <a:bodyPr wrap="square" rtlCol="0">
            <a:spAutoFit/>
          </a:bodyPr>
          <a:lstStyle/>
          <a:p>
            <a:pPr algn="ctr"/>
            <a:r>
              <a:rPr lang="fr-FR" sz="800" noProof="0">
                <a:latin typeface="Century Gothic" panose="020B0502020202020204" pitchFamily="34" charset="0"/>
              </a:rPr>
              <a:t>Division GM</a:t>
            </a:r>
            <a:endParaRPr lang="en-GB" sz="800" noProof="0">
              <a:latin typeface="Century Gothic" panose="020B0502020202020204" pitchFamily="34" charset="0"/>
            </a:endParaRPr>
          </a:p>
        </p:txBody>
      </p:sp>
      <p:sp>
        <p:nvSpPr>
          <p:cNvPr id="30" name="Rectangle 29"/>
          <p:cNvSpPr/>
          <p:nvPr userDrawn="1"/>
        </p:nvSpPr>
        <p:spPr>
          <a:xfrm>
            <a:off x="10753528" y="1396502"/>
            <a:ext cx="1315106" cy="338554"/>
          </a:xfrm>
          <a:prstGeom prst="rect">
            <a:avLst/>
          </a:prstGeom>
          <a:noFill/>
        </p:spPr>
        <p:txBody>
          <a:bodyPr wrap="square" rtlCol="0">
            <a:spAutoFit/>
          </a:bodyPr>
          <a:lstStyle/>
          <a:p>
            <a:pPr algn="ctr"/>
            <a:r>
              <a:rPr lang="en-GB" sz="800" noProof="0">
                <a:latin typeface="Century Gothic" panose="020B0502020202020204" pitchFamily="34" charset="0"/>
              </a:rPr>
              <a:t> Country GM / N1 to COMEX members</a:t>
            </a:r>
          </a:p>
        </p:txBody>
      </p:sp>
      <p:cxnSp>
        <p:nvCxnSpPr>
          <p:cNvPr id="9" name="Connecteur droit 8"/>
          <p:cNvCxnSpPr/>
          <p:nvPr userDrawn="1"/>
        </p:nvCxnSpPr>
        <p:spPr>
          <a:xfrm>
            <a:off x="5024290" y="1183971"/>
            <a:ext cx="0" cy="3384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Connecteur droit 30"/>
          <p:cNvCxnSpPr/>
          <p:nvPr userDrawn="1"/>
        </p:nvCxnSpPr>
        <p:spPr>
          <a:xfrm>
            <a:off x="6463732" y="1183971"/>
            <a:ext cx="0" cy="3384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2" name="Connecteur droit 31"/>
          <p:cNvCxnSpPr/>
          <p:nvPr userDrawn="1"/>
        </p:nvCxnSpPr>
        <p:spPr>
          <a:xfrm>
            <a:off x="7893827" y="1183971"/>
            <a:ext cx="0" cy="3384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3" name="Connecteur droit 32"/>
          <p:cNvCxnSpPr/>
          <p:nvPr userDrawn="1"/>
        </p:nvCxnSpPr>
        <p:spPr>
          <a:xfrm>
            <a:off x="9315483" y="1183971"/>
            <a:ext cx="0" cy="3384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Connecteur droit 33"/>
          <p:cNvCxnSpPr/>
          <p:nvPr userDrawn="1"/>
        </p:nvCxnSpPr>
        <p:spPr>
          <a:xfrm>
            <a:off x="3595612" y="1183971"/>
            <a:ext cx="0" cy="3384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Connecteur droit 35"/>
          <p:cNvCxnSpPr/>
          <p:nvPr userDrawn="1"/>
        </p:nvCxnSpPr>
        <p:spPr>
          <a:xfrm>
            <a:off x="10753527" y="1183971"/>
            <a:ext cx="0" cy="3384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ZoneTexte 47"/>
          <p:cNvSpPr txBox="1"/>
          <p:nvPr userDrawn="1"/>
        </p:nvSpPr>
        <p:spPr>
          <a:xfrm>
            <a:off x="2167414" y="1453652"/>
            <a:ext cx="1435468" cy="215444"/>
          </a:xfrm>
          <a:prstGeom prst="rect">
            <a:avLst/>
          </a:prstGeom>
          <a:noFill/>
        </p:spPr>
        <p:txBody>
          <a:bodyPr wrap="square" rtlCol="0">
            <a:spAutoFit/>
          </a:bodyPr>
          <a:lstStyle/>
          <a:p>
            <a:pPr algn="ctr"/>
            <a:r>
              <a:rPr lang="en-GB" sz="800" noProof="0">
                <a:solidFill>
                  <a:schemeClr val="tx1"/>
                </a:solidFill>
                <a:latin typeface="Century Gothic" panose="020B0502020202020204" pitchFamily="34" charset="0"/>
              </a:rPr>
              <a:t>Junior Project Manager</a:t>
            </a:r>
          </a:p>
        </p:txBody>
      </p:sp>
      <p:sp>
        <p:nvSpPr>
          <p:cNvPr id="49" name="ZoneTexte 48"/>
          <p:cNvSpPr txBox="1"/>
          <p:nvPr userDrawn="1"/>
        </p:nvSpPr>
        <p:spPr>
          <a:xfrm>
            <a:off x="3551272" y="1453652"/>
            <a:ext cx="1435468" cy="215444"/>
          </a:xfrm>
          <a:prstGeom prst="rect">
            <a:avLst/>
          </a:prstGeom>
          <a:noFill/>
        </p:spPr>
        <p:txBody>
          <a:bodyPr wrap="square" rtlCol="0">
            <a:spAutoFit/>
          </a:bodyPr>
          <a:lstStyle/>
          <a:p>
            <a:pPr algn="ctr"/>
            <a:r>
              <a:rPr lang="en-GB" sz="800" noProof="0">
                <a:latin typeface="Century Gothic" panose="020B0502020202020204" pitchFamily="34" charset="0"/>
              </a:rPr>
              <a:t>Project</a:t>
            </a:r>
            <a:r>
              <a:rPr lang="en-GB" sz="800" baseline="0" noProof="0">
                <a:latin typeface="Century Gothic" panose="020B0502020202020204" pitchFamily="34" charset="0"/>
              </a:rPr>
              <a:t> Manager</a:t>
            </a:r>
            <a:endParaRPr lang="en-GB" sz="800" noProof="0">
              <a:latin typeface="Century Gothic" panose="020B0502020202020204" pitchFamily="34" charset="0"/>
            </a:endParaRPr>
          </a:p>
        </p:txBody>
      </p:sp>
      <p:sp>
        <p:nvSpPr>
          <p:cNvPr id="25" name="ZoneTexte 24"/>
          <p:cNvSpPr txBox="1"/>
          <p:nvPr userDrawn="1"/>
        </p:nvSpPr>
        <p:spPr>
          <a:xfrm>
            <a:off x="1423555" y="1448532"/>
            <a:ext cx="813693" cy="215444"/>
          </a:xfrm>
          <a:prstGeom prst="rect">
            <a:avLst/>
          </a:prstGeom>
          <a:noFill/>
        </p:spPr>
        <p:txBody>
          <a:bodyPr wrap="square" rtlCol="0">
            <a:spAutoFit/>
          </a:bodyPr>
          <a:lstStyle/>
          <a:p>
            <a:pPr algn="ctr"/>
            <a:r>
              <a:rPr lang="en-GB" sz="800" b="0" noProof="0">
                <a:solidFill>
                  <a:schemeClr val="tx1"/>
                </a:solidFill>
                <a:latin typeface="Century Gothic" panose="020B0502020202020204" pitchFamily="34" charset="0"/>
              </a:rPr>
              <a:t>Examples:</a:t>
            </a:r>
          </a:p>
        </p:txBody>
      </p:sp>
      <p:sp>
        <p:nvSpPr>
          <p:cNvPr id="37" name="Rectangle 36"/>
          <p:cNvSpPr/>
          <p:nvPr userDrawn="1"/>
        </p:nvSpPr>
        <p:spPr>
          <a:xfrm>
            <a:off x="2298044" y="4955819"/>
            <a:ext cx="3094480" cy="20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a:latin typeface="Century Gothic" panose="020B0502020202020204" pitchFamily="34" charset="0"/>
              </a:rPr>
              <a:t>ESSENTIAL</a:t>
            </a:r>
          </a:p>
        </p:txBody>
      </p:sp>
      <p:sp>
        <p:nvSpPr>
          <p:cNvPr id="38" name="Rectangle 37"/>
          <p:cNvSpPr/>
          <p:nvPr userDrawn="1"/>
        </p:nvSpPr>
        <p:spPr>
          <a:xfrm>
            <a:off x="5614433" y="4955819"/>
            <a:ext cx="3096000" cy="20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a:latin typeface="Century Gothic" panose="020B0502020202020204" pitchFamily="34" charset="0"/>
              </a:rPr>
              <a:t>ADVANCED</a:t>
            </a:r>
          </a:p>
        </p:txBody>
      </p:sp>
      <p:sp>
        <p:nvSpPr>
          <p:cNvPr id="39" name="Rectangle 38"/>
          <p:cNvSpPr/>
          <p:nvPr userDrawn="1"/>
        </p:nvSpPr>
        <p:spPr>
          <a:xfrm>
            <a:off x="8948068" y="4955819"/>
            <a:ext cx="3096000" cy="20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a:latin typeface="Century Gothic" panose="020B0502020202020204" pitchFamily="34" charset="0"/>
              </a:rPr>
              <a:t>MASTERY</a:t>
            </a:r>
          </a:p>
        </p:txBody>
      </p:sp>
      <p:cxnSp>
        <p:nvCxnSpPr>
          <p:cNvPr id="40" name="Connecteur droit 39"/>
          <p:cNvCxnSpPr/>
          <p:nvPr userDrawn="1"/>
        </p:nvCxnSpPr>
        <p:spPr>
          <a:xfrm>
            <a:off x="5481891" y="4955819"/>
            <a:ext cx="0" cy="1080000"/>
          </a:xfrm>
          <a:prstGeom prst="line">
            <a:avLst/>
          </a:prstGeom>
          <a:ln w="3175">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1" name="Connecteur droit 40"/>
          <p:cNvCxnSpPr/>
          <p:nvPr userDrawn="1"/>
        </p:nvCxnSpPr>
        <p:spPr>
          <a:xfrm>
            <a:off x="8843477" y="4955819"/>
            <a:ext cx="0" cy="1080000"/>
          </a:xfrm>
          <a:prstGeom prst="line">
            <a:avLst/>
          </a:prstGeom>
          <a:ln w="3175">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sp>
        <p:nvSpPr>
          <p:cNvPr id="42" name="Rectangle 41"/>
          <p:cNvSpPr/>
          <p:nvPr userDrawn="1"/>
        </p:nvSpPr>
        <p:spPr>
          <a:xfrm>
            <a:off x="2237248" y="1180371"/>
            <a:ext cx="2713526" cy="252000"/>
          </a:xfrm>
          <a:prstGeom prst="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noProof="0">
                <a:latin typeface="Century Gothic" panose="020B0502020202020204" pitchFamily="34" charset="0"/>
              </a:rPr>
              <a:t>INDIVIDUAL CONTRIBUTORS</a:t>
            </a:r>
          </a:p>
        </p:txBody>
      </p:sp>
      <p:sp>
        <p:nvSpPr>
          <p:cNvPr id="43" name="Rectangle 42"/>
          <p:cNvSpPr/>
          <p:nvPr userDrawn="1"/>
        </p:nvSpPr>
        <p:spPr>
          <a:xfrm>
            <a:off x="5082346" y="1180370"/>
            <a:ext cx="1322522" cy="252000"/>
          </a:xfrm>
          <a:prstGeom prst="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cap="all" baseline="0" noProof="0">
                <a:latin typeface="Century Gothic" panose="020B0502020202020204" pitchFamily="34" charset="0"/>
              </a:rPr>
              <a:t>TEAM Leaders</a:t>
            </a:r>
          </a:p>
        </p:txBody>
      </p:sp>
      <p:sp>
        <p:nvSpPr>
          <p:cNvPr id="44" name="Rectangle 43"/>
          <p:cNvSpPr/>
          <p:nvPr userDrawn="1"/>
        </p:nvSpPr>
        <p:spPr>
          <a:xfrm>
            <a:off x="6515291" y="1180370"/>
            <a:ext cx="1339280" cy="252000"/>
          </a:xfrm>
          <a:prstGeom prst="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noProof="0">
                <a:latin typeface="Century Gothic" panose="020B0502020202020204" pitchFamily="34" charset="0"/>
              </a:rPr>
              <a:t>HEAD OF FUNCTION</a:t>
            </a:r>
          </a:p>
        </p:txBody>
      </p:sp>
      <p:sp>
        <p:nvSpPr>
          <p:cNvPr id="45" name="Rectangle 44"/>
          <p:cNvSpPr/>
          <p:nvPr userDrawn="1"/>
        </p:nvSpPr>
        <p:spPr>
          <a:xfrm>
            <a:off x="7961428" y="1180370"/>
            <a:ext cx="1296000" cy="252000"/>
          </a:xfrm>
          <a:prstGeom prst="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noProof="0">
                <a:latin typeface="Century Gothic" panose="020B0502020202020204" pitchFamily="34" charset="0"/>
              </a:rPr>
              <a:t>BU MANAGER</a:t>
            </a:r>
          </a:p>
        </p:txBody>
      </p:sp>
      <p:sp>
        <p:nvSpPr>
          <p:cNvPr id="46" name="Rectangle 45"/>
          <p:cNvSpPr/>
          <p:nvPr userDrawn="1"/>
        </p:nvSpPr>
        <p:spPr>
          <a:xfrm>
            <a:off x="9373540" y="1180370"/>
            <a:ext cx="2697106" cy="252000"/>
          </a:xfrm>
          <a:prstGeom prst="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noProof="0">
                <a:latin typeface="Century Gothic" panose="020B0502020202020204" pitchFamily="34" charset="0"/>
              </a:rPr>
              <a:t>SENIOR &amp; TOP EXECUTIVES</a:t>
            </a:r>
          </a:p>
        </p:txBody>
      </p:sp>
      <p:sp>
        <p:nvSpPr>
          <p:cNvPr id="35" name="ZoneTexte 34"/>
          <p:cNvSpPr txBox="1"/>
          <p:nvPr userDrawn="1"/>
        </p:nvSpPr>
        <p:spPr>
          <a:xfrm>
            <a:off x="62561" y="23621"/>
            <a:ext cx="736206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all" spc="0" normalizeH="0" baseline="0" noProof="0">
                <a:ln>
                  <a:noFill/>
                </a:ln>
                <a:solidFill>
                  <a:prstClr val="black"/>
                </a:solidFill>
                <a:effectLst/>
                <a:uLnTx/>
                <a:uFillTx/>
                <a:latin typeface="Century Gothic" panose="020B0502020202020204" pitchFamily="34" charset="0"/>
                <a:ea typeface="+mn-ea"/>
                <a:cs typeface="+mn-cs"/>
              </a:rPr>
              <a:t>Culture &amp; Vision Snapshot</a:t>
            </a:r>
          </a:p>
        </p:txBody>
      </p:sp>
      <p:sp>
        <p:nvSpPr>
          <p:cNvPr id="47" name="Rectangle 46">
            <a:hlinkClick r:id="" action="ppaction://noaction"/>
          </p:cNvPr>
          <p:cNvSpPr/>
          <p:nvPr userDrawn="1"/>
        </p:nvSpPr>
        <p:spPr>
          <a:xfrm>
            <a:off x="8490061" y="38410"/>
            <a:ext cx="1674097" cy="25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Click on: each grey box for training details</a:t>
            </a:r>
          </a:p>
        </p:txBody>
      </p:sp>
      <p:pic>
        <p:nvPicPr>
          <p:cNvPr id="51" name="Image 50"/>
          <p:cNvPicPr>
            <a:picLocks noChangeAspect="1"/>
          </p:cNvPicPr>
          <p:nvPr userDrawn="1"/>
        </p:nvPicPr>
        <p:blipFill rotWithShape="1">
          <a:blip r:embed="rId2" cstate="screen">
            <a:extLst>
              <a:ext uri="{28A0092B-C50C-407E-A947-70E740481C1C}">
                <a14:useLocalDpi xmlns:a14="http://schemas.microsoft.com/office/drawing/2010/main"/>
              </a:ext>
            </a:extLst>
          </a:blip>
          <a:srcRect l="31528" t="27292" b="16875"/>
          <a:stretch/>
        </p:blipFill>
        <p:spPr>
          <a:xfrm>
            <a:off x="8142925" y="36260"/>
            <a:ext cx="314531" cy="256474"/>
          </a:xfrm>
          <a:prstGeom prst="rect">
            <a:avLst/>
          </a:prstGeom>
        </p:spPr>
      </p:pic>
      <p:sp>
        <p:nvSpPr>
          <p:cNvPr id="52" name="Rectangle 51">
            <a:hlinkClick r:id="" action="ppaction://noaction"/>
          </p:cNvPr>
          <p:cNvSpPr/>
          <p:nvPr userDrawn="1"/>
        </p:nvSpPr>
        <p:spPr>
          <a:xfrm>
            <a:off x="10008044" y="38410"/>
            <a:ext cx="2060589" cy="25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or                  /                   logos</a:t>
            </a:r>
          </a:p>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to access content</a:t>
            </a:r>
          </a:p>
        </p:txBody>
      </p:sp>
      <p:pic>
        <p:nvPicPr>
          <p:cNvPr id="53" name="Image 5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348319" y="4990"/>
            <a:ext cx="570652" cy="240275"/>
          </a:xfrm>
          <a:prstGeom prst="rect">
            <a:avLst/>
          </a:prstGeom>
        </p:spPr>
      </p:pic>
      <p:pic>
        <p:nvPicPr>
          <p:cNvPr id="54" name="Picture 7" descr="http://opencollection.files.wordpress.com/2013/09/coursera-logo-nobg.png"/>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10993734" y="48546"/>
            <a:ext cx="538093" cy="1080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0" name="ZoneTexte 49">
            <a:hlinkClick r:id="rId5" action="ppaction://hlinksldjump"/>
          </p:cNvPr>
          <p:cNvSpPr txBox="1"/>
          <p:nvPr userDrawn="1"/>
        </p:nvSpPr>
        <p:spPr>
          <a:xfrm flipH="1">
            <a:off x="10359613" y="6280583"/>
            <a:ext cx="1275329" cy="430887"/>
          </a:xfrm>
          <a:prstGeom prst="rect">
            <a:avLst/>
          </a:prstGeom>
          <a:noFill/>
        </p:spPr>
        <p:txBody>
          <a:bodyPr wrap="square" rtlCol="0">
            <a:spAutoFit/>
          </a:bodyPr>
          <a:lstStyle/>
          <a:p>
            <a:pPr algn="ctr"/>
            <a:r>
              <a:rPr lang="en-US" sz="1100" b="1">
                <a:latin typeface="Century Gothic" panose="020B0502020202020204" pitchFamily="34" charset="0"/>
              </a:rPr>
              <a:t>Back to Learning Topics</a:t>
            </a:r>
          </a:p>
        </p:txBody>
      </p:sp>
      <p:pic>
        <p:nvPicPr>
          <p:cNvPr id="57" name="Image 56">
            <a:hlinkClick r:id="rId5" action="ppaction://hlinksldjump"/>
          </p:cNvPr>
          <p:cNvPicPr>
            <a:picLocks noChangeAspect="1"/>
          </p:cNvPicPr>
          <p:nvPr userDrawn="1"/>
        </p:nvPicPr>
        <p:blipFill rotWithShape="1">
          <a:blip r:embed="rId6" cstate="screen">
            <a:extLst>
              <a:ext uri="{28A0092B-C50C-407E-A947-70E740481C1C}">
                <a14:useLocalDpi xmlns:a14="http://schemas.microsoft.com/office/drawing/2010/main"/>
              </a:ext>
            </a:extLst>
          </a:blip>
          <a:srcRect l="5660" t="4706" r="6026" b="18431"/>
          <a:stretch/>
        </p:blipFill>
        <p:spPr>
          <a:xfrm>
            <a:off x="11601019" y="6278944"/>
            <a:ext cx="439546" cy="382553"/>
          </a:xfrm>
          <a:prstGeom prst="rect">
            <a:avLst/>
          </a:prstGeom>
        </p:spPr>
      </p:pic>
    </p:spTree>
    <p:extLst>
      <p:ext uri="{BB962C8B-B14F-4D97-AF65-F5344CB8AC3E}">
        <p14:creationId xmlns:p14="http://schemas.microsoft.com/office/powerpoint/2010/main" val="120905577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2_Diapositive de titre">
    <p:spTree>
      <p:nvGrpSpPr>
        <p:cNvPr id="1" name=""/>
        <p:cNvGrpSpPr/>
        <p:nvPr/>
      </p:nvGrpSpPr>
      <p:grpSpPr>
        <a:xfrm>
          <a:off x="0" y="0"/>
          <a:ext cx="0" cy="0"/>
          <a:chOff x="0" y="0"/>
          <a:chExt cx="0" cy="0"/>
        </a:xfrm>
      </p:grpSpPr>
      <p:sp>
        <p:nvSpPr>
          <p:cNvPr id="37" name="Rectangle 36"/>
          <p:cNvSpPr/>
          <p:nvPr userDrawn="1"/>
        </p:nvSpPr>
        <p:spPr>
          <a:xfrm>
            <a:off x="2298044" y="3258088"/>
            <a:ext cx="3094480" cy="20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a:latin typeface="Century Gothic" panose="020B0502020202020204" pitchFamily="34" charset="0"/>
              </a:rPr>
              <a:t>ESSENTIAL</a:t>
            </a:r>
          </a:p>
        </p:txBody>
      </p:sp>
      <p:sp>
        <p:nvSpPr>
          <p:cNvPr id="38" name="Rectangle 37"/>
          <p:cNvSpPr/>
          <p:nvPr userDrawn="1"/>
        </p:nvSpPr>
        <p:spPr>
          <a:xfrm>
            <a:off x="5614433" y="3258088"/>
            <a:ext cx="3096000" cy="20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a:latin typeface="Century Gothic" panose="020B0502020202020204" pitchFamily="34" charset="0"/>
              </a:rPr>
              <a:t>ADVANCED</a:t>
            </a:r>
          </a:p>
        </p:txBody>
      </p:sp>
      <p:sp>
        <p:nvSpPr>
          <p:cNvPr id="39" name="Rectangle 38"/>
          <p:cNvSpPr/>
          <p:nvPr userDrawn="1"/>
        </p:nvSpPr>
        <p:spPr>
          <a:xfrm>
            <a:off x="8948068" y="3258088"/>
            <a:ext cx="3096000" cy="20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a:latin typeface="Century Gothic" panose="020B0502020202020204" pitchFamily="34" charset="0"/>
              </a:rPr>
              <a:t>MASTERY</a:t>
            </a:r>
          </a:p>
        </p:txBody>
      </p:sp>
      <p:cxnSp>
        <p:nvCxnSpPr>
          <p:cNvPr id="40" name="Connecteur droit 39"/>
          <p:cNvCxnSpPr/>
          <p:nvPr userDrawn="1"/>
        </p:nvCxnSpPr>
        <p:spPr>
          <a:xfrm>
            <a:off x="5481891" y="3258088"/>
            <a:ext cx="0" cy="3024000"/>
          </a:xfrm>
          <a:prstGeom prst="line">
            <a:avLst/>
          </a:prstGeom>
          <a:ln w="3175">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1" name="Connecteur droit 40"/>
          <p:cNvCxnSpPr/>
          <p:nvPr userDrawn="1"/>
        </p:nvCxnSpPr>
        <p:spPr>
          <a:xfrm>
            <a:off x="8843477" y="3258088"/>
            <a:ext cx="0" cy="3024000"/>
          </a:xfrm>
          <a:prstGeom prst="line">
            <a:avLst/>
          </a:prstGeom>
          <a:ln w="3175">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sp>
        <p:nvSpPr>
          <p:cNvPr id="47" name="ZoneTexte 46"/>
          <p:cNvSpPr txBox="1"/>
          <p:nvPr userDrawn="1"/>
        </p:nvSpPr>
        <p:spPr>
          <a:xfrm>
            <a:off x="62561" y="23621"/>
            <a:ext cx="674620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all" spc="0" normalizeH="0" baseline="0" noProof="0">
                <a:ln>
                  <a:noFill/>
                </a:ln>
                <a:solidFill>
                  <a:prstClr val="black"/>
                </a:solidFill>
                <a:effectLst/>
                <a:uLnTx/>
                <a:uFillTx/>
                <a:latin typeface="Century Gothic" panose="020B0502020202020204" pitchFamily="34" charset="0"/>
                <a:ea typeface="+mn-ea"/>
                <a:cs typeface="+mn-cs"/>
              </a:rPr>
              <a:t>ways of working snapshot</a:t>
            </a:r>
          </a:p>
        </p:txBody>
      </p:sp>
      <p:sp>
        <p:nvSpPr>
          <p:cNvPr id="52" name="Rectangle 51">
            <a:hlinkClick r:id="" action="ppaction://noaction"/>
          </p:cNvPr>
          <p:cNvSpPr/>
          <p:nvPr userDrawn="1"/>
        </p:nvSpPr>
        <p:spPr>
          <a:xfrm>
            <a:off x="8490061" y="38410"/>
            <a:ext cx="1674097" cy="25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Click on: each grey box for training details</a:t>
            </a:r>
          </a:p>
        </p:txBody>
      </p:sp>
      <p:pic>
        <p:nvPicPr>
          <p:cNvPr id="53" name="Image 52"/>
          <p:cNvPicPr>
            <a:picLocks noChangeAspect="1"/>
          </p:cNvPicPr>
          <p:nvPr userDrawn="1"/>
        </p:nvPicPr>
        <p:blipFill rotWithShape="1">
          <a:blip r:embed="rId2" cstate="screen">
            <a:extLst>
              <a:ext uri="{28A0092B-C50C-407E-A947-70E740481C1C}">
                <a14:useLocalDpi xmlns:a14="http://schemas.microsoft.com/office/drawing/2010/main"/>
              </a:ext>
            </a:extLst>
          </a:blip>
          <a:srcRect l="31528" t="27292" b="16875"/>
          <a:stretch/>
        </p:blipFill>
        <p:spPr>
          <a:xfrm>
            <a:off x="8142925" y="36260"/>
            <a:ext cx="314531" cy="256474"/>
          </a:xfrm>
          <a:prstGeom prst="rect">
            <a:avLst/>
          </a:prstGeom>
        </p:spPr>
      </p:pic>
      <p:sp>
        <p:nvSpPr>
          <p:cNvPr id="54" name="Rectangle 53">
            <a:hlinkClick r:id="" action="ppaction://noaction"/>
          </p:cNvPr>
          <p:cNvSpPr/>
          <p:nvPr userDrawn="1"/>
        </p:nvSpPr>
        <p:spPr>
          <a:xfrm>
            <a:off x="10008044" y="38410"/>
            <a:ext cx="2060589" cy="25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or                  /                   logos</a:t>
            </a:r>
          </a:p>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to access content</a:t>
            </a:r>
          </a:p>
        </p:txBody>
      </p:sp>
      <p:pic>
        <p:nvPicPr>
          <p:cNvPr id="55" name="Image 5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348319" y="4990"/>
            <a:ext cx="570652" cy="240275"/>
          </a:xfrm>
          <a:prstGeom prst="rect">
            <a:avLst/>
          </a:prstGeom>
        </p:spPr>
      </p:pic>
      <p:pic>
        <p:nvPicPr>
          <p:cNvPr id="56" name="Picture 7" descr="http://opencollection.files.wordpress.com/2013/09/coursera-logo-nobg.png"/>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10993734" y="48546"/>
            <a:ext cx="538093" cy="1080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5" name="ZoneTexte 14">
            <a:hlinkClick r:id="rId5" action="ppaction://hlinksldjump"/>
          </p:cNvPr>
          <p:cNvSpPr txBox="1"/>
          <p:nvPr userDrawn="1"/>
        </p:nvSpPr>
        <p:spPr>
          <a:xfrm flipH="1">
            <a:off x="10359613" y="6280583"/>
            <a:ext cx="1275329" cy="430887"/>
          </a:xfrm>
          <a:prstGeom prst="rect">
            <a:avLst/>
          </a:prstGeom>
          <a:noFill/>
        </p:spPr>
        <p:txBody>
          <a:bodyPr wrap="square" rtlCol="0">
            <a:spAutoFit/>
          </a:bodyPr>
          <a:lstStyle/>
          <a:p>
            <a:pPr algn="ctr"/>
            <a:r>
              <a:rPr lang="en-US" sz="1100" b="1">
                <a:latin typeface="Century Gothic" panose="020B0502020202020204" pitchFamily="34" charset="0"/>
              </a:rPr>
              <a:t>Back to Learning Topics</a:t>
            </a:r>
          </a:p>
        </p:txBody>
      </p:sp>
      <p:pic>
        <p:nvPicPr>
          <p:cNvPr id="16" name="Image 15">
            <a:hlinkClick r:id="rId6" action="ppaction://hlinksldjump"/>
          </p:cNvPr>
          <p:cNvPicPr>
            <a:picLocks noChangeAspect="1"/>
          </p:cNvPicPr>
          <p:nvPr userDrawn="1"/>
        </p:nvPicPr>
        <p:blipFill rotWithShape="1">
          <a:blip r:embed="rId7" cstate="screen">
            <a:extLst>
              <a:ext uri="{28A0092B-C50C-407E-A947-70E740481C1C}">
                <a14:useLocalDpi xmlns:a14="http://schemas.microsoft.com/office/drawing/2010/main"/>
              </a:ext>
            </a:extLst>
          </a:blip>
          <a:srcRect l="5660" t="4706" r="6026" b="18431"/>
          <a:stretch/>
        </p:blipFill>
        <p:spPr>
          <a:xfrm>
            <a:off x="11601019" y="6278944"/>
            <a:ext cx="439546" cy="382553"/>
          </a:xfrm>
          <a:prstGeom prst="rect">
            <a:avLst/>
          </a:prstGeom>
        </p:spPr>
      </p:pic>
      <p:sp>
        <p:nvSpPr>
          <p:cNvPr id="17" name="ZoneTexte 16"/>
          <p:cNvSpPr txBox="1"/>
          <p:nvPr userDrawn="1"/>
        </p:nvSpPr>
        <p:spPr>
          <a:xfrm>
            <a:off x="5002332" y="1034307"/>
            <a:ext cx="1435468" cy="338554"/>
          </a:xfrm>
          <a:prstGeom prst="rect">
            <a:avLst/>
          </a:prstGeom>
          <a:noFill/>
        </p:spPr>
        <p:txBody>
          <a:bodyPr wrap="square" rtlCol="0">
            <a:spAutoFit/>
          </a:bodyPr>
          <a:lstStyle/>
          <a:p>
            <a:pPr algn="ctr"/>
            <a:r>
              <a:rPr lang="en-GB" sz="800" noProof="0">
                <a:latin typeface="Century Gothic" panose="020B0502020202020204" pitchFamily="34" charset="0"/>
              </a:rPr>
              <a:t>Group Manager / </a:t>
            </a:r>
          </a:p>
          <a:p>
            <a:pPr algn="ctr"/>
            <a:r>
              <a:rPr lang="en-GB" sz="800" noProof="0">
                <a:latin typeface="Century Gothic" panose="020B0502020202020204" pitchFamily="34" charset="0"/>
              </a:rPr>
              <a:t>Key Account Manager</a:t>
            </a:r>
          </a:p>
        </p:txBody>
      </p:sp>
      <p:sp>
        <p:nvSpPr>
          <p:cNvPr id="18" name="ZoneTexte 17"/>
          <p:cNvSpPr txBox="1"/>
          <p:nvPr userDrawn="1"/>
        </p:nvSpPr>
        <p:spPr>
          <a:xfrm>
            <a:off x="6382655" y="1034307"/>
            <a:ext cx="1598872" cy="338554"/>
          </a:xfrm>
          <a:prstGeom prst="rect">
            <a:avLst/>
          </a:prstGeom>
          <a:noFill/>
        </p:spPr>
        <p:txBody>
          <a:bodyPr wrap="square" rtlCol="0">
            <a:spAutoFit/>
          </a:bodyPr>
          <a:lstStyle/>
          <a:p>
            <a:pPr algn="ctr"/>
            <a:r>
              <a:rPr lang="en-GB" sz="800" noProof="0">
                <a:latin typeface="Century Gothic" panose="020B0502020202020204" pitchFamily="34" charset="0"/>
              </a:rPr>
              <a:t>Brand Finance / Marketing / Commercial Director  </a:t>
            </a:r>
          </a:p>
        </p:txBody>
      </p:sp>
      <p:sp>
        <p:nvSpPr>
          <p:cNvPr id="19" name="Rectangle 18"/>
          <p:cNvSpPr/>
          <p:nvPr userDrawn="1"/>
        </p:nvSpPr>
        <p:spPr>
          <a:xfrm>
            <a:off x="7909060" y="1091457"/>
            <a:ext cx="1452829" cy="215444"/>
          </a:xfrm>
          <a:prstGeom prst="rect">
            <a:avLst/>
          </a:prstGeom>
          <a:noFill/>
        </p:spPr>
        <p:txBody>
          <a:bodyPr wrap="square" rtlCol="0">
            <a:spAutoFit/>
          </a:bodyPr>
          <a:lstStyle/>
          <a:p>
            <a:pPr algn="ctr"/>
            <a:r>
              <a:rPr lang="en-GB" sz="800" noProof="0">
                <a:latin typeface="Century Gothic" panose="020B0502020202020204" pitchFamily="34" charset="0"/>
              </a:rPr>
              <a:t>Brand GM</a:t>
            </a:r>
          </a:p>
        </p:txBody>
      </p:sp>
      <p:sp>
        <p:nvSpPr>
          <p:cNvPr id="20" name="Rectangle 19"/>
          <p:cNvSpPr/>
          <p:nvPr userDrawn="1"/>
        </p:nvSpPr>
        <p:spPr>
          <a:xfrm>
            <a:off x="9231535" y="1091457"/>
            <a:ext cx="1615752" cy="215444"/>
          </a:xfrm>
          <a:prstGeom prst="rect">
            <a:avLst/>
          </a:prstGeom>
          <a:noFill/>
        </p:spPr>
        <p:txBody>
          <a:bodyPr wrap="square" rtlCol="0">
            <a:spAutoFit/>
          </a:bodyPr>
          <a:lstStyle/>
          <a:p>
            <a:pPr algn="ctr"/>
            <a:r>
              <a:rPr lang="fr-FR" sz="800" noProof="0">
                <a:latin typeface="Century Gothic" panose="020B0502020202020204" pitchFamily="34" charset="0"/>
              </a:rPr>
              <a:t>Division GM</a:t>
            </a:r>
            <a:endParaRPr lang="en-GB" sz="800" noProof="0">
              <a:latin typeface="Century Gothic" panose="020B0502020202020204" pitchFamily="34" charset="0"/>
            </a:endParaRPr>
          </a:p>
        </p:txBody>
      </p:sp>
      <p:sp>
        <p:nvSpPr>
          <p:cNvPr id="21" name="Rectangle 20"/>
          <p:cNvSpPr/>
          <p:nvPr userDrawn="1"/>
        </p:nvSpPr>
        <p:spPr>
          <a:xfrm>
            <a:off x="10753528" y="1034307"/>
            <a:ext cx="1315106" cy="338554"/>
          </a:xfrm>
          <a:prstGeom prst="rect">
            <a:avLst/>
          </a:prstGeom>
          <a:noFill/>
        </p:spPr>
        <p:txBody>
          <a:bodyPr wrap="square" rtlCol="0">
            <a:spAutoFit/>
          </a:bodyPr>
          <a:lstStyle/>
          <a:p>
            <a:pPr algn="ctr"/>
            <a:r>
              <a:rPr lang="en-GB" sz="800" noProof="0">
                <a:latin typeface="Century Gothic" panose="020B0502020202020204" pitchFamily="34" charset="0"/>
              </a:rPr>
              <a:t> Country GM / N1 to COMEX members</a:t>
            </a:r>
          </a:p>
        </p:txBody>
      </p:sp>
      <p:cxnSp>
        <p:nvCxnSpPr>
          <p:cNvPr id="22" name="Connecteur droit 21"/>
          <p:cNvCxnSpPr/>
          <p:nvPr userDrawn="1"/>
        </p:nvCxnSpPr>
        <p:spPr>
          <a:xfrm>
            <a:off x="5024290" y="821776"/>
            <a:ext cx="0" cy="198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Connecteur droit 22"/>
          <p:cNvCxnSpPr/>
          <p:nvPr userDrawn="1"/>
        </p:nvCxnSpPr>
        <p:spPr>
          <a:xfrm>
            <a:off x="6463732" y="821776"/>
            <a:ext cx="0" cy="198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Connecteur droit 23"/>
          <p:cNvCxnSpPr/>
          <p:nvPr userDrawn="1"/>
        </p:nvCxnSpPr>
        <p:spPr>
          <a:xfrm>
            <a:off x="7893827" y="821776"/>
            <a:ext cx="0" cy="198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Connecteur droit 24"/>
          <p:cNvCxnSpPr/>
          <p:nvPr userDrawn="1"/>
        </p:nvCxnSpPr>
        <p:spPr>
          <a:xfrm>
            <a:off x="9315483" y="821776"/>
            <a:ext cx="0" cy="198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 name="Connecteur droit 25"/>
          <p:cNvCxnSpPr/>
          <p:nvPr userDrawn="1"/>
        </p:nvCxnSpPr>
        <p:spPr>
          <a:xfrm>
            <a:off x="3595612" y="821776"/>
            <a:ext cx="0" cy="198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Connecteur droit 26"/>
          <p:cNvCxnSpPr/>
          <p:nvPr userDrawn="1"/>
        </p:nvCxnSpPr>
        <p:spPr>
          <a:xfrm>
            <a:off x="10753527" y="821776"/>
            <a:ext cx="0" cy="198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8" name="ZoneTexte 27"/>
          <p:cNvSpPr txBox="1"/>
          <p:nvPr userDrawn="1"/>
        </p:nvSpPr>
        <p:spPr>
          <a:xfrm>
            <a:off x="2167414" y="1091457"/>
            <a:ext cx="1435468" cy="215444"/>
          </a:xfrm>
          <a:prstGeom prst="rect">
            <a:avLst/>
          </a:prstGeom>
          <a:noFill/>
        </p:spPr>
        <p:txBody>
          <a:bodyPr wrap="square" rtlCol="0">
            <a:spAutoFit/>
          </a:bodyPr>
          <a:lstStyle/>
          <a:p>
            <a:pPr algn="ctr"/>
            <a:r>
              <a:rPr lang="en-GB" sz="800" noProof="0">
                <a:solidFill>
                  <a:schemeClr val="tx1"/>
                </a:solidFill>
                <a:latin typeface="Century Gothic" panose="020B0502020202020204" pitchFamily="34" charset="0"/>
              </a:rPr>
              <a:t>Junior Project Manager</a:t>
            </a:r>
          </a:p>
        </p:txBody>
      </p:sp>
      <p:sp>
        <p:nvSpPr>
          <p:cNvPr id="29" name="ZoneTexte 28"/>
          <p:cNvSpPr txBox="1"/>
          <p:nvPr userDrawn="1"/>
        </p:nvSpPr>
        <p:spPr>
          <a:xfrm>
            <a:off x="3551272" y="1091457"/>
            <a:ext cx="1435468" cy="215444"/>
          </a:xfrm>
          <a:prstGeom prst="rect">
            <a:avLst/>
          </a:prstGeom>
          <a:noFill/>
        </p:spPr>
        <p:txBody>
          <a:bodyPr wrap="square" rtlCol="0">
            <a:spAutoFit/>
          </a:bodyPr>
          <a:lstStyle/>
          <a:p>
            <a:pPr algn="ctr"/>
            <a:r>
              <a:rPr lang="en-GB" sz="800" noProof="0">
                <a:latin typeface="Century Gothic" panose="020B0502020202020204" pitchFamily="34" charset="0"/>
              </a:rPr>
              <a:t>Project</a:t>
            </a:r>
            <a:r>
              <a:rPr lang="en-GB" sz="800" baseline="0" noProof="0">
                <a:latin typeface="Century Gothic" panose="020B0502020202020204" pitchFamily="34" charset="0"/>
              </a:rPr>
              <a:t> Manager</a:t>
            </a:r>
            <a:endParaRPr lang="en-GB" sz="800" noProof="0">
              <a:latin typeface="Century Gothic" panose="020B0502020202020204" pitchFamily="34" charset="0"/>
            </a:endParaRPr>
          </a:p>
        </p:txBody>
      </p:sp>
      <p:sp>
        <p:nvSpPr>
          <p:cNvPr id="30" name="ZoneTexte 29"/>
          <p:cNvSpPr txBox="1"/>
          <p:nvPr userDrawn="1"/>
        </p:nvSpPr>
        <p:spPr>
          <a:xfrm>
            <a:off x="1423555" y="1086337"/>
            <a:ext cx="813693" cy="215444"/>
          </a:xfrm>
          <a:prstGeom prst="rect">
            <a:avLst/>
          </a:prstGeom>
          <a:noFill/>
        </p:spPr>
        <p:txBody>
          <a:bodyPr wrap="square" rtlCol="0">
            <a:spAutoFit/>
          </a:bodyPr>
          <a:lstStyle/>
          <a:p>
            <a:pPr algn="ctr"/>
            <a:r>
              <a:rPr lang="en-GB" sz="800" b="0" noProof="0">
                <a:solidFill>
                  <a:schemeClr val="tx1"/>
                </a:solidFill>
                <a:latin typeface="Century Gothic" panose="020B0502020202020204" pitchFamily="34" charset="0"/>
              </a:rPr>
              <a:t>Examples:</a:t>
            </a:r>
          </a:p>
        </p:txBody>
      </p:sp>
      <p:sp>
        <p:nvSpPr>
          <p:cNvPr id="31" name="Rectangle 30"/>
          <p:cNvSpPr/>
          <p:nvPr userDrawn="1"/>
        </p:nvSpPr>
        <p:spPr>
          <a:xfrm>
            <a:off x="2237248" y="818176"/>
            <a:ext cx="2713526" cy="252000"/>
          </a:xfrm>
          <a:prstGeom prst="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noProof="0">
                <a:latin typeface="Century Gothic" panose="020B0502020202020204" pitchFamily="34" charset="0"/>
              </a:rPr>
              <a:t>INDIVIDUAL CONTRIBUTORS</a:t>
            </a:r>
          </a:p>
        </p:txBody>
      </p:sp>
      <p:sp>
        <p:nvSpPr>
          <p:cNvPr id="32" name="Rectangle 31"/>
          <p:cNvSpPr/>
          <p:nvPr userDrawn="1"/>
        </p:nvSpPr>
        <p:spPr>
          <a:xfrm>
            <a:off x="5082346" y="818175"/>
            <a:ext cx="1322522" cy="252000"/>
          </a:xfrm>
          <a:prstGeom prst="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cap="all" baseline="0" noProof="0">
                <a:latin typeface="Century Gothic" panose="020B0502020202020204" pitchFamily="34" charset="0"/>
              </a:rPr>
              <a:t>TEAM Leaders</a:t>
            </a:r>
          </a:p>
        </p:txBody>
      </p:sp>
      <p:sp>
        <p:nvSpPr>
          <p:cNvPr id="33" name="Rectangle 32"/>
          <p:cNvSpPr/>
          <p:nvPr userDrawn="1"/>
        </p:nvSpPr>
        <p:spPr>
          <a:xfrm>
            <a:off x="6515291" y="818175"/>
            <a:ext cx="1339280" cy="252000"/>
          </a:xfrm>
          <a:prstGeom prst="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noProof="0">
                <a:latin typeface="Century Gothic" panose="020B0502020202020204" pitchFamily="34" charset="0"/>
              </a:rPr>
              <a:t>HEAD OF FUNCTION</a:t>
            </a:r>
          </a:p>
        </p:txBody>
      </p:sp>
      <p:sp>
        <p:nvSpPr>
          <p:cNvPr id="34" name="Rectangle 33"/>
          <p:cNvSpPr/>
          <p:nvPr userDrawn="1"/>
        </p:nvSpPr>
        <p:spPr>
          <a:xfrm>
            <a:off x="7961428" y="818175"/>
            <a:ext cx="1296000" cy="252000"/>
          </a:xfrm>
          <a:prstGeom prst="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noProof="0">
                <a:latin typeface="Century Gothic" panose="020B0502020202020204" pitchFamily="34" charset="0"/>
              </a:rPr>
              <a:t>BU MANAGER</a:t>
            </a:r>
          </a:p>
        </p:txBody>
      </p:sp>
      <p:sp>
        <p:nvSpPr>
          <p:cNvPr id="35" name="Rectangle 34"/>
          <p:cNvSpPr/>
          <p:nvPr userDrawn="1"/>
        </p:nvSpPr>
        <p:spPr>
          <a:xfrm>
            <a:off x="9373540" y="818175"/>
            <a:ext cx="2697106" cy="252000"/>
          </a:xfrm>
          <a:prstGeom prst="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noProof="0">
                <a:latin typeface="Century Gothic" panose="020B0502020202020204" pitchFamily="34" charset="0"/>
              </a:rPr>
              <a:t>SENIOR &amp; TOP EXECUTIVES</a:t>
            </a:r>
          </a:p>
        </p:txBody>
      </p:sp>
    </p:spTree>
    <p:extLst>
      <p:ext uri="{BB962C8B-B14F-4D97-AF65-F5344CB8AC3E}">
        <p14:creationId xmlns:p14="http://schemas.microsoft.com/office/powerpoint/2010/main" val="184964198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1_Diapositive de titre">
    <p:spTree>
      <p:nvGrpSpPr>
        <p:cNvPr id="1" name=""/>
        <p:cNvGrpSpPr/>
        <p:nvPr/>
      </p:nvGrpSpPr>
      <p:grpSpPr>
        <a:xfrm>
          <a:off x="0" y="0"/>
          <a:ext cx="0" cy="0"/>
          <a:chOff x="0" y="0"/>
          <a:chExt cx="0" cy="0"/>
        </a:xfrm>
      </p:grpSpPr>
      <p:sp>
        <p:nvSpPr>
          <p:cNvPr id="37" name="Rectangle 36"/>
          <p:cNvSpPr/>
          <p:nvPr userDrawn="1"/>
        </p:nvSpPr>
        <p:spPr>
          <a:xfrm>
            <a:off x="2298043" y="4156783"/>
            <a:ext cx="3060000" cy="20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noProof="0">
                <a:latin typeface="Century Gothic" panose="020B0502020202020204" pitchFamily="34" charset="0"/>
              </a:rPr>
              <a:t>ESSENTIAL</a:t>
            </a:r>
          </a:p>
        </p:txBody>
      </p:sp>
      <p:sp>
        <p:nvSpPr>
          <p:cNvPr id="38" name="Rectangle 37"/>
          <p:cNvSpPr/>
          <p:nvPr userDrawn="1"/>
        </p:nvSpPr>
        <p:spPr>
          <a:xfrm>
            <a:off x="5614433" y="4156783"/>
            <a:ext cx="3060000" cy="20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noProof="0">
                <a:latin typeface="Century Gothic" panose="020B0502020202020204" pitchFamily="34" charset="0"/>
              </a:rPr>
              <a:t>ADVANCED</a:t>
            </a:r>
          </a:p>
        </p:txBody>
      </p:sp>
      <p:sp>
        <p:nvSpPr>
          <p:cNvPr id="39" name="Rectangle 38"/>
          <p:cNvSpPr/>
          <p:nvPr userDrawn="1"/>
        </p:nvSpPr>
        <p:spPr>
          <a:xfrm>
            <a:off x="8957068" y="4156783"/>
            <a:ext cx="3060000" cy="20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noProof="0">
                <a:latin typeface="Century Gothic" panose="020B0502020202020204" pitchFamily="34" charset="0"/>
              </a:rPr>
              <a:t>MASTERY</a:t>
            </a:r>
          </a:p>
        </p:txBody>
      </p:sp>
      <p:cxnSp>
        <p:nvCxnSpPr>
          <p:cNvPr id="40" name="Connecteur droit 39"/>
          <p:cNvCxnSpPr/>
          <p:nvPr userDrawn="1"/>
        </p:nvCxnSpPr>
        <p:spPr>
          <a:xfrm>
            <a:off x="5491556" y="4156783"/>
            <a:ext cx="0" cy="2484000"/>
          </a:xfrm>
          <a:prstGeom prst="line">
            <a:avLst/>
          </a:prstGeom>
          <a:ln w="3175">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1" name="Connecteur droit 40"/>
          <p:cNvCxnSpPr/>
          <p:nvPr userDrawn="1"/>
        </p:nvCxnSpPr>
        <p:spPr>
          <a:xfrm>
            <a:off x="8818077" y="4156783"/>
            <a:ext cx="0" cy="2484000"/>
          </a:xfrm>
          <a:prstGeom prst="line">
            <a:avLst/>
          </a:prstGeom>
          <a:ln w="3175">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sp>
        <p:nvSpPr>
          <p:cNvPr id="47" name="ZoneTexte 46"/>
          <p:cNvSpPr txBox="1"/>
          <p:nvPr userDrawn="1"/>
        </p:nvSpPr>
        <p:spPr>
          <a:xfrm>
            <a:off x="62562" y="23621"/>
            <a:ext cx="658174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all" spc="0" normalizeH="0" baseline="0" noProof="0">
                <a:ln>
                  <a:noFill/>
                </a:ln>
                <a:solidFill>
                  <a:prstClr val="black"/>
                </a:solidFill>
                <a:effectLst/>
                <a:uLnTx/>
                <a:uFillTx/>
                <a:latin typeface="Century Gothic" panose="020B0502020202020204" pitchFamily="34" charset="0"/>
                <a:ea typeface="+mn-ea"/>
                <a:cs typeface="+mn-cs"/>
              </a:rPr>
              <a:t>Commerce Account Management Snapshot</a:t>
            </a:r>
          </a:p>
        </p:txBody>
      </p:sp>
      <p:sp>
        <p:nvSpPr>
          <p:cNvPr id="52" name="Rectangle 51">
            <a:hlinkClick r:id="" action="ppaction://noaction"/>
          </p:cNvPr>
          <p:cNvSpPr/>
          <p:nvPr userDrawn="1"/>
        </p:nvSpPr>
        <p:spPr>
          <a:xfrm>
            <a:off x="8490061" y="38410"/>
            <a:ext cx="1674097" cy="25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Click on: each grey box for training details</a:t>
            </a:r>
          </a:p>
        </p:txBody>
      </p:sp>
      <p:pic>
        <p:nvPicPr>
          <p:cNvPr id="53" name="Image 52"/>
          <p:cNvPicPr>
            <a:picLocks noChangeAspect="1"/>
          </p:cNvPicPr>
          <p:nvPr userDrawn="1"/>
        </p:nvPicPr>
        <p:blipFill rotWithShape="1">
          <a:blip r:embed="rId2" cstate="screen">
            <a:extLst>
              <a:ext uri="{28A0092B-C50C-407E-A947-70E740481C1C}">
                <a14:useLocalDpi xmlns:a14="http://schemas.microsoft.com/office/drawing/2010/main"/>
              </a:ext>
            </a:extLst>
          </a:blip>
          <a:srcRect l="31528" t="27292" b="16875"/>
          <a:stretch/>
        </p:blipFill>
        <p:spPr>
          <a:xfrm>
            <a:off x="8142925" y="36260"/>
            <a:ext cx="314531" cy="256474"/>
          </a:xfrm>
          <a:prstGeom prst="rect">
            <a:avLst/>
          </a:prstGeom>
        </p:spPr>
      </p:pic>
      <p:sp>
        <p:nvSpPr>
          <p:cNvPr id="54" name="Rectangle 53">
            <a:hlinkClick r:id="" action="ppaction://noaction"/>
          </p:cNvPr>
          <p:cNvSpPr/>
          <p:nvPr userDrawn="1"/>
        </p:nvSpPr>
        <p:spPr>
          <a:xfrm>
            <a:off x="10008044" y="38410"/>
            <a:ext cx="2060589" cy="25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or                  /                   logos</a:t>
            </a:r>
          </a:p>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to access content</a:t>
            </a:r>
          </a:p>
        </p:txBody>
      </p:sp>
      <p:pic>
        <p:nvPicPr>
          <p:cNvPr id="55" name="Image 5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348319" y="4990"/>
            <a:ext cx="570652" cy="240275"/>
          </a:xfrm>
          <a:prstGeom prst="rect">
            <a:avLst/>
          </a:prstGeom>
        </p:spPr>
      </p:pic>
      <p:pic>
        <p:nvPicPr>
          <p:cNvPr id="56" name="Picture 7" descr="http://opencollection.files.wordpress.com/2013/09/coursera-logo-nobg.png"/>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10993734" y="48546"/>
            <a:ext cx="538093" cy="1080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66" name="ZoneTexte 65">
            <a:hlinkClick r:id="rId5" action="ppaction://hlinksldjump"/>
          </p:cNvPr>
          <p:cNvSpPr txBox="1"/>
          <p:nvPr userDrawn="1"/>
        </p:nvSpPr>
        <p:spPr>
          <a:xfrm flipH="1">
            <a:off x="10359613" y="6280583"/>
            <a:ext cx="1275329" cy="430887"/>
          </a:xfrm>
          <a:prstGeom prst="rect">
            <a:avLst/>
          </a:prstGeom>
          <a:noFill/>
        </p:spPr>
        <p:txBody>
          <a:bodyPr wrap="square" rtlCol="0">
            <a:spAutoFit/>
          </a:bodyPr>
          <a:lstStyle/>
          <a:p>
            <a:pPr algn="ctr"/>
            <a:r>
              <a:rPr lang="en-US" sz="1100" b="1">
                <a:latin typeface="Century Gothic" panose="020B0502020202020204" pitchFamily="34" charset="0"/>
              </a:rPr>
              <a:t>Back to Learning Topics</a:t>
            </a:r>
          </a:p>
        </p:txBody>
      </p:sp>
      <p:pic>
        <p:nvPicPr>
          <p:cNvPr id="67" name="Image 66">
            <a:hlinkClick r:id="rId6" action="ppaction://hlinksldjump"/>
          </p:cNvPr>
          <p:cNvPicPr>
            <a:picLocks noChangeAspect="1"/>
          </p:cNvPicPr>
          <p:nvPr userDrawn="1"/>
        </p:nvPicPr>
        <p:blipFill rotWithShape="1">
          <a:blip r:embed="rId7" cstate="screen">
            <a:extLst>
              <a:ext uri="{28A0092B-C50C-407E-A947-70E740481C1C}">
                <a14:useLocalDpi xmlns:a14="http://schemas.microsoft.com/office/drawing/2010/main"/>
              </a:ext>
            </a:extLst>
          </a:blip>
          <a:srcRect l="5660" t="4706" r="6026" b="18431"/>
          <a:stretch/>
        </p:blipFill>
        <p:spPr>
          <a:xfrm>
            <a:off x="11601019" y="6278944"/>
            <a:ext cx="439546" cy="382553"/>
          </a:xfrm>
          <a:prstGeom prst="rect">
            <a:avLst/>
          </a:prstGeom>
        </p:spPr>
      </p:pic>
      <p:sp>
        <p:nvSpPr>
          <p:cNvPr id="50" name="ZoneTexte 49"/>
          <p:cNvSpPr txBox="1"/>
          <p:nvPr userDrawn="1"/>
        </p:nvSpPr>
        <p:spPr>
          <a:xfrm>
            <a:off x="4251104" y="722115"/>
            <a:ext cx="1953062" cy="461665"/>
          </a:xfrm>
          <a:prstGeom prst="rect">
            <a:avLst/>
          </a:prstGeom>
          <a:noFill/>
        </p:spPr>
        <p:txBody>
          <a:bodyPr wrap="square" rtlCol="0">
            <a:spAutoFit/>
          </a:bodyPr>
          <a:lstStyle/>
          <a:p>
            <a:pPr algn="ctr"/>
            <a:r>
              <a:rPr lang="en-US" sz="800" noProof="0">
                <a:latin typeface="Century Gothic" panose="020B0502020202020204" pitchFamily="34" charset="0"/>
              </a:rPr>
              <a:t>Senior KAM, Trade </a:t>
            </a:r>
            <a:r>
              <a:rPr lang="en-US" sz="800" noProof="0" err="1">
                <a:latin typeface="Century Gothic" panose="020B0502020202020204" pitchFamily="34" charset="0"/>
              </a:rPr>
              <a:t>Mktg</a:t>
            </a:r>
            <a:r>
              <a:rPr lang="en-US" sz="800" noProof="0">
                <a:latin typeface="Century Gothic" panose="020B0502020202020204" pitchFamily="34" charset="0"/>
              </a:rPr>
              <a:t>, Business dev, </a:t>
            </a:r>
            <a:r>
              <a:rPr lang="en-US" sz="800" noProof="0" err="1">
                <a:latin typeface="Century Gothic" panose="020B0502020202020204" pitchFamily="34" charset="0"/>
              </a:rPr>
              <a:t>Catman</a:t>
            </a:r>
            <a:r>
              <a:rPr lang="en-US" sz="800" noProof="0">
                <a:latin typeface="Century Gothic" panose="020B0502020202020204" pitchFamily="34" charset="0"/>
              </a:rPr>
              <a:t>, Revenue </a:t>
            </a:r>
            <a:r>
              <a:rPr lang="en-US" sz="800" noProof="0" err="1">
                <a:latin typeface="Century Gothic" panose="020B0502020202020204" pitchFamily="34" charset="0"/>
              </a:rPr>
              <a:t>Mger</a:t>
            </a:r>
            <a:r>
              <a:rPr lang="en-US" sz="800" noProof="0">
                <a:latin typeface="Century Gothic" panose="020B0502020202020204" pitchFamily="34" charset="0"/>
              </a:rPr>
              <a:t>/ Business Planner</a:t>
            </a:r>
          </a:p>
        </p:txBody>
      </p:sp>
      <p:sp>
        <p:nvSpPr>
          <p:cNvPr id="51" name="Rectangle 50"/>
          <p:cNvSpPr/>
          <p:nvPr userDrawn="1"/>
        </p:nvSpPr>
        <p:spPr>
          <a:xfrm>
            <a:off x="6403453" y="722115"/>
            <a:ext cx="2692939" cy="215444"/>
          </a:xfrm>
          <a:prstGeom prst="rect">
            <a:avLst/>
          </a:prstGeom>
          <a:noFill/>
        </p:spPr>
        <p:txBody>
          <a:bodyPr wrap="square" rtlCol="0">
            <a:spAutoFit/>
          </a:bodyPr>
          <a:lstStyle/>
          <a:p>
            <a:pPr algn="ctr"/>
            <a:r>
              <a:rPr lang="en-GB" sz="800" noProof="0">
                <a:latin typeface="Century Gothic" panose="020B0502020202020204" pitchFamily="34" charset="0"/>
              </a:rPr>
              <a:t>Account(s) Director</a:t>
            </a:r>
          </a:p>
        </p:txBody>
      </p:sp>
      <p:sp>
        <p:nvSpPr>
          <p:cNvPr id="57" name="Rectangle 56"/>
          <p:cNvSpPr/>
          <p:nvPr userDrawn="1"/>
        </p:nvSpPr>
        <p:spPr>
          <a:xfrm>
            <a:off x="9320048" y="722115"/>
            <a:ext cx="2687531" cy="338554"/>
          </a:xfrm>
          <a:prstGeom prst="rect">
            <a:avLst/>
          </a:prstGeom>
          <a:noFill/>
        </p:spPr>
        <p:txBody>
          <a:bodyPr wrap="square" rtlCol="0">
            <a:spAutoFit/>
          </a:bodyPr>
          <a:lstStyle/>
          <a:p>
            <a:pPr algn="ctr"/>
            <a:r>
              <a:rPr lang="en-GB" sz="800" noProof="0">
                <a:latin typeface="Century Gothic" panose="020B0502020202020204" pitchFamily="34" charset="0"/>
              </a:rPr>
              <a:t>Division Sales Director, Country CRO,</a:t>
            </a:r>
          </a:p>
          <a:p>
            <a:pPr algn="ctr"/>
            <a:r>
              <a:rPr lang="en-GB" sz="800" noProof="0">
                <a:latin typeface="Century Gothic" panose="020B0502020202020204" pitchFamily="34" charset="0"/>
              </a:rPr>
              <a:t>BU</a:t>
            </a:r>
            <a:r>
              <a:rPr lang="en-GB" sz="800" baseline="0" noProof="0">
                <a:latin typeface="Century Gothic" panose="020B0502020202020204" pitchFamily="34" charset="0"/>
              </a:rPr>
              <a:t> Manager</a:t>
            </a:r>
            <a:endParaRPr lang="en-GB" sz="800" noProof="0">
              <a:latin typeface="Century Gothic" panose="020B0502020202020204" pitchFamily="34" charset="0"/>
            </a:endParaRPr>
          </a:p>
        </p:txBody>
      </p:sp>
      <p:cxnSp>
        <p:nvCxnSpPr>
          <p:cNvPr id="58" name="Connecteur droit 57"/>
          <p:cNvCxnSpPr/>
          <p:nvPr userDrawn="1"/>
        </p:nvCxnSpPr>
        <p:spPr>
          <a:xfrm>
            <a:off x="4251104" y="472439"/>
            <a:ext cx="0" cy="352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9" name="Connecteur droit 58"/>
          <p:cNvCxnSpPr/>
          <p:nvPr userDrawn="1"/>
        </p:nvCxnSpPr>
        <p:spPr>
          <a:xfrm>
            <a:off x="6294456" y="472439"/>
            <a:ext cx="0" cy="352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0" name="Connecteur droit 59"/>
          <p:cNvCxnSpPr/>
          <p:nvPr userDrawn="1"/>
        </p:nvCxnSpPr>
        <p:spPr>
          <a:xfrm>
            <a:off x="9211750" y="472439"/>
            <a:ext cx="0" cy="352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1" name="ZoneTexte 60"/>
          <p:cNvSpPr txBox="1"/>
          <p:nvPr userDrawn="1"/>
        </p:nvSpPr>
        <p:spPr>
          <a:xfrm>
            <a:off x="1423555" y="813422"/>
            <a:ext cx="813693" cy="215444"/>
          </a:xfrm>
          <a:prstGeom prst="rect">
            <a:avLst/>
          </a:prstGeom>
          <a:noFill/>
        </p:spPr>
        <p:txBody>
          <a:bodyPr wrap="square" rtlCol="0">
            <a:spAutoFit/>
          </a:bodyPr>
          <a:lstStyle/>
          <a:p>
            <a:pPr algn="ctr"/>
            <a:r>
              <a:rPr lang="en-GB" sz="800" b="0" noProof="0">
                <a:solidFill>
                  <a:schemeClr val="tx1"/>
                </a:solidFill>
                <a:latin typeface="Century Gothic" panose="020B0502020202020204" pitchFamily="34" charset="0"/>
              </a:rPr>
              <a:t>Examples:</a:t>
            </a:r>
          </a:p>
        </p:txBody>
      </p:sp>
      <p:sp>
        <p:nvSpPr>
          <p:cNvPr id="62" name="Rectangle 61"/>
          <p:cNvSpPr/>
          <p:nvPr userDrawn="1"/>
        </p:nvSpPr>
        <p:spPr>
          <a:xfrm>
            <a:off x="2298043" y="472439"/>
            <a:ext cx="3907818" cy="252000"/>
          </a:xfrm>
          <a:prstGeom prst="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noProof="0">
                <a:latin typeface="Century Gothic" panose="020B0502020202020204" pitchFamily="34" charset="0"/>
              </a:rPr>
              <a:t>INDIVIDUAL CONTRIBUTORS</a:t>
            </a:r>
          </a:p>
        </p:txBody>
      </p:sp>
      <p:sp>
        <p:nvSpPr>
          <p:cNvPr id="64" name="Rectangle 63"/>
          <p:cNvSpPr/>
          <p:nvPr userDrawn="1"/>
        </p:nvSpPr>
        <p:spPr>
          <a:xfrm>
            <a:off x="6403453" y="472439"/>
            <a:ext cx="2700000" cy="252000"/>
          </a:xfrm>
          <a:prstGeom prst="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cap="all" baseline="0" noProof="0">
                <a:latin typeface="Century Gothic" panose="020B0502020202020204" pitchFamily="34" charset="0"/>
              </a:rPr>
              <a:t>Team Leaders</a:t>
            </a:r>
          </a:p>
        </p:txBody>
      </p:sp>
      <p:sp>
        <p:nvSpPr>
          <p:cNvPr id="65" name="Rectangle 64"/>
          <p:cNvSpPr/>
          <p:nvPr userDrawn="1"/>
        </p:nvSpPr>
        <p:spPr>
          <a:xfrm>
            <a:off x="9327109" y="472439"/>
            <a:ext cx="2700000" cy="252000"/>
          </a:xfrm>
          <a:prstGeom prst="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800" cap="all" noProof="0">
                <a:latin typeface="Century Gothic" panose="020B0502020202020204" pitchFamily="34" charset="0"/>
              </a:rPr>
              <a:t>Head of function/</a:t>
            </a:r>
            <a:r>
              <a:rPr lang="fr-FR" sz="800">
                <a:latin typeface="Century Gothic" panose="020B0502020202020204" pitchFamily="34" charset="0"/>
              </a:rPr>
              <a:t>COUNTRY COMMITTEE MEMBER</a:t>
            </a:r>
          </a:p>
        </p:txBody>
      </p:sp>
      <p:sp>
        <p:nvSpPr>
          <p:cNvPr id="68" name="Rectangle 67"/>
          <p:cNvSpPr/>
          <p:nvPr userDrawn="1"/>
        </p:nvSpPr>
        <p:spPr>
          <a:xfrm>
            <a:off x="2298043" y="722115"/>
            <a:ext cx="1953062" cy="338554"/>
          </a:xfrm>
          <a:prstGeom prst="rect">
            <a:avLst/>
          </a:prstGeom>
          <a:noFill/>
        </p:spPr>
        <p:txBody>
          <a:bodyPr wrap="square" rtlCol="0">
            <a:spAutoFit/>
          </a:bodyP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fr-FR" sz="8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Junior KAM, Trade </a:t>
            </a:r>
            <a:r>
              <a:rPr kumimoji="0" lang="fr-FR" sz="800" b="0" i="0" u="none" strike="noStrike" kern="1200" cap="none" spc="0" normalizeH="0" baseline="0" noProof="0" err="1">
                <a:ln>
                  <a:noFill/>
                </a:ln>
                <a:solidFill>
                  <a:prstClr val="black"/>
                </a:solidFill>
                <a:effectLst/>
                <a:uLnTx/>
                <a:uFillTx/>
                <a:latin typeface="Century Gothic" panose="020B0502020202020204" pitchFamily="34" charset="0"/>
                <a:ea typeface="+mn-ea"/>
                <a:cs typeface="+mn-cs"/>
              </a:rPr>
              <a:t>Mktg</a:t>
            </a:r>
            <a:r>
              <a:rPr kumimoji="0" lang="fr-FR" sz="8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 , </a:t>
            </a:r>
          </a:p>
          <a:p>
            <a:pPr marL="0" marR="0" lvl="0" indent="0" algn="ctr" defTabSz="945988" rtl="0" eaLnBrk="1" fontAlgn="auto" latinLnBrk="0" hangingPunct="1">
              <a:lnSpc>
                <a:spcPct val="100000"/>
              </a:lnSpc>
              <a:spcBef>
                <a:spcPts val="0"/>
              </a:spcBef>
              <a:spcAft>
                <a:spcPts val="0"/>
              </a:spcAft>
              <a:buClrTx/>
              <a:buSzTx/>
              <a:buFontTx/>
              <a:buNone/>
              <a:tabLst/>
              <a:defRPr/>
            </a:pPr>
            <a:r>
              <a:rPr kumimoji="0" lang="fr-FR" sz="8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Busines Dev / </a:t>
            </a:r>
            <a:r>
              <a:rPr kumimoji="0" lang="fr-FR" sz="800" b="0" i="0" u="none" strike="noStrike" kern="1200" cap="none" spc="0" normalizeH="0" baseline="0" noProof="0" err="1">
                <a:ln>
                  <a:noFill/>
                </a:ln>
                <a:solidFill>
                  <a:prstClr val="black"/>
                </a:solidFill>
                <a:effectLst/>
                <a:uLnTx/>
                <a:uFillTx/>
                <a:latin typeface="Century Gothic" panose="020B0502020202020204" pitchFamily="34" charset="0"/>
                <a:ea typeface="+mn-ea"/>
                <a:cs typeface="+mn-cs"/>
              </a:rPr>
              <a:t>Catman</a:t>
            </a:r>
            <a:endParaRPr kumimoji="0" lang="fr-FR" sz="8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218290317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4_Diapositive de titre">
    <p:spTree>
      <p:nvGrpSpPr>
        <p:cNvPr id="1" name=""/>
        <p:cNvGrpSpPr/>
        <p:nvPr/>
      </p:nvGrpSpPr>
      <p:grpSpPr>
        <a:xfrm>
          <a:off x="0" y="0"/>
          <a:ext cx="0" cy="0"/>
          <a:chOff x="0" y="0"/>
          <a:chExt cx="0" cy="0"/>
        </a:xfrm>
      </p:grpSpPr>
      <p:cxnSp>
        <p:nvCxnSpPr>
          <p:cNvPr id="42" name="Connecteur droit 41"/>
          <p:cNvCxnSpPr/>
          <p:nvPr userDrawn="1"/>
        </p:nvCxnSpPr>
        <p:spPr>
          <a:xfrm>
            <a:off x="4251104" y="514003"/>
            <a:ext cx="0" cy="2772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7" name="Rectangle 36"/>
          <p:cNvSpPr/>
          <p:nvPr userDrawn="1"/>
        </p:nvSpPr>
        <p:spPr>
          <a:xfrm>
            <a:off x="2298043" y="3485607"/>
            <a:ext cx="3060000" cy="20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noProof="0">
                <a:latin typeface="Century Gothic" panose="020B0502020202020204" pitchFamily="34" charset="0"/>
              </a:rPr>
              <a:t>ESSENTIAL</a:t>
            </a:r>
          </a:p>
        </p:txBody>
      </p:sp>
      <p:sp>
        <p:nvSpPr>
          <p:cNvPr id="38" name="Rectangle 37"/>
          <p:cNvSpPr/>
          <p:nvPr userDrawn="1"/>
        </p:nvSpPr>
        <p:spPr>
          <a:xfrm>
            <a:off x="5614433" y="3485607"/>
            <a:ext cx="3060000" cy="20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noProof="0">
                <a:latin typeface="Century Gothic" panose="020B0502020202020204" pitchFamily="34" charset="0"/>
              </a:rPr>
              <a:t>ADVANCED</a:t>
            </a:r>
          </a:p>
        </p:txBody>
      </p:sp>
      <p:sp>
        <p:nvSpPr>
          <p:cNvPr id="39" name="Rectangle 38"/>
          <p:cNvSpPr/>
          <p:nvPr userDrawn="1"/>
        </p:nvSpPr>
        <p:spPr>
          <a:xfrm>
            <a:off x="8957068" y="3485607"/>
            <a:ext cx="3060000" cy="20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noProof="0">
                <a:latin typeface="Century Gothic" panose="020B0502020202020204" pitchFamily="34" charset="0"/>
              </a:rPr>
              <a:t>MASTERY</a:t>
            </a:r>
          </a:p>
        </p:txBody>
      </p:sp>
      <p:cxnSp>
        <p:nvCxnSpPr>
          <p:cNvPr id="40" name="Connecteur droit 39"/>
          <p:cNvCxnSpPr/>
          <p:nvPr userDrawn="1"/>
        </p:nvCxnSpPr>
        <p:spPr>
          <a:xfrm>
            <a:off x="5481165" y="3485607"/>
            <a:ext cx="0" cy="3240000"/>
          </a:xfrm>
          <a:prstGeom prst="line">
            <a:avLst/>
          </a:prstGeom>
          <a:ln w="3175">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1" name="Connecteur droit 40"/>
          <p:cNvCxnSpPr/>
          <p:nvPr userDrawn="1"/>
        </p:nvCxnSpPr>
        <p:spPr>
          <a:xfrm>
            <a:off x="8818077" y="3485607"/>
            <a:ext cx="0" cy="3240000"/>
          </a:xfrm>
          <a:prstGeom prst="line">
            <a:avLst/>
          </a:prstGeom>
          <a:ln w="3175">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sp>
        <p:nvSpPr>
          <p:cNvPr id="47" name="ZoneTexte 46"/>
          <p:cNvSpPr txBox="1"/>
          <p:nvPr userDrawn="1"/>
        </p:nvSpPr>
        <p:spPr>
          <a:xfrm>
            <a:off x="62562" y="23621"/>
            <a:ext cx="658174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all" spc="0" normalizeH="0" baseline="0" noProof="0">
                <a:ln>
                  <a:noFill/>
                </a:ln>
                <a:solidFill>
                  <a:prstClr val="black"/>
                </a:solidFill>
                <a:effectLst/>
                <a:uLnTx/>
                <a:uFillTx/>
                <a:latin typeface="Century Gothic" panose="020B0502020202020204" pitchFamily="34" charset="0"/>
                <a:ea typeface="+mn-ea"/>
                <a:cs typeface="+mn-cs"/>
              </a:rPr>
              <a:t>Commerce Field Snapshot</a:t>
            </a:r>
          </a:p>
        </p:txBody>
      </p:sp>
      <p:sp>
        <p:nvSpPr>
          <p:cNvPr id="52" name="Rectangle 51">
            <a:hlinkClick r:id="" action="ppaction://noaction"/>
          </p:cNvPr>
          <p:cNvSpPr/>
          <p:nvPr userDrawn="1"/>
        </p:nvSpPr>
        <p:spPr>
          <a:xfrm>
            <a:off x="8490061" y="38410"/>
            <a:ext cx="1674097" cy="25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Click on: each grey box for training details</a:t>
            </a:r>
          </a:p>
        </p:txBody>
      </p:sp>
      <p:pic>
        <p:nvPicPr>
          <p:cNvPr id="53" name="Image 52"/>
          <p:cNvPicPr>
            <a:picLocks noChangeAspect="1"/>
          </p:cNvPicPr>
          <p:nvPr userDrawn="1"/>
        </p:nvPicPr>
        <p:blipFill rotWithShape="1">
          <a:blip r:embed="rId2" cstate="screen">
            <a:extLst>
              <a:ext uri="{28A0092B-C50C-407E-A947-70E740481C1C}">
                <a14:useLocalDpi xmlns:a14="http://schemas.microsoft.com/office/drawing/2010/main"/>
              </a:ext>
            </a:extLst>
          </a:blip>
          <a:srcRect l="31528" t="27292" b="16875"/>
          <a:stretch/>
        </p:blipFill>
        <p:spPr>
          <a:xfrm>
            <a:off x="8142925" y="36260"/>
            <a:ext cx="314531" cy="256474"/>
          </a:xfrm>
          <a:prstGeom prst="rect">
            <a:avLst/>
          </a:prstGeom>
        </p:spPr>
      </p:pic>
      <p:sp>
        <p:nvSpPr>
          <p:cNvPr id="54" name="Rectangle 53">
            <a:hlinkClick r:id="" action="ppaction://noaction"/>
          </p:cNvPr>
          <p:cNvSpPr/>
          <p:nvPr userDrawn="1"/>
        </p:nvSpPr>
        <p:spPr>
          <a:xfrm>
            <a:off x="10008044" y="38410"/>
            <a:ext cx="2060589" cy="25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or                  /                   logos</a:t>
            </a:r>
          </a:p>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to access content</a:t>
            </a:r>
          </a:p>
        </p:txBody>
      </p:sp>
      <p:pic>
        <p:nvPicPr>
          <p:cNvPr id="55" name="Image 5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348319" y="4990"/>
            <a:ext cx="570652" cy="240275"/>
          </a:xfrm>
          <a:prstGeom prst="rect">
            <a:avLst/>
          </a:prstGeom>
        </p:spPr>
      </p:pic>
      <p:pic>
        <p:nvPicPr>
          <p:cNvPr id="56" name="Picture 7" descr="http://opencollection.files.wordpress.com/2013/09/coursera-logo-nobg.png"/>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10993734" y="48546"/>
            <a:ext cx="538093" cy="1080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66" name="ZoneTexte 65">
            <a:hlinkClick r:id="rId5" action="ppaction://hlinksldjump"/>
          </p:cNvPr>
          <p:cNvSpPr txBox="1"/>
          <p:nvPr userDrawn="1"/>
        </p:nvSpPr>
        <p:spPr>
          <a:xfrm flipH="1">
            <a:off x="10359613" y="6280583"/>
            <a:ext cx="1275329" cy="430887"/>
          </a:xfrm>
          <a:prstGeom prst="rect">
            <a:avLst/>
          </a:prstGeom>
          <a:noFill/>
        </p:spPr>
        <p:txBody>
          <a:bodyPr wrap="square" rtlCol="0">
            <a:spAutoFit/>
          </a:bodyPr>
          <a:lstStyle/>
          <a:p>
            <a:pPr algn="ctr"/>
            <a:r>
              <a:rPr lang="en-GB" sz="1100" b="1" noProof="0">
                <a:latin typeface="Century Gothic" panose="020B0502020202020204" pitchFamily="34" charset="0"/>
              </a:rPr>
              <a:t>Back to Learning Topics</a:t>
            </a:r>
          </a:p>
        </p:txBody>
      </p:sp>
      <p:pic>
        <p:nvPicPr>
          <p:cNvPr id="67" name="Image 66">
            <a:hlinkClick r:id="rId6" action="ppaction://hlinksldjump"/>
          </p:cNvPr>
          <p:cNvPicPr>
            <a:picLocks noChangeAspect="1"/>
          </p:cNvPicPr>
          <p:nvPr userDrawn="1"/>
        </p:nvPicPr>
        <p:blipFill rotWithShape="1">
          <a:blip r:embed="rId7" cstate="screen">
            <a:extLst>
              <a:ext uri="{28A0092B-C50C-407E-A947-70E740481C1C}">
                <a14:useLocalDpi xmlns:a14="http://schemas.microsoft.com/office/drawing/2010/main"/>
              </a:ext>
            </a:extLst>
          </a:blip>
          <a:srcRect l="5660" t="4706" r="6026" b="18431"/>
          <a:stretch/>
        </p:blipFill>
        <p:spPr>
          <a:xfrm>
            <a:off x="11601019" y="6278944"/>
            <a:ext cx="439546" cy="382553"/>
          </a:xfrm>
          <a:prstGeom prst="rect">
            <a:avLst/>
          </a:prstGeom>
        </p:spPr>
      </p:pic>
      <p:sp>
        <p:nvSpPr>
          <p:cNvPr id="51" name="Rectangle 50"/>
          <p:cNvSpPr/>
          <p:nvPr userDrawn="1"/>
        </p:nvSpPr>
        <p:spPr>
          <a:xfrm>
            <a:off x="6402754" y="770646"/>
            <a:ext cx="2693638" cy="215444"/>
          </a:xfrm>
          <a:prstGeom prst="rect">
            <a:avLst/>
          </a:prstGeom>
          <a:noFill/>
        </p:spPr>
        <p:txBody>
          <a:bodyPr wrap="square" rtlCol="0">
            <a:spAutoFit/>
          </a:bodyP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Regional  Managers, Sales Director</a:t>
            </a:r>
          </a:p>
        </p:txBody>
      </p:sp>
      <p:sp>
        <p:nvSpPr>
          <p:cNvPr id="57" name="Rectangle 56"/>
          <p:cNvSpPr/>
          <p:nvPr userDrawn="1"/>
        </p:nvSpPr>
        <p:spPr>
          <a:xfrm>
            <a:off x="9218811" y="770646"/>
            <a:ext cx="2910234" cy="215444"/>
          </a:xfrm>
          <a:prstGeom prst="rect">
            <a:avLst/>
          </a:prstGeom>
          <a:noFill/>
        </p:spPr>
        <p:txBody>
          <a:bodyPr wrap="square" rtlCol="0">
            <a:spAutoFit/>
          </a:bodyPr>
          <a:lstStyle/>
          <a:p>
            <a:pPr algn="ctr"/>
            <a:r>
              <a:rPr kumimoji="0" lang="en-GB" sz="8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Commercial Director, ACD Medical Relations Director </a:t>
            </a:r>
            <a:endParaRPr lang="en-GB" sz="800" noProof="0">
              <a:latin typeface="Century Gothic" panose="020B0502020202020204" pitchFamily="34" charset="0"/>
            </a:endParaRPr>
          </a:p>
        </p:txBody>
      </p:sp>
      <p:sp>
        <p:nvSpPr>
          <p:cNvPr id="61" name="ZoneTexte 60"/>
          <p:cNvSpPr txBox="1"/>
          <p:nvPr userDrawn="1"/>
        </p:nvSpPr>
        <p:spPr>
          <a:xfrm>
            <a:off x="1423555" y="770646"/>
            <a:ext cx="813693" cy="215444"/>
          </a:xfrm>
          <a:prstGeom prst="rect">
            <a:avLst/>
          </a:prstGeom>
          <a:noFill/>
        </p:spPr>
        <p:txBody>
          <a:bodyPr wrap="square" rtlCol="0">
            <a:spAutoFit/>
          </a:bodyPr>
          <a:lstStyle/>
          <a:p>
            <a:pPr algn="ctr"/>
            <a:r>
              <a:rPr lang="en-GB" sz="800" b="0" noProof="0">
                <a:solidFill>
                  <a:schemeClr val="tx1"/>
                </a:solidFill>
                <a:latin typeface="Century Gothic" panose="020B0502020202020204" pitchFamily="34" charset="0"/>
              </a:rPr>
              <a:t>Examples:</a:t>
            </a:r>
          </a:p>
        </p:txBody>
      </p:sp>
      <p:sp>
        <p:nvSpPr>
          <p:cNvPr id="68" name="Rectangle 67"/>
          <p:cNvSpPr/>
          <p:nvPr userDrawn="1"/>
        </p:nvSpPr>
        <p:spPr>
          <a:xfrm>
            <a:off x="2298043" y="770646"/>
            <a:ext cx="3907818" cy="215444"/>
          </a:xfrm>
          <a:prstGeom prst="rect">
            <a:avLst/>
          </a:prstGeom>
          <a:solidFill>
            <a:schemeClr val="bg1"/>
          </a:solidFill>
        </p:spPr>
        <p:txBody>
          <a:bodyPr wrap="square" lIns="0" rIns="0" rtlCol="0">
            <a:spAutoFit/>
          </a:bodyP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PPD Business Partner, CPD/ACD Sales Rep, ACD Medical Rep</a:t>
            </a:r>
          </a:p>
        </p:txBody>
      </p:sp>
      <p:cxnSp>
        <p:nvCxnSpPr>
          <p:cNvPr id="32" name="Connecteur droit 31"/>
          <p:cNvCxnSpPr/>
          <p:nvPr userDrawn="1"/>
        </p:nvCxnSpPr>
        <p:spPr>
          <a:xfrm>
            <a:off x="6294456" y="514003"/>
            <a:ext cx="0" cy="2772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3" name="Connecteur droit 32"/>
          <p:cNvCxnSpPr/>
          <p:nvPr userDrawn="1"/>
        </p:nvCxnSpPr>
        <p:spPr>
          <a:xfrm>
            <a:off x="9211750" y="514003"/>
            <a:ext cx="0" cy="2772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3" name="Rectangle 42"/>
          <p:cNvSpPr/>
          <p:nvPr userDrawn="1"/>
        </p:nvSpPr>
        <p:spPr>
          <a:xfrm>
            <a:off x="2298043" y="514003"/>
            <a:ext cx="3907818" cy="252000"/>
          </a:xfrm>
          <a:prstGeom prst="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noProof="0">
                <a:latin typeface="Century Gothic" panose="020B0502020202020204" pitchFamily="34" charset="0"/>
              </a:rPr>
              <a:t>INDIVIDUAL CONTRIBUTORS</a:t>
            </a:r>
          </a:p>
        </p:txBody>
      </p:sp>
      <p:sp>
        <p:nvSpPr>
          <p:cNvPr id="44" name="Rectangle 43"/>
          <p:cNvSpPr/>
          <p:nvPr userDrawn="1"/>
        </p:nvSpPr>
        <p:spPr>
          <a:xfrm>
            <a:off x="6403453" y="514003"/>
            <a:ext cx="2700000" cy="252000"/>
          </a:xfrm>
          <a:prstGeom prst="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cap="all" baseline="0" noProof="0">
                <a:latin typeface="Century Gothic" panose="020B0502020202020204" pitchFamily="34" charset="0"/>
              </a:rPr>
              <a:t>Team Leaders</a:t>
            </a:r>
          </a:p>
        </p:txBody>
      </p:sp>
      <p:sp>
        <p:nvSpPr>
          <p:cNvPr id="45" name="Rectangle 44"/>
          <p:cNvSpPr/>
          <p:nvPr userDrawn="1"/>
        </p:nvSpPr>
        <p:spPr>
          <a:xfrm>
            <a:off x="9327109" y="514003"/>
            <a:ext cx="2700000" cy="252000"/>
          </a:xfrm>
          <a:prstGeom prst="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800" cap="all" noProof="0">
                <a:latin typeface="Century Gothic" panose="020B0502020202020204" pitchFamily="34" charset="0"/>
              </a:rPr>
              <a:t>Head of function/</a:t>
            </a:r>
            <a:r>
              <a:rPr lang="fr-FR" sz="800">
                <a:latin typeface="Century Gothic" panose="020B0502020202020204" pitchFamily="34" charset="0"/>
              </a:rPr>
              <a:t>COUNTRY COMMITTEE MEMBER</a:t>
            </a:r>
          </a:p>
        </p:txBody>
      </p:sp>
      <p:sp>
        <p:nvSpPr>
          <p:cNvPr id="46" name="ZoneTexte 45"/>
          <p:cNvSpPr txBox="1"/>
          <p:nvPr userDrawn="1"/>
        </p:nvSpPr>
        <p:spPr>
          <a:xfrm>
            <a:off x="4251104" y="905688"/>
            <a:ext cx="1953062" cy="215444"/>
          </a:xfrm>
          <a:prstGeom prst="rect">
            <a:avLst/>
          </a:prstGeom>
          <a:noFill/>
        </p:spPr>
        <p:txBody>
          <a:bodyPr wrap="square" rtlCol="0">
            <a:spAutoFit/>
          </a:bodyPr>
          <a:lstStyle/>
          <a:p>
            <a:pPr lvl="0" algn="ctr"/>
            <a:r>
              <a:rPr lang="en-GB" sz="800" noProof="0">
                <a:latin typeface="Century Gothic" panose="020B0502020202020204" pitchFamily="34" charset="0"/>
              </a:rPr>
              <a:t>Senior</a:t>
            </a:r>
          </a:p>
        </p:txBody>
      </p:sp>
      <p:sp>
        <p:nvSpPr>
          <p:cNvPr id="48" name="Rectangle 47"/>
          <p:cNvSpPr/>
          <p:nvPr userDrawn="1"/>
        </p:nvSpPr>
        <p:spPr>
          <a:xfrm>
            <a:off x="2298043" y="905688"/>
            <a:ext cx="1953062" cy="215444"/>
          </a:xfrm>
          <a:prstGeom prst="rect">
            <a:avLst/>
          </a:prstGeom>
          <a:noFill/>
        </p:spPr>
        <p:txBody>
          <a:bodyPr wrap="square" rtlCol="0">
            <a:spAutoFit/>
          </a:bodyPr>
          <a:lstStyle/>
          <a:p>
            <a:pPr lvl="0" algn="ctr"/>
            <a:r>
              <a:rPr lang="en-GB" sz="800" noProof="0">
                <a:latin typeface="Century Gothic" panose="020B0502020202020204" pitchFamily="34" charset="0"/>
              </a:rPr>
              <a:t>Junior</a:t>
            </a:r>
          </a:p>
        </p:txBody>
      </p:sp>
    </p:spTree>
    <p:extLst>
      <p:ext uri="{BB962C8B-B14F-4D97-AF65-F5344CB8AC3E}">
        <p14:creationId xmlns:p14="http://schemas.microsoft.com/office/powerpoint/2010/main" val="393285762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5_Diapositive de titre">
    <p:spTree>
      <p:nvGrpSpPr>
        <p:cNvPr id="1" name=""/>
        <p:cNvGrpSpPr/>
        <p:nvPr/>
      </p:nvGrpSpPr>
      <p:grpSpPr>
        <a:xfrm>
          <a:off x="0" y="0"/>
          <a:ext cx="0" cy="0"/>
          <a:chOff x="0" y="0"/>
          <a:chExt cx="0" cy="0"/>
        </a:xfrm>
      </p:grpSpPr>
      <p:sp>
        <p:nvSpPr>
          <p:cNvPr id="47" name="ZoneTexte 46"/>
          <p:cNvSpPr txBox="1"/>
          <p:nvPr userDrawn="1"/>
        </p:nvSpPr>
        <p:spPr>
          <a:xfrm>
            <a:off x="62562" y="23621"/>
            <a:ext cx="658174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all" spc="0" normalizeH="0" baseline="0" noProof="0">
                <a:ln>
                  <a:noFill/>
                </a:ln>
                <a:solidFill>
                  <a:prstClr val="black"/>
                </a:solidFill>
                <a:effectLst/>
                <a:uLnTx/>
                <a:uFillTx/>
                <a:latin typeface="Century Gothic" panose="020B0502020202020204" pitchFamily="34" charset="0"/>
                <a:ea typeface="+mn-ea"/>
                <a:cs typeface="+mn-cs"/>
              </a:rPr>
              <a:t>Retail Snapshot</a:t>
            </a:r>
          </a:p>
        </p:txBody>
      </p:sp>
      <p:sp>
        <p:nvSpPr>
          <p:cNvPr id="52" name="Rectangle 51">
            <a:hlinkClick r:id="" action="ppaction://noaction"/>
          </p:cNvPr>
          <p:cNvSpPr/>
          <p:nvPr userDrawn="1"/>
        </p:nvSpPr>
        <p:spPr>
          <a:xfrm>
            <a:off x="8490061" y="38410"/>
            <a:ext cx="1674097" cy="25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Click on: each grey box for training details</a:t>
            </a:r>
          </a:p>
        </p:txBody>
      </p:sp>
      <p:pic>
        <p:nvPicPr>
          <p:cNvPr id="53" name="Image 52"/>
          <p:cNvPicPr>
            <a:picLocks noChangeAspect="1"/>
          </p:cNvPicPr>
          <p:nvPr userDrawn="1"/>
        </p:nvPicPr>
        <p:blipFill rotWithShape="1">
          <a:blip r:embed="rId2" cstate="screen">
            <a:extLst>
              <a:ext uri="{28A0092B-C50C-407E-A947-70E740481C1C}">
                <a14:useLocalDpi xmlns:a14="http://schemas.microsoft.com/office/drawing/2010/main"/>
              </a:ext>
            </a:extLst>
          </a:blip>
          <a:srcRect l="31528" t="27292" b="16875"/>
          <a:stretch/>
        </p:blipFill>
        <p:spPr>
          <a:xfrm>
            <a:off x="8142925" y="36260"/>
            <a:ext cx="314531" cy="256474"/>
          </a:xfrm>
          <a:prstGeom prst="rect">
            <a:avLst/>
          </a:prstGeom>
        </p:spPr>
      </p:pic>
      <p:sp>
        <p:nvSpPr>
          <p:cNvPr id="54" name="Rectangle 53">
            <a:hlinkClick r:id="" action="ppaction://noaction"/>
          </p:cNvPr>
          <p:cNvSpPr/>
          <p:nvPr userDrawn="1"/>
        </p:nvSpPr>
        <p:spPr>
          <a:xfrm>
            <a:off x="10008044" y="38410"/>
            <a:ext cx="2060589" cy="25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or                  /                   logos</a:t>
            </a:r>
          </a:p>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to access content</a:t>
            </a:r>
          </a:p>
        </p:txBody>
      </p:sp>
      <p:pic>
        <p:nvPicPr>
          <p:cNvPr id="55" name="Image 5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348319" y="4990"/>
            <a:ext cx="570652" cy="240275"/>
          </a:xfrm>
          <a:prstGeom prst="rect">
            <a:avLst/>
          </a:prstGeom>
        </p:spPr>
      </p:pic>
      <p:pic>
        <p:nvPicPr>
          <p:cNvPr id="56" name="Picture 7" descr="http://opencollection.files.wordpress.com/2013/09/coursera-logo-nobg.png"/>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10993734" y="48546"/>
            <a:ext cx="538093" cy="1080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66" name="ZoneTexte 65">
            <a:hlinkClick r:id="rId5" action="ppaction://hlinksldjump"/>
          </p:cNvPr>
          <p:cNvSpPr txBox="1"/>
          <p:nvPr userDrawn="1"/>
        </p:nvSpPr>
        <p:spPr>
          <a:xfrm flipH="1">
            <a:off x="10359613" y="6280583"/>
            <a:ext cx="1275329" cy="430887"/>
          </a:xfrm>
          <a:prstGeom prst="rect">
            <a:avLst/>
          </a:prstGeom>
          <a:noFill/>
        </p:spPr>
        <p:txBody>
          <a:bodyPr wrap="square" rtlCol="0">
            <a:spAutoFit/>
          </a:bodyPr>
          <a:lstStyle/>
          <a:p>
            <a:pPr algn="ctr"/>
            <a:r>
              <a:rPr lang="en-GB" sz="1100" b="1">
                <a:latin typeface="Century Gothic" panose="020B0502020202020204" pitchFamily="34" charset="0"/>
              </a:rPr>
              <a:t>Back to Learning Topics</a:t>
            </a:r>
          </a:p>
        </p:txBody>
      </p:sp>
      <p:pic>
        <p:nvPicPr>
          <p:cNvPr id="67" name="Image 66">
            <a:hlinkClick r:id="rId6" action="ppaction://hlinksldjump"/>
          </p:cNvPr>
          <p:cNvPicPr>
            <a:picLocks noChangeAspect="1"/>
          </p:cNvPicPr>
          <p:nvPr userDrawn="1"/>
        </p:nvPicPr>
        <p:blipFill rotWithShape="1">
          <a:blip r:embed="rId7" cstate="screen">
            <a:extLst>
              <a:ext uri="{28A0092B-C50C-407E-A947-70E740481C1C}">
                <a14:useLocalDpi xmlns:a14="http://schemas.microsoft.com/office/drawing/2010/main"/>
              </a:ext>
            </a:extLst>
          </a:blip>
          <a:srcRect l="5660" t="4706" r="6026" b="18431"/>
          <a:stretch/>
        </p:blipFill>
        <p:spPr>
          <a:xfrm>
            <a:off x="11601019" y="6278944"/>
            <a:ext cx="439546" cy="382553"/>
          </a:xfrm>
          <a:prstGeom prst="rect">
            <a:avLst/>
          </a:prstGeom>
        </p:spPr>
      </p:pic>
      <p:sp>
        <p:nvSpPr>
          <p:cNvPr id="44" name="ZoneTexte 43"/>
          <p:cNvSpPr txBox="1"/>
          <p:nvPr userDrawn="1"/>
        </p:nvSpPr>
        <p:spPr>
          <a:xfrm>
            <a:off x="5614433" y="1384295"/>
            <a:ext cx="3060000" cy="338554"/>
          </a:xfrm>
          <a:prstGeom prst="rect">
            <a:avLst/>
          </a:prstGeom>
          <a:noFill/>
        </p:spPr>
        <p:txBody>
          <a:bodyPr wrap="square" rtlCol="0">
            <a:spAutoFit/>
          </a:bodyPr>
          <a:lstStyle/>
          <a:p>
            <a:pPr algn="ctr"/>
            <a:r>
              <a:rPr lang="en-US" sz="800" noProof="0">
                <a:latin typeface="Century Gothic" panose="020B0502020202020204" pitchFamily="34" charset="0"/>
              </a:rPr>
              <a:t>Regional Manager,</a:t>
            </a:r>
            <a:r>
              <a:rPr lang="en-US" sz="800" baseline="0" noProof="0">
                <a:latin typeface="Century Gothic" panose="020B0502020202020204" pitchFamily="34" charset="0"/>
              </a:rPr>
              <a:t> Retail </a:t>
            </a:r>
            <a:r>
              <a:rPr lang="en-US" sz="800" noProof="0">
                <a:latin typeface="Century Gothic" panose="020B0502020202020204" pitchFamily="34" charset="0"/>
              </a:rPr>
              <a:t>Education Manager,</a:t>
            </a:r>
          </a:p>
          <a:p>
            <a:pPr algn="ctr"/>
            <a:r>
              <a:rPr lang="en-US" sz="800" noProof="0">
                <a:latin typeface="Century Gothic" panose="020B0502020202020204" pitchFamily="34" charset="0"/>
              </a:rPr>
              <a:t>Retail Design Manager</a:t>
            </a:r>
          </a:p>
        </p:txBody>
      </p:sp>
      <p:sp>
        <p:nvSpPr>
          <p:cNvPr id="45" name="Rectangle 44"/>
          <p:cNvSpPr/>
          <p:nvPr userDrawn="1"/>
        </p:nvSpPr>
        <p:spPr>
          <a:xfrm>
            <a:off x="8952758" y="1384295"/>
            <a:ext cx="3068620" cy="215444"/>
          </a:xfrm>
          <a:prstGeom prst="rect">
            <a:avLst/>
          </a:prstGeom>
          <a:noFill/>
        </p:spPr>
        <p:txBody>
          <a:bodyPr wrap="square" rtlCol="0">
            <a:spAutoFit/>
          </a:bodyPr>
          <a:lstStyle/>
          <a:p>
            <a:pPr algn="ctr"/>
            <a:r>
              <a:rPr lang="en-GB" sz="800" noProof="0">
                <a:latin typeface="Century Gothic" panose="020B0502020202020204" pitchFamily="34" charset="0"/>
              </a:rPr>
              <a:t>Retail Director, BU Manager</a:t>
            </a:r>
          </a:p>
        </p:txBody>
      </p:sp>
      <p:cxnSp>
        <p:nvCxnSpPr>
          <p:cNvPr id="46" name="Connecteur droit 45"/>
          <p:cNvCxnSpPr/>
          <p:nvPr userDrawn="1"/>
        </p:nvCxnSpPr>
        <p:spPr>
          <a:xfrm>
            <a:off x="5491556" y="1148366"/>
            <a:ext cx="0" cy="2304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8" name="Connecteur droit 47"/>
          <p:cNvCxnSpPr/>
          <p:nvPr userDrawn="1"/>
        </p:nvCxnSpPr>
        <p:spPr>
          <a:xfrm>
            <a:off x="8818077" y="1128034"/>
            <a:ext cx="0" cy="2304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9" name="ZoneTexte 48"/>
          <p:cNvSpPr txBox="1"/>
          <p:nvPr userDrawn="1"/>
        </p:nvSpPr>
        <p:spPr>
          <a:xfrm>
            <a:off x="2298043" y="1384295"/>
            <a:ext cx="3060000" cy="215444"/>
          </a:xfrm>
          <a:prstGeom prst="rect">
            <a:avLst/>
          </a:prstGeom>
          <a:noFill/>
        </p:spPr>
        <p:txBody>
          <a:bodyPr wrap="square" lIns="0" rIns="0" rtlCol="0">
            <a:spAutoFit/>
          </a:bodyP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Century Gothic" panose="020B0502020202020204" pitchFamily="34" charset="0"/>
              </a:rPr>
              <a:t>Retail Business Manager</a:t>
            </a:r>
          </a:p>
        </p:txBody>
      </p:sp>
      <p:sp>
        <p:nvSpPr>
          <p:cNvPr id="63" name="ZoneTexte 62"/>
          <p:cNvSpPr txBox="1"/>
          <p:nvPr userDrawn="1"/>
        </p:nvSpPr>
        <p:spPr>
          <a:xfrm>
            <a:off x="1423555" y="1384295"/>
            <a:ext cx="813693" cy="215444"/>
          </a:xfrm>
          <a:prstGeom prst="rect">
            <a:avLst/>
          </a:prstGeom>
          <a:noFill/>
        </p:spPr>
        <p:txBody>
          <a:bodyPr wrap="square" rtlCol="0">
            <a:spAutoFit/>
          </a:bodyPr>
          <a:lstStyle/>
          <a:p>
            <a:pPr algn="ctr"/>
            <a:r>
              <a:rPr lang="en-GB" sz="800" b="0" noProof="0">
                <a:solidFill>
                  <a:schemeClr val="tx1"/>
                </a:solidFill>
                <a:latin typeface="Century Gothic" panose="020B0502020202020204" pitchFamily="34" charset="0"/>
              </a:rPr>
              <a:t>Examples:</a:t>
            </a:r>
          </a:p>
        </p:txBody>
      </p:sp>
      <p:sp>
        <p:nvSpPr>
          <p:cNvPr id="69" name="Rectangle 68"/>
          <p:cNvSpPr/>
          <p:nvPr userDrawn="1"/>
        </p:nvSpPr>
        <p:spPr>
          <a:xfrm>
            <a:off x="2298043" y="3968068"/>
            <a:ext cx="3060000" cy="20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noProof="0">
                <a:latin typeface="Century Gothic" panose="020B0502020202020204" pitchFamily="34" charset="0"/>
              </a:rPr>
              <a:t>ESSENTIAL</a:t>
            </a:r>
          </a:p>
        </p:txBody>
      </p:sp>
      <p:sp>
        <p:nvSpPr>
          <p:cNvPr id="70" name="Rectangle 69"/>
          <p:cNvSpPr/>
          <p:nvPr userDrawn="1"/>
        </p:nvSpPr>
        <p:spPr>
          <a:xfrm>
            <a:off x="5614433" y="3968068"/>
            <a:ext cx="3060000" cy="20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noProof="0">
                <a:latin typeface="Century Gothic" panose="020B0502020202020204" pitchFamily="34" charset="0"/>
              </a:rPr>
              <a:t>ADVANCED</a:t>
            </a:r>
          </a:p>
        </p:txBody>
      </p:sp>
      <p:sp>
        <p:nvSpPr>
          <p:cNvPr id="71" name="Rectangle 70"/>
          <p:cNvSpPr/>
          <p:nvPr userDrawn="1"/>
        </p:nvSpPr>
        <p:spPr>
          <a:xfrm>
            <a:off x="8957068" y="3968068"/>
            <a:ext cx="3060000" cy="20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noProof="0">
                <a:latin typeface="Century Gothic" panose="020B0502020202020204" pitchFamily="34" charset="0"/>
              </a:rPr>
              <a:t>MASTERY</a:t>
            </a:r>
          </a:p>
        </p:txBody>
      </p:sp>
      <p:cxnSp>
        <p:nvCxnSpPr>
          <p:cNvPr id="72" name="Connecteur droit 71"/>
          <p:cNvCxnSpPr/>
          <p:nvPr userDrawn="1"/>
        </p:nvCxnSpPr>
        <p:spPr>
          <a:xfrm>
            <a:off x="5491556" y="3968068"/>
            <a:ext cx="0" cy="2016000"/>
          </a:xfrm>
          <a:prstGeom prst="line">
            <a:avLst/>
          </a:prstGeom>
          <a:ln w="3175">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3" name="Connecteur droit 72"/>
          <p:cNvCxnSpPr/>
          <p:nvPr userDrawn="1"/>
        </p:nvCxnSpPr>
        <p:spPr>
          <a:xfrm>
            <a:off x="8818077" y="3968068"/>
            <a:ext cx="0" cy="2016000"/>
          </a:xfrm>
          <a:prstGeom prst="line">
            <a:avLst/>
          </a:prstGeom>
          <a:ln w="3175">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sp>
        <p:nvSpPr>
          <p:cNvPr id="74" name="Rectangle 73"/>
          <p:cNvSpPr/>
          <p:nvPr userDrawn="1"/>
        </p:nvSpPr>
        <p:spPr>
          <a:xfrm>
            <a:off x="2298043" y="1147962"/>
            <a:ext cx="3060000" cy="216000"/>
          </a:xfrm>
          <a:prstGeom prst="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noProof="0">
                <a:latin typeface="Century Gothic" panose="020B0502020202020204" pitchFamily="34" charset="0"/>
              </a:rPr>
              <a:t>INDIVIDUAL CONTRIBUTORS</a:t>
            </a:r>
          </a:p>
        </p:txBody>
      </p:sp>
      <p:sp>
        <p:nvSpPr>
          <p:cNvPr id="75" name="Rectangle 74"/>
          <p:cNvSpPr/>
          <p:nvPr userDrawn="1"/>
        </p:nvSpPr>
        <p:spPr>
          <a:xfrm>
            <a:off x="5614433" y="1147962"/>
            <a:ext cx="3060000" cy="216000"/>
          </a:xfrm>
          <a:prstGeom prst="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cap="all" baseline="0" noProof="0">
                <a:latin typeface="Century Gothic" panose="020B0502020202020204" pitchFamily="34" charset="0"/>
              </a:rPr>
              <a:t>Team Leaders</a:t>
            </a:r>
          </a:p>
        </p:txBody>
      </p:sp>
      <p:sp>
        <p:nvSpPr>
          <p:cNvPr id="76" name="Rectangle 75"/>
          <p:cNvSpPr/>
          <p:nvPr userDrawn="1"/>
        </p:nvSpPr>
        <p:spPr>
          <a:xfrm>
            <a:off x="8957068" y="1162085"/>
            <a:ext cx="3060000" cy="216000"/>
          </a:xfrm>
          <a:prstGeom prst="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cap="all" noProof="0">
                <a:latin typeface="Century Gothic" panose="020B0502020202020204" pitchFamily="34" charset="0"/>
              </a:rPr>
              <a:t>Head of function/COUNTRY COMMITTEE MEMBER</a:t>
            </a:r>
          </a:p>
        </p:txBody>
      </p:sp>
    </p:spTree>
    <p:extLst>
      <p:ext uri="{BB962C8B-B14F-4D97-AF65-F5344CB8AC3E}">
        <p14:creationId xmlns:p14="http://schemas.microsoft.com/office/powerpoint/2010/main" val="232486457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6_Diapositive de titre">
    <p:spTree>
      <p:nvGrpSpPr>
        <p:cNvPr id="1" name=""/>
        <p:cNvGrpSpPr/>
        <p:nvPr/>
      </p:nvGrpSpPr>
      <p:grpSpPr>
        <a:xfrm>
          <a:off x="0" y="0"/>
          <a:ext cx="0" cy="0"/>
          <a:chOff x="0" y="0"/>
          <a:chExt cx="0" cy="0"/>
        </a:xfrm>
      </p:grpSpPr>
      <p:cxnSp>
        <p:nvCxnSpPr>
          <p:cNvPr id="34" name="Connecteur droit 33"/>
          <p:cNvCxnSpPr/>
          <p:nvPr userDrawn="1"/>
        </p:nvCxnSpPr>
        <p:spPr>
          <a:xfrm>
            <a:off x="4912809" y="763387"/>
            <a:ext cx="0" cy="3492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7" name="Rectangle 36"/>
          <p:cNvSpPr/>
          <p:nvPr userDrawn="1"/>
        </p:nvSpPr>
        <p:spPr>
          <a:xfrm>
            <a:off x="2298043" y="4711748"/>
            <a:ext cx="3060000" cy="20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noProof="0">
                <a:latin typeface="Century Gothic" panose="020B0502020202020204" pitchFamily="34" charset="0"/>
              </a:rPr>
              <a:t>ESSENTIAL</a:t>
            </a:r>
          </a:p>
        </p:txBody>
      </p:sp>
      <p:sp>
        <p:nvSpPr>
          <p:cNvPr id="38" name="Rectangle 37"/>
          <p:cNvSpPr/>
          <p:nvPr userDrawn="1"/>
        </p:nvSpPr>
        <p:spPr>
          <a:xfrm>
            <a:off x="5614433" y="4711748"/>
            <a:ext cx="3060000" cy="20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noProof="0">
                <a:latin typeface="Century Gothic" panose="020B0502020202020204" pitchFamily="34" charset="0"/>
              </a:rPr>
              <a:t>ADVANCED</a:t>
            </a:r>
          </a:p>
        </p:txBody>
      </p:sp>
      <p:sp>
        <p:nvSpPr>
          <p:cNvPr id="39" name="Rectangle 38"/>
          <p:cNvSpPr/>
          <p:nvPr userDrawn="1"/>
        </p:nvSpPr>
        <p:spPr>
          <a:xfrm>
            <a:off x="8957068" y="4711748"/>
            <a:ext cx="3060000" cy="20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noProof="0">
                <a:latin typeface="Century Gothic" panose="020B0502020202020204" pitchFamily="34" charset="0"/>
              </a:rPr>
              <a:t>MASTERY</a:t>
            </a:r>
          </a:p>
        </p:txBody>
      </p:sp>
      <p:cxnSp>
        <p:nvCxnSpPr>
          <p:cNvPr id="40" name="Connecteur droit 39"/>
          <p:cNvCxnSpPr/>
          <p:nvPr userDrawn="1"/>
        </p:nvCxnSpPr>
        <p:spPr>
          <a:xfrm>
            <a:off x="5491556" y="4711748"/>
            <a:ext cx="0" cy="1404000"/>
          </a:xfrm>
          <a:prstGeom prst="line">
            <a:avLst/>
          </a:prstGeom>
          <a:ln w="3175">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1" name="Connecteur droit 40"/>
          <p:cNvCxnSpPr/>
          <p:nvPr userDrawn="1"/>
        </p:nvCxnSpPr>
        <p:spPr>
          <a:xfrm>
            <a:off x="8797295" y="4711748"/>
            <a:ext cx="0" cy="1404000"/>
          </a:xfrm>
          <a:prstGeom prst="line">
            <a:avLst/>
          </a:prstGeom>
          <a:ln w="3175">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sp>
        <p:nvSpPr>
          <p:cNvPr id="47" name="ZoneTexte 46"/>
          <p:cNvSpPr txBox="1"/>
          <p:nvPr userDrawn="1"/>
        </p:nvSpPr>
        <p:spPr>
          <a:xfrm>
            <a:off x="62562" y="23621"/>
            <a:ext cx="658174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all" spc="0" normalizeH="0" baseline="0" noProof="0">
                <a:ln>
                  <a:noFill/>
                </a:ln>
                <a:solidFill>
                  <a:prstClr val="black"/>
                </a:solidFill>
                <a:effectLst/>
                <a:uLnTx/>
                <a:uFillTx/>
                <a:latin typeface="Century Gothic" panose="020B0502020202020204" pitchFamily="34" charset="0"/>
                <a:ea typeface="+mn-ea"/>
                <a:cs typeface="+mn-cs"/>
              </a:rPr>
              <a:t>Retail Field Snapshot</a:t>
            </a:r>
          </a:p>
        </p:txBody>
      </p:sp>
      <p:sp>
        <p:nvSpPr>
          <p:cNvPr id="52" name="Rectangle 51">
            <a:hlinkClick r:id="" action="ppaction://noaction"/>
          </p:cNvPr>
          <p:cNvSpPr/>
          <p:nvPr userDrawn="1"/>
        </p:nvSpPr>
        <p:spPr>
          <a:xfrm>
            <a:off x="8490061" y="38410"/>
            <a:ext cx="1674097" cy="25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Click on: each grey box for training details</a:t>
            </a:r>
          </a:p>
        </p:txBody>
      </p:sp>
      <p:pic>
        <p:nvPicPr>
          <p:cNvPr id="53" name="Image 52"/>
          <p:cNvPicPr>
            <a:picLocks noChangeAspect="1"/>
          </p:cNvPicPr>
          <p:nvPr userDrawn="1"/>
        </p:nvPicPr>
        <p:blipFill rotWithShape="1">
          <a:blip r:embed="rId2" cstate="screen">
            <a:extLst>
              <a:ext uri="{28A0092B-C50C-407E-A947-70E740481C1C}">
                <a14:useLocalDpi xmlns:a14="http://schemas.microsoft.com/office/drawing/2010/main"/>
              </a:ext>
            </a:extLst>
          </a:blip>
          <a:srcRect l="31528" t="27292" b="16875"/>
          <a:stretch/>
        </p:blipFill>
        <p:spPr>
          <a:xfrm>
            <a:off x="8142925" y="36260"/>
            <a:ext cx="314531" cy="256474"/>
          </a:xfrm>
          <a:prstGeom prst="rect">
            <a:avLst/>
          </a:prstGeom>
        </p:spPr>
      </p:pic>
      <p:sp>
        <p:nvSpPr>
          <p:cNvPr id="54" name="Rectangle 53">
            <a:hlinkClick r:id="" action="ppaction://noaction"/>
          </p:cNvPr>
          <p:cNvSpPr/>
          <p:nvPr userDrawn="1"/>
        </p:nvSpPr>
        <p:spPr>
          <a:xfrm>
            <a:off x="10008044" y="38410"/>
            <a:ext cx="2060589" cy="25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or                  /                   logos</a:t>
            </a:r>
          </a:p>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to access content</a:t>
            </a:r>
          </a:p>
        </p:txBody>
      </p:sp>
      <p:pic>
        <p:nvPicPr>
          <p:cNvPr id="55" name="Image 5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348319" y="4990"/>
            <a:ext cx="570652" cy="240275"/>
          </a:xfrm>
          <a:prstGeom prst="rect">
            <a:avLst/>
          </a:prstGeom>
        </p:spPr>
      </p:pic>
      <p:pic>
        <p:nvPicPr>
          <p:cNvPr id="56" name="Picture 7" descr="http://opencollection.files.wordpress.com/2013/09/coursera-logo-nobg.png"/>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10993734" y="48546"/>
            <a:ext cx="538093" cy="1080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66" name="ZoneTexte 65">
            <a:hlinkClick r:id="rId5" action="ppaction://hlinksldjump"/>
          </p:cNvPr>
          <p:cNvSpPr txBox="1"/>
          <p:nvPr userDrawn="1"/>
        </p:nvSpPr>
        <p:spPr>
          <a:xfrm flipH="1">
            <a:off x="10359613" y="6280583"/>
            <a:ext cx="1275329" cy="430887"/>
          </a:xfrm>
          <a:prstGeom prst="rect">
            <a:avLst/>
          </a:prstGeom>
          <a:noFill/>
        </p:spPr>
        <p:txBody>
          <a:bodyPr wrap="square" rtlCol="0">
            <a:spAutoFit/>
          </a:bodyPr>
          <a:lstStyle/>
          <a:p>
            <a:pPr algn="ctr"/>
            <a:r>
              <a:rPr lang="en-GB" sz="1100" b="1">
                <a:latin typeface="Century Gothic" panose="020B0502020202020204" pitchFamily="34" charset="0"/>
              </a:rPr>
              <a:t>Back to Learning Topics</a:t>
            </a:r>
          </a:p>
        </p:txBody>
      </p:sp>
      <p:pic>
        <p:nvPicPr>
          <p:cNvPr id="67" name="Image 66">
            <a:hlinkClick r:id="rId6" action="ppaction://hlinksldjump"/>
          </p:cNvPr>
          <p:cNvPicPr>
            <a:picLocks noChangeAspect="1"/>
          </p:cNvPicPr>
          <p:nvPr userDrawn="1"/>
        </p:nvPicPr>
        <p:blipFill rotWithShape="1">
          <a:blip r:embed="rId7" cstate="screen">
            <a:extLst>
              <a:ext uri="{28A0092B-C50C-407E-A947-70E740481C1C}">
                <a14:useLocalDpi xmlns:a14="http://schemas.microsoft.com/office/drawing/2010/main"/>
              </a:ext>
            </a:extLst>
          </a:blip>
          <a:srcRect l="5660" t="4706" r="6026" b="18431"/>
          <a:stretch/>
        </p:blipFill>
        <p:spPr>
          <a:xfrm>
            <a:off x="11601019" y="6278944"/>
            <a:ext cx="439546" cy="382553"/>
          </a:xfrm>
          <a:prstGeom prst="rect">
            <a:avLst/>
          </a:prstGeom>
        </p:spPr>
      </p:pic>
      <p:sp>
        <p:nvSpPr>
          <p:cNvPr id="50" name="ZoneTexte 49"/>
          <p:cNvSpPr txBox="1"/>
          <p:nvPr userDrawn="1"/>
        </p:nvSpPr>
        <p:spPr>
          <a:xfrm>
            <a:off x="3609609" y="1014732"/>
            <a:ext cx="1303200" cy="338554"/>
          </a:xfrm>
          <a:prstGeom prst="rect">
            <a:avLst/>
          </a:prstGeom>
          <a:noFill/>
        </p:spPr>
        <p:txBody>
          <a:bodyPr wrap="square" rtlCol="0">
            <a:spAutoFit/>
          </a:bodyPr>
          <a:lstStyle/>
          <a:p>
            <a:pPr algn="ctr"/>
            <a:r>
              <a:rPr lang="en-GB" sz="800" noProof="0">
                <a:latin typeface="Century Gothic" panose="020B0502020202020204" pitchFamily="34" charset="0"/>
              </a:rPr>
              <a:t>Beauty</a:t>
            </a:r>
            <a:r>
              <a:rPr lang="en-GB" sz="800" baseline="0" noProof="0">
                <a:latin typeface="Century Gothic" panose="020B0502020202020204" pitchFamily="34" charset="0"/>
              </a:rPr>
              <a:t> Advisor</a:t>
            </a:r>
          </a:p>
          <a:p>
            <a:pPr algn="ctr"/>
            <a:r>
              <a:rPr lang="en-GB" sz="800" baseline="0" noProof="0">
                <a:latin typeface="Century Gothic" panose="020B0502020202020204" pitchFamily="34" charset="0"/>
              </a:rPr>
              <a:t>Senior</a:t>
            </a:r>
            <a:endParaRPr lang="en-GB" sz="800" noProof="0">
              <a:latin typeface="Century Gothic" panose="020B0502020202020204" pitchFamily="34" charset="0"/>
            </a:endParaRPr>
          </a:p>
        </p:txBody>
      </p:sp>
      <p:sp>
        <p:nvSpPr>
          <p:cNvPr id="51" name="Rectangle 50"/>
          <p:cNvSpPr/>
          <p:nvPr userDrawn="1"/>
        </p:nvSpPr>
        <p:spPr>
          <a:xfrm>
            <a:off x="6403453" y="1014732"/>
            <a:ext cx="2692939" cy="215444"/>
          </a:xfrm>
          <a:prstGeom prst="rect">
            <a:avLst/>
          </a:prstGeom>
          <a:noFill/>
        </p:spPr>
        <p:txBody>
          <a:bodyPr wrap="square" rtlCol="0">
            <a:spAutoFit/>
          </a:bodyPr>
          <a:lstStyle/>
          <a:p>
            <a:pPr algn="ctr"/>
            <a:r>
              <a:rPr lang="en-GB" sz="800" noProof="0">
                <a:latin typeface="Century Gothic" panose="020B0502020202020204" pitchFamily="34" charset="0"/>
              </a:rPr>
              <a:t>Store Manager</a:t>
            </a:r>
          </a:p>
        </p:txBody>
      </p:sp>
      <p:sp>
        <p:nvSpPr>
          <p:cNvPr id="57" name="Rectangle 56"/>
          <p:cNvSpPr/>
          <p:nvPr userDrawn="1"/>
        </p:nvSpPr>
        <p:spPr>
          <a:xfrm>
            <a:off x="9320048" y="1014732"/>
            <a:ext cx="2687531" cy="215444"/>
          </a:xfrm>
          <a:prstGeom prst="rect">
            <a:avLst/>
          </a:prstGeom>
          <a:noFill/>
        </p:spPr>
        <p:txBody>
          <a:bodyPr wrap="square" rtlCol="0">
            <a:spAutoFit/>
          </a:bodyPr>
          <a:lstStyle/>
          <a:p>
            <a:pPr algn="ctr"/>
            <a:r>
              <a:rPr kumimoji="0" lang="en-GB" sz="8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Regional Manager, </a:t>
            </a:r>
            <a:r>
              <a:rPr lang="en-GB" sz="800" noProof="0">
                <a:latin typeface="Century Gothic" panose="020B0502020202020204" pitchFamily="34" charset="0"/>
              </a:rPr>
              <a:t>Retail Director</a:t>
            </a:r>
          </a:p>
        </p:txBody>
      </p:sp>
      <p:cxnSp>
        <p:nvCxnSpPr>
          <p:cNvPr id="58" name="Connecteur droit 57"/>
          <p:cNvCxnSpPr/>
          <p:nvPr userDrawn="1"/>
        </p:nvCxnSpPr>
        <p:spPr>
          <a:xfrm>
            <a:off x="3601334" y="763387"/>
            <a:ext cx="0" cy="3492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9" name="Connecteur droit 58"/>
          <p:cNvCxnSpPr/>
          <p:nvPr userDrawn="1"/>
        </p:nvCxnSpPr>
        <p:spPr>
          <a:xfrm>
            <a:off x="6294456" y="763387"/>
            <a:ext cx="0" cy="3492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0" name="Connecteur droit 59"/>
          <p:cNvCxnSpPr/>
          <p:nvPr userDrawn="1"/>
        </p:nvCxnSpPr>
        <p:spPr>
          <a:xfrm>
            <a:off x="9211750" y="763387"/>
            <a:ext cx="0" cy="3492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1" name="ZoneTexte 60"/>
          <p:cNvSpPr txBox="1"/>
          <p:nvPr userDrawn="1"/>
        </p:nvSpPr>
        <p:spPr>
          <a:xfrm>
            <a:off x="1423555" y="1104370"/>
            <a:ext cx="813693" cy="215444"/>
          </a:xfrm>
          <a:prstGeom prst="rect">
            <a:avLst/>
          </a:prstGeom>
          <a:noFill/>
        </p:spPr>
        <p:txBody>
          <a:bodyPr wrap="square" rtlCol="0">
            <a:spAutoFit/>
          </a:bodyPr>
          <a:lstStyle/>
          <a:p>
            <a:pPr algn="ctr"/>
            <a:r>
              <a:rPr lang="en-GB" sz="800" b="0" noProof="0">
                <a:solidFill>
                  <a:schemeClr val="tx1"/>
                </a:solidFill>
                <a:latin typeface="Century Gothic" panose="020B0502020202020204" pitchFamily="34" charset="0"/>
              </a:rPr>
              <a:t>Examples:</a:t>
            </a:r>
          </a:p>
        </p:txBody>
      </p:sp>
      <p:sp>
        <p:nvSpPr>
          <p:cNvPr id="62" name="Rectangle 61"/>
          <p:cNvSpPr/>
          <p:nvPr userDrawn="1"/>
        </p:nvSpPr>
        <p:spPr>
          <a:xfrm>
            <a:off x="2298043" y="763387"/>
            <a:ext cx="3907818" cy="252000"/>
          </a:xfrm>
          <a:prstGeom prst="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noProof="0">
                <a:latin typeface="Century Gothic" panose="020B0502020202020204" pitchFamily="34" charset="0"/>
              </a:rPr>
              <a:t>INDIVIDUAL CONTRIBUTORS</a:t>
            </a:r>
          </a:p>
        </p:txBody>
      </p:sp>
      <p:sp>
        <p:nvSpPr>
          <p:cNvPr id="64" name="Rectangle 63"/>
          <p:cNvSpPr/>
          <p:nvPr userDrawn="1"/>
        </p:nvSpPr>
        <p:spPr>
          <a:xfrm>
            <a:off x="6403453" y="763387"/>
            <a:ext cx="2700000" cy="252000"/>
          </a:xfrm>
          <a:prstGeom prst="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cap="all" baseline="0" noProof="0">
                <a:latin typeface="Century Gothic" panose="020B0502020202020204" pitchFamily="34" charset="0"/>
              </a:rPr>
              <a:t>Team Leaders</a:t>
            </a:r>
          </a:p>
        </p:txBody>
      </p:sp>
      <p:sp>
        <p:nvSpPr>
          <p:cNvPr id="65" name="Rectangle 64"/>
          <p:cNvSpPr/>
          <p:nvPr userDrawn="1"/>
        </p:nvSpPr>
        <p:spPr>
          <a:xfrm>
            <a:off x="9327109" y="763387"/>
            <a:ext cx="2700000" cy="252000"/>
          </a:xfrm>
          <a:prstGeom prst="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800" cap="all" noProof="0">
                <a:latin typeface="Century Gothic" panose="020B0502020202020204" pitchFamily="34" charset="0"/>
              </a:rPr>
              <a:t>Head of function/</a:t>
            </a:r>
            <a:r>
              <a:rPr lang="en-GB" sz="800">
                <a:latin typeface="Century Gothic" panose="020B0502020202020204" pitchFamily="34" charset="0"/>
              </a:rPr>
              <a:t>COUNTRY COMMITTEE MEMBER</a:t>
            </a:r>
          </a:p>
        </p:txBody>
      </p:sp>
      <p:sp>
        <p:nvSpPr>
          <p:cNvPr id="68" name="Rectangle 67"/>
          <p:cNvSpPr/>
          <p:nvPr userDrawn="1"/>
        </p:nvSpPr>
        <p:spPr>
          <a:xfrm>
            <a:off x="2298043" y="1014732"/>
            <a:ext cx="1303200" cy="338554"/>
          </a:xfrm>
          <a:prstGeom prst="rect">
            <a:avLst/>
          </a:prstGeom>
          <a:noFill/>
        </p:spPr>
        <p:txBody>
          <a:bodyPr wrap="square" rtlCol="0">
            <a:spAutoFit/>
          </a:bodyP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Beauty Adviser</a:t>
            </a:r>
          </a:p>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Junior</a:t>
            </a:r>
          </a:p>
        </p:txBody>
      </p:sp>
      <p:sp>
        <p:nvSpPr>
          <p:cNvPr id="35" name="ZoneTexte 34"/>
          <p:cNvSpPr txBox="1"/>
          <p:nvPr userDrawn="1"/>
        </p:nvSpPr>
        <p:spPr>
          <a:xfrm>
            <a:off x="4919869" y="1014732"/>
            <a:ext cx="1285992" cy="215444"/>
          </a:xfrm>
          <a:prstGeom prst="rect">
            <a:avLst/>
          </a:prstGeom>
          <a:noFill/>
        </p:spPr>
        <p:txBody>
          <a:bodyPr wrap="square" lIns="0" rIns="0" rtlCol="0">
            <a:spAutoFit/>
          </a:bodyP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Category Expert</a:t>
            </a:r>
          </a:p>
        </p:txBody>
      </p:sp>
    </p:spTree>
    <p:extLst>
      <p:ext uri="{BB962C8B-B14F-4D97-AF65-F5344CB8AC3E}">
        <p14:creationId xmlns:p14="http://schemas.microsoft.com/office/powerpoint/2010/main" val="247660223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7_Diapositive de titre">
    <p:spTree>
      <p:nvGrpSpPr>
        <p:cNvPr id="1" name=""/>
        <p:cNvGrpSpPr/>
        <p:nvPr/>
      </p:nvGrpSpPr>
      <p:grpSpPr>
        <a:xfrm>
          <a:off x="0" y="0"/>
          <a:ext cx="0" cy="0"/>
          <a:chOff x="0" y="0"/>
          <a:chExt cx="0" cy="0"/>
        </a:xfrm>
      </p:grpSpPr>
      <p:cxnSp>
        <p:nvCxnSpPr>
          <p:cNvPr id="42" name="Connecteur droit 41"/>
          <p:cNvCxnSpPr/>
          <p:nvPr userDrawn="1"/>
        </p:nvCxnSpPr>
        <p:spPr>
          <a:xfrm>
            <a:off x="4251104" y="638695"/>
            <a:ext cx="0" cy="2196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7" name="Rectangle 36"/>
          <p:cNvSpPr/>
          <p:nvPr userDrawn="1"/>
        </p:nvSpPr>
        <p:spPr>
          <a:xfrm>
            <a:off x="2298043" y="4088284"/>
            <a:ext cx="3060000" cy="20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noProof="0">
                <a:latin typeface="Century Gothic" panose="020B0502020202020204" pitchFamily="34" charset="0"/>
              </a:rPr>
              <a:t>ESSENTIAL</a:t>
            </a:r>
          </a:p>
        </p:txBody>
      </p:sp>
      <p:sp>
        <p:nvSpPr>
          <p:cNvPr id="38" name="Rectangle 37"/>
          <p:cNvSpPr/>
          <p:nvPr userDrawn="1"/>
        </p:nvSpPr>
        <p:spPr>
          <a:xfrm>
            <a:off x="5614433" y="4088284"/>
            <a:ext cx="3060000" cy="20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noProof="0">
                <a:latin typeface="Century Gothic" panose="020B0502020202020204" pitchFamily="34" charset="0"/>
              </a:rPr>
              <a:t>ADVANCED</a:t>
            </a:r>
          </a:p>
        </p:txBody>
      </p:sp>
      <p:sp>
        <p:nvSpPr>
          <p:cNvPr id="39" name="Rectangle 38"/>
          <p:cNvSpPr/>
          <p:nvPr userDrawn="1"/>
        </p:nvSpPr>
        <p:spPr>
          <a:xfrm>
            <a:off x="8957068" y="4088284"/>
            <a:ext cx="3060000" cy="20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noProof="0">
                <a:latin typeface="Century Gothic" panose="020B0502020202020204" pitchFamily="34" charset="0"/>
              </a:rPr>
              <a:t>MASTERY</a:t>
            </a:r>
          </a:p>
        </p:txBody>
      </p:sp>
      <p:cxnSp>
        <p:nvCxnSpPr>
          <p:cNvPr id="40" name="Connecteur droit 39"/>
          <p:cNvCxnSpPr/>
          <p:nvPr userDrawn="1"/>
        </p:nvCxnSpPr>
        <p:spPr>
          <a:xfrm>
            <a:off x="5481165" y="4088284"/>
            <a:ext cx="0" cy="2556000"/>
          </a:xfrm>
          <a:prstGeom prst="line">
            <a:avLst/>
          </a:prstGeom>
          <a:ln w="3175">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1" name="Connecteur droit 40"/>
          <p:cNvCxnSpPr/>
          <p:nvPr userDrawn="1"/>
        </p:nvCxnSpPr>
        <p:spPr>
          <a:xfrm>
            <a:off x="8818077" y="4088284"/>
            <a:ext cx="0" cy="2556000"/>
          </a:xfrm>
          <a:prstGeom prst="line">
            <a:avLst/>
          </a:prstGeom>
          <a:ln w="3175">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sp>
        <p:nvSpPr>
          <p:cNvPr id="47" name="ZoneTexte 46"/>
          <p:cNvSpPr txBox="1"/>
          <p:nvPr userDrawn="1"/>
        </p:nvSpPr>
        <p:spPr>
          <a:xfrm>
            <a:off x="62562" y="23621"/>
            <a:ext cx="658174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all" spc="0" normalizeH="0" baseline="0" noProof="0">
                <a:ln>
                  <a:noFill/>
                </a:ln>
                <a:solidFill>
                  <a:prstClr val="black"/>
                </a:solidFill>
                <a:effectLst/>
                <a:uLnTx/>
                <a:uFillTx/>
                <a:latin typeface="Century Gothic" panose="020B0502020202020204" pitchFamily="34" charset="0"/>
                <a:ea typeface="+mn-ea"/>
                <a:cs typeface="+mn-cs"/>
              </a:rPr>
              <a:t>Education (for PPD) Snapshot</a:t>
            </a:r>
          </a:p>
        </p:txBody>
      </p:sp>
      <p:sp>
        <p:nvSpPr>
          <p:cNvPr id="52" name="Rectangle 51">
            <a:hlinkClick r:id="" action="ppaction://noaction"/>
          </p:cNvPr>
          <p:cNvSpPr/>
          <p:nvPr userDrawn="1"/>
        </p:nvSpPr>
        <p:spPr>
          <a:xfrm>
            <a:off x="8490061" y="38410"/>
            <a:ext cx="1674097" cy="25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Click on: each grey box for training details</a:t>
            </a:r>
          </a:p>
        </p:txBody>
      </p:sp>
      <p:pic>
        <p:nvPicPr>
          <p:cNvPr id="53" name="Image 52"/>
          <p:cNvPicPr>
            <a:picLocks noChangeAspect="1"/>
          </p:cNvPicPr>
          <p:nvPr userDrawn="1"/>
        </p:nvPicPr>
        <p:blipFill rotWithShape="1">
          <a:blip r:embed="rId2" cstate="screen">
            <a:extLst>
              <a:ext uri="{28A0092B-C50C-407E-A947-70E740481C1C}">
                <a14:useLocalDpi xmlns:a14="http://schemas.microsoft.com/office/drawing/2010/main"/>
              </a:ext>
            </a:extLst>
          </a:blip>
          <a:srcRect l="31528" t="27292" b="16875"/>
          <a:stretch/>
        </p:blipFill>
        <p:spPr>
          <a:xfrm>
            <a:off x="8142925" y="36260"/>
            <a:ext cx="314531" cy="256474"/>
          </a:xfrm>
          <a:prstGeom prst="rect">
            <a:avLst/>
          </a:prstGeom>
        </p:spPr>
      </p:pic>
      <p:sp>
        <p:nvSpPr>
          <p:cNvPr id="54" name="Rectangle 53">
            <a:hlinkClick r:id="" action="ppaction://noaction"/>
          </p:cNvPr>
          <p:cNvSpPr/>
          <p:nvPr userDrawn="1"/>
        </p:nvSpPr>
        <p:spPr>
          <a:xfrm>
            <a:off x="10008044" y="38410"/>
            <a:ext cx="2060589" cy="25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or                  /                   logos</a:t>
            </a:r>
          </a:p>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to access content</a:t>
            </a:r>
          </a:p>
        </p:txBody>
      </p:sp>
      <p:pic>
        <p:nvPicPr>
          <p:cNvPr id="55" name="Image 5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348319" y="4990"/>
            <a:ext cx="570652" cy="240275"/>
          </a:xfrm>
          <a:prstGeom prst="rect">
            <a:avLst/>
          </a:prstGeom>
        </p:spPr>
      </p:pic>
      <p:pic>
        <p:nvPicPr>
          <p:cNvPr id="56" name="Picture 7" descr="http://opencollection.files.wordpress.com/2013/09/coursera-logo-nobg.png"/>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10993734" y="48546"/>
            <a:ext cx="538093" cy="1080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66" name="ZoneTexte 65">
            <a:hlinkClick r:id="rId5" action="ppaction://hlinksldjump"/>
          </p:cNvPr>
          <p:cNvSpPr txBox="1"/>
          <p:nvPr userDrawn="1"/>
        </p:nvSpPr>
        <p:spPr>
          <a:xfrm flipH="1">
            <a:off x="10359613" y="6280583"/>
            <a:ext cx="1275329" cy="430887"/>
          </a:xfrm>
          <a:prstGeom prst="rect">
            <a:avLst/>
          </a:prstGeom>
          <a:noFill/>
        </p:spPr>
        <p:txBody>
          <a:bodyPr wrap="square" rtlCol="0">
            <a:spAutoFit/>
          </a:bodyPr>
          <a:lstStyle/>
          <a:p>
            <a:pPr algn="ctr"/>
            <a:r>
              <a:rPr lang="en-GB" sz="1100" b="1" noProof="0">
                <a:latin typeface="Century Gothic" panose="020B0502020202020204" pitchFamily="34" charset="0"/>
              </a:rPr>
              <a:t>Back to Learning Topics</a:t>
            </a:r>
          </a:p>
        </p:txBody>
      </p:sp>
      <p:pic>
        <p:nvPicPr>
          <p:cNvPr id="67" name="Image 66">
            <a:hlinkClick r:id="rId6" action="ppaction://hlinksldjump"/>
          </p:cNvPr>
          <p:cNvPicPr>
            <a:picLocks noChangeAspect="1"/>
          </p:cNvPicPr>
          <p:nvPr userDrawn="1"/>
        </p:nvPicPr>
        <p:blipFill rotWithShape="1">
          <a:blip r:embed="rId7" cstate="screen">
            <a:extLst>
              <a:ext uri="{28A0092B-C50C-407E-A947-70E740481C1C}">
                <a14:useLocalDpi xmlns:a14="http://schemas.microsoft.com/office/drawing/2010/main"/>
              </a:ext>
            </a:extLst>
          </a:blip>
          <a:srcRect l="5660" t="4706" r="6026" b="18431"/>
          <a:stretch/>
        </p:blipFill>
        <p:spPr>
          <a:xfrm>
            <a:off x="11601019" y="6278944"/>
            <a:ext cx="439546" cy="382553"/>
          </a:xfrm>
          <a:prstGeom prst="rect">
            <a:avLst/>
          </a:prstGeom>
        </p:spPr>
      </p:pic>
      <p:sp>
        <p:nvSpPr>
          <p:cNvPr id="51" name="Rectangle 50"/>
          <p:cNvSpPr/>
          <p:nvPr userDrawn="1"/>
        </p:nvSpPr>
        <p:spPr>
          <a:xfrm>
            <a:off x="6402754" y="895338"/>
            <a:ext cx="2693638" cy="215444"/>
          </a:xfrm>
          <a:prstGeom prst="rect">
            <a:avLst/>
          </a:prstGeom>
          <a:noFill/>
        </p:spPr>
        <p:txBody>
          <a:bodyPr wrap="square" rtlCol="0">
            <a:spAutoFit/>
          </a:bodyP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Education Managers</a:t>
            </a:r>
          </a:p>
        </p:txBody>
      </p:sp>
      <p:sp>
        <p:nvSpPr>
          <p:cNvPr id="57" name="Rectangle 56"/>
          <p:cNvSpPr/>
          <p:nvPr userDrawn="1"/>
        </p:nvSpPr>
        <p:spPr>
          <a:xfrm>
            <a:off x="9218811" y="895338"/>
            <a:ext cx="2910234" cy="215444"/>
          </a:xfrm>
          <a:prstGeom prst="rect">
            <a:avLst/>
          </a:prstGeom>
          <a:noFill/>
        </p:spPr>
        <p:txBody>
          <a:bodyPr wrap="square" rtlCol="0">
            <a:spAutoFit/>
          </a:bodyPr>
          <a:lstStyle/>
          <a:p>
            <a:pPr algn="ctr"/>
            <a:r>
              <a:rPr kumimoji="0" lang="en-GB" sz="8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Education Director</a:t>
            </a:r>
            <a:endParaRPr lang="en-GB" sz="800" noProof="0">
              <a:latin typeface="Century Gothic" panose="020B0502020202020204" pitchFamily="34" charset="0"/>
            </a:endParaRPr>
          </a:p>
        </p:txBody>
      </p:sp>
      <p:sp>
        <p:nvSpPr>
          <p:cNvPr id="61" name="ZoneTexte 60"/>
          <p:cNvSpPr txBox="1"/>
          <p:nvPr userDrawn="1"/>
        </p:nvSpPr>
        <p:spPr>
          <a:xfrm>
            <a:off x="1423555" y="895338"/>
            <a:ext cx="813693" cy="215444"/>
          </a:xfrm>
          <a:prstGeom prst="rect">
            <a:avLst/>
          </a:prstGeom>
          <a:noFill/>
        </p:spPr>
        <p:txBody>
          <a:bodyPr wrap="square" rtlCol="0">
            <a:spAutoFit/>
          </a:bodyPr>
          <a:lstStyle/>
          <a:p>
            <a:pPr algn="ctr"/>
            <a:r>
              <a:rPr lang="en-GB" sz="800" b="0" noProof="0">
                <a:solidFill>
                  <a:schemeClr val="tx1"/>
                </a:solidFill>
                <a:latin typeface="Century Gothic" panose="020B0502020202020204" pitchFamily="34" charset="0"/>
              </a:rPr>
              <a:t>Examples:</a:t>
            </a:r>
          </a:p>
        </p:txBody>
      </p:sp>
      <p:sp>
        <p:nvSpPr>
          <p:cNvPr id="68" name="Rectangle 67"/>
          <p:cNvSpPr/>
          <p:nvPr userDrawn="1"/>
        </p:nvSpPr>
        <p:spPr>
          <a:xfrm>
            <a:off x="2298043" y="895338"/>
            <a:ext cx="3907818" cy="215444"/>
          </a:xfrm>
          <a:prstGeom prst="rect">
            <a:avLst/>
          </a:prstGeom>
          <a:noFill/>
        </p:spPr>
        <p:txBody>
          <a:bodyPr wrap="square" lIns="0" rIns="0" rtlCol="0">
            <a:spAutoFit/>
          </a:bodyPr>
          <a:lstStyle/>
          <a:p>
            <a:pPr marL="0" marR="0" lvl="0" indent="0" algn="ctr" defTabSz="945988"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endParaRPr>
          </a:p>
        </p:txBody>
      </p:sp>
      <p:cxnSp>
        <p:nvCxnSpPr>
          <p:cNvPr id="32" name="Connecteur droit 31"/>
          <p:cNvCxnSpPr/>
          <p:nvPr userDrawn="1"/>
        </p:nvCxnSpPr>
        <p:spPr>
          <a:xfrm>
            <a:off x="6294456" y="638695"/>
            <a:ext cx="0" cy="2196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3" name="Connecteur droit 32"/>
          <p:cNvCxnSpPr/>
          <p:nvPr userDrawn="1"/>
        </p:nvCxnSpPr>
        <p:spPr>
          <a:xfrm>
            <a:off x="9211750" y="638695"/>
            <a:ext cx="0" cy="2196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3" name="Rectangle 42"/>
          <p:cNvSpPr/>
          <p:nvPr userDrawn="1"/>
        </p:nvSpPr>
        <p:spPr>
          <a:xfrm>
            <a:off x="2298043" y="638695"/>
            <a:ext cx="3907818" cy="252000"/>
          </a:xfrm>
          <a:prstGeom prst="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noProof="0">
                <a:latin typeface="Century Gothic" panose="020B0502020202020204" pitchFamily="34" charset="0"/>
              </a:rPr>
              <a:t>INDIVIDUAL CONTRIBUTORS</a:t>
            </a:r>
          </a:p>
        </p:txBody>
      </p:sp>
      <p:sp>
        <p:nvSpPr>
          <p:cNvPr id="44" name="Rectangle 43"/>
          <p:cNvSpPr/>
          <p:nvPr userDrawn="1"/>
        </p:nvSpPr>
        <p:spPr>
          <a:xfrm>
            <a:off x="6403453" y="638695"/>
            <a:ext cx="2700000" cy="252000"/>
          </a:xfrm>
          <a:prstGeom prst="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cap="all" baseline="0" noProof="0">
                <a:latin typeface="Century Gothic" panose="020B0502020202020204" pitchFamily="34" charset="0"/>
              </a:rPr>
              <a:t>Team Leaders</a:t>
            </a:r>
          </a:p>
        </p:txBody>
      </p:sp>
      <p:sp>
        <p:nvSpPr>
          <p:cNvPr id="45" name="Rectangle 44"/>
          <p:cNvSpPr/>
          <p:nvPr userDrawn="1"/>
        </p:nvSpPr>
        <p:spPr>
          <a:xfrm>
            <a:off x="9327109" y="638695"/>
            <a:ext cx="2700000" cy="252000"/>
          </a:xfrm>
          <a:prstGeom prst="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800" cap="all" noProof="0">
                <a:latin typeface="Century Gothic" panose="020B0502020202020204" pitchFamily="34" charset="0"/>
              </a:rPr>
              <a:t>Head of function/</a:t>
            </a:r>
            <a:r>
              <a:rPr lang="fr-FR" sz="800">
                <a:latin typeface="Century Gothic" panose="020B0502020202020204" pitchFamily="34" charset="0"/>
              </a:rPr>
              <a:t>COUNTRY COMMITTEE MEMBER</a:t>
            </a:r>
          </a:p>
        </p:txBody>
      </p:sp>
      <p:sp>
        <p:nvSpPr>
          <p:cNvPr id="46" name="ZoneTexte 45"/>
          <p:cNvSpPr txBox="1"/>
          <p:nvPr userDrawn="1"/>
        </p:nvSpPr>
        <p:spPr>
          <a:xfrm>
            <a:off x="4251104" y="895338"/>
            <a:ext cx="1953062" cy="215444"/>
          </a:xfrm>
          <a:prstGeom prst="rect">
            <a:avLst/>
          </a:prstGeom>
          <a:noFill/>
        </p:spPr>
        <p:txBody>
          <a:bodyPr wrap="square" rtlCol="0">
            <a:spAutoFit/>
          </a:bodyPr>
          <a:lstStyle/>
          <a:p>
            <a:pPr lvl="0" algn="ctr"/>
            <a:r>
              <a:rPr lang="en-GB" sz="800" noProof="0">
                <a:latin typeface="Century Gothic" panose="020B0502020202020204" pitchFamily="34" charset="0"/>
              </a:rPr>
              <a:t>Senior</a:t>
            </a:r>
          </a:p>
        </p:txBody>
      </p:sp>
      <p:sp>
        <p:nvSpPr>
          <p:cNvPr id="48" name="Rectangle 47"/>
          <p:cNvSpPr/>
          <p:nvPr userDrawn="1"/>
        </p:nvSpPr>
        <p:spPr>
          <a:xfrm>
            <a:off x="2298043" y="895338"/>
            <a:ext cx="1953062" cy="215444"/>
          </a:xfrm>
          <a:prstGeom prst="rect">
            <a:avLst/>
          </a:prstGeom>
          <a:noFill/>
        </p:spPr>
        <p:txBody>
          <a:bodyPr wrap="square" rtlCol="0">
            <a:spAutoFit/>
          </a:bodyPr>
          <a:lstStyle/>
          <a:p>
            <a:pPr lvl="0" algn="ctr"/>
            <a:r>
              <a:rPr lang="en-GB" sz="800" noProof="0">
                <a:latin typeface="Century Gothic" panose="020B0502020202020204" pitchFamily="34" charset="0"/>
              </a:rPr>
              <a:t>Junior</a:t>
            </a:r>
          </a:p>
        </p:txBody>
      </p:sp>
    </p:spTree>
    <p:extLst>
      <p:ext uri="{BB962C8B-B14F-4D97-AF65-F5344CB8AC3E}">
        <p14:creationId xmlns:p14="http://schemas.microsoft.com/office/powerpoint/2010/main" val="60331863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8_Diapositive de titre">
    <p:spTree>
      <p:nvGrpSpPr>
        <p:cNvPr id="1" name=""/>
        <p:cNvGrpSpPr/>
        <p:nvPr/>
      </p:nvGrpSpPr>
      <p:grpSpPr>
        <a:xfrm>
          <a:off x="0" y="0"/>
          <a:ext cx="0" cy="0"/>
          <a:chOff x="0" y="0"/>
          <a:chExt cx="0" cy="0"/>
        </a:xfrm>
      </p:grpSpPr>
      <p:sp>
        <p:nvSpPr>
          <p:cNvPr id="37" name="Rectangle 36"/>
          <p:cNvSpPr/>
          <p:nvPr userDrawn="1"/>
        </p:nvSpPr>
        <p:spPr>
          <a:xfrm>
            <a:off x="2298044" y="4853365"/>
            <a:ext cx="3094480" cy="20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a:latin typeface="Century Gothic" panose="020B0502020202020204" pitchFamily="34" charset="0"/>
              </a:rPr>
              <a:t>ESSENTIAL</a:t>
            </a:r>
          </a:p>
        </p:txBody>
      </p:sp>
      <p:sp>
        <p:nvSpPr>
          <p:cNvPr id="38" name="Rectangle 37"/>
          <p:cNvSpPr/>
          <p:nvPr userDrawn="1"/>
        </p:nvSpPr>
        <p:spPr>
          <a:xfrm>
            <a:off x="5614433" y="4853365"/>
            <a:ext cx="3096000" cy="20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a:latin typeface="Century Gothic" panose="020B0502020202020204" pitchFamily="34" charset="0"/>
              </a:rPr>
              <a:t>ADVANCED</a:t>
            </a:r>
          </a:p>
        </p:txBody>
      </p:sp>
      <p:sp>
        <p:nvSpPr>
          <p:cNvPr id="39" name="Rectangle 38"/>
          <p:cNvSpPr/>
          <p:nvPr userDrawn="1"/>
        </p:nvSpPr>
        <p:spPr>
          <a:xfrm>
            <a:off x="8948068" y="4853365"/>
            <a:ext cx="3096000" cy="20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a:latin typeface="Century Gothic" panose="020B0502020202020204" pitchFamily="34" charset="0"/>
              </a:rPr>
              <a:t>MASTERY</a:t>
            </a:r>
          </a:p>
        </p:txBody>
      </p:sp>
      <p:cxnSp>
        <p:nvCxnSpPr>
          <p:cNvPr id="40" name="Connecteur droit 39"/>
          <p:cNvCxnSpPr/>
          <p:nvPr userDrawn="1"/>
        </p:nvCxnSpPr>
        <p:spPr>
          <a:xfrm>
            <a:off x="5481891" y="4853365"/>
            <a:ext cx="0" cy="1440000"/>
          </a:xfrm>
          <a:prstGeom prst="line">
            <a:avLst/>
          </a:prstGeom>
          <a:ln w="3175">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1" name="Connecteur droit 40"/>
          <p:cNvCxnSpPr/>
          <p:nvPr userDrawn="1"/>
        </p:nvCxnSpPr>
        <p:spPr>
          <a:xfrm>
            <a:off x="8843477" y="4853365"/>
            <a:ext cx="0" cy="1440000"/>
          </a:xfrm>
          <a:prstGeom prst="line">
            <a:avLst/>
          </a:prstGeom>
          <a:ln w="3175">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sp>
        <p:nvSpPr>
          <p:cNvPr id="35" name="ZoneTexte 34"/>
          <p:cNvSpPr txBox="1"/>
          <p:nvPr userDrawn="1"/>
        </p:nvSpPr>
        <p:spPr>
          <a:xfrm>
            <a:off x="62561" y="23621"/>
            <a:ext cx="736206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all" spc="0" normalizeH="0" baseline="0" noProof="0">
                <a:ln>
                  <a:noFill/>
                </a:ln>
                <a:solidFill>
                  <a:prstClr val="black"/>
                </a:solidFill>
                <a:effectLst/>
                <a:uLnTx/>
                <a:uFillTx/>
                <a:latin typeface="Century Gothic" panose="020B0502020202020204" pitchFamily="34" charset="0"/>
                <a:ea typeface="+mn-ea"/>
                <a:cs typeface="+mn-cs"/>
              </a:rPr>
              <a:t>Operations in Affaires Snapshot</a:t>
            </a:r>
          </a:p>
        </p:txBody>
      </p:sp>
      <p:sp>
        <p:nvSpPr>
          <p:cNvPr id="47" name="Rectangle 46">
            <a:hlinkClick r:id="" action="ppaction://noaction"/>
          </p:cNvPr>
          <p:cNvSpPr/>
          <p:nvPr userDrawn="1"/>
        </p:nvSpPr>
        <p:spPr>
          <a:xfrm>
            <a:off x="8490061" y="38410"/>
            <a:ext cx="1674097" cy="25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Click on: each grey box for training details</a:t>
            </a:r>
          </a:p>
        </p:txBody>
      </p:sp>
      <p:pic>
        <p:nvPicPr>
          <p:cNvPr id="51" name="Image 50"/>
          <p:cNvPicPr>
            <a:picLocks noChangeAspect="1"/>
          </p:cNvPicPr>
          <p:nvPr userDrawn="1"/>
        </p:nvPicPr>
        <p:blipFill rotWithShape="1">
          <a:blip r:embed="rId2" cstate="screen">
            <a:extLst>
              <a:ext uri="{28A0092B-C50C-407E-A947-70E740481C1C}">
                <a14:useLocalDpi xmlns:a14="http://schemas.microsoft.com/office/drawing/2010/main"/>
              </a:ext>
            </a:extLst>
          </a:blip>
          <a:srcRect l="31528" t="27292" b="16875"/>
          <a:stretch/>
        </p:blipFill>
        <p:spPr>
          <a:xfrm>
            <a:off x="8142925" y="36260"/>
            <a:ext cx="314531" cy="256474"/>
          </a:xfrm>
          <a:prstGeom prst="rect">
            <a:avLst/>
          </a:prstGeom>
        </p:spPr>
      </p:pic>
      <p:sp>
        <p:nvSpPr>
          <p:cNvPr id="52" name="Rectangle 51">
            <a:hlinkClick r:id="" action="ppaction://noaction"/>
          </p:cNvPr>
          <p:cNvSpPr/>
          <p:nvPr userDrawn="1"/>
        </p:nvSpPr>
        <p:spPr>
          <a:xfrm>
            <a:off x="10008044" y="38410"/>
            <a:ext cx="2060589" cy="25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or                  /                   logos</a:t>
            </a:r>
          </a:p>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to access content</a:t>
            </a:r>
          </a:p>
        </p:txBody>
      </p:sp>
      <p:pic>
        <p:nvPicPr>
          <p:cNvPr id="53" name="Image 5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348319" y="4990"/>
            <a:ext cx="570652" cy="240275"/>
          </a:xfrm>
          <a:prstGeom prst="rect">
            <a:avLst/>
          </a:prstGeom>
        </p:spPr>
      </p:pic>
      <p:pic>
        <p:nvPicPr>
          <p:cNvPr id="54" name="Picture 7" descr="http://opencollection.files.wordpress.com/2013/09/coursera-logo-nobg.png"/>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10993734" y="48546"/>
            <a:ext cx="538093" cy="1080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70" name="ZoneTexte 69">
            <a:hlinkClick r:id="rId5" action="ppaction://hlinksldjump"/>
          </p:cNvPr>
          <p:cNvSpPr txBox="1"/>
          <p:nvPr userDrawn="1"/>
        </p:nvSpPr>
        <p:spPr>
          <a:xfrm flipH="1">
            <a:off x="10359613" y="6280583"/>
            <a:ext cx="1275329" cy="430887"/>
          </a:xfrm>
          <a:prstGeom prst="rect">
            <a:avLst/>
          </a:prstGeom>
          <a:noFill/>
        </p:spPr>
        <p:txBody>
          <a:bodyPr wrap="square" rtlCol="0">
            <a:spAutoFit/>
          </a:bodyPr>
          <a:lstStyle/>
          <a:p>
            <a:pPr algn="ctr"/>
            <a:r>
              <a:rPr lang="en-GB" sz="1100" b="1">
                <a:latin typeface="Century Gothic" panose="020B0502020202020204" pitchFamily="34" charset="0"/>
              </a:rPr>
              <a:t>Back to Learning Topics</a:t>
            </a:r>
          </a:p>
        </p:txBody>
      </p:sp>
      <p:pic>
        <p:nvPicPr>
          <p:cNvPr id="71" name="Image 70">
            <a:hlinkClick r:id="rId5" action="ppaction://hlinksldjump"/>
          </p:cNvPr>
          <p:cNvPicPr>
            <a:picLocks noChangeAspect="1"/>
          </p:cNvPicPr>
          <p:nvPr userDrawn="1"/>
        </p:nvPicPr>
        <p:blipFill rotWithShape="1">
          <a:blip r:embed="rId6" cstate="screen">
            <a:extLst>
              <a:ext uri="{28A0092B-C50C-407E-A947-70E740481C1C}">
                <a14:useLocalDpi xmlns:a14="http://schemas.microsoft.com/office/drawing/2010/main"/>
              </a:ext>
            </a:extLst>
          </a:blip>
          <a:srcRect l="5660" t="4706" r="6026" b="18431"/>
          <a:stretch/>
        </p:blipFill>
        <p:spPr>
          <a:xfrm>
            <a:off x="11601019" y="6278944"/>
            <a:ext cx="439546" cy="382553"/>
          </a:xfrm>
          <a:prstGeom prst="rect">
            <a:avLst/>
          </a:prstGeom>
        </p:spPr>
      </p:pic>
      <p:cxnSp>
        <p:nvCxnSpPr>
          <p:cNvPr id="48" name="Connecteur droit 47"/>
          <p:cNvCxnSpPr/>
          <p:nvPr userDrawn="1"/>
        </p:nvCxnSpPr>
        <p:spPr>
          <a:xfrm>
            <a:off x="5577832" y="574834"/>
            <a:ext cx="0" cy="4032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9" name="ZoneTexte 48"/>
          <p:cNvSpPr txBox="1"/>
          <p:nvPr userDrawn="1"/>
        </p:nvSpPr>
        <p:spPr>
          <a:xfrm>
            <a:off x="3907073" y="827694"/>
            <a:ext cx="1574817" cy="338554"/>
          </a:xfrm>
          <a:prstGeom prst="rect">
            <a:avLst/>
          </a:prstGeom>
          <a:noFill/>
        </p:spPr>
        <p:txBody>
          <a:bodyPr wrap="square" rtlCol="0">
            <a:spAutoFit/>
          </a:bodyP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Demand Planner, Buyer, Safety engineer</a:t>
            </a:r>
          </a:p>
        </p:txBody>
      </p:sp>
      <p:sp>
        <p:nvSpPr>
          <p:cNvPr id="50" name="Rectangle 49"/>
          <p:cNvSpPr/>
          <p:nvPr userDrawn="1"/>
        </p:nvSpPr>
        <p:spPr>
          <a:xfrm>
            <a:off x="7724945" y="827694"/>
            <a:ext cx="2162214" cy="338554"/>
          </a:xfrm>
          <a:prstGeom prst="rect">
            <a:avLst/>
          </a:prstGeom>
          <a:noFill/>
        </p:spPr>
        <p:txBody>
          <a:bodyPr wrap="square" rtlCol="0">
            <a:spAutoFit/>
          </a:bodyP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Supply Chain Director, Distribution Centre Manager, Sourcing Director</a:t>
            </a:r>
          </a:p>
        </p:txBody>
      </p:sp>
      <p:sp>
        <p:nvSpPr>
          <p:cNvPr id="55" name="Rectangle 54"/>
          <p:cNvSpPr/>
          <p:nvPr userDrawn="1"/>
        </p:nvSpPr>
        <p:spPr>
          <a:xfrm>
            <a:off x="9976505" y="827694"/>
            <a:ext cx="1980000" cy="215444"/>
          </a:xfrm>
          <a:prstGeom prst="rect">
            <a:avLst/>
          </a:prstGeom>
          <a:noFill/>
        </p:spPr>
        <p:txBody>
          <a:bodyPr wrap="square" rtlCol="0">
            <a:spAutoFit/>
          </a:bodyP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Plant Director, Operations Director</a:t>
            </a:r>
          </a:p>
        </p:txBody>
      </p:sp>
      <p:cxnSp>
        <p:nvCxnSpPr>
          <p:cNvPr id="56" name="Connecteur droit 55"/>
          <p:cNvCxnSpPr/>
          <p:nvPr userDrawn="1"/>
        </p:nvCxnSpPr>
        <p:spPr>
          <a:xfrm>
            <a:off x="3900015" y="574834"/>
            <a:ext cx="0" cy="4032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2" name="Connecteur droit 71"/>
          <p:cNvCxnSpPr/>
          <p:nvPr userDrawn="1"/>
        </p:nvCxnSpPr>
        <p:spPr>
          <a:xfrm>
            <a:off x="7726705" y="574834"/>
            <a:ext cx="0" cy="4032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3" name="Connecteur droit 72"/>
          <p:cNvCxnSpPr/>
          <p:nvPr userDrawn="1"/>
        </p:nvCxnSpPr>
        <p:spPr>
          <a:xfrm>
            <a:off x="9887159" y="574834"/>
            <a:ext cx="0" cy="4032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4" name="ZoneTexte 73"/>
          <p:cNvSpPr txBox="1"/>
          <p:nvPr userDrawn="1"/>
        </p:nvSpPr>
        <p:spPr>
          <a:xfrm>
            <a:off x="1423555" y="917332"/>
            <a:ext cx="813693" cy="215444"/>
          </a:xfrm>
          <a:prstGeom prst="rect">
            <a:avLst/>
          </a:prstGeom>
          <a:noFill/>
        </p:spPr>
        <p:txBody>
          <a:bodyPr wrap="square" rtlCol="0">
            <a:spAutoFit/>
          </a:bodyPr>
          <a:lstStyle/>
          <a:p>
            <a:pPr algn="ctr"/>
            <a:r>
              <a:rPr lang="en-GB" sz="800" b="0" noProof="0">
                <a:solidFill>
                  <a:schemeClr val="tx1"/>
                </a:solidFill>
                <a:latin typeface="Century Gothic" panose="020B0502020202020204" pitchFamily="34" charset="0"/>
              </a:rPr>
              <a:t>Examples:</a:t>
            </a:r>
          </a:p>
        </p:txBody>
      </p:sp>
      <p:sp>
        <p:nvSpPr>
          <p:cNvPr id="75" name="Rectangle 74"/>
          <p:cNvSpPr/>
          <p:nvPr userDrawn="1"/>
        </p:nvSpPr>
        <p:spPr>
          <a:xfrm>
            <a:off x="2298042" y="574834"/>
            <a:ext cx="3183849" cy="252000"/>
          </a:xfrm>
          <a:prstGeom prst="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noProof="0">
                <a:latin typeface="Century Gothic" panose="020B0502020202020204" pitchFamily="34" charset="0"/>
              </a:rPr>
              <a:t>INDIVIDUAL CONTRIBUTORS</a:t>
            </a:r>
          </a:p>
        </p:txBody>
      </p:sp>
      <p:sp>
        <p:nvSpPr>
          <p:cNvPr id="76" name="Rectangle 75"/>
          <p:cNvSpPr/>
          <p:nvPr userDrawn="1"/>
        </p:nvSpPr>
        <p:spPr>
          <a:xfrm>
            <a:off x="5667180" y="574834"/>
            <a:ext cx="1980000" cy="252000"/>
          </a:xfrm>
          <a:prstGeom prst="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cap="all" baseline="0" noProof="0">
                <a:latin typeface="Century Gothic" panose="020B0502020202020204" pitchFamily="34" charset="0"/>
              </a:rPr>
              <a:t>Team Leaders</a:t>
            </a:r>
          </a:p>
        </p:txBody>
      </p:sp>
      <p:sp>
        <p:nvSpPr>
          <p:cNvPr id="77" name="Rectangle 76"/>
          <p:cNvSpPr/>
          <p:nvPr userDrawn="1"/>
        </p:nvSpPr>
        <p:spPr>
          <a:xfrm>
            <a:off x="9978267" y="574834"/>
            <a:ext cx="1980000" cy="252000"/>
          </a:xfrm>
          <a:prstGeom prst="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800" cap="all" noProof="0">
                <a:latin typeface="Century Gothic" panose="020B0502020202020204" pitchFamily="34" charset="0"/>
              </a:rPr>
              <a:t>BU MANAGER /</a:t>
            </a:r>
          </a:p>
          <a:p>
            <a:pPr algn="ctr"/>
            <a:r>
              <a:rPr lang="en-GB" sz="800">
                <a:latin typeface="Century Gothic" panose="020B0502020202020204" pitchFamily="34" charset="0"/>
              </a:rPr>
              <a:t>COUNTRY COMMITTEE MEMBER</a:t>
            </a:r>
          </a:p>
        </p:txBody>
      </p:sp>
      <p:sp>
        <p:nvSpPr>
          <p:cNvPr id="78" name="Rectangle 77"/>
          <p:cNvSpPr/>
          <p:nvPr userDrawn="1"/>
        </p:nvSpPr>
        <p:spPr>
          <a:xfrm>
            <a:off x="2298042" y="827694"/>
            <a:ext cx="1601973" cy="338554"/>
          </a:xfrm>
          <a:prstGeom prst="rect">
            <a:avLst/>
          </a:prstGeom>
          <a:noFill/>
        </p:spPr>
        <p:txBody>
          <a:bodyPr wrap="square" lIns="0" rIns="0" rtlCol="0">
            <a:spAutoFit/>
          </a:bodyP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Demand Planner, Buyer, Safety engineer (first 6 months)</a:t>
            </a:r>
          </a:p>
        </p:txBody>
      </p:sp>
      <p:sp>
        <p:nvSpPr>
          <p:cNvPr id="79" name="ZoneTexte 78"/>
          <p:cNvSpPr txBox="1"/>
          <p:nvPr userDrawn="1"/>
        </p:nvSpPr>
        <p:spPr>
          <a:xfrm>
            <a:off x="5587655" y="827694"/>
            <a:ext cx="2137290" cy="338554"/>
          </a:xfrm>
          <a:prstGeom prst="rect">
            <a:avLst/>
          </a:prstGeom>
          <a:noFill/>
        </p:spPr>
        <p:txBody>
          <a:bodyPr wrap="square" lIns="0" rIns="0" rtlCol="0">
            <a:spAutoFit/>
          </a:bodyP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Demand Planning </a:t>
            </a:r>
            <a:r>
              <a:rPr kumimoji="0" lang="en-GB" sz="800" b="0" i="0" u="none" strike="noStrike" kern="1200" cap="none" spc="0" normalizeH="0" baseline="0" noProof="0" err="1">
                <a:ln>
                  <a:noFill/>
                </a:ln>
                <a:solidFill>
                  <a:prstClr val="black"/>
                </a:solidFill>
                <a:effectLst/>
                <a:uLnTx/>
                <a:uFillTx/>
                <a:latin typeface="Century Gothic" panose="020B0502020202020204" pitchFamily="34" charset="0"/>
                <a:ea typeface="+mn-ea"/>
                <a:cs typeface="+mn-cs"/>
              </a:rPr>
              <a:t>Mgr</a:t>
            </a:r>
            <a:r>
              <a:rPr kumimoji="0" lang="en-GB" sz="8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 Sourcing </a:t>
            </a:r>
            <a:r>
              <a:rPr kumimoji="0" lang="en-GB" sz="800" b="0" i="0" u="none" strike="noStrike" kern="1200" cap="none" spc="0" normalizeH="0" baseline="0" noProof="0" err="1">
                <a:ln>
                  <a:noFill/>
                </a:ln>
                <a:solidFill>
                  <a:prstClr val="black"/>
                </a:solidFill>
                <a:effectLst/>
                <a:uLnTx/>
                <a:uFillTx/>
                <a:latin typeface="Century Gothic" panose="020B0502020202020204" pitchFamily="34" charset="0"/>
                <a:ea typeface="+mn-ea"/>
                <a:cs typeface="+mn-cs"/>
              </a:rPr>
              <a:t>Mgr</a:t>
            </a:r>
            <a:r>
              <a:rPr kumimoji="0" lang="en-GB" sz="8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 Safety </a:t>
            </a:r>
            <a:r>
              <a:rPr kumimoji="0" lang="en-GB" sz="800" b="0" i="0" u="none" strike="noStrike" kern="1200" cap="none" spc="0" normalizeH="0" baseline="0" noProof="0" err="1">
                <a:ln>
                  <a:noFill/>
                </a:ln>
                <a:solidFill>
                  <a:prstClr val="black"/>
                </a:solidFill>
                <a:effectLst/>
                <a:uLnTx/>
                <a:uFillTx/>
                <a:latin typeface="Century Gothic" panose="020B0502020202020204" pitchFamily="34" charset="0"/>
                <a:ea typeface="+mn-ea"/>
                <a:cs typeface="+mn-cs"/>
              </a:rPr>
              <a:t>Mgr</a:t>
            </a:r>
            <a:endParaRPr kumimoji="0" lang="en-GB" sz="8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endParaRPr>
          </a:p>
        </p:txBody>
      </p:sp>
      <p:sp>
        <p:nvSpPr>
          <p:cNvPr id="84" name="Rectangle 83"/>
          <p:cNvSpPr/>
          <p:nvPr userDrawn="1"/>
        </p:nvSpPr>
        <p:spPr>
          <a:xfrm>
            <a:off x="7816052" y="574834"/>
            <a:ext cx="1980000" cy="252000"/>
          </a:xfrm>
          <a:prstGeom prst="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a:latin typeface="Century Gothic" panose="020B0502020202020204" pitchFamily="34" charset="0"/>
              </a:rPr>
              <a:t>HEAD OF FUNCTION</a:t>
            </a:r>
            <a:endParaRPr lang="en-GB" sz="800" cap="all" baseline="0" noProof="0">
              <a:latin typeface="Century Gothic" panose="020B0502020202020204" pitchFamily="34" charset="0"/>
            </a:endParaRPr>
          </a:p>
        </p:txBody>
      </p:sp>
    </p:spTree>
    <p:extLst>
      <p:ext uri="{BB962C8B-B14F-4D97-AF65-F5344CB8AC3E}">
        <p14:creationId xmlns:p14="http://schemas.microsoft.com/office/powerpoint/2010/main" val="366684578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0_Diapositive de titre">
    <p:spTree>
      <p:nvGrpSpPr>
        <p:cNvPr id="1" name=""/>
        <p:cNvGrpSpPr/>
        <p:nvPr/>
      </p:nvGrpSpPr>
      <p:grpSpPr>
        <a:xfrm>
          <a:off x="0" y="0"/>
          <a:ext cx="0" cy="0"/>
          <a:chOff x="0" y="0"/>
          <a:chExt cx="0" cy="0"/>
        </a:xfrm>
      </p:grpSpPr>
      <p:sp>
        <p:nvSpPr>
          <p:cNvPr id="47" name="ZoneTexte 46"/>
          <p:cNvSpPr txBox="1"/>
          <p:nvPr userDrawn="1"/>
        </p:nvSpPr>
        <p:spPr>
          <a:xfrm>
            <a:off x="62561" y="23621"/>
            <a:ext cx="674620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all" spc="0" normalizeH="0" baseline="0" noProof="0">
                <a:ln>
                  <a:noFill/>
                </a:ln>
                <a:solidFill>
                  <a:prstClr val="black"/>
                </a:solidFill>
                <a:effectLst/>
                <a:uLnTx/>
                <a:uFillTx/>
                <a:latin typeface="Century Gothic" panose="020B0502020202020204" pitchFamily="34" charset="0"/>
                <a:ea typeface="+mn-ea"/>
                <a:cs typeface="+mn-cs"/>
              </a:rPr>
              <a:t>Assistantship snapshot</a:t>
            </a:r>
          </a:p>
        </p:txBody>
      </p:sp>
      <p:sp>
        <p:nvSpPr>
          <p:cNvPr id="52" name="Rectangle 51">
            <a:hlinkClick r:id="" action="ppaction://noaction"/>
          </p:cNvPr>
          <p:cNvSpPr/>
          <p:nvPr userDrawn="1"/>
        </p:nvSpPr>
        <p:spPr>
          <a:xfrm>
            <a:off x="8490061" y="38410"/>
            <a:ext cx="1674097" cy="25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Click on: each grey box for training details</a:t>
            </a:r>
          </a:p>
        </p:txBody>
      </p:sp>
      <p:pic>
        <p:nvPicPr>
          <p:cNvPr id="53" name="Image 52"/>
          <p:cNvPicPr>
            <a:picLocks noChangeAspect="1"/>
          </p:cNvPicPr>
          <p:nvPr userDrawn="1"/>
        </p:nvPicPr>
        <p:blipFill rotWithShape="1">
          <a:blip r:embed="rId2" cstate="screen">
            <a:extLst>
              <a:ext uri="{28A0092B-C50C-407E-A947-70E740481C1C}">
                <a14:useLocalDpi xmlns:a14="http://schemas.microsoft.com/office/drawing/2010/main"/>
              </a:ext>
            </a:extLst>
          </a:blip>
          <a:srcRect l="31528" t="27292" b="16875"/>
          <a:stretch/>
        </p:blipFill>
        <p:spPr>
          <a:xfrm>
            <a:off x="8142925" y="36260"/>
            <a:ext cx="314531" cy="256474"/>
          </a:xfrm>
          <a:prstGeom prst="rect">
            <a:avLst/>
          </a:prstGeom>
        </p:spPr>
      </p:pic>
      <p:sp>
        <p:nvSpPr>
          <p:cNvPr id="54" name="Rectangle 53">
            <a:hlinkClick r:id="" action="ppaction://noaction"/>
          </p:cNvPr>
          <p:cNvSpPr/>
          <p:nvPr userDrawn="1"/>
        </p:nvSpPr>
        <p:spPr>
          <a:xfrm>
            <a:off x="10008044" y="38410"/>
            <a:ext cx="2060589" cy="25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or                  /                   logos</a:t>
            </a:r>
          </a:p>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to access content</a:t>
            </a:r>
          </a:p>
        </p:txBody>
      </p:sp>
      <p:pic>
        <p:nvPicPr>
          <p:cNvPr id="55" name="Image 5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348319" y="4990"/>
            <a:ext cx="570652" cy="240275"/>
          </a:xfrm>
          <a:prstGeom prst="rect">
            <a:avLst/>
          </a:prstGeom>
        </p:spPr>
      </p:pic>
      <p:pic>
        <p:nvPicPr>
          <p:cNvPr id="56" name="Picture 7" descr="http://opencollection.files.wordpress.com/2013/09/coursera-logo-nobg.png"/>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10993734" y="48546"/>
            <a:ext cx="538093" cy="1080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5" name="ZoneTexte 14">
            <a:hlinkClick r:id="rId5" action="ppaction://hlinksldjump"/>
          </p:cNvPr>
          <p:cNvSpPr txBox="1"/>
          <p:nvPr userDrawn="1"/>
        </p:nvSpPr>
        <p:spPr>
          <a:xfrm flipH="1">
            <a:off x="10359613" y="6280583"/>
            <a:ext cx="1275329" cy="430887"/>
          </a:xfrm>
          <a:prstGeom prst="rect">
            <a:avLst/>
          </a:prstGeom>
          <a:noFill/>
        </p:spPr>
        <p:txBody>
          <a:bodyPr wrap="square" rtlCol="0">
            <a:spAutoFit/>
          </a:bodyPr>
          <a:lstStyle/>
          <a:p>
            <a:pPr algn="ctr"/>
            <a:r>
              <a:rPr lang="en-US" sz="1100" b="1">
                <a:latin typeface="Century Gothic" panose="020B0502020202020204" pitchFamily="34" charset="0"/>
              </a:rPr>
              <a:t>Back to Learning Topics</a:t>
            </a:r>
          </a:p>
        </p:txBody>
      </p:sp>
      <p:pic>
        <p:nvPicPr>
          <p:cNvPr id="16" name="Image 15">
            <a:hlinkClick r:id="rId5" action="ppaction://hlinksldjump"/>
          </p:cNvPr>
          <p:cNvPicPr>
            <a:picLocks noChangeAspect="1"/>
          </p:cNvPicPr>
          <p:nvPr userDrawn="1"/>
        </p:nvPicPr>
        <p:blipFill rotWithShape="1">
          <a:blip r:embed="rId6" cstate="screen">
            <a:extLst>
              <a:ext uri="{28A0092B-C50C-407E-A947-70E740481C1C}">
                <a14:useLocalDpi xmlns:a14="http://schemas.microsoft.com/office/drawing/2010/main"/>
              </a:ext>
            </a:extLst>
          </a:blip>
          <a:srcRect l="5660" t="4706" r="6026" b="18431"/>
          <a:stretch/>
        </p:blipFill>
        <p:spPr>
          <a:xfrm>
            <a:off x="11601019" y="6278944"/>
            <a:ext cx="439546" cy="382553"/>
          </a:xfrm>
          <a:prstGeom prst="rect">
            <a:avLst/>
          </a:prstGeom>
        </p:spPr>
      </p:pic>
      <p:cxnSp>
        <p:nvCxnSpPr>
          <p:cNvPr id="24" name="Connecteur droit 23"/>
          <p:cNvCxnSpPr/>
          <p:nvPr userDrawn="1"/>
        </p:nvCxnSpPr>
        <p:spPr>
          <a:xfrm>
            <a:off x="7893827" y="1370416"/>
            <a:ext cx="0" cy="198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1" name="Rectangle 30"/>
          <p:cNvSpPr/>
          <p:nvPr userDrawn="1"/>
        </p:nvSpPr>
        <p:spPr>
          <a:xfrm>
            <a:off x="2237248" y="1366816"/>
            <a:ext cx="5554202" cy="252000"/>
          </a:xfrm>
          <a:prstGeom prst="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noProof="0">
                <a:latin typeface="Century Gothic" panose="020B0502020202020204" pitchFamily="34" charset="0"/>
              </a:rPr>
              <a:t>INDIVIDUAL CONTRIBUTORS</a:t>
            </a:r>
          </a:p>
        </p:txBody>
      </p:sp>
      <p:sp>
        <p:nvSpPr>
          <p:cNvPr id="35" name="Rectangle 34"/>
          <p:cNvSpPr/>
          <p:nvPr userDrawn="1"/>
        </p:nvSpPr>
        <p:spPr>
          <a:xfrm>
            <a:off x="7996205" y="1366815"/>
            <a:ext cx="4074441" cy="252000"/>
          </a:xfrm>
          <a:prstGeom prst="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noProof="0">
                <a:latin typeface="Century Gothic" panose="020B0502020202020204" pitchFamily="34" charset="0"/>
              </a:rPr>
              <a:t>SENIOR &amp; TOP EXECUTIVES</a:t>
            </a:r>
          </a:p>
        </p:txBody>
      </p:sp>
      <p:sp>
        <p:nvSpPr>
          <p:cNvPr id="36" name="Rectangle 35"/>
          <p:cNvSpPr/>
          <p:nvPr userDrawn="1"/>
        </p:nvSpPr>
        <p:spPr>
          <a:xfrm>
            <a:off x="2298044" y="3848932"/>
            <a:ext cx="3094480" cy="20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a:latin typeface="Century Gothic" panose="020B0502020202020204" pitchFamily="34" charset="0"/>
              </a:rPr>
              <a:t>ESSENTIAL</a:t>
            </a:r>
          </a:p>
        </p:txBody>
      </p:sp>
      <p:sp>
        <p:nvSpPr>
          <p:cNvPr id="42" name="Rectangle 41"/>
          <p:cNvSpPr/>
          <p:nvPr userDrawn="1"/>
        </p:nvSpPr>
        <p:spPr>
          <a:xfrm>
            <a:off x="5614433" y="3848932"/>
            <a:ext cx="3096000" cy="20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a:latin typeface="Century Gothic" panose="020B0502020202020204" pitchFamily="34" charset="0"/>
              </a:rPr>
              <a:t>ADVANCED</a:t>
            </a:r>
          </a:p>
        </p:txBody>
      </p:sp>
      <p:sp>
        <p:nvSpPr>
          <p:cNvPr id="43" name="Rectangle 42"/>
          <p:cNvSpPr/>
          <p:nvPr userDrawn="1"/>
        </p:nvSpPr>
        <p:spPr>
          <a:xfrm>
            <a:off x="8948068" y="3848932"/>
            <a:ext cx="3096000" cy="20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a:latin typeface="Century Gothic" panose="020B0502020202020204" pitchFamily="34" charset="0"/>
              </a:rPr>
              <a:t>MASTERY</a:t>
            </a:r>
          </a:p>
        </p:txBody>
      </p:sp>
      <p:cxnSp>
        <p:nvCxnSpPr>
          <p:cNvPr id="44" name="Connecteur droit 43"/>
          <p:cNvCxnSpPr/>
          <p:nvPr userDrawn="1"/>
        </p:nvCxnSpPr>
        <p:spPr>
          <a:xfrm>
            <a:off x="5481891" y="3848932"/>
            <a:ext cx="0" cy="2412000"/>
          </a:xfrm>
          <a:prstGeom prst="line">
            <a:avLst/>
          </a:prstGeom>
          <a:ln w="3175">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5" name="Connecteur droit 44"/>
          <p:cNvCxnSpPr/>
          <p:nvPr userDrawn="1"/>
        </p:nvCxnSpPr>
        <p:spPr>
          <a:xfrm>
            <a:off x="8829409" y="3848932"/>
            <a:ext cx="0" cy="2412000"/>
          </a:xfrm>
          <a:prstGeom prst="line">
            <a:avLst/>
          </a:prstGeom>
          <a:ln w="3175">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803861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2_Diapositive de titre">
    <p:spTree>
      <p:nvGrpSpPr>
        <p:cNvPr id="1" name=""/>
        <p:cNvGrpSpPr/>
        <p:nvPr/>
      </p:nvGrpSpPr>
      <p:grpSpPr>
        <a:xfrm>
          <a:off x="0" y="0"/>
          <a:ext cx="0" cy="0"/>
          <a:chOff x="0" y="0"/>
          <a:chExt cx="0" cy="0"/>
        </a:xfrm>
      </p:grpSpPr>
      <p:sp>
        <p:nvSpPr>
          <p:cNvPr id="47" name="ZoneTexte 46"/>
          <p:cNvSpPr txBox="1"/>
          <p:nvPr userDrawn="1"/>
        </p:nvSpPr>
        <p:spPr>
          <a:xfrm>
            <a:off x="62562" y="23621"/>
            <a:ext cx="658174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all" spc="0" normalizeH="0" baseline="0" noProof="0">
                <a:ln>
                  <a:noFill/>
                </a:ln>
                <a:solidFill>
                  <a:prstClr val="black"/>
                </a:solidFill>
                <a:effectLst/>
                <a:uLnTx/>
                <a:uFillTx/>
                <a:latin typeface="Century Gothic" panose="020B0502020202020204" pitchFamily="34" charset="0"/>
                <a:ea typeface="+mn-ea"/>
                <a:cs typeface="+mn-cs"/>
              </a:rPr>
              <a:t>Operational marketing Snapshot</a:t>
            </a:r>
          </a:p>
        </p:txBody>
      </p:sp>
      <p:sp>
        <p:nvSpPr>
          <p:cNvPr id="52" name="Rectangle 51">
            <a:hlinkClick r:id="" action="ppaction://noaction"/>
          </p:cNvPr>
          <p:cNvSpPr/>
          <p:nvPr userDrawn="1"/>
        </p:nvSpPr>
        <p:spPr>
          <a:xfrm>
            <a:off x="8490061" y="38410"/>
            <a:ext cx="1674097" cy="25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Click on: each grey box for training details</a:t>
            </a:r>
          </a:p>
        </p:txBody>
      </p:sp>
      <p:pic>
        <p:nvPicPr>
          <p:cNvPr id="53" name="Image 52"/>
          <p:cNvPicPr>
            <a:picLocks noChangeAspect="1"/>
          </p:cNvPicPr>
          <p:nvPr userDrawn="1"/>
        </p:nvPicPr>
        <p:blipFill rotWithShape="1">
          <a:blip r:embed="rId2" cstate="screen">
            <a:extLst>
              <a:ext uri="{28A0092B-C50C-407E-A947-70E740481C1C}">
                <a14:useLocalDpi xmlns:a14="http://schemas.microsoft.com/office/drawing/2010/main"/>
              </a:ext>
            </a:extLst>
          </a:blip>
          <a:srcRect l="31528" t="27292" b="16875"/>
          <a:stretch/>
        </p:blipFill>
        <p:spPr>
          <a:xfrm>
            <a:off x="8142925" y="36260"/>
            <a:ext cx="314531" cy="256474"/>
          </a:xfrm>
          <a:prstGeom prst="rect">
            <a:avLst/>
          </a:prstGeom>
        </p:spPr>
      </p:pic>
      <p:sp>
        <p:nvSpPr>
          <p:cNvPr id="54" name="Rectangle 53">
            <a:hlinkClick r:id="" action="ppaction://noaction"/>
          </p:cNvPr>
          <p:cNvSpPr/>
          <p:nvPr userDrawn="1"/>
        </p:nvSpPr>
        <p:spPr>
          <a:xfrm>
            <a:off x="10008044" y="38410"/>
            <a:ext cx="2060589" cy="25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or                  /                   logos</a:t>
            </a:r>
          </a:p>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to access content</a:t>
            </a:r>
          </a:p>
        </p:txBody>
      </p:sp>
      <p:pic>
        <p:nvPicPr>
          <p:cNvPr id="55" name="Image 5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348319" y="4990"/>
            <a:ext cx="570652" cy="240275"/>
          </a:xfrm>
          <a:prstGeom prst="rect">
            <a:avLst/>
          </a:prstGeom>
        </p:spPr>
      </p:pic>
      <p:pic>
        <p:nvPicPr>
          <p:cNvPr id="56" name="Picture 7" descr="http://opencollection.files.wordpress.com/2013/09/coursera-logo-nobg.png"/>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10993734" y="48546"/>
            <a:ext cx="538093" cy="1080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66" name="ZoneTexte 65">
            <a:hlinkClick r:id="rId5" action="ppaction://hlinksldjump"/>
          </p:cNvPr>
          <p:cNvSpPr txBox="1"/>
          <p:nvPr userDrawn="1"/>
        </p:nvSpPr>
        <p:spPr>
          <a:xfrm flipH="1">
            <a:off x="10359613" y="6280583"/>
            <a:ext cx="1275329" cy="430887"/>
          </a:xfrm>
          <a:prstGeom prst="rect">
            <a:avLst/>
          </a:prstGeom>
          <a:noFill/>
        </p:spPr>
        <p:txBody>
          <a:bodyPr wrap="square" rtlCol="0">
            <a:spAutoFit/>
          </a:bodyPr>
          <a:lstStyle/>
          <a:p>
            <a:pPr algn="ctr"/>
            <a:r>
              <a:rPr lang="en-US" sz="1100" b="1">
                <a:latin typeface="Century Gothic" panose="020B0502020202020204" pitchFamily="34" charset="0"/>
              </a:rPr>
              <a:t>Back to Learning Topics</a:t>
            </a:r>
          </a:p>
        </p:txBody>
      </p:sp>
      <p:pic>
        <p:nvPicPr>
          <p:cNvPr id="67" name="Image 66">
            <a:hlinkClick r:id="rId6" action="ppaction://hlinksldjump"/>
          </p:cNvPr>
          <p:cNvPicPr>
            <a:picLocks noChangeAspect="1"/>
          </p:cNvPicPr>
          <p:nvPr userDrawn="1"/>
        </p:nvPicPr>
        <p:blipFill rotWithShape="1">
          <a:blip r:embed="rId7" cstate="screen">
            <a:extLst>
              <a:ext uri="{28A0092B-C50C-407E-A947-70E740481C1C}">
                <a14:useLocalDpi xmlns:a14="http://schemas.microsoft.com/office/drawing/2010/main"/>
              </a:ext>
            </a:extLst>
          </a:blip>
          <a:srcRect l="5660" t="4706" r="6026" b="18431"/>
          <a:stretch/>
        </p:blipFill>
        <p:spPr>
          <a:xfrm>
            <a:off x="11601019" y="6278944"/>
            <a:ext cx="439546" cy="382553"/>
          </a:xfrm>
          <a:prstGeom prst="rect">
            <a:avLst/>
          </a:prstGeom>
        </p:spPr>
      </p:pic>
      <p:sp>
        <p:nvSpPr>
          <p:cNvPr id="51" name="Rectangle 50"/>
          <p:cNvSpPr/>
          <p:nvPr userDrawn="1"/>
        </p:nvSpPr>
        <p:spPr>
          <a:xfrm>
            <a:off x="6403453" y="760908"/>
            <a:ext cx="2692939" cy="338554"/>
          </a:xfrm>
          <a:prstGeom prst="rect">
            <a:avLst/>
          </a:prstGeom>
          <a:noFill/>
        </p:spPr>
        <p:txBody>
          <a:bodyPr wrap="square" rtlCol="0">
            <a:spAutoFit/>
          </a:bodyPr>
          <a:lstStyle/>
          <a:p>
            <a:pPr algn="ctr"/>
            <a:r>
              <a:rPr lang="en-GB" sz="800" noProof="0">
                <a:latin typeface="Century Gothic" panose="020B0502020202020204" pitchFamily="34" charset="0"/>
              </a:rPr>
              <a:t>Group Product Manager / Senior Brand Manager / Expert Community Leader</a:t>
            </a:r>
          </a:p>
        </p:txBody>
      </p:sp>
      <p:sp>
        <p:nvSpPr>
          <p:cNvPr id="57" name="Rectangle 56"/>
          <p:cNvSpPr/>
          <p:nvPr userDrawn="1"/>
        </p:nvSpPr>
        <p:spPr>
          <a:xfrm>
            <a:off x="9320048" y="760908"/>
            <a:ext cx="2687531" cy="338554"/>
          </a:xfrm>
          <a:prstGeom prst="rect">
            <a:avLst/>
          </a:prstGeom>
          <a:noFill/>
        </p:spPr>
        <p:txBody>
          <a:bodyPr wrap="square" rtlCol="0">
            <a:spAutoFit/>
          </a:bodyPr>
          <a:lstStyle/>
          <a:p>
            <a:pPr algn="ctr"/>
            <a:r>
              <a:rPr lang="en-GB" sz="800" noProof="0">
                <a:latin typeface="Century Gothic" panose="020B0502020202020204" pitchFamily="34" charset="0"/>
              </a:rPr>
              <a:t>Marketing Director / Expert Community Leader / Brand Business Leader / Country CMO </a:t>
            </a:r>
          </a:p>
        </p:txBody>
      </p:sp>
      <p:cxnSp>
        <p:nvCxnSpPr>
          <p:cNvPr id="58" name="Connecteur droit 57"/>
          <p:cNvCxnSpPr/>
          <p:nvPr userDrawn="1"/>
        </p:nvCxnSpPr>
        <p:spPr>
          <a:xfrm>
            <a:off x="4251104" y="541712"/>
            <a:ext cx="0" cy="298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9" name="Connecteur droit 58"/>
          <p:cNvCxnSpPr/>
          <p:nvPr userDrawn="1"/>
        </p:nvCxnSpPr>
        <p:spPr>
          <a:xfrm>
            <a:off x="6294456" y="541712"/>
            <a:ext cx="0" cy="298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0" name="Connecteur droit 59"/>
          <p:cNvCxnSpPr/>
          <p:nvPr userDrawn="1"/>
        </p:nvCxnSpPr>
        <p:spPr>
          <a:xfrm>
            <a:off x="9211750" y="541712"/>
            <a:ext cx="0" cy="298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1" name="ZoneTexte 60"/>
          <p:cNvSpPr txBox="1"/>
          <p:nvPr userDrawn="1"/>
        </p:nvSpPr>
        <p:spPr>
          <a:xfrm>
            <a:off x="1423555" y="882695"/>
            <a:ext cx="813693" cy="215444"/>
          </a:xfrm>
          <a:prstGeom prst="rect">
            <a:avLst/>
          </a:prstGeom>
          <a:noFill/>
        </p:spPr>
        <p:txBody>
          <a:bodyPr wrap="square" rtlCol="0">
            <a:spAutoFit/>
          </a:bodyPr>
          <a:lstStyle/>
          <a:p>
            <a:pPr algn="ctr"/>
            <a:r>
              <a:rPr lang="en-GB" sz="800" b="0" noProof="0">
                <a:solidFill>
                  <a:schemeClr val="tx1"/>
                </a:solidFill>
                <a:latin typeface="Century Gothic" panose="020B0502020202020204" pitchFamily="34" charset="0"/>
              </a:rPr>
              <a:t>Examples:</a:t>
            </a:r>
          </a:p>
        </p:txBody>
      </p:sp>
      <p:sp>
        <p:nvSpPr>
          <p:cNvPr id="64" name="Rectangle 63"/>
          <p:cNvSpPr/>
          <p:nvPr userDrawn="1"/>
        </p:nvSpPr>
        <p:spPr>
          <a:xfrm>
            <a:off x="6403453" y="540550"/>
            <a:ext cx="2700000" cy="252000"/>
          </a:xfrm>
          <a:prstGeom prst="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cap="all" baseline="0" noProof="0">
                <a:latin typeface="Century Gothic" panose="020B0502020202020204" pitchFamily="34" charset="0"/>
              </a:rPr>
              <a:t>Team Leaders</a:t>
            </a:r>
          </a:p>
        </p:txBody>
      </p:sp>
      <p:sp>
        <p:nvSpPr>
          <p:cNvPr id="65" name="Rectangle 64"/>
          <p:cNvSpPr/>
          <p:nvPr userDrawn="1"/>
        </p:nvSpPr>
        <p:spPr>
          <a:xfrm>
            <a:off x="9327109" y="540075"/>
            <a:ext cx="2700000" cy="252000"/>
          </a:xfrm>
          <a:prstGeom prst="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800" cap="all" noProof="0">
                <a:latin typeface="Century Gothic" panose="020B0502020202020204" pitchFamily="34" charset="0"/>
              </a:rPr>
              <a:t>Head of function/</a:t>
            </a:r>
            <a:r>
              <a:rPr lang="fr-FR" sz="800">
                <a:latin typeface="Century Gothic" panose="020B0502020202020204" pitchFamily="34" charset="0"/>
              </a:rPr>
              <a:t>COUNTRY COMMITTEE MEMBER</a:t>
            </a:r>
          </a:p>
        </p:txBody>
      </p:sp>
      <p:sp>
        <p:nvSpPr>
          <p:cNvPr id="3" name="Rectangle 2"/>
          <p:cNvSpPr/>
          <p:nvPr userDrawn="1"/>
        </p:nvSpPr>
        <p:spPr>
          <a:xfrm>
            <a:off x="2298042" y="760908"/>
            <a:ext cx="3906124" cy="215444"/>
          </a:xfrm>
          <a:prstGeom prst="rect">
            <a:avLst/>
          </a:prstGeom>
          <a:solidFill>
            <a:schemeClr val="bg1"/>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Product / Social / Online / Retail Brand Manager</a:t>
            </a:r>
          </a:p>
        </p:txBody>
      </p:sp>
      <p:sp>
        <p:nvSpPr>
          <p:cNvPr id="28" name="ZoneTexte 27"/>
          <p:cNvSpPr txBox="1"/>
          <p:nvPr userDrawn="1"/>
        </p:nvSpPr>
        <p:spPr>
          <a:xfrm>
            <a:off x="4251104" y="880288"/>
            <a:ext cx="1953062" cy="215444"/>
          </a:xfrm>
          <a:prstGeom prst="rect">
            <a:avLst/>
          </a:prstGeom>
          <a:noFill/>
        </p:spPr>
        <p:txBody>
          <a:bodyPr wrap="square" rtlCol="0">
            <a:spAutoFit/>
          </a:bodyPr>
          <a:lstStyle/>
          <a:p>
            <a:pPr lvl="0" algn="ctr"/>
            <a:r>
              <a:rPr lang="en-GB" sz="800" noProof="0">
                <a:latin typeface="Century Gothic" panose="020B0502020202020204" pitchFamily="34" charset="0"/>
              </a:rPr>
              <a:t>Year 2</a:t>
            </a:r>
          </a:p>
        </p:txBody>
      </p:sp>
      <p:sp>
        <p:nvSpPr>
          <p:cNvPr id="29" name="Rectangle 28"/>
          <p:cNvSpPr/>
          <p:nvPr userDrawn="1"/>
        </p:nvSpPr>
        <p:spPr>
          <a:xfrm>
            <a:off x="2298043" y="880288"/>
            <a:ext cx="1953062" cy="215444"/>
          </a:xfrm>
          <a:prstGeom prst="rect">
            <a:avLst/>
          </a:prstGeom>
          <a:noFill/>
        </p:spPr>
        <p:txBody>
          <a:bodyPr wrap="square" rtlCol="0">
            <a:spAutoFit/>
          </a:bodyPr>
          <a:lstStyle/>
          <a:p>
            <a:pPr lvl="0" algn="ctr"/>
            <a:r>
              <a:rPr lang="en-GB" sz="800" noProof="0">
                <a:latin typeface="Century Gothic" panose="020B0502020202020204" pitchFamily="34" charset="0"/>
              </a:rPr>
              <a:t>Year 1</a:t>
            </a:r>
          </a:p>
        </p:txBody>
      </p:sp>
      <p:sp>
        <p:nvSpPr>
          <p:cNvPr id="30" name="Rectangle 29"/>
          <p:cNvSpPr/>
          <p:nvPr userDrawn="1"/>
        </p:nvSpPr>
        <p:spPr>
          <a:xfrm>
            <a:off x="2298043" y="541712"/>
            <a:ext cx="3907818" cy="252000"/>
          </a:xfrm>
          <a:prstGeom prst="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noProof="0">
                <a:latin typeface="Century Gothic" panose="020B0502020202020204" pitchFamily="34" charset="0"/>
              </a:rPr>
              <a:t>INDIVIDUAL CONTRIBUTORS</a:t>
            </a:r>
          </a:p>
        </p:txBody>
      </p:sp>
      <p:sp>
        <p:nvSpPr>
          <p:cNvPr id="31" name="Rectangle 30"/>
          <p:cNvSpPr/>
          <p:nvPr userDrawn="1"/>
        </p:nvSpPr>
        <p:spPr>
          <a:xfrm>
            <a:off x="2298044" y="3788895"/>
            <a:ext cx="3094480" cy="20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noProof="0">
                <a:latin typeface="Century Gothic" panose="020B0502020202020204" pitchFamily="34" charset="0"/>
              </a:rPr>
              <a:t>ESSENTIAL</a:t>
            </a:r>
          </a:p>
        </p:txBody>
      </p:sp>
      <p:sp>
        <p:nvSpPr>
          <p:cNvPr id="32" name="Rectangle 31"/>
          <p:cNvSpPr/>
          <p:nvPr userDrawn="1"/>
        </p:nvSpPr>
        <p:spPr>
          <a:xfrm>
            <a:off x="5614433" y="3788895"/>
            <a:ext cx="3096000" cy="20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noProof="0">
                <a:latin typeface="Century Gothic" panose="020B0502020202020204" pitchFamily="34" charset="0"/>
              </a:rPr>
              <a:t>ADVANCED</a:t>
            </a:r>
          </a:p>
        </p:txBody>
      </p:sp>
      <p:sp>
        <p:nvSpPr>
          <p:cNvPr id="33" name="Rectangle 32"/>
          <p:cNvSpPr/>
          <p:nvPr userDrawn="1"/>
        </p:nvSpPr>
        <p:spPr>
          <a:xfrm>
            <a:off x="8948068" y="3788895"/>
            <a:ext cx="3096000" cy="20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noProof="0">
                <a:latin typeface="Century Gothic" panose="020B0502020202020204" pitchFamily="34" charset="0"/>
              </a:rPr>
              <a:t>MASTERY</a:t>
            </a:r>
          </a:p>
        </p:txBody>
      </p:sp>
      <p:cxnSp>
        <p:nvCxnSpPr>
          <p:cNvPr id="34" name="Connecteur droit 33"/>
          <p:cNvCxnSpPr/>
          <p:nvPr userDrawn="1"/>
        </p:nvCxnSpPr>
        <p:spPr>
          <a:xfrm>
            <a:off x="5481891" y="3788895"/>
            <a:ext cx="0" cy="2880000"/>
          </a:xfrm>
          <a:prstGeom prst="line">
            <a:avLst/>
          </a:prstGeom>
          <a:ln w="3175">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5" name="Connecteur droit 34"/>
          <p:cNvCxnSpPr/>
          <p:nvPr userDrawn="1"/>
        </p:nvCxnSpPr>
        <p:spPr>
          <a:xfrm>
            <a:off x="8843477" y="3788895"/>
            <a:ext cx="0" cy="2880000"/>
          </a:xfrm>
          <a:prstGeom prst="line">
            <a:avLst/>
          </a:prstGeom>
          <a:ln w="3175">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007025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8_Diapositive de titre">
    <p:spTree>
      <p:nvGrpSpPr>
        <p:cNvPr id="1" name=""/>
        <p:cNvGrpSpPr/>
        <p:nvPr/>
      </p:nvGrpSpPr>
      <p:grpSpPr>
        <a:xfrm>
          <a:off x="0" y="0"/>
          <a:ext cx="0" cy="0"/>
          <a:chOff x="0" y="0"/>
          <a:chExt cx="0" cy="0"/>
        </a:xfrm>
      </p:grpSpPr>
      <p:sp>
        <p:nvSpPr>
          <p:cNvPr id="27" name="ZoneTexte 26"/>
          <p:cNvSpPr txBox="1"/>
          <p:nvPr userDrawn="1"/>
        </p:nvSpPr>
        <p:spPr>
          <a:xfrm>
            <a:off x="5614433" y="824338"/>
            <a:ext cx="3060000" cy="338554"/>
          </a:xfrm>
          <a:prstGeom prst="rect">
            <a:avLst/>
          </a:prstGeom>
          <a:noFill/>
        </p:spPr>
        <p:txBody>
          <a:bodyPr wrap="square" rtlCol="0">
            <a:spAutoFit/>
          </a:bodyPr>
          <a:lstStyle/>
          <a:p>
            <a:pPr algn="ctr"/>
            <a:r>
              <a:rPr lang="en-US" sz="800" noProof="0">
                <a:latin typeface="Century Gothic" panose="020B0502020202020204" pitchFamily="34" charset="0"/>
              </a:rPr>
              <a:t>CRM &amp; Loyalty </a:t>
            </a:r>
            <a:r>
              <a:rPr lang="en-US" sz="800" noProof="0" err="1">
                <a:latin typeface="Century Gothic" panose="020B0502020202020204" pitchFamily="34" charset="0"/>
              </a:rPr>
              <a:t>Mgr</a:t>
            </a:r>
            <a:r>
              <a:rPr lang="en-US" sz="800" noProof="0">
                <a:latin typeface="Century Gothic" panose="020B0502020202020204" pitchFamily="34" charset="0"/>
              </a:rPr>
              <a:t>/Dir,  Ecommerce Director, Media &amp; Consumer Touchpoints </a:t>
            </a:r>
            <a:r>
              <a:rPr lang="en-US" sz="800" noProof="0" err="1">
                <a:latin typeface="Century Gothic" panose="020B0502020202020204" pitchFamily="34" charset="0"/>
              </a:rPr>
              <a:t>Mgr</a:t>
            </a:r>
            <a:r>
              <a:rPr lang="en-US" sz="800" noProof="0">
                <a:latin typeface="Century Gothic" panose="020B0502020202020204" pitchFamily="34" charset="0"/>
              </a:rPr>
              <a:t>/ Dir</a:t>
            </a:r>
          </a:p>
        </p:txBody>
      </p:sp>
      <p:sp>
        <p:nvSpPr>
          <p:cNvPr id="30" name="Rectangle 29"/>
          <p:cNvSpPr/>
          <p:nvPr userDrawn="1"/>
        </p:nvSpPr>
        <p:spPr>
          <a:xfrm>
            <a:off x="8952758" y="824338"/>
            <a:ext cx="3068620" cy="215444"/>
          </a:xfrm>
          <a:prstGeom prst="rect">
            <a:avLst/>
          </a:prstGeom>
          <a:noFill/>
        </p:spPr>
        <p:txBody>
          <a:bodyPr wrap="square" rtlCol="0">
            <a:spAutoFit/>
          </a:bodyPr>
          <a:lstStyle/>
          <a:p>
            <a:pPr algn="ctr"/>
            <a:r>
              <a:rPr lang="en-GB" sz="800" noProof="0">
                <a:latin typeface="Century Gothic" panose="020B0502020202020204" pitchFamily="34" charset="0"/>
              </a:rPr>
              <a:t>CMO / CDO</a:t>
            </a:r>
          </a:p>
        </p:txBody>
      </p:sp>
      <p:cxnSp>
        <p:nvCxnSpPr>
          <p:cNvPr id="9" name="Connecteur droit 8"/>
          <p:cNvCxnSpPr/>
          <p:nvPr userDrawn="1"/>
        </p:nvCxnSpPr>
        <p:spPr>
          <a:xfrm>
            <a:off x="5491556" y="664609"/>
            <a:ext cx="0" cy="288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3" name="Connecteur droit 32"/>
          <p:cNvCxnSpPr/>
          <p:nvPr userDrawn="1"/>
        </p:nvCxnSpPr>
        <p:spPr>
          <a:xfrm>
            <a:off x="8818077" y="644277"/>
            <a:ext cx="0" cy="288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9" name="ZoneTexte 48"/>
          <p:cNvSpPr txBox="1"/>
          <p:nvPr userDrawn="1"/>
        </p:nvSpPr>
        <p:spPr>
          <a:xfrm>
            <a:off x="2298043" y="824338"/>
            <a:ext cx="3060000" cy="338554"/>
          </a:xfrm>
          <a:prstGeom prst="rect">
            <a:avLst/>
          </a:prstGeom>
          <a:noFill/>
        </p:spPr>
        <p:txBody>
          <a:bodyPr wrap="square" lIns="0" rIns="0" rtlCol="0">
            <a:spAutoFit/>
          </a:bodyP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Century Gothic" panose="020B0502020202020204" pitchFamily="34" charset="0"/>
              </a:rPr>
              <a:t>Digital Project Manager, Social &amp; Community /CRM / </a:t>
            </a:r>
            <a:r>
              <a:rPr kumimoji="0" lang="en-US" sz="800" b="0" i="0" u="none" strike="noStrike" kern="1200" cap="none" spc="0" normalizeH="0" baseline="0" noProof="0" err="1">
                <a:ln>
                  <a:noFill/>
                </a:ln>
                <a:solidFill>
                  <a:prstClr val="black"/>
                </a:solidFill>
                <a:effectLst/>
                <a:uLnTx/>
                <a:uFillTx/>
                <a:latin typeface="Century Gothic" panose="020B0502020202020204" pitchFamily="34" charset="0"/>
              </a:rPr>
              <a:t>Ecom</a:t>
            </a:r>
            <a:r>
              <a:rPr kumimoji="0" lang="en-US" sz="800" b="0" i="0" u="none" strike="noStrike" kern="1200" cap="none" spc="0" normalizeH="0" baseline="0" noProof="0">
                <a:ln>
                  <a:noFill/>
                </a:ln>
                <a:solidFill>
                  <a:prstClr val="black"/>
                </a:solidFill>
                <a:effectLst/>
                <a:uLnTx/>
                <a:uFillTx/>
                <a:latin typeface="Century Gothic" panose="020B0502020202020204" pitchFamily="34" charset="0"/>
              </a:rPr>
              <a:t> / Content Manager, Data Scientist, E-</a:t>
            </a:r>
            <a:r>
              <a:rPr kumimoji="0" lang="en-US" sz="800" b="0" i="0" u="none" strike="noStrike" kern="1200" cap="none" spc="0" normalizeH="0" baseline="0" noProof="0" err="1">
                <a:ln>
                  <a:noFill/>
                </a:ln>
                <a:solidFill>
                  <a:prstClr val="black"/>
                </a:solidFill>
                <a:effectLst/>
                <a:uLnTx/>
                <a:uFillTx/>
                <a:latin typeface="Century Gothic" panose="020B0502020202020204" pitchFamily="34" charset="0"/>
              </a:rPr>
              <a:t>Kam</a:t>
            </a:r>
            <a:r>
              <a:rPr kumimoji="0" lang="en-US" sz="800" b="0" i="0" u="none" strike="noStrike" kern="1200" cap="none" spc="0" normalizeH="0" baseline="0" noProof="0">
                <a:ln>
                  <a:noFill/>
                </a:ln>
                <a:solidFill>
                  <a:prstClr val="black"/>
                </a:solidFill>
                <a:effectLst/>
                <a:uLnTx/>
                <a:uFillTx/>
                <a:latin typeface="Century Gothic" panose="020B0502020202020204" pitchFamily="34" charset="0"/>
              </a:rPr>
              <a:t>, E-</a:t>
            </a:r>
            <a:r>
              <a:rPr kumimoji="0" lang="en-US" sz="800" b="0" i="0" u="none" strike="noStrike" kern="1200" cap="none" spc="0" normalizeH="0" baseline="0" noProof="0" err="1">
                <a:ln>
                  <a:noFill/>
                </a:ln>
                <a:solidFill>
                  <a:prstClr val="black"/>
                </a:solidFill>
                <a:effectLst/>
                <a:uLnTx/>
                <a:uFillTx/>
                <a:latin typeface="Century Gothic" panose="020B0502020202020204" pitchFamily="34" charset="0"/>
              </a:rPr>
              <a:t>Merch</a:t>
            </a:r>
            <a:endParaRPr kumimoji="0" lang="en-US" sz="800" b="0" i="0" u="none" strike="noStrike" kern="1200" cap="none" spc="0" normalizeH="0" baseline="0" noProof="0">
              <a:ln>
                <a:noFill/>
              </a:ln>
              <a:solidFill>
                <a:prstClr val="black"/>
              </a:solidFill>
              <a:effectLst/>
              <a:uLnTx/>
              <a:uFillTx/>
              <a:latin typeface="Century Gothic" panose="020B0502020202020204" pitchFamily="34" charset="0"/>
            </a:endParaRPr>
          </a:p>
        </p:txBody>
      </p:sp>
      <p:sp>
        <p:nvSpPr>
          <p:cNvPr id="25" name="ZoneTexte 24"/>
          <p:cNvSpPr txBox="1"/>
          <p:nvPr userDrawn="1"/>
        </p:nvSpPr>
        <p:spPr>
          <a:xfrm>
            <a:off x="1423555" y="824338"/>
            <a:ext cx="813693" cy="215444"/>
          </a:xfrm>
          <a:prstGeom prst="rect">
            <a:avLst/>
          </a:prstGeom>
          <a:noFill/>
        </p:spPr>
        <p:txBody>
          <a:bodyPr wrap="square" rtlCol="0">
            <a:spAutoFit/>
          </a:bodyPr>
          <a:lstStyle/>
          <a:p>
            <a:pPr algn="ctr"/>
            <a:r>
              <a:rPr lang="en-GB" sz="800" b="0" noProof="0">
                <a:solidFill>
                  <a:schemeClr val="tx1"/>
                </a:solidFill>
                <a:latin typeface="Century Gothic" panose="020B0502020202020204" pitchFamily="34" charset="0"/>
              </a:rPr>
              <a:t>Examples:</a:t>
            </a:r>
          </a:p>
        </p:txBody>
      </p:sp>
      <p:sp>
        <p:nvSpPr>
          <p:cNvPr id="37" name="Rectangle 36"/>
          <p:cNvSpPr/>
          <p:nvPr userDrawn="1"/>
        </p:nvSpPr>
        <p:spPr>
          <a:xfrm>
            <a:off x="2298043" y="3968068"/>
            <a:ext cx="3060000" cy="20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noProof="0">
                <a:latin typeface="Century Gothic" panose="020B0502020202020204" pitchFamily="34" charset="0"/>
              </a:rPr>
              <a:t>ESSENTIAL</a:t>
            </a:r>
          </a:p>
        </p:txBody>
      </p:sp>
      <p:sp>
        <p:nvSpPr>
          <p:cNvPr id="38" name="Rectangle 37"/>
          <p:cNvSpPr/>
          <p:nvPr userDrawn="1"/>
        </p:nvSpPr>
        <p:spPr>
          <a:xfrm>
            <a:off x="5614433" y="3968068"/>
            <a:ext cx="3060000" cy="20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noProof="0">
                <a:latin typeface="Century Gothic" panose="020B0502020202020204" pitchFamily="34" charset="0"/>
              </a:rPr>
              <a:t>ADVANCED</a:t>
            </a:r>
          </a:p>
        </p:txBody>
      </p:sp>
      <p:sp>
        <p:nvSpPr>
          <p:cNvPr id="39" name="Rectangle 38"/>
          <p:cNvSpPr/>
          <p:nvPr userDrawn="1"/>
        </p:nvSpPr>
        <p:spPr>
          <a:xfrm>
            <a:off x="8957068" y="3968068"/>
            <a:ext cx="3060000" cy="20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noProof="0">
                <a:latin typeface="Century Gothic" panose="020B0502020202020204" pitchFamily="34" charset="0"/>
              </a:rPr>
              <a:t>MASTERY</a:t>
            </a:r>
          </a:p>
        </p:txBody>
      </p:sp>
      <p:cxnSp>
        <p:nvCxnSpPr>
          <p:cNvPr id="40" name="Connecteur droit 39"/>
          <p:cNvCxnSpPr/>
          <p:nvPr userDrawn="1"/>
        </p:nvCxnSpPr>
        <p:spPr>
          <a:xfrm>
            <a:off x="5491556" y="3968068"/>
            <a:ext cx="0" cy="2340000"/>
          </a:xfrm>
          <a:prstGeom prst="line">
            <a:avLst/>
          </a:prstGeom>
          <a:ln w="3175">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1" name="Connecteur droit 40"/>
          <p:cNvCxnSpPr/>
          <p:nvPr userDrawn="1"/>
        </p:nvCxnSpPr>
        <p:spPr>
          <a:xfrm>
            <a:off x="8818077" y="3968068"/>
            <a:ext cx="0" cy="2340000"/>
          </a:xfrm>
          <a:prstGeom prst="line">
            <a:avLst/>
          </a:prstGeom>
          <a:ln w="3175">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sp>
        <p:nvSpPr>
          <p:cNvPr id="42" name="Rectangle 41"/>
          <p:cNvSpPr/>
          <p:nvPr userDrawn="1"/>
        </p:nvSpPr>
        <p:spPr>
          <a:xfrm>
            <a:off x="2298043" y="588005"/>
            <a:ext cx="3060000" cy="216000"/>
          </a:xfrm>
          <a:prstGeom prst="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noProof="0">
                <a:latin typeface="Century Gothic" panose="020B0502020202020204" pitchFamily="34" charset="0"/>
              </a:rPr>
              <a:t>INDIVIDUAL CONTRIBUTORS</a:t>
            </a:r>
          </a:p>
        </p:txBody>
      </p:sp>
      <p:sp>
        <p:nvSpPr>
          <p:cNvPr id="45" name="Rectangle 44"/>
          <p:cNvSpPr/>
          <p:nvPr userDrawn="1"/>
        </p:nvSpPr>
        <p:spPr>
          <a:xfrm>
            <a:off x="5614433" y="588005"/>
            <a:ext cx="3060000" cy="216000"/>
          </a:xfrm>
          <a:prstGeom prst="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cap="all" baseline="0" noProof="0">
                <a:latin typeface="Century Gothic" panose="020B0502020202020204" pitchFamily="34" charset="0"/>
              </a:rPr>
              <a:t>Team Leaders</a:t>
            </a:r>
          </a:p>
        </p:txBody>
      </p:sp>
      <p:sp>
        <p:nvSpPr>
          <p:cNvPr id="46" name="Rectangle 45"/>
          <p:cNvSpPr/>
          <p:nvPr userDrawn="1"/>
        </p:nvSpPr>
        <p:spPr>
          <a:xfrm>
            <a:off x="8957068" y="602128"/>
            <a:ext cx="3060000" cy="216000"/>
          </a:xfrm>
          <a:prstGeom prst="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cap="all" noProof="0">
                <a:latin typeface="Century Gothic" panose="020B0502020202020204" pitchFamily="34" charset="0"/>
              </a:rPr>
              <a:t>Head of function/COUNTRY COMMITTEE MEMBER</a:t>
            </a:r>
          </a:p>
        </p:txBody>
      </p:sp>
      <p:sp>
        <p:nvSpPr>
          <p:cNvPr id="47" name="ZoneTexte 46"/>
          <p:cNvSpPr txBox="1"/>
          <p:nvPr userDrawn="1"/>
        </p:nvSpPr>
        <p:spPr>
          <a:xfrm>
            <a:off x="62562" y="23621"/>
            <a:ext cx="658174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all" spc="0" normalizeH="0" baseline="0" noProof="0">
                <a:ln>
                  <a:noFill/>
                </a:ln>
                <a:solidFill>
                  <a:prstClr val="black"/>
                </a:solidFill>
                <a:effectLst/>
                <a:uLnTx/>
                <a:uFillTx/>
                <a:latin typeface="Century Gothic" panose="020B0502020202020204" pitchFamily="34" charset="0"/>
                <a:ea typeface="+mn-ea"/>
                <a:cs typeface="+mn-cs"/>
              </a:rPr>
              <a:t>Digital for Experts Snapshot</a:t>
            </a:r>
          </a:p>
        </p:txBody>
      </p:sp>
      <p:sp>
        <p:nvSpPr>
          <p:cNvPr id="52" name="Rectangle 51">
            <a:hlinkClick r:id="" action="ppaction://noaction"/>
          </p:cNvPr>
          <p:cNvSpPr/>
          <p:nvPr userDrawn="1"/>
        </p:nvSpPr>
        <p:spPr>
          <a:xfrm>
            <a:off x="8490061" y="38410"/>
            <a:ext cx="1674097" cy="25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Click on: each grey box for training details</a:t>
            </a:r>
          </a:p>
        </p:txBody>
      </p:sp>
      <p:pic>
        <p:nvPicPr>
          <p:cNvPr id="53" name="Image 52"/>
          <p:cNvPicPr>
            <a:picLocks noChangeAspect="1"/>
          </p:cNvPicPr>
          <p:nvPr userDrawn="1"/>
        </p:nvPicPr>
        <p:blipFill rotWithShape="1">
          <a:blip r:embed="rId2" cstate="screen">
            <a:extLst>
              <a:ext uri="{28A0092B-C50C-407E-A947-70E740481C1C}">
                <a14:useLocalDpi xmlns:a14="http://schemas.microsoft.com/office/drawing/2010/main"/>
              </a:ext>
            </a:extLst>
          </a:blip>
          <a:srcRect l="31528" t="27292" b="16875"/>
          <a:stretch/>
        </p:blipFill>
        <p:spPr>
          <a:xfrm>
            <a:off x="8142925" y="36260"/>
            <a:ext cx="314531" cy="256474"/>
          </a:xfrm>
          <a:prstGeom prst="rect">
            <a:avLst/>
          </a:prstGeom>
        </p:spPr>
      </p:pic>
      <p:sp>
        <p:nvSpPr>
          <p:cNvPr id="54" name="Rectangle 53">
            <a:hlinkClick r:id="" action="ppaction://noaction"/>
          </p:cNvPr>
          <p:cNvSpPr/>
          <p:nvPr userDrawn="1"/>
        </p:nvSpPr>
        <p:spPr>
          <a:xfrm>
            <a:off x="10008044" y="38410"/>
            <a:ext cx="2060589" cy="25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or                  /                   logos</a:t>
            </a:r>
          </a:p>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to access content</a:t>
            </a:r>
          </a:p>
        </p:txBody>
      </p:sp>
      <p:pic>
        <p:nvPicPr>
          <p:cNvPr id="55" name="Image 5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348319" y="4990"/>
            <a:ext cx="570652" cy="240275"/>
          </a:xfrm>
          <a:prstGeom prst="rect">
            <a:avLst/>
          </a:prstGeom>
        </p:spPr>
      </p:pic>
      <p:pic>
        <p:nvPicPr>
          <p:cNvPr id="56" name="Picture 7" descr="http://opencollection.files.wordpress.com/2013/09/coursera-logo-nobg.png"/>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10993734" y="48546"/>
            <a:ext cx="538093" cy="1080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66" name="ZoneTexte 65">
            <a:hlinkClick r:id="rId5" action="ppaction://hlinksldjump"/>
          </p:cNvPr>
          <p:cNvSpPr txBox="1"/>
          <p:nvPr userDrawn="1"/>
        </p:nvSpPr>
        <p:spPr>
          <a:xfrm flipH="1">
            <a:off x="10359613" y="6280583"/>
            <a:ext cx="1275329" cy="430887"/>
          </a:xfrm>
          <a:prstGeom prst="rect">
            <a:avLst/>
          </a:prstGeom>
          <a:noFill/>
        </p:spPr>
        <p:txBody>
          <a:bodyPr wrap="square" rtlCol="0">
            <a:spAutoFit/>
          </a:bodyPr>
          <a:lstStyle/>
          <a:p>
            <a:pPr algn="ctr"/>
            <a:r>
              <a:rPr lang="en-US" sz="1100" b="1">
                <a:latin typeface="Century Gothic" panose="020B0502020202020204" pitchFamily="34" charset="0"/>
              </a:rPr>
              <a:t>Back to Learning Topics</a:t>
            </a:r>
          </a:p>
        </p:txBody>
      </p:sp>
      <p:pic>
        <p:nvPicPr>
          <p:cNvPr id="67" name="Image 66">
            <a:hlinkClick r:id="rId6" action="ppaction://hlinksldjump"/>
          </p:cNvPr>
          <p:cNvPicPr>
            <a:picLocks noChangeAspect="1"/>
          </p:cNvPicPr>
          <p:nvPr userDrawn="1"/>
        </p:nvPicPr>
        <p:blipFill rotWithShape="1">
          <a:blip r:embed="rId7" cstate="screen">
            <a:extLst>
              <a:ext uri="{28A0092B-C50C-407E-A947-70E740481C1C}">
                <a14:useLocalDpi xmlns:a14="http://schemas.microsoft.com/office/drawing/2010/main"/>
              </a:ext>
            </a:extLst>
          </a:blip>
          <a:srcRect l="5660" t="4706" r="6026" b="18431"/>
          <a:stretch/>
        </p:blipFill>
        <p:spPr>
          <a:xfrm>
            <a:off x="11601019" y="6278944"/>
            <a:ext cx="439546" cy="382553"/>
          </a:xfrm>
          <a:prstGeom prst="rect">
            <a:avLst/>
          </a:prstGeom>
        </p:spPr>
      </p:pic>
    </p:spTree>
    <p:extLst>
      <p:ext uri="{BB962C8B-B14F-4D97-AF65-F5344CB8AC3E}">
        <p14:creationId xmlns:p14="http://schemas.microsoft.com/office/powerpoint/2010/main" val="1743818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7_Diapositive de titre">
    <p:spTree>
      <p:nvGrpSpPr>
        <p:cNvPr id="1" name=""/>
        <p:cNvGrpSpPr/>
        <p:nvPr/>
      </p:nvGrpSpPr>
      <p:grpSpPr>
        <a:xfrm>
          <a:off x="0" y="0"/>
          <a:ext cx="0" cy="0"/>
          <a:chOff x="0" y="0"/>
          <a:chExt cx="0" cy="0"/>
        </a:xfrm>
      </p:grpSpPr>
      <p:sp>
        <p:nvSpPr>
          <p:cNvPr id="37" name="Rectangle 36"/>
          <p:cNvSpPr/>
          <p:nvPr userDrawn="1"/>
        </p:nvSpPr>
        <p:spPr>
          <a:xfrm>
            <a:off x="2298044" y="766989"/>
            <a:ext cx="3094480" cy="20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a:latin typeface="Century Gothic" panose="020B0502020202020204" pitchFamily="34" charset="0"/>
              </a:rPr>
              <a:t>ESSENTIAL</a:t>
            </a:r>
          </a:p>
        </p:txBody>
      </p:sp>
      <p:sp>
        <p:nvSpPr>
          <p:cNvPr id="38" name="Rectangle 37"/>
          <p:cNvSpPr/>
          <p:nvPr userDrawn="1"/>
        </p:nvSpPr>
        <p:spPr>
          <a:xfrm>
            <a:off x="5614433" y="766989"/>
            <a:ext cx="3096000" cy="20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a:latin typeface="Century Gothic" panose="020B0502020202020204" pitchFamily="34" charset="0"/>
              </a:rPr>
              <a:t>ADVANCED</a:t>
            </a:r>
          </a:p>
        </p:txBody>
      </p:sp>
      <p:sp>
        <p:nvSpPr>
          <p:cNvPr id="39" name="Rectangle 38"/>
          <p:cNvSpPr/>
          <p:nvPr userDrawn="1"/>
        </p:nvSpPr>
        <p:spPr>
          <a:xfrm>
            <a:off x="8948068" y="766989"/>
            <a:ext cx="3096000" cy="20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a:latin typeface="Century Gothic" panose="020B0502020202020204" pitchFamily="34" charset="0"/>
              </a:rPr>
              <a:t>MASTERY</a:t>
            </a:r>
          </a:p>
        </p:txBody>
      </p:sp>
      <p:cxnSp>
        <p:nvCxnSpPr>
          <p:cNvPr id="40" name="Connecteur droit 39"/>
          <p:cNvCxnSpPr/>
          <p:nvPr userDrawn="1"/>
        </p:nvCxnSpPr>
        <p:spPr>
          <a:xfrm>
            <a:off x="5481891" y="766989"/>
            <a:ext cx="0" cy="5364000"/>
          </a:xfrm>
          <a:prstGeom prst="line">
            <a:avLst/>
          </a:prstGeom>
          <a:ln w="3175">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1" name="Connecteur droit 40"/>
          <p:cNvCxnSpPr/>
          <p:nvPr userDrawn="1"/>
        </p:nvCxnSpPr>
        <p:spPr>
          <a:xfrm>
            <a:off x="8843477" y="766989"/>
            <a:ext cx="0" cy="5364000"/>
          </a:xfrm>
          <a:prstGeom prst="line">
            <a:avLst/>
          </a:prstGeom>
          <a:ln w="3175">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sp>
        <p:nvSpPr>
          <p:cNvPr id="47" name="ZoneTexte 46"/>
          <p:cNvSpPr txBox="1"/>
          <p:nvPr userDrawn="1"/>
        </p:nvSpPr>
        <p:spPr>
          <a:xfrm>
            <a:off x="62561" y="23621"/>
            <a:ext cx="674620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all" spc="0" normalizeH="0" baseline="0" noProof="0">
                <a:ln>
                  <a:noFill/>
                </a:ln>
                <a:solidFill>
                  <a:prstClr val="black"/>
                </a:solidFill>
                <a:effectLst/>
                <a:uLnTx/>
                <a:uFillTx/>
                <a:latin typeface="Century Gothic" panose="020B0502020202020204" pitchFamily="34" charset="0"/>
                <a:ea typeface="+mn-ea"/>
                <a:cs typeface="+mn-cs"/>
              </a:rPr>
              <a:t>Self-development snapshot</a:t>
            </a:r>
          </a:p>
        </p:txBody>
      </p:sp>
      <p:sp>
        <p:nvSpPr>
          <p:cNvPr id="52" name="Rectangle 51">
            <a:hlinkClick r:id="" action="ppaction://noaction"/>
          </p:cNvPr>
          <p:cNvSpPr/>
          <p:nvPr userDrawn="1"/>
        </p:nvSpPr>
        <p:spPr>
          <a:xfrm>
            <a:off x="8490061" y="38410"/>
            <a:ext cx="1674097" cy="25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Click on: each grey box for training details</a:t>
            </a:r>
          </a:p>
        </p:txBody>
      </p:sp>
      <p:pic>
        <p:nvPicPr>
          <p:cNvPr id="53" name="Image 52"/>
          <p:cNvPicPr>
            <a:picLocks noChangeAspect="1"/>
          </p:cNvPicPr>
          <p:nvPr userDrawn="1"/>
        </p:nvPicPr>
        <p:blipFill rotWithShape="1">
          <a:blip r:embed="rId2" cstate="screen">
            <a:extLst>
              <a:ext uri="{28A0092B-C50C-407E-A947-70E740481C1C}">
                <a14:useLocalDpi xmlns:a14="http://schemas.microsoft.com/office/drawing/2010/main"/>
              </a:ext>
            </a:extLst>
          </a:blip>
          <a:srcRect l="31528" t="27292" b="16875"/>
          <a:stretch/>
        </p:blipFill>
        <p:spPr>
          <a:xfrm>
            <a:off x="8142925" y="36260"/>
            <a:ext cx="314531" cy="256474"/>
          </a:xfrm>
          <a:prstGeom prst="rect">
            <a:avLst/>
          </a:prstGeom>
        </p:spPr>
      </p:pic>
      <p:sp>
        <p:nvSpPr>
          <p:cNvPr id="54" name="Rectangle 53">
            <a:hlinkClick r:id="" action="ppaction://noaction"/>
          </p:cNvPr>
          <p:cNvSpPr/>
          <p:nvPr userDrawn="1"/>
        </p:nvSpPr>
        <p:spPr>
          <a:xfrm>
            <a:off x="10008044" y="38410"/>
            <a:ext cx="2060589" cy="25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or                  /                   logos</a:t>
            </a:r>
          </a:p>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to access content</a:t>
            </a:r>
          </a:p>
        </p:txBody>
      </p:sp>
      <p:pic>
        <p:nvPicPr>
          <p:cNvPr id="55" name="Image 5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348319" y="4990"/>
            <a:ext cx="570652" cy="240275"/>
          </a:xfrm>
          <a:prstGeom prst="rect">
            <a:avLst/>
          </a:prstGeom>
        </p:spPr>
      </p:pic>
      <p:pic>
        <p:nvPicPr>
          <p:cNvPr id="56" name="Picture 7" descr="http://opencollection.files.wordpress.com/2013/09/coursera-logo-nobg.png"/>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10993734" y="48546"/>
            <a:ext cx="538093" cy="1080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5" name="ZoneTexte 14">
            <a:hlinkClick r:id="rId5" action="ppaction://hlinksldjump"/>
          </p:cNvPr>
          <p:cNvSpPr txBox="1"/>
          <p:nvPr userDrawn="1"/>
        </p:nvSpPr>
        <p:spPr>
          <a:xfrm flipH="1">
            <a:off x="10359613" y="6280583"/>
            <a:ext cx="1275329" cy="430887"/>
          </a:xfrm>
          <a:prstGeom prst="rect">
            <a:avLst/>
          </a:prstGeom>
          <a:noFill/>
        </p:spPr>
        <p:txBody>
          <a:bodyPr wrap="square" rtlCol="0">
            <a:spAutoFit/>
          </a:bodyPr>
          <a:lstStyle/>
          <a:p>
            <a:pPr algn="ctr"/>
            <a:r>
              <a:rPr lang="en-US" sz="1100" b="1">
                <a:latin typeface="Century Gothic" panose="020B0502020202020204" pitchFamily="34" charset="0"/>
              </a:rPr>
              <a:t>Back to Learning Topics</a:t>
            </a:r>
          </a:p>
        </p:txBody>
      </p:sp>
      <p:pic>
        <p:nvPicPr>
          <p:cNvPr id="16" name="Image 15">
            <a:hlinkClick r:id="rId5" action="ppaction://hlinksldjump"/>
          </p:cNvPr>
          <p:cNvPicPr>
            <a:picLocks noChangeAspect="1"/>
          </p:cNvPicPr>
          <p:nvPr userDrawn="1"/>
        </p:nvPicPr>
        <p:blipFill rotWithShape="1">
          <a:blip r:embed="rId6" cstate="screen">
            <a:extLst>
              <a:ext uri="{28A0092B-C50C-407E-A947-70E740481C1C}">
                <a14:useLocalDpi xmlns:a14="http://schemas.microsoft.com/office/drawing/2010/main"/>
              </a:ext>
            </a:extLst>
          </a:blip>
          <a:srcRect l="5660" t="4706" r="6026" b="18431"/>
          <a:stretch/>
        </p:blipFill>
        <p:spPr>
          <a:xfrm>
            <a:off x="11601019" y="6278944"/>
            <a:ext cx="439546" cy="382553"/>
          </a:xfrm>
          <a:prstGeom prst="rect">
            <a:avLst/>
          </a:prstGeom>
        </p:spPr>
      </p:pic>
    </p:spTree>
    <p:extLst>
      <p:ext uri="{BB962C8B-B14F-4D97-AF65-F5344CB8AC3E}">
        <p14:creationId xmlns:p14="http://schemas.microsoft.com/office/powerpoint/2010/main" val="356089182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3_Diapositive de titre">
    <p:spTree>
      <p:nvGrpSpPr>
        <p:cNvPr id="1" name=""/>
        <p:cNvGrpSpPr/>
        <p:nvPr/>
      </p:nvGrpSpPr>
      <p:grpSpPr>
        <a:xfrm>
          <a:off x="0" y="0"/>
          <a:ext cx="0" cy="0"/>
          <a:chOff x="0" y="0"/>
          <a:chExt cx="0" cy="0"/>
        </a:xfrm>
      </p:grpSpPr>
      <p:cxnSp>
        <p:nvCxnSpPr>
          <p:cNvPr id="21" name="Connecteur droit 20"/>
          <p:cNvCxnSpPr/>
          <p:nvPr userDrawn="1"/>
        </p:nvCxnSpPr>
        <p:spPr>
          <a:xfrm>
            <a:off x="4967675" y="1306608"/>
            <a:ext cx="0" cy="1836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7" name="ZoneTexte 46"/>
          <p:cNvSpPr txBox="1"/>
          <p:nvPr userDrawn="1"/>
        </p:nvSpPr>
        <p:spPr>
          <a:xfrm>
            <a:off x="62561" y="23621"/>
            <a:ext cx="674620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all" spc="0" normalizeH="0" baseline="0" noProof="0">
                <a:ln>
                  <a:noFill/>
                </a:ln>
                <a:solidFill>
                  <a:prstClr val="black"/>
                </a:solidFill>
                <a:effectLst/>
                <a:uLnTx/>
                <a:uFillTx/>
                <a:latin typeface="Century Gothic" panose="020B0502020202020204" pitchFamily="34" charset="0"/>
                <a:ea typeface="+mn-ea"/>
                <a:cs typeface="+mn-cs"/>
              </a:rPr>
              <a:t>Communication for Experts snapshot</a:t>
            </a:r>
          </a:p>
        </p:txBody>
      </p:sp>
      <p:sp>
        <p:nvSpPr>
          <p:cNvPr id="52" name="Rectangle 51">
            <a:hlinkClick r:id="" action="ppaction://noaction"/>
          </p:cNvPr>
          <p:cNvSpPr/>
          <p:nvPr userDrawn="1"/>
        </p:nvSpPr>
        <p:spPr>
          <a:xfrm>
            <a:off x="8490061" y="38410"/>
            <a:ext cx="1674097" cy="25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Click on: each grey box for training details</a:t>
            </a:r>
          </a:p>
        </p:txBody>
      </p:sp>
      <p:pic>
        <p:nvPicPr>
          <p:cNvPr id="53" name="Image 52"/>
          <p:cNvPicPr>
            <a:picLocks noChangeAspect="1"/>
          </p:cNvPicPr>
          <p:nvPr userDrawn="1"/>
        </p:nvPicPr>
        <p:blipFill rotWithShape="1">
          <a:blip r:embed="rId2" cstate="screen">
            <a:extLst>
              <a:ext uri="{28A0092B-C50C-407E-A947-70E740481C1C}">
                <a14:useLocalDpi xmlns:a14="http://schemas.microsoft.com/office/drawing/2010/main"/>
              </a:ext>
            </a:extLst>
          </a:blip>
          <a:srcRect l="31528" t="27292" b="16875"/>
          <a:stretch/>
        </p:blipFill>
        <p:spPr>
          <a:xfrm>
            <a:off x="8142925" y="36260"/>
            <a:ext cx="314531" cy="256474"/>
          </a:xfrm>
          <a:prstGeom prst="rect">
            <a:avLst/>
          </a:prstGeom>
        </p:spPr>
      </p:pic>
      <p:sp>
        <p:nvSpPr>
          <p:cNvPr id="54" name="Rectangle 53">
            <a:hlinkClick r:id="" action="ppaction://noaction"/>
          </p:cNvPr>
          <p:cNvSpPr/>
          <p:nvPr userDrawn="1"/>
        </p:nvSpPr>
        <p:spPr>
          <a:xfrm>
            <a:off x="10008044" y="38410"/>
            <a:ext cx="2060589" cy="25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or                  /                   logos</a:t>
            </a:r>
          </a:p>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to access content</a:t>
            </a:r>
          </a:p>
        </p:txBody>
      </p:sp>
      <p:pic>
        <p:nvPicPr>
          <p:cNvPr id="55" name="Image 5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348319" y="4990"/>
            <a:ext cx="570652" cy="240275"/>
          </a:xfrm>
          <a:prstGeom prst="rect">
            <a:avLst/>
          </a:prstGeom>
        </p:spPr>
      </p:pic>
      <p:pic>
        <p:nvPicPr>
          <p:cNvPr id="56" name="Picture 7" descr="http://opencollection.files.wordpress.com/2013/09/coursera-logo-nobg.png"/>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10993734" y="48546"/>
            <a:ext cx="538093" cy="1080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5" name="ZoneTexte 14">
            <a:hlinkClick r:id="rId5" action="ppaction://hlinksldjump"/>
          </p:cNvPr>
          <p:cNvSpPr txBox="1"/>
          <p:nvPr userDrawn="1"/>
        </p:nvSpPr>
        <p:spPr>
          <a:xfrm flipH="1">
            <a:off x="10359613" y="6280583"/>
            <a:ext cx="1275329" cy="430887"/>
          </a:xfrm>
          <a:prstGeom prst="rect">
            <a:avLst/>
          </a:prstGeom>
          <a:noFill/>
        </p:spPr>
        <p:txBody>
          <a:bodyPr wrap="square" rtlCol="0">
            <a:spAutoFit/>
          </a:bodyPr>
          <a:lstStyle/>
          <a:p>
            <a:pPr algn="ctr"/>
            <a:r>
              <a:rPr lang="en-GB" sz="1100" b="1">
                <a:latin typeface="Century Gothic" panose="020B0502020202020204" pitchFamily="34" charset="0"/>
              </a:rPr>
              <a:t>Back to Learning Topics</a:t>
            </a:r>
          </a:p>
        </p:txBody>
      </p:sp>
      <p:pic>
        <p:nvPicPr>
          <p:cNvPr id="16" name="Image 15">
            <a:hlinkClick r:id="rId5" action="ppaction://hlinksldjump"/>
          </p:cNvPr>
          <p:cNvPicPr>
            <a:picLocks noChangeAspect="1"/>
          </p:cNvPicPr>
          <p:nvPr userDrawn="1"/>
        </p:nvPicPr>
        <p:blipFill rotWithShape="1">
          <a:blip r:embed="rId6" cstate="screen">
            <a:extLst>
              <a:ext uri="{28A0092B-C50C-407E-A947-70E740481C1C}">
                <a14:useLocalDpi xmlns:a14="http://schemas.microsoft.com/office/drawing/2010/main"/>
              </a:ext>
            </a:extLst>
          </a:blip>
          <a:srcRect l="5660" t="4706" r="6026" b="18431"/>
          <a:stretch/>
        </p:blipFill>
        <p:spPr>
          <a:xfrm>
            <a:off x="11601019" y="6278944"/>
            <a:ext cx="439546" cy="382553"/>
          </a:xfrm>
          <a:prstGeom prst="rect">
            <a:avLst/>
          </a:prstGeom>
        </p:spPr>
      </p:pic>
      <p:sp>
        <p:nvSpPr>
          <p:cNvPr id="36" name="Rectangle 35"/>
          <p:cNvSpPr/>
          <p:nvPr userDrawn="1"/>
        </p:nvSpPr>
        <p:spPr>
          <a:xfrm>
            <a:off x="2234873" y="3849955"/>
            <a:ext cx="3168000" cy="20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a:latin typeface="Century Gothic" panose="020B0502020202020204" pitchFamily="34" charset="0"/>
              </a:rPr>
              <a:t>ESSENTIAL</a:t>
            </a:r>
          </a:p>
        </p:txBody>
      </p:sp>
      <p:sp>
        <p:nvSpPr>
          <p:cNvPr id="42" name="Rectangle 41"/>
          <p:cNvSpPr/>
          <p:nvPr userDrawn="1"/>
        </p:nvSpPr>
        <p:spPr>
          <a:xfrm>
            <a:off x="5592264" y="3849955"/>
            <a:ext cx="3168000" cy="20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a:latin typeface="Century Gothic" panose="020B0502020202020204" pitchFamily="34" charset="0"/>
              </a:rPr>
              <a:t>ADVANCED</a:t>
            </a:r>
          </a:p>
        </p:txBody>
      </p:sp>
      <p:sp>
        <p:nvSpPr>
          <p:cNvPr id="43" name="Rectangle 42"/>
          <p:cNvSpPr/>
          <p:nvPr userDrawn="1"/>
        </p:nvSpPr>
        <p:spPr>
          <a:xfrm>
            <a:off x="8954036" y="3849955"/>
            <a:ext cx="3168000" cy="20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a:latin typeface="Century Gothic" panose="020B0502020202020204" pitchFamily="34" charset="0"/>
              </a:rPr>
              <a:t>MASTERY</a:t>
            </a:r>
          </a:p>
        </p:txBody>
      </p:sp>
      <p:cxnSp>
        <p:nvCxnSpPr>
          <p:cNvPr id="44" name="Connecteur droit 43"/>
          <p:cNvCxnSpPr/>
          <p:nvPr userDrawn="1"/>
        </p:nvCxnSpPr>
        <p:spPr>
          <a:xfrm>
            <a:off x="5481891" y="3849955"/>
            <a:ext cx="0" cy="1836000"/>
          </a:xfrm>
          <a:prstGeom prst="line">
            <a:avLst/>
          </a:prstGeom>
          <a:ln w="3175">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5" name="Connecteur droit 44"/>
          <p:cNvCxnSpPr/>
          <p:nvPr userDrawn="1"/>
        </p:nvCxnSpPr>
        <p:spPr>
          <a:xfrm>
            <a:off x="8843477" y="3849955"/>
            <a:ext cx="0" cy="1836000"/>
          </a:xfrm>
          <a:prstGeom prst="line">
            <a:avLst/>
          </a:prstGeom>
          <a:ln w="3175">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sp>
        <p:nvSpPr>
          <p:cNvPr id="20" name="Rectangle 19"/>
          <p:cNvSpPr/>
          <p:nvPr userDrawn="1"/>
        </p:nvSpPr>
        <p:spPr>
          <a:xfrm>
            <a:off x="8031480" y="1310837"/>
            <a:ext cx="4090556" cy="208800"/>
          </a:xfrm>
          <a:prstGeom prst="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cap="all">
                <a:latin typeface="Century Gothic" panose="020B0502020202020204" pitchFamily="34" charset="0"/>
              </a:rPr>
              <a:t>Team</a:t>
            </a:r>
            <a:r>
              <a:rPr lang="en-GB" sz="900" cap="all" baseline="0">
                <a:latin typeface="Century Gothic" panose="020B0502020202020204" pitchFamily="34" charset="0"/>
              </a:rPr>
              <a:t> Leaders / </a:t>
            </a:r>
            <a:r>
              <a:rPr lang="en-GB" sz="900" cap="all">
                <a:latin typeface="Century Gothic" panose="020B0502020202020204" pitchFamily="34" charset="0"/>
              </a:rPr>
              <a:t>HEAD OF FUNCTION</a:t>
            </a:r>
          </a:p>
        </p:txBody>
      </p:sp>
      <p:cxnSp>
        <p:nvCxnSpPr>
          <p:cNvPr id="22" name="Connecteur droit 21"/>
          <p:cNvCxnSpPr/>
          <p:nvPr userDrawn="1"/>
        </p:nvCxnSpPr>
        <p:spPr>
          <a:xfrm>
            <a:off x="7860497" y="1331137"/>
            <a:ext cx="0" cy="1836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6" name="ZoneTexte 25"/>
          <p:cNvSpPr txBox="1"/>
          <p:nvPr userDrawn="1"/>
        </p:nvSpPr>
        <p:spPr>
          <a:xfrm>
            <a:off x="8031480" y="1491518"/>
            <a:ext cx="4042314" cy="215444"/>
          </a:xfrm>
          <a:prstGeom prst="rect">
            <a:avLst/>
          </a:prstGeom>
          <a:noFill/>
        </p:spPr>
        <p:txBody>
          <a:bodyPr wrap="square" lIns="0" rIns="0" rtlCol="0">
            <a:spAutoFit/>
          </a:bodyP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Communication Directors</a:t>
            </a:r>
          </a:p>
        </p:txBody>
      </p:sp>
      <p:sp>
        <p:nvSpPr>
          <p:cNvPr id="24" name="ZoneTexte 23"/>
          <p:cNvSpPr txBox="1"/>
          <p:nvPr userDrawn="1"/>
        </p:nvSpPr>
        <p:spPr>
          <a:xfrm>
            <a:off x="2237541" y="1491518"/>
            <a:ext cx="5460268" cy="215444"/>
          </a:xfrm>
          <a:prstGeom prst="rect">
            <a:avLst/>
          </a:prstGeom>
          <a:solidFill>
            <a:schemeClr val="bg1"/>
          </a:solidFill>
        </p:spPr>
        <p:txBody>
          <a:bodyPr wrap="square" rtlCol="0">
            <a:spAutoFit/>
          </a:bodyP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a:ln>
                  <a:noFill/>
                </a:ln>
                <a:solidFill>
                  <a:prstClr val="black"/>
                </a:solidFill>
                <a:effectLst/>
                <a:uLnTx/>
                <a:uFillTx/>
                <a:latin typeface="Century Gothic" panose="020B0502020202020204" pitchFamily="34" charset="0"/>
                <a:ea typeface="+mn-ea"/>
                <a:cs typeface="+mn-cs"/>
              </a:rPr>
              <a:t>Communication Experts</a:t>
            </a:r>
          </a:p>
        </p:txBody>
      </p:sp>
      <p:sp>
        <p:nvSpPr>
          <p:cNvPr id="18" name="Rectangle 17"/>
          <p:cNvSpPr/>
          <p:nvPr userDrawn="1"/>
        </p:nvSpPr>
        <p:spPr>
          <a:xfrm>
            <a:off x="2234873" y="1310837"/>
            <a:ext cx="5465604" cy="208800"/>
          </a:xfrm>
          <a:prstGeom prst="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prstClr val="white"/>
                </a:solidFill>
                <a:effectLst/>
                <a:uLnTx/>
                <a:uFillTx/>
                <a:latin typeface="Century Gothic" panose="020B0502020202020204" pitchFamily="34" charset="0"/>
                <a:ea typeface="+mn-ea"/>
                <a:cs typeface="+mn-cs"/>
              </a:rPr>
              <a:t>INDIVIDUAL CONTRIBUTORS</a:t>
            </a:r>
          </a:p>
        </p:txBody>
      </p:sp>
      <p:sp>
        <p:nvSpPr>
          <p:cNvPr id="27" name="ZoneTexte 26"/>
          <p:cNvSpPr txBox="1"/>
          <p:nvPr userDrawn="1"/>
        </p:nvSpPr>
        <p:spPr>
          <a:xfrm>
            <a:off x="2234873" y="1599240"/>
            <a:ext cx="2732802" cy="215444"/>
          </a:xfrm>
          <a:prstGeom prst="rect">
            <a:avLst/>
          </a:prstGeom>
          <a:noFill/>
        </p:spPr>
        <p:txBody>
          <a:bodyPr wrap="square" lIns="0" rIns="0" rtlCol="0">
            <a:spAutoFit/>
          </a:bodyP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Junior</a:t>
            </a:r>
          </a:p>
        </p:txBody>
      </p:sp>
      <p:sp>
        <p:nvSpPr>
          <p:cNvPr id="28" name="ZoneTexte 27"/>
          <p:cNvSpPr txBox="1"/>
          <p:nvPr userDrawn="1"/>
        </p:nvSpPr>
        <p:spPr>
          <a:xfrm>
            <a:off x="4967675" y="1599240"/>
            <a:ext cx="2730134" cy="215444"/>
          </a:xfrm>
          <a:prstGeom prst="rect">
            <a:avLst/>
          </a:prstGeom>
          <a:noFill/>
        </p:spPr>
        <p:txBody>
          <a:bodyPr wrap="square" lIns="0" rIns="0" rtlCol="0">
            <a:spAutoFit/>
          </a:bodyP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Senior</a:t>
            </a:r>
          </a:p>
        </p:txBody>
      </p:sp>
      <p:sp>
        <p:nvSpPr>
          <p:cNvPr id="29" name="ZoneTexte 28"/>
          <p:cNvSpPr txBox="1"/>
          <p:nvPr userDrawn="1"/>
        </p:nvSpPr>
        <p:spPr>
          <a:xfrm>
            <a:off x="1423555" y="1491518"/>
            <a:ext cx="813693" cy="215444"/>
          </a:xfrm>
          <a:prstGeom prst="rect">
            <a:avLst/>
          </a:prstGeom>
          <a:noFill/>
        </p:spPr>
        <p:txBody>
          <a:bodyPr wrap="square" rtlCol="0">
            <a:spAutoFit/>
          </a:bodyPr>
          <a:lstStyle/>
          <a:p>
            <a:pPr algn="ctr"/>
            <a:r>
              <a:rPr lang="en-GB" sz="800" b="0" noProof="0">
                <a:solidFill>
                  <a:schemeClr val="tx1"/>
                </a:solidFill>
                <a:latin typeface="Century Gothic" panose="020B0502020202020204" pitchFamily="34" charset="0"/>
              </a:rPr>
              <a:t>Examples:</a:t>
            </a:r>
          </a:p>
        </p:txBody>
      </p:sp>
    </p:spTree>
    <p:extLst>
      <p:ext uri="{BB962C8B-B14F-4D97-AF65-F5344CB8AC3E}">
        <p14:creationId xmlns:p14="http://schemas.microsoft.com/office/powerpoint/2010/main" val="208140826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29_Diapositive de titre">
    <p:spTree>
      <p:nvGrpSpPr>
        <p:cNvPr id="1" name=""/>
        <p:cNvGrpSpPr/>
        <p:nvPr/>
      </p:nvGrpSpPr>
      <p:grpSpPr>
        <a:xfrm>
          <a:off x="0" y="0"/>
          <a:ext cx="0" cy="0"/>
          <a:chOff x="0" y="0"/>
          <a:chExt cx="0" cy="0"/>
        </a:xfrm>
      </p:grpSpPr>
      <p:sp>
        <p:nvSpPr>
          <p:cNvPr id="47" name="ZoneTexte 46"/>
          <p:cNvSpPr txBox="1"/>
          <p:nvPr userDrawn="1"/>
        </p:nvSpPr>
        <p:spPr>
          <a:xfrm>
            <a:off x="62561" y="23621"/>
            <a:ext cx="674620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all" spc="0" normalizeH="0" baseline="0" noProof="0">
                <a:ln>
                  <a:noFill/>
                </a:ln>
                <a:solidFill>
                  <a:prstClr val="black"/>
                </a:solidFill>
                <a:effectLst/>
                <a:uLnTx/>
                <a:uFillTx/>
                <a:latin typeface="Century Gothic" panose="020B0502020202020204" pitchFamily="34" charset="0"/>
                <a:ea typeface="+mn-ea"/>
                <a:cs typeface="+mn-cs"/>
              </a:rPr>
              <a:t>IT for Experts snapshot</a:t>
            </a:r>
          </a:p>
        </p:txBody>
      </p:sp>
      <p:sp>
        <p:nvSpPr>
          <p:cNvPr id="52" name="Rectangle 51">
            <a:hlinkClick r:id="" action="ppaction://noaction"/>
          </p:cNvPr>
          <p:cNvSpPr/>
          <p:nvPr userDrawn="1"/>
        </p:nvSpPr>
        <p:spPr>
          <a:xfrm>
            <a:off x="8490061" y="38410"/>
            <a:ext cx="1674097" cy="25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Click on: each grey box for training details</a:t>
            </a:r>
          </a:p>
        </p:txBody>
      </p:sp>
      <p:pic>
        <p:nvPicPr>
          <p:cNvPr id="53" name="Image 52"/>
          <p:cNvPicPr>
            <a:picLocks noChangeAspect="1"/>
          </p:cNvPicPr>
          <p:nvPr userDrawn="1"/>
        </p:nvPicPr>
        <p:blipFill rotWithShape="1">
          <a:blip r:embed="rId2" cstate="screen">
            <a:extLst>
              <a:ext uri="{28A0092B-C50C-407E-A947-70E740481C1C}">
                <a14:useLocalDpi xmlns:a14="http://schemas.microsoft.com/office/drawing/2010/main"/>
              </a:ext>
            </a:extLst>
          </a:blip>
          <a:srcRect l="31528" t="27292" b="16875"/>
          <a:stretch/>
        </p:blipFill>
        <p:spPr>
          <a:xfrm>
            <a:off x="8142925" y="36260"/>
            <a:ext cx="314531" cy="256474"/>
          </a:xfrm>
          <a:prstGeom prst="rect">
            <a:avLst/>
          </a:prstGeom>
        </p:spPr>
      </p:pic>
      <p:sp>
        <p:nvSpPr>
          <p:cNvPr id="54" name="Rectangle 53">
            <a:hlinkClick r:id="" action="ppaction://noaction"/>
          </p:cNvPr>
          <p:cNvSpPr/>
          <p:nvPr userDrawn="1"/>
        </p:nvSpPr>
        <p:spPr>
          <a:xfrm>
            <a:off x="10008044" y="38410"/>
            <a:ext cx="2060589" cy="25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or                  /                   logos</a:t>
            </a:r>
          </a:p>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to access content</a:t>
            </a:r>
          </a:p>
        </p:txBody>
      </p:sp>
      <p:pic>
        <p:nvPicPr>
          <p:cNvPr id="55" name="Image 5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348319" y="4990"/>
            <a:ext cx="570652" cy="240275"/>
          </a:xfrm>
          <a:prstGeom prst="rect">
            <a:avLst/>
          </a:prstGeom>
        </p:spPr>
      </p:pic>
      <p:pic>
        <p:nvPicPr>
          <p:cNvPr id="56" name="Picture 7" descr="http://opencollection.files.wordpress.com/2013/09/coursera-logo-nobg.png"/>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10993734" y="48546"/>
            <a:ext cx="538093" cy="1080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5" name="ZoneTexte 14">
            <a:hlinkClick r:id="rId5" action="ppaction://hlinksldjump"/>
          </p:cNvPr>
          <p:cNvSpPr txBox="1"/>
          <p:nvPr userDrawn="1"/>
        </p:nvSpPr>
        <p:spPr>
          <a:xfrm flipH="1">
            <a:off x="10359613" y="6280583"/>
            <a:ext cx="1275329" cy="430887"/>
          </a:xfrm>
          <a:prstGeom prst="rect">
            <a:avLst/>
          </a:prstGeom>
          <a:noFill/>
        </p:spPr>
        <p:txBody>
          <a:bodyPr wrap="square" rtlCol="0">
            <a:spAutoFit/>
          </a:bodyPr>
          <a:lstStyle/>
          <a:p>
            <a:pPr algn="ctr"/>
            <a:r>
              <a:rPr lang="en-US" sz="1100" b="1">
                <a:latin typeface="Century Gothic" panose="020B0502020202020204" pitchFamily="34" charset="0"/>
              </a:rPr>
              <a:t>Back to Learning Topics</a:t>
            </a:r>
          </a:p>
        </p:txBody>
      </p:sp>
      <p:pic>
        <p:nvPicPr>
          <p:cNvPr id="16" name="Image 15">
            <a:hlinkClick r:id="rId5" action="ppaction://hlinksldjump"/>
          </p:cNvPr>
          <p:cNvPicPr>
            <a:picLocks noChangeAspect="1"/>
          </p:cNvPicPr>
          <p:nvPr userDrawn="1"/>
        </p:nvPicPr>
        <p:blipFill rotWithShape="1">
          <a:blip r:embed="rId6" cstate="screen">
            <a:extLst>
              <a:ext uri="{28A0092B-C50C-407E-A947-70E740481C1C}">
                <a14:useLocalDpi xmlns:a14="http://schemas.microsoft.com/office/drawing/2010/main"/>
              </a:ext>
            </a:extLst>
          </a:blip>
          <a:srcRect l="5660" t="4706" r="6026" b="18431"/>
          <a:stretch/>
        </p:blipFill>
        <p:spPr>
          <a:xfrm>
            <a:off x="11601019" y="6278944"/>
            <a:ext cx="439546" cy="382553"/>
          </a:xfrm>
          <a:prstGeom prst="rect">
            <a:avLst/>
          </a:prstGeom>
        </p:spPr>
      </p:pic>
      <p:sp>
        <p:nvSpPr>
          <p:cNvPr id="36" name="Rectangle 35"/>
          <p:cNvSpPr/>
          <p:nvPr userDrawn="1"/>
        </p:nvSpPr>
        <p:spPr>
          <a:xfrm>
            <a:off x="2234873" y="3885028"/>
            <a:ext cx="3168000" cy="20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a:latin typeface="Century Gothic" panose="020B0502020202020204" pitchFamily="34" charset="0"/>
              </a:rPr>
              <a:t>ESSENTIAL</a:t>
            </a:r>
          </a:p>
        </p:txBody>
      </p:sp>
      <p:sp>
        <p:nvSpPr>
          <p:cNvPr id="42" name="Rectangle 41"/>
          <p:cNvSpPr/>
          <p:nvPr userDrawn="1"/>
        </p:nvSpPr>
        <p:spPr>
          <a:xfrm>
            <a:off x="5592264" y="3885028"/>
            <a:ext cx="3168000" cy="20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a:latin typeface="Century Gothic" panose="020B0502020202020204" pitchFamily="34" charset="0"/>
              </a:rPr>
              <a:t>ADVANCED</a:t>
            </a:r>
          </a:p>
        </p:txBody>
      </p:sp>
      <p:sp>
        <p:nvSpPr>
          <p:cNvPr id="43" name="Rectangle 42"/>
          <p:cNvSpPr/>
          <p:nvPr userDrawn="1"/>
        </p:nvSpPr>
        <p:spPr>
          <a:xfrm>
            <a:off x="8954036" y="3885028"/>
            <a:ext cx="3168000" cy="20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a:latin typeface="Century Gothic" panose="020B0502020202020204" pitchFamily="34" charset="0"/>
              </a:rPr>
              <a:t>MASTERY</a:t>
            </a:r>
          </a:p>
        </p:txBody>
      </p:sp>
      <p:cxnSp>
        <p:nvCxnSpPr>
          <p:cNvPr id="44" name="Connecteur droit 43"/>
          <p:cNvCxnSpPr/>
          <p:nvPr userDrawn="1"/>
        </p:nvCxnSpPr>
        <p:spPr>
          <a:xfrm>
            <a:off x="5481891" y="3885028"/>
            <a:ext cx="0" cy="1872000"/>
          </a:xfrm>
          <a:prstGeom prst="line">
            <a:avLst/>
          </a:prstGeom>
          <a:ln w="3175">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5" name="Connecteur droit 44"/>
          <p:cNvCxnSpPr/>
          <p:nvPr userDrawn="1"/>
        </p:nvCxnSpPr>
        <p:spPr>
          <a:xfrm>
            <a:off x="8843477" y="3885028"/>
            <a:ext cx="0" cy="1872000"/>
          </a:xfrm>
          <a:prstGeom prst="line">
            <a:avLst/>
          </a:prstGeom>
          <a:ln w="3175">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sp>
        <p:nvSpPr>
          <p:cNvPr id="18" name="Rectangle 17"/>
          <p:cNvSpPr/>
          <p:nvPr userDrawn="1"/>
        </p:nvSpPr>
        <p:spPr>
          <a:xfrm>
            <a:off x="2234873" y="910781"/>
            <a:ext cx="3168000" cy="208800"/>
          </a:xfrm>
          <a:prstGeom prst="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900" b="0" i="0" u="none" strike="noStrike" kern="1200" cap="none" spc="0" normalizeH="0" baseline="0" noProof="0">
                <a:ln>
                  <a:noFill/>
                </a:ln>
                <a:solidFill>
                  <a:prstClr val="white"/>
                </a:solidFill>
                <a:effectLst/>
                <a:uLnTx/>
                <a:uFillTx/>
                <a:latin typeface="Century Gothic" panose="020B0502020202020204" pitchFamily="34" charset="0"/>
                <a:ea typeface="+mn-ea"/>
                <a:cs typeface="+mn-cs"/>
              </a:rPr>
              <a:t>INDIVIDUAL CONTRIBUTORS</a:t>
            </a:r>
          </a:p>
        </p:txBody>
      </p:sp>
      <p:sp>
        <p:nvSpPr>
          <p:cNvPr id="19" name="Rectangle 18"/>
          <p:cNvSpPr/>
          <p:nvPr userDrawn="1"/>
        </p:nvSpPr>
        <p:spPr>
          <a:xfrm>
            <a:off x="5592264" y="910781"/>
            <a:ext cx="3168000" cy="208800"/>
          </a:xfrm>
          <a:prstGeom prst="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900" b="0" i="0" u="none" strike="noStrike" kern="1200" cap="none" spc="0" normalizeH="0" baseline="0" noProof="0">
                <a:ln>
                  <a:noFill/>
                </a:ln>
                <a:solidFill>
                  <a:prstClr val="white"/>
                </a:solidFill>
                <a:effectLst/>
                <a:uLnTx/>
                <a:uFillTx/>
                <a:latin typeface="Century Gothic" panose="020B0502020202020204" pitchFamily="34" charset="0"/>
                <a:ea typeface="+mn-ea"/>
                <a:cs typeface="+mn-cs"/>
              </a:rPr>
              <a:t>TEAM LEADERS</a:t>
            </a:r>
          </a:p>
        </p:txBody>
      </p:sp>
      <p:sp>
        <p:nvSpPr>
          <p:cNvPr id="20" name="Rectangle 19"/>
          <p:cNvSpPr/>
          <p:nvPr userDrawn="1"/>
        </p:nvSpPr>
        <p:spPr>
          <a:xfrm>
            <a:off x="8954036" y="910781"/>
            <a:ext cx="3168000" cy="208800"/>
          </a:xfrm>
          <a:prstGeom prst="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a:latin typeface="Century Gothic" panose="020B0502020202020204" pitchFamily="34" charset="0"/>
              </a:rPr>
              <a:t>HEAD OF FUNCTION/ BU COMMITTEE</a:t>
            </a:r>
            <a:r>
              <a:rPr lang="fr-FR" sz="900" baseline="0">
                <a:latin typeface="Century Gothic" panose="020B0502020202020204" pitchFamily="34" charset="0"/>
              </a:rPr>
              <a:t> MEMBERS</a:t>
            </a:r>
            <a:endParaRPr lang="fr-FR" sz="900">
              <a:latin typeface="Century Gothic" panose="020B0502020202020204" pitchFamily="34" charset="0"/>
            </a:endParaRPr>
          </a:p>
        </p:txBody>
      </p:sp>
      <p:cxnSp>
        <p:nvCxnSpPr>
          <p:cNvPr id="21" name="Connecteur droit 20"/>
          <p:cNvCxnSpPr/>
          <p:nvPr userDrawn="1"/>
        </p:nvCxnSpPr>
        <p:spPr>
          <a:xfrm>
            <a:off x="5481891" y="906552"/>
            <a:ext cx="0" cy="2412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2" name="Connecteur droit 21"/>
          <p:cNvCxnSpPr/>
          <p:nvPr userDrawn="1"/>
        </p:nvCxnSpPr>
        <p:spPr>
          <a:xfrm>
            <a:off x="8843477" y="931081"/>
            <a:ext cx="0" cy="2412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ZoneTexte 22"/>
          <p:cNvSpPr txBox="1"/>
          <p:nvPr userDrawn="1"/>
        </p:nvSpPr>
        <p:spPr>
          <a:xfrm>
            <a:off x="2237541" y="1091462"/>
            <a:ext cx="3162664" cy="461665"/>
          </a:xfrm>
          <a:prstGeom prst="rect">
            <a:avLst/>
          </a:prstGeom>
          <a:noFill/>
        </p:spPr>
        <p:txBody>
          <a:bodyPr wrap="square" rtlCol="0">
            <a:spAutoFit/>
          </a:bodyP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a:ln>
                  <a:noFill/>
                </a:ln>
                <a:solidFill>
                  <a:prstClr val="black"/>
                </a:solidFill>
                <a:effectLst/>
                <a:uLnTx/>
                <a:uFillTx/>
                <a:latin typeface="Century Gothic" panose="020B0502020202020204" pitchFamily="34" charset="0"/>
                <a:ea typeface="+mn-ea"/>
                <a:cs typeface="+mn-cs"/>
              </a:rPr>
              <a:t>Project Managers, IT Managers, </a:t>
            </a:r>
          </a:p>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a:ln>
                  <a:noFill/>
                </a:ln>
                <a:solidFill>
                  <a:prstClr val="black"/>
                </a:solidFill>
                <a:effectLst/>
                <a:uLnTx/>
                <a:uFillTx/>
                <a:latin typeface="Century Gothic" panose="020B0502020202020204" pitchFamily="34" charset="0"/>
                <a:ea typeface="+mn-ea"/>
                <a:cs typeface="+mn-cs"/>
              </a:rPr>
              <a:t>B</a:t>
            </a:r>
            <a:r>
              <a:rPr kumimoji="0" lang="fr-FR" sz="800" b="0" i="0" u="none" strike="noStrike" kern="1200" cap="none" spc="0" normalizeH="0" baseline="0" noProof="0" err="1">
                <a:ln>
                  <a:noFill/>
                </a:ln>
                <a:solidFill>
                  <a:prstClr val="black"/>
                </a:solidFill>
                <a:effectLst/>
                <a:uLnTx/>
                <a:uFillTx/>
                <a:latin typeface="Century Gothic" panose="020B0502020202020204" pitchFamily="34" charset="0"/>
                <a:ea typeface="+mn-ea"/>
                <a:cs typeface="+mn-cs"/>
              </a:rPr>
              <a:t>usiness</a:t>
            </a:r>
            <a:r>
              <a:rPr kumimoji="0" lang="fr-FR" sz="8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 Relationship Managers</a:t>
            </a:r>
          </a:p>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a:ln>
                  <a:noFill/>
                </a:ln>
                <a:solidFill>
                  <a:prstClr val="black"/>
                </a:solidFill>
                <a:effectLst/>
                <a:uLnTx/>
                <a:uFillTx/>
                <a:latin typeface="Century Gothic" panose="020B0502020202020204" pitchFamily="34" charset="0"/>
                <a:ea typeface="+mn-ea"/>
                <a:cs typeface="+mn-cs"/>
              </a:rPr>
              <a:t> </a:t>
            </a:r>
          </a:p>
        </p:txBody>
      </p:sp>
      <p:sp>
        <p:nvSpPr>
          <p:cNvPr id="25" name="ZoneTexte 24"/>
          <p:cNvSpPr txBox="1"/>
          <p:nvPr userDrawn="1"/>
        </p:nvSpPr>
        <p:spPr>
          <a:xfrm>
            <a:off x="5598134" y="1091462"/>
            <a:ext cx="3156261" cy="215444"/>
          </a:xfrm>
          <a:prstGeom prst="rect">
            <a:avLst/>
          </a:prstGeom>
          <a:noFill/>
        </p:spPr>
        <p:txBody>
          <a:bodyPr wrap="square" lIns="0" rIns="0" rtlCol="0">
            <a:spAutoFit/>
          </a:bodyP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a:ln>
                  <a:noFill/>
                </a:ln>
                <a:solidFill>
                  <a:prstClr val="black"/>
                </a:solidFill>
                <a:effectLst/>
                <a:uLnTx/>
                <a:uFillTx/>
                <a:latin typeface="Century Gothic" panose="020B0502020202020204" pitchFamily="34" charset="0"/>
                <a:ea typeface="+mn-ea"/>
                <a:cs typeface="+mn-cs"/>
              </a:rPr>
              <a:t>Project Directors</a:t>
            </a:r>
          </a:p>
        </p:txBody>
      </p:sp>
      <p:sp>
        <p:nvSpPr>
          <p:cNvPr id="26" name="ZoneTexte 25"/>
          <p:cNvSpPr txBox="1"/>
          <p:nvPr userDrawn="1"/>
        </p:nvSpPr>
        <p:spPr>
          <a:xfrm>
            <a:off x="9002278" y="1091462"/>
            <a:ext cx="3071516" cy="215444"/>
          </a:xfrm>
          <a:prstGeom prst="rect">
            <a:avLst/>
          </a:prstGeom>
          <a:noFill/>
        </p:spPr>
        <p:txBody>
          <a:bodyPr wrap="square" lIns="0" rIns="0" rtlCol="0">
            <a:spAutoFit/>
          </a:bodyP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fr-FR" sz="8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Global BRMS, </a:t>
            </a:r>
            <a:r>
              <a:rPr kumimoji="0" lang="fr-FR" sz="800" b="0" i="0" u="none" strike="noStrike" kern="1200" cap="none" spc="0" normalizeH="0" baseline="0" noProof="0" err="1">
                <a:ln>
                  <a:noFill/>
                </a:ln>
                <a:solidFill>
                  <a:prstClr val="black"/>
                </a:solidFill>
                <a:effectLst/>
                <a:uLnTx/>
                <a:uFillTx/>
                <a:latin typeface="Century Gothic" panose="020B0502020202020204" pitchFamily="34" charset="0"/>
                <a:ea typeface="+mn-ea"/>
                <a:cs typeface="+mn-cs"/>
              </a:rPr>
              <a:t>CIOs</a:t>
            </a:r>
            <a:endParaRPr kumimoji="0" lang="fr-FR" sz="8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endParaRPr>
          </a:p>
        </p:txBody>
      </p:sp>
      <p:sp>
        <p:nvSpPr>
          <p:cNvPr id="24" name="ZoneTexte 23"/>
          <p:cNvSpPr txBox="1"/>
          <p:nvPr userDrawn="1"/>
        </p:nvSpPr>
        <p:spPr>
          <a:xfrm>
            <a:off x="1423555" y="1091462"/>
            <a:ext cx="813693" cy="215444"/>
          </a:xfrm>
          <a:prstGeom prst="rect">
            <a:avLst/>
          </a:prstGeom>
          <a:noFill/>
        </p:spPr>
        <p:txBody>
          <a:bodyPr wrap="square" rtlCol="0">
            <a:spAutoFit/>
          </a:bodyPr>
          <a:lstStyle/>
          <a:p>
            <a:pPr algn="ctr"/>
            <a:r>
              <a:rPr lang="en-GB" sz="800" b="0" noProof="0">
                <a:solidFill>
                  <a:schemeClr val="tx1"/>
                </a:solidFill>
                <a:latin typeface="Century Gothic" panose="020B0502020202020204" pitchFamily="34" charset="0"/>
              </a:rPr>
              <a:t>Examples:</a:t>
            </a:r>
          </a:p>
        </p:txBody>
      </p:sp>
    </p:spTree>
    <p:extLst>
      <p:ext uri="{BB962C8B-B14F-4D97-AF65-F5344CB8AC3E}">
        <p14:creationId xmlns:p14="http://schemas.microsoft.com/office/powerpoint/2010/main" val="260131776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re et contenu">
    <p:spTree>
      <p:nvGrpSpPr>
        <p:cNvPr id="1" name=""/>
        <p:cNvGrpSpPr/>
        <p:nvPr/>
      </p:nvGrpSpPr>
      <p:grpSpPr>
        <a:xfrm>
          <a:off x="0" y="0"/>
          <a:ext cx="0" cy="0"/>
          <a:chOff x="0" y="0"/>
          <a:chExt cx="0" cy="0"/>
        </a:xfrm>
      </p:grpSpPr>
      <p:sp>
        <p:nvSpPr>
          <p:cNvPr id="8" name="Rectangle 7"/>
          <p:cNvSpPr/>
          <p:nvPr userDrawn="1"/>
        </p:nvSpPr>
        <p:spPr>
          <a:xfrm>
            <a:off x="8335431" y="417071"/>
            <a:ext cx="1764000" cy="252000"/>
          </a:xfrm>
          <a:prstGeom prst="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a:latin typeface="Century Gothic" panose="020B0502020202020204" pitchFamily="34" charset="0"/>
              </a:rPr>
              <a:t>TEAM LEADERS</a:t>
            </a:r>
          </a:p>
        </p:txBody>
      </p:sp>
      <p:sp>
        <p:nvSpPr>
          <p:cNvPr id="9" name="Rectangle 8"/>
          <p:cNvSpPr/>
          <p:nvPr userDrawn="1"/>
        </p:nvSpPr>
        <p:spPr>
          <a:xfrm>
            <a:off x="10316068" y="417071"/>
            <a:ext cx="1764000" cy="252000"/>
          </a:xfrm>
          <a:prstGeom prst="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a:latin typeface="Century Gothic" panose="020B0502020202020204" pitchFamily="34" charset="0"/>
              </a:rPr>
              <a:t>HEAD OF FUNCTION</a:t>
            </a:r>
          </a:p>
        </p:txBody>
      </p:sp>
      <p:cxnSp>
        <p:nvCxnSpPr>
          <p:cNvPr id="10" name="Connecteur droit 9"/>
          <p:cNvCxnSpPr/>
          <p:nvPr userDrawn="1"/>
        </p:nvCxnSpPr>
        <p:spPr>
          <a:xfrm>
            <a:off x="6212101" y="453236"/>
            <a:ext cx="0" cy="4032000"/>
          </a:xfrm>
          <a:prstGeom prst="line">
            <a:avLst/>
          </a:prstGeom>
          <a:ln w="3175">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userDrawn="1"/>
        </p:nvCxnSpPr>
        <p:spPr>
          <a:xfrm>
            <a:off x="8223846" y="453236"/>
            <a:ext cx="0" cy="4032000"/>
          </a:xfrm>
          <a:prstGeom prst="line">
            <a:avLst/>
          </a:prstGeom>
          <a:ln w="3175">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userDrawn="1"/>
        </p:nvCxnSpPr>
        <p:spPr>
          <a:xfrm>
            <a:off x="10214901" y="453236"/>
            <a:ext cx="0" cy="4032000"/>
          </a:xfrm>
          <a:prstGeom prst="line">
            <a:avLst/>
          </a:prstGeom>
          <a:ln w="3175">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userDrawn="1"/>
        </p:nvCxnSpPr>
        <p:spPr>
          <a:xfrm>
            <a:off x="4190344" y="453236"/>
            <a:ext cx="0" cy="4032000"/>
          </a:xfrm>
          <a:prstGeom prst="line">
            <a:avLst/>
          </a:prstGeom>
          <a:ln w="3175">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sp>
        <p:nvSpPr>
          <p:cNvPr id="14" name="Rectangle 13"/>
          <p:cNvSpPr/>
          <p:nvPr userDrawn="1"/>
        </p:nvSpPr>
        <p:spPr>
          <a:xfrm>
            <a:off x="2251494" y="417071"/>
            <a:ext cx="5856882" cy="252000"/>
          </a:xfrm>
          <a:prstGeom prst="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a:latin typeface="Century Gothic" panose="020B0502020202020204" pitchFamily="34" charset="0"/>
              </a:rPr>
              <a:t>INDIVIDUAL CONTRIBUTORS</a:t>
            </a:r>
          </a:p>
        </p:txBody>
      </p:sp>
      <p:sp>
        <p:nvSpPr>
          <p:cNvPr id="15" name="ZoneTexte 14"/>
          <p:cNvSpPr txBox="1"/>
          <p:nvPr userDrawn="1"/>
        </p:nvSpPr>
        <p:spPr>
          <a:xfrm>
            <a:off x="2251494" y="670596"/>
            <a:ext cx="1926137" cy="338554"/>
          </a:xfrm>
          <a:prstGeom prst="rect">
            <a:avLst/>
          </a:prstGeom>
          <a:noFill/>
        </p:spPr>
        <p:txBody>
          <a:bodyPr wrap="square" lIns="0" rIns="0" rtlCol="0">
            <a:spAutoFit/>
          </a:bodyP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a:ln>
                  <a:noFill/>
                </a:ln>
                <a:solidFill>
                  <a:prstClr val="black"/>
                </a:solidFill>
                <a:effectLst/>
                <a:uLnTx/>
                <a:uFillTx/>
                <a:latin typeface="Century Gothic" panose="020B0502020202020204" pitchFamily="34" charset="0"/>
                <a:ea typeface="+mn-ea"/>
                <a:cs typeface="+mn-cs"/>
              </a:rPr>
              <a:t>Operational Controllers &amp; Treasurers</a:t>
            </a:r>
            <a:br>
              <a:rPr kumimoji="0" lang="en-GB" sz="800" b="0" i="0" u="none" strike="noStrike" kern="1200" cap="none" spc="0" normalizeH="0" baseline="0">
                <a:ln>
                  <a:noFill/>
                </a:ln>
                <a:solidFill>
                  <a:prstClr val="black"/>
                </a:solidFill>
                <a:effectLst/>
                <a:uLnTx/>
                <a:uFillTx/>
                <a:latin typeface="Century Gothic" panose="020B0502020202020204" pitchFamily="34" charset="0"/>
                <a:ea typeface="+mn-ea"/>
                <a:cs typeface="+mn-cs"/>
              </a:rPr>
            </a:br>
            <a:r>
              <a:rPr kumimoji="0" lang="en-GB" sz="800" b="0" i="0" u="none" strike="noStrike" kern="1200" cap="none" spc="0" normalizeH="0" baseline="0">
                <a:ln>
                  <a:noFill/>
                </a:ln>
                <a:solidFill>
                  <a:prstClr val="black"/>
                </a:solidFill>
                <a:effectLst/>
                <a:uLnTx/>
                <a:uFillTx/>
                <a:latin typeface="Century Gothic" panose="020B0502020202020204" pitchFamily="34" charset="0"/>
                <a:ea typeface="+mn-ea"/>
                <a:cs typeface="+mn-cs"/>
              </a:rPr>
              <a:t> 0 - 3 months </a:t>
            </a:r>
          </a:p>
        </p:txBody>
      </p:sp>
      <p:sp>
        <p:nvSpPr>
          <p:cNvPr id="16" name="ZoneTexte 15"/>
          <p:cNvSpPr txBox="1"/>
          <p:nvPr userDrawn="1"/>
        </p:nvSpPr>
        <p:spPr>
          <a:xfrm>
            <a:off x="4203058" y="670596"/>
            <a:ext cx="2016087" cy="461665"/>
          </a:xfrm>
          <a:prstGeom prst="rect">
            <a:avLst/>
          </a:prstGeom>
          <a:noFill/>
        </p:spPr>
        <p:txBody>
          <a:bodyPr wrap="square" lIns="0" rIns="0" rtlCol="0">
            <a:spAutoFit/>
          </a:bodyP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a:ln>
                  <a:noFill/>
                </a:ln>
                <a:solidFill>
                  <a:prstClr val="black"/>
                </a:solidFill>
                <a:effectLst/>
                <a:uLnTx/>
                <a:uFillTx/>
                <a:latin typeface="Century Gothic" panose="020B0502020202020204" pitchFamily="34" charset="0"/>
                <a:ea typeface="+mn-ea"/>
                <a:cs typeface="+mn-cs"/>
              </a:rPr>
              <a:t>Operational Controllers,  Treasurers, Accounting &amp; Internal Controllers </a:t>
            </a:r>
            <a:br>
              <a:rPr kumimoji="0" lang="en-GB" sz="800" b="0" i="0" u="none" strike="noStrike" kern="1200" cap="none" spc="0" normalizeH="0" baseline="0">
                <a:ln>
                  <a:noFill/>
                </a:ln>
                <a:solidFill>
                  <a:prstClr val="black"/>
                </a:solidFill>
                <a:effectLst/>
                <a:uLnTx/>
                <a:uFillTx/>
                <a:latin typeface="Century Gothic" panose="020B0502020202020204" pitchFamily="34" charset="0"/>
                <a:ea typeface="+mn-ea"/>
                <a:cs typeface="+mn-cs"/>
              </a:rPr>
            </a:br>
            <a:r>
              <a:rPr kumimoji="0" lang="en-GB" sz="800" b="0" i="0" u="none" strike="noStrike" kern="1200" cap="none" spc="0" normalizeH="0" baseline="0">
                <a:ln>
                  <a:noFill/>
                </a:ln>
                <a:solidFill>
                  <a:prstClr val="black"/>
                </a:solidFill>
                <a:effectLst/>
                <a:uLnTx/>
                <a:uFillTx/>
                <a:latin typeface="Century Gothic" panose="020B0502020202020204" pitchFamily="34" charset="0"/>
                <a:ea typeface="+mn-ea"/>
                <a:cs typeface="+mn-cs"/>
              </a:rPr>
              <a:t>1 - 2 years </a:t>
            </a:r>
          </a:p>
        </p:txBody>
      </p:sp>
      <p:sp>
        <p:nvSpPr>
          <p:cNvPr id="17" name="ZoneTexte 16"/>
          <p:cNvSpPr txBox="1"/>
          <p:nvPr userDrawn="1"/>
        </p:nvSpPr>
        <p:spPr>
          <a:xfrm>
            <a:off x="6212102" y="670596"/>
            <a:ext cx="2009044" cy="461665"/>
          </a:xfrm>
          <a:prstGeom prst="rect">
            <a:avLst/>
          </a:prstGeom>
          <a:noFill/>
        </p:spPr>
        <p:txBody>
          <a:bodyPr wrap="square" lIns="0" rIns="0" rtlCol="0">
            <a:spAutoFit/>
          </a:bodyP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a:ln>
                  <a:noFill/>
                </a:ln>
                <a:solidFill>
                  <a:prstClr val="black"/>
                </a:solidFill>
                <a:effectLst/>
                <a:uLnTx/>
                <a:uFillTx/>
                <a:latin typeface="Century Gothic" panose="020B0502020202020204" pitchFamily="34" charset="0"/>
                <a:ea typeface="+mn-ea"/>
                <a:cs typeface="+mn-cs"/>
              </a:rPr>
              <a:t>Operational Controllers, Internal Controllers &amp; Accounting  </a:t>
            </a:r>
            <a:br>
              <a:rPr kumimoji="0" lang="en-GB" sz="800" b="0" i="0" u="none" strike="noStrike" kern="1200" cap="none" spc="0" normalizeH="0" baseline="0">
                <a:ln>
                  <a:noFill/>
                </a:ln>
                <a:solidFill>
                  <a:prstClr val="black"/>
                </a:solidFill>
                <a:effectLst/>
                <a:uLnTx/>
                <a:uFillTx/>
                <a:latin typeface="Century Gothic" panose="020B0502020202020204" pitchFamily="34" charset="0"/>
                <a:ea typeface="+mn-ea"/>
                <a:cs typeface="+mn-cs"/>
              </a:rPr>
            </a:br>
            <a:r>
              <a:rPr kumimoji="0" lang="en-GB" sz="800" b="0" i="0" u="none" strike="noStrike" kern="1200" cap="none" spc="0" normalizeH="0" baseline="0">
                <a:ln>
                  <a:noFill/>
                </a:ln>
                <a:solidFill>
                  <a:prstClr val="black"/>
                </a:solidFill>
                <a:effectLst/>
                <a:uLnTx/>
                <a:uFillTx/>
                <a:latin typeface="Century Gothic" panose="020B0502020202020204" pitchFamily="34" charset="0"/>
                <a:ea typeface="+mn-ea"/>
                <a:cs typeface="+mn-cs"/>
              </a:rPr>
              <a:t>2 - 4 years </a:t>
            </a:r>
          </a:p>
        </p:txBody>
      </p:sp>
      <p:sp>
        <p:nvSpPr>
          <p:cNvPr id="18" name="ZoneTexte 17"/>
          <p:cNvSpPr txBox="1"/>
          <p:nvPr userDrawn="1"/>
        </p:nvSpPr>
        <p:spPr>
          <a:xfrm>
            <a:off x="8240676" y="670596"/>
            <a:ext cx="1981484" cy="215444"/>
          </a:xfrm>
          <a:prstGeom prst="rect">
            <a:avLst/>
          </a:prstGeom>
          <a:noFill/>
        </p:spPr>
        <p:txBody>
          <a:bodyPr wrap="square" lIns="0" rIns="0" rtlCol="0">
            <a:spAutoFit/>
          </a:bodyP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a:ln>
                  <a:noFill/>
                </a:ln>
                <a:solidFill>
                  <a:prstClr val="black"/>
                </a:solidFill>
                <a:effectLst/>
                <a:uLnTx/>
                <a:uFillTx/>
                <a:latin typeface="Century Gothic" panose="020B0502020202020204" pitchFamily="34" charset="0"/>
                <a:ea typeface="+mn-ea"/>
                <a:cs typeface="+mn-cs"/>
              </a:rPr>
              <a:t>Business Unit Controllers </a:t>
            </a:r>
          </a:p>
        </p:txBody>
      </p:sp>
      <p:sp>
        <p:nvSpPr>
          <p:cNvPr id="19" name="ZoneTexte 18"/>
          <p:cNvSpPr txBox="1"/>
          <p:nvPr userDrawn="1"/>
        </p:nvSpPr>
        <p:spPr>
          <a:xfrm>
            <a:off x="10256763" y="670596"/>
            <a:ext cx="1981484" cy="215444"/>
          </a:xfrm>
          <a:prstGeom prst="rect">
            <a:avLst/>
          </a:prstGeom>
          <a:noFill/>
        </p:spPr>
        <p:txBody>
          <a:bodyPr wrap="square" lIns="0" rIns="0" rtlCol="0">
            <a:spAutoFit/>
          </a:bodyP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a:ln>
                  <a:noFill/>
                </a:ln>
                <a:solidFill>
                  <a:prstClr val="black"/>
                </a:solidFill>
                <a:effectLst/>
                <a:uLnTx/>
                <a:uFillTx/>
                <a:latin typeface="Century Gothic" panose="020B0502020202020204" pitchFamily="34" charset="0"/>
                <a:ea typeface="+mn-ea"/>
                <a:cs typeface="+mn-cs"/>
              </a:rPr>
              <a:t>Newly appointed CFO </a:t>
            </a:r>
          </a:p>
        </p:txBody>
      </p:sp>
      <p:sp>
        <p:nvSpPr>
          <p:cNvPr id="25" name="Rectangle 24"/>
          <p:cNvSpPr/>
          <p:nvPr userDrawn="1"/>
        </p:nvSpPr>
        <p:spPr>
          <a:xfrm>
            <a:off x="2245432" y="4775294"/>
            <a:ext cx="3132000" cy="25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a:latin typeface="Century Gothic" panose="020B0502020202020204" pitchFamily="34" charset="0"/>
              </a:rPr>
              <a:t>ESSENTIAL</a:t>
            </a:r>
          </a:p>
        </p:txBody>
      </p:sp>
      <p:sp>
        <p:nvSpPr>
          <p:cNvPr id="26" name="Rectangle 25"/>
          <p:cNvSpPr/>
          <p:nvPr userDrawn="1"/>
        </p:nvSpPr>
        <p:spPr>
          <a:xfrm>
            <a:off x="5596750" y="4775294"/>
            <a:ext cx="3132000" cy="25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a:latin typeface="Century Gothic" panose="020B0502020202020204" pitchFamily="34" charset="0"/>
              </a:rPr>
              <a:t>ADVANCED</a:t>
            </a:r>
          </a:p>
        </p:txBody>
      </p:sp>
      <p:sp>
        <p:nvSpPr>
          <p:cNvPr id="27" name="Rectangle 26"/>
          <p:cNvSpPr/>
          <p:nvPr userDrawn="1"/>
        </p:nvSpPr>
        <p:spPr>
          <a:xfrm>
            <a:off x="8948068" y="4775294"/>
            <a:ext cx="3132000" cy="25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a:latin typeface="Century Gothic" panose="020B0502020202020204" pitchFamily="34" charset="0"/>
              </a:rPr>
              <a:t>MASTERY</a:t>
            </a:r>
          </a:p>
        </p:txBody>
      </p:sp>
      <p:cxnSp>
        <p:nvCxnSpPr>
          <p:cNvPr id="28" name="Connecteur droit 27"/>
          <p:cNvCxnSpPr/>
          <p:nvPr userDrawn="1"/>
        </p:nvCxnSpPr>
        <p:spPr>
          <a:xfrm>
            <a:off x="5496135" y="4775294"/>
            <a:ext cx="0" cy="1980000"/>
          </a:xfrm>
          <a:prstGeom prst="line">
            <a:avLst/>
          </a:prstGeom>
          <a:ln w="3175">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2" name="Connecteur droit 31"/>
          <p:cNvCxnSpPr/>
          <p:nvPr userDrawn="1"/>
        </p:nvCxnSpPr>
        <p:spPr>
          <a:xfrm>
            <a:off x="8828154" y="4775294"/>
            <a:ext cx="0" cy="1980000"/>
          </a:xfrm>
          <a:prstGeom prst="line">
            <a:avLst/>
          </a:prstGeom>
          <a:ln w="3175">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sp>
        <p:nvSpPr>
          <p:cNvPr id="20" name="ZoneTexte 19"/>
          <p:cNvSpPr txBox="1"/>
          <p:nvPr userDrawn="1"/>
        </p:nvSpPr>
        <p:spPr>
          <a:xfrm>
            <a:off x="18806" y="10609"/>
            <a:ext cx="3672498"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a:ln>
                <a:noFill/>
              </a:ln>
              <a:solidFill>
                <a:prstClr val="white"/>
              </a:solidFill>
              <a:effectLst/>
              <a:uLnTx/>
              <a:uFillTx/>
              <a:latin typeface="Century Gothic" panose="020B0502020202020204" pitchFamily="34" charset="0"/>
              <a:ea typeface="+mn-ea"/>
              <a:cs typeface="+mn-cs"/>
            </a:endParaRPr>
          </a:p>
        </p:txBody>
      </p:sp>
      <p:sp>
        <p:nvSpPr>
          <p:cNvPr id="21" name="ZoneTexte 20"/>
          <p:cNvSpPr txBox="1"/>
          <p:nvPr userDrawn="1"/>
        </p:nvSpPr>
        <p:spPr>
          <a:xfrm>
            <a:off x="62562" y="23621"/>
            <a:ext cx="367249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b="0" i="0" u="none" strike="noStrike" kern="1200" cap="all" spc="0" normalizeH="0">
                <a:ln>
                  <a:noFill/>
                </a:ln>
                <a:effectLst/>
                <a:uLnTx/>
                <a:uFillTx/>
                <a:latin typeface="Century Gothic" panose="020B0502020202020204" pitchFamily="34" charset="0"/>
                <a:ea typeface="+mn-ea"/>
                <a:cs typeface="+mn-cs"/>
              </a:rPr>
              <a:t>FINANCE Snapshot</a:t>
            </a:r>
          </a:p>
        </p:txBody>
      </p:sp>
      <p:sp>
        <p:nvSpPr>
          <p:cNvPr id="22" name="Rectangle 21">
            <a:hlinkClick r:id="" action="ppaction://noaction"/>
          </p:cNvPr>
          <p:cNvSpPr/>
          <p:nvPr userDrawn="1"/>
        </p:nvSpPr>
        <p:spPr>
          <a:xfrm>
            <a:off x="8490061" y="89210"/>
            <a:ext cx="1674097" cy="25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a:ln>
                  <a:noFill/>
                </a:ln>
                <a:solidFill>
                  <a:prstClr val="black"/>
                </a:solidFill>
                <a:effectLst/>
                <a:uLnTx/>
                <a:uFillTx/>
                <a:latin typeface="Century Gothic" panose="020B0502020202020204" pitchFamily="34" charset="0"/>
                <a:ea typeface="+mn-ea"/>
                <a:cs typeface="+mn-cs"/>
              </a:rPr>
              <a:t>Click on: each grey box for</a:t>
            </a:r>
            <a:r>
              <a:rPr kumimoji="0" lang="en-GB" sz="900" b="0" i="0" u="none" strike="noStrike" kern="1200" cap="none" spc="0" normalizeH="0">
                <a:ln>
                  <a:noFill/>
                </a:ln>
                <a:solidFill>
                  <a:prstClr val="black"/>
                </a:solidFill>
                <a:effectLst/>
                <a:uLnTx/>
                <a:uFillTx/>
                <a:latin typeface="Century Gothic" panose="020B0502020202020204" pitchFamily="34" charset="0"/>
                <a:ea typeface="+mn-ea"/>
                <a:cs typeface="+mn-cs"/>
              </a:rPr>
              <a:t> training details</a:t>
            </a:r>
            <a:endParaRPr kumimoji="0" lang="en-GB" sz="900" b="0" i="0" u="none" strike="noStrike" kern="1200" cap="none" spc="0" normalizeH="0" baseline="0">
              <a:ln>
                <a:noFill/>
              </a:ln>
              <a:solidFill>
                <a:prstClr val="black"/>
              </a:solidFill>
              <a:effectLst/>
              <a:uLnTx/>
              <a:uFillTx/>
              <a:latin typeface="Century Gothic" panose="020B0502020202020204" pitchFamily="34" charset="0"/>
              <a:ea typeface="+mn-ea"/>
              <a:cs typeface="+mn-cs"/>
            </a:endParaRPr>
          </a:p>
        </p:txBody>
      </p:sp>
      <p:pic>
        <p:nvPicPr>
          <p:cNvPr id="23" name="Image 22"/>
          <p:cNvPicPr>
            <a:picLocks noChangeAspect="1"/>
          </p:cNvPicPr>
          <p:nvPr userDrawn="1"/>
        </p:nvPicPr>
        <p:blipFill rotWithShape="1">
          <a:blip r:embed="rId2" cstate="screen">
            <a:extLst>
              <a:ext uri="{28A0092B-C50C-407E-A947-70E740481C1C}">
                <a14:useLocalDpi xmlns:a14="http://schemas.microsoft.com/office/drawing/2010/main"/>
              </a:ext>
            </a:extLst>
          </a:blip>
          <a:srcRect l="31528" t="27292" b="16875"/>
          <a:stretch/>
        </p:blipFill>
        <p:spPr>
          <a:xfrm>
            <a:off x="8142925" y="36260"/>
            <a:ext cx="314531" cy="256474"/>
          </a:xfrm>
          <a:prstGeom prst="rect">
            <a:avLst/>
          </a:prstGeom>
        </p:spPr>
      </p:pic>
      <p:sp>
        <p:nvSpPr>
          <p:cNvPr id="24" name="Rectangle 23">
            <a:hlinkClick r:id="" action="ppaction://noaction"/>
          </p:cNvPr>
          <p:cNvSpPr/>
          <p:nvPr userDrawn="1"/>
        </p:nvSpPr>
        <p:spPr>
          <a:xfrm>
            <a:off x="10008044" y="89210"/>
            <a:ext cx="2060589" cy="25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a:ln>
                  <a:noFill/>
                </a:ln>
                <a:solidFill>
                  <a:prstClr val="black"/>
                </a:solidFill>
                <a:effectLst/>
                <a:uLnTx/>
                <a:uFillTx/>
                <a:latin typeface="Century Gothic" panose="020B0502020202020204" pitchFamily="34" charset="0"/>
                <a:ea typeface="+mn-ea"/>
                <a:cs typeface="+mn-cs"/>
              </a:rPr>
              <a:t>or                 </a:t>
            </a:r>
            <a:r>
              <a:rPr kumimoji="0" lang="en-GB" sz="900" b="0" i="0" u="none" strike="noStrike" kern="1200" cap="none" spc="0" normalizeH="0">
                <a:ln>
                  <a:noFill/>
                </a:ln>
                <a:solidFill>
                  <a:prstClr val="black"/>
                </a:solidFill>
                <a:effectLst/>
                <a:uLnTx/>
                <a:uFillTx/>
                <a:latin typeface="Century Gothic" panose="020B0502020202020204" pitchFamily="34" charset="0"/>
                <a:ea typeface="+mn-ea"/>
                <a:cs typeface="+mn-cs"/>
              </a:rPr>
              <a:t> /                   logos</a:t>
            </a:r>
          </a:p>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a:ln>
                  <a:noFill/>
                </a:ln>
                <a:solidFill>
                  <a:prstClr val="black"/>
                </a:solidFill>
                <a:effectLst/>
                <a:uLnTx/>
                <a:uFillTx/>
                <a:latin typeface="Century Gothic" panose="020B0502020202020204" pitchFamily="34" charset="0"/>
                <a:ea typeface="+mn-ea"/>
                <a:cs typeface="+mn-cs"/>
              </a:rPr>
              <a:t>to access content</a:t>
            </a:r>
            <a:endParaRPr kumimoji="0" lang="en-GB" sz="900" b="0" i="0" u="none" strike="noStrike" kern="1200" cap="none" spc="0" normalizeH="0" baseline="0">
              <a:ln>
                <a:noFill/>
              </a:ln>
              <a:solidFill>
                <a:prstClr val="black"/>
              </a:solidFill>
              <a:effectLst/>
              <a:uLnTx/>
              <a:uFillTx/>
              <a:latin typeface="Century Gothic" panose="020B0502020202020204" pitchFamily="34" charset="0"/>
              <a:ea typeface="+mn-ea"/>
              <a:cs typeface="+mn-cs"/>
            </a:endParaRPr>
          </a:p>
        </p:txBody>
      </p:sp>
      <p:pic>
        <p:nvPicPr>
          <p:cNvPr id="29" name="Image 2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348319" y="55790"/>
            <a:ext cx="570652" cy="240275"/>
          </a:xfrm>
          <a:prstGeom prst="rect">
            <a:avLst/>
          </a:prstGeom>
        </p:spPr>
      </p:pic>
      <p:pic>
        <p:nvPicPr>
          <p:cNvPr id="30" name="Picture 7" descr="http://opencollection.files.wordpress.com/2013/09/coursera-logo-nobg.png"/>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10993734" y="99346"/>
            <a:ext cx="538093" cy="1080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34" name="ZoneTexte 33">
            <a:hlinkClick r:id="rId5" action="ppaction://hlinksldjump"/>
          </p:cNvPr>
          <p:cNvSpPr txBox="1"/>
          <p:nvPr userDrawn="1"/>
        </p:nvSpPr>
        <p:spPr>
          <a:xfrm flipH="1">
            <a:off x="10359613" y="6280583"/>
            <a:ext cx="1275329" cy="430887"/>
          </a:xfrm>
          <a:prstGeom prst="rect">
            <a:avLst/>
          </a:prstGeom>
          <a:noFill/>
        </p:spPr>
        <p:txBody>
          <a:bodyPr wrap="square" rtlCol="0">
            <a:spAutoFit/>
          </a:bodyPr>
          <a:lstStyle/>
          <a:p>
            <a:pPr algn="ctr"/>
            <a:r>
              <a:rPr lang="en-US" sz="1100" b="1">
                <a:latin typeface="Century Gothic" panose="020B0502020202020204" pitchFamily="34" charset="0"/>
              </a:rPr>
              <a:t>Back to Learning Topics</a:t>
            </a:r>
          </a:p>
        </p:txBody>
      </p:sp>
      <p:pic>
        <p:nvPicPr>
          <p:cNvPr id="35" name="Image 34">
            <a:hlinkClick r:id="rId5" action="ppaction://hlinksldjump"/>
          </p:cNvPr>
          <p:cNvPicPr>
            <a:picLocks noChangeAspect="1"/>
          </p:cNvPicPr>
          <p:nvPr userDrawn="1"/>
        </p:nvPicPr>
        <p:blipFill rotWithShape="1">
          <a:blip r:embed="rId6" cstate="screen">
            <a:extLst>
              <a:ext uri="{28A0092B-C50C-407E-A947-70E740481C1C}">
                <a14:useLocalDpi xmlns:a14="http://schemas.microsoft.com/office/drawing/2010/main"/>
              </a:ext>
            </a:extLst>
          </a:blip>
          <a:srcRect l="5660" t="4706" r="6026" b="18431"/>
          <a:stretch/>
        </p:blipFill>
        <p:spPr>
          <a:xfrm>
            <a:off x="11601019" y="6278944"/>
            <a:ext cx="439546" cy="382553"/>
          </a:xfrm>
          <a:prstGeom prst="rect">
            <a:avLst/>
          </a:prstGeom>
        </p:spPr>
      </p:pic>
      <p:sp>
        <p:nvSpPr>
          <p:cNvPr id="31" name="ZoneTexte 30"/>
          <p:cNvSpPr txBox="1"/>
          <p:nvPr userDrawn="1"/>
        </p:nvSpPr>
        <p:spPr>
          <a:xfrm>
            <a:off x="1423555" y="670596"/>
            <a:ext cx="813693" cy="215444"/>
          </a:xfrm>
          <a:prstGeom prst="rect">
            <a:avLst/>
          </a:prstGeom>
          <a:noFill/>
        </p:spPr>
        <p:txBody>
          <a:bodyPr wrap="square" rtlCol="0">
            <a:spAutoFit/>
          </a:bodyPr>
          <a:lstStyle/>
          <a:p>
            <a:pPr algn="ctr"/>
            <a:r>
              <a:rPr lang="en-GB" sz="800" b="0" noProof="0">
                <a:solidFill>
                  <a:schemeClr val="tx1"/>
                </a:solidFill>
                <a:latin typeface="Century Gothic" panose="020B0502020202020204" pitchFamily="34" charset="0"/>
              </a:rPr>
              <a:t>Examples:</a:t>
            </a:r>
          </a:p>
        </p:txBody>
      </p:sp>
    </p:spTree>
    <p:extLst>
      <p:ext uri="{BB962C8B-B14F-4D97-AF65-F5344CB8AC3E}">
        <p14:creationId xmlns:p14="http://schemas.microsoft.com/office/powerpoint/2010/main" val="383826565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3_Titre et contenu">
    <p:spTree>
      <p:nvGrpSpPr>
        <p:cNvPr id="1" name=""/>
        <p:cNvGrpSpPr/>
        <p:nvPr/>
      </p:nvGrpSpPr>
      <p:grpSpPr>
        <a:xfrm>
          <a:off x="0" y="0"/>
          <a:ext cx="0" cy="0"/>
          <a:chOff x="0" y="0"/>
          <a:chExt cx="0" cy="0"/>
        </a:xfrm>
      </p:grpSpPr>
      <p:sp>
        <p:nvSpPr>
          <p:cNvPr id="10" name="Rectangle 9"/>
          <p:cNvSpPr/>
          <p:nvPr userDrawn="1"/>
        </p:nvSpPr>
        <p:spPr>
          <a:xfrm>
            <a:off x="2229860" y="381390"/>
            <a:ext cx="3162665" cy="208800"/>
          </a:xfrm>
          <a:prstGeom prst="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900" b="0" i="0" u="none" strike="noStrike" kern="1200" cap="none" spc="0" normalizeH="0" baseline="0" noProof="0">
                <a:ln>
                  <a:noFill/>
                </a:ln>
                <a:solidFill>
                  <a:prstClr val="white"/>
                </a:solidFill>
                <a:effectLst/>
                <a:uLnTx/>
                <a:uFillTx/>
                <a:latin typeface="Century Gothic" panose="020B0502020202020204" pitchFamily="34" charset="0"/>
                <a:ea typeface="+mn-ea"/>
                <a:cs typeface="+mn-cs"/>
              </a:rPr>
              <a:t>INDIVIDUAL CONTRIBUTORS</a:t>
            </a:r>
          </a:p>
        </p:txBody>
      </p:sp>
      <p:sp>
        <p:nvSpPr>
          <p:cNvPr id="11" name="Rectangle 10"/>
          <p:cNvSpPr/>
          <p:nvPr userDrawn="1"/>
        </p:nvSpPr>
        <p:spPr>
          <a:xfrm>
            <a:off x="5586297" y="381390"/>
            <a:ext cx="3168000" cy="208800"/>
          </a:xfrm>
          <a:prstGeom prst="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900" b="0" i="0" u="none" strike="noStrike" kern="1200" cap="none" spc="0" normalizeH="0" baseline="0" noProof="0">
                <a:ln>
                  <a:noFill/>
                </a:ln>
                <a:solidFill>
                  <a:prstClr val="white"/>
                </a:solidFill>
                <a:effectLst/>
                <a:uLnTx/>
                <a:uFillTx/>
                <a:latin typeface="Century Gothic" panose="020B0502020202020204" pitchFamily="34" charset="0"/>
                <a:ea typeface="+mn-ea"/>
                <a:cs typeface="+mn-cs"/>
              </a:rPr>
              <a:t>TEAM LEADERS</a:t>
            </a:r>
          </a:p>
        </p:txBody>
      </p:sp>
      <p:sp>
        <p:nvSpPr>
          <p:cNvPr id="12" name="Rectangle 11"/>
          <p:cNvSpPr/>
          <p:nvPr userDrawn="1"/>
        </p:nvSpPr>
        <p:spPr>
          <a:xfrm>
            <a:off x="8948068" y="381390"/>
            <a:ext cx="3168000" cy="208800"/>
          </a:xfrm>
          <a:prstGeom prst="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a:latin typeface="Century Gothic" panose="020B0502020202020204" pitchFamily="34" charset="0"/>
              </a:rPr>
              <a:t>HEAD OF FUNCTION/ BU COMMITTEE</a:t>
            </a:r>
            <a:r>
              <a:rPr lang="fr-FR" sz="900" baseline="0">
                <a:latin typeface="Century Gothic" panose="020B0502020202020204" pitchFamily="34" charset="0"/>
              </a:rPr>
              <a:t> MEMBERS</a:t>
            </a:r>
            <a:endParaRPr lang="fr-FR" sz="900">
              <a:latin typeface="Century Gothic" panose="020B0502020202020204" pitchFamily="34" charset="0"/>
            </a:endParaRPr>
          </a:p>
        </p:txBody>
      </p:sp>
      <p:cxnSp>
        <p:nvCxnSpPr>
          <p:cNvPr id="14" name="Connecteur droit 13"/>
          <p:cNvCxnSpPr/>
          <p:nvPr userDrawn="1"/>
        </p:nvCxnSpPr>
        <p:spPr>
          <a:xfrm>
            <a:off x="5481891" y="377161"/>
            <a:ext cx="0" cy="324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userDrawn="1"/>
        </p:nvCxnSpPr>
        <p:spPr>
          <a:xfrm>
            <a:off x="8843477" y="401690"/>
            <a:ext cx="0" cy="324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0" name="Rectangle 19"/>
          <p:cNvSpPr/>
          <p:nvPr userDrawn="1"/>
        </p:nvSpPr>
        <p:spPr>
          <a:xfrm>
            <a:off x="2229861" y="3788897"/>
            <a:ext cx="3162664" cy="20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a:latin typeface="Century Gothic" panose="020B0502020202020204" pitchFamily="34" charset="0"/>
              </a:rPr>
              <a:t>ESSENTIAL</a:t>
            </a:r>
          </a:p>
        </p:txBody>
      </p:sp>
      <p:sp>
        <p:nvSpPr>
          <p:cNvPr id="21" name="Rectangle 20"/>
          <p:cNvSpPr/>
          <p:nvPr userDrawn="1"/>
        </p:nvSpPr>
        <p:spPr>
          <a:xfrm>
            <a:off x="5586297" y="3788897"/>
            <a:ext cx="3168000" cy="20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a:latin typeface="Century Gothic" panose="020B0502020202020204" pitchFamily="34" charset="0"/>
              </a:rPr>
              <a:t>ADVANCED</a:t>
            </a:r>
          </a:p>
        </p:txBody>
      </p:sp>
      <p:sp>
        <p:nvSpPr>
          <p:cNvPr id="22" name="Rectangle 21"/>
          <p:cNvSpPr/>
          <p:nvPr userDrawn="1"/>
        </p:nvSpPr>
        <p:spPr>
          <a:xfrm>
            <a:off x="8948068" y="3788897"/>
            <a:ext cx="3168000" cy="20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a:latin typeface="Century Gothic" panose="020B0502020202020204" pitchFamily="34" charset="0"/>
              </a:rPr>
              <a:t>MASTERY</a:t>
            </a:r>
          </a:p>
        </p:txBody>
      </p:sp>
      <p:cxnSp>
        <p:nvCxnSpPr>
          <p:cNvPr id="23" name="Connecteur droit 22"/>
          <p:cNvCxnSpPr/>
          <p:nvPr userDrawn="1"/>
        </p:nvCxnSpPr>
        <p:spPr>
          <a:xfrm>
            <a:off x="5481891" y="3788897"/>
            <a:ext cx="0" cy="2988000"/>
          </a:xfrm>
          <a:prstGeom prst="line">
            <a:avLst/>
          </a:prstGeom>
          <a:ln w="3175">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4" name="Connecteur droit 23"/>
          <p:cNvCxnSpPr/>
          <p:nvPr userDrawn="1"/>
        </p:nvCxnSpPr>
        <p:spPr>
          <a:xfrm>
            <a:off x="8843477" y="3788897"/>
            <a:ext cx="0" cy="2988000"/>
          </a:xfrm>
          <a:prstGeom prst="line">
            <a:avLst/>
          </a:prstGeom>
          <a:ln w="3175">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sp>
        <p:nvSpPr>
          <p:cNvPr id="13" name="Rectangle 12">
            <a:hlinkClick r:id="" action="ppaction://noaction"/>
          </p:cNvPr>
          <p:cNvSpPr/>
          <p:nvPr userDrawn="1"/>
        </p:nvSpPr>
        <p:spPr>
          <a:xfrm>
            <a:off x="8490061" y="38410"/>
            <a:ext cx="1674097" cy="25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Click on: each grey box for training details</a:t>
            </a:r>
          </a:p>
        </p:txBody>
      </p:sp>
      <p:pic>
        <p:nvPicPr>
          <p:cNvPr id="16" name="Image 15"/>
          <p:cNvPicPr>
            <a:picLocks noChangeAspect="1"/>
          </p:cNvPicPr>
          <p:nvPr userDrawn="1"/>
        </p:nvPicPr>
        <p:blipFill rotWithShape="1">
          <a:blip r:embed="rId2" cstate="screen">
            <a:extLst>
              <a:ext uri="{28A0092B-C50C-407E-A947-70E740481C1C}">
                <a14:useLocalDpi xmlns:a14="http://schemas.microsoft.com/office/drawing/2010/main"/>
              </a:ext>
            </a:extLst>
          </a:blip>
          <a:srcRect l="31528" t="27292" b="16875"/>
          <a:stretch/>
        </p:blipFill>
        <p:spPr>
          <a:xfrm>
            <a:off x="8142925" y="36260"/>
            <a:ext cx="314531" cy="256474"/>
          </a:xfrm>
          <a:prstGeom prst="rect">
            <a:avLst/>
          </a:prstGeom>
        </p:spPr>
      </p:pic>
      <p:sp>
        <p:nvSpPr>
          <p:cNvPr id="17" name="Rectangle 16">
            <a:hlinkClick r:id="" action="ppaction://noaction"/>
          </p:cNvPr>
          <p:cNvSpPr/>
          <p:nvPr userDrawn="1"/>
        </p:nvSpPr>
        <p:spPr>
          <a:xfrm>
            <a:off x="10008044" y="38410"/>
            <a:ext cx="2060589" cy="25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or                  /                   logos</a:t>
            </a:r>
          </a:p>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to access content</a:t>
            </a:r>
          </a:p>
        </p:txBody>
      </p:sp>
      <p:pic>
        <p:nvPicPr>
          <p:cNvPr id="18" name="Image 1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348319" y="4990"/>
            <a:ext cx="570652" cy="240275"/>
          </a:xfrm>
          <a:prstGeom prst="rect">
            <a:avLst/>
          </a:prstGeom>
        </p:spPr>
      </p:pic>
      <p:pic>
        <p:nvPicPr>
          <p:cNvPr id="19" name="Picture 7" descr="http://opencollection.files.wordpress.com/2013/09/coursera-logo-nobg.png"/>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10993734" y="48546"/>
            <a:ext cx="538093" cy="1080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5" name="ZoneTexte 24"/>
          <p:cNvSpPr txBox="1"/>
          <p:nvPr userDrawn="1"/>
        </p:nvSpPr>
        <p:spPr>
          <a:xfrm>
            <a:off x="62562" y="23621"/>
            <a:ext cx="367249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all" spc="0" normalizeH="0" baseline="0" noProof="0">
                <a:ln>
                  <a:noFill/>
                </a:ln>
                <a:solidFill>
                  <a:prstClr val="black"/>
                </a:solidFill>
                <a:effectLst/>
                <a:uLnTx/>
                <a:uFillTx/>
                <a:latin typeface="Century Gothic" panose="020B0502020202020204" pitchFamily="34" charset="0"/>
                <a:ea typeface="+mn-ea"/>
                <a:cs typeface="+mn-cs"/>
              </a:rPr>
              <a:t>Human Resources Snapshot</a:t>
            </a:r>
          </a:p>
        </p:txBody>
      </p:sp>
      <p:sp>
        <p:nvSpPr>
          <p:cNvPr id="28" name="ZoneTexte 27">
            <a:hlinkClick r:id="rId5" action="ppaction://hlinksldjump"/>
          </p:cNvPr>
          <p:cNvSpPr txBox="1"/>
          <p:nvPr userDrawn="1"/>
        </p:nvSpPr>
        <p:spPr>
          <a:xfrm flipH="1">
            <a:off x="10359613" y="6280583"/>
            <a:ext cx="1275329" cy="430887"/>
          </a:xfrm>
          <a:prstGeom prst="rect">
            <a:avLst/>
          </a:prstGeom>
          <a:noFill/>
        </p:spPr>
        <p:txBody>
          <a:bodyPr wrap="square" rtlCol="0">
            <a:spAutoFit/>
          </a:bodyPr>
          <a:lstStyle/>
          <a:p>
            <a:pPr algn="ctr"/>
            <a:r>
              <a:rPr lang="en-US" sz="1100" b="1">
                <a:latin typeface="Century Gothic" panose="020B0502020202020204" pitchFamily="34" charset="0"/>
              </a:rPr>
              <a:t>Back to Learning Topics</a:t>
            </a:r>
          </a:p>
        </p:txBody>
      </p:sp>
      <p:pic>
        <p:nvPicPr>
          <p:cNvPr id="29" name="Image 28">
            <a:hlinkClick r:id="rId5" action="ppaction://hlinksldjump"/>
          </p:cNvPr>
          <p:cNvPicPr>
            <a:picLocks noChangeAspect="1"/>
          </p:cNvPicPr>
          <p:nvPr userDrawn="1"/>
        </p:nvPicPr>
        <p:blipFill rotWithShape="1">
          <a:blip r:embed="rId6" cstate="screen">
            <a:extLst>
              <a:ext uri="{28A0092B-C50C-407E-A947-70E740481C1C}">
                <a14:useLocalDpi xmlns:a14="http://schemas.microsoft.com/office/drawing/2010/main"/>
              </a:ext>
            </a:extLst>
          </a:blip>
          <a:srcRect l="5660" t="4706" r="6026" b="18431"/>
          <a:stretch/>
        </p:blipFill>
        <p:spPr>
          <a:xfrm>
            <a:off x="11601019" y="6278944"/>
            <a:ext cx="439546" cy="382553"/>
          </a:xfrm>
          <a:prstGeom prst="rect">
            <a:avLst/>
          </a:prstGeom>
        </p:spPr>
      </p:pic>
      <p:sp>
        <p:nvSpPr>
          <p:cNvPr id="26" name="ZoneTexte 25"/>
          <p:cNvSpPr txBox="1"/>
          <p:nvPr userDrawn="1"/>
        </p:nvSpPr>
        <p:spPr>
          <a:xfrm>
            <a:off x="2229860" y="562071"/>
            <a:ext cx="3162664" cy="215444"/>
          </a:xfrm>
          <a:prstGeom prst="rect">
            <a:avLst/>
          </a:prstGeom>
          <a:noFill/>
        </p:spPr>
        <p:txBody>
          <a:bodyPr wrap="square" rtlCol="0">
            <a:spAutoFit/>
          </a:bodyP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a:ln>
                  <a:noFill/>
                </a:ln>
                <a:solidFill>
                  <a:prstClr val="black"/>
                </a:solidFill>
                <a:effectLst/>
                <a:uLnTx/>
                <a:uFillTx/>
                <a:latin typeface="Century Gothic" panose="020B0502020202020204" pitchFamily="34" charset="0"/>
                <a:ea typeface="+mn-ea"/>
                <a:cs typeface="+mn-cs"/>
              </a:rPr>
              <a:t>HR </a:t>
            </a:r>
            <a:r>
              <a:rPr kumimoji="0" lang="en-GB" sz="800" b="0" i="0" u="none" strike="noStrike" kern="1200" cap="none" spc="0" normalizeH="0" baseline="0" err="1">
                <a:ln>
                  <a:noFill/>
                </a:ln>
                <a:solidFill>
                  <a:prstClr val="black"/>
                </a:solidFill>
                <a:effectLst/>
                <a:uLnTx/>
                <a:uFillTx/>
                <a:latin typeface="Century Gothic" panose="020B0502020202020204" pitchFamily="34" charset="0"/>
                <a:ea typeface="+mn-ea"/>
                <a:cs typeface="+mn-cs"/>
              </a:rPr>
              <a:t>Métiers</a:t>
            </a:r>
            <a:r>
              <a:rPr kumimoji="0" lang="en-GB" sz="800" b="0" i="0" u="none" strike="noStrike" kern="1200" cap="none" spc="0" normalizeH="0" baseline="0">
                <a:ln>
                  <a:noFill/>
                </a:ln>
                <a:solidFill>
                  <a:prstClr val="black"/>
                </a:solidFill>
                <a:effectLst/>
                <a:uLnTx/>
                <a:uFillTx/>
                <a:latin typeface="Century Gothic" panose="020B0502020202020204" pitchFamily="34" charset="0"/>
                <a:ea typeface="+mn-ea"/>
                <a:cs typeface="+mn-cs"/>
              </a:rPr>
              <a:t> Professional/Specialist, HR Generalist</a:t>
            </a:r>
          </a:p>
        </p:txBody>
      </p:sp>
      <p:sp>
        <p:nvSpPr>
          <p:cNvPr id="27" name="ZoneTexte 26"/>
          <p:cNvSpPr txBox="1"/>
          <p:nvPr userDrawn="1"/>
        </p:nvSpPr>
        <p:spPr>
          <a:xfrm>
            <a:off x="5586295" y="562071"/>
            <a:ext cx="3156261" cy="215444"/>
          </a:xfrm>
          <a:prstGeom prst="rect">
            <a:avLst/>
          </a:prstGeom>
          <a:noFill/>
        </p:spPr>
        <p:txBody>
          <a:bodyPr wrap="square" lIns="0" rIns="0" rtlCol="0">
            <a:spAutoFit/>
          </a:bodyP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a:ln>
                  <a:noFill/>
                </a:ln>
                <a:solidFill>
                  <a:prstClr val="black"/>
                </a:solidFill>
                <a:effectLst/>
                <a:uLnTx/>
                <a:uFillTx/>
                <a:latin typeface="Century Gothic" panose="020B0502020202020204" pitchFamily="34" charset="0"/>
                <a:ea typeface="+mn-ea"/>
                <a:cs typeface="+mn-cs"/>
              </a:rPr>
              <a:t>HR Generalists / HR </a:t>
            </a:r>
            <a:r>
              <a:rPr kumimoji="0" lang="en-GB" sz="800" b="0" i="0" u="none" strike="noStrike" kern="1200" cap="none" spc="0" normalizeH="0" baseline="0" err="1">
                <a:ln>
                  <a:noFill/>
                </a:ln>
                <a:solidFill>
                  <a:prstClr val="black"/>
                </a:solidFill>
                <a:effectLst/>
                <a:uLnTx/>
                <a:uFillTx/>
                <a:latin typeface="Century Gothic" panose="020B0502020202020204" pitchFamily="34" charset="0"/>
                <a:ea typeface="+mn-ea"/>
                <a:cs typeface="+mn-cs"/>
              </a:rPr>
              <a:t>Métiers</a:t>
            </a:r>
            <a:r>
              <a:rPr kumimoji="0" lang="en-GB" sz="800" b="0" i="0" u="none" strike="noStrike" kern="1200" cap="none" spc="0" normalizeH="0" baseline="0">
                <a:ln>
                  <a:noFill/>
                </a:ln>
                <a:solidFill>
                  <a:prstClr val="black"/>
                </a:solidFill>
                <a:effectLst/>
                <a:uLnTx/>
                <a:uFillTx/>
                <a:latin typeface="Century Gothic" panose="020B0502020202020204" pitchFamily="34" charset="0"/>
                <a:ea typeface="+mn-ea"/>
                <a:cs typeface="+mn-cs"/>
              </a:rPr>
              <a:t> Managers</a:t>
            </a:r>
          </a:p>
        </p:txBody>
      </p:sp>
      <p:sp>
        <p:nvSpPr>
          <p:cNvPr id="30" name="ZoneTexte 29"/>
          <p:cNvSpPr txBox="1"/>
          <p:nvPr userDrawn="1"/>
        </p:nvSpPr>
        <p:spPr>
          <a:xfrm>
            <a:off x="8996159" y="562071"/>
            <a:ext cx="3071516" cy="215444"/>
          </a:xfrm>
          <a:prstGeom prst="rect">
            <a:avLst/>
          </a:prstGeom>
          <a:noFill/>
        </p:spPr>
        <p:txBody>
          <a:bodyPr wrap="square" lIns="0" rIns="0" rtlCol="0">
            <a:spAutoFit/>
          </a:bodyP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a:ln>
                  <a:noFill/>
                </a:ln>
                <a:solidFill>
                  <a:prstClr val="black"/>
                </a:solidFill>
                <a:effectLst/>
                <a:uLnTx/>
                <a:uFillTx/>
                <a:latin typeface="Century Gothic" panose="020B0502020202020204" pitchFamily="34" charset="0"/>
                <a:ea typeface="+mn-ea"/>
                <a:cs typeface="+mn-cs"/>
              </a:rPr>
              <a:t>Country/Division/Zone HRD, HR Senior Manager or Specialist</a:t>
            </a:r>
          </a:p>
        </p:txBody>
      </p:sp>
      <p:sp>
        <p:nvSpPr>
          <p:cNvPr id="31" name="ZoneTexte 30"/>
          <p:cNvSpPr txBox="1"/>
          <p:nvPr userDrawn="1"/>
        </p:nvSpPr>
        <p:spPr>
          <a:xfrm>
            <a:off x="1423555" y="562071"/>
            <a:ext cx="813693" cy="215444"/>
          </a:xfrm>
          <a:prstGeom prst="rect">
            <a:avLst/>
          </a:prstGeom>
          <a:noFill/>
        </p:spPr>
        <p:txBody>
          <a:bodyPr wrap="square" rtlCol="0">
            <a:spAutoFit/>
          </a:bodyPr>
          <a:lstStyle/>
          <a:p>
            <a:pPr algn="ctr"/>
            <a:r>
              <a:rPr lang="en-GB" sz="800" b="0" noProof="0">
                <a:solidFill>
                  <a:schemeClr val="tx1"/>
                </a:solidFill>
                <a:latin typeface="Century Gothic" panose="020B0502020202020204" pitchFamily="34" charset="0"/>
              </a:rPr>
              <a:t>Examples:</a:t>
            </a:r>
          </a:p>
        </p:txBody>
      </p:sp>
    </p:spTree>
    <p:extLst>
      <p:ext uri="{BB962C8B-B14F-4D97-AF65-F5344CB8AC3E}">
        <p14:creationId xmlns:p14="http://schemas.microsoft.com/office/powerpoint/2010/main" val="372180535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9_Diapositive de titre">
    <p:spTree>
      <p:nvGrpSpPr>
        <p:cNvPr id="1" name=""/>
        <p:cNvGrpSpPr/>
        <p:nvPr/>
      </p:nvGrpSpPr>
      <p:grpSpPr>
        <a:xfrm>
          <a:off x="0" y="0"/>
          <a:ext cx="0" cy="0"/>
          <a:chOff x="0" y="0"/>
          <a:chExt cx="0" cy="0"/>
        </a:xfrm>
      </p:grpSpPr>
      <p:sp>
        <p:nvSpPr>
          <p:cNvPr id="47" name="ZoneTexte 46"/>
          <p:cNvSpPr txBox="1"/>
          <p:nvPr userDrawn="1"/>
        </p:nvSpPr>
        <p:spPr>
          <a:xfrm>
            <a:off x="62561" y="23621"/>
            <a:ext cx="674620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all" spc="0" normalizeH="0" baseline="0" noProof="0">
                <a:ln>
                  <a:noFill/>
                </a:ln>
                <a:solidFill>
                  <a:prstClr val="black"/>
                </a:solidFill>
                <a:effectLst/>
                <a:uLnTx/>
                <a:uFillTx/>
                <a:latin typeface="Century Gothic" panose="020B0502020202020204" pitchFamily="34" charset="0"/>
                <a:ea typeface="+mn-ea"/>
                <a:cs typeface="+mn-cs"/>
              </a:rPr>
              <a:t>working tools &amp; Languages snapshot</a:t>
            </a:r>
          </a:p>
        </p:txBody>
      </p:sp>
      <p:sp>
        <p:nvSpPr>
          <p:cNvPr id="52" name="Rectangle 51">
            <a:hlinkClick r:id="" action="ppaction://noaction"/>
          </p:cNvPr>
          <p:cNvSpPr/>
          <p:nvPr userDrawn="1"/>
        </p:nvSpPr>
        <p:spPr>
          <a:xfrm>
            <a:off x="8490061" y="38410"/>
            <a:ext cx="1674097" cy="25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Click on: each grey box for training details</a:t>
            </a:r>
          </a:p>
        </p:txBody>
      </p:sp>
      <p:pic>
        <p:nvPicPr>
          <p:cNvPr id="53" name="Image 52"/>
          <p:cNvPicPr>
            <a:picLocks noChangeAspect="1"/>
          </p:cNvPicPr>
          <p:nvPr userDrawn="1"/>
        </p:nvPicPr>
        <p:blipFill rotWithShape="1">
          <a:blip r:embed="rId2" cstate="screen">
            <a:extLst>
              <a:ext uri="{28A0092B-C50C-407E-A947-70E740481C1C}">
                <a14:useLocalDpi xmlns:a14="http://schemas.microsoft.com/office/drawing/2010/main"/>
              </a:ext>
            </a:extLst>
          </a:blip>
          <a:srcRect l="31528" t="27292" b="16875"/>
          <a:stretch/>
        </p:blipFill>
        <p:spPr>
          <a:xfrm>
            <a:off x="8142925" y="36260"/>
            <a:ext cx="314531" cy="256474"/>
          </a:xfrm>
          <a:prstGeom prst="rect">
            <a:avLst/>
          </a:prstGeom>
        </p:spPr>
      </p:pic>
      <p:sp>
        <p:nvSpPr>
          <p:cNvPr id="54" name="Rectangle 53">
            <a:hlinkClick r:id="" action="ppaction://noaction"/>
          </p:cNvPr>
          <p:cNvSpPr/>
          <p:nvPr userDrawn="1"/>
        </p:nvSpPr>
        <p:spPr>
          <a:xfrm>
            <a:off x="10008044" y="38410"/>
            <a:ext cx="2060589" cy="25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or                  /                   logos</a:t>
            </a:r>
          </a:p>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to access content</a:t>
            </a:r>
          </a:p>
        </p:txBody>
      </p:sp>
      <p:pic>
        <p:nvPicPr>
          <p:cNvPr id="55" name="Image 5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348319" y="4990"/>
            <a:ext cx="570652" cy="240275"/>
          </a:xfrm>
          <a:prstGeom prst="rect">
            <a:avLst/>
          </a:prstGeom>
        </p:spPr>
      </p:pic>
      <p:pic>
        <p:nvPicPr>
          <p:cNvPr id="56" name="Picture 7" descr="http://opencollection.files.wordpress.com/2013/09/coursera-logo-nobg.png"/>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10993734" y="48546"/>
            <a:ext cx="538093" cy="1080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5" name="ZoneTexte 14">
            <a:hlinkClick r:id="rId5" action="ppaction://hlinksldjump"/>
          </p:cNvPr>
          <p:cNvSpPr txBox="1"/>
          <p:nvPr userDrawn="1"/>
        </p:nvSpPr>
        <p:spPr>
          <a:xfrm flipH="1">
            <a:off x="10359613" y="6280583"/>
            <a:ext cx="1275329" cy="430887"/>
          </a:xfrm>
          <a:prstGeom prst="rect">
            <a:avLst/>
          </a:prstGeom>
          <a:noFill/>
        </p:spPr>
        <p:txBody>
          <a:bodyPr wrap="square" rtlCol="0">
            <a:spAutoFit/>
          </a:bodyPr>
          <a:lstStyle/>
          <a:p>
            <a:pPr algn="ctr"/>
            <a:r>
              <a:rPr lang="en-US" sz="1100" b="1">
                <a:latin typeface="Century Gothic" panose="020B0502020202020204" pitchFamily="34" charset="0"/>
              </a:rPr>
              <a:t>Back to Learning Topics</a:t>
            </a:r>
          </a:p>
        </p:txBody>
      </p:sp>
      <p:pic>
        <p:nvPicPr>
          <p:cNvPr id="16" name="Image 15">
            <a:hlinkClick r:id="rId5" action="ppaction://hlinksldjump"/>
          </p:cNvPr>
          <p:cNvPicPr>
            <a:picLocks noChangeAspect="1"/>
          </p:cNvPicPr>
          <p:nvPr userDrawn="1"/>
        </p:nvPicPr>
        <p:blipFill rotWithShape="1">
          <a:blip r:embed="rId6" cstate="screen">
            <a:extLst>
              <a:ext uri="{28A0092B-C50C-407E-A947-70E740481C1C}">
                <a14:useLocalDpi xmlns:a14="http://schemas.microsoft.com/office/drawing/2010/main"/>
              </a:ext>
            </a:extLst>
          </a:blip>
          <a:srcRect l="5660" t="4706" r="6026" b="18431"/>
          <a:stretch/>
        </p:blipFill>
        <p:spPr>
          <a:xfrm>
            <a:off x="11601019" y="6278944"/>
            <a:ext cx="439546" cy="382553"/>
          </a:xfrm>
          <a:prstGeom prst="rect">
            <a:avLst/>
          </a:prstGeom>
        </p:spPr>
      </p:pic>
      <p:sp>
        <p:nvSpPr>
          <p:cNvPr id="57" name="Rectangle 56"/>
          <p:cNvSpPr/>
          <p:nvPr userDrawn="1"/>
        </p:nvSpPr>
        <p:spPr>
          <a:xfrm>
            <a:off x="2298044" y="499697"/>
            <a:ext cx="3094480" cy="20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a:latin typeface="Century Gothic" panose="020B0502020202020204" pitchFamily="34" charset="0"/>
              </a:rPr>
              <a:t>ESSENTIAL</a:t>
            </a:r>
          </a:p>
        </p:txBody>
      </p:sp>
      <p:sp>
        <p:nvSpPr>
          <p:cNvPr id="58" name="Rectangle 57"/>
          <p:cNvSpPr/>
          <p:nvPr userDrawn="1"/>
        </p:nvSpPr>
        <p:spPr>
          <a:xfrm>
            <a:off x="5614433" y="499697"/>
            <a:ext cx="3096000" cy="20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a:latin typeface="Century Gothic" panose="020B0502020202020204" pitchFamily="34" charset="0"/>
              </a:rPr>
              <a:t>ADVANCED</a:t>
            </a:r>
          </a:p>
        </p:txBody>
      </p:sp>
      <p:sp>
        <p:nvSpPr>
          <p:cNvPr id="59" name="Rectangle 58"/>
          <p:cNvSpPr/>
          <p:nvPr userDrawn="1"/>
        </p:nvSpPr>
        <p:spPr>
          <a:xfrm>
            <a:off x="8948068" y="499697"/>
            <a:ext cx="3096000" cy="20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a:latin typeface="Century Gothic" panose="020B0502020202020204" pitchFamily="34" charset="0"/>
              </a:rPr>
              <a:t>MASTERY</a:t>
            </a:r>
          </a:p>
        </p:txBody>
      </p:sp>
      <p:cxnSp>
        <p:nvCxnSpPr>
          <p:cNvPr id="60" name="Connecteur droit 59"/>
          <p:cNvCxnSpPr/>
          <p:nvPr userDrawn="1"/>
        </p:nvCxnSpPr>
        <p:spPr>
          <a:xfrm>
            <a:off x="5481891" y="499697"/>
            <a:ext cx="0" cy="6156000"/>
          </a:xfrm>
          <a:prstGeom prst="line">
            <a:avLst/>
          </a:prstGeom>
          <a:ln w="3175">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1" name="Connecteur droit 60"/>
          <p:cNvCxnSpPr/>
          <p:nvPr userDrawn="1"/>
        </p:nvCxnSpPr>
        <p:spPr>
          <a:xfrm>
            <a:off x="8843477" y="499697"/>
            <a:ext cx="0" cy="6156000"/>
          </a:xfrm>
          <a:prstGeom prst="line">
            <a:avLst/>
          </a:prstGeom>
          <a:ln w="3175">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904120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7637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2_Diapositive de titre">
    <p:spTree>
      <p:nvGrpSpPr>
        <p:cNvPr id="1" name=""/>
        <p:cNvGrpSpPr/>
        <p:nvPr/>
      </p:nvGrpSpPr>
      <p:grpSpPr>
        <a:xfrm>
          <a:off x="0" y="0"/>
          <a:ext cx="0" cy="0"/>
          <a:chOff x="0" y="0"/>
          <a:chExt cx="0" cy="0"/>
        </a:xfrm>
      </p:grpSpPr>
      <p:sp>
        <p:nvSpPr>
          <p:cNvPr id="37" name="Rectangle 36"/>
          <p:cNvSpPr/>
          <p:nvPr userDrawn="1"/>
        </p:nvSpPr>
        <p:spPr>
          <a:xfrm>
            <a:off x="2298044" y="766989"/>
            <a:ext cx="3094480" cy="20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a:latin typeface="Century Gothic" panose="020B0502020202020204" pitchFamily="34" charset="0"/>
              </a:rPr>
              <a:t>ESSENTIAL</a:t>
            </a:r>
          </a:p>
        </p:txBody>
      </p:sp>
      <p:sp>
        <p:nvSpPr>
          <p:cNvPr id="38" name="Rectangle 37"/>
          <p:cNvSpPr/>
          <p:nvPr userDrawn="1"/>
        </p:nvSpPr>
        <p:spPr>
          <a:xfrm>
            <a:off x="5614433" y="766989"/>
            <a:ext cx="3096000" cy="20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a:latin typeface="Century Gothic" panose="020B0502020202020204" pitchFamily="34" charset="0"/>
              </a:rPr>
              <a:t>ADVANCED</a:t>
            </a:r>
          </a:p>
        </p:txBody>
      </p:sp>
      <p:sp>
        <p:nvSpPr>
          <p:cNvPr id="39" name="Rectangle 38"/>
          <p:cNvSpPr/>
          <p:nvPr userDrawn="1"/>
        </p:nvSpPr>
        <p:spPr>
          <a:xfrm>
            <a:off x="8948068" y="766989"/>
            <a:ext cx="3096000" cy="20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a:latin typeface="Century Gothic" panose="020B0502020202020204" pitchFamily="34" charset="0"/>
              </a:rPr>
              <a:t>MASTERY</a:t>
            </a:r>
          </a:p>
        </p:txBody>
      </p:sp>
      <p:cxnSp>
        <p:nvCxnSpPr>
          <p:cNvPr id="40" name="Connecteur droit 39"/>
          <p:cNvCxnSpPr/>
          <p:nvPr userDrawn="1"/>
        </p:nvCxnSpPr>
        <p:spPr>
          <a:xfrm>
            <a:off x="5481891" y="766989"/>
            <a:ext cx="0" cy="5832000"/>
          </a:xfrm>
          <a:prstGeom prst="line">
            <a:avLst/>
          </a:prstGeom>
          <a:ln w="3175">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1" name="Connecteur droit 40"/>
          <p:cNvCxnSpPr/>
          <p:nvPr userDrawn="1"/>
        </p:nvCxnSpPr>
        <p:spPr>
          <a:xfrm>
            <a:off x="8843477" y="766989"/>
            <a:ext cx="0" cy="5832000"/>
          </a:xfrm>
          <a:prstGeom prst="line">
            <a:avLst/>
          </a:prstGeom>
          <a:ln w="3175">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sp>
        <p:nvSpPr>
          <p:cNvPr id="47" name="ZoneTexte 46"/>
          <p:cNvSpPr txBox="1"/>
          <p:nvPr userDrawn="1"/>
        </p:nvSpPr>
        <p:spPr>
          <a:xfrm>
            <a:off x="62561" y="23621"/>
            <a:ext cx="674620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all" spc="0" normalizeH="0" baseline="0" noProof="0">
                <a:ln>
                  <a:noFill/>
                </a:ln>
                <a:solidFill>
                  <a:prstClr val="black"/>
                </a:solidFill>
                <a:effectLst/>
                <a:uLnTx/>
                <a:uFillTx/>
                <a:latin typeface="Century Gothic" panose="020B0502020202020204" pitchFamily="34" charset="0"/>
                <a:ea typeface="+mn-ea"/>
                <a:cs typeface="+mn-cs"/>
              </a:rPr>
              <a:t>ways of working snapshot</a:t>
            </a:r>
          </a:p>
        </p:txBody>
      </p:sp>
      <p:sp>
        <p:nvSpPr>
          <p:cNvPr id="52" name="Rectangle 51">
            <a:hlinkClick r:id="" action="ppaction://noaction"/>
          </p:cNvPr>
          <p:cNvSpPr/>
          <p:nvPr userDrawn="1"/>
        </p:nvSpPr>
        <p:spPr>
          <a:xfrm>
            <a:off x="8490061" y="38410"/>
            <a:ext cx="1674097" cy="25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Click on: each grey box for training details</a:t>
            </a:r>
          </a:p>
        </p:txBody>
      </p:sp>
      <p:pic>
        <p:nvPicPr>
          <p:cNvPr id="53" name="Image 52"/>
          <p:cNvPicPr>
            <a:picLocks noChangeAspect="1"/>
          </p:cNvPicPr>
          <p:nvPr userDrawn="1"/>
        </p:nvPicPr>
        <p:blipFill rotWithShape="1">
          <a:blip r:embed="rId2" cstate="screen">
            <a:extLst>
              <a:ext uri="{28A0092B-C50C-407E-A947-70E740481C1C}">
                <a14:useLocalDpi xmlns:a14="http://schemas.microsoft.com/office/drawing/2010/main"/>
              </a:ext>
            </a:extLst>
          </a:blip>
          <a:srcRect l="31528" t="27292" b="16875"/>
          <a:stretch/>
        </p:blipFill>
        <p:spPr>
          <a:xfrm>
            <a:off x="8142925" y="36260"/>
            <a:ext cx="314531" cy="256474"/>
          </a:xfrm>
          <a:prstGeom prst="rect">
            <a:avLst/>
          </a:prstGeom>
        </p:spPr>
      </p:pic>
      <p:sp>
        <p:nvSpPr>
          <p:cNvPr id="54" name="Rectangle 53">
            <a:hlinkClick r:id="" action="ppaction://noaction"/>
          </p:cNvPr>
          <p:cNvSpPr/>
          <p:nvPr userDrawn="1"/>
        </p:nvSpPr>
        <p:spPr>
          <a:xfrm>
            <a:off x="10008044" y="38410"/>
            <a:ext cx="2060589" cy="25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or                  /                   logos</a:t>
            </a:r>
          </a:p>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to access content</a:t>
            </a:r>
          </a:p>
        </p:txBody>
      </p:sp>
      <p:pic>
        <p:nvPicPr>
          <p:cNvPr id="55" name="Image 5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348319" y="4990"/>
            <a:ext cx="570652" cy="240275"/>
          </a:xfrm>
          <a:prstGeom prst="rect">
            <a:avLst/>
          </a:prstGeom>
        </p:spPr>
      </p:pic>
      <p:pic>
        <p:nvPicPr>
          <p:cNvPr id="56" name="Picture 7" descr="http://opencollection.files.wordpress.com/2013/09/coursera-logo-nobg.png"/>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10993734" y="48546"/>
            <a:ext cx="538093" cy="1080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5" name="ZoneTexte 14">
            <a:hlinkClick r:id="rId5" action="ppaction://hlinksldjump"/>
          </p:cNvPr>
          <p:cNvSpPr txBox="1"/>
          <p:nvPr userDrawn="1"/>
        </p:nvSpPr>
        <p:spPr>
          <a:xfrm flipH="1">
            <a:off x="10359613" y="6280583"/>
            <a:ext cx="1275329" cy="430887"/>
          </a:xfrm>
          <a:prstGeom prst="rect">
            <a:avLst/>
          </a:prstGeom>
          <a:noFill/>
        </p:spPr>
        <p:txBody>
          <a:bodyPr wrap="square" rtlCol="0">
            <a:spAutoFit/>
          </a:bodyPr>
          <a:lstStyle/>
          <a:p>
            <a:pPr algn="ctr"/>
            <a:r>
              <a:rPr lang="en-US" sz="1100" b="1">
                <a:latin typeface="Century Gothic" panose="020B0502020202020204" pitchFamily="34" charset="0"/>
              </a:rPr>
              <a:t>Back to Learning Topics</a:t>
            </a:r>
          </a:p>
        </p:txBody>
      </p:sp>
      <p:pic>
        <p:nvPicPr>
          <p:cNvPr id="16" name="Image 15">
            <a:hlinkClick r:id="rId5" action="ppaction://hlinksldjump"/>
          </p:cNvPr>
          <p:cNvPicPr>
            <a:picLocks noChangeAspect="1"/>
          </p:cNvPicPr>
          <p:nvPr userDrawn="1"/>
        </p:nvPicPr>
        <p:blipFill rotWithShape="1">
          <a:blip r:embed="rId6" cstate="screen">
            <a:extLst>
              <a:ext uri="{28A0092B-C50C-407E-A947-70E740481C1C}">
                <a14:useLocalDpi xmlns:a14="http://schemas.microsoft.com/office/drawing/2010/main"/>
              </a:ext>
            </a:extLst>
          </a:blip>
          <a:srcRect l="5660" t="4706" r="6026" b="18431"/>
          <a:stretch/>
        </p:blipFill>
        <p:spPr>
          <a:xfrm>
            <a:off x="11601019" y="6278944"/>
            <a:ext cx="439546" cy="382553"/>
          </a:xfrm>
          <a:prstGeom prst="rect">
            <a:avLst/>
          </a:prstGeom>
        </p:spPr>
      </p:pic>
    </p:spTree>
    <p:extLst>
      <p:ext uri="{BB962C8B-B14F-4D97-AF65-F5344CB8AC3E}">
        <p14:creationId xmlns:p14="http://schemas.microsoft.com/office/powerpoint/2010/main" val="1645632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5_Diapositive de titre">
    <p:spTree>
      <p:nvGrpSpPr>
        <p:cNvPr id="1" name=""/>
        <p:cNvGrpSpPr/>
        <p:nvPr/>
      </p:nvGrpSpPr>
      <p:grpSpPr>
        <a:xfrm>
          <a:off x="0" y="0"/>
          <a:ext cx="0" cy="0"/>
          <a:chOff x="0" y="0"/>
          <a:chExt cx="0" cy="0"/>
        </a:xfrm>
      </p:grpSpPr>
      <p:sp>
        <p:nvSpPr>
          <p:cNvPr id="27" name="ZoneTexte 26"/>
          <p:cNvSpPr txBox="1"/>
          <p:nvPr userDrawn="1"/>
        </p:nvSpPr>
        <p:spPr>
          <a:xfrm>
            <a:off x="6015432" y="623551"/>
            <a:ext cx="2180522" cy="338554"/>
          </a:xfrm>
          <a:prstGeom prst="rect">
            <a:avLst/>
          </a:prstGeom>
          <a:noFill/>
        </p:spPr>
        <p:txBody>
          <a:bodyPr wrap="square" rtlCol="0">
            <a:spAutoFit/>
          </a:bodyPr>
          <a:lstStyle/>
          <a:p>
            <a:pPr algn="ctr"/>
            <a:r>
              <a:rPr lang="en-US" sz="800" noProof="0">
                <a:latin typeface="Century Gothic" panose="020B0502020202020204" pitchFamily="34" charset="0"/>
              </a:rPr>
              <a:t>Group Product Manager / Senior Brand Manager / Expert Community Leader</a:t>
            </a:r>
          </a:p>
        </p:txBody>
      </p:sp>
      <p:sp>
        <p:nvSpPr>
          <p:cNvPr id="28" name="Rectangle 27"/>
          <p:cNvSpPr/>
          <p:nvPr userDrawn="1"/>
        </p:nvSpPr>
        <p:spPr>
          <a:xfrm>
            <a:off x="8129590" y="623551"/>
            <a:ext cx="2006778" cy="338554"/>
          </a:xfrm>
          <a:prstGeom prst="rect">
            <a:avLst/>
          </a:prstGeom>
          <a:noFill/>
        </p:spPr>
        <p:txBody>
          <a:bodyPr wrap="square" rtlCol="0">
            <a:spAutoFit/>
          </a:bodyPr>
          <a:lstStyle/>
          <a:p>
            <a:pPr algn="ctr"/>
            <a:r>
              <a:rPr lang="en-US" sz="800" noProof="0">
                <a:latin typeface="Century Gothic" panose="020B0502020202020204" pitchFamily="34" charset="0"/>
              </a:rPr>
              <a:t>Marketing Director / Brand Business leader / Expert Community Leader</a:t>
            </a:r>
          </a:p>
        </p:txBody>
      </p:sp>
      <p:sp>
        <p:nvSpPr>
          <p:cNvPr id="30" name="Rectangle 29"/>
          <p:cNvSpPr/>
          <p:nvPr userDrawn="1"/>
        </p:nvSpPr>
        <p:spPr>
          <a:xfrm>
            <a:off x="10249477" y="623551"/>
            <a:ext cx="1819156" cy="215444"/>
          </a:xfrm>
          <a:prstGeom prst="rect">
            <a:avLst/>
          </a:prstGeom>
          <a:noFill/>
        </p:spPr>
        <p:txBody>
          <a:bodyPr wrap="square" rtlCol="0">
            <a:spAutoFit/>
          </a:bodyPr>
          <a:lstStyle/>
          <a:p>
            <a:pPr algn="ctr"/>
            <a:r>
              <a:rPr lang="en-GB" sz="800" noProof="0">
                <a:latin typeface="Century Gothic" panose="020B0502020202020204" pitchFamily="34" charset="0"/>
              </a:rPr>
              <a:t>Brand General Manager</a:t>
            </a:r>
          </a:p>
        </p:txBody>
      </p:sp>
      <p:cxnSp>
        <p:nvCxnSpPr>
          <p:cNvPr id="9" name="Connecteur droit 8"/>
          <p:cNvCxnSpPr/>
          <p:nvPr userDrawn="1"/>
        </p:nvCxnSpPr>
        <p:spPr>
          <a:xfrm>
            <a:off x="6079836" y="427164"/>
            <a:ext cx="0" cy="2772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2" name="Connecteur droit 31"/>
          <p:cNvCxnSpPr/>
          <p:nvPr userDrawn="1"/>
        </p:nvCxnSpPr>
        <p:spPr>
          <a:xfrm>
            <a:off x="8132820" y="427164"/>
            <a:ext cx="0" cy="2772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3" name="Connecteur droit 32"/>
          <p:cNvCxnSpPr/>
          <p:nvPr userDrawn="1"/>
        </p:nvCxnSpPr>
        <p:spPr>
          <a:xfrm>
            <a:off x="10136368" y="427164"/>
            <a:ext cx="0" cy="2772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Connecteur droit 33"/>
          <p:cNvCxnSpPr/>
          <p:nvPr userDrawn="1"/>
        </p:nvCxnSpPr>
        <p:spPr>
          <a:xfrm>
            <a:off x="4196272" y="850290"/>
            <a:ext cx="2012" cy="234887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ZoneTexte 47"/>
          <p:cNvSpPr txBox="1"/>
          <p:nvPr userDrawn="1"/>
        </p:nvSpPr>
        <p:spPr>
          <a:xfrm>
            <a:off x="2296030" y="742568"/>
            <a:ext cx="1900242" cy="215444"/>
          </a:xfrm>
          <a:prstGeom prst="rect">
            <a:avLst/>
          </a:prstGeom>
          <a:noFill/>
        </p:spPr>
        <p:txBody>
          <a:bodyPr wrap="square" rtlCol="0">
            <a:spAutoFit/>
          </a:bodyPr>
          <a:lstStyle/>
          <a:p>
            <a:pPr algn="ctr"/>
            <a:r>
              <a:rPr lang="en-GB" sz="800" noProof="0">
                <a:solidFill>
                  <a:schemeClr val="tx1"/>
                </a:solidFill>
                <a:latin typeface="Century Gothic" panose="020B0502020202020204" pitchFamily="34" charset="0"/>
              </a:rPr>
              <a:t>Year 1</a:t>
            </a:r>
          </a:p>
        </p:txBody>
      </p:sp>
      <p:sp>
        <p:nvSpPr>
          <p:cNvPr id="49" name="ZoneTexte 48"/>
          <p:cNvSpPr txBox="1"/>
          <p:nvPr userDrawn="1"/>
        </p:nvSpPr>
        <p:spPr>
          <a:xfrm>
            <a:off x="4196272" y="742568"/>
            <a:ext cx="1837130" cy="215444"/>
          </a:xfrm>
          <a:prstGeom prst="rect">
            <a:avLst/>
          </a:prstGeom>
          <a:noFill/>
        </p:spPr>
        <p:txBody>
          <a:bodyPr wrap="square" rtlCol="0">
            <a:spAutoFit/>
          </a:bodyPr>
          <a:lstStyle/>
          <a:p>
            <a:pPr algn="ctr"/>
            <a:r>
              <a:rPr lang="en-GB" sz="800" noProof="0">
                <a:latin typeface="Century Gothic" panose="020B0502020202020204" pitchFamily="34" charset="0"/>
              </a:rPr>
              <a:t>Year 2</a:t>
            </a:r>
          </a:p>
        </p:txBody>
      </p:sp>
      <p:sp>
        <p:nvSpPr>
          <p:cNvPr id="25" name="ZoneTexte 24"/>
          <p:cNvSpPr txBox="1"/>
          <p:nvPr userDrawn="1"/>
        </p:nvSpPr>
        <p:spPr>
          <a:xfrm>
            <a:off x="1423555" y="714858"/>
            <a:ext cx="813693" cy="215444"/>
          </a:xfrm>
          <a:prstGeom prst="rect">
            <a:avLst/>
          </a:prstGeom>
          <a:noFill/>
        </p:spPr>
        <p:txBody>
          <a:bodyPr wrap="square" rtlCol="0">
            <a:spAutoFit/>
          </a:bodyPr>
          <a:lstStyle/>
          <a:p>
            <a:pPr algn="ctr"/>
            <a:r>
              <a:rPr lang="en-GB" sz="800" b="0" noProof="0">
                <a:solidFill>
                  <a:schemeClr val="tx1"/>
                </a:solidFill>
                <a:latin typeface="Century Gothic" panose="020B0502020202020204" pitchFamily="34" charset="0"/>
              </a:rPr>
              <a:t>Examples:</a:t>
            </a:r>
          </a:p>
        </p:txBody>
      </p:sp>
      <p:sp>
        <p:nvSpPr>
          <p:cNvPr id="37" name="Rectangle 36"/>
          <p:cNvSpPr/>
          <p:nvPr userDrawn="1"/>
        </p:nvSpPr>
        <p:spPr>
          <a:xfrm>
            <a:off x="2298044" y="3360808"/>
            <a:ext cx="3094480" cy="20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a:latin typeface="Century Gothic" panose="020B0502020202020204" pitchFamily="34" charset="0"/>
              </a:rPr>
              <a:t>ESSENTIAL</a:t>
            </a:r>
          </a:p>
        </p:txBody>
      </p:sp>
      <p:sp>
        <p:nvSpPr>
          <p:cNvPr id="38" name="Rectangle 37"/>
          <p:cNvSpPr/>
          <p:nvPr userDrawn="1"/>
        </p:nvSpPr>
        <p:spPr>
          <a:xfrm>
            <a:off x="5614433" y="3360808"/>
            <a:ext cx="3096000" cy="20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a:latin typeface="Century Gothic" panose="020B0502020202020204" pitchFamily="34" charset="0"/>
              </a:rPr>
              <a:t>ADVANCED</a:t>
            </a:r>
          </a:p>
        </p:txBody>
      </p:sp>
      <p:sp>
        <p:nvSpPr>
          <p:cNvPr id="39" name="Rectangle 38"/>
          <p:cNvSpPr/>
          <p:nvPr userDrawn="1"/>
        </p:nvSpPr>
        <p:spPr>
          <a:xfrm>
            <a:off x="8948068" y="3360808"/>
            <a:ext cx="3096000" cy="20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a:latin typeface="Century Gothic" panose="020B0502020202020204" pitchFamily="34" charset="0"/>
              </a:rPr>
              <a:t>MASTERY</a:t>
            </a:r>
          </a:p>
        </p:txBody>
      </p:sp>
      <p:cxnSp>
        <p:nvCxnSpPr>
          <p:cNvPr id="40" name="Connecteur droit 39"/>
          <p:cNvCxnSpPr/>
          <p:nvPr userDrawn="1"/>
        </p:nvCxnSpPr>
        <p:spPr>
          <a:xfrm>
            <a:off x="5481891" y="3360808"/>
            <a:ext cx="0" cy="3348000"/>
          </a:xfrm>
          <a:prstGeom prst="line">
            <a:avLst/>
          </a:prstGeom>
          <a:ln w="3175">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1" name="Connecteur droit 40"/>
          <p:cNvCxnSpPr/>
          <p:nvPr userDrawn="1"/>
        </p:nvCxnSpPr>
        <p:spPr>
          <a:xfrm>
            <a:off x="8843477" y="3360808"/>
            <a:ext cx="0" cy="3348000"/>
          </a:xfrm>
          <a:prstGeom prst="line">
            <a:avLst/>
          </a:prstGeom>
          <a:ln w="3175">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sp>
        <p:nvSpPr>
          <p:cNvPr id="42" name="Rectangle 41"/>
          <p:cNvSpPr/>
          <p:nvPr userDrawn="1"/>
        </p:nvSpPr>
        <p:spPr>
          <a:xfrm>
            <a:off x="2298043" y="399071"/>
            <a:ext cx="3676063" cy="252000"/>
          </a:xfrm>
          <a:prstGeom prst="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noProof="0">
                <a:latin typeface="Century Gothic" panose="020B0502020202020204" pitchFamily="34" charset="0"/>
              </a:rPr>
              <a:t>INDIVIDUAL CONTRIBUTORS</a:t>
            </a:r>
          </a:p>
        </p:txBody>
      </p:sp>
      <p:sp>
        <p:nvSpPr>
          <p:cNvPr id="44" name="Rectangle 43"/>
          <p:cNvSpPr/>
          <p:nvPr userDrawn="1"/>
        </p:nvSpPr>
        <p:spPr>
          <a:xfrm>
            <a:off x="6183028" y="399071"/>
            <a:ext cx="1845331" cy="252000"/>
          </a:xfrm>
          <a:prstGeom prst="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a:latin typeface="Century Gothic" panose="020B0502020202020204" pitchFamily="34" charset="0"/>
              </a:rPr>
              <a:t>TEAM MANAGERS</a:t>
            </a:r>
          </a:p>
        </p:txBody>
      </p:sp>
      <p:sp>
        <p:nvSpPr>
          <p:cNvPr id="45" name="Rectangle 44"/>
          <p:cNvSpPr/>
          <p:nvPr userDrawn="1"/>
        </p:nvSpPr>
        <p:spPr>
          <a:xfrm>
            <a:off x="8237280" y="399071"/>
            <a:ext cx="1794628" cy="252000"/>
          </a:xfrm>
          <a:prstGeom prst="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a:latin typeface="Century Gothic" panose="020B0502020202020204" pitchFamily="34" charset="0"/>
              </a:rPr>
              <a:t>HEAD OF FUNCTION/ BU COMMITTEE</a:t>
            </a:r>
            <a:r>
              <a:rPr lang="fr-FR" sz="800" baseline="0">
                <a:latin typeface="Century Gothic" panose="020B0502020202020204" pitchFamily="34" charset="0"/>
              </a:rPr>
              <a:t> MEMBER</a:t>
            </a:r>
            <a:endParaRPr lang="fr-FR" sz="800">
              <a:latin typeface="Century Gothic" panose="020B0502020202020204" pitchFamily="34" charset="0"/>
            </a:endParaRPr>
          </a:p>
        </p:txBody>
      </p:sp>
      <p:sp>
        <p:nvSpPr>
          <p:cNvPr id="46" name="Rectangle 45"/>
          <p:cNvSpPr/>
          <p:nvPr userDrawn="1"/>
        </p:nvSpPr>
        <p:spPr>
          <a:xfrm>
            <a:off x="10240828" y="399071"/>
            <a:ext cx="1829817" cy="252000"/>
          </a:xfrm>
          <a:prstGeom prst="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800">
                <a:latin typeface="Century Gothic" panose="020B0502020202020204" pitchFamily="34" charset="0"/>
              </a:rPr>
              <a:t>BU MANAGER/ COUNTRY COMMITTEE MEMBER</a:t>
            </a:r>
          </a:p>
        </p:txBody>
      </p:sp>
      <p:sp>
        <p:nvSpPr>
          <p:cNvPr id="47" name="ZoneTexte 46"/>
          <p:cNvSpPr txBox="1"/>
          <p:nvPr userDrawn="1"/>
        </p:nvSpPr>
        <p:spPr>
          <a:xfrm>
            <a:off x="62562" y="23621"/>
            <a:ext cx="658174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all" spc="0" normalizeH="0" baseline="0" noProof="0">
                <a:ln>
                  <a:noFill/>
                </a:ln>
                <a:solidFill>
                  <a:prstClr val="black"/>
                </a:solidFill>
                <a:effectLst/>
                <a:uLnTx/>
                <a:uFillTx/>
                <a:latin typeface="Century Gothic" panose="020B0502020202020204" pitchFamily="34" charset="0"/>
                <a:ea typeface="+mn-ea"/>
                <a:cs typeface="+mn-cs"/>
              </a:rPr>
              <a:t>Operational marketing Snapshot</a:t>
            </a:r>
          </a:p>
        </p:txBody>
      </p:sp>
      <p:sp>
        <p:nvSpPr>
          <p:cNvPr id="52" name="Rectangle 51">
            <a:hlinkClick r:id="" action="ppaction://noaction"/>
          </p:cNvPr>
          <p:cNvSpPr/>
          <p:nvPr userDrawn="1"/>
        </p:nvSpPr>
        <p:spPr>
          <a:xfrm>
            <a:off x="8490061" y="38410"/>
            <a:ext cx="1674097" cy="25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Click on: each grey box for training details</a:t>
            </a:r>
          </a:p>
        </p:txBody>
      </p:sp>
      <p:pic>
        <p:nvPicPr>
          <p:cNvPr id="53" name="Image 52"/>
          <p:cNvPicPr>
            <a:picLocks noChangeAspect="1"/>
          </p:cNvPicPr>
          <p:nvPr userDrawn="1"/>
        </p:nvPicPr>
        <p:blipFill rotWithShape="1">
          <a:blip r:embed="rId2" cstate="screen">
            <a:extLst>
              <a:ext uri="{28A0092B-C50C-407E-A947-70E740481C1C}">
                <a14:useLocalDpi xmlns:a14="http://schemas.microsoft.com/office/drawing/2010/main"/>
              </a:ext>
            </a:extLst>
          </a:blip>
          <a:srcRect l="31528" t="27292" b="16875"/>
          <a:stretch/>
        </p:blipFill>
        <p:spPr>
          <a:xfrm>
            <a:off x="8142925" y="36260"/>
            <a:ext cx="314531" cy="256474"/>
          </a:xfrm>
          <a:prstGeom prst="rect">
            <a:avLst/>
          </a:prstGeom>
        </p:spPr>
      </p:pic>
      <p:sp>
        <p:nvSpPr>
          <p:cNvPr id="54" name="Rectangle 53">
            <a:hlinkClick r:id="" action="ppaction://noaction"/>
          </p:cNvPr>
          <p:cNvSpPr/>
          <p:nvPr userDrawn="1"/>
        </p:nvSpPr>
        <p:spPr>
          <a:xfrm>
            <a:off x="10008044" y="38410"/>
            <a:ext cx="2060589" cy="25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or                  /                   logos</a:t>
            </a:r>
          </a:p>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to access content</a:t>
            </a:r>
          </a:p>
        </p:txBody>
      </p:sp>
      <p:pic>
        <p:nvPicPr>
          <p:cNvPr id="55" name="Image 5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348319" y="4990"/>
            <a:ext cx="570652" cy="240275"/>
          </a:xfrm>
          <a:prstGeom prst="rect">
            <a:avLst/>
          </a:prstGeom>
        </p:spPr>
      </p:pic>
      <p:pic>
        <p:nvPicPr>
          <p:cNvPr id="56" name="Picture 7" descr="http://opencollection.files.wordpress.com/2013/09/coursera-logo-nobg.png"/>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10993734" y="48546"/>
            <a:ext cx="538093" cy="1080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 name="Rectangle 1"/>
          <p:cNvSpPr/>
          <p:nvPr userDrawn="1"/>
        </p:nvSpPr>
        <p:spPr>
          <a:xfrm>
            <a:off x="2298043" y="623551"/>
            <a:ext cx="3739900" cy="215444"/>
          </a:xfrm>
          <a:prstGeom prst="rect">
            <a:avLst/>
          </a:prstGeom>
          <a:noFill/>
        </p:spPr>
        <p:txBody>
          <a:bodyPr wrap="square" rtlCol="0">
            <a:spAutoFit/>
          </a:bodyPr>
          <a:lstStyle/>
          <a:p>
            <a:pPr lvl="0" algn="ctr"/>
            <a:r>
              <a:rPr lang="en-GB" sz="800">
                <a:latin typeface="Century Gothic" panose="020B0502020202020204" pitchFamily="34" charset="0"/>
              </a:rPr>
              <a:t>Product / Social / Online / Retail Brand Manager</a:t>
            </a:r>
          </a:p>
        </p:txBody>
      </p:sp>
      <p:sp>
        <p:nvSpPr>
          <p:cNvPr id="31" name="ZoneTexte 30">
            <a:hlinkClick r:id="rId5" action="ppaction://hlinksldjump"/>
          </p:cNvPr>
          <p:cNvSpPr txBox="1"/>
          <p:nvPr userDrawn="1"/>
        </p:nvSpPr>
        <p:spPr>
          <a:xfrm flipH="1">
            <a:off x="10359613" y="6280583"/>
            <a:ext cx="1275329" cy="430887"/>
          </a:xfrm>
          <a:prstGeom prst="rect">
            <a:avLst/>
          </a:prstGeom>
          <a:noFill/>
        </p:spPr>
        <p:txBody>
          <a:bodyPr wrap="square" rtlCol="0">
            <a:spAutoFit/>
          </a:bodyPr>
          <a:lstStyle/>
          <a:p>
            <a:pPr algn="ctr"/>
            <a:r>
              <a:rPr lang="en-US" sz="1100" b="1">
                <a:latin typeface="Century Gothic" panose="020B0502020202020204" pitchFamily="34" charset="0"/>
              </a:rPr>
              <a:t>Back to Learning Topics</a:t>
            </a:r>
          </a:p>
        </p:txBody>
      </p:sp>
      <p:pic>
        <p:nvPicPr>
          <p:cNvPr id="35" name="Image 34">
            <a:hlinkClick r:id="rId5" action="ppaction://hlinksldjump"/>
          </p:cNvPr>
          <p:cNvPicPr>
            <a:picLocks noChangeAspect="1"/>
          </p:cNvPicPr>
          <p:nvPr userDrawn="1"/>
        </p:nvPicPr>
        <p:blipFill rotWithShape="1">
          <a:blip r:embed="rId6" cstate="screen">
            <a:extLst>
              <a:ext uri="{28A0092B-C50C-407E-A947-70E740481C1C}">
                <a14:useLocalDpi xmlns:a14="http://schemas.microsoft.com/office/drawing/2010/main"/>
              </a:ext>
            </a:extLst>
          </a:blip>
          <a:srcRect l="5660" t="4706" r="6026" b="18431"/>
          <a:stretch/>
        </p:blipFill>
        <p:spPr>
          <a:xfrm>
            <a:off x="11601019" y="6278944"/>
            <a:ext cx="439546" cy="382553"/>
          </a:xfrm>
          <a:prstGeom prst="rect">
            <a:avLst/>
          </a:prstGeom>
        </p:spPr>
      </p:pic>
    </p:spTree>
    <p:extLst>
      <p:ext uri="{BB962C8B-B14F-4D97-AF65-F5344CB8AC3E}">
        <p14:creationId xmlns:p14="http://schemas.microsoft.com/office/powerpoint/2010/main" val="2687438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Titre et contenu">
    <p:spTree>
      <p:nvGrpSpPr>
        <p:cNvPr id="1" name=""/>
        <p:cNvGrpSpPr/>
        <p:nvPr/>
      </p:nvGrpSpPr>
      <p:grpSpPr>
        <a:xfrm>
          <a:off x="0" y="0"/>
          <a:ext cx="0" cy="0"/>
          <a:chOff x="0" y="0"/>
          <a:chExt cx="0" cy="0"/>
        </a:xfrm>
      </p:grpSpPr>
      <p:sp>
        <p:nvSpPr>
          <p:cNvPr id="10" name="Rectangle 9"/>
          <p:cNvSpPr/>
          <p:nvPr userDrawn="1"/>
        </p:nvSpPr>
        <p:spPr>
          <a:xfrm>
            <a:off x="2229860" y="360608"/>
            <a:ext cx="3162665" cy="208800"/>
          </a:xfrm>
          <a:prstGeom prst="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000" b="0" i="0" u="none" strike="noStrike" kern="1200" cap="none" spc="0" normalizeH="0" baseline="0" noProof="0">
                <a:ln>
                  <a:noFill/>
                </a:ln>
                <a:solidFill>
                  <a:prstClr val="white"/>
                </a:solidFill>
                <a:effectLst/>
                <a:uLnTx/>
                <a:uFillTx/>
                <a:latin typeface="Century Gothic" panose="020B0502020202020204" pitchFamily="34" charset="0"/>
                <a:ea typeface="+mn-ea"/>
                <a:cs typeface="+mn-cs"/>
              </a:rPr>
              <a:t>INDIVIDUAL CONTRIBUTORS</a:t>
            </a:r>
          </a:p>
        </p:txBody>
      </p:sp>
      <p:sp>
        <p:nvSpPr>
          <p:cNvPr id="11" name="Rectangle 10"/>
          <p:cNvSpPr/>
          <p:nvPr userDrawn="1"/>
        </p:nvSpPr>
        <p:spPr>
          <a:xfrm>
            <a:off x="5586297" y="360608"/>
            <a:ext cx="3168000" cy="208800"/>
          </a:xfrm>
          <a:prstGeom prst="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000" b="0" i="0" u="none" strike="noStrike" kern="1200" cap="none" spc="0" normalizeH="0" baseline="0" noProof="0">
                <a:ln>
                  <a:noFill/>
                </a:ln>
                <a:solidFill>
                  <a:prstClr val="white"/>
                </a:solidFill>
                <a:effectLst/>
                <a:uLnTx/>
                <a:uFillTx/>
                <a:latin typeface="Century Gothic" panose="020B0502020202020204" pitchFamily="34" charset="0"/>
                <a:ea typeface="+mn-ea"/>
                <a:cs typeface="+mn-cs"/>
              </a:rPr>
              <a:t>TEAM LEADERS</a:t>
            </a:r>
          </a:p>
        </p:txBody>
      </p:sp>
      <p:sp>
        <p:nvSpPr>
          <p:cNvPr id="12" name="Rectangle 11"/>
          <p:cNvSpPr/>
          <p:nvPr userDrawn="1"/>
        </p:nvSpPr>
        <p:spPr>
          <a:xfrm>
            <a:off x="8948068" y="360608"/>
            <a:ext cx="3168000" cy="208800"/>
          </a:xfrm>
          <a:prstGeom prst="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a:latin typeface="Century Gothic" panose="020B0502020202020204" pitchFamily="34" charset="0"/>
              </a:rPr>
              <a:t>HEAD OF FUNCTION/ BU COMMITTEE</a:t>
            </a:r>
            <a:r>
              <a:rPr lang="fr-FR" sz="1000" baseline="0">
                <a:latin typeface="Century Gothic" panose="020B0502020202020204" pitchFamily="34" charset="0"/>
              </a:rPr>
              <a:t> MEMBERS</a:t>
            </a:r>
            <a:endParaRPr lang="fr-FR" sz="1000">
              <a:latin typeface="Century Gothic" panose="020B0502020202020204" pitchFamily="34" charset="0"/>
            </a:endParaRPr>
          </a:p>
        </p:txBody>
      </p:sp>
      <p:cxnSp>
        <p:nvCxnSpPr>
          <p:cNvPr id="14" name="Connecteur droit 13"/>
          <p:cNvCxnSpPr/>
          <p:nvPr userDrawn="1"/>
        </p:nvCxnSpPr>
        <p:spPr>
          <a:xfrm>
            <a:off x="5481891" y="356379"/>
            <a:ext cx="0" cy="324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userDrawn="1"/>
        </p:nvCxnSpPr>
        <p:spPr>
          <a:xfrm>
            <a:off x="8843477" y="380908"/>
            <a:ext cx="0" cy="324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0" name="Rectangle 19"/>
          <p:cNvSpPr/>
          <p:nvPr userDrawn="1"/>
        </p:nvSpPr>
        <p:spPr>
          <a:xfrm>
            <a:off x="2229861" y="3826997"/>
            <a:ext cx="3162664" cy="20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a:latin typeface="Century Gothic" panose="020B0502020202020204" pitchFamily="34" charset="0"/>
              </a:rPr>
              <a:t>ESSENTIAL</a:t>
            </a:r>
          </a:p>
        </p:txBody>
      </p:sp>
      <p:sp>
        <p:nvSpPr>
          <p:cNvPr id="21" name="Rectangle 20"/>
          <p:cNvSpPr/>
          <p:nvPr userDrawn="1"/>
        </p:nvSpPr>
        <p:spPr>
          <a:xfrm>
            <a:off x="5586297" y="3826997"/>
            <a:ext cx="3168000" cy="20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a:latin typeface="Century Gothic" panose="020B0502020202020204" pitchFamily="34" charset="0"/>
              </a:rPr>
              <a:t>ADVANCED</a:t>
            </a:r>
          </a:p>
        </p:txBody>
      </p:sp>
      <p:sp>
        <p:nvSpPr>
          <p:cNvPr id="22" name="Rectangle 21"/>
          <p:cNvSpPr/>
          <p:nvPr userDrawn="1"/>
        </p:nvSpPr>
        <p:spPr>
          <a:xfrm>
            <a:off x="8948068" y="3826997"/>
            <a:ext cx="3168000" cy="20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a:latin typeface="Century Gothic" panose="020B0502020202020204" pitchFamily="34" charset="0"/>
              </a:rPr>
              <a:t>MASTERY</a:t>
            </a:r>
          </a:p>
        </p:txBody>
      </p:sp>
      <p:cxnSp>
        <p:nvCxnSpPr>
          <p:cNvPr id="23" name="Connecteur droit 22"/>
          <p:cNvCxnSpPr/>
          <p:nvPr userDrawn="1"/>
        </p:nvCxnSpPr>
        <p:spPr>
          <a:xfrm>
            <a:off x="5481891" y="3826997"/>
            <a:ext cx="0" cy="2916000"/>
          </a:xfrm>
          <a:prstGeom prst="line">
            <a:avLst/>
          </a:prstGeom>
          <a:ln w="3175">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4" name="Connecteur droit 23"/>
          <p:cNvCxnSpPr/>
          <p:nvPr userDrawn="1"/>
        </p:nvCxnSpPr>
        <p:spPr>
          <a:xfrm>
            <a:off x="8843477" y="3826997"/>
            <a:ext cx="0" cy="2916000"/>
          </a:xfrm>
          <a:prstGeom prst="line">
            <a:avLst/>
          </a:prstGeom>
          <a:ln w="3175">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sp>
        <p:nvSpPr>
          <p:cNvPr id="13" name="Rectangle 12">
            <a:hlinkClick r:id="" action="ppaction://noaction"/>
          </p:cNvPr>
          <p:cNvSpPr/>
          <p:nvPr userDrawn="1"/>
        </p:nvSpPr>
        <p:spPr>
          <a:xfrm>
            <a:off x="8490061" y="38410"/>
            <a:ext cx="1674097" cy="25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Click on: each grey box for training details</a:t>
            </a:r>
          </a:p>
        </p:txBody>
      </p:sp>
      <p:pic>
        <p:nvPicPr>
          <p:cNvPr id="16" name="Image 15"/>
          <p:cNvPicPr>
            <a:picLocks noChangeAspect="1"/>
          </p:cNvPicPr>
          <p:nvPr userDrawn="1"/>
        </p:nvPicPr>
        <p:blipFill rotWithShape="1">
          <a:blip r:embed="rId2" cstate="screen">
            <a:extLst>
              <a:ext uri="{28A0092B-C50C-407E-A947-70E740481C1C}">
                <a14:useLocalDpi xmlns:a14="http://schemas.microsoft.com/office/drawing/2010/main"/>
              </a:ext>
            </a:extLst>
          </a:blip>
          <a:srcRect l="31528" t="27292" b="16875"/>
          <a:stretch/>
        </p:blipFill>
        <p:spPr>
          <a:xfrm>
            <a:off x="8142925" y="36260"/>
            <a:ext cx="314531" cy="256474"/>
          </a:xfrm>
          <a:prstGeom prst="rect">
            <a:avLst/>
          </a:prstGeom>
        </p:spPr>
      </p:pic>
      <p:sp>
        <p:nvSpPr>
          <p:cNvPr id="17" name="Rectangle 16">
            <a:hlinkClick r:id="" action="ppaction://noaction"/>
          </p:cNvPr>
          <p:cNvSpPr/>
          <p:nvPr userDrawn="1"/>
        </p:nvSpPr>
        <p:spPr>
          <a:xfrm>
            <a:off x="10008044" y="38410"/>
            <a:ext cx="2060589" cy="25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or                  /                   logos</a:t>
            </a:r>
          </a:p>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to access content</a:t>
            </a:r>
          </a:p>
        </p:txBody>
      </p:sp>
      <p:pic>
        <p:nvPicPr>
          <p:cNvPr id="18" name="Image 1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348319" y="4990"/>
            <a:ext cx="570652" cy="240275"/>
          </a:xfrm>
          <a:prstGeom prst="rect">
            <a:avLst/>
          </a:prstGeom>
        </p:spPr>
      </p:pic>
      <p:pic>
        <p:nvPicPr>
          <p:cNvPr id="19" name="Picture 7" descr="http://opencollection.files.wordpress.com/2013/09/coursera-logo-nobg.png"/>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10993734" y="48546"/>
            <a:ext cx="538093" cy="1080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5" name="ZoneTexte 24"/>
          <p:cNvSpPr txBox="1"/>
          <p:nvPr userDrawn="1"/>
        </p:nvSpPr>
        <p:spPr>
          <a:xfrm>
            <a:off x="62562" y="23621"/>
            <a:ext cx="367249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all" spc="0" normalizeH="0" baseline="0" noProof="0">
                <a:ln>
                  <a:noFill/>
                </a:ln>
                <a:solidFill>
                  <a:prstClr val="black"/>
                </a:solidFill>
                <a:effectLst/>
                <a:uLnTx/>
                <a:uFillTx/>
                <a:latin typeface="Century Gothic" panose="020B0502020202020204" pitchFamily="34" charset="0"/>
                <a:ea typeface="+mn-ea"/>
                <a:cs typeface="+mn-cs"/>
              </a:rPr>
              <a:t>Human Resources Snapshot</a:t>
            </a:r>
          </a:p>
        </p:txBody>
      </p:sp>
      <p:sp>
        <p:nvSpPr>
          <p:cNvPr id="28" name="ZoneTexte 27">
            <a:hlinkClick r:id="rId5" action="ppaction://hlinksldjump"/>
          </p:cNvPr>
          <p:cNvSpPr txBox="1"/>
          <p:nvPr userDrawn="1"/>
        </p:nvSpPr>
        <p:spPr>
          <a:xfrm flipH="1">
            <a:off x="10359613" y="6280583"/>
            <a:ext cx="1275329" cy="430887"/>
          </a:xfrm>
          <a:prstGeom prst="rect">
            <a:avLst/>
          </a:prstGeom>
          <a:noFill/>
        </p:spPr>
        <p:txBody>
          <a:bodyPr wrap="square" rtlCol="0">
            <a:spAutoFit/>
          </a:bodyPr>
          <a:lstStyle/>
          <a:p>
            <a:pPr algn="ctr"/>
            <a:r>
              <a:rPr lang="en-US" sz="1100" b="1">
                <a:latin typeface="Century Gothic" panose="020B0502020202020204" pitchFamily="34" charset="0"/>
              </a:rPr>
              <a:t>Back to Learning Topics</a:t>
            </a:r>
          </a:p>
        </p:txBody>
      </p:sp>
      <p:pic>
        <p:nvPicPr>
          <p:cNvPr id="29" name="Image 28">
            <a:hlinkClick r:id="rId5" action="ppaction://hlinksldjump"/>
          </p:cNvPr>
          <p:cNvPicPr>
            <a:picLocks noChangeAspect="1"/>
          </p:cNvPicPr>
          <p:nvPr userDrawn="1"/>
        </p:nvPicPr>
        <p:blipFill rotWithShape="1">
          <a:blip r:embed="rId6" cstate="screen">
            <a:extLst>
              <a:ext uri="{28A0092B-C50C-407E-A947-70E740481C1C}">
                <a14:useLocalDpi xmlns:a14="http://schemas.microsoft.com/office/drawing/2010/main"/>
              </a:ext>
            </a:extLst>
          </a:blip>
          <a:srcRect l="5660" t="4706" r="6026" b="18431"/>
          <a:stretch/>
        </p:blipFill>
        <p:spPr>
          <a:xfrm>
            <a:off x="11601019" y="6278944"/>
            <a:ext cx="439546" cy="382553"/>
          </a:xfrm>
          <a:prstGeom prst="rect">
            <a:avLst/>
          </a:prstGeom>
        </p:spPr>
      </p:pic>
    </p:spTree>
    <p:extLst>
      <p:ext uri="{BB962C8B-B14F-4D97-AF65-F5344CB8AC3E}">
        <p14:creationId xmlns:p14="http://schemas.microsoft.com/office/powerpoint/2010/main" val="3421535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394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6" Type="http://schemas.openxmlformats.org/officeDocument/2006/relationships/theme" Target="../theme/theme3.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slideLayout" Target="../slideLayouts/slideLayout49.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theme" Target="../theme/theme4.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SIPCMContentMarking" descr="{&quot;HashCode&quot;:-1406602145,&quot;Placement&quot;:&quot;Footer&quot;}"/>
          <p:cNvSpPr txBox="1"/>
          <p:nvPr userDrawn="1"/>
        </p:nvSpPr>
        <p:spPr>
          <a:xfrm>
            <a:off x="5522628" y="6624578"/>
            <a:ext cx="1146743" cy="233422"/>
          </a:xfrm>
          <a:prstGeom prst="rect">
            <a:avLst/>
          </a:prstGeom>
          <a:noFill/>
        </p:spPr>
        <p:txBody>
          <a:bodyPr vert="horz" wrap="square" lIns="0" tIns="0" rIns="0" bIns="0" rtlCol="0" anchor="ctr" anchorCtr="1">
            <a:spAutoFit/>
          </a:bodyPr>
          <a:lstStyle/>
          <a:p>
            <a:pPr algn="ctr">
              <a:spcBef>
                <a:spcPts val="0"/>
              </a:spcBef>
              <a:spcAft>
                <a:spcPts val="0"/>
              </a:spcAft>
            </a:pPr>
            <a:r>
              <a:rPr lang="en-US" sz="900">
                <a:solidFill>
                  <a:srgbClr val="008000"/>
                </a:solidFill>
                <a:latin typeface="arial" panose="020B0604020202020204" pitchFamily="34" charset="0"/>
              </a:rPr>
              <a:t> C1 - Internal use </a:t>
            </a:r>
          </a:p>
        </p:txBody>
      </p:sp>
    </p:spTree>
    <p:extLst>
      <p:ext uri="{BB962C8B-B14F-4D97-AF65-F5344CB8AC3E}">
        <p14:creationId xmlns:p14="http://schemas.microsoft.com/office/powerpoint/2010/main" val="4092189654"/>
      </p:ext>
    </p:extLst>
  </p:cSld>
  <p:clrMap bg1="lt1" tx1="dk1" bg2="lt2" tx2="dk2" accent1="accent1" accent2="accent2" accent3="accent3" accent4="accent4" accent5="accent5" accent6="accent6" hlink="hlink" folHlink="folHlink"/>
  <p:sldLayoutIdLst>
    <p:sldLayoutId id="2147483699" r:id="rId1"/>
    <p:sldLayoutId id="2147483715" r:id="rId2"/>
    <p:sldLayoutId id="2147483905" r:id="rId3"/>
    <p:sldLayoutId id="2147483862" r:id="rId4"/>
    <p:sldLayoutId id="2147483906" r:id="rId5"/>
    <p:sldLayoutId id="2147483863" r:id="rId6"/>
    <p:sldLayoutId id="2147483904" r:id="rId7"/>
    <p:sldLayoutId id="2147483846" r:id="rId8"/>
    <p:sldLayoutId id="2147483712" r:id="rId9"/>
    <p:sldLayoutId id="2147483828" r:id="rId10"/>
    <p:sldLayoutId id="214748382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609216" y="274891"/>
            <a:ext cx="10973568" cy="1142321"/>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609216" y="1600471"/>
            <a:ext cx="10973568" cy="4525507"/>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609216" y="6356071"/>
            <a:ext cx="2845142" cy="365502"/>
          </a:xfrm>
          <a:prstGeom prst="rect">
            <a:avLst/>
          </a:prstGeom>
        </p:spPr>
        <p:txBody>
          <a:bodyPr vert="horz" lIns="91440" tIns="45720" rIns="91440" bIns="45720" rtlCol="0" anchor="ctr"/>
          <a:lstStyle>
            <a:lvl1pPr algn="l">
              <a:defRPr sz="770">
                <a:solidFill>
                  <a:schemeClr val="tx1">
                    <a:tint val="75000"/>
                  </a:schemeClr>
                </a:solidFill>
              </a:defRPr>
            </a:lvl1pPr>
          </a:lstStyle>
          <a:p>
            <a:fld id="{C4E008D3-A4A1-4D81-AC60-B6FA4C7DD021}" type="datetime1">
              <a:rPr lang="fr-FR" smtClean="0"/>
              <a:pPr/>
              <a:t>22/11/2019</a:t>
            </a:fld>
            <a:endParaRPr lang="fr-FR"/>
          </a:p>
        </p:txBody>
      </p:sp>
      <p:sp>
        <p:nvSpPr>
          <p:cNvPr id="5" name="Espace réservé du pied de page 4"/>
          <p:cNvSpPr>
            <a:spLocks noGrp="1"/>
          </p:cNvSpPr>
          <p:nvPr>
            <p:ph type="ftr" sz="quarter" idx="3"/>
          </p:nvPr>
        </p:nvSpPr>
        <p:spPr>
          <a:xfrm>
            <a:off x="4165963" y="6356071"/>
            <a:ext cx="3860075" cy="365502"/>
          </a:xfrm>
          <a:prstGeom prst="rect">
            <a:avLst/>
          </a:prstGeom>
        </p:spPr>
        <p:txBody>
          <a:bodyPr vert="horz" lIns="91440" tIns="45720" rIns="91440" bIns="45720" rtlCol="0" anchor="ctr"/>
          <a:lstStyle>
            <a:lvl1pPr algn="ctr">
              <a:defRPr sz="77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737643" y="6356071"/>
            <a:ext cx="2845141" cy="365502"/>
          </a:xfrm>
          <a:prstGeom prst="rect">
            <a:avLst/>
          </a:prstGeom>
        </p:spPr>
        <p:txBody>
          <a:bodyPr vert="horz" lIns="91440" tIns="45720" rIns="91440" bIns="45720" rtlCol="0" anchor="ctr"/>
          <a:lstStyle>
            <a:lvl1pPr algn="r">
              <a:defRPr sz="770">
                <a:solidFill>
                  <a:schemeClr val="tx1">
                    <a:tint val="75000"/>
                  </a:schemeClr>
                </a:solidFill>
              </a:defRPr>
            </a:lvl1pPr>
          </a:lstStyle>
          <a:p>
            <a:fld id="{8A3889BF-2A8C-417A-A655-A7480FC23D05}" type="slidenum">
              <a:rPr lang="fr-FR" smtClean="0"/>
              <a:pPr/>
              <a:t>‹#›</a:t>
            </a:fld>
            <a:endParaRPr lang="fr-FR"/>
          </a:p>
        </p:txBody>
      </p:sp>
      <p:sp>
        <p:nvSpPr>
          <p:cNvPr id="7" name="MSIPCMContentMarking" descr="{&quot;HashCode&quot;:-1406602145,&quot;Placement&quot;:&quot;Footer&quot;}"/>
          <p:cNvSpPr txBox="1"/>
          <p:nvPr userDrawn="1"/>
        </p:nvSpPr>
        <p:spPr>
          <a:xfrm>
            <a:off x="5522628" y="6624578"/>
            <a:ext cx="1146743" cy="233422"/>
          </a:xfrm>
          <a:prstGeom prst="rect">
            <a:avLst/>
          </a:prstGeom>
          <a:noFill/>
        </p:spPr>
        <p:txBody>
          <a:bodyPr vert="horz" wrap="square" lIns="0" tIns="0" rIns="0" bIns="0" rtlCol="0" anchor="ctr" anchorCtr="1">
            <a:spAutoFit/>
          </a:bodyPr>
          <a:lstStyle/>
          <a:p>
            <a:pPr algn="ctr">
              <a:spcBef>
                <a:spcPts val="0"/>
              </a:spcBef>
              <a:spcAft>
                <a:spcPts val="0"/>
              </a:spcAft>
            </a:pPr>
            <a:r>
              <a:rPr lang="en-US" sz="900">
                <a:solidFill>
                  <a:srgbClr val="008000"/>
                </a:solidFill>
                <a:latin typeface="arial" panose="020B0604020202020204" pitchFamily="34" charset="0"/>
              </a:rPr>
              <a:t> C1 - Internal use </a:t>
            </a:r>
          </a:p>
        </p:txBody>
      </p:sp>
    </p:spTree>
    <p:extLst>
      <p:ext uri="{BB962C8B-B14F-4D97-AF65-F5344CB8AC3E}">
        <p14:creationId xmlns:p14="http://schemas.microsoft.com/office/powerpoint/2010/main" val="4236407586"/>
      </p:ext>
    </p:extLst>
  </p:cSld>
  <p:clrMap bg1="lt1" tx1="dk1" bg2="lt2" tx2="dk2" accent1="accent1" accent2="accent2" accent3="accent3" accent4="accent4" accent5="accent5" accent6="accent6" hlink="hlink" folHlink="folHlink"/>
  <p:sldLayoutIdLst>
    <p:sldLayoutId id="2147483899" r:id="rId1"/>
    <p:sldLayoutId id="2147483900" r:id="rId2"/>
    <p:sldLayoutId id="2147483901" r:id="rId3"/>
    <p:sldLayoutId id="2147483902" r:id="rId4"/>
    <p:sldLayoutId id="2147483903" r:id="rId5"/>
  </p:sldLayoutIdLst>
  <p:hf hdr="0" ftr="0" dt="0"/>
  <p:txStyles>
    <p:titleStyle>
      <a:lvl1pPr algn="ctr" defTabSz="586405" rtl="0" eaLnBrk="1" latinLnBrk="0" hangingPunct="1">
        <a:spcBef>
          <a:spcPct val="0"/>
        </a:spcBef>
        <a:buNone/>
        <a:defRPr sz="2822" kern="1200">
          <a:solidFill>
            <a:schemeClr val="tx1"/>
          </a:solidFill>
          <a:latin typeface="+mj-lt"/>
          <a:ea typeface="+mj-ea"/>
          <a:cs typeface="+mj-cs"/>
        </a:defRPr>
      </a:lvl1pPr>
    </p:titleStyle>
    <p:bodyStyle>
      <a:lvl1pPr marL="219902" indent="-219902" algn="l" defTabSz="586405" rtl="0" eaLnBrk="1" latinLnBrk="0" hangingPunct="1">
        <a:spcBef>
          <a:spcPct val="20000"/>
        </a:spcBef>
        <a:buFont typeface="Arial" pitchFamily="34" charset="0"/>
        <a:buChar char="•"/>
        <a:defRPr sz="2052" kern="1200">
          <a:solidFill>
            <a:schemeClr val="tx1"/>
          </a:solidFill>
          <a:latin typeface="+mn-lt"/>
          <a:ea typeface="+mn-ea"/>
          <a:cs typeface="+mn-cs"/>
        </a:defRPr>
      </a:lvl1pPr>
      <a:lvl2pPr marL="476454" indent="-183251" algn="l" defTabSz="586405" rtl="0" eaLnBrk="1" latinLnBrk="0" hangingPunct="1">
        <a:spcBef>
          <a:spcPct val="20000"/>
        </a:spcBef>
        <a:buFont typeface="Arial" pitchFamily="34" charset="0"/>
        <a:buChar char="–"/>
        <a:defRPr sz="1796" kern="1200">
          <a:solidFill>
            <a:schemeClr val="tx1"/>
          </a:solidFill>
          <a:latin typeface="+mn-lt"/>
          <a:ea typeface="+mn-ea"/>
          <a:cs typeface="+mn-cs"/>
        </a:defRPr>
      </a:lvl2pPr>
      <a:lvl3pPr marL="733006" indent="-146601" algn="l" defTabSz="586405" rtl="0" eaLnBrk="1" latinLnBrk="0" hangingPunct="1">
        <a:spcBef>
          <a:spcPct val="20000"/>
        </a:spcBef>
        <a:buFont typeface="Arial" pitchFamily="34" charset="0"/>
        <a:buChar char="•"/>
        <a:defRPr sz="1539" kern="1200">
          <a:solidFill>
            <a:schemeClr val="tx1"/>
          </a:solidFill>
          <a:latin typeface="+mn-lt"/>
          <a:ea typeface="+mn-ea"/>
          <a:cs typeface="+mn-cs"/>
        </a:defRPr>
      </a:lvl3pPr>
      <a:lvl4pPr marL="1026208" indent="-146601" algn="l" defTabSz="586405" rtl="0" eaLnBrk="1" latinLnBrk="0" hangingPunct="1">
        <a:spcBef>
          <a:spcPct val="20000"/>
        </a:spcBef>
        <a:buFont typeface="Arial" pitchFamily="34" charset="0"/>
        <a:buChar char="–"/>
        <a:defRPr sz="1283" kern="1200">
          <a:solidFill>
            <a:schemeClr val="tx1"/>
          </a:solidFill>
          <a:latin typeface="+mn-lt"/>
          <a:ea typeface="+mn-ea"/>
          <a:cs typeface="+mn-cs"/>
        </a:defRPr>
      </a:lvl4pPr>
      <a:lvl5pPr marL="1319411" indent="-146601" algn="l" defTabSz="586405" rtl="0" eaLnBrk="1" latinLnBrk="0" hangingPunct="1">
        <a:spcBef>
          <a:spcPct val="20000"/>
        </a:spcBef>
        <a:buFont typeface="Arial" pitchFamily="34" charset="0"/>
        <a:buChar char="»"/>
        <a:defRPr sz="1283" kern="1200">
          <a:solidFill>
            <a:schemeClr val="tx1"/>
          </a:solidFill>
          <a:latin typeface="+mn-lt"/>
          <a:ea typeface="+mn-ea"/>
          <a:cs typeface="+mn-cs"/>
        </a:defRPr>
      </a:lvl5pPr>
      <a:lvl6pPr marL="1612613" indent="-146601" algn="l" defTabSz="586405" rtl="0" eaLnBrk="1" latinLnBrk="0" hangingPunct="1">
        <a:spcBef>
          <a:spcPct val="20000"/>
        </a:spcBef>
        <a:buFont typeface="Arial" pitchFamily="34" charset="0"/>
        <a:buChar char="•"/>
        <a:defRPr sz="1283" kern="1200">
          <a:solidFill>
            <a:schemeClr val="tx1"/>
          </a:solidFill>
          <a:latin typeface="+mn-lt"/>
          <a:ea typeface="+mn-ea"/>
          <a:cs typeface="+mn-cs"/>
        </a:defRPr>
      </a:lvl6pPr>
      <a:lvl7pPr marL="1905815" indent="-146601" algn="l" defTabSz="586405" rtl="0" eaLnBrk="1" latinLnBrk="0" hangingPunct="1">
        <a:spcBef>
          <a:spcPct val="20000"/>
        </a:spcBef>
        <a:buFont typeface="Arial" pitchFamily="34" charset="0"/>
        <a:buChar char="•"/>
        <a:defRPr sz="1283" kern="1200">
          <a:solidFill>
            <a:schemeClr val="tx1"/>
          </a:solidFill>
          <a:latin typeface="+mn-lt"/>
          <a:ea typeface="+mn-ea"/>
          <a:cs typeface="+mn-cs"/>
        </a:defRPr>
      </a:lvl7pPr>
      <a:lvl8pPr marL="2199018" indent="-146601" algn="l" defTabSz="586405" rtl="0" eaLnBrk="1" latinLnBrk="0" hangingPunct="1">
        <a:spcBef>
          <a:spcPct val="20000"/>
        </a:spcBef>
        <a:buFont typeface="Arial" pitchFamily="34" charset="0"/>
        <a:buChar char="•"/>
        <a:defRPr sz="1283" kern="1200">
          <a:solidFill>
            <a:schemeClr val="tx1"/>
          </a:solidFill>
          <a:latin typeface="+mn-lt"/>
          <a:ea typeface="+mn-ea"/>
          <a:cs typeface="+mn-cs"/>
        </a:defRPr>
      </a:lvl8pPr>
      <a:lvl9pPr marL="2492220" indent="-146601" algn="l" defTabSz="586405" rtl="0" eaLnBrk="1" latinLnBrk="0" hangingPunct="1">
        <a:spcBef>
          <a:spcPct val="20000"/>
        </a:spcBef>
        <a:buFont typeface="Arial" pitchFamily="34" charset="0"/>
        <a:buChar char="•"/>
        <a:defRPr sz="1283" kern="1200">
          <a:solidFill>
            <a:schemeClr val="tx1"/>
          </a:solidFill>
          <a:latin typeface="+mn-lt"/>
          <a:ea typeface="+mn-ea"/>
          <a:cs typeface="+mn-cs"/>
        </a:defRPr>
      </a:lvl9pPr>
    </p:bodyStyle>
    <p:otherStyle>
      <a:defPPr>
        <a:defRPr lang="fr-FR"/>
      </a:defPPr>
      <a:lvl1pPr marL="0" algn="l" defTabSz="586405" rtl="0" eaLnBrk="1" latinLnBrk="0" hangingPunct="1">
        <a:defRPr sz="1154" kern="1200">
          <a:solidFill>
            <a:schemeClr val="tx1"/>
          </a:solidFill>
          <a:latin typeface="+mn-lt"/>
          <a:ea typeface="+mn-ea"/>
          <a:cs typeface="+mn-cs"/>
        </a:defRPr>
      </a:lvl1pPr>
      <a:lvl2pPr marL="293202" algn="l" defTabSz="586405" rtl="0" eaLnBrk="1" latinLnBrk="0" hangingPunct="1">
        <a:defRPr sz="1154" kern="1200">
          <a:solidFill>
            <a:schemeClr val="tx1"/>
          </a:solidFill>
          <a:latin typeface="+mn-lt"/>
          <a:ea typeface="+mn-ea"/>
          <a:cs typeface="+mn-cs"/>
        </a:defRPr>
      </a:lvl2pPr>
      <a:lvl3pPr marL="586405" algn="l" defTabSz="586405" rtl="0" eaLnBrk="1" latinLnBrk="0" hangingPunct="1">
        <a:defRPr sz="1154" kern="1200">
          <a:solidFill>
            <a:schemeClr val="tx1"/>
          </a:solidFill>
          <a:latin typeface="+mn-lt"/>
          <a:ea typeface="+mn-ea"/>
          <a:cs typeface="+mn-cs"/>
        </a:defRPr>
      </a:lvl3pPr>
      <a:lvl4pPr marL="879607" algn="l" defTabSz="586405" rtl="0" eaLnBrk="1" latinLnBrk="0" hangingPunct="1">
        <a:defRPr sz="1154" kern="1200">
          <a:solidFill>
            <a:schemeClr val="tx1"/>
          </a:solidFill>
          <a:latin typeface="+mn-lt"/>
          <a:ea typeface="+mn-ea"/>
          <a:cs typeface="+mn-cs"/>
        </a:defRPr>
      </a:lvl4pPr>
      <a:lvl5pPr marL="1172809" algn="l" defTabSz="586405" rtl="0" eaLnBrk="1" latinLnBrk="0" hangingPunct="1">
        <a:defRPr sz="1154" kern="1200">
          <a:solidFill>
            <a:schemeClr val="tx1"/>
          </a:solidFill>
          <a:latin typeface="+mn-lt"/>
          <a:ea typeface="+mn-ea"/>
          <a:cs typeface="+mn-cs"/>
        </a:defRPr>
      </a:lvl5pPr>
      <a:lvl6pPr marL="1466012" algn="l" defTabSz="586405" rtl="0" eaLnBrk="1" latinLnBrk="0" hangingPunct="1">
        <a:defRPr sz="1154" kern="1200">
          <a:solidFill>
            <a:schemeClr val="tx1"/>
          </a:solidFill>
          <a:latin typeface="+mn-lt"/>
          <a:ea typeface="+mn-ea"/>
          <a:cs typeface="+mn-cs"/>
        </a:defRPr>
      </a:lvl6pPr>
      <a:lvl7pPr marL="1759214" algn="l" defTabSz="586405" rtl="0" eaLnBrk="1" latinLnBrk="0" hangingPunct="1">
        <a:defRPr sz="1154" kern="1200">
          <a:solidFill>
            <a:schemeClr val="tx1"/>
          </a:solidFill>
          <a:latin typeface="+mn-lt"/>
          <a:ea typeface="+mn-ea"/>
          <a:cs typeface="+mn-cs"/>
        </a:defRPr>
      </a:lvl7pPr>
      <a:lvl8pPr marL="2052417" algn="l" defTabSz="586405" rtl="0" eaLnBrk="1" latinLnBrk="0" hangingPunct="1">
        <a:defRPr sz="1154" kern="1200">
          <a:solidFill>
            <a:schemeClr val="tx1"/>
          </a:solidFill>
          <a:latin typeface="+mn-lt"/>
          <a:ea typeface="+mn-ea"/>
          <a:cs typeface="+mn-cs"/>
        </a:defRPr>
      </a:lvl8pPr>
      <a:lvl9pPr marL="2345619" algn="l" defTabSz="586405" rtl="0" eaLnBrk="1" latinLnBrk="0" hangingPunct="1">
        <a:defRPr sz="1154"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0"/>
            <a:ext cx="10972800" cy="1143000"/>
          </a:xfrm>
          <a:prstGeom prst="rect">
            <a:avLst/>
          </a:prstGeom>
        </p:spPr>
        <p:txBody>
          <a:bodyPr vert="horz" lIns="116803" tIns="58401" rIns="116803" bIns="58401"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609600" y="1600206"/>
            <a:ext cx="10972800" cy="4525963"/>
          </a:xfrm>
          <a:prstGeom prst="rect">
            <a:avLst/>
          </a:prstGeom>
        </p:spPr>
        <p:txBody>
          <a:bodyPr vert="horz" lIns="116803" tIns="58401" rIns="116803" bIns="58401"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609600" y="6356355"/>
            <a:ext cx="2844801" cy="365125"/>
          </a:xfrm>
          <a:prstGeom prst="rect">
            <a:avLst/>
          </a:prstGeom>
        </p:spPr>
        <p:txBody>
          <a:bodyPr vert="horz" lIns="116803" tIns="58401" rIns="116803" bIns="58401" rtlCol="0" anchor="ctr"/>
          <a:lstStyle>
            <a:lvl1pPr algn="l">
              <a:defRPr sz="1088">
                <a:solidFill>
                  <a:schemeClr val="tx1">
                    <a:tint val="75000"/>
                  </a:schemeClr>
                </a:solidFill>
              </a:defRPr>
            </a:lvl1pPr>
          </a:lstStyle>
          <a:p>
            <a:fld id="{1DB3E2B5-2002-264E-B7B8-62FF4230A080}" type="datetime1">
              <a:rPr lang="en-GB" smtClean="0"/>
              <a:t>22/11/2019</a:t>
            </a:fld>
            <a:endParaRPr lang="en-US"/>
          </a:p>
        </p:txBody>
      </p:sp>
      <p:sp>
        <p:nvSpPr>
          <p:cNvPr id="5" name="Footer Placeholder 4"/>
          <p:cNvSpPr>
            <a:spLocks noGrp="1"/>
          </p:cNvSpPr>
          <p:nvPr>
            <p:ph type="ftr" sz="quarter" idx="3"/>
          </p:nvPr>
        </p:nvSpPr>
        <p:spPr>
          <a:xfrm>
            <a:off x="4165601" y="6356355"/>
            <a:ext cx="3860800" cy="365125"/>
          </a:xfrm>
          <a:prstGeom prst="rect">
            <a:avLst/>
          </a:prstGeom>
        </p:spPr>
        <p:txBody>
          <a:bodyPr vert="horz" lIns="116803" tIns="58401" rIns="116803" bIns="58401" rtlCol="0" anchor="ctr"/>
          <a:lstStyle>
            <a:lvl1pPr algn="ctr">
              <a:defRPr sz="1088">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599" y="6356355"/>
            <a:ext cx="2844801" cy="365125"/>
          </a:xfrm>
          <a:prstGeom prst="rect">
            <a:avLst/>
          </a:prstGeom>
        </p:spPr>
        <p:txBody>
          <a:bodyPr vert="horz" lIns="116803" tIns="58401" rIns="116803" bIns="58401" rtlCol="0" anchor="ctr"/>
          <a:lstStyle>
            <a:lvl1pPr algn="r">
              <a:defRPr sz="1088">
                <a:solidFill>
                  <a:schemeClr val="tx1">
                    <a:tint val="75000"/>
                  </a:schemeClr>
                </a:solidFill>
              </a:defRPr>
            </a:lvl1pPr>
          </a:lstStyle>
          <a:p>
            <a:fld id="{9D9FFB24-9C54-CE4A-BA69-4FD412B00E07}" type="slidenum">
              <a:rPr lang="en-US" smtClean="0"/>
              <a:t>‹#›</a:t>
            </a:fld>
            <a:endParaRPr lang="en-US"/>
          </a:p>
        </p:txBody>
      </p:sp>
    </p:spTree>
    <p:extLst>
      <p:ext uri="{BB962C8B-B14F-4D97-AF65-F5344CB8AC3E}">
        <p14:creationId xmlns:p14="http://schemas.microsoft.com/office/powerpoint/2010/main" val="1297355142"/>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7" r:id="rId4"/>
    <p:sldLayoutId id="2147483918" r:id="rId5"/>
    <p:sldLayoutId id="2147483919" r:id="rId6"/>
    <p:sldLayoutId id="2147483928" r:id="rId7"/>
    <p:sldLayoutId id="2147483929" r:id="rId8"/>
    <p:sldLayoutId id="2147483930" r:id="rId9"/>
    <p:sldLayoutId id="2147483931" r:id="rId10"/>
    <p:sldLayoutId id="2147483964" r:id="rId11"/>
    <p:sldLayoutId id="2147483932" r:id="rId12"/>
    <p:sldLayoutId id="2147483933" r:id="rId13"/>
    <p:sldLayoutId id="2147483963" r:id="rId14"/>
    <p:sldLayoutId id="2147483921" r:id="rId15"/>
  </p:sldLayoutIdLst>
  <p:hf hdr="0" ftr="0" dt="0"/>
  <p:txStyles>
    <p:titleStyle>
      <a:lvl1pPr algn="l" defTabSz="430272" rtl="0" eaLnBrk="1" latinLnBrk="0" hangingPunct="1">
        <a:spcBef>
          <a:spcPct val="0"/>
        </a:spcBef>
        <a:buNone/>
        <a:defRPr sz="3718" kern="1200">
          <a:solidFill>
            <a:schemeClr val="tx1"/>
          </a:solidFill>
          <a:latin typeface="+mj-lt"/>
          <a:ea typeface="+mj-ea"/>
          <a:cs typeface="+mj-cs"/>
        </a:defRPr>
      </a:lvl1pPr>
    </p:titleStyle>
    <p:bodyStyle>
      <a:lvl1pPr marL="322704" indent="-322704" algn="l" defTabSz="430272" rtl="0" eaLnBrk="1" latinLnBrk="0" hangingPunct="1">
        <a:spcBef>
          <a:spcPct val="20000"/>
        </a:spcBef>
        <a:buFont typeface="Arial"/>
        <a:buChar char="•"/>
        <a:defRPr sz="3083" kern="1200">
          <a:solidFill>
            <a:schemeClr val="tx1"/>
          </a:solidFill>
          <a:latin typeface="+mn-lt"/>
          <a:ea typeface="+mn-ea"/>
          <a:cs typeface="+mn-cs"/>
        </a:defRPr>
      </a:lvl1pPr>
      <a:lvl2pPr marL="699191" indent="-268920" algn="l" defTabSz="430272" rtl="0" eaLnBrk="1" latinLnBrk="0" hangingPunct="1">
        <a:spcBef>
          <a:spcPct val="20000"/>
        </a:spcBef>
        <a:buFont typeface="Arial"/>
        <a:buChar char="–"/>
        <a:defRPr sz="2630" kern="1200">
          <a:solidFill>
            <a:schemeClr val="tx1"/>
          </a:solidFill>
          <a:latin typeface="+mn-lt"/>
          <a:ea typeface="+mn-ea"/>
          <a:cs typeface="+mn-cs"/>
        </a:defRPr>
      </a:lvl2pPr>
      <a:lvl3pPr marL="1075679" indent="-215135" algn="l" defTabSz="430272" rtl="0" eaLnBrk="1" latinLnBrk="0" hangingPunct="1">
        <a:spcBef>
          <a:spcPct val="20000"/>
        </a:spcBef>
        <a:buFont typeface="Arial"/>
        <a:buChar char="•"/>
        <a:defRPr sz="2267" kern="1200">
          <a:solidFill>
            <a:schemeClr val="tx1"/>
          </a:solidFill>
          <a:latin typeface="+mn-lt"/>
          <a:ea typeface="+mn-ea"/>
          <a:cs typeface="+mn-cs"/>
        </a:defRPr>
      </a:lvl3pPr>
      <a:lvl4pPr marL="1505950" indent="-215135" algn="l" defTabSz="430272" rtl="0" eaLnBrk="1" latinLnBrk="0" hangingPunct="1">
        <a:spcBef>
          <a:spcPct val="20000"/>
        </a:spcBef>
        <a:buFont typeface="Arial"/>
        <a:buChar char="–"/>
        <a:defRPr sz="1904" kern="1200">
          <a:solidFill>
            <a:schemeClr val="tx1"/>
          </a:solidFill>
          <a:latin typeface="+mn-lt"/>
          <a:ea typeface="+mn-ea"/>
          <a:cs typeface="+mn-cs"/>
        </a:defRPr>
      </a:lvl4pPr>
      <a:lvl5pPr marL="1936221" indent="-215135" algn="l" defTabSz="430272" rtl="0" eaLnBrk="1" latinLnBrk="0" hangingPunct="1">
        <a:spcBef>
          <a:spcPct val="20000"/>
        </a:spcBef>
        <a:buFont typeface="Arial"/>
        <a:buChar char="»"/>
        <a:defRPr sz="1904" kern="1200">
          <a:solidFill>
            <a:schemeClr val="tx1"/>
          </a:solidFill>
          <a:latin typeface="+mn-lt"/>
          <a:ea typeface="+mn-ea"/>
          <a:cs typeface="+mn-cs"/>
        </a:defRPr>
      </a:lvl5pPr>
      <a:lvl6pPr marL="2366492" indent="-215135" algn="l" defTabSz="430272" rtl="0" eaLnBrk="1" latinLnBrk="0" hangingPunct="1">
        <a:spcBef>
          <a:spcPct val="20000"/>
        </a:spcBef>
        <a:buFont typeface="Arial"/>
        <a:buChar char="•"/>
        <a:defRPr sz="1904" kern="1200">
          <a:solidFill>
            <a:schemeClr val="tx1"/>
          </a:solidFill>
          <a:latin typeface="+mn-lt"/>
          <a:ea typeface="+mn-ea"/>
          <a:cs typeface="+mn-cs"/>
        </a:defRPr>
      </a:lvl6pPr>
      <a:lvl7pPr marL="2796765" indent="-215135" algn="l" defTabSz="430272" rtl="0" eaLnBrk="1" latinLnBrk="0" hangingPunct="1">
        <a:spcBef>
          <a:spcPct val="20000"/>
        </a:spcBef>
        <a:buFont typeface="Arial"/>
        <a:buChar char="•"/>
        <a:defRPr sz="1904" kern="1200">
          <a:solidFill>
            <a:schemeClr val="tx1"/>
          </a:solidFill>
          <a:latin typeface="+mn-lt"/>
          <a:ea typeface="+mn-ea"/>
          <a:cs typeface="+mn-cs"/>
        </a:defRPr>
      </a:lvl7pPr>
      <a:lvl8pPr marL="3227036" indent="-215135" algn="l" defTabSz="430272" rtl="0" eaLnBrk="1" latinLnBrk="0" hangingPunct="1">
        <a:spcBef>
          <a:spcPct val="20000"/>
        </a:spcBef>
        <a:buFont typeface="Arial"/>
        <a:buChar char="•"/>
        <a:defRPr sz="1904" kern="1200">
          <a:solidFill>
            <a:schemeClr val="tx1"/>
          </a:solidFill>
          <a:latin typeface="+mn-lt"/>
          <a:ea typeface="+mn-ea"/>
          <a:cs typeface="+mn-cs"/>
        </a:defRPr>
      </a:lvl8pPr>
      <a:lvl9pPr marL="3657307" indent="-215135" algn="l" defTabSz="430272" rtl="0" eaLnBrk="1" latinLnBrk="0" hangingPunct="1">
        <a:spcBef>
          <a:spcPct val="20000"/>
        </a:spcBef>
        <a:buFont typeface="Arial"/>
        <a:buChar char="•"/>
        <a:defRPr sz="1904" kern="1200">
          <a:solidFill>
            <a:schemeClr val="tx1"/>
          </a:solidFill>
          <a:latin typeface="+mn-lt"/>
          <a:ea typeface="+mn-ea"/>
          <a:cs typeface="+mn-cs"/>
        </a:defRPr>
      </a:lvl9pPr>
    </p:bodyStyle>
    <p:otherStyle>
      <a:defPPr>
        <a:defRPr lang="en-US"/>
      </a:defPPr>
      <a:lvl1pPr marL="0" algn="l" defTabSz="430272" rtl="0" eaLnBrk="1" latinLnBrk="0" hangingPunct="1">
        <a:defRPr sz="1723" kern="1200">
          <a:solidFill>
            <a:schemeClr val="tx1"/>
          </a:solidFill>
          <a:latin typeface="+mn-lt"/>
          <a:ea typeface="+mn-ea"/>
          <a:cs typeface="+mn-cs"/>
        </a:defRPr>
      </a:lvl1pPr>
      <a:lvl2pPr marL="430272" algn="l" defTabSz="430272" rtl="0" eaLnBrk="1" latinLnBrk="0" hangingPunct="1">
        <a:defRPr sz="1723" kern="1200">
          <a:solidFill>
            <a:schemeClr val="tx1"/>
          </a:solidFill>
          <a:latin typeface="+mn-lt"/>
          <a:ea typeface="+mn-ea"/>
          <a:cs typeface="+mn-cs"/>
        </a:defRPr>
      </a:lvl2pPr>
      <a:lvl3pPr marL="860543" algn="l" defTabSz="430272" rtl="0" eaLnBrk="1" latinLnBrk="0" hangingPunct="1">
        <a:defRPr sz="1723" kern="1200">
          <a:solidFill>
            <a:schemeClr val="tx1"/>
          </a:solidFill>
          <a:latin typeface="+mn-lt"/>
          <a:ea typeface="+mn-ea"/>
          <a:cs typeface="+mn-cs"/>
        </a:defRPr>
      </a:lvl3pPr>
      <a:lvl4pPr marL="1290815" algn="l" defTabSz="430272" rtl="0" eaLnBrk="1" latinLnBrk="0" hangingPunct="1">
        <a:defRPr sz="1723" kern="1200">
          <a:solidFill>
            <a:schemeClr val="tx1"/>
          </a:solidFill>
          <a:latin typeface="+mn-lt"/>
          <a:ea typeface="+mn-ea"/>
          <a:cs typeface="+mn-cs"/>
        </a:defRPr>
      </a:lvl4pPr>
      <a:lvl5pPr marL="1721085" algn="l" defTabSz="430272" rtl="0" eaLnBrk="1" latinLnBrk="0" hangingPunct="1">
        <a:defRPr sz="1723" kern="1200">
          <a:solidFill>
            <a:schemeClr val="tx1"/>
          </a:solidFill>
          <a:latin typeface="+mn-lt"/>
          <a:ea typeface="+mn-ea"/>
          <a:cs typeface="+mn-cs"/>
        </a:defRPr>
      </a:lvl5pPr>
      <a:lvl6pPr marL="2151358" algn="l" defTabSz="430272" rtl="0" eaLnBrk="1" latinLnBrk="0" hangingPunct="1">
        <a:defRPr sz="1723" kern="1200">
          <a:solidFill>
            <a:schemeClr val="tx1"/>
          </a:solidFill>
          <a:latin typeface="+mn-lt"/>
          <a:ea typeface="+mn-ea"/>
          <a:cs typeface="+mn-cs"/>
        </a:defRPr>
      </a:lvl6pPr>
      <a:lvl7pPr marL="2581630" algn="l" defTabSz="430272" rtl="0" eaLnBrk="1" latinLnBrk="0" hangingPunct="1">
        <a:defRPr sz="1723" kern="1200">
          <a:solidFill>
            <a:schemeClr val="tx1"/>
          </a:solidFill>
          <a:latin typeface="+mn-lt"/>
          <a:ea typeface="+mn-ea"/>
          <a:cs typeface="+mn-cs"/>
        </a:defRPr>
      </a:lvl7pPr>
      <a:lvl8pPr marL="3011900" algn="l" defTabSz="430272" rtl="0" eaLnBrk="1" latinLnBrk="0" hangingPunct="1">
        <a:defRPr sz="1723" kern="1200">
          <a:solidFill>
            <a:schemeClr val="tx1"/>
          </a:solidFill>
          <a:latin typeface="+mn-lt"/>
          <a:ea typeface="+mn-ea"/>
          <a:cs typeface="+mn-cs"/>
        </a:defRPr>
      </a:lvl8pPr>
      <a:lvl9pPr marL="3442171" algn="l" defTabSz="430272" rtl="0" eaLnBrk="1" latinLnBrk="0" hangingPunct="1">
        <a:defRPr sz="1723"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3126641"/>
      </p:ext>
    </p:extLst>
  </p:cSld>
  <p:clrMap bg1="lt1" tx1="dk1" bg2="lt2" tx2="dk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940" r:id="rId6"/>
    <p:sldLayoutId id="2147483941" r:id="rId7"/>
    <p:sldLayoutId id="2147483942" r:id="rId8"/>
    <p:sldLayoutId id="2147483943" r:id="rId9"/>
    <p:sldLayoutId id="2147483944" r:id="rId10"/>
    <p:sldLayoutId id="2147483945" r:id="rId11"/>
    <p:sldLayoutId id="2147483946" r:id="rId12"/>
    <p:sldLayoutId id="2147483947" r:id="rId13"/>
    <p:sldLayoutId id="2147483948" r:id="rId14"/>
    <p:sldLayoutId id="2147483949" r:id="rId15"/>
    <p:sldLayoutId id="2147483950" r:id="rId16"/>
    <p:sldLayoutId id="2147483951" r:id="rId17"/>
    <p:sldLayoutId id="2147483952" r:id="rId18"/>
    <p:sldLayoutId id="2147483953" r:id="rId19"/>
    <p:sldLayoutId id="2147483954" r:id="rId20"/>
    <p:sldLayoutId id="2147483955" r:id="rId21"/>
    <p:sldLayoutId id="2147483956" r:id="rId22"/>
    <p:sldLayoutId id="2147483957" r:id="rId23"/>
    <p:sldLayoutId id="2147483958" r:id="rId2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hyperlink" Target="mailto:shobana.paul@loreal.com" TargetMode="External"/><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3" Type="http://schemas.openxmlformats.org/officeDocument/2006/relationships/hyperlink" Target="https://mylearning.lms.crossknowledge.com/sso/session/1632/Enroll/yes/driver/4/" TargetMode="External"/><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8" Type="http://schemas.openxmlformats.org/officeDocument/2006/relationships/slide" Target="slide31.xml"/><Relationship Id="rId13" Type="http://schemas.openxmlformats.org/officeDocument/2006/relationships/slide" Target="slide25.xml"/><Relationship Id="rId3" Type="http://schemas.openxmlformats.org/officeDocument/2006/relationships/slide" Target="slide22.xml"/><Relationship Id="rId7" Type="http://schemas.openxmlformats.org/officeDocument/2006/relationships/slide" Target="slide35.xml"/><Relationship Id="rId12" Type="http://schemas.openxmlformats.org/officeDocument/2006/relationships/slide" Target="slide33.xml"/><Relationship Id="rId17" Type="http://schemas.openxmlformats.org/officeDocument/2006/relationships/image" Target="../media/image17.png"/><Relationship Id="rId2" Type="http://schemas.openxmlformats.org/officeDocument/2006/relationships/notesSlide" Target="../notesSlides/notesSlide18.xml"/><Relationship Id="rId16" Type="http://schemas.openxmlformats.org/officeDocument/2006/relationships/slide" Target="slide28.xml"/><Relationship Id="rId1" Type="http://schemas.openxmlformats.org/officeDocument/2006/relationships/slideLayout" Target="../slideLayouts/slideLayout21.xml"/><Relationship Id="rId6" Type="http://schemas.openxmlformats.org/officeDocument/2006/relationships/slide" Target="slide29.xml"/><Relationship Id="rId11" Type="http://schemas.openxmlformats.org/officeDocument/2006/relationships/slide" Target="slide36.xml"/><Relationship Id="rId5" Type="http://schemas.openxmlformats.org/officeDocument/2006/relationships/slide" Target="slide23.xml"/><Relationship Id="rId15" Type="http://schemas.openxmlformats.org/officeDocument/2006/relationships/slide" Target="slide27.xml"/><Relationship Id="rId10" Type="http://schemas.openxmlformats.org/officeDocument/2006/relationships/slide" Target="slide34.xml"/><Relationship Id="rId4" Type="http://schemas.openxmlformats.org/officeDocument/2006/relationships/slide" Target="slide24.xml"/><Relationship Id="rId9" Type="http://schemas.openxmlformats.org/officeDocument/2006/relationships/slide" Target="slide30.xml"/><Relationship Id="rId14" Type="http://schemas.openxmlformats.org/officeDocument/2006/relationships/slide" Target="slide26.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 Target="slide36.xml"/><Relationship Id="rId1" Type="http://schemas.openxmlformats.org/officeDocument/2006/relationships/slideLayout" Target="../slideLayouts/slideLayout22.xml"/><Relationship Id="rId5" Type="http://schemas.openxmlformats.org/officeDocument/2006/relationships/image" Target="../media/image10.png"/><Relationship Id="rId4" Type="http://schemas.openxmlformats.org/officeDocument/2006/relationships/hyperlink" Target="https://www.coursera.org/learn/content-management-strategy"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8" Type="http://schemas.openxmlformats.org/officeDocument/2006/relationships/slide" Target="slide21.xml"/><Relationship Id="rId13" Type="http://schemas.openxmlformats.org/officeDocument/2006/relationships/hyperlink" Target="https://mylearning.lms.crossknowledge.com/sso/session/1212/Enroll/yes/driver/4/" TargetMode="External"/><Relationship Id="rId3" Type="http://schemas.openxmlformats.org/officeDocument/2006/relationships/slide" Target="slide35.xml"/><Relationship Id="rId7" Type="http://schemas.openxmlformats.org/officeDocument/2006/relationships/hyperlink" Target="https://www.coursera.org/learn/learning-how-to-learn" TargetMode="External"/><Relationship Id="rId12" Type="http://schemas.openxmlformats.org/officeDocument/2006/relationships/hyperlink" Target="https://www.coursera.org/learn/personality-types-at-work?page=1&amp;configure%5BclickAnalytics%5D=true&amp;indices%5Bprod_all_products_custom_ranking_revenuelast28d%5D%5Bconfigure%5D%5BclickAnalytics%5D=true&amp;indices%5Bprod_all_products_custom_ranking_revenuelast28d%5D%5Bconfigure%5D%5BhitsPerPage%5D=10" TargetMode="External"/><Relationship Id="rId17" Type="http://schemas.openxmlformats.org/officeDocument/2006/relationships/hyperlink" Target="https://www.coursera.org/learn/influencing-people?" TargetMode="External"/><Relationship Id="rId2" Type="http://schemas.openxmlformats.org/officeDocument/2006/relationships/notesSlide" Target="../notesSlides/notesSlide3.xml"/><Relationship Id="rId16" Type="http://schemas.openxmlformats.org/officeDocument/2006/relationships/hyperlink" Target="https://www.coursera.org/learn/leading-the-life-you-want?" TargetMode="External"/><Relationship Id="rId1" Type="http://schemas.openxmlformats.org/officeDocument/2006/relationships/slideLayout" Target="../slideLayouts/slideLayout39.xml"/><Relationship Id="rId6" Type="http://schemas.openxmlformats.org/officeDocument/2006/relationships/image" Target="../media/image10.png"/><Relationship Id="rId11" Type="http://schemas.openxmlformats.org/officeDocument/2006/relationships/image" Target="../media/image9.png"/><Relationship Id="rId5" Type="http://schemas.openxmlformats.org/officeDocument/2006/relationships/hyperlink" Target="https://www.coursera.org/learn/the-science-of-well-being" TargetMode="External"/><Relationship Id="rId15" Type="http://schemas.openxmlformats.org/officeDocument/2006/relationships/slide" Target="slide7.xml"/><Relationship Id="rId10" Type="http://schemas.openxmlformats.org/officeDocument/2006/relationships/hyperlink" Target="https://mylearning.lms.crossknowledge.com/sso/content/114620/driver/4/" TargetMode="External"/><Relationship Id="rId4" Type="http://schemas.openxmlformats.org/officeDocument/2006/relationships/hyperlink" Target="https://www.coursera.org/learn/negotiation-skills?" TargetMode="External"/><Relationship Id="rId9" Type="http://schemas.openxmlformats.org/officeDocument/2006/relationships/slide" Target="slide20.xml"/><Relationship Id="rId14" Type="http://schemas.openxmlformats.org/officeDocument/2006/relationships/hyperlink" Target="https://www.coursera.org/learn/emotional-intelligence-in-leadership"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8" Type="http://schemas.openxmlformats.org/officeDocument/2006/relationships/hyperlink" Target="https://loreal.sharepoint.com/:b:/r/sites/corp-cdo/Digital%20Upskilling/03_UPSKILLING%20FOR%20DIGITAL%20EXPERTS/02_EVENT%20%26%20MOOC%20CATALOGUE/2019%20Digital%20Events%20Catalogue.pdf?csf=1&amp;e=eR5KG8" TargetMode="External"/><Relationship Id="rId13" Type="http://schemas.openxmlformats.org/officeDocument/2006/relationships/image" Target="../media/image10.png"/><Relationship Id="rId3" Type="http://schemas.openxmlformats.org/officeDocument/2006/relationships/slide" Target="slide23.xml"/><Relationship Id="rId7" Type="http://schemas.openxmlformats.org/officeDocument/2006/relationships/slide" Target="slide28.xml"/><Relationship Id="rId12" Type="http://schemas.openxmlformats.org/officeDocument/2006/relationships/hyperlink" Target="https://www.coursera.org/learn/negotiation-skills?" TargetMode="External"/><Relationship Id="rId2" Type="http://schemas.openxmlformats.org/officeDocument/2006/relationships/slide" Target="slide25.xml"/><Relationship Id="rId1" Type="http://schemas.openxmlformats.org/officeDocument/2006/relationships/slideLayout" Target="../slideLayouts/slideLayout21.xml"/><Relationship Id="rId6" Type="http://schemas.openxmlformats.org/officeDocument/2006/relationships/image" Target="../media/image9.png"/><Relationship Id="rId11" Type="http://schemas.openxmlformats.org/officeDocument/2006/relationships/hyperlink" Target="https://landing.google.com/academyforads/#?modal_active=none" TargetMode="External"/><Relationship Id="rId5" Type="http://schemas.openxmlformats.org/officeDocument/2006/relationships/hyperlink" Target="https://mylearning.lms.crossknowledge.com/sso/content/205243/driver/4/" TargetMode="External"/><Relationship Id="rId10" Type="http://schemas.openxmlformats.org/officeDocument/2006/relationships/hyperlink" Target="https://analytics.google.com/analytics/academy/" TargetMode="External"/><Relationship Id="rId4" Type="http://schemas.openxmlformats.org/officeDocument/2006/relationships/slide" Target="slide24.xml"/><Relationship Id="rId9" Type="http://schemas.openxmlformats.org/officeDocument/2006/relationships/hyperlink" Target="https://www.facebookblueprint.com/student/path/181231-blueprint-academy-for-l-oreal"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4.xml"/><Relationship Id="rId1" Type="http://schemas.openxmlformats.org/officeDocument/2006/relationships/slideLayout" Target="../slideLayouts/slideLayout33.xml"/><Relationship Id="rId4" Type="http://schemas.openxmlformats.org/officeDocument/2006/relationships/image" Target="../media/image12.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5.xml"/><Relationship Id="rId1" Type="http://schemas.openxmlformats.org/officeDocument/2006/relationships/slideLayout" Target="../slideLayouts/slideLayout17.xml"/><Relationship Id="rId4" Type="http://schemas.openxmlformats.org/officeDocument/2006/relationships/image" Target="../media/image12.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6.xml"/><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7.xml"/><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8.xml"/><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5.xml.rels><?xml version="1.0" encoding="UTF-8" standalone="yes"?>
<Relationships xmlns="http://schemas.openxmlformats.org/package/2006/relationships"><Relationship Id="rId8" Type="http://schemas.openxmlformats.org/officeDocument/2006/relationships/slide" Target="slide59.xml"/><Relationship Id="rId13" Type="http://schemas.openxmlformats.org/officeDocument/2006/relationships/hyperlink" Target="https://mylearning.lms.crossknowledge.com/site/path/1629#tab/path/activity/4570" TargetMode="External"/><Relationship Id="rId18" Type="http://schemas.openxmlformats.org/officeDocument/2006/relationships/hyperlink" Target="https://mylearning.lms.crossknowledge.com/candidat/product_sheet.php?trainingcontent_id=131506&amp;locale=en-GB" TargetMode="External"/><Relationship Id="rId3" Type="http://schemas.openxmlformats.org/officeDocument/2006/relationships/slide" Target="slide56.xml"/><Relationship Id="rId21" Type="http://schemas.openxmlformats.org/officeDocument/2006/relationships/image" Target="../media/image19.png"/><Relationship Id="rId7" Type="http://schemas.openxmlformats.org/officeDocument/2006/relationships/slide" Target="slide61.xml"/><Relationship Id="rId12" Type="http://schemas.openxmlformats.org/officeDocument/2006/relationships/image" Target="../media/image17.png"/><Relationship Id="rId17" Type="http://schemas.openxmlformats.org/officeDocument/2006/relationships/hyperlink" Target="https://mylearning.lms.crossknowledge.com/site/search/results/session/405#context=lo&amp;contextId=405&amp;keyword=treasury&amp;lang=en&amp;fetchSecondLanguage=true" TargetMode="External"/><Relationship Id="rId2" Type="http://schemas.openxmlformats.org/officeDocument/2006/relationships/slide" Target="slide65.xml"/><Relationship Id="rId16" Type="http://schemas.openxmlformats.org/officeDocument/2006/relationships/hyperlink" Target="https://mylearning.lms.crossknowledge.com/candidat/product_sheet.php?trainingcontent_id=20712&amp;locale=en-GB" TargetMode="External"/><Relationship Id="rId20" Type="http://schemas.openxmlformats.org/officeDocument/2006/relationships/hyperlink" Target="http://allhr.loreal.wans/Learning/Master-YOUR-JOB/Pages/Finance-For-Non-Financial-Welcome-Page.aspxit&amp;mobileredirect=true" TargetMode="External"/><Relationship Id="rId1" Type="http://schemas.openxmlformats.org/officeDocument/2006/relationships/slideLayout" Target="../slideLayouts/slideLayout31.xml"/><Relationship Id="rId6" Type="http://schemas.openxmlformats.org/officeDocument/2006/relationships/slide" Target="slide63.xml"/><Relationship Id="rId11" Type="http://schemas.openxmlformats.org/officeDocument/2006/relationships/hyperlink" Target="mailto:Miguel.lopes@loreal.com" TargetMode="External"/><Relationship Id="rId5" Type="http://schemas.openxmlformats.org/officeDocument/2006/relationships/slide" Target="slide62.xml"/><Relationship Id="rId15" Type="http://schemas.openxmlformats.org/officeDocument/2006/relationships/hyperlink" Target="https://mylearning.lms.crossknowledge.com/site/path/1007#tab/path/activity/1017" TargetMode="External"/><Relationship Id="rId10" Type="http://schemas.openxmlformats.org/officeDocument/2006/relationships/slide" Target="slide58.xml"/><Relationship Id="rId19" Type="http://schemas.openxmlformats.org/officeDocument/2006/relationships/slide" Target="slide66.xml"/><Relationship Id="rId4" Type="http://schemas.openxmlformats.org/officeDocument/2006/relationships/slide" Target="slide57.xml"/><Relationship Id="rId9" Type="http://schemas.openxmlformats.org/officeDocument/2006/relationships/slide" Target="slide60.xml"/><Relationship Id="rId14" Type="http://schemas.openxmlformats.org/officeDocument/2006/relationships/hyperlink" Target="https://mylearning.lms.crossknowledge.com/candidat/product_sheet.php?trainingcontent_id=20703&amp;locale=en-GB" TargetMode="External"/></Relationships>
</file>

<file path=ppt/slides/_rels/slide5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9.xml"/><Relationship Id="rId1" Type="http://schemas.openxmlformats.org/officeDocument/2006/relationships/slideLayout" Target="../slideLayouts/slideLayout28.xml"/></Relationships>
</file>

<file path=ppt/slides/_rels/slide57.xml.rels><?xml version="1.0" encoding="UTF-8" standalone="yes"?>
<Relationships xmlns="http://schemas.openxmlformats.org/package/2006/relationships"><Relationship Id="rId3" Type="http://schemas.openxmlformats.org/officeDocument/2006/relationships/hyperlink" Target="https://mylearning.lms.crossknowledge.com/sso/session/1629/Enroll/yes/driver/4/" TargetMode="External"/><Relationship Id="rId2" Type="http://schemas.openxmlformats.org/officeDocument/2006/relationships/notesSlide" Target="../notesSlides/notesSlide50.xml"/><Relationship Id="rId1" Type="http://schemas.openxmlformats.org/officeDocument/2006/relationships/slideLayout" Target="../slideLayouts/slideLayout2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6.xml"/><Relationship Id="rId1" Type="http://schemas.openxmlformats.org/officeDocument/2006/relationships/slideLayout" Target="../slideLayouts/slideLayout17.xml"/><Relationship Id="rId4" Type="http://schemas.openxmlformats.org/officeDocument/2006/relationships/image" Target="../media/image12.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8.xml"/></Relationships>
</file>

<file path=ppt/slides/_rels/slide61.xml.rels><?xml version="1.0" encoding="UTF-8" standalone="yes"?>
<Relationships xmlns="http://schemas.openxmlformats.org/package/2006/relationships"><Relationship Id="rId3" Type="http://schemas.openxmlformats.org/officeDocument/2006/relationships/hyperlink" Target="https://mylearning.lms.crossknowledge.com/sso/content/85145/driver/4/" TargetMode="External"/><Relationship Id="rId2" Type="http://schemas.openxmlformats.org/officeDocument/2006/relationships/notesSlide" Target="../notesSlides/notesSlide54.xml"/><Relationship Id="rId1" Type="http://schemas.openxmlformats.org/officeDocument/2006/relationships/slideLayout" Target="../slideLayouts/slideLayout2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8.xml"/></Relationships>
</file>

<file path=ppt/slides/_rels/slide65.xml.rels><?xml version="1.0" encoding="UTF-8" standalone="yes"?>
<Relationships xmlns="http://schemas.openxmlformats.org/package/2006/relationships"><Relationship Id="rId3" Type="http://schemas.openxmlformats.org/officeDocument/2006/relationships/hyperlink" Target="https://mylearning.lms.crossknowledge.com/sso/content/85728/driver/4/" TargetMode="External"/><Relationship Id="rId2" Type="http://schemas.openxmlformats.org/officeDocument/2006/relationships/notesSlide" Target="../notesSlides/notesSlide58.xml"/><Relationship Id="rId1" Type="http://schemas.openxmlformats.org/officeDocument/2006/relationships/slideLayout" Target="../slideLayouts/slideLayout28.xml"/></Relationships>
</file>

<file path=ppt/slides/_rels/slide66.xml.rels><?xml version="1.0" encoding="UTF-8" standalone="yes"?>
<Relationships xmlns="http://schemas.openxmlformats.org/package/2006/relationships"><Relationship Id="rId3" Type="http://schemas.openxmlformats.org/officeDocument/2006/relationships/hyperlink" Target="https://mylearning.lms.crossknowledge.com/sso/content/85134/driver/4/" TargetMode="External"/><Relationship Id="rId2" Type="http://schemas.openxmlformats.org/officeDocument/2006/relationships/notesSlide" Target="../notesSlides/notesSlide59.xml"/><Relationship Id="rId1" Type="http://schemas.openxmlformats.org/officeDocument/2006/relationships/slideLayout" Target="../slideLayouts/slideLayout2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8.xml.rels><?xml version="1.0" encoding="UTF-8" standalone="yes"?>
<Relationships xmlns="http://schemas.openxmlformats.org/package/2006/relationships"><Relationship Id="rId8" Type="http://schemas.openxmlformats.org/officeDocument/2006/relationships/slide" Target="slide70.xml"/><Relationship Id="rId13" Type="http://schemas.openxmlformats.org/officeDocument/2006/relationships/slide" Target="slide79.xml"/><Relationship Id="rId18" Type="http://schemas.openxmlformats.org/officeDocument/2006/relationships/slide" Target="slide76.xml"/><Relationship Id="rId26" Type="http://schemas.openxmlformats.org/officeDocument/2006/relationships/slide" Target="slide61.xml"/><Relationship Id="rId3" Type="http://schemas.openxmlformats.org/officeDocument/2006/relationships/hyperlink" Target="https://mylearning.lms.crossknowledge.com/sso/session/1121/Enroll/yes/driver/4/" TargetMode="External"/><Relationship Id="rId21" Type="http://schemas.openxmlformats.org/officeDocument/2006/relationships/hyperlink" Target="https://mylearning.lms.crossknowledge.com/sso/content/195898/driver/4/" TargetMode="External"/><Relationship Id="rId7" Type="http://schemas.openxmlformats.org/officeDocument/2006/relationships/slide" Target="slide81.xml"/><Relationship Id="rId12" Type="http://schemas.openxmlformats.org/officeDocument/2006/relationships/slide" Target="slide78.xml"/><Relationship Id="rId17" Type="http://schemas.openxmlformats.org/officeDocument/2006/relationships/slide" Target="slide63.xml"/><Relationship Id="rId25" Type="http://schemas.openxmlformats.org/officeDocument/2006/relationships/hyperlink" Target="https://mylearning.lms.crossknowledge.com/sso/session/1177/enroll/yes/driver/4/" TargetMode="External"/><Relationship Id="rId2" Type="http://schemas.openxmlformats.org/officeDocument/2006/relationships/notesSlide" Target="../notesSlides/notesSlide60.xml"/><Relationship Id="rId16" Type="http://schemas.openxmlformats.org/officeDocument/2006/relationships/slide" Target="slide75.xml"/><Relationship Id="rId20" Type="http://schemas.openxmlformats.org/officeDocument/2006/relationships/image" Target="../media/image20.png"/><Relationship Id="rId29" Type="http://schemas.openxmlformats.org/officeDocument/2006/relationships/slide" Target="slide77.xml"/><Relationship Id="rId1" Type="http://schemas.openxmlformats.org/officeDocument/2006/relationships/slideLayout" Target="../slideLayouts/slideLayout31.xml"/><Relationship Id="rId6" Type="http://schemas.openxmlformats.org/officeDocument/2006/relationships/slide" Target="slide71.xml"/><Relationship Id="rId11" Type="http://schemas.openxmlformats.org/officeDocument/2006/relationships/hyperlink" Target="https://mylearning.lms.crossknowledge.com/sso/session/1452/Enroll/yes/driver/4/" TargetMode="External"/><Relationship Id="rId24" Type="http://schemas.openxmlformats.org/officeDocument/2006/relationships/hyperlink" Target="https://mylearning.lms.crossknowledge.com/sso/content/204991/driver/4/" TargetMode="External"/><Relationship Id="rId5" Type="http://schemas.openxmlformats.org/officeDocument/2006/relationships/slide" Target="slide69.xml"/><Relationship Id="rId15" Type="http://schemas.openxmlformats.org/officeDocument/2006/relationships/image" Target="../media/image10.png"/><Relationship Id="rId23" Type="http://schemas.openxmlformats.org/officeDocument/2006/relationships/hyperlink" Target="https://mylearning.lms.crossknowledge.com/sso/session/1189/enroll/yes/driver/4/" TargetMode="External"/><Relationship Id="rId28" Type="http://schemas.openxmlformats.org/officeDocument/2006/relationships/slide" Target="slide82.xml"/><Relationship Id="rId10" Type="http://schemas.openxmlformats.org/officeDocument/2006/relationships/hyperlink" Target="https://www.coursera.org/programs/l-oreal-learning-program-3c-7bgta/collections/GyvymfMQEeaGLRKpFVYwTg~aJma1?authProvider=loreal" TargetMode="External"/><Relationship Id="rId19" Type="http://schemas.openxmlformats.org/officeDocument/2006/relationships/hyperlink" Target="http://allhr.loreal.wans/HRProjects/Spaces/Pages/DigitalTransformation-Your-Role-as-HR.aspx" TargetMode="External"/><Relationship Id="rId4" Type="http://schemas.openxmlformats.org/officeDocument/2006/relationships/slide" Target="slide72.xml"/><Relationship Id="rId9" Type="http://schemas.openxmlformats.org/officeDocument/2006/relationships/image" Target="../media/image17.png"/><Relationship Id="rId14" Type="http://schemas.openxmlformats.org/officeDocument/2006/relationships/slide" Target="slide80.xml"/><Relationship Id="rId22" Type="http://schemas.openxmlformats.org/officeDocument/2006/relationships/hyperlink" Target="https://mylearning.lms.crossknowledge.com/sso/session/972/enroll/yes/driver/4/" TargetMode="External"/><Relationship Id="rId27" Type="http://schemas.openxmlformats.org/officeDocument/2006/relationships/slide" Target="slide73.xml"/></Relationships>
</file>

<file path=ppt/slides/_rels/slide69.xml.rels><?xml version="1.0" encoding="UTF-8" standalone="yes"?>
<Relationships xmlns="http://schemas.openxmlformats.org/package/2006/relationships"><Relationship Id="rId3" Type="http://schemas.openxmlformats.org/officeDocument/2006/relationships/hyperlink" Target="https://mylearning.lms.crossknowledge.com/sso/session/1121/Enroll/yes/driver/4/" TargetMode="External"/><Relationship Id="rId2" Type="http://schemas.openxmlformats.org/officeDocument/2006/relationships/notesSlide" Target="../notesSlides/notesSlide61.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7.xml"/><Relationship Id="rId1" Type="http://schemas.openxmlformats.org/officeDocument/2006/relationships/slideLayout" Target="../slideLayouts/slideLayout17.xml"/><Relationship Id="rId5" Type="http://schemas.openxmlformats.org/officeDocument/2006/relationships/comments" Target="../comments/comment1.xml"/><Relationship Id="rId4" Type="http://schemas.openxmlformats.org/officeDocument/2006/relationships/image" Target="../media/image12.png"/></Relationships>
</file>

<file path=ppt/slides/_rels/slide70.xml.rels><?xml version="1.0" encoding="UTF-8" standalone="yes"?>
<Relationships xmlns="http://schemas.openxmlformats.org/package/2006/relationships"><Relationship Id="rId3" Type="http://schemas.openxmlformats.org/officeDocument/2006/relationships/hyperlink" Target="https://mylearning.lms.crossknowledge.com/sso/session/1121/Enroll/yes/driver/4/" TargetMode="External"/><Relationship Id="rId2" Type="http://schemas.openxmlformats.org/officeDocument/2006/relationships/notesSlide" Target="../notesSlides/notesSlide62.xml"/><Relationship Id="rId1" Type="http://schemas.openxmlformats.org/officeDocument/2006/relationships/slideLayout" Target="../slideLayouts/slideLayout29.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9.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9.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9.xml"/></Relationships>
</file>

<file path=ppt/slides/_rels/slide7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6.xml"/><Relationship Id="rId1" Type="http://schemas.openxmlformats.org/officeDocument/2006/relationships/slideLayout" Target="../slideLayouts/slideLayout29.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9.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9.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9.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9.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9.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9.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9.xml"/></Relationships>
</file>

<file path=ppt/slides/_rels/slide83.xml.rels><?xml version="1.0" encoding="UTF-8" standalone="yes"?>
<Relationships xmlns="http://schemas.openxmlformats.org/package/2006/relationships"><Relationship Id="rId3" Type="http://schemas.openxmlformats.org/officeDocument/2006/relationships/hyperlink" Target="https://mylearning.lms.crossknowledge.com/sso/session/1452/Enroll/yes/driver/4/" TargetMode="External"/><Relationship Id="rId2" Type="http://schemas.openxmlformats.org/officeDocument/2006/relationships/notesSlide" Target="../notesSlides/notesSlide75.xml"/><Relationship Id="rId1" Type="http://schemas.openxmlformats.org/officeDocument/2006/relationships/slideLayout" Target="../slideLayouts/slideLayout29.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9.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9.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7.xml.rels><?xml version="1.0" encoding="UTF-8" standalone="yes"?>
<Relationships xmlns="http://schemas.openxmlformats.org/package/2006/relationships"><Relationship Id="rId3" Type="http://schemas.openxmlformats.org/officeDocument/2006/relationships/hyperlink" Target="https://www.coursera.org/programs/l-oreal-learning-program-3c-7bgta/computer-science?authProvider=loreal" TargetMode="External"/><Relationship Id="rId7" Type="http://schemas.openxmlformats.org/officeDocument/2006/relationships/hyperlink" Target="https://mylearning.lms.crossknowledge.com/candidat/product_sheet.php?trainingcontent_id=136698&amp;locale=en-GB" TargetMode="External"/><Relationship Id="rId2" Type="http://schemas.openxmlformats.org/officeDocument/2006/relationships/hyperlink" Target="https://www.coursera.org/programs/l-oreal-learning-program-3c-7bgta/collections/GyvymfMQEeaGLRKpFVYwTg~aJma1?authProvider=loreal" TargetMode="External"/><Relationship Id="rId1" Type="http://schemas.openxmlformats.org/officeDocument/2006/relationships/slideLayout" Target="../slideLayouts/slideLayout31.xml"/><Relationship Id="rId6" Type="http://schemas.openxmlformats.org/officeDocument/2006/relationships/image" Target="../media/image17.png"/><Relationship Id="rId5" Type="http://schemas.openxmlformats.org/officeDocument/2006/relationships/hyperlink" Target="https://mylearning.lms.crossknowledge.com/candidat/catalogue/training.php?id=1214" TargetMode="External"/><Relationship Id="rId4" Type="http://schemas.openxmlformats.org/officeDocument/2006/relationships/image" Target="../media/image10.png"/></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0.xml"/></Relationships>
</file>

<file path=ppt/slides/_rels/slide8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9.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8" Type="http://schemas.openxmlformats.org/officeDocument/2006/relationships/hyperlink" Target="https://www.coursera.org/learn/human-computer-interaction" TargetMode="External"/><Relationship Id="rId13" Type="http://schemas.openxmlformats.org/officeDocument/2006/relationships/slide" Target="slide12.xml"/><Relationship Id="rId3" Type="http://schemas.openxmlformats.org/officeDocument/2006/relationships/hyperlink" Target="https://mylearning.lms.crossknowledge.com/sso/session/1632/Enroll/yes/driver/4/" TargetMode="External"/><Relationship Id="rId7" Type="http://schemas.openxmlformats.org/officeDocument/2006/relationships/hyperlink" Target="https://www.coursera.org/learn/uva-darden-design-thinking-innovation?" TargetMode="External"/><Relationship Id="rId12" Type="http://schemas.openxmlformats.org/officeDocument/2006/relationships/slide" Target="slide14.xml"/><Relationship Id="rId2" Type="http://schemas.openxmlformats.org/officeDocument/2006/relationships/notesSlide" Target="../notesSlides/notesSlide8.xml"/><Relationship Id="rId16" Type="http://schemas.openxmlformats.org/officeDocument/2006/relationships/slide" Target="slide16.xml"/><Relationship Id="rId1" Type="http://schemas.openxmlformats.org/officeDocument/2006/relationships/slideLayout" Target="../slideLayouts/slideLayout40.xml"/><Relationship Id="rId6" Type="http://schemas.openxmlformats.org/officeDocument/2006/relationships/slide" Target="slide18.xml"/><Relationship Id="rId11" Type="http://schemas.openxmlformats.org/officeDocument/2006/relationships/slide" Target="slide13.xml"/><Relationship Id="rId5" Type="http://schemas.openxmlformats.org/officeDocument/2006/relationships/slide" Target="slide17.xml"/><Relationship Id="rId15" Type="http://schemas.openxmlformats.org/officeDocument/2006/relationships/slide" Target="slide10.xml"/><Relationship Id="rId10"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hyperlink" Target="https://www.coursera.org/learn/user-research" TargetMode="External"/><Relationship Id="rId14" Type="http://schemas.openxmlformats.org/officeDocument/2006/relationships/slide" Target="slide11.xml"/></Relationships>
</file>

<file path=ppt/slides/_rels/slide9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0.xml"/><Relationship Id="rId1" Type="http://schemas.openxmlformats.org/officeDocument/2006/relationships/slideLayout" Target="../slideLayouts/slideLayout23.xml"/></Relationships>
</file>

<file path=ppt/slides/_rels/slide9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1.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64"/>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434"/>
            <a:ext cx="6240693" cy="6857143"/>
          </a:xfrm>
          <a:prstGeom prst="rect">
            <a:avLst/>
          </a:prstGeom>
        </p:spPr>
      </p:pic>
      <p:sp>
        <p:nvSpPr>
          <p:cNvPr id="6" name="ZoneTexte 5"/>
          <p:cNvSpPr txBox="1"/>
          <p:nvPr/>
        </p:nvSpPr>
        <p:spPr>
          <a:xfrm>
            <a:off x="5655418" y="2943966"/>
            <a:ext cx="6536582" cy="1400383"/>
          </a:xfrm>
          <a:prstGeom prst="rect">
            <a:avLst/>
          </a:prstGeom>
          <a:noFill/>
        </p:spPr>
        <p:txBody>
          <a:bodyPr wrap="square" rtlCol="0" anchor="t">
            <a:spAutoFit/>
          </a:bodyPr>
          <a:lstStyle/>
          <a:p>
            <a:pPr algn="ctr" defTabSz="609585">
              <a:lnSpc>
                <a:spcPts val="5080"/>
              </a:lnSpc>
              <a:defRPr/>
            </a:pPr>
            <a:r>
              <a:rPr lang="en-US" sz="4000" b="1" i="1" cap="all">
                <a:solidFill>
                  <a:srgbClr val="000000"/>
                </a:solidFill>
                <a:latin typeface="Times New Roman" charset="0"/>
                <a:ea typeface="Times New Roman" charset="0"/>
                <a:cs typeface="Times New Roman" charset="0"/>
              </a:rPr>
              <a:t>Learning catalogue</a:t>
            </a:r>
          </a:p>
          <a:p>
            <a:pPr algn="ctr" defTabSz="609585">
              <a:lnSpc>
                <a:spcPts val="5080"/>
              </a:lnSpc>
              <a:defRPr/>
            </a:pPr>
            <a:r>
              <a:rPr lang="en-US" sz="3200" cap="all">
                <a:solidFill>
                  <a:srgbClr val="9C0804"/>
                </a:solidFill>
                <a:latin typeface="Century Gothic" charset="0"/>
                <a:ea typeface="Century Gothic" charset="0"/>
                <a:cs typeface="Century Gothic" charset="0"/>
              </a:rPr>
              <a:t>2019</a:t>
            </a:r>
            <a:r>
              <a:rPr lang="en-US" altLang="zh-CN" sz="3200" cap="all">
                <a:solidFill>
                  <a:srgbClr val="9C0804"/>
                </a:solidFill>
                <a:latin typeface="Century Gothic" charset="0"/>
                <a:ea typeface="Century Gothic" charset="0"/>
                <a:cs typeface="Century Gothic" charset="0"/>
              </a:rPr>
              <a:t>-</a:t>
            </a:r>
            <a:r>
              <a:rPr lang="en-US" sz="3200" cap="all">
                <a:solidFill>
                  <a:srgbClr val="9C0804"/>
                </a:solidFill>
                <a:latin typeface="Century Gothic" charset="0"/>
                <a:ea typeface="Century Gothic" charset="0"/>
                <a:cs typeface="Century Gothic" charset="0"/>
              </a:rPr>
              <a:t>2020 ASIA PACIFIC</a:t>
            </a:r>
          </a:p>
        </p:txBody>
      </p:sp>
      <p:pic>
        <p:nvPicPr>
          <p:cNvPr id="5" name="Image 4"/>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10348346" y="6238846"/>
            <a:ext cx="1492636" cy="358103"/>
          </a:xfrm>
          <a:prstGeom prst="rect">
            <a:avLst/>
          </a:prstGeom>
        </p:spPr>
      </p:pic>
      <p:sp>
        <p:nvSpPr>
          <p:cNvPr id="2" name="ZoneTexte 1"/>
          <p:cNvSpPr txBox="1"/>
          <p:nvPr/>
        </p:nvSpPr>
        <p:spPr>
          <a:xfrm>
            <a:off x="8659422" y="227364"/>
            <a:ext cx="3042821" cy="369332"/>
          </a:xfrm>
          <a:prstGeom prst="rect">
            <a:avLst/>
          </a:prstGeom>
          <a:solidFill>
            <a:schemeClr val="bg1">
              <a:lumMod val="85000"/>
            </a:schemeClr>
          </a:solidFill>
        </p:spPr>
        <p:txBody>
          <a:bodyPr wrap="none" rtlCol="0" anchor="t">
            <a:spAutoFit/>
          </a:bodyPr>
          <a:lstStyle/>
          <a:p>
            <a:r>
              <a:rPr lang="fr-FR">
                <a:latin typeface="Century Gothic"/>
              </a:rPr>
              <a:t>Last update: </a:t>
            </a:r>
            <a:r>
              <a:rPr lang="fr-FR" err="1">
                <a:latin typeface="Century Gothic"/>
              </a:rPr>
              <a:t>Oct</a:t>
            </a:r>
            <a:r>
              <a:rPr lang="fr-FR">
                <a:latin typeface="Century Gothic"/>
              </a:rPr>
              <a:t> 10, 2019</a:t>
            </a:r>
            <a:endParaRPr lang="en-GB">
              <a:latin typeface="Century Gothic"/>
            </a:endParaRPr>
          </a:p>
        </p:txBody>
      </p:sp>
    </p:spTree>
    <p:extLst>
      <p:ext uri="{BB962C8B-B14F-4D97-AF65-F5344CB8AC3E}">
        <p14:creationId xmlns:p14="http://schemas.microsoft.com/office/powerpoint/2010/main" val="2471957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solidFill>
                  <a:prstClr val="white"/>
                </a:solidFill>
              </a:rPr>
              <a:t>Simplicity - Feedback Advanced Workshop</a:t>
            </a:r>
            <a:endParaRPr lang="en-US"/>
          </a:p>
        </p:txBody>
      </p:sp>
      <p:sp>
        <p:nvSpPr>
          <p:cNvPr id="5" name="Rectangle 4"/>
          <p:cNvSpPr/>
          <p:nvPr/>
        </p:nvSpPr>
        <p:spPr>
          <a:xfrm>
            <a:off x="561975" y="1036436"/>
            <a:ext cx="7651715" cy="5048985"/>
          </a:xfrm>
          <a:prstGeom prst="rect">
            <a:avLst/>
          </a:prstGeom>
          <a:noFill/>
        </p:spPr>
        <p:txBody>
          <a:bodyPr wrap="square" lIns="91436" tIns="45718" rIns="91436" bIns="45718">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Teaser</a:t>
            </a:r>
          </a:p>
          <a:p>
            <a:pPr marL="0" marR="0" lvl="0" indent="0" algn="l" defTabSz="914400" rtl="0" eaLnBrk="1" fontAlgn="auto" latinLnBrk="0" hangingPunct="1">
              <a:lnSpc>
                <a:spcPct val="110000"/>
              </a:lnSpc>
              <a:spcBef>
                <a:spcPts val="300"/>
              </a:spcBef>
              <a:spcAft>
                <a:spcPts val="0"/>
              </a:spcAft>
              <a:buClrTx/>
              <a:buSzPct val="80000"/>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Unleash the potential of feedback on team performance and its pivotal role in the Simplicity transformation. Continue to develop a feedback culture that generates trust, reinforces cooperation and grows people.</a:t>
            </a:r>
          </a:p>
          <a:p>
            <a:pPr marL="0" marR="0" lvl="0" indent="0" algn="l" defTabSz="914400" rtl="0" eaLnBrk="1" fontAlgn="auto" latinLnBrk="0" hangingPunct="1">
              <a:lnSpc>
                <a:spcPct val="110000"/>
              </a:lnSpc>
              <a:spcBef>
                <a:spcPts val="300"/>
              </a:spcBef>
              <a:spcAft>
                <a:spcPts val="0"/>
              </a:spcAft>
              <a:buClrTx/>
              <a:buSzPct val="80000"/>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Learning Objectives</a:t>
            </a:r>
          </a:p>
          <a:p>
            <a:pPr marL="171450" marR="0" lvl="0" indent="-1714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Improve agility within the team and wider ecosystem</a:t>
            </a:r>
          </a:p>
          <a:p>
            <a:pPr marL="171450" marR="0" lvl="0" indent="-1714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Solve problems in complex environments</a:t>
            </a:r>
          </a:p>
          <a:p>
            <a:pPr marL="171450" marR="0" lvl="0" indent="-1714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Make a direct impact on Pulse and Simplicity Check survey results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Target</a:t>
            </a:r>
          </a:p>
          <a:p>
            <a:pPr marL="0" marR="0" lvl="0" indent="0" algn="l" defTabSz="914400" rtl="0" eaLnBrk="1" fontAlgn="auto" latinLnBrk="0" hangingPunct="1">
              <a:lnSpc>
                <a:spcPct val="100000"/>
              </a:lnSpc>
              <a:spcBef>
                <a:spcPts val="300"/>
              </a:spcBef>
              <a:spcAft>
                <a:spcPts val="0"/>
              </a:spcAft>
              <a:buClr>
                <a:srgbClr val="5B9BD5"/>
              </a:buClr>
              <a:buSzPct val="80000"/>
              <a:buFontTx/>
              <a:buNone/>
              <a:tabLst/>
              <a:defRPr/>
            </a:pPr>
            <a:r>
              <a:rPr kumimoji="0" lang="en-GB" sz="1200" b="0" i="0" u="none" strike="noStrike" kern="1200" cap="none" spc="0" normalizeH="0" baseline="0" noProof="0" err="1">
                <a:ln>
                  <a:noFill/>
                </a:ln>
                <a:solidFill>
                  <a:srgbClr val="414241"/>
                </a:solidFill>
                <a:effectLst/>
                <a:uLnTx/>
                <a:uFillTx/>
                <a:latin typeface="Century Gothic" panose="020B0502020202020204" pitchFamily="34" charset="0"/>
                <a:ea typeface="AvantGarde Bk BT Book" charset="0"/>
                <a:cs typeface="AvantGarde Bk BT Book" charset="0"/>
              </a:rPr>
              <a:t>ManComs</a:t>
            </a: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None</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L’Oréal Competencies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3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484573"/>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Duration: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1 day</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8" name="Rectangle 7"/>
          <p:cNvSpPr/>
          <p:nvPr/>
        </p:nvSpPr>
        <p:spPr>
          <a:xfrm>
            <a:off x="9288614" y="3704615"/>
            <a:ext cx="2256049"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 code: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local (KLO 27889)</a:t>
            </a:r>
          </a:p>
        </p:txBody>
      </p:sp>
      <p:sp>
        <p:nvSpPr>
          <p:cNvPr id="15" name="Rectangle 14"/>
          <p:cNvSpPr/>
          <p:nvPr/>
        </p:nvSpPr>
        <p:spPr>
          <a:xfrm>
            <a:off x="9288615" y="4224391"/>
            <a:ext cx="2256049"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local</a:t>
            </a:r>
          </a:p>
        </p:txBody>
      </p:sp>
      <p:sp>
        <p:nvSpPr>
          <p:cNvPr id="16" name="Rectangle 15"/>
          <p:cNvSpPr/>
          <p:nvPr/>
        </p:nvSpPr>
        <p:spPr>
          <a:xfrm>
            <a:off x="9288615" y="4938438"/>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Training cost: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local</a:t>
            </a:r>
            <a:endParaRPr kumimoji="0" lang="en-US" sz="11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1" name="Rectangle 40"/>
          <p:cNvSpPr/>
          <p:nvPr/>
        </p:nvSpPr>
        <p:spPr>
          <a:xfrm>
            <a:off x="9288615" y="1878824"/>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local</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local</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forMetris: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2</a:t>
            </a:r>
          </a:p>
        </p:txBody>
      </p:sp>
      <p:sp>
        <p:nvSpPr>
          <p:cNvPr id="40" name="Rectangle à coins arrondis 9"/>
          <p:cNvSpPr/>
          <p:nvPr/>
        </p:nvSpPr>
        <p:spPr>
          <a:xfrm>
            <a:off x="654718" y="4868506"/>
            <a:ext cx="1639985" cy="225018"/>
          </a:xfrm>
          <a:prstGeom prst="roundRect">
            <a:avLst/>
          </a:prstGeom>
          <a:solidFill>
            <a:srgbClr val="E12753"/>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rPr>
              <a:t>Integrator</a:t>
            </a:r>
          </a:p>
        </p:txBody>
      </p:sp>
      <p:sp>
        <p:nvSpPr>
          <p:cNvPr id="42" name="Rectangle à coins arrondis 9"/>
          <p:cNvSpPr/>
          <p:nvPr/>
        </p:nvSpPr>
        <p:spPr>
          <a:xfrm>
            <a:off x="654718" y="5145862"/>
            <a:ext cx="1639985" cy="225018"/>
          </a:xfrm>
          <a:prstGeom prst="roundRect">
            <a:avLst/>
          </a:prstGeom>
          <a:solidFill>
            <a:srgbClr val="643665"/>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b-NO"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rPr>
              <a:t>People Developer</a:t>
            </a:r>
            <a:endParaRPr kumimoji="0" lang="fr-FR"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endParaRPr>
          </a:p>
        </p:txBody>
      </p:sp>
      <p:sp>
        <p:nvSpPr>
          <p:cNvPr id="21" name="ZoneTexte 20"/>
          <p:cNvSpPr txBox="1"/>
          <p:nvPr/>
        </p:nvSpPr>
        <p:spPr>
          <a:xfrm>
            <a:off x="7226300" y="37787"/>
            <a:ext cx="4860596" cy="307777"/>
          </a:xfrm>
          <a:prstGeom prst="rect">
            <a:avLst/>
          </a:prstGeom>
          <a:noFill/>
        </p:spPr>
        <p:txBody>
          <a:bodyPr wrap="square" rtlCol="0">
            <a:spAutoFit/>
          </a:bodyPr>
          <a:lstStyle/>
          <a:p>
            <a:pPr lvl="0" algn="r">
              <a:defRPr/>
            </a:pPr>
            <a:r>
              <a:rPr lang="en-US" sz="1400" b="1">
                <a:solidFill>
                  <a:prstClr val="white">
                    <a:lumMod val="65000"/>
                  </a:prstClr>
                </a:solidFill>
                <a:latin typeface="Century Gothic" panose="020B0502020202020204" pitchFamily="34" charset="0"/>
                <a:ea typeface="AvantGarde Bk BT Book" charset="0"/>
                <a:cs typeface="AvantGarde Bk BT Book" charset="0"/>
              </a:rPr>
              <a:t>Ways of Working</a:t>
            </a:r>
          </a:p>
        </p:txBody>
      </p:sp>
      <p:sp>
        <p:nvSpPr>
          <p:cNvPr id="19" name="Rectangle 18"/>
          <p:cNvSpPr/>
          <p:nvPr/>
        </p:nvSpPr>
        <p:spPr>
          <a:xfrm>
            <a:off x="9288615" y="1174565"/>
            <a:ext cx="2455710"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sym typeface="Wingdings" panose="05000000000000000000" pitchFamily="2" charset="2"/>
              </a:rPr>
              <a:t>Prescribed Learning:</a:t>
            </a:r>
          </a:p>
          <a:p>
            <a:pPr defTabSz="457147">
              <a:defRPr/>
            </a:pPr>
            <a:r>
              <a:rPr kumimoji="0" lang="en-US" sz="1200" b="0" i="0" u="none" strike="noStrike" kern="1200" cap="none" spc="0" normalizeH="0" baseline="0" noProof="0">
                <a:ln>
                  <a:noFill/>
                </a:ln>
                <a:solidFill>
                  <a:srgbClr val="414241"/>
                </a:solidFill>
                <a:effectLst/>
                <a:uLnTx/>
                <a:uFillTx/>
                <a:latin typeface="Century Gothic"/>
                <a:sym typeface="Wingdings" panose="05000000000000000000" pitchFamily="2" charset="2"/>
              </a:rPr>
              <a:t> </a:t>
            </a:r>
            <a:r>
              <a:rPr lang="en-US" sz="1200">
                <a:solidFill>
                  <a:srgbClr val="414241"/>
                </a:solidFill>
                <a:latin typeface="Century Gothic"/>
                <a:sym typeface="Wingdings" panose="05000000000000000000" pitchFamily="2" charset="2"/>
              </a:rPr>
              <a:t>Business </a:t>
            </a:r>
            <a:r>
              <a:rPr kumimoji="0" lang="en-US" sz="1200" b="0" i="0" u="none" strike="noStrike" kern="1200" cap="none" spc="0" normalizeH="0" baseline="0" noProof="0">
                <a:ln>
                  <a:noFill/>
                </a:ln>
                <a:solidFill>
                  <a:srgbClr val="414241"/>
                </a:solidFill>
                <a:effectLst/>
                <a:uLnTx/>
                <a:uFillTx/>
                <a:latin typeface="Century Gothic"/>
                <a:sym typeface="Wingdings" panose="05000000000000000000" pitchFamily="2" charset="2"/>
              </a:rPr>
              <a:t>Must</a:t>
            </a:r>
            <a:endParaRPr lang="en-US" sz="1200" b="0" i="0" u="none" strike="noStrike" kern="1200" cap="none" spc="0" normalizeH="0" baseline="0" noProof="0">
              <a:ln>
                <a:noFill/>
              </a:ln>
              <a:solidFill>
                <a:srgbClr val="414241"/>
              </a:solidFill>
              <a:effectLst/>
              <a:uLnTx/>
              <a:uFillTx/>
              <a:latin typeface="Century Gothic" panose="020B0502020202020204" pitchFamily="34" charset="0"/>
            </a:endParaRPr>
          </a:p>
        </p:txBody>
      </p:sp>
    </p:spTree>
    <p:extLst>
      <p:ext uri="{BB962C8B-B14F-4D97-AF65-F5344CB8AC3E}">
        <p14:creationId xmlns:p14="http://schemas.microsoft.com/office/powerpoint/2010/main" val="3110460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solidFill>
                  <a:prstClr val="white"/>
                </a:solidFill>
              </a:rPr>
              <a:t>Simplicity - Meetings Advanced Workshop</a:t>
            </a:r>
            <a:endParaRPr lang="en-US"/>
          </a:p>
        </p:txBody>
      </p:sp>
      <p:sp>
        <p:nvSpPr>
          <p:cNvPr id="5" name="Rectangle 4"/>
          <p:cNvSpPr/>
          <p:nvPr/>
        </p:nvSpPr>
        <p:spPr>
          <a:xfrm>
            <a:off x="561975" y="1036436"/>
            <a:ext cx="7651715" cy="5048985"/>
          </a:xfrm>
          <a:prstGeom prst="rect">
            <a:avLst/>
          </a:prstGeom>
          <a:noFill/>
        </p:spPr>
        <p:txBody>
          <a:bodyPr wrap="square" lIns="91436" tIns="45718" rIns="91436" bIns="45718">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Teaser</a:t>
            </a:r>
          </a:p>
          <a:p>
            <a:pPr marL="0" marR="0" lvl="0" indent="0" algn="l" defTabSz="914400" rtl="0" eaLnBrk="1" fontAlgn="auto" latinLnBrk="0" hangingPunct="1">
              <a:lnSpc>
                <a:spcPct val="110000"/>
              </a:lnSpc>
              <a:spcBef>
                <a:spcPts val="300"/>
              </a:spcBef>
              <a:spcAft>
                <a:spcPts val="0"/>
              </a:spcAft>
              <a:buClrTx/>
              <a:buSzPct val="80000"/>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Learn to maximize meetings by understanding the best ways to prepare and how to get the most added value out of participants, solve problems collectively, make decisions and leave feeling more motivated and energized.</a:t>
            </a:r>
          </a:p>
          <a:p>
            <a:pPr marL="0" marR="0" lvl="0" indent="0" algn="l" defTabSz="914400" rtl="0" eaLnBrk="1" fontAlgn="auto" latinLnBrk="0" hangingPunct="1">
              <a:lnSpc>
                <a:spcPct val="110000"/>
              </a:lnSpc>
              <a:spcBef>
                <a:spcPts val="300"/>
              </a:spcBef>
              <a:spcAft>
                <a:spcPts val="0"/>
              </a:spcAft>
              <a:buClrTx/>
              <a:buSzPct val="80000"/>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Learning Objectives</a:t>
            </a:r>
          </a:p>
          <a:p>
            <a:pPr marL="171450" marR="0" lvl="0" indent="-1714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Fix even the most painful team meetings</a:t>
            </a:r>
          </a:p>
          <a:p>
            <a:pPr marL="171450" marR="0" lvl="0" indent="-1714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Share a decisive experience, building stronger ties at </a:t>
            </a:r>
            <a:r>
              <a:rPr kumimoji="0" lang="en-GB" sz="1200" b="0" i="0" u="none" strike="noStrike" kern="1200" cap="none" spc="0" normalizeH="0" baseline="0" noProof="0" err="1">
                <a:ln>
                  <a:noFill/>
                </a:ln>
                <a:solidFill>
                  <a:srgbClr val="414241"/>
                </a:solidFill>
                <a:effectLst/>
                <a:uLnTx/>
                <a:uFillTx/>
                <a:latin typeface="Century Gothic" panose="020B0502020202020204" pitchFamily="34" charset="0"/>
                <a:ea typeface="AvantGarde Bk BT Book" charset="0"/>
                <a:cs typeface="AvantGarde Bk BT Book" charset="0"/>
              </a:rPr>
              <a:t>ManCom</a:t>
            </a: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 level </a:t>
            </a:r>
          </a:p>
          <a:p>
            <a:pPr marL="171450" marR="0" lvl="0" indent="-1714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Make a direct impact on Pulse and Simplicity Check survey results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Target</a:t>
            </a:r>
          </a:p>
          <a:p>
            <a:pPr marL="0" marR="0" lvl="0" indent="0" algn="l" defTabSz="914400" rtl="0" eaLnBrk="1" fontAlgn="auto" latinLnBrk="0" hangingPunct="1">
              <a:lnSpc>
                <a:spcPct val="100000"/>
              </a:lnSpc>
              <a:spcBef>
                <a:spcPts val="300"/>
              </a:spcBef>
              <a:spcAft>
                <a:spcPts val="0"/>
              </a:spcAft>
              <a:buClr>
                <a:srgbClr val="5B9BD5"/>
              </a:buClr>
              <a:buSzPct val="80000"/>
              <a:buFontTx/>
              <a:buNone/>
              <a:tabLst/>
              <a:defRPr/>
            </a:pPr>
            <a:r>
              <a:rPr kumimoji="0" lang="en-GB" sz="1200" b="0" i="0" u="none" strike="noStrike" kern="1200" cap="none" spc="0" normalizeH="0" baseline="0" noProof="0" err="1">
                <a:ln>
                  <a:noFill/>
                </a:ln>
                <a:solidFill>
                  <a:srgbClr val="414241"/>
                </a:solidFill>
                <a:effectLst/>
                <a:uLnTx/>
                <a:uFillTx/>
                <a:latin typeface="Century Gothic" panose="020B0502020202020204" pitchFamily="34" charset="0"/>
                <a:ea typeface="AvantGarde Bk BT Book" charset="0"/>
                <a:cs typeface="AvantGarde Bk BT Book" charset="0"/>
              </a:rPr>
              <a:t>ManComs</a:t>
            </a: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None</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L’Oréal Competencies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484573"/>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Duration: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1/2 day</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8" name="Rectangle 7"/>
          <p:cNvSpPr/>
          <p:nvPr/>
        </p:nvSpPr>
        <p:spPr>
          <a:xfrm>
            <a:off x="9288615" y="3704615"/>
            <a:ext cx="23463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 code: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local (KLO 27890)</a:t>
            </a:r>
          </a:p>
        </p:txBody>
      </p:sp>
      <p:sp>
        <p:nvSpPr>
          <p:cNvPr id="15" name="Rectangle 14"/>
          <p:cNvSpPr/>
          <p:nvPr/>
        </p:nvSpPr>
        <p:spPr>
          <a:xfrm>
            <a:off x="9288615" y="4224391"/>
            <a:ext cx="2256049"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local</a:t>
            </a:r>
          </a:p>
        </p:txBody>
      </p:sp>
      <p:sp>
        <p:nvSpPr>
          <p:cNvPr id="16" name="Rectangle 15"/>
          <p:cNvSpPr/>
          <p:nvPr/>
        </p:nvSpPr>
        <p:spPr>
          <a:xfrm>
            <a:off x="9288615" y="4938438"/>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Training cost: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local</a:t>
            </a:r>
            <a:endParaRPr kumimoji="0" lang="en-US" sz="11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1" name="Rectangle 40"/>
          <p:cNvSpPr/>
          <p:nvPr/>
        </p:nvSpPr>
        <p:spPr>
          <a:xfrm>
            <a:off x="9288615" y="1878824"/>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local</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local</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forMetris: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2</a:t>
            </a:r>
          </a:p>
        </p:txBody>
      </p:sp>
      <p:sp>
        <p:nvSpPr>
          <p:cNvPr id="40" name="Rectangle à coins arrondis 9"/>
          <p:cNvSpPr/>
          <p:nvPr/>
        </p:nvSpPr>
        <p:spPr>
          <a:xfrm>
            <a:off x="654718" y="4852305"/>
            <a:ext cx="1639985" cy="225018"/>
          </a:xfrm>
          <a:prstGeom prst="roundRect">
            <a:avLst/>
          </a:prstGeom>
          <a:solidFill>
            <a:srgbClr val="E12753"/>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rPr>
              <a:t>Integrator</a:t>
            </a:r>
          </a:p>
        </p:txBody>
      </p:sp>
      <p:sp>
        <p:nvSpPr>
          <p:cNvPr id="42" name="Rectangle à coins arrondis 9"/>
          <p:cNvSpPr/>
          <p:nvPr/>
        </p:nvSpPr>
        <p:spPr>
          <a:xfrm>
            <a:off x="654718" y="5129661"/>
            <a:ext cx="1639985" cy="225018"/>
          </a:xfrm>
          <a:prstGeom prst="roundRect">
            <a:avLst/>
          </a:prstGeom>
          <a:solidFill>
            <a:srgbClr val="643665"/>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b-NO"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rPr>
              <a:t>People Developer</a:t>
            </a:r>
            <a:endParaRPr kumimoji="0" lang="fr-FR"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endParaRPr>
          </a:p>
        </p:txBody>
      </p:sp>
      <p:sp>
        <p:nvSpPr>
          <p:cNvPr id="21" name="ZoneTexte 20"/>
          <p:cNvSpPr txBox="1"/>
          <p:nvPr/>
        </p:nvSpPr>
        <p:spPr>
          <a:xfrm>
            <a:off x="7226300" y="37787"/>
            <a:ext cx="4860596" cy="307777"/>
          </a:xfrm>
          <a:prstGeom prst="rect">
            <a:avLst/>
          </a:prstGeom>
          <a:noFill/>
        </p:spPr>
        <p:txBody>
          <a:bodyPr wrap="square" rtlCol="0">
            <a:spAutoFit/>
          </a:bodyPr>
          <a:lstStyle/>
          <a:p>
            <a:pPr lvl="0" algn="r">
              <a:defRPr/>
            </a:pPr>
            <a:r>
              <a:rPr lang="en-US" sz="1400" b="1">
                <a:solidFill>
                  <a:prstClr val="white">
                    <a:lumMod val="65000"/>
                  </a:prstClr>
                </a:solidFill>
                <a:latin typeface="Century Gothic" panose="020B0502020202020204" pitchFamily="34" charset="0"/>
                <a:ea typeface="AvantGarde Bk BT Book" charset="0"/>
                <a:cs typeface="AvantGarde Bk BT Book" charset="0"/>
              </a:rPr>
              <a:t>Ways of Working</a:t>
            </a:r>
          </a:p>
        </p:txBody>
      </p:sp>
      <p:sp>
        <p:nvSpPr>
          <p:cNvPr id="19" name="Rectangle 18"/>
          <p:cNvSpPr/>
          <p:nvPr/>
        </p:nvSpPr>
        <p:spPr>
          <a:xfrm>
            <a:off x="9288615" y="1174565"/>
            <a:ext cx="2455710"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sym typeface="Wingdings" panose="05000000000000000000" pitchFamily="2" charset="2"/>
              </a:rPr>
              <a:t>Prescribed Learning:</a:t>
            </a:r>
          </a:p>
          <a:p>
            <a:pPr defTabSz="457147">
              <a:defRPr/>
            </a:pPr>
            <a:r>
              <a:rPr kumimoji="0" lang="en-US" sz="1200" b="0" i="0" u="none" strike="noStrike" kern="1200" cap="none" spc="0" normalizeH="0" baseline="0" noProof="0">
                <a:ln>
                  <a:noFill/>
                </a:ln>
                <a:solidFill>
                  <a:srgbClr val="414241"/>
                </a:solidFill>
                <a:effectLst/>
                <a:uLnTx/>
                <a:uFillTx/>
                <a:latin typeface="Century Gothic"/>
                <a:sym typeface="Wingdings" panose="05000000000000000000" pitchFamily="2" charset="2"/>
              </a:rPr>
              <a:t> </a:t>
            </a:r>
            <a:r>
              <a:rPr lang="en-US" sz="1200">
                <a:solidFill>
                  <a:srgbClr val="414241"/>
                </a:solidFill>
                <a:latin typeface="Century Gothic"/>
                <a:sym typeface="Wingdings" panose="05000000000000000000" pitchFamily="2" charset="2"/>
              </a:rPr>
              <a:t>Business </a:t>
            </a:r>
            <a:r>
              <a:rPr kumimoji="0" lang="en-US" sz="1200" b="0" i="0" u="none" strike="noStrike" kern="1200" cap="none" spc="0" normalizeH="0" baseline="0" noProof="0">
                <a:ln>
                  <a:noFill/>
                </a:ln>
                <a:solidFill>
                  <a:srgbClr val="414241"/>
                </a:solidFill>
                <a:effectLst/>
                <a:uLnTx/>
                <a:uFillTx/>
                <a:latin typeface="Century Gothic"/>
                <a:sym typeface="Wingdings" panose="05000000000000000000" pitchFamily="2" charset="2"/>
              </a:rPr>
              <a:t>Must</a:t>
            </a:r>
            <a:endParaRPr lang="en-US" sz="1200" b="0" i="0" u="none" strike="noStrike" kern="1200" cap="none" spc="0" normalizeH="0" baseline="0" noProof="0">
              <a:ln>
                <a:noFill/>
              </a:ln>
              <a:solidFill>
                <a:srgbClr val="414241"/>
              </a:solidFill>
              <a:effectLst/>
              <a:uLnTx/>
              <a:uFillTx/>
              <a:latin typeface="Century Gothic" panose="020B0502020202020204" pitchFamily="34" charset="0"/>
            </a:endParaRPr>
          </a:p>
        </p:txBody>
      </p:sp>
    </p:spTree>
    <p:extLst>
      <p:ext uri="{BB962C8B-B14F-4D97-AF65-F5344CB8AC3E}">
        <p14:creationId xmlns:p14="http://schemas.microsoft.com/office/powerpoint/2010/main" val="2529666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solidFill>
                  <a:prstClr val="white"/>
                </a:solidFill>
              </a:rPr>
              <a:t>Simplicity - Team 360 Advanced Workshop</a:t>
            </a:r>
            <a:endParaRPr lang="en-US"/>
          </a:p>
        </p:txBody>
      </p:sp>
      <p:sp>
        <p:nvSpPr>
          <p:cNvPr id="5" name="Rectangle 4"/>
          <p:cNvSpPr/>
          <p:nvPr/>
        </p:nvSpPr>
        <p:spPr>
          <a:xfrm>
            <a:off x="561975" y="1036436"/>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Teaser</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Be aware of how the management team is perceived and act on it collectively  is a key lever to foster change in your entity. </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Learning Objectives</a:t>
            </a:r>
          </a:p>
          <a:p>
            <a:pPr marL="171450" marR="0" lvl="0" indent="-1714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Create team awareness on their managerial strengths and issues </a:t>
            </a:r>
          </a:p>
          <a:p>
            <a:pPr marL="171450" marR="0" lvl="0" indent="-1714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Select the key areas where to take actions</a:t>
            </a:r>
          </a:p>
          <a:p>
            <a:pPr marL="171450" marR="0" lvl="0" indent="-1714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Elaborate a collective plan &amp; commit</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Target</a:t>
            </a:r>
          </a:p>
          <a:p>
            <a:pPr marL="0" marR="0" lvl="0" indent="0" algn="l" defTabSz="914400" rtl="0" eaLnBrk="1" fontAlgn="auto" latinLnBrk="0" hangingPunct="1">
              <a:lnSpc>
                <a:spcPct val="100000"/>
              </a:lnSpc>
              <a:spcBef>
                <a:spcPts val="300"/>
              </a:spcBef>
              <a:spcAft>
                <a:spcPts val="0"/>
              </a:spcAft>
              <a:buClr>
                <a:srgbClr val="5B9BD5"/>
              </a:buClr>
              <a:buSzPct val="80000"/>
              <a:buFontTx/>
              <a:buNone/>
              <a:tabLst/>
              <a:defRPr/>
            </a:pPr>
            <a:r>
              <a:rPr kumimoji="0" lang="en-GB" sz="1200" b="0" i="0" u="none" strike="noStrike" kern="1200" cap="none" spc="0" normalizeH="0" baseline="0" noProof="0" err="1">
                <a:ln>
                  <a:noFill/>
                </a:ln>
                <a:solidFill>
                  <a:srgbClr val="414241"/>
                </a:solidFill>
                <a:effectLst/>
                <a:uLnTx/>
                <a:uFillTx/>
                <a:latin typeface="Century Gothic" panose="020B0502020202020204" pitchFamily="34" charset="0"/>
                <a:ea typeface="AvantGarde Bk BT Book" charset="0"/>
                <a:cs typeface="AvantGarde Bk BT Book" charset="0"/>
              </a:rPr>
              <a:t>ManComs</a:t>
            </a: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Each team member needs an individual 360 report done within the last 18 months, otherwise register for a 360 report (LO </a:t>
            </a:r>
            <a:r>
              <a:rPr kumimoji="0" lang="en-US" sz="1200" b="0" i="0" u="none" strike="noStrike" kern="1200" cap="none" spc="0" normalizeH="0" baseline="0" noProof="0">
                <a:ln>
                  <a:noFill/>
                </a:ln>
                <a:solidFill>
                  <a:srgbClr val="414241"/>
                </a:solidFill>
                <a:effectLst/>
                <a:uLnTx/>
                <a:uFillTx/>
                <a:latin typeface="Century Gothic"/>
                <a:ea typeface="+mn-lt"/>
                <a:cs typeface="Calibri" panose="020F0502020204030204"/>
              </a:rPr>
              <a:t>17530).</a:t>
            </a: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lt"/>
              <a:cs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lt"/>
                <a:cs typeface="Calibri" panose="020F0502020204030204"/>
              </a:rPr>
              <a:t>Then </a:t>
            </a:r>
            <a:r>
              <a:rPr kumimoji="0" lang="en-US" sz="1200" b="0" i="0" u="none" strike="noStrike" kern="1200" cap="none" spc="0" normalizeH="0" baseline="0" noProof="0" err="1">
                <a:ln>
                  <a:noFill/>
                </a:ln>
                <a:solidFill>
                  <a:srgbClr val="414241"/>
                </a:solidFill>
                <a:effectLst/>
                <a:uLnTx/>
                <a:uFillTx/>
                <a:latin typeface="Century Gothic"/>
                <a:ea typeface="AvantGarde Bk BT Book" charset="0"/>
                <a:cs typeface="AvantGarde Bk BT Book" charset="0"/>
              </a:rPr>
              <a:t>Qualintra</a:t>
            </a: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 will create a collective report based on all the individual 360 (the Learning Manager can contact </a:t>
            </a: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hlinkClick r:id="rId3"/>
              </a:rPr>
              <a:t>shobana.paul@loreal.com</a:t>
            </a: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 to request a collective report)</a:t>
            </a: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L’Oréal Competencies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484573"/>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Duration: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1 day</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8" name="Rectangle 7"/>
          <p:cNvSpPr/>
          <p:nvPr/>
        </p:nvSpPr>
        <p:spPr>
          <a:xfrm>
            <a:off x="9288614" y="3704615"/>
            <a:ext cx="2256049"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 code: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local (KLO 32804)</a:t>
            </a:r>
          </a:p>
        </p:txBody>
      </p:sp>
      <p:sp>
        <p:nvSpPr>
          <p:cNvPr id="16" name="Rectangle 15"/>
          <p:cNvSpPr/>
          <p:nvPr/>
        </p:nvSpPr>
        <p:spPr>
          <a:xfrm>
            <a:off x="9288615" y="4938438"/>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Training cost: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local</a:t>
            </a:r>
            <a:endParaRPr kumimoji="0" lang="en-US" sz="11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1" name="Rectangle 40"/>
          <p:cNvSpPr/>
          <p:nvPr/>
        </p:nvSpPr>
        <p:spPr>
          <a:xfrm>
            <a:off x="9288615" y="1878824"/>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local</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local</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forMetris: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2</a:t>
            </a:r>
          </a:p>
        </p:txBody>
      </p:sp>
      <p:sp>
        <p:nvSpPr>
          <p:cNvPr id="40" name="Rectangle à coins arrondis 9"/>
          <p:cNvSpPr/>
          <p:nvPr/>
        </p:nvSpPr>
        <p:spPr>
          <a:xfrm>
            <a:off x="654719" y="5049262"/>
            <a:ext cx="1639985" cy="225018"/>
          </a:xfrm>
          <a:prstGeom prst="roundRect">
            <a:avLst/>
          </a:prstGeom>
          <a:solidFill>
            <a:srgbClr val="E12753"/>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rPr>
              <a:t>Integrator</a:t>
            </a:r>
          </a:p>
        </p:txBody>
      </p:sp>
      <p:sp>
        <p:nvSpPr>
          <p:cNvPr id="42" name="Rectangle à coins arrondis 9"/>
          <p:cNvSpPr/>
          <p:nvPr/>
        </p:nvSpPr>
        <p:spPr>
          <a:xfrm>
            <a:off x="654719" y="5337128"/>
            <a:ext cx="1639985" cy="225018"/>
          </a:xfrm>
          <a:prstGeom prst="roundRect">
            <a:avLst/>
          </a:prstGeom>
          <a:solidFill>
            <a:srgbClr val="643665"/>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b-NO"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rPr>
              <a:t>People Developer</a:t>
            </a:r>
            <a:endParaRPr kumimoji="0" lang="fr-FR"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endParaRPr>
          </a:p>
        </p:txBody>
      </p:sp>
      <p:sp>
        <p:nvSpPr>
          <p:cNvPr id="18" name="Rectangle 17"/>
          <p:cNvSpPr/>
          <p:nvPr/>
        </p:nvSpPr>
        <p:spPr>
          <a:xfrm>
            <a:off x="9288615" y="4224391"/>
            <a:ext cx="2256049"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local</a:t>
            </a:r>
          </a:p>
        </p:txBody>
      </p:sp>
      <p:sp>
        <p:nvSpPr>
          <p:cNvPr id="21" name="ZoneTexte 20"/>
          <p:cNvSpPr txBox="1"/>
          <p:nvPr/>
        </p:nvSpPr>
        <p:spPr>
          <a:xfrm>
            <a:off x="7226300" y="37787"/>
            <a:ext cx="4860596" cy="307777"/>
          </a:xfrm>
          <a:prstGeom prst="rect">
            <a:avLst/>
          </a:prstGeom>
          <a:noFill/>
        </p:spPr>
        <p:txBody>
          <a:bodyPr wrap="square" rtlCol="0">
            <a:spAutoFit/>
          </a:bodyPr>
          <a:lstStyle/>
          <a:p>
            <a:pPr lvl="0" algn="r">
              <a:defRPr/>
            </a:pPr>
            <a:r>
              <a:rPr lang="en-US" sz="1400" b="1">
                <a:solidFill>
                  <a:prstClr val="white">
                    <a:lumMod val="65000"/>
                  </a:prstClr>
                </a:solidFill>
                <a:latin typeface="Century Gothic" panose="020B0502020202020204" pitchFamily="34" charset="0"/>
                <a:ea typeface="AvantGarde Bk BT Book" charset="0"/>
                <a:cs typeface="AvantGarde Bk BT Book" charset="0"/>
              </a:rPr>
              <a:t>Ways of Working</a:t>
            </a:r>
          </a:p>
        </p:txBody>
      </p:sp>
      <p:sp>
        <p:nvSpPr>
          <p:cNvPr id="19" name="Rectangle 18"/>
          <p:cNvSpPr/>
          <p:nvPr/>
        </p:nvSpPr>
        <p:spPr>
          <a:xfrm>
            <a:off x="9288615" y="1174565"/>
            <a:ext cx="2455710"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sym typeface="Wingdings" panose="05000000000000000000" pitchFamily="2" charset="2"/>
              </a:rPr>
              <a:t>Prescribed Learning:</a:t>
            </a:r>
          </a:p>
          <a:p>
            <a:pPr defTabSz="457147">
              <a:defRPr/>
            </a:pPr>
            <a:r>
              <a:rPr kumimoji="0" lang="en-US" sz="1200" b="0" i="0" u="none" strike="noStrike" kern="1200" cap="none" spc="0" normalizeH="0" baseline="0" noProof="0">
                <a:ln>
                  <a:noFill/>
                </a:ln>
                <a:solidFill>
                  <a:srgbClr val="414241"/>
                </a:solidFill>
                <a:effectLst/>
                <a:uLnTx/>
                <a:uFillTx/>
                <a:latin typeface="Century Gothic"/>
                <a:sym typeface="Wingdings" panose="05000000000000000000" pitchFamily="2" charset="2"/>
              </a:rPr>
              <a:t> </a:t>
            </a:r>
            <a:r>
              <a:rPr lang="en-US" sz="1200">
                <a:solidFill>
                  <a:srgbClr val="414241"/>
                </a:solidFill>
                <a:latin typeface="Century Gothic"/>
                <a:sym typeface="Wingdings" panose="05000000000000000000" pitchFamily="2" charset="2"/>
              </a:rPr>
              <a:t>Business </a:t>
            </a:r>
            <a:r>
              <a:rPr kumimoji="0" lang="en-US" sz="1200" b="0" i="0" u="none" strike="noStrike" kern="1200" cap="none" spc="0" normalizeH="0" baseline="0" noProof="0">
                <a:ln>
                  <a:noFill/>
                </a:ln>
                <a:solidFill>
                  <a:srgbClr val="414241"/>
                </a:solidFill>
                <a:effectLst/>
                <a:uLnTx/>
                <a:uFillTx/>
                <a:latin typeface="Century Gothic"/>
                <a:sym typeface="Wingdings" panose="05000000000000000000" pitchFamily="2" charset="2"/>
              </a:rPr>
              <a:t>Must</a:t>
            </a:r>
            <a:endParaRPr lang="en-US" sz="1200" b="0" i="0" u="none" strike="noStrike" kern="1200" cap="none" spc="0" normalizeH="0" baseline="0" noProof="0">
              <a:ln>
                <a:noFill/>
              </a:ln>
              <a:solidFill>
                <a:srgbClr val="414241"/>
              </a:solidFill>
              <a:effectLst/>
              <a:uLnTx/>
              <a:uFillTx/>
              <a:latin typeface="Century Gothic" panose="020B0502020202020204" pitchFamily="34" charset="0"/>
            </a:endParaRPr>
          </a:p>
        </p:txBody>
      </p:sp>
    </p:spTree>
    <p:extLst>
      <p:ext uri="{BB962C8B-B14F-4D97-AF65-F5344CB8AC3E}">
        <p14:creationId xmlns:p14="http://schemas.microsoft.com/office/powerpoint/2010/main" val="2455062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solidFill>
                  <a:prstClr val="white"/>
                </a:solidFill>
              </a:rPr>
              <a:t>Simplicity - Frame Advanced Workshop</a:t>
            </a:r>
            <a:endParaRPr lang="en-US"/>
          </a:p>
        </p:txBody>
      </p:sp>
      <p:sp>
        <p:nvSpPr>
          <p:cNvPr id="5" name="Rectangle 4"/>
          <p:cNvSpPr/>
          <p:nvPr/>
        </p:nvSpPr>
        <p:spPr>
          <a:xfrm>
            <a:off x="561975" y="1036436"/>
            <a:ext cx="7651715" cy="5048985"/>
          </a:xfrm>
          <a:prstGeom prst="rect">
            <a:avLst/>
          </a:prstGeom>
          <a:noFill/>
        </p:spPr>
        <p:txBody>
          <a:bodyPr wrap="square" lIns="91436" tIns="45718" rIns="91436" bIns="45718">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Teaser</a:t>
            </a:r>
          </a:p>
          <a:p>
            <a:pPr marL="0" marR="0" lvl="0" indent="0" algn="l" defTabSz="914400" rtl="0" eaLnBrk="1" fontAlgn="auto" latinLnBrk="0" hangingPunct="1">
              <a:lnSpc>
                <a:spcPct val="110000"/>
              </a:lnSpc>
              <a:spcBef>
                <a:spcPts val="300"/>
              </a:spcBef>
              <a:spcAft>
                <a:spcPts val="0"/>
              </a:spcAft>
              <a:buClrTx/>
              <a:buSzPct val="80000"/>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Take </a:t>
            </a:r>
            <a:r>
              <a:rPr kumimoji="0" lang="en-GB" sz="1200" b="0" i="0" u="none" strike="noStrike" kern="1200" cap="none" spc="0" normalizeH="0" baseline="0" noProof="0" err="1">
                <a:ln>
                  <a:noFill/>
                </a:ln>
                <a:solidFill>
                  <a:srgbClr val="414241"/>
                </a:solidFill>
                <a:effectLst/>
                <a:uLnTx/>
                <a:uFillTx/>
                <a:latin typeface="Century Gothic" panose="020B0502020202020204" pitchFamily="34" charset="0"/>
                <a:ea typeface="AvantGarde Bk BT Book" charset="0"/>
                <a:cs typeface="AvantGarde Bk BT Book" charset="0"/>
              </a:rPr>
              <a:t>ManCom</a:t>
            </a: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 strategic framing to the next level, further empowering teams and aligning with the business.</a:t>
            </a:r>
          </a:p>
          <a:p>
            <a:pPr marL="0" marR="0" lvl="0" indent="0" algn="l" defTabSz="914400" rtl="0" eaLnBrk="1" fontAlgn="auto" latinLnBrk="0" hangingPunct="1">
              <a:lnSpc>
                <a:spcPct val="110000"/>
              </a:lnSpc>
              <a:spcBef>
                <a:spcPts val="300"/>
              </a:spcBef>
              <a:spcAft>
                <a:spcPts val="0"/>
              </a:spcAft>
              <a:buClrTx/>
              <a:buSzPct val="80000"/>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This workshop fosters collaboration and empowerment in the eco-system.</a:t>
            </a: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Learning Objectives</a:t>
            </a:r>
          </a:p>
          <a:p>
            <a:pPr marL="171450" marR="0" lvl="0" indent="-1714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Clarify objectives and priorities to foster team empowerment</a:t>
            </a:r>
          </a:p>
          <a:p>
            <a:pPr marL="171450" marR="0" lvl="0" indent="-1714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Increase engagement by tightening the team around an inspiring ambition </a:t>
            </a:r>
          </a:p>
          <a:p>
            <a:pPr marL="171450" marR="0" lvl="0" indent="-1714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Find a way to achieve complex business stakes and optimize ways of working</a:t>
            </a: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Target</a:t>
            </a:r>
          </a:p>
          <a:p>
            <a:pPr marL="0" marR="0" lvl="0" indent="0" algn="l" defTabSz="914400" rtl="0" eaLnBrk="1" fontAlgn="auto" latinLnBrk="0" hangingPunct="1">
              <a:lnSpc>
                <a:spcPct val="100000"/>
              </a:lnSpc>
              <a:spcBef>
                <a:spcPts val="300"/>
              </a:spcBef>
              <a:spcAft>
                <a:spcPts val="0"/>
              </a:spcAft>
              <a:buClr>
                <a:srgbClr val="5B9BD5"/>
              </a:buClr>
              <a:buSzPct val="80000"/>
              <a:buFontTx/>
              <a:buNone/>
              <a:tabLst/>
              <a:defRPr/>
            </a:pPr>
            <a:r>
              <a:rPr kumimoji="0" lang="en-GB" sz="1200" b="0" i="0" u="none" strike="noStrike" kern="1200" cap="none" spc="0" normalizeH="0" baseline="0" noProof="0" err="1">
                <a:ln>
                  <a:noFill/>
                </a:ln>
                <a:solidFill>
                  <a:srgbClr val="414241"/>
                </a:solidFill>
                <a:effectLst/>
                <a:uLnTx/>
                <a:uFillTx/>
                <a:latin typeface="Century Gothic" panose="020B0502020202020204" pitchFamily="34" charset="0"/>
                <a:ea typeface="AvantGarde Bk BT Book" charset="0"/>
                <a:cs typeface="AvantGarde Bk BT Book" charset="0"/>
              </a:rPr>
              <a:t>ManComs</a:t>
            </a:r>
            <a:endPar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914400" rtl="0" eaLnBrk="1" fontAlgn="auto" latinLnBrk="0" hangingPunct="1">
              <a:lnSpc>
                <a:spcPct val="100000"/>
              </a:lnSpc>
              <a:spcBef>
                <a:spcPts val="300"/>
              </a:spcBef>
              <a:spcAft>
                <a:spcPts val="0"/>
              </a:spcAft>
              <a:buClr>
                <a:srgbClr val="5B9BD5"/>
              </a:buClr>
              <a:buSzPct val="80000"/>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None</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3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L’Oréal Competencies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3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484573"/>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Duration: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1 day</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8" name="Rectangle 7"/>
          <p:cNvSpPr/>
          <p:nvPr/>
        </p:nvSpPr>
        <p:spPr>
          <a:xfrm>
            <a:off x="9288615" y="3704615"/>
            <a:ext cx="23463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 code: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local (KLO 27887)</a:t>
            </a:r>
          </a:p>
        </p:txBody>
      </p:sp>
      <p:sp>
        <p:nvSpPr>
          <p:cNvPr id="15" name="Rectangle 14"/>
          <p:cNvSpPr/>
          <p:nvPr/>
        </p:nvSpPr>
        <p:spPr>
          <a:xfrm>
            <a:off x="9288615" y="4224391"/>
            <a:ext cx="2256049"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local</a:t>
            </a:r>
          </a:p>
        </p:txBody>
      </p:sp>
      <p:sp>
        <p:nvSpPr>
          <p:cNvPr id="16" name="Rectangle 15"/>
          <p:cNvSpPr/>
          <p:nvPr/>
        </p:nvSpPr>
        <p:spPr>
          <a:xfrm>
            <a:off x="9288615" y="4938438"/>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Training cost: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local</a:t>
            </a:r>
            <a:endParaRPr kumimoji="0" lang="en-US" sz="11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1" name="Rectangle 40"/>
          <p:cNvSpPr/>
          <p:nvPr/>
        </p:nvSpPr>
        <p:spPr>
          <a:xfrm>
            <a:off x="9288615" y="1878824"/>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a:t>
            </a:r>
            <a:r>
              <a:rPr kumimoji="0" lang="en-US" sz="1200" b="1" i="0" u="none" strike="noStrike" kern="1200" cap="none" spc="0" normalizeH="0" baseline="0" noProof="0" err="1">
                <a:ln>
                  <a:noFill/>
                </a:ln>
                <a:solidFill>
                  <a:srgbClr val="414241"/>
                </a:solidFill>
                <a:effectLst/>
                <a:uLnTx/>
                <a:uFillTx/>
                <a:latin typeface="Century Gothic" panose="020B0502020202020204" pitchFamily="34" charset="0"/>
                <a:ea typeface="+mn-ea"/>
                <a:cs typeface="+mn-cs"/>
              </a:rPr>
              <a:t>ocal</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local</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forMetris: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2</a:t>
            </a:r>
          </a:p>
        </p:txBody>
      </p:sp>
      <p:sp>
        <p:nvSpPr>
          <p:cNvPr id="40" name="Rectangle à coins arrondis 9"/>
          <p:cNvSpPr/>
          <p:nvPr/>
        </p:nvSpPr>
        <p:spPr>
          <a:xfrm>
            <a:off x="644208" y="4901519"/>
            <a:ext cx="1639985" cy="225018"/>
          </a:xfrm>
          <a:prstGeom prst="roundRect">
            <a:avLst/>
          </a:prstGeom>
          <a:solidFill>
            <a:srgbClr val="BFD324"/>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rPr>
              <a:t>Strategist</a:t>
            </a:r>
          </a:p>
        </p:txBody>
      </p:sp>
      <p:sp>
        <p:nvSpPr>
          <p:cNvPr id="42" name="Rectangle à coins arrondis 9"/>
          <p:cNvSpPr/>
          <p:nvPr/>
        </p:nvSpPr>
        <p:spPr>
          <a:xfrm>
            <a:off x="644208" y="5189385"/>
            <a:ext cx="1639985" cy="225018"/>
          </a:xfrm>
          <a:prstGeom prst="roundRect">
            <a:avLst/>
          </a:prstGeom>
          <a:solidFill>
            <a:srgbClr val="E12753"/>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b-NO"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rPr>
              <a:t>Integrator</a:t>
            </a:r>
            <a:endParaRPr kumimoji="0" lang="fr-FR"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endParaRPr>
          </a:p>
        </p:txBody>
      </p:sp>
      <p:sp>
        <p:nvSpPr>
          <p:cNvPr id="21" name="ZoneTexte 20"/>
          <p:cNvSpPr txBox="1"/>
          <p:nvPr/>
        </p:nvSpPr>
        <p:spPr>
          <a:xfrm>
            <a:off x="7226300" y="37787"/>
            <a:ext cx="4860596" cy="307777"/>
          </a:xfrm>
          <a:prstGeom prst="rect">
            <a:avLst/>
          </a:prstGeom>
          <a:noFill/>
        </p:spPr>
        <p:txBody>
          <a:bodyPr wrap="square" rtlCol="0">
            <a:spAutoFit/>
          </a:bodyPr>
          <a:lstStyle/>
          <a:p>
            <a:pPr lvl="0" algn="r">
              <a:defRPr/>
            </a:pPr>
            <a:r>
              <a:rPr lang="en-US" sz="1400" b="1">
                <a:solidFill>
                  <a:prstClr val="white">
                    <a:lumMod val="65000"/>
                  </a:prstClr>
                </a:solidFill>
                <a:latin typeface="Century Gothic" panose="020B0502020202020204" pitchFamily="34" charset="0"/>
                <a:ea typeface="AvantGarde Bk BT Book" charset="0"/>
                <a:cs typeface="AvantGarde Bk BT Book" charset="0"/>
              </a:rPr>
              <a:t>Ways of Working</a:t>
            </a:r>
          </a:p>
        </p:txBody>
      </p:sp>
      <p:sp>
        <p:nvSpPr>
          <p:cNvPr id="18" name="Rectangle 17"/>
          <p:cNvSpPr/>
          <p:nvPr/>
        </p:nvSpPr>
        <p:spPr>
          <a:xfrm>
            <a:off x="9288615" y="1174565"/>
            <a:ext cx="2455710"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sym typeface="Wingdings" panose="05000000000000000000" pitchFamily="2" charset="2"/>
              </a:rPr>
              <a:t>Prescribed Learning:</a:t>
            </a:r>
          </a:p>
          <a:p>
            <a:pPr defTabSz="457147">
              <a:defRPr/>
            </a:pPr>
            <a:r>
              <a:rPr kumimoji="0" lang="en-US" sz="1200" b="0" i="0" u="none" strike="noStrike" kern="1200" cap="none" spc="0" normalizeH="0" baseline="0" noProof="0">
                <a:ln>
                  <a:noFill/>
                </a:ln>
                <a:solidFill>
                  <a:srgbClr val="414241"/>
                </a:solidFill>
                <a:effectLst/>
                <a:uLnTx/>
                <a:uFillTx/>
                <a:latin typeface="Century Gothic"/>
                <a:sym typeface="Wingdings" panose="05000000000000000000" pitchFamily="2" charset="2"/>
              </a:rPr>
              <a:t> </a:t>
            </a:r>
            <a:r>
              <a:rPr lang="en-US" sz="1200">
                <a:solidFill>
                  <a:srgbClr val="414241"/>
                </a:solidFill>
                <a:latin typeface="Century Gothic"/>
                <a:sym typeface="Wingdings" panose="05000000000000000000" pitchFamily="2" charset="2"/>
              </a:rPr>
              <a:t>Business </a:t>
            </a:r>
            <a:r>
              <a:rPr kumimoji="0" lang="en-US" sz="1200" b="0" i="0" u="none" strike="noStrike" kern="1200" cap="none" spc="0" normalizeH="0" baseline="0" noProof="0">
                <a:ln>
                  <a:noFill/>
                </a:ln>
                <a:solidFill>
                  <a:srgbClr val="414241"/>
                </a:solidFill>
                <a:effectLst/>
                <a:uLnTx/>
                <a:uFillTx/>
                <a:latin typeface="Century Gothic"/>
                <a:sym typeface="Wingdings" panose="05000000000000000000" pitchFamily="2" charset="2"/>
              </a:rPr>
              <a:t>Must</a:t>
            </a:r>
            <a:endParaRPr lang="en-US" sz="1200" b="0" i="0" u="none" strike="noStrike" kern="1200" cap="none" spc="0" normalizeH="0" baseline="0" noProof="0">
              <a:ln>
                <a:noFill/>
              </a:ln>
              <a:solidFill>
                <a:srgbClr val="414241"/>
              </a:solidFill>
              <a:effectLst/>
              <a:uLnTx/>
              <a:uFillTx/>
              <a:latin typeface="Century Gothic" panose="020B0502020202020204" pitchFamily="34" charset="0"/>
            </a:endParaRPr>
          </a:p>
        </p:txBody>
      </p:sp>
    </p:spTree>
    <p:extLst>
      <p:ext uri="{BB962C8B-B14F-4D97-AF65-F5344CB8AC3E}">
        <p14:creationId xmlns:p14="http://schemas.microsoft.com/office/powerpoint/2010/main" val="3984731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solidFill>
                  <a:prstClr val="white"/>
                </a:solidFill>
              </a:rPr>
              <a:t>Simplicity - Cooperation Advanced Workshop</a:t>
            </a:r>
            <a:endParaRPr lang="en-US"/>
          </a:p>
        </p:txBody>
      </p:sp>
      <p:sp>
        <p:nvSpPr>
          <p:cNvPr id="5" name="Rectangle 4"/>
          <p:cNvSpPr/>
          <p:nvPr/>
        </p:nvSpPr>
        <p:spPr>
          <a:xfrm>
            <a:off x="561975" y="1036436"/>
            <a:ext cx="7651715" cy="5048985"/>
          </a:xfrm>
          <a:prstGeom prst="rect">
            <a:avLst/>
          </a:prstGeom>
          <a:noFill/>
        </p:spPr>
        <p:txBody>
          <a:bodyPr wrap="square" lIns="91436" tIns="45718" rIns="91436" bIns="45718">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Teaser</a:t>
            </a:r>
          </a:p>
          <a:p>
            <a:pPr marL="0" marR="0" lvl="0" indent="0" algn="l" defTabSz="914400" rtl="0" eaLnBrk="1" fontAlgn="auto" latinLnBrk="0" hangingPunct="1">
              <a:lnSpc>
                <a:spcPct val="110000"/>
              </a:lnSpc>
              <a:spcBef>
                <a:spcPts val="300"/>
              </a:spcBef>
              <a:spcAft>
                <a:spcPts val="0"/>
              </a:spcAft>
              <a:buClrTx/>
              <a:buSzPct val="80000"/>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Take cooperation to the next level for greater business impact and team engagement. Create stronger relationships with key stakeholders and achieve business objectives that require a high degree of cooperation.</a:t>
            </a:r>
          </a:p>
          <a:p>
            <a:pPr marL="0" marR="0" lvl="0" indent="0" algn="l" defTabSz="914400" rtl="0" eaLnBrk="1" fontAlgn="auto" latinLnBrk="0" hangingPunct="1">
              <a:lnSpc>
                <a:spcPct val="110000"/>
              </a:lnSpc>
              <a:spcBef>
                <a:spcPts val="300"/>
              </a:spcBef>
              <a:spcAft>
                <a:spcPts val="0"/>
              </a:spcAft>
              <a:buClrTx/>
              <a:buSzPct val="80000"/>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Learning Objectives</a:t>
            </a:r>
          </a:p>
          <a:p>
            <a:pPr marL="171450" marR="0" lvl="0" indent="-1714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Improve agility within the team and wider ecosystem</a:t>
            </a:r>
          </a:p>
          <a:p>
            <a:pPr marL="171450" marR="0" lvl="0" indent="-1714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Solve problems in complex environments</a:t>
            </a:r>
          </a:p>
          <a:p>
            <a:pPr marL="171450" marR="0" lvl="0" indent="-1714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Make a direct impact on Pulse and Simplicity Check survey results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Target</a:t>
            </a:r>
          </a:p>
          <a:p>
            <a:pPr marL="0" marR="0" lvl="0" indent="0" algn="l" defTabSz="914400" rtl="0" eaLnBrk="1" fontAlgn="auto" latinLnBrk="0" hangingPunct="1">
              <a:lnSpc>
                <a:spcPct val="100000"/>
              </a:lnSpc>
              <a:spcBef>
                <a:spcPts val="300"/>
              </a:spcBef>
              <a:spcAft>
                <a:spcPts val="0"/>
              </a:spcAft>
              <a:buClr>
                <a:srgbClr val="5B9BD5"/>
              </a:buClr>
              <a:buSzPct val="80000"/>
              <a:buFontTx/>
              <a:buNone/>
              <a:tabLst/>
              <a:defRPr/>
            </a:pPr>
            <a:r>
              <a:rPr kumimoji="0" lang="en-GB" sz="1200" b="0" i="0" u="none" strike="noStrike" kern="1200" cap="none" spc="0" normalizeH="0" baseline="0" noProof="0" err="1">
                <a:ln>
                  <a:noFill/>
                </a:ln>
                <a:solidFill>
                  <a:srgbClr val="414241"/>
                </a:solidFill>
                <a:effectLst/>
                <a:uLnTx/>
                <a:uFillTx/>
                <a:latin typeface="Century Gothic" panose="020B0502020202020204" pitchFamily="34" charset="0"/>
                <a:ea typeface="AvantGarde Bk BT Book" charset="0"/>
                <a:cs typeface="AvantGarde Bk BT Book" charset="0"/>
              </a:rPr>
              <a:t>ManComs</a:t>
            </a: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None</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3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L’Oréal Competencies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3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484573"/>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Duration: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1 day</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8" name="Rectangle 7"/>
          <p:cNvSpPr/>
          <p:nvPr/>
        </p:nvSpPr>
        <p:spPr>
          <a:xfrm>
            <a:off x="9288614" y="3704615"/>
            <a:ext cx="2256049"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 code: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local (KLO 27888)</a:t>
            </a:r>
          </a:p>
        </p:txBody>
      </p:sp>
      <p:sp>
        <p:nvSpPr>
          <p:cNvPr id="15" name="Rectangle 14"/>
          <p:cNvSpPr/>
          <p:nvPr/>
        </p:nvSpPr>
        <p:spPr>
          <a:xfrm>
            <a:off x="9288615" y="4224391"/>
            <a:ext cx="2256049"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local</a:t>
            </a:r>
          </a:p>
        </p:txBody>
      </p:sp>
      <p:sp>
        <p:nvSpPr>
          <p:cNvPr id="16" name="Rectangle 15"/>
          <p:cNvSpPr/>
          <p:nvPr/>
        </p:nvSpPr>
        <p:spPr>
          <a:xfrm>
            <a:off x="9288615" y="4938438"/>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Training cost: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local</a:t>
            </a:r>
            <a:endParaRPr kumimoji="0" lang="en-US" sz="11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1" name="Rectangle 40"/>
          <p:cNvSpPr/>
          <p:nvPr/>
        </p:nvSpPr>
        <p:spPr>
          <a:xfrm>
            <a:off x="9288615" y="1878824"/>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local</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local</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forMetris: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2</a:t>
            </a:r>
          </a:p>
        </p:txBody>
      </p:sp>
      <p:sp>
        <p:nvSpPr>
          <p:cNvPr id="40" name="Rectangle à coins arrondis 9"/>
          <p:cNvSpPr/>
          <p:nvPr/>
        </p:nvSpPr>
        <p:spPr>
          <a:xfrm>
            <a:off x="665228" y="4897227"/>
            <a:ext cx="1639985" cy="225018"/>
          </a:xfrm>
          <a:prstGeom prst="roundRect">
            <a:avLst/>
          </a:prstGeom>
          <a:solidFill>
            <a:srgbClr val="643665"/>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rPr>
              <a:t>People Developer</a:t>
            </a:r>
          </a:p>
        </p:txBody>
      </p:sp>
      <p:sp>
        <p:nvSpPr>
          <p:cNvPr id="42" name="Rectangle à coins arrondis 9"/>
          <p:cNvSpPr/>
          <p:nvPr/>
        </p:nvSpPr>
        <p:spPr>
          <a:xfrm>
            <a:off x="665228" y="5174583"/>
            <a:ext cx="1639985" cy="225018"/>
          </a:xfrm>
          <a:prstGeom prst="roundRect">
            <a:avLst/>
          </a:prstGeom>
          <a:solidFill>
            <a:srgbClr val="E12753"/>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b-NO"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rPr>
              <a:t>Integrator</a:t>
            </a:r>
            <a:endParaRPr kumimoji="0" lang="fr-FR"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endParaRPr>
          </a:p>
        </p:txBody>
      </p:sp>
      <p:sp>
        <p:nvSpPr>
          <p:cNvPr id="21" name="ZoneTexte 20"/>
          <p:cNvSpPr txBox="1"/>
          <p:nvPr/>
        </p:nvSpPr>
        <p:spPr>
          <a:xfrm>
            <a:off x="7226300" y="37787"/>
            <a:ext cx="4860596" cy="307777"/>
          </a:xfrm>
          <a:prstGeom prst="rect">
            <a:avLst/>
          </a:prstGeom>
          <a:noFill/>
        </p:spPr>
        <p:txBody>
          <a:bodyPr wrap="square" rtlCol="0">
            <a:spAutoFit/>
          </a:bodyPr>
          <a:lstStyle/>
          <a:p>
            <a:pPr lvl="0" algn="r">
              <a:defRPr/>
            </a:pPr>
            <a:r>
              <a:rPr lang="en-US" sz="1400" b="1">
                <a:solidFill>
                  <a:prstClr val="white">
                    <a:lumMod val="65000"/>
                  </a:prstClr>
                </a:solidFill>
                <a:latin typeface="Century Gothic" panose="020B0502020202020204" pitchFamily="34" charset="0"/>
                <a:ea typeface="AvantGarde Bk BT Book" charset="0"/>
                <a:cs typeface="AvantGarde Bk BT Book" charset="0"/>
              </a:rPr>
              <a:t>Ways of Working</a:t>
            </a:r>
          </a:p>
        </p:txBody>
      </p:sp>
      <p:sp>
        <p:nvSpPr>
          <p:cNvPr id="19" name="Rectangle 18"/>
          <p:cNvSpPr/>
          <p:nvPr/>
        </p:nvSpPr>
        <p:spPr>
          <a:xfrm>
            <a:off x="9288615" y="1174565"/>
            <a:ext cx="2455710"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sym typeface="Wingdings" panose="05000000000000000000" pitchFamily="2" charset="2"/>
              </a:rPr>
              <a:t>Prescribed Learning:</a:t>
            </a:r>
          </a:p>
          <a:p>
            <a:pPr defTabSz="457147">
              <a:defRPr/>
            </a:pPr>
            <a:r>
              <a:rPr kumimoji="0" lang="en-US" sz="1200" b="0" i="0" u="none" strike="noStrike" kern="1200" cap="none" spc="0" normalizeH="0" baseline="0" noProof="0">
                <a:ln>
                  <a:noFill/>
                </a:ln>
                <a:solidFill>
                  <a:srgbClr val="414241"/>
                </a:solidFill>
                <a:effectLst/>
                <a:uLnTx/>
                <a:uFillTx/>
                <a:latin typeface="Century Gothic"/>
                <a:sym typeface="Wingdings" panose="05000000000000000000" pitchFamily="2" charset="2"/>
              </a:rPr>
              <a:t> </a:t>
            </a:r>
            <a:r>
              <a:rPr lang="en-US" sz="1200">
                <a:solidFill>
                  <a:srgbClr val="414241"/>
                </a:solidFill>
                <a:latin typeface="Century Gothic"/>
                <a:sym typeface="Wingdings" panose="05000000000000000000" pitchFamily="2" charset="2"/>
              </a:rPr>
              <a:t>Business </a:t>
            </a:r>
            <a:r>
              <a:rPr kumimoji="0" lang="en-US" sz="1200" b="0" i="0" u="none" strike="noStrike" kern="1200" cap="none" spc="0" normalizeH="0" baseline="0" noProof="0">
                <a:ln>
                  <a:noFill/>
                </a:ln>
                <a:solidFill>
                  <a:srgbClr val="414241"/>
                </a:solidFill>
                <a:effectLst/>
                <a:uLnTx/>
                <a:uFillTx/>
                <a:latin typeface="Century Gothic"/>
                <a:sym typeface="Wingdings" panose="05000000000000000000" pitchFamily="2" charset="2"/>
              </a:rPr>
              <a:t>Must</a:t>
            </a:r>
            <a:endParaRPr lang="en-US" sz="1200" b="0" i="0" u="none" strike="noStrike" kern="1200" cap="none" spc="0" normalizeH="0" baseline="0" noProof="0">
              <a:ln>
                <a:noFill/>
              </a:ln>
              <a:solidFill>
                <a:srgbClr val="414241"/>
              </a:solidFill>
              <a:effectLst/>
              <a:uLnTx/>
              <a:uFillTx/>
              <a:latin typeface="Century Gothic" panose="020B0502020202020204" pitchFamily="34" charset="0"/>
            </a:endParaRPr>
          </a:p>
        </p:txBody>
      </p:sp>
    </p:spTree>
    <p:extLst>
      <p:ext uri="{BB962C8B-B14F-4D97-AF65-F5344CB8AC3E}">
        <p14:creationId xmlns:p14="http://schemas.microsoft.com/office/powerpoint/2010/main" val="3440854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t>Digital Management Reverse Mentoring</a:t>
            </a:r>
          </a:p>
        </p:txBody>
      </p:sp>
      <p:sp>
        <p:nvSpPr>
          <p:cNvPr id="5" name="Rectangle 4"/>
          <p:cNvSpPr/>
          <p:nvPr/>
        </p:nvSpPr>
        <p:spPr>
          <a:xfrm>
            <a:off x="561975" y="1036436"/>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Teaser</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Raise your digital skills through a fully immersive program tailor-made for you!</a:t>
            </a:r>
            <a:endPar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Learning Objectives</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Ask the key questions to challenge your teams on Digital Management</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Get insights from the digital ecosystem to drive the digital transformation</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Target</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fr" sz="1200" b="0" i="0" u="none" strike="noStrike" kern="1200" cap="none" spc="0" normalizeH="0" baseline="0" noProof="0">
                <a:ln>
                  <a:noFill/>
                </a:ln>
                <a:solidFill>
                  <a:srgbClr val="414241"/>
                </a:solidFill>
                <a:effectLst/>
                <a:uLnTx/>
                <a:uFillTx/>
                <a:latin typeface="Century Gothic"/>
                <a:ea typeface="+mn-lt"/>
                <a:cs typeface="Calibri" panose="020F0502020204030204"/>
              </a:rPr>
              <a:t>Zone Man Coms, Country GMs, Country Man Coms</a:t>
            </a:r>
            <a:endParaRPr kumimoji="0" lang="en-US" sz="1800" b="0" i="0" u="none" strike="noStrike" kern="1200" cap="none" spc="0" normalizeH="0" baseline="0" noProof="0">
              <a:ln>
                <a:noFill/>
              </a:ln>
              <a:solidFill>
                <a:srgbClr val="414241"/>
              </a:solidFill>
              <a:effectLst/>
              <a:uLnTx/>
              <a:uFillTx/>
              <a:latin typeface="Century Gothic"/>
              <a:ea typeface="+mn-ea"/>
              <a:cs typeface="+mn-cs"/>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None</a:t>
            </a: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3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298832"/>
            <a:ext cx="2455710" cy="646331"/>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ea"/>
                <a:cs typeface="+mn-cs"/>
              </a:rPr>
              <a:t>Duration: </a:t>
            </a:r>
            <a:r>
              <a:rPr kumimoji="0" lang="en-US" sz="1200" b="1" i="0" u="none" strike="noStrike" kern="1200" cap="none" spc="0" normalizeH="0" baseline="0" noProof="0">
                <a:ln>
                  <a:noFill/>
                </a:ln>
                <a:solidFill>
                  <a:srgbClr val="414241"/>
                </a:solidFill>
                <a:effectLst/>
                <a:uLnTx/>
                <a:uFillTx/>
                <a:latin typeface="Century Gothic"/>
                <a:ea typeface="+mn-ea"/>
                <a:cs typeface="+mn-cs"/>
              </a:rPr>
              <a:t>8 hours one to one + ½ consumer connect + 1 days immersion </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8" name="Rectangle 7"/>
          <p:cNvSpPr/>
          <p:nvPr/>
        </p:nvSpPr>
        <p:spPr>
          <a:xfrm>
            <a:off x="9288614" y="3704615"/>
            <a:ext cx="2655735"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 code: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local (KLO: 6060)</a:t>
            </a:r>
          </a:p>
        </p:txBody>
      </p:sp>
      <p:sp>
        <p:nvSpPr>
          <p:cNvPr id="15" name="Rectangle 14"/>
          <p:cNvSpPr/>
          <p:nvPr/>
        </p:nvSpPr>
        <p:spPr>
          <a:xfrm>
            <a:off x="9288615" y="4224391"/>
            <a:ext cx="2256049"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Center:</a:t>
            </a:r>
          </a:p>
          <a:p>
            <a:pPr defTabSz="457147">
              <a:defRPr/>
            </a:pPr>
            <a:r>
              <a:rPr lang="en-US" sz="1200" b="1">
                <a:solidFill>
                  <a:srgbClr val="414241"/>
                </a:solidFill>
                <a:latin typeface="Century Gothic" panose="020B0502020202020204" pitchFamily="34" charset="0"/>
              </a:rPr>
              <a:t>Local</a:t>
            </a:r>
          </a:p>
        </p:txBody>
      </p:sp>
      <p:sp>
        <p:nvSpPr>
          <p:cNvPr id="16" name="Rectangle 15"/>
          <p:cNvSpPr/>
          <p:nvPr/>
        </p:nvSpPr>
        <p:spPr>
          <a:xfrm>
            <a:off x="9288615" y="4938438"/>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Training cost: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0€</a:t>
            </a:r>
            <a:endParaRPr kumimoji="0" lang="en-US" sz="11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1" name="Rectangle 40"/>
          <p:cNvSpPr/>
          <p:nvPr/>
        </p:nvSpPr>
        <p:spPr>
          <a:xfrm>
            <a:off x="9288614" y="1878824"/>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a:t>
            </a:r>
            <a:r>
              <a:rPr kumimoji="0" lang="en-US" sz="1200" b="1" i="0" u="none" strike="noStrike" kern="1200" cap="none" spc="0" normalizeH="0" baseline="0" noProof="0" err="1">
                <a:ln>
                  <a:noFill/>
                </a:ln>
                <a:solidFill>
                  <a:srgbClr val="414241"/>
                </a:solidFill>
                <a:effectLst/>
                <a:uLnTx/>
                <a:uFillTx/>
                <a:latin typeface="Century Gothic" panose="020B0502020202020204" pitchFamily="34" charset="0"/>
                <a:ea typeface="+mn-ea"/>
                <a:cs typeface="+mn-cs"/>
              </a:rPr>
              <a:t>ocal</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local</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forMetris: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0</a:t>
            </a:r>
          </a:p>
        </p:txBody>
      </p:sp>
      <p:sp>
        <p:nvSpPr>
          <p:cNvPr id="18" name="ZoneTexte 17"/>
          <p:cNvSpPr txBox="1"/>
          <p:nvPr/>
        </p:nvSpPr>
        <p:spPr>
          <a:xfrm>
            <a:off x="10687154" y="37787"/>
            <a:ext cx="1399742" cy="307777"/>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lumMod val="65000"/>
                  </a:prstClr>
                </a:solidFill>
                <a:effectLst/>
                <a:uLnTx/>
                <a:uFillTx/>
                <a:latin typeface="Century Gothic" panose="020B0502020202020204" pitchFamily="34" charset="0"/>
                <a:ea typeface="AvantGarde Bk BT Book" charset="0"/>
                <a:cs typeface="AvantGarde Bk BT Book" charset="0"/>
              </a:rPr>
              <a:t>Digital Experts</a:t>
            </a:r>
          </a:p>
        </p:txBody>
      </p:sp>
      <p:sp>
        <p:nvSpPr>
          <p:cNvPr id="20" name="Rectangle 19"/>
          <p:cNvSpPr/>
          <p:nvPr/>
        </p:nvSpPr>
        <p:spPr>
          <a:xfrm>
            <a:off x="9288615" y="1174565"/>
            <a:ext cx="2455710"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sym typeface="Wingdings" panose="05000000000000000000" pitchFamily="2" charset="2"/>
              </a:rPr>
              <a:t>Prescribed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sym typeface="Wingdings" panose="05000000000000000000" pitchFamily="2" charset="2"/>
              </a:rPr>
              <a:t> Business Must</a:t>
            </a: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3957535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latin typeface="Century Gothic"/>
              </a:rPr>
              <a:t>Digital Activation Workshop (Wine Game)</a:t>
            </a:r>
          </a:p>
        </p:txBody>
      </p:sp>
      <p:sp>
        <p:nvSpPr>
          <p:cNvPr id="5" name="Rectangle 4"/>
          <p:cNvSpPr/>
          <p:nvPr/>
        </p:nvSpPr>
        <p:spPr>
          <a:xfrm>
            <a:off x="561975" y="1036436"/>
            <a:ext cx="7651715" cy="5048985"/>
          </a:xfrm>
          <a:prstGeom prst="rect">
            <a:avLst/>
          </a:prstGeom>
          <a:noFill/>
        </p:spPr>
        <p:txBody>
          <a:bodyPr wrap="square" lIns="91436" tIns="45718" rIns="91436" bIns="45718">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Teaser</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Get hands-on on digital to take action on your business</a:t>
            </a:r>
            <a:endPar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Learning Objectives</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Experience Agile method &amp; foster new Ways of working</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Be equipped to build L’Oréal as the #1 Beauty Tech Company</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Drive your team to accelerate digital transformation</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Target</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Zone and Country management committee + N-1</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None</a:t>
            </a: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3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484573"/>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Duration: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2 days</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8" name="Rectangle 7"/>
          <p:cNvSpPr/>
          <p:nvPr/>
        </p:nvSpPr>
        <p:spPr>
          <a:xfrm>
            <a:off x="9288615" y="3704615"/>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 code: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13689</a:t>
            </a:r>
          </a:p>
        </p:txBody>
      </p:sp>
      <p:sp>
        <p:nvSpPr>
          <p:cNvPr id="15" name="Rectangle 14"/>
          <p:cNvSpPr/>
          <p:nvPr/>
        </p:nvSpPr>
        <p:spPr>
          <a:xfrm>
            <a:off x="9288615" y="4224391"/>
            <a:ext cx="2256049"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 Digital</a:t>
            </a:r>
          </a:p>
        </p:txBody>
      </p:sp>
      <p:sp>
        <p:nvSpPr>
          <p:cNvPr id="41" name="Rectangle 40"/>
          <p:cNvSpPr/>
          <p:nvPr/>
        </p:nvSpPr>
        <p:spPr>
          <a:xfrm>
            <a:off x="9288614" y="1791738"/>
            <a:ext cx="2346337"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local (but run by CDO team)</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English</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sym typeface="Wingdings" panose="05000000000000000000" pitchFamily="2" charset="2"/>
              </a:rPr>
              <a:t>Prescribed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sym typeface="Wingdings" panose="05000000000000000000" pitchFamily="2" charset="2"/>
              </a:rPr>
              <a:t> Business Must</a:t>
            </a: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forMetris: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2</a:t>
            </a:r>
          </a:p>
        </p:txBody>
      </p:sp>
      <p:sp>
        <p:nvSpPr>
          <p:cNvPr id="19" name="ZoneTexte 18"/>
          <p:cNvSpPr txBox="1"/>
          <p:nvPr/>
        </p:nvSpPr>
        <p:spPr>
          <a:xfrm>
            <a:off x="7226300" y="37787"/>
            <a:ext cx="4860596" cy="307777"/>
          </a:xfrm>
          <a:prstGeom prst="rect">
            <a:avLst/>
          </a:prstGeom>
          <a:noFill/>
        </p:spPr>
        <p:txBody>
          <a:bodyPr wrap="square" rtlCol="0">
            <a:spAutoFit/>
          </a:bodyPr>
          <a:lstStyle/>
          <a:p>
            <a:pPr lvl="0" algn="r">
              <a:defRPr/>
            </a:pPr>
            <a:r>
              <a:rPr lang="en-US" sz="1400" b="1">
                <a:solidFill>
                  <a:prstClr val="white">
                    <a:lumMod val="65000"/>
                  </a:prstClr>
                </a:solidFill>
                <a:latin typeface="Century Gothic" panose="020B0502020202020204" pitchFamily="34" charset="0"/>
                <a:ea typeface="AvantGarde Bk BT Book" charset="0"/>
                <a:cs typeface="AvantGarde Bk BT Book" charset="0"/>
              </a:rPr>
              <a:t>Ways of Working</a:t>
            </a:r>
          </a:p>
        </p:txBody>
      </p:sp>
      <p:sp>
        <p:nvSpPr>
          <p:cNvPr id="18" name="Rectangle 17"/>
          <p:cNvSpPr/>
          <p:nvPr/>
        </p:nvSpPr>
        <p:spPr>
          <a:xfrm>
            <a:off x="9288615" y="4750656"/>
            <a:ext cx="2454147" cy="646331"/>
          </a:xfrm>
          <a:prstGeom prst="rect">
            <a:avLst/>
          </a:prstGeom>
        </p:spPr>
        <p:txBody>
          <a:bodyPr wrap="square" anchor="t">
            <a:spAutoFit/>
          </a:bodyPr>
          <a:lstStyle/>
          <a:p>
            <a:pPr defTabSz="457147">
              <a:defRPr/>
            </a:pPr>
            <a:r>
              <a:rPr kumimoji="0" lang="en-US" sz="1200" b="0" i="0" u="none" strike="noStrike" kern="1200" cap="none" spc="0" normalizeH="0" baseline="0" noProof="0">
                <a:ln>
                  <a:noFill/>
                </a:ln>
                <a:solidFill>
                  <a:srgbClr val="414241"/>
                </a:solidFill>
                <a:effectLst/>
                <a:uLnTx/>
                <a:uFillTx/>
                <a:latin typeface="Century Gothic"/>
                <a:ea typeface="+mn-ea"/>
                <a:cs typeface="+mn-cs"/>
              </a:rPr>
              <a:t>Training cost: </a:t>
            </a:r>
            <a:r>
              <a:rPr lang="en-US" sz="1200" b="1">
                <a:solidFill>
                  <a:srgbClr val="414241"/>
                </a:solidFill>
                <a:latin typeface="Century Gothic"/>
              </a:rPr>
              <a:t>around 800€ per participant if 30 persons</a:t>
            </a:r>
            <a:endParaRPr lang="en-US" sz="1100" b="1">
              <a:solidFill>
                <a:srgbClr val="414241"/>
              </a:solidFill>
              <a:latin typeface="Century Gothic"/>
              <a:cs typeface="Calibri"/>
            </a:endParaRPr>
          </a:p>
          <a:p>
            <a:pPr defTabSz="457147">
              <a:defRPr/>
            </a:pPr>
            <a:r>
              <a:rPr lang="en-US" sz="1200" b="1">
                <a:solidFill>
                  <a:srgbClr val="414241"/>
                </a:solidFill>
                <a:latin typeface="Century Gothic"/>
              </a:rPr>
              <a:t>(25 000</a:t>
            </a:r>
            <a:r>
              <a:rPr kumimoji="0" lang="en-US" sz="1200" b="1" i="0" u="none" strike="noStrike" kern="1200" cap="none" spc="0" normalizeH="0" baseline="0" noProof="0">
                <a:ln>
                  <a:noFill/>
                </a:ln>
                <a:solidFill>
                  <a:srgbClr val="414241"/>
                </a:solidFill>
                <a:effectLst/>
                <a:uLnTx/>
                <a:uFillTx/>
                <a:latin typeface="Century Gothic"/>
                <a:ea typeface="+mn-ea"/>
              </a:rPr>
              <a:t>€</a:t>
            </a:r>
            <a:r>
              <a:rPr lang="en-US" sz="1200" b="1">
                <a:solidFill>
                  <a:srgbClr val="414241"/>
                </a:solidFill>
                <a:latin typeface="Century Gothic"/>
              </a:rPr>
              <a:t> per session)</a:t>
            </a:r>
            <a:endParaRPr lang="en-US" sz="1100" b="1" i="0" u="none" strike="noStrike" kern="1200" cap="none" spc="0" normalizeH="0" baseline="0" noProof="0">
              <a:ln>
                <a:noFill/>
              </a:ln>
              <a:solidFill>
                <a:srgbClr val="414241"/>
              </a:solidFill>
              <a:effectLst/>
              <a:uLnTx/>
              <a:uFillTx/>
              <a:latin typeface="Century Gothic"/>
              <a:cs typeface="Calibri"/>
            </a:endParaRPr>
          </a:p>
        </p:txBody>
      </p:sp>
    </p:spTree>
    <p:extLst>
      <p:ext uri="{BB962C8B-B14F-4D97-AF65-F5344CB8AC3E}">
        <p14:creationId xmlns:p14="http://schemas.microsoft.com/office/powerpoint/2010/main" val="1781170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solidFill>
                  <a:prstClr val="white"/>
                </a:solidFill>
              </a:rPr>
              <a:t>Project Management Essentials</a:t>
            </a:r>
            <a:endParaRPr lang="en-US"/>
          </a:p>
        </p:txBody>
      </p:sp>
      <p:sp>
        <p:nvSpPr>
          <p:cNvPr id="5" name="Rectangle 4"/>
          <p:cNvSpPr/>
          <p:nvPr/>
        </p:nvSpPr>
        <p:spPr>
          <a:xfrm>
            <a:off x="561975" y="1036436"/>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Teaser</a:t>
            </a:r>
            <a:endParaRPr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defTabSz="457147">
              <a:defRPr/>
            </a:pPr>
            <a:r>
              <a:rPr lang="en-US" sz="1200">
                <a:solidFill>
                  <a:srgbClr val="414241"/>
                </a:solidFill>
                <a:latin typeface="Century Gothic"/>
              </a:rPr>
              <a:t>This training aims to equip Project Managers and Directors </a:t>
            </a:r>
            <a:r>
              <a:rPr lang="en-GB" sz="1200">
                <a:solidFill>
                  <a:srgbClr val="414241"/>
                </a:solidFill>
                <a:latin typeface="Century Gothic"/>
              </a:rPr>
              <a:t>with essential project management concepts, tools and </a:t>
            </a:r>
            <a:r>
              <a:rPr lang="en-GB" sz="1200" err="1">
                <a:solidFill>
                  <a:srgbClr val="414241"/>
                </a:solidFill>
                <a:latin typeface="Century Gothic"/>
              </a:rPr>
              <a:t>mindset</a:t>
            </a:r>
            <a:r>
              <a:rPr lang="en-GB" sz="1200">
                <a:solidFill>
                  <a:srgbClr val="414241"/>
                </a:solidFill>
                <a:latin typeface="Century Gothic"/>
              </a:rPr>
              <a:t>, through action learning and a business case study. </a:t>
            </a:r>
            <a:endParaRPr lang="en-US" sz="1200">
              <a:solidFill>
                <a:srgbClr val="414241"/>
              </a:solidFill>
              <a:latin typeface="Century Gothic"/>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Learning Objectives</a:t>
            </a:r>
            <a:endParaRPr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171450" indent="-171450">
              <a:lnSpc>
                <a:spcPct val="110000"/>
              </a:lnSpc>
              <a:buFont typeface="Arial" panose="020B0604020202020204" pitchFamily="34" charset="0"/>
              <a:buChar char="•"/>
              <a:defRPr/>
            </a:pPr>
            <a:r>
              <a:rPr kumimoji="0" lang="en-GB" sz="1200" b="0" i="0" u="none" strike="noStrike" kern="1200" cap="none" spc="0" normalizeH="0" baseline="0" noProof="0">
                <a:ln>
                  <a:noFill/>
                </a:ln>
                <a:solidFill>
                  <a:srgbClr val="414241"/>
                </a:solidFill>
                <a:effectLst/>
                <a:uLnTx/>
                <a:uFillTx/>
                <a:latin typeface="Century Gothic"/>
              </a:rPr>
              <a:t>Understand the common language of L'Oréal project management</a:t>
            </a:r>
            <a:r>
              <a:rPr lang="en-GB" sz="1200">
                <a:solidFill>
                  <a:srgbClr val="414241"/>
                </a:solidFill>
                <a:latin typeface="Century Gothic"/>
              </a:rPr>
              <a:t> </a:t>
            </a:r>
            <a:endParaRPr lang="en-GB" sz="1200" b="0" i="0" u="none" strike="noStrike" kern="1200" cap="none" spc="0" normalizeH="0" baseline="0" noProof="0">
              <a:ln>
                <a:noFill/>
              </a:ln>
              <a:solidFill>
                <a:srgbClr val="414241"/>
              </a:solidFill>
              <a:effectLst/>
              <a:uLnTx/>
              <a:uFillTx/>
              <a:latin typeface="Century Gothic" panose="020B0502020202020204" pitchFamily="34" charset="0"/>
            </a:endParaRPr>
          </a:p>
          <a:p>
            <a:pPr marL="171450" indent="-171450">
              <a:lnSpc>
                <a:spcPct val="110000"/>
              </a:lnSpc>
              <a:buFont typeface="Arial" panose="020B0604020202020204" pitchFamily="34" charset="0"/>
              <a:buChar char="•"/>
              <a:defRPr/>
            </a:pPr>
            <a:r>
              <a:rPr lang="en-GB" sz="1200">
                <a:solidFill>
                  <a:srgbClr val="414241"/>
                </a:solidFill>
                <a:latin typeface="Century Gothic"/>
              </a:rPr>
              <a:t>Grasp the key notions of project management — the project triangle, the steps and gates system, </a:t>
            </a:r>
            <a:r>
              <a:rPr lang="en-GB" sz="1200">
                <a:solidFill>
                  <a:srgbClr val="414241"/>
                </a:solidFill>
                <a:latin typeface="Century Gothic" panose="020B0502020202020204" pitchFamily="34" charset="0"/>
              </a:rPr>
              <a:t/>
            </a:r>
            <a:br>
              <a:rPr lang="en-GB" sz="1200">
                <a:solidFill>
                  <a:srgbClr val="414241"/>
                </a:solidFill>
                <a:latin typeface="Century Gothic" panose="020B0502020202020204" pitchFamily="34" charset="0"/>
              </a:rPr>
            </a:br>
            <a:r>
              <a:rPr lang="en-GB" sz="1200">
                <a:solidFill>
                  <a:srgbClr val="414241"/>
                </a:solidFill>
                <a:latin typeface="Century Gothic"/>
              </a:rPr>
              <a:t>roles and responsibilities </a:t>
            </a:r>
            <a:endParaRPr lang="en-GB" sz="1200">
              <a:solidFill>
                <a:srgbClr val="414241"/>
              </a:solidFill>
              <a:latin typeface="Century Gothic" panose="020B0502020202020204" pitchFamily="34" charset="0"/>
            </a:endParaRPr>
          </a:p>
          <a:p>
            <a:pPr marL="171450" marR="0" lvl="0" indent="-1714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a:ln>
                  <a:noFill/>
                </a:ln>
                <a:solidFill>
                  <a:srgbClr val="414241"/>
                </a:solidFill>
                <a:effectLst/>
                <a:uLnTx/>
                <a:uFillTx/>
                <a:latin typeface="Century Gothic"/>
              </a:rPr>
              <a:t>Be able to apply key project management tools, like project charter, planning, budget and risks matrix</a:t>
            </a:r>
            <a:endParaRPr lang="en-GB" sz="1200" b="0" i="0" u="none" strike="noStrike" kern="1200" cap="none" spc="0" normalizeH="0" baseline="0" noProof="0">
              <a:ln>
                <a:noFill/>
              </a:ln>
              <a:solidFill>
                <a:srgbClr val="414241"/>
              </a:solidFill>
              <a:effectLst/>
              <a:uLnTx/>
              <a:uFillTx/>
              <a:latin typeface="Century Gothic"/>
            </a:endParaRPr>
          </a:p>
          <a:p>
            <a:pPr marL="171450" marR="0" lvl="0" indent="-1714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a:ln>
                  <a:noFill/>
                </a:ln>
                <a:solidFill>
                  <a:srgbClr val="414241"/>
                </a:solidFill>
                <a:effectLst/>
                <a:uLnTx/>
                <a:uFillTx/>
                <a:latin typeface="Century Gothic"/>
              </a:rPr>
              <a:t>Embrace some key principles of stakeholder management</a:t>
            </a:r>
            <a:endParaRPr kumimoji="0" lang="en-US" sz="1200" b="0" i="0" u="none" strike="noStrike" kern="1200" cap="none" spc="0" normalizeH="0" baseline="0" noProof="0">
              <a:ln>
                <a:noFill/>
              </a:ln>
              <a:solidFill>
                <a:srgbClr val="414241"/>
              </a:solidFill>
              <a:effectLst/>
              <a:uLnTx/>
              <a:uFillTx/>
              <a:latin typeface="Century Gothic"/>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Target</a:t>
            </a:r>
            <a:endParaRPr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914400" rtl="0" eaLnBrk="1" fontAlgn="auto" latinLnBrk="0" hangingPunct="1">
              <a:lnSpc>
                <a:spcPct val="100000"/>
              </a:lnSpc>
              <a:spcBef>
                <a:spcPts val="300"/>
              </a:spcBef>
              <a:spcAft>
                <a:spcPts val="0"/>
              </a:spcAft>
              <a:buClrTx/>
              <a:buSzPct val="80000"/>
              <a:buFontTx/>
              <a:buNone/>
              <a:tabLst/>
              <a:defRPr/>
            </a:pPr>
            <a:r>
              <a:rPr kumimoji="0" lang="en-GB" sz="1200" b="0" i="0" u="none" strike="noStrike" kern="1200" cap="none" spc="0" normalizeH="0" baseline="0" noProof="0">
                <a:ln>
                  <a:noFill/>
                </a:ln>
                <a:solidFill>
                  <a:srgbClr val="414241"/>
                </a:solidFill>
                <a:effectLst/>
                <a:uLnTx/>
                <a:uFillTx/>
                <a:latin typeface="Century Gothic"/>
              </a:rPr>
              <a:t>Project managers/directors</a:t>
            </a:r>
            <a:endParaRPr lang="en-GB" sz="1200" b="0" i="0" u="none" strike="noStrike" kern="1200" cap="none" spc="0" normalizeH="0" baseline="0" noProof="0">
              <a:ln>
                <a:noFill/>
              </a:ln>
              <a:solidFill>
                <a:srgbClr val="414241"/>
              </a:solidFill>
              <a:effectLst/>
              <a:uLnTx/>
              <a:uFillTx/>
              <a:latin typeface="Century Gothic"/>
            </a:endParaRPr>
          </a:p>
          <a:p>
            <a:pPr marL="0" marR="0" lvl="0" indent="0" algn="l" defTabSz="914400" rtl="0" eaLnBrk="1" fontAlgn="auto" latinLnBrk="0" hangingPunct="1">
              <a:lnSpc>
                <a:spcPct val="100000"/>
              </a:lnSpc>
              <a:spcBef>
                <a:spcPts val="300"/>
              </a:spcBef>
              <a:spcAft>
                <a:spcPts val="0"/>
              </a:spcAft>
              <a:buClrTx/>
              <a:buSzPct val="80000"/>
              <a:buFontTx/>
              <a:buNone/>
              <a:tabLst/>
              <a:defRPr/>
            </a:pPr>
            <a:r>
              <a:rPr kumimoji="0" lang="en-GB" sz="1200" b="0" i="0" u="none" strike="noStrike" kern="1200" cap="none" spc="0" normalizeH="0" baseline="0" noProof="0">
                <a:ln>
                  <a:noFill/>
                </a:ln>
                <a:solidFill>
                  <a:srgbClr val="414241"/>
                </a:solidFill>
                <a:effectLst/>
                <a:uLnTx/>
                <a:uFillTx/>
                <a:latin typeface="Century Gothic"/>
              </a:rPr>
              <a:t>Leaders in charge of projects</a:t>
            </a:r>
            <a:endParaRPr kumimoji="0" lang="en-US" sz="1200" b="0" i="0" u="none" strike="noStrike" kern="1200" cap="none" spc="0" normalizeH="0" baseline="0" noProof="0">
              <a:ln>
                <a:noFill/>
              </a:ln>
              <a:solidFill>
                <a:srgbClr val="414241"/>
              </a:solidFill>
              <a:effectLst/>
              <a:uLnTx/>
              <a:uFillTx/>
              <a:latin typeface="Century Gothic"/>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Prerequisite</a:t>
            </a:r>
            <a:endParaRPr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defTabSz="457147">
              <a:defRPr/>
            </a:pPr>
            <a:r>
              <a:rPr lang="en-US" sz="1200">
                <a:solidFill>
                  <a:srgbClr val="414241"/>
                </a:solidFill>
                <a:latin typeface="Century Gothic"/>
                <a:ea typeface="AvantGarde Bk BT Book" charset="0"/>
                <a:cs typeface="AvantGarde Bk BT Book" charset="0"/>
              </a:rPr>
              <a:t>E-learning "Project Management Essentials" on My Learning (</a:t>
            </a:r>
            <a:r>
              <a:rPr lang="en-US" sz="1200">
                <a:solidFill>
                  <a:srgbClr val="414241"/>
                </a:solidFill>
                <a:latin typeface="Century Gothic"/>
                <a:ea typeface="AvantGarde Bk BT Book" charset="0"/>
                <a:cs typeface="AvantGarde Bk BT Book" charset="0"/>
                <a:hlinkClick r:id="rId3"/>
              </a:rPr>
              <a:t>click here</a:t>
            </a:r>
            <a:r>
              <a:rPr lang="en-US" sz="1200">
                <a:solidFill>
                  <a:srgbClr val="414241"/>
                </a:solidFill>
                <a:latin typeface="Century Gothic"/>
                <a:ea typeface="AvantGarde Bk BT Book" charset="0"/>
                <a:cs typeface="AvantGarde Bk BT Book" charset="0"/>
              </a:rPr>
              <a:t>)</a:t>
            </a:r>
            <a:endParaRPr lang="en-US" sz="1200">
              <a:solidFill>
                <a:srgbClr val="414241"/>
              </a:solidFill>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3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L’Oréal Competencies</a:t>
            </a:r>
            <a:endParaRPr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3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484573"/>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Duration: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2 days</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8" name="Rectangle 7"/>
          <p:cNvSpPr/>
          <p:nvPr/>
        </p:nvSpPr>
        <p:spPr>
          <a:xfrm>
            <a:off x="9288615" y="3625003"/>
            <a:ext cx="1886936" cy="646331"/>
          </a:xfrm>
          <a:prstGeom prst="rect">
            <a:avLst/>
          </a:prstGeom>
        </p:spPr>
        <p:txBody>
          <a:bodyPr wrap="square" anchor="t">
            <a:spAutoFit/>
          </a:bodyPr>
          <a:lstStyle/>
          <a:p>
            <a:pPr defTabSz="457147">
              <a:defRPr/>
            </a:pPr>
            <a:r>
              <a:rPr kumimoji="0" lang="en-US" sz="1200" b="0" i="0" u="none" strike="noStrike" kern="1200" cap="none" spc="0" normalizeH="0" baseline="0" noProof="0">
                <a:ln>
                  <a:noFill/>
                </a:ln>
                <a:solidFill>
                  <a:srgbClr val="414241"/>
                </a:solidFill>
                <a:effectLst/>
                <a:uLnTx/>
                <a:uFillTx/>
                <a:latin typeface="Century Gothic"/>
              </a:rPr>
              <a:t>LO code: </a:t>
            </a:r>
            <a:r>
              <a:rPr kumimoji="0" lang="en-US" sz="1200" b="1" i="0" u="none" strike="noStrike" kern="1200" cap="none" spc="0" normalizeH="0" baseline="0" noProof="0">
                <a:ln>
                  <a:noFill/>
                </a:ln>
                <a:solidFill>
                  <a:srgbClr val="414241"/>
                </a:solidFill>
                <a:effectLst/>
                <a:uLnTx/>
                <a:uFillTx/>
                <a:latin typeface="Century Gothic"/>
              </a:rPr>
              <a:t>30331 (APAC pilot)</a:t>
            </a:r>
            <a:r>
              <a:rPr lang="en-US" sz="1200" b="1">
                <a:solidFill>
                  <a:srgbClr val="414241"/>
                </a:solidFill>
                <a:latin typeface="Century Gothic"/>
              </a:rPr>
              <a:t> or local (KLO 30131)</a:t>
            </a:r>
            <a:endParaRPr kumimoji="0" lang="en-US" sz="1200" b="1" i="0" u="none" strike="noStrike" kern="1200" cap="none" spc="0" normalizeH="0" baseline="0" noProof="0">
              <a:ln>
                <a:noFill/>
              </a:ln>
              <a:solidFill>
                <a:srgbClr val="414241"/>
              </a:solidFill>
              <a:effectLst/>
              <a:uLnTx/>
              <a:uFillTx/>
              <a:latin typeface="Century Gothic" panose="020B0502020202020204" pitchFamily="34" charset="0"/>
            </a:endParaRPr>
          </a:p>
        </p:txBody>
      </p:sp>
      <p:sp>
        <p:nvSpPr>
          <p:cNvPr id="15" name="Rectangle 14"/>
          <p:cNvSpPr/>
          <p:nvPr/>
        </p:nvSpPr>
        <p:spPr>
          <a:xfrm>
            <a:off x="9288615" y="4224391"/>
            <a:ext cx="2585869"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rPr>
              <a:t>Learning Centre:</a:t>
            </a:r>
          </a:p>
          <a:p>
            <a:pPr defTabSz="457147">
              <a:defRPr/>
            </a:pPr>
            <a:r>
              <a:rPr kumimoji="0" lang="en-US" sz="1200" b="1" i="0" u="none" strike="noStrike" kern="1200" cap="none" spc="0" normalizeH="0" baseline="0" noProof="0">
                <a:ln>
                  <a:noFill/>
                </a:ln>
                <a:solidFill>
                  <a:srgbClr val="414241"/>
                </a:solidFill>
                <a:effectLst/>
                <a:uLnTx/>
                <a:uFillTx/>
                <a:latin typeface="Century Gothic"/>
              </a:rPr>
              <a:t>Learning - APAC Zone</a:t>
            </a:r>
            <a:r>
              <a:rPr lang="en-US" sz="1200" b="1">
                <a:solidFill>
                  <a:srgbClr val="414241"/>
                </a:solidFill>
                <a:latin typeface="Century Gothic"/>
              </a:rPr>
              <a:t> or local</a:t>
            </a:r>
            <a:endParaRPr lang="en-US" sz="1200" b="1" i="0" u="none" strike="noStrike" kern="1200" cap="none" spc="0" normalizeH="0" baseline="0" noProof="0">
              <a:ln>
                <a:noFill/>
              </a:ln>
              <a:solidFill>
                <a:srgbClr val="414241"/>
              </a:solidFill>
              <a:effectLst/>
              <a:uLnTx/>
              <a:uFillTx/>
              <a:latin typeface="Century Gothic" panose="020B0502020202020204" pitchFamily="34" charset="0"/>
            </a:endParaRPr>
          </a:p>
        </p:txBody>
      </p:sp>
      <p:sp>
        <p:nvSpPr>
          <p:cNvPr id="16" name="Rectangle 15"/>
          <p:cNvSpPr/>
          <p:nvPr/>
        </p:nvSpPr>
        <p:spPr>
          <a:xfrm>
            <a:off x="9288615" y="4938438"/>
            <a:ext cx="2529745" cy="461665"/>
          </a:xfrm>
          <a:prstGeom prst="rect">
            <a:avLst/>
          </a:prstGeom>
        </p:spPr>
        <p:txBody>
          <a:bodyPr wrap="square" anchor="t">
            <a:spAutoFit/>
          </a:bodyPr>
          <a:lstStyle/>
          <a:p>
            <a:pPr defTabSz="457147">
              <a:defRPr/>
            </a:pPr>
            <a:r>
              <a:rPr kumimoji="0" lang="en-US" sz="1200" b="0" i="0" u="none" strike="noStrike" kern="1200" cap="none" spc="0" normalizeH="0" baseline="0" noProof="0">
                <a:ln>
                  <a:noFill/>
                </a:ln>
                <a:solidFill>
                  <a:srgbClr val="414241"/>
                </a:solidFill>
                <a:effectLst/>
                <a:uLnTx/>
                <a:uFillTx/>
                <a:latin typeface="Century Gothic"/>
              </a:rPr>
              <a:t>Training cost: </a:t>
            </a:r>
            <a:r>
              <a:rPr lang="en-US" sz="1200" b="1">
                <a:solidFill>
                  <a:srgbClr val="414241"/>
                </a:solidFill>
                <a:latin typeface="Century Gothic"/>
              </a:rPr>
              <a:t>15 000 CNY or local</a:t>
            </a:r>
            <a:endParaRPr kumimoji="0" lang="en-US" sz="1100" b="1" i="0" u="none" strike="noStrike" kern="1200" cap="none" spc="0" normalizeH="0" baseline="0" noProof="0">
              <a:ln>
                <a:noFill/>
              </a:ln>
              <a:solidFill>
                <a:srgbClr val="414241"/>
              </a:solidFill>
              <a:effectLst/>
              <a:uLnTx/>
              <a:uFillTx/>
              <a:latin typeface="Century Gothic" panose="020B0502020202020204" pitchFamily="34" charset="0"/>
            </a:endParaRPr>
          </a:p>
        </p:txBody>
      </p:sp>
      <p:sp>
        <p:nvSpPr>
          <p:cNvPr id="41" name="Rectangle 40"/>
          <p:cNvSpPr/>
          <p:nvPr/>
        </p:nvSpPr>
        <p:spPr>
          <a:xfrm>
            <a:off x="9288615" y="1799212"/>
            <a:ext cx="2251389" cy="276999"/>
          </a:xfrm>
          <a:prstGeom prst="rect">
            <a:avLst/>
          </a:prstGeom>
        </p:spPr>
        <p:txBody>
          <a:bodyPr wrap="square" anchor="t">
            <a:spAutoFit/>
          </a:bodyPr>
          <a:lstStyle/>
          <a:p>
            <a:pPr defTabSz="457147">
              <a:defRPr/>
            </a:pPr>
            <a:r>
              <a:rPr kumimoji="0" lang="en-US" sz="1200" b="0" i="0" u="none" strike="noStrike" kern="1200" cap="none" spc="0" normalizeH="0" baseline="0" noProof="0">
                <a:ln>
                  <a:noFill/>
                </a:ln>
                <a:solidFill>
                  <a:srgbClr val="414241"/>
                </a:solidFill>
                <a:effectLst/>
                <a:uLnTx/>
                <a:uFillTx/>
                <a:latin typeface="Century Gothic"/>
              </a:rPr>
              <a:t>Location: </a:t>
            </a:r>
            <a:r>
              <a:rPr kumimoji="0" lang="en-US" sz="1200" b="1" i="0" u="none" strike="noStrike" kern="1200" cap="none" spc="0" normalizeH="0" baseline="0" noProof="0">
                <a:ln>
                  <a:noFill/>
                </a:ln>
                <a:solidFill>
                  <a:srgbClr val="414241"/>
                </a:solidFill>
                <a:effectLst/>
                <a:uLnTx/>
                <a:uFillTx/>
                <a:latin typeface="Century Gothic"/>
              </a:rPr>
              <a:t>Local</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ndParaRPr>
          </a:p>
        </p:txBody>
      </p:sp>
      <p:sp>
        <p:nvSpPr>
          <p:cNvPr id="44" name="Rectangle 43"/>
          <p:cNvSpPr/>
          <p:nvPr/>
        </p:nvSpPr>
        <p:spPr>
          <a:xfrm>
            <a:off x="9288614" y="3093889"/>
            <a:ext cx="2346337" cy="276999"/>
          </a:xfrm>
          <a:prstGeom prst="rect">
            <a:avLst/>
          </a:prstGeom>
        </p:spPr>
        <p:txBody>
          <a:bodyPr wrap="square" anchor="t">
            <a:spAutoFit/>
          </a:bodyPr>
          <a:lstStyle/>
          <a:p>
            <a:pPr defTabSz="457147">
              <a:defRPr/>
            </a:pPr>
            <a:r>
              <a:rPr kumimoji="0" lang="en-US" sz="1200" b="0" i="0" u="none" strike="noStrike" kern="1200" cap="none" spc="0" normalizeH="0" baseline="0" noProof="0">
                <a:ln>
                  <a:noFill/>
                </a:ln>
                <a:solidFill>
                  <a:srgbClr val="414241"/>
                </a:solidFill>
                <a:effectLst/>
                <a:uLnTx/>
                <a:uFillTx/>
                <a:latin typeface="Century Gothic"/>
              </a:rPr>
              <a:t>Language: </a:t>
            </a:r>
            <a:r>
              <a:rPr kumimoji="0" lang="en-US" sz="1200" b="1" i="0" u="none" strike="noStrike" kern="1200" cap="none" spc="0" normalizeH="0" baseline="0" noProof="0">
                <a:ln>
                  <a:noFill/>
                </a:ln>
                <a:solidFill>
                  <a:srgbClr val="414241"/>
                </a:solidFill>
                <a:effectLst/>
                <a:uLnTx/>
                <a:uFillTx/>
                <a:latin typeface="Century Gothic"/>
              </a:rPr>
              <a:t>English</a:t>
            </a:r>
            <a:r>
              <a:rPr lang="en-US" sz="1200" b="1">
                <a:solidFill>
                  <a:srgbClr val="414241"/>
                </a:solidFill>
                <a:latin typeface="Century Gothic"/>
              </a:rPr>
              <a:t> or local</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ndParaRPr>
          </a:p>
        </p:txBody>
      </p:sp>
      <p:sp>
        <p:nvSpPr>
          <p:cNvPr id="17" name="Rectangle 16"/>
          <p:cNvSpPr/>
          <p:nvPr/>
        </p:nvSpPr>
        <p:spPr>
          <a:xfrm>
            <a:off x="9288615" y="1174565"/>
            <a:ext cx="2455710"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rPr>
              <a:t>Self-Directed Learning:</a:t>
            </a:r>
          </a:p>
          <a:p>
            <a:pPr defTabSz="457147">
              <a:defRPr/>
            </a:pPr>
            <a:r>
              <a:rPr kumimoji="0" lang="en-US" sz="1200" b="0" i="0" u="none" strike="noStrike" kern="1200" cap="none" spc="0" normalizeH="0" baseline="0" noProof="0">
                <a:ln>
                  <a:noFill/>
                </a:ln>
                <a:solidFill>
                  <a:srgbClr val="414241"/>
                </a:solidFill>
                <a:effectLst/>
                <a:uLnTx/>
                <a:uFillTx/>
                <a:latin typeface="Century Gothic"/>
                <a:sym typeface="Wingdings" panose="05000000000000000000" pitchFamily="2" charset="2"/>
              </a:rPr>
              <a:t></a:t>
            </a:r>
            <a:r>
              <a:rPr lang="en-US" sz="1200">
                <a:solidFill>
                  <a:srgbClr val="414241"/>
                </a:solidFill>
                <a:latin typeface="Century Gothic"/>
                <a:sym typeface="Wingdings" panose="05000000000000000000" pitchFamily="2" charset="2"/>
              </a:rPr>
              <a:t> Flex Select</a:t>
            </a:r>
            <a:endParaRPr kumimoji="0" lang="en-US" sz="1200" b="0" i="0" u="none" strike="noStrike" kern="1200" cap="none" spc="0" normalizeH="0" baseline="0" noProof="0">
              <a:ln>
                <a:noFill/>
              </a:ln>
              <a:solidFill>
                <a:srgbClr val="414241"/>
              </a:solidFill>
              <a:effectLst/>
              <a:uLnTx/>
              <a:uFillTx/>
              <a:latin typeface="Century Gothic"/>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forMetris: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2</a:t>
            </a:r>
          </a:p>
        </p:txBody>
      </p:sp>
      <p:sp>
        <p:nvSpPr>
          <p:cNvPr id="40" name="Rectangle à coins arrondis 9"/>
          <p:cNvSpPr/>
          <p:nvPr/>
        </p:nvSpPr>
        <p:spPr>
          <a:xfrm>
            <a:off x="654718" y="5372678"/>
            <a:ext cx="1639985" cy="225018"/>
          </a:xfrm>
          <a:prstGeom prst="roundRect">
            <a:avLst/>
          </a:prstGeom>
          <a:solidFill>
            <a:srgbClr val="E12753"/>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rPr>
              <a:t>Integrator</a:t>
            </a:r>
          </a:p>
        </p:txBody>
      </p:sp>
      <p:sp>
        <p:nvSpPr>
          <p:cNvPr id="42" name="Rectangle à coins arrondis 9"/>
          <p:cNvSpPr/>
          <p:nvPr/>
        </p:nvSpPr>
        <p:spPr>
          <a:xfrm>
            <a:off x="654717" y="5649786"/>
            <a:ext cx="1639985" cy="225018"/>
          </a:xfrm>
          <a:prstGeom prst="roundRect">
            <a:avLst/>
          </a:prstGeom>
          <a:solidFill>
            <a:srgbClr val="BFD324"/>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16803" tIns="58401" rIns="116803" bIns="58401"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b-NO" sz="1100" b="1" i="1" u="none" strike="noStrike" kern="1200" cap="none" spc="0" normalizeH="0" baseline="0" noProof="0">
                <a:ln>
                  <a:noFill/>
                </a:ln>
                <a:solidFill>
                  <a:prstClr val="white"/>
                </a:solidFill>
                <a:effectLst/>
                <a:uLnTx/>
                <a:uFillTx/>
                <a:latin typeface="Century Gothic" panose="020B0502020202020204" pitchFamily="34" charset="0"/>
                <a:ea typeface="+mn-ea"/>
                <a:cs typeface="+mn-cs"/>
              </a:rPr>
              <a:t>Strategist</a:t>
            </a:r>
          </a:p>
        </p:txBody>
      </p:sp>
      <p:sp>
        <p:nvSpPr>
          <p:cNvPr id="18" name="ZoneTexte 17"/>
          <p:cNvSpPr txBox="1"/>
          <p:nvPr/>
        </p:nvSpPr>
        <p:spPr>
          <a:xfrm>
            <a:off x="7226300" y="37787"/>
            <a:ext cx="4860596" cy="307777"/>
          </a:xfrm>
          <a:prstGeom prst="rect">
            <a:avLst/>
          </a:prstGeom>
          <a:noFill/>
        </p:spPr>
        <p:txBody>
          <a:bodyPr wrap="square" rtlCol="0">
            <a:spAutoFit/>
          </a:bodyPr>
          <a:lstStyle/>
          <a:p>
            <a:pPr lvl="0" algn="r">
              <a:defRPr/>
            </a:pPr>
            <a:r>
              <a:rPr lang="en-US" sz="1400" b="1">
                <a:solidFill>
                  <a:prstClr val="white">
                    <a:lumMod val="65000"/>
                  </a:prstClr>
                </a:solidFill>
                <a:latin typeface="Century Gothic" panose="020B0502020202020204" pitchFamily="34" charset="0"/>
                <a:ea typeface="AvantGarde Bk BT Book" charset="0"/>
                <a:cs typeface="AvantGarde Bk BT Book" charset="0"/>
              </a:rPr>
              <a:t>Ways of Working</a:t>
            </a:r>
          </a:p>
        </p:txBody>
      </p:sp>
    </p:spTree>
    <p:extLst>
      <p:ext uri="{BB962C8B-B14F-4D97-AF65-F5344CB8AC3E}">
        <p14:creationId xmlns:p14="http://schemas.microsoft.com/office/powerpoint/2010/main" val="3650974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GB">
                <a:solidFill>
                  <a:prstClr val="white"/>
                </a:solidFill>
              </a:rPr>
              <a:t>Taking on a Complex Project (Online Coaching)</a:t>
            </a:r>
          </a:p>
        </p:txBody>
      </p:sp>
      <p:sp>
        <p:nvSpPr>
          <p:cNvPr id="6" name="Rectangle 5"/>
          <p:cNvSpPr/>
          <p:nvPr/>
        </p:nvSpPr>
        <p:spPr>
          <a:xfrm>
            <a:off x="9288615" y="2484573"/>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Duration: </a:t>
            </a:r>
            <a:r>
              <a:rPr kumimoji="0" lang="en-GB"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7 hours	</a:t>
            </a:r>
            <a:endParaRPr kumimoji="0" lang="en-GB"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8" name="Rectangle 7"/>
          <p:cNvSpPr/>
          <p:nvPr/>
        </p:nvSpPr>
        <p:spPr>
          <a:xfrm>
            <a:off x="9288614" y="3704615"/>
            <a:ext cx="2256049"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 code: </a:t>
            </a:r>
            <a:r>
              <a:rPr kumimoji="0" lang="en-GB"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local (KLO 34387)</a:t>
            </a:r>
          </a:p>
        </p:txBody>
      </p:sp>
      <p:sp>
        <p:nvSpPr>
          <p:cNvPr id="16" name="Rectangle 15"/>
          <p:cNvSpPr/>
          <p:nvPr/>
        </p:nvSpPr>
        <p:spPr>
          <a:xfrm>
            <a:off x="9288615" y="4938438"/>
            <a:ext cx="2188551" cy="276999"/>
          </a:xfrm>
          <a:prstGeom prst="rect">
            <a:avLst/>
          </a:prstGeom>
        </p:spPr>
        <p:txBody>
          <a:bodyPr wrap="square">
            <a:spAutoFit/>
          </a:bodyPr>
          <a:lstStyle/>
          <a:p>
            <a:pPr lvl="0" defTabSz="457147">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rPr>
              <a:t>Training cost: </a:t>
            </a:r>
            <a:r>
              <a:rPr lang="en-GB" sz="1200" b="1">
                <a:solidFill>
                  <a:srgbClr val="414241"/>
                </a:solidFill>
                <a:latin typeface="Century Gothic" panose="020B0502020202020204" pitchFamily="34" charset="0"/>
              </a:rPr>
              <a:t>1 610€</a:t>
            </a:r>
            <a:endParaRPr lang="en-GB" sz="1100" b="1">
              <a:solidFill>
                <a:srgbClr val="414241"/>
              </a:solidFill>
              <a:latin typeface="Century Gothic" panose="020B0502020202020204" pitchFamily="34" charset="0"/>
            </a:endParaRPr>
          </a:p>
        </p:txBody>
      </p:sp>
      <p:sp>
        <p:nvSpPr>
          <p:cNvPr id="41" name="Rectangle 40"/>
          <p:cNvSpPr/>
          <p:nvPr/>
        </p:nvSpPr>
        <p:spPr>
          <a:xfrm>
            <a:off x="9288614" y="1878824"/>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Location: </a:t>
            </a:r>
            <a:r>
              <a:rPr kumimoji="0" lang="en-GB"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local</a:t>
            </a:r>
            <a:endParaRPr kumimoji="0" lang="en-GB"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Language: </a:t>
            </a:r>
            <a:r>
              <a:rPr kumimoji="0" lang="en-GB"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local</a:t>
            </a:r>
            <a:endParaRPr kumimoji="0" lang="en-GB"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rPr>
              <a:t>Self-Directed Learning:</a:t>
            </a:r>
          </a:p>
          <a:p>
            <a:pPr defTabSz="457147">
              <a:defRPr/>
            </a:pPr>
            <a:r>
              <a:rPr kumimoji="0" lang="en-GB" sz="1200" b="0" i="0" u="none" strike="noStrike" kern="1200" cap="none" spc="0" normalizeH="0" baseline="0" noProof="0">
                <a:ln>
                  <a:noFill/>
                </a:ln>
                <a:solidFill>
                  <a:srgbClr val="414241"/>
                </a:solidFill>
                <a:effectLst/>
                <a:uLnTx/>
                <a:uFillTx/>
                <a:latin typeface="Century Gothic"/>
                <a:sym typeface="Wingdings" panose="05000000000000000000" pitchFamily="2" charset="2"/>
              </a:rPr>
              <a:t></a:t>
            </a:r>
            <a:r>
              <a:rPr lang="en-GB" sz="1200">
                <a:solidFill>
                  <a:srgbClr val="414241"/>
                </a:solidFill>
                <a:latin typeface="Century Gothic"/>
                <a:sym typeface="Wingdings" panose="05000000000000000000" pitchFamily="2" charset="2"/>
              </a:rPr>
              <a:t> Flex Select</a:t>
            </a:r>
            <a:endParaRPr kumimoji="0" lang="en-GB" sz="1200" b="0" i="0" u="none" strike="noStrike" kern="1200" cap="none" spc="0" normalizeH="0" baseline="0" noProof="0">
              <a:ln>
                <a:noFill/>
              </a:ln>
              <a:solidFill>
                <a:srgbClr val="414241"/>
              </a:solidFill>
              <a:effectLst/>
              <a:uLnTx/>
              <a:uFillTx/>
              <a:latin typeface="Century Gothic"/>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forMetris: </a:t>
            </a:r>
            <a:r>
              <a:rPr kumimoji="0" lang="en-GB"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2</a:t>
            </a:r>
          </a:p>
        </p:txBody>
      </p:sp>
      <p:sp>
        <p:nvSpPr>
          <p:cNvPr id="18" name="Rectangle 17"/>
          <p:cNvSpPr/>
          <p:nvPr/>
        </p:nvSpPr>
        <p:spPr>
          <a:xfrm>
            <a:off x="9288615" y="4224391"/>
            <a:ext cx="2256049"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local</a:t>
            </a:r>
          </a:p>
        </p:txBody>
      </p:sp>
      <p:sp>
        <p:nvSpPr>
          <p:cNvPr id="20" name="ZoneTexte 19"/>
          <p:cNvSpPr txBox="1"/>
          <p:nvPr/>
        </p:nvSpPr>
        <p:spPr>
          <a:xfrm>
            <a:off x="7226300" y="37787"/>
            <a:ext cx="4860596" cy="307777"/>
          </a:xfrm>
          <a:prstGeom prst="rect">
            <a:avLst/>
          </a:prstGeom>
          <a:noFill/>
        </p:spPr>
        <p:txBody>
          <a:bodyPr wrap="square" rtlCol="0">
            <a:spAutoFit/>
          </a:bodyPr>
          <a:lstStyle/>
          <a:p>
            <a:pPr lvl="0" algn="r">
              <a:defRPr/>
            </a:pPr>
            <a:r>
              <a:rPr lang="en-GB" sz="1400" b="1">
                <a:solidFill>
                  <a:prstClr val="white">
                    <a:lumMod val="65000"/>
                  </a:prstClr>
                </a:solidFill>
                <a:latin typeface="Century Gothic" panose="020B0502020202020204" pitchFamily="34" charset="0"/>
                <a:ea typeface="AvantGarde Bk BT Book" charset="0"/>
                <a:cs typeface="AvantGarde Bk BT Book" charset="0"/>
              </a:rPr>
              <a:t>Ways of Working</a:t>
            </a:r>
            <a:endParaRPr kumimoji="0" lang="en-GB" sz="1400" b="1" i="0" u="none" strike="noStrike" kern="1200" cap="none" spc="0" normalizeH="0" baseline="0" noProof="0">
              <a:ln>
                <a:noFill/>
              </a:ln>
              <a:solidFill>
                <a:prstClr val="white">
                  <a:lumMod val="65000"/>
                </a:prstClr>
              </a:solidFill>
              <a:effectLst/>
              <a:uLnTx/>
              <a:uFillTx/>
              <a:latin typeface="Century Gothic" panose="020B0502020202020204" pitchFamily="34" charset="0"/>
              <a:ea typeface="AvantGarde Bk BT Book" charset="0"/>
              <a:cs typeface="AvantGarde Bk BT Book" charset="0"/>
            </a:endParaRPr>
          </a:p>
        </p:txBody>
      </p:sp>
      <p:sp>
        <p:nvSpPr>
          <p:cNvPr id="15" name="Rectangle 14"/>
          <p:cNvSpPr/>
          <p:nvPr/>
        </p:nvSpPr>
        <p:spPr>
          <a:xfrm>
            <a:off x="561975" y="1036436"/>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Teaser</a:t>
            </a:r>
            <a:endParaRPr lang="en-GB"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defTabSz="457147">
              <a:defRPr/>
            </a:pPr>
            <a:r>
              <a:rPr lang="en-GB" sz="1200">
                <a:solidFill>
                  <a:srgbClr val="414241"/>
                </a:solidFill>
                <a:latin typeface="Century Gothic"/>
              </a:rPr>
              <a:t>This online, virtual coaching solution is designed for Senior Project Managers to have the right </a:t>
            </a:r>
            <a:r>
              <a:rPr lang="en-GB" sz="1200" err="1">
                <a:solidFill>
                  <a:srgbClr val="414241"/>
                </a:solidFill>
                <a:latin typeface="Century Gothic"/>
              </a:rPr>
              <a:t>mindset</a:t>
            </a:r>
            <a:r>
              <a:rPr lang="en-GB" sz="1200">
                <a:solidFill>
                  <a:srgbClr val="414241"/>
                </a:solidFill>
                <a:latin typeface="Century Gothic"/>
              </a:rPr>
              <a:t> to deal with complex, challenging projects. </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Learning Objectives</a:t>
            </a:r>
            <a:endParaRPr lang="en-GB"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a:lnSpc>
                <a:spcPct val="110000"/>
              </a:lnSpc>
              <a:defRPr/>
            </a:pPr>
            <a:r>
              <a:rPr lang="en-GB" sz="1200">
                <a:solidFill>
                  <a:srgbClr val="414241"/>
                </a:solidFill>
                <a:latin typeface="Century Gothic"/>
              </a:rPr>
              <a:t>The objectives are adapted to the needs of the participants. It could cover various topics from a </a:t>
            </a:r>
            <a:r>
              <a:rPr lang="en-GB" sz="1200" err="1">
                <a:solidFill>
                  <a:srgbClr val="414241"/>
                </a:solidFill>
                <a:latin typeface="Century Gothic"/>
              </a:rPr>
              <a:t>mindset</a:t>
            </a:r>
            <a:r>
              <a:rPr lang="en-GB" sz="1200">
                <a:solidFill>
                  <a:srgbClr val="414241"/>
                </a:solidFill>
                <a:latin typeface="Century Gothic"/>
              </a:rPr>
              <a:t> and behaviours perspectives:</a:t>
            </a:r>
          </a:p>
          <a:p>
            <a:pPr marL="171450" indent="-171450">
              <a:lnSpc>
                <a:spcPct val="110000"/>
              </a:lnSpc>
              <a:buFont typeface="Arial" panose="020B0604020202020204" pitchFamily="34" charset="0"/>
              <a:buChar char="•"/>
              <a:defRPr/>
            </a:pPr>
            <a:r>
              <a:rPr lang="en-GB" sz="1200">
                <a:solidFill>
                  <a:srgbClr val="414241"/>
                </a:solidFill>
                <a:latin typeface="Century Gothic"/>
              </a:rPr>
              <a:t>Get support and challenge from a coach to better understand your new ecosystem</a:t>
            </a:r>
          </a:p>
          <a:p>
            <a:pPr marL="171450" indent="-171450">
              <a:lnSpc>
                <a:spcPct val="110000"/>
              </a:lnSpc>
              <a:buFont typeface="Arial" panose="020B0604020202020204" pitchFamily="34" charset="0"/>
              <a:buChar char="•"/>
              <a:defRPr/>
            </a:pPr>
            <a:r>
              <a:rPr lang="en-GB" sz="1200">
                <a:solidFill>
                  <a:srgbClr val="414241"/>
                </a:solidFill>
                <a:latin typeface="Century Gothic"/>
              </a:rPr>
              <a:t>Manage complex stakeholders</a:t>
            </a:r>
          </a:p>
          <a:p>
            <a:pPr marL="171450" indent="-171450">
              <a:lnSpc>
                <a:spcPct val="110000"/>
              </a:lnSpc>
              <a:buFont typeface="Arial" panose="020B0604020202020204" pitchFamily="34" charset="0"/>
              <a:buChar char="•"/>
              <a:defRPr/>
            </a:pPr>
            <a:r>
              <a:rPr lang="en-GB" sz="1200">
                <a:solidFill>
                  <a:srgbClr val="414241"/>
                </a:solidFill>
                <a:latin typeface="Century Gothic"/>
              </a:rPr>
              <a:t>Improve your influence, find your keys to non-hierarchical management,</a:t>
            </a:r>
          </a:p>
          <a:p>
            <a:pPr marL="171450" indent="-171450">
              <a:lnSpc>
                <a:spcPct val="110000"/>
              </a:lnSpc>
              <a:buFont typeface="Arial" panose="020B0604020202020204" pitchFamily="34" charset="0"/>
              <a:buChar char="•"/>
              <a:defRPr/>
            </a:pPr>
            <a:r>
              <a:rPr lang="en-GB" sz="1200">
                <a:solidFill>
                  <a:srgbClr val="414241"/>
                </a:solidFill>
                <a:latin typeface="Century Gothic"/>
              </a:rPr>
              <a:t>Ace complex negotiations or manage conflicts….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Target</a:t>
            </a:r>
          </a:p>
          <a:p>
            <a:pPr marL="0" marR="0" lvl="0" indent="0" algn="l" defTabSz="457147" rtl="0" eaLnBrk="1" fontAlgn="auto" latinLnBrk="0" hangingPunct="1">
              <a:lnSpc>
                <a:spcPct val="100000"/>
              </a:lnSpc>
              <a:spcBef>
                <a:spcPts val="0"/>
              </a:spcBef>
              <a:spcAft>
                <a:spcPts val="0"/>
              </a:spcAft>
              <a:buClrTx/>
              <a:buSzTx/>
              <a:buFontTx/>
              <a:buNone/>
              <a:tabLst/>
              <a:defRPr/>
            </a:pPr>
            <a:r>
              <a:rPr lang="en-GB" sz="1200">
                <a:solidFill>
                  <a:srgbClr val="414241"/>
                </a:solidFill>
                <a:latin typeface="Century Gothic"/>
              </a:rPr>
              <a:t>Suggested participants are those project managers who are involved in top 100 priority projects and others who have completed the two day project management training and need to complement the newly acquired skills with shifts of </a:t>
            </a:r>
            <a:r>
              <a:rPr lang="en-GB" sz="1200" err="1">
                <a:solidFill>
                  <a:srgbClr val="414241"/>
                </a:solidFill>
                <a:latin typeface="Century Gothic"/>
              </a:rPr>
              <a:t>mindsets</a:t>
            </a:r>
            <a:r>
              <a:rPr lang="en-GB" sz="1200">
                <a:solidFill>
                  <a:srgbClr val="414241"/>
                </a:solidFill>
                <a:latin typeface="Century Gothic"/>
              </a:rPr>
              <a:t> and behaviours. This online coaching may also be helpful for project managers in new organisations like R&amp;I 360.</a:t>
            </a:r>
          </a:p>
          <a:p>
            <a:pPr marL="0" marR="0" lvl="0" indent="0" algn="l" defTabSz="457147" rtl="0" eaLnBrk="1" fontAlgn="auto" latinLnBrk="0" hangingPunct="1">
              <a:lnSpc>
                <a:spcPct val="100000"/>
              </a:lnSpc>
              <a:spcBef>
                <a:spcPts val="0"/>
              </a:spcBef>
              <a:spcAft>
                <a:spcPts val="0"/>
              </a:spcAft>
              <a:buClrTx/>
              <a:buSzTx/>
              <a:buFontTx/>
              <a:buNone/>
              <a:tabLst/>
              <a:defRPr/>
            </a:pPr>
            <a:endParaRPr lang="en-GB" sz="1200">
              <a:solidFill>
                <a:srgbClr val="414241"/>
              </a:solidFill>
              <a:latin typeface="Century Gothic"/>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Prerequisite</a:t>
            </a:r>
            <a:endParaRPr lang="en-GB"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defTabSz="457147">
              <a:defRPr/>
            </a:pPr>
            <a:r>
              <a:rPr lang="en-GB" sz="1200" err="1">
                <a:solidFill>
                  <a:srgbClr val="414241"/>
                </a:solidFill>
                <a:latin typeface="Century Gothic"/>
                <a:ea typeface="AvantGarde Bk BT Book" charset="0"/>
                <a:cs typeface="AvantGarde Bk BT Book" charset="0"/>
              </a:rPr>
              <a:t>Coachees</a:t>
            </a:r>
            <a:r>
              <a:rPr lang="en-GB" sz="1200">
                <a:solidFill>
                  <a:srgbClr val="414241"/>
                </a:solidFill>
                <a:latin typeface="Century Gothic"/>
                <a:ea typeface="AvantGarde Bk BT Book" charset="0"/>
                <a:cs typeface="AvantGarde Bk BT Book" charset="0"/>
              </a:rPr>
              <a:t> should have taken Project Management Essentials as a pre-requisite, and have discussed with their Learning Specialist or a representative of the Project Management practice to ensure they are equipped with the relevant skills (negotiation, confrontation…) before going to coaching.</a:t>
            </a:r>
          </a:p>
        </p:txBody>
      </p:sp>
    </p:spTree>
    <p:extLst>
      <p:ext uri="{BB962C8B-B14F-4D97-AF65-F5344CB8AC3E}">
        <p14:creationId xmlns:p14="http://schemas.microsoft.com/office/powerpoint/2010/main" val="23721167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6566564" y="3349986"/>
            <a:ext cx="5552725" cy="493921"/>
          </a:xfrm>
        </p:spPr>
        <p:txBody>
          <a:bodyPr wrap="square">
            <a:spAutoFit/>
          </a:bodyPr>
          <a:lstStyle>
            <a:lvl1pPr algn="ctr" defTabSz="914400" rtl="0" eaLnBrk="1" latinLnBrk="0" hangingPunct="1">
              <a:lnSpc>
                <a:spcPct val="90000"/>
              </a:lnSpc>
              <a:spcBef>
                <a:spcPct val="0"/>
              </a:spcBef>
              <a:buNone/>
              <a:defRPr kumimoji="0" lang="fr-FR" sz="4800" b="1" i="1" u="none" strike="noStrike" kern="1200" cap="all" spc="0" normalizeH="0" baseline="0">
                <a:ln>
                  <a:noFill/>
                </a:ln>
                <a:solidFill>
                  <a:prstClr val="black"/>
                </a:solidFill>
                <a:effectLst/>
                <a:uLnTx/>
                <a:uFillTx/>
                <a:latin typeface="Times New Roman" charset="0"/>
                <a:ea typeface="Times New Roman" charset="0"/>
                <a:cs typeface="Times New Roman" charset="0"/>
              </a:defRPr>
            </a:lvl1pPr>
          </a:lstStyle>
          <a:p>
            <a:r>
              <a:rPr lang="en-US"/>
              <a:t>Operational Marketing</a:t>
            </a:r>
          </a:p>
        </p:txBody>
      </p:sp>
    </p:spTree>
    <p:extLst>
      <p:ext uri="{BB962C8B-B14F-4D97-AF65-F5344CB8AC3E}">
        <p14:creationId xmlns:p14="http://schemas.microsoft.com/office/powerpoint/2010/main" val="1778698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5929517" y="3517306"/>
            <a:ext cx="6357718" cy="493921"/>
          </a:xfrm>
        </p:spPr>
        <p:txBody>
          <a:bodyPr/>
          <a:lstStyle/>
          <a:p>
            <a:pPr lvl="0" defTabSz="609570">
              <a:lnSpc>
                <a:spcPts val="5080"/>
              </a:lnSpc>
              <a:spcBef>
                <a:spcPts val="0"/>
              </a:spcBef>
              <a:defRPr/>
            </a:pPr>
            <a:r>
              <a:rPr lang="en-US" sz="4400"/>
              <a:t>Self-Development</a:t>
            </a:r>
          </a:p>
        </p:txBody>
      </p:sp>
    </p:spTree>
    <p:extLst>
      <p:ext uri="{BB962C8B-B14F-4D97-AF65-F5344CB8AC3E}">
        <p14:creationId xmlns:p14="http://schemas.microsoft.com/office/powerpoint/2010/main" val="16404784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372606"/>
            <a:ext cx="461550" cy="2607703"/>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defTabSz="945988"/>
            <a:r>
              <a:rPr lang="fr-FR" sz="1000">
                <a:solidFill>
                  <a:schemeClr val="bg1"/>
                </a:solidFill>
                <a:latin typeface="Century Gothic" panose="020B0502020202020204" pitchFamily="34" charset="0"/>
              </a:rPr>
              <a:t>JOB </a:t>
            </a:r>
          </a:p>
          <a:p>
            <a:pPr algn="ctr" defTabSz="945988"/>
            <a:r>
              <a:rPr lang="fr-FR" sz="1000">
                <a:solidFill>
                  <a:schemeClr val="bg1"/>
                </a:solidFill>
                <a:latin typeface="Century Gothic" panose="020B0502020202020204" pitchFamily="34" charset="0"/>
              </a:rPr>
              <a:t>MUST</a:t>
            </a:r>
          </a:p>
        </p:txBody>
      </p:sp>
      <p:sp>
        <p:nvSpPr>
          <p:cNvPr id="7" name="Rectangle 6"/>
          <p:cNvSpPr/>
          <p:nvPr/>
        </p:nvSpPr>
        <p:spPr>
          <a:xfrm>
            <a:off x="650062" y="2752739"/>
            <a:ext cx="1258189" cy="412683"/>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45988"/>
            <a:r>
              <a:rPr lang="fr-FR" sz="1000">
                <a:solidFill>
                  <a:schemeClr val="bg1"/>
                </a:solidFill>
                <a:latin typeface="Century Gothic" panose="020B0502020202020204" pitchFamily="34" charset="0"/>
              </a:rPr>
              <a:t>BRAND</a:t>
            </a:r>
          </a:p>
        </p:txBody>
      </p:sp>
      <p:sp>
        <p:nvSpPr>
          <p:cNvPr id="48" name="Rectangle 47"/>
          <p:cNvSpPr/>
          <p:nvPr/>
        </p:nvSpPr>
        <p:spPr>
          <a:xfrm>
            <a:off x="650062" y="2160811"/>
            <a:ext cx="1258189" cy="41719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45988"/>
            <a:r>
              <a:rPr lang="fr-FR" sz="1000">
                <a:solidFill>
                  <a:schemeClr val="bg1"/>
                </a:solidFill>
                <a:latin typeface="Century Gothic" panose="020B0502020202020204" pitchFamily="34" charset="0"/>
              </a:rPr>
              <a:t>CATEGORY</a:t>
            </a:r>
          </a:p>
        </p:txBody>
      </p:sp>
      <p:sp>
        <p:nvSpPr>
          <p:cNvPr id="53" name="Rectangle 52"/>
          <p:cNvSpPr/>
          <p:nvPr/>
        </p:nvSpPr>
        <p:spPr>
          <a:xfrm>
            <a:off x="650062" y="1378952"/>
            <a:ext cx="1258189" cy="62128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45988"/>
            <a:r>
              <a:rPr lang="fr-FR" sz="1000">
                <a:solidFill>
                  <a:schemeClr val="bg1"/>
                </a:solidFill>
                <a:latin typeface="Century Gothic" panose="020B0502020202020204" pitchFamily="34" charset="0"/>
              </a:rPr>
              <a:t>FUNDAMENTALS </a:t>
            </a:r>
          </a:p>
        </p:txBody>
      </p:sp>
      <p:sp>
        <p:nvSpPr>
          <p:cNvPr id="61" name="ZoneTexte 60"/>
          <p:cNvSpPr txBox="1"/>
          <p:nvPr/>
        </p:nvSpPr>
        <p:spPr>
          <a:xfrm>
            <a:off x="1250404" y="57795"/>
            <a:ext cx="3090721" cy="289759"/>
          </a:xfrm>
          <a:prstGeom prst="rect">
            <a:avLst/>
          </a:prstGeom>
          <a:noFill/>
        </p:spPr>
        <p:txBody>
          <a:bodyPr wrap="square" rtlCol="0">
            <a:spAutoFit/>
          </a:bodyPr>
          <a:lstStyle/>
          <a:p>
            <a:pPr marL="0" marR="0" lvl="0" indent="0" algn="l" defTabSz="945988" rtl="0" eaLnBrk="1" fontAlgn="auto" latinLnBrk="0" hangingPunct="1">
              <a:lnSpc>
                <a:spcPct val="100000"/>
              </a:lnSpc>
              <a:spcBef>
                <a:spcPts val="0"/>
              </a:spcBef>
              <a:spcAft>
                <a:spcPts val="0"/>
              </a:spcAft>
              <a:buClrTx/>
              <a:buSzTx/>
              <a:buFontTx/>
              <a:buNone/>
              <a:tabLst/>
              <a:defRPr/>
            </a:pPr>
            <a:r>
              <a:rPr kumimoji="0" lang="fr-FR" sz="1283" b="1" i="0" u="none" strike="noStrike" kern="1200" cap="none" spc="0" normalizeH="0" baseline="0" noProof="0">
                <a:ln>
                  <a:noFill/>
                </a:ln>
                <a:solidFill>
                  <a:prstClr val="white"/>
                </a:solidFill>
                <a:effectLst/>
                <a:uLnTx/>
                <a:uFillTx/>
                <a:latin typeface="Century Gothic" panose="020B0502020202020204" pitchFamily="34" charset="0"/>
              </a:rPr>
              <a:t>MARKETING U OPERATIONAL</a:t>
            </a:r>
          </a:p>
        </p:txBody>
      </p:sp>
      <p:sp>
        <p:nvSpPr>
          <p:cNvPr id="9" name="ZoneTexte 8"/>
          <p:cNvSpPr txBox="1"/>
          <p:nvPr/>
        </p:nvSpPr>
        <p:spPr>
          <a:xfrm>
            <a:off x="1200825" y="334880"/>
            <a:ext cx="6465326" cy="230512"/>
          </a:xfrm>
          <a:prstGeom prst="rect">
            <a:avLst/>
          </a:prstGeom>
          <a:noFill/>
        </p:spPr>
        <p:txBody>
          <a:bodyPr wrap="square" rtlCol="0">
            <a:spAutoFit/>
          </a:bodyPr>
          <a:lstStyle/>
          <a:p>
            <a:pPr marL="0" marR="0" lvl="0" indent="0" algn="l" defTabSz="945988" rtl="0" eaLnBrk="1" fontAlgn="auto" latinLnBrk="0" hangingPunct="1">
              <a:lnSpc>
                <a:spcPct val="100000"/>
              </a:lnSpc>
              <a:spcBef>
                <a:spcPts val="0"/>
              </a:spcBef>
              <a:spcAft>
                <a:spcPts val="0"/>
              </a:spcAft>
              <a:buClrTx/>
              <a:buSzTx/>
              <a:buFontTx/>
              <a:buNone/>
              <a:tabLst/>
              <a:defRPr/>
            </a:pPr>
            <a:r>
              <a:rPr kumimoji="0" lang="fr-FR" sz="898" b="0" i="1" u="none" strike="noStrike" kern="1200" cap="none" spc="0" normalizeH="0" baseline="0" noProof="0">
                <a:ln>
                  <a:noFill/>
                </a:ln>
                <a:solidFill>
                  <a:prstClr val="black"/>
                </a:solidFill>
                <a:effectLst/>
                <a:uLnTx/>
                <a:uFillTx/>
                <a:latin typeface="Century Gothic" panose="020B0502020202020204" pitchFamily="34" charset="0"/>
              </a:rPr>
              <a:t>Product Brand Manager / Social Brand Manager / Online Brand Manager / </a:t>
            </a:r>
            <a:r>
              <a:rPr kumimoji="0" lang="fr-FR" sz="898" b="0" i="1" u="none" strike="noStrike" kern="1200" cap="none" spc="0" normalizeH="0" baseline="0" noProof="0" err="1">
                <a:ln>
                  <a:noFill/>
                </a:ln>
                <a:solidFill>
                  <a:prstClr val="black"/>
                </a:solidFill>
                <a:effectLst/>
                <a:uLnTx/>
                <a:uFillTx/>
                <a:latin typeface="Century Gothic" panose="020B0502020202020204" pitchFamily="34" charset="0"/>
              </a:rPr>
              <a:t>Retail</a:t>
            </a:r>
            <a:r>
              <a:rPr kumimoji="0" lang="fr-FR" sz="898" b="0" i="1" u="none" strike="noStrike" kern="1200" cap="none" spc="0" normalizeH="0" baseline="0" noProof="0">
                <a:ln>
                  <a:noFill/>
                </a:ln>
                <a:solidFill>
                  <a:prstClr val="black"/>
                </a:solidFill>
                <a:effectLst/>
                <a:uLnTx/>
                <a:uFillTx/>
                <a:latin typeface="Century Gothic" panose="020B0502020202020204" pitchFamily="34" charset="0"/>
              </a:rPr>
              <a:t> Brand Manager</a:t>
            </a:r>
          </a:p>
        </p:txBody>
      </p:sp>
      <p:sp>
        <p:nvSpPr>
          <p:cNvPr id="68" name="Rectangle 67">
            <a:hlinkClick r:id="rId3" action="ppaction://hlinksldjump"/>
          </p:cNvPr>
          <p:cNvSpPr/>
          <p:nvPr/>
        </p:nvSpPr>
        <p:spPr>
          <a:xfrm>
            <a:off x="2096764" y="1709736"/>
            <a:ext cx="1965382" cy="27432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45988"/>
            <a:r>
              <a:rPr lang="fr-FR" sz="1000">
                <a:solidFill>
                  <a:schemeClr val="tx1"/>
                </a:solidFill>
                <a:latin typeface="Century Gothic" panose="020B0502020202020204" pitchFamily="34" charset="0"/>
              </a:rPr>
              <a:t>MARKETING ESSENTIALS DAYS</a:t>
            </a:r>
          </a:p>
        </p:txBody>
      </p:sp>
      <p:sp>
        <p:nvSpPr>
          <p:cNvPr id="69" name="Rectangle 68">
            <a:hlinkClick r:id="rId4" action="ppaction://hlinksldjump"/>
          </p:cNvPr>
          <p:cNvSpPr/>
          <p:nvPr/>
        </p:nvSpPr>
        <p:spPr>
          <a:xfrm>
            <a:off x="2096763" y="2150064"/>
            <a:ext cx="1965381" cy="14245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45988"/>
            <a:r>
              <a:rPr lang="fr-FR" sz="1000">
                <a:solidFill>
                  <a:schemeClr val="tx1"/>
                </a:solidFill>
                <a:latin typeface="Century Gothic" panose="020B0502020202020204" pitchFamily="34" charset="0"/>
              </a:rPr>
              <a:t>METIERS*</a:t>
            </a:r>
          </a:p>
        </p:txBody>
      </p:sp>
      <p:sp>
        <p:nvSpPr>
          <p:cNvPr id="70" name="Rectangle 69">
            <a:hlinkClick r:id="rId5" action="ppaction://hlinksldjump"/>
          </p:cNvPr>
          <p:cNvSpPr/>
          <p:nvPr/>
        </p:nvSpPr>
        <p:spPr>
          <a:xfrm>
            <a:off x="6212622" y="4583795"/>
            <a:ext cx="3820965" cy="191955"/>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45988"/>
            <a:r>
              <a:rPr lang="fr-FR" sz="1000">
                <a:solidFill>
                  <a:schemeClr val="tx1"/>
                </a:solidFill>
                <a:latin typeface="Century Gothic" panose="020B0502020202020204" pitchFamily="34" charset="0"/>
              </a:rPr>
              <a:t>MARKETING ADVANCED DAYS</a:t>
            </a:r>
          </a:p>
        </p:txBody>
      </p:sp>
      <p:sp>
        <p:nvSpPr>
          <p:cNvPr id="72" name="Rectangle 71"/>
          <p:cNvSpPr/>
          <p:nvPr/>
        </p:nvSpPr>
        <p:spPr>
          <a:xfrm>
            <a:off x="650062" y="3311563"/>
            <a:ext cx="1258189" cy="668746"/>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45988"/>
            <a:r>
              <a:rPr lang="fr-FR" sz="1000">
                <a:solidFill>
                  <a:schemeClr val="bg1"/>
                </a:solidFill>
                <a:latin typeface="Century Gothic" panose="020B0502020202020204" pitchFamily="34" charset="0"/>
              </a:rPr>
              <a:t>OMNI TOUCHPOINTS ACTIVATION</a:t>
            </a:r>
          </a:p>
        </p:txBody>
      </p:sp>
      <p:sp>
        <p:nvSpPr>
          <p:cNvPr id="75" name="Rectangle 74">
            <a:hlinkClick r:id="rId6" action="ppaction://hlinksldjump"/>
          </p:cNvPr>
          <p:cNvSpPr/>
          <p:nvPr/>
        </p:nvSpPr>
        <p:spPr>
          <a:xfrm>
            <a:off x="2101334" y="5119572"/>
            <a:ext cx="1965383" cy="242581"/>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45988"/>
            <a:r>
              <a:rPr lang="fr-FR" sz="1000">
                <a:solidFill>
                  <a:schemeClr val="tx1"/>
                </a:solidFill>
                <a:latin typeface="Century Gothic" panose="020B0502020202020204" pitchFamily="34" charset="0"/>
              </a:rPr>
              <a:t>MEDIA ESSENTIALS</a:t>
            </a:r>
          </a:p>
        </p:txBody>
      </p:sp>
      <p:sp>
        <p:nvSpPr>
          <p:cNvPr id="76" name="Rectangle 75">
            <a:hlinkClick r:id="rId7" action="ppaction://hlinksldjump"/>
          </p:cNvPr>
          <p:cNvSpPr/>
          <p:nvPr/>
        </p:nvSpPr>
        <p:spPr>
          <a:xfrm>
            <a:off x="6212623" y="5427654"/>
            <a:ext cx="3820964" cy="211791"/>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45988"/>
            <a:r>
              <a:rPr lang="fr-FR" sz="1000">
                <a:solidFill>
                  <a:schemeClr val="tx1"/>
                </a:solidFill>
                <a:latin typeface="Century Gothic"/>
              </a:rPr>
              <a:t>IMC THAT WORKS</a:t>
            </a:r>
          </a:p>
        </p:txBody>
      </p:sp>
      <p:sp>
        <p:nvSpPr>
          <p:cNvPr id="78" name="ZoneTexte 77"/>
          <p:cNvSpPr txBox="1"/>
          <p:nvPr/>
        </p:nvSpPr>
        <p:spPr>
          <a:xfrm>
            <a:off x="6212622" y="935231"/>
            <a:ext cx="1913262" cy="461665"/>
          </a:xfrm>
          <a:prstGeom prst="rect">
            <a:avLst/>
          </a:prstGeom>
          <a:noFill/>
        </p:spPr>
        <p:txBody>
          <a:bodyPr wrap="square" rtlCol="0">
            <a:spAutoFit/>
          </a:bodyP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fr-FR" sz="800" b="0" i="0" u="none" strike="noStrike" kern="1200" cap="none" spc="0" normalizeH="0" baseline="0" noProof="0">
                <a:ln>
                  <a:noFill/>
                </a:ln>
                <a:solidFill>
                  <a:prstClr val="black"/>
                </a:solidFill>
                <a:effectLst/>
                <a:uLnTx/>
                <a:uFillTx/>
                <a:latin typeface="Century Gothic" panose="020B0502020202020204" pitchFamily="34" charset="0"/>
              </a:rPr>
              <a:t>GROUP PRODUCT MANAGER/ SENIOR BRAND MANAGER/</a:t>
            </a:r>
          </a:p>
          <a:p>
            <a:pPr marL="0" marR="0" lvl="0" indent="0" algn="ctr" defTabSz="945988" rtl="0" eaLnBrk="1" fontAlgn="auto" latinLnBrk="0" hangingPunct="1">
              <a:lnSpc>
                <a:spcPct val="100000"/>
              </a:lnSpc>
              <a:spcBef>
                <a:spcPts val="0"/>
              </a:spcBef>
              <a:spcAft>
                <a:spcPts val="0"/>
              </a:spcAft>
              <a:buClrTx/>
              <a:buSzTx/>
              <a:buFontTx/>
              <a:buNone/>
              <a:tabLst/>
              <a:defRPr/>
            </a:pPr>
            <a:r>
              <a:rPr lang="fr-FR" sz="800">
                <a:solidFill>
                  <a:prstClr val="black"/>
                </a:solidFill>
                <a:latin typeface="Century Gothic" panose="020B0502020202020204" pitchFamily="34" charset="0"/>
              </a:rPr>
              <a:t>EXPERT COMMUNITY LEADER</a:t>
            </a:r>
            <a:endParaRPr kumimoji="0" lang="fr-FR" sz="800" b="0" i="0" u="none" strike="noStrike" kern="1200" cap="none" spc="0" normalizeH="0" baseline="0" noProof="0">
              <a:ln>
                <a:noFill/>
              </a:ln>
              <a:solidFill>
                <a:prstClr val="black"/>
              </a:solidFill>
              <a:effectLst/>
              <a:uLnTx/>
              <a:uFillTx/>
              <a:latin typeface="Century Gothic" panose="020B0502020202020204" pitchFamily="34" charset="0"/>
            </a:endParaRPr>
          </a:p>
        </p:txBody>
      </p:sp>
      <p:sp>
        <p:nvSpPr>
          <p:cNvPr id="79" name="ZoneTexte 78"/>
          <p:cNvSpPr txBox="1"/>
          <p:nvPr/>
        </p:nvSpPr>
        <p:spPr>
          <a:xfrm>
            <a:off x="8141465" y="935231"/>
            <a:ext cx="2005070" cy="461665"/>
          </a:xfrm>
          <a:prstGeom prst="rect">
            <a:avLst/>
          </a:prstGeom>
          <a:noFill/>
        </p:spPr>
        <p:txBody>
          <a:bodyPr wrap="square" rtlCol="0">
            <a:spAutoFit/>
          </a:bodyP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fr-FR" sz="800" b="0" i="0" u="none" strike="noStrike" kern="1200" cap="none" spc="0" normalizeH="0" baseline="0" noProof="0">
                <a:ln>
                  <a:noFill/>
                </a:ln>
                <a:solidFill>
                  <a:prstClr val="black"/>
                </a:solidFill>
                <a:effectLst/>
                <a:uLnTx/>
                <a:uFillTx/>
                <a:latin typeface="Century Gothic" panose="020B0502020202020204" pitchFamily="34" charset="0"/>
              </a:rPr>
              <a:t>MARKETING DIRECTOR/</a:t>
            </a:r>
          </a:p>
          <a:p>
            <a:pPr marL="0" marR="0" lvl="0" indent="0" algn="ctr" defTabSz="945988" rtl="0" eaLnBrk="1" fontAlgn="auto" latinLnBrk="0" hangingPunct="1">
              <a:lnSpc>
                <a:spcPct val="100000"/>
              </a:lnSpc>
              <a:spcBef>
                <a:spcPts val="0"/>
              </a:spcBef>
              <a:spcAft>
                <a:spcPts val="0"/>
              </a:spcAft>
              <a:buClrTx/>
              <a:buSzTx/>
              <a:buFontTx/>
              <a:buNone/>
              <a:tabLst/>
              <a:defRPr/>
            </a:pPr>
            <a:r>
              <a:rPr kumimoji="0" lang="fr-FR" sz="800" b="0" i="0" u="none" strike="noStrike" kern="1200" cap="none" spc="0" normalizeH="0" baseline="0" noProof="0">
                <a:ln>
                  <a:noFill/>
                </a:ln>
                <a:solidFill>
                  <a:prstClr val="black"/>
                </a:solidFill>
                <a:effectLst/>
                <a:uLnTx/>
                <a:uFillTx/>
                <a:latin typeface="Century Gothic" panose="020B0502020202020204" pitchFamily="34" charset="0"/>
              </a:rPr>
              <a:t> BRAND</a:t>
            </a:r>
            <a:r>
              <a:rPr kumimoji="0" lang="fr-FR" sz="800" b="0" i="0" u="none" strike="noStrike" kern="1200" cap="none" spc="0" normalizeH="0" noProof="0">
                <a:ln>
                  <a:noFill/>
                </a:ln>
                <a:solidFill>
                  <a:prstClr val="black"/>
                </a:solidFill>
                <a:effectLst/>
                <a:uLnTx/>
                <a:uFillTx/>
                <a:latin typeface="Century Gothic" panose="020B0502020202020204" pitchFamily="34" charset="0"/>
              </a:rPr>
              <a:t> BUSINESS </a:t>
            </a:r>
            <a:r>
              <a:rPr kumimoji="0" lang="fr-FR" sz="800" b="0" i="0" u="none" strike="noStrike" kern="1200" cap="none" spc="0" normalizeH="0" baseline="0" noProof="0">
                <a:ln>
                  <a:noFill/>
                </a:ln>
                <a:solidFill>
                  <a:prstClr val="black"/>
                </a:solidFill>
                <a:effectLst/>
                <a:uLnTx/>
                <a:uFillTx/>
                <a:latin typeface="Century Gothic" panose="020B0502020202020204" pitchFamily="34" charset="0"/>
              </a:rPr>
              <a:t>LEADER/</a:t>
            </a:r>
          </a:p>
          <a:p>
            <a:pPr marL="0" marR="0" lvl="0" indent="0" algn="ctr" defTabSz="945988" rtl="0" eaLnBrk="1" fontAlgn="auto" latinLnBrk="0" hangingPunct="1">
              <a:lnSpc>
                <a:spcPct val="100000"/>
              </a:lnSpc>
              <a:spcBef>
                <a:spcPts val="0"/>
              </a:spcBef>
              <a:spcAft>
                <a:spcPts val="0"/>
              </a:spcAft>
              <a:buClrTx/>
              <a:buSzTx/>
              <a:buFontTx/>
              <a:buNone/>
              <a:tabLst/>
              <a:defRPr/>
            </a:pPr>
            <a:r>
              <a:rPr lang="fr-FR" sz="800">
                <a:solidFill>
                  <a:prstClr val="black"/>
                </a:solidFill>
                <a:latin typeface="Century Gothic" panose="020B0502020202020204" pitchFamily="34" charset="0"/>
              </a:rPr>
              <a:t>EXPERT COMMUNITY LEADER</a:t>
            </a:r>
            <a:endParaRPr kumimoji="0" lang="fr-FR" sz="800" b="0" i="0" u="none" strike="noStrike" kern="1200" cap="none" spc="0" normalizeH="0" baseline="0" noProof="0">
              <a:ln>
                <a:noFill/>
              </a:ln>
              <a:solidFill>
                <a:prstClr val="black"/>
              </a:solidFill>
              <a:effectLst/>
              <a:uLnTx/>
              <a:uFillTx/>
              <a:latin typeface="Century Gothic" panose="020B0502020202020204" pitchFamily="34" charset="0"/>
            </a:endParaRPr>
          </a:p>
        </p:txBody>
      </p:sp>
      <p:sp>
        <p:nvSpPr>
          <p:cNvPr id="80" name="Rectangle 79"/>
          <p:cNvSpPr/>
          <p:nvPr/>
        </p:nvSpPr>
        <p:spPr>
          <a:xfrm>
            <a:off x="10146535" y="930939"/>
            <a:ext cx="2045465" cy="215444"/>
          </a:xfrm>
          <a:prstGeom prst="rect">
            <a:avLst/>
          </a:prstGeom>
          <a:noFill/>
        </p:spPr>
        <p:txBody>
          <a:bodyPr wrap="square" rtlCol="0">
            <a:spAutoFit/>
          </a:bodyP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fr-FR" sz="800" b="0" i="0" u="none" strike="noStrike" kern="1200" cap="none" spc="0" normalizeH="0" baseline="0" noProof="0">
                <a:ln>
                  <a:noFill/>
                </a:ln>
                <a:solidFill>
                  <a:prstClr val="black"/>
                </a:solidFill>
                <a:effectLst/>
                <a:uLnTx/>
                <a:uFillTx/>
                <a:latin typeface="Century Gothic" panose="020B0502020202020204" pitchFamily="34" charset="0"/>
              </a:rPr>
              <a:t>BRAND GENERAL MANAGER</a:t>
            </a:r>
          </a:p>
        </p:txBody>
      </p:sp>
      <p:sp>
        <p:nvSpPr>
          <p:cNvPr id="81" name="ZoneTexte 80"/>
          <p:cNvSpPr txBox="1"/>
          <p:nvPr/>
        </p:nvSpPr>
        <p:spPr>
          <a:xfrm>
            <a:off x="2225408" y="911153"/>
            <a:ext cx="2016087" cy="338554"/>
          </a:xfrm>
          <a:prstGeom prst="rect">
            <a:avLst/>
          </a:prstGeom>
          <a:noFill/>
        </p:spPr>
        <p:txBody>
          <a:bodyPr wrap="square" rtlCol="0">
            <a:spAutoFit/>
          </a:bodyP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fr-FR" sz="800" b="0" i="0" u="none" strike="noStrike" kern="1200" cap="none" spc="0" normalizeH="0" baseline="0" noProof="0">
                <a:ln>
                  <a:noFill/>
                </a:ln>
                <a:solidFill>
                  <a:prstClr val="black"/>
                </a:solidFill>
                <a:effectLst/>
                <a:uLnTx/>
                <a:uFillTx/>
                <a:latin typeface="Century Gothic" panose="020B0502020202020204" pitchFamily="34" charset="0"/>
              </a:rPr>
              <a:t>PRODUCT MANAGER/</a:t>
            </a:r>
          </a:p>
          <a:p>
            <a:pPr marL="0" marR="0" lvl="0" indent="0" algn="ctr" defTabSz="945988" rtl="0" eaLnBrk="1" fontAlgn="auto" latinLnBrk="0" hangingPunct="1">
              <a:lnSpc>
                <a:spcPct val="100000"/>
              </a:lnSpc>
              <a:spcBef>
                <a:spcPts val="0"/>
              </a:spcBef>
              <a:spcAft>
                <a:spcPts val="0"/>
              </a:spcAft>
              <a:buClrTx/>
              <a:buSzTx/>
              <a:buFontTx/>
              <a:buNone/>
              <a:tabLst/>
              <a:defRPr/>
            </a:pPr>
            <a:r>
              <a:rPr kumimoji="0" lang="fr-FR" sz="800" b="0" i="0" u="none" strike="noStrike" kern="1200" cap="none" spc="0" normalizeH="0" baseline="0" noProof="0">
                <a:ln>
                  <a:noFill/>
                </a:ln>
                <a:solidFill>
                  <a:prstClr val="black"/>
                </a:solidFill>
                <a:effectLst/>
                <a:uLnTx/>
                <a:uFillTx/>
                <a:latin typeface="Century Gothic" panose="020B0502020202020204" pitchFamily="34" charset="0"/>
              </a:rPr>
              <a:t>BRAND MANAGER Y1</a:t>
            </a:r>
          </a:p>
        </p:txBody>
      </p:sp>
      <p:sp>
        <p:nvSpPr>
          <p:cNvPr id="82" name="ZoneTexte 81"/>
          <p:cNvSpPr txBox="1"/>
          <p:nvPr/>
        </p:nvSpPr>
        <p:spPr>
          <a:xfrm>
            <a:off x="4341125" y="935231"/>
            <a:ext cx="1497815" cy="338554"/>
          </a:xfrm>
          <a:prstGeom prst="rect">
            <a:avLst/>
          </a:prstGeom>
          <a:noFill/>
        </p:spPr>
        <p:txBody>
          <a:bodyPr wrap="square" rtlCol="0">
            <a:spAutoFit/>
          </a:bodyP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fr-FR" sz="800" b="0" i="0" u="none" strike="noStrike" kern="1200" cap="none" spc="0" normalizeH="0" baseline="0" noProof="0">
                <a:ln>
                  <a:noFill/>
                </a:ln>
                <a:solidFill>
                  <a:prstClr val="black"/>
                </a:solidFill>
                <a:effectLst/>
                <a:uLnTx/>
                <a:uFillTx/>
                <a:latin typeface="Century Gothic" panose="020B0502020202020204" pitchFamily="34" charset="0"/>
              </a:rPr>
              <a:t>PRODUCT MANAGER/ BRAND MANAGER Y2</a:t>
            </a:r>
          </a:p>
        </p:txBody>
      </p:sp>
      <p:sp>
        <p:nvSpPr>
          <p:cNvPr id="24" name="Rectangle 23"/>
          <p:cNvSpPr/>
          <p:nvPr/>
        </p:nvSpPr>
        <p:spPr>
          <a:xfrm>
            <a:off x="2090095" y="1399952"/>
            <a:ext cx="9922639" cy="206460"/>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45988"/>
            <a:r>
              <a:rPr lang="en-US" sz="1000">
                <a:solidFill>
                  <a:prstClr val="black"/>
                </a:solidFill>
                <a:latin typeface="Century Gothic" panose="020B0502020202020204" pitchFamily="34" charset="0"/>
              </a:rPr>
              <a:t>CM1 (CERTIFIED MARKETER 1)</a:t>
            </a:r>
          </a:p>
        </p:txBody>
      </p:sp>
      <p:sp>
        <p:nvSpPr>
          <p:cNvPr id="28" name="Rectangle 27">
            <a:hlinkClick r:id="rId8" action="ppaction://hlinksldjump"/>
          </p:cNvPr>
          <p:cNvSpPr/>
          <p:nvPr/>
        </p:nvSpPr>
        <p:spPr>
          <a:xfrm>
            <a:off x="4241495" y="2795002"/>
            <a:ext cx="2776250" cy="274320"/>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45988"/>
            <a:r>
              <a:rPr lang="fr-FR" sz="1000">
                <a:solidFill>
                  <a:schemeClr val="tx1"/>
                </a:solidFill>
                <a:latin typeface="Century Gothic" panose="020B0502020202020204" pitchFamily="34" charset="0"/>
              </a:rPr>
              <a:t>BRAND IDENTITY</a:t>
            </a:r>
          </a:p>
        </p:txBody>
      </p:sp>
      <p:sp>
        <p:nvSpPr>
          <p:cNvPr id="29" name="Rectangle 28">
            <a:hlinkClick r:id="rId9" action="ppaction://hlinksldjump"/>
          </p:cNvPr>
          <p:cNvSpPr/>
          <p:nvPr/>
        </p:nvSpPr>
        <p:spPr>
          <a:xfrm>
            <a:off x="6203342" y="5094210"/>
            <a:ext cx="3820965" cy="244621"/>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45988"/>
            <a:r>
              <a:rPr lang="fr-FR" sz="1000">
                <a:solidFill>
                  <a:schemeClr val="tx1"/>
                </a:solidFill>
                <a:latin typeface="Century Gothic" panose="020B0502020202020204" pitchFamily="34" charset="0"/>
              </a:rPr>
              <a:t>MEDIA ADVANCED</a:t>
            </a:r>
          </a:p>
        </p:txBody>
      </p:sp>
      <p:sp>
        <p:nvSpPr>
          <p:cNvPr id="30" name="Rectangle 29"/>
          <p:cNvSpPr/>
          <p:nvPr/>
        </p:nvSpPr>
        <p:spPr>
          <a:xfrm>
            <a:off x="2090095" y="4311799"/>
            <a:ext cx="3939291" cy="27432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45988"/>
            <a:r>
              <a:rPr lang="en-US" sz="1000">
                <a:solidFill>
                  <a:schemeClr val="tx1"/>
                </a:solidFill>
                <a:latin typeface="Century Gothic" panose="020B0502020202020204" pitchFamily="34" charset="0"/>
              </a:rPr>
              <a:t>CONSUMER/SHOPPER CONNECT</a:t>
            </a:r>
          </a:p>
        </p:txBody>
      </p:sp>
      <p:sp>
        <p:nvSpPr>
          <p:cNvPr id="32" name="Rectangle 31"/>
          <p:cNvSpPr/>
          <p:nvPr/>
        </p:nvSpPr>
        <p:spPr>
          <a:xfrm>
            <a:off x="0" y="4317406"/>
            <a:ext cx="461550" cy="2540596"/>
          </a:xfrm>
          <a:prstGeom prst="rect">
            <a:avLst/>
          </a:prstGeom>
          <a:solidFill>
            <a:srgbClr val="E60000"/>
          </a:solidFill>
          <a:ln>
            <a:solidFill>
              <a:srgbClr val="E600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defTabSz="945988"/>
            <a:r>
              <a:rPr lang="fr-FR" sz="1000">
                <a:solidFill>
                  <a:schemeClr val="bg1"/>
                </a:solidFill>
                <a:latin typeface="Century Gothic" panose="020B0502020202020204" pitchFamily="34" charset="0"/>
              </a:rPr>
              <a:t>BUSINESS </a:t>
            </a:r>
          </a:p>
          <a:p>
            <a:pPr algn="ctr" defTabSz="945988"/>
            <a:r>
              <a:rPr lang="fr-FR" sz="1000">
                <a:solidFill>
                  <a:schemeClr val="bg1"/>
                </a:solidFill>
                <a:latin typeface="Century Gothic" panose="020B0502020202020204" pitchFamily="34" charset="0"/>
              </a:rPr>
              <a:t>MUST</a:t>
            </a:r>
          </a:p>
        </p:txBody>
      </p:sp>
      <p:sp>
        <p:nvSpPr>
          <p:cNvPr id="33" name="Rectangle 32">
            <a:hlinkClick r:id="rId10" action="ppaction://hlinksldjump"/>
          </p:cNvPr>
          <p:cNvSpPr/>
          <p:nvPr/>
        </p:nvSpPr>
        <p:spPr>
          <a:xfrm>
            <a:off x="6379959" y="5852724"/>
            <a:ext cx="5639443" cy="252946"/>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45988"/>
            <a:r>
              <a:rPr lang="fr-FR" sz="1000">
                <a:solidFill>
                  <a:prstClr val="black"/>
                </a:solidFill>
                <a:latin typeface="Century Gothic" panose="020B0502020202020204" pitchFamily="34" charset="0"/>
              </a:rPr>
              <a:t>MAKE-UP E.R.A. GO TO MARKET WORKSHOP</a:t>
            </a:r>
          </a:p>
        </p:txBody>
      </p:sp>
      <p:sp>
        <p:nvSpPr>
          <p:cNvPr id="34" name="Rectangle 33"/>
          <p:cNvSpPr/>
          <p:nvPr/>
        </p:nvSpPr>
        <p:spPr>
          <a:xfrm>
            <a:off x="650062" y="5730743"/>
            <a:ext cx="1258189" cy="385786"/>
          </a:xfrm>
          <a:prstGeom prst="rect">
            <a:avLst/>
          </a:prstGeom>
          <a:solidFill>
            <a:srgbClr val="E60000"/>
          </a:solidFill>
          <a:ln>
            <a:solidFill>
              <a:srgbClr val="E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45988"/>
            <a:r>
              <a:rPr lang="fr-FR" sz="1000">
                <a:solidFill>
                  <a:schemeClr val="bg1"/>
                </a:solidFill>
                <a:latin typeface="Century Gothic" panose="020B0502020202020204" pitchFamily="34" charset="0"/>
              </a:rPr>
              <a:t>CATEGORY</a:t>
            </a:r>
          </a:p>
        </p:txBody>
      </p:sp>
      <p:sp>
        <p:nvSpPr>
          <p:cNvPr id="31" name="Rectangle 30">
            <a:hlinkClick r:id="rId11" action="ppaction://hlinksldjump"/>
          </p:cNvPr>
          <p:cNvSpPr/>
          <p:nvPr/>
        </p:nvSpPr>
        <p:spPr>
          <a:xfrm>
            <a:off x="10267720" y="5248337"/>
            <a:ext cx="1751682" cy="229874"/>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45988"/>
            <a:r>
              <a:rPr lang="fr-FR" sz="1000">
                <a:solidFill>
                  <a:prstClr val="black"/>
                </a:solidFill>
                <a:latin typeface="Century Gothic" panose="020B0502020202020204" pitchFamily="34" charset="0"/>
              </a:rPr>
              <a:t>WINE GAME</a:t>
            </a:r>
          </a:p>
        </p:txBody>
      </p:sp>
      <p:sp>
        <p:nvSpPr>
          <p:cNvPr id="35" name="Rectangle 34">
            <a:hlinkClick r:id="rId12" action="ppaction://hlinksldjump"/>
          </p:cNvPr>
          <p:cNvSpPr/>
          <p:nvPr/>
        </p:nvSpPr>
        <p:spPr>
          <a:xfrm>
            <a:off x="7875037" y="4818235"/>
            <a:ext cx="3825551" cy="182062"/>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45988"/>
            <a:r>
              <a:rPr lang="fr-FR" sz="1000">
                <a:solidFill>
                  <a:schemeClr val="tx1"/>
                </a:solidFill>
                <a:latin typeface="Century Gothic" panose="020B0502020202020204" pitchFamily="34" charset="0"/>
              </a:rPr>
              <a:t> LUXURY BRAND ANALYSIS SEMINAR</a:t>
            </a:r>
          </a:p>
        </p:txBody>
      </p:sp>
      <p:sp>
        <p:nvSpPr>
          <p:cNvPr id="36" name="Rectangle 35"/>
          <p:cNvSpPr/>
          <p:nvPr/>
        </p:nvSpPr>
        <p:spPr>
          <a:xfrm>
            <a:off x="650062" y="4317405"/>
            <a:ext cx="1258189" cy="668089"/>
          </a:xfrm>
          <a:prstGeom prst="rect">
            <a:avLst/>
          </a:prstGeom>
          <a:solidFill>
            <a:srgbClr val="E60000"/>
          </a:solidFill>
          <a:ln>
            <a:solidFill>
              <a:srgbClr val="E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45988"/>
            <a:r>
              <a:rPr lang="fr-FR" sz="1000">
                <a:solidFill>
                  <a:schemeClr val="bg1"/>
                </a:solidFill>
                <a:latin typeface="Century Gothic" panose="020B0502020202020204" pitchFamily="34" charset="0"/>
              </a:rPr>
              <a:t>FUNDAMENTALS</a:t>
            </a:r>
          </a:p>
        </p:txBody>
      </p:sp>
      <p:sp>
        <p:nvSpPr>
          <p:cNvPr id="37" name="Rectangle 36"/>
          <p:cNvSpPr/>
          <p:nvPr/>
        </p:nvSpPr>
        <p:spPr>
          <a:xfrm>
            <a:off x="650062" y="5092342"/>
            <a:ext cx="1258189" cy="547103"/>
          </a:xfrm>
          <a:prstGeom prst="rect">
            <a:avLst/>
          </a:prstGeom>
          <a:solidFill>
            <a:srgbClr val="E60000"/>
          </a:solidFill>
          <a:ln>
            <a:solidFill>
              <a:srgbClr val="E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45988"/>
            <a:r>
              <a:rPr lang="fr-FR" sz="1000">
                <a:solidFill>
                  <a:schemeClr val="bg1"/>
                </a:solidFill>
                <a:latin typeface="Century Gothic" panose="020B0502020202020204" pitchFamily="34" charset="0"/>
              </a:rPr>
              <a:t>OMNI TOUCHPOINTS ACTIVATION</a:t>
            </a:r>
          </a:p>
        </p:txBody>
      </p:sp>
      <p:sp>
        <p:nvSpPr>
          <p:cNvPr id="38" name="ZoneTexte 8"/>
          <p:cNvSpPr txBox="1"/>
          <p:nvPr/>
        </p:nvSpPr>
        <p:spPr>
          <a:xfrm>
            <a:off x="458687" y="6667949"/>
            <a:ext cx="6465326" cy="215444"/>
          </a:xfrm>
          <a:prstGeom prst="rect">
            <a:avLst/>
          </a:prstGeom>
          <a:noFill/>
        </p:spPr>
        <p:txBody>
          <a:bodyPr wrap="square" rtlCol="0">
            <a:spAutoFit/>
          </a:bodyPr>
          <a:lstStyle/>
          <a:p>
            <a:pPr marL="0" marR="0" lvl="0" indent="0" algn="l" defTabSz="945988" rtl="0" eaLnBrk="1" fontAlgn="auto" latinLnBrk="0" hangingPunct="1">
              <a:lnSpc>
                <a:spcPct val="100000"/>
              </a:lnSpc>
              <a:spcBef>
                <a:spcPts val="0"/>
              </a:spcBef>
              <a:spcAft>
                <a:spcPts val="0"/>
              </a:spcAft>
              <a:buClrTx/>
              <a:buSzTx/>
              <a:buFontTx/>
              <a:buNone/>
              <a:tabLst/>
              <a:defRPr/>
            </a:pPr>
            <a:r>
              <a:rPr kumimoji="0" lang="fr-FR" sz="800" b="0" i="1" u="none" strike="noStrike" kern="1200" cap="none" spc="0" normalizeH="0" baseline="0" noProof="0">
                <a:ln>
                  <a:noFill/>
                </a:ln>
                <a:solidFill>
                  <a:prstClr val="black"/>
                </a:solidFill>
                <a:effectLst/>
                <a:uLnTx/>
                <a:uFillTx/>
                <a:latin typeface="Century Gothic" panose="020B0502020202020204" pitchFamily="34" charset="0"/>
              </a:rPr>
              <a:t>*Make-up, </a:t>
            </a:r>
            <a:r>
              <a:rPr kumimoji="0" lang="fr-FR" sz="800" b="0" i="1" u="none" strike="noStrike" kern="1200" cap="none" spc="0" normalizeH="0" baseline="0" noProof="0" err="1">
                <a:ln>
                  <a:noFill/>
                </a:ln>
                <a:solidFill>
                  <a:prstClr val="black"/>
                </a:solidFill>
                <a:effectLst/>
                <a:uLnTx/>
                <a:uFillTx/>
                <a:latin typeface="Century Gothic" panose="020B0502020202020204" pitchFamily="34" charset="0"/>
              </a:rPr>
              <a:t>Skincare</a:t>
            </a:r>
            <a:r>
              <a:rPr kumimoji="0" lang="fr-FR" sz="800" b="0" i="1" u="none" strike="noStrike" kern="1200" cap="none" spc="0" normalizeH="0" baseline="0" noProof="0">
                <a:ln>
                  <a:noFill/>
                </a:ln>
                <a:solidFill>
                  <a:prstClr val="black"/>
                </a:solidFill>
                <a:effectLst/>
                <a:uLnTx/>
                <a:uFillTx/>
                <a:latin typeface="Century Gothic" panose="020B0502020202020204" pitchFamily="34" charset="0"/>
              </a:rPr>
              <a:t>, </a:t>
            </a:r>
            <a:r>
              <a:rPr kumimoji="0" lang="fr-FR" sz="800" b="0" i="1" u="none" strike="noStrike" kern="1200" cap="none" spc="0" normalizeH="0" baseline="0" noProof="0" err="1">
                <a:ln>
                  <a:noFill/>
                </a:ln>
                <a:solidFill>
                  <a:prstClr val="black"/>
                </a:solidFill>
                <a:effectLst/>
                <a:uLnTx/>
                <a:uFillTx/>
                <a:latin typeface="Century Gothic" panose="020B0502020202020204" pitchFamily="34" charset="0"/>
              </a:rPr>
              <a:t>Skincare</a:t>
            </a:r>
            <a:r>
              <a:rPr kumimoji="0" lang="fr-FR" sz="800" b="0" i="1" u="none" strike="noStrike" kern="1200" cap="none" spc="0" normalizeH="0" baseline="0" noProof="0">
                <a:ln>
                  <a:noFill/>
                </a:ln>
                <a:solidFill>
                  <a:prstClr val="black"/>
                </a:solidFill>
                <a:effectLst/>
                <a:uLnTx/>
                <a:uFillTx/>
                <a:latin typeface="Century Gothic" panose="020B0502020202020204" pitchFamily="34" charset="0"/>
              </a:rPr>
              <a:t> ACD Advanced,</a:t>
            </a:r>
            <a:r>
              <a:rPr kumimoji="0" lang="fr-FR" sz="800" b="0" i="1" u="none" strike="noStrike" kern="1200" cap="none" spc="0" normalizeH="0" noProof="0">
                <a:ln>
                  <a:noFill/>
                </a:ln>
                <a:solidFill>
                  <a:prstClr val="black"/>
                </a:solidFill>
                <a:effectLst/>
                <a:uLnTx/>
                <a:uFillTx/>
                <a:latin typeface="Century Gothic" panose="020B0502020202020204" pitchFamily="34" charset="0"/>
              </a:rPr>
              <a:t> </a:t>
            </a:r>
            <a:r>
              <a:rPr kumimoji="0" lang="fr-FR" sz="800" b="0" i="1" u="none" strike="noStrike" kern="1200" cap="none" spc="0" normalizeH="0" noProof="0" err="1">
                <a:ln>
                  <a:noFill/>
                </a:ln>
                <a:solidFill>
                  <a:prstClr val="black"/>
                </a:solidFill>
                <a:effectLst/>
                <a:uLnTx/>
                <a:uFillTx/>
                <a:latin typeface="Century Gothic" panose="020B0502020202020204" pitchFamily="34" charset="0"/>
              </a:rPr>
              <a:t>Hair</a:t>
            </a:r>
            <a:r>
              <a:rPr kumimoji="0" lang="fr-FR" sz="800" b="0" i="1" u="none" strike="noStrike" kern="1200" cap="none" spc="0" normalizeH="0" noProof="0">
                <a:ln>
                  <a:noFill/>
                </a:ln>
                <a:solidFill>
                  <a:prstClr val="black"/>
                </a:solidFill>
                <a:effectLst/>
                <a:uLnTx/>
                <a:uFillTx/>
                <a:latin typeface="Century Gothic" panose="020B0502020202020204" pitchFamily="34" charset="0"/>
              </a:rPr>
              <a:t> Care, </a:t>
            </a:r>
            <a:r>
              <a:rPr kumimoji="0" lang="fr-FR" sz="800" b="0" i="1" u="none" strike="noStrike" kern="1200" cap="none" spc="0" normalizeH="0" noProof="0" err="1">
                <a:ln>
                  <a:noFill/>
                </a:ln>
                <a:solidFill>
                  <a:prstClr val="black"/>
                </a:solidFill>
                <a:effectLst/>
                <a:uLnTx/>
                <a:uFillTx/>
                <a:latin typeface="Century Gothic" panose="020B0502020202020204" pitchFamily="34" charset="0"/>
              </a:rPr>
              <a:t>Hair</a:t>
            </a:r>
            <a:r>
              <a:rPr kumimoji="0" lang="fr-FR" sz="800" b="0" i="1" u="none" strike="noStrike" kern="1200" cap="none" spc="0" normalizeH="0" noProof="0">
                <a:ln>
                  <a:noFill/>
                </a:ln>
                <a:solidFill>
                  <a:prstClr val="black"/>
                </a:solidFill>
                <a:effectLst/>
                <a:uLnTx/>
                <a:uFillTx/>
                <a:latin typeface="Century Gothic" panose="020B0502020202020204" pitchFamily="34" charset="0"/>
              </a:rPr>
              <a:t> </a:t>
            </a:r>
            <a:r>
              <a:rPr kumimoji="0" lang="fr-FR" sz="800" b="0" i="1" u="none" strike="noStrike" kern="1200" cap="none" spc="0" normalizeH="0" noProof="0" err="1">
                <a:ln>
                  <a:noFill/>
                </a:ln>
                <a:solidFill>
                  <a:prstClr val="black"/>
                </a:solidFill>
                <a:effectLst/>
                <a:uLnTx/>
                <a:uFillTx/>
                <a:latin typeface="Century Gothic" panose="020B0502020202020204" pitchFamily="34" charset="0"/>
              </a:rPr>
              <a:t>Color</a:t>
            </a:r>
            <a:r>
              <a:rPr kumimoji="0" lang="fr-FR" sz="800" b="0" i="1" u="none" strike="noStrike" kern="1200" cap="none" spc="0" normalizeH="0" noProof="0">
                <a:ln>
                  <a:noFill/>
                </a:ln>
                <a:solidFill>
                  <a:prstClr val="black"/>
                </a:solidFill>
                <a:effectLst/>
                <a:uLnTx/>
                <a:uFillTx/>
                <a:latin typeface="Century Gothic" panose="020B0502020202020204" pitchFamily="34" charset="0"/>
              </a:rPr>
              <a:t>, and Fragrance </a:t>
            </a:r>
            <a:r>
              <a:rPr kumimoji="0" lang="fr-FR" sz="800" b="0" i="1" u="none" strike="noStrike" kern="1200" cap="none" spc="0" normalizeH="0" noProof="0" err="1">
                <a:ln>
                  <a:noFill/>
                </a:ln>
                <a:solidFill>
                  <a:prstClr val="black"/>
                </a:solidFill>
                <a:effectLst/>
                <a:uLnTx/>
                <a:uFillTx/>
                <a:latin typeface="Century Gothic" panose="020B0502020202020204" pitchFamily="34" charset="0"/>
              </a:rPr>
              <a:t>seminars</a:t>
            </a:r>
            <a:endParaRPr kumimoji="0" lang="fr-FR" sz="800" b="0" i="1" u="none" strike="noStrike" kern="1200" cap="none" spc="0" normalizeH="0" baseline="0" noProof="0">
              <a:ln>
                <a:noFill/>
              </a:ln>
              <a:solidFill>
                <a:prstClr val="black"/>
              </a:solidFill>
              <a:effectLst/>
              <a:uLnTx/>
              <a:uFillTx/>
              <a:latin typeface="Century Gothic" panose="020B0502020202020204" pitchFamily="34" charset="0"/>
            </a:endParaRPr>
          </a:p>
        </p:txBody>
      </p:sp>
      <p:sp>
        <p:nvSpPr>
          <p:cNvPr id="39" name="Rectangle 38"/>
          <p:cNvSpPr/>
          <p:nvPr/>
        </p:nvSpPr>
        <p:spPr>
          <a:xfrm>
            <a:off x="650061" y="6221410"/>
            <a:ext cx="1258189" cy="385786"/>
          </a:xfrm>
          <a:prstGeom prst="rect">
            <a:avLst/>
          </a:prstGeom>
          <a:solidFill>
            <a:srgbClr val="E60000"/>
          </a:solidFill>
          <a:ln>
            <a:solidFill>
              <a:srgbClr val="E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45988"/>
            <a:r>
              <a:rPr lang="fr-FR" sz="1000">
                <a:solidFill>
                  <a:schemeClr val="bg1"/>
                </a:solidFill>
                <a:latin typeface="Century Gothic" panose="020B0502020202020204" pitchFamily="34" charset="0"/>
              </a:rPr>
              <a:t>E-COMMERCE</a:t>
            </a:r>
          </a:p>
        </p:txBody>
      </p:sp>
      <p:sp>
        <p:nvSpPr>
          <p:cNvPr id="42" name="Rectangle 41"/>
          <p:cNvSpPr/>
          <p:nvPr/>
        </p:nvSpPr>
        <p:spPr>
          <a:xfrm>
            <a:off x="2096765" y="6353710"/>
            <a:ext cx="3939290" cy="217732"/>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45988"/>
            <a:r>
              <a:rPr lang="fr-FR" sz="1000">
                <a:solidFill>
                  <a:prstClr val="black"/>
                </a:solidFill>
                <a:latin typeface="Century Gothic" panose="020B0502020202020204" pitchFamily="34" charset="0"/>
              </a:rPr>
              <a:t>E-COMMERCE ESSENTIALS MODULES</a:t>
            </a:r>
          </a:p>
        </p:txBody>
      </p:sp>
      <p:sp>
        <p:nvSpPr>
          <p:cNvPr id="43" name="Rectangle 42"/>
          <p:cNvSpPr/>
          <p:nvPr/>
        </p:nvSpPr>
        <p:spPr>
          <a:xfrm>
            <a:off x="6379959" y="6353710"/>
            <a:ext cx="3939290" cy="22250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45988"/>
            <a:r>
              <a:rPr lang="fr-FR" sz="1000">
                <a:solidFill>
                  <a:prstClr val="black"/>
                </a:solidFill>
                <a:latin typeface="Century Gothic" panose="020B0502020202020204" pitchFamily="34" charset="0"/>
              </a:rPr>
              <a:t>E-COMMERCE ADVANCED MODULES</a:t>
            </a:r>
          </a:p>
        </p:txBody>
      </p:sp>
      <p:sp>
        <p:nvSpPr>
          <p:cNvPr id="40" name="Rectangle 39"/>
          <p:cNvSpPr/>
          <p:nvPr/>
        </p:nvSpPr>
        <p:spPr>
          <a:xfrm>
            <a:off x="2090095" y="2292517"/>
            <a:ext cx="1972049" cy="279292"/>
          </a:xfrm>
          <a:prstGeom prst="rect">
            <a:avLst/>
          </a:prstGeom>
          <a:solidFill>
            <a:schemeClr val="bg1"/>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1312" rtl="0" eaLnBrk="1" fontAlgn="auto" latinLnBrk="0" hangingPunct="1">
              <a:lnSpc>
                <a:spcPct val="100000"/>
              </a:lnSpc>
              <a:spcBef>
                <a:spcPts val="0"/>
              </a:spcBef>
              <a:spcAft>
                <a:spcPts val="0"/>
              </a:spcAft>
              <a:buClrTx/>
              <a:buSzTx/>
              <a:buFontTx/>
              <a:buNone/>
              <a:tabLst/>
              <a:defRPr/>
            </a:pPr>
            <a:endParaRPr kumimoji="0" lang="en-GB" sz="700" b="0" i="0" u="none" strike="noStrike" kern="1200" cap="none" spc="0" normalizeH="0" baseline="0" noProof="0">
              <a:ln>
                <a:noFill/>
              </a:ln>
              <a:solidFill>
                <a:srgbClr val="000000"/>
              </a:solidFill>
              <a:effectLst/>
              <a:uLnTx/>
              <a:uFillTx/>
              <a:latin typeface="Century Gothic" panose="020B0502020202020204" pitchFamily="34" charset="0"/>
              <a:ea typeface="+mn-ea"/>
              <a:cs typeface="+mn-cs"/>
            </a:endParaRPr>
          </a:p>
        </p:txBody>
      </p:sp>
      <p:sp>
        <p:nvSpPr>
          <p:cNvPr id="41" name="Rectangle 40">
            <a:hlinkClick r:id="rId4" action="ppaction://hlinksldjump"/>
          </p:cNvPr>
          <p:cNvSpPr/>
          <p:nvPr/>
        </p:nvSpPr>
        <p:spPr>
          <a:xfrm>
            <a:off x="2210790" y="2333755"/>
            <a:ext cx="396000" cy="99362"/>
          </a:xfrm>
          <a:prstGeom prst="rect">
            <a:avLst/>
          </a:prstGeom>
          <a:solidFill>
            <a:schemeClr val="bg1">
              <a:lumMod val="85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lang="en-GB" sz="600" cap="all">
                <a:solidFill>
                  <a:prstClr val="black"/>
                </a:solidFill>
                <a:latin typeface="Century Gothic" panose="020B0502020202020204" pitchFamily="34" charset="0"/>
              </a:rPr>
              <a:t>Make-Up</a:t>
            </a:r>
            <a:endParaRPr kumimoji="0" lang="en-GB" sz="600" b="0" i="0" u="none" strike="noStrike" kern="1200" cap="all" spc="0" normalizeH="0">
              <a:ln>
                <a:noFill/>
              </a:ln>
              <a:solidFill>
                <a:prstClr val="black"/>
              </a:solidFill>
              <a:effectLst/>
              <a:uLnTx/>
              <a:uFillTx/>
              <a:latin typeface="Century Gothic" panose="020B0502020202020204" pitchFamily="34" charset="0"/>
            </a:endParaRPr>
          </a:p>
        </p:txBody>
      </p:sp>
      <p:sp>
        <p:nvSpPr>
          <p:cNvPr id="44" name="Rectangle 43">
            <a:hlinkClick r:id="rId13" action="ppaction://hlinksldjump"/>
          </p:cNvPr>
          <p:cNvSpPr/>
          <p:nvPr/>
        </p:nvSpPr>
        <p:spPr>
          <a:xfrm>
            <a:off x="2645245" y="2333755"/>
            <a:ext cx="644507" cy="99362"/>
          </a:xfrm>
          <a:prstGeom prst="rect">
            <a:avLst/>
          </a:prstGeom>
          <a:solidFill>
            <a:schemeClr val="bg1">
              <a:lumMod val="85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45988"/>
            <a:r>
              <a:rPr lang="en-GB" sz="600" cap="all">
                <a:solidFill>
                  <a:prstClr val="black"/>
                </a:solidFill>
                <a:latin typeface="Century Gothic" panose="020B0502020202020204" pitchFamily="34" charset="0"/>
              </a:rPr>
              <a:t>Skincare</a:t>
            </a:r>
          </a:p>
        </p:txBody>
      </p:sp>
      <p:sp>
        <p:nvSpPr>
          <p:cNvPr id="45" name="Rectangle 44">
            <a:hlinkClick r:id="" action="ppaction://noaction"/>
          </p:cNvPr>
          <p:cNvSpPr/>
          <p:nvPr/>
        </p:nvSpPr>
        <p:spPr>
          <a:xfrm>
            <a:off x="3328458" y="2333755"/>
            <a:ext cx="614002" cy="99362"/>
          </a:xfrm>
          <a:prstGeom prst="rect">
            <a:avLst/>
          </a:prstGeom>
          <a:solidFill>
            <a:schemeClr val="bg1">
              <a:lumMod val="85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45988"/>
            <a:r>
              <a:rPr lang="en-GB" sz="600" cap="all">
                <a:solidFill>
                  <a:prstClr val="black"/>
                </a:solidFill>
                <a:latin typeface="Century Gothic" panose="020B0502020202020204" pitchFamily="34" charset="0"/>
              </a:rPr>
              <a:t>Hair Care</a:t>
            </a:r>
          </a:p>
        </p:txBody>
      </p:sp>
      <p:sp>
        <p:nvSpPr>
          <p:cNvPr id="46" name="Rectangle 45">
            <a:hlinkClick r:id="rId14" action="ppaction://hlinksldjump"/>
          </p:cNvPr>
          <p:cNvSpPr/>
          <p:nvPr/>
        </p:nvSpPr>
        <p:spPr>
          <a:xfrm>
            <a:off x="2645246" y="2441217"/>
            <a:ext cx="644506" cy="94259"/>
          </a:xfrm>
          <a:prstGeom prst="rect">
            <a:avLst/>
          </a:prstGeom>
          <a:solidFill>
            <a:schemeClr val="bg1">
              <a:lumMod val="85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45988"/>
            <a:r>
              <a:rPr lang="en-GB" sz="600" cap="all">
                <a:solidFill>
                  <a:prstClr val="black"/>
                </a:solidFill>
                <a:latin typeface="Century Gothic" panose="020B0502020202020204" pitchFamily="34" charset="0"/>
              </a:rPr>
              <a:t>ACD Skin </a:t>
            </a:r>
            <a:r>
              <a:rPr lang="en-GB" sz="600" cap="all" err="1">
                <a:solidFill>
                  <a:prstClr val="black"/>
                </a:solidFill>
                <a:latin typeface="Century Gothic" panose="020B0502020202020204" pitchFamily="34" charset="0"/>
              </a:rPr>
              <a:t>ExpERT</a:t>
            </a:r>
            <a:endParaRPr lang="en-GB" sz="600" cap="all">
              <a:solidFill>
                <a:prstClr val="black"/>
              </a:solidFill>
              <a:latin typeface="Century Gothic" panose="020B0502020202020204" pitchFamily="34" charset="0"/>
            </a:endParaRPr>
          </a:p>
        </p:txBody>
      </p:sp>
      <p:sp>
        <p:nvSpPr>
          <p:cNvPr id="47" name="Rectangle 46">
            <a:hlinkClick r:id="rId15" action="ppaction://hlinksldjump"/>
          </p:cNvPr>
          <p:cNvSpPr/>
          <p:nvPr/>
        </p:nvSpPr>
        <p:spPr>
          <a:xfrm>
            <a:off x="3328458" y="2441217"/>
            <a:ext cx="614002" cy="91671"/>
          </a:xfrm>
          <a:prstGeom prst="rect">
            <a:avLst/>
          </a:prstGeom>
          <a:solidFill>
            <a:schemeClr val="bg1">
              <a:lumMod val="85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45988"/>
            <a:r>
              <a:rPr lang="en-GB" sz="600" cap="all">
                <a:solidFill>
                  <a:prstClr val="black"/>
                </a:solidFill>
                <a:latin typeface="Century Gothic" panose="020B0502020202020204" pitchFamily="34" charset="0"/>
              </a:rPr>
              <a:t>Hair Color</a:t>
            </a:r>
          </a:p>
        </p:txBody>
      </p:sp>
      <p:sp>
        <p:nvSpPr>
          <p:cNvPr id="49" name="Rectangle 48">
            <a:hlinkClick r:id="rId16" action="ppaction://hlinksldjump"/>
          </p:cNvPr>
          <p:cNvSpPr/>
          <p:nvPr/>
        </p:nvSpPr>
        <p:spPr>
          <a:xfrm>
            <a:off x="2210791" y="2441217"/>
            <a:ext cx="396000" cy="91671"/>
          </a:xfrm>
          <a:prstGeom prst="rect">
            <a:avLst/>
          </a:prstGeom>
          <a:solidFill>
            <a:schemeClr val="bg1">
              <a:lumMod val="85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45988"/>
            <a:r>
              <a:rPr lang="en-GB" sz="600" cap="all" err="1">
                <a:solidFill>
                  <a:prstClr val="black"/>
                </a:solidFill>
                <a:latin typeface="Century Gothic" panose="020B0502020202020204" pitchFamily="34" charset="0"/>
              </a:rPr>
              <a:t>Fragr</a:t>
            </a:r>
            <a:r>
              <a:rPr lang="en-GB" sz="600" cap="all">
                <a:solidFill>
                  <a:prstClr val="black"/>
                </a:solidFill>
                <a:latin typeface="Century Gothic" panose="020B0502020202020204" pitchFamily="34" charset="0"/>
              </a:rPr>
              <a:t>.</a:t>
            </a:r>
          </a:p>
        </p:txBody>
      </p:sp>
      <p:pic>
        <p:nvPicPr>
          <p:cNvPr id="50" name="Image 119"/>
          <p:cNvPicPr>
            <a:picLocks noChangeAspect="1"/>
          </p:cNvPicPr>
          <p:nvPr/>
        </p:nvPicPr>
        <p:blipFill>
          <a:blip r:embed="rId17" cstate="print">
            <a:extLst>
              <a:ext uri="{28A0092B-C50C-407E-A947-70E740481C1C}">
                <a14:useLocalDpi xmlns:a14="http://schemas.microsoft.com/office/drawing/2010/main"/>
              </a:ext>
            </a:extLst>
          </a:blip>
          <a:stretch>
            <a:fillRect/>
          </a:stretch>
        </p:blipFill>
        <p:spPr>
          <a:xfrm>
            <a:off x="7937370" y="1402925"/>
            <a:ext cx="570652" cy="240275"/>
          </a:xfrm>
          <a:prstGeom prst="rect">
            <a:avLst/>
          </a:prstGeom>
          <a:ln>
            <a:noFill/>
          </a:ln>
        </p:spPr>
      </p:pic>
    </p:spTree>
    <p:extLst>
      <p:ext uri="{BB962C8B-B14F-4D97-AF65-F5344CB8AC3E}">
        <p14:creationId xmlns:p14="http://schemas.microsoft.com/office/powerpoint/2010/main" val="22446316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74915"/>
            <a:ext cx="461550" cy="549772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defTabSz="945988" fontAlgn="ctr">
              <a:defRPr/>
            </a:pPr>
            <a:r>
              <a:rPr kumimoji="0" lang="fr-FR" sz="1100" b="0" i="0" u="none" strike="noStrike" kern="1200" cap="none" spc="0" normalizeH="0" baseline="0" noProof="0">
                <a:ln>
                  <a:noFill/>
                </a:ln>
                <a:effectLst/>
                <a:uLnTx/>
                <a:uFillTx/>
                <a:latin typeface="Century Gothic"/>
              </a:rPr>
              <a:t>FLEX</a:t>
            </a:r>
            <a:r>
              <a:rPr lang="fr-FR" sz="1100">
                <a:latin typeface="Century Gothic"/>
              </a:rPr>
              <a:t> or BUSINESS MUST</a:t>
            </a:r>
          </a:p>
        </p:txBody>
      </p:sp>
      <p:sp>
        <p:nvSpPr>
          <p:cNvPr id="8" name="Rectangle 7"/>
          <p:cNvSpPr/>
          <p:nvPr/>
        </p:nvSpPr>
        <p:spPr>
          <a:xfrm>
            <a:off x="650062" y="1001447"/>
            <a:ext cx="1258189" cy="457200"/>
          </a:xfrm>
          <a:prstGeom prst="rect">
            <a:avLst/>
          </a:prstGeom>
          <a:solidFill>
            <a:srgbClr val="595959"/>
          </a:solidFill>
          <a:ln>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fr-FR" sz="1000" b="0" i="0" u="none" strike="noStrike" kern="1200" cap="none" spc="0" normalizeH="0" baseline="0" noProof="0">
                <a:ln>
                  <a:noFill/>
                </a:ln>
                <a:solidFill>
                  <a:schemeClr val="bg1"/>
                </a:solidFill>
                <a:effectLst/>
                <a:uLnTx/>
                <a:uFillTx/>
                <a:latin typeface="Century Gothic" panose="020B0502020202020204" pitchFamily="34" charset="0"/>
              </a:rPr>
              <a:t>FUNDAMENTALS</a:t>
            </a:r>
          </a:p>
        </p:txBody>
      </p:sp>
      <p:sp>
        <p:nvSpPr>
          <p:cNvPr id="10" name="Rectangle 9"/>
          <p:cNvSpPr/>
          <p:nvPr/>
        </p:nvSpPr>
        <p:spPr>
          <a:xfrm>
            <a:off x="650061" y="1578327"/>
            <a:ext cx="1258189" cy="457200"/>
          </a:xfrm>
          <a:prstGeom prst="rect">
            <a:avLst/>
          </a:prstGeom>
          <a:solidFill>
            <a:srgbClr val="595959"/>
          </a:solidFill>
          <a:ln>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fr-FR" sz="1000" b="0" i="0" u="none" strike="noStrike" kern="1200" cap="none" spc="0" normalizeH="0" baseline="0" noProof="0">
                <a:ln>
                  <a:noFill/>
                </a:ln>
                <a:solidFill>
                  <a:schemeClr val="bg1"/>
                </a:solidFill>
                <a:effectLst/>
                <a:uLnTx/>
                <a:uFillTx/>
                <a:latin typeface="Century Gothic" panose="020B0502020202020204" pitchFamily="34" charset="0"/>
              </a:rPr>
              <a:t>BRAND </a:t>
            </a:r>
          </a:p>
        </p:txBody>
      </p:sp>
      <p:sp>
        <p:nvSpPr>
          <p:cNvPr id="11" name="Rectangle 10"/>
          <p:cNvSpPr/>
          <p:nvPr/>
        </p:nvSpPr>
        <p:spPr>
          <a:xfrm>
            <a:off x="650061" y="2154773"/>
            <a:ext cx="1258189" cy="457200"/>
          </a:xfrm>
          <a:prstGeom prst="rect">
            <a:avLst/>
          </a:prstGeom>
          <a:solidFill>
            <a:srgbClr val="595959"/>
          </a:solidFill>
          <a:ln>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fr-FR" sz="1000" b="0" i="0" u="none" strike="noStrike" kern="1200" cap="none" spc="0" normalizeH="0" baseline="0" noProof="0">
                <a:ln>
                  <a:noFill/>
                </a:ln>
                <a:solidFill>
                  <a:schemeClr val="bg1"/>
                </a:solidFill>
                <a:effectLst/>
                <a:uLnTx/>
                <a:uFillTx/>
                <a:latin typeface="Century Gothic" panose="020B0502020202020204" pitchFamily="34" charset="0"/>
              </a:rPr>
              <a:t>CATEGORY</a:t>
            </a:r>
          </a:p>
        </p:txBody>
      </p:sp>
      <p:sp>
        <p:nvSpPr>
          <p:cNvPr id="12" name="Rectangle 11"/>
          <p:cNvSpPr/>
          <p:nvPr/>
        </p:nvSpPr>
        <p:spPr>
          <a:xfrm>
            <a:off x="650060" y="4626043"/>
            <a:ext cx="1258189" cy="365760"/>
          </a:xfrm>
          <a:prstGeom prst="rect">
            <a:avLst/>
          </a:prstGeom>
          <a:solidFill>
            <a:srgbClr val="7F7F7F"/>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fr-FR" sz="1000" b="0" i="0" u="none" strike="noStrike" kern="1200" cap="none" spc="0" normalizeH="0" baseline="0" noProof="0">
                <a:ln>
                  <a:noFill/>
                </a:ln>
                <a:solidFill>
                  <a:schemeClr val="bg1"/>
                </a:solidFill>
                <a:effectLst/>
                <a:uLnTx/>
                <a:uFillTx/>
                <a:latin typeface="Century Gothic" panose="020B0502020202020204" pitchFamily="34" charset="0"/>
              </a:rPr>
              <a:t>FUNDAMENTALS</a:t>
            </a:r>
          </a:p>
        </p:txBody>
      </p:sp>
      <p:sp>
        <p:nvSpPr>
          <p:cNvPr id="25" name="Rectangle 24"/>
          <p:cNvSpPr/>
          <p:nvPr/>
        </p:nvSpPr>
        <p:spPr>
          <a:xfrm>
            <a:off x="650062" y="5111554"/>
            <a:ext cx="1258189" cy="365760"/>
          </a:xfrm>
          <a:prstGeom prst="rect">
            <a:avLst/>
          </a:prstGeom>
          <a:solidFill>
            <a:srgbClr val="7F7F7F"/>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fr-FR" sz="1000" b="0" i="0" u="none" strike="noStrike" kern="1200" cap="none" spc="0" normalizeH="0" baseline="0" noProof="0">
                <a:ln>
                  <a:noFill/>
                </a:ln>
                <a:solidFill>
                  <a:schemeClr val="bg1"/>
                </a:solidFill>
                <a:effectLst/>
                <a:uLnTx/>
                <a:uFillTx/>
                <a:latin typeface="Century Gothic" panose="020B0502020202020204" pitchFamily="34" charset="0"/>
              </a:rPr>
              <a:t>BRAND</a:t>
            </a:r>
          </a:p>
        </p:txBody>
      </p:sp>
      <p:sp>
        <p:nvSpPr>
          <p:cNvPr id="26" name="Rectangle 25"/>
          <p:cNvSpPr/>
          <p:nvPr/>
        </p:nvSpPr>
        <p:spPr>
          <a:xfrm>
            <a:off x="650062" y="5597065"/>
            <a:ext cx="1258189" cy="365760"/>
          </a:xfrm>
          <a:prstGeom prst="rect">
            <a:avLst/>
          </a:prstGeom>
          <a:solidFill>
            <a:srgbClr val="7F7F7F"/>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fr-FR" sz="1000" b="0" i="0" u="none" strike="noStrike" kern="1200" cap="none" spc="0" normalizeH="0" baseline="0" noProof="0">
                <a:ln>
                  <a:noFill/>
                </a:ln>
                <a:solidFill>
                  <a:schemeClr val="bg1"/>
                </a:solidFill>
                <a:effectLst/>
                <a:uLnTx/>
                <a:uFillTx/>
                <a:latin typeface="Century Gothic" panose="020B0502020202020204" pitchFamily="34" charset="0"/>
              </a:rPr>
              <a:t>COMMERCE/ SALES</a:t>
            </a:r>
          </a:p>
        </p:txBody>
      </p:sp>
      <p:sp>
        <p:nvSpPr>
          <p:cNvPr id="50" name="Rectangle 49"/>
          <p:cNvSpPr/>
          <p:nvPr/>
        </p:nvSpPr>
        <p:spPr>
          <a:xfrm>
            <a:off x="2397211" y="2775710"/>
            <a:ext cx="2917397" cy="227953"/>
          </a:xfrm>
          <a:prstGeom prst="rect">
            <a:avLst/>
          </a:prstGeom>
          <a:solidFill>
            <a:schemeClr val="bg1"/>
          </a:solidFill>
          <a:ln>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fr-FR" sz="1000" b="0" i="0" u="none" strike="noStrike" kern="1200" cap="none" spc="0" normalizeH="0" baseline="0" noProof="0">
                <a:ln>
                  <a:noFill/>
                </a:ln>
                <a:solidFill>
                  <a:prstClr val="black"/>
                </a:solidFill>
                <a:effectLst/>
                <a:uLnTx/>
                <a:uFillTx/>
                <a:latin typeface="Century Gothic" panose="020B0502020202020204" pitchFamily="34" charset="0"/>
              </a:rPr>
              <a:t>INTRODUCTION</a:t>
            </a:r>
            <a:r>
              <a:rPr kumimoji="0" lang="fr-FR" sz="1000" b="0" i="0" u="none" strike="noStrike" kern="1200" cap="none" spc="0" normalizeH="0" noProof="0">
                <a:ln>
                  <a:noFill/>
                </a:ln>
                <a:solidFill>
                  <a:prstClr val="black"/>
                </a:solidFill>
                <a:effectLst/>
                <a:uLnTx/>
                <a:uFillTx/>
                <a:latin typeface="Century Gothic" panose="020B0502020202020204" pitchFamily="34" charset="0"/>
              </a:rPr>
              <a:t> TO COCKPIT</a:t>
            </a:r>
            <a:endParaRPr kumimoji="0" lang="fr-FR" sz="1000" b="0" i="0" u="none" strike="noStrike" kern="1200" cap="none" spc="0" normalizeH="0" baseline="0" noProof="0">
              <a:ln>
                <a:noFill/>
              </a:ln>
              <a:solidFill>
                <a:prstClr val="black"/>
              </a:solidFill>
              <a:effectLst/>
              <a:uLnTx/>
              <a:uFillTx/>
              <a:latin typeface="Century Gothic" panose="020B0502020202020204" pitchFamily="34" charset="0"/>
            </a:endParaRPr>
          </a:p>
        </p:txBody>
      </p:sp>
      <p:sp>
        <p:nvSpPr>
          <p:cNvPr id="52" name="Rectangle 51"/>
          <p:cNvSpPr/>
          <p:nvPr/>
        </p:nvSpPr>
        <p:spPr>
          <a:xfrm>
            <a:off x="5652598" y="4676293"/>
            <a:ext cx="6209888" cy="274320"/>
          </a:xfrm>
          <a:prstGeom prst="rect">
            <a:avLst/>
          </a:prstGeom>
          <a:solidFill>
            <a:schemeClr val="bg1"/>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fr-FR" sz="1000" b="0" i="0" u="none" strike="noStrike" kern="1200" cap="none" spc="0" normalizeH="0" baseline="0" noProof="0">
                <a:ln>
                  <a:noFill/>
                </a:ln>
                <a:solidFill>
                  <a:prstClr val="black"/>
                </a:solidFill>
                <a:effectLst/>
                <a:uLnTx/>
                <a:uFillTx/>
                <a:latin typeface="Century Gothic" panose="020B0502020202020204" pitchFamily="34" charset="0"/>
              </a:rPr>
              <a:t>CONSUMER/SHOPPER</a:t>
            </a:r>
            <a:r>
              <a:rPr kumimoji="0" lang="fr-FR" sz="1000" b="0" i="0" u="none" strike="noStrike" kern="1200" cap="none" spc="0" normalizeH="0" noProof="0">
                <a:ln>
                  <a:noFill/>
                </a:ln>
                <a:solidFill>
                  <a:prstClr val="black"/>
                </a:solidFill>
                <a:effectLst/>
                <a:uLnTx/>
                <a:uFillTx/>
                <a:latin typeface="Century Gothic" panose="020B0502020202020204" pitchFamily="34" charset="0"/>
              </a:rPr>
              <a:t> CONNECT (INTACT TEAM)</a:t>
            </a:r>
            <a:endParaRPr kumimoji="0" lang="fr-FR" sz="1000" b="0" i="0" u="none" strike="noStrike" kern="1200" cap="none" spc="0" normalizeH="0" baseline="0" noProof="0">
              <a:ln>
                <a:noFill/>
              </a:ln>
              <a:solidFill>
                <a:prstClr val="black"/>
              </a:solidFill>
              <a:effectLst/>
              <a:uLnTx/>
              <a:uFillTx/>
              <a:latin typeface="Century Gothic" panose="020B0502020202020204" pitchFamily="34" charset="0"/>
            </a:endParaRPr>
          </a:p>
        </p:txBody>
      </p:sp>
      <p:sp>
        <p:nvSpPr>
          <p:cNvPr id="53" name="Rectangle 52"/>
          <p:cNvSpPr/>
          <p:nvPr/>
        </p:nvSpPr>
        <p:spPr>
          <a:xfrm>
            <a:off x="5652598" y="5161804"/>
            <a:ext cx="6209888" cy="274320"/>
          </a:xfrm>
          <a:prstGeom prst="rect">
            <a:avLst/>
          </a:prstGeom>
          <a:solidFill>
            <a:schemeClr val="bg1"/>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45988">
              <a:defRPr/>
            </a:pPr>
            <a:r>
              <a:rPr lang="en-US" sz="1000">
                <a:solidFill>
                  <a:prstClr val="black"/>
                </a:solidFill>
                <a:latin typeface="Century Gothic" panose="020B0502020202020204" pitchFamily="34" charset="0"/>
              </a:rPr>
              <a:t>BRAND ACTIVATION WORKSHOP (INTACT TEAM)</a:t>
            </a:r>
          </a:p>
        </p:txBody>
      </p:sp>
      <p:sp>
        <p:nvSpPr>
          <p:cNvPr id="17" name="ZoneTexte 8"/>
          <p:cNvSpPr txBox="1"/>
          <p:nvPr/>
        </p:nvSpPr>
        <p:spPr>
          <a:xfrm>
            <a:off x="1200825" y="306305"/>
            <a:ext cx="6330602" cy="230512"/>
          </a:xfrm>
          <a:prstGeom prst="rect">
            <a:avLst/>
          </a:prstGeom>
          <a:solidFill>
            <a:schemeClr val="bg1"/>
          </a:solidFill>
        </p:spPr>
        <p:txBody>
          <a:bodyPr wrap="square" rtlCol="0">
            <a:spAutoFit/>
          </a:bodyPr>
          <a:lstStyle/>
          <a:p>
            <a:pPr marL="0" marR="0" lvl="0" indent="0" algn="l" defTabSz="945988" rtl="0" eaLnBrk="1" fontAlgn="auto" latinLnBrk="0" hangingPunct="1">
              <a:lnSpc>
                <a:spcPct val="100000"/>
              </a:lnSpc>
              <a:spcBef>
                <a:spcPts val="0"/>
              </a:spcBef>
              <a:spcAft>
                <a:spcPts val="0"/>
              </a:spcAft>
              <a:buClrTx/>
              <a:buSzTx/>
              <a:buFontTx/>
              <a:buNone/>
              <a:tabLst/>
              <a:defRPr/>
            </a:pPr>
            <a:r>
              <a:rPr kumimoji="0" lang="fr-FR" sz="898" b="0" i="1" u="none" strike="noStrike" kern="1200" cap="none" spc="0" normalizeH="0" baseline="0" noProof="0">
                <a:ln>
                  <a:noFill/>
                </a:ln>
                <a:solidFill>
                  <a:prstClr val="black"/>
                </a:solidFill>
                <a:effectLst/>
                <a:uLnTx/>
                <a:uFillTx/>
                <a:latin typeface="Helvetica" panose="020B0604020202030204" pitchFamily="34" charset="0"/>
                <a:ea typeface="+mn-ea"/>
                <a:cs typeface="+mn-cs"/>
              </a:rPr>
              <a:t>Product Brand Manager / Social Brand Manager / Online Brand Manager / </a:t>
            </a:r>
            <a:r>
              <a:rPr kumimoji="0" lang="fr-FR" sz="898" b="0" i="1" u="none" strike="noStrike" kern="1200" cap="none" spc="0" normalizeH="0" baseline="0" noProof="0" err="1">
                <a:ln>
                  <a:noFill/>
                </a:ln>
                <a:solidFill>
                  <a:prstClr val="black"/>
                </a:solidFill>
                <a:effectLst/>
                <a:uLnTx/>
                <a:uFillTx/>
                <a:latin typeface="Helvetica" panose="020B0604020202030204" pitchFamily="34" charset="0"/>
                <a:ea typeface="+mn-ea"/>
                <a:cs typeface="+mn-cs"/>
              </a:rPr>
              <a:t>Retail</a:t>
            </a:r>
            <a:r>
              <a:rPr kumimoji="0" lang="fr-FR" sz="898" b="0" i="1" u="none" strike="noStrike" kern="1200" cap="none" spc="0" normalizeH="0" baseline="0" noProof="0">
                <a:ln>
                  <a:noFill/>
                </a:ln>
                <a:solidFill>
                  <a:prstClr val="black"/>
                </a:solidFill>
                <a:effectLst/>
                <a:uLnTx/>
                <a:uFillTx/>
                <a:latin typeface="Helvetica" panose="020B0604020202030204" pitchFamily="34" charset="0"/>
                <a:ea typeface="+mn-ea"/>
                <a:cs typeface="+mn-cs"/>
              </a:rPr>
              <a:t> Brand Manager</a:t>
            </a:r>
          </a:p>
        </p:txBody>
      </p:sp>
      <p:sp>
        <p:nvSpPr>
          <p:cNvPr id="18" name="ZoneTexte 60"/>
          <p:cNvSpPr txBox="1"/>
          <p:nvPr/>
        </p:nvSpPr>
        <p:spPr>
          <a:xfrm>
            <a:off x="0" y="45121"/>
            <a:ext cx="3090721" cy="289759"/>
          </a:xfrm>
          <a:prstGeom prst="rect">
            <a:avLst/>
          </a:prstGeom>
          <a:noFill/>
        </p:spPr>
        <p:txBody>
          <a:bodyPr wrap="square" rtlCol="0">
            <a:spAutoFit/>
          </a:bodyPr>
          <a:lstStyle/>
          <a:p>
            <a:pPr marL="0" marR="0" lvl="0" indent="0" algn="l" defTabSz="945988" rtl="0" eaLnBrk="1" fontAlgn="auto" latinLnBrk="0" hangingPunct="1">
              <a:lnSpc>
                <a:spcPct val="100000"/>
              </a:lnSpc>
              <a:spcBef>
                <a:spcPts val="0"/>
              </a:spcBef>
              <a:spcAft>
                <a:spcPts val="0"/>
              </a:spcAft>
              <a:buClrTx/>
              <a:buSzTx/>
              <a:buFontTx/>
              <a:buNone/>
              <a:tabLst/>
              <a:defRPr/>
            </a:pPr>
            <a:r>
              <a:rPr kumimoji="0" lang="fr-FR" sz="1283" b="1" i="0" u="none" strike="noStrike" kern="1200" cap="none" spc="0" normalizeH="0" baseline="0" noProof="0">
                <a:ln>
                  <a:noFill/>
                </a:ln>
                <a:solidFill>
                  <a:prstClr val="white"/>
                </a:solidFill>
                <a:effectLst/>
                <a:uLnTx/>
                <a:uFillTx/>
                <a:latin typeface="Century Gothic" panose="020B0502020202020204" pitchFamily="34" charset="0"/>
              </a:rPr>
              <a:t>MARKETING U OPERATIONAL</a:t>
            </a:r>
          </a:p>
        </p:txBody>
      </p:sp>
      <p:sp>
        <p:nvSpPr>
          <p:cNvPr id="19" name="Rectangle 18"/>
          <p:cNvSpPr/>
          <p:nvPr/>
        </p:nvSpPr>
        <p:spPr>
          <a:xfrm>
            <a:off x="2245142" y="5647315"/>
            <a:ext cx="3027074" cy="274320"/>
          </a:xfrm>
          <a:prstGeom prst="rect">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45988">
              <a:defRPr/>
            </a:pPr>
            <a:r>
              <a:rPr lang="en-US" sz="1000">
                <a:solidFill>
                  <a:prstClr val="black"/>
                </a:solidFill>
                <a:latin typeface="Century Gothic" panose="020B0502020202020204" pitchFamily="34" charset="0"/>
              </a:rPr>
              <a:t>COMMERCE ESSENTIALS</a:t>
            </a:r>
          </a:p>
        </p:txBody>
      </p:sp>
      <p:sp>
        <p:nvSpPr>
          <p:cNvPr id="20" name="Rectangle 19"/>
          <p:cNvSpPr/>
          <p:nvPr/>
        </p:nvSpPr>
        <p:spPr>
          <a:xfrm>
            <a:off x="5652598" y="6132827"/>
            <a:ext cx="6209888" cy="274320"/>
          </a:xfrm>
          <a:prstGeom prst="rect">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45988">
              <a:defRPr/>
            </a:pPr>
            <a:r>
              <a:rPr lang="en-US" sz="1000">
                <a:solidFill>
                  <a:prstClr val="black"/>
                </a:solidFill>
                <a:latin typeface="Century Gothic" panose="020B0502020202020204" pitchFamily="34" charset="0"/>
              </a:rPr>
              <a:t>E-COMMERCE SPRINT</a:t>
            </a:r>
          </a:p>
        </p:txBody>
      </p:sp>
      <p:sp>
        <p:nvSpPr>
          <p:cNvPr id="21" name="Rectangle 20"/>
          <p:cNvSpPr/>
          <p:nvPr/>
        </p:nvSpPr>
        <p:spPr>
          <a:xfrm>
            <a:off x="655370" y="6082577"/>
            <a:ext cx="1258189" cy="365760"/>
          </a:xfrm>
          <a:prstGeom prst="rect">
            <a:avLst/>
          </a:prstGeom>
          <a:solidFill>
            <a:srgbClr val="7F7F7F"/>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fr-FR" sz="1000" b="0" i="0" u="none" strike="noStrike" kern="1200" cap="none" spc="0" normalizeH="0" baseline="0" noProof="0">
                <a:ln>
                  <a:noFill/>
                </a:ln>
                <a:solidFill>
                  <a:schemeClr val="bg1"/>
                </a:solidFill>
                <a:effectLst/>
                <a:uLnTx/>
                <a:uFillTx/>
                <a:latin typeface="Century Gothic" panose="020B0502020202020204" pitchFamily="34" charset="0"/>
              </a:rPr>
              <a:t>E-COMMERCE</a:t>
            </a:r>
          </a:p>
        </p:txBody>
      </p:sp>
      <p:sp>
        <p:nvSpPr>
          <p:cNvPr id="23" name="Rectangle 22"/>
          <p:cNvSpPr/>
          <p:nvPr/>
        </p:nvSpPr>
        <p:spPr>
          <a:xfrm>
            <a:off x="655370" y="2731914"/>
            <a:ext cx="1258189" cy="457200"/>
          </a:xfrm>
          <a:prstGeom prst="rect">
            <a:avLst/>
          </a:prstGeom>
          <a:solidFill>
            <a:srgbClr val="595959"/>
          </a:solidFill>
          <a:ln>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fr-FR" sz="1000" b="0" i="0" u="none" strike="noStrike" kern="1200" cap="none" spc="0" normalizeH="0" baseline="0" noProof="0">
                <a:ln>
                  <a:noFill/>
                </a:ln>
                <a:solidFill>
                  <a:schemeClr val="bg1"/>
                </a:solidFill>
                <a:effectLst/>
                <a:uLnTx/>
                <a:uFillTx/>
                <a:latin typeface="Century Gothic" panose="020B0502020202020204" pitchFamily="34" charset="0"/>
              </a:rPr>
              <a:t>OMNI TOUCHPOINTS ACTIVATION</a:t>
            </a:r>
          </a:p>
        </p:txBody>
      </p:sp>
      <p:sp>
        <p:nvSpPr>
          <p:cNvPr id="27" name="Rectangle 26"/>
          <p:cNvSpPr/>
          <p:nvPr/>
        </p:nvSpPr>
        <p:spPr>
          <a:xfrm>
            <a:off x="650059" y="3310277"/>
            <a:ext cx="1258189" cy="457200"/>
          </a:xfrm>
          <a:prstGeom prst="rect">
            <a:avLst/>
          </a:prstGeom>
          <a:solidFill>
            <a:srgbClr val="595959"/>
          </a:solidFill>
          <a:ln>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lang="fr-FR" sz="1000">
                <a:solidFill>
                  <a:schemeClr val="bg1"/>
                </a:solidFill>
                <a:latin typeface="Century Gothic" panose="020B0502020202020204" pitchFamily="34" charset="0"/>
              </a:rPr>
              <a:t>COMMERCE/ RETAIL</a:t>
            </a:r>
            <a:endParaRPr kumimoji="0" lang="fr-FR" sz="1000" b="0" i="0" u="none" strike="noStrike" kern="1200" cap="none" spc="0" normalizeH="0" baseline="0" noProof="0">
              <a:ln>
                <a:noFill/>
              </a:ln>
              <a:solidFill>
                <a:schemeClr val="bg1"/>
              </a:solidFill>
              <a:effectLst/>
              <a:uLnTx/>
              <a:uFillTx/>
              <a:latin typeface="Century Gothic" panose="020B0502020202020204" pitchFamily="34" charset="0"/>
            </a:endParaRPr>
          </a:p>
        </p:txBody>
      </p:sp>
      <p:sp>
        <p:nvSpPr>
          <p:cNvPr id="28" name="Rectangle 27"/>
          <p:cNvSpPr/>
          <p:nvPr/>
        </p:nvSpPr>
        <p:spPr>
          <a:xfrm>
            <a:off x="650058" y="3883901"/>
            <a:ext cx="1258189" cy="457200"/>
          </a:xfrm>
          <a:prstGeom prst="rect">
            <a:avLst/>
          </a:prstGeom>
          <a:solidFill>
            <a:srgbClr val="595959"/>
          </a:solidFill>
          <a:ln>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lang="fr-FR" sz="1000">
                <a:solidFill>
                  <a:schemeClr val="bg1"/>
                </a:solidFill>
                <a:latin typeface="Century Gothic" panose="020B0502020202020204" pitchFamily="34" charset="0"/>
              </a:rPr>
              <a:t>E-COMMERCE</a:t>
            </a:r>
            <a:endParaRPr kumimoji="0" lang="fr-FR" sz="1000" b="0" i="0" u="none" strike="noStrike" kern="1200" cap="none" spc="0" normalizeH="0" baseline="0" noProof="0">
              <a:ln>
                <a:noFill/>
              </a:ln>
              <a:solidFill>
                <a:schemeClr val="bg1"/>
              </a:solidFill>
              <a:effectLst/>
              <a:uLnTx/>
              <a:uFillTx/>
              <a:latin typeface="Century Gothic" panose="020B0502020202020204" pitchFamily="34" charset="0"/>
            </a:endParaRPr>
          </a:p>
        </p:txBody>
      </p:sp>
      <p:sp>
        <p:nvSpPr>
          <p:cNvPr id="29" name="Rectangle 28"/>
          <p:cNvSpPr/>
          <p:nvPr/>
        </p:nvSpPr>
        <p:spPr>
          <a:xfrm>
            <a:off x="2691023" y="1635081"/>
            <a:ext cx="2153319" cy="274320"/>
          </a:xfrm>
          <a:prstGeom prst="rect">
            <a:avLst/>
          </a:prstGeom>
          <a:solidFill>
            <a:schemeClr val="bg1"/>
          </a:solidFill>
          <a:ln>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45988"/>
            <a:r>
              <a:rPr lang="fr-FR" sz="1000">
                <a:solidFill>
                  <a:prstClr val="black"/>
                </a:solidFill>
                <a:latin typeface="Century Gothic" panose="020B0502020202020204" pitchFamily="34" charset="0"/>
              </a:rPr>
              <a:t>    BRAND ESSENTIALS </a:t>
            </a:r>
          </a:p>
        </p:txBody>
      </p:sp>
      <p:sp>
        <p:nvSpPr>
          <p:cNvPr id="30" name="Rectangle 29"/>
          <p:cNvSpPr/>
          <p:nvPr/>
        </p:nvSpPr>
        <p:spPr>
          <a:xfrm>
            <a:off x="6079524" y="1651599"/>
            <a:ext cx="2145001" cy="274320"/>
          </a:xfrm>
          <a:prstGeom prst="rect">
            <a:avLst/>
          </a:prstGeom>
          <a:solidFill>
            <a:schemeClr val="bg1"/>
          </a:solidFill>
          <a:ln>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45988"/>
            <a:r>
              <a:rPr lang="fr-FR" sz="1000">
                <a:solidFill>
                  <a:prstClr val="black"/>
                </a:solidFill>
                <a:latin typeface="Century Gothic" panose="020B0502020202020204" pitchFamily="34" charset="0"/>
              </a:rPr>
              <a:t>   BRAND ADVANCED    </a:t>
            </a:r>
          </a:p>
        </p:txBody>
      </p:sp>
      <p:sp>
        <p:nvSpPr>
          <p:cNvPr id="31" name="Rectangle 30"/>
          <p:cNvSpPr/>
          <p:nvPr/>
        </p:nvSpPr>
        <p:spPr>
          <a:xfrm>
            <a:off x="9539416" y="1651599"/>
            <a:ext cx="2108887" cy="274320"/>
          </a:xfrm>
          <a:prstGeom prst="rect">
            <a:avLst/>
          </a:prstGeom>
          <a:solidFill>
            <a:schemeClr val="bg1"/>
          </a:solidFill>
          <a:ln>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45988"/>
            <a:r>
              <a:rPr lang="fr-FR" sz="1000">
                <a:solidFill>
                  <a:prstClr val="black"/>
                </a:solidFill>
                <a:latin typeface="Century Gothic" panose="020B0502020202020204" pitchFamily="34" charset="0"/>
              </a:rPr>
              <a:t>     BRAND MASTERY</a:t>
            </a:r>
          </a:p>
        </p:txBody>
      </p:sp>
      <p:sp>
        <p:nvSpPr>
          <p:cNvPr id="32" name="Rectangle 31">
            <a:hlinkClick r:id="rId2" action="ppaction://hlinksldjump"/>
          </p:cNvPr>
          <p:cNvSpPr/>
          <p:nvPr/>
        </p:nvSpPr>
        <p:spPr>
          <a:xfrm>
            <a:off x="2397211" y="2226362"/>
            <a:ext cx="9531178" cy="274320"/>
          </a:xfrm>
          <a:prstGeom prst="rect">
            <a:avLst/>
          </a:prstGeom>
          <a:solidFill>
            <a:schemeClr val="bg1"/>
          </a:solidFill>
          <a:ln>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45988"/>
            <a:r>
              <a:rPr lang="fr-FR" sz="1000">
                <a:solidFill>
                  <a:prstClr val="black"/>
                </a:solidFill>
                <a:latin typeface="Century Gothic" panose="020B0502020202020204" pitchFamily="34" charset="0"/>
              </a:rPr>
              <a:t>MAKE-UP SCHOOL MODULES (local + can be online)</a:t>
            </a:r>
          </a:p>
        </p:txBody>
      </p:sp>
      <p:sp>
        <p:nvSpPr>
          <p:cNvPr id="33" name="Rectangle 32"/>
          <p:cNvSpPr/>
          <p:nvPr/>
        </p:nvSpPr>
        <p:spPr>
          <a:xfrm>
            <a:off x="5696230" y="1137229"/>
            <a:ext cx="6232159" cy="274320"/>
          </a:xfrm>
          <a:prstGeom prst="rect">
            <a:avLst/>
          </a:prstGeom>
          <a:solidFill>
            <a:schemeClr val="bg1"/>
          </a:solidFill>
          <a:ln>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45988"/>
            <a:r>
              <a:rPr lang="en-US" sz="1000">
                <a:solidFill>
                  <a:prstClr val="black"/>
                </a:solidFill>
                <a:latin typeface="Century Gothic" panose="020B0502020202020204" pitchFamily="34" charset="0"/>
              </a:rPr>
              <a:t>CONSUMER/SHOPPER CONNECT</a:t>
            </a:r>
          </a:p>
        </p:txBody>
      </p:sp>
      <p:sp>
        <p:nvSpPr>
          <p:cNvPr id="34" name="Rectangle 33"/>
          <p:cNvSpPr/>
          <p:nvPr/>
        </p:nvSpPr>
        <p:spPr>
          <a:xfrm>
            <a:off x="2691022" y="1137229"/>
            <a:ext cx="2153319" cy="274320"/>
          </a:xfrm>
          <a:prstGeom prst="rect">
            <a:avLst/>
          </a:prstGeom>
          <a:solidFill>
            <a:schemeClr val="bg1"/>
          </a:solidFill>
          <a:ln>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45988"/>
            <a:r>
              <a:rPr lang="fr-FR" sz="1000">
                <a:solidFill>
                  <a:prstClr val="black"/>
                </a:solidFill>
                <a:latin typeface="Century Gothic" panose="020B0502020202020204" pitchFamily="34" charset="0"/>
              </a:rPr>
              <a:t>FINANCE FOR NON-FINANCIALS</a:t>
            </a:r>
          </a:p>
        </p:txBody>
      </p:sp>
      <p:sp>
        <p:nvSpPr>
          <p:cNvPr id="35" name="Rectangle 34"/>
          <p:cNvSpPr/>
          <p:nvPr/>
        </p:nvSpPr>
        <p:spPr>
          <a:xfrm>
            <a:off x="2397211" y="3003664"/>
            <a:ext cx="2917397" cy="183897"/>
          </a:xfrm>
          <a:prstGeom prst="rect">
            <a:avLst/>
          </a:prstGeom>
          <a:solidFill>
            <a:schemeClr val="bg1"/>
          </a:solidFill>
          <a:ln>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fr-FR" sz="1000" b="0" i="0" u="none" strike="noStrike" kern="1200" cap="none" spc="0" normalizeH="0" baseline="0" noProof="0">
                <a:ln>
                  <a:noFill/>
                </a:ln>
                <a:solidFill>
                  <a:prstClr val="black"/>
                </a:solidFill>
                <a:effectLst/>
                <a:uLnTx/>
                <a:uFillTx/>
                <a:latin typeface="Century Gothic" panose="020B0502020202020204" pitchFamily="34" charset="0"/>
              </a:rPr>
              <a:t>INTRODUCTION</a:t>
            </a:r>
            <a:r>
              <a:rPr kumimoji="0" lang="fr-FR" sz="1000" b="0" i="0" u="none" strike="noStrike" kern="1200" cap="none" spc="0" normalizeH="0" noProof="0">
                <a:ln>
                  <a:noFill/>
                </a:ln>
                <a:solidFill>
                  <a:prstClr val="black"/>
                </a:solidFill>
                <a:effectLst/>
                <a:uLnTx/>
                <a:uFillTx/>
                <a:latin typeface="Century Gothic" panose="020B0502020202020204" pitchFamily="34" charset="0"/>
              </a:rPr>
              <a:t> TO THE BASICS OF CRM</a:t>
            </a:r>
            <a:endParaRPr kumimoji="0" lang="fr-FR" sz="1000" b="0" i="0" u="none" strike="noStrike" kern="1200" cap="none" spc="0" normalizeH="0" baseline="0" noProof="0">
              <a:ln>
                <a:noFill/>
              </a:ln>
              <a:solidFill>
                <a:prstClr val="black"/>
              </a:solidFill>
              <a:effectLst/>
              <a:uLnTx/>
              <a:uFillTx/>
              <a:latin typeface="Century Gothic" panose="020B0502020202020204" pitchFamily="34" charset="0"/>
            </a:endParaRPr>
          </a:p>
        </p:txBody>
      </p:sp>
      <p:sp>
        <p:nvSpPr>
          <p:cNvPr id="41" name="Rectangle 40"/>
          <p:cNvSpPr/>
          <p:nvPr/>
        </p:nvSpPr>
        <p:spPr>
          <a:xfrm>
            <a:off x="2397210" y="3444094"/>
            <a:ext cx="2917397" cy="239356"/>
          </a:xfrm>
          <a:prstGeom prst="rect">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fr-FR" sz="1000" b="0" i="0" u="none" strike="noStrike" kern="1200" cap="none" spc="0" normalizeH="0" baseline="0" noProof="0">
                <a:ln>
                  <a:noFill/>
                </a:ln>
                <a:solidFill>
                  <a:prstClr val="black"/>
                </a:solidFill>
                <a:effectLst/>
                <a:uLnTx/>
                <a:uFillTx/>
                <a:latin typeface="Century Gothic" panose="020B0502020202020204" pitchFamily="34" charset="0"/>
              </a:rPr>
              <a:t>COMMERCIAL</a:t>
            </a:r>
            <a:r>
              <a:rPr kumimoji="0" lang="fr-FR" sz="1000" b="0" i="0" u="none" strike="noStrike" kern="1200" cap="none" spc="0" normalizeH="0" noProof="0">
                <a:ln>
                  <a:noFill/>
                </a:ln>
                <a:solidFill>
                  <a:prstClr val="black"/>
                </a:solidFill>
                <a:effectLst/>
                <a:uLnTx/>
                <a:uFillTx/>
                <a:latin typeface="Century Gothic" panose="020B0502020202020204" pitchFamily="34" charset="0"/>
              </a:rPr>
              <a:t> U - </a:t>
            </a:r>
            <a:r>
              <a:rPr kumimoji="0" lang="fr-FR" sz="1000" b="0" i="0" u="none" strike="noStrike" kern="1200" cap="none" spc="0" normalizeH="0" baseline="0" noProof="0">
                <a:ln>
                  <a:noFill/>
                </a:ln>
                <a:solidFill>
                  <a:prstClr val="black"/>
                </a:solidFill>
                <a:effectLst/>
                <a:uLnTx/>
                <a:uFillTx/>
                <a:latin typeface="Century Gothic" panose="020B0502020202020204" pitchFamily="34" charset="0"/>
              </a:rPr>
              <a:t>SELLING</a:t>
            </a:r>
            <a:r>
              <a:rPr kumimoji="0" lang="fr-FR" sz="1000" b="0" i="0" u="none" strike="noStrike" kern="1200" cap="none" spc="0" normalizeH="0" noProof="0">
                <a:ln>
                  <a:noFill/>
                </a:ln>
                <a:solidFill>
                  <a:prstClr val="black"/>
                </a:solidFill>
                <a:effectLst/>
                <a:uLnTx/>
                <a:uFillTx/>
                <a:latin typeface="Century Gothic" panose="020B0502020202020204" pitchFamily="34" charset="0"/>
              </a:rPr>
              <a:t> TECHNIQUES </a:t>
            </a:r>
            <a:endParaRPr kumimoji="0" lang="fr-FR" sz="1000" b="0" i="0" u="none" strike="noStrike" kern="1200" cap="none" spc="0" normalizeH="0" baseline="0" noProof="0">
              <a:ln>
                <a:noFill/>
              </a:ln>
              <a:solidFill>
                <a:prstClr val="black"/>
              </a:solidFill>
              <a:effectLst/>
              <a:uLnTx/>
              <a:uFillTx/>
              <a:latin typeface="Century Gothic" panose="020B0502020202020204" pitchFamily="34" charset="0"/>
            </a:endParaRPr>
          </a:p>
        </p:txBody>
      </p:sp>
      <p:sp>
        <p:nvSpPr>
          <p:cNvPr id="42" name="Rectangle 41"/>
          <p:cNvSpPr/>
          <p:nvPr/>
        </p:nvSpPr>
        <p:spPr>
          <a:xfrm>
            <a:off x="5721054" y="3914506"/>
            <a:ext cx="3036488" cy="274320"/>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fr-FR" sz="1000" b="0" i="0" u="none" strike="noStrike" kern="1200" cap="none" spc="0" normalizeH="0" baseline="0" noProof="0">
                <a:ln>
                  <a:noFill/>
                </a:ln>
                <a:solidFill>
                  <a:prstClr val="black"/>
                </a:solidFill>
                <a:effectLst/>
                <a:uLnTx/>
                <a:uFillTx/>
                <a:latin typeface="Century Gothic" panose="020B0502020202020204" pitchFamily="34" charset="0"/>
              </a:rPr>
              <a:t>AMAZON PLAYBOOK &amp;</a:t>
            </a:r>
            <a:r>
              <a:rPr kumimoji="0" lang="fr-FR" sz="1000" b="0" i="0" u="none" strike="noStrike" kern="1200" cap="none" spc="0" normalizeH="0" noProof="0">
                <a:ln>
                  <a:noFill/>
                </a:ln>
                <a:solidFill>
                  <a:prstClr val="black"/>
                </a:solidFill>
                <a:effectLst/>
                <a:uLnTx/>
                <a:uFillTx/>
                <a:latin typeface="Century Gothic" panose="020B0502020202020204" pitchFamily="34" charset="0"/>
              </a:rPr>
              <a:t> RESEARCH </a:t>
            </a:r>
          </a:p>
          <a:p>
            <a:pPr marL="0" marR="0" lvl="0" indent="0" algn="ctr" defTabSz="945988" rtl="0" eaLnBrk="1" fontAlgn="auto" latinLnBrk="0" hangingPunct="1">
              <a:lnSpc>
                <a:spcPct val="100000"/>
              </a:lnSpc>
              <a:spcBef>
                <a:spcPts val="0"/>
              </a:spcBef>
              <a:spcAft>
                <a:spcPts val="0"/>
              </a:spcAft>
              <a:buClrTx/>
              <a:buSzTx/>
              <a:buFontTx/>
              <a:buNone/>
              <a:tabLst/>
              <a:defRPr/>
            </a:pPr>
            <a:r>
              <a:rPr kumimoji="0" lang="fr-FR" sz="600" b="0" i="0" u="none" strike="noStrike" kern="1200" cap="none" spc="0" normalizeH="0" noProof="0">
                <a:ln>
                  <a:noFill/>
                </a:ln>
                <a:solidFill>
                  <a:prstClr val="black"/>
                </a:solidFill>
                <a:effectLst/>
                <a:uLnTx/>
                <a:uFillTx/>
                <a:latin typeface="Century Gothic" panose="020B0502020202020204" pitchFamily="34" charset="0"/>
              </a:rPr>
              <a:t>[GLOBAL CDO SHAREPOINT]</a:t>
            </a:r>
            <a:endParaRPr kumimoji="0" lang="fr-FR" sz="600" b="0" i="0" u="none" strike="noStrike" kern="1200" cap="none" spc="0" normalizeH="0" baseline="0" noProof="0">
              <a:ln>
                <a:noFill/>
              </a:ln>
              <a:solidFill>
                <a:prstClr val="black"/>
              </a:solidFill>
              <a:effectLst/>
              <a:uLnTx/>
              <a:uFillTx/>
              <a:latin typeface="Century Gothic" panose="020B0502020202020204" pitchFamily="34" charset="0"/>
            </a:endParaRPr>
          </a:p>
        </p:txBody>
      </p:sp>
      <p:sp>
        <p:nvSpPr>
          <p:cNvPr id="43" name="Rectangle 42"/>
          <p:cNvSpPr/>
          <p:nvPr/>
        </p:nvSpPr>
        <p:spPr>
          <a:xfrm>
            <a:off x="9010992" y="2711873"/>
            <a:ext cx="2917397" cy="305531"/>
          </a:xfrm>
          <a:prstGeom prst="rect">
            <a:avLst/>
          </a:prstGeom>
          <a:solidFill>
            <a:schemeClr val="bg1"/>
          </a:solidFill>
          <a:ln>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45988">
              <a:defRPr/>
            </a:pPr>
            <a:r>
              <a:rPr lang="en-US" sz="1000">
                <a:solidFill>
                  <a:prstClr val="black"/>
                </a:solidFill>
                <a:latin typeface="Century Gothic" panose="020B0502020202020204" pitchFamily="34" charset="0"/>
              </a:rPr>
              <a:t>CONTENT STRATEGY FOR PROFESSIONALS: MANAGING CONTENT	</a:t>
            </a:r>
          </a:p>
        </p:txBody>
      </p:sp>
      <p:sp>
        <p:nvSpPr>
          <p:cNvPr id="44" name="Rectangle 43"/>
          <p:cNvSpPr/>
          <p:nvPr/>
        </p:nvSpPr>
        <p:spPr>
          <a:xfrm>
            <a:off x="5721054" y="2711873"/>
            <a:ext cx="2917397" cy="303179"/>
          </a:xfrm>
          <a:prstGeom prst="rect">
            <a:avLst/>
          </a:prstGeom>
          <a:solidFill>
            <a:schemeClr val="bg1"/>
          </a:solidFill>
          <a:ln>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45988">
              <a:defRPr/>
            </a:pPr>
            <a:r>
              <a:rPr lang="en-US" sz="1000">
                <a:solidFill>
                  <a:prstClr val="black"/>
                </a:solidFill>
                <a:latin typeface="Century Gothic" panose="020B0502020202020204" pitchFamily="34" charset="0"/>
              </a:rPr>
              <a:t>ADVANCED SEARCH ENGINE OPTIMIZATION STRATEGIES </a:t>
            </a:r>
          </a:p>
        </p:txBody>
      </p:sp>
      <p:sp>
        <p:nvSpPr>
          <p:cNvPr id="46" name="ZoneTexte 8"/>
          <p:cNvSpPr txBox="1"/>
          <p:nvPr/>
        </p:nvSpPr>
        <p:spPr>
          <a:xfrm>
            <a:off x="-46950" y="6509474"/>
            <a:ext cx="12009714" cy="200055"/>
          </a:xfrm>
          <a:prstGeom prst="rect">
            <a:avLst/>
          </a:prstGeom>
          <a:noFill/>
        </p:spPr>
        <p:txBody>
          <a:bodyPr wrap="square" rtlCol="0">
            <a:spAutoFit/>
          </a:bodyPr>
          <a:lstStyle/>
          <a:p>
            <a:pPr marL="0" marR="0" lvl="0" indent="0" algn="l" defTabSz="945988" rtl="0" eaLnBrk="1" fontAlgn="auto" latinLnBrk="0" hangingPunct="1">
              <a:lnSpc>
                <a:spcPct val="100000"/>
              </a:lnSpc>
              <a:spcBef>
                <a:spcPts val="0"/>
              </a:spcBef>
              <a:spcAft>
                <a:spcPts val="0"/>
              </a:spcAft>
              <a:buClrTx/>
              <a:buSzTx/>
              <a:buFontTx/>
              <a:buNone/>
              <a:tabLst/>
              <a:defRPr/>
            </a:pPr>
            <a:r>
              <a:rPr kumimoji="0" lang="fr-FR" sz="700" b="0" i="1" u="none" strike="noStrike" kern="1200" cap="none" spc="0" normalizeH="0" baseline="0" noProof="0">
                <a:ln>
                  <a:noFill/>
                </a:ln>
                <a:solidFill>
                  <a:prstClr val="black"/>
                </a:solidFill>
                <a:effectLst/>
                <a:uLnTx/>
                <a:uFillTx/>
                <a:latin typeface="Century Gothic" panose="020B0502020202020204" pitchFamily="34" charset="0"/>
              </a:rPr>
              <a:t>*The </a:t>
            </a:r>
            <a:r>
              <a:rPr kumimoji="0" lang="fr-FR" sz="700" b="0" i="1" u="none" strike="noStrike" kern="1200" cap="none" spc="0" normalizeH="0" baseline="0" noProof="0" err="1">
                <a:ln>
                  <a:noFill/>
                </a:ln>
                <a:solidFill>
                  <a:prstClr val="black"/>
                </a:solidFill>
                <a:effectLst/>
                <a:uLnTx/>
                <a:uFillTx/>
                <a:latin typeface="Century Gothic" panose="020B0502020202020204" pitchFamily="34" charset="0"/>
              </a:rPr>
              <a:t>flex</a:t>
            </a:r>
            <a:r>
              <a:rPr kumimoji="0" lang="fr-FR" sz="700" b="0" i="1" u="none" strike="noStrike" kern="1200" cap="none" spc="0" normalizeH="0" noProof="0">
                <a:ln>
                  <a:noFill/>
                </a:ln>
                <a:solidFill>
                  <a:prstClr val="black"/>
                </a:solidFill>
                <a:effectLst/>
                <a:uLnTx/>
                <a:uFillTx/>
                <a:latin typeface="Century Gothic" panose="020B0502020202020204" pitchFamily="34" charset="0"/>
              </a:rPr>
              <a:t> </a:t>
            </a:r>
            <a:r>
              <a:rPr kumimoji="0" lang="fr-FR" sz="700" b="0" i="1" u="none" strike="noStrike" kern="1200" cap="none" spc="0" normalizeH="0" noProof="0" err="1">
                <a:ln>
                  <a:noFill/>
                </a:ln>
                <a:solidFill>
                  <a:prstClr val="black"/>
                </a:solidFill>
                <a:effectLst/>
                <a:uLnTx/>
                <a:uFillTx/>
                <a:latin typeface="Century Gothic" panose="020B0502020202020204" pitchFamily="34" charset="0"/>
              </a:rPr>
              <a:t>calendar</a:t>
            </a:r>
            <a:r>
              <a:rPr kumimoji="0" lang="fr-FR" sz="700" b="0" i="1" u="none" strike="noStrike" kern="1200" cap="none" spc="0" normalizeH="0" noProof="0">
                <a:ln>
                  <a:noFill/>
                </a:ln>
                <a:solidFill>
                  <a:prstClr val="black"/>
                </a:solidFill>
                <a:effectLst/>
                <a:uLnTx/>
                <a:uFillTx/>
                <a:latin typeface="Century Gothic" panose="020B0502020202020204" pitchFamily="34" charset="0"/>
              </a:rPr>
              <a:t> </a:t>
            </a:r>
            <a:r>
              <a:rPr kumimoji="0" lang="fr-FR" sz="700" b="0" i="1" u="none" strike="noStrike" kern="1200" cap="none" spc="0" normalizeH="0" noProof="0" err="1">
                <a:ln>
                  <a:noFill/>
                </a:ln>
                <a:solidFill>
                  <a:prstClr val="black"/>
                </a:solidFill>
                <a:effectLst/>
                <a:uLnTx/>
                <a:uFillTx/>
                <a:latin typeface="Century Gothic" panose="020B0502020202020204" pitchFamily="34" charset="0"/>
              </a:rPr>
              <a:t>is</a:t>
            </a:r>
            <a:r>
              <a:rPr kumimoji="0" lang="fr-FR" sz="700" b="0" i="1" u="none" strike="noStrike" kern="1200" cap="none" spc="0" normalizeH="0" noProof="0">
                <a:ln>
                  <a:noFill/>
                </a:ln>
                <a:solidFill>
                  <a:prstClr val="black"/>
                </a:solidFill>
                <a:effectLst/>
                <a:uLnTx/>
                <a:uFillTx/>
                <a:latin typeface="Century Gothic" panose="020B0502020202020204" pitchFamily="34" charset="0"/>
              </a:rPr>
              <a:t> </a:t>
            </a:r>
            <a:r>
              <a:rPr kumimoji="0" lang="fr-FR" sz="700" b="0" i="1" u="none" strike="noStrike" kern="1200" cap="none" spc="0" normalizeH="0" noProof="0" err="1">
                <a:ln>
                  <a:noFill/>
                </a:ln>
                <a:solidFill>
                  <a:prstClr val="black"/>
                </a:solidFill>
                <a:effectLst/>
                <a:uLnTx/>
                <a:uFillTx/>
                <a:latin typeface="Century Gothic" panose="020B0502020202020204" pitchFamily="34" charset="0"/>
              </a:rPr>
              <a:t>composed</a:t>
            </a:r>
            <a:r>
              <a:rPr kumimoji="0" lang="fr-FR" sz="700" b="0" i="1" u="none" strike="noStrike" kern="1200" cap="none" spc="0" normalizeH="0" noProof="0">
                <a:ln>
                  <a:noFill/>
                </a:ln>
                <a:solidFill>
                  <a:prstClr val="black"/>
                </a:solidFill>
                <a:effectLst/>
                <a:uLnTx/>
                <a:uFillTx/>
                <a:latin typeface="Century Gothic" panose="020B0502020202020204" pitchFamily="34" charset="0"/>
              </a:rPr>
              <a:t> of </a:t>
            </a:r>
            <a:r>
              <a:rPr kumimoji="0" lang="fr-FR" sz="700" b="0" i="1" u="none" strike="noStrike" kern="1200" cap="none" spc="0" normalizeH="0" noProof="0" err="1">
                <a:ln>
                  <a:noFill/>
                </a:ln>
                <a:solidFill>
                  <a:prstClr val="black"/>
                </a:solidFill>
                <a:effectLst/>
                <a:uLnTx/>
                <a:uFillTx/>
                <a:latin typeface="Century Gothic" panose="020B0502020202020204" pitchFamily="34" charset="0"/>
              </a:rPr>
              <a:t>different</a:t>
            </a:r>
            <a:r>
              <a:rPr kumimoji="0" lang="fr-FR" sz="700" b="0" i="1" u="none" strike="noStrike" kern="1200" cap="none" spc="0" normalizeH="0" noProof="0">
                <a:ln>
                  <a:noFill/>
                </a:ln>
                <a:solidFill>
                  <a:prstClr val="black"/>
                </a:solidFill>
                <a:effectLst/>
                <a:uLnTx/>
                <a:uFillTx/>
                <a:latin typeface="Century Gothic" panose="020B0502020202020204" pitchFamily="34" charset="0"/>
              </a:rPr>
              <a:t> bite-</a:t>
            </a:r>
            <a:r>
              <a:rPr kumimoji="0" lang="fr-FR" sz="700" b="0" i="1" u="none" strike="noStrike" kern="1200" cap="none" spc="0" normalizeH="0" noProof="0" err="1">
                <a:ln>
                  <a:noFill/>
                </a:ln>
                <a:solidFill>
                  <a:prstClr val="black"/>
                </a:solidFill>
                <a:effectLst/>
                <a:uLnTx/>
                <a:uFillTx/>
                <a:latin typeface="Century Gothic" panose="020B0502020202020204" pitchFamily="34" charset="0"/>
              </a:rPr>
              <a:t>sized</a:t>
            </a:r>
            <a:r>
              <a:rPr kumimoji="0" lang="fr-FR" sz="700" b="0" i="1" u="none" strike="noStrike" kern="1200" cap="none" spc="0" normalizeH="0" noProof="0">
                <a:ln>
                  <a:noFill/>
                </a:ln>
                <a:solidFill>
                  <a:prstClr val="black"/>
                </a:solidFill>
                <a:effectLst/>
                <a:uLnTx/>
                <a:uFillTx/>
                <a:latin typeface="Century Gothic" panose="020B0502020202020204" pitchFamily="34" charset="0"/>
              </a:rPr>
              <a:t> modules (suggestions </a:t>
            </a:r>
            <a:r>
              <a:rPr kumimoji="0" lang="fr-FR" sz="700" b="0" i="1" u="none" strike="noStrike" kern="1200" cap="none" spc="0" normalizeH="0" noProof="0" err="1">
                <a:ln>
                  <a:noFill/>
                </a:ln>
                <a:solidFill>
                  <a:prstClr val="black"/>
                </a:solidFill>
                <a:effectLst/>
                <a:uLnTx/>
                <a:uFillTx/>
                <a:latin typeface="Century Gothic" panose="020B0502020202020204" pitchFamily="34" charset="0"/>
              </a:rPr>
              <a:t>above</a:t>
            </a:r>
            <a:r>
              <a:rPr kumimoji="0" lang="fr-FR" sz="700" b="0" i="1" u="none" strike="noStrike" kern="1200" cap="none" spc="0" normalizeH="0" noProof="0">
                <a:ln>
                  <a:noFill/>
                </a:ln>
                <a:solidFill>
                  <a:prstClr val="black"/>
                </a:solidFill>
                <a:effectLst/>
                <a:uLnTx/>
                <a:uFillTx/>
                <a:latin typeface="Century Gothic" panose="020B0502020202020204" pitchFamily="34" charset="0"/>
              </a:rPr>
              <a:t> – </a:t>
            </a:r>
            <a:r>
              <a:rPr kumimoji="0" lang="fr-FR" sz="700" b="0" i="1" u="none" strike="noStrike" kern="1200" cap="none" spc="0" normalizeH="0" noProof="0" err="1">
                <a:ln>
                  <a:noFill/>
                </a:ln>
                <a:solidFill>
                  <a:prstClr val="black"/>
                </a:solidFill>
                <a:effectLst/>
                <a:uLnTx/>
                <a:uFillTx/>
                <a:latin typeface="Century Gothic" panose="020B0502020202020204" pitchFamily="34" charset="0"/>
              </a:rPr>
              <a:t>list</a:t>
            </a:r>
            <a:r>
              <a:rPr kumimoji="0" lang="fr-FR" sz="700" b="0" i="1" u="none" strike="noStrike" kern="1200" cap="none" spc="0" normalizeH="0" noProof="0">
                <a:ln>
                  <a:noFill/>
                </a:ln>
                <a:solidFill>
                  <a:prstClr val="black"/>
                </a:solidFill>
                <a:effectLst/>
                <a:uLnTx/>
                <a:uFillTx/>
                <a:latin typeface="Century Gothic" panose="020B0502020202020204" pitchFamily="34" charset="0"/>
              </a:rPr>
              <a:t> non-exhaustive) </a:t>
            </a:r>
            <a:r>
              <a:rPr kumimoji="0" lang="fr-FR" sz="700" b="0" i="1" u="none" strike="noStrike" kern="1200" cap="none" spc="0" normalizeH="0" noProof="0" err="1">
                <a:ln>
                  <a:noFill/>
                </a:ln>
                <a:solidFill>
                  <a:prstClr val="black"/>
                </a:solidFill>
                <a:effectLst/>
                <a:uLnTx/>
                <a:uFillTx/>
                <a:latin typeface="Century Gothic" panose="020B0502020202020204" pitchFamily="34" charset="0"/>
              </a:rPr>
              <a:t>delivered</a:t>
            </a:r>
            <a:r>
              <a:rPr kumimoji="0" lang="fr-FR" sz="700" b="0" i="1" u="none" strike="noStrike" kern="1200" cap="none" spc="0" normalizeH="0" noProof="0">
                <a:ln>
                  <a:noFill/>
                </a:ln>
                <a:solidFill>
                  <a:prstClr val="black"/>
                </a:solidFill>
                <a:effectLst/>
                <a:uLnTx/>
                <a:uFillTx/>
                <a:latin typeface="Century Gothic" panose="020B0502020202020204" pitchFamily="34" charset="0"/>
              </a:rPr>
              <a:t> over the </a:t>
            </a:r>
            <a:r>
              <a:rPr kumimoji="0" lang="fr-FR" sz="700" b="0" i="1" u="none" strike="noStrike" kern="1200" cap="none" spc="0" normalizeH="0" noProof="0" err="1">
                <a:ln>
                  <a:noFill/>
                </a:ln>
                <a:solidFill>
                  <a:prstClr val="black"/>
                </a:solidFill>
                <a:effectLst/>
                <a:uLnTx/>
                <a:uFillTx/>
                <a:latin typeface="Century Gothic" panose="020B0502020202020204" pitchFamily="34" charset="0"/>
              </a:rPr>
              <a:t>calendar</a:t>
            </a:r>
            <a:r>
              <a:rPr kumimoji="0" lang="fr-FR" sz="700" b="0" i="1" u="none" strike="noStrike" kern="1200" cap="none" spc="0" normalizeH="0" noProof="0">
                <a:ln>
                  <a:noFill/>
                </a:ln>
                <a:solidFill>
                  <a:prstClr val="black"/>
                </a:solidFill>
                <a:effectLst/>
                <a:uLnTx/>
                <a:uFillTx/>
                <a:latin typeface="Century Gothic" panose="020B0502020202020204" pitchFamily="34" charset="0"/>
              </a:rPr>
              <a:t> </a:t>
            </a:r>
            <a:r>
              <a:rPr kumimoji="0" lang="fr-FR" sz="700" b="0" i="1" u="none" strike="noStrike" kern="1200" cap="none" spc="0" normalizeH="0" noProof="0" err="1">
                <a:ln>
                  <a:noFill/>
                </a:ln>
                <a:solidFill>
                  <a:prstClr val="black"/>
                </a:solidFill>
                <a:effectLst/>
                <a:uLnTx/>
                <a:uFillTx/>
                <a:latin typeface="Century Gothic" panose="020B0502020202020204" pitchFamily="34" charset="0"/>
              </a:rPr>
              <a:t>year</a:t>
            </a:r>
            <a:r>
              <a:rPr kumimoji="0" lang="fr-FR" sz="700" b="0" i="1" u="none" strike="noStrike" kern="1200" cap="none" spc="0" normalizeH="0" noProof="0">
                <a:ln>
                  <a:noFill/>
                </a:ln>
                <a:solidFill>
                  <a:prstClr val="black"/>
                </a:solidFill>
                <a:effectLst/>
                <a:uLnTx/>
                <a:uFillTx/>
                <a:latin typeface="Century Gothic" panose="020B0502020202020204" pitchFamily="34" charset="0"/>
              </a:rPr>
              <a:t>. </a:t>
            </a:r>
            <a:r>
              <a:rPr lang="fr-FR" sz="700" i="1">
                <a:solidFill>
                  <a:prstClr val="black"/>
                </a:solidFill>
                <a:latin typeface="Century Gothic" panose="020B0502020202020204" pitchFamily="34" charset="0"/>
              </a:rPr>
              <a:t>You </a:t>
            </a:r>
            <a:r>
              <a:rPr lang="fr-FR" sz="700" i="1" err="1">
                <a:solidFill>
                  <a:prstClr val="black"/>
                </a:solidFill>
                <a:latin typeface="Century Gothic" panose="020B0502020202020204" pitchFamily="34" charset="0"/>
              </a:rPr>
              <a:t>need</a:t>
            </a:r>
            <a:r>
              <a:rPr lang="fr-FR" sz="700" i="1">
                <a:solidFill>
                  <a:prstClr val="black"/>
                </a:solidFill>
                <a:latin typeface="Century Gothic" panose="020B0502020202020204" pitchFamily="34" charset="0"/>
              </a:rPr>
              <a:t> to </a:t>
            </a:r>
            <a:r>
              <a:rPr lang="fr-FR" sz="700" i="1" err="1">
                <a:solidFill>
                  <a:prstClr val="black"/>
                </a:solidFill>
                <a:latin typeface="Century Gothic" panose="020B0502020202020204" pitchFamily="34" charset="0"/>
              </a:rPr>
              <a:t>define</a:t>
            </a:r>
            <a:r>
              <a:rPr lang="fr-FR" sz="700" i="1">
                <a:solidFill>
                  <a:prstClr val="black"/>
                </a:solidFill>
                <a:latin typeface="Century Gothic" panose="020B0502020202020204" pitchFamily="34" charset="0"/>
              </a:rPr>
              <a:t> the topics </a:t>
            </a:r>
            <a:r>
              <a:rPr lang="fr-FR" sz="700" i="1" err="1">
                <a:solidFill>
                  <a:prstClr val="black"/>
                </a:solidFill>
                <a:latin typeface="Century Gothic" panose="020B0502020202020204" pitchFamily="34" charset="0"/>
              </a:rPr>
              <a:t>with</a:t>
            </a:r>
            <a:r>
              <a:rPr lang="fr-FR" sz="700" i="1">
                <a:solidFill>
                  <a:prstClr val="black"/>
                </a:solidFill>
                <a:latin typeface="Century Gothic" panose="020B0502020202020204" pitchFamily="34" charset="0"/>
              </a:rPr>
              <a:t> </a:t>
            </a:r>
            <a:r>
              <a:rPr lang="fr-FR" sz="700" i="1" err="1">
                <a:solidFill>
                  <a:prstClr val="black"/>
                </a:solidFill>
                <a:latin typeface="Century Gothic" panose="020B0502020202020204" pitchFamily="34" charset="0"/>
              </a:rPr>
              <a:t>your</a:t>
            </a:r>
            <a:r>
              <a:rPr lang="fr-FR" sz="700" i="1">
                <a:solidFill>
                  <a:prstClr val="black"/>
                </a:solidFill>
                <a:latin typeface="Century Gothic" panose="020B0502020202020204" pitchFamily="34" charset="0"/>
              </a:rPr>
              <a:t> CMO</a:t>
            </a:r>
            <a:r>
              <a:rPr kumimoji="0" lang="fr-FR" sz="700" b="0" i="1" u="none" strike="noStrike" kern="1200" cap="none" spc="0" normalizeH="0" noProof="0">
                <a:ln>
                  <a:noFill/>
                </a:ln>
                <a:solidFill>
                  <a:prstClr val="black"/>
                </a:solidFill>
                <a:effectLst/>
                <a:uLnTx/>
                <a:uFillTx/>
                <a:latin typeface="Century Gothic" panose="020B0502020202020204" pitchFamily="34" charset="0"/>
              </a:rPr>
              <a:t>  </a:t>
            </a:r>
            <a:r>
              <a:rPr kumimoji="0" lang="fr-FR" sz="700" b="0" i="1" u="none" strike="noStrike" kern="1200" cap="none" spc="0" normalizeH="0" noProof="0" err="1">
                <a:ln>
                  <a:noFill/>
                </a:ln>
                <a:solidFill>
                  <a:prstClr val="black"/>
                </a:solidFill>
                <a:effectLst/>
                <a:uLnTx/>
                <a:uFillTx/>
                <a:latin typeface="Century Gothic" panose="020B0502020202020204" pitchFamily="34" charset="0"/>
              </a:rPr>
              <a:t>based</a:t>
            </a:r>
            <a:r>
              <a:rPr kumimoji="0" lang="fr-FR" sz="700" b="0" i="1" u="none" strike="noStrike" kern="1200" cap="none" spc="0" normalizeH="0" noProof="0">
                <a:ln>
                  <a:noFill/>
                </a:ln>
                <a:solidFill>
                  <a:prstClr val="black"/>
                </a:solidFill>
                <a:effectLst/>
                <a:uLnTx/>
                <a:uFillTx/>
                <a:latin typeface="Century Gothic" panose="020B0502020202020204" pitchFamily="34" charset="0"/>
              </a:rPr>
              <a:t> on business </a:t>
            </a:r>
            <a:r>
              <a:rPr kumimoji="0" lang="fr-FR" sz="700" b="0" i="1" u="none" strike="noStrike" kern="1200" cap="none" spc="0" normalizeH="0" noProof="0" err="1">
                <a:ln>
                  <a:noFill/>
                </a:ln>
                <a:solidFill>
                  <a:prstClr val="black"/>
                </a:solidFill>
                <a:effectLst/>
                <a:uLnTx/>
                <a:uFillTx/>
                <a:latin typeface="Century Gothic" panose="020B0502020202020204" pitchFamily="34" charset="0"/>
              </a:rPr>
              <a:t>needs</a:t>
            </a:r>
            <a:r>
              <a:rPr kumimoji="0" lang="fr-FR" sz="700" b="0" i="1" u="none" strike="noStrike" kern="1200" cap="none" spc="0" normalizeH="0" noProof="0">
                <a:ln>
                  <a:noFill/>
                </a:ln>
                <a:solidFill>
                  <a:prstClr val="black"/>
                </a:solidFill>
                <a:effectLst/>
                <a:uLnTx/>
                <a:uFillTx/>
                <a:latin typeface="Century Gothic" panose="020B0502020202020204" pitchFamily="34" charset="0"/>
              </a:rPr>
              <a:t> and on CM1 </a:t>
            </a:r>
            <a:r>
              <a:rPr kumimoji="0" lang="fr-FR" sz="700" b="0" i="1" u="none" strike="noStrike" kern="1200" cap="none" spc="0" normalizeH="0" noProof="0" err="1">
                <a:ln>
                  <a:noFill/>
                </a:ln>
                <a:solidFill>
                  <a:prstClr val="black"/>
                </a:solidFill>
                <a:effectLst/>
                <a:uLnTx/>
                <a:uFillTx/>
                <a:latin typeface="Century Gothic" panose="020B0502020202020204" pitchFamily="34" charset="0"/>
              </a:rPr>
              <a:t>results</a:t>
            </a:r>
            <a:r>
              <a:rPr kumimoji="0" lang="fr-FR" sz="700" b="0" i="1" u="none" strike="noStrike" kern="1200" cap="none" spc="0" normalizeH="0" noProof="0">
                <a:ln>
                  <a:noFill/>
                </a:ln>
                <a:solidFill>
                  <a:prstClr val="black"/>
                </a:solidFill>
                <a:effectLst/>
                <a:uLnTx/>
                <a:uFillTx/>
                <a:latin typeface="Century Gothic" panose="020B0502020202020204" pitchFamily="34" charset="0"/>
              </a:rPr>
              <a:t>. </a:t>
            </a:r>
            <a:endParaRPr kumimoji="0" lang="fr-FR" sz="700" b="0" i="1" u="none" strike="noStrike" kern="1200" cap="none" spc="0" normalizeH="0" baseline="0" noProof="0">
              <a:ln>
                <a:noFill/>
              </a:ln>
              <a:solidFill>
                <a:prstClr val="black"/>
              </a:solidFill>
              <a:effectLst/>
              <a:uLnTx/>
              <a:uFillTx/>
              <a:latin typeface="Century Gothic" panose="020B0502020202020204" pitchFamily="34" charset="0"/>
            </a:endParaRPr>
          </a:p>
        </p:txBody>
      </p:sp>
      <p:pic>
        <p:nvPicPr>
          <p:cNvPr id="37" name="Image 119"/>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480101" y="1699688"/>
            <a:ext cx="570652" cy="240275"/>
          </a:xfrm>
          <a:prstGeom prst="rect">
            <a:avLst/>
          </a:prstGeom>
          <a:ln>
            <a:noFill/>
          </a:ln>
        </p:spPr>
      </p:pic>
      <p:pic>
        <p:nvPicPr>
          <p:cNvPr id="38" name="Image 119"/>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0852020" y="1697948"/>
            <a:ext cx="570652" cy="240275"/>
          </a:xfrm>
          <a:prstGeom prst="rect">
            <a:avLst/>
          </a:prstGeom>
          <a:ln>
            <a:noFill/>
          </a:ln>
        </p:spPr>
      </p:pic>
      <p:sp>
        <p:nvSpPr>
          <p:cNvPr id="39" name="Rectangle à coins arrondis 84"/>
          <p:cNvSpPr/>
          <p:nvPr/>
        </p:nvSpPr>
        <p:spPr>
          <a:xfrm>
            <a:off x="11467328" y="1536370"/>
            <a:ext cx="361949" cy="187010"/>
          </a:xfrm>
          <a:prstGeom prst="round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451312" rtl="0" eaLnBrk="1" fontAlgn="auto" latinLnBrk="0" hangingPunct="1">
              <a:lnSpc>
                <a:spcPct val="100000"/>
              </a:lnSpc>
              <a:spcBef>
                <a:spcPts val="0"/>
              </a:spcBef>
              <a:spcAft>
                <a:spcPts val="0"/>
              </a:spcAft>
              <a:buClrTx/>
              <a:buSzTx/>
              <a:buFontTx/>
              <a:buNone/>
              <a:tabLst/>
              <a:defRPr/>
            </a:pPr>
            <a:r>
              <a:rPr kumimoji="0" lang="en-GB" sz="500" b="1" i="0" u="none" strike="noStrike" kern="1200" cap="none" spc="0" normalizeH="0" baseline="0" noProof="0">
                <a:ln>
                  <a:noFill/>
                </a:ln>
                <a:solidFill>
                  <a:srgbClr val="FF0000"/>
                </a:solidFill>
                <a:effectLst/>
                <a:uLnTx/>
                <a:uFillTx/>
                <a:latin typeface="Century Gothic" panose="020B0502020202020204" pitchFamily="34" charset="0"/>
                <a:ea typeface="+mn-ea"/>
                <a:cs typeface="+mn-cs"/>
              </a:rPr>
              <a:t>Coming</a:t>
            </a:r>
            <a:r>
              <a:rPr kumimoji="0" lang="en-GB" sz="500" b="1" i="0" u="none" strike="noStrike" kern="1200" cap="none" spc="0" normalizeH="0" noProof="0">
                <a:ln>
                  <a:noFill/>
                </a:ln>
                <a:solidFill>
                  <a:srgbClr val="FF0000"/>
                </a:solidFill>
                <a:effectLst/>
                <a:uLnTx/>
                <a:uFillTx/>
                <a:latin typeface="Century Gothic" panose="020B0502020202020204" pitchFamily="34" charset="0"/>
                <a:ea typeface="+mn-ea"/>
                <a:cs typeface="+mn-cs"/>
              </a:rPr>
              <a:t> Soon</a:t>
            </a:r>
            <a:endParaRPr kumimoji="0" lang="en-GB" sz="500" b="1" i="0" u="none" strike="noStrike" kern="1200" cap="none" spc="0" normalizeH="0" baseline="0" noProof="0">
              <a:ln>
                <a:noFill/>
              </a:ln>
              <a:solidFill>
                <a:srgbClr val="FF0000"/>
              </a:solidFill>
              <a:effectLst/>
              <a:uLnTx/>
              <a:uFillTx/>
              <a:latin typeface="Century Gothic" panose="020B0502020202020204" pitchFamily="34" charset="0"/>
              <a:ea typeface="+mn-ea"/>
              <a:cs typeface="+mn-cs"/>
            </a:endParaRPr>
          </a:p>
        </p:txBody>
      </p:sp>
      <p:sp>
        <p:nvSpPr>
          <p:cNvPr id="40" name="Rectangle à coins arrondis 84"/>
          <p:cNvSpPr/>
          <p:nvPr/>
        </p:nvSpPr>
        <p:spPr>
          <a:xfrm>
            <a:off x="8043088" y="1544050"/>
            <a:ext cx="361949" cy="187010"/>
          </a:xfrm>
          <a:prstGeom prst="round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451312" rtl="0" eaLnBrk="1" fontAlgn="auto" latinLnBrk="0" hangingPunct="1">
              <a:lnSpc>
                <a:spcPct val="100000"/>
              </a:lnSpc>
              <a:spcBef>
                <a:spcPts val="0"/>
              </a:spcBef>
              <a:spcAft>
                <a:spcPts val="0"/>
              </a:spcAft>
              <a:buClrTx/>
              <a:buSzTx/>
              <a:buFontTx/>
              <a:buNone/>
              <a:tabLst/>
              <a:defRPr/>
            </a:pPr>
            <a:r>
              <a:rPr kumimoji="0" lang="en-GB" sz="500" b="1" i="0" u="none" strike="noStrike" kern="1200" cap="none" spc="0" normalizeH="0" baseline="0" noProof="0">
                <a:ln>
                  <a:noFill/>
                </a:ln>
                <a:solidFill>
                  <a:srgbClr val="FF0000"/>
                </a:solidFill>
                <a:effectLst/>
                <a:uLnTx/>
                <a:uFillTx/>
                <a:latin typeface="Century Gothic" panose="020B0502020202020204" pitchFamily="34" charset="0"/>
                <a:ea typeface="+mn-ea"/>
                <a:cs typeface="+mn-cs"/>
              </a:rPr>
              <a:t>Coming</a:t>
            </a:r>
            <a:r>
              <a:rPr kumimoji="0" lang="en-GB" sz="500" b="1" i="0" u="none" strike="noStrike" kern="1200" cap="none" spc="0" normalizeH="0" noProof="0">
                <a:ln>
                  <a:noFill/>
                </a:ln>
                <a:solidFill>
                  <a:srgbClr val="FF0000"/>
                </a:solidFill>
                <a:effectLst/>
                <a:uLnTx/>
                <a:uFillTx/>
                <a:latin typeface="Century Gothic" panose="020B0502020202020204" pitchFamily="34" charset="0"/>
                <a:ea typeface="+mn-ea"/>
                <a:cs typeface="+mn-cs"/>
              </a:rPr>
              <a:t> Soon</a:t>
            </a:r>
            <a:endParaRPr kumimoji="0" lang="en-GB" sz="500" b="1" i="0" u="none" strike="noStrike" kern="1200" cap="none" spc="0" normalizeH="0" baseline="0" noProof="0">
              <a:ln>
                <a:noFill/>
              </a:ln>
              <a:solidFill>
                <a:srgbClr val="FF0000"/>
              </a:solidFill>
              <a:effectLst/>
              <a:uLnTx/>
              <a:uFillTx/>
              <a:latin typeface="Century Gothic" panose="020B0502020202020204" pitchFamily="34" charset="0"/>
              <a:ea typeface="+mn-ea"/>
              <a:cs typeface="+mn-cs"/>
            </a:endParaRPr>
          </a:p>
        </p:txBody>
      </p:sp>
      <p:pic>
        <p:nvPicPr>
          <p:cNvPr id="47" name="Image 119"/>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4059508" y="1680449"/>
            <a:ext cx="570652" cy="240275"/>
          </a:xfrm>
          <a:prstGeom prst="rect">
            <a:avLst/>
          </a:prstGeom>
          <a:ln>
            <a:noFill/>
          </a:ln>
        </p:spPr>
      </p:pic>
      <p:sp>
        <p:nvSpPr>
          <p:cNvPr id="48" name="Rectangle à coins arrondis 84"/>
          <p:cNvSpPr/>
          <p:nvPr/>
        </p:nvSpPr>
        <p:spPr>
          <a:xfrm>
            <a:off x="4654426" y="1558689"/>
            <a:ext cx="361949" cy="187010"/>
          </a:xfrm>
          <a:prstGeom prst="round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451312" rtl="0" eaLnBrk="1" fontAlgn="auto" latinLnBrk="0" hangingPunct="1">
              <a:lnSpc>
                <a:spcPct val="100000"/>
              </a:lnSpc>
              <a:spcBef>
                <a:spcPts val="0"/>
              </a:spcBef>
              <a:spcAft>
                <a:spcPts val="0"/>
              </a:spcAft>
              <a:buClrTx/>
              <a:buSzTx/>
              <a:buFontTx/>
              <a:buNone/>
              <a:tabLst/>
              <a:defRPr/>
            </a:pPr>
            <a:r>
              <a:rPr kumimoji="0" lang="en-GB" sz="500" b="1" i="0" u="none" strike="noStrike" kern="1200" cap="none" spc="0" normalizeH="0" baseline="0" noProof="0">
                <a:ln>
                  <a:noFill/>
                </a:ln>
                <a:solidFill>
                  <a:srgbClr val="FF0000"/>
                </a:solidFill>
                <a:effectLst/>
                <a:uLnTx/>
                <a:uFillTx/>
                <a:latin typeface="Century Gothic" panose="020B0502020202020204" pitchFamily="34" charset="0"/>
                <a:ea typeface="+mn-ea"/>
                <a:cs typeface="+mn-cs"/>
              </a:rPr>
              <a:t>Coming</a:t>
            </a:r>
            <a:r>
              <a:rPr kumimoji="0" lang="en-GB" sz="500" b="1" i="0" u="none" strike="noStrike" kern="1200" cap="none" spc="0" normalizeH="0" noProof="0">
                <a:ln>
                  <a:noFill/>
                </a:ln>
                <a:solidFill>
                  <a:srgbClr val="FF0000"/>
                </a:solidFill>
                <a:effectLst/>
                <a:uLnTx/>
                <a:uFillTx/>
                <a:latin typeface="Century Gothic" panose="020B0502020202020204" pitchFamily="34" charset="0"/>
                <a:ea typeface="+mn-ea"/>
                <a:cs typeface="+mn-cs"/>
              </a:rPr>
              <a:t> Soon</a:t>
            </a:r>
            <a:endParaRPr kumimoji="0" lang="en-GB" sz="500" b="1" i="0" u="none" strike="noStrike" kern="1200" cap="none" spc="0" normalizeH="0" baseline="0" noProof="0">
              <a:ln>
                <a:noFill/>
              </a:ln>
              <a:solidFill>
                <a:srgbClr val="FF0000"/>
              </a:solidFill>
              <a:effectLst/>
              <a:uLnTx/>
              <a:uFillTx/>
              <a:latin typeface="Century Gothic" panose="020B0502020202020204" pitchFamily="34" charset="0"/>
              <a:ea typeface="+mn-ea"/>
              <a:cs typeface="+mn-cs"/>
            </a:endParaRPr>
          </a:p>
        </p:txBody>
      </p:sp>
      <p:pic>
        <p:nvPicPr>
          <p:cNvPr id="49" name="Picture 7" descr="http://opencollection.files.wordpress.com/2013/09/coursera-logo-nobg.png">
            <a:hlinkClick r:id="rId4"/>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10903346" y="2902052"/>
            <a:ext cx="468000" cy="93932"/>
          </a:xfrm>
          <a:prstGeom prst="rect">
            <a:avLst/>
          </a:prstGeom>
          <a:noFill/>
          <a:ln w="3175">
            <a:noFill/>
          </a:ln>
          <a:extLst>
            <a:ext uri="{909E8E84-426E-40DD-AFC4-6F175D3DCCD1}">
              <a14:hiddenFill xmlns:a14="http://schemas.microsoft.com/office/drawing/2010/main">
                <a:solidFill>
                  <a:srgbClr val="FFFFFF"/>
                </a:solidFill>
              </a14:hiddenFill>
            </a:ext>
          </a:extLst>
        </p:spPr>
      </p:pic>
      <p:pic>
        <p:nvPicPr>
          <p:cNvPr id="51" name="Picture 7" descr="http://opencollection.files.wordpress.com/2013/09/coursera-logo-nobg.png">
            <a:hlinkClick r:id="rId4"/>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7531427" y="2902052"/>
            <a:ext cx="468000" cy="93932"/>
          </a:xfrm>
          <a:prstGeom prst="rect">
            <a:avLst/>
          </a:prstGeom>
          <a:noFill/>
          <a:ln w="3175">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48057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solidFill>
                  <a:prstClr val="white"/>
                </a:solidFill>
              </a:rPr>
              <a:t>Marketing U Essentials</a:t>
            </a:r>
            <a:endParaRPr lang="en-US"/>
          </a:p>
        </p:txBody>
      </p:sp>
      <p:sp>
        <p:nvSpPr>
          <p:cNvPr id="5" name="Rectangle 4"/>
          <p:cNvSpPr/>
          <p:nvPr/>
        </p:nvSpPr>
        <p:spPr>
          <a:xfrm>
            <a:off x="561975" y="1036436"/>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Teaser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3 days essentials seminar on Digital age Marketing leveraging key strategic topics (consumer, brand, content, data, e-commerce, etc.) </a:t>
            </a: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Learning Objectives</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Establish solid digital age marketing fundamentals, with consistent tools and methodology</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Develop consumer insights and customer centric / « win-win » approach</a:t>
            </a:r>
            <a:endParaRPr kumimoji="0" lang="en-US" sz="1200" b="0" i="0" u="none" strike="noStrike" kern="1200" cap="none" spc="0" normalizeH="0" baseline="0" noProof="0">
              <a:ln>
                <a:noFill/>
              </a:ln>
              <a:solidFill>
                <a:srgbClr val="414241"/>
              </a:solidFill>
              <a:effectLst/>
              <a:uLnTx/>
              <a:uFillTx/>
              <a:latin typeface="Calibri" panose="020F0502020204030204"/>
              <a:ea typeface="+mn-lt"/>
              <a:cs typeface="Calibri" panose="020F0502020204030204"/>
            </a:endParaRP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Develop greater creative marketing IMC initiatives and more strategic approach to engage the consumer</a:t>
            </a:r>
            <a:endParaRPr kumimoji="0" lang="en-US" sz="1800" b="0" i="0" u="none" strike="noStrike" kern="1200" cap="none" spc="0" normalizeH="0" baseline="0" noProof="0">
              <a:ln>
                <a:noFill/>
              </a:ln>
              <a:solidFill>
                <a:srgbClr val="414241"/>
              </a:solidFill>
              <a:effectLst/>
              <a:uLnTx/>
              <a:uFillTx/>
              <a:latin typeface="Calibri" panose="020F0502020204030204"/>
            </a:endParaRP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Foster greater levels of collaboration across multi-functional teams</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Build cross-divisional relationships &amp; share ideas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Target</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Marketing PM/ 3.0 Brand Managers Year 1, CMI, communication &amp; digital</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CM1 +  Essentials of Digital</a:t>
            </a:r>
            <a:r>
              <a:rPr kumimoji="0" lang="en-US" sz="1200" b="0" i="0" u="none" strike="noStrike" kern="1200" cap="none" spc="0" normalizeH="0" noProof="0">
                <a:ln>
                  <a:noFill/>
                </a:ln>
                <a:solidFill>
                  <a:srgbClr val="414241"/>
                </a:solidFill>
                <a:effectLst/>
                <a:uLnTx/>
                <a:uFillTx/>
                <a:latin typeface="Century Gothic"/>
                <a:ea typeface="AvantGarde Bk BT Book" charset="0"/>
                <a:cs typeface="AvantGarde Bk BT Book" charset="0"/>
              </a:rPr>
              <a:t> Marketing on </a:t>
            </a:r>
            <a:r>
              <a:rPr kumimoji="0" lang="en-US" sz="1200" b="0" i="0" u="none" strike="noStrike" kern="1200" cap="none" spc="0" normalizeH="0" noProof="0" err="1">
                <a:ln>
                  <a:noFill/>
                </a:ln>
                <a:solidFill>
                  <a:srgbClr val="414241"/>
                </a:solidFill>
                <a:effectLst/>
                <a:uLnTx/>
                <a:uFillTx/>
                <a:latin typeface="Century Gothic"/>
                <a:ea typeface="AvantGarde Bk BT Book" charset="0"/>
                <a:cs typeface="AvantGarde Bk BT Book" charset="0"/>
              </a:rPr>
              <a:t>MyLearning</a:t>
            </a:r>
            <a:r>
              <a:rPr kumimoji="0" lang="en-US" sz="1200" b="0" i="0" u="none" strike="noStrike" kern="1200" cap="none" spc="0" normalizeH="0" noProof="0">
                <a:ln>
                  <a:noFill/>
                </a:ln>
                <a:solidFill>
                  <a:srgbClr val="414241"/>
                </a:solidFill>
                <a:effectLst/>
                <a:uLnTx/>
                <a:uFillTx/>
                <a:latin typeface="Century Gothic"/>
                <a:ea typeface="AvantGarde Bk BT Book" charset="0"/>
                <a:cs typeface="AvantGarde Bk BT Book" charset="0"/>
              </a:rPr>
              <a:t> </a:t>
            </a: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rPr>
              <a:t>E-learning “Brand Module – step Brand Essentials” on </a:t>
            </a:r>
            <a:r>
              <a:rPr kumimoji="0" lang="en-US" sz="1200" b="0" i="0" u="none" strike="noStrike" kern="1200" cap="none" spc="0" normalizeH="0" baseline="0" noProof="0" err="1">
                <a:ln>
                  <a:noFill/>
                </a:ln>
                <a:solidFill>
                  <a:srgbClr val="414241"/>
                </a:solidFill>
                <a:effectLst/>
                <a:uLnTx/>
                <a:uFillTx/>
                <a:latin typeface="Century Gothic"/>
              </a:rPr>
              <a:t>MyLearning</a:t>
            </a:r>
            <a:r>
              <a:rPr kumimoji="0" lang="en-US" sz="1200" b="0" i="0" u="none" strike="noStrike" kern="1200" cap="none" spc="0" normalizeH="0" baseline="0" noProof="0">
                <a:ln>
                  <a:noFill/>
                </a:ln>
                <a:solidFill>
                  <a:srgbClr val="414241"/>
                </a:solidFill>
                <a:effectLst/>
                <a:uLnTx/>
                <a:uFillTx/>
                <a:latin typeface="Century Gothic"/>
              </a:rPr>
              <a:t> (to</a:t>
            </a:r>
            <a:r>
              <a:rPr kumimoji="0" lang="en-US" sz="1200" b="0" i="0" u="none" strike="noStrike" kern="1200" cap="none" spc="0" normalizeH="0" noProof="0">
                <a:ln>
                  <a:noFill/>
                </a:ln>
                <a:solidFill>
                  <a:srgbClr val="414241"/>
                </a:solidFill>
                <a:effectLst/>
                <a:uLnTx/>
                <a:uFillTx/>
                <a:latin typeface="Century Gothic"/>
              </a:rPr>
              <a:t> come soon</a:t>
            </a:r>
            <a:r>
              <a:rPr kumimoji="0" lang="en-US" sz="1200" b="0" i="0" u="none" strike="noStrike" kern="1200" cap="none" spc="0" normalizeH="0" baseline="0" noProof="0">
                <a:ln>
                  <a:noFill/>
                </a:ln>
                <a:solidFill>
                  <a:srgbClr val="414241"/>
                </a:solidFill>
                <a:effectLst/>
                <a:uLnTx/>
                <a:uFillTx/>
                <a:latin typeface="Century Gothic"/>
              </a:rPr>
              <a:t>)</a:t>
            </a:r>
            <a:endParaRPr kumimoji="0" lang="en-US" sz="1200" b="0" i="0" u="none" strike="noStrike" kern="1200" cap="none" spc="0" normalizeH="0" baseline="0" noProof="0">
              <a:ln>
                <a:noFill/>
              </a:ln>
              <a:solidFill>
                <a:srgbClr val="414241"/>
              </a:solidFill>
              <a:effectLst/>
              <a:uLnTx/>
              <a:uFillTx/>
              <a:latin typeface="Calibri" panose="020F0502020204030204"/>
              <a:ea typeface="+mn-lt"/>
              <a:cs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a:ea typeface="+mn-ea"/>
              <a:cs typeface="+mn-cs"/>
            </a:endParaRP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3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484573"/>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Duration: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3 days</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8" name="Rectangle 7"/>
          <p:cNvSpPr/>
          <p:nvPr/>
        </p:nvSpPr>
        <p:spPr>
          <a:xfrm>
            <a:off x="9288614" y="3618887"/>
            <a:ext cx="2346337" cy="461665"/>
          </a:xfrm>
          <a:prstGeom prst="rect">
            <a:avLst/>
          </a:prstGeom>
        </p:spPr>
        <p:txBody>
          <a:bodyPr wrap="square">
            <a:spAutoFit/>
          </a:bodyPr>
          <a:lstStyle/>
          <a:p>
            <a:pPr defTabSz="457147">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 code: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 Local </a:t>
            </a:r>
            <a:r>
              <a:rPr lang="en-US" sz="1200" b="1">
                <a:solidFill>
                  <a:srgbClr val="414241"/>
                </a:solidFill>
                <a:latin typeface="Century Gothic" panose="020B0502020202020204" pitchFamily="34" charset="0"/>
              </a:rPr>
              <a:t>(KLO 21233) (APAC 00027686)</a:t>
            </a:r>
            <a:endPar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5" name="Rectangle 14"/>
          <p:cNvSpPr/>
          <p:nvPr/>
        </p:nvSpPr>
        <p:spPr>
          <a:xfrm>
            <a:off x="9288615" y="4224391"/>
            <a:ext cx="2256049" cy="646331"/>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Center:</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 APAC </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 Local </a:t>
            </a:r>
          </a:p>
        </p:txBody>
      </p:sp>
      <p:sp>
        <p:nvSpPr>
          <p:cNvPr id="16" name="Rectangle 15"/>
          <p:cNvSpPr/>
          <p:nvPr/>
        </p:nvSpPr>
        <p:spPr>
          <a:xfrm>
            <a:off x="9288615" y="4938438"/>
            <a:ext cx="2188551"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Training cost: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12.5K CNY /  Local</a:t>
            </a:r>
            <a:endParaRPr kumimoji="0" lang="en-US" sz="11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41" name="Rectangle 40"/>
          <p:cNvSpPr/>
          <p:nvPr/>
        </p:nvSpPr>
        <p:spPr>
          <a:xfrm>
            <a:off x="9288615" y="1878824"/>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Zone/Local</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Language: </a:t>
            </a:r>
            <a:r>
              <a:rPr lang="en-US" sz="1200" b="1">
                <a:solidFill>
                  <a:srgbClr val="414241"/>
                </a:solidFill>
                <a:latin typeface="Century Gothic" panose="020B0502020202020204" pitchFamily="34" charset="0"/>
              </a:rPr>
              <a:t>English/L</a:t>
            </a:r>
            <a:r>
              <a:rPr kumimoji="0" lang="en-US" sz="1200" b="1" i="0" u="none" strike="noStrike" kern="1200" cap="none" spc="0" normalizeH="0" baseline="0" noProof="0" err="1">
                <a:ln>
                  <a:noFill/>
                </a:ln>
                <a:solidFill>
                  <a:srgbClr val="414241"/>
                </a:solidFill>
                <a:effectLst/>
                <a:uLnTx/>
                <a:uFillTx/>
                <a:latin typeface="Century Gothic" panose="020B0502020202020204" pitchFamily="34" charset="0"/>
                <a:ea typeface="+mn-ea"/>
                <a:cs typeface="+mn-cs"/>
              </a:rPr>
              <a:t>ocal</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Prescribed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 Job Must</a:t>
            </a:r>
            <a:endParaRPr kumimoji="0" lang="en-US" sz="1200" b="0" i="0" u="none" strike="noStrike" kern="1200" cap="none" spc="0" normalizeH="0" baseline="0" noProof="0">
              <a:ln>
                <a:noFill/>
              </a:ln>
              <a:solidFill>
                <a:srgbClr val="414241"/>
              </a:solidFill>
              <a:effectLst/>
              <a:uLnTx/>
              <a:uFillTx/>
              <a:latin typeface="Century Gothic"/>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forMetris: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2</a:t>
            </a:r>
          </a:p>
        </p:txBody>
      </p:sp>
      <p:sp>
        <p:nvSpPr>
          <p:cNvPr id="13" name="ZoneTexte 17"/>
          <p:cNvSpPr txBox="1"/>
          <p:nvPr/>
        </p:nvSpPr>
        <p:spPr>
          <a:xfrm>
            <a:off x="9288615" y="42863"/>
            <a:ext cx="2798282"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lumMod val="65000"/>
                  </a:prstClr>
                </a:solidFill>
                <a:effectLst/>
                <a:uLnTx/>
                <a:uFillTx/>
                <a:latin typeface="Century Gothic" panose="020B0502020202020204" pitchFamily="34" charset="0"/>
                <a:ea typeface="AvantGarde Bk BT Book" charset="0"/>
                <a:cs typeface="AvantGarde Bk BT Book" charset="0"/>
              </a:rPr>
              <a:t>Operational Marketing</a:t>
            </a:r>
          </a:p>
        </p:txBody>
      </p:sp>
    </p:spTree>
    <p:extLst>
      <p:ext uri="{BB962C8B-B14F-4D97-AF65-F5344CB8AC3E}">
        <p14:creationId xmlns:p14="http://schemas.microsoft.com/office/powerpoint/2010/main" val="1055115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solidFill>
                  <a:prstClr val="white"/>
                </a:solidFill>
              </a:rPr>
              <a:t>Marketing U Advanced</a:t>
            </a:r>
            <a:endParaRPr lang="en-US"/>
          </a:p>
        </p:txBody>
      </p:sp>
      <p:sp>
        <p:nvSpPr>
          <p:cNvPr id="5" name="Rectangle 4"/>
          <p:cNvSpPr/>
          <p:nvPr/>
        </p:nvSpPr>
        <p:spPr>
          <a:xfrm>
            <a:off x="561975" y="1036436"/>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Teaser</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2 days advanced seminar on Digital age Marketing leveraging key strategic topics (consumer, brand, content, data, e-commerce, O+O, etc.)</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Learning Objectives</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Equip yourself to compete with today’s marketing world, focusing on the key drivers for brand @digital age, data-driven marketing, e-commerce, and advocacy</a:t>
            </a:r>
          </a:p>
          <a:p>
            <a:pPr marL="180975" marR="0" lvl="0" indent="-180975" algn="l" defTabSz="457147" rtl="0" eaLnBrk="1" fontAlgn="auto" latinLnBrk="0" hangingPunct="1">
              <a:lnSpc>
                <a:spcPct val="100000"/>
              </a:lnSpc>
              <a:spcBef>
                <a:spcPts val="0"/>
              </a:spcBef>
              <a:spcAft>
                <a:spcPts val="0"/>
              </a:spcAft>
              <a:buClrTx/>
              <a:buSzTx/>
              <a:buFont typeface="Arial,Sans-Serif"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Build cross-divisional relationships &amp; share ideas</a:t>
            </a:r>
            <a:endParaRPr kumimoji="0" lang="en-US" sz="1800" b="0" i="0" u="none" strike="noStrike" kern="1200" cap="none" spc="0" normalizeH="0" baseline="0" noProof="0">
              <a:ln>
                <a:noFill/>
              </a:ln>
              <a:solidFill>
                <a:srgbClr val="414241"/>
              </a:solidFill>
              <a:effectLst/>
              <a:uLnTx/>
              <a:uFillTx/>
              <a:latin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Target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Marketing Brand GM, DM/ 3.0 BBL, GPM/Senior 3.0 Brand Managers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3+ years of experience in Marketing, CMI, Communication &amp; Digital</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lt"/>
                <a:cs typeface="Calibri" panose="020F0502020204030204"/>
              </a:rPr>
              <a:t>E-learning “Brand Module – step Brand Advanced” on My Learning (to come soon)</a:t>
            </a:r>
            <a:endParaRPr kumimoji="0" lang="en-US" sz="1200" b="0" i="0" u="none" strike="noStrike" kern="1200" cap="none" spc="0" normalizeH="0" baseline="0" noProof="0">
              <a:ln>
                <a:noFill/>
              </a:ln>
              <a:solidFill>
                <a:srgbClr val="414241"/>
              </a:solidFill>
              <a:effectLst/>
              <a:uLnTx/>
              <a:uFillTx/>
              <a:latin typeface="Calibri" panose="020F0502020204030204"/>
              <a:ea typeface="+mn-lt"/>
              <a:cs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Reminder for Marketing newcomers: “Marketing U Essentials Days” seminar within the 18 first months</a:t>
            </a: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3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484573"/>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Duration: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2 days</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8" name="Rectangle 7"/>
          <p:cNvSpPr/>
          <p:nvPr/>
        </p:nvSpPr>
        <p:spPr>
          <a:xfrm>
            <a:off x="9288615" y="3704615"/>
            <a:ext cx="2646210" cy="276999"/>
          </a:xfrm>
          <a:prstGeom prst="rect">
            <a:avLst/>
          </a:prstGeom>
        </p:spPr>
        <p:txBody>
          <a:bodyPr wrap="square" anchor="t">
            <a:spAutoFit/>
          </a:bodyPr>
          <a:lstStyle/>
          <a:p>
            <a:pPr lvl="0" defTabSz="457147">
              <a:defRPr/>
            </a:pPr>
            <a:r>
              <a:rPr kumimoji="0" lang="en-US" sz="1200" b="0" i="0" u="none" strike="noStrike" kern="1200" cap="none" spc="0" normalizeH="0" baseline="0" noProof="0">
                <a:ln>
                  <a:noFill/>
                </a:ln>
                <a:solidFill>
                  <a:srgbClr val="414241"/>
                </a:solidFill>
                <a:effectLst/>
                <a:uLnTx/>
                <a:uFillTx/>
                <a:latin typeface="Century Gothic"/>
                <a:ea typeface="+mn-ea"/>
                <a:cs typeface="+mn-cs"/>
              </a:rPr>
              <a:t>LO code: </a:t>
            </a:r>
            <a:r>
              <a:rPr lang="en-US" sz="1200" b="1">
                <a:solidFill>
                  <a:srgbClr val="414241"/>
                </a:solidFill>
                <a:latin typeface="Century Gothic"/>
              </a:rPr>
              <a:t>00034861 (KLO 24986) </a:t>
            </a:r>
            <a:r>
              <a:rPr kumimoji="0" lang="en-US" sz="1200" b="1" i="0" u="none" strike="noStrike" kern="1200" cap="none" spc="0" normalizeH="0" baseline="0" noProof="0">
                <a:ln>
                  <a:noFill/>
                </a:ln>
                <a:solidFill>
                  <a:srgbClr val="414241"/>
                </a:solidFill>
                <a:effectLst/>
                <a:uLnTx/>
                <a:uFillTx/>
                <a:latin typeface="Century Gothic"/>
                <a:ea typeface="+mn-ea"/>
                <a:cs typeface="+mn-cs"/>
              </a:rPr>
              <a:t> </a:t>
            </a:r>
            <a:endPar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5" name="Rectangle 14"/>
          <p:cNvSpPr/>
          <p:nvPr/>
        </p:nvSpPr>
        <p:spPr>
          <a:xfrm>
            <a:off x="9288615" y="4224391"/>
            <a:ext cx="2455710" cy="646331"/>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Center:</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 APAC</a:t>
            </a:r>
          </a:p>
          <a:p>
            <a:pPr marL="0" marR="0" lvl="0" indent="0" algn="l" defTabSz="457147" rtl="0" eaLnBrk="1" fontAlgn="auto" latinLnBrk="0" hangingPunct="1">
              <a:lnSpc>
                <a:spcPct val="100000"/>
              </a:lnSpc>
              <a:spcBef>
                <a:spcPts val="0"/>
              </a:spcBef>
              <a:spcAft>
                <a:spcPts val="0"/>
              </a:spcAft>
              <a:buClrTx/>
              <a:buSzTx/>
              <a:buFontTx/>
              <a:buNone/>
              <a:tabLst/>
              <a:defRPr/>
            </a:pPr>
            <a:r>
              <a:rPr lang="en-US" sz="1200" b="1">
                <a:solidFill>
                  <a:srgbClr val="414241"/>
                </a:solidFill>
                <a:latin typeface="Century Gothic" panose="020B0502020202020204" pitchFamily="34" charset="0"/>
              </a:rPr>
              <a:t>Learning – Local </a:t>
            </a:r>
            <a:endPar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8438"/>
            <a:ext cx="2188551" cy="461665"/>
          </a:xfrm>
          <a:prstGeom prst="rect">
            <a:avLst/>
          </a:prstGeom>
        </p:spPr>
        <p:txBody>
          <a:bodyPr wrap="square" anchor="t">
            <a:spAutoFit/>
          </a:bodyPr>
          <a:lstStyle/>
          <a:p>
            <a:pPr defTabSz="457147">
              <a:defRPr/>
            </a:pPr>
            <a:r>
              <a:rPr kumimoji="0" lang="en-US" sz="1200" b="0" i="0" u="none" strike="noStrike" kern="1200" cap="none" spc="0" normalizeH="0" baseline="0" noProof="0" dirty="0">
                <a:ln>
                  <a:noFill/>
                </a:ln>
                <a:solidFill>
                  <a:srgbClr val="414241"/>
                </a:solidFill>
                <a:effectLst/>
                <a:uLnTx/>
                <a:uFillTx/>
                <a:latin typeface="Century Gothic"/>
                <a:ea typeface="+mn-ea"/>
                <a:cs typeface="+mn-cs"/>
              </a:rPr>
              <a:t>Training cost: </a:t>
            </a:r>
            <a:r>
              <a:rPr lang="en-US" sz="1200" b="1" dirty="0">
                <a:solidFill>
                  <a:srgbClr val="414241"/>
                </a:solidFill>
                <a:latin typeface="Century Gothic"/>
              </a:rPr>
              <a:t>24K CNY</a:t>
            </a:r>
            <a:r>
              <a:rPr lang="en-US" sz="1200" dirty="0">
                <a:solidFill>
                  <a:srgbClr val="414241"/>
                </a:solidFill>
                <a:latin typeface="Century Gothic"/>
              </a:rPr>
              <a:t> </a:t>
            </a:r>
            <a:r>
              <a:rPr lang="en-US" sz="1200" b="1" dirty="0">
                <a:solidFill>
                  <a:srgbClr val="414241"/>
                </a:solidFill>
                <a:latin typeface="Century Gothic"/>
              </a:rPr>
              <a:t>TBC</a:t>
            </a:r>
            <a:r>
              <a:rPr kumimoji="0" lang="en-US" sz="1200" b="1" i="0" u="none" strike="noStrike" kern="1200" cap="none" spc="0" normalizeH="0" baseline="0" noProof="0" dirty="0">
                <a:ln>
                  <a:noFill/>
                </a:ln>
                <a:solidFill>
                  <a:srgbClr val="414241"/>
                </a:solidFill>
                <a:effectLst/>
                <a:uLnTx/>
                <a:uFillTx/>
                <a:latin typeface="Century Gothic"/>
                <a:ea typeface="+mn-ea"/>
                <a:cs typeface="+mn-cs"/>
              </a:rPr>
              <a:t> or Local</a:t>
            </a:r>
            <a:endParaRPr kumimoji="0" lang="en-US" sz="11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41" name="Rectangle 40"/>
          <p:cNvSpPr/>
          <p:nvPr/>
        </p:nvSpPr>
        <p:spPr>
          <a:xfrm>
            <a:off x="9288614" y="1878824"/>
            <a:ext cx="2256049"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Location: </a:t>
            </a:r>
            <a:r>
              <a:rPr lang="en-US" sz="1200" b="1">
                <a:solidFill>
                  <a:srgbClr val="414241"/>
                </a:solidFill>
                <a:latin typeface="Century Gothic" panose="020B0502020202020204" pitchFamily="34" charset="0"/>
              </a:rPr>
              <a:t>Zone/L</a:t>
            </a:r>
            <a:r>
              <a:rPr kumimoji="0" lang="en-US" sz="1200" b="1" i="0" u="none" strike="noStrike" kern="1200" cap="none" spc="0" normalizeH="0" baseline="0" noProof="0" err="1">
                <a:ln>
                  <a:noFill/>
                </a:ln>
                <a:solidFill>
                  <a:srgbClr val="414241"/>
                </a:solidFill>
                <a:effectLst/>
                <a:uLnTx/>
                <a:uFillTx/>
                <a:latin typeface="Century Gothic" panose="020B0502020202020204" pitchFamily="34" charset="0"/>
                <a:ea typeface="+mn-ea"/>
                <a:cs typeface="+mn-cs"/>
              </a:rPr>
              <a:t>ocal</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English or local</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Prescribed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a:t>
            </a:r>
            <a:r>
              <a:rPr kumimoji="0" lang="en-US" sz="1200" b="0" i="0" u="none" strike="noStrike" kern="1200" cap="none" spc="0" normalizeH="0" noProof="0">
                <a:ln>
                  <a:noFill/>
                </a:ln>
                <a:solidFill>
                  <a:srgbClr val="414241"/>
                </a:solidFill>
                <a:effectLst/>
                <a:uLnTx/>
                <a:uFillTx/>
                <a:latin typeface="Century Gothic"/>
                <a:ea typeface="+mn-ea"/>
                <a:cs typeface="+mn-cs"/>
                <a:sym typeface="Wingdings" panose="05000000000000000000" pitchFamily="2" charset="2"/>
              </a:rPr>
              <a:t> Business</a:t>
            </a:r>
            <a:r>
              <a:rPr kumimoji="0" lang="en-US"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 Must</a:t>
            </a:r>
            <a:endParaRPr kumimoji="0" lang="en-US" sz="1200" b="0" i="0" u="none" strike="noStrike" kern="1200" cap="none" spc="0" normalizeH="0" baseline="0" noProof="0">
              <a:ln>
                <a:noFill/>
              </a:ln>
              <a:solidFill>
                <a:srgbClr val="414241"/>
              </a:solidFill>
              <a:effectLst/>
              <a:uLnTx/>
              <a:uFillTx/>
              <a:latin typeface="Century Gothic"/>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forMetris: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2</a:t>
            </a:r>
          </a:p>
        </p:txBody>
      </p:sp>
      <p:sp>
        <p:nvSpPr>
          <p:cNvPr id="14" name="ZoneTexte 17"/>
          <p:cNvSpPr txBox="1"/>
          <p:nvPr/>
        </p:nvSpPr>
        <p:spPr>
          <a:xfrm>
            <a:off x="9288615" y="42863"/>
            <a:ext cx="2798282"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lumMod val="65000"/>
                  </a:prstClr>
                </a:solidFill>
                <a:effectLst/>
                <a:uLnTx/>
                <a:uFillTx/>
                <a:latin typeface="Century Gothic" panose="020B0502020202020204" pitchFamily="34" charset="0"/>
                <a:ea typeface="AvantGarde Bk BT Book" charset="0"/>
                <a:cs typeface="AvantGarde Bk BT Book" charset="0"/>
              </a:rPr>
              <a:t>Operational Marketing</a:t>
            </a:r>
          </a:p>
        </p:txBody>
      </p:sp>
      <p:pic>
        <p:nvPicPr>
          <p:cNvPr id="18" name="Image 17" descr="A close up of a sign&#10;&#10;Description generated with very high confidence">
            <a:extLst>
              <a:ext uri="{FF2B5EF4-FFF2-40B4-BE49-F238E27FC236}">
                <a16:creationId xmlns:a16="http://schemas.microsoft.com/office/drawing/2014/main" id="{5622E24E-7E6E-45F3-B497-B56ACA863B34}"/>
              </a:ext>
            </a:extLst>
          </p:cNvPr>
          <p:cNvPicPr>
            <a:picLocks noChangeAspect="1"/>
          </p:cNvPicPr>
          <p:nvPr/>
        </p:nvPicPr>
        <p:blipFill>
          <a:blip r:embed="rId3"/>
          <a:stretch>
            <a:fillRect/>
          </a:stretch>
        </p:blipFill>
        <p:spPr>
          <a:xfrm>
            <a:off x="10990884" y="396147"/>
            <a:ext cx="1201116" cy="1121922"/>
          </a:xfrm>
          <a:prstGeom prst="rect">
            <a:avLst/>
          </a:prstGeom>
        </p:spPr>
      </p:pic>
    </p:spTree>
    <p:extLst>
      <p:ext uri="{BB962C8B-B14F-4D97-AF65-F5344CB8AC3E}">
        <p14:creationId xmlns:p14="http://schemas.microsoft.com/office/powerpoint/2010/main" val="41610521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solidFill>
                  <a:prstClr val="white"/>
                </a:solidFill>
              </a:rPr>
              <a:t>Métier Seminar Make-up </a:t>
            </a:r>
            <a:endParaRPr lang="en-US"/>
          </a:p>
        </p:txBody>
      </p:sp>
      <p:sp>
        <p:nvSpPr>
          <p:cNvPr id="5" name="Rectangle 4"/>
          <p:cNvSpPr/>
          <p:nvPr/>
        </p:nvSpPr>
        <p:spPr>
          <a:xfrm>
            <a:off x="561975" y="1036436"/>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Teaser</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All you need to know about Make up!</a:t>
            </a:r>
            <a:endPar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Learning Objectives</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Get the full understanding of the make-up consumer &amp; market : main figures, competitors strategies, distribution channels </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Recognize the main </a:t>
            </a:r>
            <a:r>
              <a:rPr kumimoji="0" lang="en-US" sz="1200" b="0" i="0" u="none" strike="noStrike" kern="1200" cap="none" spc="0" normalizeH="0" baseline="0" noProof="0" err="1">
                <a:ln>
                  <a:noFill/>
                </a:ln>
                <a:solidFill>
                  <a:srgbClr val="414241"/>
                </a:solidFill>
                <a:effectLst/>
                <a:uLnTx/>
                <a:uFillTx/>
                <a:latin typeface="Century Gothic"/>
                <a:ea typeface="AvantGarde Bk BT Book" charset="0"/>
                <a:cs typeface="AvantGarde Bk BT Book" charset="0"/>
              </a:rPr>
              <a:t>galenics</a:t>
            </a: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 technologies, active ingredients and color fundamentals</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Describe your brand sense of purpose with the activation excellence strategy: pillars, launches, animations, services, retail drivers </a:t>
            </a: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180975" indent="-180975" defTabSz="457147">
              <a:buFont typeface="Arial" panose="020B0604020202020204" pitchFamily="34" charset="0"/>
              <a:buChar char="•"/>
              <a:defRPr/>
            </a:pPr>
            <a:r>
              <a:rPr lang="en-US" sz="1200">
                <a:solidFill>
                  <a:srgbClr val="414241"/>
                </a:solidFill>
                <a:latin typeface="Century Gothic" panose="020B0502020202020204" pitchFamily="34" charset="0"/>
                <a:ea typeface="AvantGarde Bk BT Book" charset="0"/>
                <a:cs typeface="AvantGarde Bk BT Book" charset="0"/>
              </a:rPr>
              <a:t>Decode division-specific strategic priorities</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Discover the future of the category through augmented and beauty tech game changers</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Be aware of the L'Oréal policies: SBWA, TRUST…</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Target</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Product Manager Year 1 Marketing, Brand Manager if new to the category, CMI, communication &amp; digital (12 months max on the job)</a:t>
            </a:r>
            <a:endParaRPr kumimoji="0" lang="en-US" sz="1200" b="0" i="0" u="none" strike="noStrike" kern="1200" cap="none" spc="0" normalizeH="0" baseline="0" noProof="0">
              <a:ln>
                <a:noFill/>
              </a:ln>
              <a:solidFill>
                <a:srgbClr val="414241"/>
              </a:solidFill>
              <a:effectLst/>
              <a:uLnTx/>
              <a:uFillTx/>
              <a:latin typeface="Century Gothic"/>
              <a:ea typeface="+mn-lt"/>
              <a:cs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lt"/>
              <a:cs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None</a:t>
            </a: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3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484573"/>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Duration: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5 days</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8" name="Rectangle 7"/>
          <p:cNvSpPr/>
          <p:nvPr/>
        </p:nvSpPr>
        <p:spPr>
          <a:xfrm>
            <a:off x="9288615" y="3704615"/>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 code: </a:t>
            </a:r>
            <a:r>
              <a:rPr lang="en-US" sz="1200" b="1">
                <a:solidFill>
                  <a:srgbClr val="414241"/>
                </a:solidFill>
                <a:latin typeface="Century Gothic" panose="020B0502020202020204" pitchFamily="34" charset="0"/>
              </a:rPr>
              <a:t>00000805</a:t>
            </a:r>
            <a:endPar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5" name="Rectangle 14"/>
          <p:cNvSpPr/>
          <p:nvPr/>
        </p:nvSpPr>
        <p:spPr>
          <a:xfrm>
            <a:off x="9288615" y="4224391"/>
            <a:ext cx="2256049"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Center:</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 APAC </a:t>
            </a:r>
          </a:p>
        </p:txBody>
      </p:sp>
      <p:sp>
        <p:nvSpPr>
          <p:cNvPr id="16" name="Rectangle 15"/>
          <p:cNvSpPr/>
          <p:nvPr/>
        </p:nvSpPr>
        <p:spPr>
          <a:xfrm>
            <a:off x="9288615" y="4938438"/>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a:rPr>
              <a:t>Training cost: </a:t>
            </a:r>
            <a:r>
              <a:rPr kumimoji="0" lang="en-US" sz="1200" b="1" i="0" u="none" strike="noStrike" kern="1200" cap="none" spc="0" normalizeH="0" baseline="0" noProof="0" dirty="0">
                <a:ln>
                  <a:noFill/>
                </a:ln>
                <a:solidFill>
                  <a:srgbClr val="414241"/>
                </a:solidFill>
                <a:effectLst/>
                <a:uLnTx/>
                <a:uFillTx/>
                <a:latin typeface="Century Gothic"/>
              </a:rPr>
              <a:t>24K </a:t>
            </a:r>
            <a:r>
              <a:rPr lang="en-US" sz="1200" b="1" dirty="0">
                <a:solidFill>
                  <a:srgbClr val="414241"/>
                </a:solidFill>
                <a:latin typeface="Century Gothic"/>
              </a:rPr>
              <a:t>CNY TBC</a:t>
            </a:r>
            <a:endParaRPr kumimoji="0" lang="en-US" sz="11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41" name="Rectangle 40"/>
          <p:cNvSpPr/>
          <p:nvPr/>
        </p:nvSpPr>
        <p:spPr>
          <a:xfrm>
            <a:off x="9288614" y="1878824"/>
            <a:ext cx="2052175"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Seoul, Korea</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English</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Prescribed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 Job Must</a:t>
            </a:r>
            <a:endParaRPr kumimoji="0" lang="en-US" sz="1200" b="0" i="0" u="none" strike="noStrike" kern="1200" cap="none" spc="0" normalizeH="0" baseline="0" noProof="0">
              <a:ln>
                <a:noFill/>
              </a:ln>
              <a:solidFill>
                <a:srgbClr val="414241"/>
              </a:solidFill>
              <a:effectLst/>
              <a:uLnTx/>
              <a:uFillTx/>
              <a:latin typeface="Century Gothic"/>
              <a:ea typeface="+mn-ea"/>
              <a:cs typeface="+mn-cs"/>
            </a:endParaRPr>
          </a:p>
        </p:txBody>
      </p:sp>
      <p:sp>
        <p:nvSpPr>
          <p:cNvPr id="39" name="Rectangle 38"/>
          <p:cNvSpPr/>
          <p:nvPr/>
        </p:nvSpPr>
        <p:spPr>
          <a:xfrm>
            <a:off x="9288615" y="5543121"/>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err="1">
                <a:ln>
                  <a:noFill/>
                </a:ln>
                <a:solidFill>
                  <a:srgbClr val="414241"/>
                </a:solidFill>
                <a:effectLst/>
                <a:uLnTx/>
                <a:uFillTx/>
                <a:latin typeface="Century Gothic"/>
                <a:ea typeface="+mn-ea"/>
                <a:cs typeface="+mn-cs"/>
              </a:rPr>
              <a:t>forMetris</a:t>
            </a:r>
            <a:r>
              <a:rPr kumimoji="0" lang="en-US" sz="1200" b="0" i="0" u="none" strike="noStrike" kern="1200" cap="none" spc="0" normalizeH="0" baseline="0" noProof="0">
                <a:ln>
                  <a:noFill/>
                </a:ln>
                <a:solidFill>
                  <a:srgbClr val="414241"/>
                </a:solidFill>
                <a:effectLst/>
                <a:uLnTx/>
                <a:uFillTx/>
                <a:latin typeface="Century Gothic"/>
                <a:ea typeface="+mn-ea"/>
                <a:cs typeface="+mn-cs"/>
              </a:rPr>
              <a:t>: </a:t>
            </a:r>
            <a:r>
              <a:rPr kumimoji="0" lang="en-US" sz="1200" b="1" i="0" u="none" strike="noStrike" kern="1200" cap="none" spc="0" normalizeH="0" baseline="0" noProof="0">
                <a:ln>
                  <a:noFill/>
                </a:ln>
                <a:solidFill>
                  <a:srgbClr val="414241"/>
                </a:solidFill>
                <a:effectLst/>
                <a:uLnTx/>
                <a:uFillTx/>
                <a:latin typeface="Century Gothic"/>
                <a:ea typeface="+mn-ea"/>
                <a:cs typeface="+mn-cs"/>
              </a:rPr>
              <a:t>level 2</a:t>
            </a:r>
            <a:endPar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3" name="ZoneTexte 17"/>
          <p:cNvSpPr txBox="1"/>
          <p:nvPr/>
        </p:nvSpPr>
        <p:spPr>
          <a:xfrm>
            <a:off x="9288615" y="42863"/>
            <a:ext cx="2798282"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lumMod val="65000"/>
                  </a:prstClr>
                </a:solidFill>
                <a:effectLst/>
                <a:uLnTx/>
                <a:uFillTx/>
                <a:latin typeface="Century Gothic" panose="020B0502020202020204" pitchFamily="34" charset="0"/>
                <a:ea typeface="AvantGarde Bk BT Book" charset="0"/>
                <a:cs typeface="AvantGarde Bk BT Book" charset="0"/>
              </a:rPr>
              <a:t>Operational Marketing</a:t>
            </a:r>
          </a:p>
        </p:txBody>
      </p:sp>
    </p:spTree>
    <p:extLst>
      <p:ext uri="{BB962C8B-B14F-4D97-AF65-F5344CB8AC3E}">
        <p14:creationId xmlns:p14="http://schemas.microsoft.com/office/powerpoint/2010/main" val="27242748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solidFill>
                  <a:prstClr val="white"/>
                </a:solidFill>
              </a:rPr>
              <a:t>Métier Seminar Skincare </a:t>
            </a:r>
            <a:endParaRPr lang="en-US"/>
          </a:p>
        </p:txBody>
      </p:sp>
      <p:sp>
        <p:nvSpPr>
          <p:cNvPr id="5" name="Rectangle 4"/>
          <p:cNvSpPr/>
          <p:nvPr/>
        </p:nvSpPr>
        <p:spPr>
          <a:xfrm>
            <a:off x="561975" y="1036436"/>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Teaser</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All you need to know about Skincare!</a:t>
            </a:r>
            <a:endPar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Learning Objectives</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Get the full understanding of the skincare consumer &amp; skin market : main figures, competitors strategies, distribution channels </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Recognize the main </a:t>
            </a:r>
            <a:r>
              <a:rPr kumimoji="0" lang="en-US" sz="1200" b="0" i="0" u="none" strike="noStrike" kern="1200" cap="none" spc="0" normalizeH="0" baseline="0" noProof="0" err="1">
                <a:ln>
                  <a:noFill/>
                </a:ln>
                <a:solidFill>
                  <a:srgbClr val="414241"/>
                </a:solidFill>
                <a:effectLst/>
                <a:uLnTx/>
                <a:uFillTx/>
                <a:latin typeface="Century Gothic"/>
                <a:ea typeface="AvantGarde Bk BT Book" charset="0"/>
                <a:cs typeface="AvantGarde Bk BT Book" charset="0"/>
              </a:rPr>
              <a:t>galenics</a:t>
            </a: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 technologies and active ingredients</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Describe your brand sense of purpose with the activation excellence strategy: pillars, launches, animations, services, retail drivers </a:t>
            </a:r>
          </a:p>
          <a:p>
            <a:pPr marL="180975" indent="-180975" defTabSz="457147">
              <a:buFont typeface="Arial" panose="020B0604020202020204" pitchFamily="34" charset="0"/>
              <a:buChar char="•"/>
              <a:defRPr/>
            </a:pPr>
            <a:r>
              <a:rPr lang="en-US" sz="1200">
                <a:solidFill>
                  <a:srgbClr val="414241"/>
                </a:solidFill>
                <a:latin typeface="Century Gothic" panose="020B0502020202020204" pitchFamily="34" charset="0"/>
                <a:ea typeface="AvantGarde Bk BT Book" charset="0"/>
                <a:cs typeface="AvantGarde Bk BT Book" charset="0"/>
              </a:rPr>
              <a:t>Decode division-specific strategic priorities</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Discover the future of the category through augmented and beauty tech game changers</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Be aware of the L'Oréal policies: SBWA, TRUST…</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Target</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ea"/>
              </a:rPr>
              <a:t>Product Manager Year 1 Marketing, Brand Manager if new to the category, CMI, communication &amp; digital (12 months max on the job)</a:t>
            </a:r>
            <a:endParaRPr kumimoji="0" lang="en-US" sz="1800" b="0" i="0" u="none" strike="noStrike" kern="1200" cap="none" spc="0" normalizeH="0" baseline="0" noProof="0">
              <a:ln>
                <a:noFill/>
              </a:ln>
              <a:solidFill>
                <a:srgbClr val="414241"/>
              </a:solidFill>
              <a:effectLst/>
              <a:uLnTx/>
              <a:uFillTx/>
              <a:latin typeface="Calibri" panose="020F0502020204030204"/>
              <a:ea typeface="+mn-ea"/>
              <a:cs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None</a:t>
            </a: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3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484573"/>
            <a:ext cx="1886936" cy="276999"/>
          </a:xfrm>
          <a:prstGeom prst="rect">
            <a:avLst/>
          </a:prstGeom>
        </p:spPr>
        <p:txBody>
          <a:bodyPr wrap="square" anchor="t">
            <a:spAutoFit/>
          </a:bodyPr>
          <a:lstStyle/>
          <a:p>
            <a:pPr defTabSz="457147">
              <a:defRPr/>
            </a:pPr>
            <a:r>
              <a:rPr kumimoji="0" lang="en-US" sz="1200" b="0" i="0" u="none" strike="noStrike" kern="1200" cap="none" spc="0" normalizeH="0" baseline="0" noProof="0">
                <a:ln>
                  <a:noFill/>
                </a:ln>
                <a:solidFill>
                  <a:srgbClr val="414241"/>
                </a:solidFill>
                <a:effectLst/>
                <a:uLnTx/>
                <a:uFillTx/>
                <a:latin typeface="Century Gothic"/>
              </a:rPr>
              <a:t>Duration: </a:t>
            </a:r>
            <a:r>
              <a:rPr lang="en-US" sz="1200" b="1">
                <a:solidFill>
                  <a:srgbClr val="414241"/>
                </a:solidFill>
                <a:latin typeface="Century Gothic"/>
              </a:rPr>
              <a:t>5</a:t>
            </a:r>
            <a:r>
              <a:rPr kumimoji="0" lang="en-US" sz="1200" b="1" i="0" u="none" strike="noStrike" kern="1200" cap="none" spc="0" normalizeH="0" baseline="0" noProof="0">
                <a:ln>
                  <a:noFill/>
                </a:ln>
                <a:solidFill>
                  <a:srgbClr val="414241"/>
                </a:solidFill>
                <a:effectLst/>
                <a:uLnTx/>
                <a:uFillTx/>
                <a:latin typeface="Century Gothic"/>
              </a:rPr>
              <a:t> days</a:t>
            </a:r>
            <a:r>
              <a:rPr lang="en-US" sz="1200" b="1">
                <a:solidFill>
                  <a:srgbClr val="414241"/>
                </a:solidFill>
                <a:latin typeface="Century Gothic"/>
              </a:rPr>
              <a:t> TBC</a:t>
            </a:r>
            <a:endParaRPr kumimoji="0" lang="en-US" sz="900" b="1" i="0" u="none" strike="noStrike" kern="1200" cap="none" spc="0" normalizeH="0" baseline="0" noProof="0">
              <a:ln>
                <a:noFill/>
              </a:ln>
              <a:solidFill>
                <a:srgbClr val="414241"/>
              </a:solidFill>
              <a:effectLst/>
              <a:uLnTx/>
              <a:uFillTx/>
              <a:latin typeface="Century Gothic"/>
            </a:endParaRPr>
          </a:p>
        </p:txBody>
      </p:sp>
      <p:sp>
        <p:nvSpPr>
          <p:cNvPr id="8" name="Rectangle 7"/>
          <p:cNvSpPr/>
          <p:nvPr/>
        </p:nvSpPr>
        <p:spPr>
          <a:xfrm>
            <a:off x="9288615" y="3704615"/>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 code: </a:t>
            </a:r>
            <a:r>
              <a:rPr lang="en-US" sz="1200" b="1">
                <a:solidFill>
                  <a:srgbClr val="414241"/>
                </a:solidFill>
                <a:latin typeface="Century Gothic" panose="020B0502020202020204" pitchFamily="34" charset="0"/>
              </a:rPr>
              <a:t>00000799</a:t>
            </a:r>
            <a:endPar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5" name="Rectangle 14"/>
          <p:cNvSpPr/>
          <p:nvPr/>
        </p:nvSpPr>
        <p:spPr>
          <a:xfrm>
            <a:off x="9288615" y="4224391"/>
            <a:ext cx="2256049"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Center:</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 APAC</a:t>
            </a:r>
          </a:p>
        </p:txBody>
      </p:sp>
      <p:sp>
        <p:nvSpPr>
          <p:cNvPr id="16" name="Rectangle 15"/>
          <p:cNvSpPr/>
          <p:nvPr/>
        </p:nvSpPr>
        <p:spPr>
          <a:xfrm>
            <a:off x="9288615" y="4938438"/>
            <a:ext cx="2306479" cy="276999"/>
          </a:xfrm>
          <a:prstGeom prst="rect">
            <a:avLst/>
          </a:prstGeom>
        </p:spPr>
        <p:txBody>
          <a:bodyPr wrap="square" anchor="t">
            <a:spAutoFit/>
          </a:bodyPr>
          <a:lstStyle/>
          <a:p>
            <a:pPr defTabSz="457147">
              <a:defRPr/>
            </a:pPr>
            <a:r>
              <a:rPr kumimoji="0" lang="en-US" sz="1200" b="0" i="0" u="none" strike="noStrike" kern="1200" cap="none" spc="0" normalizeH="0" baseline="0" noProof="0" dirty="0">
                <a:ln>
                  <a:noFill/>
                </a:ln>
                <a:solidFill>
                  <a:srgbClr val="414241"/>
                </a:solidFill>
                <a:effectLst/>
                <a:uLnTx/>
                <a:uFillTx/>
                <a:latin typeface="Century Gothic"/>
              </a:rPr>
              <a:t>Training cost: </a:t>
            </a:r>
            <a:r>
              <a:rPr lang="en-US" sz="1200" b="1" dirty="0">
                <a:solidFill>
                  <a:srgbClr val="414241"/>
                </a:solidFill>
                <a:latin typeface="Century Gothic"/>
              </a:rPr>
              <a:t>24K</a:t>
            </a:r>
            <a:r>
              <a:rPr kumimoji="0" lang="en-US" sz="1200" b="1" i="0" u="none" strike="noStrike" kern="1200" cap="none" spc="0" normalizeH="0" noProof="0" dirty="0">
                <a:ln>
                  <a:noFill/>
                </a:ln>
                <a:solidFill>
                  <a:srgbClr val="414241"/>
                </a:solidFill>
                <a:effectLst/>
                <a:uLnTx/>
                <a:uFillTx/>
                <a:latin typeface="Century Gothic"/>
              </a:rPr>
              <a:t> CNY</a:t>
            </a:r>
            <a:r>
              <a:rPr lang="en-US" sz="1200" b="1" dirty="0">
                <a:solidFill>
                  <a:srgbClr val="414241"/>
                </a:solidFill>
                <a:latin typeface="Century Gothic"/>
              </a:rPr>
              <a:t> TBC</a:t>
            </a:r>
            <a:endParaRPr kumimoji="0" lang="en-US" sz="11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41" name="Rectangle 40"/>
          <p:cNvSpPr/>
          <p:nvPr/>
        </p:nvSpPr>
        <p:spPr>
          <a:xfrm>
            <a:off x="9288614" y="1878824"/>
            <a:ext cx="21978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Shanghai, China</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English</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Prescribed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 Job Must</a:t>
            </a:r>
            <a:endParaRPr kumimoji="0" lang="en-US" sz="1200" b="0" i="0" u="none" strike="noStrike" kern="1200" cap="none" spc="0" normalizeH="0" baseline="0" noProof="0">
              <a:ln>
                <a:noFill/>
              </a:ln>
              <a:solidFill>
                <a:srgbClr val="414241"/>
              </a:solidFill>
              <a:effectLst/>
              <a:uLnTx/>
              <a:uFillTx/>
              <a:latin typeface="Century Gothic"/>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forMetris: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2</a:t>
            </a:r>
          </a:p>
        </p:txBody>
      </p:sp>
      <p:sp>
        <p:nvSpPr>
          <p:cNvPr id="13" name="ZoneTexte 17"/>
          <p:cNvSpPr txBox="1"/>
          <p:nvPr/>
        </p:nvSpPr>
        <p:spPr>
          <a:xfrm>
            <a:off x="9288615" y="42863"/>
            <a:ext cx="2798282"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lumMod val="65000"/>
                  </a:prstClr>
                </a:solidFill>
                <a:effectLst/>
                <a:uLnTx/>
                <a:uFillTx/>
                <a:latin typeface="Century Gothic" panose="020B0502020202020204" pitchFamily="34" charset="0"/>
                <a:ea typeface="AvantGarde Bk BT Book" charset="0"/>
                <a:cs typeface="AvantGarde Bk BT Book" charset="0"/>
              </a:rPr>
              <a:t>Operational Marketing</a:t>
            </a:r>
          </a:p>
        </p:txBody>
      </p:sp>
    </p:spTree>
    <p:extLst>
      <p:ext uri="{BB962C8B-B14F-4D97-AF65-F5344CB8AC3E}">
        <p14:creationId xmlns:p14="http://schemas.microsoft.com/office/powerpoint/2010/main" val="20574739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solidFill>
                  <a:prstClr val="white"/>
                </a:solidFill>
              </a:rPr>
              <a:t>Skin Expertise - ACD</a:t>
            </a:r>
            <a:endParaRPr lang="en-US"/>
          </a:p>
        </p:txBody>
      </p:sp>
      <p:sp>
        <p:nvSpPr>
          <p:cNvPr id="5" name="Rectangle 4"/>
          <p:cNvSpPr/>
          <p:nvPr/>
        </p:nvSpPr>
        <p:spPr>
          <a:xfrm>
            <a:off x="561975" y="1036436"/>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Teaser</a:t>
            </a:r>
            <a:endParaRPr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eaLnBrk="0" fontAlgn="base" hangingPunct="0">
              <a:spcBef>
                <a:spcPct val="0"/>
              </a:spcBef>
              <a:spcAft>
                <a:spcPct val="0"/>
              </a:spcAft>
              <a:defRPr/>
            </a:pPr>
            <a:r>
              <a:rPr kumimoji="0" lang="en-US" alt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Develop deep skin expertise, the DNA of Active Cosmetics Division</a:t>
            </a:r>
            <a:r>
              <a:rPr lang="en-US" altLang="en-US" sz="1200">
                <a:solidFill>
                  <a:srgbClr val="414241"/>
                </a:solidFill>
                <a:latin typeface="Century Gothic"/>
                <a:ea typeface="AvantGarde Bk BT Book" charset="0"/>
                <a:cs typeface="AvantGarde Bk BT Book" charset="0"/>
              </a:rPr>
              <a:t> </a:t>
            </a:r>
            <a:endParaRPr lang="en-US" alt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Learning Objectives</a:t>
            </a:r>
            <a:endParaRPr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defTabSz="457147">
              <a:buFont typeface="Arial" panose="020B0604020202020204" pitchFamily="34" charset="0"/>
              <a:buChar char="•"/>
              <a:defRPr/>
            </a:pPr>
            <a:r>
              <a:rPr lang="en-US" sz="1200">
                <a:solidFill>
                  <a:srgbClr val="414241"/>
                </a:solidFill>
                <a:latin typeface="Century Gothic"/>
                <a:ea typeface="+mn-lt"/>
                <a:cs typeface="+mn-lt"/>
              </a:rPr>
              <a:t> Mastering the BIOLOGY OF THE SKIN (and the hair &amp; scalp)</a:t>
            </a:r>
            <a:endParaRPr lang="en-US" altLang="en-US" sz="1200">
              <a:solidFill>
                <a:srgbClr val="414241"/>
              </a:solidFill>
              <a:latin typeface="Century Gothic"/>
              <a:ea typeface="+mn-lt"/>
              <a:cs typeface="+mn-lt"/>
            </a:endParaRPr>
          </a:p>
          <a:p>
            <a:pPr defTabSz="457147">
              <a:buFont typeface="Arial" panose="020B0604020202020204" pitchFamily="34" charset="0"/>
              <a:buChar char="•"/>
              <a:defRPr/>
            </a:pPr>
            <a:r>
              <a:rPr lang="en-US" sz="1200">
                <a:solidFill>
                  <a:srgbClr val="414241"/>
                </a:solidFill>
                <a:latin typeface="Century Gothic"/>
                <a:ea typeface="+mn-lt"/>
                <a:cs typeface="+mn-lt"/>
              </a:rPr>
              <a:t> Develop knowledge in main PATHOLOGIES &amp; SKIN DISORDERS</a:t>
            </a:r>
            <a:endParaRPr lang="en-US" sz="1200">
              <a:solidFill>
                <a:srgbClr val="414241"/>
              </a:solidFill>
              <a:latin typeface="Century Gothic"/>
            </a:endParaRPr>
          </a:p>
          <a:p>
            <a:pPr defTabSz="457147">
              <a:buFont typeface="Arial" panose="020B0604020202020204" pitchFamily="34" charset="0"/>
              <a:buChar char="•"/>
              <a:defRPr/>
            </a:pPr>
            <a:r>
              <a:rPr lang="en-US" sz="1200">
                <a:solidFill>
                  <a:srgbClr val="414241"/>
                </a:solidFill>
                <a:latin typeface="Century Gothic"/>
                <a:ea typeface="+mn-lt"/>
                <a:cs typeface="+mn-lt"/>
              </a:rPr>
              <a:t> Identify ACD skincare brands FORMULATION PRINCIPLES, ACTIVE INGREDIENTS &amp; MODE OF ACTION</a:t>
            </a:r>
            <a:endParaRPr lang="en-US" sz="1200">
              <a:solidFill>
                <a:srgbClr val="414241"/>
              </a:solidFill>
              <a:latin typeface="Century Gothic"/>
            </a:endParaRPr>
          </a:p>
          <a:p>
            <a:pPr defTabSz="457147">
              <a:buFont typeface="Arial" panose="020B0604020202020204" pitchFamily="34" charset="0"/>
              <a:buChar char="•"/>
              <a:defRPr/>
            </a:pPr>
            <a:r>
              <a:rPr lang="en-US" sz="1200">
                <a:solidFill>
                  <a:srgbClr val="414241"/>
                </a:solidFill>
                <a:latin typeface="Century Gothic"/>
                <a:ea typeface="+mn-lt"/>
                <a:cs typeface="+mn-lt"/>
              </a:rPr>
              <a:t> Understand our PRODUCT &amp; PERFORMANCE EVALUATIONS</a:t>
            </a:r>
            <a:endParaRPr lang="en-US" sz="1200">
              <a:solidFill>
                <a:srgbClr val="414241"/>
              </a:solidFill>
              <a:latin typeface="Century Gothic"/>
            </a:endParaRPr>
          </a:p>
          <a:p>
            <a:pPr defTabSz="457147">
              <a:buFont typeface="Arial" panose="020B0604020202020204" pitchFamily="34" charset="0"/>
              <a:buChar char="•"/>
              <a:defRPr/>
            </a:pPr>
            <a:r>
              <a:rPr lang="en-US" sz="1200">
                <a:solidFill>
                  <a:srgbClr val="414241"/>
                </a:solidFill>
                <a:latin typeface="Century Gothic"/>
                <a:ea typeface="+mn-lt"/>
                <a:cs typeface="+mn-lt"/>
              </a:rPr>
              <a:t> Being aware of the main LEGAL AND CLAIMS PRINCIPLES</a:t>
            </a:r>
            <a:endParaRPr lang="en-US">
              <a:solidFill>
                <a:srgbClr val="414241"/>
              </a:solidFill>
              <a:latin typeface="Century Gothic"/>
            </a:endParaRPr>
          </a:p>
          <a:p>
            <a:pPr defTabSz="457147" eaLnBrk="0" fontAlgn="base" hangingPunct="0">
              <a:spcBef>
                <a:spcPct val="0"/>
              </a:spcBef>
              <a:spcAft>
                <a:spcPct val="0"/>
              </a:spcAft>
              <a:defRPr/>
            </a:pPr>
            <a:endParaRPr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Target</a:t>
            </a:r>
            <a:endParaRPr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defTabSz="457147">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ACD Skincare - </a:t>
            </a:r>
            <a:r>
              <a:rPr lang="en-US" sz="1200">
                <a:solidFill>
                  <a:srgbClr val="414241"/>
                </a:solidFill>
                <a:latin typeface="Century Gothic"/>
                <a:ea typeface="AvantGarde Bk BT Book" charset="0"/>
                <a:cs typeface="AvantGarde Bk BT Book" charset="0"/>
              </a:rPr>
              <a:t>Product Manager </a:t>
            </a: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Year 1 Marketing</a:t>
            </a:r>
            <a:r>
              <a:rPr lang="en-US" sz="1200">
                <a:solidFill>
                  <a:srgbClr val="414241"/>
                </a:solidFill>
                <a:latin typeface="Century Gothic"/>
                <a:ea typeface="AvantGarde Bk BT Book" charset="0"/>
                <a:cs typeface="AvantGarde Bk BT Book" charset="0"/>
              </a:rPr>
              <a:t>, Brand Manager if new to the category</a:t>
            </a: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 CMI, communication, digital</a:t>
            </a:r>
            <a:r>
              <a:rPr lang="en-US" sz="1200">
                <a:solidFill>
                  <a:srgbClr val="414241"/>
                </a:solidFill>
                <a:latin typeface="Century Gothic"/>
                <a:ea typeface="AvantGarde Bk BT Book" charset="0"/>
                <a:cs typeface="AvantGarde Bk BT Book" charset="0"/>
              </a:rPr>
              <a:t> (content),</a:t>
            </a: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 </a:t>
            </a:r>
            <a:r>
              <a:rPr lang="en-US" sz="1200">
                <a:solidFill>
                  <a:srgbClr val="414241"/>
                </a:solidFill>
                <a:latin typeface="Century Gothic"/>
                <a:ea typeface="AvantGarde Bk BT Book" charset="0"/>
                <a:cs typeface="AvantGarde Bk BT Book" charset="0"/>
              </a:rPr>
              <a:t>retail education,  </a:t>
            </a: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scientific communication, medical sales representatives </a:t>
            </a:r>
            <a:r>
              <a:rPr kumimoji="0" lang="en-US" sz="1200" b="0" i="0" u="none" strike="noStrike" kern="1200" cap="none" spc="0" normalizeH="0" baseline="0" noProof="0">
                <a:ln>
                  <a:noFill/>
                </a:ln>
                <a:solidFill>
                  <a:srgbClr val="414241"/>
                </a:solidFill>
                <a:effectLst/>
                <a:uLnTx/>
                <a:uFillTx/>
                <a:latin typeface="Calibri" panose="020F0502020204030204"/>
                <a:ea typeface="+mn-ea"/>
                <a:cs typeface="+mn-cs"/>
              </a:rPr>
              <a:t>(</a:t>
            </a: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18 months max on the job)</a:t>
            </a:r>
            <a:endParaRPr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Prerequisite</a:t>
            </a:r>
            <a:endParaRPr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None</a:t>
            </a:r>
            <a:endParaRPr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3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484573"/>
            <a:ext cx="1886936" cy="276999"/>
          </a:xfrm>
          <a:prstGeom prst="rect">
            <a:avLst/>
          </a:prstGeom>
        </p:spPr>
        <p:txBody>
          <a:bodyPr wrap="square" anchor="t">
            <a:spAutoFit/>
          </a:bodyPr>
          <a:lstStyle/>
          <a:p>
            <a:pPr defTabSz="457147">
              <a:defRPr/>
            </a:pPr>
            <a:r>
              <a:rPr kumimoji="0" lang="en-US" sz="1200" b="0" i="0" u="none" strike="noStrike" kern="1200" cap="none" spc="0" normalizeH="0" baseline="0" noProof="0">
                <a:ln>
                  <a:noFill/>
                </a:ln>
                <a:solidFill>
                  <a:srgbClr val="414241"/>
                </a:solidFill>
                <a:effectLst/>
                <a:uLnTx/>
                <a:uFillTx/>
                <a:latin typeface="Century Gothic"/>
              </a:rPr>
              <a:t>Duration: </a:t>
            </a:r>
            <a:r>
              <a:rPr lang="en-US" sz="1200" b="1">
                <a:solidFill>
                  <a:srgbClr val="414241"/>
                </a:solidFill>
                <a:latin typeface="Century Gothic"/>
              </a:rPr>
              <a:t>5 </a:t>
            </a:r>
            <a:r>
              <a:rPr kumimoji="0" lang="en-US" sz="1200" b="1" i="0" u="none" strike="noStrike" kern="1200" cap="none" spc="0" normalizeH="0" baseline="0" noProof="0">
                <a:ln>
                  <a:noFill/>
                </a:ln>
                <a:solidFill>
                  <a:srgbClr val="414241"/>
                </a:solidFill>
                <a:effectLst/>
                <a:uLnTx/>
                <a:uFillTx/>
                <a:latin typeface="Century Gothic"/>
              </a:rPr>
              <a:t>days</a:t>
            </a:r>
            <a:r>
              <a:rPr lang="en-US" sz="1200" b="1">
                <a:solidFill>
                  <a:srgbClr val="414241"/>
                </a:solidFill>
                <a:latin typeface="Century Gothic"/>
              </a:rPr>
              <a:t> TBC</a:t>
            </a:r>
            <a:endParaRPr kumimoji="0" lang="en-US" sz="900" b="1" i="0" u="none" strike="noStrike" kern="1200" cap="none" spc="0" normalizeH="0" baseline="0" noProof="0">
              <a:ln>
                <a:noFill/>
              </a:ln>
              <a:solidFill>
                <a:srgbClr val="414241"/>
              </a:solidFill>
              <a:effectLst/>
              <a:uLnTx/>
              <a:uFillTx/>
              <a:latin typeface="Century Gothic"/>
            </a:endParaRPr>
          </a:p>
        </p:txBody>
      </p:sp>
      <p:sp>
        <p:nvSpPr>
          <p:cNvPr id="8" name="Rectangle 7"/>
          <p:cNvSpPr/>
          <p:nvPr/>
        </p:nvSpPr>
        <p:spPr>
          <a:xfrm>
            <a:off x="9288615" y="3704615"/>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 code: </a:t>
            </a:r>
            <a:r>
              <a:rPr lang="en-US" sz="1200" b="1">
                <a:solidFill>
                  <a:srgbClr val="414241"/>
                </a:solidFill>
                <a:latin typeface="Century Gothic" panose="020B0502020202020204" pitchFamily="34" charset="0"/>
              </a:rPr>
              <a:t>00025046</a:t>
            </a:r>
            <a:endPar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5" name="Rectangle 14"/>
          <p:cNvSpPr/>
          <p:nvPr/>
        </p:nvSpPr>
        <p:spPr>
          <a:xfrm>
            <a:off x="9288615" y="4224391"/>
            <a:ext cx="2256049"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Center:</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 APAC</a:t>
            </a:r>
          </a:p>
        </p:txBody>
      </p:sp>
      <p:sp>
        <p:nvSpPr>
          <p:cNvPr id="16" name="Rectangle 15"/>
          <p:cNvSpPr/>
          <p:nvPr/>
        </p:nvSpPr>
        <p:spPr>
          <a:xfrm>
            <a:off x="9288615" y="4938438"/>
            <a:ext cx="2188551" cy="276999"/>
          </a:xfrm>
          <a:prstGeom prst="rect">
            <a:avLst/>
          </a:prstGeom>
        </p:spPr>
        <p:txBody>
          <a:bodyPr wrap="square" anchor="t">
            <a:spAutoFit/>
          </a:bodyPr>
          <a:lstStyle/>
          <a:p>
            <a:pPr defTabSz="457147">
              <a:defRPr/>
            </a:pPr>
            <a:r>
              <a:rPr kumimoji="0" lang="en-US" sz="1200" b="0" i="0" u="none" strike="noStrike" kern="1200" cap="none" spc="0" normalizeH="0" baseline="0" noProof="0" dirty="0">
                <a:ln>
                  <a:noFill/>
                </a:ln>
                <a:solidFill>
                  <a:srgbClr val="414241"/>
                </a:solidFill>
                <a:effectLst/>
                <a:uLnTx/>
                <a:uFillTx/>
                <a:latin typeface="Century Gothic"/>
              </a:rPr>
              <a:t>Training cost: </a:t>
            </a:r>
            <a:r>
              <a:rPr kumimoji="0" lang="en-US" sz="1200" b="1" i="0" u="none" strike="noStrike" kern="1200" cap="none" spc="0" normalizeH="0" baseline="0" noProof="0" dirty="0">
                <a:ln>
                  <a:noFill/>
                </a:ln>
                <a:solidFill>
                  <a:srgbClr val="414241"/>
                </a:solidFill>
                <a:effectLst/>
                <a:uLnTx/>
                <a:uFillTx/>
                <a:latin typeface="Century Gothic"/>
              </a:rPr>
              <a:t>24K CNY</a:t>
            </a:r>
            <a:r>
              <a:rPr lang="en-US" sz="1200" b="1" dirty="0">
                <a:solidFill>
                  <a:srgbClr val="414241"/>
                </a:solidFill>
                <a:latin typeface="Century Gothic"/>
              </a:rPr>
              <a:t> TBC</a:t>
            </a:r>
            <a:endParaRPr kumimoji="0" lang="en-US" sz="11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41" name="Rectangle 40"/>
          <p:cNvSpPr/>
          <p:nvPr/>
        </p:nvSpPr>
        <p:spPr>
          <a:xfrm>
            <a:off x="9288614" y="1878824"/>
            <a:ext cx="2256049"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Location: </a:t>
            </a:r>
            <a:r>
              <a:rPr lang="en-US" sz="1200" b="1">
                <a:solidFill>
                  <a:srgbClr val="414241"/>
                </a:solidFill>
                <a:latin typeface="Century Gothic" panose="020B0502020202020204" pitchFamily="34" charset="0"/>
              </a:rPr>
              <a:t>Shanghai, China</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English</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sym typeface="Wingdings" panose="05000000000000000000" pitchFamily="2" charset="2"/>
              </a:rPr>
              <a:t>Prescribed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sym typeface="Wingdings" panose="05000000000000000000" pitchFamily="2" charset="2"/>
              </a:rPr>
              <a:t> Job Must</a:t>
            </a:r>
            <a:endParaRPr kumimoji="0" lang="en-US" sz="1200" b="0" i="0" u="none" strike="noStrike" kern="1200" cap="none" spc="0" normalizeH="0" baseline="0" noProof="0">
              <a:ln>
                <a:noFill/>
              </a:ln>
              <a:solidFill>
                <a:srgbClr val="414241"/>
              </a:solidFill>
              <a:effectLst/>
              <a:uLnTx/>
              <a:uFillTx/>
              <a:latin typeface="Century Gothic"/>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err="1">
                <a:ln>
                  <a:noFill/>
                </a:ln>
                <a:solidFill>
                  <a:srgbClr val="414241"/>
                </a:solidFill>
                <a:effectLst/>
                <a:uLnTx/>
                <a:uFillTx/>
                <a:latin typeface="Century Gothic" panose="020B0502020202020204" pitchFamily="34" charset="0"/>
                <a:ea typeface="+mn-ea"/>
                <a:cs typeface="+mn-cs"/>
              </a:rPr>
              <a:t>forMetris</a:t>
            </a: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2</a:t>
            </a:r>
          </a:p>
        </p:txBody>
      </p:sp>
      <p:sp>
        <p:nvSpPr>
          <p:cNvPr id="13" name="ZoneTexte 17"/>
          <p:cNvSpPr txBox="1"/>
          <p:nvPr/>
        </p:nvSpPr>
        <p:spPr>
          <a:xfrm>
            <a:off x="9288615" y="42863"/>
            <a:ext cx="2798282"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lumMod val="65000"/>
                  </a:prstClr>
                </a:solidFill>
                <a:effectLst/>
                <a:uLnTx/>
                <a:uFillTx/>
                <a:latin typeface="Century Gothic" panose="020B0502020202020204" pitchFamily="34" charset="0"/>
                <a:ea typeface="AvantGarde Bk BT Book" charset="0"/>
                <a:cs typeface="AvantGarde Bk BT Book" charset="0"/>
              </a:rPr>
              <a:t>Operational Marketing</a:t>
            </a:r>
          </a:p>
        </p:txBody>
      </p:sp>
    </p:spTree>
    <p:extLst>
      <p:ext uri="{BB962C8B-B14F-4D97-AF65-F5344CB8AC3E}">
        <p14:creationId xmlns:p14="http://schemas.microsoft.com/office/powerpoint/2010/main" val="37610654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latin typeface="Century Gothic"/>
              </a:rPr>
              <a:t>Métier Seminar Hair Color &amp; Care</a:t>
            </a:r>
            <a:endParaRPr lang="en-US"/>
          </a:p>
        </p:txBody>
      </p:sp>
      <p:sp>
        <p:nvSpPr>
          <p:cNvPr id="5" name="Rectangle 4"/>
          <p:cNvSpPr/>
          <p:nvPr/>
        </p:nvSpPr>
        <p:spPr>
          <a:xfrm>
            <a:off x="561975" y="1036436"/>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Teaser</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All you need to know about Hair Color!</a:t>
            </a:r>
            <a:endPar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Learning Objectives</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Get the full understanding of the hair color consumer &amp; hair color market: main figures, competitors strategies, distribution channels </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Recognize the main formulation, technologies, active ingredients and color fundamentals</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Describe your brand sense of purpose with the activation excellence strategy: pillars, launches, animations, services </a:t>
            </a:r>
          </a:p>
          <a:p>
            <a:pPr marL="180975" lvl="0" indent="-180975" defTabSz="457147">
              <a:buFont typeface="Arial" panose="020B0604020202020204" pitchFamily="34" charset="0"/>
              <a:buChar char="•"/>
              <a:defRPr/>
            </a:pPr>
            <a:r>
              <a:rPr lang="en-US" sz="1200">
                <a:solidFill>
                  <a:srgbClr val="414241"/>
                </a:solidFill>
                <a:latin typeface="Century Gothic" panose="020B0502020202020204" pitchFamily="34" charset="0"/>
                <a:ea typeface="AvantGarde Bk BT Book" charset="0"/>
                <a:cs typeface="AvantGarde Bk BT Book" charset="0"/>
              </a:rPr>
              <a:t>Decode division-specific strategic priorities</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Discover the future of the category through augmented and beauty tech game changers</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Be aware of the L'Oréal policies: SBWA, TRUST…</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Target</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Product Manager Year 1 Marketing, Brand Manager if new to the category, CMI, communication &amp; digital (12 months max on the job)</a:t>
            </a:r>
            <a:endParaRPr kumimoji="0" lang="en-US" sz="1800" b="0" i="0" u="none" strike="noStrike" kern="1200" cap="none" spc="0" normalizeH="0" baseline="0" noProof="0">
              <a:ln>
                <a:noFill/>
              </a:ln>
              <a:solidFill>
                <a:srgbClr val="414241"/>
              </a:solidFill>
              <a:effectLst/>
              <a:uLnTx/>
              <a:uFillTx/>
              <a:latin typeface="Century Gothic"/>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None</a:t>
            </a: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3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484573"/>
            <a:ext cx="1886936" cy="276999"/>
          </a:xfrm>
          <a:prstGeom prst="rect">
            <a:avLst/>
          </a:prstGeom>
        </p:spPr>
        <p:txBody>
          <a:bodyPr wrap="square" anchor="t">
            <a:spAutoFit/>
          </a:bodyPr>
          <a:lstStyle/>
          <a:p>
            <a:pPr defTabSz="457147">
              <a:defRPr/>
            </a:pPr>
            <a:r>
              <a:rPr kumimoji="0" lang="en-US" sz="1200" b="0" i="0" u="none" strike="noStrike" kern="1200" cap="none" spc="0" normalizeH="0" baseline="0" noProof="0">
                <a:ln>
                  <a:noFill/>
                </a:ln>
                <a:solidFill>
                  <a:srgbClr val="414241"/>
                </a:solidFill>
                <a:effectLst/>
                <a:uLnTx/>
                <a:uFillTx/>
                <a:latin typeface="Century Gothic"/>
              </a:rPr>
              <a:t>Duration: </a:t>
            </a:r>
            <a:r>
              <a:rPr lang="en-US" sz="1200" b="1">
                <a:solidFill>
                  <a:srgbClr val="414241"/>
                </a:solidFill>
                <a:latin typeface="Century Gothic"/>
              </a:rPr>
              <a:t>5 </a:t>
            </a:r>
            <a:r>
              <a:rPr kumimoji="0" lang="en-US" sz="1200" b="1" i="0" u="none" strike="noStrike" kern="1200" cap="none" spc="0" normalizeH="0" baseline="0" noProof="0">
                <a:ln>
                  <a:noFill/>
                </a:ln>
                <a:solidFill>
                  <a:srgbClr val="414241"/>
                </a:solidFill>
                <a:effectLst/>
                <a:uLnTx/>
                <a:uFillTx/>
                <a:latin typeface="Century Gothic"/>
              </a:rPr>
              <a:t>days</a:t>
            </a:r>
            <a:r>
              <a:rPr lang="en-US" sz="1200" b="1">
                <a:solidFill>
                  <a:srgbClr val="414241"/>
                </a:solidFill>
                <a:latin typeface="Century Gothic"/>
              </a:rPr>
              <a:t> TBC</a:t>
            </a:r>
            <a:endParaRPr kumimoji="0" lang="en-US" sz="900" b="1" i="0" u="none" strike="noStrike" kern="1200" cap="none" spc="0" normalizeH="0" baseline="0" noProof="0">
              <a:ln>
                <a:noFill/>
              </a:ln>
              <a:solidFill>
                <a:srgbClr val="414241"/>
              </a:solidFill>
              <a:effectLst/>
              <a:uLnTx/>
              <a:uFillTx/>
              <a:latin typeface="Century Gothic"/>
            </a:endParaRPr>
          </a:p>
        </p:txBody>
      </p:sp>
      <p:sp>
        <p:nvSpPr>
          <p:cNvPr id="8" name="Rectangle 7"/>
          <p:cNvSpPr/>
          <p:nvPr/>
        </p:nvSpPr>
        <p:spPr>
          <a:xfrm>
            <a:off x="9288615" y="3704615"/>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 code: </a:t>
            </a:r>
            <a:r>
              <a:rPr lang="en-US" sz="1200" b="1">
                <a:solidFill>
                  <a:srgbClr val="414241"/>
                </a:solidFill>
                <a:latin typeface="Century Gothic" panose="020B0502020202020204" pitchFamily="34" charset="0"/>
              </a:rPr>
              <a:t>00027652</a:t>
            </a:r>
            <a:endPar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5" name="Rectangle 14"/>
          <p:cNvSpPr/>
          <p:nvPr/>
        </p:nvSpPr>
        <p:spPr>
          <a:xfrm>
            <a:off x="9288615" y="4224391"/>
            <a:ext cx="2256049"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Center:</a:t>
            </a:r>
          </a:p>
          <a:p>
            <a:pPr marL="0" marR="0" lvl="0" indent="0" algn="l" defTabSz="457147" rtl="0" eaLnBrk="1" fontAlgn="auto" latinLnBrk="0" hangingPunct="1">
              <a:lnSpc>
                <a:spcPct val="100000"/>
              </a:lnSpc>
              <a:spcBef>
                <a:spcPts val="0"/>
              </a:spcBef>
              <a:spcAft>
                <a:spcPts val="0"/>
              </a:spcAft>
              <a:buClrTx/>
              <a:buSzTx/>
              <a:buFontTx/>
              <a:buNone/>
              <a:tabLst/>
              <a:defRPr/>
            </a:pPr>
            <a:r>
              <a:rPr lang="en-US" sz="1200" b="1">
                <a:solidFill>
                  <a:srgbClr val="414241"/>
                </a:solidFill>
                <a:latin typeface="Century Gothic" panose="020B0502020202020204" pitchFamily="34" charset="0"/>
              </a:rPr>
              <a:t>Learning – APAC </a:t>
            </a:r>
            <a:endPar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8438"/>
            <a:ext cx="2188551" cy="276999"/>
          </a:xfrm>
          <a:prstGeom prst="rect">
            <a:avLst/>
          </a:prstGeom>
        </p:spPr>
        <p:txBody>
          <a:bodyPr wrap="square" anchor="t">
            <a:spAutoFit/>
          </a:bodyPr>
          <a:lstStyle/>
          <a:p>
            <a:pPr defTabSz="457147">
              <a:defRPr/>
            </a:pPr>
            <a:r>
              <a:rPr kumimoji="0" lang="en-US" sz="1200" b="0" i="0" u="none" strike="noStrike" kern="1200" cap="none" spc="0" normalizeH="0" baseline="0" noProof="0" dirty="0">
                <a:ln>
                  <a:noFill/>
                </a:ln>
                <a:solidFill>
                  <a:srgbClr val="414241"/>
                </a:solidFill>
                <a:effectLst/>
                <a:uLnTx/>
                <a:uFillTx/>
                <a:latin typeface="Century Gothic"/>
              </a:rPr>
              <a:t>Training cost: </a:t>
            </a:r>
            <a:r>
              <a:rPr lang="en-US" sz="1200" b="1" dirty="0">
                <a:solidFill>
                  <a:srgbClr val="414241"/>
                </a:solidFill>
                <a:latin typeface="Century Gothic"/>
              </a:rPr>
              <a:t>24K</a:t>
            </a:r>
            <a:r>
              <a:rPr kumimoji="0" lang="en-US" sz="1200" b="1" i="0" u="none" strike="noStrike" kern="1200" cap="none" spc="0" normalizeH="0" baseline="0" noProof="0" dirty="0">
                <a:ln>
                  <a:noFill/>
                </a:ln>
                <a:solidFill>
                  <a:srgbClr val="414241"/>
                </a:solidFill>
                <a:effectLst/>
                <a:uLnTx/>
                <a:uFillTx/>
                <a:latin typeface="Century Gothic"/>
              </a:rPr>
              <a:t> CNY</a:t>
            </a:r>
            <a:r>
              <a:rPr lang="en-US" sz="1200" b="1" dirty="0">
                <a:solidFill>
                  <a:srgbClr val="414241"/>
                </a:solidFill>
                <a:latin typeface="Century Gothic"/>
              </a:rPr>
              <a:t> TBC</a:t>
            </a:r>
            <a:endParaRPr kumimoji="0" lang="en-US" sz="11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41" name="Rectangle 40"/>
          <p:cNvSpPr/>
          <p:nvPr/>
        </p:nvSpPr>
        <p:spPr>
          <a:xfrm>
            <a:off x="9288614" y="1878824"/>
            <a:ext cx="2052175"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Mumbai,</a:t>
            </a:r>
            <a:r>
              <a:rPr kumimoji="0" lang="en-US" sz="1200" b="1" i="0" u="none" strike="noStrike" kern="1200" cap="none" spc="0" normalizeH="0" noProof="0">
                <a:ln>
                  <a:noFill/>
                </a:ln>
                <a:solidFill>
                  <a:srgbClr val="414241"/>
                </a:solidFill>
                <a:effectLst/>
                <a:uLnTx/>
                <a:uFillTx/>
                <a:latin typeface="Century Gothic" panose="020B0502020202020204" pitchFamily="34" charset="0"/>
                <a:ea typeface="+mn-ea"/>
                <a:cs typeface="+mn-cs"/>
              </a:rPr>
              <a:t> India</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English</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Prescribed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 Job Must</a:t>
            </a:r>
            <a:endParaRPr kumimoji="0" lang="en-US" sz="1200" b="0" i="0" u="none" strike="noStrike" kern="1200" cap="none" spc="0" normalizeH="0" baseline="0" noProof="0">
              <a:ln>
                <a:noFill/>
              </a:ln>
              <a:solidFill>
                <a:srgbClr val="414241"/>
              </a:solidFill>
              <a:effectLst/>
              <a:uLnTx/>
              <a:uFillTx/>
              <a:latin typeface="Century Gothic"/>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forMetris: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2</a:t>
            </a:r>
          </a:p>
        </p:txBody>
      </p:sp>
      <p:sp>
        <p:nvSpPr>
          <p:cNvPr id="13" name="ZoneTexte 17"/>
          <p:cNvSpPr txBox="1"/>
          <p:nvPr/>
        </p:nvSpPr>
        <p:spPr>
          <a:xfrm>
            <a:off x="9288615" y="42863"/>
            <a:ext cx="2798282"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lumMod val="65000"/>
                  </a:prstClr>
                </a:solidFill>
                <a:effectLst/>
                <a:uLnTx/>
                <a:uFillTx/>
                <a:latin typeface="Century Gothic" panose="020B0502020202020204" pitchFamily="34" charset="0"/>
                <a:ea typeface="AvantGarde Bk BT Book" charset="0"/>
                <a:cs typeface="AvantGarde Bk BT Book" charset="0"/>
              </a:rPr>
              <a:t>Operational Marketing</a:t>
            </a:r>
          </a:p>
        </p:txBody>
      </p:sp>
    </p:spTree>
    <p:extLst>
      <p:ext uri="{BB962C8B-B14F-4D97-AF65-F5344CB8AC3E}">
        <p14:creationId xmlns:p14="http://schemas.microsoft.com/office/powerpoint/2010/main" val="7130616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solidFill>
                  <a:prstClr val="white"/>
                </a:solidFill>
              </a:rPr>
              <a:t>Fragrance Métier - Luxe</a:t>
            </a:r>
            <a:endParaRPr lang="en-US"/>
          </a:p>
        </p:txBody>
      </p:sp>
      <p:sp>
        <p:nvSpPr>
          <p:cNvPr id="5" name="Rectangle 4"/>
          <p:cNvSpPr/>
          <p:nvPr/>
        </p:nvSpPr>
        <p:spPr>
          <a:xfrm>
            <a:off x="561975" y="1036436"/>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defTabSz="457147">
              <a:defRPr/>
            </a:pPr>
            <a:r>
              <a:rPr lang="en-US" sz="1400" b="1" u="sng">
                <a:solidFill>
                  <a:srgbClr val="414241"/>
                </a:solidFill>
                <a:latin typeface="Century Gothic"/>
                <a:ea typeface="AvantGarde Bk BT Book" charset="0"/>
                <a:cs typeface="AvantGarde Bk BT Book" charset="0"/>
              </a:rPr>
              <a:t>Teaser:</a:t>
            </a:r>
            <a:endParaRPr lang="en-US">
              <a:solidFill>
                <a:srgbClr val="414241"/>
              </a:solidFill>
              <a:latin typeface="Calibri" panose="020F0502020204030204"/>
              <a:ea typeface="AvantGarde Bk BT Book" charset="0"/>
              <a:cs typeface="Calibri" panose="020F0502020204030204"/>
            </a:endParaRPr>
          </a:p>
          <a:p>
            <a:pPr defTabSz="457147">
              <a:defRPr/>
            </a:pPr>
            <a:r>
              <a:rPr lang="en-US" sz="1200">
                <a:solidFill>
                  <a:srgbClr val="414241"/>
                </a:solidFill>
                <a:latin typeface="Century Gothic"/>
                <a:ea typeface="AvantGarde Bk BT Book" charset="0"/>
                <a:cs typeface="AvantGarde Bk BT Book" charset="0"/>
              </a:rPr>
              <a:t>All you need to know about Fragrance from </a:t>
            </a:r>
            <a:r>
              <a:rPr lang="en-US" sz="1200" err="1">
                <a:solidFill>
                  <a:srgbClr val="414241"/>
                </a:solidFill>
                <a:latin typeface="Century Gothic"/>
                <a:ea typeface="AvantGarde Bk BT Book" charset="0"/>
                <a:cs typeface="AvantGarde Bk BT Book" charset="0"/>
              </a:rPr>
              <a:t>olfactive</a:t>
            </a:r>
            <a:r>
              <a:rPr lang="en-US" sz="1200">
                <a:solidFill>
                  <a:srgbClr val="414241"/>
                </a:solidFill>
                <a:latin typeface="Century Gothic"/>
                <a:ea typeface="AvantGarde Bk BT Book" charset="0"/>
                <a:cs typeface="AvantGarde Bk BT Book" charset="0"/>
              </a:rPr>
              <a:t> families </a:t>
            </a:r>
            <a:r>
              <a:rPr lang="en-US" altLang="en-US" sz="1200">
                <a:solidFill>
                  <a:srgbClr val="414241"/>
                </a:solidFill>
                <a:latin typeface="Century Gothic"/>
                <a:ea typeface="AvantGarde Bk BT Book" charset="0"/>
                <a:cs typeface="AvantGarde Bk BT Book" charset="0"/>
              </a:rPr>
              <a:t>to fragrance </a:t>
            </a:r>
            <a:r>
              <a:rPr lang="en-US" sz="1200">
                <a:solidFill>
                  <a:srgbClr val="414241"/>
                </a:solidFill>
                <a:latin typeface="Century Gothic"/>
                <a:ea typeface="AvantGarde Bk BT Book" charset="0"/>
                <a:cs typeface="AvantGarde Bk BT Book" charset="0"/>
              </a:rPr>
              <a:t>development &amp; activation</a:t>
            </a:r>
            <a:r>
              <a:rPr lang="en-US" altLang="en-US" sz="1200">
                <a:solidFill>
                  <a:srgbClr val="414241"/>
                </a:solidFill>
                <a:latin typeface="Century Gothic"/>
                <a:ea typeface="AvantGarde Bk BT Book" charset="0"/>
                <a:cs typeface="AvantGarde Bk BT Book" charset="0"/>
              </a:rPr>
              <a:t>, </a:t>
            </a:r>
            <a:r>
              <a:rPr lang="en-US" sz="1200">
                <a:solidFill>
                  <a:srgbClr val="414241"/>
                </a:solidFill>
                <a:latin typeface="Century Gothic"/>
                <a:ea typeface="AvantGarde Bk BT Book" charset="0"/>
                <a:cs typeface="AvantGarde Bk BT Book" charset="0"/>
              </a:rPr>
              <a:t>and </a:t>
            </a:r>
            <a:r>
              <a:rPr lang="en-US" altLang="en-US" sz="1200">
                <a:solidFill>
                  <a:srgbClr val="414241"/>
                </a:solidFill>
                <a:latin typeface="Century Gothic"/>
                <a:ea typeface="AvantGarde Bk BT Book" charset="0"/>
                <a:cs typeface="AvantGarde Bk BT Book" charset="0"/>
              </a:rPr>
              <a:t>to </a:t>
            </a:r>
            <a:r>
              <a:rPr lang="en-US" sz="1200">
                <a:solidFill>
                  <a:srgbClr val="414241"/>
                </a:solidFill>
                <a:latin typeface="Century Gothic"/>
                <a:ea typeface="AvantGarde Bk BT Book" charset="0"/>
                <a:cs typeface="AvantGarde Bk BT Book" charset="0"/>
              </a:rPr>
              <a:t>meet </a:t>
            </a:r>
            <a:r>
              <a:rPr lang="en-US" altLang="en-US" sz="1200">
                <a:solidFill>
                  <a:srgbClr val="414241"/>
                </a:solidFill>
                <a:latin typeface="Century Gothic"/>
                <a:ea typeface="AvantGarde Bk BT Book" charset="0"/>
                <a:cs typeface="AvantGarde Bk BT Book" charset="0"/>
              </a:rPr>
              <a:t>the best professionals of the Category  (including </a:t>
            </a:r>
            <a:r>
              <a:rPr lang="en-US" altLang="en-US" sz="1200" err="1">
                <a:solidFill>
                  <a:srgbClr val="414241"/>
                </a:solidFill>
                <a:latin typeface="Century Gothic"/>
                <a:ea typeface="AvantGarde Bk BT Book" charset="0"/>
                <a:cs typeface="AvantGarde Bk BT Book" charset="0"/>
              </a:rPr>
              <a:t>olfactive</a:t>
            </a:r>
            <a:r>
              <a:rPr lang="en-US" altLang="en-US" sz="1200">
                <a:solidFill>
                  <a:srgbClr val="414241"/>
                </a:solidFill>
                <a:latin typeface="Century Gothic"/>
                <a:ea typeface="AvantGarde Bk BT Book" charset="0"/>
                <a:cs typeface="AvantGarde Bk BT Book" charset="0"/>
              </a:rPr>
              <a:t> team &amp; Fragrance house). </a:t>
            </a:r>
            <a:endParaRPr lang="en-US" sz="1200">
              <a:solidFill>
                <a:srgbClr val="414241"/>
              </a:solidFill>
              <a:cs typeface="Calibri"/>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defTabSz="457147">
              <a:defRPr/>
            </a:pPr>
            <a:r>
              <a:rPr lang="en-US" sz="1400" b="1" u="sng">
                <a:solidFill>
                  <a:srgbClr val="414241"/>
                </a:solidFill>
                <a:latin typeface="Century Gothic"/>
                <a:ea typeface="AvantGarde Bk BT Book" charset="0"/>
                <a:cs typeface="AvantGarde Bk BT Book" charset="0"/>
              </a:rPr>
              <a:t>Learning Objectives</a:t>
            </a:r>
          </a:p>
          <a:p>
            <a:pPr marL="171450" indent="-171450" defTabSz="457147">
              <a:buFont typeface="Arial" panose="020B0604020202020204" pitchFamily="34" charset="0"/>
              <a:buChar char="•"/>
              <a:defRPr/>
            </a:pPr>
            <a:r>
              <a:rPr lang="en-US" altLang="en-US" sz="1200">
                <a:solidFill>
                  <a:srgbClr val="414241"/>
                </a:solidFill>
                <a:latin typeface="Century Gothic"/>
                <a:ea typeface="AvantGarde Bk BT Book" charset="0"/>
                <a:cs typeface="AvantGarde Bk BT Book" charset="0"/>
              </a:rPr>
              <a:t>Recognize main raw material and olfactory families and develop vocabulary to describe perfumes</a:t>
            </a:r>
          </a:p>
          <a:p>
            <a:pPr marL="171450" indent="-171450" defTabSz="457147">
              <a:buFont typeface="Arial" panose="020B0604020202020204" pitchFamily="34" charset="0"/>
              <a:buChar char="•"/>
              <a:defRPr/>
            </a:pPr>
            <a:r>
              <a:rPr lang="en-US" altLang="en-US" sz="1200">
                <a:solidFill>
                  <a:srgbClr val="414241"/>
                </a:solidFill>
                <a:latin typeface="Century Gothic"/>
                <a:ea typeface="AvantGarde Bk BT Book" charset="0"/>
                <a:cs typeface="AvantGarde Bk BT Book" charset="0"/>
              </a:rPr>
              <a:t>Understand the Fragrance development process at L‘Oréal</a:t>
            </a:r>
          </a:p>
          <a:p>
            <a:pPr marL="171450" indent="-171450" defTabSz="457147">
              <a:buFont typeface="Arial" panose="020B0604020202020204" pitchFamily="34" charset="0"/>
              <a:buChar char="•"/>
              <a:defRPr/>
            </a:pPr>
            <a:r>
              <a:rPr lang="en-US" altLang="en-US" sz="1200">
                <a:solidFill>
                  <a:srgbClr val="414241"/>
                </a:solidFill>
                <a:latin typeface="Century Gothic"/>
                <a:ea typeface="AvantGarde Bk BT Book" charset="0"/>
                <a:cs typeface="AvantGarde Bk BT Book" charset="0"/>
              </a:rPr>
              <a:t>Decode customer experience for the category </a:t>
            </a:r>
            <a:endParaRPr lang="en-US" altLang="en-US" sz="1200">
              <a:solidFill>
                <a:srgbClr val="414241"/>
              </a:solidFill>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defTabSz="457147">
              <a:defRPr/>
            </a:pPr>
            <a:r>
              <a:rPr lang="en-US" sz="1400" b="1" u="sng">
                <a:solidFill>
                  <a:srgbClr val="414241"/>
                </a:solidFill>
                <a:latin typeface="Century Gothic"/>
                <a:ea typeface="AvantGarde Bk BT Book" charset="0"/>
                <a:cs typeface="AvantGarde Bk BT Book" charset="0"/>
              </a:rPr>
              <a:t>Target</a:t>
            </a:r>
          </a:p>
          <a:p>
            <a:pPr defTabSz="457147">
              <a:defRPr/>
            </a:pPr>
            <a:r>
              <a:rPr lang="en-US" sz="1200">
                <a:solidFill>
                  <a:srgbClr val="414241"/>
                </a:solidFill>
                <a:latin typeface="Century Gothic"/>
                <a:ea typeface="AvantGarde Bk BT Book" charset="0"/>
                <a:cs typeface="AvantGarde Bk BT Book" charset="0"/>
              </a:rPr>
              <a:t>Product Manager Year 1 Marketing, Brand Manager if new to the category, CMI, communication &amp; digital (18 months max on the job)</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defTabSz="457147">
              <a:defRPr/>
            </a:pPr>
            <a:r>
              <a:rPr lang="en-US" sz="1400" b="1" u="sng">
                <a:solidFill>
                  <a:srgbClr val="414241"/>
                </a:solidFill>
                <a:latin typeface="Century Gothic"/>
                <a:ea typeface="AvantGarde Bk BT Book" charset="0"/>
                <a:cs typeface="AvantGarde Bk BT Book" charset="0"/>
              </a:rPr>
              <a:t>Prerequisite</a:t>
            </a:r>
          </a:p>
          <a:p>
            <a:pPr defTabSz="457147">
              <a:defRPr/>
            </a:pPr>
            <a:r>
              <a:rPr lang="en-US" sz="1200">
                <a:solidFill>
                  <a:srgbClr val="414241"/>
                </a:solidFill>
                <a:latin typeface="Century Gothic"/>
                <a:ea typeface="AvantGarde Bk BT Book" charset="0"/>
                <a:cs typeface="AvantGarde Bk BT Book" charset="0"/>
              </a:rPr>
              <a:t>None</a:t>
            </a: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3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484573"/>
            <a:ext cx="1886936"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rPr>
              <a:t>Duration: </a:t>
            </a:r>
            <a:r>
              <a:rPr lang="en-US" sz="1200" b="1">
                <a:solidFill>
                  <a:srgbClr val="414241"/>
                </a:solidFill>
                <a:latin typeface="Century Gothic"/>
              </a:rPr>
              <a:t>5</a:t>
            </a:r>
            <a:r>
              <a:rPr kumimoji="0" lang="en-US" sz="1200" b="1" i="0" u="none" strike="noStrike" kern="1200" cap="none" spc="0" normalizeH="0" baseline="0" noProof="0">
                <a:ln>
                  <a:noFill/>
                </a:ln>
                <a:solidFill>
                  <a:srgbClr val="414241"/>
                </a:solidFill>
                <a:effectLst/>
                <a:uLnTx/>
                <a:uFillTx/>
                <a:latin typeface="Century Gothic"/>
              </a:rPr>
              <a:t> days</a:t>
            </a:r>
            <a:endParaRPr kumimoji="0" lang="en-US" sz="900" b="1" i="0" u="none" strike="noStrike" kern="1200" cap="none" spc="0" normalizeH="0" baseline="0" noProof="0">
              <a:ln>
                <a:noFill/>
              </a:ln>
              <a:solidFill>
                <a:srgbClr val="414241"/>
              </a:solidFill>
              <a:effectLst/>
              <a:uLnTx/>
              <a:uFillTx/>
              <a:latin typeface="Century Gothic"/>
            </a:endParaRPr>
          </a:p>
        </p:txBody>
      </p:sp>
      <p:sp>
        <p:nvSpPr>
          <p:cNvPr id="8" name="Rectangle 7"/>
          <p:cNvSpPr/>
          <p:nvPr/>
        </p:nvSpPr>
        <p:spPr>
          <a:xfrm>
            <a:off x="9288615" y="3704615"/>
            <a:ext cx="1886936"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 code: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(KLO 872) </a:t>
            </a:r>
            <a:r>
              <a:rPr lang="en-US" sz="1200" b="1">
                <a:solidFill>
                  <a:srgbClr val="414241"/>
                </a:solidFill>
                <a:latin typeface="Century Gothic" panose="020B0502020202020204" pitchFamily="34" charset="0"/>
              </a:rPr>
              <a:t>00030384</a:t>
            </a:r>
            <a:endPar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5" name="Rectangle 14"/>
          <p:cNvSpPr/>
          <p:nvPr/>
        </p:nvSpPr>
        <p:spPr>
          <a:xfrm>
            <a:off x="9288615" y="4224391"/>
            <a:ext cx="2256049" cy="646331"/>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Center:</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 Global</a:t>
            </a:r>
          </a:p>
          <a:p>
            <a:pPr marL="0" marR="0" lvl="0" indent="0" algn="l" defTabSz="457147" rtl="0" eaLnBrk="1" fontAlgn="auto" latinLnBrk="0" hangingPunct="1">
              <a:lnSpc>
                <a:spcPct val="100000"/>
              </a:lnSpc>
              <a:spcBef>
                <a:spcPts val="0"/>
              </a:spcBef>
              <a:spcAft>
                <a:spcPts val="0"/>
              </a:spcAft>
              <a:buClrTx/>
              <a:buSzTx/>
              <a:buFontTx/>
              <a:buNone/>
              <a:tabLst/>
              <a:defRPr/>
            </a:pPr>
            <a:r>
              <a:rPr lang="en-US" sz="1200" b="1">
                <a:solidFill>
                  <a:srgbClr val="414241"/>
                </a:solidFill>
                <a:latin typeface="Century Gothic" panose="020B0502020202020204" pitchFamily="34" charset="0"/>
              </a:rPr>
              <a:t>Learning – APAC</a:t>
            </a:r>
            <a:endPar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8438"/>
            <a:ext cx="2188551" cy="276999"/>
          </a:xfrm>
          <a:prstGeom prst="rect">
            <a:avLst/>
          </a:prstGeom>
        </p:spPr>
        <p:txBody>
          <a:bodyPr wrap="square" anchor="t">
            <a:spAutoFit/>
          </a:bodyPr>
          <a:lstStyle/>
          <a:p>
            <a:pPr defTabSz="457147">
              <a:defRPr/>
            </a:pPr>
            <a:r>
              <a:rPr lang="en-US" sz="1200" dirty="0">
                <a:solidFill>
                  <a:srgbClr val="414241"/>
                </a:solidFill>
                <a:latin typeface="Century Gothic"/>
              </a:rPr>
              <a:t>Training cost:  </a:t>
            </a:r>
            <a:r>
              <a:rPr lang="en-US" sz="1200" b="1" dirty="0">
                <a:solidFill>
                  <a:srgbClr val="414241"/>
                </a:solidFill>
                <a:latin typeface="Century Gothic"/>
              </a:rPr>
              <a:t>24K RMB TBC</a:t>
            </a:r>
            <a:endParaRPr lang="en-US" sz="1100" b="1" dirty="0">
              <a:solidFill>
                <a:srgbClr val="414241"/>
              </a:solidFill>
              <a:latin typeface="Century Gothic" panose="020B0502020202020204" pitchFamily="34" charset="0"/>
            </a:endParaRPr>
          </a:p>
        </p:txBody>
      </p:sp>
      <p:sp>
        <p:nvSpPr>
          <p:cNvPr id="41" name="Rectangle 40"/>
          <p:cNvSpPr/>
          <p:nvPr/>
        </p:nvSpPr>
        <p:spPr>
          <a:xfrm>
            <a:off x="9288614" y="1878824"/>
            <a:ext cx="2256049"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France – </a:t>
            </a:r>
            <a:r>
              <a:rPr kumimoji="0" lang="en-US" sz="1200" b="1" i="0" u="none" strike="noStrike" kern="1200" cap="none" spc="0" normalizeH="0" baseline="0" noProof="0" err="1">
                <a:ln>
                  <a:noFill/>
                </a:ln>
                <a:solidFill>
                  <a:srgbClr val="414241"/>
                </a:solidFill>
                <a:effectLst/>
                <a:uLnTx/>
                <a:uFillTx/>
                <a:latin typeface="Century Gothic" panose="020B0502020202020204" pitchFamily="34" charset="0"/>
                <a:ea typeface="+mn-ea"/>
                <a:cs typeface="+mn-cs"/>
              </a:rPr>
              <a:t>Levallois</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 / </a:t>
            </a:r>
            <a:r>
              <a:rPr lang="en-US" sz="1200" b="1">
                <a:solidFill>
                  <a:srgbClr val="414241"/>
                </a:solidFill>
                <a:latin typeface="Century Gothic" panose="020B0502020202020204" pitchFamily="34" charset="0"/>
              </a:rPr>
              <a:t>Shanghai, China</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English</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defTabSz="457147">
              <a:defRPr/>
            </a:pPr>
            <a:r>
              <a:rPr lang="en-US" sz="1200">
                <a:solidFill>
                  <a:srgbClr val="414241"/>
                </a:solidFill>
                <a:latin typeface="Century Gothic"/>
                <a:sym typeface="Wingdings" panose="05000000000000000000" pitchFamily="2" charset="2"/>
              </a:rPr>
              <a:t>Prescribed Learning:</a:t>
            </a:r>
          </a:p>
          <a:p>
            <a:pPr defTabSz="457147">
              <a:defRPr/>
            </a:pPr>
            <a:r>
              <a:rPr lang="en-US" sz="1200">
                <a:solidFill>
                  <a:srgbClr val="414241"/>
                </a:solidFill>
                <a:latin typeface="Century Gothic"/>
                <a:sym typeface="Wingdings" panose="05000000000000000000" pitchFamily="2" charset="2"/>
              </a:rPr>
              <a:t> Job Must</a:t>
            </a:r>
            <a:endParaRPr lang="en-US" sz="1200">
              <a:solidFill>
                <a:srgbClr val="414241"/>
              </a:solidFill>
              <a:latin typeface="Century Gothic"/>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forMetris: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2</a:t>
            </a:r>
          </a:p>
        </p:txBody>
      </p:sp>
      <p:sp>
        <p:nvSpPr>
          <p:cNvPr id="13" name="ZoneTexte 17"/>
          <p:cNvSpPr txBox="1"/>
          <p:nvPr/>
        </p:nvSpPr>
        <p:spPr>
          <a:xfrm>
            <a:off x="9288615" y="42863"/>
            <a:ext cx="2798282"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lumMod val="65000"/>
                  </a:prstClr>
                </a:solidFill>
                <a:effectLst/>
                <a:uLnTx/>
                <a:uFillTx/>
                <a:latin typeface="Century Gothic" panose="020B0502020202020204" pitchFamily="34" charset="0"/>
                <a:ea typeface="AvantGarde Bk BT Book" charset="0"/>
                <a:cs typeface="AvantGarde Bk BT Book" charset="0"/>
              </a:rPr>
              <a:t>Operational Marketing</a:t>
            </a:r>
          </a:p>
        </p:txBody>
      </p:sp>
    </p:spTree>
    <p:extLst>
      <p:ext uri="{BB962C8B-B14F-4D97-AF65-F5344CB8AC3E}">
        <p14:creationId xmlns:p14="http://schemas.microsoft.com/office/powerpoint/2010/main" val="7763264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latin typeface="Century Gothic"/>
              </a:rPr>
              <a:t>Media Essentials</a:t>
            </a:r>
            <a:endParaRPr lang="en-US"/>
          </a:p>
        </p:txBody>
      </p:sp>
      <p:sp>
        <p:nvSpPr>
          <p:cNvPr id="5" name="Rectangle 4"/>
          <p:cNvSpPr/>
          <p:nvPr/>
        </p:nvSpPr>
        <p:spPr>
          <a:xfrm>
            <a:off x="561975" y="1036436"/>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Teaser</a:t>
            </a:r>
          </a:p>
          <a:p>
            <a:pPr marL="0" marR="0" lvl="0" indent="0" algn="l" defTabSz="914400" rtl="0" eaLnBrk="1" fontAlgn="auto"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414241"/>
                </a:solidFill>
                <a:effectLst/>
                <a:uLnTx/>
                <a:uFillTx/>
                <a:latin typeface="Century Gothic"/>
                <a:ea typeface="+mn-ea"/>
                <a:cs typeface="+mn-cs"/>
              </a:rPr>
              <a:t>1-day on </a:t>
            </a:r>
            <a:r>
              <a:rPr kumimoji="0" lang="en-US" sz="1200" b="0" i="0" u="none" strike="noStrike" kern="1200" cap="none" spc="0" normalizeH="0" baseline="0" noProof="0">
                <a:ln>
                  <a:noFill/>
                </a:ln>
                <a:solidFill>
                  <a:srgbClr val="414241"/>
                </a:solidFill>
                <a:effectLst/>
                <a:uLnTx/>
                <a:uFillTx/>
                <a:latin typeface="Century Gothic"/>
                <a:ea typeface="+mn-lt"/>
                <a:cs typeface="Calibri" panose="020F0502020204030204"/>
              </a:rPr>
              <a:t>media fundamentals to make the best use of the media $ and drive ROI</a:t>
            </a:r>
            <a:endParaRPr kumimoji="0" lang="en-US" sz="1200" b="0" i="0" u="none" strike="noStrike" kern="1200" cap="none" spc="0" normalizeH="0" baseline="0" noProof="0">
              <a:ln>
                <a:noFill/>
              </a:ln>
              <a:solidFill>
                <a:srgbClr val="414241"/>
              </a:solidFill>
              <a:effectLst/>
              <a:uLnTx/>
              <a:uFillTx/>
              <a:latin typeface="Century Gothic"/>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Learning Objectives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kumimoji="0" lang="en-US" sz="1200" b="0" i="0" u="none" strike="noStrike" kern="1200" cap="none" spc="0" normalizeH="0" baseline="0" noProof="0">
                <a:ln>
                  <a:noFill/>
                </a:ln>
                <a:solidFill>
                  <a:srgbClr val="414241"/>
                </a:solidFill>
                <a:effectLst/>
                <a:uLnTx/>
                <a:uFillTx/>
                <a:latin typeface="Century Gothic"/>
                <a:ea typeface="+mn-lt"/>
                <a:cs typeface="Calibri" panose="020F0502020204030204"/>
              </a:rPr>
              <a:t>Understand the fragmented, dynamic media environment.</a:t>
            </a:r>
            <a:endParaRPr kumimoji="0" lang="en-US" sz="1200" b="0" i="0" u="none" strike="noStrike" kern="1200" cap="none" spc="0" normalizeH="0" baseline="0" noProof="0">
              <a:ln>
                <a:noFill/>
              </a:ln>
              <a:solidFill>
                <a:srgbClr val="414241"/>
              </a:solidFill>
              <a:effectLst/>
              <a:uLnTx/>
              <a:uFillTx/>
              <a:latin typeface="Century Gothic"/>
            </a:endParaRP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kumimoji="0" lang="en-US" sz="1200" b="0" i="0" u="none" strike="noStrike" kern="1200" cap="none" spc="0" normalizeH="0" baseline="0" noProof="0">
                <a:ln>
                  <a:noFill/>
                </a:ln>
                <a:solidFill>
                  <a:srgbClr val="414241"/>
                </a:solidFill>
                <a:effectLst/>
                <a:uLnTx/>
                <a:uFillTx/>
                <a:latin typeface="Century Gothic"/>
                <a:ea typeface="+mn-lt"/>
                <a:cs typeface="Calibri" panose="020F0502020204030204"/>
              </a:rPr>
              <a:t>Know how to write a full and integrated media brief</a:t>
            </a:r>
            <a:endParaRPr kumimoji="0" lang="en-US" sz="1200" b="0" i="0" u="none" strike="noStrike" kern="1200" cap="none" spc="0" normalizeH="0" baseline="0" noProof="0">
              <a:ln>
                <a:noFill/>
              </a:ln>
              <a:solidFill>
                <a:srgbClr val="414241"/>
              </a:solidFill>
              <a:effectLst/>
              <a:uLnTx/>
              <a:uFillTx/>
              <a:latin typeface="Century Gothic"/>
            </a:endParaRP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kumimoji="0" lang="en-US" sz="1200" b="0" i="0" u="none" strike="noStrike" kern="1200" cap="none" spc="0" normalizeH="0" baseline="0" noProof="0">
                <a:ln>
                  <a:noFill/>
                </a:ln>
                <a:solidFill>
                  <a:srgbClr val="414241"/>
                </a:solidFill>
                <a:effectLst/>
                <a:uLnTx/>
                <a:uFillTx/>
                <a:latin typeface="Century Gothic"/>
                <a:ea typeface="+mn-lt"/>
                <a:cs typeface="Calibri" panose="020F0502020204030204"/>
              </a:rPr>
              <a:t>Distinguish the Rules of Engagement by Category for their country</a:t>
            </a:r>
            <a:endParaRPr kumimoji="0" lang="en-US" sz="1200" b="0" i="0" u="none" strike="noStrike" kern="1200" cap="none" spc="0" normalizeH="0" baseline="0" noProof="0">
              <a:ln>
                <a:noFill/>
              </a:ln>
              <a:solidFill>
                <a:srgbClr val="414241"/>
              </a:solidFill>
              <a:effectLst/>
              <a:uLnTx/>
              <a:uFillTx/>
              <a:latin typeface="Century Gothic"/>
            </a:endParaRP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kumimoji="0" lang="en-US" sz="1200" b="0" i="0" u="none" strike="noStrike" kern="1200" cap="none" spc="0" normalizeH="0" baseline="0" noProof="0">
                <a:ln>
                  <a:noFill/>
                </a:ln>
                <a:solidFill>
                  <a:srgbClr val="414241"/>
                </a:solidFill>
                <a:effectLst/>
                <a:uLnTx/>
                <a:uFillTx/>
                <a:latin typeface="Century Gothic"/>
                <a:ea typeface="+mn-lt"/>
                <a:cs typeface="Calibri" panose="020F0502020204030204"/>
              </a:rPr>
              <a:t>Understand the Cross Media Reach usage for maximization of Reach </a:t>
            </a:r>
            <a:endParaRPr kumimoji="0" lang="en-US" sz="1200" b="0" i="0" u="none" strike="noStrike" kern="1200" cap="none" spc="0" normalizeH="0" baseline="0" noProof="0">
              <a:ln>
                <a:noFill/>
              </a:ln>
              <a:solidFill>
                <a:srgbClr val="414241"/>
              </a:solidFill>
              <a:effectLst/>
              <a:uLnTx/>
              <a:uFillTx/>
              <a:latin typeface="Century Gothic"/>
            </a:endParaRP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kumimoji="0" lang="en-US" sz="1200" b="0" i="0" u="none" strike="noStrike" kern="1200" cap="none" spc="0" normalizeH="0" baseline="0" noProof="0">
                <a:ln>
                  <a:noFill/>
                </a:ln>
                <a:solidFill>
                  <a:srgbClr val="414241"/>
                </a:solidFill>
                <a:effectLst/>
                <a:uLnTx/>
                <a:uFillTx/>
                <a:latin typeface="Century Gothic"/>
                <a:ea typeface="+mn-lt"/>
                <a:cs typeface="Calibri" panose="020F0502020204030204"/>
              </a:rPr>
              <a:t>Apply the Golden Rules &amp; Processes for TV plan implementation, the Precision media golden rules and also on other media (print, OOH, retailer media)</a:t>
            </a:r>
            <a:endParaRPr kumimoji="0" lang="en-US" sz="1200" b="0" i="0" u="none" strike="noStrike" kern="1200" cap="none" spc="0" normalizeH="0" baseline="0" noProof="0">
              <a:ln>
                <a:noFill/>
              </a:ln>
              <a:solidFill>
                <a:srgbClr val="414241"/>
              </a:solidFill>
              <a:effectLst/>
              <a:uLnTx/>
              <a:uFillTx/>
              <a:latin typeface="Century Gothic"/>
            </a:endParaRP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kumimoji="0" lang="en-US" sz="1200" b="0" i="0" u="none" strike="noStrike" kern="1200" cap="none" spc="0" normalizeH="0" baseline="0" noProof="0">
                <a:ln>
                  <a:noFill/>
                </a:ln>
                <a:solidFill>
                  <a:srgbClr val="414241"/>
                </a:solidFill>
                <a:effectLst/>
                <a:uLnTx/>
                <a:uFillTx/>
                <a:latin typeface="Century Gothic"/>
                <a:ea typeface="+mn-lt"/>
                <a:cs typeface="Calibri" panose="020F0502020204030204"/>
              </a:rPr>
              <a:t>Align &amp; implement WW KPI's </a:t>
            </a:r>
            <a:endParaRPr kumimoji="0" lang="en-US" sz="1800" b="0" i="0" u="none" strike="noStrike" kern="1200" cap="none" spc="0" normalizeH="0" baseline="0" noProof="0">
              <a:ln>
                <a:noFill/>
              </a:ln>
              <a:solidFill>
                <a:srgbClr val="414241"/>
              </a:solidFill>
              <a:effectLst/>
              <a:uLnTx/>
              <a:uFillTx/>
              <a:latin typeface="Century Gothic"/>
            </a:endParaRPr>
          </a:p>
          <a:p>
            <a:pPr marL="171450" marR="0" lvl="0" indent="-171450" algn="l" defTabSz="914400" rtl="0" eaLnBrk="1" fontAlgn="auto" latinLnBrk="0" hangingPunct="1">
              <a:lnSpc>
                <a:spcPct val="100000"/>
              </a:lnSpc>
              <a:spcBef>
                <a:spcPct val="0"/>
              </a:spcBef>
              <a:spcAft>
                <a:spcPct val="0"/>
              </a:spcAft>
              <a:buClrTx/>
              <a:buSzTx/>
              <a:buFont typeface="Arial" panose="020B0604020202020204" pitchFamily="34" charset="0"/>
              <a:buChar char="•"/>
              <a:tabLst/>
              <a:defRPr/>
            </a:pPr>
            <a:endParaRPr kumimoji="0" lang="en-US" alt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Target</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Multi-division product manager in Year 1</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ea"/>
                <a:cs typeface="+mn-cs"/>
              </a:rPr>
              <a:t>None</a:t>
            </a:r>
            <a:endParaRPr kumimoji="0" lang="en-US" sz="1800" b="0" i="0" u="none" strike="noStrike" kern="1200" cap="none" spc="0" normalizeH="0" baseline="0" noProof="0">
              <a:ln>
                <a:noFill/>
              </a:ln>
              <a:solidFill>
                <a:srgbClr val="414241"/>
              </a:solidFill>
              <a:effectLst/>
              <a:uLnTx/>
              <a:uFillTx/>
              <a:latin typeface="Calibri" panose="020F0502020204030204"/>
              <a:ea typeface="+mn-ea"/>
              <a:cs typeface="+mn-cs"/>
            </a:endParaRP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3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484573"/>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Duration: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1 day</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8" name="Rectangle 7"/>
          <p:cNvSpPr/>
          <p:nvPr/>
        </p:nvSpPr>
        <p:spPr>
          <a:xfrm>
            <a:off x="9288615" y="3704615"/>
            <a:ext cx="2353968"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ea"/>
                <a:cs typeface="+mn-cs"/>
              </a:rPr>
              <a:t>LO code: </a:t>
            </a:r>
            <a:r>
              <a:rPr lang="en-US" sz="1200" b="1">
                <a:solidFill>
                  <a:srgbClr val="414241"/>
                </a:solidFill>
                <a:latin typeface="Century Gothic"/>
              </a:rPr>
              <a:t>L</a:t>
            </a:r>
            <a:r>
              <a:rPr kumimoji="0" lang="en-US" sz="1200" b="1" i="0" u="none" strike="noStrike" kern="1200" cap="none" spc="0" normalizeH="0" baseline="0" noProof="0" err="1">
                <a:ln>
                  <a:noFill/>
                </a:ln>
                <a:solidFill>
                  <a:srgbClr val="414241"/>
                </a:solidFill>
                <a:effectLst/>
                <a:uLnTx/>
                <a:uFillTx/>
                <a:latin typeface="Century Gothic"/>
                <a:ea typeface="+mn-ea"/>
                <a:cs typeface="+mn-cs"/>
              </a:rPr>
              <a:t>ocal</a:t>
            </a:r>
            <a:r>
              <a:rPr kumimoji="0" lang="en-US" sz="1200" b="1" i="0" u="none" strike="noStrike" kern="1200" cap="none" spc="0" normalizeH="0" baseline="0" noProof="0">
                <a:ln>
                  <a:noFill/>
                </a:ln>
                <a:solidFill>
                  <a:srgbClr val="414241"/>
                </a:solidFill>
                <a:effectLst/>
                <a:uLnTx/>
                <a:uFillTx/>
                <a:latin typeface="Century Gothic"/>
                <a:ea typeface="+mn-ea"/>
                <a:cs typeface="+mn-cs"/>
              </a:rPr>
              <a:t> (KLO 244)</a:t>
            </a:r>
            <a:endPar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5" name="Rectangle 14"/>
          <p:cNvSpPr/>
          <p:nvPr/>
        </p:nvSpPr>
        <p:spPr>
          <a:xfrm>
            <a:off x="9288615" y="4224391"/>
            <a:ext cx="2256049"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ea"/>
                <a:cs typeface="+mn-cs"/>
              </a:rPr>
              <a:t>Learning Center:</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14241"/>
                </a:solidFill>
                <a:effectLst/>
                <a:uLnTx/>
                <a:uFillTx/>
                <a:latin typeface="Century Gothic"/>
                <a:ea typeface="+mn-ea"/>
                <a:cs typeface="+mn-cs"/>
              </a:rPr>
              <a:t>local</a:t>
            </a:r>
            <a:endParaRPr kumimoji="0" lang="en-US" sz="1800" b="0" i="0" u="none" strike="noStrike" kern="1200" cap="none" spc="0" normalizeH="0" baseline="0" noProof="0">
              <a:ln>
                <a:noFill/>
              </a:ln>
              <a:solidFill>
                <a:srgbClr val="414241"/>
              </a:solidFill>
              <a:effectLst/>
              <a:uLnTx/>
              <a:uFillTx/>
              <a:latin typeface="Calibri" panose="020F0502020204030204"/>
              <a:ea typeface="+mn-ea"/>
              <a:cs typeface="+mn-cs"/>
            </a:endParaRPr>
          </a:p>
        </p:txBody>
      </p:sp>
      <p:sp>
        <p:nvSpPr>
          <p:cNvPr id="16" name="Rectangle 15"/>
          <p:cNvSpPr/>
          <p:nvPr/>
        </p:nvSpPr>
        <p:spPr>
          <a:xfrm>
            <a:off x="9288615" y="4938438"/>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ea"/>
                <a:cs typeface="+mn-cs"/>
              </a:rPr>
              <a:t>Training cost: </a:t>
            </a:r>
            <a:r>
              <a:rPr kumimoji="0" lang="en-US" sz="1200" b="1" i="0" u="none" strike="noStrike" kern="1200" cap="none" spc="0" normalizeH="0" baseline="0" noProof="0">
                <a:ln>
                  <a:noFill/>
                </a:ln>
                <a:solidFill>
                  <a:srgbClr val="414241"/>
                </a:solidFill>
                <a:effectLst/>
                <a:uLnTx/>
                <a:uFillTx/>
                <a:latin typeface="Century Gothic"/>
                <a:ea typeface="+mn-ea"/>
                <a:cs typeface="+mn-cs"/>
              </a:rPr>
              <a:t>local</a:t>
            </a:r>
            <a:endParaRPr kumimoji="0" lang="en-US" sz="1100" b="1" i="0" u="none" strike="noStrike" kern="1200" cap="none" spc="0" normalizeH="0" baseline="0" noProof="0">
              <a:ln>
                <a:noFill/>
              </a:ln>
              <a:solidFill>
                <a:srgbClr val="414241"/>
              </a:solidFill>
              <a:effectLst/>
              <a:uLnTx/>
              <a:uFillTx/>
              <a:latin typeface="Century Gothic"/>
              <a:ea typeface="+mn-ea"/>
              <a:cs typeface="+mn-cs"/>
            </a:endParaRPr>
          </a:p>
        </p:txBody>
      </p:sp>
      <p:sp>
        <p:nvSpPr>
          <p:cNvPr id="41" name="Rectangle 40"/>
          <p:cNvSpPr/>
          <p:nvPr/>
        </p:nvSpPr>
        <p:spPr>
          <a:xfrm>
            <a:off x="9288615" y="1878824"/>
            <a:ext cx="2455710"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ea"/>
                <a:cs typeface="+mn-cs"/>
              </a:rPr>
              <a:t>Location:</a:t>
            </a:r>
            <a:r>
              <a:rPr kumimoji="0" lang="en-US" sz="1200" b="1" i="0" u="none" strike="noStrike" kern="1200" cap="none" spc="0" normalizeH="0" baseline="0" noProof="0">
                <a:ln>
                  <a:noFill/>
                </a:ln>
                <a:solidFill>
                  <a:srgbClr val="414241"/>
                </a:solidFill>
                <a:effectLst/>
                <a:uLnTx/>
                <a:uFillTx/>
                <a:latin typeface="Century Gothic"/>
                <a:ea typeface="+mn-ea"/>
                <a:cs typeface="+mn-cs"/>
              </a:rPr>
              <a:t> local</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3889"/>
            <a:ext cx="234633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ea"/>
                <a:cs typeface="+mn-cs"/>
              </a:rPr>
              <a:t>Language: </a:t>
            </a:r>
            <a:r>
              <a:rPr kumimoji="0" lang="en-US" sz="1200" b="1" i="0" u="none" strike="noStrike" kern="1200" cap="none" spc="0" normalizeH="0" baseline="0" noProof="0">
                <a:ln>
                  <a:noFill/>
                </a:ln>
                <a:solidFill>
                  <a:srgbClr val="414241"/>
                </a:solidFill>
                <a:effectLst/>
                <a:uLnTx/>
                <a:uFillTx/>
                <a:latin typeface="Century Gothic"/>
                <a:ea typeface="+mn-ea"/>
                <a:cs typeface="+mn-cs"/>
              </a:rPr>
              <a:t>local</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err="1">
                <a:ln>
                  <a:noFill/>
                </a:ln>
                <a:solidFill>
                  <a:srgbClr val="414241"/>
                </a:solidFill>
                <a:effectLst/>
                <a:uLnTx/>
                <a:uFillTx/>
                <a:latin typeface="Century Gothic" panose="020B0502020202020204" pitchFamily="34" charset="0"/>
                <a:ea typeface="+mn-ea"/>
                <a:cs typeface="+mn-cs"/>
              </a:rPr>
              <a:t>forMetris</a:t>
            </a: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2</a:t>
            </a:r>
          </a:p>
        </p:txBody>
      </p:sp>
      <p:sp>
        <p:nvSpPr>
          <p:cNvPr id="2" name="Rectangle 1">
            <a:extLst>
              <a:ext uri="{FF2B5EF4-FFF2-40B4-BE49-F238E27FC236}">
                <a16:creationId xmlns:a16="http://schemas.microsoft.com/office/drawing/2014/main" id="{906E53AF-98D2-4622-9D6C-8E63BD90310E}"/>
              </a:ext>
            </a:extLst>
          </p:cNvPr>
          <p:cNvSpPr/>
          <p:nvPr/>
        </p:nvSpPr>
        <p:spPr>
          <a:xfrm>
            <a:off x="9288615" y="1174565"/>
            <a:ext cx="2455710"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Prescribed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 </a:t>
            </a:r>
            <a:r>
              <a:rPr lang="en-US" sz="1200">
                <a:solidFill>
                  <a:srgbClr val="414241"/>
                </a:solidFill>
                <a:latin typeface="Century Gothic"/>
                <a:sym typeface="Wingdings" panose="05000000000000000000" pitchFamily="2" charset="2"/>
              </a:rPr>
              <a:t>Business</a:t>
            </a:r>
            <a:r>
              <a:rPr kumimoji="0" lang="en-US"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 Must</a:t>
            </a:r>
            <a:endParaRPr kumimoji="0" lang="en-US" sz="1200" b="0" i="0" u="none" strike="noStrike" kern="1200" cap="none" spc="0" normalizeH="0" baseline="0" noProof="0">
              <a:ln>
                <a:noFill/>
              </a:ln>
              <a:solidFill>
                <a:srgbClr val="414241"/>
              </a:solidFill>
              <a:effectLst/>
              <a:uLnTx/>
              <a:uFillTx/>
              <a:latin typeface="Century Gothic"/>
              <a:ea typeface="+mn-ea"/>
              <a:cs typeface="+mn-cs"/>
            </a:endParaRPr>
          </a:p>
        </p:txBody>
      </p:sp>
      <p:sp>
        <p:nvSpPr>
          <p:cNvPr id="13" name="ZoneTexte 17"/>
          <p:cNvSpPr txBox="1"/>
          <p:nvPr/>
        </p:nvSpPr>
        <p:spPr>
          <a:xfrm>
            <a:off x="9288615" y="42863"/>
            <a:ext cx="2798282"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lumMod val="65000"/>
                  </a:prstClr>
                </a:solidFill>
                <a:effectLst/>
                <a:uLnTx/>
                <a:uFillTx/>
                <a:latin typeface="Century Gothic" panose="020B0502020202020204" pitchFamily="34" charset="0"/>
                <a:ea typeface="AvantGarde Bk BT Book" charset="0"/>
                <a:cs typeface="AvantGarde Bk BT Book" charset="0"/>
              </a:rPr>
              <a:t>Operational Marketing</a:t>
            </a:r>
          </a:p>
        </p:txBody>
      </p:sp>
      <p:pic>
        <p:nvPicPr>
          <p:cNvPr id="3" name="Image 17" descr="A close up of a sign&#10;&#10;Description generated with very high confidence">
            <a:extLst>
              <a:ext uri="{FF2B5EF4-FFF2-40B4-BE49-F238E27FC236}">
                <a16:creationId xmlns:a16="http://schemas.microsoft.com/office/drawing/2014/main" id="{608F9279-B4FF-4B85-92F1-62BE3D4FC754}"/>
              </a:ext>
            </a:extLst>
          </p:cNvPr>
          <p:cNvPicPr>
            <a:picLocks noChangeAspect="1"/>
          </p:cNvPicPr>
          <p:nvPr/>
        </p:nvPicPr>
        <p:blipFill>
          <a:blip r:embed="rId3"/>
          <a:stretch>
            <a:fillRect/>
          </a:stretch>
        </p:blipFill>
        <p:spPr>
          <a:xfrm>
            <a:off x="10990884" y="396147"/>
            <a:ext cx="1201116" cy="1121922"/>
          </a:xfrm>
          <a:prstGeom prst="rect">
            <a:avLst/>
          </a:prstGeom>
        </p:spPr>
      </p:pic>
    </p:spTree>
    <p:extLst>
      <p:ext uri="{BB962C8B-B14F-4D97-AF65-F5344CB8AC3E}">
        <p14:creationId xmlns:p14="http://schemas.microsoft.com/office/powerpoint/2010/main" val="2809961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Rectangle 132"/>
          <p:cNvSpPr/>
          <p:nvPr/>
        </p:nvSpPr>
        <p:spPr>
          <a:xfrm>
            <a:off x="104530" y="1132161"/>
            <a:ext cx="282309" cy="506558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451312" rtl="0" eaLnBrk="1" fontAlgn="ctr"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srgbClr val="FFFFFF"/>
                </a:solidFill>
                <a:effectLst/>
                <a:uLnTx/>
                <a:uFillTx/>
                <a:latin typeface="Century Gothic" panose="020B0502020202020204" pitchFamily="34" charset="0"/>
                <a:ea typeface="+mn-ea"/>
                <a:cs typeface="+mn-cs"/>
              </a:rPr>
              <a:t>SELF-DIRECTED</a:t>
            </a:r>
          </a:p>
        </p:txBody>
      </p:sp>
      <p:sp>
        <p:nvSpPr>
          <p:cNvPr id="95" name="Rectangle 94">
            <a:hlinkClick r:id="rId3" action="ppaction://hlinksldjump"/>
          </p:cNvPr>
          <p:cNvSpPr/>
          <p:nvPr/>
        </p:nvSpPr>
        <p:spPr>
          <a:xfrm>
            <a:off x="8952170" y="2147152"/>
            <a:ext cx="3096000" cy="180000"/>
          </a:xfrm>
          <a:prstGeom prst="rect">
            <a:avLst/>
          </a:prstGeom>
          <a:solidFill>
            <a:schemeClr val="bg1">
              <a:lumMod val="85000"/>
            </a:schemeClr>
          </a:solidFill>
          <a:ln w="3175">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1312"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rgbClr val="000000"/>
                </a:solidFill>
                <a:effectLst/>
                <a:uLnTx/>
                <a:uFillTx/>
                <a:latin typeface="Century Gothic" panose="020B0502020202020204" pitchFamily="34" charset="0"/>
                <a:ea typeface="+mn-ea"/>
                <a:cs typeface="+mn-cs"/>
              </a:rPr>
              <a:t>360° FEEDBACK</a:t>
            </a:r>
          </a:p>
        </p:txBody>
      </p:sp>
      <p:sp>
        <p:nvSpPr>
          <p:cNvPr id="114" name="Rectangle 113">
            <a:hlinkClick r:id="rId4"/>
          </p:cNvPr>
          <p:cNvSpPr/>
          <p:nvPr/>
        </p:nvSpPr>
        <p:spPr>
          <a:xfrm>
            <a:off x="2298666" y="5172700"/>
            <a:ext cx="3096000" cy="180000"/>
          </a:xfrm>
          <a:prstGeom prst="rect">
            <a:avLst/>
          </a:prstGeom>
          <a:noFill/>
          <a:ln w="31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1312" rtl="0" eaLnBrk="1" fontAlgn="auto" latinLnBrk="0" hangingPunct="1">
              <a:lnSpc>
                <a:spcPct val="100000"/>
              </a:lnSpc>
              <a:spcBef>
                <a:spcPts val="0"/>
              </a:spcBef>
              <a:spcAft>
                <a:spcPts val="0"/>
              </a:spcAft>
              <a:buClrTx/>
              <a:buSzTx/>
              <a:buFontTx/>
              <a:buNone/>
              <a:tabLst/>
              <a:defRPr/>
            </a:pPr>
            <a:r>
              <a:rPr kumimoji="0" lang="en-GB" sz="800" b="0" i="0" u="none" strike="noStrike" kern="1200" cap="all" spc="0" normalizeH="0" baseline="0" noProof="0">
                <a:ln>
                  <a:noFill/>
                </a:ln>
                <a:solidFill>
                  <a:srgbClr val="000000"/>
                </a:solidFill>
                <a:effectLst/>
                <a:uLnTx/>
                <a:uFillTx/>
                <a:latin typeface="Century Gothic" panose="020B0502020202020204" pitchFamily="34" charset="0"/>
                <a:ea typeface="+mn-ea"/>
                <a:cs typeface="+mn-cs"/>
              </a:rPr>
              <a:t>     Successful Negotiation: Essentials skills </a:t>
            </a:r>
          </a:p>
        </p:txBody>
      </p:sp>
      <p:sp>
        <p:nvSpPr>
          <p:cNvPr id="120" name="Rectangle 119">
            <a:hlinkClick r:id="rId5"/>
          </p:cNvPr>
          <p:cNvSpPr/>
          <p:nvPr/>
        </p:nvSpPr>
        <p:spPr>
          <a:xfrm>
            <a:off x="2298666" y="3160239"/>
            <a:ext cx="3096000" cy="180000"/>
          </a:xfrm>
          <a:prstGeom prst="rect">
            <a:avLst/>
          </a:prstGeom>
          <a:noFill/>
          <a:ln w="31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1312" rtl="0" eaLnBrk="1" fontAlgn="auto" latinLnBrk="0" hangingPunct="1">
              <a:lnSpc>
                <a:spcPct val="100000"/>
              </a:lnSpc>
              <a:spcBef>
                <a:spcPts val="0"/>
              </a:spcBef>
              <a:spcAft>
                <a:spcPts val="0"/>
              </a:spcAft>
              <a:buClrTx/>
              <a:buSzTx/>
              <a:buFontTx/>
              <a:buNone/>
              <a:tabLst/>
              <a:defRPr/>
            </a:pPr>
            <a:r>
              <a:rPr kumimoji="0" lang="en-GB" sz="800" b="0" i="0" u="none" strike="noStrike" kern="1200" cap="all" spc="0" normalizeH="0" baseline="0" noProof="0">
                <a:ln>
                  <a:noFill/>
                </a:ln>
                <a:solidFill>
                  <a:srgbClr val="000000"/>
                </a:solidFill>
                <a:effectLst/>
                <a:uLnTx/>
                <a:uFillTx/>
                <a:latin typeface="Century Gothic" panose="020B0502020202020204" pitchFamily="34" charset="0"/>
                <a:ea typeface="+mn-ea"/>
                <a:cs typeface="+mn-cs"/>
              </a:rPr>
              <a:t>                 The Science of Well-Being</a:t>
            </a:r>
          </a:p>
        </p:txBody>
      </p:sp>
      <p:pic>
        <p:nvPicPr>
          <p:cNvPr id="121" name="Picture 7" descr="http://opencollection.files.wordpress.com/2013/09/coursera-logo-nobg.png">
            <a:hlinkClick r:id="rId5"/>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4311056" y="3204672"/>
            <a:ext cx="468000" cy="93932"/>
          </a:xfrm>
          <a:prstGeom prst="rect">
            <a:avLst/>
          </a:prstGeom>
          <a:noFill/>
          <a:ln w="3175">
            <a:noFill/>
          </a:ln>
          <a:extLst>
            <a:ext uri="{909E8E84-426E-40DD-AFC4-6F175D3DCCD1}">
              <a14:hiddenFill xmlns:a14="http://schemas.microsoft.com/office/drawing/2010/main">
                <a:solidFill>
                  <a:srgbClr val="FFFFFF"/>
                </a:solidFill>
              </a14:hiddenFill>
            </a:ext>
          </a:extLst>
        </p:spPr>
      </p:pic>
      <p:sp>
        <p:nvSpPr>
          <p:cNvPr id="125" name="Rectangle 124">
            <a:hlinkClick r:id="rId7"/>
          </p:cNvPr>
          <p:cNvSpPr/>
          <p:nvPr/>
        </p:nvSpPr>
        <p:spPr>
          <a:xfrm>
            <a:off x="2298666" y="2472560"/>
            <a:ext cx="3096000" cy="180000"/>
          </a:xfrm>
          <a:prstGeom prst="rect">
            <a:avLst/>
          </a:prstGeom>
          <a:noFill/>
          <a:ln w="31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1312" rtl="0" eaLnBrk="1" fontAlgn="auto" latinLnBrk="0" hangingPunct="1">
              <a:lnSpc>
                <a:spcPct val="100000"/>
              </a:lnSpc>
              <a:spcBef>
                <a:spcPts val="0"/>
              </a:spcBef>
              <a:spcAft>
                <a:spcPts val="0"/>
              </a:spcAft>
              <a:buClrTx/>
              <a:buSzTx/>
              <a:buFontTx/>
              <a:buNone/>
              <a:tabLst/>
              <a:defRPr/>
            </a:pPr>
            <a:r>
              <a:rPr kumimoji="0" lang="en-GB" sz="800" b="0" i="0" u="none" strike="noStrike" kern="1200" cap="all" spc="0" normalizeH="0" baseline="0" noProof="0">
                <a:ln>
                  <a:noFill/>
                </a:ln>
                <a:solidFill>
                  <a:srgbClr val="000000"/>
                </a:solidFill>
                <a:effectLst/>
                <a:uLnTx/>
                <a:uFillTx/>
                <a:latin typeface="Century Gothic" panose="020B0502020202020204" pitchFamily="34" charset="0"/>
                <a:ea typeface="+mn-ea"/>
                <a:cs typeface="+mn-cs"/>
              </a:rPr>
              <a:t>                   Learning how to learn</a:t>
            </a:r>
          </a:p>
        </p:txBody>
      </p:sp>
      <p:pic>
        <p:nvPicPr>
          <p:cNvPr id="126" name="Picture 7" descr="http://opencollection.files.wordpress.com/2013/09/coursera-logo-nobg.png">
            <a:hlinkClick r:id="rId7"/>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4260161" y="2516993"/>
            <a:ext cx="468000" cy="93932"/>
          </a:xfrm>
          <a:prstGeom prst="rect">
            <a:avLst/>
          </a:prstGeom>
          <a:noFill/>
          <a:ln w="3175">
            <a:noFill/>
          </a:ln>
          <a:extLst>
            <a:ext uri="{909E8E84-426E-40DD-AFC4-6F175D3DCCD1}">
              <a14:hiddenFill xmlns:a14="http://schemas.microsoft.com/office/drawing/2010/main">
                <a:solidFill>
                  <a:srgbClr val="FFFFFF"/>
                </a:solidFill>
              </a14:hiddenFill>
            </a:ext>
          </a:extLst>
        </p:spPr>
      </p:pic>
      <p:sp>
        <p:nvSpPr>
          <p:cNvPr id="139" name="Rectangle 55">
            <a:hlinkClick r:id="rId8" action="ppaction://hlinksldjump"/>
          </p:cNvPr>
          <p:cNvSpPr/>
          <p:nvPr/>
        </p:nvSpPr>
        <p:spPr>
          <a:xfrm>
            <a:off x="5613382" y="4858799"/>
            <a:ext cx="3096000" cy="180000"/>
          </a:xfrm>
          <a:prstGeom prst="rect">
            <a:avLst/>
          </a:prstGeom>
          <a:solidFill>
            <a:schemeClr val="bg1">
              <a:lumMod val="85000"/>
            </a:schemeClr>
          </a:solidFill>
          <a:ln w="3175">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1312"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rgbClr val="000000"/>
                </a:solidFill>
                <a:effectLst/>
                <a:uLnTx/>
                <a:uFillTx/>
                <a:latin typeface="Century Gothic" panose="020B0502020202020204" pitchFamily="34" charset="0"/>
                <a:ea typeface="+mn-ea"/>
                <a:cs typeface="+mn-cs"/>
              </a:rPr>
              <a:t>MEETING SUCCESS</a:t>
            </a:r>
          </a:p>
        </p:txBody>
      </p:sp>
      <p:sp>
        <p:nvSpPr>
          <p:cNvPr id="140" name="Rectangle 56">
            <a:hlinkClick r:id="rId9" action="ppaction://hlinksldjump"/>
          </p:cNvPr>
          <p:cNvSpPr/>
          <p:nvPr/>
        </p:nvSpPr>
        <p:spPr>
          <a:xfrm>
            <a:off x="2298666" y="4199940"/>
            <a:ext cx="3096000" cy="180000"/>
          </a:xfrm>
          <a:prstGeom prst="rect">
            <a:avLst/>
          </a:prstGeom>
          <a:solidFill>
            <a:schemeClr val="bg1">
              <a:lumMod val="85000"/>
            </a:schemeClr>
          </a:solidFill>
          <a:ln w="3175">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451312">
              <a:defRPr/>
            </a:pPr>
            <a:r>
              <a:rPr lang="en-GB" sz="800" cap="all">
                <a:solidFill>
                  <a:srgbClr val="000000"/>
                </a:solidFill>
                <a:latin typeface="Century Gothic" panose="020B0502020202020204" pitchFamily="34" charset="0"/>
              </a:rPr>
              <a:t>COMMUNICATION FOR IMPACT</a:t>
            </a:r>
          </a:p>
        </p:txBody>
      </p:sp>
      <p:sp>
        <p:nvSpPr>
          <p:cNvPr id="193" name="Rectangle 78"/>
          <p:cNvSpPr/>
          <p:nvPr/>
        </p:nvSpPr>
        <p:spPr>
          <a:xfrm>
            <a:off x="486597" y="1652747"/>
            <a:ext cx="360000" cy="1698282"/>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58643" tIns="29322" rIns="58643" bIns="29322" numCol="1" spcCol="0" rtlCol="0" fromWordArt="0" anchor="ctr" anchorCtr="0" forceAA="0" compatLnSpc="1">
            <a:prstTxWarp prst="textNoShape">
              <a:avLst/>
            </a:prstTxWarp>
            <a:noAutofit/>
          </a:bodyPr>
          <a:lstStyle/>
          <a:p>
            <a:pPr algn="ctr" defTabSz="945988" fontAlgn="ctr">
              <a:defRPr/>
            </a:pPr>
            <a:r>
              <a:rPr kumimoji="0" lang="en-GB" sz="900" b="0" i="0" u="none" strike="noStrike" kern="1200" cap="none" spc="0" normalizeH="0" baseline="0" noProof="0">
                <a:ln>
                  <a:noFill/>
                </a:ln>
                <a:effectLst/>
                <a:uLnTx/>
                <a:uFillTx/>
                <a:latin typeface="Century Gothic"/>
              </a:rPr>
              <a:t>FLEX</a:t>
            </a:r>
            <a:r>
              <a:rPr lang="en-GB" sz="900">
                <a:latin typeface="Century Gothic"/>
              </a:rPr>
              <a:t> </a:t>
            </a:r>
            <a:endParaRPr kumimoji="0" lang="en-GB" sz="900" b="0" i="0" u="none" strike="noStrike" kern="1200" cap="none" spc="0" normalizeH="0" baseline="0" noProof="0">
              <a:ln>
                <a:noFill/>
              </a:ln>
              <a:solidFill>
                <a:prstClr val="white"/>
              </a:solidFill>
              <a:effectLst/>
              <a:uLnTx/>
              <a:uFillTx/>
              <a:latin typeface="Century Gothic" panose="020B0502020202020204" pitchFamily="34" charset="0"/>
              <a:ea typeface="+mn-ea"/>
              <a:cs typeface="+mn-cs"/>
            </a:endParaRPr>
          </a:p>
        </p:txBody>
      </p:sp>
      <p:sp>
        <p:nvSpPr>
          <p:cNvPr id="197" name="Rectangle 110"/>
          <p:cNvSpPr/>
          <p:nvPr/>
        </p:nvSpPr>
        <p:spPr>
          <a:xfrm>
            <a:off x="929513" y="4106997"/>
            <a:ext cx="1224000" cy="38422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all" spc="0" normalizeH="0" baseline="0" noProof="0">
                <a:ln>
                  <a:noFill/>
                </a:ln>
                <a:solidFill>
                  <a:prstClr val="white"/>
                </a:solidFill>
                <a:effectLst/>
                <a:uLnTx/>
                <a:uFillTx/>
                <a:latin typeface="Century Gothic" panose="020B0502020202020204" pitchFamily="34" charset="0"/>
                <a:ea typeface="+mn-ea"/>
                <a:cs typeface="+mn-cs"/>
              </a:rPr>
              <a:t>Public Speaking</a:t>
            </a:r>
          </a:p>
        </p:txBody>
      </p:sp>
      <p:sp>
        <p:nvSpPr>
          <p:cNvPr id="165" name="Rectangle 110"/>
          <p:cNvSpPr/>
          <p:nvPr/>
        </p:nvSpPr>
        <p:spPr>
          <a:xfrm>
            <a:off x="929513" y="5172700"/>
            <a:ext cx="1224000" cy="45211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all" spc="0" normalizeH="0" baseline="0" noProof="0">
                <a:ln>
                  <a:noFill/>
                </a:ln>
                <a:solidFill>
                  <a:prstClr val="white"/>
                </a:solidFill>
                <a:effectLst/>
                <a:uLnTx/>
                <a:uFillTx/>
                <a:latin typeface="Century Gothic" panose="020B0502020202020204" pitchFamily="34" charset="0"/>
                <a:ea typeface="+mn-ea"/>
                <a:cs typeface="+mn-cs"/>
              </a:rPr>
              <a:t>Convince &amp; influence</a:t>
            </a:r>
          </a:p>
        </p:txBody>
      </p:sp>
      <p:sp>
        <p:nvSpPr>
          <p:cNvPr id="176" name="Rectangle 110"/>
          <p:cNvSpPr/>
          <p:nvPr/>
        </p:nvSpPr>
        <p:spPr>
          <a:xfrm>
            <a:off x="929513" y="2396657"/>
            <a:ext cx="1224000" cy="42825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all" spc="0" normalizeH="0" baseline="0" noProof="0">
                <a:ln>
                  <a:noFill/>
                </a:ln>
                <a:solidFill>
                  <a:prstClr val="white"/>
                </a:solidFill>
                <a:effectLst/>
                <a:uLnTx/>
                <a:uFillTx/>
                <a:latin typeface="Century Gothic" panose="020B0502020202020204" pitchFamily="34" charset="0"/>
                <a:ea typeface="+mn-ea"/>
                <a:cs typeface="+mn-cs"/>
              </a:rPr>
              <a:t>Grow yourself</a:t>
            </a:r>
          </a:p>
        </p:txBody>
      </p:sp>
      <p:sp>
        <p:nvSpPr>
          <p:cNvPr id="177" name="Rectangle 110"/>
          <p:cNvSpPr/>
          <p:nvPr/>
        </p:nvSpPr>
        <p:spPr>
          <a:xfrm>
            <a:off x="929513" y="1677468"/>
            <a:ext cx="1224000" cy="649684"/>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all" spc="0" normalizeH="0" baseline="0" noProof="0">
                <a:ln>
                  <a:noFill/>
                </a:ln>
                <a:solidFill>
                  <a:prstClr val="white"/>
                </a:solidFill>
                <a:effectLst/>
                <a:uLnTx/>
                <a:uFillTx/>
                <a:latin typeface="Century Gothic" panose="020B0502020202020204" pitchFamily="34" charset="0"/>
                <a:ea typeface="+mn-ea"/>
                <a:cs typeface="+mn-cs"/>
              </a:rPr>
              <a:t>Know yourself</a:t>
            </a:r>
          </a:p>
        </p:txBody>
      </p:sp>
      <p:sp>
        <p:nvSpPr>
          <p:cNvPr id="178" name="Rectangle 110"/>
          <p:cNvSpPr/>
          <p:nvPr/>
        </p:nvSpPr>
        <p:spPr>
          <a:xfrm>
            <a:off x="929513" y="2913428"/>
            <a:ext cx="1224000" cy="43760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all" spc="0" normalizeH="0" baseline="0" noProof="0">
                <a:ln>
                  <a:noFill/>
                </a:ln>
                <a:solidFill>
                  <a:prstClr val="white"/>
                </a:solidFill>
                <a:effectLst/>
                <a:uLnTx/>
                <a:uFillTx/>
                <a:latin typeface="Century Gothic" panose="020B0502020202020204" pitchFamily="34" charset="0"/>
                <a:ea typeface="+mn-ea"/>
                <a:cs typeface="+mn-cs"/>
              </a:rPr>
              <a:t>Take care of yourself</a:t>
            </a:r>
          </a:p>
        </p:txBody>
      </p:sp>
      <p:sp>
        <p:nvSpPr>
          <p:cNvPr id="179" name="Rectangle 94">
            <a:hlinkClick r:id="rId10"/>
          </p:cNvPr>
          <p:cNvSpPr/>
          <p:nvPr/>
        </p:nvSpPr>
        <p:spPr>
          <a:xfrm>
            <a:off x="2298666" y="1677468"/>
            <a:ext cx="3096000" cy="180000"/>
          </a:xfrm>
          <a:prstGeom prst="rect">
            <a:avLst/>
          </a:prstGeom>
          <a:noFill/>
          <a:ln w="31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1312" rtl="0" eaLnBrk="1" fontAlgn="auto" latinLnBrk="0" hangingPunct="1">
              <a:lnSpc>
                <a:spcPct val="100000"/>
              </a:lnSpc>
              <a:spcBef>
                <a:spcPts val="0"/>
              </a:spcBef>
              <a:spcAft>
                <a:spcPts val="0"/>
              </a:spcAft>
              <a:buClrTx/>
              <a:buSzTx/>
              <a:buFontTx/>
              <a:buNone/>
              <a:tabLst/>
              <a:defRPr/>
            </a:pPr>
            <a:r>
              <a:rPr kumimoji="0" lang="en-GB" sz="800" b="0" i="0" u="none" strike="noStrike" kern="1200" cap="all" spc="0" normalizeH="0" baseline="0" noProof="0" err="1">
                <a:ln>
                  <a:noFill/>
                </a:ln>
                <a:solidFill>
                  <a:prstClr val="black"/>
                </a:solidFill>
                <a:effectLst/>
                <a:uLnTx/>
                <a:uFillTx/>
                <a:latin typeface="Century Gothic" panose="020B0502020202020204" pitchFamily="34" charset="0"/>
                <a:ea typeface="+mn-ea"/>
                <a:cs typeface="+mn-cs"/>
              </a:rPr>
              <a:t>LeadEnable</a:t>
            </a:r>
            <a:r>
              <a:rPr kumimoji="0" lang="en-GB" sz="800" b="0" i="0" u="none" strike="noStrike" kern="1200" cap="all" spc="0" normalizeH="0" baseline="0" noProof="0">
                <a:ln>
                  <a:noFill/>
                </a:ln>
                <a:solidFill>
                  <a:prstClr val="black"/>
                </a:solidFill>
                <a:effectLst/>
                <a:uLnTx/>
                <a:uFillTx/>
                <a:latin typeface="Century Gothic" panose="020B0502020202020204" pitchFamily="34" charset="0"/>
                <a:ea typeface="+mn-ea"/>
                <a:cs typeface="+mn-cs"/>
              </a:rPr>
              <a:t> Selfie</a:t>
            </a:r>
          </a:p>
        </p:txBody>
      </p:sp>
      <p:pic>
        <p:nvPicPr>
          <p:cNvPr id="180" name="Image 179">
            <a:hlinkClick r:id="rId10"/>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4314692" y="1658804"/>
            <a:ext cx="570652" cy="240275"/>
          </a:xfrm>
          <a:prstGeom prst="rect">
            <a:avLst/>
          </a:prstGeom>
        </p:spPr>
      </p:pic>
      <p:sp>
        <p:nvSpPr>
          <p:cNvPr id="183" name="Rectangle 110"/>
          <p:cNvSpPr/>
          <p:nvPr/>
        </p:nvSpPr>
        <p:spPr>
          <a:xfrm>
            <a:off x="486597" y="1132161"/>
            <a:ext cx="1666916" cy="46114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all" spc="0" normalizeH="0" baseline="0" noProof="0">
                <a:ln>
                  <a:noFill/>
                </a:ln>
                <a:solidFill>
                  <a:prstClr val="white"/>
                </a:solidFill>
                <a:effectLst/>
                <a:uLnTx/>
                <a:uFillTx/>
                <a:latin typeface="Century Gothic" panose="020B0502020202020204" pitchFamily="34" charset="0"/>
                <a:ea typeface="+mn-ea"/>
                <a:cs typeface="+mn-cs"/>
              </a:rPr>
              <a:t>Self-Development…</a:t>
            </a:r>
          </a:p>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1" i="0" u="sng" strike="noStrike" kern="1200" cap="all" spc="0" normalizeH="0" baseline="0" noProof="0">
                <a:ln>
                  <a:noFill/>
                </a:ln>
                <a:solidFill>
                  <a:prstClr val="white"/>
                </a:solidFill>
                <a:effectLst/>
                <a:uLnTx/>
                <a:uFillTx/>
                <a:latin typeface="Century Gothic" panose="020B0502020202020204" pitchFamily="34" charset="0"/>
                <a:ea typeface="+mn-ea"/>
                <a:cs typeface="+mn-cs"/>
              </a:rPr>
              <a:t>To Manage yourself</a:t>
            </a:r>
          </a:p>
        </p:txBody>
      </p:sp>
      <p:sp>
        <p:nvSpPr>
          <p:cNvPr id="184" name="Rectangle 110"/>
          <p:cNvSpPr/>
          <p:nvPr/>
        </p:nvSpPr>
        <p:spPr>
          <a:xfrm>
            <a:off x="486597" y="3570618"/>
            <a:ext cx="1666916" cy="46114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all" spc="0" normalizeH="0" baseline="0" noProof="0">
                <a:ln>
                  <a:noFill/>
                </a:ln>
                <a:solidFill>
                  <a:prstClr val="white"/>
                </a:solidFill>
                <a:effectLst/>
                <a:uLnTx/>
                <a:uFillTx/>
                <a:latin typeface="Century Gothic" panose="020B0502020202020204" pitchFamily="34" charset="0"/>
                <a:ea typeface="+mn-ea"/>
                <a:cs typeface="+mn-cs"/>
              </a:rPr>
              <a:t>Self-Development…</a:t>
            </a:r>
          </a:p>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1" i="0" u="sng" strike="noStrike" kern="1200" cap="all" spc="0" normalizeH="0" baseline="0" noProof="0">
                <a:ln>
                  <a:noFill/>
                </a:ln>
                <a:solidFill>
                  <a:prstClr val="white"/>
                </a:solidFill>
                <a:effectLst/>
                <a:uLnTx/>
                <a:uFillTx/>
                <a:latin typeface="Century Gothic" panose="020B0502020202020204" pitchFamily="34" charset="0"/>
                <a:ea typeface="+mn-ea"/>
                <a:cs typeface="+mn-cs"/>
              </a:rPr>
              <a:t>To interact with others</a:t>
            </a:r>
          </a:p>
        </p:txBody>
      </p:sp>
      <p:sp>
        <p:nvSpPr>
          <p:cNvPr id="185" name="Rectangle 184">
            <a:hlinkClick r:id="rId12"/>
          </p:cNvPr>
          <p:cNvSpPr/>
          <p:nvPr/>
        </p:nvSpPr>
        <p:spPr>
          <a:xfrm>
            <a:off x="5621608" y="1942392"/>
            <a:ext cx="3096000" cy="180000"/>
          </a:xfrm>
          <a:prstGeom prst="rect">
            <a:avLst/>
          </a:prstGeom>
          <a:noFill/>
          <a:ln w="31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1312" rtl="0" eaLnBrk="1" fontAlgn="auto" latinLnBrk="0" hangingPunct="1">
              <a:lnSpc>
                <a:spcPct val="100000"/>
              </a:lnSpc>
              <a:spcBef>
                <a:spcPts val="0"/>
              </a:spcBef>
              <a:spcAft>
                <a:spcPts val="0"/>
              </a:spcAft>
              <a:buClrTx/>
              <a:buSzTx/>
              <a:buFontTx/>
              <a:buNone/>
              <a:tabLst/>
              <a:defRPr/>
            </a:pPr>
            <a:r>
              <a:rPr kumimoji="0" lang="en-GB" sz="800" b="0" i="0" u="none" strike="noStrike" kern="1200" cap="all" spc="0" normalizeH="0" baseline="0" noProof="0">
                <a:ln>
                  <a:noFill/>
                </a:ln>
                <a:solidFill>
                  <a:srgbClr val="000000"/>
                </a:solidFill>
                <a:effectLst/>
                <a:uLnTx/>
                <a:uFillTx/>
                <a:latin typeface="Century Gothic" panose="020B0502020202020204" pitchFamily="34" charset="0"/>
                <a:ea typeface="+mn-ea"/>
                <a:cs typeface="+mn-cs"/>
              </a:rPr>
              <a:t>                Personality Types at Work</a:t>
            </a:r>
          </a:p>
        </p:txBody>
      </p:sp>
      <p:pic>
        <p:nvPicPr>
          <p:cNvPr id="201" name="Picture 7" descr="http://opencollection.files.wordpress.com/2013/09/coursera-logo-nobg.png">
            <a:hlinkClick r:id="rId12"/>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7624473" y="1986825"/>
            <a:ext cx="468000" cy="93932"/>
          </a:xfrm>
          <a:prstGeom prst="rect">
            <a:avLst/>
          </a:prstGeom>
          <a:noFill/>
          <a:ln w="3175">
            <a:noFill/>
          </a:ln>
          <a:extLst>
            <a:ext uri="{909E8E84-426E-40DD-AFC4-6F175D3DCCD1}">
              <a14:hiddenFill xmlns:a14="http://schemas.microsoft.com/office/drawing/2010/main">
                <a:solidFill>
                  <a:srgbClr val="FFFFFF"/>
                </a:solidFill>
              </a14:hiddenFill>
            </a:ext>
          </a:extLst>
        </p:spPr>
      </p:pic>
      <p:sp>
        <p:nvSpPr>
          <p:cNvPr id="202" name="Rectangle 94">
            <a:hlinkClick r:id="rId13"/>
          </p:cNvPr>
          <p:cNvSpPr/>
          <p:nvPr/>
        </p:nvSpPr>
        <p:spPr>
          <a:xfrm>
            <a:off x="5621608" y="1677468"/>
            <a:ext cx="3096000" cy="180000"/>
          </a:xfrm>
          <a:prstGeom prst="rect">
            <a:avLst/>
          </a:prstGeom>
          <a:noFill/>
          <a:ln w="31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1312" rtl="0" eaLnBrk="1" fontAlgn="auto" latinLnBrk="0" hangingPunct="1">
              <a:lnSpc>
                <a:spcPct val="100000"/>
              </a:lnSpc>
              <a:spcBef>
                <a:spcPts val="0"/>
              </a:spcBef>
              <a:spcAft>
                <a:spcPts val="0"/>
              </a:spcAft>
              <a:buClrTx/>
              <a:buSzTx/>
              <a:buFontTx/>
              <a:buNone/>
              <a:tabLst/>
              <a:defRPr/>
            </a:pPr>
            <a:r>
              <a:rPr kumimoji="0" lang="en-GB" sz="800" b="0" i="0" u="none" strike="noStrike" kern="1200" cap="all" spc="0" normalizeH="0" baseline="0" noProof="0">
                <a:ln>
                  <a:noFill/>
                </a:ln>
                <a:solidFill>
                  <a:prstClr val="black"/>
                </a:solidFill>
                <a:effectLst/>
                <a:uLnTx/>
                <a:uFillTx/>
                <a:latin typeface="Century Gothic" panose="020B0502020202020204" pitchFamily="34" charset="0"/>
                <a:ea typeface="+mn-ea"/>
                <a:cs typeface="+mn-cs"/>
              </a:rPr>
              <a:t>      Team shift for smarter team work</a:t>
            </a:r>
          </a:p>
        </p:txBody>
      </p:sp>
      <p:pic>
        <p:nvPicPr>
          <p:cNvPr id="203" name="Image 202">
            <a:hlinkClick r:id="rId13"/>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7784779" y="1650982"/>
            <a:ext cx="570652" cy="240275"/>
          </a:xfrm>
          <a:prstGeom prst="rect">
            <a:avLst/>
          </a:prstGeom>
        </p:spPr>
      </p:pic>
      <p:grpSp>
        <p:nvGrpSpPr>
          <p:cNvPr id="2" name="Group 1"/>
          <p:cNvGrpSpPr/>
          <p:nvPr/>
        </p:nvGrpSpPr>
        <p:grpSpPr>
          <a:xfrm>
            <a:off x="486597" y="5749480"/>
            <a:ext cx="8222785" cy="434587"/>
            <a:chOff x="486597" y="4601161"/>
            <a:chExt cx="8222785" cy="434587"/>
          </a:xfrm>
        </p:grpSpPr>
        <p:sp>
          <p:nvSpPr>
            <p:cNvPr id="103" name="Rectangle 102">
              <a:hlinkClick r:id="rId14"/>
            </p:cNvPr>
            <p:cNvSpPr/>
            <p:nvPr/>
          </p:nvSpPr>
          <p:spPr>
            <a:xfrm>
              <a:off x="5613382" y="4601161"/>
              <a:ext cx="3096000" cy="180000"/>
            </a:xfrm>
            <a:prstGeom prst="rect">
              <a:avLst/>
            </a:prstGeom>
            <a:noFill/>
            <a:ln w="31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1312" rtl="0" eaLnBrk="1" fontAlgn="auto" latinLnBrk="0" hangingPunct="1">
                <a:lnSpc>
                  <a:spcPct val="100000"/>
                </a:lnSpc>
                <a:spcBef>
                  <a:spcPts val="0"/>
                </a:spcBef>
                <a:spcAft>
                  <a:spcPts val="0"/>
                </a:spcAft>
                <a:buClrTx/>
                <a:buSzTx/>
                <a:buFontTx/>
                <a:buNone/>
                <a:tabLst/>
                <a:defRPr/>
              </a:pPr>
              <a:r>
                <a:rPr kumimoji="0" lang="en-GB" sz="800" b="0" i="0" u="none" strike="noStrike" kern="1200" cap="all" spc="0" normalizeH="0" baseline="0" noProof="0">
                  <a:ln>
                    <a:noFill/>
                  </a:ln>
                  <a:solidFill>
                    <a:srgbClr val="000000"/>
                  </a:solidFill>
                  <a:effectLst/>
                  <a:uLnTx/>
                  <a:uFillTx/>
                  <a:latin typeface="Century Gothic" panose="020B0502020202020204" pitchFamily="34" charset="0"/>
                  <a:ea typeface="+mn-ea"/>
                  <a:cs typeface="+mn-cs"/>
                </a:rPr>
                <a:t>        Leadership and emotional intelligence</a:t>
              </a:r>
            </a:p>
          </p:txBody>
        </p:sp>
        <p:pic>
          <p:nvPicPr>
            <p:cNvPr id="104" name="Picture 7" descr="http://opencollection.files.wordpress.com/2013/09/coursera-logo-nobg.png">
              <a:hlinkClick r:id="rId14"/>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8107875" y="4645594"/>
              <a:ext cx="468000" cy="93932"/>
            </a:xfrm>
            <a:prstGeom prst="rect">
              <a:avLst/>
            </a:prstGeom>
            <a:noFill/>
            <a:ln w="3175">
              <a:noFill/>
            </a:ln>
            <a:extLst>
              <a:ext uri="{909E8E84-426E-40DD-AFC4-6F175D3DCCD1}">
                <a14:hiddenFill xmlns:a14="http://schemas.microsoft.com/office/drawing/2010/main">
                  <a:solidFill>
                    <a:srgbClr val="FFFFFF"/>
                  </a:solidFill>
                </a14:hiddenFill>
              </a:ext>
            </a:extLst>
          </p:spPr>
        </p:pic>
        <p:sp>
          <p:nvSpPr>
            <p:cNvPr id="175" name="Rectangle 110"/>
            <p:cNvSpPr/>
            <p:nvPr/>
          </p:nvSpPr>
          <p:spPr>
            <a:xfrm>
              <a:off x="929513" y="4601161"/>
              <a:ext cx="1224000" cy="434587"/>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all" spc="0" normalizeH="0" baseline="0" noProof="0">
                  <a:ln>
                    <a:noFill/>
                  </a:ln>
                  <a:solidFill>
                    <a:prstClr val="white"/>
                  </a:solidFill>
                  <a:effectLst/>
                  <a:uLnTx/>
                  <a:uFillTx/>
                  <a:latin typeface="Century Gothic" panose="020B0502020202020204" pitchFamily="34" charset="0"/>
                  <a:ea typeface="+mn-ea"/>
                  <a:cs typeface="+mn-cs"/>
                </a:rPr>
                <a:t>Inclusive Cooperation</a:t>
              </a:r>
            </a:p>
          </p:txBody>
        </p:sp>
        <p:sp>
          <p:nvSpPr>
            <p:cNvPr id="206" name="Rectangle 85"/>
            <p:cNvSpPr/>
            <p:nvPr/>
          </p:nvSpPr>
          <p:spPr>
            <a:xfrm>
              <a:off x="486597" y="4601162"/>
              <a:ext cx="360000" cy="434586"/>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58643" tIns="29322" rIns="58643" bIns="29322" numCol="1" spcCol="0" rtlCol="0" fromWordArt="0" anchor="ctr" anchorCtr="0" forceAA="0" compatLnSpc="1">
              <a:prstTxWarp prst="textNoShape">
                <a:avLst/>
              </a:prstTxWarp>
              <a:noAutofit/>
            </a:bodyPr>
            <a:lstStyle/>
            <a:p>
              <a:pPr marL="0" marR="0" lvl="0" indent="0" algn="ctr" defTabSz="945988" rtl="0" eaLnBrk="1" fontAlgn="ctr"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white"/>
                  </a:solidFill>
                  <a:effectLst/>
                  <a:uLnTx/>
                  <a:uFillTx/>
                  <a:latin typeface="Century Gothic" panose="020B0502020202020204" pitchFamily="34" charset="0"/>
                  <a:ea typeface="+mn-ea"/>
                  <a:cs typeface="+mn-cs"/>
                </a:rPr>
                <a:t>FLEX</a:t>
              </a:r>
            </a:p>
          </p:txBody>
        </p:sp>
      </p:grpSp>
      <p:sp>
        <p:nvSpPr>
          <p:cNvPr id="207" name="Rectangle 206"/>
          <p:cNvSpPr/>
          <p:nvPr/>
        </p:nvSpPr>
        <p:spPr>
          <a:xfrm>
            <a:off x="486597" y="4106997"/>
            <a:ext cx="360000" cy="384226"/>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0" tIns="29322" rIns="0" bIns="29322" numCol="1" spcCol="0" rtlCol="0" fromWordArt="0" anchor="ctr" anchorCtr="0" forceAA="0" compatLnSpc="1">
            <a:prstTxWarp prst="textNoShape">
              <a:avLst/>
            </a:prstTxWarp>
            <a:noAutofit/>
          </a:bodyPr>
          <a:lstStyle/>
          <a:p>
            <a:pPr algn="ctr" defTabSz="945988" fontAlgn="ctr">
              <a:defRPr/>
            </a:pPr>
            <a:r>
              <a:rPr lang="en-GB" sz="800" cap="all">
                <a:latin typeface="Century Gothic"/>
              </a:rPr>
              <a:t>FLEX </a:t>
            </a:r>
            <a:r>
              <a:rPr lang="en-GB" sz="800" cap="all" err="1">
                <a:latin typeface="Century Gothic"/>
              </a:rPr>
              <a:t>Selec</a:t>
            </a:r>
            <a:endParaRPr lang="en-GB" sz="800" b="0" i="0" u="none" strike="noStrike" kern="1200" cap="all" spc="0" normalizeH="0" baseline="0" noProof="0" err="1">
              <a:ln>
                <a:noFill/>
              </a:ln>
              <a:effectLst/>
              <a:uLnTx/>
              <a:uFillTx/>
              <a:latin typeface="Century Gothic" panose="020B0502020202020204" pitchFamily="34" charset="0"/>
            </a:endParaRPr>
          </a:p>
        </p:txBody>
      </p:sp>
      <p:sp>
        <p:nvSpPr>
          <p:cNvPr id="208" name="Rectangle 85"/>
          <p:cNvSpPr/>
          <p:nvPr/>
        </p:nvSpPr>
        <p:spPr>
          <a:xfrm>
            <a:off x="486597" y="5172701"/>
            <a:ext cx="360000" cy="179999"/>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58643" tIns="29322" rIns="58643" bIns="29322" numCol="1" spcCol="0" rtlCol="0" fromWordArt="0" anchor="ctr" anchorCtr="0" forceAA="0" compatLnSpc="1">
            <a:prstTxWarp prst="textNoShape">
              <a:avLst/>
            </a:prstTxWarp>
            <a:noAutofit/>
          </a:bodyPr>
          <a:lstStyle/>
          <a:p>
            <a:pPr marL="0" marR="0" lvl="0" indent="0" algn="ctr" defTabSz="945988" rtl="0" eaLnBrk="1" fontAlgn="ctr"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white"/>
                </a:solidFill>
                <a:effectLst/>
                <a:uLnTx/>
                <a:uFillTx/>
                <a:latin typeface="Century Gothic" panose="020B0502020202020204" pitchFamily="34" charset="0"/>
                <a:ea typeface="+mn-ea"/>
                <a:cs typeface="+mn-cs"/>
              </a:rPr>
              <a:t>F</a:t>
            </a:r>
          </a:p>
        </p:txBody>
      </p:sp>
      <p:sp>
        <p:nvSpPr>
          <p:cNvPr id="209" name="Rectangle 208"/>
          <p:cNvSpPr/>
          <p:nvPr/>
        </p:nvSpPr>
        <p:spPr>
          <a:xfrm>
            <a:off x="486597" y="5418889"/>
            <a:ext cx="360000" cy="205923"/>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0" tIns="29322" rIns="0" bIns="29322" numCol="1" spcCol="0" rtlCol="0" fromWordArt="0" anchor="ctr" anchorCtr="0" forceAA="0" compatLnSpc="1">
            <a:prstTxWarp prst="textNoShape">
              <a:avLst/>
            </a:prstTxWarp>
            <a:noAutofit/>
          </a:bodyPr>
          <a:lstStyle/>
          <a:p>
            <a:pPr marL="0" marR="0" lvl="0" indent="0" algn="ctr" defTabSz="945988" rtl="0" eaLnBrk="1" fontAlgn="ctr" latinLnBrk="0" hangingPunct="1">
              <a:lnSpc>
                <a:spcPct val="100000"/>
              </a:lnSpc>
              <a:spcBef>
                <a:spcPts val="0"/>
              </a:spcBef>
              <a:spcAft>
                <a:spcPts val="0"/>
              </a:spcAft>
              <a:buClrTx/>
              <a:buSzTx/>
              <a:buFontTx/>
              <a:buNone/>
              <a:tabLst/>
              <a:defRPr/>
            </a:pPr>
            <a:r>
              <a:rPr lang="en-GB" sz="800" cap="all">
                <a:latin typeface="Century Gothic" panose="020B0502020202020204" pitchFamily="34" charset="0"/>
              </a:rPr>
              <a:t>FS</a:t>
            </a:r>
            <a:endParaRPr lang="en-GB" sz="800" b="0" i="0" u="none" strike="noStrike" kern="1200" cap="all" spc="0" normalizeH="0" baseline="0" noProof="0">
              <a:ln>
                <a:noFill/>
              </a:ln>
              <a:effectLst/>
              <a:uLnTx/>
              <a:uFillTx/>
              <a:latin typeface="Century Gothic" panose="020B0502020202020204" pitchFamily="34" charset="0"/>
            </a:endParaRPr>
          </a:p>
        </p:txBody>
      </p:sp>
      <p:sp>
        <p:nvSpPr>
          <p:cNvPr id="211" name="Rectangle 56">
            <a:hlinkClick r:id="rId15" action="ppaction://hlinksldjump"/>
          </p:cNvPr>
          <p:cNvSpPr/>
          <p:nvPr/>
        </p:nvSpPr>
        <p:spPr>
          <a:xfrm>
            <a:off x="8952170" y="5358306"/>
            <a:ext cx="3096000" cy="180000"/>
          </a:xfrm>
          <a:prstGeom prst="rect">
            <a:avLst/>
          </a:prstGeom>
          <a:solidFill>
            <a:schemeClr val="bg1">
              <a:lumMod val="85000"/>
            </a:schemeClr>
          </a:solidFill>
          <a:ln w="3175">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1312" rtl="0" eaLnBrk="1" fontAlgn="auto" latinLnBrk="0" hangingPunct="1">
              <a:lnSpc>
                <a:spcPct val="100000"/>
              </a:lnSpc>
              <a:spcBef>
                <a:spcPts val="0"/>
              </a:spcBef>
              <a:spcAft>
                <a:spcPts val="0"/>
              </a:spcAft>
              <a:buClrTx/>
              <a:buSzTx/>
              <a:buFontTx/>
              <a:buNone/>
              <a:tabLst/>
              <a:defRPr/>
            </a:pPr>
            <a:r>
              <a:rPr kumimoji="0" lang="en-GB" sz="800" b="0" i="0" u="none" strike="noStrike" kern="1200" cap="all" spc="0" normalizeH="0" baseline="0" noProof="0">
                <a:ln>
                  <a:noFill/>
                </a:ln>
                <a:solidFill>
                  <a:srgbClr val="000000"/>
                </a:solidFill>
                <a:effectLst/>
                <a:uLnTx/>
                <a:uFillTx/>
                <a:latin typeface="Century Gothic" panose="020B0502020202020204" pitchFamily="34" charset="0"/>
                <a:ea typeface="+mn-ea"/>
                <a:cs typeface="+mn-cs"/>
              </a:rPr>
              <a:t>PERSUASION POWER APAC</a:t>
            </a:r>
          </a:p>
        </p:txBody>
      </p:sp>
      <p:sp>
        <p:nvSpPr>
          <p:cNvPr id="212" name="Rectangle 110"/>
          <p:cNvSpPr/>
          <p:nvPr/>
        </p:nvSpPr>
        <p:spPr>
          <a:xfrm>
            <a:off x="929513" y="4592315"/>
            <a:ext cx="1224000" cy="446484"/>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all" spc="0" normalizeH="0" baseline="0" noProof="0">
                <a:ln>
                  <a:noFill/>
                </a:ln>
                <a:solidFill>
                  <a:prstClr val="white"/>
                </a:solidFill>
                <a:effectLst/>
                <a:uLnTx/>
                <a:uFillTx/>
                <a:latin typeface="Century Gothic" panose="020B0502020202020204" pitchFamily="34" charset="0"/>
                <a:ea typeface="+mn-ea"/>
                <a:cs typeface="+mn-cs"/>
              </a:rPr>
              <a:t>Manage conflict</a:t>
            </a:r>
          </a:p>
        </p:txBody>
      </p:sp>
      <p:sp>
        <p:nvSpPr>
          <p:cNvPr id="49" name="Rectangle 48">
            <a:hlinkClick r:id="rId16"/>
          </p:cNvPr>
          <p:cNvSpPr/>
          <p:nvPr/>
        </p:nvSpPr>
        <p:spPr>
          <a:xfrm>
            <a:off x="5621608" y="3171029"/>
            <a:ext cx="3096000" cy="180000"/>
          </a:xfrm>
          <a:prstGeom prst="rect">
            <a:avLst/>
          </a:prstGeom>
          <a:noFill/>
          <a:ln w="31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1312" rtl="0" eaLnBrk="1" fontAlgn="auto" latinLnBrk="0" hangingPunct="1">
              <a:lnSpc>
                <a:spcPct val="100000"/>
              </a:lnSpc>
              <a:spcBef>
                <a:spcPts val="0"/>
              </a:spcBef>
              <a:spcAft>
                <a:spcPts val="0"/>
              </a:spcAft>
              <a:buClrTx/>
              <a:buSzTx/>
              <a:buFontTx/>
              <a:buNone/>
              <a:tabLst/>
              <a:defRPr/>
            </a:pPr>
            <a:r>
              <a:rPr kumimoji="0" lang="en-GB" sz="800" b="0" i="0" u="none" strike="noStrike" kern="1200" cap="all" spc="0" normalizeH="0" baseline="0" noProof="0">
                <a:ln>
                  <a:noFill/>
                </a:ln>
                <a:solidFill>
                  <a:srgbClr val="000000"/>
                </a:solidFill>
                <a:effectLst/>
                <a:uLnTx/>
                <a:uFillTx/>
                <a:latin typeface="Century Gothic" panose="020B0502020202020204" pitchFamily="34" charset="0"/>
                <a:ea typeface="+mn-ea"/>
                <a:cs typeface="+mn-cs"/>
              </a:rPr>
              <a:t>                 Leading the life you want</a:t>
            </a:r>
          </a:p>
        </p:txBody>
      </p:sp>
      <p:pic>
        <p:nvPicPr>
          <p:cNvPr id="50" name="Picture 7" descr="http://opencollection.files.wordpress.com/2013/09/coursera-logo-nobg.png">
            <a:hlinkClick r:id="rId16"/>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7633998" y="3215462"/>
            <a:ext cx="468000" cy="93932"/>
          </a:xfrm>
          <a:prstGeom prst="rect">
            <a:avLst/>
          </a:prstGeom>
          <a:noFill/>
          <a:ln w="3175">
            <a:noFill/>
          </a:ln>
          <a:extLst>
            <a:ext uri="{909E8E84-426E-40DD-AFC4-6F175D3DCCD1}">
              <a14:hiddenFill xmlns:a14="http://schemas.microsoft.com/office/drawing/2010/main">
                <a:solidFill>
                  <a:srgbClr val="FFFFFF"/>
                </a:solidFill>
              </a14:hiddenFill>
            </a:ext>
          </a:extLst>
        </p:spPr>
      </p:pic>
      <p:pic>
        <p:nvPicPr>
          <p:cNvPr id="51" name="Picture 7" descr="http://opencollection.files.wordpress.com/2013/09/coursera-logo-nobg.png">
            <a:hlinkClick r:id="rId4"/>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4784162" y="5229833"/>
            <a:ext cx="468000" cy="93932"/>
          </a:xfrm>
          <a:prstGeom prst="rect">
            <a:avLst/>
          </a:prstGeom>
          <a:noFill/>
          <a:ln w="3175">
            <a:noFill/>
          </a:ln>
          <a:extLst>
            <a:ext uri="{909E8E84-426E-40DD-AFC4-6F175D3DCCD1}">
              <a14:hiddenFill xmlns:a14="http://schemas.microsoft.com/office/drawing/2010/main">
                <a:solidFill>
                  <a:srgbClr val="FFFFFF"/>
                </a:solidFill>
              </a14:hiddenFill>
            </a:ext>
          </a:extLst>
        </p:spPr>
      </p:pic>
      <p:sp>
        <p:nvSpPr>
          <p:cNvPr id="48" name="Rectangle 82">
            <a:hlinkClick r:id="rId17"/>
          </p:cNvPr>
          <p:cNvSpPr/>
          <p:nvPr/>
        </p:nvSpPr>
        <p:spPr>
          <a:xfrm>
            <a:off x="5621608" y="5170607"/>
            <a:ext cx="3096000" cy="180000"/>
          </a:xfrm>
          <a:prstGeom prst="rect">
            <a:avLst/>
          </a:prstGeom>
          <a:noFill/>
          <a:ln w="31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1312" rtl="0" eaLnBrk="1" fontAlgn="auto" latinLnBrk="0" hangingPunct="1">
              <a:lnSpc>
                <a:spcPct val="100000"/>
              </a:lnSpc>
              <a:spcBef>
                <a:spcPts val="0"/>
              </a:spcBef>
              <a:spcAft>
                <a:spcPts val="0"/>
              </a:spcAft>
              <a:buClrTx/>
              <a:buSzTx/>
              <a:buFontTx/>
              <a:buNone/>
              <a:tabLst/>
              <a:defRPr/>
            </a:pPr>
            <a:r>
              <a:rPr kumimoji="0" lang="en-GB" sz="800" b="0" i="0" u="none" strike="noStrike" kern="1200" cap="all" spc="0" normalizeH="0" baseline="0" noProof="0">
                <a:ln>
                  <a:noFill/>
                </a:ln>
                <a:solidFill>
                  <a:srgbClr val="000000"/>
                </a:solidFill>
                <a:effectLst/>
                <a:uLnTx/>
                <a:uFillTx/>
                <a:latin typeface="Century Gothic" panose="020B0502020202020204" pitchFamily="34" charset="0"/>
                <a:ea typeface="+mn-ea"/>
                <a:cs typeface="+mn-cs"/>
              </a:rPr>
              <a:t>                    Influencing People</a:t>
            </a:r>
          </a:p>
        </p:txBody>
      </p:sp>
      <p:pic>
        <p:nvPicPr>
          <p:cNvPr id="52" name="Picture 7" descr="http://opencollection.files.wordpress.com/2013/09/coursera-logo-nobg.png">
            <a:hlinkClick r:id="rId17"/>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7399443" y="5215493"/>
            <a:ext cx="468000" cy="93932"/>
          </a:xfrm>
          <a:prstGeom prst="rect">
            <a:avLst/>
          </a:prstGeom>
          <a:noFill/>
          <a:ln w="3175">
            <a:noFill/>
          </a:ln>
          <a:extLst>
            <a:ext uri="{909E8E84-426E-40DD-AFC4-6F175D3DCCD1}">
              <a14:hiddenFill xmlns:a14="http://schemas.microsoft.com/office/drawing/2010/main">
                <a:solidFill>
                  <a:srgbClr val="FFFFFF"/>
                </a:solidFill>
              </a14:hiddenFill>
            </a:ext>
          </a:extLst>
        </p:spPr>
      </p:pic>
      <p:sp>
        <p:nvSpPr>
          <p:cNvPr id="53" name="Rectangle 85"/>
          <p:cNvSpPr/>
          <p:nvPr/>
        </p:nvSpPr>
        <p:spPr>
          <a:xfrm>
            <a:off x="486597" y="4594071"/>
            <a:ext cx="360000" cy="179999"/>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58643" tIns="29322" rIns="58643" bIns="29322" numCol="1" spcCol="0" rtlCol="0" fromWordArt="0" anchor="ctr" anchorCtr="0" forceAA="0" compatLnSpc="1">
            <a:prstTxWarp prst="textNoShape">
              <a:avLst/>
            </a:prstTxWarp>
            <a:noAutofit/>
          </a:bodyPr>
          <a:lstStyle/>
          <a:p>
            <a:pPr marL="0" marR="0" lvl="0" indent="0" algn="ctr" defTabSz="945988" rtl="0" eaLnBrk="1" fontAlgn="ctr"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white"/>
                </a:solidFill>
                <a:effectLst/>
                <a:uLnTx/>
                <a:uFillTx/>
                <a:latin typeface="Century Gothic" panose="020B0502020202020204" pitchFamily="34" charset="0"/>
                <a:ea typeface="+mn-ea"/>
                <a:cs typeface="+mn-cs"/>
              </a:rPr>
              <a:t>F</a:t>
            </a:r>
          </a:p>
        </p:txBody>
      </p:sp>
      <p:sp>
        <p:nvSpPr>
          <p:cNvPr id="54" name="Rectangle 53"/>
          <p:cNvSpPr/>
          <p:nvPr/>
        </p:nvSpPr>
        <p:spPr>
          <a:xfrm>
            <a:off x="486597" y="4809125"/>
            <a:ext cx="360000" cy="229674"/>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0" tIns="29322" rIns="0" bIns="29322" numCol="1" spcCol="0" rtlCol="0" fromWordArt="0" anchor="ctr" anchorCtr="0" forceAA="0" compatLnSpc="1">
            <a:prstTxWarp prst="textNoShape">
              <a:avLst/>
            </a:prstTxWarp>
            <a:noAutofit/>
          </a:bodyPr>
          <a:lstStyle/>
          <a:p>
            <a:pPr marL="0" marR="0" lvl="0" indent="0" algn="ctr" defTabSz="945988" rtl="0" eaLnBrk="1" fontAlgn="ctr" latinLnBrk="0" hangingPunct="1">
              <a:lnSpc>
                <a:spcPct val="100000"/>
              </a:lnSpc>
              <a:spcBef>
                <a:spcPts val="0"/>
              </a:spcBef>
              <a:spcAft>
                <a:spcPts val="0"/>
              </a:spcAft>
              <a:buClrTx/>
              <a:buSzTx/>
              <a:buFontTx/>
              <a:buNone/>
              <a:tabLst/>
              <a:defRPr/>
            </a:pPr>
            <a:r>
              <a:rPr lang="en-GB" sz="800" cap="all">
                <a:latin typeface="Century Gothic"/>
              </a:rPr>
              <a:t>FS</a:t>
            </a:r>
            <a:endParaRPr lang="en-GB" sz="800" b="0" i="0" u="none" strike="noStrike" kern="1200" cap="all" spc="0" normalizeH="0" baseline="0" noProof="0">
              <a:ln>
                <a:noFill/>
              </a:ln>
              <a:effectLst/>
              <a:uLnTx/>
              <a:uFillTx/>
              <a:latin typeface="Century Gothic" panose="020B0502020202020204" pitchFamily="34" charset="0"/>
            </a:endParaRPr>
          </a:p>
        </p:txBody>
      </p:sp>
      <p:sp>
        <p:nvSpPr>
          <p:cNvPr id="55" name="Rectangle 82">
            <a:hlinkClick r:id="rId4"/>
          </p:cNvPr>
          <p:cNvSpPr/>
          <p:nvPr/>
        </p:nvSpPr>
        <p:spPr>
          <a:xfrm>
            <a:off x="2298666" y="4588508"/>
            <a:ext cx="3096000" cy="180000"/>
          </a:xfrm>
          <a:prstGeom prst="rect">
            <a:avLst/>
          </a:prstGeom>
          <a:noFill/>
          <a:ln w="31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1312" rtl="0" eaLnBrk="1" fontAlgn="auto" latinLnBrk="0" hangingPunct="1">
              <a:lnSpc>
                <a:spcPct val="100000"/>
              </a:lnSpc>
              <a:spcBef>
                <a:spcPts val="0"/>
              </a:spcBef>
              <a:spcAft>
                <a:spcPts val="0"/>
              </a:spcAft>
              <a:buClrTx/>
              <a:buSzTx/>
              <a:buFontTx/>
              <a:buNone/>
              <a:tabLst/>
              <a:defRPr/>
            </a:pPr>
            <a:r>
              <a:rPr kumimoji="0" lang="en-GB" sz="800" b="0" i="0" u="none" strike="noStrike" kern="1200" cap="all" spc="0" normalizeH="0" baseline="0" noProof="0">
                <a:ln>
                  <a:noFill/>
                </a:ln>
                <a:solidFill>
                  <a:srgbClr val="000000"/>
                </a:solidFill>
                <a:effectLst/>
                <a:uLnTx/>
                <a:uFillTx/>
                <a:latin typeface="Century Gothic" panose="020B0502020202020204" pitchFamily="34" charset="0"/>
                <a:ea typeface="+mn-ea"/>
                <a:cs typeface="+mn-cs"/>
              </a:rPr>
              <a:t>        Conflict Management Specialization</a:t>
            </a:r>
          </a:p>
        </p:txBody>
      </p:sp>
      <p:pic>
        <p:nvPicPr>
          <p:cNvPr id="56" name="Picture 7" descr="http://opencollection.files.wordpress.com/2013/09/coursera-logo-nobg.png">
            <a:hlinkClick r:id="rId4"/>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4726106" y="4645641"/>
            <a:ext cx="468000" cy="93932"/>
          </a:xfrm>
          <a:prstGeom prst="rect">
            <a:avLst/>
          </a:prstGeom>
          <a:noFill/>
          <a:ln w="3175">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20142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latin typeface="Century Gothic"/>
              </a:rPr>
              <a:t>Media Advanced</a:t>
            </a:r>
            <a:endParaRPr lang="en-US"/>
          </a:p>
        </p:txBody>
      </p:sp>
      <p:sp>
        <p:nvSpPr>
          <p:cNvPr id="5" name="Rectangle 4"/>
          <p:cNvSpPr/>
          <p:nvPr/>
        </p:nvSpPr>
        <p:spPr>
          <a:xfrm>
            <a:off x="561975" y="1036436"/>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Teaser</a:t>
            </a:r>
          </a:p>
          <a:p>
            <a:pPr marL="0" marR="0" lvl="0" indent="0" algn="l" defTabSz="914400" rtl="0" eaLnBrk="1" fontAlgn="auto"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414241"/>
                </a:solidFill>
                <a:effectLst/>
                <a:uLnTx/>
                <a:uFillTx/>
                <a:latin typeface="Century Gothic"/>
                <a:ea typeface="+mn-ea"/>
                <a:cs typeface="+mn-cs"/>
              </a:rPr>
              <a:t>1-day on </a:t>
            </a:r>
            <a:r>
              <a:rPr kumimoji="0" lang="en-US" sz="1200" b="0" i="0" u="none" strike="noStrike" kern="1200" cap="none" spc="0" normalizeH="0" baseline="0" noProof="0">
                <a:ln>
                  <a:noFill/>
                </a:ln>
                <a:solidFill>
                  <a:srgbClr val="414241"/>
                </a:solidFill>
                <a:effectLst/>
                <a:uLnTx/>
                <a:uFillTx/>
                <a:latin typeface="Century Gothic"/>
                <a:ea typeface="+mn-lt"/>
                <a:cs typeface="Calibri" panose="020F0502020204030204"/>
              </a:rPr>
              <a:t>media fundamentals to make the best use of the media $ and drive ROI</a:t>
            </a:r>
            <a:endParaRPr kumimoji="0" lang="en-US" sz="1200" b="0" i="0" u="none" strike="noStrike" kern="1200" cap="none" spc="0" normalizeH="0" baseline="0" noProof="0">
              <a:ln>
                <a:noFill/>
              </a:ln>
              <a:solidFill>
                <a:srgbClr val="414241"/>
              </a:solidFill>
              <a:effectLst/>
              <a:uLnTx/>
              <a:uFillTx/>
              <a:latin typeface="Century Gothic"/>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Learning Objectives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kumimoji="0" lang="en-US" sz="1200" b="0" i="0" u="none" strike="noStrike" kern="1200" cap="none" spc="0" normalizeH="0" baseline="0" noProof="0">
                <a:ln>
                  <a:noFill/>
                </a:ln>
                <a:solidFill>
                  <a:srgbClr val="414241"/>
                </a:solidFill>
                <a:effectLst/>
                <a:uLnTx/>
                <a:uFillTx/>
                <a:latin typeface="Century Gothic"/>
                <a:ea typeface="+mn-lt"/>
                <a:cs typeface="Calibri" panose="020F0502020204030204"/>
              </a:rPr>
              <a:t>Understand the fragmented, dynamic media environment.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kumimoji="0" lang="en-US" sz="1200" b="0" i="0" u="none" strike="noStrike" kern="1200" cap="none" spc="0" normalizeH="0" baseline="0" noProof="0">
                <a:ln>
                  <a:noFill/>
                </a:ln>
                <a:solidFill>
                  <a:srgbClr val="414241"/>
                </a:solidFill>
                <a:effectLst/>
                <a:uLnTx/>
                <a:uFillTx/>
                <a:latin typeface="Century Gothic"/>
                <a:ea typeface="+mn-lt"/>
                <a:cs typeface="Calibri" panose="020F0502020204030204"/>
              </a:rPr>
              <a:t>Mandate best in class Media Brief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kumimoji="0" lang="en-US" sz="1200" b="0" i="0" u="none" strike="noStrike" kern="1200" cap="none" spc="0" normalizeH="0" baseline="0" noProof="0">
                <a:ln>
                  <a:noFill/>
                </a:ln>
                <a:solidFill>
                  <a:srgbClr val="414241"/>
                </a:solidFill>
                <a:effectLst/>
                <a:uLnTx/>
                <a:uFillTx/>
                <a:latin typeface="Century Gothic"/>
                <a:ea typeface="+mn-lt"/>
                <a:cs typeface="Calibri" panose="020F0502020204030204"/>
              </a:rPr>
              <a:t>Leverage Rules of Engagement by Category for their country, to drive better ROI</a:t>
            </a:r>
            <a:endParaRPr kumimoji="0" lang="en-US" sz="1200" b="0" i="0" u="none" strike="noStrike" kern="1200" cap="none" spc="0" normalizeH="0" baseline="0" noProof="0">
              <a:ln>
                <a:noFill/>
              </a:ln>
              <a:solidFill>
                <a:srgbClr val="414241"/>
              </a:solidFill>
              <a:effectLst/>
              <a:uLnTx/>
              <a:uFillTx/>
              <a:latin typeface="Century Gothic"/>
              <a:cs typeface="Calibri"/>
            </a:endParaRP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kumimoji="0" lang="en-US" sz="1200" b="0" i="0" u="none" strike="noStrike" kern="1200" cap="none" spc="0" normalizeH="0" baseline="0" noProof="0">
                <a:ln>
                  <a:noFill/>
                </a:ln>
                <a:solidFill>
                  <a:srgbClr val="414241"/>
                </a:solidFill>
                <a:effectLst/>
                <a:uLnTx/>
                <a:uFillTx/>
                <a:latin typeface="Century Gothic"/>
                <a:ea typeface="+mn-lt"/>
                <a:cs typeface="Calibri" panose="020F0502020204030204"/>
              </a:rPr>
              <a:t>Optimize Cross Media usage to drive awareness &amp; penetration to their target potential in market </a:t>
            </a:r>
            <a:endParaRPr kumimoji="0" lang="en-US" sz="1200" b="0" i="0" u="none" strike="noStrike" kern="1200" cap="none" spc="0" normalizeH="0" baseline="0" noProof="0">
              <a:ln>
                <a:noFill/>
              </a:ln>
              <a:solidFill>
                <a:srgbClr val="414241"/>
              </a:solidFill>
              <a:effectLst/>
              <a:uLnTx/>
              <a:uFillTx/>
              <a:latin typeface="Century Gothic"/>
              <a:cs typeface="Calibri"/>
            </a:endParaRP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kumimoji="0" lang="en-US" sz="1200" b="0" i="0" u="none" strike="noStrike" kern="1200" cap="none" spc="0" normalizeH="0" baseline="0" noProof="0">
                <a:ln>
                  <a:noFill/>
                </a:ln>
                <a:solidFill>
                  <a:srgbClr val="414241"/>
                </a:solidFill>
                <a:effectLst/>
                <a:uLnTx/>
                <a:uFillTx/>
                <a:latin typeface="Century Gothic"/>
                <a:ea typeface="+mn-lt"/>
                <a:cs typeface="Calibri" panose="020F0502020204030204"/>
              </a:rPr>
              <a:t>Ensure that teams apply best media practices including precision media techniques, retargeting, dynamic creative optimization, TV planning &amp; others</a:t>
            </a:r>
            <a:endParaRPr kumimoji="0" lang="en-US" sz="1200" b="0" i="0" u="none" strike="noStrike" kern="1200" cap="none" spc="0" normalizeH="0" baseline="0" noProof="0">
              <a:ln>
                <a:noFill/>
              </a:ln>
              <a:solidFill>
                <a:srgbClr val="414241"/>
              </a:solidFill>
              <a:effectLst/>
              <a:uLnTx/>
              <a:uFillTx/>
              <a:latin typeface="Century Gothic"/>
              <a:cs typeface="Calibri"/>
            </a:endParaRP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kumimoji="0" lang="en-US" sz="1200" b="0" i="0" u="none" strike="noStrike" kern="1200" cap="none" spc="0" normalizeH="0" baseline="0" noProof="0">
                <a:ln>
                  <a:noFill/>
                </a:ln>
                <a:solidFill>
                  <a:srgbClr val="414241"/>
                </a:solidFill>
                <a:effectLst/>
                <a:uLnTx/>
                <a:uFillTx/>
                <a:latin typeface="Century Gothic"/>
                <a:ea typeface="+mn-lt"/>
                <a:cs typeface="Calibri" panose="020F0502020204030204"/>
              </a:rPr>
              <a:t>Drive good media tracking through right KPI's</a:t>
            </a:r>
            <a:endParaRPr kumimoji="0" lang="en-US" sz="1200" b="0" i="0" u="none" strike="noStrike" kern="1200" cap="none" spc="0" normalizeH="0" baseline="0" noProof="0">
              <a:ln>
                <a:noFill/>
              </a:ln>
              <a:solidFill>
                <a:srgbClr val="414241"/>
              </a:solidFill>
              <a:effectLst/>
              <a:uLnTx/>
              <a:uFillTx/>
              <a:latin typeface="Century Gothic"/>
              <a:cs typeface="Calibri"/>
            </a:endParaRP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kumimoji="0" lang="en-US" sz="1200" b="0" i="0" u="none" strike="noStrike" kern="1200" cap="none" spc="0" normalizeH="0" baseline="0" noProof="0">
                <a:ln>
                  <a:noFill/>
                </a:ln>
                <a:solidFill>
                  <a:srgbClr val="414241"/>
                </a:solidFill>
                <a:effectLst/>
                <a:uLnTx/>
                <a:uFillTx/>
                <a:latin typeface="Century Gothic"/>
                <a:ea typeface="+mn-lt"/>
                <a:cs typeface="Calibri" panose="020F0502020204030204"/>
              </a:rPr>
              <a:t>Manage better media agency management &amp; value creation chain</a:t>
            </a:r>
            <a:endParaRPr kumimoji="0" lang="en-US" sz="1800" b="0" i="0" u="none" strike="noStrike" kern="1200" cap="none" spc="0" normalizeH="0" baseline="0" noProof="0">
              <a:ln>
                <a:noFill/>
              </a:ln>
              <a:solidFill>
                <a:srgbClr val="414241"/>
              </a:solidFill>
              <a:effectLst/>
              <a:uLnTx/>
              <a:uFillTx/>
              <a:latin typeface="Century Gothic"/>
            </a:endParaRPr>
          </a:p>
          <a:p>
            <a:pPr marL="171450" marR="0" lvl="0" indent="-171450" algn="l" defTabSz="914400" rtl="0" eaLnBrk="1" fontAlgn="auto" latinLnBrk="0" hangingPunct="1">
              <a:lnSpc>
                <a:spcPct val="100000"/>
              </a:lnSpc>
              <a:spcBef>
                <a:spcPct val="0"/>
              </a:spcBef>
              <a:spcAft>
                <a:spcPct val="0"/>
              </a:spcAft>
              <a:buClrTx/>
              <a:buSzTx/>
              <a:buFont typeface="Arial" panose="020B0604020202020204" pitchFamily="34" charset="0"/>
              <a:buChar char="•"/>
              <a:tabLst/>
              <a:defRPr/>
            </a:pPr>
            <a:endParaRPr kumimoji="0" lang="en-US" alt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Target</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Multi-division Marketing Directors + 3.0 BBL</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None</a:t>
            </a: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3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484573"/>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Duration: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1 day</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8" name="Rectangle 7"/>
          <p:cNvSpPr/>
          <p:nvPr/>
        </p:nvSpPr>
        <p:spPr>
          <a:xfrm>
            <a:off x="9288615" y="3704615"/>
            <a:ext cx="2346336"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ea"/>
                <a:cs typeface="+mn-cs"/>
              </a:rPr>
              <a:t>LO code: </a:t>
            </a:r>
            <a:r>
              <a:rPr kumimoji="0" lang="en-US" sz="1200" b="1" i="0" u="none" strike="noStrike" kern="1200" cap="none" spc="0" normalizeH="0" baseline="0" noProof="0">
                <a:ln>
                  <a:noFill/>
                </a:ln>
                <a:solidFill>
                  <a:srgbClr val="414241"/>
                </a:solidFill>
                <a:effectLst/>
                <a:uLnTx/>
                <a:uFillTx/>
                <a:latin typeface="Century Gothic"/>
                <a:ea typeface="+mn-ea"/>
                <a:cs typeface="+mn-cs"/>
              </a:rPr>
              <a:t>Local (KLO </a:t>
            </a:r>
            <a:r>
              <a:rPr lang="en-US" sz="1200" b="1">
                <a:solidFill>
                  <a:srgbClr val="414241"/>
                </a:solidFill>
                <a:latin typeface="Century Gothic"/>
              </a:rPr>
              <a:t>33792)</a:t>
            </a:r>
            <a:endPar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5" name="Rectangle 14"/>
          <p:cNvSpPr/>
          <p:nvPr/>
        </p:nvSpPr>
        <p:spPr>
          <a:xfrm>
            <a:off x="9288615" y="4224391"/>
            <a:ext cx="2256049"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ea"/>
                <a:cs typeface="+mn-cs"/>
              </a:rPr>
              <a:t>Learning Center:</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14241"/>
                </a:solidFill>
                <a:effectLst/>
                <a:uLnTx/>
                <a:uFillTx/>
                <a:latin typeface="Century Gothic"/>
                <a:ea typeface="+mn-ea"/>
                <a:cs typeface="+mn-cs"/>
              </a:rPr>
              <a:t>local</a:t>
            </a:r>
          </a:p>
        </p:txBody>
      </p:sp>
      <p:sp>
        <p:nvSpPr>
          <p:cNvPr id="16" name="Rectangle 15"/>
          <p:cNvSpPr/>
          <p:nvPr/>
        </p:nvSpPr>
        <p:spPr>
          <a:xfrm>
            <a:off x="9288615" y="4938438"/>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ea"/>
                <a:cs typeface="+mn-cs"/>
              </a:rPr>
              <a:t>Training cost: </a:t>
            </a:r>
            <a:r>
              <a:rPr kumimoji="0" lang="en-US" sz="1200" b="1" i="0" u="none" strike="noStrike" kern="1200" cap="none" spc="0" normalizeH="0" baseline="0" noProof="0">
                <a:ln>
                  <a:noFill/>
                </a:ln>
                <a:solidFill>
                  <a:srgbClr val="414241"/>
                </a:solidFill>
                <a:effectLst/>
                <a:uLnTx/>
                <a:uFillTx/>
                <a:latin typeface="Century Gothic"/>
                <a:ea typeface="+mn-ea"/>
                <a:cs typeface="+mn-cs"/>
              </a:rPr>
              <a:t>local</a:t>
            </a:r>
            <a:endParaRPr kumimoji="0" lang="en-US" sz="1100" b="1" i="0" u="none" strike="noStrike" kern="1200" cap="none" spc="0" normalizeH="0" baseline="0" noProof="0">
              <a:ln>
                <a:noFill/>
              </a:ln>
              <a:solidFill>
                <a:srgbClr val="414241"/>
              </a:solidFill>
              <a:effectLst/>
              <a:uLnTx/>
              <a:uFillTx/>
              <a:latin typeface="Century Gothic"/>
              <a:ea typeface="+mn-ea"/>
              <a:cs typeface="+mn-cs"/>
            </a:endParaRPr>
          </a:p>
        </p:txBody>
      </p:sp>
      <p:sp>
        <p:nvSpPr>
          <p:cNvPr id="41" name="Rectangle 40"/>
          <p:cNvSpPr/>
          <p:nvPr/>
        </p:nvSpPr>
        <p:spPr>
          <a:xfrm>
            <a:off x="9288615" y="1878824"/>
            <a:ext cx="2455710"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ea"/>
                <a:cs typeface="+mn-cs"/>
              </a:rPr>
              <a:t>Location: </a:t>
            </a:r>
            <a:r>
              <a:rPr kumimoji="0" lang="en-US" sz="1200" b="1" i="0" u="none" strike="noStrike" kern="1200" cap="none" spc="0" normalizeH="0" baseline="0" noProof="0">
                <a:ln>
                  <a:noFill/>
                </a:ln>
                <a:solidFill>
                  <a:srgbClr val="414241"/>
                </a:solidFill>
                <a:effectLst/>
                <a:uLnTx/>
                <a:uFillTx/>
                <a:latin typeface="Century Gothic"/>
                <a:ea typeface="+mn-ea"/>
                <a:cs typeface="+mn-cs"/>
              </a:rPr>
              <a:t>local</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3889"/>
            <a:ext cx="234633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ea"/>
                <a:cs typeface="+mn-cs"/>
              </a:rPr>
              <a:t>Language: </a:t>
            </a:r>
            <a:r>
              <a:rPr kumimoji="0" lang="en-US" sz="1200" b="1" i="0" u="none" strike="noStrike" kern="1200" cap="none" spc="0" normalizeH="0" baseline="0" noProof="0">
                <a:ln>
                  <a:noFill/>
                </a:ln>
                <a:solidFill>
                  <a:srgbClr val="414241"/>
                </a:solidFill>
                <a:effectLst/>
                <a:uLnTx/>
                <a:uFillTx/>
                <a:latin typeface="Century Gothic"/>
                <a:ea typeface="+mn-ea"/>
                <a:cs typeface="+mn-cs"/>
              </a:rPr>
              <a:t>local</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forMetris: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2</a:t>
            </a:r>
          </a:p>
        </p:txBody>
      </p:sp>
      <p:sp>
        <p:nvSpPr>
          <p:cNvPr id="2" name="Rectangle 1">
            <a:extLst>
              <a:ext uri="{FF2B5EF4-FFF2-40B4-BE49-F238E27FC236}">
                <a16:creationId xmlns:a16="http://schemas.microsoft.com/office/drawing/2014/main" id="{28F11B07-260E-4748-A1EC-FF1D976A798E}"/>
              </a:ext>
            </a:extLst>
          </p:cNvPr>
          <p:cNvSpPr/>
          <p:nvPr/>
        </p:nvSpPr>
        <p:spPr>
          <a:xfrm>
            <a:off x="9288615" y="1174565"/>
            <a:ext cx="2455710"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Prescribed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 </a:t>
            </a:r>
            <a:r>
              <a:rPr lang="en-US" sz="1200">
                <a:solidFill>
                  <a:srgbClr val="414241"/>
                </a:solidFill>
                <a:latin typeface="Century Gothic"/>
                <a:sym typeface="Wingdings" panose="05000000000000000000" pitchFamily="2" charset="2"/>
              </a:rPr>
              <a:t>Business</a:t>
            </a:r>
            <a:r>
              <a:rPr kumimoji="0" lang="en-US"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 Must</a:t>
            </a:r>
            <a:endParaRPr kumimoji="0" lang="en-US" sz="1200" b="0" i="0" u="none" strike="noStrike" kern="1200" cap="none" spc="0" normalizeH="0" baseline="0" noProof="0">
              <a:ln>
                <a:noFill/>
              </a:ln>
              <a:solidFill>
                <a:srgbClr val="414241"/>
              </a:solidFill>
              <a:effectLst/>
              <a:uLnTx/>
              <a:uFillTx/>
              <a:latin typeface="Century Gothic"/>
              <a:ea typeface="+mn-ea"/>
              <a:cs typeface="+mn-cs"/>
            </a:endParaRPr>
          </a:p>
        </p:txBody>
      </p:sp>
      <p:sp>
        <p:nvSpPr>
          <p:cNvPr id="13" name="ZoneTexte 17"/>
          <p:cNvSpPr txBox="1"/>
          <p:nvPr/>
        </p:nvSpPr>
        <p:spPr>
          <a:xfrm>
            <a:off x="9288615" y="42863"/>
            <a:ext cx="2798282"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lumMod val="65000"/>
                  </a:prstClr>
                </a:solidFill>
                <a:effectLst/>
                <a:uLnTx/>
                <a:uFillTx/>
                <a:latin typeface="Century Gothic" panose="020B0502020202020204" pitchFamily="34" charset="0"/>
                <a:ea typeface="AvantGarde Bk BT Book" charset="0"/>
                <a:cs typeface="AvantGarde Bk BT Book" charset="0"/>
              </a:rPr>
              <a:t>Operational Marketing</a:t>
            </a:r>
          </a:p>
        </p:txBody>
      </p:sp>
      <p:pic>
        <p:nvPicPr>
          <p:cNvPr id="14" name="Image 17" descr="A close up of a sign&#10;&#10;Description generated with very high confidence">
            <a:extLst>
              <a:ext uri="{FF2B5EF4-FFF2-40B4-BE49-F238E27FC236}">
                <a16:creationId xmlns:a16="http://schemas.microsoft.com/office/drawing/2014/main" id="{5622E24E-7E6E-45F3-B497-B56ACA863B34}"/>
              </a:ext>
            </a:extLst>
          </p:cNvPr>
          <p:cNvPicPr>
            <a:picLocks noChangeAspect="1"/>
          </p:cNvPicPr>
          <p:nvPr/>
        </p:nvPicPr>
        <p:blipFill>
          <a:blip r:embed="rId3"/>
          <a:stretch>
            <a:fillRect/>
          </a:stretch>
        </p:blipFill>
        <p:spPr>
          <a:xfrm>
            <a:off x="10990884" y="396147"/>
            <a:ext cx="1201116" cy="1121922"/>
          </a:xfrm>
          <a:prstGeom prst="rect">
            <a:avLst/>
          </a:prstGeom>
        </p:spPr>
      </p:pic>
    </p:spTree>
    <p:extLst>
      <p:ext uri="{BB962C8B-B14F-4D97-AF65-F5344CB8AC3E}">
        <p14:creationId xmlns:p14="http://schemas.microsoft.com/office/powerpoint/2010/main" val="344288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latin typeface="Century Gothic"/>
              </a:rPr>
              <a:t>Brand Identity</a:t>
            </a:r>
          </a:p>
        </p:txBody>
      </p:sp>
      <p:sp>
        <p:nvSpPr>
          <p:cNvPr id="5" name="Rectangle 4"/>
          <p:cNvSpPr/>
          <p:nvPr/>
        </p:nvSpPr>
        <p:spPr>
          <a:xfrm>
            <a:off x="561975" y="1036436"/>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Teaser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lt"/>
                <a:cs typeface="Calibri" panose="020F0502020204030204"/>
              </a:rPr>
              <a:t>Understand and practice simple tools to clarify your understanding of Brand Identity.</a:t>
            </a:r>
            <a:endParaRPr kumimoji="0" lang="en-US" sz="1800" b="0" i="0" u="none" strike="noStrike" kern="1200" cap="none" spc="0" normalizeH="0" baseline="0" noProof="0">
              <a:ln>
                <a:noFill/>
              </a:ln>
              <a:solidFill>
                <a:srgbClr val="414241"/>
              </a:solidFill>
              <a:effectLst/>
              <a:uLnTx/>
              <a:uFillTx/>
              <a:latin typeface="Century Gothic"/>
              <a:ea typeface="+mn-lt"/>
              <a:cs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Learning Objectives</a:t>
            </a: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a:ea typeface="+mn-lt"/>
                <a:cs typeface="Calibri" panose="020F0502020204030204"/>
              </a:rPr>
              <a:t>Relate to 4 major methodologies to understand Brand Identity.</a:t>
            </a:r>
            <a:endParaRPr kumimoji="0" lang="en-US" sz="1800" b="0" i="0" u="none" strike="noStrike" kern="1200" cap="none" spc="0" normalizeH="0" baseline="0" noProof="0">
              <a:ln>
                <a:noFill/>
              </a:ln>
              <a:solidFill>
                <a:srgbClr val="414241"/>
              </a:solidFill>
              <a:effectLst/>
              <a:uLnTx/>
              <a:uFillTx/>
              <a:latin typeface="Century Gothic"/>
            </a:endParaRP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a:ea typeface="+mn-lt"/>
                <a:cs typeface="Calibri" panose="020F0502020204030204"/>
              </a:rPr>
              <a:t>Distinguish and practice the following brand tools: Points of difference &amp; parity, positioning statement, sense of purpose, identity prism.</a:t>
            </a:r>
            <a:endParaRPr kumimoji="0" lang="en-US" sz="1800" b="0" i="0" u="none" strike="noStrike" kern="1200" cap="none" spc="0" normalizeH="0" baseline="0" noProof="0">
              <a:ln>
                <a:noFill/>
              </a:ln>
              <a:solidFill>
                <a:srgbClr val="414241"/>
              </a:solidFill>
              <a:effectLst/>
              <a:uLnTx/>
              <a:uFillTx/>
              <a:latin typeface="Century Gothic"/>
              <a:ea typeface="+mn-lt"/>
              <a:cs typeface="Calibri" panose="020F0502020204030204"/>
            </a:endParaRP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a:ea typeface="+mn-lt"/>
                <a:cs typeface="Calibri" panose="020F0502020204030204"/>
              </a:rPr>
              <a:t>Clarify and respect  Brand Positioning, in your daily job.</a:t>
            </a:r>
            <a:endParaRPr kumimoji="0" lang="en-US" sz="1800" b="0" i="0" u="none" strike="noStrike" kern="1200" cap="none" spc="0" normalizeH="0" baseline="0" noProof="0">
              <a:ln>
                <a:noFill/>
              </a:ln>
              <a:solidFill>
                <a:srgbClr val="414241"/>
              </a:solidFill>
              <a:effectLst/>
              <a:uLnTx/>
              <a:uFillTx/>
              <a:latin typeface="Century Gothic"/>
              <a:ea typeface="+mn-lt"/>
              <a:cs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Calibri"/>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Target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Product Manager and Year 2 Marketing, CMI, Communication, Digital &amp; Retail</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E-learning “Brand Module – step Brand Advanced” on My Learning (to come </a:t>
            </a:r>
            <a:r>
              <a:rPr lang="en-US" sz="1200">
                <a:solidFill>
                  <a:srgbClr val="414241"/>
                </a:solidFill>
                <a:latin typeface="Century Gothic"/>
                <a:ea typeface="AvantGarde Bk BT Book" charset="0"/>
                <a:cs typeface="AvantGarde Bk BT Book" charset="0"/>
              </a:rPr>
              <a:t>s</a:t>
            </a:r>
            <a:r>
              <a:rPr kumimoji="0" lang="en-US" sz="1200" b="0" i="0" u="none" strike="noStrike" kern="1200" cap="none" spc="0" normalizeH="0" baseline="0" noProof="0" err="1">
                <a:ln>
                  <a:noFill/>
                </a:ln>
                <a:solidFill>
                  <a:srgbClr val="414241"/>
                </a:solidFill>
                <a:effectLst/>
                <a:uLnTx/>
                <a:uFillTx/>
                <a:latin typeface="Century Gothic"/>
                <a:ea typeface="AvantGarde Bk BT Book" charset="0"/>
                <a:cs typeface="AvantGarde Bk BT Book" charset="0"/>
              </a:rPr>
              <a:t>oon</a:t>
            </a: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484573"/>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Duration: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1 day</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8" name="Rectangle 7"/>
          <p:cNvSpPr/>
          <p:nvPr/>
        </p:nvSpPr>
        <p:spPr>
          <a:xfrm>
            <a:off x="9288614" y="3618887"/>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 code: </a:t>
            </a:r>
            <a:r>
              <a:rPr lang="en-US" sz="1200" b="1">
                <a:solidFill>
                  <a:srgbClr val="414241"/>
                </a:solidFill>
                <a:latin typeface="Century Gothic" panose="020B0502020202020204" pitchFamily="34" charset="0"/>
              </a:rPr>
              <a:t>00029688</a:t>
            </a:r>
            <a:endPar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5" name="Rectangle 14"/>
          <p:cNvSpPr/>
          <p:nvPr/>
        </p:nvSpPr>
        <p:spPr>
          <a:xfrm>
            <a:off x="9288615" y="4224391"/>
            <a:ext cx="2256049"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Center:</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 Luxe or local</a:t>
            </a:r>
          </a:p>
        </p:txBody>
      </p:sp>
      <p:sp>
        <p:nvSpPr>
          <p:cNvPr id="16" name="Rectangle 15"/>
          <p:cNvSpPr/>
          <p:nvPr/>
        </p:nvSpPr>
        <p:spPr>
          <a:xfrm>
            <a:off x="9288615" y="4963568"/>
            <a:ext cx="2723088"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a:ea typeface="+mn-ea"/>
                <a:cs typeface="+mn-cs"/>
              </a:rPr>
              <a:t>Training cost: </a:t>
            </a:r>
            <a:r>
              <a:rPr kumimoji="0" lang="en-US" sz="1200" b="1" i="0" u="none" strike="noStrike" kern="1200" cap="none" spc="0" normalizeH="0" baseline="0" noProof="0" dirty="0">
                <a:ln>
                  <a:noFill/>
                </a:ln>
                <a:solidFill>
                  <a:srgbClr val="414241"/>
                </a:solidFill>
                <a:effectLst/>
                <a:uLnTx/>
                <a:uFillTx/>
                <a:latin typeface="Century Gothic"/>
                <a:ea typeface="+mn-ea"/>
              </a:rPr>
              <a:t>3500 EUR </a:t>
            </a:r>
          </a:p>
        </p:txBody>
      </p:sp>
      <p:sp>
        <p:nvSpPr>
          <p:cNvPr id="41" name="Rectangle 40"/>
          <p:cNvSpPr/>
          <p:nvPr/>
        </p:nvSpPr>
        <p:spPr>
          <a:xfrm>
            <a:off x="9288615" y="1791740"/>
            <a:ext cx="2346336"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ea"/>
                <a:cs typeface="+mn-cs"/>
              </a:rPr>
              <a:t>Location: </a:t>
            </a:r>
            <a:r>
              <a:rPr kumimoji="0" lang="en-US" sz="1200" b="1" i="0" u="none" strike="noStrike" kern="1200" cap="none" spc="0" normalizeH="0" baseline="0" noProof="0">
                <a:ln>
                  <a:noFill/>
                </a:ln>
                <a:solidFill>
                  <a:srgbClr val="414241"/>
                </a:solidFill>
                <a:effectLst/>
                <a:uLnTx/>
                <a:uFillTx/>
                <a:latin typeface="Century Gothic"/>
                <a:ea typeface="+mn-ea"/>
                <a:cs typeface="+mn-cs"/>
              </a:rPr>
              <a:t>APAC</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14241"/>
                </a:solidFill>
                <a:effectLst/>
                <a:uLnTx/>
                <a:uFillTx/>
                <a:latin typeface="Century Gothic"/>
                <a:ea typeface="+mn-ea"/>
                <a:cs typeface="+mn-cs"/>
              </a:rPr>
              <a:t>or local</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English</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forMetris: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2</a:t>
            </a:r>
          </a:p>
        </p:txBody>
      </p:sp>
      <p:sp>
        <p:nvSpPr>
          <p:cNvPr id="2" name="Rectangle 1">
            <a:extLst>
              <a:ext uri="{FF2B5EF4-FFF2-40B4-BE49-F238E27FC236}">
                <a16:creationId xmlns:a16="http://schemas.microsoft.com/office/drawing/2014/main" id="{6BE44206-FC29-45D6-A07A-1CF4755F1F75}"/>
              </a:ext>
            </a:extLst>
          </p:cNvPr>
          <p:cNvSpPr/>
          <p:nvPr/>
        </p:nvSpPr>
        <p:spPr>
          <a:xfrm>
            <a:off x="9288615" y="1174565"/>
            <a:ext cx="2455710"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Prescribed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 Job Must</a:t>
            </a:r>
            <a:endParaRPr kumimoji="0" lang="en-US" sz="1200" b="0" i="0" u="none" strike="noStrike" kern="1200" cap="none" spc="0" normalizeH="0" baseline="0" noProof="0">
              <a:ln>
                <a:noFill/>
              </a:ln>
              <a:solidFill>
                <a:srgbClr val="414241"/>
              </a:solidFill>
              <a:effectLst/>
              <a:uLnTx/>
              <a:uFillTx/>
              <a:latin typeface="Century Gothic"/>
              <a:ea typeface="+mn-ea"/>
              <a:cs typeface="+mn-cs"/>
            </a:endParaRPr>
          </a:p>
        </p:txBody>
      </p:sp>
      <p:sp>
        <p:nvSpPr>
          <p:cNvPr id="13" name="ZoneTexte 17"/>
          <p:cNvSpPr txBox="1"/>
          <p:nvPr/>
        </p:nvSpPr>
        <p:spPr>
          <a:xfrm>
            <a:off x="9288615" y="42863"/>
            <a:ext cx="2798282"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lumMod val="65000"/>
                  </a:prstClr>
                </a:solidFill>
                <a:effectLst/>
                <a:uLnTx/>
                <a:uFillTx/>
                <a:latin typeface="Century Gothic" panose="020B0502020202020204" pitchFamily="34" charset="0"/>
                <a:ea typeface="AvantGarde Bk BT Book" charset="0"/>
                <a:cs typeface="AvantGarde Bk BT Book" charset="0"/>
              </a:rPr>
              <a:t>Operational Marketing</a:t>
            </a:r>
          </a:p>
        </p:txBody>
      </p:sp>
    </p:spTree>
    <p:extLst>
      <p:ext uri="{BB962C8B-B14F-4D97-AF65-F5344CB8AC3E}">
        <p14:creationId xmlns:p14="http://schemas.microsoft.com/office/powerpoint/2010/main" val="34905187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latin typeface="Century Gothic"/>
              </a:rPr>
              <a:t>Brand Activation Workshop (INTACT TEAMS)</a:t>
            </a:r>
          </a:p>
        </p:txBody>
      </p:sp>
      <p:sp>
        <p:nvSpPr>
          <p:cNvPr id="5" name="Rectangle 4"/>
          <p:cNvSpPr/>
          <p:nvPr/>
        </p:nvSpPr>
        <p:spPr>
          <a:xfrm>
            <a:off x="561975" y="1036436"/>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Teaser</a:t>
            </a:r>
            <a:endParaRPr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a:defRPr/>
            </a:pPr>
            <a:r>
              <a:rPr lang="en-US" sz="1200">
                <a:solidFill>
                  <a:srgbClr val="414241"/>
                </a:solidFill>
                <a:latin typeface="Century Gothic"/>
                <a:ea typeface="+mn-lt"/>
                <a:cs typeface="+mn-lt"/>
              </a:rPr>
              <a:t>1 day to clarify the identity of the Brand to reach excellence in business activation and local initiatives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Learning Objectives</a:t>
            </a:r>
            <a:endParaRPr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171450" indent="-171450" defTabSz="457147">
              <a:buFont typeface="Arial" panose="020B0604020202020204" pitchFamily="34" charset="0"/>
              <a:buChar char="•"/>
              <a:defRPr/>
            </a:pPr>
            <a:r>
              <a:rPr lang="en-US" sz="1200">
                <a:solidFill>
                  <a:srgbClr val="414241"/>
                </a:solidFill>
                <a:latin typeface="Century Gothic"/>
                <a:ea typeface="+mn-lt"/>
                <a:cs typeface="Calibri" panose="020F0502020204030204"/>
              </a:rPr>
              <a:t>Clarify the main facets of the identity of the Brand</a:t>
            </a:r>
          </a:p>
          <a:p>
            <a:pPr marL="171450" indent="-171450" defTabSz="457147">
              <a:buFont typeface="Arial" panose="020B0604020202020204" pitchFamily="34" charset="0"/>
              <a:buChar char="•"/>
              <a:defRPr/>
            </a:pPr>
            <a:r>
              <a:rPr lang="en-US" sz="1200">
                <a:solidFill>
                  <a:srgbClr val="414241"/>
                </a:solidFill>
                <a:latin typeface="Century Gothic"/>
                <a:ea typeface="+mn-lt"/>
                <a:cs typeface="Calibri" panose="020F0502020204030204"/>
              </a:rPr>
              <a:t>Create resonance between the identity of the Brand and the specificities of its local market</a:t>
            </a:r>
          </a:p>
          <a:p>
            <a:pPr marL="171450" indent="-171450" defTabSz="457147">
              <a:buFont typeface="Arial" panose="020B0604020202020204" pitchFamily="34" charset="0"/>
              <a:buChar char="•"/>
              <a:defRPr/>
            </a:pPr>
            <a:r>
              <a:rPr lang="en-US" sz="1200">
                <a:solidFill>
                  <a:srgbClr val="414241"/>
                </a:solidFill>
                <a:latin typeface="Century Gothic"/>
                <a:ea typeface="+mn-lt"/>
                <a:cs typeface="Calibri" panose="020F0502020204030204"/>
              </a:rPr>
              <a:t>Respect and nurture the identity of the Brand in IMC and always-on activations.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Calibri"/>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Target</a:t>
            </a:r>
            <a:endParaRPr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a:defRPr/>
            </a:pPr>
            <a:r>
              <a:rPr lang="en-US" sz="1200">
                <a:solidFill>
                  <a:srgbClr val="414241"/>
                </a:solidFill>
                <a:latin typeface="Century Gothic"/>
                <a:ea typeface="+mn-lt"/>
                <a:cs typeface="+mn-lt"/>
              </a:rPr>
              <a:t>Intact team format - Operational Marketing – All divisions</a:t>
            </a:r>
            <a:endParaRPr lang="en-US">
              <a:solidFill>
                <a:srgbClr val="414241"/>
              </a:solidFill>
              <a:latin typeface="Century Gothic"/>
            </a:endParaRPr>
          </a:p>
          <a:p>
            <a:pPr defTabSz="457147">
              <a:defRPr/>
            </a:pPr>
            <a:endParaRPr lang="en-US" sz="1200">
              <a:solidFill>
                <a:srgbClr val="414241"/>
              </a:solidFill>
              <a:latin typeface="Century Gothic"/>
              <a:ea typeface="AvantGarde Bk BT Book" charset="0"/>
              <a:cs typeface="Calibri"/>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Prerequisite</a:t>
            </a:r>
            <a:endParaRPr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defTabSz="457147">
              <a:defRPr/>
            </a:pPr>
            <a:r>
              <a:rPr lang="en-US" sz="1200">
                <a:solidFill>
                  <a:srgbClr val="414241"/>
                </a:solidFill>
                <a:latin typeface="Century Gothic"/>
                <a:ea typeface="AvantGarde Bk BT Book" charset="0"/>
                <a:cs typeface="AvantGarde Bk BT Book" charset="0"/>
              </a:rPr>
              <a:t>Brand Identity Prism video on My Learning</a:t>
            </a:r>
            <a:endParaRPr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484573"/>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Duration: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1 day</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8" name="Rectangle 7"/>
          <p:cNvSpPr/>
          <p:nvPr/>
        </p:nvSpPr>
        <p:spPr>
          <a:xfrm>
            <a:off x="9288614" y="3686122"/>
            <a:ext cx="2188551" cy="276999"/>
          </a:xfrm>
          <a:prstGeom prst="rect">
            <a:avLst/>
          </a:prstGeom>
        </p:spPr>
        <p:txBody>
          <a:bodyPr wrap="square" anchor="t">
            <a:spAutoFit/>
          </a:bodyPr>
          <a:lstStyle/>
          <a:p>
            <a:pPr defTabSz="457147">
              <a:defRPr/>
            </a:pPr>
            <a:r>
              <a:rPr kumimoji="0" lang="en-US" sz="1200" b="0" i="0" u="none" strike="noStrike" kern="1200" cap="none" spc="0" normalizeH="0" baseline="0" noProof="0">
                <a:ln>
                  <a:noFill/>
                </a:ln>
                <a:solidFill>
                  <a:srgbClr val="414241"/>
                </a:solidFill>
                <a:effectLst/>
                <a:uLnTx/>
                <a:uFillTx/>
                <a:latin typeface="Century Gothic"/>
              </a:rPr>
              <a:t>LO code: </a:t>
            </a:r>
            <a:r>
              <a:rPr lang="en-US" sz="1200" b="1">
                <a:solidFill>
                  <a:srgbClr val="414241"/>
                </a:solidFill>
                <a:latin typeface="Century Gothic"/>
              </a:rPr>
              <a:t>local (KLO TBC)</a:t>
            </a:r>
            <a:endParaRPr lang="en-US" sz="1200" b="1" i="0" u="none" strike="noStrike" kern="1200" cap="none" spc="0" normalizeH="0" baseline="0" noProof="0">
              <a:ln>
                <a:noFill/>
              </a:ln>
              <a:solidFill>
                <a:srgbClr val="414241"/>
              </a:solidFill>
              <a:effectLst/>
              <a:uLnTx/>
              <a:uFillTx/>
              <a:latin typeface="Century Gothic"/>
            </a:endParaRPr>
          </a:p>
        </p:txBody>
      </p:sp>
      <p:sp>
        <p:nvSpPr>
          <p:cNvPr id="15" name="Rectangle 14"/>
          <p:cNvSpPr/>
          <p:nvPr/>
        </p:nvSpPr>
        <p:spPr>
          <a:xfrm>
            <a:off x="9288615" y="4224391"/>
            <a:ext cx="2256049"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Center:</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 Luxe or local</a:t>
            </a:r>
          </a:p>
        </p:txBody>
      </p:sp>
      <p:sp>
        <p:nvSpPr>
          <p:cNvPr id="16" name="Rectangle 15"/>
          <p:cNvSpPr/>
          <p:nvPr/>
        </p:nvSpPr>
        <p:spPr>
          <a:xfrm>
            <a:off x="9288615" y="4750656"/>
            <a:ext cx="2454147" cy="461665"/>
          </a:xfrm>
          <a:prstGeom prst="rect">
            <a:avLst/>
          </a:prstGeom>
        </p:spPr>
        <p:txBody>
          <a:bodyPr wrap="square" anchor="t">
            <a:spAutoFit/>
          </a:bodyPr>
          <a:lstStyle/>
          <a:p>
            <a:pPr defTabSz="457147">
              <a:defRPr/>
            </a:pPr>
            <a:r>
              <a:rPr kumimoji="0" lang="en-US" sz="1200" b="0" i="0" u="none" strike="noStrike" kern="1200" cap="none" spc="0" normalizeH="0" baseline="0" noProof="0" dirty="0">
                <a:ln>
                  <a:noFill/>
                </a:ln>
                <a:solidFill>
                  <a:srgbClr val="414241"/>
                </a:solidFill>
                <a:effectLst/>
                <a:uLnTx/>
                <a:uFillTx/>
                <a:latin typeface="Century Gothic"/>
                <a:ea typeface="+mn-ea"/>
                <a:cs typeface="+mn-cs"/>
              </a:rPr>
              <a:t>Training cost: </a:t>
            </a:r>
            <a:r>
              <a:rPr lang="en-US" sz="1200" b="1" dirty="0">
                <a:solidFill>
                  <a:srgbClr val="414241"/>
                </a:solidFill>
                <a:latin typeface="Century Gothic"/>
              </a:rPr>
              <a:t>5500 EUR </a:t>
            </a:r>
          </a:p>
          <a:p>
            <a:pPr defTabSz="457147">
              <a:defRPr/>
            </a:pPr>
            <a:r>
              <a:rPr lang="en-US" sz="1200" b="1" dirty="0">
                <a:solidFill>
                  <a:srgbClr val="414241"/>
                </a:solidFill>
                <a:latin typeface="Century Gothic"/>
              </a:rPr>
              <a:t>(per Intact Team)</a:t>
            </a:r>
            <a:endParaRPr lang="en-US" sz="1100" b="1" i="0" u="none" strike="noStrike" kern="1200" cap="none" spc="0" normalizeH="0" baseline="0" noProof="0" dirty="0">
              <a:ln>
                <a:noFill/>
              </a:ln>
              <a:solidFill>
                <a:srgbClr val="414241"/>
              </a:solidFill>
              <a:effectLst/>
              <a:uLnTx/>
              <a:uFillTx/>
              <a:latin typeface="Century Gothic"/>
              <a:cs typeface="Calibri"/>
            </a:endParaRPr>
          </a:p>
        </p:txBody>
      </p:sp>
      <p:sp>
        <p:nvSpPr>
          <p:cNvPr id="41" name="Rectangle 40"/>
          <p:cNvSpPr/>
          <p:nvPr/>
        </p:nvSpPr>
        <p:spPr>
          <a:xfrm>
            <a:off x="9288615" y="1791740"/>
            <a:ext cx="2346336"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ea"/>
                <a:cs typeface="+mn-cs"/>
              </a:rPr>
              <a:t>Location: </a:t>
            </a:r>
            <a:r>
              <a:rPr lang="en-US" sz="1200" b="1">
                <a:solidFill>
                  <a:srgbClr val="414241"/>
                </a:solidFill>
                <a:latin typeface="Century Gothic"/>
              </a:rPr>
              <a:t>APAC</a:t>
            </a:r>
            <a:endParaRPr kumimoji="0" lang="en-US" sz="1200" b="1" i="0" u="none" strike="noStrike" kern="1200" cap="none" spc="0" normalizeH="0" baseline="0" noProof="0">
              <a:ln>
                <a:noFill/>
              </a:ln>
              <a:solidFill>
                <a:srgbClr val="414241"/>
              </a:solidFill>
              <a:effectLst/>
              <a:uLnTx/>
              <a:uFillTx/>
              <a:latin typeface="Century Gothic"/>
              <a:ea typeface="+mn-ea"/>
              <a:cs typeface="+mn-cs"/>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14241"/>
                </a:solidFill>
                <a:effectLst/>
                <a:uLnTx/>
                <a:uFillTx/>
                <a:latin typeface="Century Gothic"/>
                <a:ea typeface="+mn-ea"/>
                <a:cs typeface="+mn-cs"/>
              </a:rPr>
              <a:t>or local</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3889"/>
            <a:ext cx="2346337" cy="276999"/>
          </a:xfrm>
          <a:prstGeom prst="rect">
            <a:avLst/>
          </a:prstGeom>
        </p:spPr>
        <p:txBody>
          <a:bodyPr wrap="square" anchor="t">
            <a:spAutoFit/>
          </a:bodyPr>
          <a:lstStyle/>
          <a:p>
            <a:pPr defTabSz="457147">
              <a:defRPr/>
            </a:pPr>
            <a:r>
              <a:rPr kumimoji="0" lang="en-US" sz="1200" b="0" i="0" u="none" strike="noStrike" kern="1200" cap="none" spc="0" normalizeH="0" baseline="0" noProof="0">
                <a:ln>
                  <a:noFill/>
                </a:ln>
                <a:solidFill>
                  <a:srgbClr val="414241"/>
                </a:solidFill>
                <a:effectLst/>
                <a:uLnTx/>
                <a:uFillTx/>
                <a:latin typeface="Century Gothic"/>
              </a:rPr>
              <a:t>Language: </a:t>
            </a:r>
            <a:r>
              <a:rPr kumimoji="0" lang="en-US" sz="1200" b="1" i="0" u="none" strike="noStrike" kern="1200" cap="none" spc="0" normalizeH="0" baseline="0" noProof="0">
                <a:ln>
                  <a:noFill/>
                </a:ln>
                <a:solidFill>
                  <a:srgbClr val="414241"/>
                </a:solidFill>
                <a:effectLst/>
                <a:uLnTx/>
                <a:uFillTx/>
                <a:latin typeface="Century Gothic"/>
              </a:rPr>
              <a:t>English</a:t>
            </a:r>
            <a:r>
              <a:rPr lang="en-US" sz="1200" b="1">
                <a:solidFill>
                  <a:srgbClr val="414241"/>
                </a:solidFill>
                <a:latin typeface="Century Gothic"/>
              </a:rPr>
              <a:t> </a:t>
            </a:r>
            <a:endParaRPr kumimoji="0" lang="en-US" sz="900" b="1" i="0" u="none" strike="noStrike" kern="1200" cap="none" spc="0" normalizeH="0" baseline="0" noProof="0">
              <a:ln>
                <a:noFill/>
              </a:ln>
              <a:solidFill>
                <a:srgbClr val="414241"/>
              </a:solidFill>
              <a:effectLst/>
              <a:uLnTx/>
              <a:uFillTx/>
              <a:latin typeface="Century Gothic"/>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forMetris: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2</a:t>
            </a:r>
          </a:p>
        </p:txBody>
      </p:sp>
      <p:sp>
        <p:nvSpPr>
          <p:cNvPr id="2" name="Rectangle 1">
            <a:extLst>
              <a:ext uri="{FF2B5EF4-FFF2-40B4-BE49-F238E27FC236}">
                <a16:creationId xmlns:a16="http://schemas.microsoft.com/office/drawing/2014/main" id="{6BE44206-FC29-45D6-A07A-1CF4755F1F75}"/>
              </a:ext>
            </a:extLst>
          </p:cNvPr>
          <p:cNvSpPr/>
          <p:nvPr/>
        </p:nvSpPr>
        <p:spPr>
          <a:xfrm>
            <a:off x="9288615" y="1174565"/>
            <a:ext cx="2455710" cy="461665"/>
          </a:xfrm>
          <a:prstGeom prst="rect">
            <a:avLst/>
          </a:prstGeom>
        </p:spPr>
        <p:txBody>
          <a:bodyPr wrap="square" anchor="t">
            <a:spAutoFit/>
          </a:bodyPr>
          <a:lstStyle/>
          <a:p>
            <a:pPr defTabSz="457147">
              <a:defRPr/>
            </a:pPr>
            <a:r>
              <a:rPr lang="en-US" sz="1200">
                <a:solidFill>
                  <a:srgbClr val="414241"/>
                </a:solidFill>
                <a:latin typeface="Century Gothic"/>
                <a:sym typeface="Wingdings" panose="05000000000000000000" pitchFamily="2" charset="2"/>
              </a:rPr>
              <a:t>Self-Directed Learning</a:t>
            </a:r>
            <a:r>
              <a:rPr kumimoji="0" lang="en-US"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a:t>
            </a:r>
          </a:p>
          <a:p>
            <a:pPr defTabSz="457147">
              <a:defRPr/>
            </a:pPr>
            <a:r>
              <a:rPr kumimoji="0" lang="en-US"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 </a:t>
            </a:r>
            <a:r>
              <a:rPr lang="en-US" sz="1200">
                <a:solidFill>
                  <a:srgbClr val="414241"/>
                </a:solidFill>
                <a:latin typeface="Century Gothic"/>
                <a:sym typeface="Wingdings" panose="05000000000000000000" pitchFamily="2" charset="2"/>
              </a:rPr>
              <a:t>Business Must</a:t>
            </a:r>
            <a:endParaRPr kumimoji="0" lang="en-US" sz="1200" b="0" i="0" u="none" strike="noStrike" kern="1200" cap="none" spc="0" normalizeH="0" baseline="0" noProof="0">
              <a:ln>
                <a:noFill/>
              </a:ln>
              <a:solidFill>
                <a:srgbClr val="414241"/>
              </a:solidFill>
              <a:effectLst/>
              <a:uLnTx/>
              <a:uFillTx/>
              <a:latin typeface="Century Gothic"/>
              <a:ea typeface="+mn-ea"/>
              <a:cs typeface="+mn-cs"/>
            </a:endParaRPr>
          </a:p>
        </p:txBody>
      </p:sp>
      <p:sp>
        <p:nvSpPr>
          <p:cNvPr id="14" name="ZoneTexte 17"/>
          <p:cNvSpPr txBox="1"/>
          <p:nvPr/>
        </p:nvSpPr>
        <p:spPr>
          <a:xfrm>
            <a:off x="9288615" y="42863"/>
            <a:ext cx="2798282"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lumMod val="65000"/>
                  </a:prstClr>
                </a:solidFill>
                <a:effectLst/>
                <a:uLnTx/>
                <a:uFillTx/>
                <a:latin typeface="Century Gothic" panose="020B0502020202020204" pitchFamily="34" charset="0"/>
                <a:ea typeface="AvantGarde Bk BT Book" charset="0"/>
                <a:cs typeface="AvantGarde Bk BT Book" charset="0"/>
              </a:rPr>
              <a:t>Operational Marketing</a:t>
            </a:r>
          </a:p>
        </p:txBody>
      </p:sp>
    </p:spTree>
    <p:extLst>
      <p:ext uri="{BB962C8B-B14F-4D97-AF65-F5344CB8AC3E}">
        <p14:creationId xmlns:p14="http://schemas.microsoft.com/office/powerpoint/2010/main" val="5108182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latin typeface="Century Gothic"/>
              </a:rPr>
              <a:t>Luxury Brand Analysis</a:t>
            </a:r>
          </a:p>
        </p:txBody>
      </p:sp>
      <p:sp>
        <p:nvSpPr>
          <p:cNvPr id="5" name="Rectangle 4"/>
          <p:cNvSpPr/>
          <p:nvPr/>
        </p:nvSpPr>
        <p:spPr>
          <a:xfrm>
            <a:off x="561975" y="1036436"/>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Teaser</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Take the opportunity to debate with major experts in Brand Strategy, Authors and Professors at major Business Schools.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Learning Objectives</a:t>
            </a:r>
          </a:p>
          <a:p>
            <a:pPr marL="171450" lvl="0" indent="-171450" defTabSz="457147">
              <a:buFont typeface="Arial" panose="020B0604020202020204" pitchFamily="34" charset="0"/>
              <a:buChar char="•"/>
              <a:defRPr/>
            </a:pPr>
            <a:r>
              <a:rPr lang="en-US" altLang="en-US" sz="1200">
                <a:solidFill>
                  <a:srgbClr val="414241"/>
                </a:solidFill>
                <a:latin typeface="Century Gothic"/>
                <a:ea typeface="AvantGarde Bk BT Book" charset="0"/>
                <a:cs typeface="AvantGarde Bk BT Book" charset="0"/>
              </a:rPr>
              <a:t>Develop your understanding of Luxury brand identity (connotative – morphological - narrative levels)</a:t>
            </a:r>
          </a:p>
          <a:p>
            <a:pPr marL="171450" lvl="0" indent="-171450" defTabSz="457147">
              <a:buFont typeface="Arial" panose="020B0604020202020204" pitchFamily="34" charset="0"/>
              <a:buChar char="•"/>
              <a:defRPr/>
            </a:pPr>
            <a:r>
              <a:rPr lang="en-US" altLang="en-US" sz="1200">
                <a:solidFill>
                  <a:srgbClr val="414241"/>
                </a:solidFill>
                <a:latin typeface="Century Gothic"/>
                <a:ea typeface="AvantGarde Bk BT Book" charset="0"/>
                <a:cs typeface="AvantGarde Bk BT Book" charset="0"/>
              </a:rPr>
              <a:t>Assess Brand management in the Luxury market</a:t>
            </a:r>
          </a:p>
          <a:p>
            <a:pPr marL="171450" lvl="0" indent="-171450" defTabSz="457147">
              <a:buFont typeface="Arial" panose="020B0604020202020204" pitchFamily="34" charset="0"/>
              <a:buChar char="•"/>
              <a:defRPr/>
            </a:pPr>
            <a:r>
              <a:rPr lang="en-US" altLang="en-US" sz="1200">
                <a:solidFill>
                  <a:srgbClr val="414241"/>
                </a:solidFill>
                <a:latin typeface="Century Gothic"/>
                <a:ea typeface="AvantGarde Bk BT Book" charset="0"/>
                <a:cs typeface="AvantGarde Bk BT Book" charset="0"/>
              </a:rPr>
              <a:t>Generate transmission of the Brand vision and Sense of Purpose to the teams</a:t>
            </a:r>
          </a:p>
          <a:p>
            <a:pPr marL="171450" indent="-171450" defTabSz="457147">
              <a:buFont typeface="Arial" panose="020B0604020202020204" pitchFamily="34" charset="0"/>
              <a:buChar char="•"/>
              <a:defRPr/>
            </a:pPr>
            <a:r>
              <a:rPr lang="en-US" altLang="en-US" sz="1200">
                <a:solidFill>
                  <a:srgbClr val="414241"/>
                </a:solidFill>
                <a:latin typeface="Century Gothic"/>
                <a:ea typeface="AvantGarde Bk BT Book" charset="0"/>
                <a:cs typeface="AvantGarde Bk BT Book" charset="0"/>
              </a:rPr>
              <a:t>Practice skills using Brand Narrative Methodology </a:t>
            </a:r>
            <a:endParaRPr lang="en-US" altLang="en-US" sz="1200">
              <a:solidFill>
                <a:srgbClr val="414241"/>
              </a:solidFill>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Target</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Brand GM DM/BBL, open to other </a:t>
            </a:r>
            <a:r>
              <a:rPr kumimoji="0" lang="en-US" sz="1200" b="0" i="0" u="none" strike="noStrike" kern="1200" cap="none" spc="0" normalizeH="0" baseline="0" noProof="0" err="1">
                <a:ln>
                  <a:noFill/>
                </a:ln>
                <a:solidFill>
                  <a:srgbClr val="414241"/>
                </a:solidFill>
                <a:effectLst/>
                <a:uLnTx/>
                <a:uFillTx/>
                <a:latin typeface="Century Gothic"/>
                <a:ea typeface="AvantGarde Bk BT Book" charset="0"/>
                <a:cs typeface="AvantGarde Bk BT Book" charset="0"/>
              </a:rPr>
              <a:t>Mancom</a:t>
            </a: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 members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Luxe Seminar to be renovated in 2020 to become Multi Divisional (TBC)</a:t>
            </a:r>
            <a:endPar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lt"/>
                <a:cs typeface="Calibri" panose="020F0502020204030204"/>
              </a:rPr>
              <a:t>E-learning “Brand Module – step Brand Expert” on My Learning (to come soon)</a:t>
            </a:r>
            <a:endParaRPr kumimoji="0" lang="en-US" sz="1200" b="0" i="0" u="none" strike="noStrike" kern="1200" cap="none" spc="0" normalizeH="0" baseline="0" noProof="0">
              <a:ln>
                <a:noFill/>
              </a:ln>
              <a:solidFill>
                <a:srgbClr val="414241"/>
              </a:solidFill>
              <a:effectLst/>
              <a:uLnTx/>
              <a:uFillTx/>
              <a:latin typeface="Calibri" panose="020F0502020204030204"/>
              <a:ea typeface="+mn-lt"/>
              <a:cs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a:ea typeface="+mn-lt"/>
              <a:cs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3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484573"/>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Duration: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3 days</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8" name="Rectangle 7"/>
          <p:cNvSpPr/>
          <p:nvPr/>
        </p:nvSpPr>
        <p:spPr>
          <a:xfrm>
            <a:off x="9288615" y="3704615"/>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 code: </a:t>
            </a:r>
            <a:r>
              <a:rPr lang="en-US" sz="1200" b="1">
                <a:solidFill>
                  <a:srgbClr val="414241"/>
                </a:solidFill>
                <a:latin typeface="Century Gothic" panose="020B0502020202020204" pitchFamily="34" charset="0"/>
              </a:rPr>
              <a:t>00029687</a:t>
            </a:r>
            <a:endPar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5" name="Rectangle 14"/>
          <p:cNvSpPr/>
          <p:nvPr/>
        </p:nvSpPr>
        <p:spPr>
          <a:xfrm>
            <a:off x="9288615" y="4224391"/>
            <a:ext cx="2256049"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Center:</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 Luxe</a:t>
            </a:r>
          </a:p>
        </p:txBody>
      </p:sp>
      <p:sp>
        <p:nvSpPr>
          <p:cNvPr id="16" name="Rectangle 15"/>
          <p:cNvSpPr/>
          <p:nvPr/>
        </p:nvSpPr>
        <p:spPr>
          <a:xfrm>
            <a:off x="9288615" y="4938438"/>
            <a:ext cx="2188551" cy="276999"/>
          </a:xfrm>
          <a:prstGeom prst="rect">
            <a:avLst/>
          </a:prstGeom>
        </p:spPr>
        <p:txBody>
          <a:bodyPr wrap="square" anchor="t">
            <a:spAutoFit/>
          </a:bodyPr>
          <a:lstStyle/>
          <a:p>
            <a:pPr defTabSz="457147">
              <a:defRPr/>
            </a:pPr>
            <a:r>
              <a:rPr kumimoji="0" lang="en-US" sz="1200" b="0" i="0" u="none" strike="noStrike" kern="1200" cap="none" spc="0" normalizeH="0" baseline="0" noProof="0" dirty="0">
                <a:ln>
                  <a:noFill/>
                </a:ln>
                <a:solidFill>
                  <a:srgbClr val="414241"/>
                </a:solidFill>
                <a:effectLst/>
                <a:uLnTx/>
                <a:uFillTx/>
                <a:latin typeface="Century Gothic"/>
                <a:ea typeface="+mn-ea"/>
                <a:cs typeface="+mn-cs"/>
              </a:rPr>
              <a:t>Training cost: </a:t>
            </a:r>
            <a:r>
              <a:rPr lang="en-US" sz="1200" b="1" dirty="0">
                <a:solidFill>
                  <a:srgbClr val="414241"/>
                </a:solidFill>
                <a:latin typeface="Century Gothic"/>
              </a:rPr>
              <a:t>24K</a:t>
            </a:r>
            <a:r>
              <a:rPr kumimoji="0" lang="en-US" sz="1200" b="1" i="0" u="none" strike="noStrike" kern="1200" cap="none" spc="0" normalizeH="0" baseline="0" noProof="0" dirty="0">
                <a:ln>
                  <a:noFill/>
                </a:ln>
                <a:solidFill>
                  <a:srgbClr val="414241"/>
                </a:solidFill>
                <a:effectLst/>
                <a:uLnTx/>
                <a:uFillTx/>
                <a:latin typeface="Century Gothic"/>
                <a:ea typeface="+mn-ea"/>
                <a:cs typeface="+mn-cs"/>
              </a:rPr>
              <a:t> CNY </a:t>
            </a:r>
            <a:r>
              <a:rPr lang="en-US" sz="1200" b="1" dirty="0">
                <a:solidFill>
                  <a:srgbClr val="414241"/>
                </a:solidFill>
                <a:latin typeface="Century Gothic"/>
              </a:rPr>
              <a:t>TBC </a:t>
            </a:r>
            <a:endParaRPr kumimoji="0" lang="en-US" sz="11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41" name="Rectangle 40"/>
          <p:cNvSpPr/>
          <p:nvPr/>
        </p:nvSpPr>
        <p:spPr>
          <a:xfrm>
            <a:off x="9288614" y="1878824"/>
            <a:ext cx="2256049"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Location: </a:t>
            </a:r>
            <a:r>
              <a:rPr lang="en-US" sz="1200" b="1" noProof="0">
                <a:solidFill>
                  <a:srgbClr val="414241"/>
                </a:solidFill>
                <a:latin typeface="Century Gothic" panose="020B0502020202020204" pitchFamily="34" charset="0"/>
              </a:rPr>
              <a:t>Shanghai, China</a:t>
            </a:r>
            <a:endPar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English</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defTabSz="457147">
              <a:defRPr/>
            </a:pPr>
            <a:r>
              <a:rPr lang="en-US" sz="1200">
                <a:solidFill>
                  <a:srgbClr val="414241"/>
                </a:solidFill>
                <a:latin typeface="Century Gothic"/>
                <a:sym typeface="Wingdings" panose="05000000000000000000" pitchFamily="2" charset="2"/>
              </a:rPr>
              <a:t>Prescribed Learning</a:t>
            </a:r>
            <a:r>
              <a:rPr kumimoji="0" lang="en-US" sz="1200" b="0" i="0" u="none" strike="noStrike" kern="1200" cap="none" spc="0" normalizeH="0" baseline="0" noProof="0">
                <a:ln>
                  <a:noFill/>
                </a:ln>
                <a:solidFill>
                  <a:srgbClr val="414241"/>
                </a:solidFill>
                <a:effectLst/>
                <a:uLnTx/>
                <a:uFillTx/>
                <a:latin typeface="Century Gothic"/>
                <a:sym typeface="Wingdings" panose="05000000000000000000" pitchFamily="2" charset="2"/>
              </a:rPr>
              <a:t>:</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sym typeface="Wingdings" panose="05000000000000000000" pitchFamily="2" charset="2"/>
              </a:rPr>
              <a:t> </a:t>
            </a:r>
            <a:r>
              <a:rPr lang="en-US" sz="1200">
                <a:solidFill>
                  <a:srgbClr val="414241"/>
                </a:solidFill>
                <a:latin typeface="Century Gothic"/>
                <a:sym typeface="Wingdings" panose="05000000000000000000" pitchFamily="2" charset="2"/>
              </a:rPr>
              <a:t>Business Must</a:t>
            </a:r>
            <a:endParaRPr kumimoji="0" lang="en-US" sz="1200" b="0" i="0" u="none" strike="noStrike" kern="1200" cap="none" spc="0" normalizeH="0" baseline="0" noProof="0">
              <a:ln>
                <a:noFill/>
              </a:ln>
              <a:solidFill>
                <a:srgbClr val="414241"/>
              </a:solidFill>
              <a:effectLst/>
              <a:uLnTx/>
              <a:uFillTx/>
              <a:latin typeface="Century Gothic"/>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forMetris: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2</a:t>
            </a:r>
          </a:p>
        </p:txBody>
      </p:sp>
      <p:sp>
        <p:nvSpPr>
          <p:cNvPr id="13" name="ZoneTexte 17"/>
          <p:cNvSpPr txBox="1"/>
          <p:nvPr/>
        </p:nvSpPr>
        <p:spPr>
          <a:xfrm>
            <a:off x="9288615" y="42863"/>
            <a:ext cx="2798282"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lumMod val="65000"/>
                  </a:prstClr>
                </a:solidFill>
                <a:effectLst/>
                <a:uLnTx/>
                <a:uFillTx/>
                <a:latin typeface="Century Gothic" panose="020B0502020202020204" pitchFamily="34" charset="0"/>
                <a:ea typeface="AvantGarde Bk BT Book" charset="0"/>
                <a:cs typeface="AvantGarde Bk BT Book" charset="0"/>
              </a:rPr>
              <a:t>Operational Marketing</a:t>
            </a:r>
          </a:p>
        </p:txBody>
      </p:sp>
    </p:spTree>
    <p:extLst>
      <p:ext uri="{BB962C8B-B14F-4D97-AF65-F5344CB8AC3E}">
        <p14:creationId xmlns:p14="http://schemas.microsoft.com/office/powerpoint/2010/main" val="42367059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ltLang="en-US">
                <a:solidFill>
                  <a:prstClr val="white"/>
                </a:solidFill>
              </a:rPr>
              <a:t>Makeup ERA Go To Market - CPD </a:t>
            </a:r>
            <a:endParaRPr lang="en-US">
              <a:solidFill>
                <a:prstClr val="white"/>
              </a:solidFill>
            </a:endParaRPr>
          </a:p>
        </p:txBody>
      </p:sp>
      <p:sp>
        <p:nvSpPr>
          <p:cNvPr id="5" name="Rectangle 4"/>
          <p:cNvSpPr/>
          <p:nvPr/>
        </p:nvSpPr>
        <p:spPr>
          <a:xfrm>
            <a:off x="561975" y="1036436"/>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Teaser</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Raise the bar through 3 advanced Make up days to stay one step ahead in Make-Up</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Learning Objectives</a:t>
            </a: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Deal with the key changes and drivers on the make-up market, in a multi-functional approach</a:t>
            </a: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Build stronger consumer  experience (throughout the whole consumer path)  and optimize your go to market plan  with a multi-functional country roadmap  (including commercial excellence, digital upskilling, finance and supply)</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Target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CPD only: Brand GM + DM/BBL + N-1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Multifunctional </a:t>
            </a:r>
            <a:r>
              <a:rPr kumimoji="0" lang="en-US" sz="1200" b="0" i="0" u="none" strike="noStrike" kern="1200" cap="none" spc="0" normalizeH="0" baseline="0" noProof="0" err="1">
                <a:ln>
                  <a:noFill/>
                </a:ln>
                <a:solidFill>
                  <a:srgbClr val="414241"/>
                </a:solidFill>
                <a:effectLst/>
                <a:uLnTx/>
                <a:uFillTx/>
                <a:latin typeface="Century Gothic"/>
                <a:ea typeface="AvantGarde Bk BT Book" charset="0"/>
                <a:cs typeface="AvantGarde Bk BT Book" charset="0"/>
              </a:rPr>
              <a:t>Mancom</a:t>
            </a: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 + N-1</a:t>
            </a:r>
            <a:endParaRPr kumimoji="0" lang="en-US" sz="1800" b="0" i="0" u="none" strike="noStrike" kern="1200" cap="none" spc="0" normalizeH="0" baseline="0" noProof="0">
              <a:ln>
                <a:noFill/>
              </a:ln>
              <a:solidFill>
                <a:srgbClr val="414241"/>
              </a:solidFill>
              <a:effectLst/>
              <a:uLnTx/>
              <a:uFillTx/>
              <a:latin typeface="Calibri" panose="020F0502020204030204"/>
              <a:ea typeface="AvantGarde Bk BT Book" charset="0"/>
              <a:cs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Calibri"/>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None</a:t>
            </a: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3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484573"/>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Duration: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3 days</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8" name="Rectangle 7"/>
          <p:cNvSpPr/>
          <p:nvPr/>
        </p:nvSpPr>
        <p:spPr>
          <a:xfrm>
            <a:off x="9288614" y="3618887"/>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ea"/>
                <a:cs typeface="+mn-cs"/>
              </a:rPr>
              <a:t>LO code: </a:t>
            </a:r>
            <a:r>
              <a:rPr kumimoji="0" lang="en-US" sz="1200" b="1" i="0" u="none" strike="noStrike" kern="1200" cap="none" spc="0" normalizeH="0" baseline="0" noProof="0">
                <a:ln>
                  <a:noFill/>
                </a:ln>
                <a:solidFill>
                  <a:srgbClr val="414241"/>
                </a:solidFill>
                <a:effectLst/>
                <a:uLnTx/>
                <a:uFillTx/>
                <a:latin typeface="Century Gothic"/>
                <a:ea typeface="+mn-ea"/>
                <a:cs typeface="+mn-cs"/>
              </a:rPr>
              <a:t>local (KLO: 238)</a:t>
            </a:r>
            <a:endParaRPr kumimoji="0" lang="en-US" sz="1800" b="0" i="0" u="none" strike="noStrike" kern="1200" cap="none" spc="0" normalizeH="0" baseline="0" noProof="0">
              <a:ln>
                <a:noFill/>
              </a:ln>
              <a:solidFill>
                <a:srgbClr val="414241"/>
              </a:solidFill>
              <a:effectLst/>
              <a:uLnTx/>
              <a:uFillTx/>
              <a:latin typeface="Century Gothic"/>
              <a:ea typeface="+mn-ea"/>
              <a:cs typeface="+mn-cs"/>
            </a:endParaRPr>
          </a:p>
        </p:txBody>
      </p:sp>
      <p:sp>
        <p:nvSpPr>
          <p:cNvPr id="15" name="Rectangle 14"/>
          <p:cNvSpPr/>
          <p:nvPr/>
        </p:nvSpPr>
        <p:spPr>
          <a:xfrm>
            <a:off x="9288615" y="4224391"/>
            <a:ext cx="2256049"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ea"/>
                <a:cs typeface="+mn-cs"/>
              </a:rPr>
              <a:t>Learning Center:</a:t>
            </a:r>
          </a:p>
          <a:p>
            <a:pPr marL="0" marR="0" lvl="0" indent="0" algn="l" defTabSz="457147" rtl="0" eaLnBrk="1" fontAlgn="auto" latinLnBrk="0" hangingPunct="1">
              <a:lnSpc>
                <a:spcPct val="100000"/>
              </a:lnSpc>
              <a:spcBef>
                <a:spcPts val="0"/>
              </a:spcBef>
              <a:spcAft>
                <a:spcPts val="0"/>
              </a:spcAft>
              <a:buClrTx/>
              <a:buSzTx/>
              <a:buFontTx/>
              <a:buNone/>
              <a:tabLst/>
              <a:defRPr/>
            </a:pPr>
            <a:r>
              <a:rPr lang="en-US" sz="1200" b="1">
                <a:solidFill>
                  <a:srgbClr val="414241"/>
                </a:solidFill>
                <a:latin typeface="Century Gothic"/>
              </a:rPr>
              <a:t>L</a:t>
            </a:r>
            <a:r>
              <a:rPr kumimoji="0" lang="en-US" sz="1200" b="1" i="0" u="none" strike="noStrike" kern="1200" cap="none" spc="0" normalizeH="0" baseline="0" noProof="0" err="1">
                <a:ln>
                  <a:noFill/>
                </a:ln>
                <a:solidFill>
                  <a:srgbClr val="414241"/>
                </a:solidFill>
                <a:effectLst/>
                <a:uLnTx/>
                <a:uFillTx/>
                <a:latin typeface="Century Gothic"/>
                <a:ea typeface="+mn-ea"/>
                <a:cs typeface="+mn-cs"/>
              </a:rPr>
              <a:t>ocal</a:t>
            </a:r>
            <a:endParaRPr kumimoji="0" lang="en-US" sz="1800" b="0" i="0" u="none" strike="noStrike" kern="1200" cap="none" spc="0" normalizeH="0" baseline="0" noProof="0">
              <a:ln>
                <a:noFill/>
              </a:ln>
              <a:solidFill>
                <a:srgbClr val="414241"/>
              </a:solidFill>
              <a:effectLst/>
              <a:uLnTx/>
              <a:uFillTx/>
              <a:latin typeface="Calibri" panose="020F0502020204030204"/>
              <a:ea typeface="+mn-ea"/>
              <a:cs typeface="+mn-cs"/>
            </a:endParaRPr>
          </a:p>
        </p:txBody>
      </p:sp>
      <p:sp>
        <p:nvSpPr>
          <p:cNvPr id="16" name="Rectangle 15"/>
          <p:cNvSpPr/>
          <p:nvPr/>
        </p:nvSpPr>
        <p:spPr>
          <a:xfrm>
            <a:off x="9288615" y="4795558"/>
            <a:ext cx="2452309"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ea"/>
                <a:cs typeface="+mn-cs"/>
              </a:rPr>
              <a:t>Training cost: </a:t>
            </a:r>
            <a:r>
              <a:rPr kumimoji="0" lang="en-US" sz="1200" b="1" i="0" u="none" strike="noStrike" kern="1200" cap="none" spc="0" normalizeH="0" baseline="0" noProof="0">
                <a:ln>
                  <a:noFill/>
                </a:ln>
                <a:solidFill>
                  <a:srgbClr val="414241"/>
                </a:solidFill>
                <a:effectLst/>
                <a:uLnTx/>
                <a:uFillTx/>
                <a:latin typeface="Century Gothic"/>
                <a:ea typeface="+mn-ea"/>
                <a:cs typeface="+mn-cs"/>
              </a:rPr>
              <a:t>local + flying team travel cost</a:t>
            </a:r>
            <a:endPar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3889"/>
            <a:ext cx="2346337"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ea"/>
                <a:cs typeface="+mn-cs"/>
              </a:rPr>
              <a:t>Language: </a:t>
            </a:r>
            <a:r>
              <a:rPr kumimoji="0" lang="en-US" sz="1200" b="1" i="0" u="none" strike="noStrike" kern="1200" cap="none" spc="0" normalizeH="0" baseline="0" noProof="0">
                <a:ln>
                  <a:noFill/>
                </a:ln>
                <a:solidFill>
                  <a:srgbClr val="414241"/>
                </a:solidFill>
                <a:effectLst/>
                <a:uLnTx/>
                <a:uFillTx/>
                <a:latin typeface="Century Gothic"/>
                <a:ea typeface="+mn-ea"/>
                <a:cs typeface="+mn-cs"/>
              </a:rPr>
              <a:t>English or local</a:t>
            </a:r>
            <a:endParaRPr kumimoji="0" lang="en-US" sz="900" b="1" i="0" u="none" strike="noStrike" kern="1200" cap="none" spc="0" normalizeH="0" baseline="0" noProof="0">
              <a:ln>
                <a:noFill/>
              </a:ln>
              <a:solidFill>
                <a:srgbClr val="414241"/>
              </a:solidFill>
              <a:effectLst/>
              <a:uLnTx/>
              <a:uFillTx/>
              <a:latin typeface="Century Gothic"/>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defTabSz="457147">
              <a:defRPr/>
            </a:pPr>
            <a:r>
              <a:rPr lang="en-US" sz="1200">
                <a:solidFill>
                  <a:srgbClr val="414241"/>
                </a:solidFill>
                <a:latin typeface="Century Gothic"/>
                <a:sym typeface="Wingdings" panose="05000000000000000000" pitchFamily="2" charset="2"/>
              </a:rPr>
              <a:t>Prescribed Learning</a:t>
            </a:r>
            <a:r>
              <a:rPr kumimoji="0" lang="en-US"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 Business Must</a:t>
            </a:r>
            <a:endParaRPr kumimoji="0" lang="en-US" sz="1200" b="0" i="0" u="none" strike="noStrike" kern="1200" cap="none" spc="0" normalizeH="0" baseline="0" noProof="0">
              <a:ln>
                <a:noFill/>
              </a:ln>
              <a:solidFill>
                <a:srgbClr val="414241"/>
              </a:solidFill>
              <a:effectLst/>
              <a:uLnTx/>
              <a:uFillTx/>
              <a:latin typeface="Century Gothic"/>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forMetris: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2</a:t>
            </a:r>
          </a:p>
        </p:txBody>
      </p:sp>
      <p:sp>
        <p:nvSpPr>
          <p:cNvPr id="18" name="Rectangle 17"/>
          <p:cNvSpPr/>
          <p:nvPr/>
        </p:nvSpPr>
        <p:spPr>
          <a:xfrm>
            <a:off x="9288614" y="1712126"/>
            <a:ext cx="2573799" cy="646331"/>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ea"/>
                <a:cs typeface="+mn-cs"/>
              </a:rPr>
              <a:t>Location: </a:t>
            </a:r>
            <a:r>
              <a:rPr kumimoji="0" lang="en-US" sz="1200" b="1" i="0" u="none" strike="noStrike" kern="1200" cap="none" spc="0" normalizeH="0" baseline="0" noProof="0">
                <a:ln>
                  <a:noFill/>
                </a:ln>
                <a:solidFill>
                  <a:srgbClr val="414241"/>
                </a:solidFill>
                <a:effectLst/>
                <a:uLnTx/>
                <a:uFillTx/>
                <a:latin typeface="Century Gothic"/>
                <a:ea typeface="+mn-ea"/>
                <a:cs typeface="+mn-cs"/>
              </a:rPr>
              <a:t>local (but co-designed with Makeup ERA team)</a:t>
            </a:r>
            <a:endParaRPr kumimoji="0" lang="en-US" sz="900" b="1" i="0" u="none" strike="noStrike" kern="1200" cap="none" spc="0" normalizeH="0" baseline="0" noProof="0">
              <a:ln>
                <a:noFill/>
              </a:ln>
              <a:solidFill>
                <a:srgbClr val="414241"/>
              </a:solidFill>
              <a:effectLst/>
              <a:uLnTx/>
              <a:uFillTx/>
              <a:latin typeface="Century Gothic"/>
              <a:ea typeface="+mn-ea"/>
              <a:cs typeface="+mn-cs"/>
            </a:endParaRPr>
          </a:p>
        </p:txBody>
      </p:sp>
      <p:sp>
        <p:nvSpPr>
          <p:cNvPr id="13" name="ZoneTexte 17"/>
          <p:cNvSpPr txBox="1"/>
          <p:nvPr/>
        </p:nvSpPr>
        <p:spPr>
          <a:xfrm>
            <a:off x="9288615" y="42863"/>
            <a:ext cx="2798282"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lumMod val="65000"/>
                  </a:prstClr>
                </a:solidFill>
                <a:effectLst/>
                <a:uLnTx/>
                <a:uFillTx/>
                <a:latin typeface="Century Gothic" panose="020B0502020202020204" pitchFamily="34" charset="0"/>
                <a:ea typeface="AvantGarde Bk BT Book" charset="0"/>
                <a:cs typeface="AvantGarde Bk BT Book" charset="0"/>
              </a:rPr>
              <a:t>Operational Marketing</a:t>
            </a:r>
          </a:p>
        </p:txBody>
      </p:sp>
    </p:spTree>
    <p:extLst>
      <p:ext uri="{BB962C8B-B14F-4D97-AF65-F5344CB8AC3E}">
        <p14:creationId xmlns:p14="http://schemas.microsoft.com/office/powerpoint/2010/main" val="34847479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latin typeface="Century Gothic"/>
              </a:rPr>
              <a:t>IMC That Works</a:t>
            </a:r>
          </a:p>
        </p:txBody>
      </p:sp>
      <p:sp>
        <p:nvSpPr>
          <p:cNvPr id="5" name="Rectangle 4"/>
          <p:cNvSpPr/>
          <p:nvPr/>
        </p:nvSpPr>
        <p:spPr>
          <a:xfrm>
            <a:off x="561975" y="1036436"/>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Teaser</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Develop communication that really engage your consumers</a:t>
            </a:r>
            <a:endPar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Learning Objectives</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Develop a more efficient communication to improve the consumer experience in sync with the key touchpoints:</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lt"/>
                <a:cs typeface="Calibri" panose="020F0502020204030204"/>
              </a:rPr>
              <a:t>- Develop a strong big idea anchored in consumer insights</a:t>
            </a:r>
            <a:endParaRPr kumimoji="0" lang="en-US" sz="1200" b="0" i="0" u="none" strike="noStrike" kern="1200" cap="none" spc="0" normalizeH="0" baseline="0" noProof="0">
              <a:ln>
                <a:noFill/>
              </a:ln>
              <a:solidFill>
                <a:srgbClr val="414241"/>
              </a:solidFill>
              <a:effectLst/>
              <a:uLnTx/>
              <a:uFillTx/>
              <a:latin typeface="Century Gothic"/>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lt"/>
                <a:cs typeface="Calibri" panose="020F0502020204030204"/>
              </a:rPr>
              <a:t>- Measure the efficiency of the campaign</a:t>
            </a:r>
            <a:endParaRPr kumimoji="0" lang="en-US" sz="1800" b="0" i="0" u="none" strike="noStrike" kern="1200" cap="none" spc="0" normalizeH="0" baseline="0" noProof="0">
              <a:ln>
                <a:noFill/>
              </a:ln>
              <a:solidFill>
                <a:srgbClr val="414241"/>
              </a:solidFill>
              <a:effectLst/>
              <a:uLnTx/>
              <a:uFillTx/>
              <a:latin typeface="Century Gothic"/>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Target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Brand GM DM/BBL, senior PM/GPM of big countries </a:t>
            </a: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14241"/>
                </a:solidFill>
                <a:effectLst/>
                <a:uLnTx/>
                <a:uFillTx/>
                <a:latin typeface="Century Gothic"/>
                <a:ea typeface="+mn-ea"/>
                <a:cs typeface="+mn-cs"/>
              </a:rPr>
              <a:t>CPD Seminar to be renovated in 2020 to become Multi Divisional (TBC)</a:t>
            </a:r>
            <a:endParaRPr kumimoji="0" lang="en-US" sz="1800" b="0" i="0" u="none" strike="noStrike" kern="1200" cap="none" spc="0" normalizeH="0" baseline="0" noProof="0">
              <a:ln>
                <a:noFill/>
              </a:ln>
              <a:solidFill>
                <a:srgbClr val="414241"/>
              </a:solidFill>
              <a:effectLst/>
              <a:uLnTx/>
              <a:uFillTx/>
              <a:latin typeface="Calibri" panose="020F0502020204030204"/>
              <a:ea typeface="+mn-ea"/>
              <a:cs typeface="+mn-cs"/>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lt"/>
                <a:cs typeface="Calibri" panose="020F0502020204030204"/>
              </a:rPr>
              <a:t>E-learning “Brand Module – step Brand Expert” on My Learning (to come soon)</a:t>
            </a:r>
            <a:endParaRPr kumimoji="0" lang="en-US" sz="1200" b="0" i="0" u="none" strike="noStrike" kern="1200" cap="none" spc="0" normalizeH="0" baseline="0" noProof="0">
              <a:ln>
                <a:noFill/>
              </a:ln>
              <a:solidFill>
                <a:srgbClr val="414241"/>
              </a:solidFill>
              <a:effectLst/>
              <a:uLnTx/>
              <a:uFillTx/>
              <a:latin typeface="Calibri" panose="020F0502020204030204"/>
              <a:ea typeface="+mn-lt"/>
              <a:cs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3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484573"/>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Duration: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3 days</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8" name="Rectangle 7"/>
          <p:cNvSpPr/>
          <p:nvPr/>
        </p:nvSpPr>
        <p:spPr>
          <a:xfrm>
            <a:off x="9288615" y="3704615"/>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 code: </a:t>
            </a:r>
            <a:r>
              <a:rPr lang="en-US" sz="1200" b="1">
                <a:solidFill>
                  <a:srgbClr val="414241"/>
                </a:solidFill>
                <a:latin typeface="Century Gothic" panose="020B0502020202020204" pitchFamily="34" charset="0"/>
              </a:rPr>
              <a:t>00000812</a:t>
            </a:r>
            <a:endPar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5" name="Rectangle 14"/>
          <p:cNvSpPr/>
          <p:nvPr/>
        </p:nvSpPr>
        <p:spPr>
          <a:xfrm>
            <a:off x="9288615" y="4224391"/>
            <a:ext cx="2256049"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Center:</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 CPD</a:t>
            </a:r>
          </a:p>
        </p:txBody>
      </p:sp>
      <p:sp>
        <p:nvSpPr>
          <p:cNvPr id="16" name="Rectangle 15"/>
          <p:cNvSpPr/>
          <p:nvPr/>
        </p:nvSpPr>
        <p:spPr>
          <a:xfrm>
            <a:off x="9288615" y="4938438"/>
            <a:ext cx="2188551" cy="276999"/>
          </a:xfrm>
          <a:prstGeom prst="rect">
            <a:avLst/>
          </a:prstGeom>
        </p:spPr>
        <p:txBody>
          <a:bodyPr wrap="square" anchor="t">
            <a:spAutoFit/>
          </a:bodyPr>
          <a:lstStyle/>
          <a:p>
            <a:pPr defTabSz="457147">
              <a:defRPr/>
            </a:pPr>
            <a:r>
              <a:rPr kumimoji="0" lang="en-US" sz="1200" b="0" i="0" u="none" strike="noStrike" kern="1200" cap="none" spc="0" normalizeH="0" baseline="0" noProof="0" dirty="0">
                <a:ln>
                  <a:noFill/>
                </a:ln>
                <a:solidFill>
                  <a:srgbClr val="414241"/>
                </a:solidFill>
                <a:effectLst/>
                <a:uLnTx/>
                <a:uFillTx/>
                <a:latin typeface="Century Gothic"/>
                <a:ea typeface="+mn-ea"/>
                <a:cs typeface="+mn-cs"/>
              </a:rPr>
              <a:t>Training cost: </a:t>
            </a:r>
            <a:r>
              <a:rPr lang="en-US" sz="1200" b="1" dirty="0">
                <a:solidFill>
                  <a:srgbClr val="414241"/>
                </a:solidFill>
                <a:latin typeface="Century Gothic"/>
              </a:rPr>
              <a:t>3 000 EUR</a:t>
            </a:r>
            <a:endParaRPr lang="en-US" sz="1100" b="1" i="0" u="none" strike="noStrike" kern="1200" cap="none" spc="0" normalizeH="0" baseline="0" noProof="0" dirty="0">
              <a:ln>
                <a:noFill/>
              </a:ln>
              <a:solidFill>
                <a:srgbClr val="414241"/>
              </a:solidFill>
              <a:effectLst/>
              <a:uLnTx/>
              <a:uFillTx/>
              <a:latin typeface="Century Gothic"/>
            </a:endParaRPr>
          </a:p>
        </p:txBody>
      </p:sp>
      <p:sp>
        <p:nvSpPr>
          <p:cNvPr id="41" name="Rectangle 40"/>
          <p:cNvSpPr/>
          <p:nvPr/>
        </p:nvSpPr>
        <p:spPr>
          <a:xfrm>
            <a:off x="9288614" y="1878824"/>
            <a:ext cx="2256050" cy="600164"/>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France – Clichy / </a:t>
            </a:r>
          </a:p>
          <a:p>
            <a:pPr marL="0" marR="0" lvl="0" indent="0" algn="l" defTabSz="457147" rtl="0" eaLnBrk="1" fontAlgn="auto" latinLnBrk="0" hangingPunct="1">
              <a:lnSpc>
                <a:spcPct val="100000"/>
              </a:lnSpc>
              <a:spcBef>
                <a:spcPts val="0"/>
              </a:spcBef>
              <a:spcAft>
                <a:spcPts val="0"/>
              </a:spcAft>
              <a:buClrTx/>
              <a:buSzTx/>
              <a:buFontTx/>
              <a:buNone/>
              <a:tabLst/>
              <a:defRPr/>
            </a:pPr>
            <a:r>
              <a:rPr lang="en-US" sz="1200" b="1">
                <a:solidFill>
                  <a:srgbClr val="414241"/>
                </a:solidFill>
                <a:latin typeface="Century Gothic" panose="020B0502020202020204" pitchFamily="34" charset="0"/>
              </a:rPr>
              <a:t>Zone TBC (if with 25 </a:t>
            </a:r>
            <a:r>
              <a:rPr lang="en-US" sz="1200" b="1" err="1">
                <a:solidFill>
                  <a:srgbClr val="414241"/>
                </a:solidFill>
                <a:latin typeface="Century Gothic" panose="020B0502020202020204" pitchFamily="34" charset="0"/>
              </a:rPr>
              <a:t>pax</a:t>
            </a:r>
            <a:r>
              <a:rPr lang="en-US" sz="1200" b="1">
                <a:solidFill>
                  <a:srgbClr val="414241"/>
                </a:solidFill>
                <a:latin typeface="Century Gothic" panose="020B0502020202020204" pitchFamily="34" charset="0"/>
              </a:rPr>
              <a:t>) </a:t>
            </a:r>
            <a:endPar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English</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defTabSz="457147">
              <a:defRPr/>
            </a:pPr>
            <a:r>
              <a:rPr lang="en-US" sz="1200">
                <a:solidFill>
                  <a:srgbClr val="414241"/>
                </a:solidFill>
                <a:latin typeface="Century Gothic"/>
                <a:sym typeface="Wingdings" panose="05000000000000000000" pitchFamily="2" charset="2"/>
              </a:rPr>
              <a:t>Prescribed Learning</a:t>
            </a:r>
            <a:r>
              <a:rPr kumimoji="0" lang="en-US" sz="1200" b="0" i="0" u="none" strike="noStrike" kern="1200" cap="none" spc="0" normalizeH="0" baseline="0" noProof="0">
                <a:ln>
                  <a:noFill/>
                </a:ln>
                <a:solidFill>
                  <a:srgbClr val="414241"/>
                </a:solidFill>
                <a:effectLst/>
                <a:uLnTx/>
                <a:uFillTx/>
                <a:latin typeface="Century Gothic"/>
                <a:sym typeface="Wingdings" panose="05000000000000000000" pitchFamily="2" charset="2"/>
              </a:rPr>
              <a:t>:</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sym typeface="Wingdings" panose="05000000000000000000" pitchFamily="2" charset="2"/>
              </a:rPr>
              <a:t> </a:t>
            </a:r>
            <a:r>
              <a:rPr lang="en-US" sz="1200">
                <a:solidFill>
                  <a:srgbClr val="414241"/>
                </a:solidFill>
                <a:latin typeface="Century Gothic"/>
                <a:sym typeface="Wingdings" panose="05000000000000000000" pitchFamily="2" charset="2"/>
              </a:rPr>
              <a:t>Business</a:t>
            </a:r>
            <a:r>
              <a:rPr kumimoji="0" lang="en-US" sz="1200" b="0" i="0" u="none" strike="noStrike" kern="1200" cap="none" spc="0" normalizeH="0" baseline="0" noProof="0">
                <a:ln>
                  <a:noFill/>
                </a:ln>
                <a:solidFill>
                  <a:srgbClr val="414241"/>
                </a:solidFill>
                <a:effectLst/>
                <a:uLnTx/>
                <a:uFillTx/>
                <a:latin typeface="Century Gothic"/>
                <a:sym typeface="Wingdings" panose="05000000000000000000" pitchFamily="2" charset="2"/>
              </a:rPr>
              <a:t> Must</a:t>
            </a: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39" name="Rectangle 38"/>
          <p:cNvSpPr/>
          <p:nvPr/>
        </p:nvSpPr>
        <p:spPr>
          <a:xfrm>
            <a:off x="9288615" y="5543121"/>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err="1">
                <a:ln>
                  <a:noFill/>
                </a:ln>
                <a:solidFill>
                  <a:srgbClr val="414241"/>
                </a:solidFill>
                <a:effectLst/>
                <a:uLnTx/>
                <a:uFillTx/>
                <a:latin typeface="Century Gothic"/>
                <a:ea typeface="+mn-ea"/>
                <a:cs typeface="+mn-cs"/>
              </a:rPr>
              <a:t>forMetris</a:t>
            </a:r>
            <a:r>
              <a:rPr kumimoji="0" lang="en-US" sz="1200" b="0" i="0" u="none" strike="noStrike" kern="1200" cap="none" spc="0" normalizeH="0" baseline="0" noProof="0">
                <a:ln>
                  <a:noFill/>
                </a:ln>
                <a:solidFill>
                  <a:srgbClr val="414241"/>
                </a:solidFill>
                <a:effectLst/>
                <a:uLnTx/>
                <a:uFillTx/>
                <a:latin typeface="Century Gothic"/>
                <a:ea typeface="+mn-ea"/>
                <a:cs typeface="+mn-cs"/>
              </a:rPr>
              <a:t>: </a:t>
            </a:r>
            <a:r>
              <a:rPr kumimoji="0" lang="en-US" sz="1200" b="1" i="0" u="none" strike="noStrike" kern="1200" cap="none" spc="0" normalizeH="0" baseline="0" noProof="0">
                <a:ln>
                  <a:noFill/>
                </a:ln>
                <a:solidFill>
                  <a:srgbClr val="414241"/>
                </a:solidFill>
                <a:effectLst/>
                <a:uLnTx/>
                <a:uFillTx/>
                <a:latin typeface="Century Gothic"/>
                <a:ea typeface="+mn-ea"/>
                <a:cs typeface="+mn-cs"/>
              </a:rPr>
              <a:t>level 2</a:t>
            </a:r>
            <a:endPar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3" name="ZoneTexte 17"/>
          <p:cNvSpPr txBox="1"/>
          <p:nvPr/>
        </p:nvSpPr>
        <p:spPr>
          <a:xfrm>
            <a:off x="9288615" y="42863"/>
            <a:ext cx="2798282"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lumMod val="65000"/>
                  </a:prstClr>
                </a:solidFill>
                <a:effectLst/>
                <a:uLnTx/>
                <a:uFillTx/>
                <a:latin typeface="Century Gothic" panose="020B0502020202020204" pitchFamily="34" charset="0"/>
                <a:ea typeface="AvantGarde Bk BT Book" charset="0"/>
                <a:cs typeface="AvantGarde Bk BT Book" charset="0"/>
              </a:rPr>
              <a:t>Operational Marketing</a:t>
            </a:r>
          </a:p>
        </p:txBody>
      </p:sp>
    </p:spTree>
    <p:extLst>
      <p:ext uri="{BB962C8B-B14F-4D97-AF65-F5344CB8AC3E}">
        <p14:creationId xmlns:p14="http://schemas.microsoft.com/office/powerpoint/2010/main" val="26439715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solidFill>
                  <a:prstClr val="white"/>
                </a:solidFill>
              </a:rPr>
              <a:t>Make Up School Modules (CPD)</a:t>
            </a:r>
            <a:endParaRPr lang="en-US"/>
          </a:p>
        </p:txBody>
      </p:sp>
      <p:sp>
        <p:nvSpPr>
          <p:cNvPr id="5" name="Rectangle 4"/>
          <p:cNvSpPr/>
          <p:nvPr/>
        </p:nvSpPr>
        <p:spPr>
          <a:xfrm>
            <a:off x="561975" y="1036436"/>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Teaser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Build your make up expertise thanks to an always-on learning content &amp; benefit from senior level interaction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Learning Objectives</a:t>
            </a:r>
          </a:p>
          <a:p>
            <a:pPr marL="180975" lvl="0" indent="-180975" defTabSz="457147">
              <a:buFont typeface="Arial" panose="020B0604020202020204" pitchFamily="34" charset="0"/>
              <a:buChar char="•"/>
              <a:defRPr/>
            </a:pPr>
            <a:r>
              <a:rPr lang="en-US" sz="1200">
                <a:solidFill>
                  <a:srgbClr val="414241"/>
                </a:solidFill>
                <a:latin typeface="Century Gothic"/>
                <a:ea typeface="AvantGarde Bk BT Book" charset="0"/>
                <a:cs typeface="AvantGarde Bk BT Book" charset="0"/>
              </a:rPr>
              <a:t>Get fueled on an ongoing basis on different priority topics related to your local make-up strategy (Channels &amp; Retailers, Consumers &amp; Rules of Engagement, Portfolio Management, Finance &amp; Supply, etc.)</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Target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CPD Multifunctional </a:t>
            </a:r>
            <a:r>
              <a:rPr kumimoji="0" lang="en-US" sz="1200" b="0" i="0" u="none" strike="noStrike" kern="1200" cap="none" spc="0" normalizeH="0" baseline="0" noProof="0" err="1">
                <a:ln>
                  <a:noFill/>
                </a:ln>
                <a:solidFill>
                  <a:srgbClr val="414241"/>
                </a:solidFill>
                <a:effectLst/>
                <a:uLnTx/>
                <a:uFillTx/>
                <a:latin typeface="Century Gothic"/>
                <a:ea typeface="AvantGarde Bk BT Book" charset="0"/>
                <a:cs typeface="AvantGarde Bk BT Book" charset="0"/>
              </a:rPr>
              <a:t>Mancom</a:t>
            </a: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 N-1 (Group Product Manager, Key Account Managers, etc.)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CPD Multifunctional Newbies (Product Manager, Junior Key Account Managers, etc.)</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None</a:t>
            </a:r>
            <a:endParaRPr kumimoji="0" lang="en-US" sz="1200" b="0" i="0" u="none" strike="noStrike" kern="1200" cap="none" spc="0" normalizeH="0" baseline="0" noProof="0">
              <a:ln>
                <a:noFill/>
              </a:ln>
              <a:solidFill>
                <a:srgbClr val="414241"/>
              </a:solidFill>
              <a:effectLst/>
              <a:uLnTx/>
              <a:uFillTx/>
              <a:latin typeface="Calibri" panose="020F0502020204030204"/>
              <a:ea typeface="+mn-lt"/>
              <a:cs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a:ea typeface="+mn-ea"/>
              <a:cs typeface="+mn-cs"/>
            </a:endParaRP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3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395673"/>
            <a:ext cx="2455710" cy="461665"/>
          </a:xfrm>
          <a:prstGeom prst="rect">
            <a:avLst/>
          </a:prstGeom>
        </p:spPr>
        <p:txBody>
          <a:bodyPr wrap="square">
            <a:spAutoFit/>
          </a:bodyPr>
          <a:lstStyle/>
          <a:p>
            <a:pPr lvl="0" defTabSz="457147">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Duration: </a:t>
            </a:r>
            <a:r>
              <a:rPr lang="en-US" sz="1200" b="1">
                <a:solidFill>
                  <a:srgbClr val="414241"/>
                </a:solidFill>
                <a:latin typeface="Century Gothic" panose="020B0502020202020204" pitchFamily="34" charset="0"/>
              </a:rPr>
              <a:t>½ day per session / 10 sessions per year</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8" name="Rectangle 7"/>
          <p:cNvSpPr/>
          <p:nvPr/>
        </p:nvSpPr>
        <p:spPr>
          <a:xfrm>
            <a:off x="9288615" y="3618887"/>
            <a:ext cx="1886936"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 code: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local</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(KLO 16477)</a:t>
            </a:r>
          </a:p>
        </p:txBody>
      </p:sp>
      <p:sp>
        <p:nvSpPr>
          <p:cNvPr id="15" name="Rectangle 14"/>
          <p:cNvSpPr/>
          <p:nvPr/>
        </p:nvSpPr>
        <p:spPr>
          <a:xfrm>
            <a:off x="9288615" y="4224391"/>
            <a:ext cx="2256049"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lang="en-US" sz="1200" b="1">
                <a:solidFill>
                  <a:srgbClr val="414241"/>
                </a:solidFill>
                <a:latin typeface="Century Gothic" panose="020B0502020202020204" pitchFamily="34" charset="0"/>
              </a:rPr>
              <a:t>L</a:t>
            </a:r>
            <a:r>
              <a:rPr kumimoji="0" lang="en-US" sz="1200" b="1" i="0" u="none" strike="noStrike" kern="1200" cap="none" spc="0" normalizeH="0" baseline="0" noProof="0" err="1">
                <a:ln>
                  <a:noFill/>
                </a:ln>
                <a:solidFill>
                  <a:srgbClr val="414241"/>
                </a:solidFill>
                <a:effectLst/>
                <a:uLnTx/>
                <a:uFillTx/>
                <a:latin typeface="Century Gothic" panose="020B0502020202020204" pitchFamily="34" charset="0"/>
                <a:ea typeface="+mn-ea"/>
                <a:cs typeface="+mn-cs"/>
              </a:rPr>
              <a:t>ocal</a:t>
            </a:r>
            <a:endPar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938438"/>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Training cost: </a:t>
            </a:r>
            <a:r>
              <a:rPr lang="en-US" sz="1200" b="1">
                <a:solidFill>
                  <a:srgbClr val="414241"/>
                </a:solidFill>
                <a:latin typeface="Century Gothic" panose="020B0502020202020204" pitchFamily="34" charset="0"/>
              </a:rPr>
              <a:t>L</a:t>
            </a:r>
            <a:r>
              <a:rPr kumimoji="0" lang="en-US" sz="1200" b="1" i="0" u="none" strike="noStrike" kern="1200" cap="none" spc="0" normalizeH="0" baseline="0" noProof="0" err="1">
                <a:ln>
                  <a:noFill/>
                </a:ln>
                <a:solidFill>
                  <a:srgbClr val="414241"/>
                </a:solidFill>
                <a:effectLst/>
                <a:uLnTx/>
                <a:uFillTx/>
                <a:latin typeface="Century Gothic" panose="020B0502020202020204" pitchFamily="34" charset="0"/>
                <a:ea typeface="+mn-ea"/>
                <a:cs typeface="+mn-cs"/>
              </a:rPr>
              <a:t>ocal</a:t>
            </a:r>
            <a:endParaRPr kumimoji="0" lang="en-US" sz="11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1" name="Rectangle 40"/>
          <p:cNvSpPr/>
          <p:nvPr/>
        </p:nvSpPr>
        <p:spPr>
          <a:xfrm>
            <a:off x="9288615" y="1878824"/>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local</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local</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defTabSz="457147">
              <a:defRPr/>
            </a:pPr>
            <a:r>
              <a:rPr lang="en-US" sz="1200">
                <a:solidFill>
                  <a:srgbClr val="414241"/>
                </a:solidFill>
                <a:latin typeface="Century Gothic"/>
                <a:sym typeface="Wingdings" panose="05000000000000000000" pitchFamily="2" charset="2"/>
              </a:rPr>
              <a:t>Self-Directed Learning</a:t>
            </a:r>
            <a:r>
              <a:rPr kumimoji="0" lang="en-US"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a:t>
            </a:r>
          </a:p>
          <a:p>
            <a:pPr defTabSz="457147">
              <a:defRPr/>
            </a:pPr>
            <a:r>
              <a:rPr kumimoji="0" lang="en-US"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a:t>
            </a:r>
            <a:r>
              <a:rPr lang="en-US" sz="1200">
                <a:solidFill>
                  <a:srgbClr val="414241"/>
                </a:solidFill>
                <a:latin typeface="Century Gothic"/>
                <a:sym typeface="Wingdings" panose="05000000000000000000" pitchFamily="2" charset="2"/>
              </a:rPr>
              <a:t> Business Must / Flex</a:t>
            </a:r>
            <a:endParaRPr kumimoji="0" lang="en-US" sz="1200" b="0" i="0" u="none" strike="noStrike" kern="1200" cap="none" spc="0" normalizeH="0" baseline="0" noProof="0">
              <a:ln>
                <a:noFill/>
              </a:ln>
              <a:solidFill>
                <a:srgbClr val="414241"/>
              </a:solidFill>
              <a:effectLst/>
              <a:uLnTx/>
              <a:uFillTx/>
              <a:latin typeface="Century Gothic"/>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forMetris: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2</a:t>
            </a:r>
          </a:p>
        </p:txBody>
      </p:sp>
      <p:sp>
        <p:nvSpPr>
          <p:cNvPr id="18" name="ZoneTexte 17"/>
          <p:cNvSpPr txBox="1"/>
          <p:nvPr/>
        </p:nvSpPr>
        <p:spPr>
          <a:xfrm>
            <a:off x="9288615" y="42863"/>
            <a:ext cx="2798282"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lumMod val="65000"/>
                  </a:prstClr>
                </a:solidFill>
                <a:effectLst/>
                <a:uLnTx/>
                <a:uFillTx/>
                <a:latin typeface="Century Gothic" panose="020B0502020202020204" pitchFamily="34" charset="0"/>
                <a:ea typeface="AvantGarde Bk BT Book" charset="0"/>
                <a:cs typeface="AvantGarde Bk BT Book" charset="0"/>
              </a:rPr>
              <a:t>Operational Marketing</a:t>
            </a:r>
          </a:p>
        </p:txBody>
      </p:sp>
    </p:spTree>
    <p:extLst>
      <p:ext uri="{BB962C8B-B14F-4D97-AF65-F5344CB8AC3E}">
        <p14:creationId xmlns:p14="http://schemas.microsoft.com/office/powerpoint/2010/main" val="3726689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defTabSz="609570">
              <a:lnSpc>
                <a:spcPts val="5080"/>
              </a:lnSpc>
              <a:spcBef>
                <a:spcPts val="0"/>
              </a:spcBef>
              <a:defRPr/>
            </a:pPr>
            <a:r>
              <a:rPr lang="en-US"/>
              <a:t>Digital Experts</a:t>
            </a:r>
          </a:p>
        </p:txBody>
      </p:sp>
    </p:spTree>
    <p:extLst>
      <p:ext uri="{BB962C8B-B14F-4D97-AF65-F5344CB8AC3E}">
        <p14:creationId xmlns:p14="http://schemas.microsoft.com/office/powerpoint/2010/main" val="26074964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0736" y="1256406"/>
            <a:ext cx="360000" cy="112272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451312" rtl="0" eaLnBrk="1" fontAlgn="ctr"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rgbClr val="FFFFFF"/>
                </a:solidFill>
                <a:effectLst/>
                <a:uLnTx/>
                <a:uFillTx/>
                <a:latin typeface="Century Gothic" panose="020B0502020202020204" pitchFamily="34" charset="0"/>
                <a:ea typeface="+mn-ea"/>
                <a:cs typeface="+mn-cs"/>
              </a:rPr>
              <a:t>JOB </a:t>
            </a:r>
          </a:p>
          <a:p>
            <a:pPr marL="0" marR="0" lvl="0" indent="0" algn="ctr" defTabSz="451312" rtl="0" eaLnBrk="1" fontAlgn="ctr"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rgbClr val="FFFFFF"/>
                </a:solidFill>
                <a:effectLst/>
                <a:uLnTx/>
                <a:uFillTx/>
                <a:latin typeface="Century Gothic" panose="020B0502020202020204" pitchFamily="34" charset="0"/>
                <a:ea typeface="+mn-ea"/>
                <a:cs typeface="+mn-cs"/>
              </a:rPr>
              <a:t>MUST</a:t>
            </a:r>
          </a:p>
        </p:txBody>
      </p:sp>
      <p:sp>
        <p:nvSpPr>
          <p:cNvPr id="5" name="Rectangle 4"/>
          <p:cNvSpPr/>
          <p:nvPr/>
        </p:nvSpPr>
        <p:spPr>
          <a:xfrm>
            <a:off x="899182" y="1256405"/>
            <a:ext cx="1224000" cy="44944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1312" rtl="0" eaLnBrk="1" fontAlgn="auto" latinLnBrk="0" hangingPunct="1">
              <a:lnSpc>
                <a:spcPct val="100000"/>
              </a:lnSpc>
              <a:spcBef>
                <a:spcPts val="0"/>
              </a:spcBef>
              <a:spcAft>
                <a:spcPts val="0"/>
              </a:spcAft>
              <a:buClrTx/>
              <a:buSzTx/>
              <a:buFontTx/>
              <a:buNone/>
              <a:tabLst/>
              <a:defRPr/>
            </a:pPr>
            <a:r>
              <a:rPr kumimoji="0" lang="en-GB" sz="800" b="0" i="0" u="none" strike="noStrike" kern="1200" cap="all" spc="0" normalizeH="0" noProof="0">
                <a:ln>
                  <a:noFill/>
                </a:ln>
                <a:solidFill>
                  <a:srgbClr val="FFFFFF"/>
                </a:solidFill>
                <a:effectLst/>
                <a:uLnTx/>
                <a:uFillTx/>
                <a:latin typeface="Century Gothic" panose="020B0502020202020204" pitchFamily="34" charset="0"/>
                <a:ea typeface="+mn-ea"/>
                <a:cs typeface="+mn-cs"/>
              </a:rPr>
              <a:t>Digital Onboarding</a:t>
            </a:r>
          </a:p>
        </p:txBody>
      </p:sp>
      <p:sp>
        <p:nvSpPr>
          <p:cNvPr id="7" name="Rectangle 6"/>
          <p:cNvSpPr/>
          <p:nvPr/>
        </p:nvSpPr>
        <p:spPr>
          <a:xfrm>
            <a:off x="103810" y="1256405"/>
            <a:ext cx="288000" cy="2379950"/>
          </a:xfrm>
          <a:prstGeom prst="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451312" rtl="0" eaLnBrk="1" fontAlgn="ctr"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srgbClr val="FFFFFF"/>
                </a:solidFill>
                <a:effectLst/>
                <a:uLnTx/>
                <a:uFillTx/>
                <a:latin typeface="Century Gothic" panose="020B0502020202020204" pitchFamily="34" charset="0"/>
                <a:ea typeface="+mn-ea"/>
                <a:cs typeface="+mn-cs"/>
              </a:rPr>
              <a:t>PRESCRIBED</a:t>
            </a:r>
          </a:p>
        </p:txBody>
      </p:sp>
      <p:sp>
        <p:nvSpPr>
          <p:cNvPr id="8" name="Rectangle 7"/>
          <p:cNvSpPr/>
          <p:nvPr/>
        </p:nvSpPr>
        <p:spPr>
          <a:xfrm>
            <a:off x="103810" y="4284950"/>
            <a:ext cx="282309" cy="21035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451312" rtl="0" eaLnBrk="1" fontAlgn="ctr"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srgbClr val="FFFFFF"/>
                </a:solidFill>
                <a:effectLst/>
                <a:uLnTx/>
                <a:uFillTx/>
                <a:latin typeface="Century Gothic" panose="020B0502020202020204" pitchFamily="34" charset="0"/>
                <a:ea typeface="+mn-ea"/>
                <a:cs typeface="+mn-cs"/>
              </a:rPr>
              <a:t>SELF-DIRECTED</a:t>
            </a:r>
          </a:p>
        </p:txBody>
      </p:sp>
      <p:sp>
        <p:nvSpPr>
          <p:cNvPr id="11" name="Rectangle 10"/>
          <p:cNvSpPr/>
          <p:nvPr/>
        </p:nvSpPr>
        <p:spPr>
          <a:xfrm>
            <a:off x="899182" y="1751904"/>
            <a:ext cx="1224000" cy="180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451312">
              <a:defRPr/>
            </a:pPr>
            <a:r>
              <a:rPr lang="en-GB" sz="800" cap="all">
                <a:solidFill>
                  <a:srgbClr val="FFFFFF"/>
                </a:solidFill>
                <a:latin typeface="Century Gothic" panose="020B0502020202020204" pitchFamily="34" charset="0"/>
              </a:rPr>
              <a:t>Media &amp; Analytics</a:t>
            </a:r>
          </a:p>
        </p:txBody>
      </p:sp>
      <p:sp>
        <p:nvSpPr>
          <p:cNvPr id="12" name="Rectangle 11"/>
          <p:cNvSpPr/>
          <p:nvPr/>
        </p:nvSpPr>
        <p:spPr>
          <a:xfrm>
            <a:off x="899182" y="1973381"/>
            <a:ext cx="1224000" cy="180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1312" rtl="0" eaLnBrk="1" fontAlgn="auto" latinLnBrk="0" hangingPunct="1">
              <a:lnSpc>
                <a:spcPct val="100000"/>
              </a:lnSpc>
              <a:spcBef>
                <a:spcPts val="0"/>
              </a:spcBef>
              <a:spcAft>
                <a:spcPts val="0"/>
              </a:spcAft>
              <a:buClrTx/>
              <a:buSzTx/>
              <a:buFontTx/>
              <a:buNone/>
              <a:tabLst/>
              <a:defRPr/>
            </a:pPr>
            <a:r>
              <a:rPr kumimoji="0" lang="en-GB" sz="800" b="0" i="0" u="none" strike="noStrike" kern="1200" cap="all" spc="0" normalizeH="0" noProof="0">
                <a:ln>
                  <a:noFill/>
                </a:ln>
                <a:solidFill>
                  <a:srgbClr val="FFFFFF"/>
                </a:solidFill>
                <a:effectLst/>
                <a:uLnTx/>
                <a:uFillTx/>
                <a:latin typeface="Century Gothic" panose="020B0502020202020204" pitchFamily="34" charset="0"/>
                <a:ea typeface="+mn-ea"/>
                <a:cs typeface="+mn-cs"/>
              </a:rPr>
              <a:t>CRM</a:t>
            </a:r>
          </a:p>
        </p:txBody>
      </p:sp>
      <p:sp>
        <p:nvSpPr>
          <p:cNvPr id="34" name="Rectangle 33">
            <a:hlinkClick r:id="" action="ppaction://noaction"/>
          </p:cNvPr>
          <p:cNvSpPr/>
          <p:nvPr/>
        </p:nvSpPr>
        <p:spPr>
          <a:xfrm>
            <a:off x="2302759" y="1292406"/>
            <a:ext cx="6385312" cy="158371"/>
          </a:xfrm>
          <a:prstGeom prst="rect">
            <a:avLst/>
          </a:prstGeom>
          <a:solidFill>
            <a:schemeClr val="bg1">
              <a:lumMod val="85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800" b="0" i="0" u="none" strike="noStrike" kern="1200" cap="all" spc="0" normalizeH="0">
                <a:ln>
                  <a:noFill/>
                </a:ln>
                <a:solidFill>
                  <a:prstClr val="black"/>
                </a:solidFill>
                <a:effectLst/>
                <a:uLnTx/>
                <a:uFillTx/>
                <a:latin typeface="Century Gothic" panose="020B0502020202020204" pitchFamily="34" charset="0"/>
                <a:ea typeface="+mn-ea"/>
                <a:cs typeface="+mn-cs"/>
              </a:rPr>
              <a:t>Digital Discovery APAC</a:t>
            </a:r>
          </a:p>
        </p:txBody>
      </p:sp>
      <p:sp>
        <p:nvSpPr>
          <p:cNvPr id="36" name="Rectangle 35">
            <a:hlinkClick r:id="" action="ppaction://noaction"/>
          </p:cNvPr>
          <p:cNvSpPr/>
          <p:nvPr/>
        </p:nvSpPr>
        <p:spPr>
          <a:xfrm>
            <a:off x="4349552" y="1751904"/>
            <a:ext cx="4338518" cy="180000"/>
          </a:xfrm>
          <a:prstGeom prst="rect">
            <a:avLst/>
          </a:prstGeom>
          <a:solidFill>
            <a:schemeClr val="bg1">
              <a:lumMod val="85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800" b="0" i="0" u="none" strike="noStrike" kern="1200" cap="all" spc="0" normalizeH="0">
                <a:ln>
                  <a:noFill/>
                </a:ln>
                <a:solidFill>
                  <a:prstClr val="black"/>
                </a:solidFill>
                <a:effectLst/>
                <a:uLnTx/>
                <a:uFillTx/>
                <a:latin typeface="Century Gothic" panose="020B0502020202020204" pitchFamily="34" charset="0"/>
                <a:ea typeface="+mn-ea"/>
                <a:cs typeface="+mn-cs"/>
              </a:rPr>
              <a:t>Unlock precision AD &amp; Analytics</a:t>
            </a:r>
          </a:p>
        </p:txBody>
      </p:sp>
      <p:sp>
        <p:nvSpPr>
          <p:cNvPr id="37" name="Rectangle 36">
            <a:hlinkClick r:id="" action="ppaction://noaction"/>
          </p:cNvPr>
          <p:cNvSpPr/>
          <p:nvPr/>
        </p:nvSpPr>
        <p:spPr>
          <a:xfrm>
            <a:off x="2302759" y="1973381"/>
            <a:ext cx="6385312" cy="180000"/>
          </a:xfrm>
          <a:prstGeom prst="rect">
            <a:avLst/>
          </a:prstGeom>
          <a:solidFill>
            <a:schemeClr val="bg1">
              <a:lumMod val="85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800" b="0" i="0" u="none" strike="noStrike" kern="1200" cap="all" spc="0" normalizeH="0">
                <a:ln>
                  <a:noFill/>
                </a:ln>
                <a:solidFill>
                  <a:prstClr val="black"/>
                </a:solidFill>
                <a:effectLst/>
                <a:uLnTx/>
                <a:uFillTx/>
                <a:latin typeface="Century Gothic" panose="020B0502020202020204" pitchFamily="34" charset="0"/>
                <a:ea typeface="+mn-ea"/>
                <a:cs typeface="+mn-cs"/>
              </a:rPr>
              <a:t>Unlock CRM (INT’L or APAC)</a:t>
            </a:r>
          </a:p>
        </p:txBody>
      </p:sp>
      <p:sp>
        <p:nvSpPr>
          <p:cNvPr id="38" name="Rectangle 37">
            <a:hlinkClick r:id="" action="ppaction://noaction"/>
          </p:cNvPr>
          <p:cNvSpPr/>
          <p:nvPr/>
        </p:nvSpPr>
        <p:spPr>
          <a:xfrm>
            <a:off x="2302757" y="2209959"/>
            <a:ext cx="3060000" cy="180000"/>
          </a:xfrm>
          <a:prstGeom prst="rect">
            <a:avLst/>
          </a:prstGeom>
          <a:solidFill>
            <a:schemeClr val="bg1">
              <a:lumMod val="85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800" b="0" i="0" u="none" strike="noStrike" kern="1200" cap="all" spc="0" normalizeH="0">
                <a:ln>
                  <a:noFill/>
                </a:ln>
                <a:solidFill>
                  <a:prstClr val="black"/>
                </a:solidFill>
                <a:effectLst/>
                <a:uLnTx/>
                <a:uFillTx/>
                <a:latin typeface="Century Gothic" panose="020B0502020202020204" pitchFamily="34" charset="0"/>
                <a:ea typeface="+mn-ea"/>
                <a:cs typeface="+mn-cs"/>
              </a:rPr>
              <a:t>Unlock AI</a:t>
            </a:r>
          </a:p>
        </p:txBody>
      </p:sp>
      <p:sp>
        <p:nvSpPr>
          <p:cNvPr id="41" name="Rectangle 40">
            <a:hlinkClick r:id="" action="ppaction://noaction"/>
          </p:cNvPr>
          <p:cNvSpPr/>
          <p:nvPr/>
        </p:nvSpPr>
        <p:spPr>
          <a:xfrm>
            <a:off x="5628070" y="2864676"/>
            <a:ext cx="6387401" cy="180000"/>
          </a:xfrm>
          <a:prstGeom prst="rect">
            <a:avLst/>
          </a:prstGeom>
          <a:solidFill>
            <a:schemeClr val="bg1">
              <a:lumMod val="85000"/>
            </a:schemeClr>
          </a:solidFill>
          <a:ln w="3175">
            <a:solidFill>
              <a:srgbClr val="FF69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800" b="0" i="0" u="none" strike="noStrike" kern="1200" cap="all" spc="0" normalizeH="0">
                <a:ln>
                  <a:noFill/>
                </a:ln>
                <a:solidFill>
                  <a:prstClr val="black"/>
                </a:solidFill>
                <a:effectLst/>
                <a:uLnTx/>
                <a:uFillTx/>
                <a:latin typeface="Century Gothic" panose="020B0502020202020204" pitchFamily="34" charset="0"/>
                <a:ea typeface="+mn-ea"/>
                <a:cs typeface="+mn-cs"/>
              </a:rPr>
              <a:t>GLOBAL Digital acceleration summit / APAC CMO SUMMIT</a:t>
            </a:r>
          </a:p>
        </p:txBody>
      </p:sp>
      <p:sp>
        <p:nvSpPr>
          <p:cNvPr id="42" name="Rectangle 41">
            <a:hlinkClick r:id="" action="ppaction://noaction"/>
          </p:cNvPr>
          <p:cNvSpPr/>
          <p:nvPr/>
        </p:nvSpPr>
        <p:spPr>
          <a:xfrm>
            <a:off x="8953501" y="3456355"/>
            <a:ext cx="3060000" cy="180000"/>
          </a:xfrm>
          <a:prstGeom prst="rect">
            <a:avLst/>
          </a:prstGeom>
          <a:solidFill>
            <a:schemeClr val="bg1">
              <a:lumMod val="85000"/>
            </a:schemeClr>
          </a:solidFill>
          <a:ln w="3175">
            <a:solidFill>
              <a:srgbClr val="FF69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800" b="0" i="0" u="none" strike="noStrike" kern="1200" cap="all" spc="0" normalizeH="0">
                <a:ln>
                  <a:noFill/>
                </a:ln>
                <a:solidFill>
                  <a:prstClr val="black"/>
                </a:solidFill>
                <a:effectLst/>
                <a:uLnTx/>
                <a:uFillTx/>
                <a:latin typeface="Century Gothic" panose="020B0502020202020204" pitchFamily="34" charset="0"/>
                <a:ea typeface="+mn-ea"/>
                <a:cs typeface="+mn-cs"/>
              </a:rPr>
              <a:t>CMO Week</a:t>
            </a:r>
          </a:p>
        </p:txBody>
      </p:sp>
      <p:sp>
        <p:nvSpPr>
          <p:cNvPr id="43" name="Rectangle 42">
            <a:hlinkClick r:id="" action="ppaction://noaction"/>
          </p:cNvPr>
          <p:cNvSpPr/>
          <p:nvPr/>
        </p:nvSpPr>
        <p:spPr>
          <a:xfrm>
            <a:off x="5628070" y="3149365"/>
            <a:ext cx="6387401" cy="180000"/>
          </a:xfrm>
          <a:prstGeom prst="rect">
            <a:avLst/>
          </a:prstGeom>
          <a:solidFill>
            <a:schemeClr val="bg1">
              <a:lumMod val="85000"/>
            </a:schemeClr>
          </a:solidFill>
          <a:ln w="3175">
            <a:solidFill>
              <a:srgbClr val="FF69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800" b="0" i="0" u="none" strike="noStrike" kern="1200" cap="all" spc="0" normalizeH="0">
                <a:ln>
                  <a:noFill/>
                </a:ln>
                <a:solidFill>
                  <a:prstClr val="black"/>
                </a:solidFill>
                <a:effectLst/>
                <a:uLnTx/>
                <a:uFillTx/>
                <a:latin typeface="Century Gothic" panose="020B0502020202020204" pitchFamily="34" charset="0"/>
                <a:ea typeface="+mn-ea"/>
                <a:cs typeface="+mn-cs"/>
              </a:rPr>
              <a:t>Reload Precision Advertising (int’l or </a:t>
            </a:r>
            <a:r>
              <a:rPr kumimoji="0" lang="en-GB" sz="800" b="0" i="0" u="none" strike="noStrike" kern="1200" cap="all" spc="0" normalizeH="0" err="1">
                <a:ln>
                  <a:noFill/>
                </a:ln>
                <a:solidFill>
                  <a:prstClr val="black"/>
                </a:solidFill>
                <a:effectLst/>
                <a:uLnTx/>
                <a:uFillTx/>
                <a:latin typeface="Century Gothic" panose="020B0502020202020204" pitchFamily="34" charset="0"/>
                <a:ea typeface="+mn-ea"/>
                <a:cs typeface="+mn-cs"/>
              </a:rPr>
              <a:t>apac</a:t>
            </a:r>
            <a:r>
              <a:rPr kumimoji="0" lang="en-GB" sz="800" b="0" i="0" u="none" strike="noStrike" kern="1200" cap="all" spc="0" normalizeH="0">
                <a:ln>
                  <a:noFill/>
                </a:ln>
                <a:solidFill>
                  <a:prstClr val="black"/>
                </a:solidFill>
                <a:effectLst/>
                <a:uLnTx/>
                <a:uFillTx/>
                <a:latin typeface="Century Gothic" panose="020B0502020202020204" pitchFamily="34" charset="0"/>
                <a:ea typeface="+mn-ea"/>
                <a:cs typeface="+mn-cs"/>
              </a:rPr>
              <a:t>)</a:t>
            </a:r>
          </a:p>
        </p:txBody>
      </p:sp>
      <p:sp>
        <p:nvSpPr>
          <p:cNvPr id="44" name="Rectangle 43"/>
          <p:cNvSpPr/>
          <p:nvPr/>
        </p:nvSpPr>
        <p:spPr>
          <a:xfrm>
            <a:off x="899182" y="2209959"/>
            <a:ext cx="1224000" cy="180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1312" rtl="0" eaLnBrk="1" fontAlgn="auto" latinLnBrk="0" hangingPunct="1">
              <a:lnSpc>
                <a:spcPct val="100000"/>
              </a:lnSpc>
              <a:spcBef>
                <a:spcPts val="0"/>
              </a:spcBef>
              <a:spcAft>
                <a:spcPts val="0"/>
              </a:spcAft>
              <a:buClrTx/>
              <a:buSzTx/>
              <a:buFontTx/>
              <a:buNone/>
              <a:tabLst/>
              <a:defRPr/>
            </a:pPr>
            <a:r>
              <a:rPr kumimoji="0" lang="en-GB" sz="800" b="0" i="0" u="none" strike="noStrike" kern="1200" cap="all" spc="0" normalizeH="0" noProof="0">
                <a:ln>
                  <a:noFill/>
                </a:ln>
                <a:solidFill>
                  <a:srgbClr val="FFFFFF"/>
                </a:solidFill>
                <a:effectLst/>
                <a:uLnTx/>
                <a:uFillTx/>
                <a:latin typeface="Century Gothic" panose="020B0502020202020204" pitchFamily="34" charset="0"/>
                <a:ea typeface="+mn-ea"/>
                <a:cs typeface="+mn-cs"/>
              </a:rPr>
              <a:t>Data Science</a:t>
            </a:r>
          </a:p>
        </p:txBody>
      </p:sp>
      <p:sp>
        <p:nvSpPr>
          <p:cNvPr id="51" name="Rectangle 50"/>
          <p:cNvSpPr/>
          <p:nvPr/>
        </p:nvSpPr>
        <p:spPr>
          <a:xfrm>
            <a:off x="899182" y="5453140"/>
            <a:ext cx="1224000" cy="42849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800" b="0" i="0" u="none" strike="noStrike" kern="1200" cap="all" spc="0" normalizeH="0" baseline="0" noProof="0">
                <a:ln>
                  <a:noFill/>
                </a:ln>
                <a:solidFill>
                  <a:prstClr val="white"/>
                </a:solidFill>
                <a:effectLst/>
                <a:uLnTx/>
                <a:uFillTx/>
                <a:latin typeface="Century Gothic" panose="020B0502020202020204" pitchFamily="34" charset="0"/>
                <a:ea typeface="+mn-ea"/>
                <a:cs typeface="+mn-cs"/>
              </a:rPr>
              <a:t>E-commerce</a:t>
            </a:r>
          </a:p>
        </p:txBody>
      </p:sp>
      <p:sp>
        <p:nvSpPr>
          <p:cNvPr id="52" name="Rectangle 51"/>
          <p:cNvSpPr/>
          <p:nvPr/>
        </p:nvSpPr>
        <p:spPr>
          <a:xfrm>
            <a:off x="460736" y="5690829"/>
            <a:ext cx="360000" cy="190800"/>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0" tIns="29322" rIns="0" bIns="29322" numCol="1" spcCol="0" rtlCol="0" fromWordArt="0" anchor="ctr" anchorCtr="0" forceAA="0" compatLnSpc="1">
            <a:prstTxWarp prst="textNoShape">
              <a:avLst/>
            </a:prstTxWarp>
            <a:noAutofit/>
          </a:bodyPr>
          <a:lstStyle/>
          <a:p>
            <a:pPr marL="0" marR="0" lvl="0" indent="0" algn="ctr" defTabSz="945988" rtl="0" eaLnBrk="1" fontAlgn="ctr"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white"/>
                </a:solidFill>
                <a:effectLst/>
                <a:uLnTx/>
                <a:uFillTx/>
                <a:latin typeface="Century Gothic" panose="020B0502020202020204" pitchFamily="34" charset="0"/>
                <a:ea typeface="+mn-ea"/>
                <a:cs typeface="+mn-cs"/>
              </a:rPr>
              <a:t>UR</a:t>
            </a:r>
          </a:p>
        </p:txBody>
      </p:sp>
      <p:sp>
        <p:nvSpPr>
          <p:cNvPr id="53" name="Rectangle 52">
            <a:hlinkClick r:id="rId2" action="ppaction://hlinksldjump"/>
          </p:cNvPr>
          <p:cNvSpPr/>
          <p:nvPr/>
        </p:nvSpPr>
        <p:spPr>
          <a:xfrm>
            <a:off x="8953501" y="5701629"/>
            <a:ext cx="3059999" cy="180000"/>
          </a:xfrm>
          <a:prstGeom prst="rect">
            <a:avLst/>
          </a:prstGeom>
          <a:solidFill>
            <a:schemeClr val="bg1">
              <a:lumMod val="85000"/>
            </a:schemeClr>
          </a:solidFill>
          <a:ln w="3175">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E-COMMERCE SPRINTS</a:t>
            </a:r>
          </a:p>
        </p:txBody>
      </p:sp>
      <p:sp>
        <p:nvSpPr>
          <p:cNvPr id="54" name="Rectangle 53">
            <a:hlinkClick r:id="rId3" action="ppaction://hlinksldjump"/>
          </p:cNvPr>
          <p:cNvSpPr/>
          <p:nvPr/>
        </p:nvSpPr>
        <p:spPr>
          <a:xfrm>
            <a:off x="2302757" y="5701629"/>
            <a:ext cx="3060000" cy="180000"/>
          </a:xfrm>
          <a:prstGeom prst="rect">
            <a:avLst/>
          </a:prstGeom>
          <a:solidFill>
            <a:schemeClr val="bg1">
              <a:lumMod val="85000"/>
            </a:schemeClr>
          </a:solidFill>
          <a:ln w="3175">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45988"/>
            <a:r>
              <a:rPr lang="en-GB" sz="800">
                <a:solidFill>
                  <a:prstClr val="black"/>
                </a:solidFill>
                <a:latin typeface="Century Gothic" panose="020B0502020202020204" pitchFamily="34" charset="0"/>
              </a:rPr>
              <a:t>E-COMMERCE ESSENTIALS DEEP DIVES</a:t>
            </a:r>
          </a:p>
        </p:txBody>
      </p:sp>
      <p:sp>
        <p:nvSpPr>
          <p:cNvPr id="55" name="Rectangle 54">
            <a:hlinkClick r:id="rId4" action="ppaction://hlinksldjump"/>
          </p:cNvPr>
          <p:cNvSpPr/>
          <p:nvPr/>
        </p:nvSpPr>
        <p:spPr>
          <a:xfrm>
            <a:off x="5628070" y="5701629"/>
            <a:ext cx="3060000" cy="180000"/>
          </a:xfrm>
          <a:prstGeom prst="rect">
            <a:avLst/>
          </a:prstGeom>
          <a:solidFill>
            <a:schemeClr val="bg1">
              <a:lumMod val="85000"/>
            </a:schemeClr>
          </a:solidFill>
          <a:ln w="3175">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45988"/>
            <a:r>
              <a:rPr lang="en-GB" sz="800">
                <a:solidFill>
                  <a:prstClr val="black"/>
                </a:solidFill>
                <a:latin typeface="Century Gothic" panose="020B0502020202020204" pitchFamily="34" charset="0"/>
              </a:rPr>
              <a:t>E-COMMERCE ADVANCED DEEP DIVES</a:t>
            </a:r>
          </a:p>
        </p:txBody>
      </p:sp>
      <p:sp>
        <p:nvSpPr>
          <p:cNvPr id="56" name="Rectangle 55"/>
          <p:cNvSpPr/>
          <p:nvPr/>
        </p:nvSpPr>
        <p:spPr>
          <a:xfrm>
            <a:off x="899182" y="4284950"/>
            <a:ext cx="1224000" cy="17999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45988"/>
            <a:r>
              <a:rPr lang="en-GB" sz="800" cap="all">
                <a:solidFill>
                  <a:prstClr val="white"/>
                </a:solidFill>
                <a:latin typeface="Century Gothic" panose="020B0502020202020204" pitchFamily="34" charset="0"/>
              </a:rPr>
              <a:t>Fundamentals</a:t>
            </a:r>
          </a:p>
        </p:txBody>
      </p:sp>
      <p:sp>
        <p:nvSpPr>
          <p:cNvPr id="57" name="Rectangle 56">
            <a:hlinkClick r:id="rId5"/>
          </p:cNvPr>
          <p:cNvSpPr/>
          <p:nvPr/>
        </p:nvSpPr>
        <p:spPr>
          <a:xfrm>
            <a:off x="2302757" y="4284950"/>
            <a:ext cx="3060000" cy="180000"/>
          </a:xfrm>
          <a:prstGeom prst="rect">
            <a:avLst/>
          </a:prstGeom>
          <a:solidFill>
            <a:schemeClr val="bg1"/>
          </a:solidFill>
          <a:ln w="31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45988"/>
            <a:r>
              <a:rPr lang="en-GB" sz="800">
                <a:solidFill>
                  <a:prstClr val="black"/>
                </a:solidFill>
                <a:latin typeface="Century Gothic" panose="020B0502020202020204" pitchFamily="34" charset="0"/>
              </a:rPr>
              <a:t>                CM1 (CERTIFIED MARKETER 1)</a:t>
            </a:r>
          </a:p>
        </p:txBody>
      </p:sp>
      <p:pic>
        <p:nvPicPr>
          <p:cNvPr id="58" name="Image 57">
            <a:hlinkClick r:id="rId5"/>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282692" y="4284950"/>
            <a:ext cx="570652" cy="240275"/>
          </a:xfrm>
          <a:prstGeom prst="rect">
            <a:avLst/>
          </a:prstGeom>
        </p:spPr>
      </p:pic>
      <p:sp>
        <p:nvSpPr>
          <p:cNvPr id="59" name="Rectangle 85"/>
          <p:cNvSpPr/>
          <p:nvPr/>
        </p:nvSpPr>
        <p:spPr>
          <a:xfrm>
            <a:off x="460736" y="4284950"/>
            <a:ext cx="360000" cy="182423"/>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58643" tIns="29322" rIns="58643" bIns="29322" numCol="1" spcCol="0" rtlCol="0" fromWordArt="0" anchor="ctr" anchorCtr="0" forceAA="0" compatLnSpc="1">
            <a:prstTxWarp prst="textNoShape">
              <a:avLst/>
            </a:prstTxWarp>
            <a:noAutofit/>
          </a:bodyPr>
          <a:lstStyle/>
          <a:p>
            <a:pPr marL="0" marR="0" lvl="0" indent="0" algn="ctr" defTabSz="945988" rtl="0" eaLnBrk="1" fontAlgn="ctr"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white"/>
                </a:solidFill>
                <a:effectLst/>
                <a:uLnTx/>
                <a:uFillTx/>
                <a:latin typeface="Century Gothic" panose="020B0502020202020204" pitchFamily="34" charset="0"/>
                <a:ea typeface="+mn-ea"/>
                <a:cs typeface="+mn-cs"/>
              </a:rPr>
              <a:t>F</a:t>
            </a:r>
          </a:p>
        </p:txBody>
      </p:sp>
      <p:sp>
        <p:nvSpPr>
          <p:cNvPr id="60" name="Rectangle 59"/>
          <p:cNvSpPr/>
          <p:nvPr/>
        </p:nvSpPr>
        <p:spPr>
          <a:xfrm>
            <a:off x="460736" y="2857250"/>
            <a:ext cx="360000" cy="779105"/>
          </a:xfrm>
          <a:prstGeom prst="rect">
            <a:avLst/>
          </a:prstGeom>
          <a:solidFill>
            <a:srgbClr val="FF696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0" tIns="23310" rIns="0" bIns="23310" numCol="1" spcCol="0" rtlCol="0" fromWordArt="0" anchor="ctr" anchorCtr="0" forceAA="0" compatLnSpc="1">
            <a:prstTxWarp prst="textNoShape">
              <a:avLst/>
            </a:prstTxWarp>
            <a:noAutofit/>
          </a:bodyPr>
          <a:lstStyle/>
          <a:p>
            <a:pPr marL="0" marR="0" lvl="0" indent="0" algn="ctr" defTabSz="451312" rtl="0" eaLnBrk="1" fontAlgn="ctr"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rgbClr val="FFFFFF"/>
                </a:solidFill>
                <a:effectLst/>
                <a:uLnTx/>
                <a:uFillTx/>
                <a:latin typeface="Century Gothic" panose="020B0502020202020204" pitchFamily="34" charset="0"/>
                <a:ea typeface="+mn-ea"/>
                <a:cs typeface="+mn-cs"/>
              </a:rPr>
              <a:t> SEMINAR BY NOMINATION</a:t>
            </a:r>
          </a:p>
        </p:txBody>
      </p:sp>
      <p:sp>
        <p:nvSpPr>
          <p:cNvPr id="61" name="Rectangle 60"/>
          <p:cNvSpPr/>
          <p:nvPr/>
        </p:nvSpPr>
        <p:spPr>
          <a:xfrm>
            <a:off x="899182" y="2857251"/>
            <a:ext cx="1224000" cy="252000"/>
          </a:xfrm>
          <a:prstGeom prst="rect">
            <a:avLst/>
          </a:prstGeom>
          <a:solidFill>
            <a:srgbClr val="FF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1312" rtl="0" eaLnBrk="1" fontAlgn="auto" latinLnBrk="0" hangingPunct="1">
              <a:lnSpc>
                <a:spcPct val="100000"/>
              </a:lnSpc>
              <a:spcBef>
                <a:spcPts val="0"/>
              </a:spcBef>
              <a:spcAft>
                <a:spcPts val="0"/>
              </a:spcAft>
              <a:buClrTx/>
              <a:buSzTx/>
              <a:buFontTx/>
              <a:buNone/>
              <a:tabLst/>
              <a:defRPr/>
            </a:pPr>
            <a:r>
              <a:rPr kumimoji="0" lang="en-GB" sz="800" b="0" i="0" u="none" strike="noStrike" kern="1200" cap="all" spc="0" normalizeH="0" noProof="0">
                <a:ln>
                  <a:noFill/>
                </a:ln>
                <a:solidFill>
                  <a:srgbClr val="FFFFFF"/>
                </a:solidFill>
                <a:effectLst/>
                <a:uLnTx/>
                <a:uFillTx/>
                <a:latin typeface="Century Gothic" panose="020B0502020202020204" pitchFamily="34" charset="0"/>
                <a:ea typeface="+mn-ea"/>
                <a:cs typeface="+mn-cs"/>
              </a:rPr>
              <a:t>Digital acceleration</a:t>
            </a:r>
          </a:p>
        </p:txBody>
      </p:sp>
      <p:sp>
        <p:nvSpPr>
          <p:cNvPr id="63" name="Rectangle 62"/>
          <p:cNvSpPr/>
          <p:nvPr/>
        </p:nvSpPr>
        <p:spPr>
          <a:xfrm>
            <a:off x="899182" y="3141940"/>
            <a:ext cx="1224000" cy="252000"/>
          </a:xfrm>
          <a:prstGeom prst="rect">
            <a:avLst/>
          </a:prstGeom>
          <a:solidFill>
            <a:srgbClr val="FF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1312" rtl="0" eaLnBrk="1" fontAlgn="auto" latinLnBrk="0" hangingPunct="1">
              <a:lnSpc>
                <a:spcPct val="100000"/>
              </a:lnSpc>
              <a:spcBef>
                <a:spcPts val="0"/>
              </a:spcBef>
              <a:spcAft>
                <a:spcPts val="0"/>
              </a:spcAft>
              <a:buClrTx/>
              <a:buSzTx/>
              <a:buFontTx/>
              <a:buNone/>
              <a:tabLst/>
              <a:defRPr/>
            </a:pPr>
            <a:r>
              <a:rPr lang="en-GB" sz="800" cap="all">
                <a:solidFill>
                  <a:srgbClr val="FFFFFF"/>
                </a:solidFill>
                <a:latin typeface="Century Gothic" panose="020B0502020202020204" pitchFamily="34" charset="0"/>
              </a:rPr>
              <a:t>Media </a:t>
            </a:r>
            <a:r>
              <a:rPr kumimoji="0" lang="en-GB" sz="800" b="0" i="0" u="none" strike="noStrike" kern="1200" cap="all" spc="0" normalizeH="0" noProof="0">
                <a:ln>
                  <a:noFill/>
                </a:ln>
                <a:solidFill>
                  <a:srgbClr val="FFFFFF"/>
                </a:solidFill>
                <a:effectLst/>
                <a:uLnTx/>
                <a:uFillTx/>
                <a:latin typeface="Century Gothic" panose="020B0502020202020204" pitchFamily="34" charset="0"/>
              </a:rPr>
              <a:t>acceleration</a:t>
            </a:r>
          </a:p>
        </p:txBody>
      </p:sp>
      <p:sp>
        <p:nvSpPr>
          <p:cNvPr id="64" name="Rectangle 63"/>
          <p:cNvSpPr/>
          <p:nvPr/>
        </p:nvSpPr>
        <p:spPr>
          <a:xfrm>
            <a:off x="899182" y="3456355"/>
            <a:ext cx="1224000" cy="180000"/>
          </a:xfrm>
          <a:prstGeom prst="rect">
            <a:avLst/>
          </a:prstGeom>
          <a:solidFill>
            <a:srgbClr val="FF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1312" rtl="0" eaLnBrk="1" fontAlgn="auto" latinLnBrk="0" hangingPunct="1">
              <a:lnSpc>
                <a:spcPct val="100000"/>
              </a:lnSpc>
              <a:spcBef>
                <a:spcPts val="0"/>
              </a:spcBef>
              <a:spcAft>
                <a:spcPts val="0"/>
              </a:spcAft>
              <a:buClrTx/>
              <a:buSzTx/>
              <a:buFontTx/>
              <a:buNone/>
              <a:tabLst/>
              <a:defRPr/>
            </a:pPr>
            <a:r>
              <a:rPr lang="en-GB" sz="800" cap="all">
                <a:solidFill>
                  <a:srgbClr val="FFFFFF"/>
                </a:solidFill>
                <a:latin typeface="Century Gothic" panose="020B0502020202020204" pitchFamily="34" charset="0"/>
              </a:rPr>
              <a:t>Digital Leadership</a:t>
            </a:r>
            <a:endParaRPr kumimoji="0" lang="en-GB" sz="800" b="0" i="0" u="none" strike="noStrike" kern="1200" cap="all" spc="0" normalizeH="0" noProof="0">
              <a:ln>
                <a:noFill/>
              </a:ln>
              <a:solidFill>
                <a:srgbClr val="FFFFFF"/>
              </a:solidFill>
              <a:effectLst/>
              <a:uLnTx/>
              <a:uFillTx/>
              <a:latin typeface="Century Gothic" panose="020B0502020202020204" pitchFamily="34" charset="0"/>
            </a:endParaRPr>
          </a:p>
        </p:txBody>
      </p:sp>
      <p:sp>
        <p:nvSpPr>
          <p:cNvPr id="46" name="Rectangle 45"/>
          <p:cNvSpPr/>
          <p:nvPr/>
        </p:nvSpPr>
        <p:spPr>
          <a:xfrm>
            <a:off x="2302757" y="5459450"/>
            <a:ext cx="3060000" cy="180000"/>
          </a:xfrm>
          <a:prstGeom prst="rect">
            <a:avLst/>
          </a:prstGeom>
          <a:solidFill>
            <a:schemeClr val="bg1"/>
          </a:solidFill>
          <a:ln w="31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45988"/>
            <a:r>
              <a:rPr lang="en-GB" sz="800" cap="all">
                <a:solidFill>
                  <a:prstClr val="black"/>
                </a:solidFill>
                <a:latin typeface="Century Gothic" panose="020B0502020202020204" pitchFamily="34" charset="0"/>
              </a:rPr>
              <a:t>E-Commerce ESSENTIALS</a:t>
            </a:r>
          </a:p>
        </p:txBody>
      </p:sp>
      <p:pic>
        <p:nvPicPr>
          <p:cNvPr id="48" name="Image 47"/>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461510" y="5453139"/>
            <a:ext cx="570652" cy="240275"/>
          </a:xfrm>
          <a:prstGeom prst="rect">
            <a:avLst/>
          </a:prstGeom>
        </p:spPr>
      </p:pic>
      <p:sp>
        <p:nvSpPr>
          <p:cNvPr id="49" name="Rectangle à coins arrondis 48"/>
          <p:cNvSpPr/>
          <p:nvPr/>
        </p:nvSpPr>
        <p:spPr>
          <a:xfrm>
            <a:off x="5077493" y="5424563"/>
            <a:ext cx="468000" cy="106359"/>
          </a:xfrm>
          <a:prstGeom prst="round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451312" rtl="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srgbClr val="FF0000"/>
                </a:solidFill>
                <a:effectLst/>
                <a:uLnTx/>
                <a:uFillTx/>
                <a:latin typeface="Century Gothic" panose="020B0502020202020204" pitchFamily="34" charset="0"/>
                <a:ea typeface="+mn-ea"/>
                <a:cs typeface="+mn-cs"/>
              </a:rPr>
              <a:t>To Come</a:t>
            </a:r>
          </a:p>
        </p:txBody>
      </p:sp>
      <p:sp>
        <p:nvSpPr>
          <p:cNvPr id="50" name="Rectangle 85"/>
          <p:cNvSpPr/>
          <p:nvPr/>
        </p:nvSpPr>
        <p:spPr>
          <a:xfrm>
            <a:off x="460736" y="5453139"/>
            <a:ext cx="360000" cy="186311"/>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58643" tIns="29322" rIns="58643" bIns="29322" numCol="1" spcCol="0" rtlCol="0" fromWordArt="0" anchor="ctr" anchorCtr="0" forceAA="0" compatLnSpc="1">
            <a:prstTxWarp prst="textNoShape">
              <a:avLst/>
            </a:prstTxWarp>
            <a:noAutofit/>
          </a:bodyPr>
          <a:lstStyle/>
          <a:p>
            <a:pPr marL="0" marR="0" lvl="0" indent="0" algn="ctr" defTabSz="945988" rtl="0" eaLnBrk="1" fontAlgn="ctr"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white"/>
                </a:solidFill>
                <a:effectLst/>
                <a:uLnTx/>
                <a:uFillTx/>
                <a:latin typeface="Century Gothic" panose="020B0502020202020204" pitchFamily="34" charset="0"/>
                <a:ea typeface="+mn-ea"/>
                <a:cs typeface="+mn-cs"/>
              </a:rPr>
              <a:t>F</a:t>
            </a:r>
          </a:p>
        </p:txBody>
      </p:sp>
      <p:sp>
        <p:nvSpPr>
          <p:cNvPr id="78" name="Rectangle 77"/>
          <p:cNvSpPr/>
          <p:nvPr/>
        </p:nvSpPr>
        <p:spPr>
          <a:xfrm>
            <a:off x="899182" y="5976022"/>
            <a:ext cx="1224000" cy="188004"/>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800" b="0" i="0" u="none" strike="noStrike" kern="1200" cap="all" spc="0" normalizeH="0" baseline="0" noProof="0">
                <a:ln>
                  <a:noFill/>
                </a:ln>
                <a:solidFill>
                  <a:prstClr val="white"/>
                </a:solidFill>
                <a:effectLst/>
                <a:uLnTx/>
                <a:uFillTx/>
                <a:latin typeface="Century Gothic" panose="020B0502020202020204" pitchFamily="34" charset="0"/>
                <a:ea typeface="+mn-ea"/>
                <a:cs typeface="+mn-cs"/>
              </a:rPr>
              <a:t>Finance</a:t>
            </a:r>
          </a:p>
        </p:txBody>
      </p:sp>
      <p:sp>
        <p:nvSpPr>
          <p:cNvPr id="79" name="Rectangle 85"/>
          <p:cNvSpPr/>
          <p:nvPr/>
        </p:nvSpPr>
        <p:spPr>
          <a:xfrm>
            <a:off x="449722" y="5970441"/>
            <a:ext cx="382028" cy="193586"/>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58643" tIns="29322" rIns="58643" bIns="29322" numCol="1" spcCol="0" rtlCol="0" fromWordArt="0" anchor="ctr" anchorCtr="0" forceAA="0" compatLnSpc="1">
            <a:prstTxWarp prst="textNoShape">
              <a:avLst/>
            </a:prstTxWarp>
            <a:noAutofit/>
          </a:bodyPr>
          <a:lstStyle/>
          <a:p>
            <a:pPr marL="0" marR="0" lvl="0" indent="0" algn="ctr" defTabSz="945988" rtl="0" eaLnBrk="1" fontAlgn="ctr"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white"/>
                </a:solidFill>
                <a:effectLst/>
                <a:uLnTx/>
                <a:uFillTx/>
                <a:latin typeface="Century Gothic" panose="020B0502020202020204" pitchFamily="34" charset="0"/>
                <a:ea typeface="+mn-ea"/>
                <a:cs typeface="+mn-cs"/>
              </a:rPr>
              <a:t>F</a:t>
            </a:r>
          </a:p>
        </p:txBody>
      </p:sp>
      <p:sp>
        <p:nvSpPr>
          <p:cNvPr id="80" name="Rectangle 79">
            <a:hlinkClick r:id="rId7" action="ppaction://hlinksldjump"/>
          </p:cNvPr>
          <p:cNvSpPr/>
          <p:nvPr/>
        </p:nvSpPr>
        <p:spPr>
          <a:xfrm>
            <a:off x="2302757" y="5976022"/>
            <a:ext cx="3060000" cy="180000"/>
          </a:xfrm>
          <a:prstGeom prst="rect">
            <a:avLst/>
          </a:prstGeom>
          <a:solidFill>
            <a:schemeClr val="bg1">
              <a:lumMod val="85000"/>
            </a:schemeClr>
          </a:solidFill>
          <a:ln w="31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FINANCE FOR NON-FINANCIALS</a:t>
            </a:r>
          </a:p>
        </p:txBody>
      </p:sp>
      <p:sp>
        <p:nvSpPr>
          <p:cNvPr id="81" name="Rectangle 80"/>
          <p:cNvSpPr/>
          <p:nvPr/>
        </p:nvSpPr>
        <p:spPr>
          <a:xfrm>
            <a:off x="899182" y="4524692"/>
            <a:ext cx="1224000" cy="87382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800" b="0" i="0" u="none" strike="noStrike" kern="1200" cap="all" spc="0" normalizeH="0" baseline="0" noProof="0">
                <a:ln>
                  <a:noFill/>
                </a:ln>
                <a:solidFill>
                  <a:prstClr val="white"/>
                </a:solidFill>
                <a:effectLst/>
                <a:uLnTx/>
                <a:uFillTx/>
                <a:latin typeface="Century Gothic" panose="020B0502020202020204" pitchFamily="34" charset="0"/>
                <a:ea typeface="+mn-ea"/>
                <a:cs typeface="+mn-cs"/>
              </a:rPr>
              <a:t>Digital </a:t>
            </a:r>
            <a:r>
              <a:rPr kumimoji="0" lang="fr-FR" sz="800" b="0" i="0" u="none" strike="noStrike" kern="1200" cap="all" spc="0" normalizeH="0" baseline="0" noProof="0">
                <a:ln>
                  <a:noFill/>
                </a:ln>
                <a:solidFill>
                  <a:prstClr val="white"/>
                </a:solidFill>
                <a:effectLst/>
                <a:uLnTx/>
                <a:uFillTx/>
                <a:latin typeface="Century Gothic" panose="020B0502020202020204" pitchFamily="34" charset="0"/>
                <a:ea typeface="+mn-ea"/>
                <a:cs typeface="+mn-cs"/>
              </a:rPr>
              <a:t>Expertise</a:t>
            </a:r>
            <a:endParaRPr kumimoji="0" lang="en-GB" sz="800" b="0" i="0" u="none" strike="noStrike" kern="1200" cap="all" spc="0" normalizeH="0" baseline="0" noProof="0">
              <a:ln>
                <a:noFill/>
              </a:ln>
              <a:solidFill>
                <a:prstClr val="white"/>
              </a:solidFill>
              <a:effectLst/>
              <a:uLnTx/>
              <a:uFillTx/>
              <a:latin typeface="Century Gothic" panose="020B0502020202020204" pitchFamily="34" charset="0"/>
              <a:ea typeface="+mn-ea"/>
              <a:cs typeface="+mn-cs"/>
            </a:endParaRPr>
          </a:p>
        </p:txBody>
      </p:sp>
      <p:sp>
        <p:nvSpPr>
          <p:cNvPr id="82" name="Rectangle 81">
            <a:hlinkClick r:id="rId8"/>
          </p:cNvPr>
          <p:cNvSpPr/>
          <p:nvPr/>
        </p:nvSpPr>
        <p:spPr>
          <a:xfrm>
            <a:off x="2302757" y="4524692"/>
            <a:ext cx="9710743" cy="180000"/>
          </a:xfrm>
          <a:prstGeom prst="rect">
            <a:avLst/>
          </a:prstGeom>
          <a:solidFill>
            <a:schemeClr val="bg1">
              <a:lumMod val="85000"/>
            </a:schemeClr>
          </a:solidFill>
          <a:ln w="31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45988"/>
            <a:r>
              <a:rPr lang="en-GB" sz="800" cap="all">
                <a:solidFill>
                  <a:prstClr val="black"/>
                </a:solidFill>
                <a:latin typeface="Century Gothic" panose="020B0502020202020204" pitchFamily="34" charset="0"/>
              </a:rPr>
              <a:t>External events &amp; conferences</a:t>
            </a:r>
          </a:p>
        </p:txBody>
      </p:sp>
      <p:sp>
        <p:nvSpPr>
          <p:cNvPr id="83" name="Rectangle 82"/>
          <p:cNvSpPr/>
          <p:nvPr/>
        </p:nvSpPr>
        <p:spPr>
          <a:xfrm>
            <a:off x="460736" y="2467940"/>
            <a:ext cx="360000" cy="343261"/>
          </a:xfrm>
          <a:prstGeom prst="rect">
            <a:avLst/>
          </a:prstGeom>
          <a:solidFill>
            <a:srgbClr val="E6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0" tIns="29322" rIns="0" bIns="29322" numCol="1" spcCol="0" rtlCol="0" fromWordArt="0" anchor="ctr" anchorCtr="0" forceAA="0" compatLnSpc="1">
            <a:prstTxWarp prst="textNoShape">
              <a:avLst/>
            </a:prstTxWarp>
            <a:noAutofit/>
          </a:bodyPr>
          <a:lstStyle/>
          <a:p>
            <a:pPr marL="0" marR="0" lvl="0" indent="0" algn="ctr" defTabSz="945988" rtl="0" eaLnBrk="1" fontAlgn="ctr"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white"/>
                </a:solidFill>
                <a:effectLst/>
                <a:uLnTx/>
                <a:uFillTx/>
                <a:latin typeface="Century Gothic" panose="020B0502020202020204" pitchFamily="34" charset="0"/>
                <a:ea typeface="+mn-ea"/>
                <a:cs typeface="+mn-cs"/>
              </a:rPr>
              <a:t>BUSIN</a:t>
            </a:r>
          </a:p>
          <a:p>
            <a:pPr marL="0" marR="0" lvl="0" indent="0" algn="ctr" defTabSz="945988" rtl="0" eaLnBrk="1" fontAlgn="ctr"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white"/>
                </a:solidFill>
                <a:effectLst/>
                <a:uLnTx/>
                <a:uFillTx/>
                <a:latin typeface="Century Gothic" panose="020B0502020202020204" pitchFamily="34" charset="0"/>
                <a:ea typeface="+mn-ea"/>
                <a:cs typeface="+mn-cs"/>
              </a:rPr>
              <a:t> MUST</a:t>
            </a:r>
          </a:p>
        </p:txBody>
      </p:sp>
      <p:sp>
        <p:nvSpPr>
          <p:cNvPr id="84" name="Rectangle 83">
            <a:hlinkClick r:id="rId2" action="ppaction://hlinksldjump"/>
          </p:cNvPr>
          <p:cNvSpPr/>
          <p:nvPr/>
        </p:nvSpPr>
        <p:spPr>
          <a:xfrm>
            <a:off x="8953501" y="2549570"/>
            <a:ext cx="3060000" cy="180000"/>
          </a:xfrm>
          <a:prstGeom prst="rect">
            <a:avLst/>
          </a:prstGeom>
          <a:solidFill>
            <a:schemeClr val="bg1">
              <a:lumMod val="85000"/>
            </a:schemeClr>
          </a:solidFill>
          <a:ln w="3175">
            <a:solidFill>
              <a:srgbClr val="E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6662" rtl="0" eaLnBrk="1" fontAlgn="auto" latinLnBrk="0" hangingPunct="1">
              <a:lnSpc>
                <a:spcPct val="100000"/>
              </a:lnSpc>
              <a:spcBef>
                <a:spcPts val="0"/>
              </a:spcBef>
              <a:spcAft>
                <a:spcPts val="0"/>
              </a:spcAft>
              <a:buClrTx/>
              <a:buSzTx/>
              <a:buFontTx/>
              <a:buNone/>
              <a:tabLst/>
              <a:defRPr/>
            </a:pPr>
            <a:r>
              <a:rPr kumimoji="0" lang="en-GB" sz="800" b="0" i="0" u="none" strike="noStrike" kern="1200" cap="all" spc="0" normalizeH="0">
                <a:ln>
                  <a:noFill/>
                </a:ln>
                <a:solidFill>
                  <a:prstClr val="black"/>
                </a:solidFill>
                <a:effectLst/>
                <a:uLnTx/>
                <a:uFillTx/>
                <a:latin typeface="Century Gothic" panose="020B0502020202020204" pitchFamily="34" charset="0"/>
                <a:ea typeface="+mn-ea"/>
                <a:cs typeface="+mn-cs"/>
              </a:rPr>
              <a:t>digital/business management reverse mentoring</a:t>
            </a:r>
          </a:p>
        </p:txBody>
      </p:sp>
      <p:sp>
        <p:nvSpPr>
          <p:cNvPr id="85" name="Rectangle 84"/>
          <p:cNvSpPr/>
          <p:nvPr/>
        </p:nvSpPr>
        <p:spPr>
          <a:xfrm>
            <a:off x="899182" y="2467939"/>
            <a:ext cx="1224000" cy="343261"/>
          </a:xfrm>
          <a:prstGeom prst="rect">
            <a:avLst/>
          </a:prstGeom>
          <a:solidFill>
            <a:srgbClr val="E6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1312" rtl="0" eaLnBrk="1" fontAlgn="auto" latinLnBrk="0" hangingPunct="1">
              <a:lnSpc>
                <a:spcPct val="100000"/>
              </a:lnSpc>
              <a:spcBef>
                <a:spcPts val="0"/>
              </a:spcBef>
              <a:spcAft>
                <a:spcPts val="0"/>
              </a:spcAft>
              <a:buClrTx/>
              <a:buSzTx/>
              <a:buFontTx/>
              <a:buNone/>
              <a:tabLst/>
              <a:defRPr/>
            </a:pPr>
            <a:r>
              <a:rPr kumimoji="0" lang="en-GB" sz="900" b="0" i="0" u="none" strike="noStrike" kern="1200" cap="all" spc="0" normalizeH="0" noProof="0">
                <a:ln>
                  <a:noFill/>
                </a:ln>
                <a:solidFill>
                  <a:srgbClr val="FFFFFF"/>
                </a:solidFill>
                <a:effectLst/>
                <a:uLnTx/>
                <a:uFillTx/>
                <a:latin typeface="Century Gothic" panose="020B0502020202020204" pitchFamily="34" charset="0"/>
                <a:ea typeface="+mn-ea"/>
                <a:cs typeface="+mn-cs"/>
              </a:rPr>
              <a:t>Business understanding</a:t>
            </a:r>
          </a:p>
        </p:txBody>
      </p:sp>
      <p:sp>
        <p:nvSpPr>
          <p:cNvPr id="86" name="Rectangle 85">
            <a:hlinkClick r:id="rId9"/>
          </p:cNvPr>
          <p:cNvSpPr/>
          <p:nvPr/>
        </p:nvSpPr>
        <p:spPr>
          <a:xfrm>
            <a:off x="2302757" y="4758341"/>
            <a:ext cx="3060000" cy="180000"/>
          </a:xfrm>
          <a:prstGeom prst="rect">
            <a:avLst/>
          </a:prstGeom>
          <a:solidFill>
            <a:schemeClr val="bg1"/>
          </a:solidFill>
          <a:ln w="31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45988"/>
            <a:r>
              <a:rPr lang="en-GB" sz="800" cap="all">
                <a:solidFill>
                  <a:prstClr val="black"/>
                </a:solidFill>
                <a:latin typeface="Century Gothic" panose="020B0502020202020204" pitchFamily="34" charset="0"/>
              </a:rPr>
              <a:t>FACEBOOK BLUEPRINT</a:t>
            </a:r>
          </a:p>
        </p:txBody>
      </p:sp>
      <p:sp>
        <p:nvSpPr>
          <p:cNvPr id="87" name="Rectangle 86">
            <a:hlinkClick r:id="rId10"/>
          </p:cNvPr>
          <p:cNvSpPr/>
          <p:nvPr/>
        </p:nvSpPr>
        <p:spPr>
          <a:xfrm>
            <a:off x="2302758" y="4988039"/>
            <a:ext cx="9710743" cy="180000"/>
          </a:xfrm>
          <a:prstGeom prst="rect">
            <a:avLst/>
          </a:prstGeom>
          <a:solidFill>
            <a:schemeClr val="bg1"/>
          </a:solidFill>
          <a:ln w="31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45988"/>
            <a:r>
              <a:rPr lang="en-GB" sz="800" cap="all">
                <a:solidFill>
                  <a:prstClr val="black"/>
                </a:solidFill>
                <a:latin typeface="Century Gothic" panose="020B0502020202020204" pitchFamily="34" charset="0"/>
              </a:rPr>
              <a:t>GOOGLE ANALYTICS ACADEMY</a:t>
            </a:r>
          </a:p>
        </p:txBody>
      </p:sp>
      <p:sp>
        <p:nvSpPr>
          <p:cNvPr id="88" name="Rectangle 87">
            <a:hlinkClick r:id="rId11"/>
          </p:cNvPr>
          <p:cNvSpPr/>
          <p:nvPr/>
        </p:nvSpPr>
        <p:spPr>
          <a:xfrm>
            <a:off x="5628070" y="5222698"/>
            <a:ext cx="6385430" cy="180000"/>
          </a:xfrm>
          <a:prstGeom prst="rect">
            <a:avLst/>
          </a:prstGeom>
          <a:solidFill>
            <a:schemeClr val="bg1"/>
          </a:solidFill>
          <a:ln w="31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45988">
              <a:defRPr/>
            </a:pPr>
            <a:r>
              <a:rPr lang="fr-FR" sz="800">
                <a:solidFill>
                  <a:prstClr val="black"/>
                </a:solidFill>
                <a:latin typeface="Century Gothic" panose="020B0502020202020204" pitchFamily="34" charset="0"/>
              </a:rPr>
              <a:t>GOOGLE ACADEMY FOR ADS</a:t>
            </a:r>
          </a:p>
        </p:txBody>
      </p:sp>
      <p:sp>
        <p:nvSpPr>
          <p:cNvPr id="62" name="Rectangle 85"/>
          <p:cNvSpPr/>
          <p:nvPr/>
        </p:nvSpPr>
        <p:spPr>
          <a:xfrm>
            <a:off x="460736" y="4524692"/>
            <a:ext cx="360000" cy="878006"/>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58643" tIns="29322" rIns="58643" bIns="29322" numCol="1" spcCol="0" rtlCol="0" fromWordArt="0" anchor="ctr" anchorCtr="0" forceAA="0" compatLnSpc="1">
            <a:prstTxWarp prst="textNoShape">
              <a:avLst/>
            </a:prstTxWarp>
            <a:noAutofit/>
          </a:bodyPr>
          <a:lstStyle/>
          <a:p>
            <a:pPr marL="0" marR="0" lvl="0" indent="0" algn="ctr" defTabSz="945988" rtl="0" eaLnBrk="1" fontAlgn="ctr"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white"/>
                </a:solidFill>
                <a:effectLst/>
                <a:uLnTx/>
                <a:uFillTx/>
                <a:latin typeface="Century Gothic" panose="020B0502020202020204" pitchFamily="34" charset="0"/>
                <a:ea typeface="+mn-ea"/>
                <a:cs typeface="+mn-cs"/>
              </a:rPr>
              <a:t>FLEX</a:t>
            </a:r>
          </a:p>
        </p:txBody>
      </p:sp>
      <p:sp>
        <p:nvSpPr>
          <p:cNvPr id="45" name="Rectangle 44"/>
          <p:cNvSpPr/>
          <p:nvPr/>
        </p:nvSpPr>
        <p:spPr>
          <a:xfrm rot="5400000">
            <a:off x="1440032" y="5326991"/>
            <a:ext cx="142299" cy="2670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0" tIns="29322" rIns="0" bIns="29322" numCol="1" spcCol="0" rtlCol="0" fromWordArt="0" anchor="ctr" anchorCtr="0" forceAA="0" compatLnSpc="1">
            <a:prstTxWarp prst="textNoShape">
              <a:avLst/>
            </a:prstTxWarp>
            <a:noAutofit/>
          </a:bodyPr>
          <a:lstStyle/>
          <a:p>
            <a:pPr marL="0" marR="0" lvl="0" indent="0" defTabSz="945988" rtl="0" eaLnBrk="1" fontAlgn="ctr" latinLnBrk="0" hangingPunct="1">
              <a:lnSpc>
                <a:spcPct val="100000"/>
              </a:lnSpc>
              <a:spcBef>
                <a:spcPts val="0"/>
              </a:spcBef>
              <a:spcAft>
                <a:spcPts val="0"/>
              </a:spcAft>
              <a:buClrTx/>
              <a:buSzTx/>
              <a:buFontTx/>
              <a:buNone/>
              <a:tabLst/>
              <a:defRPr/>
            </a:pPr>
            <a:r>
              <a:rPr kumimoji="0" lang="en-GB" sz="500" b="0" i="0" u="none" strike="noStrike" kern="1200" cap="none" spc="0" normalizeH="0" baseline="0" noProof="0">
                <a:ln>
                  <a:noFill/>
                </a:ln>
                <a:solidFill>
                  <a:schemeClr val="tx1"/>
                </a:solidFill>
                <a:effectLst/>
                <a:uLnTx/>
                <a:uFillTx/>
                <a:latin typeface="Century Gothic" panose="020B0502020202020204" pitchFamily="34" charset="0"/>
                <a:ea typeface="+mn-ea"/>
                <a:cs typeface="+mn-cs"/>
              </a:rPr>
              <a:t>F =</a:t>
            </a:r>
            <a:r>
              <a:rPr kumimoji="0" lang="en-GB" sz="500" b="0" i="0" u="none" strike="noStrike" kern="1200" cap="none" spc="0" normalizeH="0" noProof="0">
                <a:ln>
                  <a:noFill/>
                </a:ln>
                <a:solidFill>
                  <a:schemeClr val="tx1"/>
                </a:solidFill>
                <a:effectLst/>
                <a:uLnTx/>
                <a:uFillTx/>
                <a:latin typeface="Century Gothic" panose="020B0502020202020204" pitchFamily="34" charset="0"/>
                <a:ea typeface="+mn-ea"/>
                <a:cs typeface="+mn-cs"/>
              </a:rPr>
              <a:t> FLEX</a:t>
            </a:r>
            <a:endParaRPr kumimoji="0" lang="en-GB" sz="500" b="0" i="0" u="none" strike="noStrike" kern="1200" cap="none" spc="0" normalizeH="0" baseline="0" noProof="0">
              <a:ln>
                <a:noFill/>
              </a:ln>
              <a:solidFill>
                <a:schemeClr val="tx1"/>
              </a:solidFill>
              <a:effectLst/>
              <a:uLnTx/>
              <a:uFillTx/>
              <a:latin typeface="Century Gothic" panose="020B0502020202020204" pitchFamily="34" charset="0"/>
              <a:ea typeface="+mn-ea"/>
              <a:cs typeface="+mn-cs"/>
            </a:endParaRPr>
          </a:p>
          <a:p>
            <a:pPr marL="0" marR="0" lvl="0" indent="0" defTabSz="945988" rtl="0" eaLnBrk="1" fontAlgn="ctr" latinLnBrk="0" hangingPunct="1">
              <a:lnSpc>
                <a:spcPct val="100000"/>
              </a:lnSpc>
              <a:spcBef>
                <a:spcPts val="0"/>
              </a:spcBef>
              <a:spcAft>
                <a:spcPts val="0"/>
              </a:spcAft>
              <a:buClrTx/>
              <a:buSzTx/>
              <a:buFontTx/>
              <a:buNone/>
              <a:tabLst/>
              <a:defRPr/>
            </a:pPr>
            <a:r>
              <a:rPr kumimoji="0" lang="en-GB" sz="500" b="0" i="0" u="none" strike="noStrike" kern="1200" cap="none" spc="0" normalizeH="0" baseline="0" noProof="0">
                <a:ln>
                  <a:noFill/>
                </a:ln>
                <a:solidFill>
                  <a:schemeClr val="tx1"/>
                </a:solidFill>
                <a:effectLst/>
                <a:uLnTx/>
                <a:uFillTx/>
                <a:latin typeface="Century Gothic" panose="020B0502020202020204" pitchFamily="34" charset="0"/>
                <a:ea typeface="+mn-ea"/>
                <a:cs typeface="+mn-cs"/>
              </a:rPr>
              <a:t>UR = UPON REQUEST</a:t>
            </a:r>
          </a:p>
        </p:txBody>
      </p:sp>
      <p:sp>
        <p:nvSpPr>
          <p:cNvPr id="47" name="Rectangle 85"/>
          <p:cNvSpPr/>
          <p:nvPr/>
        </p:nvSpPr>
        <p:spPr>
          <a:xfrm>
            <a:off x="449722" y="6203622"/>
            <a:ext cx="382028" cy="193586"/>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58643" tIns="29322" rIns="58643" bIns="29322" numCol="1" spcCol="0" rtlCol="0" fromWordArt="0" anchor="ctr" anchorCtr="0" forceAA="0" compatLnSpc="1">
            <a:prstTxWarp prst="textNoShape">
              <a:avLst/>
            </a:prstTxWarp>
            <a:noAutofit/>
          </a:bodyPr>
          <a:lstStyle/>
          <a:p>
            <a:pPr marL="0" marR="0" lvl="0" indent="0" algn="ctr" defTabSz="945988" rtl="0" eaLnBrk="1" fontAlgn="ctr"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white"/>
                </a:solidFill>
                <a:effectLst/>
                <a:uLnTx/>
                <a:uFillTx/>
                <a:latin typeface="Century Gothic" panose="020B0502020202020204" pitchFamily="34" charset="0"/>
                <a:ea typeface="+mn-ea"/>
                <a:cs typeface="+mn-cs"/>
              </a:rPr>
              <a:t>F</a:t>
            </a:r>
          </a:p>
        </p:txBody>
      </p:sp>
      <p:sp>
        <p:nvSpPr>
          <p:cNvPr id="65" name="Rectangle 64"/>
          <p:cNvSpPr/>
          <p:nvPr/>
        </p:nvSpPr>
        <p:spPr>
          <a:xfrm>
            <a:off x="2302757" y="6203622"/>
            <a:ext cx="9710744" cy="167815"/>
          </a:xfrm>
          <a:prstGeom prst="rect">
            <a:avLst/>
          </a:prstGeom>
          <a:solidFill>
            <a:schemeClr val="bg1"/>
          </a:solidFill>
          <a:ln w="31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45988"/>
            <a:r>
              <a:rPr lang="fr-FR" sz="800" cap="all">
                <a:solidFill>
                  <a:prstClr val="black"/>
                </a:solidFill>
                <a:latin typeface="Century Gothic" panose="020B0502020202020204" pitchFamily="34" charset="0"/>
              </a:rPr>
              <a:t>COURSERA MOOCS (DIGITAL EXPERT SELECTION) – THE LIST (one pager curation) – DIGITAL BITES PODCAST</a:t>
            </a:r>
          </a:p>
        </p:txBody>
      </p:sp>
      <p:pic>
        <p:nvPicPr>
          <p:cNvPr id="66" name="Image 57">
            <a:hlinkClick r:id="rId5"/>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411187" y="4763956"/>
            <a:ext cx="570652" cy="240275"/>
          </a:xfrm>
          <a:prstGeom prst="rect">
            <a:avLst/>
          </a:prstGeom>
        </p:spPr>
      </p:pic>
      <p:pic>
        <p:nvPicPr>
          <p:cNvPr id="67" name="Image 57">
            <a:hlinkClick r:id="rId5"/>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9655062" y="5198903"/>
            <a:ext cx="570652" cy="240275"/>
          </a:xfrm>
          <a:prstGeom prst="rect">
            <a:avLst/>
          </a:prstGeom>
        </p:spPr>
      </p:pic>
      <p:pic>
        <p:nvPicPr>
          <p:cNvPr id="68" name="Image 57">
            <a:hlinkClick r:id="rId5"/>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979684" y="4976168"/>
            <a:ext cx="570652" cy="240275"/>
          </a:xfrm>
          <a:prstGeom prst="rect">
            <a:avLst/>
          </a:prstGeom>
        </p:spPr>
      </p:pic>
      <p:pic>
        <p:nvPicPr>
          <p:cNvPr id="69" name="Image 57">
            <a:hlinkClick r:id="rId5"/>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9908328" y="6167391"/>
            <a:ext cx="570652" cy="240275"/>
          </a:xfrm>
          <a:prstGeom prst="rect">
            <a:avLst/>
          </a:prstGeom>
        </p:spPr>
      </p:pic>
      <p:pic>
        <p:nvPicPr>
          <p:cNvPr id="70" name="Picture 7" descr="http://opencollection.files.wordpress.com/2013/09/coursera-logo-nobg.png">
            <a:hlinkClick r:id="rId12"/>
          </p:cNvPr>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3942233" y="6247769"/>
            <a:ext cx="468000" cy="93932"/>
          </a:xfrm>
          <a:prstGeom prst="rect">
            <a:avLst/>
          </a:prstGeom>
          <a:noFill/>
          <a:ln w="3175">
            <a:noFill/>
          </a:ln>
          <a:extLst>
            <a:ext uri="{909E8E84-426E-40DD-AFC4-6F175D3DCCD1}">
              <a14:hiddenFill xmlns:a14="http://schemas.microsoft.com/office/drawing/2010/main">
                <a:solidFill>
                  <a:srgbClr val="FFFFFF"/>
                </a:solidFill>
              </a14:hiddenFill>
            </a:ext>
          </a:extLst>
        </p:spPr>
      </p:pic>
      <p:sp>
        <p:nvSpPr>
          <p:cNvPr id="71" name="ZoneTexte 39"/>
          <p:cNvSpPr txBox="1"/>
          <p:nvPr/>
        </p:nvSpPr>
        <p:spPr>
          <a:xfrm>
            <a:off x="2199502" y="923866"/>
            <a:ext cx="1929599" cy="184666"/>
          </a:xfrm>
          <a:prstGeom prst="rect">
            <a:avLst/>
          </a:prstGeom>
          <a:noFill/>
        </p:spPr>
        <p:txBody>
          <a:bodyPr wrap="square" rtlCol="0">
            <a:spAutoFit/>
          </a:bodyP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fr-FR" sz="600" b="0" i="0" u="none" strike="noStrike" kern="1200" cap="none" spc="0" normalizeH="0" baseline="0" noProof="0">
                <a:ln>
                  <a:noFill/>
                </a:ln>
                <a:solidFill>
                  <a:prstClr val="black"/>
                </a:solidFill>
                <a:effectLst/>
                <a:uLnTx/>
                <a:uFillTx/>
                <a:latin typeface="Century Gothic" panose="020B0502020202020204" pitchFamily="34" charset="0"/>
              </a:rPr>
              <a:t>Digital Project Managers</a:t>
            </a:r>
          </a:p>
        </p:txBody>
      </p:sp>
      <p:sp>
        <p:nvSpPr>
          <p:cNvPr id="72" name="ZoneTexte 40"/>
          <p:cNvSpPr txBox="1"/>
          <p:nvPr/>
        </p:nvSpPr>
        <p:spPr>
          <a:xfrm>
            <a:off x="4069450" y="923866"/>
            <a:ext cx="1963136" cy="369332"/>
          </a:xfrm>
          <a:prstGeom prst="rect">
            <a:avLst/>
          </a:prstGeom>
          <a:noFill/>
        </p:spPr>
        <p:txBody>
          <a:bodyPr wrap="square" rtlCol="0">
            <a:spAutoFit/>
          </a:bodyP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prstClr val="black"/>
                </a:solidFill>
                <a:effectLst/>
                <a:uLnTx/>
                <a:uFillTx/>
                <a:latin typeface="Century Gothic" panose="020B0502020202020204" pitchFamily="34" charset="0"/>
              </a:rPr>
              <a:t>Data Scientist, Social &amp; Community Manager, CRM Project Manager, Ecommerce Project Manager, Content Manager, E-</a:t>
            </a:r>
            <a:r>
              <a:rPr kumimoji="0" lang="en-US" sz="600" b="0" i="0" u="none" strike="noStrike" kern="1200" cap="none" spc="0" normalizeH="0" baseline="0" noProof="0" err="1">
                <a:ln>
                  <a:noFill/>
                </a:ln>
                <a:solidFill>
                  <a:prstClr val="black"/>
                </a:solidFill>
                <a:effectLst/>
                <a:uLnTx/>
                <a:uFillTx/>
                <a:latin typeface="Century Gothic" panose="020B0502020202020204" pitchFamily="34" charset="0"/>
              </a:rPr>
              <a:t>Kam</a:t>
            </a:r>
            <a:r>
              <a:rPr kumimoji="0" lang="en-US" sz="600" b="0" i="0" u="none" strike="noStrike" kern="1200" cap="none" spc="0" normalizeH="0" baseline="0" noProof="0">
                <a:ln>
                  <a:noFill/>
                </a:ln>
                <a:solidFill>
                  <a:prstClr val="black"/>
                </a:solidFill>
                <a:effectLst/>
                <a:uLnTx/>
                <a:uFillTx/>
                <a:latin typeface="Century Gothic" panose="020B0502020202020204" pitchFamily="34" charset="0"/>
              </a:rPr>
              <a:t>, E-</a:t>
            </a:r>
            <a:r>
              <a:rPr kumimoji="0" lang="en-US" sz="600" b="0" i="0" u="none" strike="noStrike" kern="1200" cap="none" spc="0" normalizeH="0" baseline="0" noProof="0" err="1">
                <a:ln>
                  <a:noFill/>
                </a:ln>
                <a:solidFill>
                  <a:prstClr val="black"/>
                </a:solidFill>
                <a:effectLst/>
                <a:uLnTx/>
                <a:uFillTx/>
                <a:latin typeface="Century Gothic" panose="020B0502020202020204" pitchFamily="34" charset="0"/>
              </a:rPr>
              <a:t>Merch</a:t>
            </a:r>
            <a:endParaRPr kumimoji="0" lang="en-US" sz="600" b="0" i="0" u="none" strike="noStrike" kern="1200" cap="none" spc="0" normalizeH="0" baseline="0" noProof="0">
              <a:ln>
                <a:noFill/>
              </a:ln>
              <a:solidFill>
                <a:prstClr val="black"/>
              </a:solidFill>
              <a:effectLst/>
              <a:uLnTx/>
              <a:uFillTx/>
              <a:latin typeface="Century Gothic" panose="020B0502020202020204" pitchFamily="34" charset="0"/>
            </a:endParaRPr>
          </a:p>
        </p:txBody>
      </p:sp>
      <p:sp>
        <p:nvSpPr>
          <p:cNvPr id="73" name="ZoneTexte 42"/>
          <p:cNvSpPr txBox="1"/>
          <p:nvPr/>
        </p:nvSpPr>
        <p:spPr>
          <a:xfrm>
            <a:off x="6304258" y="923866"/>
            <a:ext cx="3778690" cy="276999"/>
          </a:xfrm>
          <a:prstGeom prst="rect">
            <a:avLst/>
          </a:prstGeom>
          <a:noFill/>
        </p:spPr>
        <p:txBody>
          <a:bodyPr wrap="square" rtlCol="0">
            <a:spAutoFit/>
          </a:bodyP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prstClr val="black"/>
                </a:solidFill>
                <a:effectLst/>
                <a:uLnTx/>
                <a:uFillTx/>
                <a:latin typeface="Century Gothic" panose="020B0502020202020204" pitchFamily="34" charset="0"/>
              </a:rPr>
              <a:t>CRM &amp; Loyalty </a:t>
            </a:r>
            <a:r>
              <a:rPr kumimoji="0" lang="en-US" sz="600" b="0" i="0" u="none" strike="noStrike" kern="1200" cap="none" spc="0" normalizeH="0" baseline="0" noProof="0" err="1">
                <a:ln>
                  <a:noFill/>
                </a:ln>
                <a:solidFill>
                  <a:prstClr val="black"/>
                </a:solidFill>
                <a:effectLst/>
                <a:uLnTx/>
                <a:uFillTx/>
                <a:latin typeface="Century Gothic" panose="020B0502020202020204" pitchFamily="34" charset="0"/>
              </a:rPr>
              <a:t>Mgr</a:t>
            </a:r>
            <a:r>
              <a:rPr kumimoji="0" lang="en-US" sz="600" b="0" i="0" u="none" strike="noStrike" kern="1200" cap="none" spc="0" normalizeH="0" baseline="0" noProof="0">
                <a:ln>
                  <a:noFill/>
                </a:ln>
                <a:solidFill>
                  <a:prstClr val="black"/>
                </a:solidFill>
                <a:effectLst/>
                <a:uLnTx/>
                <a:uFillTx/>
                <a:latin typeface="Century Gothic" panose="020B0502020202020204" pitchFamily="34" charset="0"/>
              </a:rPr>
              <a:t>/Dir,  Ecommerce Director, Media &amp; Consumer Touchpoints </a:t>
            </a:r>
            <a:r>
              <a:rPr kumimoji="0" lang="en-US" sz="600" b="0" i="0" u="none" strike="noStrike" kern="1200" cap="none" spc="0" normalizeH="0" baseline="0" noProof="0" err="1">
                <a:ln>
                  <a:noFill/>
                </a:ln>
                <a:solidFill>
                  <a:prstClr val="black"/>
                </a:solidFill>
                <a:effectLst/>
                <a:uLnTx/>
                <a:uFillTx/>
                <a:latin typeface="Century Gothic" panose="020B0502020202020204" pitchFamily="34" charset="0"/>
              </a:rPr>
              <a:t>Mgr</a:t>
            </a:r>
            <a:r>
              <a:rPr kumimoji="0" lang="en-US" sz="600" b="0" i="0" u="none" strike="noStrike" kern="1200" cap="none" spc="0" normalizeH="0" baseline="0" noProof="0">
                <a:ln>
                  <a:noFill/>
                </a:ln>
                <a:solidFill>
                  <a:prstClr val="black"/>
                </a:solidFill>
                <a:effectLst/>
                <a:uLnTx/>
                <a:uFillTx/>
                <a:latin typeface="Century Gothic" panose="020B0502020202020204" pitchFamily="34" charset="0"/>
              </a:rPr>
              <a:t>/ Dir</a:t>
            </a:r>
          </a:p>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prstClr val="black"/>
                </a:solidFill>
                <a:effectLst/>
                <a:uLnTx/>
                <a:uFillTx/>
                <a:latin typeface="Century Gothic" panose="020B0502020202020204" pitchFamily="34" charset="0"/>
              </a:rPr>
              <a:t>(Country/ International)</a:t>
            </a:r>
            <a:endParaRPr kumimoji="0" lang="fr-FR" sz="600" b="0" i="0" u="none" strike="noStrike" kern="1200" cap="none" spc="0" normalizeH="0" baseline="0" noProof="0">
              <a:ln>
                <a:noFill/>
              </a:ln>
              <a:solidFill>
                <a:prstClr val="black"/>
              </a:solidFill>
              <a:effectLst/>
              <a:uLnTx/>
              <a:uFillTx/>
              <a:latin typeface="Century Gothic" panose="020B0502020202020204" pitchFamily="34" charset="0"/>
            </a:endParaRPr>
          </a:p>
        </p:txBody>
      </p:sp>
      <p:sp>
        <p:nvSpPr>
          <p:cNvPr id="74" name="ZoneTexte 43"/>
          <p:cNvSpPr txBox="1"/>
          <p:nvPr/>
        </p:nvSpPr>
        <p:spPr>
          <a:xfrm>
            <a:off x="10239707" y="923866"/>
            <a:ext cx="1773793" cy="276999"/>
          </a:xfrm>
          <a:prstGeom prst="rect">
            <a:avLst/>
          </a:prstGeom>
          <a:noFill/>
        </p:spPr>
        <p:txBody>
          <a:bodyPr wrap="square" rtlCol="0">
            <a:spAutoFit/>
          </a:bodyP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fr-FR" sz="600" b="0" i="0" u="none" strike="noStrike" kern="1200" cap="none" spc="0" normalizeH="0" baseline="0" noProof="0">
                <a:ln>
                  <a:noFill/>
                </a:ln>
                <a:solidFill>
                  <a:prstClr val="black"/>
                </a:solidFill>
                <a:effectLst/>
                <a:uLnTx/>
                <a:uFillTx/>
                <a:latin typeface="Century Gothic" panose="020B0502020202020204" pitchFamily="34" charset="0"/>
              </a:rPr>
              <a:t>CMO/CDO</a:t>
            </a:r>
          </a:p>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prstClr val="black"/>
                </a:solidFill>
                <a:effectLst/>
                <a:uLnTx/>
                <a:uFillTx/>
                <a:latin typeface="Century Gothic" panose="020B0502020202020204" pitchFamily="34" charset="0"/>
              </a:rPr>
              <a:t>(country/ zone/ division)</a:t>
            </a:r>
            <a:endParaRPr kumimoji="0" lang="fr-FR" sz="600" b="0" i="0" u="none" strike="noStrike" kern="1200" cap="none" spc="0" normalizeH="0" baseline="0" noProof="0">
              <a:ln>
                <a:noFill/>
              </a:ln>
              <a:solidFill>
                <a:prstClr val="black"/>
              </a:solidFill>
              <a:effectLst/>
              <a:uLnTx/>
              <a:uFillTx/>
              <a:latin typeface="Century Gothic" panose="020B0502020202020204" pitchFamily="34" charset="0"/>
            </a:endParaRPr>
          </a:p>
        </p:txBody>
      </p:sp>
      <p:sp>
        <p:nvSpPr>
          <p:cNvPr id="75" name="Rectangle 74"/>
          <p:cNvSpPr/>
          <p:nvPr/>
        </p:nvSpPr>
        <p:spPr>
          <a:xfrm>
            <a:off x="10203672" y="1517782"/>
            <a:ext cx="1809828" cy="167117"/>
          </a:xfrm>
          <a:prstGeom prst="rect">
            <a:avLst/>
          </a:prstGeom>
          <a:solidFill>
            <a:schemeClr val="bg1">
              <a:lumMod val="85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45988"/>
            <a:r>
              <a:rPr lang="fr-FR" sz="800" cap="all">
                <a:solidFill>
                  <a:prstClr val="black"/>
                </a:solidFill>
                <a:latin typeface="Century Gothic" panose="020B0502020202020204" pitchFamily="34" charset="0"/>
              </a:rPr>
              <a:t>FIT EXECUTIVE @PARIS</a:t>
            </a:r>
          </a:p>
        </p:txBody>
      </p:sp>
      <p:sp>
        <p:nvSpPr>
          <p:cNvPr id="76" name="Rectangle 75"/>
          <p:cNvSpPr/>
          <p:nvPr/>
        </p:nvSpPr>
        <p:spPr>
          <a:xfrm>
            <a:off x="2302758" y="1517782"/>
            <a:ext cx="7756009" cy="167117"/>
          </a:xfrm>
          <a:prstGeom prst="rect">
            <a:avLst/>
          </a:prstGeom>
          <a:solidFill>
            <a:schemeClr val="bg1">
              <a:lumMod val="85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45988"/>
            <a:r>
              <a:rPr lang="fr-FR" sz="800" cap="all">
                <a:solidFill>
                  <a:prstClr val="black"/>
                </a:solidFill>
                <a:latin typeface="Century Gothic" panose="020B0502020202020204" pitchFamily="34" charset="0"/>
              </a:rPr>
              <a:t>FIT FOR DIGITAL EXPERTS</a:t>
            </a:r>
          </a:p>
        </p:txBody>
      </p:sp>
      <p:sp>
        <p:nvSpPr>
          <p:cNvPr id="77" name="Rectangle 76">
            <a:hlinkClick r:id="" action="ppaction://noaction"/>
          </p:cNvPr>
          <p:cNvSpPr/>
          <p:nvPr/>
        </p:nvSpPr>
        <p:spPr>
          <a:xfrm>
            <a:off x="8793706" y="1292406"/>
            <a:ext cx="3219793" cy="158371"/>
          </a:xfrm>
          <a:prstGeom prst="rect">
            <a:avLst/>
          </a:prstGeom>
          <a:solidFill>
            <a:schemeClr val="bg1">
              <a:lumMod val="85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800" b="0" i="0" u="none" strike="noStrike" kern="1200" cap="all" spc="0" normalizeH="0">
                <a:ln>
                  <a:noFill/>
                </a:ln>
                <a:solidFill>
                  <a:prstClr val="black"/>
                </a:solidFill>
                <a:effectLst/>
                <a:uLnTx/>
                <a:uFillTx/>
                <a:latin typeface="Century Gothic" panose="020B0502020202020204" pitchFamily="34" charset="0"/>
                <a:ea typeface="+mn-ea"/>
                <a:cs typeface="+mn-cs"/>
              </a:rPr>
              <a:t>Digital Discovery INT’L</a:t>
            </a:r>
          </a:p>
        </p:txBody>
      </p:sp>
      <p:sp>
        <p:nvSpPr>
          <p:cNvPr id="89" name="Rectangle 88"/>
          <p:cNvSpPr/>
          <p:nvPr/>
        </p:nvSpPr>
        <p:spPr>
          <a:xfrm>
            <a:off x="899182" y="6203622"/>
            <a:ext cx="1224000" cy="188004"/>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800" b="0" i="0" u="none" strike="noStrike" kern="1200" cap="all" spc="0" normalizeH="0" baseline="0" noProof="0">
                <a:ln>
                  <a:noFill/>
                </a:ln>
                <a:solidFill>
                  <a:prstClr val="white"/>
                </a:solidFill>
                <a:effectLst/>
                <a:uLnTx/>
                <a:uFillTx/>
                <a:latin typeface="Century Gothic" panose="020B0502020202020204" pitchFamily="34" charset="0"/>
                <a:ea typeface="+mn-ea"/>
                <a:cs typeface="+mn-cs"/>
              </a:rPr>
              <a:t>ALL CONTENT</a:t>
            </a:r>
          </a:p>
        </p:txBody>
      </p:sp>
    </p:spTree>
    <p:extLst>
      <p:ext uri="{BB962C8B-B14F-4D97-AF65-F5344CB8AC3E}">
        <p14:creationId xmlns:p14="http://schemas.microsoft.com/office/powerpoint/2010/main" val="26252662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t>Digital Discovery</a:t>
            </a:r>
          </a:p>
        </p:txBody>
      </p:sp>
      <p:sp>
        <p:nvSpPr>
          <p:cNvPr id="5" name="Rectangle 4"/>
          <p:cNvSpPr/>
          <p:nvPr/>
        </p:nvSpPr>
        <p:spPr>
          <a:xfrm>
            <a:off x="561975" y="1036436"/>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4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Teaser</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All you need to know about L'Oréal Digital vision, people and roadmap when you join the company!</a:t>
            </a:r>
            <a:endParaRPr kumimoji="0" lang="en-US" sz="14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Learning Objectives</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Share the International Digital Strategy  and </a:t>
            </a:r>
            <a:r>
              <a:rPr kumimoji="0" lang="en-US" sz="1200" b="0" i="0" u="none" strike="noStrike" kern="1200" cap="none" spc="0" normalizeH="0" baseline="0" noProof="0" err="1">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organisation</a:t>
            </a:r>
            <a:r>
              <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 of L'Oréal</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Become aware of the role as an ambassador to promote L'Oréal Digital Strategy</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Identify your priorities to succeed in your role</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Strengthen your digital network</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Target</a:t>
            </a:r>
          </a:p>
          <a:p>
            <a:pPr defTabSz="457147">
              <a:defRPr/>
            </a:pPr>
            <a:r>
              <a:rPr lang="en-US" sz="1200">
                <a:solidFill>
                  <a:srgbClr val="414241"/>
                </a:solidFill>
                <a:latin typeface="Century Gothic"/>
                <a:ea typeface="AvantGarde Bk BT Book" charset="0"/>
                <a:cs typeface="AvantGarde Bk BT Book" charset="0"/>
              </a:rPr>
              <a:t>New</a:t>
            </a: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comers</a:t>
            </a:r>
            <a:r>
              <a:rPr lang="en-US" sz="1200">
                <a:solidFill>
                  <a:srgbClr val="414241"/>
                </a:solidFill>
                <a:latin typeface="Century Gothic"/>
                <a:ea typeface="AvantGarde Bk BT Book" charset="0"/>
                <a:cs typeface="AvantGarde Bk BT Book" charset="0"/>
              </a:rPr>
              <a:t> in digital positions</a:t>
            </a:r>
            <a:endParaRPr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Prerequisite</a:t>
            </a:r>
          </a:p>
          <a:p>
            <a:pPr defTabSz="457147">
              <a:defRPr/>
            </a:pPr>
            <a:r>
              <a:rPr lang="en-US" sz="1200">
                <a:solidFill>
                  <a:srgbClr val="414241"/>
                </a:solidFill>
                <a:latin typeface="Century Gothic"/>
                <a:ea typeface="AvantGarde Bk BT Book" charset="0"/>
                <a:cs typeface="AvantGarde Bk BT Book" charset="0"/>
              </a:rPr>
              <a:t>None </a:t>
            </a:r>
            <a:endParaRPr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3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3" y="2412002"/>
            <a:ext cx="245571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rPr>
              <a:t>Duration: </a:t>
            </a:r>
            <a:r>
              <a:rPr kumimoji="0" lang="en-US" sz="1200" b="1" i="0" u="none" strike="noStrike" kern="1200" cap="none" spc="0" normalizeH="0" baseline="0" noProof="0">
                <a:ln>
                  <a:noFill/>
                </a:ln>
                <a:solidFill>
                  <a:srgbClr val="414241"/>
                </a:solidFill>
                <a:effectLst/>
                <a:uLnTx/>
                <a:uFillTx/>
                <a:latin typeface="Century Gothic"/>
              </a:rPr>
              <a:t>3 days in class</a:t>
            </a:r>
            <a:endParaRPr lang="en-US" sz="1200" b="1" i="0" u="none" strike="noStrike" kern="1200" cap="none" spc="0" normalizeH="0" baseline="0" noProof="0">
              <a:ln>
                <a:noFill/>
              </a:ln>
              <a:solidFill>
                <a:srgbClr val="414241"/>
              </a:solidFill>
              <a:effectLst/>
              <a:uLnTx/>
              <a:uFillTx/>
              <a:latin typeface="Century Gothic"/>
            </a:endParaRPr>
          </a:p>
        </p:txBody>
      </p:sp>
      <p:sp>
        <p:nvSpPr>
          <p:cNvPr id="8" name="Rectangle 7"/>
          <p:cNvSpPr/>
          <p:nvPr/>
        </p:nvSpPr>
        <p:spPr>
          <a:xfrm>
            <a:off x="9288615" y="3704615"/>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 code: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10113</a:t>
            </a:r>
          </a:p>
        </p:txBody>
      </p:sp>
      <p:sp>
        <p:nvSpPr>
          <p:cNvPr id="15" name="Rectangle 14"/>
          <p:cNvSpPr/>
          <p:nvPr/>
        </p:nvSpPr>
        <p:spPr>
          <a:xfrm>
            <a:off x="9288615" y="4224391"/>
            <a:ext cx="2256049"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Center:</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 Digital</a:t>
            </a:r>
          </a:p>
        </p:txBody>
      </p:sp>
      <p:sp>
        <p:nvSpPr>
          <p:cNvPr id="16" name="Rectangle 15"/>
          <p:cNvSpPr/>
          <p:nvPr/>
        </p:nvSpPr>
        <p:spPr>
          <a:xfrm>
            <a:off x="9288615" y="4938438"/>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Training cost: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1 500 EUR</a:t>
            </a:r>
            <a:endParaRPr kumimoji="0" lang="en-US" sz="11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41" name="Rectangle 40"/>
          <p:cNvSpPr/>
          <p:nvPr/>
        </p:nvSpPr>
        <p:spPr>
          <a:xfrm>
            <a:off x="9288614" y="1878824"/>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France – </a:t>
            </a:r>
            <a:r>
              <a:rPr kumimoji="0" lang="en-US" sz="1200" b="1" i="0" u="none" strike="noStrike" kern="1200" cap="none" spc="0" normalizeH="0" baseline="0" noProof="0" err="1">
                <a:ln>
                  <a:noFill/>
                </a:ln>
                <a:solidFill>
                  <a:srgbClr val="414241"/>
                </a:solidFill>
                <a:effectLst/>
                <a:uLnTx/>
                <a:uFillTx/>
                <a:latin typeface="Century Gothic" panose="020B0502020202020204" pitchFamily="34" charset="0"/>
                <a:ea typeface="+mn-ea"/>
                <a:cs typeface="+mn-cs"/>
              </a:rPr>
              <a:t>Levallois</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 </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English</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forMetris: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2</a:t>
            </a:r>
          </a:p>
        </p:txBody>
      </p:sp>
      <p:sp>
        <p:nvSpPr>
          <p:cNvPr id="45" name="ZoneTexte 44"/>
          <p:cNvSpPr txBox="1"/>
          <p:nvPr/>
        </p:nvSpPr>
        <p:spPr>
          <a:xfrm>
            <a:off x="10687154" y="37787"/>
            <a:ext cx="1399742" cy="307777"/>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lumMod val="65000"/>
                  </a:prstClr>
                </a:solidFill>
                <a:effectLst/>
                <a:uLnTx/>
                <a:uFillTx/>
                <a:latin typeface="Century Gothic" panose="020B0502020202020204" pitchFamily="34" charset="0"/>
                <a:ea typeface="AvantGarde Bk BT Book" charset="0"/>
                <a:cs typeface="AvantGarde Bk BT Book" charset="0"/>
              </a:rPr>
              <a:t>Digital Experts</a:t>
            </a:r>
          </a:p>
        </p:txBody>
      </p:sp>
      <p:sp>
        <p:nvSpPr>
          <p:cNvPr id="14" name="Rectangle 13">
            <a:extLst>
              <a:ext uri="{FF2B5EF4-FFF2-40B4-BE49-F238E27FC236}">
                <a16:creationId xmlns:a16="http://schemas.microsoft.com/office/drawing/2014/main" id="{B42320EF-4828-421C-972F-70A93D055955}"/>
              </a:ext>
            </a:extLst>
          </p:cNvPr>
          <p:cNvSpPr/>
          <p:nvPr/>
        </p:nvSpPr>
        <p:spPr>
          <a:xfrm>
            <a:off x="9288615" y="1174565"/>
            <a:ext cx="2455710"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Prescribed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 Job Must</a:t>
            </a:r>
            <a:endParaRPr kumimoji="0" lang="en-US" sz="1200" b="0" i="0" u="none" strike="noStrike" kern="1200" cap="none" spc="0" normalizeH="0" baseline="0" noProof="0">
              <a:ln>
                <a:noFill/>
              </a:ln>
              <a:solidFill>
                <a:srgbClr val="414241"/>
              </a:solidFill>
              <a:effectLst/>
              <a:uLnTx/>
              <a:uFillTx/>
              <a:latin typeface="Century Gothic"/>
              <a:ea typeface="+mn-ea"/>
              <a:cs typeface="+mn-cs"/>
            </a:endParaRPr>
          </a:p>
        </p:txBody>
      </p:sp>
      <p:sp>
        <p:nvSpPr>
          <p:cNvPr id="3" name="Rectangle 13">
            <a:extLst>
              <a:ext uri="{FF2B5EF4-FFF2-40B4-BE49-F238E27FC236}">
                <a16:creationId xmlns:a16="http://schemas.microsoft.com/office/drawing/2014/main" id="{B42320EF-4828-421C-972F-70A93D055955}"/>
              </a:ext>
            </a:extLst>
          </p:cNvPr>
          <p:cNvSpPr/>
          <p:nvPr/>
        </p:nvSpPr>
        <p:spPr>
          <a:xfrm>
            <a:off x="9288615" y="1174565"/>
            <a:ext cx="2455710"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Prescribed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 Job Must</a:t>
            </a:r>
            <a:endParaRPr kumimoji="0" lang="en-US" sz="1200" b="0" i="0" u="none" strike="noStrike" kern="1200" cap="none" spc="0" normalizeH="0" baseline="0" noProof="0">
              <a:ln>
                <a:noFill/>
              </a:ln>
              <a:solidFill>
                <a:srgbClr val="414241"/>
              </a:solidFill>
              <a:effectLst/>
              <a:uLnTx/>
              <a:uFillTx/>
              <a:latin typeface="Century Gothic"/>
              <a:ea typeface="+mn-ea"/>
              <a:cs typeface="+mn-cs"/>
            </a:endParaRPr>
          </a:p>
        </p:txBody>
      </p:sp>
    </p:spTree>
    <p:extLst>
      <p:ext uri="{BB962C8B-B14F-4D97-AF65-F5344CB8AC3E}">
        <p14:creationId xmlns:p14="http://schemas.microsoft.com/office/powerpoint/2010/main" val="3513395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GB">
                <a:solidFill>
                  <a:prstClr val="white"/>
                </a:solidFill>
              </a:rPr>
              <a:t>360° Feedback</a:t>
            </a:r>
          </a:p>
        </p:txBody>
      </p:sp>
      <p:sp>
        <p:nvSpPr>
          <p:cNvPr id="5" name="Rectangle 4"/>
          <p:cNvSpPr/>
          <p:nvPr/>
        </p:nvSpPr>
        <p:spPr>
          <a:xfrm>
            <a:off x="561975" y="1036436"/>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Teaser</a:t>
            </a:r>
            <a:endParaRPr lang="en-GB"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lvl="0" defTabSz="457147">
              <a:defRPr/>
            </a:pPr>
            <a:r>
              <a:rPr lang="en-GB" sz="1200">
                <a:solidFill>
                  <a:srgbClr val="414241"/>
                </a:solidFill>
                <a:latin typeface="Century Gothic"/>
                <a:ea typeface="AvantGarde Bk BT Book" charset="0"/>
                <a:cs typeface="AvantGarde Bk BT Book" charset="0"/>
              </a:rPr>
              <a:t>The 360° feedback survey is a powerful tool that enables managers to look at themselves through the perception of others with the aim of improving their own leadership behaviours.</a:t>
            </a:r>
          </a:p>
          <a:p>
            <a:pPr lvl="0" defTabSz="457147">
              <a:defRPr/>
            </a:pPr>
            <a:endParaRPr lang="en-GB" sz="1200">
              <a:solidFill>
                <a:srgbClr val="414241"/>
              </a:solidFill>
              <a:latin typeface="Century Gothic"/>
              <a:ea typeface="AvantGarde Bk BT Book" charset="0"/>
              <a:cs typeface="AvantGarde Bk BT Book" charset="0"/>
            </a:endParaRPr>
          </a:p>
          <a:p>
            <a:pPr lvl="0" defTabSz="457147">
              <a:defRPr/>
            </a:pPr>
            <a:r>
              <a:rPr lang="en-GB" sz="1200">
                <a:solidFill>
                  <a:srgbClr val="414241"/>
                </a:solidFill>
                <a:latin typeface="Century Gothic"/>
                <a:ea typeface="AvantGarde Bk BT Book" charset="0"/>
                <a:cs typeface="AvantGarde Bk BT Book" charset="0"/>
              </a:rPr>
              <a:t>The report is completely confidential and has to be shared only with the participant. It has to be debriefed by an external coach with at least two follow-up meetings to get the most of it and help you progress further.</a:t>
            </a:r>
          </a:p>
          <a:p>
            <a:pPr lvl="0" defTabSz="457147">
              <a:defRPr/>
            </a:pPr>
            <a:endParaRPr lang="en-GB" sz="1200">
              <a:solidFill>
                <a:srgbClr val="414241"/>
              </a:solidFill>
              <a:latin typeface="Century Gothic"/>
              <a:ea typeface="AvantGarde Bk BT Book" charset="0"/>
              <a:cs typeface="AvantGarde Bk BT Book" charset="0"/>
            </a:endParaRPr>
          </a:p>
          <a:p>
            <a:pPr lvl="0" defTabSz="457147">
              <a:defRPr/>
            </a:pPr>
            <a:r>
              <a:rPr lang="en-GB" sz="1200" b="1">
                <a:solidFill>
                  <a:srgbClr val="414241"/>
                </a:solidFill>
                <a:latin typeface="Century Gothic"/>
                <a:ea typeface="AvantGarde Bk BT Book" charset="0"/>
                <a:cs typeface="AvantGarde Bk BT Book" charset="0"/>
              </a:rPr>
              <a:t>The 360° process is managed by an external provider: </a:t>
            </a:r>
            <a:r>
              <a:rPr lang="en-GB" sz="1200" b="1" u="sng" err="1">
                <a:solidFill>
                  <a:srgbClr val="414241"/>
                </a:solidFill>
                <a:latin typeface="Century Gothic"/>
                <a:ea typeface="AvantGarde Bk BT Book" charset="0"/>
                <a:cs typeface="AvantGarde Bk BT Book" charset="0"/>
              </a:rPr>
              <a:t>Qualintra</a:t>
            </a:r>
            <a:endParaRPr lang="en-GB" sz="1200" b="1" u="sng">
              <a:solidFill>
                <a:srgbClr val="414241"/>
              </a:solidFill>
              <a:latin typeface="Century Gothic"/>
              <a:ea typeface="AvantGarde Bk BT Book" charset="0"/>
              <a:cs typeface="AvantGarde Bk BT Book" charset="0"/>
            </a:endParaRPr>
          </a:p>
          <a:p>
            <a:pPr lvl="0" defTabSz="457147">
              <a:defRPr/>
            </a:pPr>
            <a:r>
              <a:rPr lang="en-GB" sz="1200" b="1">
                <a:solidFill>
                  <a:srgbClr val="414241"/>
                </a:solidFill>
                <a:latin typeface="Century Gothic"/>
                <a:ea typeface="AvantGarde Bk BT Book" charset="0"/>
                <a:cs typeface="AvantGarde Bk BT Book" charset="0"/>
              </a:rPr>
              <a:t>Then you have 2 options for the debrief: face to face or online coaching with </a:t>
            </a:r>
            <a:r>
              <a:rPr lang="en-GB" sz="1200" b="1" u="sng">
                <a:solidFill>
                  <a:srgbClr val="414241"/>
                </a:solidFill>
                <a:latin typeface="Century Gothic"/>
                <a:ea typeface="AvantGarde Bk BT Book" charset="0"/>
                <a:cs typeface="AvantGarde Bk BT Book" charset="0"/>
              </a:rPr>
              <a:t>BTS</a:t>
            </a:r>
          </a:p>
          <a:p>
            <a:pPr marL="0" marR="0" lvl="0" indent="0" algn="l" defTabSz="457147" rtl="0" eaLnBrk="1" fontAlgn="auto" latinLnBrk="0" hangingPunct="1">
              <a:lnSpc>
                <a:spcPct val="100000"/>
              </a:lnSpc>
              <a:spcBef>
                <a:spcPts val="0"/>
              </a:spcBef>
              <a:spcAft>
                <a:spcPts val="0"/>
              </a:spcAft>
              <a:buClrTx/>
              <a:buSzTx/>
              <a:buFontTx/>
              <a:buNone/>
              <a:tabLst/>
              <a:defRPr/>
            </a:pPr>
            <a:endParaRPr lang="en-GB" sz="1200">
              <a:solidFill>
                <a:srgbClr val="414241"/>
              </a:solidFill>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Learning Objectives</a:t>
            </a:r>
            <a:endParaRPr lang="en-GB"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171450" lvl="0" indent="-171450">
              <a:lnSpc>
                <a:spcPct val="110000"/>
              </a:lnSpc>
              <a:buFont typeface="Arial" panose="020B0604020202020204" pitchFamily="34" charset="0"/>
              <a:buChar char="•"/>
              <a:defRPr/>
            </a:pPr>
            <a:r>
              <a:rPr lang="en-GB" sz="1200">
                <a:solidFill>
                  <a:srgbClr val="414241"/>
                </a:solidFill>
                <a:latin typeface="Century Gothic"/>
                <a:ea typeface="AvantGarde Bk BT Book" charset="0"/>
                <a:cs typeface="AvantGarde Bk BT Book" charset="0"/>
              </a:rPr>
              <a:t>Boost your performance by developing the New Vision of Leadership behaviours</a:t>
            </a:r>
          </a:p>
          <a:p>
            <a:pPr marL="171450" lvl="0" indent="-171450">
              <a:lnSpc>
                <a:spcPct val="110000"/>
              </a:lnSpc>
              <a:buFont typeface="Arial" panose="020B0604020202020204" pitchFamily="34" charset="0"/>
              <a:buChar char="•"/>
              <a:defRPr/>
            </a:pPr>
            <a:r>
              <a:rPr lang="en-GB" sz="1200">
                <a:solidFill>
                  <a:srgbClr val="414241"/>
                </a:solidFill>
                <a:latin typeface="Century Gothic"/>
                <a:ea typeface="AvantGarde Bk BT Book" charset="0"/>
                <a:cs typeface="AvantGarde Bk BT Book" charset="0"/>
              </a:rPr>
              <a:t>If you already have done a first 360° report (more than 18 months ago): identify the gaps from the first wave, look at the progress made and areas to work on further</a:t>
            </a:r>
          </a:p>
          <a:p>
            <a:pPr marL="171450" lvl="0" indent="-171450">
              <a:lnSpc>
                <a:spcPct val="110000"/>
              </a:lnSpc>
              <a:buFont typeface="Arial" panose="020B0604020202020204" pitchFamily="34" charset="0"/>
              <a:buChar char="•"/>
              <a:defRPr/>
            </a:pPr>
            <a:r>
              <a:rPr lang="en-GB" sz="1200">
                <a:solidFill>
                  <a:srgbClr val="414241"/>
                </a:solidFill>
                <a:latin typeface="Century Gothic"/>
                <a:ea typeface="AvantGarde Bk BT Book" charset="0"/>
                <a:cs typeface="AvantGarde Bk BT Book" charset="0"/>
              </a:rPr>
              <a:t>Build an individual development plan</a:t>
            </a:r>
          </a:p>
          <a:p>
            <a:pPr marL="171450" lvl="0" indent="-171450">
              <a:lnSpc>
                <a:spcPct val="110000"/>
              </a:lnSpc>
              <a:buFont typeface="Arial" panose="020B0604020202020204" pitchFamily="34" charset="0"/>
              <a:buChar char="•"/>
              <a:defRPr/>
            </a:pPr>
            <a:r>
              <a:rPr lang="en-GB" sz="1200">
                <a:solidFill>
                  <a:srgbClr val="414241"/>
                </a:solidFill>
                <a:latin typeface="Century Gothic"/>
                <a:ea typeface="AvantGarde Bk BT Book" charset="0"/>
                <a:cs typeface="AvantGarde Bk BT Book" charset="0"/>
              </a:rPr>
              <a:t>Prepare the outcomes to share with your line manager and possibly your team</a:t>
            </a:r>
          </a:p>
          <a:p>
            <a:pPr lvl="0">
              <a:lnSpc>
                <a:spcPct val="110000"/>
              </a:lnSpc>
              <a:defRPr/>
            </a:pPr>
            <a:endPar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Target</a:t>
            </a:r>
            <a:endParaRPr lang="en-GB"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a:spcBef>
                <a:spcPts val="300"/>
              </a:spcBef>
              <a:buClr>
                <a:srgbClr val="5B9BD5"/>
              </a:buClr>
              <a:buSzPct val="80000"/>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All Managers</a:t>
            </a:r>
            <a:endParaRPr kumimoji="0" lang="en-GB" sz="120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Prerequisite</a:t>
            </a:r>
            <a:endParaRPr lang="en-GB"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defTabSz="457147">
              <a:defRPr/>
            </a:pPr>
            <a:r>
              <a:rPr lang="en-GB" sz="1200">
                <a:solidFill>
                  <a:srgbClr val="414241"/>
                </a:solidFill>
                <a:latin typeface="Century Gothic"/>
                <a:ea typeface="AvantGarde Bk BT Book" charset="0"/>
                <a:cs typeface="AvantGarde Bk BT Book" charset="0"/>
              </a:rPr>
              <a:t>None</a:t>
            </a:r>
            <a:endPar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382973"/>
            <a:ext cx="2455710"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rPr>
              <a:t>Duration: </a:t>
            </a:r>
            <a:r>
              <a:rPr lang="en-GB" sz="1200" b="1">
                <a:solidFill>
                  <a:srgbClr val="414241"/>
                </a:solidFill>
                <a:latin typeface="Century Gothic" panose="020B0502020202020204" pitchFamily="34" charset="0"/>
              </a:rPr>
              <a:t>2</a:t>
            </a:r>
            <a:r>
              <a:rPr kumimoji="0" lang="en-GB" sz="1200" b="1" i="0" u="none" strike="noStrike" kern="1200" cap="none" spc="0" normalizeH="0" baseline="0" noProof="0">
                <a:ln>
                  <a:noFill/>
                </a:ln>
                <a:solidFill>
                  <a:srgbClr val="414241"/>
                </a:solidFill>
                <a:effectLst/>
                <a:uLnTx/>
                <a:uFillTx/>
                <a:latin typeface="Century Gothic" panose="020B0502020202020204" pitchFamily="34" charset="0"/>
              </a:rPr>
              <a:t>0 min questionnaire</a:t>
            </a:r>
          </a:p>
          <a:p>
            <a:pPr lvl="0" defTabSz="457147">
              <a:defRPr/>
            </a:pPr>
            <a:r>
              <a:rPr lang="en-GB" sz="1200" b="1">
                <a:solidFill>
                  <a:srgbClr val="414241"/>
                </a:solidFill>
                <a:latin typeface="Century Gothic" panose="020B0502020202020204" pitchFamily="34" charset="0"/>
              </a:rPr>
              <a:t>+ 90 min debrief with a coach</a:t>
            </a:r>
            <a:endParaRPr kumimoji="0" lang="en-GB" sz="900" b="1" i="0" u="none" strike="noStrike" kern="1200" cap="none" spc="0" normalizeH="0" baseline="0" noProof="0">
              <a:ln>
                <a:noFill/>
              </a:ln>
              <a:solidFill>
                <a:srgbClr val="414241"/>
              </a:solidFill>
              <a:effectLst/>
              <a:uLnTx/>
              <a:uFillTx/>
              <a:latin typeface="Century Gothic" panose="020B0502020202020204" pitchFamily="34" charset="0"/>
            </a:endParaRPr>
          </a:p>
        </p:txBody>
      </p:sp>
      <p:sp>
        <p:nvSpPr>
          <p:cNvPr id="8" name="Rectangle 7"/>
          <p:cNvSpPr/>
          <p:nvPr/>
        </p:nvSpPr>
        <p:spPr>
          <a:xfrm>
            <a:off x="9288613" y="3426867"/>
            <a:ext cx="2798283" cy="830997"/>
          </a:xfrm>
          <a:prstGeom prst="rect">
            <a:avLst/>
          </a:prstGeom>
        </p:spPr>
        <p:txBody>
          <a:bodyPr wrap="square">
            <a:spAutoFit/>
          </a:bodyPr>
          <a:lstStyle/>
          <a:p>
            <a:pPr defTabSz="457147">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rPr>
              <a:t>LO code - </a:t>
            </a:r>
            <a:r>
              <a:rPr kumimoji="0" lang="en-GB" sz="1200" b="0" i="0" u="none" strike="noStrike" kern="1200" cap="none" spc="0" normalizeH="0" baseline="0" noProof="0" err="1">
                <a:ln>
                  <a:noFill/>
                </a:ln>
                <a:solidFill>
                  <a:srgbClr val="414241"/>
                </a:solidFill>
                <a:effectLst/>
                <a:uLnTx/>
                <a:uFillTx/>
                <a:latin typeface="Century Gothic" panose="020B0502020202020204" pitchFamily="34" charset="0"/>
              </a:rPr>
              <a:t>Qualintra</a:t>
            </a:r>
            <a:r>
              <a:rPr kumimoji="0" lang="en-GB" sz="1200" b="0" i="0" u="none" strike="noStrike" kern="1200" cap="none" spc="0" normalizeH="0" noProof="0">
                <a:ln>
                  <a:noFill/>
                </a:ln>
                <a:solidFill>
                  <a:srgbClr val="414241"/>
                </a:solidFill>
                <a:effectLst/>
                <a:uLnTx/>
                <a:uFillTx/>
                <a:latin typeface="Century Gothic" panose="020B0502020202020204" pitchFamily="34" charset="0"/>
              </a:rPr>
              <a:t> 360°</a:t>
            </a: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rPr>
              <a:t>: </a:t>
            </a:r>
            <a:r>
              <a:rPr lang="en-GB" sz="1200" b="1">
                <a:solidFill>
                  <a:srgbClr val="414241"/>
                </a:solidFill>
                <a:latin typeface="Century Gothic" panose="020B0502020202020204" pitchFamily="34" charset="0"/>
              </a:rPr>
              <a:t>17530 (managers) or 5692 (Top 2000)</a:t>
            </a:r>
          </a:p>
          <a:p>
            <a:pPr lvl="0" defTabSz="457147">
              <a:defRPr/>
            </a:pPr>
            <a:r>
              <a:rPr lang="en-GB" sz="1200">
                <a:solidFill>
                  <a:srgbClr val="414241"/>
                </a:solidFill>
                <a:latin typeface="Century Gothic" panose="020B0502020202020204" pitchFamily="34" charset="0"/>
              </a:rPr>
              <a:t>LO code - Coaching Debrief:</a:t>
            </a:r>
          </a:p>
          <a:p>
            <a:pPr lvl="0" defTabSz="457147">
              <a:defRPr/>
            </a:pPr>
            <a:r>
              <a:rPr lang="en-GB" sz="1200" b="1">
                <a:solidFill>
                  <a:srgbClr val="414241"/>
                </a:solidFill>
                <a:latin typeface="Century Gothic" panose="020B0502020202020204" pitchFamily="34" charset="0"/>
              </a:rPr>
              <a:t>local (KLO 30191)</a:t>
            </a:r>
          </a:p>
        </p:txBody>
      </p:sp>
      <p:sp>
        <p:nvSpPr>
          <p:cNvPr id="16" name="Rectangle 15"/>
          <p:cNvSpPr/>
          <p:nvPr/>
        </p:nvSpPr>
        <p:spPr>
          <a:xfrm>
            <a:off x="9288614" y="4791298"/>
            <a:ext cx="2546033" cy="830997"/>
          </a:xfrm>
          <a:prstGeom prst="rect">
            <a:avLst/>
          </a:prstGeom>
        </p:spPr>
        <p:txBody>
          <a:bodyPr wrap="square">
            <a:spAutoFit/>
          </a:bodyPr>
          <a:lstStyle/>
          <a:p>
            <a:pPr lvl="0" defTabSz="457147">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Training cost: </a:t>
            </a:r>
            <a:r>
              <a:rPr kumimoji="0" lang="en-GB"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100€* (managers)</a:t>
            </a:r>
            <a:r>
              <a:rPr lang="en-GB" sz="1200" b="1">
                <a:solidFill>
                  <a:srgbClr val="414241"/>
                </a:solidFill>
                <a:latin typeface="Century Gothic" panose="020B0502020202020204" pitchFamily="34" charset="0"/>
              </a:rPr>
              <a:t>, 150€* (Top 2000) </a:t>
            </a:r>
            <a:r>
              <a:rPr kumimoji="0" lang="en-GB" sz="120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a:t>
            </a:r>
            <a:r>
              <a:rPr kumimoji="0" lang="en-GB" sz="1200" i="0" u="none" strike="noStrike" kern="1200" cap="none" spc="0" normalizeH="0" baseline="0" noProof="0" err="1">
                <a:ln>
                  <a:noFill/>
                </a:ln>
                <a:solidFill>
                  <a:srgbClr val="414241"/>
                </a:solidFill>
                <a:effectLst/>
                <a:uLnTx/>
                <a:uFillTx/>
                <a:latin typeface="Century Gothic" panose="020B0502020202020204" pitchFamily="34" charset="0"/>
                <a:ea typeface="+mn-ea"/>
                <a:cs typeface="+mn-cs"/>
              </a:rPr>
              <a:t>Qualintra</a:t>
            </a:r>
            <a:r>
              <a:rPr kumimoji="0" lang="en-GB" sz="120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 360°) </a:t>
            </a:r>
            <a:r>
              <a:rPr kumimoji="0" lang="en-GB"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+ 600€</a:t>
            </a:r>
            <a:r>
              <a:rPr kumimoji="0" lang="en-GB" sz="120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 (BTS online Coaching)</a:t>
            </a:r>
            <a:endParaRPr kumimoji="0" lang="en-GB" sz="1100"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1" name="Rectangle 40"/>
          <p:cNvSpPr/>
          <p:nvPr/>
        </p:nvSpPr>
        <p:spPr>
          <a:xfrm>
            <a:off x="9288614" y="1878824"/>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Location: </a:t>
            </a:r>
            <a:r>
              <a:rPr kumimoji="0" lang="en-GB"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Online</a:t>
            </a:r>
            <a:r>
              <a:rPr kumimoji="0" lang="en-GB" sz="1200" b="1" i="0" u="none" strike="noStrike" kern="1200" cap="none" spc="0" normalizeH="0" noProof="0">
                <a:ln>
                  <a:noFill/>
                </a:ln>
                <a:solidFill>
                  <a:srgbClr val="414241"/>
                </a:solidFill>
                <a:effectLst/>
                <a:uLnTx/>
                <a:uFillTx/>
                <a:latin typeface="Century Gothic" panose="020B0502020202020204" pitchFamily="34" charset="0"/>
                <a:ea typeface="+mn-ea"/>
                <a:cs typeface="+mn-cs"/>
              </a:rPr>
              <a:t> process</a:t>
            </a:r>
            <a:endParaRPr kumimoji="0" lang="en-GB"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3082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Language: </a:t>
            </a:r>
            <a:r>
              <a:rPr kumimoji="0" lang="en-GB"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French or English</a:t>
            </a:r>
            <a:endParaRPr kumimoji="0" lang="en-GB"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err="1">
                <a:ln>
                  <a:noFill/>
                </a:ln>
                <a:solidFill>
                  <a:srgbClr val="414241"/>
                </a:solidFill>
                <a:effectLst/>
                <a:uLnTx/>
                <a:uFillTx/>
                <a:latin typeface="Century Gothic" panose="020B0502020202020204" pitchFamily="34" charset="0"/>
                <a:ea typeface="+mn-ea"/>
                <a:cs typeface="+mn-cs"/>
              </a:rPr>
              <a:t>forMetris</a:t>
            </a: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 </a:t>
            </a:r>
            <a:r>
              <a:rPr kumimoji="0" lang="en-GB"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0</a:t>
            </a:r>
          </a:p>
        </p:txBody>
      </p:sp>
      <p:sp>
        <p:nvSpPr>
          <p:cNvPr id="18" name="Rectangle 17"/>
          <p:cNvSpPr/>
          <p:nvPr/>
        </p:nvSpPr>
        <p:spPr>
          <a:xfrm>
            <a:off x="9288615" y="4245411"/>
            <a:ext cx="2455710"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Centre: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 International + local</a:t>
            </a:r>
          </a:p>
        </p:txBody>
      </p:sp>
      <p:sp>
        <p:nvSpPr>
          <p:cNvPr id="14" name="ZoneTexte 13"/>
          <p:cNvSpPr txBox="1"/>
          <p:nvPr/>
        </p:nvSpPr>
        <p:spPr>
          <a:xfrm>
            <a:off x="7226300" y="37787"/>
            <a:ext cx="4860596" cy="307777"/>
          </a:xfrm>
          <a:prstGeom prst="rect">
            <a:avLst/>
          </a:prstGeom>
          <a:noFill/>
        </p:spPr>
        <p:txBody>
          <a:bodyPr wrap="square" rtlCol="0">
            <a:spAutoFit/>
          </a:bodyPr>
          <a:lstStyle/>
          <a:p>
            <a:pPr lvl="0" algn="r">
              <a:defRPr/>
            </a:pPr>
            <a:r>
              <a:rPr lang="en-GB" sz="1400" b="1">
                <a:solidFill>
                  <a:prstClr val="white">
                    <a:lumMod val="65000"/>
                  </a:prstClr>
                </a:solidFill>
                <a:latin typeface="Century Gothic" panose="020B0502020202020204" pitchFamily="34" charset="0"/>
                <a:ea typeface="AvantGarde Bk BT Book" charset="0"/>
                <a:cs typeface="AvantGarde Bk BT Book" charset="0"/>
              </a:rPr>
              <a:t>Self-Development</a:t>
            </a:r>
          </a:p>
        </p:txBody>
      </p:sp>
      <p:sp>
        <p:nvSpPr>
          <p:cNvPr id="19" name="Rectangle 18"/>
          <p:cNvSpPr/>
          <p:nvPr/>
        </p:nvSpPr>
        <p:spPr>
          <a:xfrm>
            <a:off x="9288615" y="1174565"/>
            <a:ext cx="2455710"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Self-Directed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sym typeface="Wingdings" panose="05000000000000000000" pitchFamily="2" charset="2"/>
              </a:rPr>
              <a:t> FLEX</a:t>
            </a:r>
            <a:endPar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8306813" y="6180143"/>
            <a:ext cx="2699569"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 In case of paying</a:t>
            </a:r>
            <a:r>
              <a:rPr kumimoji="0" lang="en-GB" sz="1200" b="0" i="0" u="none" strike="noStrike" kern="1200" cap="none" spc="0" normalizeH="0" noProof="0">
                <a:ln>
                  <a:noFill/>
                </a:ln>
                <a:solidFill>
                  <a:srgbClr val="414241"/>
                </a:solidFill>
                <a:effectLst/>
                <a:uLnTx/>
                <a:uFillTx/>
                <a:latin typeface="Century Gothic" panose="020B0502020202020204" pitchFamily="34" charset="0"/>
                <a:ea typeface="+mn-ea"/>
                <a:cs typeface="+mn-cs"/>
              </a:rPr>
              <a:t> through zone</a:t>
            </a:r>
            <a:endParaRPr kumimoji="0" lang="en-GB"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21" name="Rectangle 20"/>
          <p:cNvSpPr/>
          <p:nvPr/>
        </p:nvSpPr>
        <p:spPr>
          <a:xfrm>
            <a:off x="2186165" y="4665958"/>
            <a:ext cx="5784888" cy="1754326"/>
          </a:xfrm>
          <a:prstGeom prst="rect">
            <a:avLst/>
          </a:prstGeom>
          <a:solidFill>
            <a:schemeClr val="accent3">
              <a:lumMod val="20000"/>
              <a:lumOff val="80000"/>
            </a:schemeClr>
          </a:solidFill>
        </p:spPr>
        <p:txBody>
          <a:bodyPr wrap="square">
            <a:spAutoFit/>
          </a:bodyPr>
          <a:lstStyle/>
          <a:p>
            <a:pPr lvl="0" defTabSz="457147">
              <a:defRPr/>
            </a:pPr>
            <a:r>
              <a:rPr kumimoji="0" lang="en-GB"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IMPORTANT NOTICE: </a:t>
            </a:r>
          </a:p>
          <a:p>
            <a:pPr lvl="0" defTabSz="457147">
              <a:defRPr/>
            </a:pPr>
            <a:r>
              <a:rPr kumimoji="0" lang="en-GB" sz="1200" i="0" u="none" strike="noStrike" kern="1200" cap="none" spc="0" normalizeH="0" baseline="0" noProof="0">
                <a:ln>
                  <a:noFill/>
                </a:ln>
                <a:solidFill>
                  <a:srgbClr val="414241"/>
                </a:solidFill>
                <a:effectLst/>
                <a:uLnTx/>
                <a:uFillTx/>
                <a:latin typeface="Century Gothic" panose="020B0502020202020204" pitchFamily="34" charset="0"/>
              </a:rPr>
              <a:t>Each country MUST</a:t>
            </a:r>
            <a:r>
              <a:rPr kumimoji="0" lang="en-GB" sz="1200" i="0" u="none" strike="noStrike" kern="1200" cap="none" spc="0" normalizeH="0" noProof="0">
                <a:ln>
                  <a:noFill/>
                </a:ln>
                <a:solidFill>
                  <a:srgbClr val="414241"/>
                </a:solidFill>
                <a:effectLst/>
                <a:uLnTx/>
                <a:uFillTx/>
                <a:latin typeface="Century Gothic" panose="020B0502020202020204" pitchFamily="34" charset="0"/>
              </a:rPr>
              <a:t> register </a:t>
            </a:r>
            <a:r>
              <a:rPr kumimoji="0" lang="en-GB" sz="1200" i="0" u="none" strike="noStrike" kern="1200" cap="none" spc="0" normalizeH="0" noProof="0" err="1">
                <a:ln>
                  <a:noFill/>
                </a:ln>
                <a:solidFill>
                  <a:srgbClr val="414241"/>
                </a:solidFill>
                <a:effectLst/>
                <a:uLnTx/>
                <a:uFillTx/>
                <a:latin typeface="Century Gothic" panose="020B0502020202020204" pitchFamily="34" charset="0"/>
              </a:rPr>
              <a:t>Qualintra</a:t>
            </a:r>
            <a:r>
              <a:rPr kumimoji="0" lang="en-GB" sz="1200" i="0" u="none" strike="noStrike" kern="1200" cap="none" spc="0" normalizeH="0" noProof="0">
                <a:ln>
                  <a:noFill/>
                </a:ln>
                <a:solidFill>
                  <a:srgbClr val="414241"/>
                </a:solidFill>
                <a:effectLst/>
                <a:uLnTx/>
                <a:uFillTx/>
                <a:latin typeface="Century Gothic" panose="020B0502020202020204" pitchFamily="34" charset="0"/>
              </a:rPr>
              <a:t> and BTS (if you will use online coaching) as vendor. From 2020, zone will NOT pay on behalf of countries </a:t>
            </a:r>
            <a:r>
              <a:rPr lang="en-US" sz="1200">
                <a:solidFill>
                  <a:srgbClr val="414241"/>
                </a:solidFill>
                <a:latin typeface="Century Gothic" panose="020B0502020202020204" pitchFamily="34" charset="0"/>
              </a:rPr>
              <a:t>for any fees that they commit to vendors for their local programs. Finance will not allow any rebilling for such costs. </a:t>
            </a:r>
          </a:p>
          <a:p>
            <a:pPr lvl="0" defTabSz="457147">
              <a:defRPr/>
            </a:pPr>
            <a:endParaRPr lang="en-US" sz="1200">
              <a:solidFill>
                <a:srgbClr val="414241"/>
              </a:solidFill>
              <a:latin typeface="Century Gothic" panose="020B0502020202020204" pitchFamily="34" charset="0"/>
            </a:endParaRPr>
          </a:p>
          <a:p>
            <a:pPr lvl="0" defTabSz="457147">
              <a:defRPr/>
            </a:pPr>
            <a:r>
              <a:rPr kumimoji="0" lang="en-US" sz="1200" i="0" u="none" strike="noStrike" kern="1200" cap="none" spc="0" normalizeH="0" baseline="0" noProof="0">
                <a:ln>
                  <a:noFill/>
                </a:ln>
                <a:solidFill>
                  <a:srgbClr val="414241"/>
                </a:solidFill>
                <a:effectLst/>
                <a:uLnTx/>
                <a:uFillTx/>
                <a:latin typeface="Century Gothic" panose="020B0502020202020204" pitchFamily="34" charset="0"/>
              </a:rPr>
              <a:t>With the direct</a:t>
            </a:r>
            <a:r>
              <a:rPr kumimoji="0" lang="en-US" sz="1200" i="0" u="none" strike="noStrike" kern="1200" cap="none" spc="0" normalizeH="0" noProof="0">
                <a:ln>
                  <a:noFill/>
                </a:ln>
                <a:solidFill>
                  <a:srgbClr val="414241"/>
                </a:solidFill>
                <a:effectLst/>
                <a:uLnTx/>
                <a:uFillTx/>
                <a:latin typeface="Century Gothic" panose="020B0502020202020204" pitchFamily="34" charset="0"/>
              </a:rPr>
              <a:t> payment, t</a:t>
            </a:r>
            <a:r>
              <a:rPr kumimoji="0" lang="en-US" sz="1200" i="0" u="none" strike="noStrike" kern="1200" cap="none" spc="0" normalizeH="0" baseline="0" noProof="0">
                <a:ln>
                  <a:noFill/>
                </a:ln>
                <a:solidFill>
                  <a:srgbClr val="414241"/>
                </a:solidFill>
                <a:effectLst/>
                <a:uLnTx/>
                <a:uFillTx/>
                <a:latin typeface="Century Gothic" panose="020B0502020202020204" pitchFamily="34" charset="0"/>
              </a:rPr>
              <a:t>he price for 360</a:t>
            </a:r>
            <a:r>
              <a:rPr lang="fr-FR" sz="1200">
                <a:solidFill>
                  <a:srgbClr val="414241"/>
                </a:solidFill>
                <a:latin typeface="Century Gothic" panose="020B0502020202020204" pitchFamily="34" charset="0"/>
              </a:rPr>
              <a:t>°</a:t>
            </a:r>
            <a:r>
              <a:rPr lang="en-US" sz="1200">
                <a:solidFill>
                  <a:srgbClr val="414241"/>
                </a:solidFill>
                <a:latin typeface="Century Gothic" panose="020B0502020202020204" pitchFamily="34" charset="0"/>
              </a:rPr>
              <a:t> report will be reduced to:</a:t>
            </a:r>
          </a:p>
          <a:p>
            <a:pPr lvl="0" defTabSz="457147">
              <a:defRPr/>
            </a:pPr>
            <a:r>
              <a:rPr lang="en-GB" sz="1200">
                <a:solidFill>
                  <a:srgbClr val="414241"/>
                </a:solidFill>
                <a:latin typeface="Century Gothic" panose="020B0502020202020204" pitchFamily="34" charset="0"/>
              </a:rPr>
              <a:t>100€ </a:t>
            </a:r>
            <a:r>
              <a:rPr lang="en-GB" sz="1200">
                <a:solidFill>
                  <a:srgbClr val="414241"/>
                </a:solidFill>
                <a:latin typeface="Century Gothic" panose="020B0502020202020204" pitchFamily="34" charset="0"/>
                <a:sym typeface="Wingdings" panose="05000000000000000000" pitchFamily="2" charset="2"/>
              </a:rPr>
              <a:t> </a:t>
            </a:r>
            <a:r>
              <a:rPr lang="en-GB" sz="1200" b="1">
                <a:solidFill>
                  <a:srgbClr val="414241"/>
                </a:solidFill>
                <a:latin typeface="Century Gothic" panose="020B0502020202020204" pitchFamily="34" charset="0"/>
                <a:sym typeface="Wingdings" panose="05000000000000000000" pitchFamily="2" charset="2"/>
              </a:rPr>
              <a:t>80</a:t>
            </a:r>
            <a:r>
              <a:rPr lang="en-GB" sz="1200" b="1">
                <a:solidFill>
                  <a:srgbClr val="414241"/>
                </a:solidFill>
                <a:latin typeface="Century Gothic" panose="020B0502020202020204" pitchFamily="34" charset="0"/>
              </a:rPr>
              <a:t> €</a:t>
            </a:r>
            <a:r>
              <a:rPr lang="en-GB" sz="1200">
                <a:solidFill>
                  <a:srgbClr val="414241"/>
                </a:solidFill>
                <a:latin typeface="Century Gothic" panose="020B0502020202020204" pitchFamily="34" charset="0"/>
              </a:rPr>
              <a:t> (Managers)</a:t>
            </a:r>
          </a:p>
          <a:p>
            <a:pPr defTabSz="457147">
              <a:defRPr/>
            </a:pPr>
            <a:r>
              <a:rPr lang="en-GB" sz="1200">
                <a:solidFill>
                  <a:srgbClr val="414241"/>
                </a:solidFill>
                <a:latin typeface="Century Gothic" panose="020B0502020202020204" pitchFamily="34" charset="0"/>
              </a:rPr>
              <a:t>150€ </a:t>
            </a:r>
            <a:r>
              <a:rPr lang="en-GB" sz="1200">
                <a:solidFill>
                  <a:srgbClr val="414241"/>
                </a:solidFill>
                <a:latin typeface="Century Gothic" panose="020B0502020202020204" pitchFamily="34" charset="0"/>
                <a:sym typeface="Wingdings" panose="05000000000000000000" pitchFamily="2" charset="2"/>
              </a:rPr>
              <a:t> </a:t>
            </a:r>
            <a:r>
              <a:rPr lang="en-GB" sz="1200" b="1">
                <a:solidFill>
                  <a:srgbClr val="414241"/>
                </a:solidFill>
                <a:latin typeface="Century Gothic" panose="020B0502020202020204" pitchFamily="34" charset="0"/>
                <a:sym typeface="Wingdings" panose="05000000000000000000" pitchFamily="2" charset="2"/>
              </a:rPr>
              <a:t>100</a:t>
            </a:r>
            <a:r>
              <a:rPr lang="en-GB" sz="1200" b="1">
                <a:solidFill>
                  <a:srgbClr val="414241"/>
                </a:solidFill>
                <a:latin typeface="Century Gothic" panose="020B0502020202020204" pitchFamily="34" charset="0"/>
              </a:rPr>
              <a:t> €</a:t>
            </a:r>
            <a:r>
              <a:rPr lang="en-GB" sz="1200">
                <a:solidFill>
                  <a:srgbClr val="414241"/>
                </a:solidFill>
                <a:latin typeface="Century Gothic" panose="020B0502020202020204" pitchFamily="34" charset="0"/>
              </a:rPr>
              <a:t> (Top 2000, Executives)</a:t>
            </a:r>
            <a:endParaRPr kumimoji="0" lang="en-GB" sz="1200" i="0" u="none" strike="noStrike" kern="1200" cap="none" spc="0" normalizeH="0" baseline="0" noProof="0">
              <a:ln>
                <a:noFill/>
              </a:ln>
              <a:solidFill>
                <a:srgbClr val="414241"/>
              </a:solidFill>
              <a:effectLst/>
              <a:uLnTx/>
              <a:uFillTx/>
              <a:latin typeface="Century Gothic" panose="020B0502020202020204" pitchFamily="34" charset="0"/>
            </a:endParaRPr>
          </a:p>
        </p:txBody>
      </p:sp>
      <p:pic>
        <p:nvPicPr>
          <p:cNvPr id="22" name="Image 14">
            <a:hlinkClick r:id="rId3" action="ppaction://hlinksldjump"/>
          </p:cNvPr>
          <p:cNvPicPr>
            <a:picLocks noChangeAspect="1"/>
          </p:cNvPicPr>
          <p:nvPr/>
        </p:nvPicPr>
        <p:blipFill rotWithShape="1">
          <a:blip r:embed="rId4" cstate="screen">
            <a:extLst>
              <a:ext uri="{28A0092B-C50C-407E-A947-70E740481C1C}">
                <a14:useLocalDpi xmlns:a14="http://schemas.microsoft.com/office/drawing/2010/main"/>
              </a:ext>
            </a:extLst>
          </a:blip>
          <a:srcRect l="15211" t="3218" r="17357" b="15096"/>
          <a:stretch/>
        </p:blipFill>
        <p:spPr>
          <a:xfrm>
            <a:off x="11635890" y="6301604"/>
            <a:ext cx="352289" cy="426751"/>
          </a:xfrm>
          <a:prstGeom prst="rect">
            <a:avLst/>
          </a:prstGeom>
        </p:spPr>
      </p:pic>
      <p:sp>
        <p:nvSpPr>
          <p:cNvPr id="23" name="ZoneTexte 19">
            <a:hlinkClick r:id="rId3"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GB" sz="1100" b="1">
                <a:latin typeface="Century Gothic" panose="020B0502020202020204" pitchFamily="34" charset="0"/>
              </a:rPr>
              <a:t>Back to snapshot</a:t>
            </a:r>
          </a:p>
        </p:txBody>
      </p:sp>
    </p:spTree>
    <p:extLst>
      <p:ext uri="{BB962C8B-B14F-4D97-AF65-F5344CB8AC3E}">
        <p14:creationId xmlns:p14="http://schemas.microsoft.com/office/powerpoint/2010/main" val="26048277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t>Digital Discovery APAC</a:t>
            </a:r>
          </a:p>
        </p:txBody>
      </p:sp>
      <p:sp>
        <p:nvSpPr>
          <p:cNvPr id="5" name="Rectangle 4"/>
          <p:cNvSpPr/>
          <p:nvPr/>
        </p:nvSpPr>
        <p:spPr>
          <a:xfrm>
            <a:off x="561975" y="1036436"/>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4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Teaser</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All you need to know about L'Oréal Digital vision, people and roadmap when you join the company!</a:t>
            </a:r>
            <a:endParaRPr kumimoji="0" lang="en-US" sz="14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Learning Objectives</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Share the International Digital Strategy and organization of L'Oréal</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Become aware of the role as an ambassador to promote L'Oréal Digital Strategy</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Identify your priorities to succeed in your role</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Strengthen your digital network</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Target</a:t>
            </a:r>
          </a:p>
          <a:p>
            <a:pPr defTabSz="457147">
              <a:defRPr/>
            </a:pPr>
            <a:r>
              <a:rPr lang="en-US" sz="1200">
                <a:solidFill>
                  <a:srgbClr val="414241"/>
                </a:solidFill>
                <a:latin typeface="Century Gothic"/>
                <a:ea typeface="AvantGarde Bk BT Book" charset="0"/>
                <a:cs typeface="AvantGarde Bk BT Book" charset="0"/>
              </a:rPr>
              <a:t>New</a:t>
            </a: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comers</a:t>
            </a:r>
            <a:r>
              <a:rPr lang="en-US" sz="1200">
                <a:solidFill>
                  <a:srgbClr val="414241"/>
                </a:solidFill>
                <a:latin typeface="Century Gothic"/>
                <a:ea typeface="AvantGarde Bk BT Book" charset="0"/>
                <a:cs typeface="AvantGarde Bk BT Book" charset="0"/>
              </a:rPr>
              <a:t> in digital positions (&lt;12 months)</a:t>
            </a:r>
            <a:endParaRPr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Prerequisite</a:t>
            </a:r>
          </a:p>
          <a:p>
            <a:pPr defTabSz="457147">
              <a:defRPr/>
            </a:pPr>
            <a:r>
              <a:rPr lang="en-US" sz="1200">
                <a:solidFill>
                  <a:srgbClr val="414241"/>
                </a:solidFill>
                <a:latin typeface="Century Gothic"/>
                <a:ea typeface="AvantGarde Bk BT Book" charset="0"/>
                <a:cs typeface="AvantGarde Bk BT Book" charset="0"/>
              </a:rPr>
              <a:t>None </a:t>
            </a:r>
            <a:endParaRPr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3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3" y="2412002"/>
            <a:ext cx="245571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rPr>
              <a:t>Duration: </a:t>
            </a:r>
            <a:r>
              <a:rPr lang="en-US" sz="1200" b="1">
                <a:solidFill>
                  <a:srgbClr val="414241"/>
                </a:solidFill>
                <a:latin typeface="Century Gothic"/>
              </a:rPr>
              <a:t>2 d</a:t>
            </a:r>
            <a:r>
              <a:rPr kumimoji="0" lang="en-US" sz="1200" b="1" i="0" u="none" strike="noStrike" kern="1200" cap="none" spc="0" normalizeH="0" baseline="0" noProof="0" err="1">
                <a:ln>
                  <a:noFill/>
                </a:ln>
                <a:solidFill>
                  <a:srgbClr val="414241"/>
                </a:solidFill>
                <a:effectLst/>
                <a:uLnTx/>
                <a:uFillTx/>
                <a:latin typeface="Century Gothic"/>
              </a:rPr>
              <a:t>ays</a:t>
            </a:r>
            <a:r>
              <a:rPr kumimoji="0" lang="en-US" sz="1200" b="1" i="0" u="none" strike="noStrike" kern="1200" cap="none" spc="0" normalizeH="0" baseline="0" noProof="0">
                <a:ln>
                  <a:noFill/>
                </a:ln>
                <a:solidFill>
                  <a:srgbClr val="414241"/>
                </a:solidFill>
                <a:effectLst/>
                <a:uLnTx/>
                <a:uFillTx/>
                <a:latin typeface="Century Gothic"/>
              </a:rPr>
              <a:t> in class</a:t>
            </a:r>
            <a:endParaRPr lang="en-US" sz="1200" b="1" i="0" u="none" strike="noStrike" kern="1200" cap="none" spc="0" normalizeH="0" baseline="0" noProof="0">
              <a:ln>
                <a:noFill/>
              </a:ln>
              <a:solidFill>
                <a:srgbClr val="414241"/>
              </a:solidFill>
              <a:effectLst/>
              <a:uLnTx/>
              <a:uFillTx/>
              <a:latin typeface="Century Gothic"/>
            </a:endParaRPr>
          </a:p>
        </p:txBody>
      </p:sp>
      <p:sp>
        <p:nvSpPr>
          <p:cNvPr id="8" name="Rectangle 7"/>
          <p:cNvSpPr/>
          <p:nvPr/>
        </p:nvSpPr>
        <p:spPr>
          <a:xfrm>
            <a:off x="9288615" y="3704615"/>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 code: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20293</a:t>
            </a:r>
          </a:p>
        </p:txBody>
      </p:sp>
      <p:sp>
        <p:nvSpPr>
          <p:cNvPr id="15" name="Rectangle 14"/>
          <p:cNvSpPr/>
          <p:nvPr/>
        </p:nvSpPr>
        <p:spPr>
          <a:xfrm>
            <a:off x="9288615" y="4224391"/>
            <a:ext cx="2256049"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Center:</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 APAC</a:t>
            </a:r>
          </a:p>
        </p:txBody>
      </p:sp>
      <p:sp>
        <p:nvSpPr>
          <p:cNvPr id="16" name="Rectangle 15"/>
          <p:cNvSpPr/>
          <p:nvPr/>
        </p:nvSpPr>
        <p:spPr>
          <a:xfrm>
            <a:off x="9288615" y="4938438"/>
            <a:ext cx="2188551" cy="276999"/>
          </a:xfrm>
          <a:prstGeom prst="rect">
            <a:avLst/>
          </a:prstGeom>
        </p:spPr>
        <p:txBody>
          <a:bodyPr wrap="square">
            <a:spAutoFit/>
          </a:bodyPr>
          <a:lstStyle/>
          <a:p>
            <a:pPr lvl="0" defTabSz="457147">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Training cost: </a:t>
            </a:r>
            <a:r>
              <a:rPr lang="en-US" sz="1200" b="1" dirty="0">
                <a:solidFill>
                  <a:srgbClr val="414241"/>
                </a:solidFill>
                <a:latin typeface="Century Gothic" panose="020B0502020202020204" pitchFamily="34" charset="0"/>
              </a:rPr>
              <a:t>15 000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CNY</a:t>
            </a:r>
            <a:endParaRPr kumimoji="0" lang="en-US" sz="11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41" name="Rectangle 40"/>
          <p:cNvSpPr/>
          <p:nvPr/>
        </p:nvSpPr>
        <p:spPr>
          <a:xfrm>
            <a:off x="9288614" y="1878824"/>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Hong Kong</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English</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forMetris: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2</a:t>
            </a:r>
          </a:p>
        </p:txBody>
      </p:sp>
      <p:sp>
        <p:nvSpPr>
          <p:cNvPr id="45" name="ZoneTexte 44"/>
          <p:cNvSpPr txBox="1"/>
          <p:nvPr/>
        </p:nvSpPr>
        <p:spPr>
          <a:xfrm>
            <a:off x="10687154" y="37787"/>
            <a:ext cx="1399742" cy="307777"/>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lumMod val="65000"/>
                  </a:prstClr>
                </a:solidFill>
                <a:effectLst/>
                <a:uLnTx/>
                <a:uFillTx/>
                <a:latin typeface="Century Gothic" panose="020B0502020202020204" pitchFamily="34" charset="0"/>
                <a:ea typeface="AvantGarde Bk BT Book" charset="0"/>
                <a:cs typeface="AvantGarde Bk BT Book" charset="0"/>
              </a:rPr>
              <a:t>Digital Experts</a:t>
            </a:r>
          </a:p>
        </p:txBody>
      </p:sp>
      <p:sp>
        <p:nvSpPr>
          <p:cNvPr id="14" name="Rectangle 13">
            <a:extLst>
              <a:ext uri="{FF2B5EF4-FFF2-40B4-BE49-F238E27FC236}">
                <a16:creationId xmlns:a16="http://schemas.microsoft.com/office/drawing/2014/main" id="{B42320EF-4828-421C-972F-70A93D055955}"/>
              </a:ext>
            </a:extLst>
          </p:cNvPr>
          <p:cNvSpPr/>
          <p:nvPr/>
        </p:nvSpPr>
        <p:spPr>
          <a:xfrm>
            <a:off x="9288615" y="1174565"/>
            <a:ext cx="2455710"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Prescribed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 Job Must</a:t>
            </a:r>
            <a:endParaRPr kumimoji="0" lang="en-US" sz="1200" b="0" i="0" u="none" strike="noStrike" kern="1200" cap="none" spc="0" normalizeH="0" baseline="0" noProof="0">
              <a:ln>
                <a:noFill/>
              </a:ln>
              <a:solidFill>
                <a:srgbClr val="414241"/>
              </a:solidFill>
              <a:effectLst/>
              <a:uLnTx/>
              <a:uFillTx/>
              <a:latin typeface="Century Gothic"/>
              <a:ea typeface="+mn-ea"/>
              <a:cs typeface="+mn-cs"/>
            </a:endParaRPr>
          </a:p>
        </p:txBody>
      </p:sp>
      <p:sp>
        <p:nvSpPr>
          <p:cNvPr id="3" name="Rectangle 13">
            <a:extLst>
              <a:ext uri="{FF2B5EF4-FFF2-40B4-BE49-F238E27FC236}">
                <a16:creationId xmlns:a16="http://schemas.microsoft.com/office/drawing/2014/main" id="{B42320EF-4828-421C-972F-70A93D055955}"/>
              </a:ext>
            </a:extLst>
          </p:cNvPr>
          <p:cNvSpPr/>
          <p:nvPr/>
        </p:nvSpPr>
        <p:spPr>
          <a:xfrm>
            <a:off x="9288615" y="1174565"/>
            <a:ext cx="2455710"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Prescribed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 Job Must</a:t>
            </a:r>
            <a:endParaRPr kumimoji="0" lang="en-US" sz="1200" b="0" i="0" u="none" strike="noStrike" kern="1200" cap="none" spc="0" normalizeH="0" baseline="0" noProof="0">
              <a:ln>
                <a:noFill/>
              </a:ln>
              <a:solidFill>
                <a:srgbClr val="414241"/>
              </a:solidFill>
              <a:effectLst/>
              <a:uLnTx/>
              <a:uFillTx/>
              <a:latin typeface="Century Gothic"/>
              <a:ea typeface="+mn-ea"/>
              <a:cs typeface="+mn-cs"/>
            </a:endParaRPr>
          </a:p>
        </p:txBody>
      </p:sp>
    </p:spTree>
    <p:extLst>
      <p:ext uri="{BB962C8B-B14F-4D97-AF65-F5344CB8AC3E}">
        <p14:creationId xmlns:p14="http://schemas.microsoft.com/office/powerpoint/2010/main" val="21556702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solidFill>
                  <a:prstClr val="white"/>
                </a:solidFill>
              </a:rPr>
              <a:t>Unlock Precision ad &amp; Analytics</a:t>
            </a:r>
            <a:endParaRPr lang="en-US"/>
          </a:p>
        </p:txBody>
      </p:sp>
      <p:sp>
        <p:nvSpPr>
          <p:cNvPr id="5" name="Rectangle 4"/>
          <p:cNvSpPr/>
          <p:nvPr/>
        </p:nvSpPr>
        <p:spPr>
          <a:xfrm>
            <a:off x="561975" y="1036436"/>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Teaser</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All you need to know about Business &amp; Marketing Analytics! (Partner : </a:t>
            </a:r>
            <a:r>
              <a:rPr kumimoji="0" lang="en-US" sz="1200" b="0" i="0" u="none" strike="noStrike" kern="1200" cap="none" spc="0" normalizeH="0" baseline="0" noProof="0" err="1">
                <a:ln>
                  <a:noFill/>
                </a:ln>
                <a:solidFill>
                  <a:srgbClr val="414241"/>
                </a:solidFill>
                <a:effectLst/>
                <a:uLnTx/>
                <a:uFillTx/>
                <a:latin typeface="Century Gothic"/>
                <a:ea typeface="AvantGarde Bk BT Book" charset="0"/>
                <a:cs typeface="AvantGarde Bk BT Book" charset="0"/>
              </a:rPr>
              <a:t>Mightyhive</a:t>
            </a: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a:t>
            </a:r>
            <a:endPar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Learning Objectives</a:t>
            </a: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Upskill our experts on their core expertise </a:t>
            </a: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Enable our teams and agencies for more advanced execution</a:t>
            </a:r>
            <a:endParaRPr kumimoji="0" lang="en-US" sz="1800" b="0" i="0" u="none" strike="noStrike" kern="1200" cap="none" spc="0" normalizeH="0" baseline="0" noProof="0">
              <a:ln>
                <a:noFill/>
              </a:ln>
              <a:solidFill>
                <a:srgbClr val="414241"/>
              </a:solidFill>
              <a:effectLst/>
              <a:uLnTx/>
              <a:uFillTx/>
              <a:latin typeface="Century Gothic"/>
            </a:endParaRP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Gain technical skills on advanced precision ad and analytics</a:t>
            </a:r>
            <a:endParaRPr kumimoji="0" lang="en-US" alt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Target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CMO Team: Media director, Precision ad lead, Ad tech manager, Internal media desk people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Division Teams: Division Digital Heads, Digital Media Managers in brands, Digital Managers in brands </a:t>
            </a: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Other: Internal audit, Marketing teams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None</a:t>
            </a: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3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484573"/>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Duration: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1 to 2 days</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8" name="Rectangle 7"/>
          <p:cNvSpPr/>
          <p:nvPr/>
        </p:nvSpPr>
        <p:spPr>
          <a:xfrm>
            <a:off x="9288615" y="3704615"/>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 code: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24	093</a:t>
            </a:r>
          </a:p>
        </p:txBody>
      </p:sp>
      <p:sp>
        <p:nvSpPr>
          <p:cNvPr id="15" name="Rectangle 14"/>
          <p:cNvSpPr/>
          <p:nvPr/>
        </p:nvSpPr>
        <p:spPr>
          <a:xfrm>
            <a:off x="9288615" y="4224391"/>
            <a:ext cx="2256049"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Center:</a:t>
            </a:r>
          </a:p>
          <a:p>
            <a:pPr defTabSz="457147">
              <a:defRPr/>
            </a:pPr>
            <a:r>
              <a:rPr lang="en-US" sz="1200" b="1">
                <a:solidFill>
                  <a:srgbClr val="414241"/>
                </a:solidFill>
                <a:latin typeface="Century Gothic" panose="020B0502020202020204" pitchFamily="34" charset="0"/>
              </a:rPr>
              <a:t>Local</a:t>
            </a:r>
          </a:p>
        </p:txBody>
      </p:sp>
      <p:sp>
        <p:nvSpPr>
          <p:cNvPr id="16" name="Rectangle 15"/>
          <p:cNvSpPr/>
          <p:nvPr/>
        </p:nvSpPr>
        <p:spPr>
          <a:xfrm>
            <a:off x="9288615" y="4958438"/>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a:ea typeface="+mn-ea"/>
                <a:cs typeface="+mn-cs"/>
              </a:rPr>
              <a:t>Training cost: </a:t>
            </a:r>
            <a:r>
              <a:rPr lang="en-US" sz="1200" b="1" dirty="0">
                <a:solidFill>
                  <a:srgbClr val="414241"/>
                </a:solidFill>
                <a:latin typeface="Century Gothic"/>
              </a:rPr>
              <a:t>800 EUR</a:t>
            </a:r>
            <a:endParaRPr lang="en-US" sz="1200" b="1" i="0" u="none" strike="noStrike" kern="1200" cap="none" spc="0" normalizeH="0" baseline="0" noProof="0" dirty="0">
              <a:ln>
                <a:noFill/>
              </a:ln>
              <a:solidFill>
                <a:srgbClr val="414241"/>
              </a:solidFill>
              <a:effectLst/>
              <a:uLnTx/>
              <a:uFillTx/>
              <a:latin typeface="Century Gothic"/>
            </a:endParaRPr>
          </a:p>
        </p:txBody>
      </p:sp>
      <p:sp>
        <p:nvSpPr>
          <p:cNvPr id="41" name="Rectangle 40"/>
          <p:cNvSpPr/>
          <p:nvPr/>
        </p:nvSpPr>
        <p:spPr>
          <a:xfrm>
            <a:off x="9288614" y="1878824"/>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local</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English</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sym typeface="Wingdings" panose="05000000000000000000" pitchFamily="2" charset="2"/>
              </a:rPr>
              <a:t>Self directed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sym typeface="Wingdings" panose="05000000000000000000" pitchFamily="2" charset="2"/>
              </a:rPr>
              <a:t> Flex</a:t>
            </a: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err="1">
                <a:ln>
                  <a:noFill/>
                </a:ln>
                <a:solidFill>
                  <a:srgbClr val="414241"/>
                </a:solidFill>
                <a:effectLst/>
                <a:uLnTx/>
                <a:uFillTx/>
                <a:latin typeface="Century Gothic" panose="020B0502020202020204" pitchFamily="34" charset="0"/>
                <a:ea typeface="+mn-ea"/>
                <a:cs typeface="+mn-cs"/>
              </a:rPr>
              <a:t>forMetris</a:t>
            </a: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1</a:t>
            </a:r>
          </a:p>
        </p:txBody>
      </p:sp>
      <p:sp>
        <p:nvSpPr>
          <p:cNvPr id="14" name="ZoneTexte 13"/>
          <p:cNvSpPr txBox="1"/>
          <p:nvPr/>
        </p:nvSpPr>
        <p:spPr>
          <a:xfrm>
            <a:off x="10687154" y="37787"/>
            <a:ext cx="1399742" cy="307777"/>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lumMod val="65000"/>
                  </a:prstClr>
                </a:solidFill>
                <a:effectLst/>
                <a:uLnTx/>
                <a:uFillTx/>
                <a:latin typeface="Century Gothic" panose="020B0502020202020204" pitchFamily="34" charset="0"/>
                <a:ea typeface="AvantGarde Bk BT Book" charset="0"/>
                <a:cs typeface="AvantGarde Bk BT Book" charset="0"/>
              </a:rPr>
              <a:t>Digital Experts</a:t>
            </a:r>
          </a:p>
        </p:txBody>
      </p:sp>
    </p:spTree>
    <p:extLst>
      <p:ext uri="{BB962C8B-B14F-4D97-AF65-F5344CB8AC3E}">
        <p14:creationId xmlns:p14="http://schemas.microsoft.com/office/powerpoint/2010/main" val="25778513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solidFill>
                  <a:prstClr val="white"/>
                </a:solidFill>
              </a:rPr>
              <a:t>Unlock CRM</a:t>
            </a:r>
            <a:endParaRPr lang="en-US"/>
          </a:p>
        </p:txBody>
      </p:sp>
      <p:sp>
        <p:nvSpPr>
          <p:cNvPr id="5" name="Rectangle 4"/>
          <p:cNvSpPr/>
          <p:nvPr/>
        </p:nvSpPr>
        <p:spPr>
          <a:xfrm>
            <a:off x="561975" y="1036436"/>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Teaser</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Advanced CRM Training for our CRM experts!! (Partner: </a:t>
            </a:r>
            <a:r>
              <a:rPr kumimoji="0" lang="en-US" alt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Axciom and </a:t>
            </a:r>
            <a:r>
              <a:rPr kumimoji="0" lang="en-US" altLang="en-US" sz="1200" b="0" i="0" u="none" strike="noStrike" kern="1200" cap="none" spc="0" normalizeH="0" baseline="0" noProof="0" err="1">
                <a:ln>
                  <a:noFill/>
                </a:ln>
                <a:solidFill>
                  <a:srgbClr val="414241"/>
                </a:solidFill>
                <a:effectLst/>
                <a:uLnTx/>
                <a:uFillTx/>
                <a:latin typeface="Century Gothic"/>
                <a:ea typeface="AvantGarde Bk BT Book" charset="0"/>
                <a:cs typeface="AvantGarde Bk BT Book" charset="0"/>
              </a:rPr>
              <a:t>Liveramp</a:t>
            </a:r>
            <a:r>
              <a:rPr kumimoji="0" lang="en-US" alt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Learning Objectives</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Learn how a database is built and activation created (</a:t>
            </a:r>
            <a:r>
              <a:rPr kumimoji="0" lang="en-US" sz="1200" b="0" i="0" u="none" strike="noStrike" kern="1200" cap="none" spc="0" normalizeH="0" baseline="0" noProof="0" err="1">
                <a:ln>
                  <a:noFill/>
                </a:ln>
                <a:solidFill>
                  <a:srgbClr val="414241"/>
                </a:solidFill>
                <a:effectLst/>
                <a:uLnTx/>
                <a:uFillTx/>
                <a:latin typeface="Century Gothic"/>
                <a:ea typeface="AvantGarde Bk BT Book" charset="0"/>
                <a:cs typeface="AvantGarde Bk BT Book" charset="0"/>
              </a:rPr>
              <a:t>inc</a:t>
            </a: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 AI) using Data Tech Platforms </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Understand different data collection methods by using different channels: Direct, Indirect </a:t>
            </a: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Learn quick tips to increase conversion on e-mail and messaging</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Discuss the future of loyalty, get inspired by the newest trends</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Target</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CRM experts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None</a:t>
            </a: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3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484573"/>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Duration: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2 days</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8" name="Rectangle 7"/>
          <p:cNvSpPr/>
          <p:nvPr/>
        </p:nvSpPr>
        <p:spPr>
          <a:xfrm>
            <a:off x="9288615" y="3704615"/>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 code: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31549</a:t>
            </a:r>
          </a:p>
        </p:txBody>
      </p:sp>
      <p:sp>
        <p:nvSpPr>
          <p:cNvPr id="15" name="Rectangle 14"/>
          <p:cNvSpPr/>
          <p:nvPr/>
        </p:nvSpPr>
        <p:spPr>
          <a:xfrm>
            <a:off x="9288615" y="4224391"/>
            <a:ext cx="2256049"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Center:</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 Digital</a:t>
            </a:r>
          </a:p>
        </p:txBody>
      </p:sp>
      <p:sp>
        <p:nvSpPr>
          <p:cNvPr id="16" name="Rectangle 15"/>
          <p:cNvSpPr/>
          <p:nvPr/>
        </p:nvSpPr>
        <p:spPr>
          <a:xfrm>
            <a:off x="9288615" y="4938438"/>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Training cost: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1 400 EUR</a:t>
            </a:r>
            <a:endParaRPr kumimoji="0" lang="en-US" sz="11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41" name="Rectangle 40"/>
          <p:cNvSpPr/>
          <p:nvPr/>
        </p:nvSpPr>
        <p:spPr>
          <a:xfrm>
            <a:off x="9288614" y="1878824"/>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France</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English</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spAutoFit/>
          </a:bodyPr>
          <a:lstStyle/>
          <a:p>
            <a:pPr lvl="0" defTabSz="457147">
              <a:defRPr/>
            </a:pPr>
            <a:r>
              <a:rPr lang="en-US" sz="1200">
                <a:solidFill>
                  <a:srgbClr val="414241"/>
                </a:solidFill>
                <a:sym typeface="Wingdings" panose="05000000000000000000" pitchFamily="2" charset="2"/>
              </a:rPr>
              <a:t>Prescribed Learning:</a:t>
            </a:r>
          </a:p>
          <a:p>
            <a:pPr lvl="0" defTabSz="457147">
              <a:defRPr/>
            </a:pPr>
            <a:r>
              <a:rPr lang="en-US" sz="1200">
                <a:solidFill>
                  <a:srgbClr val="414241"/>
                </a:solidFill>
                <a:sym typeface="Wingdings" panose="05000000000000000000" pitchFamily="2" charset="2"/>
              </a:rPr>
              <a:t> Business Must</a:t>
            </a:r>
            <a:endParaRPr lang="en-US" sz="1200">
              <a:solidFill>
                <a:srgbClr val="414241"/>
              </a:solidFill>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err="1">
                <a:ln>
                  <a:noFill/>
                </a:ln>
                <a:solidFill>
                  <a:srgbClr val="414241"/>
                </a:solidFill>
                <a:effectLst/>
                <a:uLnTx/>
                <a:uFillTx/>
                <a:latin typeface="Century Gothic" panose="020B0502020202020204" pitchFamily="34" charset="0"/>
                <a:ea typeface="+mn-ea"/>
                <a:cs typeface="+mn-cs"/>
              </a:rPr>
              <a:t>forMetris</a:t>
            </a: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1  </a:t>
            </a:r>
          </a:p>
        </p:txBody>
      </p:sp>
      <p:sp>
        <p:nvSpPr>
          <p:cNvPr id="14" name="ZoneTexte 13"/>
          <p:cNvSpPr txBox="1"/>
          <p:nvPr/>
        </p:nvSpPr>
        <p:spPr>
          <a:xfrm>
            <a:off x="10687154" y="37787"/>
            <a:ext cx="1399742" cy="307777"/>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lumMod val="65000"/>
                  </a:prstClr>
                </a:solidFill>
                <a:effectLst/>
                <a:uLnTx/>
                <a:uFillTx/>
                <a:latin typeface="Century Gothic" panose="020B0502020202020204" pitchFamily="34" charset="0"/>
                <a:ea typeface="AvantGarde Bk BT Book" charset="0"/>
                <a:cs typeface="AvantGarde Bk BT Book" charset="0"/>
              </a:rPr>
              <a:t>Digital Experts</a:t>
            </a:r>
          </a:p>
        </p:txBody>
      </p:sp>
    </p:spTree>
    <p:extLst>
      <p:ext uri="{BB962C8B-B14F-4D97-AF65-F5344CB8AC3E}">
        <p14:creationId xmlns:p14="http://schemas.microsoft.com/office/powerpoint/2010/main" val="16026278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solidFill>
                  <a:prstClr val="white"/>
                </a:solidFill>
              </a:rPr>
              <a:t>Unlock CRM APAC</a:t>
            </a:r>
            <a:endParaRPr lang="en-US"/>
          </a:p>
        </p:txBody>
      </p:sp>
      <p:sp>
        <p:nvSpPr>
          <p:cNvPr id="5" name="Rectangle 4"/>
          <p:cNvSpPr/>
          <p:nvPr/>
        </p:nvSpPr>
        <p:spPr>
          <a:xfrm>
            <a:off x="561975" y="1036436"/>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Teaser</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Advanced CRM Training for our CRM experts in APAC!! (Partner: </a:t>
            </a:r>
            <a:r>
              <a:rPr kumimoji="0" lang="en-US" alt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Axciom and </a:t>
            </a:r>
            <a:r>
              <a:rPr kumimoji="0" lang="en-US" altLang="en-US" sz="1200" b="0" i="0" u="none" strike="noStrike" kern="1200" cap="none" spc="0" normalizeH="0" baseline="0" noProof="0" err="1">
                <a:ln>
                  <a:noFill/>
                </a:ln>
                <a:solidFill>
                  <a:srgbClr val="414241"/>
                </a:solidFill>
                <a:effectLst/>
                <a:uLnTx/>
                <a:uFillTx/>
                <a:latin typeface="Century Gothic"/>
                <a:ea typeface="AvantGarde Bk BT Book" charset="0"/>
                <a:cs typeface="AvantGarde Bk BT Book" charset="0"/>
              </a:rPr>
              <a:t>Liveramp</a:t>
            </a:r>
            <a:r>
              <a:rPr kumimoji="0" lang="en-US" alt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Learning Objectives</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Learn how a database is built and activation created (</a:t>
            </a:r>
            <a:r>
              <a:rPr kumimoji="0" lang="en-US" sz="1200" b="0" i="0" u="none" strike="noStrike" kern="1200" cap="none" spc="0" normalizeH="0" baseline="0" noProof="0" err="1">
                <a:ln>
                  <a:noFill/>
                </a:ln>
                <a:solidFill>
                  <a:srgbClr val="414241"/>
                </a:solidFill>
                <a:effectLst/>
                <a:uLnTx/>
                <a:uFillTx/>
                <a:latin typeface="Century Gothic"/>
                <a:ea typeface="AvantGarde Bk BT Book" charset="0"/>
                <a:cs typeface="AvantGarde Bk BT Book" charset="0"/>
              </a:rPr>
              <a:t>inc</a:t>
            </a: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 AI) using Data Tech Platforms </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Understand different data collection methods by using different channels: Direct, Indirect </a:t>
            </a: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Learn quick tips to increase conversion on e-mail and messaging</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Discuss the future of loyalty, get inspired by the newest trends</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Target</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CRM experts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None</a:t>
            </a: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3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484573"/>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Duration: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3 days</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8" name="Rectangle 7"/>
          <p:cNvSpPr/>
          <p:nvPr/>
        </p:nvSpPr>
        <p:spPr>
          <a:xfrm>
            <a:off x="9288615" y="3704615"/>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 code: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31549</a:t>
            </a:r>
          </a:p>
        </p:txBody>
      </p:sp>
      <p:sp>
        <p:nvSpPr>
          <p:cNvPr id="15" name="Rectangle 14"/>
          <p:cNvSpPr/>
          <p:nvPr/>
        </p:nvSpPr>
        <p:spPr>
          <a:xfrm>
            <a:off x="9288615" y="4224391"/>
            <a:ext cx="2256049"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Center:</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 Digital</a:t>
            </a:r>
          </a:p>
        </p:txBody>
      </p:sp>
      <p:sp>
        <p:nvSpPr>
          <p:cNvPr id="16" name="Rectangle 15"/>
          <p:cNvSpPr/>
          <p:nvPr/>
        </p:nvSpPr>
        <p:spPr>
          <a:xfrm>
            <a:off x="9288615" y="4938438"/>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Training cost: </a:t>
            </a:r>
            <a:r>
              <a:rPr kumimoji="0" lang="en-US" sz="12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1 750</a:t>
            </a:r>
            <a:r>
              <a:rPr kumimoji="0" lang="en-US" sz="1200" b="1" i="0" u="none" strike="noStrike" kern="1200" cap="none" spc="0" normalizeH="0" noProof="0" dirty="0">
                <a:ln>
                  <a:noFill/>
                </a:ln>
                <a:solidFill>
                  <a:srgbClr val="414241"/>
                </a:solidFill>
                <a:effectLst/>
                <a:uLnTx/>
                <a:uFillTx/>
                <a:latin typeface="Century Gothic" panose="020B0502020202020204" pitchFamily="34" charset="0"/>
                <a:ea typeface="+mn-ea"/>
                <a:cs typeface="+mn-cs"/>
              </a:rPr>
              <a:t> EUR</a:t>
            </a:r>
            <a:endParaRPr kumimoji="0" lang="en-US" sz="11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41" name="Rectangle 40"/>
          <p:cNvSpPr/>
          <p:nvPr/>
        </p:nvSpPr>
        <p:spPr>
          <a:xfrm>
            <a:off x="9288614" y="1878824"/>
            <a:ext cx="2188551"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APAC city –</a:t>
            </a:r>
            <a:r>
              <a:rPr kumimoji="0" lang="en-US" sz="1200" b="1" i="0" u="none" strike="noStrike" kern="1200" cap="none" spc="0" normalizeH="0" noProof="0">
                <a:ln>
                  <a:noFill/>
                </a:ln>
                <a:solidFill>
                  <a:srgbClr val="414241"/>
                </a:solidFill>
                <a:effectLst/>
                <a:uLnTx/>
                <a:uFillTx/>
                <a:latin typeface="Century Gothic" panose="020B0502020202020204" pitchFamily="34" charset="0"/>
                <a:ea typeface="+mn-ea"/>
                <a:cs typeface="+mn-cs"/>
              </a:rPr>
              <a:t> rotating based on needs</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English</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spAutoFit/>
          </a:bodyPr>
          <a:lstStyle/>
          <a:p>
            <a:pPr lvl="0" defTabSz="457147">
              <a:defRPr/>
            </a:pPr>
            <a:r>
              <a:rPr lang="en-US" sz="1200">
                <a:solidFill>
                  <a:srgbClr val="414241"/>
                </a:solidFill>
                <a:sym typeface="Wingdings" panose="05000000000000000000" pitchFamily="2" charset="2"/>
              </a:rPr>
              <a:t>Prescribed Learning:</a:t>
            </a:r>
          </a:p>
          <a:p>
            <a:pPr lvl="0" defTabSz="457147">
              <a:defRPr/>
            </a:pPr>
            <a:r>
              <a:rPr lang="en-US" sz="1200">
                <a:solidFill>
                  <a:srgbClr val="414241"/>
                </a:solidFill>
                <a:sym typeface="Wingdings" panose="05000000000000000000" pitchFamily="2" charset="2"/>
              </a:rPr>
              <a:t> Business Must</a:t>
            </a:r>
            <a:endParaRPr lang="en-US" sz="1200">
              <a:solidFill>
                <a:srgbClr val="414241"/>
              </a:solidFill>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err="1">
                <a:ln>
                  <a:noFill/>
                </a:ln>
                <a:solidFill>
                  <a:srgbClr val="414241"/>
                </a:solidFill>
                <a:effectLst/>
                <a:uLnTx/>
                <a:uFillTx/>
                <a:latin typeface="Century Gothic" panose="020B0502020202020204" pitchFamily="34" charset="0"/>
                <a:ea typeface="+mn-ea"/>
                <a:cs typeface="+mn-cs"/>
              </a:rPr>
              <a:t>forMetris</a:t>
            </a: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1  </a:t>
            </a:r>
          </a:p>
        </p:txBody>
      </p:sp>
      <p:sp>
        <p:nvSpPr>
          <p:cNvPr id="14" name="ZoneTexte 13"/>
          <p:cNvSpPr txBox="1"/>
          <p:nvPr/>
        </p:nvSpPr>
        <p:spPr>
          <a:xfrm>
            <a:off x="10687154" y="37787"/>
            <a:ext cx="1399742" cy="307777"/>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lumMod val="65000"/>
                  </a:prstClr>
                </a:solidFill>
                <a:effectLst/>
                <a:uLnTx/>
                <a:uFillTx/>
                <a:latin typeface="Century Gothic" panose="020B0502020202020204" pitchFamily="34" charset="0"/>
                <a:ea typeface="AvantGarde Bk BT Book" charset="0"/>
                <a:cs typeface="AvantGarde Bk BT Book" charset="0"/>
              </a:rPr>
              <a:t>Digital Experts</a:t>
            </a:r>
          </a:p>
        </p:txBody>
      </p:sp>
    </p:spTree>
    <p:extLst>
      <p:ext uri="{BB962C8B-B14F-4D97-AF65-F5344CB8AC3E}">
        <p14:creationId xmlns:p14="http://schemas.microsoft.com/office/powerpoint/2010/main" val="3460472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solidFill>
                  <a:prstClr val="white"/>
                </a:solidFill>
              </a:rPr>
              <a:t>Unlock AI</a:t>
            </a:r>
            <a:endParaRPr lang="en-US"/>
          </a:p>
        </p:txBody>
      </p:sp>
      <p:sp>
        <p:nvSpPr>
          <p:cNvPr id="5" name="Rectangle 4"/>
          <p:cNvSpPr/>
          <p:nvPr/>
        </p:nvSpPr>
        <p:spPr>
          <a:xfrm>
            <a:off x="561975" y="1036436"/>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Teaser</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A closed session dedicated exclusively for Digital Experts with advanced level of content </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Learning Objectives</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Demystify AI </a:t>
            </a: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Understand the mathematical and programmatic complexity to better anticipate the data projects pitfalls</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Understand the full functioning of a data-science project </a:t>
            </a: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Target</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Data scientists and analysts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None</a:t>
            </a: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Stay tuned for more details on upcoming sessions</a:t>
            </a: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484573"/>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Duration: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3 days</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8" name="Rectangle 7"/>
          <p:cNvSpPr/>
          <p:nvPr/>
        </p:nvSpPr>
        <p:spPr>
          <a:xfrm>
            <a:off x="9288615" y="3704615"/>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 code: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32947</a:t>
            </a:r>
          </a:p>
        </p:txBody>
      </p:sp>
      <p:sp>
        <p:nvSpPr>
          <p:cNvPr id="15" name="Rectangle 14"/>
          <p:cNvSpPr/>
          <p:nvPr/>
        </p:nvSpPr>
        <p:spPr>
          <a:xfrm>
            <a:off x="9288615" y="4224391"/>
            <a:ext cx="2256049"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Center:</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 Digital</a:t>
            </a:r>
          </a:p>
        </p:txBody>
      </p:sp>
      <p:sp>
        <p:nvSpPr>
          <p:cNvPr id="16" name="Rectangle 15"/>
          <p:cNvSpPr/>
          <p:nvPr/>
        </p:nvSpPr>
        <p:spPr>
          <a:xfrm>
            <a:off x="9288615" y="4938438"/>
            <a:ext cx="2188551" cy="276999"/>
          </a:xfrm>
          <a:prstGeom prst="rect">
            <a:avLst/>
          </a:prstGeom>
        </p:spPr>
        <p:txBody>
          <a:bodyPr wrap="square" anchor="t">
            <a:spAutoFit/>
          </a:bodyPr>
          <a:lstStyle/>
          <a:p>
            <a:pPr defTabSz="457147">
              <a:defRPr/>
            </a:pPr>
            <a:r>
              <a:rPr kumimoji="0" lang="en-US" sz="1200" b="0" i="0" u="none" strike="noStrike" kern="1200" cap="none" spc="0" normalizeH="0" baseline="0" noProof="0" dirty="0">
                <a:ln>
                  <a:noFill/>
                </a:ln>
                <a:solidFill>
                  <a:srgbClr val="414241"/>
                </a:solidFill>
                <a:effectLst/>
                <a:uLnTx/>
                <a:uFillTx/>
                <a:latin typeface="Century Gothic"/>
              </a:rPr>
              <a:t>Training cost: </a:t>
            </a:r>
            <a:r>
              <a:rPr lang="en-US" sz="1200" b="1" dirty="0">
                <a:solidFill>
                  <a:srgbClr val="414241"/>
                </a:solidFill>
                <a:latin typeface="Century Gothic"/>
              </a:rPr>
              <a:t>1 500 EUR</a:t>
            </a:r>
            <a:endParaRPr kumimoji="0" lang="en-US" sz="11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41" name="Rectangle 40"/>
          <p:cNvSpPr/>
          <p:nvPr/>
        </p:nvSpPr>
        <p:spPr>
          <a:xfrm>
            <a:off x="9288614" y="1878824"/>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France - Clichy</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English</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sym typeface="Wingdings" panose="05000000000000000000" pitchFamily="2" charset="2"/>
              </a:rPr>
              <a:t>Self directed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sym typeface="Wingdings" panose="05000000000000000000" pitchFamily="2" charset="2"/>
              </a:rPr>
              <a:t> Flex</a:t>
            </a: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forMetris: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1</a:t>
            </a:r>
          </a:p>
        </p:txBody>
      </p:sp>
      <p:sp>
        <p:nvSpPr>
          <p:cNvPr id="19" name="ZoneTexte 18"/>
          <p:cNvSpPr txBox="1"/>
          <p:nvPr/>
        </p:nvSpPr>
        <p:spPr>
          <a:xfrm>
            <a:off x="10687154" y="37787"/>
            <a:ext cx="1399742" cy="307777"/>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lumMod val="65000"/>
                  </a:prstClr>
                </a:solidFill>
                <a:effectLst/>
                <a:uLnTx/>
                <a:uFillTx/>
                <a:latin typeface="Century Gothic" panose="020B0502020202020204" pitchFamily="34" charset="0"/>
                <a:ea typeface="AvantGarde Bk BT Book" charset="0"/>
                <a:cs typeface="AvantGarde Bk BT Book" charset="0"/>
              </a:rPr>
              <a:t>Digital Experts</a:t>
            </a:r>
          </a:p>
        </p:txBody>
      </p:sp>
    </p:spTree>
    <p:extLst>
      <p:ext uri="{BB962C8B-B14F-4D97-AF65-F5344CB8AC3E}">
        <p14:creationId xmlns:p14="http://schemas.microsoft.com/office/powerpoint/2010/main" val="24571327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solidFill>
                  <a:prstClr val="white"/>
                </a:solidFill>
              </a:rPr>
              <a:t>Reload Precision Advertising</a:t>
            </a:r>
            <a:endParaRPr lang="en-US"/>
          </a:p>
        </p:txBody>
      </p:sp>
      <p:sp>
        <p:nvSpPr>
          <p:cNvPr id="5" name="Rectangle 4"/>
          <p:cNvSpPr/>
          <p:nvPr/>
        </p:nvSpPr>
        <p:spPr>
          <a:xfrm>
            <a:off x="561975" y="1036436"/>
            <a:ext cx="7651715" cy="5048985"/>
          </a:xfrm>
          <a:prstGeom prst="rect">
            <a:avLst/>
          </a:prstGeom>
          <a:noFill/>
        </p:spPr>
        <p:txBody>
          <a:bodyPr wrap="square" lIns="91436" tIns="45718" rIns="91436" bIns="45718">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Teaser</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Reinforce your expertise in precision advertising</a:t>
            </a:r>
            <a:endPar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Learning Objectives</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Align on the main concepts and KPIs of Precision Ad.</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Learn how Precision Ad. tools used by media agencies work, where to audit campaign performance and how to detect pitfalls</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Understand impacts on digital teams' role and ways of working with agencies </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Target</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Head of Digital (Country, division, Brand), International Digital Project Manager, Media &amp; Consumer touch points Manager/Director</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None</a:t>
            </a: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3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484573"/>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Duration: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2 days</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8" name="Rectangle 7"/>
          <p:cNvSpPr/>
          <p:nvPr/>
        </p:nvSpPr>
        <p:spPr>
          <a:xfrm>
            <a:off x="9288615" y="3704615"/>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 code: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20243</a:t>
            </a:r>
          </a:p>
        </p:txBody>
      </p:sp>
      <p:sp>
        <p:nvSpPr>
          <p:cNvPr id="15" name="Rectangle 14"/>
          <p:cNvSpPr/>
          <p:nvPr/>
        </p:nvSpPr>
        <p:spPr>
          <a:xfrm>
            <a:off x="9288615" y="4224391"/>
            <a:ext cx="2256049"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Center:</a:t>
            </a:r>
          </a:p>
          <a:p>
            <a:pPr defTabSz="457147">
              <a:defRPr/>
            </a:pPr>
            <a:r>
              <a:rPr lang="en-US" sz="1200" b="1">
                <a:solidFill>
                  <a:srgbClr val="414241"/>
                </a:solidFill>
                <a:latin typeface="Century Gothic" panose="020B0502020202020204" pitchFamily="34" charset="0"/>
              </a:rPr>
              <a:t>Local</a:t>
            </a:r>
          </a:p>
        </p:txBody>
      </p:sp>
      <p:sp>
        <p:nvSpPr>
          <p:cNvPr id="16" name="Rectangle 15"/>
          <p:cNvSpPr/>
          <p:nvPr/>
        </p:nvSpPr>
        <p:spPr>
          <a:xfrm>
            <a:off x="9288615" y="4938438"/>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Training cost: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0€</a:t>
            </a:r>
            <a:endParaRPr kumimoji="0" lang="en-US" sz="11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1" name="Rectangle 40"/>
          <p:cNvSpPr/>
          <p:nvPr/>
        </p:nvSpPr>
        <p:spPr>
          <a:xfrm>
            <a:off x="9288614" y="1878824"/>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Location: </a:t>
            </a:r>
            <a:r>
              <a:rPr lang="en-US" sz="1200" b="1">
                <a:solidFill>
                  <a:srgbClr val="414241"/>
                </a:solidFill>
                <a:latin typeface="Century Gothic" panose="020B0502020202020204" pitchFamily="34" charset="0"/>
              </a:rPr>
              <a:t>l</a:t>
            </a:r>
            <a:r>
              <a:rPr kumimoji="0" lang="en-US" sz="1200" b="1" i="0" u="none" strike="noStrike" kern="1200" cap="none" spc="0" normalizeH="0" baseline="0" noProof="0" err="1">
                <a:ln>
                  <a:noFill/>
                </a:ln>
                <a:solidFill>
                  <a:srgbClr val="414241"/>
                </a:solidFill>
                <a:effectLst/>
                <a:uLnTx/>
                <a:uFillTx/>
                <a:latin typeface="Century Gothic" panose="020B0502020202020204" pitchFamily="34" charset="0"/>
                <a:ea typeface="+mn-ea"/>
                <a:cs typeface="+mn-cs"/>
              </a:rPr>
              <a:t>ocal</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English</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39" name="Rectangle 38"/>
          <p:cNvSpPr/>
          <p:nvPr/>
        </p:nvSpPr>
        <p:spPr>
          <a:xfrm>
            <a:off x="9288615" y="5543121"/>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err="1">
                <a:ln>
                  <a:noFill/>
                </a:ln>
                <a:solidFill>
                  <a:srgbClr val="414241"/>
                </a:solidFill>
                <a:effectLst/>
                <a:uLnTx/>
                <a:uFillTx/>
                <a:latin typeface="Century Gothic"/>
                <a:ea typeface="+mn-ea"/>
                <a:cs typeface="+mn-cs"/>
              </a:rPr>
              <a:t>forMetris</a:t>
            </a:r>
            <a:r>
              <a:rPr kumimoji="0" lang="en-US" sz="1200" b="0" i="0" u="none" strike="noStrike" kern="1200" cap="none" spc="0" normalizeH="0" baseline="0" noProof="0">
                <a:ln>
                  <a:noFill/>
                </a:ln>
                <a:solidFill>
                  <a:srgbClr val="414241"/>
                </a:solidFill>
                <a:effectLst/>
                <a:uLnTx/>
                <a:uFillTx/>
                <a:latin typeface="Century Gothic"/>
                <a:ea typeface="+mn-ea"/>
                <a:cs typeface="+mn-cs"/>
              </a:rPr>
              <a:t>: </a:t>
            </a:r>
            <a:r>
              <a:rPr kumimoji="0" lang="en-US" sz="1200" b="1" i="0" u="none" strike="noStrike" kern="1200" cap="none" spc="0" normalizeH="0" baseline="0" noProof="0">
                <a:ln>
                  <a:noFill/>
                </a:ln>
                <a:solidFill>
                  <a:srgbClr val="414241"/>
                </a:solidFill>
                <a:effectLst/>
                <a:uLnTx/>
                <a:uFillTx/>
                <a:latin typeface="Century Gothic"/>
                <a:ea typeface="+mn-ea"/>
                <a:cs typeface="+mn-cs"/>
              </a:rPr>
              <a:t>level 1</a:t>
            </a:r>
            <a:endPar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4" name="ZoneTexte 13"/>
          <p:cNvSpPr txBox="1"/>
          <p:nvPr/>
        </p:nvSpPr>
        <p:spPr>
          <a:xfrm>
            <a:off x="10687154" y="37787"/>
            <a:ext cx="1399742" cy="307777"/>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lumMod val="65000"/>
                  </a:prstClr>
                </a:solidFill>
                <a:effectLst/>
                <a:uLnTx/>
                <a:uFillTx/>
                <a:latin typeface="Century Gothic" panose="020B0502020202020204" pitchFamily="34" charset="0"/>
                <a:ea typeface="AvantGarde Bk BT Book" charset="0"/>
                <a:cs typeface="AvantGarde Bk BT Book" charset="0"/>
              </a:rPr>
              <a:t>Digital Experts</a:t>
            </a:r>
          </a:p>
        </p:txBody>
      </p:sp>
      <p:sp>
        <p:nvSpPr>
          <p:cNvPr id="18" name="Rectangle 17"/>
          <p:cNvSpPr/>
          <p:nvPr/>
        </p:nvSpPr>
        <p:spPr>
          <a:xfrm>
            <a:off x="9288615" y="1174565"/>
            <a:ext cx="2455710"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sym typeface="Wingdings" panose="05000000000000000000" pitchFamily="2" charset="2"/>
              </a:rPr>
              <a:t>Self directed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sym typeface="Wingdings" panose="05000000000000000000" pitchFamily="2" charset="2"/>
              </a:rPr>
              <a:t> Flex</a:t>
            </a: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5195028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solidFill>
                  <a:prstClr val="white"/>
                </a:solidFill>
              </a:rPr>
              <a:t>Reload Precision Advertising APAC</a:t>
            </a:r>
            <a:endParaRPr lang="en-US"/>
          </a:p>
        </p:txBody>
      </p:sp>
      <p:sp>
        <p:nvSpPr>
          <p:cNvPr id="5" name="Rectangle 4"/>
          <p:cNvSpPr/>
          <p:nvPr/>
        </p:nvSpPr>
        <p:spPr>
          <a:xfrm>
            <a:off x="561975" y="1036436"/>
            <a:ext cx="7651715" cy="5048985"/>
          </a:xfrm>
          <a:prstGeom prst="rect">
            <a:avLst/>
          </a:prstGeom>
          <a:noFill/>
        </p:spPr>
        <p:txBody>
          <a:bodyPr wrap="square" lIns="91436" tIns="45718" rIns="91436" bIns="45718">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Teaser</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Reinforce your expertise in precision advertising</a:t>
            </a:r>
            <a:endPar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Learning Objectives</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Align on the main concepts and KPIs of Precision Ad.</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Learn how Precision Ad. tools used by media agencies work, where to audit campaign performance and how to detect pitfalls</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Understand impacts on digital teams' role and ways of working with agencies </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Target</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CMO, Head of Digital (Country, division, Brand), International Digital Project Manager, Media &amp; Consumer touch points Manager/Director</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None</a:t>
            </a: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3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484573"/>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Duration: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2 days</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8" name="Rectangle 7"/>
          <p:cNvSpPr/>
          <p:nvPr/>
        </p:nvSpPr>
        <p:spPr>
          <a:xfrm>
            <a:off x="9288615" y="3704615"/>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 code: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24128</a:t>
            </a:r>
          </a:p>
        </p:txBody>
      </p:sp>
      <p:sp>
        <p:nvSpPr>
          <p:cNvPr id="15" name="Rectangle 14"/>
          <p:cNvSpPr/>
          <p:nvPr/>
        </p:nvSpPr>
        <p:spPr>
          <a:xfrm>
            <a:off x="9288615" y="4224391"/>
            <a:ext cx="2256049"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Center:</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 APAC Zone</a:t>
            </a:r>
          </a:p>
        </p:txBody>
      </p:sp>
      <p:sp>
        <p:nvSpPr>
          <p:cNvPr id="16" name="Rectangle 15"/>
          <p:cNvSpPr/>
          <p:nvPr/>
        </p:nvSpPr>
        <p:spPr>
          <a:xfrm>
            <a:off x="9288615" y="4938438"/>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rPr>
              <a:t>Training cost: </a:t>
            </a:r>
            <a:r>
              <a:rPr kumimoji="0" lang="en-US" sz="1200" b="1" i="0" u="none" strike="noStrike" kern="1200" cap="none" spc="0" normalizeH="0" noProof="0" dirty="0">
                <a:ln>
                  <a:noFill/>
                </a:ln>
                <a:solidFill>
                  <a:srgbClr val="414241"/>
                </a:solidFill>
                <a:effectLst/>
                <a:uLnTx/>
                <a:uFillTx/>
                <a:latin typeface="Century Gothic" panose="020B0502020202020204" pitchFamily="34" charset="0"/>
                <a:ea typeface="+mn-ea"/>
                <a:cs typeface="+mn-cs"/>
              </a:rPr>
              <a:t>5 000 CNY</a:t>
            </a:r>
            <a:endParaRPr kumimoji="0" lang="en-US" sz="1100" b="1" i="0" u="none" strike="noStrike" kern="1200" cap="none" spc="0" normalizeH="0" baseline="0" noProof="0" dirty="0">
              <a:ln>
                <a:noFill/>
              </a:ln>
              <a:solidFill>
                <a:srgbClr val="414241"/>
              </a:solidFill>
              <a:effectLst/>
              <a:uLnTx/>
              <a:uFillTx/>
              <a:latin typeface="Century Gothic" panose="020B0502020202020204" pitchFamily="34" charset="0"/>
              <a:ea typeface="+mn-ea"/>
              <a:cs typeface="+mn-cs"/>
            </a:endParaRPr>
          </a:p>
        </p:txBody>
      </p:sp>
      <p:sp>
        <p:nvSpPr>
          <p:cNvPr id="41" name="Rectangle 40"/>
          <p:cNvSpPr/>
          <p:nvPr/>
        </p:nvSpPr>
        <p:spPr>
          <a:xfrm>
            <a:off x="9288614" y="1878824"/>
            <a:ext cx="2188551"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rPr>
              <a:t>APAC city – rotating</a:t>
            </a:r>
            <a:r>
              <a:rPr kumimoji="0" lang="en-US" sz="1200" b="1" i="0" u="none" strike="noStrike" kern="1200" cap="none" spc="0" normalizeH="0" noProof="0">
                <a:ln>
                  <a:noFill/>
                </a:ln>
                <a:solidFill>
                  <a:srgbClr val="414241"/>
                </a:solidFill>
                <a:effectLst/>
                <a:uLnTx/>
                <a:uFillTx/>
                <a:latin typeface="Century Gothic" panose="020B0502020202020204" pitchFamily="34" charset="0"/>
              </a:rPr>
              <a:t> based on needs</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English</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39" name="Rectangle 38"/>
          <p:cNvSpPr/>
          <p:nvPr/>
        </p:nvSpPr>
        <p:spPr>
          <a:xfrm>
            <a:off x="9288615" y="5543121"/>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err="1">
                <a:ln>
                  <a:noFill/>
                </a:ln>
                <a:solidFill>
                  <a:srgbClr val="414241"/>
                </a:solidFill>
                <a:effectLst/>
                <a:uLnTx/>
                <a:uFillTx/>
                <a:latin typeface="Century Gothic"/>
                <a:ea typeface="+mn-ea"/>
                <a:cs typeface="+mn-cs"/>
              </a:rPr>
              <a:t>forMetris</a:t>
            </a:r>
            <a:r>
              <a:rPr kumimoji="0" lang="en-US" sz="1200" b="0" i="0" u="none" strike="noStrike" kern="1200" cap="none" spc="0" normalizeH="0" baseline="0" noProof="0">
                <a:ln>
                  <a:noFill/>
                </a:ln>
                <a:solidFill>
                  <a:srgbClr val="414241"/>
                </a:solidFill>
                <a:effectLst/>
                <a:uLnTx/>
                <a:uFillTx/>
                <a:latin typeface="Century Gothic"/>
                <a:ea typeface="+mn-ea"/>
                <a:cs typeface="+mn-cs"/>
              </a:rPr>
              <a:t>: </a:t>
            </a:r>
            <a:r>
              <a:rPr kumimoji="0" lang="en-US" sz="1200" b="1" i="0" u="none" strike="noStrike" kern="1200" cap="none" spc="0" normalizeH="0" baseline="0" noProof="0">
                <a:ln>
                  <a:noFill/>
                </a:ln>
                <a:solidFill>
                  <a:srgbClr val="414241"/>
                </a:solidFill>
                <a:effectLst/>
                <a:uLnTx/>
                <a:uFillTx/>
                <a:latin typeface="Century Gothic"/>
                <a:ea typeface="+mn-ea"/>
                <a:cs typeface="+mn-cs"/>
              </a:rPr>
              <a:t>level 2</a:t>
            </a:r>
            <a:endPar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4" name="ZoneTexte 13"/>
          <p:cNvSpPr txBox="1"/>
          <p:nvPr/>
        </p:nvSpPr>
        <p:spPr>
          <a:xfrm>
            <a:off x="10687154" y="37787"/>
            <a:ext cx="1399742" cy="307777"/>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lumMod val="65000"/>
                  </a:prstClr>
                </a:solidFill>
                <a:effectLst/>
                <a:uLnTx/>
                <a:uFillTx/>
                <a:latin typeface="Century Gothic" panose="020B0502020202020204" pitchFamily="34" charset="0"/>
                <a:ea typeface="AvantGarde Bk BT Book" charset="0"/>
                <a:cs typeface="AvantGarde Bk BT Book" charset="0"/>
              </a:rPr>
              <a:t>Digital Experts</a:t>
            </a:r>
          </a:p>
        </p:txBody>
      </p:sp>
      <p:sp>
        <p:nvSpPr>
          <p:cNvPr id="18" name="Rectangle 17"/>
          <p:cNvSpPr/>
          <p:nvPr/>
        </p:nvSpPr>
        <p:spPr>
          <a:xfrm>
            <a:off x="9288615" y="1174565"/>
            <a:ext cx="2455710" cy="461665"/>
          </a:xfrm>
          <a:prstGeom prst="rect">
            <a:avLst/>
          </a:prstGeom>
        </p:spPr>
        <p:txBody>
          <a:bodyPr wrap="square">
            <a:spAutoFit/>
          </a:bodyPr>
          <a:lstStyle/>
          <a:p>
            <a:pPr lvl="0" defTabSz="457147">
              <a:defRPr/>
            </a:pPr>
            <a:r>
              <a:rPr lang="en-US" sz="1200">
                <a:solidFill>
                  <a:srgbClr val="414241"/>
                </a:solidFill>
                <a:latin typeface="Century Gothic"/>
                <a:sym typeface="Wingdings" panose="05000000000000000000" pitchFamily="2" charset="2"/>
              </a:rPr>
              <a:t>Prescribed Learning:</a:t>
            </a:r>
          </a:p>
          <a:p>
            <a:pPr lvl="0" defTabSz="457147">
              <a:defRPr/>
            </a:pPr>
            <a:r>
              <a:rPr lang="en-US" sz="1200">
                <a:solidFill>
                  <a:srgbClr val="414241"/>
                </a:solidFill>
                <a:latin typeface="Century Gothic"/>
                <a:sym typeface="Wingdings" panose="05000000000000000000" pitchFamily="2" charset="2"/>
              </a:rPr>
              <a:t> Business Must</a:t>
            </a:r>
            <a:endParaRPr lang="en-US" sz="1200">
              <a:solidFill>
                <a:srgbClr val="414241"/>
              </a:solidFill>
              <a:latin typeface="Century Gothic"/>
            </a:endParaRPr>
          </a:p>
        </p:txBody>
      </p:sp>
    </p:spTree>
    <p:extLst>
      <p:ext uri="{BB962C8B-B14F-4D97-AF65-F5344CB8AC3E}">
        <p14:creationId xmlns:p14="http://schemas.microsoft.com/office/powerpoint/2010/main" val="35519104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t>Digital/Business Management Reverse Mentoring</a:t>
            </a:r>
          </a:p>
        </p:txBody>
      </p:sp>
      <p:sp>
        <p:nvSpPr>
          <p:cNvPr id="5" name="Rectangle 4"/>
          <p:cNvSpPr/>
          <p:nvPr/>
        </p:nvSpPr>
        <p:spPr>
          <a:xfrm>
            <a:off x="561975" y="1036436"/>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Teaser</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Raise your digital skills through a fully immersive </a:t>
            </a:r>
            <a:r>
              <a:rPr kumimoji="0" lang="en-US" sz="1200" b="0" i="0" u="none" strike="noStrike" kern="1200" cap="none" spc="0" normalizeH="0" baseline="0" noProof="0" err="1">
                <a:ln>
                  <a:noFill/>
                </a:ln>
                <a:solidFill>
                  <a:srgbClr val="414241"/>
                </a:solidFill>
                <a:effectLst/>
                <a:uLnTx/>
                <a:uFillTx/>
                <a:latin typeface="Century Gothic"/>
                <a:ea typeface="AvantGarde Bk BT Book" charset="0"/>
                <a:cs typeface="AvantGarde Bk BT Book" charset="0"/>
              </a:rPr>
              <a:t>programme</a:t>
            </a: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 tailor-made for you!</a:t>
            </a:r>
            <a:endPar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Learning Objectives</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Ask the key questions to challenge your teams on Digital Management</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Get insights from the digital ecosystem to drive the digital transformation</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Target</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fr" sz="1200" b="0" i="0" u="none" strike="noStrike" kern="1200" cap="none" spc="0" normalizeH="0" baseline="0" noProof="0">
                <a:ln>
                  <a:noFill/>
                </a:ln>
                <a:solidFill>
                  <a:srgbClr val="414241"/>
                </a:solidFill>
                <a:effectLst/>
                <a:uLnTx/>
                <a:uFillTx/>
                <a:latin typeface="Century Gothic"/>
                <a:ea typeface="+mn-lt"/>
                <a:cs typeface="Calibri" panose="020F0502020204030204"/>
              </a:rPr>
              <a:t>Zone Man Coms, Country GMs</a:t>
            </a:r>
            <a:endParaRPr kumimoji="0" lang="en-US" sz="1800" b="0" i="0" u="none" strike="noStrike" kern="1200" cap="none" spc="0" normalizeH="0" baseline="0" noProof="0">
              <a:ln>
                <a:noFill/>
              </a:ln>
              <a:solidFill>
                <a:srgbClr val="414241"/>
              </a:solidFill>
              <a:effectLst/>
              <a:uLnTx/>
              <a:uFillTx/>
              <a:latin typeface="Century Gothic"/>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None</a:t>
            </a: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3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298832"/>
            <a:ext cx="2455710" cy="646331"/>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ea"/>
                <a:cs typeface="+mn-cs"/>
              </a:rPr>
              <a:t>Duration: </a:t>
            </a:r>
            <a:r>
              <a:rPr kumimoji="0" lang="en-US" sz="1200" b="1" i="0" u="none" strike="noStrike" kern="1200" cap="none" spc="0" normalizeH="0" baseline="0" noProof="0">
                <a:ln>
                  <a:noFill/>
                </a:ln>
                <a:solidFill>
                  <a:srgbClr val="414241"/>
                </a:solidFill>
                <a:effectLst/>
                <a:uLnTx/>
                <a:uFillTx/>
                <a:latin typeface="Century Gothic"/>
                <a:ea typeface="+mn-ea"/>
                <a:cs typeface="+mn-cs"/>
              </a:rPr>
              <a:t>8 hours one to one + ½ consumer connect + 1 days immersion </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8" name="Rectangle 7"/>
          <p:cNvSpPr/>
          <p:nvPr/>
        </p:nvSpPr>
        <p:spPr>
          <a:xfrm>
            <a:off x="9288614" y="3704615"/>
            <a:ext cx="2655735"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 code: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a:t>
            </a:r>
            <a:r>
              <a:rPr kumimoji="0" lang="en-US" sz="1200" b="1" i="0" u="none" strike="noStrike" kern="1200" cap="none" spc="0" normalizeH="0" baseline="0" noProof="0" err="1">
                <a:ln>
                  <a:noFill/>
                </a:ln>
                <a:solidFill>
                  <a:srgbClr val="414241"/>
                </a:solidFill>
                <a:effectLst/>
                <a:uLnTx/>
                <a:uFillTx/>
                <a:latin typeface="Century Gothic" panose="020B0502020202020204" pitchFamily="34" charset="0"/>
                <a:ea typeface="+mn-ea"/>
                <a:cs typeface="+mn-cs"/>
              </a:rPr>
              <a:t>ocal</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 (KLO: 6060)</a:t>
            </a:r>
          </a:p>
        </p:txBody>
      </p:sp>
      <p:sp>
        <p:nvSpPr>
          <p:cNvPr id="15" name="Rectangle 14"/>
          <p:cNvSpPr/>
          <p:nvPr/>
        </p:nvSpPr>
        <p:spPr>
          <a:xfrm>
            <a:off x="9288615" y="4224391"/>
            <a:ext cx="2256049"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Center:</a:t>
            </a:r>
          </a:p>
          <a:p>
            <a:pPr defTabSz="457147">
              <a:defRPr/>
            </a:pPr>
            <a:r>
              <a:rPr lang="en-US" sz="1200" b="1">
                <a:solidFill>
                  <a:srgbClr val="414241"/>
                </a:solidFill>
                <a:latin typeface="Century Gothic" panose="020B0502020202020204" pitchFamily="34" charset="0"/>
              </a:rPr>
              <a:t>Local</a:t>
            </a:r>
          </a:p>
        </p:txBody>
      </p:sp>
      <p:sp>
        <p:nvSpPr>
          <p:cNvPr id="16" name="Rectangle 15"/>
          <p:cNvSpPr/>
          <p:nvPr/>
        </p:nvSpPr>
        <p:spPr>
          <a:xfrm>
            <a:off x="9288615" y="4938438"/>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Training cost: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0€</a:t>
            </a:r>
            <a:endParaRPr kumimoji="0" lang="en-US" sz="11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1" name="Rectangle 40"/>
          <p:cNvSpPr/>
          <p:nvPr/>
        </p:nvSpPr>
        <p:spPr>
          <a:xfrm>
            <a:off x="9288614" y="1878824"/>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a:t>
            </a:r>
            <a:r>
              <a:rPr kumimoji="0" lang="en-US" sz="1200" b="1" i="0" u="none" strike="noStrike" kern="1200" cap="none" spc="0" normalizeH="0" baseline="0" noProof="0" err="1">
                <a:ln>
                  <a:noFill/>
                </a:ln>
                <a:solidFill>
                  <a:srgbClr val="414241"/>
                </a:solidFill>
                <a:effectLst/>
                <a:uLnTx/>
                <a:uFillTx/>
                <a:latin typeface="Century Gothic" panose="020B0502020202020204" pitchFamily="34" charset="0"/>
                <a:ea typeface="+mn-ea"/>
                <a:cs typeface="+mn-cs"/>
              </a:rPr>
              <a:t>ocal</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a:t>
            </a:r>
            <a:r>
              <a:rPr kumimoji="0" lang="en-US" sz="1200" b="1" i="0" u="none" strike="noStrike" kern="1200" cap="none" spc="0" normalizeH="0" baseline="0" noProof="0" err="1">
                <a:ln>
                  <a:noFill/>
                </a:ln>
                <a:solidFill>
                  <a:srgbClr val="414241"/>
                </a:solidFill>
                <a:effectLst/>
                <a:uLnTx/>
                <a:uFillTx/>
                <a:latin typeface="Century Gothic" panose="020B0502020202020204" pitchFamily="34" charset="0"/>
                <a:ea typeface="+mn-ea"/>
                <a:cs typeface="+mn-cs"/>
              </a:rPr>
              <a:t>ocal</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spAutoFit/>
          </a:bodyPr>
          <a:lstStyle/>
          <a:p>
            <a:pPr lvl="0" defTabSz="457147">
              <a:defRPr/>
            </a:pPr>
            <a:r>
              <a:rPr lang="en-US" sz="1200">
                <a:solidFill>
                  <a:srgbClr val="414241"/>
                </a:solidFill>
                <a:latin typeface="Century Gothic"/>
                <a:sym typeface="Wingdings" panose="05000000000000000000" pitchFamily="2" charset="2"/>
              </a:rPr>
              <a:t>Prescribed Learning:</a:t>
            </a:r>
          </a:p>
          <a:p>
            <a:pPr lvl="0" defTabSz="457147">
              <a:defRPr/>
            </a:pPr>
            <a:r>
              <a:rPr lang="en-US" sz="1200">
                <a:solidFill>
                  <a:srgbClr val="414241"/>
                </a:solidFill>
                <a:latin typeface="Century Gothic"/>
                <a:sym typeface="Wingdings" panose="05000000000000000000" pitchFamily="2" charset="2"/>
              </a:rPr>
              <a:t> Job Must</a:t>
            </a:r>
            <a:endParaRPr lang="en-US" sz="1200">
              <a:solidFill>
                <a:srgbClr val="414241"/>
              </a:solidFill>
              <a:latin typeface="Century Gothic"/>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forMetris: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0</a:t>
            </a:r>
          </a:p>
        </p:txBody>
      </p:sp>
      <p:sp>
        <p:nvSpPr>
          <p:cNvPr id="18" name="ZoneTexte 17"/>
          <p:cNvSpPr txBox="1"/>
          <p:nvPr/>
        </p:nvSpPr>
        <p:spPr>
          <a:xfrm>
            <a:off x="10687154" y="37787"/>
            <a:ext cx="1399742" cy="307777"/>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lumMod val="65000"/>
                  </a:prstClr>
                </a:solidFill>
                <a:effectLst/>
                <a:uLnTx/>
                <a:uFillTx/>
                <a:latin typeface="Century Gothic" panose="020B0502020202020204" pitchFamily="34" charset="0"/>
                <a:ea typeface="AvantGarde Bk BT Book" charset="0"/>
                <a:cs typeface="AvantGarde Bk BT Book" charset="0"/>
              </a:rPr>
              <a:t>Digital Experts</a:t>
            </a:r>
          </a:p>
        </p:txBody>
      </p:sp>
    </p:spTree>
    <p:extLst>
      <p:ext uri="{BB962C8B-B14F-4D97-AF65-F5344CB8AC3E}">
        <p14:creationId xmlns:p14="http://schemas.microsoft.com/office/powerpoint/2010/main" val="41925644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solidFill>
                  <a:prstClr val="white"/>
                </a:solidFill>
              </a:rPr>
              <a:t>CMO Week</a:t>
            </a:r>
            <a:endParaRPr lang="en-US"/>
          </a:p>
        </p:txBody>
      </p:sp>
      <p:sp>
        <p:nvSpPr>
          <p:cNvPr id="5" name="Rectangle 4"/>
          <p:cNvSpPr/>
          <p:nvPr/>
        </p:nvSpPr>
        <p:spPr>
          <a:xfrm>
            <a:off x="561975" y="1036436"/>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Teaser</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Learn from the most advanced countries in digital: immerse and share experience!</a:t>
            </a:r>
            <a:endPar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Learning Objectives</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Immerse in a digitally savvy country </a:t>
            </a:r>
            <a:r>
              <a:rPr kumimoji="0" lang="en-US" sz="1200" b="0" i="0" u="none" strike="noStrike" kern="1200" cap="none" spc="0" normalizeH="0" baseline="0" noProof="0" err="1">
                <a:ln>
                  <a:noFill/>
                </a:ln>
                <a:solidFill>
                  <a:srgbClr val="414241"/>
                </a:solidFill>
                <a:effectLst/>
                <a:uLnTx/>
                <a:uFillTx/>
                <a:latin typeface="Century Gothic"/>
                <a:ea typeface="AvantGarde Bk BT Book" charset="0"/>
                <a:cs typeface="AvantGarde Bk BT Book" charset="0"/>
              </a:rPr>
              <a:t>organisation</a:t>
            </a: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 to understand from the inside how they lead digital transformation</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Develop your network and Digital Experts by sharing with senior Digital Experts and general managers </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Work in depth on your action plan with the support of the country, CDO teams and participants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Target</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CMO, Division GM</a:t>
            </a: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lang="en-US" sz="1200">
                <a:solidFill>
                  <a:srgbClr val="414241"/>
                </a:solidFill>
                <a:latin typeface="Century Gothic" panose="020B0502020202020204" pitchFamily="34" charset="0"/>
                <a:ea typeface="AvantGarde Bk BT Book" charset="0"/>
                <a:cs typeface="AvantGarde Bk BT Book" charset="0"/>
              </a:rPr>
              <a:t>None</a:t>
            </a:r>
            <a:endParaRPr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3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413133"/>
            <a:ext cx="2188550"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ea"/>
                <a:cs typeface="+mn-cs"/>
              </a:rPr>
              <a:t>Duration: </a:t>
            </a:r>
            <a:r>
              <a:rPr kumimoji="0" lang="en-US" sz="1200" b="1" i="0" u="none" strike="noStrike" kern="1200" cap="none" spc="0" normalizeH="0" baseline="0" noProof="0">
                <a:ln>
                  <a:noFill/>
                </a:ln>
                <a:solidFill>
                  <a:srgbClr val="414241"/>
                </a:solidFill>
                <a:effectLst/>
                <a:uLnTx/>
                <a:uFillTx/>
                <a:latin typeface="Century Gothic"/>
                <a:ea typeface="+mn-ea"/>
                <a:cs typeface="+mn-cs"/>
              </a:rPr>
              <a:t>3 days in-class</a:t>
            </a:r>
          </a:p>
        </p:txBody>
      </p:sp>
      <p:sp>
        <p:nvSpPr>
          <p:cNvPr id="8" name="Rectangle 7"/>
          <p:cNvSpPr/>
          <p:nvPr/>
        </p:nvSpPr>
        <p:spPr>
          <a:xfrm>
            <a:off x="9288615" y="3704615"/>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 code: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13960</a:t>
            </a:r>
          </a:p>
        </p:txBody>
      </p:sp>
      <p:sp>
        <p:nvSpPr>
          <p:cNvPr id="15" name="Rectangle 14"/>
          <p:cNvSpPr/>
          <p:nvPr/>
        </p:nvSpPr>
        <p:spPr>
          <a:xfrm>
            <a:off x="9288615" y="4224391"/>
            <a:ext cx="2256049"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Center:</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 Digital</a:t>
            </a:r>
          </a:p>
        </p:txBody>
      </p:sp>
      <p:sp>
        <p:nvSpPr>
          <p:cNvPr id="16" name="Rectangle 15"/>
          <p:cNvSpPr/>
          <p:nvPr/>
        </p:nvSpPr>
        <p:spPr>
          <a:xfrm>
            <a:off x="9288615" y="4938438"/>
            <a:ext cx="2455710"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a:rPr>
              <a:t>Training cost: </a:t>
            </a:r>
            <a:r>
              <a:rPr kumimoji="0" lang="en-US" sz="1200" b="1" i="0" u="none" strike="noStrike" kern="1200" cap="none" spc="0" normalizeH="0" baseline="0" noProof="0" dirty="0">
                <a:ln>
                  <a:noFill/>
                </a:ln>
                <a:solidFill>
                  <a:srgbClr val="414241"/>
                </a:solidFill>
                <a:effectLst/>
                <a:uLnTx/>
                <a:uFillTx/>
                <a:latin typeface="Century Gothic"/>
              </a:rPr>
              <a:t>2 </a:t>
            </a:r>
            <a:r>
              <a:rPr lang="en-US" sz="1200" b="1" dirty="0">
                <a:solidFill>
                  <a:srgbClr val="414241"/>
                </a:solidFill>
                <a:latin typeface="Century Gothic"/>
              </a:rPr>
              <a:t>000 EUR TBC</a:t>
            </a:r>
            <a:endParaRPr kumimoji="0" lang="en-US" sz="1100" b="1" i="0" u="none" strike="noStrike" kern="1200" cap="none" spc="0" normalizeH="0" baseline="0" noProof="0" dirty="0">
              <a:ln>
                <a:noFill/>
              </a:ln>
              <a:solidFill>
                <a:srgbClr val="414241"/>
              </a:solidFill>
              <a:effectLst/>
              <a:uLnTx/>
              <a:uFillTx/>
              <a:latin typeface="Century Gothic"/>
            </a:endParaRPr>
          </a:p>
        </p:txBody>
      </p:sp>
      <p:sp>
        <p:nvSpPr>
          <p:cNvPr id="41" name="Rectangle 40"/>
          <p:cNvSpPr/>
          <p:nvPr/>
        </p:nvSpPr>
        <p:spPr>
          <a:xfrm>
            <a:off x="9288614" y="1878824"/>
            <a:ext cx="2188551"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Location: </a:t>
            </a:r>
            <a:r>
              <a:rPr lang="en-US" sz="1200" b="1">
                <a:solidFill>
                  <a:srgbClr val="414241"/>
                </a:solidFill>
                <a:latin typeface="Century Gothic" panose="020B0502020202020204" pitchFamily="34" charset="0"/>
              </a:rPr>
              <a:t>Rotating based on needs</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English</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39" name="Rectangle 38"/>
          <p:cNvSpPr/>
          <p:nvPr/>
        </p:nvSpPr>
        <p:spPr>
          <a:xfrm>
            <a:off x="9288615" y="5543121"/>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err="1">
                <a:ln>
                  <a:noFill/>
                </a:ln>
                <a:solidFill>
                  <a:srgbClr val="414241"/>
                </a:solidFill>
                <a:effectLst/>
                <a:uLnTx/>
                <a:uFillTx/>
                <a:latin typeface="Century Gothic"/>
                <a:ea typeface="+mn-ea"/>
                <a:cs typeface="+mn-cs"/>
              </a:rPr>
              <a:t>forMetris</a:t>
            </a:r>
            <a:r>
              <a:rPr kumimoji="0" lang="en-US" sz="1200" b="0" i="0" u="none" strike="noStrike" kern="1200" cap="none" spc="0" normalizeH="0" baseline="0" noProof="0">
                <a:ln>
                  <a:noFill/>
                </a:ln>
                <a:solidFill>
                  <a:srgbClr val="414241"/>
                </a:solidFill>
                <a:effectLst/>
                <a:uLnTx/>
                <a:uFillTx/>
                <a:latin typeface="Century Gothic"/>
                <a:ea typeface="+mn-ea"/>
                <a:cs typeface="+mn-cs"/>
              </a:rPr>
              <a:t>: </a:t>
            </a:r>
            <a:r>
              <a:rPr kumimoji="0" lang="en-US" sz="1200" b="1" i="0" u="none" strike="noStrike" kern="1200" cap="none" spc="0" normalizeH="0" baseline="0" noProof="0">
                <a:ln>
                  <a:noFill/>
                </a:ln>
                <a:solidFill>
                  <a:srgbClr val="414241"/>
                </a:solidFill>
                <a:effectLst/>
                <a:uLnTx/>
                <a:uFillTx/>
                <a:latin typeface="Century Gothic"/>
                <a:ea typeface="+mn-ea"/>
                <a:cs typeface="+mn-cs"/>
              </a:rPr>
              <a:t>level 2</a:t>
            </a:r>
          </a:p>
        </p:txBody>
      </p:sp>
      <p:sp>
        <p:nvSpPr>
          <p:cNvPr id="14" name="ZoneTexte 13"/>
          <p:cNvSpPr txBox="1"/>
          <p:nvPr/>
        </p:nvSpPr>
        <p:spPr>
          <a:xfrm>
            <a:off x="10687154" y="37787"/>
            <a:ext cx="1399742" cy="307777"/>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lumMod val="65000"/>
                  </a:prstClr>
                </a:solidFill>
                <a:effectLst/>
                <a:uLnTx/>
                <a:uFillTx/>
                <a:latin typeface="Century Gothic" panose="020B0502020202020204" pitchFamily="34" charset="0"/>
                <a:ea typeface="AvantGarde Bk BT Book" charset="0"/>
                <a:cs typeface="AvantGarde Bk BT Book" charset="0"/>
              </a:rPr>
              <a:t>Digital Experts</a:t>
            </a:r>
          </a:p>
        </p:txBody>
      </p:sp>
      <p:sp>
        <p:nvSpPr>
          <p:cNvPr id="18" name="Rectangle 17"/>
          <p:cNvSpPr/>
          <p:nvPr/>
        </p:nvSpPr>
        <p:spPr>
          <a:xfrm>
            <a:off x="9288615" y="1174565"/>
            <a:ext cx="2455710" cy="461665"/>
          </a:xfrm>
          <a:prstGeom prst="rect">
            <a:avLst/>
          </a:prstGeom>
        </p:spPr>
        <p:txBody>
          <a:bodyPr wrap="square">
            <a:spAutoFit/>
          </a:bodyPr>
          <a:lstStyle/>
          <a:p>
            <a:pPr lvl="0" defTabSz="457147">
              <a:defRPr/>
            </a:pPr>
            <a:r>
              <a:rPr lang="en-US" sz="1200">
                <a:solidFill>
                  <a:srgbClr val="414241"/>
                </a:solidFill>
                <a:latin typeface="Century Gothic"/>
                <a:sym typeface="Wingdings" panose="05000000000000000000" pitchFamily="2" charset="2"/>
              </a:rPr>
              <a:t>Prescribed Learning:</a:t>
            </a:r>
          </a:p>
          <a:p>
            <a:pPr lvl="0" defTabSz="457147">
              <a:defRPr/>
            </a:pPr>
            <a:r>
              <a:rPr lang="en-US" sz="1200">
                <a:solidFill>
                  <a:srgbClr val="414241"/>
                </a:solidFill>
                <a:latin typeface="Century Gothic"/>
                <a:sym typeface="Wingdings" panose="05000000000000000000" pitchFamily="2" charset="2"/>
              </a:rPr>
              <a:t> Business Must</a:t>
            </a:r>
            <a:endParaRPr lang="en-US" sz="1200">
              <a:solidFill>
                <a:srgbClr val="414241"/>
              </a:solidFill>
              <a:latin typeface="Century Gothic"/>
            </a:endParaRPr>
          </a:p>
        </p:txBody>
      </p:sp>
    </p:spTree>
    <p:extLst>
      <p:ext uri="{BB962C8B-B14F-4D97-AF65-F5344CB8AC3E}">
        <p14:creationId xmlns:p14="http://schemas.microsoft.com/office/powerpoint/2010/main" val="26759063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solidFill>
                  <a:prstClr val="white"/>
                </a:solidFill>
              </a:rPr>
              <a:t>Digital Acceleration Summit</a:t>
            </a:r>
            <a:endParaRPr lang="en-US"/>
          </a:p>
        </p:txBody>
      </p:sp>
      <p:sp>
        <p:nvSpPr>
          <p:cNvPr id="5" name="Rectangle 4"/>
          <p:cNvSpPr/>
          <p:nvPr/>
        </p:nvSpPr>
        <p:spPr>
          <a:xfrm>
            <a:off x="561975" y="1036436"/>
            <a:ext cx="7651715" cy="5048985"/>
          </a:xfrm>
          <a:prstGeom prst="rect">
            <a:avLst/>
          </a:prstGeom>
          <a:noFill/>
        </p:spPr>
        <p:txBody>
          <a:bodyPr wrap="square" lIns="91436" tIns="45718" rIns="91436" bIns="45718">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Teaser</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Cross Divisional, Cross Zone Digital Summit </a:t>
            </a:r>
            <a:endPar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Learning Objectives</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Share country and division best practices</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Focus on different expertise topic to have actionable and insightful takeaways</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Network internally and externally with key stakeholders</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Learn how Precision Ad. tools used by media agencies work, where to audit campaign performance and how to detect pitfalls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Target</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CMO, Heads of digital (country, division, brand), CRM, E-commerce, Media &amp; Consumer touch points manager/director, e-merchandiser</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None</a:t>
            </a: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3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484573"/>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Duration: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5 days</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8" name="Rectangle 7"/>
          <p:cNvSpPr/>
          <p:nvPr/>
        </p:nvSpPr>
        <p:spPr>
          <a:xfrm>
            <a:off x="9288615" y="3704615"/>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 code: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23259</a:t>
            </a:r>
          </a:p>
        </p:txBody>
      </p:sp>
      <p:sp>
        <p:nvSpPr>
          <p:cNvPr id="15" name="Rectangle 14"/>
          <p:cNvSpPr/>
          <p:nvPr/>
        </p:nvSpPr>
        <p:spPr>
          <a:xfrm>
            <a:off x="9288615" y="4224391"/>
            <a:ext cx="2256049"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Center:</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 Digital</a:t>
            </a:r>
          </a:p>
        </p:txBody>
      </p:sp>
      <p:sp>
        <p:nvSpPr>
          <p:cNvPr id="16" name="Rectangle 15"/>
          <p:cNvSpPr/>
          <p:nvPr/>
        </p:nvSpPr>
        <p:spPr>
          <a:xfrm>
            <a:off x="9288615" y="4938438"/>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a:ea typeface="+mn-ea"/>
                <a:cs typeface="+mn-cs"/>
              </a:rPr>
              <a:t>Training cost: </a:t>
            </a:r>
            <a:r>
              <a:rPr lang="en-US" sz="1200" b="1" dirty="0">
                <a:solidFill>
                  <a:srgbClr val="414241"/>
                </a:solidFill>
                <a:latin typeface="Century Gothic"/>
              </a:rPr>
              <a:t>min 500 EUR</a:t>
            </a:r>
            <a:endParaRPr kumimoji="0" lang="en-US" sz="1200" b="1" i="0" u="none" strike="noStrike" kern="1200" cap="none" spc="0" normalizeH="0" baseline="0" noProof="0" dirty="0">
              <a:ln>
                <a:noFill/>
              </a:ln>
              <a:solidFill>
                <a:srgbClr val="414241"/>
              </a:solidFill>
              <a:effectLst/>
              <a:uLnTx/>
              <a:uFillTx/>
              <a:latin typeface="Century Gothic"/>
              <a:ea typeface="+mn-ea"/>
              <a:cs typeface="+mn-cs"/>
            </a:endParaRPr>
          </a:p>
        </p:txBody>
      </p:sp>
      <p:sp>
        <p:nvSpPr>
          <p:cNvPr id="41" name="Rectangle 40"/>
          <p:cNvSpPr/>
          <p:nvPr/>
        </p:nvSpPr>
        <p:spPr>
          <a:xfrm>
            <a:off x="9288614" y="1878824"/>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France</a:t>
            </a: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 </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English</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forMetris: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2</a:t>
            </a:r>
          </a:p>
        </p:txBody>
      </p:sp>
      <p:sp>
        <p:nvSpPr>
          <p:cNvPr id="18" name="ZoneTexte 17"/>
          <p:cNvSpPr txBox="1"/>
          <p:nvPr/>
        </p:nvSpPr>
        <p:spPr>
          <a:xfrm>
            <a:off x="10687154" y="37787"/>
            <a:ext cx="1399742" cy="307777"/>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lumMod val="65000"/>
                  </a:prstClr>
                </a:solidFill>
                <a:effectLst/>
                <a:uLnTx/>
                <a:uFillTx/>
                <a:latin typeface="Century Gothic" panose="020B0502020202020204" pitchFamily="34" charset="0"/>
                <a:ea typeface="AvantGarde Bk BT Book" charset="0"/>
                <a:cs typeface="AvantGarde Bk BT Book" charset="0"/>
              </a:rPr>
              <a:t>Digital Experts</a:t>
            </a:r>
          </a:p>
        </p:txBody>
      </p:sp>
      <p:sp>
        <p:nvSpPr>
          <p:cNvPr id="14" name="Rectangle 13"/>
          <p:cNvSpPr/>
          <p:nvPr/>
        </p:nvSpPr>
        <p:spPr>
          <a:xfrm>
            <a:off x="9288615" y="1174565"/>
            <a:ext cx="2455710" cy="461665"/>
          </a:xfrm>
          <a:prstGeom prst="rect">
            <a:avLst/>
          </a:prstGeom>
        </p:spPr>
        <p:txBody>
          <a:bodyPr wrap="square">
            <a:spAutoFit/>
          </a:bodyPr>
          <a:lstStyle/>
          <a:p>
            <a:pPr lvl="0" defTabSz="457147">
              <a:defRPr/>
            </a:pPr>
            <a:r>
              <a:rPr lang="en-US" sz="1200">
                <a:solidFill>
                  <a:srgbClr val="414241"/>
                </a:solidFill>
                <a:latin typeface="Century Gothic"/>
                <a:sym typeface="Wingdings" panose="05000000000000000000" pitchFamily="2" charset="2"/>
              </a:rPr>
              <a:t>Prescribed Learning:</a:t>
            </a:r>
          </a:p>
          <a:p>
            <a:pPr lvl="0" defTabSz="457147">
              <a:defRPr/>
            </a:pPr>
            <a:r>
              <a:rPr lang="en-US" sz="1200">
                <a:solidFill>
                  <a:srgbClr val="414241"/>
                </a:solidFill>
                <a:latin typeface="Century Gothic"/>
                <a:sym typeface="Wingdings" panose="05000000000000000000" pitchFamily="2" charset="2"/>
              </a:rPr>
              <a:t> Business Must</a:t>
            </a:r>
            <a:endParaRPr lang="en-US" sz="1200">
              <a:solidFill>
                <a:srgbClr val="414241"/>
              </a:solidFill>
              <a:latin typeface="Century Gothic"/>
            </a:endParaRPr>
          </a:p>
        </p:txBody>
      </p:sp>
    </p:spTree>
    <p:extLst>
      <p:ext uri="{BB962C8B-B14F-4D97-AF65-F5344CB8AC3E}">
        <p14:creationId xmlns:p14="http://schemas.microsoft.com/office/powerpoint/2010/main" val="3140617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a:extLst>
              <a:ext uri="{FF2B5EF4-FFF2-40B4-BE49-F238E27FC236}">
                <a16:creationId xmlns:a16="http://schemas.microsoft.com/office/drawing/2014/main" id="{70C20DC3-B08D-374A-B1BA-59397BE666B0}"/>
              </a:ext>
            </a:extLst>
          </p:cNvPr>
          <p:cNvSpPr txBox="1"/>
          <p:nvPr/>
        </p:nvSpPr>
        <p:spPr>
          <a:xfrm>
            <a:off x="2294473" y="1398366"/>
            <a:ext cx="6977971" cy="475874"/>
          </a:xfrm>
          <a:prstGeom prst="rect">
            <a:avLst/>
          </a:prstGeom>
          <a:noFill/>
        </p:spPr>
        <p:txBody>
          <a:bodyPr wrap="square" lIns="90273" tIns="45136" rIns="90273" bIns="45136" rtlCol="0">
            <a:spAutoFit/>
          </a:bodyPr>
          <a:lstStyle/>
          <a:p>
            <a:pPr defTabSz="451312">
              <a:lnSpc>
                <a:spcPts val="3006"/>
              </a:lnSpc>
            </a:pPr>
            <a:r>
              <a:rPr lang="en-GB" sz="2267" i="1">
                <a:solidFill>
                  <a:srgbClr val="1C59A6"/>
                </a:solidFill>
                <a:latin typeface="Century Gothic"/>
              </a:rPr>
              <a:t>COMMUNICATING FOR IMPACT</a:t>
            </a:r>
          </a:p>
        </p:txBody>
      </p:sp>
      <p:sp>
        <p:nvSpPr>
          <p:cNvPr id="36" name="object 4"/>
          <p:cNvSpPr txBox="1"/>
          <p:nvPr/>
        </p:nvSpPr>
        <p:spPr>
          <a:xfrm>
            <a:off x="2363245" y="2126379"/>
            <a:ext cx="3469811" cy="2978023"/>
          </a:xfrm>
          <a:prstGeom prst="rect">
            <a:avLst/>
          </a:prstGeom>
        </p:spPr>
        <p:txBody>
          <a:bodyPr vert="horz" wrap="square" lIns="0" tIns="12537" rIns="0" bIns="0" rtlCol="0" anchor="t">
            <a:spAutoFit/>
          </a:bodyPr>
          <a:lstStyle/>
          <a:p>
            <a:pPr defTabSz="451312"/>
            <a:r>
              <a:rPr lang="en-US" sz="1088" b="1">
                <a:solidFill>
                  <a:srgbClr val="000000"/>
                </a:solidFill>
                <a:latin typeface="Century Gothic"/>
              </a:rPr>
              <a:t>PROGRAM OVERVIEW</a:t>
            </a:r>
          </a:p>
          <a:p>
            <a:pPr defTabSz="451312">
              <a:lnSpc>
                <a:spcPct val="110000"/>
              </a:lnSpc>
            </a:pPr>
            <a:r>
              <a:rPr lang="en-GB" sz="997">
                <a:solidFill>
                  <a:srgbClr val="000000"/>
                </a:solidFill>
                <a:latin typeface="Century Gothic"/>
              </a:rPr>
              <a:t>At the end of the seminar, you should be able to:</a:t>
            </a:r>
          </a:p>
          <a:p>
            <a:pPr marL="155471" indent="-155471" defTabSz="451312">
              <a:lnSpc>
                <a:spcPct val="150000"/>
              </a:lnSpc>
              <a:buFont typeface="Arial" panose="020B0604020202020204" pitchFamily="34" charset="0"/>
              <a:buChar char="•"/>
            </a:pPr>
            <a:r>
              <a:rPr lang="en-US" sz="997">
                <a:solidFill>
                  <a:srgbClr val="000000"/>
                </a:solidFill>
                <a:latin typeface="Century Gothic"/>
              </a:rPr>
              <a:t>Develop resourceful English language patterns</a:t>
            </a:r>
          </a:p>
          <a:p>
            <a:pPr marL="155471" indent="-155471" defTabSz="451312">
              <a:lnSpc>
                <a:spcPct val="150000"/>
              </a:lnSpc>
              <a:buFont typeface="Arial" panose="020B0604020202020204" pitchFamily="34" charset="0"/>
              <a:buChar char="•"/>
            </a:pPr>
            <a:r>
              <a:rPr lang="en-US" sz="997">
                <a:solidFill>
                  <a:srgbClr val="000000"/>
                </a:solidFill>
                <a:latin typeface="Century Gothic"/>
              </a:rPr>
              <a:t>Present clear concise messages with style</a:t>
            </a:r>
          </a:p>
          <a:p>
            <a:pPr marL="155471" indent="-155471" defTabSz="451312">
              <a:lnSpc>
                <a:spcPct val="150000"/>
              </a:lnSpc>
              <a:buFont typeface="Arial" panose="020B0604020202020204" pitchFamily="34" charset="0"/>
              <a:buChar char="•"/>
            </a:pPr>
            <a:r>
              <a:rPr lang="en-US" sz="997">
                <a:solidFill>
                  <a:srgbClr val="000000"/>
                </a:solidFill>
                <a:latin typeface="Century Gothic"/>
              </a:rPr>
              <a:t>Increase self confidence in English presentation performance</a:t>
            </a:r>
          </a:p>
          <a:p>
            <a:pPr marL="155471" indent="-155471" defTabSz="451312">
              <a:lnSpc>
                <a:spcPct val="150000"/>
              </a:lnSpc>
              <a:buFont typeface="Arial" panose="020B0604020202020204" pitchFamily="34" charset="0"/>
              <a:buChar char="•"/>
            </a:pPr>
            <a:r>
              <a:rPr lang="en-US" sz="997">
                <a:solidFill>
                  <a:srgbClr val="000000"/>
                </a:solidFill>
                <a:latin typeface="Century Gothic"/>
              </a:rPr>
              <a:t>Improve all your English interpersonal communication</a:t>
            </a:r>
          </a:p>
          <a:p>
            <a:pPr marL="155471" indent="-155471" defTabSz="451312">
              <a:lnSpc>
                <a:spcPct val="150000"/>
              </a:lnSpc>
              <a:buFont typeface="Arial" panose="020B0604020202020204" pitchFamily="34" charset="0"/>
              <a:buChar char="•"/>
            </a:pPr>
            <a:r>
              <a:rPr lang="en-US" sz="997">
                <a:solidFill>
                  <a:srgbClr val="000000"/>
                </a:solidFill>
                <a:latin typeface="Century Gothic"/>
              </a:rPr>
              <a:t>Stimulate personal self-esteem &amp; resilience and foster greater influence &amp; persuasion </a:t>
            </a:r>
            <a:endParaRPr lang="it-IT" sz="1360">
              <a:solidFill>
                <a:srgbClr val="000000"/>
              </a:solidFill>
              <a:latin typeface="Century Gothic"/>
            </a:endParaRPr>
          </a:p>
          <a:p>
            <a:pPr defTabSz="451312">
              <a:lnSpc>
                <a:spcPct val="110000"/>
              </a:lnSpc>
            </a:pPr>
            <a:endParaRPr lang="it-IT" sz="1360">
              <a:solidFill>
                <a:srgbClr val="000000"/>
              </a:solidFill>
              <a:latin typeface="Century Gothic"/>
            </a:endParaRPr>
          </a:p>
          <a:p>
            <a:pPr defTabSz="451312">
              <a:lnSpc>
                <a:spcPct val="110000"/>
              </a:lnSpc>
            </a:pPr>
            <a:endParaRPr lang="it-IT" sz="1360">
              <a:solidFill>
                <a:srgbClr val="000000"/>
              </a:solidFill>
              <a:latin typeface="Century Gothic"/>
            </a:endParaRPr>
          </a:p>
          <a:p>
            <a:pPr defTabSz="451312">
              <a:lnSpc>
                <a:spcPct val="110000"/>
              </a:lnSpc>
            </a:pPr>
            <a:r>
              <a:rPr lang="en-US" sz="1088" b="1">
                <a:solidFill>
                  <a:srgbClr val="000000"/>
                </a:solidFill>
                <a:latin typeface="Century Gothic"/>
              </a:rPr>
              <a:t>WHO IS IT FOR? </a:t>
            </a:r>
          </a:p>
          <a:p>
            <a:pPr marL="97934" indent="-97934" defTabSz="451312">
              <a:spcBef>
                <a:spcPts val="272"/>
              </a:spcBef>
              <a:buClr>
                <a:srgbClr val="1C59A6"/>
              </a:buClr>
              <a:buSzPct val="80000"/>
              <a:buFont typeface="Arial"/>
              <a:buChar char="•"/>
            </a:pPr>
            <a:r>
              <a:rPr lang="en-GB" sz="1088" b="1">
                <a:solidFill>
                  <a:srgbClr val="000000"/>
                </a:solidFill>
                <a:latin typeface="Century Gothic"/>
              </a:rPr>
              <a:t>Anyone who needs to communicate with impact in meetings in English</a:t>
            </a:r>
            <a:endParaRPr lang="en-US" sz="1088" b="1">
              <a:solidFill>
                <a:srgbClr val="000000"/>
              </a:solidFill>
              <a:latin typeface="Century Gothic"/>
            </a:endParaRPr>
          </a:p>
        </p:txBody>
      </p:sp>
      <p:sp>
        <p:nvSpPr>
          <p:cNvPr id="38" name="Rectangle 14"/>
          <p:cNvSpPr/>
          <p:nvPr/>
        </p:nvSpPr>
        <p:spPr>
          <a:xfrm flipH="1">
            <a:off x="9435616" y="3159534"/>
            <a:ext cx="4006408" cy="538930"/>
          </a:xfrm>
          <a:custGeom>
            <a:avLst/>
            <a:gdLst>
              <a:gd name="connsiteX0" fmla="*/ 0 w 4727448"/>
              <a:gd name="connsiteY0" fmla="*/ 0 h 5143500"/>
              <a:gd name="connsiteX1" fmla="*/ 4727448 w 4727448"/>
              <a:gd name="connsiteY1" fmla="*/ 0 h 5143500"/>
              <a:gd name="connsiteX2" fmla="*/ 4727448 w 4727448"/>
              <a:gd name="connsiteY2" fmla="*/ 5143500 h 5143500"/>
              <a:gd name="connsiteX3" fmla="*/ 0 w 4727448"/>
              <a:gd name="connsiteY3" fmla="*/ 5143500 h 5143500"/>
              <a:gd name="connsiteX4" fmla="*/ 0 w 4727448"/>
              <a:gd name="connsiteY4" fmla="*/ 0 h 5143500"/>
              <a:gd name="connsiteX0" fmla="*/ 0 w 4727448"/>
              <a:gd name="connsiteY0" fmla="*/ 0 h 5152644"/>
              <a:gd name="connsiteX1" fmla="*/ 4727448 w 4727448"/>
              <a:gd name="connsiteY1" fmla="*/ 0 h 5152644"/>
              <a:gd name="connsiteX2" fmla="*/ 3410712 w 4727448"/>
              <a:gd name="connsiteY2" fmla="*/ 5152644 h 5152644"/>
              <a:gd name="connsiteX3" fmla="*/ 0 w 4727448"/>
              <a:gd name="connsiteY3" fmla="*/ 5143500 h 5152644"/>
              <a:gd name="connsiteX4" fmla="*/ 0 w 4727448"/>
              <a:gd name="connsiteY4" fmla="*/ 0 h 5152644"/>
              <a:gd name="connsiteX0" fmla="*/ 1155700 w 4727448"/>
              <a:gd name="connsiteY0" fmla="*/ 38100 h 5152644"/>
              <a:gd name="connsiteX1" fmla="*/ 4727448 w 4727448"/>
              <a:gd name="connsiteY1" fmla="*/ 0 h 5152644"/>
              <a:gd name="connsiteX2" fmla="*/ 3410712 w 4727448"/>
              <a:gd name="connsiteY2" fmla="*/ 5152644 h 5152644"/>
              <a:gd name="connsiteX3" fmla="*/ 0 w 4727448"/>
              <a:gd name="connsiteY3" fmla="*/ 5143500 h 5152644"/>
              <a:gd name="connsiteX4" fmla="*/ 1155700 w 4727448"/>
              <a:gd name="connsiteY4" fmla="*/ 38100 h 5152644"/>
              <a:gd name="connsiteX0" fmla="*/ 1003300 w 4727448"/>
              <a:gd name="connsiteY0" fmla="*/ 0 h 5152644"/>
              <a:gd name="connsiteX1" fmla="*/ 4727448 w 4727448"/>
              <a:gd name="connsiteY1" fmla="*/ 0 h 5152644"/>
              <a:gd name="connsiteX2" fmla="*/ 3410712 w 4727448"/>
              <a:gd name="connsiteY2" fmla="*/ 5152644 h 5152644"/>
              <a:gd name="connsiteX3" fmla="*/ 0 w 4727448"/>
              <a:gd name="connsiteY3" fmla="*/ 5143500 h 5152644"/>
              <a:gd name="connsiteX4" fmla="*/ 1003300 w 4727448"/>
              <a:gd name="connsiteY4" fmla="*/ 0 h 5152644"/>
              <a:gd name="connsiteX0" fmla="*/ 0 w 3724148"/>
              <a:gd name="connsiteY0" fmla="*/ 0 h 5152644"/>
              <a:gd name="connsiteX1" fmla="*/ 3724148 w 3724148"/>
              <a:gd name="connsiteY1" fmla="*/ 0 h 5152644"/>
              <a:gd name="connsiteX2" fmla="*/ 2407412 w 3724148"/>
              <a:gd name="connsiteY2" fmla="*/ 5152644 h 5152644"/>
              <a:gd name="connsiteX3" fmla="*/ 393700 w 3724148"/>
              <a:gd name="connsiteY3" fmla="*/ 5029200 h 5152644"/>
              <a:gd name="connsiteX4" fmla="*/ 0 w 3724148"/>
              <a:gd name="connsiteY4" fmla="*/ 0 h 5152644"/>
              <a:gd name="connsiteX0" fmla="*/ 0 w 3724148"/>
              <a:gd name="connsiteY0" fmla="*/ 0 h 5181600"/>
              <a:gd name="connsiteX1" fmla="*/ 3724148 w 3724148"/>
              <a:gd name="connsiteY1" fmla="*/ 0 h 5181600"/>
              <a:gd name="connsiteX2" fmla="*/ 2407412 w 3724148"/>
              <a:gd name="connsiteY2" fmla="*/ 5152644 h 5181600"/>
              <a:gd name="connsiteX3" fmla="*/ 12700 w 3724148"/>
              <a:gd name="connsiteY3" fmla="*/ 5181600 h 5181600"/>
              <a:gd name="connsiteX4" fmla="*/ 0 w 3724148"/>
              <a:gd name="connsiteY4" fmla="*/ 0 h 5181600"/>
              <a:gd name="connsiteX0" fmla="*/ 0 w 3724148"/>
              <a:gd name="connsiteY0" fmla="*/ 0 h 5152644"/>
              <a:gd name="connsiteX1" fmla="*/ 3724148 w 3724148"/>
              <a:gd name="connsiteY1" fmla="*/ 0 h 5152644"/>
              <a:gd name="connsiteX2" fmla="*/ 2407412 w 3724148"/>
              <a:gd name="connsiteY2" fmla="*/ 5152644 h 5152644"/>
              <a:gd name="connsiteX3" fmla="*/ 12700 w 3724148"/>
              <a:gd name="connsiteY3" fmla="*/ 5143500 h 5152644"/>
              <a:gd name="connsiteX4" fmla="*/ 0 w 3724148"/>
              <a:gd name="connsiteY4" fmla="*/ 0 h 5152644"/>
              <a:gd name="connsiteX0" fmla="*/ 0 w 3724148"/>
              <a:gd name="connsiteY0" fmla="*/ 0 h 5152644"/>
              <a:gd name="connsiteX1" fmla="*/ 3724148 w 3724148"/>
              <a:gd name="connsiteY1" fmla="*/ 0 h 5152644"/>
              <a:gd name="connsiteX2" fmla="*/ 2407412 w 3724148"/>
              <a:gd name="connsiteY2" fmla="*/ 5152644 h 5152644"/>
              <a:gd name="connsiteX3" fmla="*/ 12700 w 3724148"/>
              <a:gd name="connsiteY3" fmla="*/ 5150995 h 5152644"/>
              <a:gd name="connsiteX4" fmla="*/ 0 w 3724148"/>
              <a:gd name="connsiteY4" fmla="*/ 0 h 5152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4148" h="5152644">
                <a:moveTo>
                  <a:pt x="0" y="0"/>
                </a:moveTo>
                <a:lnTo>
                  <a:pt x="3724148" y="0"/>
                </a:lnTo>
                <a:lnTo>
                  <a:pt x="2407412" y="5152644"/>
                </a:lnTo>
                <a:lnTo>
                  <a:pt x="12700" y="5150995"/>
                </a:lnTo>
                <a:cubicBezTo>
                  <a:pt x="8467" y="3423795"/>
                  <a:pt x="4233" y="1727200"/>
                  <a:pt x="0" y="0"/>
                </a:cubicBezTo>
                <a:close/>
              </a:path>
            </a:pathLst>
          </a:custGeom>
          <a:gradFill flip="none" rotWithShape="1">
            <a:gsLst>
              <a:gs pos="0">
                <a:srgbClr val="002060"/>
              </a:gs>
              <a:gs pos="100000">
                <a:schemeClr val="accent1"/>
              </a:gs>
            </a:gsLst>
            <a:path path="circle">
              <a:fillToRect r="100000" b="100000"/>
            </a:path>
            <a:tileRect l="-100000" t="-100000"/>
          </a:gradFill>
          <a:effectLst/>
        </p:spPr>
        <p:txBody>
          <a:bodyPr wrap="square" rtlCol="0" anchor="ctr">
            <a:spAutoFit/>
          </a:bodyPr>
          <a:lstStyle/>
          <a:p>
            <a:pPr algn="ctr" defTabSz="451312"/>
            <a:endParaRPr lang="en-US" sz="2902">
              <a:solidFill>
                <a:srgbClr val="000000"/>
              </a:solidFill>
              <a:latin typeface="Century Gothic"/>
            </a:endParaRPr>
          </a:p>
        </p:txBody>
      </p:sp>
      <p:sp>
        <p:nvSpPr>
          <p:cNvPr id="42" name="object 4"/>
          <p:cNvSpPr txBox="1"/>
          <p:nvPr/>
        </p:nvSpPr>
        <p:spPr>
          <a:xfrm>
            <a:off x="6065606" y="2126379"/>
            <a:ext cx="1633007" cy="180078"/>
          </a:xfrm>
          <a:prstGeom prst="rect">
            <a:avLst/>
          </a:prstGeom>
        </p:spPr>
        <p:txBody>
          <a:bodyPr vert="horz" wrap="square" lIns="0" tIns="12537" rIns="0" bIns="0" rtlCol="0" anchor="t">
            <a:spAutoFit/>
          </a:bodyPr>
          <a:lstStyle/>
          <a:p>
            <a:pPr defTabSz="451312"/>
            <a:r>
              <a:rPr lang="fr-FR" sz="1088" b="1">
                <a:solidFill>
                  <a:srgbClr val="1C59A6"/>
                </a:solidFill>
                <a:latin typeface="Century Gothic"/>
              </a:rPr>
              <a:t>L’ORÉAL COMPETENCIES</a:t>
            </a:r>
            <a:r>
              <a:rPr lang="en-US" sz="1088" b="1">
                <a:solidFill>
                  <a:srgbClr val="000000"/>
                </a:solidFill>
                <a:latin typeface="Century Gothic"/>
              </a:rPr>
              <a:t> </a:t>
            </a:r>
          </a:p>
        </p:txBody>
      </p:sp>
      <p:sp>
        <p:nvSpPr>
          <p:cNvPr id="43" name="Rectangle à coins arrondis 9"/>
          <p:cNvSpPr/>
          <p:nvPr/>
        </p:nvSpPr>
        <p:spPr>
          <a:xfrm>
            <a:off x="6065606" y="2335334"/>
            <a:ext cx="1487140" cy="204047"/>
          </a:xfrm>
          <a:prstGeom prst="roundRect">
            <a:avLst/>
          </a:prstGeom>
          <a:solidFill>
            <a:srgbClr val="E12753"/>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05917" tIns="52958" rIns="105917" bIns="52958" rtlCol="0" anchor="ctr"/>
          <a:lstStyle/>
          <a:p>
            <a:pPr algn="ctr" defTabSz="451312"/>
            <a:r>
              <a:rPr lang="it-IT" sz="997" b="1" i="1">
                <a:solidFill>
                  <a:srgbClr val="FFFFFF"/>
                </a:solidFill>
                <a:latin typeface="Century Gothic" panose="020B0502020202020204" pitchFamily="34" charset="0"/>
              </a:rPr>
              <a:t>1. Integrator</a:t>
            </a:r>
          </a:p>
        </p:txBody>
      </p:sp>
      <p:sp>
        <p:nvSpPr>
          <p:cNvPr id="44" name="Rectangle à coins arrondis 9"/>
          <p:cNvSpPr/>
          <p:nvPr/>
        </p:nvSpPr>
        <p:spPr>
          <a:xfrm>
            <a:off x="6065605" y="2596371"/>
            <a:ext cx="1487140" cy="204047"/>
          </a:xfrm>
          <a:prstGeom prst="roundRect">
            <a:avLst/>
          </a:prstGeom>
          <a:solidFill>
            <a:srgbClr val="BFD324"/>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05917" tIns="52958" rIns="105917" bIns="52958" rtlCol="0" anchor="ctr"/>
          <a:lstStyle/>
          <a:p>
            <a:pPr algn="ctr" defTabSz="451312"/>
            <a:r>
              <a:rPr lang="nb-NO" sz="997" b="1" i="1">
                <a:solidFill>
                  <a:srgbClr val="FFFFFF"/>
                </a:solidFill>
                <a:latin typeface="Century Gothic" panose="020B0502020202020204" pitchFamily="34" charset="0"/>
              </a:rPr>
              <a:t>2. Strategist</a:t>
            </a:r>
          </a:p>
        </p:txBody>
      </p:sp>
      <p:sp>
        <p:nvSpPr>
          <p:cNvPr id="46" name="Rectangle à coins arrondis 9"/>
          <p:cNvSpPr/>
          <p:nvPr/>
        </p:nvSpPr>
        <p:spPr>
          <a:xfrm>
            <a:off x="6065606" y="3003325"/>
            <a:ext cx="3721209" cy="1335174"/>
          </a:xfrm>
          <a:prstGeom prst="roundRect">
            <a:avLst>
              <a:gd name="adj" fmla="val 0"/>
            </a:avLst>
          </a:prstGeom>
          <a:solidFill>
            <a:srgbClr val="B5BBE1"/>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05917" tIns="52958" rIns="105917" bIns="52958" rtlCol="0" anchor="ctr"/>
          <a:lstStyle/>
          <a:p>
            <a:pPr defTabSz="451312">
              <a:lnSpc>
                <a:spcPct val="120000"/>
              </a:lnSpc>
            </a:pPr>
            <a:r>
              <a:rPr lang="en-US" sz="997" b="1">
                <a:solidFill>
                  <a:srgbClr val="000000"/>
                </a:solidFill>
                <a:latin typeface="Century Gothic"/>
              </a:rPr>
              <a:t>Frequency</a:t>
            </a:r>
            <a:r>
              <a:rPr lang="en-US" sz="997">
                <a:solidFill>
                  <a:srgbClr val="000000"/>
                </a:solidFill>
                <a:latin typeface="Century Gothic"/>
              </a:rPr>
              <a:t>	Local		</a:t>
            </a:r>
          </a:p>
          <a:p>
            <a:pPr defTabSz="451312">
              <a:lnSpc>
                <a:spcPct val="120000"/>
              </a:lnSpc>
            </a:pPr>
            <a:r>
              <a:rPr lang="en-US" sz="997" b="1">
                <a:solidFill>
                  <a:srgbClr val="000000"/>
                </a:solidFill>
                <a:latin typeface="Century Gothic"/>
              </a:rPr>
              <a:t>Participants</a:t>
            </a:r>
            <a:r>
              <a:rPr lang="en-US" sz="997">
                <a:solidFill>
                  <a:srgbClr val="000000"/>
                </a:solidFill>
                <a:latin typeface="Century Gothic"/>
              </a:rPr>
              <a:t>	Local 		</a:t>
            </a:r>
          </a:p>
          <a:p>
            <a:pPr defTabSz="451312">
              <a:lnSpc>
                <a:spcPct val="120000"/>
              </a:lnSpc>
            </a:pPr>
            <a:r>
              <a:rPr lang="en-US" sz="997" b="1">
                <a:solidFill>
                  <a:srgbClr val="000000"/>
                </a:solidFill>
                <a:latin typeface="Century Gothic"/>
              </a:rPr>
              <a:t>Duration </a:t>
            </a:r>
            <a:r>
              <a:rPr lang="en-US" sz="997">
                <a:solidFill>
                  <a:srgbClr val="000000"/>
                </a:solidFill>
                <a:latin typeface="Century Gothic"/>
              </a:rPr>
              <a:t>	2 days </a:t>
            </a:r>
            <a:r>
              <a:rPr lang="en-GB" sz="997">
                <a:solidFill>
                  <a:srgbClr val="000000"/>
                </a:solidFill>
                <a:latin typeface="Century Gothic"/>
              </a:rPr>
              <a:t>	</a:t>
            </a:r>
          </a:p>
          <a:p>
            <a:pPr defTabSz="451312">
              <a:lnSpc>
                <a:spcPct val="120000"/>
              </a:lnSpc>
            </a:pPr>
            <a:r>
              <a:rPr lang="en-US" sz="997" b="1">
                <a:solidFill>
                  <a:srgbClr val="000000"/>
                </a:solidFill>
                <a:latin typeface="Century Gothic"/>
              </a:rPr>
              <a:t>Location </a:t>
            </a:r>
            <a:r>
              <a:rPr lang="en-US" sz="997">
                <a:solidFill>
                  <a:srgbClr val="000000"/>
                </a:solidFill>
                <a:latin typeface="Century Gothic"/>
              </a:rPr>
              <a:t>	Local 	</a:t>
            </a:r>
          </a:p>
          <a:p>
            <a:pPr defTabSz="451312">
              <a:lnSpc>
                <a:spcPct val="120000"/>
              </a:lnSpc>
            </a:pPr>
            <a:r>
              <a:rPr lang="en-US" sz="997" b="1">
                <a:solidFill>
                  <a:srgbClr val="000000"/>
                </a:solidFill>
                <a:latin typeface="Century Gothic"/>
              </a:rPr>
              <a:t>Unity Code</a:t>
            </a:r>
            <a:r>
              <a:rPr lang="en-US" sz="997">
                <a:solidFill>
                  <a:srgbClr val="000000"/>
                </a:solidFill>
                <a:latin typeface="Century Gothic"/>
              </a:rPr>
              <a:t>	KLO#10563</a:t>
            </a:r>
          </a:p>
          <a:p>
            <a:pPr defTabSz="451312">
              <a:lnSpc>
                <a:spcPct val="120000"/>
              </a:lnSpc>
              <a:tabLst>
                <a:tab pos="898276" algn="l"/>
              </a:tabLst>
            </a:pPr>
            <a:r>
              <a:rPr lang="fr-FR" sz="997" b="1">
                <a:solidFill>
                  <a:srgbClr val="000000"/>
                </a:solidFill>
                <a:latin typeface="Century Gothic"/>
              </a:rPr>
              <a:t>Program Manager: </a:t>
            </a:r>
            <a:r>
              <a:rPr lang="en-US" sz="997">
                <a:solidFill>
                  <a:srgbClr val="000000"/>
                </a:solidFill>
                <a:latin typeface="Century Gothic"/>
              </a:rPr>
              <a:t>Local Learning Managers</a:t>
            </a:r>
            <a:endParaRPr lang="fr-FR" sz="997">
              <a:solidFill>
                <a:srgbClr val="000000"/>
              </a:solidFill>
              <a:latin typeface="Century Gothic"/>
            </a:endParaRPr>
          </a:p>
        </p:txBody>
      </p:sp>
      <p:cxnSp>
        <p:nvCxnSpPr>
          <p:cNvPr id="51" name="Connecteur droit avec flèche 23"/>
          <p:cNvCxnSpPr/>
          <p:nvPr/>
        </p:nvCxnSpPr>
        <p:spPr>
          <a:xfrm>
            <a:off x="2354608" y="4338499"/>
            <a:ext cx="3469811" cy="0"/>
          </a:xfrm>
          <a:prstGeom prst="straightConnector1">
            <a:avLst/>
          </a:prstGeom>
          <a:ln w="12700" cmpd="sng">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 name="Chevron 3"/>
          <p:cNvSpPr/>
          <p:nvPr/>
        </p:nvSpPr>
        <p:spPr>
          <a:xfrm>
            <a:off x="5654779" y="5319987"/>
            <a:ext cx="169640" cy="538930"/>
          </a:xfrm>
          <a:prstGeom prst="chevron">
            <a:avLst/>
          </a:prstGeom>
        </p:spPr>
        <p:txBody>
          <a:bodyPr wrap="square" rtlCol="0" anchor="ctr">
            <a:spAutoFit/>
          </a:bodyPr>
          <a:lstStyle/>
          <a:p>
            <a:pPr algn="ctr" defTabSz="451312"/>
            <a:endParaRPr lang="en-US" sz="2902">
              <a:solidFill>
                <a:srgbClr val="000000"/>
              </a:solidFill>
              <a:latin typeface="Century Gothic"/>
            </a:endParaRPr>
          </a:p>
        </p:txBody>
      </p:sp>
      <p:sp>
        <p:nvSpPr>
          <p:cNvPr id="15" name="Rectangle à coins arrondis 9"/>
          <p:cNvSpPr/>
          <p:nvPr/>
        </p:nvSpPr>
        <p:spPr>
          <a:xfrm>
            <a:off x="1249766" y="511741"/>
            <a:ext cx="2049813" cy="512636"/>
          </a:xfrm>
          <a:prstGeom prst="roundRect">
            <a:avLst>
              <a:gd name="adj" fmla="val 0"/>
            </a:avLst>
          </a:prstGeom>
          <a:solidFill>
            <a:srgbClr val="13A538"/>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05917" tIns="52958" rIns="105917" bIns="52958" rtlCol="0" anchor="ctr"/>
          <a:lstStyle/>
          <a:p>
            <a:pPr algn="ctr" defTabSz="451312"/>
            <a:r>
              <a:rPr lang="fr-FR" sz="997" b="1">
                <a:solidFill>
                  <a:srgbClr val="FFFFFF"/>
                </a:solidFill>
                <a:latin typeface="Century Gothic" panose="020B0502020202020204" pitchFamily="34" charset="0"/>
              </a:rPr>
              <a:t>GROUP STRATEGIC SKILLS</a:t>
            </a:r>
          </a:p>
        </p:txBody>
      </p:sp>
      <p:sp>
        <p:nvSpPr>
          <p:cNvPr id="16" name="Rectangle à coins arrondis 9"/>
          <p:cNvSpPr/>
          <p:nvPr/>
        </p:nvSpPr>
        <p:spPr>
          <a:xfrm>
            <a:off x="3372741" y="515052"/>
            <a:ext cx="2049813" cy="512636"/>
          </a:xfrm>
          <a:prstGeom prst="roundRect">
            <a:avLst>
              <a:gd name="adj" fmla="val 0"/>
            </a:avLst>
          </a:prstGeom>
          <a:solidFill>
            <a:srgbClr val="92D050"/>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05917" tIns="52958" rIns="105917" bIns="52958" rtlCol="0" anchor="ctr"/>
          <a:lstStyle/>
          <a:p>
            <a:pPr algn="ctr" defTabSz="451312"/>
            <a:r>
              <a:rPr lang="fr-FR" sz="997" b="1">
                <a:solidFill>
                  <a:srgbClr val="FFFFFF"/>
                </a:solidFill>
                <a:latin typeface="Century Gothic" panose="020B0502020202020204" pitchFamily="34" charset="0"/>
              </a:rPr>
              <a:t>INTER-PERSONAL COMMUNICATION</a:t>
            </a:r>
          </a:p>
        </p:txBody>
      </p:sp>
      <p:sp>
        <p:nvSpPr>
          <p:cNvPr id="17" name="Slide Number Placeholder 3"/>
          <p:cNvSpPr>
            <a:spLocks noGrp="1"/>
          </p:cNvSpPr>
          <p:nvPr>
            <p:ph type="sldNum" sz="quarter" idx="4294967295"/>
          </p:nvPr>
        </p:nvSpPr>
        <p:spPr>
          <a:xfrm>
            <a:off x="8196034" y="6356355"/>
            <a:ext cx="2261576" cy="365125"/>
          </a:xfrm>
          <a:prstGeom prst="rect">
            <a:avLst/>
          </a:prstGeom>
        </p:spPr>
        <p:txBody>
          <a:bodyPr/>
          <a:lstStyle/>
          <a:p>
            <a:pPr defTabSz="451312"/>
            <a:fld id="{9D9FFB24-9C54-CE4A-BA69-4FD412B00E07}" type="slidenum">
              <a:rPr lang="en-US">
                <a:solidFill>
                  <a:srgbClr val="999999"/>
                </a:solidFill>
                <a:latin typeface="Century Gothic"/>
              </a:rPr>
              <a:pPr defTabSz="451312"/>
              <a:t>5</a:t>
            </a:fld>
            <a:endParaRPr lang="en-US">
              <a:solidFill>
                <a:srgbClr val="999999"/>
              </a:solidFill>
              <a:latin typeface="Century Gothic"/>
            </a:endParaRPr>
          </a:p>
        </p:txBody>
      </p:sp>
      <p:sp>
        <p:nvSpPr>
          <p:cNvPr id="18" name="object 4"/>
          <p:cNvSpPr txBox="1"/>
          <p:nvPr/>
        </p:nvSpPr>
        <p:spPr>
          <a:xfrm>
            <a:off x="2354608" y="5323803"/>
            <a:ext cx="5473560" cy="333516"/>
          </a:xfrm>
          <a:prstGeom prst="rect">
            <a:avLst/>
          </a:prstGeom>
        </p:spPr>
        <p:txBody>
          <a:bodyPr vert="horz" wrap="square" lIns="0" tIns="12537" rIns="0" bIns="0" rtlCol="0" anchor="t">
            <a:spAutoFit/>
          </a:bodyPr>
          <a:lstStyle/>
          <a:p>
            <a:pPr defTabSz="451312"/>
            <a:r>
              <a:rPr lang="de-DE" sz="1088" b="1">
                <a:solidFill>
                  <a:srgbClr val="1C59A6"/>
                </a:solidFill>
                <a:latin typeface="Century Gothic"/>
              </a:rPr>
              <a:t>THE LEARNING JOURNEY</a:t>
            </a:r>
          </a:p>
          <a:p>
            <a:pPr defTabSz="451312"/>
            <a:r>
              <a:rPr lang="en-GB" sz="997">
                <a:solidFill>
                  <a:srgbClr val="000000"/>
                </a:solidFill>
                <a:latin typeface="Century Gothic"/>
              </a:rPr>
              <a:t>2-day seminar with an external communication expert</a:t>
            </a:r>
          </a:p>
        </p:txBody>
      </p:sp>
      <p:pic>
        <p:nvPicPr>
          <p:cNvPr id="19" name="Image 14">
            <a:hlinkClick r:id="rId3" action="ppaction://hlinksldjump"/>
          </p:cNvPr>
          <p:cNvPicPr>
            <a:picLocks noChangeAspect="1"/>
          </p:cNvPicPr>
          <p:nvPr/>
        </p:nvPicPr>
        <p:blipFill rotWithShape="1">
          <a:blip r:embed="rId4" cstate="screen">
            <a:extLst>
              <a:ext uri="{28A0092B-C50C-407E-A947-70E740481C1C}">
                <a14:useLocalDpi xmlns:a14="http://schemas.microsoft.com/office/drawing/2010/main"/>
              </a:ext>
            </a:extLst>
          </a:blip>
          <a:srcRect l="15211" t="3218" r="17357" b="15096"/>
          <a:stretch/>
        </p:blipFill>
        <p:spPr>
          <a:xfrm>
            <a:off x="11635890" y="6301604"/>
            <a:ext cx="352289" cy="426751"/>
          </a:xfrm>
          <a:prstGeom prst="rect">
            <a:avLst/>
          </a:prstGeom>
        </p:spPr>
      </p:pic>
      <p:sp>
        <p:nvSpPr>
          <p:cNvPr id="20" name="ZoneTexte 19">
            <a:hlinkClick r:id="rId3"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GB" sz="1100" b="1">
                <a:latin typeface="Century Gothic" panose="020B0502020202020204" pitchFamily="34" charset="0"/>
              </a:rPr>
              <a:t>Back to snapshot</a:t>
            </a:r>
          </a:p>
        </p:txBody>
      </p:sp>
    </p:spTree>
    <p:extLst>
      <p:ext uri="{BB962C8B-B14F-4D97-AF65-F5344CB8AC3E}">
        <p14:creationId xmlns:p14="http://schemas.microsoft.com/office/powerpoint/2010/main" val="31331803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solidFill>
                  <a:prstClr val="white"/>
                </a:solidFill>
              </a:rPr>
              <a:t>APAC CMO SUMMIT</a:t>
            </a:r>
            <a:endParaRPr lang="en-US"/>
          </a:p>
        </p:txBody>
      </p:sp>
      <p:sp>
        <p:nvSpPr>
          <p:cNvPr id="5" name="Rectangle 4"/>
          <p:cNvSpPr/>
          <p:nvPr/>
        </p:nvSpPr>
        <p:spPr>
          <a:xfrm>
            <a:off x="561975" y="1036436"/>
            <a:ext cx="7651715" cy="5048985"/>
          </a:xfrm>
          <a:prstGeom prst="rect">
            <a:avLst/>
          </a:prstGeom>
          <a:noFill/>
        </p:spPr>
        <p:txBody>
          <a:bodyPr wrap="square" lIns="91436" tIns="45718" rIns="91436" bIns="45718">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Teaser</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Cross Divisional</a:t>
            </a:r>
            <a:r>
              <a:rPr lang="en-US" sz="1200">
                <a:solidFill>
                  <a:srgbClr val="414241"/>
                </a:solidFill>
                <a:latin typeface="Century Gothic" panose="020B0502020202020204" pitchFamily="34" charset="0"/>
                <a:ea typeface="AvantGarde Bk BT Book" charset="0"/>
                <a:cs typeface="AvantGarde Bk BT Book" charset="0"/>
              </a:rPr>
              <a:t>, Cross Functional </a:t>
            </a: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Zone Digital Summit </a:t>
            </a:r>
            <a:endPar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Learning Objectives</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Share country and division best practices</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Focus on different expertise topic to have actionable and insightful takeaways</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Network internally and externally with key stakeholders</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Learn how Precision Ad. tools used by media agencies work, where to audit campaign performance and how to detect pitfalls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Target</a:t>
            </a:r>
          </a:p>
          <a:p>
            <a:pPr defTabSz="457147">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CMO, Heads of digital (country, division), </a:t>
            </a:r>
            <a:r>
              <a:rPr lang="en-US" sz="1200">
                <a:solidFill>
                  <a:srgbClr val="414241"/>
                </a:solidFill>
                <a:latin typeface="Century Gothic" panose="020B0502020202020204" pitchFamily="34" charset="0"/>
                <a:ea typeface="AvantGarde Bk BT Book" charset="0"/>
                <a:cs typeface="AvantGarde Bk BT Book" charset="0"/>
              </a:rPr>
              <a:t>CCO CMI Heads, </a:t>
            </a: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Media &amp; Consumer touch points manager/director, </a:t>
            </a:r>
            <a:r>
              <a:rPr lang="en-US" sz="1200">
                <a:solidFill>
                  <a:srgbClr val="414241"/>
                </a:solidFill>
                <a:latin typeface="Century Gothic" panose="020B0502020202020204" pitchFamily="34" charset="0"/>
                <a:ea typeface="AvantGarde Bk BT Book" charset="0"/>
                <a:cs typeface="AvantGarde Bk BT Book" charset="0"/>
              </a:rPr>
              <a:t>E-commerce head</a:t>
            </a:r>
          </a:p>
          <a:p>
            <a:pPr defTabSz="457147">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None</a:t>
            </a: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3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484573"/>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Duration: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3 days</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8" name="Rectangle 7"/>
          <p:cNvSpPr/>
          <p:nvPr/>
        </p:nvSpPr>
        <p:spPr>
          <a:xfrm>
            <a:off x="9288615" y="3704615"/>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 code: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23592</a:t>
            </a:r>
          </a:p>
        </p:txBody>
      </p:sp>
      <p:sp>
        <p:nvSpPr>
          <p:cNvPr id="15" name="Rectangle 14"/>
          <p:cNvSpPr/>
          <p:nvPr/>
        </p:nvSpPr>
        <p:spPr>
          <a:xfrm>
            <a:off x="9288615" y="4224391"/>
            <a:ext cx="2256049"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Center:</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 APAC Zone</a:t>
            </a:r>
          </a:p>
        </p:txBody>
      </p:sp>
      <p:sp>
        <p:nvSpPr>
          <p:cNvPr id="16" name="Rectangle 15"/>
          <p:cNvSpPr/>
          <p:nvPr/>
        </p:nvSpPr>
        <p:spPr>
          <a:xfrm>
            <a:off x="9288615" y="4938438"/>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ea"/>
                <a:cs typeface="+mn-cs"/>
              </a:rPr>
              <a:t>Training cost: </a:t>
            </a:r>
            <a:r>
              <a:rPr lang="en-US" sz="1200" b="1" noProof="0">
                <a:solidFill>
                  <a:srgbClr val="414241"/>
                </a:solidFill>
                <a:latin typeface="Century Gothic"/>
              </a:rPr>
              <a:t>CNY 0</a:t>
            </a:r>
            <a:endParaRPr kumimoji="0" lang="en-US" sz="1200" b="1" i="0" u="none" strike="noStrike" kern="1200" cap="none" spc="0" normalizeH="0" baseline="0" noProof="0">
              <a:ln>
                <a:noFill/>
              </a:ln>
              <a:solidFill>
                <a:srgbClr val="414241"/>
              </a:solidFill>
              <a:effectLst/>
              <a:uLnTx/>
              <a:uFillTx/>
              <a:latin typeface="Century Gothic"/>
              <a:ea typeface="+mn-ea"/>
              <a:cs typeface="+mn-cs"/>
            </a:endParaRPr>
          </a:p>
        </p:txBody>
      </p:sp>
      <p:sp>
        <p:nvSpPr>
          <p:cNvPr id="41" name="Rectangle 40"/>
          <p:cNvSpPr/>
          <p:nvPr/>
        </p:nvSpPr>
        <p:spPr>
          <a:xfrm>
            <a:off x="9288614" y="1878824"/>
            <a:ext cx="2188551"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Location: </a:t>
            </a:r>
            <a:r>
              <a:rPr lang="en-US" sz="1200" b="1">
                <a:solidFill>
                  <a:srgbClr val="414241"/>
                </a:solidFill>
                <a:latin typeface="Century Gothic" panose="020B0502020202020204" pitchFamily="34" charset="0"/>
              </a:rPr>
              <a:t>APAC city – rotating based on needs</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English</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err="1">
                <a:ln>
                  <a:noFill/>
                </a:ln>
                <a:solidFill>
                  <a:srgbClr val="414241"/>
                </a:solidFill>
                <a:effectLst/>
                <a:uLnTx/>
                <a:uFillTx/>
                <a:latin typeface="Century Gothic" panose="020B0502020202020204" pitchFamily="34" charset="0"/>
                <a:ea typeface="+mn-ea"/>
                <a:cs typeface="+mn-cs"/>
              </a:rPr>
              <a:t>forMetris</a:t>
            </a: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2</a:t>
            </a:r>
          </a:p>
        </p:txBody>
      </p:sp>
      <p:sp>
        <p:nvSpPr>
          <p:cNvPr id="18" name="ZoneTexte 17"/>
          <p:cNvSpPr txBox="1"/>
          <p:nvPr/>
        </p:nvSpPr>
        <p:spPr>
          <a:xfrm>
            <a:off x="10687154" y="37787"/>
            <a:ext cx="1399742" cy="307777"/>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lumMod val="65000"/>
                  </a:prstClr>
                </a:solidFill>
                <a:effectLst/>
                <a:uLnTx/>
                <a:uFillTx/>
                <a:latin typeface="Century Gothic" panose="020B0502020202020204" pitchFamily="34" charset="0"/>
                <a:ea typeface="AvantGarde Bk BT Book" charset="0"/>
                <a:cs typeface="AvantGarde Bk BT Book" charset="0"/>
              </a:rPr>
              <a:t>Digital Experts</a:t>
            </a:r>
          </a:p>
        </p:txBody>
      </p:sp>
      <p:sp>
        <p:nvSpPr>
          <p:cNvPr id="14" name="Rectangle 13"/>
          <p:cNvSpPr/>
          <p:nvPr/>
        </p:nvSpPr>
        <p:spPr>
          <a:xfrm>
            <a:off x="9288615" y="1174565"/>
            <a:ext cx="2455710" cy="461665"/>
          </a:xfrm>
          <a:prstGeom prst="rect">
            <a:avLst/>
          </a:prstGeom>
        </p:spPr>
        <p:txBody>
          <a:bodyPr wrap="square">
            <a:spAutoFit/>
          </a:bodyPr>
          <a:lstStyle/>
          <a:p>
            <a:pPr lvl="0" defTabSz="457147">
              <a:defRPr/>
            </a:pPr>
            <a:r>
              <a:rPr lang="en-US" sz="1200">
                <a:solidFill>
                  <a:srgbClr val="414241"/>
                </a:solidFill>
                <a:latin typeface="Century Gothic"/>
                <a:sym typeface="Wingdings" panose="05000000000000000000" pitchFamily="2" charset="2"/>
              </a:rPr>
              <a:t>Prescribed Learning:</a:t>
            </a:r>
          </a:p>
          <a:p>
            <a:pPr lvl="0" defTabSz="457147">
              <a:defRPr/>
            </a:pPr>
            <a:r>
              <a:rPr lang="en-US" sz="1200">
                <a:solidFill>
                  <a:srgbClr val="414241"/>
                </a:solidFill>
                <a:latin typeface="Century Gothic"/>
                <a:sym typeface="Wingdings" panose="05000000000000000000" pitchFamily="2" charset="2"/>
              </a:rPr>
              <a:t> Business Must</a:t>
            </a:r>
            <a:endParaRPr lang="en-US" sz="1200">
              <a:solidFill>
                <a:srgbClr val="414241"/>
              </a:solidFill>
              <a:latin typeface="Century Gothic"/>
            </a:endParaRPr>
          </a:p>
        </p:txBody>
      </p:sp>
    </p:spTree>
    <p:extLst>
      <p:ext uri="{BB962C8B-B14F-4D97-AF65-F5344CB8AC3E}">
        <p14:creationId xmlns:p14="http://schemas.microsoft.com/office/powerpoint/2010/main" val="35481882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latin typeface="Century Gothic"/>
              </a:rPr>
              <a:t>E-Commerce Essentials</a:t>
            </a:r>
          </a:p>
        </p:txBody>
      </p:sp>
      <p:sp>
        <p:nvSpPr>
          <p:cNvPr id="5" name="Rectangle 4"/>
          <p:cNvSpPr/>
          <p:nvPr/>
        </p:nvSpPr>
        <p:spPr>
          <a:xfrm>
            <a:off x="561975" y="1036436"/>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Teaser</a:t>
            </a:r>
          </a:p>
          <a:p>
            <a:pPr defTabSz="457147">
              <a:defRPr/>
            </a:pPr>
            <a:r>
              <a:rPr lang="en-GB" sz="1200">
                <a:solidFill>
                  <a:srgbClr val="414241"/>
                </a:solidFill>
                <a:latin typeface="Century Gothic"/>
                <a:ea typeface="+mn-lt"/>
                <a:cs typeface="+mn-lt"/>
              </a:rPr>
              <a:t>All the basics you need to know to start you E-Com journey.</a:t>
            </a:r>
            <a:endParaRPr lang="en-GB">
              <a:solidFill>
                <a:srgbClr val="414241"/>
              </a:solidFill>
              <a:latin typeface="Century Gothic"/>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Times New Roman" panose="02020603050405020304" pitchFamily="18" charset="0"/>
              <a:cs typeface="Times New Roman" panose="02020603050405020304" pitchFamily="18"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Learning Modules</a:t>
            </a:r>
          </a:p>
          <a:p>
            <a:pPr marL="180975" indent="-180975" defTabSz="457147">
              <a:buFont typeface="Arial" panose="020B0604020202020204" pitchFamily="34" charset="0"/>
              <a:buChar char="•"/>
              <a:defRPr/>
            </a:pPr>
            <a:r>
              <a:rPr lang="en-US" sz="1200">
                <a:solidFill>
                  <a:srgbClr val="414241"/>
                </a:solidFill>
                <a:latin typeface="Century Gothic"/>
                <a:ea typeface="AvantGarde Bk BT Book" charset="0"/>
                <a:cs typeface="AvantGarde Bk BT Book" charset="0"/>
              </a:rPr>
              <a:t>Intro to E-Commerce (market, consumer, </a:t>
            </a:r>
            <a:r>
              <a:rPr lang="en-US" sz="1200" err="1">
                <a:solidFill>
                  <a:srgbClr val="414241"/>
                </a:solidFill>
                <a:latin typeface="Century Gothic"/>
                <a:ea typeface="AvantGarde Bk BT Book" charset="0"/>
                <a:cs typeface="AvantGarde Bk BT Book" charset="0"/>
              </a:rPr>
              <a:t>L’Oreal</a:t>
            </a:r>
            <a:r>
              <a:rPr lang="en-US" sz="1200">
                <a:solidFill>
                  <a:srgbClr val="414241"/>
                </a:solidFill>
                <a:latin typeface="Century Gothic"/>
                <a:ea typeface="AvantGarde Bk BT Book" charset="0"/>
                <a:cs typeface="AvantGarde Bk BT Book" charset="0"/>
              </a:rPr>
              <a:t> Organization)</a:t>
            </a:r>
          </a:p>
          <a:p>
            <a:pPr marL="180975" indent="-180975" defTabSz="457147">
              <a:buFont typeface="Arial" panose="020B0604020202020204" pitchFamily="34" charset="0"/>
              <a:buChar char="•"/>
              <a:defRPr/>
            </a:pPr>
            <a:r>
              <a:rPr lang="en-US" sz="1200">
                <a:solidFill>
                  <a:srgbClr val="414241"/>
                </a:solidFill>
                <a:latin typeface="Century Gothic"/>
                <a:ea typeface="AvantGarde Bk BT Book" charset="0"/>
                <a:cs typeface="AvantGarde Bk BT Book" charset="0"/>
              </a:rPr>
              <a:t>E-Commerce Data</a:t>
            </a:r>
          </a:p>
          <a:p>
            <a:pPr marL="180975" indent="-180975" defTabSz="457147">
              <a:buFont typeface="Arial" panose="020B0604020202020204" pitchFamily="34" charset="0"/>
              <a:buChar char="•"/>
              <a:defRPr/>
            </a:pPr>
            <a:r>
              <a:rPr lang="en-US" sz="1200">
                <a:solidFill>
                  <a:srgbClr val="414241"/>
                </a:solidFill>
                <a:latin typeface="Century Gothic"/>
                <a:ea typeface="AvantGarde Bk BT Book" charset="0"/>
                <a:cs typeface="AvantGarde Bk BT Book" charset="0"/>
              </a:rPr>
              <a:t>E-Commerce Digital Content</a:t>
            </a:r>
          </a:p>
          <a:p>
            <a:pPr marL="180975" indent="-180975" defTabSz="457147">
              <a:buFont typeface="Arial" panose="020B0604020202020204" pitchFamily="34" charset="0"/>
              <a:buChar char="•"/>
              <a:defRPr/>
            </a:pPr>
            <a:r>
              <a:rPr lang="en-US" sz="1200">
                <a:solidFill>
                  <a:srgbClr val="414241"/>
                </a:solidFill>
                <a:latin typeface="Century Gothic"/>
                <a:ea typeface="AvantGarde Bk BT Book" charset="0"/>
                <a:cs typeface="AvantGarde Bk BT Book" charset="0"/>
              </a:rPr>
              <a:t>E-Commerce Traffic</a:t>
            </a:r>
          </a:p>
          <a:p>
            <a:pPr marL="180975" indent="-180975" defTabSz="457147">
              <a:buFont typeface="Arial" panose="020B0604020202020204" pitchFamily="34" charset="0"/>
              <a:buChar char="•"/>
              <a:defRPr/>
            </a:pPr>
            <a:r>
              <a:rPr lang="en-US" sz="1200">
                <a:solidFill>
                  <a:srgbClr val="414241"/>
                </a:solidFill>
                <a:latin typeface="Century Gothic"/>
                <a:ea typeface="AvantGarde Bk BT Book" charset="0"/>
                <a:cs typeface="AvantGarde Bk BT Book" charset="0"/>
              </a:rPr>
              <a:t>E-Commerce Assortment </a:t>
            </a:r>
          </a:p>
          <a:p>
            <a:pPr marL="180975" indent="-180975" defTabSz="457147">
              <a:buFont typeface="Arial" panose="020B0604020202020204" pitchFamily="34" charset="0"/>
              <a:buChar char="•"/>
              <a:defRPr/>
            </a:pPr>
            <a:r>
              <a:rPr lang="en-US" sz="1200">
                <a:solidFill>
                  <a:srgbClr val="414241"/>
                </a:solidFill>
                <a:latin typeface="Century Gothic"/>
                <a:ea typeface="AvantGarde Bk BT Book" charset="0"/>
                <a:cs typeface="AvantGarde Bk BT Book" charset="0"/>
              </a:rPr>
              <a:t>E-Commerce </a:t>
            </a:r>
            <a:r>
              <a:rPr lang="en-US" sz="1200" err="1">
                <a:solidFill>
                  <a:srgbClr val="414241"/>
                </a:solidFill>
                <a:latin typeface="Century Gothic"/>
                <a:ea typeface="AvantGarde Bk BT Book" charset="0"/>
                <a:cs typeface="AvantGarde Bk BT Book" charset="0"/>
              </a:rPr>
              <a:t>Fullfilment</a:t>
            </a:r>
            <a:r>
              <a:rPr lang="en-US" sz="1200">
                <a:solidFill>
                  <a:srgbClr val="414241"/>
                </a:solidFill>
                <a:latin typeface="Century Gothic"/>
                <a:ea typeface="AvantGarde Bk BT Book" charset="0"/>
                <a:cs typeface="AvantGarde Bk BT Book" charset="0"/>
              </a:rPr>
              <a:t> &amp; Payment</a:t>
            </a:r>
          </a:p>
          <a:p>
            <a:pPr marL="180975" indent="-180975" defTabSz="457147">
              <a:buFont typeface="Arial" panose="020B0604020202020204" pitchFamily="34" charset="0"/>
              <a:buChar char="•"/>
              <a:defRPr/>
            </a:pPr>
            <a:r>
              <a:rPr lang="en-US" sz="1200">
                <a:solidFill>
                  <a:srgbClr val="414241"/>
                </a:solidFill>
                <a:latin typeface="Century Gothic"/>
                <a:ea typeface="AvantGarde Bk BT Book" charset="0"/>
                <a:cs typeface="AvantGarde Bk BT Book" charset="0"/>
              </a:rPr>
              <a:t>E-Commerce Online Business Plans (</a:t>
            </a:r>
            <a:r>
              <a:rPr lang="en-US" sz="1200" err="1">
                <a:solidFill>
                  <a:srgbClr val="414241"/>
                </a:solidFill>
                <a:latin typeface="Century Gothic"/>
                <a:ea typeface="AvantGarde Bk BT Book" charset="0"/>
                <a:cs typeface="AvantGarde Bk BT Book" charset="0"/>
              </a:rPr>
              <a:t>eJBPs</a:t>
            </a:r>
            <a:r>
              <a:rPr lang="en-US" sz="1200">
                <a:solidFill>
                  <a:srgbClr val="414241"/>
                </a:solidFill>
                <a:latin typeface="Century Gothic"/>
                <a:ea typeface="AvantGarde Bk BT Book" charset="0"/>
                <a:cs typeface="AvantGarde Bk BT Book"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Calibri"/>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Target</a:t>
            </a:r>
          </a:p>
          <a:p>
            <a:pPr>
              <a:defRPr/>
            </a:pPr>
            <a:r>
              <a:rPr lang="en-US" sz="1200" b="1">
                <a:solidFill>
                  <a:srgbClr val="414241"/>
                </a:solidFill>
                <a:latin typeface="Century Gothic"/>
              </a:rPr>
              <a:t>“Business Must"</a:t>
            </a:r>
            <a:r>
              <a:rPr lang="en-US" sz="1200">
                <a:solidFill>
                  <a:srgbClr val="414241"/>
                </a:solidFill>
                <a:latin typeface="Century Gothic"/>
              </a:rPr>
              <a:t> </a:t>
            </a:r>
            <a:r>
              <a:rPr kumimoji="0" lang="en-US" sz="1200" b="0" i="0" u="none" strike="noStrike" kern="1200" cap="none" spc="0" normalizeH="0" baseline="0" noProof="0">
                <a:ln>
                  <a:noFill/>
                </a:ln>
                <a:solidFill>
                  <a:srgbClr val="414241"/>
                </a:solidFill>
                <a:effectLst/>
                <a:uLnTx/>
                <a:uFillTx/>
                <a:latin typeface="Century Gothic"/>
                <a:ea typeface="+mn-ea"/>
                <a:cs typeface="+mn-cs"/>
              </a:rPr>
              <a:t> for Digital, </a:t>
            </a:r>
            <a:r>
              <a:rPr lang="en-GB" sz="1200">
                <a:solidFill>
                  <a:srgbClr val="414241"/>
                </a:solidFill>
                <a:latin typeface="Century Gothic"/>
              </a:rPr>
              <a:t>Marketing, Commerce, Finance</a:t>
            </a:r>
          </a:p>
          <a:p>
            <a:pPr>
              <a:defRPr/>
            </a:pPr>
            <a:r>
              <a:rPr kumimoji="0" lang="en-US" sz="1200" b="1" i="0" u="none" strike="noStrike" kern="1200" cap="none" spc="0" normalizeH="0" baseline="0" noProof="0">
                <a:ln>
                  <a:noFill/>
                </a:ln>
                <a:solidFill>
                  <a:srgbClr val="414241"/>
                </a:solidFill>
                <a:effectLst/>
                <a:uLnTx/>
                <a:uFillTx/>
                <a:latin typeface="Century Gothic"/>
                <a:ea typeface="+mn-ea"/>
                <a:cs typeface="+mn-cs"/>
              </a:rPr>
              <a:t>"Upon Request" </a:t>
            </a:r>
            <a:r>
              <a:rPr kumimoji="0" lang="en-US" sz="1200" b="0" i="0" u="none" strike="noStrike" kern="1200" cap="none" spc="0" normalizeH="0" baseline="0" noProof="0">
                <a:ln>
                  <a:noFill/>
                </a:ln>
                <a:solidFill>
                  <a:srgbClr val="414241"/>
                </a:solidFill>
                <a:effectLst/>
                <a:uLnTx/>
                <a:uFillTx/>
                <a:latin typeface="Century Gothic"/>
                <a:ea typeface="+mn-ea"/>
                <a:cs typeface="+mn-cs"/>
              </a:rPr>
              <a:t>for </a:t>
            </a:r>
            <a:r>
              <a:rPr lang="en-GB" sz="1200">
                <a:solidFill>
                  <a:srgbClr val="414241"/>
                </a:solidFill>
                <a:latin typeface="Century Gothic"/>
              </a:rPr>
              <a:t>Supply, HR, others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lt"/>
              <a:cs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Calibri"/>
              </a:rPr>
              <a:t>None</a:t>
            </a: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Calibri"/>
            </a:endParaRP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3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480130"/>
            <a:ext cx="1886936"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ea"/>
                <a:cs typeface="+mn-cs"/>
              </a:rPr>
              <a:t>Duration: </a:t>
            </a:r>
            <a:r>
              <a:rPr kumimoji="0" lang="en-US" sz="1200" b="1" i="0" u="none" strike="noStrike" kern="1200" cap="none" spc="0" normalizeH="0" baseline="0" noProof="0">
                <a:ln>
                  <a:noFill/>
                </a:ln>
                <a:solidFill>
                  <a:srgbClr val="414241"/>
                </a:solidFill>
                <a:effectLst/>
                <a:uLnTx/>
                <a:uFillTx/>
                <a:latin typeface="Century Gothic"/>
                <a:ea typeface="+mn-ea"/>
                <a:cs typeface="+mn-cs"/>
              </a:rPr>
              <a:t>2.5 days </a:t>
            </a:r>
            <a:endParaRPr kumimoji="0" lang="en-US" sz="900" b="1" i="0" u="none" strike="noStrike" kern="1200" cap="none" spc="0" normalizeH="0" baseline="0" noProof="0">
              <a:ln>
                <a:noFill/>
              </a:ln>
              <a:solidFill>
                <a:srgbClr val="414241"/>
              </a:solidFill>
              <a:effectLst/>
              <a:uLnTx/>
              <a:uFillTx/>
              <a:latin typeface="Century Gothic"/>
              <a:ea typeface="+mn-ea"/>
              <a:cs typeface="+mn-cs"/>
            </a:endParaRPr>
          </a:p>
        </p:txBody>
      </p:sp>
      <p:sp>
        <p:nvSpPr>
          <p:cNvPr id="8" name="Rectangle 7"/>
          <p:cNvSpPr/>
          <p:nvPr/>
        </p:nvSpPr>
        <p:spPr>
          <a:xfrm>
            <a:off x="9288615" y="3704615"/>
            <a:ext cx="2464581" cy="461665"/>
          </a:xfrm>
          <a:prstGeom prst="rect">
            <a:avLst/>
          </a:prstGeom>
        </p:spPr>
        <p:txBody>
          <a:bodyPr wrap="square" anchor="t">
            <a:spAutoFit/>
          </a:bodyPr>
          <a:lstStyle/>
          <a:p>
            <a:pPr lvl="0" defTabSz="457147">
              <a:defRPr/>
            </a:pPr>
            <a:r>
              <a:rPr kumimoji="0" lang="en-US" sz="1200" b="0" i="0" u="none" strike="noStrike" kern="1200" cap="none" spc="0" normalizeH="0" baseline="0" noProof="0">
                <a:ln>
                  <a:noFill/>
                </a:ln>
                <a:solidFill>
                  <a:srgbClr val="414241"/>
                </a:solidFill>
                <a:effectLst/>
                <a:uLnTx/>
                <a:uFillTx/>
                <a:latin typeface="Century Gothic"/>
                <a:ea typeface="+mn-ea"/>
                <a:cs typeface="+mn-cs"/>
              </a:rPr>
              <a:t>LO code: </a:t>
            </a:r>
            <a:r>
              <a:rPr lang="en-US" sz="1200" b="1">
                <a:solidFill>
                  <a:srgbClr val="414241"/>
                </a:solidFill>
                <a:latin typeface="Century Gothic"/>
              </a:rPr>
              <a:t>(local)</a:t>
            </a:r>
            <a:r>
              <a:rPr kumimoji="0" lang="en-US" sz="1200" b="1" i="0" u="none" strike="noStrike" kern="1200" cap="none" spc="0" normalizeH="0" baseline="0" noProof="0">
                <a:ln>
                  <a:noFill/>
                </a:ln>
                <a:solidFill>
                  <a:srgbClr val="414241"/>
                </a:solidFill>
                <a:effectLst/>
                <a:uLnTx/>
                <a:uFillTx/>
                <a:latin typeface="Century Gothic"/>
                <a:ea typeface="+mn-ea"/>
                <a:cs typeface="+mn-cs"/>
              </a:rPr>
              <a:t> </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14241"/>
                </a:solidFill>
                <a:effectLst/>
                <a:uLnTx/>
                <a:uFillTx/>
                <a:latin typeface="Century Gothic"/>
                <a:ea typeface="+mn-ea"/>
                <a:cs typeface="+mn-cs"/>
              </a:rPr>
              <a:t>(KLO: 0033783)</a:t>
            </a:r>
            <a:endPar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5" name="Rectangle 14"/>
          <p:cNvSpPr/>
          <p:nvPr/>
        </p:nvSpPr>
        <p:spPr>
          <a:xfrm>
            <a:off x="9288615" y="4224391"/>
            <a:ext cx="2256049"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ea"/>
                <a:cs typeface="+mn-cs"/>
              </a:rPr>
              <a:t>Learning Center:</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14241"/>
                </a:solidFill>
                <a:effectLst/>
                <a:uLnTx/>
                <a:uFillTx/>
                <a:latin typeface="Century Gothic"/>
                <a:ea typeface="+mn-ea"/>
                <a:cs typeface="+mn-cs"/>
              </a:rPr>
              <a:t>local</a:t>
            </a:r>
            <a:endParaRPr kumimoji="0" lang="en-US" sz="1800" b="0" i="0" u="none" strike="noStrike" kern="1200" cap="none" spc="0" normalizeH="0" baseline="0" noProof="0">
              <a:ln>
                <a:noFill/>
              </a:ln>
              <a:solidFill>
                <a:srgbClr val="414241"/>
              </a:solidFill>
              <a:effectLst/>
              <a:uLnTx/>
              <a:uFillTx/>
              <a:latin typeface="Calibri" panose="020F0502020204030204"/>
              <a:ea typeface="+mn-ea"/>
              <a:cs typeface="+mn-cs"/>
            </a:endParaRPr>
          </a:p>
        </p:txBody>
      </p:sp>
      <p:sp>
        <p:nvSpPr>
          <p:cNvPr id="16" name="Rectangle 15"/>
          <p:cNvSpPr/>
          <p:nvPr/>
        </p:nvSpPr>
        <p:spPr>
          <a:xfrm>
            <a:off x="9288615" y="4938438"/>
            <a:ext cx="2188551" cy="276999"/>
          </a:xfrm>
          <a:prstGeom prst="rect">
            <a:avLst/>
          </a:prstGeom>
        </p:spPr>
        <p:txBody>
          <a:bodyPr wrap="square" anchor="t">
            <a:spAutoFit/>
          </a:bodyPr>
          <a:lstStyle/>
          <a:p>
            <a:pPr lvl="0" defTabSz="457147">
              <a:defRPr/>
            </a:pPr>
            <a:r>
              <a:rPr kumimoji="0" lang="en-US" sz="1200" b="0" i="0" u="none" strike="noStrike" kern="1200" cap="none" spc="0" normalizeH="0" baseline="0" noProof="0">
                <a:ln>
                  <a:noFill/>
                </a:ln>
                <a:solidFill>
                  <a:srgbClr val="414241"/>
                </a:solidFill>
                <a:effectLst/>
                <a:uLnTx/>
                <a:uFillTx/>
                <a:latin typeface="Century Gothic"/>
                <a:ea typeface="+mn-ea"/>
                <a:cs typeface="+mn-cs"/>
              </a:rPr>
              <a:t>Training cost: </a:t>
            </a:r>
            <a:r>
              <a:rPr lang="en-US" sz="1200" b="1">
                <a:solidFill>
                  <a:srgbClr val="414241"/>
                </a:solidFill>
                <a:latin typeface="Century Gothic"/>
              </a:rPr>
              <a:t>(local)</a:t>
            </a:r>
            <a:endParaRPr kumimoji="0" lang="en-US" sz="11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1" name="Rectangle 40"/>
          <p:cNvSpPr/>
          <p:nvPr/>
        </p:nvSpPr>
        <p:spPr>
          <a:xfrm>
            <a:off x="9288614" y="1878824"/>
            <a:ext cx="2256049" cy="276999"/>
          </a:xfrm>
          <a:prstGeom prst="rect">
            <a:avLst/>
          </a:prstGeom>
        </p:spPr>
        <p:txBody>
          <a:bodyPr wrap="square" anchor="t">
            <a:spAutoFit/>
          </a:bodyPr>
          <a:lstStyle/>
          <a:p>
            <a:pPr lvl="0" defTabSz="457147">
              <a:defRPr/>
            </a:pPr>
            <a:r>
              <a:rPr kumimoji="0" lang="en-US" sz="1200" b="0" i="0" u="none" strike="noStrike" kern="1200" cap="none" spc="0" normalizeH="0" baseline="0" noProof="0">
                <a:ln>
                  <a:noFill/>
                </a:ln>
                <a:solidFill>
                  <a:srgbClr val="414241"/>
                </a:solidFill>
                <a:effectLst/>
                <a:uLnTx/>
                <a:uFillTx/>
                <a:latin typeface="Century Gothic"/>
                <a:ea typeface="+mn-ea"/>
                <a:cs typeface="+mn-cs"/>
              </a:rPr>
              <a:t>Location: </a:t>
            </a:r>
            <a:r>
              <a:rPr lang="en-US" sz="1200" b="1">
                <a:solidFill>
                  <a:srgbClr val="414241"/>
                </a:solidFill>
                <a:latin typeface="Century Gothic"/>
              </a:rPr>
              <a:t>(local)</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3889"/>
            <a:ext cx="2346337" cy="276999"/>
          </a:xfrm>
          <a:prstGeom prst="rect">
            <a:avLst/>
          </a:prstGeom>
        </p:spPr>
        <p:txBody>
          <a:bodyPr wrap="square" anchor="t">
            <a:spAutoFit/>
          </a:bodyPr>
          <a:lstStyle/>
          <a:p>
            <a:pPr lvl="0" defTabSz="457147">
              <a:defRPr/>
            </a:pPr>
            <a:r>
              <a:rPr kumimoji="0" lang="en-US" sz="1200" b="0" i="0" u="none" strike="noStrike" kern="1200" cap="none" spc="0" normalizeH="0" baseline="0" noProof="0">
                <a:ln>
                  <a:noFill/>
                </a:ln>
                <a:solidFill>
                  <a:srgbClr val="414241"/>
                </a:solidFill>
                <a:effectLst/>
                <a:uLnTx/>
                <a:uFillTx/>
                <a:latin typeface="Century Gothic"/>
                <a:ea typeface="+mn-ea"/>
                <a:cs typeface="+mn-cs"/>
              </a:rPr>
              <a:t>Language: </a:t>
            </a:r>
            <a:r>
              <a:rPr lang="en-US" sz="1200" b="1">
                <a:solidFill>
                  <a:srgbClr val="414241"/>
                </a:solidFill>
                <a:latin typeface="Century Gothic"/>
              </a:rPr>
              <a:t>(local)</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Prescribed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 </a:t>
            </a:r>
            <a:r>
              <a:rPr lang="en-US" sz="1200">
                <a:solidFill>
                  <a:srgbClr val="414241"/>
                </a:solidFill>
                <a:latin typeface="Century Gothic"/>
                <a:sym typeface="Wingdings" panose="05000000000000000000" pitchFamily="2" charset="2"/>
              </a:rPr>
              <a:t>Business </a:t>
            </a:r>
            <a:r>
              <a:rPr kumimoji="0" lang="en-US"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Must</a:t>
            </a:r>
            <a:endParaRPr kumimoji="0" lang="en-US" sz="1200" b="0" i="0" u="none" strike="noStrike" kern="1200" cap="none" spc="0" normalizeH="0" baseline="0" noProof="0">
              <a:ln>
                <a:noFill/>
              </a:ln>
              <a:solidFill>
                <a:srgbClr val="414241"/>
              </a:solidFill>
              <a:effectLst/>
              <a:uLnTx/>
              <a:uFillTx/>
              <a:latin typeface="Century Gothic"/>
              <a:ea typeface="+mn-ea"/>
              <a:cs typeface="+mn-cs"/>
            </a:endParaRPr>
          </a:p>
        </p:txBody>
      </p:sp>
      <p:sp>
        <p:nvSpPr>
          <p:cNvPr id="39" name="Rectangle 38"/>
          <p:cNvSpPr/>
          <p:nvPr/>
        </p:nvSpPr>
        <p:spPr>
          <a:xfrm>
            <a:off x="9288615" y="5543121"/>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err="1">
                <a:ln>
                  <a:noFill/>
                </a:ln>
                <a:solidFill>
                  <a:srgbClr val="414241"/>
                </a:solidFill>
                <a:effectLst/>
                <a:uLnTx/>
                <a:uFillTx/>
                <a:latin typeface="Century Gothic"/>
                <a:ea typeface="+mn-ea"/>
                <a:cs typeface="+mn-cs"/>
              </a:rPr>
              <a:t>forMetris</a:t>
            </a:r>
            <a:r>
              <a:rPr kumimoji="0" lang="en-US" sz="1200" b="0" i="0" u="none" strike="noStrike" kern="1200" cap="none" spc="0" normalizeH="0" baseline="0" noProof="0">
                <a:ln>
                  <a:noFill/>
                </a:ln>
                <a:solidFill>
                  <a:srgbClr val="414241"/>
                </a:solidFill>
                <a:effectLst/>
                <a:uLnTx/>
                <a:uFillTx/>
                <a:latin typeface="Century Gothic"/>
                <a:ea typeface="+mn-ea"/>
                <a:cs typeface="+mn-cs"/>
              </a:rPr>
              <a:t>: </a:t>
            </a:r>
            <a:r>
              <a:rPr kumimoji="0" lang="en-US" sz="1200" b="1" i="0" u="none" strike="noStrike" kern="1200" cap="none" spc="0" normalizeH="0" baseline="0" noProof="0">
                <a:ln>
                  <a:noFill/>
                </a:ln>
                <a:solidFill>
                  <a:srgbClr val="414241"/>
                </a:solidFill>
                <a:effectLst/>
                <a:uLnTx/>
                <a:uFillTx/>
                <a:latin typeface="Century Gothic"/>
                <a:ea typeface="+mn-ea"/>
                <a:cs typeface="+mn-cs"/>
              </a:rPr>
              <a:t>level 1</a:t>
            </a:r>
            <a:endPar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pic>
        <p:nvPicPr>
          <p:cNvPr id="18" name="Image 17"/>
          <p:cNvPicPr>
            <a:picLocks noChangeAspect="1"/>
          </p:cNvPicPr>
          <p:nvPr/>
        </p:nvPicPr>
        <p:blipFill>
          <a:blip r:embed="rId3"/>
          <a:stretch>
            <a:fillRect/>
          </a:stretch>
        </p:blipFill>
        <p:spPr>
          <a:xfrm>
            <a:off x="10990884" y="396147"/>
            <a:ext cx="1201116" cy="1121922"/>
          </a:xfrm>
          <a:prstGeom prst="rect">
            <a:avLst/>
          </a:prstGeom>
        </p:spPr>
      </p:pic>
      <p:sp>
        <p:nvSpPr>
          <p:cNvPr id="19" name="ZoneTexte 39"/>
          <p:cNvSpPr txBox="1"/>
          <p:nvPr/>
        </p:nvSpPr>
        <p:spPr>
          <a:xfrm>
            <a:off x="9288615" y="42863"/>
            <a:ext cx="2798282" cy="307777"/>
          </a:xfrm>
          <a:prstGeom prst="rect">
            <a:avLst/>
          </a:prstGeom>
          <a:noFill/>
        </p:spPr>
        <p:txBody>
          <a:bodyPr wrap="square" rtlCol="0">
            <a:spAutoFit/>
          </a:bodyPr>
          <a:lstStyle/>
          <a:p>
            <a:pPr lvl="0" algn="r">
              <a:defRPr/>
            </a:pPr>
            <a:r>
              <a:rPr lang="en-US" sz="1400" b="1">
                <a:solidFill>
                  <a:prstClr val="white">
                    <a:lumMod val="65000"/>
                  </a:prstClr>
                </a:solidFill>
                <a:latin typeface="Century Gothic" panose="020B0502020202020204" pitchFamily="34" charset="0"/>
                <a:ea typeface="AvantGarde Bk BT Book" charset="0"/>
                <a:cs typeface="AvantGarde Bk BT Book" charset="0"/>
              </a:rPr>
              <a:t>Commerce &amp; Retail</a:t>
            </a:r>
            <a:endParaRPr kumimoji="0" lang="en-US" sz="1400" b="1" i="0" u="none" strike="noStrike" kern="1200" cap="none" spc="0" normalizeH="0" baseline="0" noProof="0">
              <a:ln>
                <a:noFill/>
              </a:ln>
              <a:solidFill>
                <a:prstClr val="white">
                  <a:lumMod val="65000"/>
                </a:prstClr>
              </a:solidFill>
              <a:effectLst/>
              <a:uLnTx/>
              <a:uFillTx/>
              <a:latin typeface="Century Gothic" panose="020B0502020202020204" pitchFamily="34" charset="0"/>
              <a:ea typeface="AvantGarde Bk BT Book" charset="0"/>
              <a:cs typeface="AvantGarde Bk BT Book" charset="0"/>
            </a:endParaRPr>
          </a:p>
        </p:txBody>
      </p:sp>
    </p:spTree>
    <p:extLst>
      <p:ext uri="{BB962C8B-B14F-4D97-AF65-F5344CB8AC3E}">
        <p14:creationId xmlns:p14="http://schemas.microsoft.com/office/powerpoint/2010/main" val="40577768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latin typeface="Century Gothic"/>
              </a:rPr>
              <a:t>E-Commerce Advanced Deep Dives</a:t>
            </a:r>
          </a:p>
        </p:txBody>
      </p:sp>
      <p:sp>
        <p:nvSpPr>
          <p:cNvPr id="5" name="Rectangle 4"/>
          <p:cNvSpPr/>
          <p:nvPr/>
        </p:nvSpPr>
        <p:spPr>
          <a:xfrm>
            <a:off x="561975" y="1036436"/>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Teaser</a:t>
            </a:r>
          </a:p>
          <a:p>
            <a:pPr defTabSz="457147">
              <a:defRPr/>
            </a:pPr>
            <a:r>
              <a:rPr lang="en-GB" sz="1200">
                <a:solidFill>
                  <a:srgbClr val="414241"/>
                </a:solidFill>
                <a:latin typeface="Century Gothic"/>
                <a:ea typeface="+mn-lt"/>
                <a:cs typeface="+mn-lt"/>
              </a:rPr>
              <a:t>Be equipped to build your E-com Strategy and execute it right.</a:t>
            </a:r>
            <a:endParaRPr lang="en-GB">
              <a:solidFill>
                <a:srgbClr val="414241"/>
              </a:solidFill>
              <a:latin typeface="Century Gothic"/>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Times New Roman" panose="02020603050405020304" pitchFamily="18" charset="0"/>
              <a:cs typeface="Times New Roman" panose="02020603050405020304" pitchFamily="18"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Learning Modules</a:t>
            </a:r>
          </a:p>
          <a:p>
            <a:pPr marL="180975" indent="-180975" defTabSz="457147">
              <a:buFont typeface="Arial" panose="020B0604020202020204" pitchFamily="34" charset="0"/>
              <a:buChar char="•"/>
              <a:defRPr/>
            </a:pPr>
            <a:r>
              <a:rPr lang="en-US" sz="1200">
                <a:solidFill>
                  <a:srgbClr val="414241"/>
                </a:solidFill>
                <a:latin typeface="Century Gothic"/>
                <a:ea typeface="AvantGarde Bk BT Book" charset="0"/>
                <a:cs typeface="AvantGarde Bk BT Book" charset="0"/>
              </a:rPr>
              <a:t>Data</a:t>
            </a:r>
          </a:p>
          <a:p>
            <a:pPr marL="180975" indent="-180975" defTabSz="457147">
              <a:buFont typeface="Arial" panose="020B0604020202020204" pitchFamily="34" charset="0"/>
              <a:buChar char="•"/>
              <a:defRPr/>
            </a:pPr>
            <a:r>
              <a:rPr lang="en-US" sz="1200">
                <a:solidFill>
                  <a:srgbClr val="414241"/>
                </a:solidFill>
                <a:latin typeface="Century Gothic"/>
                <a:ea typeface="AvantGarde Bk BT Book" charset="0"/>
                <a:cs typeface="AvantGarde Bk BT Book" charset="0"/>
              </a:rPr>
              <a:t>Finance</a:t>
            </a:r>
          </a:p>
          <a:p>
            <a:pPr marL="180975" indent="-180975" defTabSz="457147">
              <a:buFont typeface="Arial" panose="020B0604020202020204" pitchFamily="34" charset="0"/>
              <a:buChar char="•"/>
              <a:defRPr/>
            </a:pPr>
            <a:r>
              <a:rPr lang="en-US" sz="1200">
                <a:solidFill>
                  <a:srgbClr val="414241"/>
                </a:solidFill>
                <a:latin typeface="Century Gothic"/>
                <a:ea typeface="AvantGarde Bk BT Book" charset="0"/>
                <a:cs typeface="AvantGarde Bk BT Book" charset="0"/>
              </a:rPr>
              <a:t>Content</a:t>
            </a:r>
          </a:p>
          <a:p>
            <a:pPr marL="180975" indent="-180975" defTabSz="457147">
              <a:buFont typeface="Arial" panose="020B0604020202020204" pitchFamily="34" charset="0"/>
              <a:buChar char="•"/>
              <a:defRPr/>
            </a:pPr>
            <a:r>
              <a:rPr lang="en-US" sz="1200">
                <a:solidFill>
                  <a:srgbClr val="414241"/>
                </a:solidFill>
                <a:latin typeface="Century Gothic"/>
                <a:ea typeface="AvantGarde Bk BT Book" charset="0"/>
                <a:cs typeface="AvantGarde Bk BT Book" charset="0"/>
              </a:rPr>
              <a:t>Traffic &amp; Media</a:t>
            </a:r>
          </a:p>
          <a:p>
            <a:pPr marL="180975" indent="-180975" defTabSz="457147">
              <a:buFont typeface="Arial" panose="020B0604020202020204" pitchFamily="34" charset="0"/>
              <a:buChar char="•"/>
              <a:defRPr/>
            </a:pPr>
            <a:r>
              <a:rPr lang="en-US" sz="1200">
                <a:solidFill>
                  <a:srgbClr val="414241"/>
                </a:solidFill>
                <a:latin typeface="Century Gothic"/>
                <a:ea typeface="AvantGarde Bk BT Book" charset="0"/>
                <a:cs typeface="AvantGarde Bk BT Book" charset="0"/>
              </a:rPr>
              <a:t>Assortment &amp; Planning</a:t>
            </a:r>
          </a:p>
          <a:p>
            <a:pPr marL="180975" indent="-180975" defTabSz="457147">
              <a:buFont typeface="Arial" panose="020B0604020202020204" pitchFamily="34" charset="0"/>
              <a:buChar char="•"/>
              <a:defRPr/>
            </a:pPr>
            <a:r>
              <a:rPr lang="en-US" sz="1200" err="1">
                <a:solidFill>
                  <a:srgbClr val="414241"/>
                </a:solidFill>
                <a:latin typeface="Century Gothic"/>
                <a:ea typeface="AvantGarde Bk BT Book" charset="0"/>
                <a:cs typeface="AvantGarde Bk BT Book" charset="0"/>
              </a:rPr>
              <a:t>Fullfilment</a:t>
            </a:r>
            <a:r>
              <a:rPr lang="en-US" sz="1200">
                <a:solidFill>
                  <a:srgbClr val="414241"/>
                </a:solidFill>
                <a:latin typeface="Century Gothic"/>
                <a:ea typeface="AvantGarde Bk BT Book" charset="0"/>
                <a:cs typeface="AvantGarde Bk BT Book" charset="0"/>
              </a:rPr>
              <a:t> &amp; Payment</a:t>
            </a:r>
          </a:p>
          <a:p>
            <a:pPr marL="180975" indent="-180975" defTabSz="457147">
              <a:buFont typeface="Arial" panose="020B0604020202020204" pitchFamily="34" charset="0"/>
              <a:buChar char="•"/>
              <a:defRPr/>
            </a:pPr>
            <a:r>
              <a:rPr lang="en-US" sz="1200">
                <a:solidFill>
                  <a:srgbClr val="414241"/>
                </a:solidFill>
                <a:latin typeface="Century Gothic"/>
                <a:ea typeface="AvantGarde Bk BT Book" charset="0"/>
                <a:cs typeface="AvantGarde Bk BT Book" charset="0"/>
              </a:rPr>
              <a:t>Customer Service &amp; </a:t>
            </a:r>
            <a:r>
              <a:rPr lang="en-US" sz="1200" err="1">
                <a:solidFill>
                  <a:srgbClr val="414241"/>
                </a:solidFill>
                <a:latin typeface="Century Gothic"/>
                <a:ea typeface="AvantGarde Bk BT Book" charset="0"/>
                <a:cs typeface="AvantGarde Bk BT Book" charset="0"/>
              </a:rPr>
              <a:t>eBA</a:t>
            </a:r>
            <a:r>
              <a:rPr lang="en-US" sz="1200">
                <a:solidFill>
                  <a:srgbClr val="414241"/>
                </a:solidFill>
                <a:latin typeface="Century Gothic"/>
                <a:ea typeface="AvantGarde Bk BT Book" charset="0"/>
                <a:cs typeface="AvantGarde Bk BT Book" charset="0"/>
              </a:rPr>
              <a:t> </a:t>
            </a:r>
          </a:p>
          <a:p>
            <a:pPr marL="180975" indent="-180975" defTabSz="457147">
              <a:buFont typeface="Arial" panose="020B0604020202020204" pitchFamily="34" charset="0"/>
              <a:buChar char="•"/>
              <a:defRPr/>
            </a:pPr>
            <a:r>
              <a:rPr lang="en-US" sz="1200">
                <a:solidFill>
                  <a:srgbClr val="414241"/>
                </a:solidFill>
                <a:latin typeface="Century Gothic"/>
                <a:ea typeface="AvantGarde Bk BT Book" charset="0"/>
                <a:cs typeface="AvantGarde Bk BT Book" charset="0"/>
              </a:rPr>
              <a:t>Online Business Plans (</a:t>
            </a:r>
            <a:r>
              <a:rPr lang="en-US" sz="1200" err="1">
                <a:solidFill>
                  <a:srgbClr val="414241"/>
                </a:solidFill>
                <a:latin typeface="Century Gothic"/>
                <a:ea typeface="AvantGarde Bk BT Book" charset="0"/>
                <a:cs typeface="AvantGarde Bk BT Book" charset="0"/>
              </a:rPr>
              <a:t>eJBPs</a:t>
            </a:r>
            <a:r>
              <a:rPr lang="en-US" sz="1200">
                <a:solidFill>
                  <a:srgbClr val="414241"/>
                </a:solidFill>
                <a:latin typeface="Century Gothic"/>
                <a:ea typeface="AvantGarde Bk BT Book" charset="0"/>
                <a:cs typeface="AvantGarde Bk BT Book" charset="0"/>
              </a:rPr>
              <a:t>)</a:t>
            </a:r>
          </a:p>
          <a:p>
            <a:pPr marL="180975" indent="-180975" defTabSz="457147">
              <a:buFont typeface="Arial" panose="020B0604020202020204" pitchFamily="34" charset="0"/>
              <a:buChar char="•"/>
              <a:defRPr/>
            </a:pPr>
            <a:r>
              <a:rPr lang="en-US" sz="1200">
                <a:solidFill>
                  <a:srgbClr val="414241"/>
                </a:solidFill>
                <a:latin typeface="Century Gothic"/>
                <a:ea typeface="AvantGarde Bk BT Book" charset="0"/>
                <a:cs typeface="AvantGarde Bk BT Book" charset="0"/>
              </a:rPr>
              <a:t>Innovations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Calibri"/>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Target</a:t>
            </a:r>
          </a:p>
          <a:p>
            <a:pPr>
              <a:defRPr/>
            </a:pPr>
            <a:r>
              <a:rPr kumimoji="0" lang="en-US" sz="1200" b="1" i="0" u="none" strike="noStrike" kern="1200" cap="none" spc="0" normalizeH="0" baseline="0" noProof="0">
                <a:ln>
                  <a:noFill/>
                </a:ln>
                <a:solidFill>
                  <a:srgbClr val="414241"/>
                </a:solidFill>
                <a:effectLst/>
                <a:uLnTx/>
                <a:uFillTx/>
                <a:latin typeface="Century Gothic"/>
                <a:ea typeface="+mn-ea"/>
                <a:cs typeface="+mn-cs"/>
              </a:rPr>
              <a:t>“Business Must"</a:t>
            </a:r>
            <a:r>
              <a:rPr kumimoji="0" lang="en-US" sz="1200" b="0" i="0" u="none" strike="noStrike" kern="1200" cap="none" spc="0" normalizeH="0" baseline="0" noProof="0">
                <a:ln>
                  <a:noFill/>
                </a:ln>
                <a:solidFill>
                  <a:srgbClr val="414241"/>
                </a:solidFill>
                <a:effectLst/>
                <a:uLnTx/>
                <a:uFillTx/>
                <a:latin typeface="Century Gothic"/>
                <a:ea typeface="+mn-ea"/>
                <a:cs typeface="+mn-cs"/>
              </a:rPr>
              <a:t> for Digital,</a:t>
            </a:r>
            <a:r>
              <a:rPr kumimoji="0" lang="en-US" sz="1200" b="0" i="0" u="none" strike="noStrike" kern="1200" cap="none" spc="0" normalizeH="0" noProof="0">
                <a:ln>
                  <a:noFill/>
                </a:ln>
                <a:solidFill>
                  <a:srgbClr val="414241"/>
                </a:solidFill>
                <a:effectLst/>
                <a:uLnTx/>
                <a:uFillTx/>
                <a:latin typeface="Century Gothic"/>
                <a:ea typeface="+mn-ea"/>
                <a:cs typeface="+mn-cs"/>
              </a:rPr>
              <a:t> </a:t>
            </a:r>
            <a:r>
              <a:rPr lang="en-GB" sz="1200">
                <a:solidFill>
                  <a:srgbClr val="414241"/>
                </a:solidFill>
                <a:latin typeface="Century Gothic"/>
              </a:rPr>
              <a:t>Marketing, Commerce, Finance</a:t>
            </a:r>
          </a:p>
          <a:p>
            <a:pPr>
              <a:defRPr/>
            </a:pPr>
            <a:r>
              <a:rPr lang="en-US" sz="1200" b="1">
                <a:solidFill>
                  <a:srgbClr val="414241"/>
                </a:solidFill>
                <a:latin typeface="Century Gothic"/>
              </a:rPr>
              <a:t>"Upon Request" </a:t>
            </a:r>
            <a:r>
              <a:rPr lang="en-US" sz="1200">
                <a:solidFill>
                  <a:srgbClr val="414241"/>
                </a:solidFill>
                <a:latin typeface="Century Gothic"/>
              </a:rPr>
              <a:t>for </a:t>
            </a:r>
            <a:r>
              <a:rPr lang="en-GB" sz="1200">
                <a:solidFill>
                  <a:srgbClr val="414241"/>
                </a:solidFill>
                <a:latin typeface="Century Gothic"/>
              </a:rPr>
              <a:t>Supply, HR, others </a:t>
            </a:r>
          </a:p>
          <a:p>
            <a:pPr>
              <a:defRPr/>
            </a:pPr>
            <a:endParaRPr kumimoji="0" lang="en-GB" sz="12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Calibri"/>
              </a:rPr>
              <a:t>None</a:t>
            </a: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Calibri"/>
            </a:endParaRP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3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480130"/>
            <a:ext cx="1886936"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ea"/>
                <a:cs typeface="+mn-cs"/>
              </a:rPr>
              <a:t>Duration: </a:t>
            </a:r>
            <a:r>
              <a:rPr kumimoji="0" lang="en-US" sz="1200" b="1" i="0" u="none" strike="noStrike" kern="1200" cap="none" spc="0" normalizeH="0" baseline="0" noProof="0">
                <a:ln>
                  <a:noFill/>
                </a:ln>
                <a:solidFill>
                  <a:srgbClr val="414241"/>
                </a:solidFill>
                <a:effectLst/>
                <a:uLnTx/>
                <a:uFillTx/>
                <a:latin typeface="Century Gothic"/>
                <a:ea typeface="+mn-ea"/>
                <a:cs typeface="+mn-cs"/>
              </a:rPr>
              <a:t>3 days </a:t>
            </a:r>
            <a:endParaRPr kumimoji="0" lang="en-US" sz="900" b="1" i="0" u="none" strike="noStrike" kern="1200" cap="none" spc="0" normalizeH="0" baseline="0" noProof="0">
              <a:ln>
                <a:noFill/>
              </a:ln>
              <a:solidFill>
                <a:srgbClr val="414241"/>
              </a:solidFill>
              <a:effectLst/>
              <a:uLnTx/>
              <a:uFillTx/>
              <a:latin typeface="Century Gothic"/>
              <a:ea typeface="+mn-ea"/>
              <a:cs typeface="+mn-cs"/>
            </a:endParaRPr>
          </a:p>
        </p:txBody>
      </p:sp>
      <p:sp>
        <p:nvSpPr>
          <p:cNvPr id="8" name="Rectangle 7"/>
          <p:cNvSpPr/>
          <p:nvPr/>
        </p:nvSpPr>
        <p:spPr>
          <a:xfrm>
            <a:off x="9288615" y="3704615"/>
            <a:ext cx="2464581" cy="461665"/>
          </a:xfrm>
          <a:prstGeom prst="rect">
            <a:avLst/>
          </a:prstGeom>
        </p:spPr>
        <p:txBody>
          <a:bodyPr wrap="square" anchor="t">
            <a:spAutoFit/>
          </a:bodyPr>
          <a:lstStyle/>
          <a:p>
            <a:pPr lvl="0" defTabSz="457147">
              <a:defRPr/>
            </a:pPr>
            <a:r>
              <a:rPr kumimoji="0" lang="en-US" sz="1200" b="0" i="0" u="none" strike="noStrike" kern="1200" cap="none" spc="0" normalizeH="0" baseline="0" noProof="0">
                <a:ln>
                  <a:noFill/>
                </a:ln>
                <a:solidFill>
                  <a:srgbClr val="414241"/>
                </a:solidFill>
                <a:effectLst/>
                <a:uLnTx/>
                <a:uFillTx/>
                <a:latin typeface="Century Gothic"/>
                <a:ea typeface="+mn-ea"/>
                <a:cs typeface="+mn-cs"/>
              </a:rPr>
              <a:t>LO code: </a:t>
            </a:r>
            <a:r>
              <a:rPr lang="en-US" sz="1200" b="1">
                <a:solidFill>
                  <a:srgbClr val="414241"/>
                </a:solidFill>
                <a:latin typeface="Century Gothic"/>
              </a:rPr>
              <a:t>(local)</a:t>
            </a:r>
            <a:endParaRPr kumimoji="0" lang="en-US" sz="1200" b="1" i="0" u="none" strike="noStrike" kern="1200" cap="none" spc="0" normalizeH="0" baseline="0" noProof="0">
              <a:ln>
                <a:noFill/>
              </a:ln>
              <a:solidFill>
                <a:srgbClr val="414241"/>
              </a:solidFill>
              <a:effectLst/>
              <a:uLnTx/>
              <a:uFillTx/>
              <a:latin typeface="Century Gothic"/>
              <a:ea typeface="+mn-ea"/>
              <a:cs typeface="+mn-cs"/>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14241"/>
                </a:solidFill>
                <a:effectLst/>
                <a:uLnTx/>
                <a:uFillTx/>
                <a:latin typeface="Century Gothic"/>
                <a:ea typeface="+mn-ea"/>
                <a:cs typeface="+mn-cs"/>
              </a:rPr>
              <a:t>(KLO: 0033784)</a:t>
            </a:r>
            <a:endPar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5" name="Rectangle 14"/>
          <p:cNvSpPr/>
          <p:nvPr/>
        </p:nvSpPr>
        <p:spPr>
          <a:xfrm>
            <a:off x="9288615" y="4224391"/>
            <a:ext cx="2256049"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ea"/>
                <a:cs typeface="+mn-cs"/>
              </a:rPr>
              <a:t>Learning Center:</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14241"/>
                </a:solidFill>
                <a:effectLst/>
                <a:uLnTx/>
                <a:uFillTx/>
                <a:latin typeface="Century Gothic"/>
                <a:ea typeface="+mn-ea"/>
                <a:cs typeface="+mn-cs"/>
              </a:rPr>
              <a:t>local</a:t>
            </a:r>
            <a:endParaRPr kumimoji="0" lang="en-US" sz="1800" b="0" i="0" u="none" strike="noStrike" kern="1200" cap="none" spc="0" normalizeH="0" baseline="0" noProof="0">
              <a:ln>
                <a:noFill/>
              </a:ln>
              <a:solidFill>
                <a:srgbClr val="414241"/>
              </a:solidFill>
              <a:effectLst/>
              <a:uLnTx/>
              <a:uFillTx/>
              <a:latin typeface="Calibri" panose="020F0502020204030204"/>
              <a:ea typeface="+mn-ea"/>
              <a:cs typeface="+mn-cs"/>
            </a:endParaRPr>
          </a:p>
        </p:txBody>
      </p:sp>
      <p:sp>
        <p:nvSpPr>
          <p:cNvPr id="16" name="Rectangle 15"/>
          <p:cNvSpPr/>
          <p:nvPr/>
        </p:nvSpPr>
        <p:spPr>
          <a:xfrm>
            <a:off x="9288615" y="4938438"/>
            <a:ext cx="2188551" cy="276999"/>
          </a:xfrm>
          <a:prstGeom prst="rect">
            <a:avLst/>
          </a:prstGeom>
        </p:spPr>
        <p:txBody>
          <a:bodyPr wrap="square" anchor="t">
            <a:spAutoFit/>
          </a:bodyPr>
          <a:lstStyle/>
          <a:p>
            <a:pPr lvl="0" defTabSz="457147">
              <a:defRPr/>
            </a:pPr>
            <a:r>
              <a:rPr kumimoji="0" lang="en-US" sz="1200" b="0" i="0" u="none" strike="noStrike" kern="1200" cap="none" spc="0" normalizeH="0" baseline="0" noProof="0">
                <a:ln>
                  <a:noFill/>
                </a:ln>
                <a:solidFill>
                  <a:srgbClr val="414241"/>
                </a:solidFill>
                <a:effectLst/>
                <a:uLnTx/>
                <a:uFillTx/>
                <a:latin typeface="Century Gothic"/>
                <a:ea typeface="+mn-ea"/>
                <a:cs typeface="+mn-cs"/>
              </a:rPr>
              <a:t>Training cost: </a:t>
            </a:r>
            <a:r>
              <a:rPr lang="en-US" sz="1200" b="1">
                <a:solidFill>
                  <a:srgbClr val="414241"/>
                </a:solidFill>
                <a:latin typeface="Century Gothic"/>
              </a:rPr>
              <a:t>(local)</a:t>
            </a:r>
            <a:endParaRPr kumimoji="0" lang="en-US" sz="11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1" name="Rectangle 40"/>
          <p:cNvSpPr/>
          <p:nvPr/>
        </p:nvSpPr>
        <p:spPr>
          <a:xfrm>
            <a:off x="9288614" y="1878824"/>
            <a:ext cx="2256049" cy="276999"/>
          </a:xfrm>
          <a:prstGeom prst="rect">
            <a:avLst/>
          </a:prstGeom>
        </p:spPr>
        <p:txBody>
          <a:bodyPr wrap="square" anchor="t">
            <a:spAutoFit/>
          </a:bodyPr>
          <a:lstStyle/>
          <a:p>
            <a:pPr lvl="0" defTabSz="457147">
              <a:defRPr/>
            </a:pPr>
            <a:r>
              <a:rPr kumimoji="0" lang="en-US" sz="1200" b="0" i="0" u="none" strike="noStrike" kern="1200" cap="none" spc="0" normalizeH="0" baseline="0" noProof="0">
                <a:ln>
                  <a:noFill/>
                </a:ln>
                <a:solidFill>
                  <a:srgbClr val="414241"/>
                </a:solidFill>
                <a:effectLst/>
                <a:uLnTx/>
                <a:uFillTx/>
                <a:latin typeface="Century Gothic"/>
                <a:ea typeface="+mn-ea"/>
                <a:cs typeface="+mn-cs"/>
              </a:rPr>
              <a:t>Location: </a:t>
            </a:r>
            <a:r>
              <a:rPr lang="en-US" sz="1200" b="1">
                <a:solidFill>
                  <a:srgbClr val="414241"/>
                </a:solidFill>
                <a:latin typeface="Century Gothic"/>
              </a:rPr>
              <a:t>(local)</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3889"/>
            <a:ext cx="2346337" cy="276999"/>
          </a:xfrm>
          <a:prstGeom prst="rect">
            <a:avLst/>
          </a:prstGeom>
        </p:spPr>
        <p:txBody>
          <a:bodyPr wrap="square" anchor="t">
            <a:spAutoFit/>
          </a:bodyPr>
          <a:lstStyle/>
          <a:p>
            <a:pPr lvl="0" defTabSz="457147">
              <a:defRPr/>
            </a:pPr>
            <a:r>
              <a:rPr kumimoji="0" lang="en-US" sz="1200" b="0" i="0" u="none" strike="noStrike" kern="1200" cap="none" spc="0" normalizeH="0" baseline="0" noProof="0">
                <a:ln>
                  <a:noFill/>
                </a:ln>
                <a:solidFill>
                  <a:srgbClr val="414241"/>
                </a:solidFill>
                <a:effectLst/>
                <a:uLnTx/>
                <a:uFillTx/>
                <a:latin typeface="Century Gothic"/>
                <a:ea typeface="+mn-ea"/>
                <a:cs typeface="+mn-cs"/>
              </a:rPr>
              <a:t>Language: </a:t>
            </a:r>
            <a:r>
              <a:rPr lang="en-US" sz="1200" b="1">
                <a:solidFill>
                  <a:srgbClr val="414241"/>
                </a:solidFill>
                <a:latin typeface="Century Gothic"/>
              </a:rPr>
              <a:t>(local)</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Prescribed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 Business Must</a:t>
            </a:r>
            <a:endParaRPr kumimoji="0" lang="en-US" sz="1200" b="0" i="0" u="none" strike="noStrike" kern="1200" cap="none" spc="0" normalizeH="0" baseline="0" noProof="0">
              <a:ln>
                <a:noFill/>
              </a:ln>
              <a:solidFill>
                <a:srgbClr val="414241"/>
              </a:solidFill>
              <a:effectLst/>
              <a:uLnTx/>
              <a:uFillTx/>
              <a:latin typeface="Century Gothic"/>
              <a:ea typeface="+mn-ea"/>
              <a:cs typeface="+mn-cs"/>
            </a:endParaRPr>
          </a:p>
        </p:txBody>
      </p:sp>
      <p:sp>
        <p:nvSpPr>
          <p:cNvPr id="39" name="Rectangle 38"/>
          <p:cNvSpPr/>
          <p:nvPr/>
        </p:nvSpPr>
        <p:spPr>
          <a:xfrm>
            <a:off x="9288615" y="5543121"/>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err="1">
                <a:ln>
                  <a:noFill/>
                </a:ln>
                <a:solidFill>
                  <a:srgbClr val="414241"/>
                </a:solidFill>
                <a:effectLst/>
                <a:uLnTx/>
                <a:uFillTx/>
                <a:latin typeface="Century Gothic"/>
                <a:ea typeface="+mn-ea"/>
                <a:cs typeface="+mn-cs"/>
              </a:rPr>
              <a:t>forMetris</a:t>
            </a:r>
            <a:r>
              <a:rPr kumimoji="0" lang="en-US" sz="1200" b="0" i="0" u="none" strike="noStrike" kern="1200" cap="none" spc="0" normalizeH="0" baseline="0" noProof="0">
                <a:ln>
                  <a:noFill/>
                </a:ln>
                <a:solidFill>
                  <a:srgbClr val="414241"/>
                </a:solidFill>
                <a:effectLst/>
                <a:uLnTx/>
                <a:uFillTx/>
                <a:latin typeface="Century Gothic"/>
                <a:ea typeface="+mn-ea"/>
                <a:cs typeface="+mn-cs"/>
              </a:rPr>
              <a:t>: </a:t>
            </a:r>
            <a:r>
              <a:rPr kumimoji="0" lang="en-US" sz="1200" b="1" i="0" u="none" strike="noStrike" kern="1200" cap="none" spc="0" normalizeH="0" baseline="0" noProof="0">
                <a:ln>
                  <a:noFill/>
                </a:ln>
                <a:solidFill>
                  <a:srgbClr val="414241"/>
                </a:solidFill>
                <a:effectLst/>
                <a:uLnTx/>
                <a:uFillTx/>
                <a:latin typeface="Century Gothic"/>
                <a:ea typeface="+mn-ea"/>
                <a:cs typeface="+mn-cs"/>
              </a:rPr>
              <a:t>level 1</a:t>
            </a:r>
            <a:endPar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pic>
        <p:nvPicPr>
          <p:cNvPr id="18" name="Image 17"/>
          <p:cNvPicPr>
            <a:picLocks noChangeAspect="1"/>
          </p:cNvPicPr>
          <p:nvPr/>
        </p:nvPicPr>
        <p:blipFill>
          <a:blip r:embed="rId3"/>
          <a:stretch>
            <a:fillRect/>
          </a:stretch>
        </p:blipFill>
        <p:spPr>
          <a:xfrm>
            <a:off x="10990884" y="396147"/>
            <a:ext cx="1201116" cy="1121922"/>
          </a:xfrm>
          <a:prstGeom prst="rect">
            <a:avLst/>
          </a:prstGeom>
        </p:spPr>
      </p:pic>
      <p:sp>
        <p:nvSpPr>
          <p:cNvPr id="19" name="ZoneTexte 39"/>
          <p:cNvSpPr txBox="1"/>
          <p:nvPr/>
        </p:nvSpPr>
        <p:spPr>
          <a:xfrm>
            <a:off x="9288615" y="42863"/>
            <a:ext cx="2798282" cy="307777"/>
          </a:xfrm>
          <a:prstGeom prst="rect">
            <a:avLst/>
          </a:prstGeom>
          <a:noFill/>
        </p:spPr>
        <p:txBody>
          <a:bodyPr wrap="square" rtlCol="0">
            <a:spAutoFit/>
          </a:bodyPr>
          <a:lstStyle/>
          <a:p>
            <a:pPr lvl="0" algn="r">
              <a:defRPr/>
            </a:pPr>
            <a:r>
              <a:rPr lang="en-US" sz="1400" b="1">
                <a:solidFill>
                  <a:prstClr val="white">
                    <a:lumMod val="65000"/>
                  </a:prstClr>
                </a:solidFill>
                <a:latin typeface="Century Gothic" panose="020B0502020202020204" pitchFamily="34" charset="0"/>
                <a:ea typeface="AvantGarde Bk BT Book" charset="0"/>
                <a:cs typeface="AvantGarde Bk BT Book" charset="0"/>
              </a:rPr>
              <a:t>Commerce &amp; Retail</a:t>
            </a:r>
            <a:endParaRPr kumimoji="0" lang="en-US" sz="1400" b="1" i="0" u="none" strike="noStrike" kern="1200" cap="none" spc="0" normalizeH="0" baseline="0" noProof="0">
              <a:ln>
                <a:noFill/>
              </a:ln>
              <a:solidFill>
                <a:prstClr val="white">
                  <a:lumMod val="65000"/>
                </a:prstClr>
              </a:solidFill>
              <a:effectLst/>
              <a:uLnTx/>
              <a:uFillTx/>
              <a:latin typeface="Century Gothic" panose="020B0502020202020204" pitchFamily="34" charset="0"/>
              <a:ea typeface="AvantGarde Bk BT Book" charset="0"/>
              <a:cs typeface="AvantGarde Bk BT Book" charset="0"/>
            </a:endParaRPr>
          </a:p>
        </p:txBody>
      </p:sp>
    </p:spTree>
    <p:extLst>
      <p:ext uri="{BB962C8B-B14F-4D97-AF65-F5344CB8AC3E}">
        <p14:creationId xmlns:p14="http://schemas.microsoft.com/office/powerpoint/2010/main" val="19381253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cs typeface="Calibri" panose="020F0502020204030204" pitchFamily="34" charset="0"/>
              </a:rPr>
              <a:t>E-Commerce Sprints</a:t>
            </a:r>
          </a:p>
        </p:txBody>
      </p:sp>
      <p:sp>
        <p:nvSpPr>
          <p:cNvPr id="5" name="Rectangle 4"/>
          <p:cNvSpPr/>
          <p:nvPr/>
        </p:nvSpPr>
        <p:spPr>
          <a:xfrm>
            <a:off x="561975" y="1036436"/>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Teaser</a:t>
            </a:r>
          </a:p>
          <a:p>
            <a:pPr defTabSz="457147">
              <a:defRPr/>
            </a:pPr>
            <a:r>
              <a:rPr lang="en-US" sz="1200">
                <a:solidFill>
                  <a:srgbClr val="414241"/>
                </a:solidFill>
                <a:latin typeface="Century Gothic"/>
                <a:ea typeface="+mn-lt"/>
                <a:cs typeface="+mn-lt"/>
              </a:rPr>
              <a:t>Advanced Workshop: Build your plan to unleash E-Commerce Growth !</a:t>
            </a:r>
            <a:endParaRPr lang="en-US" sz="1200">
              <a:solidFill>
                <a:srgbClr val="414241"/>
              </a:solidFill>
              <a:latin typeface="Century Gothic"/>
            </a:endParaRPr>
          </a:p>
          <a:p>
            <a:pPr defTabSz="457147">
              <a:defRPr/>
            </a:pPr>
            <a:endParaRPr lang="en-US" sz="1400" b="1" u="sng">
              <a:solidFill>
                <a:srgbClr val="414241"/>
              </a:solidFill>
              <a:latin typeface="Century Gothic"/>
              <a:ea typeface="AvantGarde Bk BT Book" charset="0"/>
              <a:cs typeface="AvantGarde Bk BT Book" charset="0"/>
            </a:endParaRPr>
          </a:p>
          <a:p>
            <a:pPr defTabSz="457147">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Learning Objectives</a:t>
            </a:r>
            <a:endParaRPr lang="en-US">
              <a:solidFill>
                <a:srgbClr val="414241"/>
              </a:solidFill>
            </a:endParaRPr>
          </a:p>
          <a:p>
            <a:pPr marL="180975" indent="-180975" defTabSz="457147">
              <a:buFont typeface="Arial" panose="020B0604020202020204" pitchFamily="34" charset="0"/>
              <a:buChar char="•"/>
              <a:defRPr/>
            </a:pPr>
            <a:r>
              <a:rPr lang="en-US" sz="1200">
                <a:solidFill>
                  <a:srgbClr val="414241"/>
                </a:solidFill>
                <a:latin typeface="Century Gothic"/>
                <a:ea typeface="AvantGarde Bk BT Book" charset="0"/>
                <a:cs typeface="AvantGarde Bk BT Book" charset="0"/>
              </a:rPr>
              <a:t>Crack country E-Commerce business issues through agile ways of working and cross functional collaboration</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a:solidFill>
                  <a:srgbClr val="414241"/>
                </a:solidFill>
                <a:latin typeface="Century Gothic"/>
                <a:ea typeface="AvantGarde Bk BT Book" charset="0"/>
                <a:cs typeface="AvantGarde Bk BT Book" charset="0"/>
              </a:rPr>
              <a:t>Teams learn by doing and get through the support of country E-Commerce leaders and zone flying teams. </a:t>
            </a: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180975" indent="-180975" defTabSz="457147">
              <a:buFont typeface="Arial" panose="020B0604020202020204" pitchFamily="34" charset="0"/>
              <a:buChar char="•"/>
              <a:defRPr/>
            </a:pPr>
            <a:r>
              <a:rPr lang="en-US" sz="1200">
                <a:solidFill>
                  <a:srgbClr val="414241"/>
                </a:solidFill>
                <a:latin typeface="Century Gothic"/>
                <a:ea typeface="AvantGarde Bk BT Book" charset="0"/>
                <a:cs typeface="AvantGarde Bk BT Book" charset="0"/>
              </a:rPr>
              <a:t>Providing the good questions/approaches more than answers.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Calibri"/>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Target</a:t>
            </a:r>
          </a:p>
          <a:p>
            <a:pPr>
              <a:defRPr/>
            </a:pPr>
            <a:r>
              <a:rPr lang="en-GB" sz="1200">
                <a:solidFill>
                  <a:srgbClr val="414241"/>
                </a:solidFill>
                <a:latin typeface="Century Gothic"/>
              </a:rPr>
              <a:t>Core country E-Commerce cross functional intact teams.</a:t>
            </a:r>
          </a:p>
          <a:p>
            <a:pPr>
              <a:defRPr/>
            </a:pPr>
            <a:r>
              <a:rPr lang="en-GB" sz="1200" b="1">
                <a:solidFill>
                  <a:srgbClr val="414241"/>
                </a:solidFill>
                <a:latin typeface="Century Gothic"/>
              </a:rPr>
              <a:t>“Upon Request”</a:t>
            </a:r>
            <a:r>
              <a:rPr lang="en-GB" sz="1200">
                <a:solidFill>
                  <a:srgbClr val="414241"/>
                </a:solidFill>
                <a:latin typeface="Century Gothic"/>
              </a:rPr>
              <a:t>: Per Division</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lt"/>
              <a:cs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Calibri"/>
              </a:rPr>
              <a:t>None</a:t>
            </a: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Calibri"/>
            </a:endParaRP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3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484573"/>
            <a:ext cx="1886936"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ea"/>
                <a:cs typeface="+mn-cs"/>
              </a:rPr>
              <a:t>Duration: </a:t>
            </a:r>
            <a:r>
              <a:rPr kumimoji="0" lang="en-US" sz="1200" b="1" i="0" u="none" strike="noStrike" kern="1200" cap="none" spc="0" normalizeH="0" baseline="0" noProof="0">
                <a:ln>
                  <a:noFill/>
                </a:ln>
                <a:solidFill>
                  <a:srgbClr val="414241"/>
                </a:solidFill>
                <a:effectLst/>
                <a:uLnTx/>
                <a:uFillTx/>
                <a:latin typeface="Century Gothic"/>
                <a:ea typeface="+mn-ea"/>
                <a:cs typeface="+mn-cs"/>
              </a:rPr>
              <a:t>2 days</a:t>
            </a:r>
            <a:endParaRPr kumimoji="0" lang="en-US" sz="900" b="1" i="0" u="none" strike="noStrike" kern="1200" cap="none" spc="0" normalizeH="0" baseline="0" noProof="0">
              <a:ln>
                <a:noFill/>
              </a:ln>
              <a:solidFill>
                <a:srgbClr val="414241"/>
              </a:solidFill>
              <a:effectLst/>
              <a:uLnTx/>
              <a:uFillTx/>
              <a:latin typeface="Century Gothic"/>
              <a:ea typeface="+mn-ea"/>
              <a:cs typeface="+mn-cs"/>
            </a:endParaRPr>
          </a:p>
        </p:txBody>
      </p:sp>
      <p:sp>
        <p:nvSpPr>
          <p:cNvPr id="8" name="Rectangle 7"/>
          <p:cNvSpPr/>
          <p:nvPr/>
        </p:nvSpPr>
        <p:spPr>
          <a:xfrm>
            <a:off x="9288615" y="3704615"/>
            <a:ext cx="2464581" cy="461665"/>
          </a:xfrm>
          <a:prstGeom prst="rect">
            <a:avLst/>
          </a:prstGeom>
        </p:spPr>
        <p:txBody>
          <a:bodyPr wrap="square" anchor="t">
            <a:spAutoFit/>
          </a:bodyPr>
          <a:lstStyle/>
          <a:p>
            <a:pPr lvl="0" defTabSz="457147">
              <a:defRPr/>
            </a:pPr>
            <a:r>
              <a:rPr kumimoji="0" lang="en-US" sz="1200" b="0" i="0" u="none" strike="noStrike" kern="1200" cap="none" spc="0" normalizeH="0" baseline="0" noProof="0">
                <a:ln>
                  <a:noFill/>
                </a:ln>
                <a:solidFill>
                  <a:srgbClr val="414241"/>
                </a:solidFill>
                <a:effectLst/>
                <a:uLnTx/>
                <a:uFillTx/>
                <a:latin typeface="Century Gothic"/>
                <a:ea typeface="+mn-ea"/>
                <a:cs typeface="+mn-cs"/>
              </a:rPr>
              <a:t>LO code: </a:t>
            </a:r>
            <a:r>
              <a:rPr lang="en-US" sz="1200" b="1">
                <a:solidFill>
                  <a:srgbClr val="414241"/>
                </a:solidFill>
                <a:latin typeface="Century Gothic"/>
              </a:rPr>
              <a:t>(APAC or local)</a:t>
            </a:r>
            <a:r>
              <a:rPr kumimoji="0" lang="en-US" sz="1200" b="1" i="0" u="none" strike="noStrike" kern="1200" cap="none" spc="0" normalizeH="0" baseline="0" noProof="0">
                <a:ln>
                  <a:noFill/>
                </a:ln>
                <a:solidFill>
                  <a:srgbClr val="414241"/>
                </a:solidFill>
                <a:effectLst/>
                <a:uLnTx/>
                <a:uFillTx/>
                <a:latin typeface="Century Gothic"/>
                <a:ea typeface="+mn-ea"/>
                <a:cs typeface="+mn-cs"/>
              </a:rPr>
              <a:t> </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14241"/>
                </a:solidFill>
                <a:effectLst/>
                <a:uLnTx/>
                <a:uFillTx/>
                <a:latin typeface="Century Gothic"/>
                <a:ea typeface="+mn-ea"/>
                <a:cs typeface="+mn-cs"/>
              </a:rPr>
              <a:t>(KLO: 0014105)</a:t>
            </a:r>
            <a:endPar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5" name="Rectangle 14"/>
          <p:cNvSpPr/>
          <p:nvPr/>
        </p:nvSpPr>
        <p:spPr>
          <a:xfrm>
            <a:off x="9288615" y="4224391"/>
            <a:ext cx="2256049"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ea"/>
                <a:cs typeface="+mn-cs"/>
              </a:rPr>
              <a:t>Learning Center:</a:t>
            </a:r>
          </a:p>
          <a:p>
            <a:pPr marL="0" marR="0" lvl="0" indent="0" algn="l" defTabSz="457147" rtl="0" eaLnBrk="1" fontAlgn="auto" latinLnBrk="0" hangingPunct="1">
              <a:lnSpc>
                <a:spcPct val="100000"/>
              </a:lnSpc>
              <a:spcBef>
                <a:spcPts val="0"/>
              </a:spcBef>
              <a:spcAft>
                <a:spcPts val="0"/>
              </a:spcAft>
              <a:buClrTx/>
              <a:buSzTx/>
              <a:buFontTx/>
              <a:buNone/>
              <a:tabLst/>
              <a:defRPr/>
            </a:pPr>
            <a:r>
              <a:rPr lang="en-US" sz="1200" b="1">
                <a:solidFill>
                  <a:srgbClr val="414241"/>
                </a:solidFill>
                <a:latin typeface="Century Gothic"/>
              </a:rPr>
              <a:t>(APAC or l</a:t>
            </a:r>
            <a:r>
              <a:rPr kumimoji="0" lang="en-US" sz="1200" b="1" i="0" u="none" strike="noStrike" kern="1200" cap="none" spc="0" normalizeH="0" baseline="0" noProof="0" err="1">
                <a:ln>
                  <a:noFill/>
                </a:ln>
                <a:solidFill>
                  <a:srgbClr val="414241"/>
                </a:solidFill>
                <a:effectLst/>
                <a:uLnTx/>
                <a:uFillTx/>
                <a:latin typeface="Century Gothic"/>
                <a:ea typeface="+mn-ea"/>
                <a:cs typeface="+mn-cs"/>
              </a:rPr>
              <a:t>ocal</a:t>
            </a:r>
            <a:r>
              <a:rPr kumimoji="0" lang="en-US" sz="1200" b="1" i="0" u="none" strike="noStrike" kern="1200" cap="none" spc="0" normalizeH="0" baseline="0" noProof="0">
                <a:ln>
                  <a:noFill/>
                </a:ln>
                <a:solidFill>
                  <a:srgbClr val="414241"/>
                </a:solidFill>
                <a:effectLst/>
                <a:uLnTx/>
                <a:uFillTx/>
                <a:latin typeface="Century Gothic"/>
                <a:ea typeface="+mn-ea"/>
                <a:cs typeface="+mn-cs"/>
              </a:rPr>
              <a:t>)</a:t>
            </a:r>
            <a:endParaRPr kumimoji="0" lang="en-US" sz="1800" b="0" i="0" u="none" strike="noStrike" kern="1200" cap="none" spc="0" normalizeH="0" baseline="0" noProof="0">
              <a:ln>
                <a:noFill/>
              </a:ln>
              <a:solidFill>
                <a:srgbClr val="414241"/>
              </a:solidFill>
              <a:effectLst/>
              <a:uLnTx/>
              <a:uFillTx/>
              <a:latin typeface="Calibri" panose="020F0502020204030204"/>
              <a:ea typeface="+mn-ea"/>
              <a:cs typeface="+mn-cs"/>
            </a:endParaRPr>
          </a:p>
        </p:txBody>
      </p:sp>
      <p:sp>
        <p:nvSpPr>
          <p:cNvPr id="16" name="Rectangle 15"/>
          <p:cNvSpPr/>
          <p:nvPr/>
        </p:nvSpPr>
        <p:spPr>
          <a:xfrm>
            <a:off x="9288615" y="4938438"/>
            <a:ext cx="2455710" cy="276999"/>
          </a:xfrm>
          <a:prstGeom prst="rect">
            <a:avLst/>
          </a:prstGeom>
        </p:spPr>
        <p:txBody>
          <a:bodyPr wrap="square" anchor="t">
            <a:spAutoFit/>
          </a:bodyPr>
          <a:lstStyle/>
          <a:p>
            <a:pPr lvl="0" defTabSz="457147">
              <a:defRPr/>
            </a:pPr>
            <a:r>
              <a:rPr kumimoji="0" lang="en-US" sz="1200" b="0" i="0" u="none" strike="noStrike" kern="1200" cap="none" spc="0" normalizeH="0" baseline="0" noProof="0">
                <a:ln>
                  <a:noFill/>
                </a:ln>
                <a:solidFill>
                  <a:srgbClr val="414241"/>
                </a:solidFill>
                <a:effectLst/>
                <a:uLnTx/>
                <a:uFillTx/>
                <a:latin typeface="Century Gothic"/>
                <a:ea typeface="+mn-ea"/>
                <a:cs typeface="+mn-cs"/>
              </a:rPr>
              <a:t>Training cost: </a:t>
            </a:r>
            <a:r>
              <a:rPr lang="en-US" sz="1200" b="1">
                <a:solidFill>
                  <a:srgbClr val="414241"/>
                </a:solidFill>
                <a:latin typeface="Century Gothic"/>
              </a:rPr>
              <a:t>(APAC or local)</a:t>
            </a:r>
            <a:endParaRPr kumimoji="0" lang="en-US" sz="11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1" name="Rectangle 40"/>
          <p:cNvSpPr/>
          <p:nvPr/>
        </p:nvSpPr>
        <p:spPr>
          <a:xfrm>
            <a:off x="9288614" y="1878824"/>
            <a:ext cx="2346337" cy="461665"/>
          </a:xfrm>
          <a:prstGeom prst="rect">
            <a:avLst/>
          </a:prstGeom>
        </p:spPr>
        <p:txBody>
          <a:bodyPr wrap="square" anchor="t">
            <a:spAutoFit/>
          </a:bodyPr>
          <a:lstStyle/>
          <a:p>
            <a:pPr lvl="0" defTabSz="457147">
              <a:defRPr/>
            </a:pPr>
            <a:r>
              <a:rPr kumimoji="0" lang="en-US" sz="1200" b="0" i="0" u="none" strike="noStrike" kern="1200" cap="none" spc="0" normalizeH="0" baseline="0" noProof="0">
                <a:ln>
                  <a:noFill/>
                </a:ln>
                <a:solidFill>
                  <a:srgbClr val="414241"/>
                </a:solidFill>
                <a:effectLst/>
                <a:uLnTx/>
                <a:uFillTx/>
                <a:latin typeface="Century Gothic"/>
                <a:ea typeface="+mn-ea"/>
                <a:cs typeface="+mn-cs"/>
              </a:rPr>
              <a:t>Location: </a:t>
            </a:r>
            <a:r>
              <a:rPr lang="en-US" sz="1200" b="1">
                <a:solidFill>
                  <a:srgbClr val="414241"/>
                </a:solidFill>
                <a:latin typeface="Century Gothic" panose="020B0502020202020204" pitchFamily="34" charset="0"/>
              </a:rPr>
              <a:t>APAC city – </a:t>
            </a:r>
          </a:p>
          <a:p>
            <a:pPr lvl="0" defTabSz="457147">
              <a:defRPr/>
            </a:pPr>
            <a:r>
              <a:rPr lang="en-US" sz="1200" b="1">
                <a:solidFill>
                  <a:srgbClr val="414241"/>
                </a:solidFill>
                <a:latin typeface="Century Gothic" panose="020B0502020202020204" pitchFamily="34" charset="0"/>
              </a:rPr>
              <a:t>rotating based on needs</a:t>
            </a:r>
            <a:endParaRPr lang="en-US" sz="900" b="1">
              <a:solidFill>
                <a:srgbClr val="414241"/>
              </a:solidFill>
              <a:latin typeface="Century Gothic" panose="020B0502020202020204" pitchFamily="34" charset="0"/>
            </a:endParaRPr>
          </a:p>
        </p:txBody>
      </p:sp>
      <p:sp>
        <p:nvSpPr>
          <p:cNvPr id="44" name="Rectangle 43"/>
          <p:cNvSpPr/>
          <p:nvPr/>
        </p:nvSpPr>
        <p:spPr>
          <a:xfrm>
            <a:off x="9288614" y="3093889"/>
            <a:ext cx="2346337" cy="276999"/>
          </a:xfrm>
          <a:prstGeom prst="rect">
            <a:avLst/>
          </a:prstGeom>
        </p:spPr>
        <p:txBody>
          <a:bodyPr wrap="square" anchor="t">
            <a:spAutoFit/>
          </a:bodyPr>
          <a:lstStyle/>
          <a:p>
            <a:pPr lvl="0" defTabSz="457147">
              <a:defRPr/>
            </a:pPr>
            <a:r>
              <a:rPr kumimoji="0" lang="en-US" sz="1200" b="0" i="0" u="none" strike="noStrike" kern="1200" cap="none" spc="0" normalizeH="0" baseline="0" noProof="0">
                <a:ln>
                  <a:noFill/>
                </a:ln>
                <a:solidFill>
                  <a:srgbClr val="414241"/>
                </a:solidFill>
                <a:effectLst/>
                <a:uLnTx/>
                <a:uFillTx/>
                <a:latin typeface="Century Gothic"/>
                <a:ea typeface="+mn-ea"/>
                <a:cs typeface="+mn-cs"/>
              </a:rPr>
              <a:t>Language: </a:t>
            </a:r>
            <a:r>
              <a:rPr lang="en-US" sz="1200" b="1">
                <a:solidFill>
                  <a:srgbClr val="414241"/>
                </a:solidFill>
                <a:latin typeface="Century Gothic"/>
              </a:rPr>
              <a:t>(EN or local)</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39" name="Rectangle 38"/>
          <p:cNvSpPr/>
          <p:nvPr/>
        </p:nvSpPr>
        <p:spPr>
          <a:xfrm>
            <a:off x="9288615" y="5543121"/>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ea"/>
                <a:cs typeface="+mn-cs"/>
              </a:rPr>
              <a:t>forMetris: </a:t>
            </a:r>
            <a:r>
              <a:rPr kumimoji="0" lang="en-US" sz="1200" b="1" i="0" u="none" strike="noStrike" kern="1200" cap="none" spc="0" normalizeH="0" baseline="0" noProof="0">
                <a:ln>
                  <a:noFill/>
                </a:ln>
                <a:solidFill>
                  <a:srgbClr val="414241"/>
                </a:solidFill>
                <a:effectLst/>
                <a:uLnTx/>
                <a:uFillTx/>
                <a:latin typeface="Century Gothic"/>
                <a:ea typeface="+mn-ea"/>
                <a:cs typeface="+mn-cs"/>
              </a:rPr>
              <a:t>level 2</a:t>
            </a:r>
            <a:endPar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pic>
        <p:nvPicPr>
          <p:cNvPr id="18" name="Image 17"/>
          <p:cNvPicPr>
            <a:picLocks noChangeAspect="1"/>
          </p:cNvPicPr>
          <p:nvPr/>
        </p:nvPicPr>
        <p:blipFill>
          <a:blip r:embed="rId3"/>
          <a:stretch>
            <a:fillRect/>
          </a:stretch>
        </p:blipFill>
        <p:spPr>
          <a:xfrm>
            <a:off x="10990884" y="396147"/>
            <a:ext cx="1201116" cy="1121922"/>
          </a:xfrm>
          <a:prstGeom prst="rect">
            <a:avLst/>
          </a:prstGeom>
        </p:spPr>
      </p:pic>
      <p:sp>
        <p:nvSpPr>
          <p:cNvPr id="19" name="Rectangle 18">
            <a:extLst>
              <a:ext uri="{FF2B5EF4-FFF2-40B4-BE49-F238E27FC236}">
                <a16:creationId xmlns:a16="http://schemas.microsoft.com/office/drawing/2014/main" id="{9C4CB0B5-9098-4F78-9308-A22A20760872}"/>
              </a:ext>
            </a:extLst>
          </p:cNvPr>
          <p:cNvSpPr/>
          <p:nvPr/>
        </p:nvSpPr>
        <p:spPr>
          <a:xfrm>
            <a:off x="9288615" y="1174565"/>
            <a:ext cx="2455710"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sym typeface="Wingdings" panose="05000000000000000000" pitchFamily="2" charset="2"/>
              </a:rPr>
              <a:t>Prescribed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sym typeface="Wingdings" panose="05000000000000000000" pitchFamily="2" charset="2"/>
              </a:rPr>
              <a:t> </a:t>
            </a:r>
            <a:r>
              <a:rPr lang="en-US" sz="1200">
                <a:solidFill>
                  <a:srgbClr val="414241"/>
                </a:solidFill>
                <a:latin typeface="Century Gothic" panose="020B0502020202020204" pitchFamily="34" charset="0"/>
                <a:sym typeface="Wingdings" panose="05000000000000000000" pitchFamily="2" charset="2"/>
              </a:rPr>
              <a:t>B</a:t>
            </a:r>
            <a:r>
              <a:rPr kumimoji="0" lang="en-US" sz="1200" b="0" i="0" u="none" strike="noStrike" kern="1200" cap="none" spc="0" normalizeH="0" baseline="0" noProof="0" err="1">
                <a:ln>
                  <a:noFill/>
                </a:ln>
                <a:solidFill>
                  <a:srgbClr val="414241"/>
                </a:solidFill>
                <a:effectLst/>
                <a:uLnTx/>
                <a:uFillTx/>
                <a:latin typeface="Century Gothic" panose="020B0502020202020204" pitchFamily="34" charset="0"/>
                <a:ea typeface="+mn-ea"/>
                <a:cs typeface="+mn-cs"/>
                <a:sym typeface="Wingdings" panose="05000000000000000000" pitchFamily="2" charset="2"/>
              </a:rPr>
              <a:t>usiness</a:t>
            </a: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sym typeface="Wingdings" panose="05000000000000000000" pitchFamily="2" charset="2"/>
              </a:rPr>
              <a:t> Must</a:t>
            </a: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7" name="ZoneTexte 39"/>
          <p:cNvSpPr txBox="1"/>
          <p:nvPr/>
        </p:nvSpPr>
        <p:spPr>
          <a:xfrm>
            <a:off x="9288615" y="42863"/>
            <a:ext cx="2798282" cy="307777"/>
          </a:xfrm>
          <a:prstGeom prst="rect">
            <a:avLst/>
          </a:prstGeom>
          <a:noFill/>
        </p:spPr>
        <p:txBody>
          <a:bodyPr wrap="square" rtlCol="0">
            <a:spAutoFit/>
          </a:bodyPr>
          <a:lstStyle/>
          <a:p>
            <a:pPr lvl="0" algn="r">
              <a:defRPr/>
            </a:pPr>
            <a:r>
              <a:rPr lang="en-US" sz="1400" b="1">
                <a:solidFill>
                  <a:prstClr val="white">
                    <a:lumMod val="65000"/>
                  </a:prstClr>
                </a:solidFill>
                <a:latin typeface="Century Gothic" panose="020B0502020202020204" pitchFamily="34" charset="0"/>
                <a:ea typeface="AvantGarde Bk BT Book" charset="0"/>
                <a:cs typeface="AvantGarde Bk BT Book" charset="0"/>
              </a:rPr>
              <a:t>Commerce &amp; Retail</a:t>
            </a:r>
            <a:endParaRPr kumimoji="0" lang="en-US" sz="1400" b="1" i="0" u="none" strike="noStrike" kern="1200" cap="none" spc="0" normalizeH="0" baseline="0" noProof="0">
              <a:ln>
                <a:noFill/>
              </a:ln>
              <a:solidFill>
                <a:prstClr val="white">
                  <a:lumMod val="65000"/>
                </a:prstClr>
              </a:solidFill>
              <a:effectLst/>
              <a:uLnTx/>
              <a:uFillTx/>
              <a:latin typeface="Century Gothic" panose="020B0502020202020204" pitchFamily="34" charset="0"/>
              <a:ea typeface="AvantGarde Bk BT Book" charset="0"/>
              <a:cs typeface="AvantGarde Bk BT Book" charset="0"/>
            </a:endParaRPr>
          </a:p>
        </p:txBody>
      </p:sp>
    </p:spTree>
    <p:extLst>
      <p:ext uri="{BB962C8B-B14F-4D97-AF65-F5344CB8AC3E}">
        <p14:creationId xmlns:p14="http://schemas.microsoft.com/office/powerpoint/2010/main" val="14225549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386732" y="3295410"/>
            <a:ext cx="5552725" cy="493921"/>
          </a:xfrm>
        </p:spPr>
        <p:txBody>
          <a:bodyPr/>
          <a:lstStyle/>
          <a:p>
            <a:pPr lvl="0" defTabSz="609570">
              <a:lnSpc>
                <a:spcPts val="5080"/>
              </a:lnSpc>
              <a:spcBef>
                <a:spcPts val="0"/>
              </a:spcBef>
              <a:defRPr/>
            </a:pPr>
            <a:r>
              <a:rPr lang="en-US"/>
              <a:t>Finance</a:t>
            </a:r>
          </a:p>
        </p:txBody>
      </p:sp>
      <p:sp>
        <p:nvSpPr>
          <p:cNvPr id="3" name="TextBox 2"/>
          <p:cNvSpPr txBox="1"/>
          <p:nvPr/>
        </p:nvSpPr>
        <p:spPr>
          <a:xfrm>
            <a:off x="10068339" y="5864087"/>
            <a:ext cx="2123661" cy="993913"/>
          </a:xfrm>
          <a:prstGeom prst="rect">
            <a:avLst/>
          </a:prstGeom>
          <a:solidFill>
            <a:schemeClr val="bg1"/>
          </a:solidFill>
        </p:spPr>
        <p:txBody>
          <a:bodyPr wrap="square" rtlCol="0">
            <a:spAutoFit/>
          </a:bodyPr>
          <a:lstStyle/>
          <a:p>
            <a:endParaRPr lang="en-US"/>
          </a:p>
        </p:txBody>
      </p:sp>
    </p:spTree>
    <p:extLst>
      <p:ext uri="{BB962C8B-B14F-4D97-AF65-F5344CB8AC3E}">
        <p14:creationId xmlns:p14="http://schemas.microsoft.com/office/powerpoint/2010/main" val="28527912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564206" y="4665869"/>
            <a:ext cx="1406367" cy="293440"/>
          </a:xfrm>
          <a:prstGeom prst="rect">
            <a:avLst/>
          </a:prstGeom>
          <a:solidFill>
            <a:srgbClr val="E60000"/>
          </a:solidFill>
          <a:ln>
            <a:solidFill>
              <a:srgbClr val="E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fr-FR" sz="1000" b="0" i="0" u="none" strike="noStrike" kern="1200" cap="none" spc="0" normalizeH="0" baseline="0" noProof="0">
                <a:ln>
                  <a:noFill/>
                </a:ln>
                <a:solidFill>
                  <a:prstClr val="white"/>
                </a:solidFill>
                <a:effectLst/>
                <a:uLnTx/>
                <a:uFillTx/>
                <a:latin typeface="Century Gothic" panose="020B0502020202020204" pitchFamily="34" charset="0"/>
                <a:ea typeface="+mn-ea"/>
                <a:cs typeface="+mn-cs"/>
              </a:rPr>
              <a:t>TREASURY</a:t>
            </a:r>
          </a:p>
        </p:txBody>
      </p:sp>
      <p:sp>
        <p:nvSpPr>
          <p:cNvPr id="30" name="Rectangle 29"/>
          <p:cNvSpPr/>
          <p:nvPr/>
        </p:nvSpPr>
        <p:spPr>
          <a:xfrm>
            <a:off x="10629559" y="1011389"/>
            <a:ext cx="1477736" cy="251731"/>
          </a:xfrm>
          <a:prstGeom prst="rect">
            <a:avLst/>
          </a:prstGeom>
          <a:solidFill>
            <a:schemeClr val="bg1">
              <a:lumMod val="85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6662"/>
            <a:r>
              <a:rPr lang="fr-FR" sz="900">
                <a:solidFill>
                  <a:prstClr val="black"/>
                </a:solidFill>
                <a:latin typeface="Century Gothic" panose="020B0502020202020204" pitchFamily="34" charset="0"/>
              </a:rPr>
              <a:t>WORKBOOK « MY CFO FIRST 100 DAYS »</a:t>
            </a:r>
          </a:p>
        </p:txBody>
      </p:sp>
      <p:sp>
        <p:nvSpPr>
          <p:cNvPr id="37" name="ZoneTexte 36"/>
          <p:cNvSpPr txBox="1"/>
          <p:nvPr/>
        </p:nvSpPr>
        <p:spPr>
          <a:xfrm>
            <a:off x="18806" y="10609"/>
            <a:ext cx="3672498"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400" b="0" i="0" u="none" strike="noStrike" kern="1200" cap="none" spc="0" normalizeH="0" baseline="0" noProof="0">
              <a:ln>
                <a:noFill/>
              </a:ln>
              <a:solidFill>
                <a:prstClr val="white"/>
              </a:solidFill>
              <a:effectLst/>
              <a:uLnTx/>
              <a:uFillTx/>
              <a:latin typeface="Century Gothic" panose="020B0502020202020204" pitchFamily="34" charset="0"/>
              <a:ea typeface="+mn-ea"/>
              <a:cs typeface="+mn-cs"/>
            </a:endParaRPr>
          </a:p>
        </p:txBody>
      </p:sp>
      <p:sp>
        <p:nvSpPr>
          <p:cNvPr id="40" name="ZoneTexte 39"/>
          <p:cNvSpPr txBox="1"/>
          <p:nvPr/>
        </p:nvSpPr>
        <p:spPr>
          <a:xfrm>
            <a:off x="2228792" y="780872"/>
            <a:ext cx="2016087" cy="338554"/>
          </a:xfrm>
          <a:prstGeom prst="rect">
            <a:avLst/>
          </a:prstGeom>
          <a:noFill/>
        </p:spPr>
        <p:txBody>
          <a:bodyPr wrap="square" rtlCol="0" anchor="t">
            <a:spAutoFit/>
          </a:bodyPr>
          <a:lstStyle/>
          <a:p>
            <a:pPr algn="ctr" defTabSz="945988">
              <a:defRPr/>
            </a:pPr>
            <a:r>
              <a:rPr kumimoji="0" lang="fr-FR" sz="800" b="0" i="0" u="none" strike="noStrike" kern="1200" cap="none" spc="0" normalizeH="0" baseline="0" noProof="0" err="1">
                <a:ln>
                  <a:noFill/>
                </a:ln>
                <a:effectLst/>
                <a:uLnTx/>
                <a:uFillTx/>
                <a:latin typeface="Century Gothic"/>
              </a:rPr>
              <a:t>Operational</a:t>
            </a:r>
            <a:r>
              <a:rPr kumimoji="0" lang="fr-FR" sz="800" b="0" i="0" u="none" strike="noStrike" kern="1200" cap="none" spc="0" normalizeH="0" baseline="0" noProof="0">
                <a:ln>
                  <a:noFill/>
                </a:ln>
                <a:effectLst/>
                <a:uLnTx/>
                <a:uFillTx/>
                <a:latin typeface="Century Gothic"/>
              </a:rPr>
              <a:t> </a:t>
            </a:r>
            <a:r>
              <a:rPr kumimoji="0" lang="fr-FR" sz="800" b="0" i="0" u="none" strike="noStrike" kern="1200" cap="none" spc="0" normalizeH="0" baseline="0" noProof="0" err="1">
                <a:ln>
                  <a:noFill/>
                </a:ln>
                <a:effectLst/>
                <a:uLnTx/>
                <a:uFillTx/>
                <a:latin typeface="Century Gothic"/>
              </a:rPr>
              <a:t>Controllers</a:t>
            </a:r>
            <a:r>
              <a:rPr kumimoji="0" lang="fr-FR" sz="800" b="0" i="0" u="none" strike="noStrike" kern="1200" cap="none" spc="0" normalizeH="0" baseline="0" noProof="0">
                <a:ln>
                  <a:noFill/>
                </a:ln>
                <a:effectLst/>
                <a:uLnTx/>
                <a:uFillTx/>
                <a:latin typeface="Century Gothic"/>
              </a:rPr>
              <a:t> &amp; </a:t>
            </a:r>
            <a:r>
              <a:rPr kumimoji="0" lang="fr-FR" sz="800" b="0" i="0" u="none" strike="noStrike" kern="1200" cap="none" spc="0" normalizeH="0" baseline="0" noProof="0" err="1">
                <a:ln>
                  <a:noFill/>
                </a:ln>
                <a:effectLst/>
                <a:uLnTx/>
                <a:uFillTx/>
                <a:latin typeface="Century Gothic"/>
              </a:rPr>
              <a:t>Treasurers</a:t>
            </a:r>
            <a:r>
              <a:rPr lang="fr-FR" sz="800" b="0" i="0" u="none" strike="noStrike" kern="1200" cap="none" spc="0" normalizeH="0" baseline="0" noProof="0">
                <a:ln>
                  <a:noFill/>
                </a:ln>
                <a:effectLst/>
                <a:uLnTx/>
                <a:uFillTx/>
                <a:latin typeface="Century Gothic" panose="020B0502020202020204" pitchFamily="34" charset="0"/>
              </a:rPr>
              <a:t/>
            </a:r>
            <a:br>
              <a:rPr lang="fr-FR" sz="800" b="0" i="0" u="none" strike="noStrike" kern="1200" cap="none" spc="0" normalizeH="0" baseline="0" noProof="0">
                <a:ln>
                  <a:noFill/>
                </a:ln>
                <a:effectLst/>
                <a:uLnTx/>
                <a:uFillTx/>
                <a:latin typeface="Century Gothic" panose="020B0502020202020204" pitchFamily="34" charset="0"/>
              </a:rPr>
            </a:br>
            <a:r>
              <a:rPr kumimoji="0" lang="fr-FR" sz="800" b="0" i="0" u="none" strike="noStrike" kern="1200" cap="none" spc="0" normalizeH="0" baseline="0" noProof="0">
                <a:ln>
                  <a:noFill/>
                </a:ln>
                <a:effectLst/>
                <a:uLnTx/>
                <a:uFillTx/>
                <a:latin typeface="Century Gothic"/>
              </a:rPr>
              <a:t> 0 - </a:t>
            </a:r>
            <a:r>
              <a:rPr lang="fr-FR" sz="800">
                <a:latin typeface="Century Gothic"/>
              </a:rPr>
              <a:t>12 </a:t>
            </a:r>
            <a:r>
              <a:rPr kumimoji="0" lang="fr-FR" sz="800" b="0" i="0" u="none" strike="noStrike" kern="1200" cap="none" spc="0" normalizeH="0" baseline="0" noProof="0" err="1">
                <a:ln>
                  <a:noFill/>
                </a:ln>
                <a:effectLst/>
                <a:uLnTx/>
                <a:uFillTx/>
                <a:latin typeface="Century Gothic"/>
              </a:rPr>
              <a:t>months</a:t>
            </a:r>
            <a:r>
              <a:rPr lang="fr-FR" sz="800">
                <a:latin typeface="Century Gothic"/>
              </a:rPr>
              <a:t> </a:t>
            </a:r>
            <a:endParaRPr kumimoji="0" lang="fr-FR" sz="8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endParaRPr>
          </a:p>
        </p:txBody>
      </p:sp>
      <p:sp>
        <p:nvSpPr>
          <p:cNvPr id="41" name="ZoneTexte 40"/>
          <p:cNvSpPr txBox="1"/>
          <p:nvPr/>
        </p:nvSpPr>
        <p:spPr>
          <a:xfrm>
            <a:off x="4212949" y="780872"/>
            <a:ext cx="2016087" cy="461665"/>
          </a:xfrm>
          <a:prstGeom prst="rect">
            <a:avLst/>
          </a:prstGeom>
          <a:noFill/>
        </p:spPr>
        <p:txBody>
          <a:bodyPr wrap="square" rtlCol="0">
            <a:spAutoFit/>
          </a:bodyP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fr-FR" sz="800" b="0" i="0" u="none" strike="noStrike" kern="1200" cap="none" spc="0" normalizeH="0" baseline="0" noProof="0" err="1">
                <a:ln>
                  <a:noFill/>
                </a:ln>
                <a:solidFill>
                  <a:prstClr val="black"/>
                </a:solidFill>
                <a:effectLst/>
                <a:uLnTx/>
                <a:uFillTx/>
                <a:latin typeface="Century Gothic" panose="020B0502020202020204" pitchFamily="34" charset="0"/>
                <a:ea typeface="+mn-ea"/>
                <a:cs typeface="+mn-cs"/>
              </a:rPr>
              <a:t>Operational</a:t>
            </a:r>
            <a:r>
              <a:rPr kumimoji="0" lang="fr-FR" sz="8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 </a:t>
            </a:r>
            <a:r>
              <a:rPr kumimoji="0" lang="fr-FR" sz="800" b="0" i="0" u="none" strike="noStrike" kern="1200" cap="none" spc="0" normalizeH="0" baseline="0" noProof="0" err="1">
                <a:ln>
                  <a:noFill/>
                </a:ln>
                <a:solidFill>
                  <a:prstClr val="black"/>
                </a:solidFill>
                <a:effectLst/>
                <a:uLnTx/>
                <a:uFillTx/>
                <a:latin typeface="Century Gothic" panose="020B0502020202020204" pitchFamily="34" charset="0"/>
                <a:ea typeface="+mn-ea"/>
                <a:cs typeface="+mn-cs"/>
              </a:rPr>
              <a:t>Controllers</a:t>
            </a:r>
            <a:r>
              <a:rPr kumimoji="0" lang="fr-FR" sz="8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  </a:t>
            </a:r>
            <a:r>
              <a:rPr kumimoji="0" lang="fr-FR" sz="800" b="0" i="0" u="none" strike="noStrike" kern="1200" cap="none" spc="0" normalizeH="0" baseline="0" noProof="0" err="1">
                <a:ln>
                  <a:noFill/>
                </a:ln>
                <a:solidFill>
                  <a:prstClr val="black"/>
                </a:solidFill>
                <a:effectLst/>
                <a:uLnTx/>
                <a:uFillTx/>
                <a:latin typeface="Century Gothic" panose="020B0502020202020204" pitchFamily="34" charset="0"/>
                <a:ea typeface="+mn-ea"/>
                <a:cs typeface="+mn-cs"/>
              </a:rPr>
              <a:t>Treasurers</a:t>
            </a:r>
            <a:r>
              <a:rPr kumimoji="0" lang="fr-FR" sz="8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 </a:t>
            </a:r>
            <a:r>
              <a:rPr kumimoji="0" lang="fr-FR" sz="800" b="0" i="0" u="none" strike="noStrike" kern="1200" cap="none" spc="0" normalizeH="0" baseline="0" noProof="0" err="1">
                <a:ln>
                  <a:noFill/>
                </a:ln>
                <a:solidFill>
                  <a:prstClr val="black"/>
                </a:solidFill>
                <a:effectLst/>
                <a:uLnTx/>
                <a:uFillTx/>
                <a:latin typeface="Century Gothic" panose="020B0502020202020204" pitchFamily="34" charset="0"/>
                <a:ea typeface="+mn-ea"/>
                <a:cs typeface="+mn-cs"/>
              </a:rPr>
              <a:t>Accounting</a:t>
            </a:r>
            <a:r>
              <a:rPr kumimoji="0" lang="fr-FR" sz="8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  &amp; </a:t>
            </a:r>
            <a:r>
              <a:rPr kumimoji="0" lang="fr-FR" sz="800" b="0" i="0" u="none" strike="noStrike" kern="1200" cap="none" spc="0" normalizeH="0" baseline="0" noProof="0" err="1">
                <a:ln>
                  <a:noFill/>
                </a:ln>
                <a:solidFill>
                  <a:prstClr val="black"/>
                </a:solidFill>
                <a:effectLst/>
                <a:uLnTx/>
                <a:uFillTx/>
                <a:latin typeface="Century Gothic" panose="020B0502020202020204" pitchFamily="34" charset="0"/>
                <a:ea typeface="+mn-ea"/>
                <a:cs typeface="+mn-cs"/>
              </a:rPr>
              <a:t>Internal</a:t>
            </a:r>
            <a:r>
              <a:rPr kumimoji="0" lang="fr-FR" sz="8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 </a:t>
            </a:r>
            <a:r>
              <a:rPr kumimoji="0" lang="fr-FR" sz="800" b="0" i="0" u="none" strike="noStrike" kern="1200" cap="none" spc="0" normalizeH="0" baseline="0" noProof="0" err="1">
                <a:ln>
                  <a:noFill/>
                </a:ln>
                <a:solidFill>
                  <a:prstClr val="black"/>
                </a:solidFill>
                <a:effectLst/>
                <a:uLnTx/>
                <a:uFillTx/>
                <a:latin typeface="Century Gothic" panose="020B0502020202020204" pitchFamily="34" charset="0"/>
                <a:ea typeface="+mn-ea"/>
                <a:cs typeface="+mn-cs"/>
              </a:rPr>
              <a:t>Controllers</a:t>
            </a:r>
            <a:r>
              <a:rPr kumimoji="0" lang="fr-FR" sz="8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 </a:t>
            </a:r>
            <a:br>
              <a:rPr kumimoji="0" lang="fr-FR" sz="8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br>
            <a:r>
              <a:rPr kumimoji="0" lang="fr-FR" sz="8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1 - 2 </a:t>
            </a:r>
            <a:r>
              <a:rPr kumimoji="0" lang="fr-FR" sz="800" b="0" i="0" u="none" strike="noStrike" kern="1200" cap="none" spc="0" normalizeH="0" baseline="0" noProof="0" err="1">
                <a:ln>
                  <a:noFill/>
                </a:ln>
                <a:solidFill>
                  <a:prstClr val="black"/>
                </a:solidFill>
                <a:effectLst/>
                <a:uLnTx/>
                <a:uFillTx/>
                <a:latin typeface="Century Gothic" panose="020B0502020202020204" pitchFamily="34" charset="0"/>
                <a:ea typeface="+mn-ea"/>
                <a:cs typeface="+mn-cs"/>
              </a:rPr>
              <a:t>years</a:t>
            </a:r>
            <a:r>
              <a:rPr kumimoji="0" lang="fr-FR" sz="8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 </a:t>
            </a:r>
          </a:p>
        </p:txBody>
      </p:sp>
      <p:sp>
        <p:nvSpPr>
          <p:cNvPr id="42" name="ZoneTexte 41"/>
          <p:cNvSpPr txBox="1"/>
          <p:nvPr/>
        </p:nvSpPr>
        <p:spPr>
          <a:xfrm>
            <a:off x="6219145" y="780872"/>
            <a:ext cx="2021531" cy="461665"/>
          </a:xfrm>
          <a:prstGeom prst="rect">
            <a:avLst/>
          </a:prstGeom>
          <a:noFill/>
        </p:spPr>
        <p:txBody>
          <a:bodyPr wrap="square" rtlCol="0">
            <a:spAutoFit/>
          </a:bodyP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fr-FR" sz="800" b="0" i="0" u="none" strike="noStrike" kern="1200" cap="none" spc="0" normalizeH="0" baseline="0" noProof="0" err="1">
                <a:ln>
                  <a:noFill/>
                </a:ln>
                <a:solidFill>
                  <a:prstClr val="black"/>
                </a:solidFill>
                <a:effectLst/>
                <a:uLnTx/>
                <a:uFillTx/>
                <a:latin typeface="Century Gothic" panose="020B0502020202020204" pitchFamily="34" charset="0"/>
                <a:ea typeface="+mn-ea"/>
                <a:cs typeface="+mn-cs"/>
              </a:rPr>
              <a:t>Operational</a:t>
            </a:r>
            <a:r>
              <a:rPr kumimoji="0" lang="fr-FR" sz="8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 </a:t>
            </a:r>
            <a:r>
              <a:rPr kumimoji="0" lang="fr-FR" sz="800" b="0" i="0" u="none" strike="noStrike" kern="1200" cap="none" spc="0" normalizeH="0" baseline="0" noProof="0" err="1">
                <a:ln>
                  <a:noFill/>
                </a:ln>
                <a:solidFill>
                  <a:prstClr val="black"/>
                </a:solidFill>
                <a:effectLst/>
                <a:uLnTx/>
                <a:uFillTx/>
                <a:latin typeface="Century Gothic" panose="020B0502020202020204" pitchFamily="34" charset="0"/>
                <a:ea typeface="+mn-ea"/>
                <a:cs typeface="+mn-cs"/>
              </a:rPr>
              <a:t>Controllers</a:t>
            </a:r>
            <a:r>
              <a:rPr kumimoji="0" lang="fr-FR" sz="8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 Internal </a:t>
            </a:r>
            <a:r>
              <a:rPr kumimoji="0" lang="fr-FR" sz="800" b="0" i="0" u="none" strike="noStrike" kern="1200" cap="none" spc="0" normalizeH="0" baseline="0" noProof="0" err="1">
                <a:ln>
                  <a:noFill/>
                </a:ln>
                <a:solidFill>
                  <a:prstClr val="black"/>
                </a:solidFill>
                <a:effectLst/>
                <a:uLnTx/>
                <a:uFillTx/>
                <a:latin typeface="Century Gothic" panose="020B0502020202020204" pitchFamily="34" charset="0"/>
                <a:ea typeface="+mn-ea"/>
                <a:cs typeface="+mn-cs"/>
              </a:rPr>
              <a:t>Controllers</a:t>
            </a:r>
            <a:r>
              <a:rPr kumimoji="0" lang="fr-FR" sz="8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 &amp; </a:t>
            </a:r>
            <a:r>
              <a:rPr kumimoji="0" lang="fr-FR" sz="800" b="0" i="0" u="none" strike="noStrike" kern="1200" cap="none" spc="0" normalizeH="0" baseline="0" noProof="0" err="1">
                <a:ln>
                  <a:noFill/>
                </a:ln>
                <a:solidFill>
                  <a:prstClr val="black"/>
                </a:solidFill>
                <a:effectLst/>
                <a:uLnTx/>
                <a:uFillTx/>
                <a:latin typeface="Century Gothic" panose="020B0502020202020204" pitchFamily="34" charset="0"/>
                <a:ea typeface="+mn-ea"/>
                <a:cs typeface="+mn-cs"/>
              </a:rPr>
              <a:t>Accounting</a:t>
            </a:r>
            <a:r>
              <a:rPr kumimoji="0" lang="fr-FR" sz="8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  </a:t>
            </a:r>
            <a:br>
              <a:rPr kumimoji="0" lang="fr-FR" sz="8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br>
            <a:r>
              <a:rPr kumimoji="0" lang="fr-FR" sz="8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2 - 4 </a:t>
            </a:r>
            <a:r>
              <a:rPr kumimoji="0" lang="fr-FR" sz="800" b="0" i="0" u="none" strike="noStrike" kern="1200" cap="none" spc="0" normalizeH="0" baseline="0" noProof="0" err="1">
                <a:ln>
                  <a:noFill/>
                </a:ln>
                <a:solidFill>
                  <a:prstClr val="black"/>
                </a:solidFill>
                <a:effectLst/>
                <a:uLnTx/>
                <a:uFillTx/>
                <a:latin typeface="Century Gothic" panose="020B0502020202020204" pitchFamily="34" charset="0"/>
                <a:ea typeface="+mn-ea"/>
                <a:cs typeface="+mn-cs"/>
              </a:rPr>
              <a:t>years</a:t>
            </a:r>
            <a:r>
              <a:rPr kumimoji="0" lang="fr-FR" sz="8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 </a:t>
            </a:r>
          </a:p>
        </p:txBody>
      </p:sp>
      <p:sp>
        <p:nvSpPr>
          <p:cNvPr id="43" name="ZoneTexte 42"/>
          <p:cNvSpPr txBox="1"/>
          <p:nvPr/>
        </p:nvSpPr>
        <p:spPr>
          <a:xfrm>
            <a:off x="8240676" y="780872"/>
            <a:ext cx="1981484" cy="215444"/>
          </a:xfrm>
          <a:prstGeom prst="rect">
            <a:avLst/>
          </a:prstGeom>
          <a:noFill/>
        </p:spPr>
        <p:txBody>
          <a:bodyPr wrap="square" rtlCol="0">
            <a:spAutoFit/>
          </a:bodyP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fr-FR" sz="8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Business Unit Controllers</a:t>
            </a:r>
          </a:p>
        </p:txBody>
      </p:sp>
      <p:sp>
        <p:nvSpPr>
          <p:cNvPr id="44" name="ZoneTexte 43"/>
          <p:cNvSpPr txBox="1"/>
          <p:nvPr/>
        </p:nvSpPr>
        <p:spPr>
          <a:xfrm>
            <a:off x="10256763" y="780872"/>
            <a:ext cx="1981484" cy="215444"/>
          </a:xfrm>
          <a:prstGeom prst="rect">
            <a:avLst/>
          </a:prstGeom>
          <a:noFill/>
        </p:spPr>
        <p:txBody>
          <a:bodyPr wrap="square" rtlCol="0">
            <a:spAutoFit/>
          </a:bodyP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fr-FR" sz="800" b="0" i="0" u="none" strike="noStrike" kern="1200" cap="none" spc="0" normalizeH="0" baseline="0" noProof="0" err="1">
                <a:ln>
                  <a:noFill/>
                </a:ln>
                <a:solidFill>
                  <a:prstClr val="black"/>
                </a:solidFill>
                <a:effectLst/>
                <a:uLnTx/>
                <a:uFillTx/>
                <a:latin typeface="Century Gothic" panose="020B0502020202020204" pitchFamily="34" charset="0"/>
                <a:ea typeface="+mn-ea"/>
                <a:cs typeface="+mn-cs"/>
              </a:rPr>
              <a:t>Newly</a:t>
            </a:r>
            <a:r>
              <a:rPr kumimoji="0" lang="fr-FR" sz="8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 </a:t>
            </a:r>
            <a:r>
              <a:rPr kumimoji="0" lang="fr-FR" sz="800" b="0" i="0" u="none" strike="noStrike" kern="1200" cap="none" spc="0" normalizeH="0" baseline="0" noProof="0" err="1">
                <a:ln>
                  <a:noFill/>
                </a:ln>
                <a:solidFill>
                  <a:prstClr val="black"/>
                </a:solidFill>
                <a:effectLst/>
                <a:uLnTx/>
                <a:uFillTx/>
                <a:latin typeface="Century Gothic" panose="020B0502020202020204" pitchFamily="34" charset="0"/>
                <a:ea typeface="+mn-ea"/>
                <a:cs typeface="+mn-cs"/>
              </a:rPr>
              <a:t>appointed</a:t>
            </a:r>
            <a:r>
              <a:rPr kumimoji="0" lang="fr-FR" sz="8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 CFO </a:t>
            </a:r>
          </a:p>
        </p:txBody>
      </p:sp>
      <p:sp>
        <p:nvSpPr>
          <p:cNvPr id="48" name="Rectangle 47"/>
          <p:cNvSpPr/>
          <p:nvPr/>
        </p:nvSpPr>
        <p:spPr>
          <a:xfrm>
            <a:off x="565476" y="4995616"/>
            <a:ext cx="1406367" cy="313700"/>
          </a:xfrm>
          <a:prstGeom prst="rect">
            <a:avLst/>
          </a:prstGeom>
          <a:solidFill>
            <a:srgbClr val="E60000"/>
          </a:solidFill>
          <a:ln>
            <a:solidFill>
              <a:srgbClr val="E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fr-FR" sz="1000" b="0" i="0" u="none" strike="noStrike" kern="1200" cap="none" spc="0" normalizeH="0" baseline="0" noProof="0">
                <a:ln>
                  <a:noFill/>
                </a:ln>
                <a:solidFill>
                  <a:prstClr val="white"/>
                </a:solidFill>
                <a:effectLst/>
                <a:uLnTx/>
                <a:uFillTx/>
                <a:latin typeface="Century Gothic" panose="020B0502020202020204" pitchFamily="34" charset="0"/>
                <a:ea typeface="+mn-ea"/>
                <a:cs typeface="+mn-cs"/>
              </a:rPr>
              <a:t>INTERNAL CONTROL</a:t>
            </a:r>
          </a:p>
        </p:txBody>
      </p:sp>
      <p:sp>
        <p:nvSpPr>
          <p:cNvPr id="50" name="Rectangle 49">
            <a:hlinkClick r:id="rId2" action="ppaction://hlinksldjump"/>
          </p:cNvPr>
          <p:cNvSpPr/>
          <p:nvPr/>
        </p:nvSpPr>
        <p:spPr>
          <a:xfrm>
            <a:off x="5276681" y="4370919"/>
            <a:ext cx="2220975" cy="221006"/>
          </a:xfrm>
          <a:prstGeom prst="rect">
            <a:avLst/>
          </a:prstGeom>
          <a:solidFill>
            <a:schemeClr val="bg1">
              <a:lumMod val="85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6662"/>
            <a:r>
              <a:rPr lang="fr-FR" sz="900">
                <a:solidFill>
                  <a:prstClr val="black"/>
                </a:solidFill>
                <a:latin typeface="Century Gothic" panose="020B0502020202020204" pitchFamily="34" charset="0"/>
              </a:rPr>
              <a:t>SAP FOR CONTROLLERS</a:t>
            </a:r>
          </a:p>
        </p:txBody>
      </p:sp>
      <p:sp>
        <p:nvSpPr>
          <p:cNvPr id="52" name="Rectangle 51"/>
          <p:cNvSpPr/>
          <p:nvPr/>
        </p:nvSpPr>
        <p:spPr>
          <a:xfrm>
            <a:off x="565476" y="2007979"/>
            <a:ext cx="1406368" cy="2609896"/>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fr-FR" sz="1000" b="0" i="0" u="none" strike="noStrike" kern="1200" cap="none" spc="0" normalizeH="0" baseline="0" noProof="0">
                <a:ln>
                  <a:noFill/>
                </a:ln>
                <a:solidFill>
                  <a:prstClr val="white"/>
                </a:solidFill>
                <a:effectLst/>
                <a:uLnTx/>
                <a:uFillTx/>
                <a:latin typeface="Century Gothic" panose="020B0502020202020204" pitchFamily="34" charset="0"/>
                <a:ea typeface="+mn-ea"/>
                <a:cs typeface="+mn-cs"/>
              </a:rPr>
              <a:t>OPERATIONAL FINANCE</a:t>
            </a:r>
          </a:p>
        </p:txBody>
      </p:sp>
      <p:sp>
        <p:nvSpPr>
          <p:cNvPr id="33" name="Rectangle 32">
            <a:hlinkClick r:id="rId3" action="ppaction://hlinksldjump"/>
          </p:cNvPr>
          <p:cNvSpPr/>
          <p:nvPr/>
        </p:nvSpPr>
        <p:spPr>
          <a:xfrm rot="16200000">
            <a:off x="9871496" y="1220066"/>
            <a:ext cx="1100628" cy="415498"/>
          </a:xfrm>
          <a:prstGeom prst="rect">
            <a:avLst/>
          </a:prstGeom>
          <a:noFill/>
        </p:spPr>
        <p:txBody>
          <a:bodyPr wrap="square">
            <a:spAutoFit/>
          </a:bodyPr>
          <a:lstStyle/>
          <a:p>
            <a:pPr marL="0" marR="0" lvl="0" indent="0" algn="ctr" defTabSz="914400" rtl="0" eaLnBrk="1" fontAlgn="auto" latinLnBrk="0" hangingPunct="1">
              <a:lnSpc>
                <a:spcPct val="100000"/>
              </a:lnSpc>
              <a:spcBef>
                <a:spcPts val="35"/>
              </a:spcBef>
              <a:spcAft>
                <a:spcPts val="0"/>
              </a:spcAft>
              <a:buClrTx/>
              <a:buSzTx/>
              <a:buFontTx/>
              <a:buNone/>
              <a:tabLst/>
              <a:defRPr/>
            </a:pPr>
            <a:r>
              <a:rPr kumimoji="0" lang="en-US" sz="1000" b="1" i="0" u="none" strike="noStrike" kern="1200" cap="none" spc="-5" normalizeH="0" baseline="0" noProof="0">
                <a:ln>
                  <a:noFill/>
                </a:ln>
                <a:solidFill>
                  <a:prstClr val="black"/>
                </a:solidFill>
                <a:effectLst/>
                <a:uLnTx/>
                <a:uFillTx/>
                <a:latin typeface="Century Gothic" panose="020B0502020202020204" pitchFamily="34" charset="0"/>
                <a:cs typeface="AvantGarde-Medium"/>
              </a:rPr>
              <a:t>New CFOs </a:t>
            </a:r>
            <a:r>
              <a:rPr kumimoji="0" lang="en-US" sz="1100" b="1" i="0" u="none" strike="noStrike" kern="1200" cap="none" spc="0" normalizeH="0" baseline="0" noProof="0">
                <a:ln>
                  <a:noFill/>
                </a:ln>
                <a:solidFill>
                  <a:prstClr val="black"/>
                </a:solidFill>
                <a:effectLst/>
                <a:uLnTx/>
                <a:uFillTx/>
                <a:latin typeface="Century Gothic" panose="020B0502020202020204" pitchFamily="34" charset="0"/>
              </a:rPr>
              <a:t>Onboarding</a:t>
            </a:r>
          </a:p>
        </p:txBody>
      </p:sp>
      <p:sp>
        <p:nvSpPr>
          <p:cNvPr id="34" name="Rectangle 33"/>
          <p:cNvSpPr/>
          <p:nvPr/>
        </p:nvSpPr>
        <p:spPr>
          <a:xfrm>
            <a:off x="550207" y="984337"/>
            <a:ext cx="1406367" cy="98267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fr-FR" sz="1000" b="0" i="0" u="none" strike="noStrike" kern="1200" cap="none" spc="0" normalizeH="0" baseline="0" noProof="0">
                <a:ln>
                  <a:noFill/>
                </a:ln>
                <a:solidFill>
                  <a:prstClr val="white"/>
                </a:solidFill>
                <a:effectLst/>
                <a:uLnTx/>
                <a:uFillTx/>
                <a:latin typeface="Century Gothic" panose="020B0502020202020204" pitchFamily="34" charset="0"/>
                <a:ea typeface="+mn-ea"/>
                <a:cs typeface="+mn-cs"/>
              </a:rPr>
              <a:t>FINANCE</a:t>
            </a:r>
          </a:p>
        </p:txBody>
      </p:sp>
      <p:sp>
        <p:nvSpPr>
          <p:cNvPr id="35" name="Rectangle 34"/>
          <p:cNvSpPr/>
          <p:nvPr/>
        </p:nvSpPr>
        <p:spPr>
          <a:xfrm>
            <a:off x="569746" y="5351682"/>
            <a:ext cx="1406367" cy="214232"/>
          </a:xfrm>
          <a:prstGeom prst="rect">
            <a:avLst/>
          </a:prstGeom>
          <a:solidFill>
            <a:srgbClr val="E60000"/>
          </a:solidFill>
          <a:ln>
            <a:solidFill>
              <a:srgbClr val="E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fr-FR" sz="1000" b="0" i="0" u="none" strike="noStrike" kern="1200" cap="none" spc="0" normalizeH="0" baseline="0" noProof="0">
                <a:ln>
                  <a:noFill/>
                </a:ln>
                <a:solidFill>
                  <a:prstClr val="white"/>
                </a:solidFill>
                <a:effectLst/>
                <a:uLnTx/>
                <a:uFillTx/>
                <a:latin typeface="Century Gothic" panose="020B0502020202020204" pitchFamily="34" charset="0"/>
                <a:ea typeface="+mn-ea"/>
                <a:cs typeface="+mn-cs"/>
              </a:rPr>
              <a:t>ACCOUNTING</a:t>
            </a:r>
          </a:p>
        </p:txBody>
      </p:sp>
      <p:sp>
        <p:nvSpPr>
          <p:cNvPr id="38" name="Rectangle 37"/>
          <p:cNvSpPr/>
          <p:nvPr/>
        </p:nvSpPr>
        <p:spPr>
          <a:xfrm>
            <a:off x="10629559" y="1370669"/>
            <a:ext cx="1477736" cy="236672"/>
          </a:xfrm>
          <a:prstGeom prst="rect">
            <a:avLst/>
          </a:prstGeom>
          <a:solidFill>
            <a:schemeClr val="bg1">
              <a:lumMod val="85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6662"/>
            <a:r>
              <a:rPr lang="fr-FR" sz="900">
                <a:solidFill>
                  <a:prstClr val="black"/>
                </a:solidFill>
                <a:latin typeface="Century Gothic" panose="020B0502020202020204" pitchFamily="34" charset="0"/>
              </a:rPr>
              <a:t>REMOTE COACHING</a:t>
            </a:r>
          </a:p>
        </p:txBody>
      </p:sp>
      <p:sp>
        <p:nvSpPr>
          <p:cNvPr id="46" name="Rectangle 45"/>
          <p:cNvSpPr/>
          <p:nvPr/>
        </p:nvSpPr>
        <p:spPr>
          <a:xfrm>
            <a:off x="10629559" y="1718469"/>
            <a:ext cx="1477736" cy="236672"/>
          </a:xfrm>
          <a:prstGeom prst="rect">
            <a:avLst/>
          </a:prstGeom>
          <a:solidFill>
            <a:schemeClr val="bg1">
              <a:lumMod val="85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6662"/>
            <a:r>
              <a:rPr lang="fr-FR" sz="900">
                <a:solidFill>
                  <a:prstClr val="black"/>
                </a:solidFill>
                <a:latin typeface="Century Gothic" panose="020B0502020202020204" pitchFamily="34" charset="0"/>
              </a:rPr>
              <a:t>MENTORING</a:t>
            </a:r>
          </a:p>
        </p:txBody>
      </p:sp>
      <p:sp>
        <p:nvSpPr>
          <p:cNvPr id="55" name="object 14"/>
          <p:cNvSpPr/>
          <p:nvPr/>
        </p:nvSpPr>
        <p:spPr>
          <a:xfrm>
            <a:off x="2228792" y="4661230"/>
            <a:ext cx="1917808" cy="264017"/>
          </a:xfrm>
          <a:custGeom>
            <a:avLst/>
            <a:gdLst/>
            <a:ahLst/>
            <a:cxnLst/>
            <a:rect l="l" t="t" r="r" b="b"/>
            <a:pathLst>
              <a:path w="1363345" h="342900">
                <a:moveTo>
                  <a:pt x="0" y="342900"/>
                </a:moveTo>
                <a:lnTo>
                  <a:pt x="1362862" y="342900"/>
                </a:lnTo>
                <a:lnTo>
                  <a:pt x="1362862" y="0"/>
                </a:lnTo>
                <a:lnTo>
                  <a:pt x="0" y="0"/>
                </a:lnTo>
                <a:lnTo>
                  <a:pt x="0" y="342900"/>
                </a:lnTo>
                <a:close/>
              </a:path>
            </a:pathLst>
          </a:custGeom>
          <a:noFill/>
          <a:ln w="12700">
            <a:solidFill>
              <a:srgbClr val="E60000"/>
            </a:solidFill>
          </a:ln>
        </p:spPr>
        <p:txBody>
          <a:bodyPr wrap="square" lIns="0" tIns="0" rIns="0" bIns="0" rtlCol="0" anchor="ctr" anchorCtr="0"/>
          <a:lstStyle/>
          <a:p>
            <a:pPr algn="ctr" defTabSz="945988">
              <a:lnSpc>
                <a:spcPct val="150000"/>
              </a:lnSpc>
              <a:defRPr/>
            </a:pPr>
            <a:r>
              <a:rPr kumimoji="0" lang="fr-FR"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TREASURY LEARNING PASSPORT</a:t>
            </a:r>
            <a:endParaRPr kumimoji="0" lang="fr-FR" sz="600" b="0" i="0" u="none" strike="noStrike" kern="1200" cap="none" spc="0" normalizeH="0" baseline="0" noProof="0">
              <a:ln>
                <a:noFill/>
              </a:ln>
              <a:solidFill>
                <a:prstClr val="black"/>
              </a:solidFill>
              <a:effectLst/>
              <a:uLnTx/>
              <a:uFillTx/>
              <a:latin typeface="Century Gothic" panose="020B0502020202020204" pitchFamily="34" charset="0"/>
            </a:endParaRPr>
          </a:p>
        </p:txBody>
      </p:sp>
      <p:sp>
        <p:nvSpPr>
          <p:cNvPr id="56" name="Rectangle 55"/>
          <p:cNvSpPr/>
          <p:nvPr/>
        </p:nvSpPr>
        <p:spPr>
          <a:xfrm>
            <a:off x="4750904" y="5331086"/>
            <a:ext cx="3489772" cy="266891"/>
          </a:xfrm>
          <a:prstGeom prst="rect">
            <a:avLst/>
          </a:prstGeom>
          <a:solidFill>
            <a:schemeClr val="bg1">
              <a:lumMod val="85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6662"/>
            <a:r>
              <a:rPr lang="fr-FR" sz="900">
                <a:solidFill>
                  <a:prstClr val="black"/>
                </a:solidFill>
                <a:latin typeface="Century Gothic" panose="020B0502020202020204" pitchFamily="34" charset="0"/>
              </a:rPr>
              <a:t>MASTERING CONSOLIDATION and CASH FLOW REPORTING</a:t>
            </a:r>
          </a:p>
        </p:txBody>
      </p:sp>
      <p:sp>
        <p:nvSpPr>
          <p:cNvPr id="66" name="object 11"/>
          <p:cNvSpPr/>
          <p:nvPr/>
        </p:nvSpPr>
        <p:spPr>
          <a:xfrm>
            <a:off x="2330971" y="2304412"/>
            <a:ext cx="1699061" cy="214710"/>
          </a:xfrm>
          <a:custGeom>
            <a:avLst/>
            <a:gdLst/>
            <a:ahLst/>
            <a:cxnLst/>
            <a:rect l="l" t="t" r="r" b="b"/>
            <a:pathLst>
              <a:path w="2797810" h="152400">
                <a:moveTo>
                  <a:pt x="0" y="152400"/>
                </a:moveTo>
                <a:lnTo>
                  <a:pt x="2797708" y="152400"/>
                </a:lnTo>
                <a:lnTo>
                  <a:pt x="2797708" y="0"/>
                </a:lnTo>
                <a:lnTo>
                  <a:pt x="0" y="0"/>
                </a:lnTo>
                <a:lnTo>
                  <a:pt x="0" y="152400"/>
                </a:lnTo>
                <a:close/>
              </a:path>
            </a:pathLst>
          </a:custGeom>
          <a:noFill/>
          <a:ln w="12700">
            <a:solidFill>
              <a:srgbClr val="C00000"/>
            </a:solidFill>
          </a:ln>
        </p:spPr>
        <p:txBody>
          <a:bodyPr wrap="square" lIns="0" tIns="0" rIns="0" bIns="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COMPASS ESSENTIALS</a:t>
            </a:r>
            <a:endParaRPr kumimoji="0" lang="fr-FR" sz="7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endParaRPr>
          </a:p>
        </p:txBody>
      </p:sp>
      <p:sp>
        <p:nvSpPr>
          <p:cNvPr id="67" name="object 20"/>
          <p:cNvSpPr/>
          <p:nvPr/>
        </p:nvSpPr>
        <p:spPr>
          <a:xfrm>
            <a:off x="2330971" y="2569877"/>
            <a:ext cx="1707357" cy="214710"/>
          </a:xfrm>
          <a:custGeom>
            <a:avLst/>
            <a:gdLst/>
            <a:ahLst/>
            <a:cxnLst/>
            <a:rect l="l" t="t" r="r" b="b"/>
            <a:pathLst>
              <a:path w="1363345" h="152400">
                <a:moveTo>
                  <a:pt x="0" y="152400"/>
                </a:moveTo>
                <a:lnTo>
                  <a:pt x="1362862" y="152400"/>
                </a:lnTo>
                <a:lnTo>
                  <a:pt x="1362862" y="0"/>
                </a:lnTo>
                <a:lnTo>
                  <a:pt x="0" y="0"/>
                </a:lnTo>
                <a:lnTo>
                  <a:pt x="0" y="152400"/>
                </a:lnTo>
                <a:close/>
              </a:path>
            </a:pathLst>
          </a:custGeom>
          <a:noFill/>
          <a:ln w="12700">
            <a:solidFill>
              <a:srgbClr val="C00000"/>
            </a:solidFill>
          </a:ln>
        </p:spPr>
        <p:txBody>
          <a:bodyPr wrap="square" lIns="0" tIns="0" rIns="0" bIns="0" rtlCol="0" anchor="ctr" anchorCtr="0"/>
          <a:lstStyle/>
          <a:p>
            <a:pPr lvl="0" algn="ctr">
              <a:defRPr/>
            </a:pPr>
            <a:r>
              <a:rPr kumimoji="0" lang="fr-FR"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P&amp;L E-LEARNING</a:t>
            </a:r>
          </a:p>
        </p:txBody>
      </p:sp>
      <p:sp>
        <p:nvSpPr>
          <p:cNvPr id="68" name="object 25">
            <a:hlinkClick r:id="rId4" action="ppaction://hlinksldjump"/>
          </p:cNvPr>
          <p:cNvSpPr/>
          <p:nvPr/>
        </p:nvSpPr>
        <p:spPr>
          <a:xfrm>
            <a:off x="2330971" y="2842437"/>
            <a:ext cx="1686725" cy="354139"/>
          </a:xfrm>
          <a:custGeom>
            <a:avLst/>
            <a:gdLst/>
            <a:ahLst/>
            <a:cxnLst/>
            <a:rect l="l" t="t" r="r" b="b"/>
            <a:pathLst>
              <a:path w="2797809" h="152400">
                <a:moveTo>
                  <a:pt x="0" y="152400"/>
                </a:moveTo>
                <a:lnTo>
                  <a:pt x="2797708" y="152400"/>
                </a:lnTo>
                <a:lnTo>
                  <a:pt x="2797708" y="0"/>
                </a:lnTo>
                <a:lnTo>
                  <a:pt x="0" y="0"/>
                </a:lnTo>
                <a:lnTo>
                  <a:pt x="0" y="152400"/>
                </a:lnTo>
                <a:close/>
              </a:path>
            </a:pathLst>
          </a:custGeom>
          <a:solidFill>
            <a:schemeClr val="bg1">
              <a:lumMod val="85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6662"/>
            <a:r>
              <a:rPr lang="fr-FR" sz="900">
                <a:solidFill>
                  <a:prstClr val="black"/>
                </a:solidFill>
                <a:latin typeface="Century Gothic" panose="020B0502020202020204" pitchFamily="34" charset="0"/>
              </a:rPr>
              <a:t>CONTROLLING ESSENTIALS</a:t>
            </a:r>
          </a:p>
          <a:p>
            <a:pPr algn="ctr" defTabSz="606662"/>
            <a:r>
              <a:rPr lang="fr-FR" sz="900">
                <a:solidFill>
                  <a:prstClr val="black"/>
                </a:solidFill>
                <a:latin typeface="Century Gothic" panose="020B0502020202020204" pitchFamily="34" charset="0"/>
              </a:rPr>
              <a:t>Ex </a:t>
            </a:r>
            <a:r>
              <a:rPr lang="fr-FR" sz="900" err="1">
                <a:solidFill>
                  <a:prstClr val="black"/>
                </a:solidFill>
                <a:latin typeface="Century Gothic" panose="020B0502020202020204" pitchFamily="34" charset="0"/>
              </a:rPr>
              <a:t>Compass</a:t>
            </a:r>
            <a:r>
              <a:rPr lang="fr-FR" sz="900">
                <a:solidFill>
                  <a:prstClr val="black"/>
                </a:solidFill>
                <a:latin typeface="Century Gothic" panose="020B0502020202020204" pitchFamily="34" charset="0"/>
              </a:rPr>
              <a:t> Basics</a:t>
            </a:r>
          </a:p>
        </p:txBody>
      </p:sp>
      <p:sp>
        <p:nvSpPr>
          <p:cNvPr id="70" name="object 14"/>
          <p:cNvSpPr/>
          <p:nvPr/>
        </p:nvSpPr>
        <p:spPr>
          <a:xfrm>
            <a:off x="2330971" y="1986952"/>
            <a:ext cx="1681979" cy="273600"/>
          </a:xfrm>
          <a:custGeom>
            <a:avLst/>
            <a:gdLst/>
            <a:ahLst/>
            <a:cxnLst/>
            <a:rect l="l" t="t" r="r" b="b"/>
            <a:pathLst>
              <a:path w="1363345" h="342900">
                <a:moveTo>
                  <a:pt x="0" y="342900"/>
                </a:moveTo>
                <a:lnTo>
                  <a:pt x="1362862" y="342900"/>
                </a:lnTo>
                <a:lnTo>
                  <a:pt x="1362862" y="0"/>
                </a:lnTo>
                <a:lnTo>
                  <a:pt x="0" y="0"/>
                </a:lnTo>
                <a:lnTo>
                  <a:pt x="0" y="342900"/>
                </a:lnTo>
                <a:close/>
              </a:path>
            </a:pathLst>
          </a:custGeom>
          <a:noFill/>
          <a:ln w="12700">
            <a:solidFill>
              <a:srgbClr val="C00000"/>
            </a:solidFill>
          </a:ln>
        </p:spPr>
        <p:txBody>
          <a:bodyPr wrap="square" lIns="0" tIns="0" rIns="0" bIns="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OPERATIONAL FINANCE LEARNING PASSPORT</a:t>
            </a:r>
            <a:endParaRPr kumimoji="0" lang="en-US" sz="600" b="0" i="0" u="none" strike="noStrike" kern="1200" cap="none" spc="0" normalizeH="0" baseline="0" noProof="0">
              <a:ln>
                <a:noFill/>
              </a:ln>
              <a:solidFill>
                <a:prstClr val="black"/>
              </a:solidFill>
              <a:effectLst/>
              <a:uLnTx/>
              <a:uFillTx/>
              <a:latin typeface="AvantGarde-Demi"/>
            </a:endParaRPr>
          </a:p>
        </p:txBody>
      </p:sp>
      <p:sp>
        <p:nvSpPr>
          <p:cNvPr id="71" name="object 25">
            <a:hlinkClick r:id="rId5" action="ppaction://hlinksldjump"/>
          </p:cNvPr>
          <p:cNvSpPr/>
          <p:nvPr/>
        </p:nvSpPr>
        <p:spPr>
          <a:xfrm>
            <a:off x="4217904" y="4661632"/>
            <a:ext cx="5966803" cy="263460"/>
          </a:xfrm>
          <a:custGeom>
            <a:avLst/>
            <a:gdLst/>
            <a:ahLst/>
            <a:cxnLst/>
            <a:rect l="l" t="t" r="r" b="b"/>
            <a:pathLst>
              <a:path w="2797809" h="152400">
                <a:moveTo>
                  <a:pt x="0" y="152400"/>
                </a:moveTo>
                <a:lnTo>
                  <a:pt x="2797708" y="152400"/>
                </a:lnTo>
                <a:lnTo>
                  <a:pt x="2797708" y="0"/>
                </a:lnTo>
                <a:lnTo>
                  <a:pt x="0" y="0"/>
                </a:lnTo>
                <a:lnTo>
                  <a:pt x="0" y="152400"/>
                </a:lnTo>
                <a:close/>
              </a:path>
            </a:pathLst>
          </a:custGeom>
          <a:solidFill>
            <a:schemeClr val="bg1">
              <a:lumMod val="85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6662"/>
            <a:r>
              <a:rPr lang="fr-FR" sz="900">
                <a:solidFill>
                  <a:prstClr val="black"/>
                </a:solidFill>
                <a:latin typeface="Century Gothic" panose="020B0502020202020204" pitchFamily="34" charset="0"/>
              </a:rPr>
              <a:t>TREASURY AND CASH MANAGEMENT</a:t>
            </a:r>
          </a:p>
        </p:txBody>
      </p:sp>
      <p:sp>
        <p:nvSpPr>
          <p:cNvPr id="73" name="object 37">
            <a:hlinkClick r:id="rId6" action="ppaction://hlinksldjump"/>
          </p:cNvPr>
          <p:cNvSpPr/>
          <p:nvPr/>
        </p:nvSpPr>
        <p:spPr>
          <a:xfrm>
            <a:off x="4750904" y="4999041"/>
            <a:ext cx="3489772" cy="270011"/>
          </a:xfrm>
          <a:custGeom>
            <a:avLst/>
            <a:gdLst/>
            <a:ahLst/>
            <a:cxnLst/>
            <a:rect l="l" t="t" r="r" b="b"/>
            <a:pathLst>
              <a:path w="1363345" h="152400">
                <a:moveTo>
                  <a:pt x="0" y="152400"/>
                </a:moveTo>
                <a:lnTo>
                  <a:pt x="1362862" y="152400"/>
                </a:lnTo>
                <a:lnTo>
                  <a:pt x="1362862" y="0"/>
                </a:lnTo>
                <a:lnTo>
                  <a:pt x="0" y="0"/>
                </a:lnTo>
                <a:lnTo>
                  <a:pt x="0" y="152400"/>
                </a:lnTo>
                <a:close/>
              </a:path>
            </a:pathLst>
          </a:custGeom>
          <a:solidFill>
            <a:schemeClr val="bg1">
              <a:lumMod val="85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6662"/>
            <a:r>
              <a:rPr lang="fr-FR" sz="900">
                <a:solidFill>
                  <a:prstClr val="black"/>
                </a:solidFill>
                <a:latin typeface="Century Gothic" panose="020B0502020202020204" pitchFamily="34" charset="0"/>
              </a:rPr>
              <a:t>INTERNAL CONTROL MANAGER</a:t>
            </a:r>
          </a:p>
        </p:txBody>
      </p:sp>
      <p:sp>
        <p:nvSpPr>
          <p:cNvPr id="76" name="object 37">
            <a:hlinkClick r:id="rId7" action="ppaction://hlinksldjump"/>
          </p:cNvPr>
          <p:cNvSpPr/>
          <p:nvPr/>
        </p:nvSpPr>
        <p:spPr>
          <a:xfrm>
            <a:off x="8342125" y="2007457"/>
            <a:ext cx="1772802" cy="218575"/>
          </a:xfrm>
          <a:custGeom>
            <a:avLst/>
            <a:gdLst/>
            <a:ahLst/>
            <a:cxnLst/>
            <a:rect l="l" t="t" r="r" b="b"/>
            <a:pathLst>
              <a:path w="1363345" h="152400">
                <a:moveTo>
                  <a:pt x="0" y="152400"/>
                </a:moveTo>
                <a:lnTo>
                  <a:pt x="1362862" y="152400"/>
                </a:lnTo>
                <a:lnTo>
                  <a:pt x="1362862" y="0"/>
                </a:lnTo>
                <a:lnTo>
                  <a:pt x="0" y="0"/>
                </a:lnTo>
                <a:lnTo>
                  <a:pt x="0" y="152400"/>
                </a:lnTo>
                <a:close/>
              </a:path>
            </a:pathLst>
          </a:custGeom>
          <a:solidFill>
            <a:schemeClr val="bg1">
              <a:lumMod val="85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6662">
              <a:lnSpc>
                <a:spcPct val="200000"/>
              </a:lnSpc>
              <a:defRPr/>
            </a:pPr>
            <a:r>
              <a:rPr lang="fr-FR" sz="900">
                <a:solidFill>
                  <a:prstClr val="black"/>
                </a:solidFill>
                <a:latin typeface="Century Gothic" panose="020B0502020202020204" pitchFamily="34" charset="0"/>
              </a:rPr>
              <a:t>BU </a:t>
            </a:r>
            <a:r>
              <a:rPr lang="fr-FR" sz="900">
                <a:solidFill>
                  <a:prstClr val="black"/>
                </a:solidFill>
                <a:latin typeface="Century Gothic" panose="020B0502020202020204" pitchFamily="34" charset="0"/>
                <a:hlinkClick r:id="rId7" action="ppaction://hlinksldjump">
                  <a:extLst>
                    <a:ext uri="{A12FA001-AC4F-418D-AE19-62706E023703}">
                      <ahyp:hlinkClr xmlns="" xmlns:ahyp="http://schemas.microsoft.com/office/drawing/2018/hyperlinkcolor" val="tx"/>
                    </a:ext>
                  </a:extLst>
                </a:hlinkClick>
              </a:rPr>
              <a:t>Controller</a:t>
            </a:r>
            <a:endParaRPr lang="fr-FR" sz="900">
              <a:solidFill>
                <a:prstClr val="black"/>
              </a:solidFill>
              <a:latin typeface="Century Gothic" panose="020B0502020202020204" pitchFamily="34" charset="0"/>
            </a:endParaRPr>
          </a:p>
        </p:txBody>
      </p:sp>
      <p:sp>
        <p:nvSpPr>
          <p:cNvPr id="54" name="Rectangle 53"/>
          <p:cNvSpPr/>
          <p:nvPr/>
        </p:nvSpPr>
        <p:spPr>
          <a:xfrm>
            <a:off x="2310882" y="4407493"/>
            <a:ext cx="1702068" cy="193324"/>
          </a:xfrm>
          <a:prstGeom prst="rect">
            <a:avLst/>
          </a:prstGeom>
          <a:solidFill>
            <a:schemeClr val="bg1"/>
          </a:solidFill>
          <a:ln>
            <a:solidFill>
              <a:srgbClr val="E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45988">
              <a:defRPr/>
            </a:pPr>
            <a:r>
              <a:rPr kumimoji="0" lang="fr-FR"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SAP FOR CONTROLLING</a:t>
            </a:r>
          </a:p>
        </p:txBody>
      </p:sp>
      <p:sp>
        <p:nvSpPr>
          <p:cNvPr id="62" name="ZoneTexte 61"/>
          <p:cNvSpPr txBox="1"/>
          <p:nvPr/>
        </p:nvSpPr>
        <p:spPr>
          <a:xfrm>
            <a:off x="62562" y="23621"/>
            <a:ext cx="3672498"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400" b="1" i="0" u="none" strike="noStrike" kern="1200" cap="none" spc="0" normalizeH="0" baseline="0" noProof="0">
                <a:ln>
                  <a:noFill/>
                </a:ln>
                <a:solidFill>
                  <a:prstClr val="white"/>
                </a:solidFill>
                <a:effectLst/>
                <a:uLnTx/>
                <a:uFillTx/>
                <a:latin typeface="Century Gothic" panose="020B0502020202020204" pitchFamily="34" charset="0"/>
                <a:ea typeface="+mn-ea"/>
                <a:cs typeface="+mn-cs"/>
              </a:rPr>
              <a:t>FINANCE</a:t>
            </a:r>
          </a:p>
        </p:txBody>
      </p:sp>
      <p:sp>
        <p:nvSpPr>
          <p:cNvPr id="47" name="Rectangle 46"/>
          <p:cNvSpPr/>
          <p:nvPr/>
        </p:nvSpPr>
        <p:spPr>
          <a:xfrm>
            <a:off x="296870" y="994634"/>
            <a:ext cx="212225" cy="458604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45988" rtl="0" eaLnBrk="1" fontAlgn="ctr"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a:ln>
                  <a:noFill/>
                </a:ln>
                <a:solidFill>
                  <a:prstClr val="white"/>
                </a:solidFill>
                <a:effectLst/>
                <a:uLnTx/>
                <a:uFillTx/>
                <a:latin typeface="Century Gothic" panose="020B0502020202020204" pitchFamily="34" charset="0"/>
                <a:ea typeface="+mn-ea"/>
                <a:cs typeface="+mn-cs"/>
              </a:rPr>
              <a:t>JOB MUST</a:t>
            </a:r>
          </a:p>
        </p:txBody>
      </p:sp>
      <p:sp>
        <p:nvSpPr>
          <p:cNvPr id="57" name="object 42">
            <a:hlinkClick r:id="rId8" action="ppaction://hlinksldjump"/>
          </p:cNvPr>
          <p:cNvSpPr/>
          <p:nvPr/>
        </p:nvSpPr>
        <p:spPr>
          <a:xfrm>
            <a:off x="5272852" y="3739328"/>
            <a:ext cx="2224804" cy="222200"/>
          </a:xfrm>
          <a:custGeom>
            <a:avLst/>
            <a:gdLst/>
            <a:ahLst/>
            <a:cxnLst/>
            <a:rect l="l" t="t" r="r" b="b"/>
            <a:pathLst>
              <a:path w="2797809" h="152400">
                <a:moveTo>
                  <a:pt x="0" y="152400"/>
                </a:moveTo>
                <a:lnTo>
                  <a:pt x="2797708" y="152400"/>
                </a:lnTo>
                <a:lnTo>
                  <a:pt x="2797708" y="0"/>
                </a:lnTo>
                <a:lnTo>
                  <a:pt x="0" y="0"/>
                </a:lnTo>
                <a:lnTo>
                  <a:pt x="0" y="152400"/>
                </a:lnTo>
                <a:close/>
              </a:path>
            </a:pathLst>
          </a:custGeom>
          <a:solidFill>
            <a:schemeClr val="bg1">
              <a:lumMod val="85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6662"/>
            <a:r>
              <a:rPr lang="fr-FR" sz="900">
                <a:solidFill>
                  <a:prstClr val="black"/>
                </a:solidFill>
                <a:latin typeface="Century Gothic" panose="020B0502020202020204" pitchFamily="34" charset="0"/>
              </a:rPr>
              <a:t>DEEP DIVE SALES &amp; DISTRIBUTION</a:t>
            </a:r>
          </a:p>
        </p:txBody>
      </p:sp>
      <p:sp>
        <p:nvSpPr>
          <p:cNvPr id="58" name="object 42">
            <a:hlinkClick r:id="rId9" action="ppaction://hlinksldjump"/>
          </p:cNvPr>
          <p:cNvSpPr/>
          <p:nvPr/>
        </p:nvSpPr>
        <p:spPr>
          <a:xfrm>
            <a:off x="5272852" y="4012540"/>
            <a:ext cx="2224804" cy="222200"/>
          </a:xfrm>
          <a:custGeom>
            <a:avLst/>
            <a:gdLst/>
            <a:ahLst/>
            <a:cxnLst/>
            <a:rect l="l" t="t" r="r" b="b"/>
            <a:pathLst>
              <a:path w="2797809" h="152400">
                <a:moveTo>
                  <a:pt x="0" y="152400"/>
                </a:moveTo>
                <a:lnTo>
                  <a:pt x="2797708" y="152400"/>
                </a:lnTo>
                <a:lnTo>
                  <a:pt x="2797708" y="0"/>
                </a:lnTo>
                <a:lnTo>
                  <a:pt x="0" y="0"/>
                </a:lnTo>
                <a:lnTo>
                  <a:pt x="0" y="152400"/>
                </a:lnTo>
                <a:close/>
              </a:path>
            </a:pathLst>
          </a:custGeom>
          <a:solidFill>
            <a:schemeClr val="bg1">
              <a:lumMod val="85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6662"/>
            <a:r>
              <a:rPr lang="fr-FR" sz="900">
                <a:solidFill>
                  <a:prstClr val="black"/>
                </a:solidFill>
                <a:latin typeface="Century Gothic" panose="020B0502020202020204" pitchFamily="34" charset="0"/>
              </a:rPr>
              <a:t>DEEP DIVE BRAND CONTROLLING</a:t>
            </a:r>
          </a:p>
        </p:txBody>
      </p:sp>
      <p:sp>
        <p:nvSpPr>
          <p:cNvPr id="61" name="object 42">
            <a:hlinkClick r:id="rId10" action="ppaction://hlinksldjump"/>
          </p:cNvPr>
          <p:cNvSpPr/>
          <p:nvPr/>
        </p:nvSpPr>
        <p:spPr>
          <a:xfrm>
            <a:off x="4498269" y="3462635"/>
            <a:ext cx="1886985" cy="222200"/>
          </a:xfrm>
          <a:custGeom>
            <a:avLst/>
            <a:gdLst/>
            <a:ahLst/>
            <a:cxnLst/>
            <a:rect l="l" t="t" r="r" b="b"/>
            <a:pathLst>
              <a:path w="2797809" h="152400">
                <a:moveTo>
                  <a:pt x="0" y="152400"/>
                </a:moveTo>
                <a:lnTo>
                  <a:pt x="2797708" y="152400"/>
                </a:lnTo>
                <a:lnTo>
                  <a:pt x="2797708" y="0"/>
                </a:lnTo>
                <a:lnTo>
                  <a:pt x="0" y="0"/>
                </a:lnTo>
                <a:lnTo>
                  <a:pt x="0" y="152400"/>
                </a:lnTo>
                <a:close/>
              </a:path>
            </a:pathLst>
          </a:custGeom>
          <a:solidFill>
            <a:schemeClr val="bg1">
              <a:lumMod val="85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6662"/>
            <a:r>
              <a:rPr lang="en-US" sz="900">
                <a:solidFill>
                  <a:prstClr val="black"/>
                </a:solidFill>
                <a:latin typeface="Century Gothic" panose="020B0502020202020204" pitchFamily="34" charset="0"/>
              </a:rPr>
              <a:t>CONTROLLING FUNDAMENTALS</a:t>
            </a:r>
          </a:p>
        </p:txBody>
      </p:sp>
      <p:sp>
        <p:nvSpPr>
          <p:cNvPr id="2" name="Rectangle 1"/>
          <p:cNvSpPr/>
          <p:nvPr/>
        </p:nvSpPr>
        <p:spPr>
          <a:xfrm>
            <a:off x="4422456" y="3394615"/>
            <a:ext cx="3184844" cy="907804"/>
          </a:xfrm>
          <a:prstGeom prst="rect">
            <a:avLst/>
          </a:prstGeom>
          <a:noFill/>
          <a:ln>
            <a:solidFill>
              <a:schemeClr val="tx1">
                <a:lumMod val="50000"/>
                <a:lumOff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9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5" name="ZoneTexte 64"/>
          <p:cNvSpPr txBox="1"/>
          <p:nvPr/>
        </p:nvSpPr>
        <p:spPr>
          <a:xfrm rot="16200000">
            <a:off x="1292864" y="2371225"/>
            <a:ext cx="1635925" cy="400110"/>
          </a:xfrm>
          <a:prstGeom prst="rect">
            <a:avLst/>
          </a:prstGeom>
          <a:noFill/>
        </p:spPr>
        <p:txBody>
          <a:bodyPr wrap="square">
            <a:spAutoFit/>
          </a:bodyPr>
          <a:lstStyle>
            <a:defPPr>
              <a:defRPr lang="fr-FR"/>
            </a:defPPr>
            <a:lvl1pPr marR="0" lvl="0" indent="0" algn="ctr" fontAlgn="auto">
              <a:lnSpc>
                <a:spcPct val="100000"/>
              </a:lnSpc>
              <a:spcBef>
                <a:spcPts val="35"/>
              </a:spcBef>
              <a:spcAft>
                <a:spcPts val="0"/>
              </a:spcAft>
              <a:buClrTx/>
              <a:buSzTx/>
              <a:buFontTx/>
              <a:buNone/>
              <a:tabLst/>
              <a:defRPr kumimoji="0" sz="1000" b="0" i="0" u="none" strike="noStrike" cap="none" spc="-5" normalizeH="0" baseline="0">
                <a:ln>
                  <a:noFill/>
                </a:ln>
                <a:solidFill>
                  <a:prstClr val="black"/>
                </a:solidFill>
                <a:effectLst/>
                <a:uLnTx/>
                <a:uFillTx/>
                <a:latin typeface="Century Gothic" panose="020B0502020202020204" pitchFamily="34" charset="0"/>
                <a:cs typeface="AvantGarde-Medium"/>
              </a:defRPr>
            </a:lvl1pPr>
          </a:lstStyle>
          <a:p>
            <a:r>
              <a:rPr lang="fr-FR" b="1" err="1"/>
              <a:t>Controllers</a:t>
            </a:r>
            <a:r>
              <a:rPr lang="fr-FR" b="1"/>
              <a:t>’ </a:t>
            </a:r>
            <a:r>
              <a:rPr lang="fr-FR" b="1" err="1"/>
              <a:t>Onboarding</a:t>
            </a:r>
            <a:r>
              <a:rPr lang="fr-FR" b="1"/>
              <a:t> Program</a:t>
            </a:r>
            <a:endParaRPr lang="en-US" b="1"/>
          </a:p>
        </p:txBody>
      </p:sp>
      <p:sp>
        <p:nvSpPr>
          <p:cNvPr id="63" name="TextBox 2"/>
          <p:cNvSpPr txBox="1"/>
          <p:nvPr/>
        </p:nvSpPr>
        <p:spPr>
          <a:xfrm>
            <a:off x="6454680" y="3263760"/>
            <a:ext cx="1500176" cy="338554"/>
          </a:xfrm>
          <a:prstGeom prst="rect">
            <a:avLst/>
          </a:prstGeom>
          <a:solidFill>
            <a:schemeClr val="bg1"/>
          </a:solidFill>
        </p:spPr>
        <p:txBody>
          <a:bodyPr wrap="square" rtlCol="0">
            <a:spAutoFit/>
          </a:bodyPr>
          <a:lstStyle/>
          <a:p>
            <a:pPr>
              <a:defRPr/>
            </a:pPr>
            <a:r>
              <a:rPr lang="en-US" sz="800" b="1">
                <a:solidFill>
                  <a:srgbClr val="FF0000"/>
                </a:solidFill>
                <a:latin typeface="Century Gothic" panose="020B0502020202020204" pitchFamily="34" charset="0"/>
              </a:rPr>
              <a:t>Replaced by Controlling Advanced by Q1 2020 </a:t>
            </a:r>
          </a:p>
        </p:txBody>
      </p:sp>
      <p:sp>
        <p:nvSpPr>
          <p:cNvPr id="45" name="Rectangle 44"/>
          <p:cNvSpPr/>
          <p:nvPr/>
        </p:nvSpPr>
        <p:spPr>
          <a:xfrm>
            <a:off x="2330971" y="3571586"/>
            <a:ext cx="1702916" cy="156101"/>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fr-FR"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RETAIL FINANCE</a:t>
            </a:r>
          </a:p>
        </p:txBody>
      </p:sp>
      <p:sp>
        <p:nvSpPr>
          <p:cNvPr id="51" name="Rectangle 50"/>
          <p:cNvSpPr/>
          <p:nvPr/>
        </p:nvSpPr>
        <p:spPr>
          <a:xfrm>
            <a:off x="2322430" y="3817280"/>
            <a:ext cx="1702916" cy="156101"/>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fr-FR"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 DIGITAL</a:t>
            </a:r>
            <a:r>
              <a:rPr kumimoji="0" lang="fr-FR" sz="900" b="0" i="0" u="none" strike="noStrike" kern="1200" cap="none" spc="0" normalizeH="0" noProof="0">
                <a:ln>
                  <a:noFill/>
                </a:ln>
                <a:solidFill>
                  <a:prstClr val="black"/>
                </a:solidFill>
                <a:effectLst/>
                <a:uLnTx/>
                <a:uFillTx/>
                <a:latin typeface="Century Gothic" panose="020B0502020202020204" pitchFamily="34" charset="0"/>
                <a:ea typeface="+mn-ea"/>
                <a:cs typeface="+mn-cs"/>
              </a:rPr>
              <a:t> </a:t>
            </a:r>
            <a:r>
              <a:rPr kumimoji="0" lang="fr-FR"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 FINANCE</a:t>
            </a:r>
          </a:p>
        </p:txBody>
      </p:sp>
      <p:sp>
        <p:nvSpPr>
          <p:cNvPr id="53" name="Rectangle 52"/>
          <p:cNvSpPr/>
          <p:nvPr/>
        </p:nvSpPr>
        <p:spPr>
          <a:xfrm>
            <a:off x="2322429" y="4067758"/>
            <a:ext cx="1690521" cy="152151"/>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fr-FR"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 E-COMMERCE </a:t>
            </a:r>
          </a:p>
        </p:txBody>
      </p:sp>
      <p:sp>
        <p:nvSpPr>
          <p:cNvPr id="60" name="TextBox 2"/>
          <p:cNvSpPr txBox="1"/>
          <p:nvPr/>
        </p:nvSpPr>
        <p:spPr>
          <a:xfrm>
            <a:off x="2818083" y="3256083"/>
            <a:ext cx="1293911" cy="307777"/>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a:solidFill>
                  <a:srgbClr val="FF0000"/>
                </a:solidFill>
                <a:latin typeface="Century Gothic" panose="020B0502020202020204" pitchFamily="34" charset="0"/>
              </a:rPr>
              <a:t>Revamped in 2020 </a:t>
            </a:r>
            <a:r>
              <a:rPr kumimoji="0" lang="en-US" sz="600" b="0" i="0" u="none" strike="noStrike" kern="1200" cap="none" spc="0" normalizeH="0" noProof="0">
                <a:ln>
                  <a:noFill/>
                </a:ln>
                <a:solidFill>
                  <a:prstClr val="black"/>
                </a:solidFill>
                <a:effectLst/>
                <a:uLnTx/>
                <a:uFillTx/>
                <a:latin typeface="Calibri" panose="020F0502020204030204"/>
                <a:ea typeface="+mn-ea"/>
                <a:cs typeface="+mn-cs"/>
              </a:rPr>
              <a:t>contact </a:t>
            </a:r>
            <a:r>
              <a:rPr kumimoji="0" lang="en-US" sz="600" b="0" i="0" u="none" strike="noStrike" kern="1200" cap="none" spc="0" normalizeH="0" noProof="0">
                <a:ln>
                  <a:noFill/>
                </a:ln>
                <a:solidFill>
                  <a:prstClr val="black"/>
                </a:solidFill>
                <a:effectLst/>
                <a:uLnTx/>
                <a:uFillTx/>
                <a:latin typeface="Calibri" panose="020F0502020204030204"/>
                <a:ea typeface="+mn-ea"/>
                <a:cs typeface="+mn-cs"/>
                <a:hlinkClick r:id="rId11"/>
              </a:rPr>
              <a:t>Miguel.lopes@loreal.com</a:t>
            </a:r>
            <a:r>
              <a:rPr kumimoji="0" lang="en-US" sz="600" b="0" i="0" u="none" strike="noStrike" kern="1200" cap="none" spc="0" normalizeH="0" noProof="0">
                <a:ln>
                  <a:noFill/>
                </a:ln>
                <a:solidFill>
                  <a:prstClr val="black"/>
                </a:solidFill>
                <a:effectLst/>
                <a:uLnTx/>
                <a:uFillTx/>
                <a:latin typeface="Calibri" panose="020F0502020204030204"/>
                <a:ea typeface="+mn-ea"/>
                <a:cs typeface="+mn-cs"/>
              </a:rPr>
              <a:t> </a:t>
            </a:r>
            <a:endParaRPr kumimoji="0" lang="en-US"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Rectangle 58"/>
          <p:cNvSpPr/>
          <p:nvPr/>
        </p:nvSpPr>
        <p:spPr>
          <a:xfrm>
            <a:off x="2228792" y="3419910"/>
            <a:ext cx="1884767" cy="902283"/>
          </a:xfrm>
          <a:prstGeom prst="rect">
            <a:avLst/>
          </a:prstGeom>
          <a:noFill/>
          <a:ln>
            <a:solidFill>
              <a:schemeClr val="tx1">
                <a:lumMod val="50000"/>
                <a:lumOff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9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4" name="TextBox 2"/>
          <p:cNvSpPr txBox="1"/>
          <p:nvPr/>
        </p:nvSpPr>
        <p:spPr>
          <a:xfrm>
            <a:off x="4171184" y="1998881"/>
            <a:ext cx="747400" cy="215444"/>
          </a:xfrm>
          <a:prstGeom prst="rect">
            <a:avLst/>
          </a:prstGeom>
          <a:solidFill>
            <a:schemeClr val="bg1"/>
          </a:solid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a:solidFill>
                  <a:srgbClr val="FF0000"/>
                </a:solidFill>
                <a:latin typeface="Century Gothic" panose="020B0502020202020204" pitchFamily="34" charset="0"/>
              </a:rPr>
              <a:t>To come</a:t>
            </a:r>
          </a:p>
        </p:txBody>
      </p:sp>
      <p:sp>
        <p:nvSpPr>
          <p:cNvPr id="3" name="Isosceles Triangle 2"/>
          <p:cNvSpPr/>
          <p:nvPr/>
        </p:nvSpPr>
        <p:spPr>
          <a:xfrm rot="5400000">
            <a:off x="4040244" y="2117820"/>
            <a:ext cx="187419" cy="86841"/>
          </a:xfrm>
          <a:prstGeom prst="triangl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9" name="TextBox 2"/>
          <p:cNvSpPr txBox="1"/>
          <p:nvPr/>
        </p:nvSpPr>
        <p:spPr>
          <a:xfrm>
            <a:off x="3054764" y="4847137"/>
            <a:ext cx="635506" cy="215444"/>
          </a:xfrm>
          <a:prstGeom prst="rect">
            <a:avLst/>
          </a:prstGeom>
          <a:solidFill>
            <a:schemeClr val="bg1"/>
          </a:solidFill>
          <a:ln>
            <a:noFill/>
          </a:ln>
        </p:spPr>
        <p:txBody>
          <a:bodyPr wrap="square" rtlCol="0">
            <a:spAutoFit/>
          </a:bodyPr>
          <a:lstStyle/>
          <a:p>
            <a:pPr>
              <a:defRPr/>
            </a:pPr>
            <a:r>
              <a:rPr lang="en-US" sz="800" b="1">
                <a:solidFill>
                  <a:srgbClr val="FF0000"/>
                </a:solidFill>
                <a:latin typeface="Century Gothic" panose="020B0502020202020204" pitchFamily="34" charset="0"/>
              </a:rPr>
              <a:t>To come</a:t>
            </a:r>
          </a:p>
        </p:txBody>
      </p:sp>
      <p:sp>
        <p:nvSpPr>
          <p:cNvPr id="72" name="Rectangle 71"/>
          <p:cNvSpPr/>
          <p:nvPr/>
        </p:nvSpPr>
        <p:spPr>
          <a:xfrm>
            <a:off x="2239179" y="1950093"/>
            <a:ext cx="1870299" cy="1279556"/>
          </a:xfrm>
          <a:prstGeom prst="rect">
            <a:avLst/>
          </a:prstGeom>
          <a:noFill/>
          <a:ln>
            <a:solidFill>
              <a:schemeClr val="tx1">
                <a:lumMod val="50000"/>
                <a:lumOff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9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9" name="Image 119"/>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3683051" y="2082800"/>
            <a:ext cx="570652" cy="240275"/>
          </a:xfrm>
          <a:prstGeom prst="rect">
            <a:avLst/>
          </a:prstGeom>
          <a:ln>
            <a:noFill/>
          </a:ln>
        </p:spPr>
      </p:pic>
      <p:pic>
        <p:nvPicPr>
          <p:cNvPr id="74" name="Image 119">
            <a:hlinkClick r:id="rId13"/>
          </p:cNvPr>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3721487" y="2353933"/>
            <a:ext cx="570652" cy="240275"/>
          </a:xfrm>
          <a:prstGeom prst="rect">
            <a:avLst/>
          </a:prstGeom>
          <a:ln>
            <a:noFill/>
          </a:ln>
        </p:spPr>
      </p:pic>
      <p:pic>
        <p:nvPicPr>
          <p:cNvPr id="77" name="Image 119">
            <a:hlinkClick r:id="rId14"/>
          </p:cNvPr>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3663712" y="2607064"/>
            <a:ext cx="570652" cy="240275"/>
          </a:xfrm>
          <a:prstGeom prst="rect">
            <a:avLst/>
          </a:prstGeom>
          <a:ln>
            <a:noFill/>
          </a:ln>
        </p:spPr>
      </p:pic>
      <p:pic>
        <p:nvPicPr>
          <p:cNvPr id="78" name="Image 119">
            <a:hlinkClick r:id="rId15"/>
          </p:cNvPr>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3727968" y="3555721"/>
            <a:ext cx="570652" cy="240275"/>
          </a:xfrm>
          <a:prstGeom prst="rect">
            <a:avLst/>
          </a:prstGeom>
          <a:ln>
            <a:noFill/>
          </a:ln>
        </p:spPr>
      </p:pic>
      <p:pic>
        <p:nvPicPr>
          <p:cNvPr id="79" name="Image 119"/>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2421669" y="4834836"/>
            <a:ext cx="570652" cy="240275"/>
          </a:xfrm>
          <a:prstGeom prst="rect">
            <a:avLst/>
          </a:prstGeom>
          <a:ln>
            <a:noFill/>
          </a:ln>
        </p:spPr>
      </p:pic>
      <p:sp>
        <p:nvSpPr>
          <p:cNvPr id="80" name="Rectangle 79"/>
          <p:cNvSpPr/>
          <p:nvPr/>
        </p:nvSpPr>
        <p:spPr>
          <a:xfrm>
            <a:off x="10281959" y="922253"/>
            <a:ext cx="1878662" cy="1135971"/>
          </a:xfrm>
          <a:prstGeom prst="rect">
            <a:avLst/>
          </a:prstGeom>
          <a:noFill/>
          <a:ln>
            <a:solidFill>
              <a:schemeClr val="tx1">
                <a:lumMod val="50000"/>
                <a:lumOff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9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1" name="TextBox 2"/>
          <p:cNvSpPr txBox="1"/>
          <p:nvPr/>
        </p:nvSpPr>
        <p:spPr>
          <a:xfrm>
            <a:off x="10140721" y="1792013"/>
            <a:ext cx="747400" cy="215444"/>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a:solidFill>
                  <a:srgbClr val="FF0000"/>
                </a:solidFill>
                <a:latin typeface="Century Gothic" panose="020B0502020202020204" pitchFamily="34" charset="0"/>
              </a:rPr>
              <a:t>To come</a:t>
            </a:r>
          </a:p>
        </p:txBody>
      </p:sp>
      <p:pic>
        <p:nvPicPr>
          <p:cNvPr id="82" name="Image 119">
            <a:hlinkClick r:id="rId16"/>
          </p:cNvPr>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3805207" y="4414177"/>
            <a:ext cx="570652" cy="240275"/>
          </a:xfrm>
          <a:prstGeom prst="rect">
            <a:avLst/>
          </a:prstGeom>
          <a:ln>
            <a:noFill/>
          </a:ln>
        </p:spPr>
      </p:pic>
      <p:sp>
        <p:nvSpPr>
          <p:cNvPr id="83" name="Rectangle 82"/>
          <p:cNvSpPr/>
          <p:nvPr/>
        </p:nvSpPr>
        <p:spPr>
          <a:xfrm>
            <a:off x="4253704" y="5926277"/>
            <a:ext cx="5887018" cy="226161"/>
          </a:xfrm>
          <a:prstGeom prst="rect">
            <a:avLst/>
          </a:prstGeom>
          <a:solidFill>
            <a:schemeClr val="bg1"/>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fr-FR"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SALES GROWTH ANALYSIS AND GROSS MARGIN ANLYSIS</a:t>
            </a:r>
          </a:p>
        </p:txBody>
      </p:sp>
      <p:sp>
        <p:nvSpPr>
          <p:cNvPr id="84" name="Rectangle 83"/>
          <p:cNvSpPr/>
          <p:nvPr/>
        </p:nvSpPr>
        <p:spPr>
          <a:xfrm>
            <a:off x="2652940" y="6271305"/>
            <a:ext cx="3036488" cy="219372"/>
          </a:xfrm>
          <a:prstGeom prst="rect">
            <a:avLst/>
          </a:prstGeom>
          <a:solidFill>
            <a:schemeClr val="bg1"/>
          </a:solidFill>
          <a:ln>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fr-FR"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10 E-LEARNING MODULES</a:t>
            </a:r>
          </a:p>
        </p:txBody>
      </p:sp>
      <p:pic>
        <p:nvPicPr>
          <p:cNvPr id="85" name="Image 119">
            <a:hlinkClick r:id="rId17"/>
          </p:cNvPr>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5053689" y="6260341"/>
            <a:ext cx="570652" cy="240275"/>
          </a:xfrm>
          <a:prstGeom prst="rect">
            <a:avLst/>
          </a:prstGeom>
          <a:ln>
            <a:noFill/>
          </a:ln>
        </p:spPr>
      </p:pic>
      <p:pic>
        <p:nvPicPr>
          <p:cNvPr id="86" name="Image 119">
            <a:hlinkClick r:id="rId18"/>
          </p:cNvPr>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8795198" y="5912163"/>
            <a:ext cx="570652" cy="240275"/>
          </a:xfrm>
          <a:prstGeom prst="rect">
            <a:avLst/>
          </a:prstGeom>
          <a:ln>
            <a:noFill/>
          </a:ln>
        </p:spPr>
      </p:pic>
      <p:sp>
        <p:nvSpPr>
          <p:cNvPr id="88" name="Rectangle 87"/>
          <p:cNvSpPr/>
          <p:nvPr/>
        </p:nvSpPr>
        <p:spPr>
          <a:xfrm>
            <a:off x="296870" y="5902226"/>
            <a:ext cx="215611" cy="59944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45988" rtl="0" eaLnBrk="1" fontAlgn="ctr"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a:ln>
                  <a:noFill/>
                </a:ln>
                <a:solidFill>
                  <a:prstClr val="white"/>
                </a:solidFill>
                <a:effectLst/>
                <a:uLnTx/>
                <a:uFillTx/>
                <a:latin typeface="Century Gothic" panose="020B0502020202020204" pitchFamily="34" charset="0"/>
                <a:ea typeface="+mn-ea"/>
                <a:cs typeface="+mn-cs"/>
              </a:rPr>
              <a:t>ONLINE</a:t>
            </a:r>
          </a:p>
        </p:txBody>
      </p:sp>
      <p:sp>
        <p:nvSpPr>
          <p:cNvPr id="89" name="Rectangle 88"/>
          <p:cNvSpPr/>
          <p:nvPr/>
        </p:nvSpPr>
        <p:spPr>
          <a:xfrm>
            <a:off x="570803" y="5908749"/>
            <a:ext cx="1406367" cy="298378"/>
          </a:xfrm>
          <a:prstGeom prst="rect">
            <a:avLst/>
          </a:prstGeom>
          <a:solidFill>
            <a:srgbClr val="595959"/>
          </a:solidFill>
          <a:ln>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fr-FR" sz="1000" b="0" i="0" u="none" strike="noStrike" kern="1200" cap="none" spc="0" normalizeH="0" baseline="0" noProof="0">
                <a:ln>
                  <a:noFill/>
                </a:ln>
                <a:solidFill>
                  <a:prstClr val="white"/>
                </a:solidFill>
                <a:effectLst/>
                <a:uLnTx/>
                <a:uFillTx/>
                <a:latin typeface="Century Gothic" panose="020B0502020202020204" pitchFamily="34" charset="0"/>
                <a:ea typeface="+mn-ea"/>
                <a:cs typeface="+mn-cs"/>
              </a:rPr>
              <a:t>OPERATIONAL FINANCE</a:t>
            </a:r>
          </a:p>
        </p:txBody>
      </p:sp>
      <p:sp>
        <p:nvSpPr>
          <p:cNvPr id="90" name="Rectangle 89"/>
          <p:cNvSpPr/>
          <p:nvPr/>
        </p:nvSpPr>
        <p:spPr>
          <a:xfrm>
            <a:off x="564206" y="6270295"/>
            <a:ext cx="1412963" cy="219372"/>
          </a:xfrm>
          <a:prstGeom prst="rect">
            <a:avLst/>
          </a:prstGeom>
          <a:solidFill>
            <a:srgbClr val="595959"/>
          </a:solidFill>
          <a:ln>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fr-FR" sz="1000" b="0" i="0" u="none" strike="noStrike" kern="1200" cap="none" spc="0" normalizeH="0" baseline="0" noProof="0">
                <a:ln>
                  <a:noFill/>
                </a:ln>
                <a:solidFill>
                  <a:prstClr val="white"/>
                </a:solidFill>
                <a:effectLst/>
                <a:uLnTx/>
                <a:uFillTx/>
                <a:latin typeface="Century Gothic" panose="020B0502020202020204" pitchFamily="34" charset="0"/>
                <a:ea typeface="+mn-ea"/>
                <a:cs typeface="+mn-cs"/>
              </a:rPr>
              <a:t>TREASURY </a:t>
            </a:r>
          </a:p>
        </p:txBody>
      </p:sp>
      <p:sp>
        <p:nvSpPr>
          <p:cNvPr id="91" name="Rectangle 90"/>
          <p:cNvSpPr/>
          <p:nvPr/>
        </p:nvSpPr>
        <p:spPr>
          <a:xfrm>
            <a:off x="570802" y="6526893"/>
            <a:ext cx="1406367" cy="288130"/>
          </a:xfrm>
          <a:prstGeom prst="rect">
            <a:avLst/>
          </a:prstGeom>
          <a:solidFill>
            <a:srgbClr val="7F7F7F"/>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fr-FR" sz="1000" b="0" i="0" u="none" strike="noStrike" kern="1200" cap="none" spc="0" normalizeH="0" baseline="0" noProof="0">
                <a:ln>
                  <a:noFill/>
                </a:ln>
                <a:solidFill>
                  <a:prstClr val="white"/>
                </a:solidFill>
                <a:effectLst/>
                <a:uLnTx/>
                <a:uFillTx/>
                <a:latin typeface="Century Gothic" panose="020B0502020202020204" pitchFamily="34" charset="0"/>
                <a:ea typeface="+mn-ea"/>
                <a:cs typeface="+mn-cs"/>
              </a:rPr>
              <a:t>FINANCE FOR</a:t>
            </a:r>
            <a:r>
              <a:rPr kumimoji="0" lang="fr-FR" sz="1000" b="0" i="0" u="none" strike="noStrike" kern="1200" cap="none" spc="0" normalizeH="0" noProof="0">
                <a:ln>
                  <a:noFill/>
                </a:ln>
                <a:solidFill>
                  <a:prstClr val="white"/>
                </a:solidFill>
                <a:effectLst/>
                <a:uLnTx/>
                <a:uFillTx/>
                <a:latin typeface="Century Gothic" panose="020B0502020202020204" pitchFamily="34" charset="0"/>
                <a:ea typeface="+mn-ea"/>
                <a:cs typeface="+mn-cs"/>
              </a:rPr>
              <a:t> ALL</a:t>
            </a:r>
            <a:endParaRPr kumimoji="0" lang="fr-FR" sz="1000" b="0" i="0" u="none" strike="noStrike" kern="1200" cap="none" spc="0" normalizeH="0" baseline="0" noProof="0">
              <a:ln>
                <a:noFill/>
              </a:ln>
              <a:solidFill>
                <a:prstClr val="white"/>
              </a:solidFill>
              <a:effectLst/>
              <a:uLnTx/>
              <a:uFillTx/>
              <a:latin typeface="Century Gothic" panose="020B0502020202020204" pitchFamily="34" charset="0"/>
              <a:ea typeface="+mn-ea"/>
              <a:cs typeface="+mn-cs"/>
            </a:endParaRPr>
          </a:p>
        </p:txBody>
      </p:sp>
      <p:sp>
        <p:nvSpPr>
          <p:cNvPr id="92" name="Rectangle 91"/>
          <p:cNvSpPr/>
          <p:nvPr/>
        </p:nvSpPr>
        <p:spPr>
          <a:xfrm>
            <a:off x="296870" y="6526893"/>
            <a:ext cx="221085" cy="30585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45988" rtl="0" eaLnBrk="1" fontAlgn="ctr" latinLnBrk="0" hangingPunct="1">
              <a:lnSpc>
                <a:spcPct val="100000"/>
              </a:lnSpc>
              <a:spcBef>
                <a:spcPts val="0"/>
              </a:spcBef>
              <a:spcAft>
                <a:spcPts val="0"/>
              </a:spcAft>
              <a:buClrTx/>
              <a:buSzTx/>
              <a:buFontTx/>
              <a:buNone/>
              <a:tabLst/>
              <a:defRPr/>
            </a:pPr>
            <a:r>
              <a:rPr kumimoji="0" lang="fr-FR" sz="700" b="0" i="0" u="none" strike="noStrike" kern="1200" cap="none" spc="0" normalizeH="0" baseline="0" noProof="0">
                <a:ln>
                  <a:noFill/>
                </a:ln>
                <a:solidFill>
                  <a:prstClr val="white"/>
                </a:solidFill>
                <a:effectLst/>
                <a:uLnTx/>
                <a:uFillTx/>
                <a:latin typeface="Century Gothic" panose="020B0502020202020204" pitchFamily="34" charset="0"/>
                <a:ea typeface="+mn-ea"/>
                <a:cs typeface="+mn-cs"/>
              </a:rPr>
              <a:t>FLEX</a:t>
            </a:r>
          </a:p>
        </p:txBody>
      </p:sp>
      <p:sp>
        <p:nvSpPr>
          <p:cNvPr id="94" name="Rectangle 93"/>
          <p:cNvSpPr/>
          <p:nvPr/>
        </p:nvSpPr>
        <p:spPr>
          <a:xfrm>
            <a:off x="6496255" y="6529900"/>
            <a:ext cx="3644466" cy="288298"/>
          </a:xfrm>
          <a:prstGeom prst="rect">
            <a:avLst/>
          </a:prstGeom>
          <a:solidFill>
            <a:schemeClr val="bg1"/>
          </a:solidFill>
          <a:ln>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45988">
              <a:defRPr/>
            </a:pPr>
            <a:r>
              <a:rPr lang="en-US" sz="900">
                <a:solidFill>
                  <a:schemeClr val="tx1"/>
                </a:solidFill>
                <a:latin typeface="Century Gothic"/>
              </a:rPr>
              <a:t>FINANCE FOR NON-FINANCIALS （training kit on                  )</a:t>
            </a:r>
            <a:endParaRPr lang="en-US" sz="900" b="0" i="0" u="none" strike="noStrike" kern="1200" cap="none" spc="0" normalizeH="0" baseline="0" noProof="0">
              <a:ln>
                <a:noFill/>
              </a:ln>
              <a:solidFill>
                <a:schemeClr val="tx1"/>
              </a:solidFill>
              <a:effectLst/>
              <a:uLnTx/>
              <a:uFillTx/>
              <a:latin typeface="Century Gothic"/>
            </a:endParaRPr>
          </a:p>
        </p:txBody>
      </p:sp>
      <p:sp>
        <p:nvSpPr>
          <p:cNvPr id="4" name="TextBox 3"/>
          <p:cNvSpPr txBox="1"/>
          <p:nvPr/>
        </p:nvSpPr>
        <p:spPr>
          <a:xfrm>
            <a:off x="3805207" y="10609"/>
            <a:ext cx="3013036" cy="369332"/>
          </a:xfrm>
          <a:prstGeom prst="rect">
            <a:avLst/>
          </a:prstGeom>
          <a:solidFill>
            <a:schemeClr val="bg1"/>
          </a:solidFill>
        </p:spPr>
        <p:txBody>
          <a:bodyPr wrap="square" rtlCol="0">
            <a:spAutoFit/>
          </a:bodyPr>
          <a:lstStyle/>
          <a:p>
            <a:endParaRPr lang="en-US"/>
          </a:p>
        </p:txBody>
      </p:sp>
      <p:sp>
        <p:nvSpPr>
          <p:cNvPr id="96" name="Rectangle 95"/>
          <p:cNvSpPr/>
          <p:nvPr/>
        </p:nvSpPr>
        <p:spPr>
          <a:xfrm>
            <a:off x="29536" y="994634"/>
            <a:ext cx="200957" cy="4872286"/>
          </a:xfrm>
          <a:prstGeom prst="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451312" rtl="0" eaLnBrk="1" fontAlgn="ctr"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FFFFFF"/>
                </a:solidFill>
                <a:effectLst/>
                <a:uLnTx/>
                <a:uFillTx/>
                <a:latin typeface="Century Gothic" panose="020B0502020202020204" pitchFamily="34" charset="0"/>
                <a:ea typeface="+mn-ea"/>
                <a:cs typeface="+mn-cs"/>
              </a:rPr>
              <a:t>PRESCRIBED</a:t>
            </a:r>
          </a:p>
        </p:txBody>
      </p:sp>
      <p:sp>
        <p:nvSpPr>
          <p:cNvPr id="97" name="Rectangle 96"/>
          <p:cNvSpPr/>
          <p:nvPr/>
        </p:nvSpPr>
        <p:spPr>
          <a:xfrm>
            <a:off x="29536" y="5902226"/>
            <a:ext cx="220737" cy="9247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451312" rtl="0" eaLnBrk="1" fontAlgn="ctr"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srgbClr val="FFFFFF"/>
                </a:solidFill>
                <a:effectLst/>
                <a:uLnTx/>
                <a:uFillTx/>
                <a:latin typeface="Century Gothic" panose="020B0502020202020204" pitchFamily="34" charset="0"/>
                <a:ea typeface="+mn-ea"/>
                <a:cs typeface="+mn-cs"/>
              </a:rPr>
              <a:t>SELF-DIRECTED</a:t>
            </a:r>
          </a:p>
        </p:txBody>
      </p:sp>
      <p:sp>
        <p:nvSpPr>
          <p:cNvPr id="104" name="Rectangle 103"/>
          <p:cNvSpPr/>
          <p:nvPr/>
        </p:nvSpPr>
        <p:spPr>
          <a:xfrm>
            <a:off x="569744" y="5601370"/>
            <a:ext cx="1406367" cy="260384"/>
          </a:xfrm>
          <a:prstGeom prst="rect">
            <a:avLst/>
          </a:prstGeom>
          <a:solidFill>
            <a:srgbClr val="E60000"/>
          </a:solidFill>
          <a:ln>
            <a:solidFill>
              <a:srgbClr val="E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45988"/>
            <a:r>
              <a:rPr lang="fr-FR" sz="900">
                <a:solidFill>
                  <a:prstClr val="white"/>
                </a:solidFill>
                <a:latin typeface="Century Gothic" panose="020B0502020202020204" pitchFamily="34" charset="0"/>
              </a:rPr>
              <a:t>OPERATIONAL FINANCE &amp; TREASURY</a:t>
            </a:r>
          </a:p>
        </p:txBody>
      </p:sp>
      <p:sp>
        <p:nvSpPr>
          <p:cNvPr id="105" name="Rectangle 104"/>
          <p:cNvSpPr/>
          <p:nvPr/>
        </p:nvSpPr>
        <p:spPr>
          <a:xfrm>
            <a:off x="6465663" y="5648837"/>
            <a:ext cx="3654234" cy="218083"/>
          </a:xfrm>
          <a:prstGeom prst="rect">
            <a:avLst/>
          </a:prstGeom>
          <a:solidFill>
            <a:schemeClr val="bg1">
              <a:lumMod val="85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6662"/>
            <a:r>
              <a:rPr lang="fr-FR" sz="900">
                <a:solidFill>
                  <a:prstClr val="black"/>
                </a:solidFill>
                <a:latin typeface="Century Gothic" panose="020B0502020202020204" pitchFamily="34" charset="0"/>
                <a:hlinkClick r:id="rId19" action="ppaction://hlinksldjump"/>
              </a:rPr>
              <a:t>FOREIGN</a:t>
            </a:r>
            <a:r>
              <a:rPr lang="fr-FR" sz="900">
                <a:solidFill>
                  <a:prstClr val="black"/>
                </a:solidFill>
                <a:latin typeface="Century Gothic" panose="020B0502020202020204" pitchFamily="34" charset="0"/>
              </a:rPr>
              <a:t> EXCHANGE (</a:t>
            </a:r>
            <a:r>
              <a:rPr lang="fr-FR" sz="900" err="1">
                <a:solidFill>
                  <a:prstClr val="black"/>
                </a:solidFill>
                <a:latin typeface="Century Gothic" panose="020B0502020202020204" pitchFamily="34" charset="0"/>
              </a:rPr>
              <a:t>ForEx</a:t>
            </a:r>
            <a:r>
              <a:rPr lang="fr-FR" sz="900">
                <a:solidFill>
                  <a:prstClr val="black"/>
                </a:solidFill>
                <a:latin typeface="Century Gothic" panose="020B0502020202020204" pitchFamily="34" charset="0"/>
              </a:rPr>
              <a:t>) RISK MANAGEMENT</a:t>
            </a:r>
          </a:p>
        </p:txBody>
      </p:sp>
      <p:sp>
        <p:nvSpPr>
          <p:cNvPr id="108" name="Rectangle 107"/>
          <p:cNvSpPr/>
          <p:nvPr/>
        </p:nvSpPr>
        <p:spPr>
          <a:xfrm>
            <a:off x="300256" y="5593027"/>
            <a:ext cx="212225" cy="28813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defTabSz="945988" fontAlgn="ctr"/>
            <a:r>
              <a:rPr lang="fr-FR" sz="600">
                <a:solidFill>
                  <a:prstClr val="white"/>
                </a:solidFill>
                <a:latin typeface="Century Gothic" panose="020B0502020202020204" pitchFamily="34" charset="0"/>
              </a:rPr>
              <a:t>BIZ MUST</a:t>
            </a:r>
          </a:p>
        </p:txBody>
      </p:sp>
      <p:pic>
        <p:nvPicPr>
          <p:cNvPr id="6" name="Picture 6" descr="A picture containing furniture&#10;&#10;Description generated with high confidence">
            <a:hlinkClick r:id="rId20"/>
            <a:extLst>
              <a:ext uri="{FF2B5EF4-FFF2-40B4-BE49-F238E27FC236}">
                <a16:creationId xmlns:a16="http://schemas.microsoft.com/office/drawing/2014/main" id="{A2B95D11-5BD4-4A47-983B-50437D02C6EF}"/>
              </a:ext>
            </a:extLst>
          </p:cNvPr>
          <p:cNvPicPr>
            <a:picLocks noChangeAspect="1"/>
          </p:cNvPicPr>
          <p:nvPr/>
        </p:nvPicPr>
        <p:blipFill>
          <a:blip r:embed="rId21"/>
          <a:stretch>
            <a:fillRect/>
          </a:stretch>
        </p:blipFill>
        <p:spPr>
          <a:xfrm>
            <a:off x="9365850" y="6611240"/>
            <a:ext cx="409575" cy="133350"/>
          </a:xfrm>
          <a:prstGeom prst="rect">
            <a:avLst/>
          </a:prstGeom>
        </p:spPr>
      </p:pic>
    </p:spTree>
    <p:extLst>
      <p:ext uri="{BB962C8B-B14F-4D97-AF65-F5344CB8AC3E}">
        <p14:creationId xmlns:p14="http://schemas.microsoft.com/office/powerpoint/2010/main" val="5131078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solidFill>
                  <a:prstClr val="white"/>
                </a:solidFill>
              </a:rPr>
              <a:t>New CFOs Onboarding </a:t>
            </a:r>
          </a:p>
        </p:txBody>
      </p:sp>
      <p:sp>
        <p:nvSpPr>
          <p:cNvPr id="5" name="Rectangle 4"/>
          <p:cNvSpPr/>
          <p:nvPr/>
        </p:nvSpPr>
        <p:spPr>
          <a:xfrm>
            <a:off x="561975" y="1036436"/>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Teaser</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AvantGarde Bk BT Book" charset="0"/>
                <a:cs typeface="Calibri"/>
              </a:rPr>
              <a:t>Manage the challenges of the first 6 months as newly appointed CFOs thanks to remote coaching, a workbook on how to better understand the Functions you lead and mentoring </a:t>
            </a:r>
            <a:endParaRPr kumimoji="0" lang="en-US" sz="1800" b="0" i="0" u="none" strike="noStrike" kern="1200" cap="none" spc="0" normalizeH="0" baseline="0" noProof="0">
              <a:ln>
                <a:noFill/>
              </a:ln>
              <a:solidFill>
                <a:srgbClr val="414241"/>
              </a:solidFill>
              <a:effectLst/>
              <a:uLnTx/>
              <a:uFillTx/>
              <a:latin typeface="Calibri" panose="020F0502020204030204"/>
              <a:ea typeface="+mn-ea"/>
              <a:cs typeface="+mn-cs"/>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Learning Objectives</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1"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My First 100 days as a CFO Objectives</a:t>
            </a:r>
            <a:r>
              <a:rPr kumimoji="0" lang="en-GB"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 Improve your knowledge of the different fields of expertise under your responsibility and guide your own development   </a:t>
            </a:r>
            <a:endPar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1"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Remote Coaching Learning Objectives</a:t>
            </a:r>
            <a:r>
              <a:rPr kumimoji="0" lang="en-GB"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 boost your ability to lead a team of experts and manage your transition to the new role </a:t>
            </a:r>
            <a:endPar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1"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Mentoring</a:t>
            </a:r>
            <a:r>
              <a:rPr kumimoji="0" lang="en-GB"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 benefit from the experience and support of their mentor to accelerate your integration</a:t>
            </a:r>
            <a:endPar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Target</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Calibri"/>
              </a:rPr>
              <a:t>First time CFO </a:t>
            </a:r>
            <a:endParaRPr kumimoji="0" lang="en-US" sz="1200" b="0" i="0" u="none" strike="noStrike" kern="1200" cap="none" spc="0" normalizeH="0" baseline="0" noProof="0">
              <a:ln>
                <a:noFill/>
              </a:ln>
              <a:solidFill>
                <a:srgbClr val="414241"/>
              </a:solidFill>
              <a:effectLst/>
              <a:uLnTx/>
              <a:uFillTx/>
              <a:latin typeface="Century Gothic"/>
              <a:ea typeface="+mn-ea"/>
              <a:cs typeface="Calibri"/>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mn-ea"/>
                <a:cs typeface="Calibri"/>
              </a:rPr>
              <a:t>CFOs joining form other companies </a:t>
            </a:r>
            <a:endParaRPr kumimoji="0" lang="en-US" sz="1200" b="0" i="0" u="none" strike="noStrike" kern="1200" cap="none" spc="0" normalizeH="0" baseline="0" noProof="0">
              <a:ln>
                <a:noFill/>
              </a:ln>
              <a:solidFill>
                <a:srgbClr val="414241"/>
              </a:solidFill>
              <a:effectLst/>
              <a:uLnTx/>
              <a:uFillTx/>
              <a:latin typeface="Century Gothic"/>
              <a:ea typeface="+mn-ea"/>
              <a:cs typeface="Calibri"/>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AvantGarde Bk BT Book" charset="0"/>
                <a:cs typeface="Calibri"/>
              </a:rPr>
              <a:t>CFO appointed in new assignments could also benefit from the remote coaching to manage the transition </a:t>
            </a:r>
            <a:endParaRPr kumimoji="0" lang="en-US" sz="1800" b="0" i="0" u="none" strike="noStrike" kern="1200" cap="none" spc="0" normalizeH="0" baseline="0" noProof="0">
              <a:ln>
                <a:noFill/>
              </a:ln>
              <a:solidFill>
                <a:srgbClr val="414241"/>
              </a:solidFill>
              <a:effectLst/>
              <a:uLnTx/>
              <a:uFillTx/>
              <a:latin typeface="Calibri" panose="020F0502020204030204"/>
              <a:ea typeface="+mn-ea"/>
              <a:cs typeface="+mn-cs"/>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None</a:t>
            </a: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3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484573"/>
            <a:ext cx="1886936"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ea"/>
                <a:cs typeface="+mn-cs"/>
              </a:rPr>
              <a:t>Duration: </a:t>
            </a:r>
            <a:r>
              <a:rPr kumimoji="0" lang="en-US" sz="1200" b="1" i="0" u="none" strike="noStrike" kern="1200" cap="none" spc="0" normalizeH="0" baseline="0" noProof="0">
                <a:ln>
                  <a:noFill/>
                </a:ln>
                <a:solidFill>
                  <a:srgbClr val="414241"/>
                </a:solidFill>
                <a:effectLst/>
                <a:uLnTx/>
                <a:uFillTx/>
                <a:latin typeface="Century Gothic"/>
                <a:ea typeface="+mn-ea"/>
                <a:cs typeface="+mn-cs"/>
              </a:rPr>
              <a:t>tbc</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8" name="Rectangle 7"/>
          <p:cNvSpPr/>
          <p:nvPr/>
        </p:nvSpPr>
        <p:spPr>
          <a:xfrm>
            <a:off x="9288615" y="3704615"/>
            <a:ext cx="2455710"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ea"/>
                <a:cs typeface="+mn-cs"/>
              </a:rPr>
              <a:t>LO code: </a:t>
            </a:r>
            <a:r>
              <a:rPr kumimoji="0" lang="en-US" sz="1200" b="1" i="0" u="none" strike="noStrike" kern="1200" cap="none" spc="0" normalizeH="0" baseline="0" noProof="0">
                <a:ln>
                  <a:noFill/>
                </a:ln>
                <a:solidFill>
                  <a:srgbClr val="414241"/>
                </a:solidFill>
                <a:effectLst/>
                <a:uLnTx/>
                <a:uFillTx/>
                <a:latin typeface="Century Gothic"/>
                <a:ea typeface="+mn-ea"/>
                <a:cs typeface="+mn-cs"/>
              </a:rPr>
              <a:t>local (KLO tbc)</a:t>
            </a:r>
          </a:p>
        </p:txBody>
      </p:sp>
      <p:sp>
        <p:nvSpPr>
          <p:cNvPr id="15" name="Rectangle 14"/>
          <p:cNvSpPr/>
          <p:nvPr/>
        </p:nvSpPr>
        <p:spPr>
          <a:xfrm>
            <a:off x="9288615" y="4224391"/>
            <a:ext cx="2256049"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Center:</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local</a:t>
            </a:r>
          </a:p>
        </p:txBody>
      </p:sp>
      <p:sp>
        <p:nvSpPr>
          <p:cNvPr id="16" name="Rectangle 15"/>
          <p:cNvSpPr/>
          <p:nvPr/>
        </p:nvSpPr>
        <p:spPr>
          <a:xfrm>
            <a:off x="9288615" y="4938438"/>
            <a:ext cx="2188551"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ea"/>
                <a:cs typeface="+mn-cs"/>
              </a:rPr>
              <a:t>Training cost: </a:t>
            </a:r>
            <a:r>
              <a:rPr kumimoji="0" lang="en-US" sz="1200" b="1" i="0" u="none" strike="noStrike" kern="1200" cap="none" spc="0" normalizeH="0" baseline="0" noProof="0">
                <a:ln>
                  <a:noFill/>
                </a:ln>
                <a:solidFill>
                  <a:srgbClr val="414241"/>
                </a:solidFill>
                <a:effectLst/>
                <a:uLnTx/>
                <a:uFillTx/>
                <a:latin typeface="Century Gothic"/>
                <a:ea typeface="+mn-ea"/>
                <a:cs typeface="+mn-cs"/>
              </a:rPr>
              <a:t>2,000€ </a:t>
            </a:r>
            <a:r>
              <a:rPr lang="en-US" sz="1200" b="1">
                <a:solidFill>
                  <a:srgbClr val="414241"/>
                </a:solidFill>
                <a:latin typeface="Century Gothic"/>
              </a:rPr>
              <a:t>(tbc, for reference)</a:t>
            </a:r>
            <a:endParaRPr kumimoji="0" lang="en-US" sz="11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1" name="Rectangle 40"/>
          <p:cNvSpPr/>
          <p:nvPr/>
        </p:nvSpPr>
        <p:spPr>
          <a:xfrm>
            <a:off x="9288615" y="1878824"/>
            <a:ext cx="2083578"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local</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local</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Prescribed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 Job Must</a:t>
            </a:r>
            <a:endParaRPr kumimoji="0" lang="en-US" sz="1200" b="0" i="0" u="none" strike="noStrike" kern="1200" cap="none" spc="0" normalizeH="0" baseline="0" noProof="0">
              <a:ln>
                <a:noFill/>
              </a:ln>
              <a:solidFill>
                <a:srgbClr val="414241"/>
              </a:solidFill>
              <a:effectLst/>
              <a:uLnTx/>
              <a:uFillTx/>
              <a:latin typeface="Century Gothic"/>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err="1">
                <a:ln>
                  <a:noFill/>
                </a:ln>
                <a:solidFill>
                  <a:srgbClr val="414241"/>
                </a:solidFill>
                <a:effectLst/>
                <a:uLnTx/>
                <a:uFillTx/>
                <a:latin typeface="Century Gothic" panose="020B0502020202020204" pitchFamily="34" charset="0"/>
                <a:ea typeface="+mn-ea"/>
                <a:cs typeface="+mn-cs"/>
              </a:rPr>
              <a:t>forMetris</a:t>
            </a: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2</a:t>
            </a:r>
          </a:p>
        </p:txBody>
      </p:sp>
      <p:sp>
        <p:nvSpPr>
          <p:cNvPr id="40" name="ZoneTexte 39"/>
          <p:cNvSpPr txBox="1"/>
          <p:nvPr/>
        </p:nvSpPr>
        <p:spPr>
          <a:xfrm>
            <a:off x="10029825" y="42863"/>
            <a:ext cx="2057072"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lumMod val="65000"/>
                  </a:prstClr>
                </a:solidFill>
                <a:effectLst/>
                <a:uLnTx/>
                <a:uFillTx/>
                <a:latin typeface="Century Gothic" panose="020B0502020202020204" pitchFamily="34" charset="0"/>
                <a:ea typeface="AvantGarde Bk BT Book" charset="0"/>
                <a:cs typeface="AvantGarde Bk BT Book" charset="0"/>
              </a:rPr>
              <a:t>Finance &amp; Controlling</a:t>
            </a:r>
          </a:p>
        </p:txBody>
      </p:sp>
      <p:pic>
        <p:nvPicPr>
          <p:cNvPr id="18" name="Image 17"/>
          <p:cNvPicPr>
            <a:picLocks noChangeAspect="1"/>
          </p:cNvPicPr>
          <p:nvPr/>
        </p:nvPicPr>
        <p:blipFill>
          <a:blip r:embed="rId3"/>
          <a:stretch>
            <a:fillRect/>
          </a:stretch>
        </p:blipFill>
        <p:spPr>
          <a:xfrm>
            <a:off x="10990884" y="396147"/>
            <a:ext cx="1201116" cy="1121922"/>
          </a:xfrm>
          <a:prstGeom prst="rect">
            <a:avLst/>
          </a:prstGeom>
        </p:spPr>
      </p:pic>
    </p:spTree>
    <p:extLst>
      <p:ext uri="{BB962C8B-B14F-4D97-AF65-F5344CB8AC3E}">
        <p14:creationId xmlns:p14="http://schemas.microsoft.com/office/powerpoint/2010/main" val="18884056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solidFill>
                  <a:prstClr val="white"/>
                </a:solidFill>
              </a:rPr>
              <a:t>Controlling Essentials (ex Compass Basics)</a:t>
            </a:r>
          </a:p>
        </p:txBody>
      </p:sp>
      <p:sp>
        <p:nvSpPr>
          <p:cNvPr id="5" name="Rectangle 4"/>
          <p:cNvSpPr/>
          <p:nvPr/>
        </p:nvSpPr>
        <p:spPr>
          <a:xfrm>
            <a:off x="561975" y="1036436"/>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4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Teaser</a:t>
            </a:r>
            <a:endParaRPr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effectLst/>
                <a:uLnTx/>
                <a:uFillTx/>
                <a:latin typeface="Century Gothic"/>
                <a:ea typeface="+mn-lt"/>
                <a:cs typeface="Calibri" panose="020F0502020204030204"/>
              </a:rPr>
              <a:t>Finance is evolving, learn in an engaging way about Operational Finance at L’Oréal, Compass and the soft skills that are going to be key in the future. </a:t>
            </a:r>
            <a:endParaRPr kumimoji="0" lang="en-US" sz="1800" b="0" i="0" u="none" strike="noStrike" kern="1200" cap="none" spc="0" normalizeH="0" baseline="0" noProof="0">
              <a:ln>
                <a:noFill/>
              </a:ln>
              <a:effectLst/>
              <a:uLnTx/>
              <a:uFillTx/>
              <a:latin typeface="Century Gothic"/>
              <a:ea typeface="+mn-ea"/>
              <a:cs typeface="+mn-cs"/>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a:ln>
                <a:noFill/>
              </a:ln>
              <a:solidFill>
                <a:srgbClr val="313131"/>
              </a:solidFill>
              <a:effectLst/>
              <a:uLnTx/>
              <a:uFillTx/>
              <a:latin typeface="Century Gothic" panose="020B0502020202020204" pitchFamily="34" charset="0"/>
              <a:ea typeface="+mn-ea"/>
              <a:cs typeface="Calibri"/>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Learning Objectives</a:t>
            </a:r>
            <a:endParaRPr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effectLst/>
                <a:uLnTx/>
                <a:uFillTx/>
                <a:latin typeface="Century Gothic"/>
                <a:ea typeface="+mn-lt"/>
                <a:cs typeface="Calibri" panose="020F0502020204030204"/>
              </a:rPr>
              <a:t>Give you a 360° in-Class training to be a great controller!</a:t>
            </a:r>
            <a:endParaRPr kumimoji="0" lang="en-US" sz="1200" b="0" i="0" u="none" strike="noStrike" kern="1200" cap="none" spc="0" normalizeH="0" baseline="0" noProof="0">
              <a:ln>
                <a:noFill/>
              </a:ln>
              <a:effectLst/>
              <a:uLnTx/>
              <a:uFillTx/>
              <a:latin typeface="Century Gothic"/>
              <a:ea typeface="+mn-ea"/>
              <a:cs typeface="+mn-cs"/>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a:ln>
                <a:noFill/>
              </a:ln>
              <a:solidFill>
                <a:srgbClr val="414241"/>
              </a:solidFill>
              <a:effectLst/>
              <a:uLnTx/>
              <a:uFillTx/>
              <a:latin typeface="Century Gothic"/>
              <a:ea typeface="+mn-lt"/>
              <a:cs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effectLst/>
                <a:uLnTx/>
                <a:uFillTx/>
                <a:latin typeface="Century Gothic"/>
                <a:ea typeface="+mn-lt"/>
                <a:cs typeface="Calibri" panose="020F0502020204030204"/>
              </a:rPr>
              <a:t> Understand the Group strategy, the Finance at L'Oréal, and the tools eco-system available for you </a:t>
            </a:r>
            <a:endParaRPr lang="en-US" sz="1200" b="0" i="0" u="none" strike="noStrike" kern="1200" cap="none" spc="0" normalizeH="0" baseline="0" noProof="0">
              <a:ln>
                <a:noFill/>
              </a:ln>
              <a:effectLst/>
              <a:uLnTx/>
              <a:uFillTx/>
              <a:latin typeface="Century Gothic"/>
              <a:ea typeface="+mn-lt"/>
              <a:cs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effectLst/>
                <a:uLnTx/>
                <a:uFillTx/>
                <a:latin typeface="Century Gothic"/>
                <a:ea typeface="+mn-lt"/>
                <a:cs typeface="Calibri" panose="020F0502020204030204"/>
              </a:rPr>
              <a:t> Improve your ability to use Compass through a game and start to develop your knowledge on SAP</a:t>
            </a:r>
            <a:endParaRPr kumimoji="0" lang="en-US" sz="1200" b="0" i="0" u="none" strike="noStrike" kern="1200" cap="none" spc="0" normalizeH="0" baseline="0" noProof="0">
              <a:ln>
                <a:noFill/>
              </a:ln>
              <a:effectLst/>
              <a:uLnTx/>
              <a:uFillTx/>
              <a:latin typeface="Century Gothic"/>
              <a:ea typeface="+mn-ea"/>
              <a:cs typeface="+mn-cs"/>
            </a:endParaRPr>
          </a:p>
          <a:p>
            <a:pPr marL="0" marR="0" lvl="0" indent="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effectLst/>
                <a:uLnTx/>
                <a:uFillTx/>
                <a:latin typeface="Century Gothic"/>
                <a:ea typeface="+mn-lt"/>
                <a:cs typeface="Calibri" panose="020F0502020204030204"/>
              </a:rPr>
              <a:t> Develop your effectiveness while interacting with your Business Partners</a:t>
            </a:r>
            <a:endParaRPr kumimoji="0" lang="en-US" sz="1800" b="0" i="0" u="none" strike="noStrike" kern="1200" cap="none" spc="0" normalizeH="0" baseline="0" noProof="0">
              <a:ln>
                <a:noFill/>
              </a:ln>
              <a:effectLst/>
              <a:uLnTx/>
              <a:uFillTx/>
              <a:latin typeface="Century Gothic"/>
              <a:ea typeface="+mn-ea"/>
              <a:cs typeface="+mn-cs"/>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313131"/>
              </a:solidFill>
              <a:effectLst/>
              <a:uLnTx/>
              <a:uFillTx/>
              <a:latin typeface="Century Gothic" panose="020B0502020202020204" pitchFamily="34" charset="0"/>
              <a:ea typeface="AvantGarde Bk BT Book" charset="0"/>
              <a:cs typeface="Calibri"/>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Target</a:t>
            </a:r>
            <a:endParaRPr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effectLst/>
                <a:uLnTx/>
                <a:uFillTx/>
                <a:latin typeface="Century Gothic"/>
                <a:ea typeface="AvantGarde Bk BT Book" charset="0"/>
                <a:cs typeface="AvantGarde Bk BT Book" charset="0"/>
              </a:rPr>
              <a:t>All newcomers to Finance &amp; Controlling function</a:t>
            </a:r>
            <a:r>
              <a:rPr lang="en-US" sz="1200" b="0" i="0" u="none" strike="noStrike" kern="1200" cap="none" spc="0" normalizeH="0" baseline="0" noProof="0">
                <a:ln>
                  <a:noFill/>
                </a:ln>
                <a:effectLst/>
                <a:uLnTx/>
                <a:uFillTx/>
                <a:latin typeface="Century Gothic"/>
                <a:ea typeface="AvantGarde Bk BT Book" charset="0"/>
                <a:cs typeface="AvantGarde Bk BT Book" charset="0"/>
              </a:rPr>
              <a:t/>
            </a:r>
            <a:br>
              <a:rPr lang="en-US" sz="1200" b="0" i="0" u="none" strike="noStrike" kern="1200" cap="none" spc="0" normalizeH="0" baseline="0" noProof="0">
                <a:ln>
                  <a:noFill/>
                </a:ln>
                <a:effectLst/>
                <a:uLnTx/>
                <a:uFillTx/>
                <a:latin typeface="Century Gothic"/>
                <a:ea typeface="AvantGarde Bk BT Book" charset="0"/>
                <a:cs typeface="AvantGarde Bk BT Book" charset="0"/>
              </a:rPr>
            </a:br>
            <a:r>
              <a:rPr kumimoji="0" lang="en-US" sz="1200" b="0" i="0" u="none" strike="noStrike" kern="1200" cap="none" spc="0" normalizeH="0" baseline="0" noProof="0">
                <a:ln>
                  <a:noFill/>
                </a:ln>
                <a:effectLst/>
                <a:uLnTx/>
                <a:uFillTx/>
                <a:latin typeface="Calibri" panose="020F0502020204030204"/>
                <a:ea typeface="+mn-lt"/>
                <a:cs typeface="Calibri" panose="020F0502020204030204"/>
              </a:rPr>
              <a:t>I</a:t>
            </a:r>
            <a:r>
              <a:rPr kumimoji="0" lang="en-US" sz="1200" b="0" i="0" u="none" strike="noStrike" kern="1200" cap="none" spc="0" normalizeH="0" baseline="0" noProof="0">
                <a:ln>
                  <a:noFill/>
                </a:ln>
                <a:effectLst/>
                <a:uLnTx/>
                <a:uFillTx/>
                <a:latin typeface="Century Gothic"/>
                <a:ea typeface="+mn-lt"/>
                <a:cs typeface="Calibri" panose="020F0502020204030204"/>
              </a:rPr>
              <a:t>deal candidates are with the company for three to five months </a:t>
            </a:r>
            <a:endParaRPr kumimoji="0" lang="en-US" sz="1200" b="0" i="0" u="none" strike="noStrike" kern="1200" cap="none" spc="0" normalizeH="0" baseline="0" noProof="0">
              <a:ln>
                <a:noFill/>
              </a:ln>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31313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Prerequisite</a:t>
            </a:r>
            <a:endParaRPr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effectLst/>
                <a:uLnTx/>
                <a:uFillTx/>
                <a:latin typeface="Century Gothic"/>
                <a:ea typeface="+mn-ea"/>
                <a:cs typeface="Calibri"/>
              </a:rPr>
              <a:t>“Compass Essentials” New e-Learning on My Learning (</a:t>
            </a:r>
            <a:r>
              <a:rPr kumimoji="0" lang="en-US" sz="1200" b="0" i="0" u="none" strike="noStrike" kern="1200" cap="none" spc="0" normalizeH="0" baseline="0" noProof="0">
                <a:ln>
                  <a:noFill/>
                </a:ln>
                <a:effectLst/>
                <a:uLnTx/>
                <a:uFillTx/>
                <a:latin typeface="Century Gothic"/>
                <a:ea typeface="+mn-ea"/>
                <a:cs typeface="Calibri"/>
                <a:hlinkClick r:id="rId3"/>
              </a:rPr>
              <a:t>click here</a:t>
            </a:r>
            <a:r>
              <a:rPr kumimoji="0" lang="en-US" sz="1200" b="0" i="0" u="none" strike="noStrike" kern="1200" cap="none" spc="0" normalizeH="0" baseline="0" noProof="0">
                <a:ln>
                  <a:noFill/>
                </a:ln>
                <a:effectLst/>
                <a:uLnTx/>
                <a:uFillTx/>
                <a:latin typeface="Century Gothic"/>
                <a:ea typeface="+mn-ea"/>
                <a:cs typeface="Calibri"/>
              </a:rPr>
              <a:t>)</a:t>
            </a:r>
            <a:endParaRPr kumimoji="0" lang="en-US" sz="1800" b="0" i="0" u="none" strike="noStrike" kern="1200" cap="none" spc="0" normalizeH="0" baseline="0" noProof="0">
              <a:ln>
                <a:noFill/>
              </a:ln>
              <a:effectLst/>
              <a:uLnTx/>
              <a:uFillTx/>
              <a:latin typeface="Calibri" panose="020F0502020204030204"/>
              <a:ea typeface="+mn-ea"/>
              <a:cs typeface="+mn-cs"/>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484573"/>
            <a:ext cx="1886936"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ea"/>
                <a:cs typeface="+mn-cs"/>
              </a:rPr>
              <a:t>Duration: </a:t>
            </a:r>
            <a:r>
              <a:rPr kumimoji="0" lang="en-US" sz="1200" b="1" i="0" u="none" strike="noStrike" kern="1200" cap="none" spc="0" normalizeH="0" baseline="0" noProof="0">
                <a:ln>
                  <a:noFill/>
                </a:ln>
                <a:solidFill>
                  <a:prstClr val="black"/>
                </a:solidFill>
                <a:effectLst/>
                <a:uLnTx/>
                <a:uFillTx/>
                <a:latin typeface="Century Gothic"/>
                <a:ea typeface="+mn-ea"/>
                <a:cs typeface="+mn-cs"/>
              </a:rPr>
              <a:t>3.5 days</a:t>
            </a:r>
            <a:endParaRPr kumimoji="0" lang="en-US" sz="900" b="1" i="0" u="none" strike="noStrike" kern="1200" cap="none" spc="0" normalizeH="0" baseline="0" noProof="0">
              <a:ln>
                <a:noFill/>
              </a:ln>
              <a:solidFill>
                <a:prstClr val="black"/>
              </a:solidFill>
              <a:effectLst/>
              <a:uLnTx/>
              <a:uFillTx/>
              <a:latin typeface="Century Gothic"/>
              <a:ea typeface="+mn-ea"/>
              <a:cs typeface="+mn-cs"/>
            </a:endParaRPr>
          </a:p>
        </p:txBody>
      </p:sp>
      <p:sp>
        <p:nvSpPr>
          <p:cNvPr id="8" name="Rectangle 7"/>
          <p:cNvSpPr/>
          <p:nvPr/>
        </p:nvSpPr>
        <p:spPr>
          <a:xfrm>
            <a:off x="9288615" y="3704615"/>
            <a:ext cx="1886936"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ea"/>
                <a:cs typeface="+mn-cs"/>
              </a:rPr>
              <a:t>LO code: </a:t>
            </a:r>
            <a:r>
              <a:rPr kumimoji="0" lang="en-US" sz="1200" b="1" i="0" u="none" strike="noStrike" kern="1200" cap="none" spc="0" normalizeH="0" baseline="0" noProof="0">
                <a:ln>
                  <a:noFill/>
                </a:ln>
                <a:solidFill>
                  <a:prstClr val="black"/>
                </a:solidFill>
                <a:effectLst/>
                <a:uLnTx/>
                <a:uFillTx/>
                <a:latin typeface="Century Gothic"/>
                <a:ea typeface="+mn-ea"/>
                <a:cs typeface="+mn-cs"/>
              </a:rPr>
              <a:t>5651</a:t>
            </a:r>
            <a:endParaRPr kumimoji="0" lang="en-US" sz="1200" b="1" i="0" u="none" strike="noStrike" kern="1200" cap="none" spc="0" normalizeH="0" baseline="0" noProof="0">
              <a:ln>
                <a:noFill/>
              </a:ln>
              <a:solidFill>
                <a:prstClr val="black"/>
              </a:solidFill>
              <a:effectLst/>
              <a:uLnTx/>
              <a:uFillTx/>
              <a:latin typeface="Century Gothic" panose="020B0502020202020204" pitchFamily="34" charset="0"/>
              <a:ea typeface="+mn-ea"/>
              <a:cs typeface="+mn-cs"/>
            </a:endParaRPr>
          </a:p>
        </p:txBody>
      </p:sp>
      <p:sp>
        <p:nvSpPr>
          <p:cNvPr id="15" name="Rectangle 14"/>
          <p:cNvSpPr/>
          <p:nvPr/>
        </p:nvSpPr>
        <p:spPr>
          <a:xfrm>
            <a:off x="9288615" y="4224391"/>
            <a:ext cx="2256049"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Center:</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 APAC</a:t>
            </a:r>
          </a:p>
        </p:txBody>
      </p:sp>
      <p:sp>
        <p:nvSpPr>
          <p:cNvPr id="16" name="Rectangle 15"/>
          <p:cNvSpPr/>
          <p:nvPr/>
        </p:nvSpPr>
        <p:spPr>
          <a:xfrm>
            <a:off x="9288615" y="4938438"/>
            <a:ext cx="2596765"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lang="en-US" sz="1200">
                <a:solidFill>
                  <a:srgbClr val="414241"/>
                </a:solidFill>
                <a:latin typeface="Century Gothic"/>
              </a:rPr>
              <a:t>Training cost: </a:t>
            </a:r>
            <a:r>
              <a:rPr lang="en-US" altLang="zh-CN" sz="1200" b="1">
                <a:solidFill>
                  <a:srgbClr val="414241"/>
                </a:solidFill>
                <a:latin typeface="Century Gothic"/>
                <a:ea typeface="微软雅黑"/>
              </a:rPr>
              <a:t>RMB 5,000</a:t>
            </a:r>
            <a:endParaRPr kumimoji="0" lang="en-US" altLang="zh-CN"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a:p>
            <a:pPr defTabSz="457147">
              <a:defRPr/>
            </a:pPr>
            <a:r>
              <a:rPr lang="en-US" sz="1200" b="1">
                <a:solidFill>
                  <a:srgbClr val="414241"/>
                </a:solidFill>
                <a:latin typeface="Century Gothic"/>
              </a:rPr>
              <a:t>(tbc; Minimum class size: 15)</a:t>
            </a:r>
          </a:p>
        </p:txBody>
      </p:sp>
      <p:sp>
        <p:nvSpPr>
          <p:cNvPr id="41" name="Rectangle 40"/>
          <p:cNvSpPr/>
          <p:nvPr/>
        </p:nvSpPr>
        <p:spPr>
          <a:xfrm>
            <a:off x="9288615" y="1878824"/>
            <a:ext cx="2083578" cy="461665"/>
          </a:xfrm>
          <a:prstGeom prst="rect">
            <a:avLst/>
          </a:prstGeom>
        </p:spPr>
        <p:txBody>
          <a:bodyPr wrap="square" anchor="t">
            <a:spAutoFit/>
          </a:bodyPr>
          <a:lstStyle/>
          <a:p>
            <a:pPr defTabSz="457147">
              <a:defRPr/>
            </a:pPr>
            <a:r>
              <a:rPr kumimoji="0" lang="en-US" sz="1200" b="0" i="0" u="none" strike="noStrike" kern="1200" cap="none" spc="0" normalizeH="0" baseline="0" noProof="0">
                <a:ln>
                  <a:noFill/>
                </a:ln>
                <a:solidFill>
                  <a:srgbClr val="414241"/>
                </a:solidFill>
                <a:effectLst/>
                <a:uLnTx/>
                <a:uFillTx/>
                <a:latin typeface="Century Gothic"/>
              </a:rPr>
              <a:t>Location: </a:t>
            </a:r>
            <a:endParaRPr lang="en-US"/>
          </a:p>
          <a:p>
            <a:pPr defTabSz="457147">
              <a:defRPr/>
            </a:pPr>
            <a:r>
              <a:rPr lang="en-US" sz="1200" b="1">
                <a:latin typeface="Century Gothic"/>
              </a:rPr>
              <a:t>Rotating based on needs</a:t>
            </a:r>
            <a:endParaRPr lang="en-US"/>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English</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Prescribed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 Job Must</a:t>
            </a:r>
            <a:endParaRPr kumimoji="0" lang="en-US" sz="1200" b="0" i="0" u="none" strike="noStrike" kern="1200" cap="none" spc="0" normalizeH="0" baseline="0" noProof="0">
              <a:ln>
                <a:noFill/>
              </a:ln>
              <a:solidFill>
                <a:srgbClr val="414241"/>
              </a:solidFill>
              <a:effectLst/>
              <a:uLnTx/>
              <a:uFillTx/>
              <a:latin typeface="Century Gothic"/>
              <a:ea typeface="+mn-ea"/>
              <a:cs typeface="+mn-cs"/>
            </a:endParaRPr>
          </a:p>
        </p:txBody>
      </p:sp>
      <p:sp>
        <p:nvSpPr>
          <p:cNvPr id="39" name="Rectangle 38"/>
          <p:cNvSpPr/>
          <p:nvPr/>
        </p:nvSpPr>
        <p:spPr>
          <a:xfrm>
            <a:off x="9288615" y="5543121"/>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err="1">
                <a:ln>
                  <a:noFill/>
                </a:ln>
                <a:solidFill>
                  <a:srgbClr val="414241"/>
                </a:solidFill>
                <a:effectLst/>
                <a:uLnTx/>
                <a:uFillTx/>
                <a:latin typeface="Century Gothic"/>
                <a:ea typeface="+mn-ea"/>
                <a:cs typeface="+mn-cs"/>
              </a:rPr>
              <a:t>forMetris</a:t>
            </a:r>
            <a:r>
              <a:rPr kumimoji="0" lang="en-US" sz="1200" b="0" i="0" u="none" strike="noStrike" kern="1200" cap="none" spc="0" normalizeH="0" baseline="0" noProof="0">
                <a:ln>
                  <a:noFill/>
                </a:ln>
                <a:solidFill>
                  <a:srgbClr val="414241"/>
                </a:solidFill>
                <a:effectLst/>
                <a:uLnTx/>
                <a:uFillTx/>
                <a:latin typeface="Century Gothic"/>
                <a:ea typeface="+mn-ea"/>
                <a:cs typeface="+mn-cs"/>
              </a:rPr>
              <a:t>: </a:t>
            </a:r>
            <a:r>
              <a:rPr kumimoji="0" lang="en-US" sz="1200" b="1" i="0" u="none" strike="noStrike" kern="1200" cap="none" spc="0" normalizeH="0" baseline="0" noProof="0">
                <a:ln>
                  <a:noFill/>
                </a:ln>
                <a:solidFill>
                  <a:srgbClr val="414241"/>
                </a:solidFill>
                <a:effectLst/>
                <a:uLnTx/>
                <a:uFillTx/>
                <a:latin typeface="Century Gothic"/>
                <a:ea typeface="+mn-ea"/>
                <a:cs typeface="+mn-cs"/>
              </a:rPr>
              <a:t>level 2</a:t>
            </a:r>
            <a:endPar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0" name="ZoneTexte 39"/>
          <p:cNvSpPr txBox="1"/>
          <p:nvPr/>
        </p:nvSpPr>
        <p:spPr>
          <a:xfrm>
            <a:off x="10029825" y="42863"/>
            <a:ext cx="2057072"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lumMod val="65000"/>
                  </a:prstClr>
                </a:solidFill>
                <a:effectLst/>
                <a:uLnTx/>
                <a:uFillTx/>
                <a:latin typeface="Century Gothic" panose="020B0502020202020204" pitchFamily="34" charset="0"/>
                <a:ea typeface="AvantGarde Bk BT Book" charset="0"/>
                <a:cs typeface="AvantGarde Bk BT Book" charset="0"/>
              </a:rPr>
              <a:t>Finance &amp; Controlling</a:t>
            </a:r>
          </a:p>
        </p:txBody>
      </p:sp>
    </p:spTree>
    <p:extLst>
      <p:ext uri="{BB962C8B-B14F-4D97-AF65-F5344CB8AC3E}">
        <p14:creationId xmlns:p14="http://schemas.microsoft.com/office/powerpoint/2010/main" val="32812354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solidFill>
                  <a:prstClr val="white"/>
                </a:solidFill>
              </a:rPr>
              <a:t>Controlling Fundamentals</a:t>
            </a:r>
            <a:endParaRPr lang="en-US"/>
          </a:p>
        </p:txBody>
      </p:sp>
      <p:sp>
        <p:nvSpPr>
          <p:cNvPr id="5" name="Rectangle 4"/>
          <p:cNvSpPr/>
          <p:nvPr/>
        </p:nvSpPr>
        <p:spPr>
          <a:xfrm>
            <a:off x="561975" y="1036436"/>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Teaser</a:t>
            </a:r>
            <a:endParaRPr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Understand </a:t>
            </a:r>
            <a:r>
              <a:rPr lang="en-US" sz="1200">
                <a:solidFill>
                  <a:srgbClr val="414241"/>
                </a:solidFill>
                <a:latin typeface="Century Gothic"/>
                <a:ea typeface="AvantGarde Bk BT Book" charset="0"/>
                <a:cs typeface="AvantGarde Bk BT Book" charset="0"/>
              </a:rPr>
              <a:t>your</a:t>
            </a: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 role &amp; mission within the </a:t>
            </a:r>
            <a:r>
              <a:rPr kumimoji="0" lang="en-US" sz="1200" b="0" i="0" u="none" strike="noStrike" kern="1200" cap="none" spc="0" normalizeH="0" baseline="0" noProof="0" err="1">
                <a:ln>
                  <a:noFill/>
                </a:ln>
                <a:solidFill>
                  <a:srgbClr val="414241"/>
                </a:solidFill>
                <a:effectLst/>
                <a:uLnTx/>
                <a:uFillTx/>
                <a:latin typeface="Century Gothic"/>
                <a:ea typeface="AvantGarde Bk BT Book" charset="0"/>
                <a:cs typeface="AvantGarde Bk BT Book" charset="0"/>
              </a:rPr>
              <a:t>organisation</a:t>
            </a: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 and get the tools to better play your role</a:t>
            </a:r>
            <a:endParaRPr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Learning Objectives</a:t>
            </a:r>
            <a:endParaRPr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Demonstrate understanding of L'Oréal Norms &amp; Procedures</a:t>
            </a:r>
            <a:endParaRPr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Manage your closing</a:t>
            </a:r>
            <a:endParaRPr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Describe key players and their role in main controlling processes</a:t>
            </a:r>
            <a:endParaRPr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Analyze key data on business performance and provide narrative to assess performance</a:t>
            </a:r>
            <a:endParaRPr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Defines simple scenarios and identify key issues for the development of reliable trends	</a:t>
            </a:r>
            <a:endParaRPr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Target</a:t>
            </a:r>
            <a:endParaRPr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More than 1 year but less than 2 years of Controlling</a:t>
            </a:r>
            <a:endParaRPr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Prerequisite</a:t>
            </a:r>
            <a:endParaRPr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“Controlling Essentials” in-Class training</a:t>
            </a: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3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484573"/>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Duration: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4 days</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8" name="Rectangle 7"/>
          <p:cNvSpPr/>
          <p:nvPr/>
        </p:nvSpPr>
        <p:spPr>
          <a:xfrm>
            <a:off x="9288615" y="3704615"/>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 code: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803</a:t>
            </a:r>
          </a:p>
        </p:txBody>
      </p:sp>
      <p:sp>
        <p:nvSpPr>
          <p:cNvPr id="15" name="Rectangle 14"/>
          <p:cNvSpPr/>
          <p:nvPr/>
        </p:nvSpPr>
        <p:spPr>
          <a:xfrm>
            <a:off x="9288615" y="4224391"/>
            <a:ext cx="2256049"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Center:</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 APAC</a:t>
            </a:r>
          </a:p>
        </p:txBody>
      </p:sp>
      <p:sp>
        <p:nvSpPr>
          <p:cNvPr id="16" name="Rectangle 15"/>
          <p:cNvSpPr/>
          <p:nvPr/>
        </p:nvSpPr>
        <p:spPr>
          <a:xfrm>
            <a:off x="9288615" y="4938438"/>
            <a:ext cx="2905193" cy="461665"/>
          </a:xfrm>
          <a:prstGeom prst="rect">
            <a:avLst/>
          </a:prstGeom>
        </p:spPr>
        <p:txBody>
          <a:bodyPr wrap="square" anchor="t">
            <a:spAutoFit/>
          </a:bodyPr>
          <a:lstStyle/>
          <a:p>
            <a:pPr defTabSz="457147">
              <a:defRPr/>
            </a:pPr>
            <a:r>
              <a:rPr lang="en-US" sz="1200">
                <a:solidFill>
                  <a:srgbClr val="414241"/>
                </a:solidFill>
                <a:latin typeface="Century Gothic"/>
              </a:rPr>
              <a:t>Training cost: </a:t>
            </a:r>
            <a:r>
              <a:rPr lang="en-US" sz="1200" b="1">
                <a:solidFill>
                  <a:srgbClr val="414241"/>
                </a:solidFill>
                <a:latin typeface="Century Gothic"/>
              </a:rPr>
              <a:t>RMB 12,000 (tbc; Minimum class size: 25)</a:t>
            </a:r>
            <a:endParaRPr kumimoji="0" lang="en-US" sz="11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1" name="Rectangle 40"/>
          <p:cNvSpPr/>
          <p:nvPr/>
        </p:nvSpPr>
        <p:spPr>
          <a:xfrm>
            <a:off x="9288615" y="1878824"/>
            <a:ext cx="2455710" cy="646331"/>
          </a:xfrm>
          <a:prstGeom prst="rect">
            <a:avLst/>
          </a:prstGeom>
        </p:spPr>
        <p:txBody>
          <a:bodyPr wrap="square" anchor="t">
            <a:spAutoFit/>
          </a:bodyPr>
          <a:lstStyle/>
          <a:p>
            <a:pPr defTabSz="457147">
              <a:defRPr/>
            </a:pPr>
            <a:r>
              <a:rPr kumimoji="0" lang="en-US" sz="1200" b="0" i="0" u="none" strike="noStrike" kern="1200" cap="none" spc="0" normalizeH="0" baseline="0" noProof="0">
                <a:ln>
                  <a:noFill/>
                </a:ln>
                <a:solidFill>
                  <a:srgbClr val="414241"/>
                </a:solidFill>
                <a:effectLst/>
                <a:uLnTx/>
                <a:uFillTx/>
                <a:latin typeface="Century Gothic"/>
              </a:rPr>
              <a:t>Location: </a:t>
            </a:r>
            <a:endParaRPr lang="en-US" sz="1200">
              <a:latin typeface="Century Gothic"/>
            </a:endParaRPr>
          </a:p>
          <a:p>
            <a:pPr defTabSz="457147">
              <a:defRPr/>
            </a:pPr>
            <a:r>
              <a:rPr lang="en-US" sz="1200" b="1">
                <a:latin typeface="Century Gothic"/>
              </a:rPr>
              <a:t>Rotating based on needs</a:t>
            </a:r>
            <a:endParaRPr lang="en-US" sz="1200">
              <a:ea typeface="+mn-lt"/>
              <a:cs typeface="+mn-lt"/>
            </a:endParaRPr>
          </a:p>
          <a:p>
            <a:pPr defTabSz="457147">
              <a:defRPr/>
            </a:pPr>
            <a:endParaRPr lang="en-US" sz="1200">
              <a:solidFill>
                <a:srgbClr val="414241"/>
              </a:solidFill>
              <a:latin typeface="Century Gothic" panose="020B0502020202020204" pitchFamily="34" charset="0"/>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English</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Prescribed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 Job Must</a:t>
            </a:r>
            <a:endParaRPr kumimoji="0" lang="en-US" sz="1200" b="0" i="0" u="none" strike="noStrike" kern="1200" cap="none" spc="0" normalizeH="0" baseline="0" noProof="0">
              <a:ln>
                <a:noFill/>
              </a:ln>
              <a:solidFill>
                <a:srgbClr val="414241"/>
              </a:solidFill>
              <a:effectLst/>
              <a:uLnTx/>
              <a:uFillTx/>
              <a:latin typeface="Century Gothic"/>
              <a:ea typeface="+mn-ea"/>
              <a:cs typeface="+mn-cs"/>
            </a:endParaRPr>
          </a:p>
        </p:txBody>
      </p:sp>
      <p:sp>
        <p:nvSpPr>
          <p:cNvPr id="39" name="Rectangle 38"/>
          <p:cNvSpPr/>
          <p:nvPr/>
        </p:nvSpPr>
        <p:spPr>
          <a:xfrm>
            <a:off x="9288615" y="5543121"/>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err="1">
                <a:ln>
                  <a:noFill/>
                </a:ln>
                <a:solidFill>
                  <a:srgbClr val="414241"/>
                </a:solidFill>
                <a:effectLst/>
                <a:uLnTx/>
                <a:uFillTx/>
                <a:latin typeface="Century Gothic"/>
                <a:ea typeface="+mn-ea"/>
                <a:cs typeface="+mn-cs"/>
              </a:rPr>
              <a:t>forMetris</a:t>
            </a:r>
            <a:r>
              <a:rPr kumimoji="0" lang="en-US" sz="1200" b="0" i="0" u="none" strike="noStrike" kern="1200" cap="none" spc="0" normalizeH="0" baseline="0" noProof="0">
                <a:ln>
                  <a:noFill/>
                </a:ln>
                <a:solidFill>
                  <a:srgbClr val="414241"/>
                </a:solidFill>
                <a:effectLst/>
                <a:uLnTx/>
                <a:uFillTx/>
                <a:latin typeface="Century Gothic"/>
                <a:ea typeface="+mn-ea"/>
                <a:cs typeface="+mn-cs"/>
              </a:rPr>
              <a:t>: </a:t>
            </a:r>
            <a:r>
              <a:rPr kumimoji="0" lang="en-US" sz="1200" b="1" i="0" u="none" strike="noStrike" kern="1200" cap="none" spc="0" normalizeH="0" baseline="0" noProof="0">
                <a:ln>
                  <a:noFill/>
                </a:ln>
                <a:solidFill>
                  <a:srgbClr val="414241"/>
                </a:solidFill>
                <a:effectLst/>
                <a:uLnTx/>
                <a:uFillTx/>
                <a:latin typeface="Century Gothic"/>
                <a:ea typeface="+mn-ea"/>
                <a:cs typeface="+mn-cs"/>
              </a:rPr>
              <a:t>level 2</a:t>
            </a:r>
            <a:endPar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0" name="ZoneTexte 39"/>
          <p:cNvSpPr txBox="1"/>
          <p:nvPr/>
        </p:nvSpPr>
        <p:spPr>
          <a:xfrm>
            <a:off x="10029825" y="42863"/>
            <a:ext cx="2057072"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lumMod val="65000"/>
                  </a:prstClr>
                </a:solidFill>
                <a:effectLst/>
                <a:uLnTx/>
                <a:uFillTx/>
                <a:latin typeface="Century Gothic" panose="020B0502020202020204" pitchFamily="34" charset="0"/>
                <a:ea typeface="AvantGarde Bk BT Book" charset="0"/>
                <a:cs typeface="AvantGarde Bk BT Book" charset="0"/>
              </a:rPr>
              <a:t>Finance &amp; Controlling</a:t>
            </a:r>
          </a:p>
        </p:txBody>
      </p:sp>
    </p:spTree>
    <p:extLst>
      <p:ext uri="{BB962C8B-B14F-4D97-AF65-F5344CB8AC3E}">
        <p14:creationId xmlns:p14="http://schemas.microsoft.com/office/powerpoint/2010/main" val="4906023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solidFill>
                  <a:prstClr val="white"/>
                </a:solidFill>
              </a:rPr>
              <a:t>Deep Dive Sales &amp; Distribution</a:t>
            </a:r>
            <a:endParaRPr lang="en-US"/>
          </a:p>
        </p:txBody>
      </p:sp>
      <p:sp>
        <p:nvSpPr>
          <p:cNvPr id="5" name="Rectangle 4"/>
          <p:cNvSpPr/>
          <p:nvPr/>
        </p:nvSpPr>
        <p:spPr>
          <a:xfrm>
            <a:off x="561975" y="1036436"/>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4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Teaser</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Manage efficiently your customer P&amp;L and your customer allowances!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Learning Objectives</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Identify key business Drivers by division</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Diagnose the efficiency of commercial conditions using relevant </a:t>
            </a:r>
            <a:r>
              <a:rPr lang="en-US" sz="1200">
                <a:solidFill>
                  <a:srgbClr val="414241"/>
                </a:solidFill>
                <a:latin typeface="Century Gothic"/>
                <a:ea typeface="AvantGarde Bk BT Book" charset="0"/>
                <a:cs typeface="AvantGarde Bk BT Book" charset="0"/>
              </a:rPr>
              <a:t>KPIs</a:t>
            </a:r>
            <a:endParaRPr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Challenge your stakeholders for qualitative and profitable sales</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Use external data to pilot customer P&amp;L</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Translate business actions into proper IFRS norms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Target</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Commercial controllers + Brand controllers</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Beginning of 2nd Year, but less than 4 year of seniority </a:t>
            </a: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“Controlling Fundamentals” in-Class training</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3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484573"/>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Duration: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3 days</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8" name="Rectangle 7"/>
          <p:cNvSpPr/>
          <p:nvPr/>
        </p:nvSpPr>
        <p:spPr>
          <a:xfrm>
            <a:off x="9288615" y="3704615"/>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 code: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8498</a:t>
            </a:r>
          </a:p>
        </p:txBody>
      </p:sp>
      <p:sp>
        <p:nvSpPr>
          <p:cNvPr id="15" name="Rectangle 14"/>
          <p:cNvSpPr/>
          <p:nvPr/>
        </p:nvSpPr>
        <p:spPr>
          <a:xfrm>
            <a:off x="9288615" y="4224391"/>
            <a:ext cx="2256049"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Center:</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 APAC</a:t>
            </a:r>
          </a:p>
        </p:txBody>
      </p:sp>
      <p:sp>
        <p:nvSpPr>
          <p:cNvPr id="16" name="Rectangle 15"/>
          <p:cNvSpPr/>
          <p:nvPr/>
        </p:nvSpPr>
        <p:spPr>
          <a:xfrm>
            <a:off x="9288615" y="4938438"/>
            <a:ext cx="2905193" cy="461665"/>
          </a:xfrm>
          <a:prstGeom prst="rect">
            <a:avLst/>
          </a:prstGeom>
        </p:spPr>
        <p:txBody>
          <a:bodyPr wrap="square" anchor="t">
            <a:spAutoFit/>
          </a:bodyPr>
          <a:lstStyle/>
          <a:p>
            <a:pPr defTabSz="457147">
              <a:defRPr/>
            </a:pPr>
            <a:r>
              <a:rPr lang="en-US" sz="1200">
                <a:solidFill>
                  <a:srgbClr val="414241"/>
                </a:solidFill>
                <a:latin typeface="Century Gothic"/>
              </a:rPr>
              <a:t>Training cost: </a:t>
            </a:r>
            <a:r>
              <a:rPr lang="en-US" sz="1200" b="1">
                <a:solidFill>
                  <a:srgbClr val="414241"/>
                </a:solidFill>
                <a:latin typeface="Century Gothic"/>
              </a:rPr>
              <a:t>RMB 9,000 (tbc; Minimum class size: 20)</a:t>
            </a:r>
            <a:endParaRPr lang="en-US" sz="1200" b="1" i="0" u="none" strike="noStrike" kern="1200" cap="none" spc="0" normalizeH="0" baseline="0" noProof="0">
              <a:ln>
                <a:noFill/>
              </a:ln>
              <a:solidFill>
                <a:srgbClr val="414241"/>
              </a:solidFill>
              <a:effectLst/>
              <a:uLnTx/>
              <a:uFillTx/>
              <a:latin typeface="Century Gothic" panose="020B0502020202020204" pitchFamily="34" charset="0"/>
            </a:endParaRPr>
          </a:p>
        </p:txBody>
      </p:sp>
      <p:sp>
        <p:nvSpPr>
          <p:cNvPr id="41" name="Rectangle 40"/>
          <p:cNvSpPr/>
          <p:nvPr/>
        </p:nvSpPr>
        <p:spPr>
          <a:xfrm>
            <a:off x="9288615" y="1878824"/>
            <a:ext cx="2455710" cy="646331"/>
          </a:xfrm>
          <a:prstGeom prst="rect">
            <a:avLst/>
          </a:prstGeom>
        </p:spPr>
        <p:txBody>
          <a:bodyPr wrap="square" anchor="t">
            <a:spAutoFit/>
          </a:bodyPr>
          <a:lstStyle/>
          <a:p>
            <a:pPr defTabSz="457147">
              <a:defRPr/>
            </a:pPr>
            <a:r>
              <a:rPr kumimoji="0" lang="en-US" sz="1200" b="0" i="0" u="none" strike="noStrike" kern="1200" cap="none" spc="0" normalizeH="0" baseline="0" noProof="0">
                <a:ln>
                  <a:noFill/>
                </a:ln>
                <a:solidFill>
                  <a:srgbClr val="414241"/>
                </a:solidFill>
                <a:effectLst/>
                <a:uLnTx/>
                <a:uFillTx/>
                <a:latin typeface="Century Gothic"/>
              </a:rPr>
              <a:t>Location: </a:t>
            </a:r>
            <a:endParaRPr lang="en-US" sz="1200">
              <a:latin typeface="Century Gothic"/>
            </a:endParaRPr>
          </a:p>
          <a:p>
            <a:pPr defTabSz="457147">
              <a:defRPr/>
            </a:pPr>
            <a:r>
              <a:rPr lang="en-US" sz="1200" b="1">
                <a:latin typeface="Century Gothic"/>
              </a:rPr>
              <a:t>Rotating based on needs</a:t>
            </a:r>
            <a:endParaRPr lang="en-US" sz="1200">
              <a:ea typeface="+mn-lt"/>
              <a:cs typeface="+mn-lt"/>
            </a:endParaRPr>
          </a:p>
          <a:p>
            <a:pPr marL="0" marR="0" lvl="0" indent="0" algn="l" defTabSz="457147">
              <a:lnSpc>
                <a:spcPct val="100000"/>
              </a:lnSpc>
              <a:spcBef>
                <a:spcPts val="0"/>
              </a:spcBef>
              <a:spcAft>
                <a:spcPts val="0"/>
              </a:spcAft>
              <a:buClrTx/>
              <a:buSzTx/>
              <a:buFontTx/>
              <a:buNone/>
              <a:tabLst/>
              <a:defRPr/>
            </a:pPr>
            <a:endParaRPr lang="en-US" sz="1200" i="0" u="none" strike="noStrike" kern="1200" cap="none" spc="0" normalizeH="0" baseline="0" noProof="0">
              <a:ln>
                <a:noFill/>
              </a:ln>
              <a:solidFill>
                <a:srgbClr val="414241"/>
              </a:solidFill>
              <a:effectLst/>
              <a:uLnTx/>
              <a:uFillTx/>
              <a:latin typeface="Century Gothic" panose="020B0502020202020204" pitchFamily="34" charset="0"/>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English</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Prescribed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 Job Must</a:t>
            </a:r>
            <a:endParaRPr kumimoji="0" lang="en-US" sz="1200" b="0" i="0" u="none" strike="noStrike" kern="1200" cap="none" spc="0" normalizeH="0" baseline="0" noProof="0">
              <a:ln>
                <a:noFill/>
              </a:ln>
              <a:solidFill>
                <a:srgbClr val="414241"/>
              </a:solidFill>
              <a:effectLst/>
              <a:uLnTx/>
              <a:uFillTx/>
              <a:latin typeface="Century Gothic"/>
              <a:ea typeface="+mn-ea"/>
              <a:cs typeface="+mn-cs"/>
            </a:endParaRPr>
          </a:p>
        </p:txBody>
      </p:sp>
      <p:sp>
        <p:nvSpPr>
          <p:cNvPr id="39" name="Rectangle 38"/>
          <p:cNvSpPr/>
          <p:nvPr/>
        </p:nvSpPr>
        <p:spPr>
          <a:xfrm>
            <a:off x="9288615" y="5543121"/>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err="1">
                <a:ln>
                  <a:noFill/>
                </a:ln>
                <a:solidFill>
                  <a:srgbClr val="414241"/>
                </a:solidFill>
                <a:effectLst/>
                <a:uLnTx/>
                <a:uFillTx/>
                <a:latin typeface="Century Gothic"/>
                <a:ea typeface="+mn-ea"/>
                <a:cs typeface="+mn-cs"/>
              </a:rPr>
              <a:t>forMetris</a:t>
            </a:r>
            <a:r>
              <a:rPr kumimoji="0" lang="en-US" sz="1200" b="0" i="0" u="none" strike="noStrike" kern="1200" cap="none" spc="0" normalizeH="0" baseline="0" noProof="0">
                <a:ln>
                  <a:noFill/>
                </a:ln>
                <a:solidFill>
                  <a:srgbClr val="414241"/>
                </a:solidFill>
                <a:effectLst/>
                <a:uLnTx/>
                <a:uFillTx/>
                <a:latin typeface="Century Gothic"/>
                <a:ea typeface="+mn-ea"/>
                <a:cs typeface="+mn-cs"/>
              </a:rPr>
              <a:t>: </a:t>
            </a:r>
            <a:r>
              <a:rPr kumimoji="0" lang="en-US" sz="1200" b="1" i="0" u="none" strike="noStrike" kern="1200" cap="none" spc="0" normalizeH="0" baseline="0" noProof="0">
                <a:ln>
                  <a:noFill/>
                </a:ln>
                <a:solidFill>
                  <a:srgbClr val="414241"/>
                </a:solidFill>
                <a:effectLst/>
                <a:uLnTx/>
                <a:uFillTx/>
                <a:latin typeface="Century Gothic"/>
                <a:ea typeface="+mn-ea"/>
                <a:cs typeface="+mn-cs"/>
              </a:rPr>
              <a:t>level 2</a:t>
            </a:r>
            <a:endPar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0" name="ZoneTexte 39"/>
          <p:cNvSpPr txBox="1"/>
          <p:nvPr/>
        </p:nvSpPr>
        <p:spPr>
          <a:xfrm>
            <a:off x="10029825" y="42863"/>
            <a:ext cx="2057072"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lumMod val="65000"/>
                  </a:prstClr>
                </a:solidFill>
                <a:effectLst/>
                <a:uLnTx/>
                <a:uFillTx/>
                <a:latin typeface="Century Gothic" panose="020B0502020202020204" pitchFamily="34" charset="0"/>
                <a:ea typeface="AvantGarde Bk BT Book" charset="0"/>
                <a:cs typeface="AvantGarde Bk BT Book" charset="0"/>
              </a:rPr>
              <a:t>Finance &amp; Controlling</a:t>
            </a:r>
          </a:p>
        </p:txBody>
      </p:sp>
    </p:spTree>
    <p:extLst>
      <p:ext uri="{BB962C8B-B14F-4D97-AF65-F5344CB8AC3E}">
        <p14:creationId xmlns:p14="http://schemas.microsoft.com/office/powerpoint/2010/main" val="2384375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a:extLst>
              <a:ext uri="{FF2B5EF4-FFF2-40B4-BE49-F238E27FC236}">
                <a16:creationId xmlns:a16="http://schemas.microsoft.com/office/drawing/2014/main" id="{70C20DC3-B08D-374A-B1BA-59397BE666B0}"/>
              </a:ext>
            </a:extLst>
          </p:cNvPr>
          <p:cNvSpPr txBox="1"/>
          <p:nvPr/>
        </p:nvSpPr>
        <p:spPr>
          <a:xfrm>
            <a:off x="2294473" y="1398366"/>
            <a:ext cx="6977971" cy="475874"/>
          </a:xfrm>
          <a:prstGeom prst="rect">
            <a:avLst/>
          </a:prstGeom>
          <a:noFill/>
        </p:spPr>
        <p:txBody>
          <a:bodyPr wrap="square" lIns="90273" tIns="45136" rIns="90273" bIns="45136" rtlCol="0">
            <a:spAutoFit/>
          </a:bodyPr>
          <a:lstStyle/>
          <a:p>
            <a:pPr defTabSz="451312">
              <a:lnSpc>
                <a:spcPts val="3006"/>
              </a:lnSpc>
            </a:pPr>
            <a:r>
              <a:rPr lang="en-GB" sz="2267" i="1">
                <a:solidFill>
                  <a:srgbClr val="1C59A6"/>
                </a:solidFill>
                <a:latin typeface="Century Gothic"/>
              </a:rPr>
              <a:t>MEETING SUCCESS</a:t>
            </a:r>
          </a:p>
        </p:txBody>
      </p:sp>
      <p:sp>
        <p:nvSpPr>
          <p:cNvPr id="36" name="object 4"/>
          <p:cNvSpPr txBox="1"/>
          <p:nvPr/>
        </p:nvSpPr>
        <p:spPr>
          <a:xfrm>
            <a:off x="2363245" y="2126379"/>
            <a:ext cx="3469811" cy="2922046"/>
          </a:xfrm>
          <a:prstGeom prst="rect">
            <a:avLst/>
          </a:prstGeom>
        </p:spPr>
        <p:txBody>
          <a:bodyPr vert="horz" wrap="square" lIns="0" tIns="12537" rIns="0" bIns="0" rtlCol="0" anchor="t">
            <a:spAutoFit/>
          </a:bodyPr>
          <a:lstStyle/>
          <a:p>
            <a:pPr defTabSz="451312"/>
            <a:r>
              <a:rPr lang="en-US" sz="1088" b="1">
                <a:solidFill>
                  <a:srgbClr val="000000"/>
                </a:solidFill>
                <a:latin typeface="Century Gothic"/>
              </a:rPr>
              <a:t>PROGRAM OVERVIEW</a:t>
            </a:r>
          </a:p>
          <a:p>
            <a:pPr defTabSz="451312">
              <a:lnSpc>
                <a:spcPct val="110000"/>
              </a:lnSpc>
            </a:pPr>
            <a:r>
              <a:rPr lang="en-GB" sz="997">
                <a:solidFill>
                  <a:srgbClr val="000000"/>
                </a:solidFill>
                <a:latin typeface="Century Gothic"/>
              </a:rPr>
              <a:t>At the end of the seminar, you should be able to:</a:t>
            </a:r>
          </a:p>
          <a:p>
            <a:pPr marL="155471" indent="-155471" defTabSz="451312">
              <a:buFont typeface="Arial" panose="020B0604020202020204" pitchFamily="34" charset="0"/>
              <a:buChar char="•"/>
            </a:pPr>
            <a:r>
              <a:rPr lang="en-US" sz="997">
                <a:solidFill>
                  <a:srgbClr val="000000"/>
                </a:solidFill>
                <a:latin typeface="Century Gothic"/>
              </a:rPr>
              <a:t>Develop a better understanding of the value of confronting ideas constructively</a:t>
            </a:r>
          </a:p>
          <a:p>
            <a:pPr marL="155471" indent="-155471" defTabSz="451312">
              <a:buFont typeface="Arial" panose="020B0604020202020204" pitchFamily="34" charset="0"/>
              <a:buChar char="•"/>
            </a:pPr>
            <a:r>
              <a:rPr lang="en-US" sz="997">
                <a:solidFill>
                  <a:srgbClr val="000000"/>
                </a:solidFill>
                <a:latin typeface="Century Gothic"/>
              </a:rPr>
              <a:t>Learn to use a framework to prepare a concise presentation and test it rigorously before presenting to management</a:t>
            </a:r>
          </a:p>
          <a:p>
            <a:pPr marL="155471" indent="-155471" defTabSz="451312">
              <a:buFont typeface="Arial" panose="020B0604020202020204" pitchFamily="34" charset="0"/>
              <a:buChar char="•"/>
            </a:pPr>
            <a:r>
              <a:rPr lang="en-US" sz="997">
                <a:solidFill>
                  <a:srgbClr val="000000"/>
                </a:solidFill>
                <a:latin typeface="Century Gothic"/>
              </a:rPr>
              <a:t>Deliver your message with conviction and spontaneity</a:t>
            </a:r>
          </a:p>
          <a:p>
            <a:pPr marL="155471" indent="-155471" defTabSz="451312">
              <a:buFont typeface="Arial" panose="020B0604020202020204" pitchFamily="34" charset="0"/>
              <a:buChar char="•"/>
            </a:pPr>
            <a:r>
              <a:rPr lang="en-US" sz="997">
                <a:solidFill>
                  <a:srgbClr val="000000"/>
                </a:solidFill>
                <a:latin typeface="Century Gothic"/>
              </a:rPr>
              <a:t>Respond assertively and to the point when dealing with questions and objections</a:t>
            </a:r>
          </a:p>
          <a:p>
            <a:pPr marL="155471" indent="-155471" defTabSz="451312">
              <a:buFont typeface="Arial" panose="020B0604020202020204" pitchFamily="34" charset="0"/>
              <a:buChar char="•"/>
            </a:pPr>
            <a:r>
              <a:rPr lang="en-US" sz="997">
                <a:solidFill>
                  <a:srgbClr val="000000"/>
                </a:solidFill>
                <a:latin typeface="Century Gothic"/>
              </a:rPr>
              <a:t>Master your emotions and keep cool under pressure</a:t>
            </a:r>
            <a:endParaRPr lang="it-IT" sz="1360">
              <a:solidFill>
                <a:srgbClr val="000000"/>
              </a:solidFill>
              <a:latin typeface="Century Gothic"/>
            </a:endParaRPr>
          </a:p>
          <a:p>
            <a:pPr marL="155471" indent="-155471" defTabSz="451312">
              <a:lnSpc>
                <a:spcPct val="150000"/>
              </a:lnSpc>
              <a:buFont typeface="Arial" panose="020B0604020202020204" pitchFamily="34" charset="0"/>
              <a:buChar char="•"/>
            </a:pPr>
            <a:endParaRPr lang="it-IT" sz="1360">
              <a:solidFill>
                <a:srgbClr val="000000"/>
              </a:solidFill>
              <a:latin typeface="Century Gothic"/>
            </a:endParaRPr>
          </a:p>
          <a:p>
            <a:pPr defTabSz="451312">
              <a:lnSpc>
                <a:spcPct val="110000"/>
              </a:lnSpc>
            </a:pPr>
            <a:r>
              <a:rPr lang="en-US" sz="1088" b="1">
                <a:solidFill>
                  <a:srgbClr val="000000"/>
                </a:solidFill>
                <a:latin typeface="Century Gothic"/>
              </a:rPr>
              <a:t>WHO IS IT FOR? </a:t>
            </a:r>
          </a:p>
          <a:p>
            <a:pPr marL="97934" indent="-97934" defTabSz="451312">
              <a:spcBef>
                <a:spcPts val="272"/>
              </a:spcBef>
              <a:buClr>
                <a:srgbClr val="1C59A6"/>
              </a:buClr>
              <a:buSzPct val="80000"/>
              <a:buFont typeface="Arial"/>
              <a:buChar char="•"/>
            </a:pPr>
            <a:r>
              <a:rPr lang="en-GB" sz="1088" b="1">
                <a:solidFill>
                  <a:srgbClr val="000000"/>
                </a:solidFill>
                <a:latin typeface="Century Gothic"/>
              </a:rPr>
              <a:t>Anyone who needs to contribute successfully in L'Oréal meetings by mastering the art of constructive confrontation</a:t>
            </a:r>
            <a:endParaRPr lang="en-US" sz="1088" b="1">
              <a:solidFill>
                <a:srgbClr val="000000"/>
              </a:solidFill>
              <a:latin typeface="Century Gothic"/>
            </a:endParaRPr>
          </a:p>
        </p:txBody>
      </p:sp>
      <p:sp>
        <p:nvSpPr>
          <p:cNvPr id="38" name="Rectangle 14"/>
          <p:cNvSpPr/>
          <p:nvPr/>
        </p:nvSpPr>
        <p:spPr>
          <a:xfrm flipH="1">
            <a:off x="9435616" y="3159534"/>
            <a:ext cx="4006408" cy="538930"/>
          </a:xfrm>
          <a:custGeom>
            <a:avLst/>
            <a:gdLst>
              <a:gd name="connsiteX0" fmla="*/ 0 w 4727448"/>
              <a:gd name="connsiteY0" fmla="*/ 0 h 5143500"/>
              <a:gd name="connsiteX1" fmla="*/ 4727448 w 4727448"/>
              <a:gd name="connsiteY1" fmla="*/ 0 h 5143500"/>
              <a:gd name="connsiteX2" fmla="*/ 4727448 w 4727448"/>
              <a:gd name="connsiteY2" fmla="*/ 5143500 h 5143500"/>
              <a:gd name="connsiteX3" fmla="*/ 0 w 4727448"/>
              <a:gd name="connsiteY3" fmla="*/ 5143500 h 5143500"/>
              <a:gd name="connsiteX4" fmla="*/ 0 w 4727448"/>
              <a:gd name="connsiteY4" fmla="*/ 0 h 5143500"/>
              <a:gd name="connsiteX0" fmla="*/ 0 w 4727448"/>
              <a:gd name="connsiteY0" fmla="*/ 0 h 5152644"/>
              <a:gd name="connsiteX1" fmla="*/ 4727448 w 4727448"/>
              <a:gd name="connsiteY1" fmla="*/ 0 h 5152644"/>
              <a:gd name="connsiteX2" fmla="*/ 3410712 w 4727448"/>
              <a:gd name="connsiteY2" fmla="*/ 5152644 h 5152644"/>
              <a:gd name="connsiteX3" fmla="*/ 0 w 4727448"/>
              <a:gd name="connsiteY3" fmla="*/ 5143500 h 5152644"/>
              <a:gd name="connsiteX4" fmla="*/ 0 w 4727448"/>
              <a:gd name="connsiteY4" fmla="*/ 0 h 5152644"/>
              <a:gd name="connsiteX0" fmla="*/ 1155700 w 4727448"/>
              <a:gd name="connsiteY0" fmla="*/ 38100 h 5152644"/>
              <a:gd name="connsiteX1" fmla="*/ 4727448 w 4727448"/>
              <a:gd name="connsiteY1" fmla="*/ 0 h 5152644"/>
              <a:gd name="connsiteX2" fmla="*/ 3410712 w 4727448"/>
              <a:gd name="connsiteY2" fmla="*/ 5152644 h 5152644"/>
              <a:gd name="connsiteX3" fmla="*/ 0 w 4727448"/>
              <a:gd name="connsiteY3" fmla="*/ 5143500 h 5152644"/>
              <a:gd name="connsiteX4" fmla="*/ 1155700 w 4727448"/>
              <a:gd name="connsiteY4" fmla="*/ 38100 h 5152644"/>
              <a:gd name="connsiteX0" fmla="*/ 1003300 w 4727448"/>
              <a:gd name="connsiteY0" fmla="*/ 0 h 5152644"/>
              <a:gd name="connsiteX1" fmla="*/ 4727448 w 4727448"/>
              <a:gd name="connsiteY1" fmla="*/ 0 h 5152644"/>
              <a:gd name="connsiteX2" fmla="*/ 3410712 w 4727448"/>
              <a:gd name="connsiteY2" fmla="*/ 5152644 h 5152644"/>
              <a:gd name="connsiteX3" fmla="*/ 0 w 4727448"/>
              <a:gd name="connsiteY3" fmla="*/ 5143500 h 5152644"/>
              <a:gd name="connsiteX4" fmla="*/ 1003300 w 4727448"/>
              <a:gd name="connsiteY4" fmla="*/ 0 h 5152644"/>
              <a:gd name="connsiteX0" fmla="*/ 0 w 3724148"/>
              <a:gd name="connsiteY0" fmla="*/ 0 h 5152644"/>
              <a:gd name="connsiteX1" fmla="*/ 3724148 w 3724148"/>
              <a:gd name="connsiteY1" fmla="*/ 0 h 5152644"/>
              <a:gd name="connsiteX2" fmla="*/ 2407412 w 3724148"/>
              <a:gd name="connsiteY2" fmla="*/ 5152644 h 5152644"/>
              <a:gd name="connsiteX3" fmla="*/ 393700 w 3724148"/>
              <a:gd name="connsiteY3" fmla="*/ 5029200 h 5152644"/>
              <a:gd name="connsiteX4" fmla="*/ 0 w 3724148"/>
              <a:gd name="connsiteY4" fmla="*/ 0 h 5152644"/>
              <a:gd name="connsiteX0" fmla="*/ 0 w 3724148"/>
              <a:gd name="connsiteY0" fmla="*/ 0 h 5181600"/>
              <a:gd name="connsiteX1" fmla="*/ 3724148 w 3724148"/>
              <a:gd name="connsiteY1" fmla="*/ 0 h 5181600"/>
              <a:gd name="connsiteX2" fmla="*/ 2407412 w 3724148"/>
              <a:gd name="connsiteY2" fmla="*/ 5152644 h 5181600"/>
              <a:gd name="connsiteX3" fmla="*/ 12700 w 3724148"/>
              <a:gd name="connsiteY3" fmla="*/ 5181600 h 5181600"/>
              <a:gd name="connsiteX4" fmla="*/ 0 w 3724148"/>
              <a:gd name="connsiteY4" fmla="*/ 0 h 5181600"/>
              <a:gd name="connsiteX0" fmla="*/ 0 w 3724148"/>
              <a:gd name="connsiteY0" fmla="*/ 0 h 5152644"/>
              <a:gd name="connsiteX1" fmla="*/ 3724148 w 3724148"/>
              <a:gd name="connsiteY1" fmla="*/ 0 h 5152644"/>
              <a:gd name="connsiteX2" fmla="*/ 2407412 w 3724148"/>
              <a:gd name="connsiteY2" fmla="*/ 5152644 h 5152644"/>
              <a:gd name="connsiteX3" fmla="*/ 12700 w 3724148"/>
              <a:gd name="connsiteY3" fmla="*/ 5143500 h 5152644"/>
              <a:gd name="connsiteX4" fmla="*/ 0 w 3724148"/>
              <a:gd name="connsiteY4" fmla="*/ 0 h 5152644"/>
              <a:gd name="connsiteX0" fmla="*/ 0 w 3724148"/>
              <a:gd name="connsiteY0" fmla="*/ 0 h 5152644"/>
              <a:gd name="connsiteX1" fmla="*/ 3724148 w 3724148"/>
              <a:gd name="connsiteY1" fmla="*/ 0 h 5152644"/>
              <a:gd name="connsiteX2" fmla="*/ 2407412 w 3724148"/>
              <a:gd name="connsiteY2" fmla="*/ 5152644 h 5152644"/>
              <a:gd name="connsiteX3" fmla="*/ 12700 w 3724148"/>
              <a:gd name="connsiteY3" fmla="*/ 5150995 h 5152644"/>
              <a:gd name="connsiteX4" fmla="*/ 0 w 3724148"/>
              <a:gd name="connsiteY4" fmla="*/ 0 h 5152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4148" h="5152644">
                <a:moveTo>
                  <a:pt x="0" y="0"/>
                </a:moveTo>
                <a:lnTo>
                  <a:pt x="3724148" y="0"/>
                </a:lnTo>
                <a:lnTo>
                  <a:pt x="2407412" y="5152644"/>
                </a:lnTo>
                <a:lnTo>
                  <a:pt x="12700" y="5150995"/>
                </a:lnTo>
                <a:cubicBezTo>
                  <a:pt x="8467" y="3423795"/>
                  <a:pt x="4233" y="1727200"/>
                  <a:pt x="0" y="0"/>
                </a:cubicBezTo>
                <a:close/>
              </a:path>
            </a:pathLst>
          </a:custGeom>
          <a:gradFill flip="none" rotWithShape="1">
            <a:gsLst>
              <a:gs pos="0">
                <a:srgbClr val="002060"/>
              </a:gs>
              <a:gs pos="100000">
                <a:schemeClr val="accent1"/>
              </a:gs>
            </a:gsLst>
            <a:path path="circle">
              <a:fillToRect r="100000" b="100000"/>
            </a:path>
            <a:tileRect l="-100000" t="-100000"/>
          </a:gradFill>
          <a:effectLst/>
        </p:spPr>
        <p:txBody>
          <a:bodyPr wrap="square" rtlCol="0" anchor="ctr">
            <a:spAutoFit/>
          </a:bodyPr>
          <a:lstStyle/>
          <a:p>
            <a:pPr algn="ctr" defTabSz="451312"/>
            <a:endParaRPr lang="en-US" sz="2902">
              <a:solidFill>
                <a:srgbClr val="000000"/>
              </a:solidFill>
              <a:latin typeface="Century Gothic"/>
            </a:endParaRPr>
          </a:p>
        </p:txBody>
      </p:sp>
      <p:sp>
        <p:nvSpPr>
          <p:cNvPr id="42" name="object 4"/>
          <p:cNvSpPr txBox="1"/>
          <p:nvPr/>
        </p:nvSpPr>
        <p:spPr>
          <a:xfrm>
            <a:off x="6065606" y="2126379"/>
            <a:ext cx="1633007" cy="180078"/>
          </a:xfrm>
          <a:prstGeom prst="rect">
            <a:avLst/>
          </a:prstGeom>
        </p:spPr>
        <p:txBody>
          <a:bodyPr vert="horz" wrap="square" lIns="0" tIns="12537" rIns="0" bIns="0" rtlCol="0" anchor="t">
            <a:spAutoFit/>
          </a:bodyPr>
          <a:lstStyle/>
          <a:p>
            <a:pPr defTabSz="451312"/>
            <a:r>
              <a:rPr lang="fr-FR" sz="1088" b="1">
                <a:solidFill>
                  <a:srgbClr val="1C59A6"/>
                </a:solidFill>
                <a:latin typeface="Century Gothic"/>
              </a:rPr>
              <a:t>L’ORÉAL COMPETENCIES</a:t>
            </a:r>
            <a:r>
              <a:rPr lang="en-US" sz="1088" b="1">
                <a:solidFill>
                  <a:srgbClr val="000000"/>
                </a:solidFill>
                <a:latin typeface="Century Gothic"/>
              </a:rPr>
              <a:t> </a:t>
            </a:r>
          </a:p>
        </p:txBody>
      </p:sp>
      <p:sp>
        <p:nvSpPr>
          <p:cNvPr id="43" name="Rectangle à coins arrondis 9"/>
          <p:cNvSpPr/>
          <p:nvPr/>
        </p:nvSpPr>
        <p:spPr>
          <a:xfrm>
            <a:off x="6065606" y="2335334"/>
            <a:ext cx="1487140" cy="204047"/>
          </a:xfrm>
          <a:prstGeom prst="roundRect">
            <a:avLst/>
          </a:prstGeom>
          <a:solidFill>
            <a:srgbClr val="E12753"/>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05917" tIns="52958" rIns="105917" bIns="52958" rtlCol="0" anchor="ctr"/>
          <a:lstStyle/>
          <a:p>
            <a:pPr algn="ctr" defTabSz="451312"/>
            <a:r>
              <a:rPr lang="it-IT" sz="997" b="1" i="1">
                <a:solidFill>
                  <a:srgbClr val="FFFFFF"/>
                </a:solidFill>
                <a:latin typeface="Century Gothic" panose="020B0502020202020204" pitchFamily="34" charset="0"/>
              </a:rPr>
              <a:t>1. Integrator</a:t>
            </a:r>
          </a:p>
        </p:txBody>
      </p:sp>
      <p:sp>
        <p:nvSpPr>
          <p:cNvPr id="44" name="Rectangle à coins arrondis 9"/>
          <p:cNvSpPr/>
          <p:nvPr/>
        </p:nvSpPr>
        <p:spPr>
          <a:xfrm>
            <a:off x="6065605" y="2596371"/>
            <a:ext cx="1487140" cy="204047"/>
          </a:xfrm>
          <a:prstGeom prst="roundRect">
            <a:avLst/>
          </a:prstGeom>
          <a:solidFill>
            <a:srgbClr val="BFD324"/>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05917" tIns="52958" rIns="105917" bIns="52958" rtlCol="0" anchor="ctr"/>
          <a:lstStyle/>
          <a:p>
            <a:pPr algn="ctr" defTabSz="451312"/>
            <a:r>
              <a:rPr lang="nb-NO" sz="997" b="1" i="1">
                <a:solidFill>
                  <a:srgbClr val="FFFFFF"/>
                </a:solidFill>
                <a:latin typeface="Century Gothic" panose="020B0502020202020204" pitchFamily="34" charset="0"/>
              </a:rPr>
              <a:t>2. Strategist</a:t>
            </a:r>
          </a:p>
        </p:txBody>
      </p:sp>
      <p:sp>
        <p:nvSpPr>
          <p:cNvPr id="46" name="Rectangle à coins arrondis 9"/>
          <p:cNvSpPr/>
          <p:nvPr/>
        </p:nvSpPr>
        <p:spPr>
          <a:xfrm>
            <a:off x="6065606" y="3003325"/>
            <a:ext cx="3721209" cy="1335174"/>
          </a:xfrm>
          <a:prstGeom prst="roundRect">
            <a:avLst>
              <a:gd name="adj" fmla="val 0"/>
            </a:avLst>
          </a:prstGeom>
          <a:solidFill>
            <a:srgbClr val="B5BBE1"/>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05917" tIns="52958" rIns="105917" bIns="52958" rtlCol="0" anchor="ctr"/>
          <a:lstStyle/>
          <a:p>
            <a:pPr defTabSz="451312">
              <a:lnSpc>
                <a:spcPct val="120000"/>
              </a:lnSpc>
            </a:pPr>
            <a:r>
              <a:rPr lang="en-US" sz="997" b="1">
                <a:solidFill>
                  <a:srgbClr val="000000"/>
                </a:solidFill>
                <a:latin typeface="Century Gothic"/>
              </a:rPr>
              <a:t>Frequency</a:t>
            </a:r>
            <a:r>
              <a:rPr lang="en-US" sz="997">
                <a:solidFill>
                  <a:srgbClr val="000000"/>
                </a:solidFill>
                <a:latin typeface="Century Gothic"/>
              </a:rPr>
              <a:t>	Local		</a:t>
            </a:r>
          </a:p>
          <a:p>
            <a:pPr defTabSz="451312">
              <a:lnSpc>
                <a:spcPct val="120000"/>
              </a:lnSpc>
            </a:pPr>
            <a:r>
              <a:rPr lang="en-US" sz="997" b="1">
                <a:solidFill>
                  <a:srgbClr val="000000"/>
                </a:solidFill>
                <a:latin typeface="Century Gothic"/>
              </a:rPr>
              <a:t>Participants</a:t>
            </a:r>
            <a:r>
              <a:rPr lang="en-US" sz="997">
                <a:solidFill>
                  <a:srgbClr val="000000"/>
                </a:solidFill>
                <a:latin typeface="Century Gothic"/>
              </a:rPr>
              <a:t>	Local 		</a:t>
            </a:r>
          </a:p>
          <a:p>
            <a:pPr defTabSz="451312">
              <a:lnSpc>
                <a:spcPct val="120000"/>
              </a:lnSpc>
            </a:pPr>
            <a:r>
              <a:rPr lang="en-US" sz="997" b="1">
                <a:solidFill>
                  <a:srgbClr val="000000"/>
                </a:solidFill>
                <a:latin typeface="Century Gothic"/>
              </a:rPr>
              <a:t>Duration </a:t>
            </a:r>
            <a:r>
              <a:rPr lang="en-US" sz="997">
                <a:solidFill>
                  <a:srgbClr val="000000"/>
                </a:solidFill>
                <a:latin typeface="Century Gothic"/>
              </a:rPr>
              <a:t>	2 days </a:t>
            </a:r>
            <a:r>
              <a:rPr lang="en-GB" sz="997">
                <a:solidFill>
                  <a:srgbClr val="000000"/>
                </a:solidFill>
                <a:latin typeface="Century Gothic"/>
              </a:rPr>
              <a:t>	</a:t>
            </a:r>
          </a:p>
          <a:p>
            <a:pPr defTabSz="451312">
              <a:lnSpc>
                <a:spcPct val="120000"/>
              </a:lnSpc>
            </a:pPr>
            <a:r>
              <a:rPr lang="en-US" sz="997" b="1">
                <a:solidFill>
                  <a:srgbClr val="000000"/>
                </a:solidFill>
                <a:latin typeface="Century Gothic"/>
              </a:rPr>
              <a:t>Location </a:t>
            </a:r>
            <a:r>
              <a:rPr lang="en-US" sz="997">
                <a:solidFill>
                  <a:srgbClr val="000000"/>
                </a:solidFill>
                <a:latin typeface="Century Gothic"/>
              </a:rPr>
              <a:t>	Local 	</a:t>
            </a:r>
          </a:p>
          <a:p>
            <a:pPr defTabSz="451312">
              <a:lnSpc>
                <a:spcPct val="120000"/>
              </a:lnSpc>
            </a:pPr>
            <a:r>
              <a:rPr lang="en-US" sz="997" b="1">
                <a:solidFill>
                  <a:srgbClr val="000000"/>
                </a:solidFill>
                <a:latin typeface="Century Gothic"/>
              </a:rPr>
              <a:t>Unity Code</a:t>
            </a:r>
            <a:r>
              <a:rPr lang="en-US" sz="997">
                <a:solidFill>
                  <a:srgbClr val="000000"/>
                </a:solidFill>
                <a:latin typeface="Century Gothic"/>
              </a:rPr>
              <a:t>	KLO#00181</a:t>
            </a:r>
          </a:p>
          <a:p>
            <a:pPr defTabSz="451312">
              <a:lnSpc>
                <a:spcPct val="120000"/>
              </a:lnSpc>
              <a:tabLst>
                <a:tab pos="898276" algn="l"/>
              </a:tabLst>
            </a:pPr>
            <a:r>
              <a:rPr lang="fr-FR" sz="997" b="1">
                <a:solidFill>
                  <a:srgbClr val="000000"/>
                </a:solidFill>
                <a:latin typeface="Century Gothic"/>
              </a:rPr>
              <a:t>Program Manager: </a:t>
            </a:r>
            <a:r>
              <a:rPr lang="fr-FR" sz="997">
                <a:solidFill>
                  <a:srgbClr val="000000"/>
                </a:solidFill>
                <a:latin typeface="Century Gothic"/>
              </a:rPr>
              <a:t>Local Learning Managers</a:t>
            </a:r>
          </a:p>
        </p:txBody>
      </p:sp>
      <p:cxnSp>
        <p:nvCxnSpPr>
          <p:cNvPr id="51" name="Connecteur droit avec flèche 23"/>
          <p:cNvCxnSpPr/>
          <p:nvPr/>
        </p:nvCxnSpPr>
        <p:spPr>
          <a:xfrm>
            <a:off x="2354608" y="4204433"/>
            <a:ext cx="3469811" cy="0"/>
          </a:xfrm>
          <a:prstGeom prst="straightConnector1">
            <a:avLst/>
          </a:prstGeom>
          <a:ln w="12700" cmpd="sng">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 name="Chevron 3"/>
          <p:cNvSpPr/>
          <p:nvPr/>
        </p:nvSpPr>
        <p:spPr>
          <a:xfrm>
            <a:off x="5654779" y="5319987"/>
            <a:ext cx="169640" cy="538930"/>
          </a:xfrm>
          <a:prstGeom prst="chevron">
            <a:avLst/>
          </a:prstGeom>
        </p:spPr>
        <p:txBody>
          <a:bodyPr wrap="square" rtlCol="0" anchor="ctr">
            <a:spAutoFit/>
          </a:bodyPr>
          <a:lstStyle/>
          <a:p>
            <a:pPr algn="ctr" defTabSz="451312"/>
            <a:endParaRPr lang="en-US" sz="2902">
              <a:solidFill>
                <a:srgbClr val="000000"/>
              </a:solidFill>
              <a:latin typeface="Century Gothic"/>
            </a:endParaRPr>
          </a:p>
        </p:txBody>
      </p:sp>
      <p:sp>
        <p:nvSpPr>
          <p:cNvPr id="14" name="Rectangle à coins arrondis 9"/>
          <p:cNvSpPr/>
          <p:nvPr/>
        </p:nvSpPr>
        <p:spPr>
          <a:xfrm>
            <a:off x="1249766" y="511741"/>
            <a:ext cx="2049813" cy="512636"/>
          </a:xfrm>
          <a:prstGeom prst="roundRect">
            <a:avLst>
              <a:gd name="adj" fmla="val 0"/>
            </a:avLst>
          </a:prstGeom>
          <a:solidFill>
            <a:srgbClr val="13A538"/>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05917" tIns="52958" rIns="105917" bIns="52958" rtlCol="0" anchor="ctr"/>
          <a:lstStyle/>
          <a:p>
            <a:pPr algn="ctr" defTabSz="451312"/>
            <a:r>
              <a:rPr lang="fr-FR" sz="997" b="1">
                <a:solidFill>
                  <a:srgbClr val="FFFFFF"/>
                </a:solidFill>
                <a:latin typeface="Century Gothic" panose="020B0502020202020204" pitchFamily="34" charset="0"/>
              </a:rPr>
              <a:t>GROUP STRATEGIC SKILLS</a:t>
            </a:r>
          </a:p>
        </p:txBody>
      </p:sp>
      <p:sp>
        <p:nvSpPr>
          <p:cNvPr id="15" name="Rectangle à coins arrondis 9"/>
          <p:cNvSpPr/>
          <p:nvPr/>
        </p:nvSpPr>
        <p:spPr>
          <a:xfrm>
            <a:off x="3372741" y="515052"/>
            <a:ext cx="2049813" cy="512636"/>
          </a:xfrm>
          <a:prstGeom prst="roundRect">
            <a:avLst>
              <a:gd name="adj" fmla="val 0"/>
            </a:avLst>
          </a:prstGeom>
          <a:solidFill>
            <a:srgbClr val="92D050"/>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05917" tIns="52958" rIns="105917" bIns="52958" rtlCol="0" anchor="ctr"/>
          <a:lstStyle/>
          <a:p>
            <a:pPr algn="ctr" defTabSz="451312"/>
            <a:r>
              <a:rPr lang="fr-FR" sz="997" b="1">
                <a:solidFill>
                  <a:srgbClr val="FFFFFF"/>
                </a:solidFill>
                <a:latin typeface="Century Gothic" panose="020B0502020202020204" pitchFamily="34" charset="0"/>
              </a:rPr>
              <a:t>INTER-PERSONAL COMMUNICATION</a:t>
            </a:r>
          </a:p>
        </p:txBody>
      </p:sp>
      <p:sp>
        <p:nvSpPr>
          <p:cNvPr id="16" name="Slide Number Placeholder 3"/>
          <p:cNvSpPr>
            <a:spLocks noGrp="1"/>
          </p:cNvSpPr>
          <p:nvPr>
            <p:ph type="sldNum" sz="quarter" idx="4294967295"/>
          </p:nvPr>
        </p:nvSpPr>
        <p:spPr>
          <a:xfrm>
            <a:off x="8196034" y="6356355"/>
            <a:ext cx="2261576" cy="365125"/>
          </a:xfrm>
          <a:prstGeom prst="rect">
            <a:avLst/>
          </a:prstGeom>
        </p:spPr>
        <p:txBody>
          <a:bodyPr/>
          <a:lstStyle/>
          <a:p>
            <a:pPr defTabSz="451312"/>
            <a:fld id="{9D9FFB24-9C54-CE4A-BA69-4FD412B00E07}" type="slidenum">
              <a:rPr lang="en-US">
                <a:solidFill>
                  <a:srgbClr val="999999"/>
                </a:solidFill>
                <a:latin typeface="Century Gothic"/>
              </a:rPr>
              <a:pPr defTabSz="451312"/>
              <a:t>6</a:t>
            </a:fld>
            <a:endParaRPr lang="en-US">
              <a:solidFill>
                <a:srgbClr val="999999"/>
              </a:solidFill>
              <a:latin typeface="Century Gothic"/>
            </a:endParaRPr>
          </a:p>
        </p:txBody>
      </p:sp>
      <p:sp>
        <p:nvSpPr>
          <p:cNvPr id="17" name="object 4"/>
          <p:cNvSpPr txBox="1"/>
          <p:nvPr/>
        </p:nvSpPr>
        <p:spPr>
          <a:xfrm>
            <a:off x="2363245" y="5289663"/>
            <a:ext cx="5473560" cy="961252"/>
          </a:xfrm>
          <a:prstGeom prst="rect">
            <a:avLst/>
          </a:prstGeom>
        </p:spPr>
        <p:txBody>
          <a:bodyPr vert="horz" wrap="square" lIns="0" tIns="12537" rIns="0" bIns="0" rtlCol="0" anchor="t">
            <a:spAutoFit/>
          </a:bodyPr>
          <a:lstStyle/>
          <a:p>
            <a:pPr defTabSz="451312"/>
            <a:r>
              <a:rPr lang="de-DE" sz="1088" b="1">
                <a:solidFill>
                  <a:srgbClr val="1C59A6"/>
                </a:solidFill>
                <a:latin typeface="Century Gothic"/>
              </a:rPr>
              <a:t>THE LEARNING JOURNEY</a:t>
            </a:r>
          </a:p>
          <a:p>
            <a:pPr defTabSz="451312"/>
            <a:r>
              <a:rPr lang="en-GB" sz="997">
                <a:solidFill>
                  <a:srgbClr val="000000"/>
                </a:solidFill>
                <a:latin typeface="Century Gothic"/>
              </a:rPr>
              <a:t>2-day seminar with an external communication expert</a:t>
            </a:r>
          </a:p>
          <a:p>
            <a:pPr defTabSz="451312"/>
            <a:endParaRPr lang="en-GB" sz="997">
              <a:solidFill>
                <a:srgbClr val="000000"/>
              </a:solidFill>
              <a:latin typeface="Century Gothic"/>
            </a:endParaRPr>
          </a:p>
          <a:p>
            <a:pPr defTabSz="451312"/>
            <a:r>
              <a:rPr lang="de-DE" sz="1088" b="1">
                <a:solidFill>
                  <a:srgbClr val="1C59A6"/>
                </a:solidFill>
                <a:latin typeface="Century Gothic"/>
              </a:rPr>
              <a:t>PRE-REQUISITE</a:t>
            </a:r>
          </a:p>
          <a:p>
            <a:pPr defTabSz="451312"/>
            <a:r>
              <a:rPr lang="en-GB" sz="997">
                <a:solidFill>
                  <a:srgbClr val="000000"/>
                </a:solidFill>
                <a:latin typeface="Century Gothic"/>
              </a:rPr>
              <a:t>Communicating for Impact at least one year prior to this workshop</a:t>
            </a:r>
          </a:p>
          <a:p>
            <a:pPr defTabSz="451312"/>
            <a:endParaRPr lang="en-GB" sz="997">
              <a:solidFill>
                <a:srgbClr val="000000"/>
              </a:solidFill>
              <a:latin typeface="Century Gothic"/>
            </a:endParaRPr>
          </a:p>
        </p:txBody>
      </p:sp>
      <p:pic>
        <p:nvPicPr>
          <p:cNvPr id="20" name="Image 14">
            <a:hlinkClick r:id="rId3" action="ppaction://hlinksldjump"/>
          </p:cNvPr>
          <p:cNvPicPr>
            <a:picLocks noChangeAspect="1"/>
          </p:cNvPicPr>
          <p:nvPr/>
        </p:nvPicPr>
        <p:blipFill rotWithShape="1">
          <a:blip r:embed="rId4" cstate="screen">
            <a:extLst>
              <a:ext uri="{28A0092B-C50C-407E-A947-70E740481C1C}">
                <a14:useLocalDpi xmlns:a14="http://schemas.microsoft.com/office/drawing/2010/main"/>
              </a:ext>
            </a:extLst>
          </a:blip>
          <a:srcRect l="15211" t="3218" r="17357" b="15096"/>
          <a:stretch/>
        </p:blipFill>
        <p:spPr>
          <a:xfrm>
            <a:off x="11635890" y="6301604"/>
            <a:ext cx="352289" cy="426751"/>
          </a:xfrm>
          <a:prstGeom prst="rect">
            <a:avLst/>
          </a:prstGeom>
        </p:spPr>
      </p:pic>
      <p:sp>
        <p:nvSpPr>
          <p:cNvPr id="21" name="ZoneTexte 19">
            <a:hlinkClick r:id="rId3"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GB" sz="1100" b="1">
                <a:latin typeface="Century Gothic" panose="020B0502020202020204" pitchFamily="34" charset="0"/>
              </a:rPr>
              <a:t>Back to snapshot</a:t>
            </a:r>
          </a:p>
        </p:txBody>
      </p:sp>
    </p:spTree>
    <p:extLst>
      <p:ext uri="{BB962C8B-B14F-4D97-AF65-F5344CB8AC3E}">
        <p14:creationId xmlns:p14="http://schemas.microsoft.com/office/powerpoint/2010/main" val="35549331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solidFill>
                  <a:prstClr val="white"/>
                </a:solidFill>
              </a:rPr>
              <a:t>Deep Dive Brand Controlling</a:t>
            </a:r>
            <a:endParaRPr lang="en-US"/>
          </a:p>
        </p:txBody>
      </p:sp>
      <p:sp>
        <p:nvSpPr>
          <p:cNvPr id="5" name="Rectangle 4"/>
          <p:cNvSpPr/>
          <p:nvPr/>
        </p:nvSpPr>
        <p:spPr>
          <a:xfrm>
            <a:off x="561975" y="1036436"/>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4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Teaser</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Manage efficiently your Brand P&amp;L and size Brand investments toward consumer!</a:t>
            </a:r>
            <a:endParaRPr kumimoji="0" lang="en-US" sz="14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Learning Objectives</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Qualify and Manage product life cycle in order to arbitrate in investment priorities and pilot your brand portfolio using all available controller tools</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Describe DMI role and interaction to attract consumer</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Manage and challenge consumer activation tools using external data: Media, POS investments</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Describe digital impacts on consumer activation to </a:t>
            </a:r>
            <a:r>
              <a:rPr lang="en-US" sz="1200">
                <a:solidFill>
                  <a:srgbClr val="414241"/>
                </a:solidFill>
                <a:latin typeface="Century Gothic"/>
                <a:ea typeface="AvantGarde Bk BT Book" charset="0"/>
                <a:cs typeface="AvantGarde Bk BT Book" charset="0"/>
              </a:rPr>
              <a:t>translate</a:t>
            </a: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 in Group Digital reporting</a:t>
            </a:r>
            <a:endParaRPr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Translate business actions into proper IFRS norms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Target</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Marketing controllers + Brand controllers</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Beginning of 2nd Year, but less than 4 year of seniority </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“Controlling Fundamentals” in-Class training</a:t>
            </a: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3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484573"/>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Duration: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2 days</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8" name="Rectangle 7"/>
          <p:cNvSpPr/>
          <p:nvPr/>
        </p:nvSpPr>
        <p:spPr>
          <a:xfrm>
            <a:off x="9288615" y="3704615"/>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 code: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17244</a:t>
            </a:r>
          </a:p>
        </p:txBody>
      </p:sp>
      <p:sp>
        <p:nvSpPr>
          <p:cNvPr id="15" name="Rectangle 14"/>
          <p:cNvSpPr/>
          <p:nvPr/>
        </p:nvSpPr>
        <p:spPr>
          <a:xfrm>
            <a:off x="9288615" y="4224391"/>
            <a:ext cx="2256049"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Center:</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 APAC</a:t>
            </a:r>
          </a:p>
        </p:txBody>
      </p:sp>
      <p:sp>
        <p:nvSpPr>
          <p:cNvPr id="16" name="Rectangle 15"/>
          <p:cNvSpPr/>
          <p:nvPr/>
        </p:nvSpPr>
        <p:spPr>
          <a:xfrm>
            <a:off x="9288615" y="4938438"/>
            <a:ext cx="2455710" cy="461665"/>
          </a:xfrm>
          <a:prstGeom prst="rect">
            <a:avLst/>
          </a:prstGeom>
        </p:spPr>
        <p:txBody>
          <a:bodyPr wrap="square" anchor="t">
            <a:spAutoFit/>
          </a:bodyPr>
          <a:lstStyle/>
          <a:p>
            <a:pPr defTabSz="457147">
              <a:defRPr/>
            </a:pPr>
            <a:r>
              <a:rPr lang="en-US" sz="1200">
                <a:solidFill>
                  <a:srgbClr val="414241"/>
                </a:solidFill>
                <a:latin typeface="Century Gothic"/>
              </a:rPr>
              <a:t>Training cost: </a:t>
            </a:r>
            <a:r>
              <a:rPr lang="en-US" sz="1200" b="1">
                <a:solidFill>
                  <a:srgbClr val="414241"/>
                </a:solidFill>
                <a:latin typeface="Century Gothic"/>
              </a:rPr>
              <a:t>RMB </a:t>
            </a:r>
            <a:r>
              <a:rPr lang="en-US" sz="1200" b="1">
                <a:solidFill>
                  <a:srgbClr val="414241"/>
                </a:solidFill>
              </a:rPr>
              <a:t>6,000 (tbc; Minimum class size: 20)</a:t>
            </a:r>
            <a:endParaRPr kumimoji="0" lang="en-US" sz="11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1" name="Rectangle 40"/>
          <p:cNvSpPr/>
          <p:nvPr/>
        </p:nvSpPr>
        <p:spPr>
          <a:xfrm>
            <a:off x="9288615" y="1878824"/>
            <a:ext cx="2455710" cy="646331"/>
          </a:xfrm>
          <a:prstGeom prst="rect">
            <a:avLst/>
          </a:prstGeom>
        </p:spPr>
        <p:txBody>
          <a:bodyPr wrap="square" anchor="t">
            <a:spAutoFit/>
          </a:bodyPr>
          <a:lstStyle/>
          <a:p>
            <a:pPr defTabSz="457147">
              <a:defRPr/>
            </a:pPr>
            <a:r>
              <a:rPr kumimoji="0" lang="en-US" sz="1200" b="0" i="0" u="none" strike="noStrike" kern="1200" cap="none" spc="0" normalizeH="0" baseline="0" noProof="0">
                <a:ln>
                  <a:noFill/>
                </a:ln>
                <a:solidFill>
                  <a:srgbClr val="414241"/>
                </a:solidFill>
                <a:effectLst/>
                <a:uLnTx/>
                <a:uFillTx/>
                <a:latin typeface="Century Gothic"/>
              </a:rPr>
              <a:t>Location: </a:t>
            </a:r>
            <a:endParaRPr lang="en-US" sz="1200">
              <a:latin typeface="Century Gothic"/>
            </a:endParaRPr>
          </a:p>
          <a:p>
            <a:pPr defTabSz="457147">
              <a:defRPr/>
            </a:pPr>
            <a:r>
              <a:rPr lang="en-US" sz="1200" b="1">
                <a:latin typeface="Century Gothic"/>
              </a:rPr>
              <a:t>Rotating based on needs</a:t>
            </a:r>
            <a:endParaRPr lang="en-US" sz="1200">
              <a:ea typeface="+mn-lt"/>
              <a:cs typeface="+mn-lt"/>
            </a:endParaRPr>
          </a:p>
          <a:p>
            <a:pPr marL="0" marR="0" lvl="0" indent="0" algn="l" defTabSz="457147">
              <a:lnSpc>
                <a:spcPct val="100000"/>
              </a:lnSpc>
              <a:spcBef>
                <a:spcPts val="0"/>
              </a:spcBef>
              <a:spcAft>
                <a:spcPts val="0"/>
              </a:spcAft>
              <a:buClrTx/>
              <a:buSzTx/>
              <a:buFontTx/>
              <a:buNone/>
              <a:tabLst/>
              <a:defRPr/>
            </a:pPr>
            <a:endParaRPr lang="en-US" sz="1200" i="0" u="none" strike="noStrike" kern="1200" cap="none" spc="0" normalizeH="0" baseline="0" noProof="0">
              <a:ln>
                <a:noFill/>
              </a:ln>
              <a:solidFill>
                <a:srgbClr val="414241"/>
              </a:solidFill>
              <a:effectLst/>
              <a:uLnTx/>
              <a:uFillTx/>
              <a:latin typeface="Century Gothic" panose="020B0502020202020204" pitchFamily="34" charset="0"/>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English</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Prescribed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 Job Must</a:t>
            </a:r>
            <a:endParaRPr kumimoji="0" lang="en-US" sz="1200" b="0" i="0" u="none" strike="noStrike" kern="1200" cap="none" spc="0" normalizeH="0" baseline="0" noProof="0">
              <a:ln>
                <a:noFill/>
              </a:ln>
              <a:solidFill>
                <a:srgbClr val="414241"/>
              </a:solidFill>
              <a:effectLst/>
              <a:uLnTx/>
              <a:uFillTx/>
              <a:latin typeface="Century Gothic"/>
              <a:ea typeface="+mn-ea"/>
              <a:cs typeface="+mn-cs"/>
            </a:endParaRPr>
          </a:p>
        </p:txBody>
      </p:sp>
      <p:sp>
        <p:nvSpPr>
          <p:cNvPr id="39" name="Rectangle 38"/>
          <p:cNvSpPr/>
          <p:nvPr/>
        </p:nvSpPr>
        <p:spPr>
          <a:xfrm>
            <a:off x="9288615" y="5543121"/>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err="1">
                <a:ln>
                  <a:noFill/>
                </a:ln>
                <a:solidFill>
                  <a:srgbClr val="414241"/>
                </a:solidFill>
                <a:effectLst/>
                <a:uLnTx/>
                <a:uFillTx/>
                <a:latin typeface="Century Gothic"/>
                <a:ea typeface="+mn-ea"/>
                <a:cs typeface="+mn-cs"/>
              </a:rPr>
              <a:t>forMetris</a:t>
            </a:r>
            <a:r>
              <a:rPr kumimoji="0" lang="en-US" sz="1200" b="0" i="0" u="none" strike="noStrike" kern="1200" cap="none" spc="0" normalizeH="0" baseline="0" noProof="0">
                <a:ln>
                  <a:noFill/>
                </a:ln>
                <a:solidFill>
                  <a:srgbClr val="414241"/>
                </a:solidFill>
                <a:effectLst/>
                <a:uLnTx/>
                <a:uFillTx/>
                <a:latin typeface="Century Gothic"/>
                <a:ea typeface="+mn-ea"/>
                <a:cs typeface="+mn-cs"/>
              </a:rPr>
              <a:t>: </a:t>
            </a:r>
            <a:r>
              <a:rPr kumimoji="0" lang="en-US" sz="1200" b="1" i="0" u="none" strike="noStrike" kern="1200" cap="none" spc="0" normalizeH="0" baseline="0" noProof="0">
                <a:ln>
                  <a:noFill/>
                </a:ln>
                <a:solidFill>
                  <a:srgbClr val="414241"/>
                </a:solidFill>
                <a:effectLst/>
                <a:uLnTx/>
                <a:uFillTx/>
                <a:latin typeface="Century Gothic"/>
                <a:ea typeface="+mn-ea"/>
                <a:cs typeface="+mn-cs"/>
              </a:rPr>
              <a:t>level 2</a:t>
            </a:r>
            <a:endPar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0" name="ZoneTexte 39"/>
          <p:cNvSpPr txBox="1"/>
          <p:nvPr/>
        </p:nvSpPr>
        <p:spPr>
          <a:xfrm>
            <a:off x="10029825" y="42863"/>
            <a:ext cx="2057072"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lumMod val="65000"/>
                  </a:prstClr>
                </a:solidFill>
                <a:effectLst/>
                <a:uLnTx/>
                <a:uFillTx/>
                <a:latin typeface="Century Gothic" panose="020B0502020202020204" pitchFamily="34" charset="0"/>
                <a:ea typeface="AvantGarde Bk BT Book" charset="0"/>
                <a:cs typeface="AvantGarde Bk BT Book" charset="0"/>
              </a:rPr>
              <a:t>Finance &amp; Controlling</a:t>
            </a:r>
          </a:p>
        </p:txBody>
      </p:sp>
    </p:spTree>
    <p:extLst>
      <p:ext uri="{BB962C8B-B14F-4D97-AF65-F5344CB8AC3E}">
        <p14:creationId xmlns:p14="http://schemas.microsoft.com/office/powerpoint/2010/main" val="2855453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solidFill>
                  <a:prstClr val="white"/>
                </a:solidFill>
              </a:rPr>
              <a:t>BU Controller</a:t>
            </a:r>
            <a:endParaRPr lang="en-US"/>
          </a:p>
        </p:txBody>
      </p:sp>
      <p:sp>
        <p:nvSpPr>
          <p:cNvPr id="5" name="Rectangle 4"/>
          <p:cNvSpPr/>
          <p:nvPr/>
        </p:nvSpPr>
        <p:spPr>
          <a:xfrm>
            <a:off x="530754" y="1042452"/>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4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Teaser</a:t>
            </a:r>
            <a:endParaRPr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Calibri"/>
              </a:rPr>
              <a:t>Play fully your BU controller role in the Management committee and as Team leader</a:t>
            </a:r>
            <a:endParaRPr kumimoji="0" lang="en-US" sz="1800" b="0" i="0" u="none" strike="noStrike" kern="1200" cap="none" spc="0" normalizeH="0" baseline="0" noProof="0">
              <a:ln>
                <a:noFill/>
              </a:ln>
              <a:solidFill>
                <a:prstClr val="black"/>
              </a:solidFill>
              <a:effectLst/>
              <a:uLnTx/>
              <a:uFillTx/>
              <a:latin typeface="Calibri" panose="020F0502020204030204"/>
              <a:cs typeface="+mn-cs"/>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Learning Objectives</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Calibri"/>
              </a:rPr>
              <a:t>Interpret the different strategies of the Management Committee's members</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Calibri"/>
              </a:rPr>
              <a:t>Justify and defend your strategy</a:t>
            </a: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a:p>
            <a:pPr marL="180975" indent="-180975" defTabSz="457147">
              <a:buFont typeface="Arial" panose="020B0604020202020204" pitchFamily="34" charset="0"/>
              <a:buChar char="•"/>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Calibri"/>
              </a:rPr>
              <a:t>Develop your role as BU controller in </a:t>
            </a: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Team leadership </a:t>
            </a:r>
            <a:r>
              <a:rPr lang="en-US" sz="1200">
                <a:solidFill>
                  <a:srgbClr val="414241"/>
                </a:solidFill>
                <a:latin typeface="Century Gothic"/>
                <a:ea typeface="AvantGarde Bk BT Book" charset="0"/>
                <a:cs typeface="Calibri"/>
              </a:rPr>
              <a:t>Team leadership and</a:t>
            </a: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Calibri"/>
              </a:rPr>
              <a:t> change Management</a:t>
            </a:r>
            <a:endParaRPr kumimoji="0" lang="en-GB" sz="1800" b="0" i="0" u="none" strike="noStrike" kern="1200" cap="none" spc="0" normalizeH="0" baseline="0" noProof="0">
              <a:ln>
                <a:noFill/>
              </a:ln>
              <a:solidFill>
                <a:prstClr val="black"/>
              </a:solidFill>
              <a:effectLst/>
              <a:uLnTx/>
              <a:uFillTx/>
              <a:latin typeface="Calibri" panose="020F0502020204030204"/>
              <a:cs typeface="+mn-cs"/>
            </a:endParaRP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Calibri"/>
              </a:rPr>
              <a:t>Describe L'Oréal financial strategy and list cash impact of Business decision</a:t>
            </a:r>
            <a:endParaRPr kumimoji="0" lang="en-GB" sz="1800" b="0" i="0" u="none" strike="noStrike" kern="1200" cap="none" spc="0" normalizeH="0" baseline="0" noProof="0">
              <a:ln>
                <a:noFill/>
              </a:ln>
              <a:solidFill>
                <a:prstClr val="black"/>
              </a:solidFill>
              <a:effectLst/>
              <a:uLnTx/>
              <a:uFillTx/>
              <a:latin typeface="Calibri" panose="020F0502020204030204"/>
              <a:cs typeface="+mn-cs"/>
            </a:endParaRP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effectLst/>
                <a:uLnTx/>
                <a:uFillTx/>
                <a:latin typeface="Century Gothic"/>
                <a:ea typeface="+mn-lt"/>
                <a:cs typeface="Calibri"/>
              </a:rPr>
              <a:t>Update your knowledge on FX Management</a:t>
            </a:r>
            <a:endParaRPr kumimoji="0" lang="en-US" sz="1200" b="0" i="0" u="none" strike="noStrike" kern="1200" cap="none" spc="0" normalizeH="0" baseline="0" noProof="0">
              <a:ln>
                <a:noFill/>
              </a:ln>
              <a:effectLst/>
              <a:uLnTx/>
              <a:uFillTx/>
              <a:latin typeface="Century Gothic" panose="020B0502020202020204" pitchFamily="34" charset="0"/>
              <a:ea typeface="AvantGarde Bk BT Book" charset="0"/>
              <a:cs typeface="AvantGarde Bk BT Book" charset="0"/>
            </a:endParaRPr>
          </a:p>
          <a:p>
            <a:pPr defTabSz="457147">
              <a:defRPr/>
            </a:pPr>
            <a:endParaRPr lang="en-US" sz="1200">
              <a:solidFill>
                <a:srgbClr val="000000"/>
              </a:solidFill>
              <a:latin typeface="Century Gothic"/>
              <a:ea typeface="AvantGarde Bk BT Book" charset="0"/>
              <a:cs typeface="Calibri"/>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Target</a:t>
            </a:r>
            <a:endParaRPr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BU Controllers within 1 year after having been nominated + Corporate controller</a:t>
            </a:r>
            <a:endParaRPr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Prerequisite</a:t>
            </a:r>
            <a:endParaRPr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“Prisoner’s Dilemma reading” on My Learning (</a:t>
            </a: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hlinkClick r:id="rId3"/>
              </a:rPr>
              <a:t>click here</a:t>
            </a: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a:t>
            </a:r>
            <a:endParaRPr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p:txBody>
      </p:sp>
      <p:sp>
        <p:nvSpPr>
          <p:cNvPr id="6" name="Rectangle 5"/>
          <p:cNvSpPr/>
          <p:nvPr/>
        </p:nvSpPr>
        <p:spPr>
          <a:xfrm>
            <a:off x="9288615" y="2484573"/>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Duration: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3 days</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8" name="Rectangle 7"/>
          <p:cNvSpPr/>
          <p:nvPr/>
        </p:nvSpPr>
        <p:spPr>
          <a:xfrm>
            <a:off x="9288615" y="3704615"/>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 code: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5208</a:t>
            </a:r>
          </a:p>
        </p:txBody>
      </p:sp>
      <p:sp>
        <p:nvSpPr>
          <p:cNvPr id="15" name="Rectangle 14"/>
          <p:cNvSpPr/>
          <p:nvPr/>
        </p:nvSpPr>
        <p:spPr>
          <a:xfrm>
            <a:off x="9288615" y="4224391"/>
            <a:ext cx="2256049"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Center:</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 APAC</a:t>
            </a:r>
          </a:p>
        </p:txBody>
      </p:sp>
      <p:sp>
        <p:nvSpPr>
          <p:cNvPr id="16" name="Rectangle 15"/>
          <p:cNvSpPr/>
          <p:nvPr/>
        </p:nvSpPr>
        <p:spPr>
          <a:xfrm>
            <a:off x="9288615" y="4938438"/>
            <a:ext cx="2850765" cy="461665"/>
          </a:xfrm>
          <a:prstGeom prst="rect">
            <a:avLst/>
          </a:prstGeom>
        </p:spPr>
        <p:txBody>
          <a:bodyPr wrap="square" anchor="t">
            <a:spAutoFit/>
          </a:bodyPr>
          <a:lstStyle/>
          <a:p>
            <a:pPr defTabSz="457147">
              <a:defRPr/>
            </a:pPr>
            <a:r>
              <a:rPr lang="en-US" sz="1200">
                <a:solidFill>
                  <a:srgbClr val="414241"/>
                </a:solidFill>
                <a:latin typeface="Century Gothic"/>
              </a:rPr>
              <a:t>Training cost: </a:t>
            </a:r>
            <a:r>
              <a:rPr lang="en-US" sz="1200" b="1">
                <a:solidFill>
                  <a:srgbClr val="414241"/>
                </a:solidFill>
                <a:latin typeface="Century Gothic"/>
              </a:rPr>
              <a:t>RMB 18,500 (tbc; Minimum class size: 15)</a:t>
            </a:r>
            <a:endParaRPr kumimoji="0" lang="en-US" sz="11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1" name="Rectangle 40"/>
          <p:cNvSpPr/>
          <p:nvPr/>
        </p:nvSpPr>
        <p:spPr>
          <a:xfrm>
            <a:off x="9288615" y="1878824"/>
            <a:ext cx="2083578" cy="646331"/>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Location: </a:t>
            </a:r>
          </a:p>
          <a:p>
            <a:pPr defTabSz="457147">
              <a:defRPr/>
            </a:pPr>
            <a:r>
              <a:rPr lang="en-US" sz="1200" b="1">
                <a:latin typeface="Century Gothic"/>
              </a:rPr>
              <a:t>Rotating based on needs</a:t>
            </a:r>
            <a:endParaRPr lang="en-US" sz="1200">
              <a:ea typeface="+mn-lt"/>
              <a:cs typeface="+mn-lt"/>
            </a:endParaRPr>
          </a:p>
          <a:p>
            <a:pPr marL="0" marR="0" lvl="0" indent="0" algn="l" defTabSz="457147">
              <a:lnSpc>
                <a:spcPct val="100000"/>
              </a:lnSpc>
              <a:spcBef>
                <a:spcPts val="0"/>
              </a:spcBef>
              <a:spcAft>
                <a:spcPts val="0"/>
              </a:spcAft>
              <a:buClrTx/>
              <a:buSzTx/>
              <a:buFontTx/>
              <a:buNone/>
              <a:tabLst/>
              <a:defRPr/>
            </a:pPr>
            <a:endParaRPr lang="en-US" sz="1200" b="1">
              <a:solidFill>
                <a:srgbClr val="414241"/>
              </a:solidFill>
              <a:latin typeface="Century Gothic" panose="020B0502020202020204" pitchFamily="34" charset="0"/>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English</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Prescribed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 Job Must</a:t>
            </a:r>
            <a:endParaRPr kumimoji="0" lang="en-US" sz="1200" b="0" i="0" u="none" strike="noStrike" kern="1200" cap="none" spc="0" normalizeH="0" baseline="0" noProof="0">
              <a:ln>
                <a:noFill/>
              </a:ln>
              <a:solidFill>
                <a:srgbClr val="414241"/>
              </a:solidFill>
              <a:effectLst/>
              <a:uLnTx/>
              <a:uFillTx/>
              <a:latin typeface="Century Gothic"/>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err="1">
                <a:ln>
                  <a:noFill/>
                </a:ln>
                <a:solidFill>
                  <a:srgbClr val="414241"/>
                </a:solidFill>
                <a:effectLst/>
                <a:uLnTx/>
                <a:uFillTx/>
                <a:latin typeface="Century Gothic" panose="020B0502020202020204" pitchFamily="34" charset="0"/>
                <a:ea typeface="+mn-ea"/>
                <a:cs typeface="+mn-cs"/>
              </a:rPr>
              <a:t>forMetris</a:t>
            </a: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3</a:t>
            </a:r>
          </a:p>
        </p:txBody>
      </p:sp>
      <p:sp>
        <p:nvSpPr>
          <p:cNvPr id="40" name="ZoneTexte 39"/>
          <p:cNvSpPr txBox="1"/>
          <p:nvPr/>
        </p:nvSpPr>
        <p:spPr>
          <a:xfrm>
            <a:off x="10029825" y="42863"/>
            <a:ext cx="2057072"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lumMod val="65000"/>
                  </a:prstClr>
                </a:solidFill>
                <a:effectLst/>
                <a:uLnTx/>
                <a:uFillTx/>
                <a:latin typeface="Century Gothic" panose="020B0502020202020204" pitchFamily="34" charset="0"/>
                <a:ea typeface="AvantGarde Bk BT Book" charset="0"/>
                <a:cs typeface="AvantGarde Bk BT Book" charset="0"/>
              </a:rPr>
              <a:t>Finance &amp; Controlling</a:t>
            </a:r>
          </a:p>
        </p:txBody>
      </p:sp>
    </p:spTree>
    <p:extLst>
      <p:ext uri="{BB962C8B-B14F-4D97-AF65-F5344CB8AC3E}">
        <p14:creationId xmlns:p14="http://schemas.microsoft.com/office/powerpoint/2010/main" val="17644757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solidFill>
                  <a:prstClr val="white"/>
                </a:solidFill>
              </a:rPr>
              <a:t>Treasury &amp; Cash Management</a:t>
            </a:r>
            <a:endParaRPr lang="en-US"/>
          </a:p>
        </p:txBody>
      </p:sp>
      <p:sp>
        <p:nvSpPr>
          <p:cNvPr id="5" name="Rectangle 4"/>
          <p:cNvSpPr/>
          <p:nvPr/>
        </p:nvSpPr>
        <p:spPr>
          <a:xfrm>
            <a:off x="561975" y="1036436"/>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4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Teaser</a:t>
            </a:r>
            <a:endParaRPr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Understand your role &amp; mission within the </a:t>
            </a:r>
            <a:r>
              <a:rPr kumimoji="0" lang="en-US" sz="1200" b="0" i="0" u="none" strike="noStrike" kern="1200" cap="none" spc="0" normalizeH="0" baseline="0" noProof="0" err="1">
                <a:ln>
                  <a:noFill/>
                </a:ln>
                <a:solidFill>
                  <a:srgbClr val="414241"/>
                </a:solidFill>
                <a:effectLst/>
                <a:uLnTx/>
                <a:uFillTx/>
                <a:latin typeface="Century Gothic"/>
                <a:ea typeface="AvantGarde Bk BT Book" charset="0"/>
                <a:cs typeface="AvantGarde Bk BT Book" charset="0"/>
              </a:rPr>
              <a:t>organisation</a:t>
            </a: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 and get the tools to better play your role</a:t>
            </a:r>
            <a:endParaRPr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Learning Objectives</a:t>
            </a:r>
            <a:endParaRPr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Identify the right person in the Treasury Department</a:t>
            </a:r>
            <a:endParaRPr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Organize your daily activity through the review of Cash Report</a:t>
            </a:r>
            <a:endParaRPr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Identify the specific rules of Internal Control</a:t>
            </a:r>
            <a:endParaRPr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Apply the Group Foreign Exchange Policy</a:t>
            </a:r>
            <a:endParaRPr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Target</a:t>
            </a:r>
            <a:endParaRPr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fr" sz="1200" b="0" i="0" u="none" strike="noStrike" kern="1200" cap="none" spc="0" normalizeH="0" baseline="0" noProof="0" err="1">
                <a:ln>
                  <a:noFill/>
                </a:ln>
                <a:effectLst/>
                <a:uLnTx/>
                <a:uFillTx/>
                <a:latin typeface="Century Gothic"/>
                <a:ea typeface="+mn-ea"/>
                <a:cs typeface="Calibri"/>
              </a:rPr>
              <a:t>Treasurers</a:t>
            </a:r>
            <a:r>
              <a:rPr kumimoji="0" lang="fr" sz="1200" b="0" i="0" u="none" strike="noStrike" kern="1200" cap="none" spc="0" normalizeH="0" baseline="0" noProof="0">
                <a:ln>
                  <a:noFill/>
                </a:ln>
                <a:effectLst/>
                <a:uLnTx/>
                <a:uFillTx/>
                <a:latin typeface="Century Gothic"/>
                <a:ea typeface="+mn-ea"/>
                <a:cs typeface="Calibri"/>
              </a:rPr>
              <a:t> </a:t>
            </a:r>
            <a:r>
              <a:rPr kumimoji="0" lang="en-GB" sz="1200" b="0" i="0" u="none" strike="noStrike" kern="1200" cap="none" spc="0" normalizeH="0" baseline="0" noProof="0">
                <a:ln>
                  <a:noFill/>
                </a:ln>
                <a:effectLst/>
                <a:uLnTx/>
                <a:uFillTx/>
                <a:latin typeface="Century Gothic"/>
                <a:ea typeface="+mn-ea"/>
                <a:cs typeface="Calibri"/>
              </a:rPr>
              <a:t>newcomer</a:t>
            </a:r>
            <a:r>
              <a:rPr kumimoji="0" lang="fr" sz="1200" b="0" i="0" u="none" strike="noStrike" kern="1200" cap="none" spc="0" normalizeH="0" baseline="0" noProof="0">
                <a:ln>
                  <a:noFill/>
                </a:ln>
                <a:effectLst/>
                <a:uLnTx/>
                <a:uFillTx/>
                <a:latin typeface="Century Gothic"/>
                <a:ea typeface="+mn-ea"/>
                <a:cs typeface="Calibri"/>
              </a:rPr>
              <a:t>s, </a:t>
            </a:r>
            <a:r>
              <a:rPr kumimoji="0" lang="fr" sz="1200" b="0" i="0" u="none" strike="noStrike" kern="1200" cap="none" spc="0" normalizeH="0" baseline="0" noProof="0" err="1">
                <a:ln>
                  <a:noFill/>
                </a:ln>
                <a:effectLst/>
                <a:uLnTx/>
                <a:uFillTx/>
                <a:latin typeface="Century Gothic"/>
                <a:ea typeface="+mn-ea"/>
                <a:cs typeface="Calibri"/>
              </a:rPr>
              <a:t>with</a:t>
            </a:r>
            <a:r>
              <a:rPr kumimoji="0" lang="fr" sz="1200" b="0" i="0" u="none" strike="noStrike" kern="1200" cap="none" spc="0" normalizeH="0" baseline="0" noProof="0">
                <a:ln>
                  <a:noFill/>
                </a:ln>
                <a:effectLst/>
                <a:uLnTx/>
                <a:uFillTx/>
                <a:latin typeface="Century Gothic"/>
                <a:ea typeface="+mn-ea"/>
                <a:cs typeface="Calibri"/>
              </a:rPr>
              <a:t> </a:t>
            </a:r>
            <a:r>
              <a:rPr kumimoji="0" lang="fr" sz="1200" b="0" i="0" u="none" strike="noStrike" kern="1200" cap="none" spc="0" normalizeH="0" baseline="0" noProof="0" err="1">
                <a:ln>
                  <a:noFill/>
                </a:ln>
                <a:effectLst/>
                <a:uLnTx/>
                <a:uFillTx/>
                <a:latin typeface="Century Gothic"/>
                <a:ea typeface="+mn-ea"/>
                <a:cs typeface="Calibri"/>
              </a:rPr>
              <a:t>less</a:t>
            </a:r>
            <a:r>
              <a:rPr kumimoji="0" lang="fr" sz="1200" b="0" i="0" u="none" strike="noStrike" kern="1200" cap="none" spc="0" normalizeH="0" baseline="0" noProof="0">
                <a:ln>
                  <a:noFill/>
                </a:ln>
                <a:effectLst/>
                <a:uLnTx/>
                <a:uFillTx/>
                <a:latin typeface="Century Gothic"/>
                <a:ea typeface="+mn-ea"/>
                <a:cs typeface="Calibri"/>
              </a:rPr>
              <a:t> </a:t>
            </a:r>
            <a:r>
              <a:rPr kumimoji="0" lang="fr" sz="1200" b="0" i="0" u="none" strike="noStrike" kern="1200" cap="none" spc="0" normalizeH="0" baseline="0" noProof="0" err="1">
                <a:ln>
                  <a:noFill/>
                </a:ln>
                <a:effectLst/>
                <a:uLnTx/>
                <a:uFillTx/>
                <a:latin typeface="Century Gothic"/>
                <a:ea typeface="+mn-ea"/>
                <a:cs typeface="Calibri"/>
              </a:rPr>
              <a:t>than</a:t>
            </a:r>
            <a:r>
              <a:rPr kumimoji="0" lang="fr" sz="1200" b="0" i="0" u="none" strike="noStrike" kern="1200" cap="none" spc="0" normalizeH="0" baseline="0" noProof="0">
                <a:ln>
                  <a:noFill/>
                </a:ln>
                <a:effectLst/>
                <a:uLnTx/>
                <a:uFillTx/>
                <a:latin typeface="Century Gothic"/>
                <a:ea typeface="+mn-ea"/>
                <a:cs typeface="Calibri"/>
              </a:rPr>
              <a:t> 1 </a:t>
            </a:r>
            <a:r>
              <a:rPr kumimoji="0" lang="fr" sz="1200" b="0" i="0" u="none" strike="noStrike" kern="1200" cap="none" spc="0" normalizeH="0" baseline="0" noProof="0" err="1">
                <a:ln>
                  <a:noFill/>
                </a:ln>
                <a:effectLst/>
                <a:uLnTx/>
                <a:uFillTx/>
                <a:latin typeface="Century Gothic"/>
                <a:ea typeface="+mn-ea"/>
                <a:cs typeface="Calibri"/>
              </a:rPr>
              <a:t>year</a:t>
            </a:r>
            <a:r>
              <a:rPr kumimoji="0" lang="fr" sz="1200" b="0" i="0" u="none" strike="noStrike" kern="1200" cap="none" spc="0" normalizeH="0" baseline="0" noProof="0">
                <a:ln>
                  <a:noFill/>
                </a:ln>
                <a:effectLst/>
                <a:uLnTx/>
                <a:uFillTx/>
                <a:latin typeface="Century Gothic"/>
                <a:ea typeface="+mn-ea"/>
                <a:cs typeface="Calibri"/>
              </a:rPr>
              <a:t> on the job</a:t>
            </a:r>
            <a:endParaRPr kumimoji="0" lang="en-US" sz="1200" b="0" i="0" u="none" strike="noStrike" kern="1200" cap="none" spc="0" normalizeH="0" baseline="0" noProof="0">
              <a:ln>
                <a:noFill/>
              </a:ln>
              <a:effectLst/>
              <a:uLnTx/>
              <a:uFillTx/>
              <a:latin typeface="Century Gothic"/>
              <a:ea typeface="+mn-ea"/>
              <a:cs typeface="Calibri"/>
            </a:endParaRPr>
          </a:p>
          <a:p>
            <a:pPr defTabSz="457147">
              <a:defRPr/>
            </a:pPr>
            <a:r>
              <a:rPr lang="fr" sz="1200">
                <a:latin typeface="Century Gothic"/>
                <a:ea typeface="+mn-lt"/>
                <a:cs typeface="Calibri" panose="020F0502020204030204"/>
              </a:rPr>
              <a:t>Chief Accountant/Accounting </a:t>
            </a:r>
            <a:r>
              <a:rPr lang="fr" sz="1200" err="1">
                <a:latin typeface="Century Gothic"/>
                <a:ea typeface="+mn-lt"/>
                <a:cs typeface="Calibri" panose="020F0502020204030204"/>
              </a:rPr>
              <a:t>Director</a:t>
            </a:r>
            <a:r>
              <a:rPr lang="fr" sz="1200" b="0" i="0" u="none" strike="noStrike" kern="1200" cap="none" spc="0" normalizeH="0" baseline="0" noProof="0">
                <a:ln>
                  <a:noFill/>
                </a:ln>
                <a:effectLst/>
                <a:uLnTx/>
                <a:uFillTx/>
                <a:latin typeface="Century Gothic"/>
                <a:ea typeface="+mn-lt"/>
                <a:cs typeface="Calibri" panose="020F0502020204030204"/>
              </a:rPr>
              <a:t/>
            </a:r>
            <a:br>
              <a:rPr lang="fr" sz="1200" b="0" i="0" u="none" strike="noStrike" kern="1200" cap="none" spc="0" normalizeH="0" baseline="0" noProof="0">
                <a:ln>
                  <a:noFill/>
                </a:ln>
                <a:effectLst/>
                <a:uLnTx/>
                <a:uFillTx/>
                <a:latin typeface="Century Gothic"/>
                <a:ea typeface="+mn-lt"/>
                <a:cs typeface="Calibri" panose="020F0502020204030204"/>
              </a:rPr>
            </a:br>
            <a:r>
              <a:rPr kumimoji="0" lang="fr" sz="1200" b="0" i="0" u="none" strike="noStrike" kern="1200" cap="none" spc="0" normalizeH="0" baseline="0" noProof="0">
                <a:ln>
                  <a:noFill/>
                </a:ln>
                <a:effectLst/>
                <a:uLnTx/>
                <a:uFillTx/>
                <a:latin typeface="Century Gothic"/>
                <a:ea typeface="+mn-lt"/>
                <a:cs typeface="Calibri" panose="020F0502020204030204"/>
              </a:rPr>
              <a:t> BU Financial </a:t>
            </a:r>
            <a:r>
              <a:rPr lang="fr" sz="1200">
                <a:latin typeface="Century Gothic"/>
                <a:ea typeface="+mn-lt"/>
                <a:cs typeface="Calibri" panose="020F0502020204030204"/>
              </a:rPr>
              <a:t>Controller</a:t>
            </a:r>
            <a:br>
              <a:rPr lang="fr" sz="1200">
                <a:latin typeface="Century Gothic"/>
                <a:ea typeface="+mn-lt"/>
                <a:cs typeface="Calibri" panose="020F0502020204030204"/>
              </a:rPr>
            </a:br>
            <a:r>
              <a:rPr lang="fr" sz="1200">
                <a:latin typeface="Century Gothic"/>
                <a:ea typeface="+mn-lt"/>
                <a:cs typeface="Calibri" panose="020F0502020204030204"/>
              </a:rPr>
              <a:t>CFO</a:t>
            </a:r>
            <a:br>
              <a:rPr lang="fr" sz="1200">
                <a:latin typeface="Century Gothic"/>
                <a:ea typeface="+mn-lt"/>
                <a:cs typeface="Calibri" panose="020F0502020204030204"/>
              </a:rPr>
            </a:br>
            <a:r>
              <a:rPr lang="fr" sz="1200" err="1">
                <a:latin typeface="Century Gothic"/>
                <a:ea typeface="+mn-lt"/>
                <a:cs typeface="Calibri" panose="020F0502020204030204"/>
              </a:rPr>
              <a:t>Treasury</a:t>
            </a:r>
            <a:r>
              <a:rPr lang="fr" sz="1200">
                <a:latin typeface="Century Gothic"/>
                <a:ea typeface="+mn-lt"/>
                <a:cs typeface="Calibri" panose="020F0502020204030204"/>
              </a:rPr>
              <a:t> Manager/Director</a:t>
            </a:r>
          </a:p>
          <a:p>
            <a:pPr defTabSz="457147">
              <a:defRPr/>
            </a:pPr>
            <a:r>
              <a:rPr kumimoji="0" lang="fr" sz="1200" b="0" i="0" u="none" strike="noStrike" kern="1200" cap="none" spc="0" normalizeH="0" baseline="0" noProof="0" err="1">
                <a:ln>
                  <a:noFill/>
                </a:ln>
                <a:effectLst/>
                <a:uLnTx/>
                <a:uFillTx/>
                <a:latin typeface="Century Gothic"/>
                <a:ea typeface="+mn-lt"/>
                <a:cs typeface="Calibri" panose="020F0502020204030204"/>
              </a:rPr>
              <a:t>Treasurer</a:t>
            </a:r>
            <a:endParaRPr lang="en-US" sz="1200" b="0" i="0" u="none" strike="noStrike" kern="1200" cap="none" spc="0" normalizeH="0" baseline="0" noProof="0" err="1">
              <a:ln>
                <a:noFill/>
              </a:ln>
              <a:effectLst/>
              <a:uLnTx/>
              <a:uFillTx/>
              <a:latin typeface="Century Gothic"/>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313131"/>
              </a:solidFill>
              <a:effectLst/>
              <a:uLnTx/>
              <a:uFillTx/>
              <a:latin typeface="Century Gothic" panose="020B0502020202020204" pitchFamily="34" charset="0"/>
              <a:ea typeface="+mn-ea"/>
              <a:cs typeface="Calibri"/>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Prerequisite</a:t>
            </a:r>
            <a:endParaRPr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effectLst/>
                <a:uLnTx/>
                <a:uFillTx/>
                <a:latin typeface="Century Gothic"/>
                <a:ea typeface="AvantGarde Bk BT Book" charset="0"/>
                <a:cs typeface="AvantGarde Bk BT Book" charset="0"/>
              </a:rPr>
              <a:t>None</a:t>
            </a:r>
            <a:endParaRPr lang="en-US" sz="1200" b="0" i="0" u="none" strike="noStrike" kern="1200" cap="none" spc="0" normalizeH="0" baseline="0" noProof="0">
              <a:ln>
                <a:noFill/>
              </a:ln>
              <a:effectLst/>
              <a:uLnTx/>
              <a:uFillTx/>
              <a:latin typeface="Century Gothic"/>
              <a:ea typeface="AvantGarde Bk BT Book" charset="0"/>
              <a:cs typeface="AvantGarde Bk BT Book" charset="0"/>
            </a:endParaRP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3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4" y="2484573"/>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ea"/>
                <a:cs typeface="+mn-cs"/>
              </a:rPr>
              <a:t>Duration: </a:t>
            </a:r>
            <a:r>
              <a:rPr lang="en-US" sz="1200" b="1">
                <a:solidFill>
                  <a:srgbClr val="414241"/>
                </a:solidFill>
                <a:latin typeface="Century Gothic"/>
              </a:rPr>
              <a:t>3-3.5</a:t>
            </a:r>
            <a:r>
              <a:rPr kumimoji="0" lang="en-US" sz="1200" b="1" i="0" u="none" strike="noStrike" kern="1200" cap="none" spc="0" normalizeH="0" baseline="0" noProof="0">
                <a:ln>
                  <a:noFill/>
                </a:ln>
                <a:solidFill>
                  <a:srgbClr val="414241"/>
                </a:solidFill>
                <a:effectLst/>
                <a:uLnTx/>
                <a:uFillTx/>
                <a:latin typeface="Century Gothic"/>
                <a:ea typeface="+mn-ea"/>
                <a:cs typeface="+mn-cs"/>
              </a:rPr>
              <a:t> days</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8" name="Rectangle 7"/>
          <p:cNvSpPr/>
          <p:nvPr/>
        </p:nvSpPr>
        <p:spPr>
          <a:xfrm>
            <a:off x="9288615" y="3704615"/>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 code: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1124</a:t>
            </a:r>
          </a:p>
        </p:txBody>
      </p:sp>
      <p:sp>
        <p:nvSpPr>
          <p:cNvPr id="15" name="Rectangle 14"/>
          <p:cNvSpPr/>
          <p:nvPr/>
        </p:nvSpPr>
        <p:spPr>
          <a:xfrm>
            <a:off x="9288615" y="4224391"/>
            <a:ext cx="2256049"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Center:</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 APAC</a:t>
            </a:r>
          </a:p>
        </p:txBody>
      </p:sp>
      <p:sp>
        <p:nvSpPr>
          <p:cNvPr id="16" name="Rectangle 15"/>
          <p:cNvSpPr/>
          <p:nvPr/>
        </p:nvSpPr>
        <p:spPr>
          <a:xfrm>
            <a:off x="9288615" y="4938438"/>
            <a:ext cx="2741908" cy="461665"/>
          </a:xfrm>
          <a:prstGeom prst="rect">
            <a:avLst/>
          </a:prstGeom>
        </p:spPr>
        <p:txBody>
          <a:bodyPr wrap="square" anchor="t">
            <a:spAutoFit/>
          </a:bodyPr>
          <a:lstStyle/>
          <a:p>
            <a:pPr defTabSz="457147">
              <a:defRPr/>
            </a:pPr>
            <a:r>
              <a:rPr lang="en-US" sz="1200">
                <a:solidFill>
                  <a:srgbClr val="414241"/>
                </a:solidFill>
                <a:latin typeface="Century Gothic"/>
              </a:rPr>
              <a:t>Training cost: </a:t>
            </a:r>
            <a:r>
              <a:rPr lang="en-US" sz="1200" b="1">
                <a:solidFill>
                  <a:srgbClr val="414241"/>
                </a:solidFill>
                <a:latin typeface="Century Gothic"/>
              </a:rPr>
              <a:t>RMB 18,000 </a:t>
            </a:r>
            <a:r>
              <a:rPr lang="en-US" sz="1200" b="1">
                <a:solidFill>
                  <a:srgbClr val="414241"/>
                </a:solidFill>
              </a:rPr>
              <a:t>(tbc; Minimum class size: 20)</a:t>
            </a:r>
            <a:endParaRPr kumimoji="0" lang="en-US" sz="11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1" name="Rectangle 40"/>
          <p:cNvSpPr/>
          <p:nvPr/>
        </p:nvSpPr>
        <p:spPr>
          <a:xfrm>
            <a:off x="9288615" y="1878824"/>
            <a:ext cx="2455710" cy="646331"/>
          </a:xfrm>
          <a:prstGeom prst="rect">
            <a:avLst/>
          </a:prstGeom>
        </p:spPr>
        <p:txBody>
          <a:bodyPr wrap="square" anchor="t">
            <a:spAutoFit/>
          </a:bodyPr>
          <a:lstStyle/>
          <a:p>
            <a:pPr defTabSz="457147">
              <a:defRPr/>
            </a:pPr>
            <a:r>
              <a:rPr kumimoji="0" lang="en-US" sz="1200" b="0" i="0" u="none" strike="noStrike" kern="1200" cap="none" spc="0" normalizeH="0" baseline="0" noProof="0">
                <a:ln>
                  <a:noFill/>
                </a:ln>
                <a:solidFill>
                  <a:srgbClr val="414241"/>
                </a:solidFill>
                <a:effectLst/>
                <a:uLnTx/>
                <a:uFillTx/>
                <a:latin typeface="Century Gothic"/>
              </a:rPr>
              <a:t>Location:</a:t>
            </a:r>
            <a:endParaRPr lang="en-US" sz="900" b="1">
              <a:solidFill>
                <a:srgbClr val="414241"/>
              </a:solidFill>
              <a:latin typeface="Century Gothic"/>
            </a:endParaRPr>
          </a:p>
          <a:p>
            <a:pPr defTabSz="457147">
              <a:defRPr/>
            </a:pPr>
            <a:r>
              <a:rPr lang="en-US" sz="1200" b="1">
                <a:latin typeface="Century Gothic"/>
              </a:rPr>
              <a:t>Rotating based on needs</a:t>
            </a:r>
            <a:endParaRPr lang="en-US" sz="1200">
              <a:ea typeface="+mn-lt"/>
              <a:cs typeface="+mn-lt"/>
            </a:endParaRPr>
          </a:p>
          <a:p>
            <a:pPr marL="0" marR="0" lvl="0" indent="0" algn="l" defTabSz="457147">
              <a:lnSpc>
                <a:spcPct val="100000"/>
              </a:lnSpc>
              <a:spcBef>
                <a:spcPts val="0"/>
              </a:spcBef>
              <a:spcAft>
                <a:spcPts val="0"/>
              </a:spcAft>
              <a:buClrTx/>
              <a:buSzTx/>
              <a:buFontTx/>
              <a:buNone/>
              <a:tabLst/>
              <a:defRPr/>
            </a:pPr>
            <a:endParaRPr lang="en-US" sz="1200" b="1" i="0" u="none" strike="noStrike" kern="1200" cap="none" spc="0" normalizeH="0" baseline="0" noProof="0">
              <a:ln>
                <a:noFill/>
              </a:ln>
              <a:solidFill>
                <a:srgbClr val="414241"/>
              </a:solidFill>
              <a:effectLst/>
              <a:uLnTx/>
              <a:uFillTx/>
              <a:latin typeface="Century Gothic"/>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English</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Prescribed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 Job Must</a:t>
            </a:r>
            <a:endParaRPr kumimoji="0" lang="en-US" sz="1200" b="0" i="0" u="none" strike="noStrike" kern="1200" cap="none" spc="0" normalizeH="0" baseline="0" noProof="0">
              <a:ln>
                <a:noFill/>
              </a:ln>
              <a:solidFill>
                <a:srgbClr val="414241"/>
              </a:solidFill>
              <a:effectLst/>
              <a:uLnTx/>
              <a:uFillTx/>
              <a:latin typeface="Century Gothic"/>
              <a:ea typeface="+mn-ea"/>
              <a:cs typeface="+mn-cs"/>
            </a:endParaRPr>
          </a:p>
        </p:txBody>
      </p:sp>
      <p:sp>
        <p:nvSpPr>
          <p:cNvPr id="39" name="Rectangle 38"/>
          <p:cNvSpPr/>
          <p:nvPr/>
        </p:nvSpPr>
        <p:spPr>
          <a:xfrm>
            <a:off x="9288615" y="5543121"/>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err="1">
                <a:ln>
                  <a:noFill/>
                </a:ln>
                <a:solidFill>
                  <a:srgbClr val="414241"/>
                </a:solidFill>
                <a:effectLst/>
                <a:uLnTx/>
                <a:uFillTx/>
                <a:latin typeface="Century Gothic"/>
                <a:ea typeface="+mn-ea"/>
                <a:cs typeface="+mn-cs"/>
              </a:rPr>
              <a:t>forMetris</a:t>
            </a:r>
            <a:r>
              <a:rPr kumimoji="0" lang="en-US" sz="1200" b="0" i="0" u="none" strike="noStrike" kern="1200" cap="none" spc="0" normalizeH="0" baseline="0" noProof="0">
                <a:ln>
                  <a:noFill/>
                </a:ln>
                <a:solidFill>
                  <a:srgbClr val="414241"/>
                </a:solidFill>
                <a:effectLst/>
                <a:uLnTx/>
                <a:uFillTx/>
                <a:latin typeface="Century Gothic"/>
                <a:ea typeface="+mn-ea"/>
                <a:cs typeface="+mn-cs"/>
              </a:rPr>
              <a:t>: </a:t>
            </a:r>
            <a:r>
              <a:rPr kumimoji="0" lang="en-US" sz="1200" b="1" i="0" u="none" strike="noStrike" kern="1200" cap="none" spc="0" normalizeH="0" baseline="0" noProof="0">
                <a:ln>
                  <a:noFill/>
                </a:ln>
                <a:solidFill>
                  <a:srgbClr val="414241"/>
                </a:solidFill>
                <a:effectLst/>
                <a:uLnTx/>
                <a:uFillTx/>
                <a:latin typeface="Century Gothic"/>
                <a:ea typeface="+mn-ea"/>
                <a:cs typeface="+mn-cs"/>
              </a:rPr>
              <a:t>level 2</a:t>
            </a:r>
            <a:endPar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0" name="ZoneTexte 39"/>
          <p:cNvSpPr txBox="1"/>
          <p:nvPr/>
        </p:nvSpPr>
        <p:spPr>
          <a:xfrm>
            <a:off x="10029825" y="42863"/>
            <a:ext cx="2057072"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lumMod val="65000"/>
                  </a:prstClr>
                </a:solidFill>
                <a:effectLst/>
                <a:uLnTx/>
                <a:uFillTx/>
                <a:latin typeface="Century Gothic" panose="020B0502020202020204" pitchFamily="34" charset="0"/>
                <a:ea typeface="AvantGarde Bk BT Book" charset="0"/>
                <a:cs typeface="AvantGarde Bk BT Book" charset="0"/>
              </a:rPr>
              <a:t>Finance &amp; Controlling</a:t>
            </a:r>
          </a:p>
        </p:txBody>
      </p:sp>
    </p:spTree>
    <p:extLst>
      <p:ext uri="{BB962C8B-B14F-4D97-AF65-F5344CB8AC3E}">
        <p14:creationId xmlns:p14="http://schemas.microsoft.com/office/powerpoint/2010/main" val="294374627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solidFill>
                  <a:prstClr val="white"/>
                </a:solidFill>
              </a:rPr>
              <a:t>Internal Control Manager</a:t>
            </a:r>
            <a:endParaRPr lang="en-US"/>
          </a:p>
        </p:txBody>
      </p:sp>
      <p:sp>
        <p:nvSpPr>
          <p:cNvPr id="5" name="Rectangle 4"/>
          <p:cNvSpPr/>
          <p:nvPr/>
        </p:nvSpPr>
        <p:spPr>
          <a:xfrm>
            <a:off x="561975" y="1036436"/>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4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Teaser</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Understand your role &amp; mission within the </a:t>
            </a:r>
            <a:r>
              <a:rPr kumimoji="0" lang="en-US" sz="1200" b="0" i="0" u="none" strike="noStrike" kern="1200" cap="none" spc="0" normalizeH="0" baseline="0" noProof="0" err="1">
                <a:ln>
                  <a:noFill/>
                </a:ln>
                <a:solidFill>
                  <a:srgbClr val="414241"/>
                </a:solidFill>
                <a:effectLst/>
                <a:uLnTx/>
                <a:uFillTx/>
                <a:latin typeface="Century Gothic"/>
                <a:ea typeface="AvantGarde Bk BT Book" charset="0"/>
                <a:cs typeface="AvantGarde Bk BT Book" charset="0"/>
              </a:rPr>
              <a:t>organisation</a:t>
            </a: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 and get the tools to better play your role</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Learning Objectives</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Identify your role and responsibilities</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Build your road map as an Internal Control Manager</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Better anticipate, prioritize and communicate on Internal Control topics </a:t>
            </a: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Target</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lt"/>
                <a:cs typeface="Calibri" panose="020F0502020204030204"/>
              </a:rPr>
              <a:t>Internal Control Manager/Dir (Entity)</a:t>
            </a:r>
            <a:endParaRPr kumimoji="0" lang="en-US" sz="1200" b="0" i="0" u="none" strike="noStrike" kern="1200" cap="none" spc="0" normalizeH="0" baseline="0" noProof="0">
              <a:ln>
                <a:noFill/>
              </a:ln>
              <a:solidFill>
                <a:prstClr val="black"/>
              </a:solidFill>
              <a:effectLst/>
              <a:uLnTx/>
              <a:uFillTx/>
              <a:latin typeface="Calibri" panose="020F0502020204030204"/>
              <a:ea typeface="+mn-lt"/>
              <a:cs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Calibri"/>
              </a:rPr>
              <a:t>Corporate Finance Controller/Manager</a:t>
            </a: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Calibri"/>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Calibri"/>
              </a:rPr>
              <a:t>Auditor</a:t>
            </a: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lt"/>
              <a:cs typeface="Calibri"/>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31313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E7E6E6">
                    <a:lumMod val="25000"/>
                  </a:srgbClr>
                </a:solidFill>
                <a:effectLst/>
                <a:uLnTx/>
                <a:uFillTx/>
                <a:latin typeface="Century Gothic"/>
                <a:ea typeface="+mn-lt"/>
                <a:cs typeface="Calibri" panose="020F0502020204030204"/>
              </a:rPr>
              <a:t>Have already an experience on Internal Control Management</a:t>
            </a:r>
            <a:endParaRPr kumimoji="0" lang="en-US" sz="1200" b="0" i="0" u="none" strike="noStrike" kern="1200" cap="none" spc="0" normalizeH="0" baseline="0" noProof="0">
              <a:ln>
                <a:noFill/>
              </a:ln>
              <a:solidFill>
                <a:srgbClr val="E7E6E6">
                  <a:lumMod val="25000"/>
                </a:srgbClr>
              </a:solidFill>
              <a:effectLst/>
              <a:uLnTx/>
              <a:uFillTx/>
              <a:latin typeface="Century Gothic"/>
              <a:ea typeface="+mn-ea"/>
              <a:cs typeface="+mn-cs"/>
            </a:endParaRP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3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484573"/>
            <a:ext cx="1886936"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ea"/>
                <a:cs typeface="+mn-cs"/>
              </a:rPr>
              <a:t>Duration: </a:t>
            </a:r>
            <a:r>
              <a:rPr kumimoji="0" lang="en-US" sz="1200" b="1" i="0" u="none" strike="noStrike" kern="1200" cap="none" spc="0" normalizeH="0" baseline="0" noProof="0">
                <a:ln>
                  <a:noFill/>
                </a:ln>
                <a:solidFill>
                  <a:srgbClr val="414241"/>
                </a:solidFill>
                <a:effectLst/>
                <a:uLnTx/>
                <a:uFillTx/>
                <a:latin typeface="Century Gothic"/>
                <a:ea typeface="+mn-ea"/>
                <a:cs typeface="+mn-cs"/>
              </a:rPr>
              <a:t>5 days</a:t>
            </a:r>
            <a:endParaRPr kumimoji="0" lang="en-US" sz="900" b="1" i="0" u="none" strike="noStrike" kern="1200" cap="none" spc="0" normalizeH="0" baseline="0" noProof="0">
              <a:ln>
                <a:noFill/>
              </a:ln>
              <a:solidFill>
                <a:srgbClr val="414241"/>
              </a:solidFill>
              <a:effectLst/>
              <a:uLnTx/>
              <a:uFillTx/>
              <a:latin typeface="Century Gothic"/>
              <a:ea typeface="+mn-ea"/>
              <a:cs typeface="+mn-cs"/>
            </a:endParaRPr>
          </a:p>
        </p:txBody>
      </p:sp>
      <p:sp>
        <p:nvSpPr>
          <p:cNvPr id="8" name="Rectangle 7"/>
          <p:cNvSpPr/>
          <p:nvPr/>
        </p:nvSpPr>
        <p:spPr>
          <a:xfrm>
            <a:off x="9288615" y="3704615"/>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 code: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2869</a:t>
            </a:r>
          </a:p>
        </p:txBody>
      </p:sp>
      <p:sp>
        <p:nvSpPr>
          <p:cNvPr id="15" name="Rectangle 14"/>
          <p:cNvSpPr/>
          <p:nvPr/>
        </p:nvSpPr>
        <p:spPr>
          <a:xfrm>
            <a:off x="9288615" y="4224391"/>
            <a:ext cx="2256049"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Center:</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 A&amp;F</a:t>
            </a:r>
          </a:p>
        </p:txBody>
      </p:sp>
      <p:sp>
        <p:nvSpPr>
          <p:cNvPr id="16" name="Rectangle 15"/>
          <p:cNvSpPr/>
          <p:nvPr/>
        </p:nvSpPr>
        <p:spPr>
          <a:xfrm>
            <a:off x="9288615" y="4938438"/>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Training cost: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1,700€</a:t>
            </a:r>
            <a:endParaRPr kumimoji="0" lang="en-US" sz="11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1" name="Rectangle 40"/>
          <p:cNvSpPr/>
          <p:nvPr/>
        </p:nvSpPr>
        <p:spPr>
          <a:xfrm>
            <a:off x="9288615" y="1878824"/>
            <a:ext cx="2083578"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France - Clichy</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English</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err="1">
                <a:ln>
                  <a:noFill/>
                </a:ln>
                <a:solidFill>
                  <a:srgbClr val="414241"/>
                </a:solidFill>
                <a:effectLst/>
                <a:uLnTx/>
                <a:uFillTx/>
                <a:latin typeface="Century Gothic" panose="020B0502020202020204" pitchFamily="34" charset="0"/>
                <a:ea typeface="+mn-ea"/>
                <a:cs typeface="+mn-cs"/>
              </a:rPr>
              <a:t>forMetris</a:t>
            </a: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2</a:t>
            </a:r>
          </a:p>
        </p:txBody>
      </p:sp>
      <p:sp>
        <p:nvSpPr>
          <p:cNvPr id="40" name="ZoneTexte 39"/>
          <p:cNvSpPr txBox="1"/>
          <p:nvPr/>
        </p:nvSpPr>
        <p:spPr>
          <a:xfrm>
            <a:off x="10029825" y="42863"/>
            <a:ext cx="2057072"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lumMod val="65000"/>
                  </a:prstClr>
                </a:solidFill>
                <a:effectLst/>
                <a:uLnTx/>
                <a:uFillTx/>
                <a:latin typeface="Century Gothic" panose="020B0502020202020204" pitchFamily="34" charset="0"/>
                <a:ea typeface="AvantGarde Bk BT Book" charset="0"/>
                <a:cs typeface="AvantGarde Bk BT Book" charset="0"/>
              </a:rPr>
              <a:t>Finance &amp; Controlling</a:t>
            </a:r>
          </a:p>
        </p:txBody>
      </p:sp>
      <p:sp>
        <p:nvSpPr>
          <p:cNvPr id="19" name="Rectangle 18"/>
          <p:cNvSpPr/>
          <p:nvPr/>
        </p:nvSpPr>
        <p:spPr>
          <a:xfrm>
            <a:off x="9288615" y="1174565"/>
            <a:ext cx="2455710"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Prescribed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 Job Must</a:t>
            </a:r>
            <a:endParaRPr kumimoji="0" lang="en-US" sz="1200" b="0" i="0" u="none" strike="noStrike" kern="1200" cap="none" spc="0" normalizeH="0" baseline="0" noProof="0">
              <a:ln>
                <a:noFill/>
              </a:ln>
              <a:solidFill>
                <a:srgbClr val="414241"/>
              </a:solidFill>
              <a:effectLst/>
              <a:uLnTx/>
              <a:uFillTx/>
              <a:latin typeface="Century Gothic"/>
              <a:ea typeface="+mn-ea"/>
              <a:cs typeface="+mn-cs"/>
            </a:endParaRPr>
          </a:p>
        </p:txBody>
      </p:sp>
    </p:spTree>
    <p:extLst>
      <p:ext uri="{BB962C8B-B14F-4D97-AF65-F5344CB8AC3E}">
        <p14:creationId xmlns:p14="http://schemas.microsoft.com/office/powerpoint/2010/main" val="118455033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solidFill>
                  <a:prstClr val="white"/>
                </a:solidFill>
              </a:rPr>
              <a:t>Mastering Consolidation &amp; Cash Flow Reporting</a:t>
            </a:r>
            <a:endParaRPr lang="en-US"/>
          </a:p>
        </p:txBody>
      </p:sp>
      <p:sp>
        <p:nvSpPr>
          <p:cNvPr id="5" name="Rectangle 4"/>
          <p:cNvSpPr/>
          <p:nvPr/>
        </p:nvSpPr>
        <p:spPr>
          <a:xfrm>
            <a:off x="561975" y="1036436"/>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4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Teaser</a:t>
            </a:r>
            <a:endParaRPr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A seminar specifically designed for those involved in the consolidation process</a:t>
            </a:r>
            <a:endPar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Learning Objectives</a:t>
            </a:r>
            <a:endParaRPr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Use the Magnitude reporting tool</a:t>
            </a:r>
            <a:endParaRPr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Draw up the Consolidation package of your Entity</a:t>
            </a:r>
            <a:endParaRPr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Complete the tax calculation and Residual Flow reports </a:t>
            </a: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Target</a:t>
            </a:r>
            <a:endParaRPr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Employees involved in the consolidation process: </a:t>
            </a: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Accounting Lead</a:t>
            </a: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Accounting Manager/Director</a:t>
            </a:r>
            <a:endParaRPr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Analyst – Consolidated Accounts</a:t>
            </a:r>
            <a:endParaRPr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Prerequisite</a:t>
            </a:r>
            <a:endParaRPr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None</a:t>
            </a:r>
            <a:endParaRPr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3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484573"/>
            <a:ext cx="1886936"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rPr>
              <a:t>Duration: </a:t>
            </a:r>
            <a:r>
              <a:rPr lang="en-US" sz="1200" b="1">
                <a:solidFill>
                  <a:srgbClr val="414241"/>
                </a:solidFill>
                <a:latin typeface="Century Gothic"/>
              </a:rPr>
              <a:t>2.5-3</a:t>
            </a:r>
            <a:r>
              <a:rPr kumimoji="0" lang="en-US" sz="1200" b="1" i="0" u="none" strike="noStrike" kern="1200" cap="none" spc="0" normalizeH="0" baseline="0" noProof="0">
                <a:ln>
                  <a:noFill/>
                </a:ln>
                <a:solidFill>
                  <a:srgbClr val="414241"/>
                </a:solidFill>
                <a:effectLst/>
                <a:uLnTx/>
                <a:uFillTx/>
                <a:latin typeface="Century Gothic"/>
              </a:rPr>
              <a:t> days</a:t>
            </a:r>
            <a:endParaRPr kumimoji="0" lang="en-US" sz="900" b="1" i="0" u="none" strike="noStrike" kern="1200" cap="none" spc="0" normalizeH="0" baseline="0" noProof="0">
              <a:ln>
                <a:noFill/>
              </a:ln>
              <a:solidFill>
                <a:srgbClr val="414241"/>
              </a:solidFill>
              <a:effectLst/>
              <a:uLnTx/>
              <a:uFillTx/>
              <a:latin typeface="Century Gothic"/>
            </a:endParaRPr>
          </a:p>
        </p:txBody>
      </p:sp>
      <p:sp>
        <p:nvSpPr>
          <p:cNvPr id="8" name="Rectangle 7"/>
          <p:cNvSpPr/>
          <p:nvPr/>
        </p:nvSpPr>
        <p:spPr>
          <a:xfrm>
            <a:off x="9288615" y="3704615"/>
            <a:ext cx="1886936" cy="646331"/>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 code: </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854 (Global)</a:t>
            </a:r>
            <a:endParaRPr lang="en-US" sz="1200" b="1">
              <a:solidFill>
                <a:srgbClr val="414241"/>
              </a:solidFill>
              <a:latin typeface="Century Gothic" panose="020B0502020202020204" pitchFamily="34"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lang="en-US" sz="1200" b="1">
                <a:solidFill>
                  <a:srgbClr val="414241"/>
                </a:solidFill>
                <a:latin typeface="Century Gothic" panose="020B0502020202020204" pitchFamily="34" charset="0"/>
              </a:rPr>
              <a:t>10628 (APAC)</a:t>
            </a:r>
            <a:endPar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5" name="Rectangle 14"/>
          <p:cNvSpPr/>
          <p:nvPr/>
        </p:nvSpPr>
        <p:spPr>
          <a:xfrm>
            <a:off x="9288615" y="4224391"/>
            <a:ext cx="2256049" cy="646331"/>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Center:</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a:t>
            </a:r>
            <a:r>
              <a:rPr lang="en-US" sz="1200" b="1">
                <a:solidFill>
                  <a:srgbClr val="414241"/>
                </a:solidFill>
                <a:latin typeface="Century Gothic" panose="020B0502020202020204" pitchFamily="34" charset="0"/>
              </a:rPr>
              <a:t>– A&amp;F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(Global)</a:t>
            </a:r>
          </a:p>
          <a:p>
            <a:pPr marL="0" marR="0" lvl="0" indent="0" algn="l" defTabSz="457147" rtl="0" eaLnBrk="1" fontAlgn="auto" latinLnBrk="0" hangingPunct="1">
              <a:lnSpc>
                <a:spcPct val="100000"/>
              </a:lnSpc>
              <a:spcBef>
                <a:spcPts val="0"/>
              </a:spcBef>
              <a:spcAft>
                <a:spcPts val="0"/>
              </a:spcAft>
              <a:buClrTx/>
              <a:buSzTx/>
              <a:buFontTx/>
              <a:buNone/>
              <a:tabLst/>
              <a:defRPr/>
            </a:pPr>
            <a:r>
              <a:rPr lang="en-US" sz="1200" b="1">
                <a:solidFill>
                  <a:srgbClr val="414241"/>
                </a:solidFill>
                <a:latin typeface="Century Gothic" panose="020B0502020202020204" pitchFamily="34" charset="0"/>
              </a:rPr>
              <a:t>Learning – APAC (APAC)</a:t>
            </a:r>
            <a:endPar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789576"/>
            <a:ext cx="2598585" cy="830997"/>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Training cost: </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700€ (Global)</a:t>
            </a:r>
          </a:p>
          <a:p>
            <a:pPr lvl="0" defTabSz="457147">
              <a:defRPr/>
            </a:pPr>
            <a:r>
              <a:rPr lang="en-US" sz="1200" b="1">
                <a:solidFill>
                  <a:srgbClr val="414241"/>
                </a:solidFill>
                <a:latin typeface="Century Gothic" panose="020B0502020202020204" pitchFamily="34" charset="0"/>
              </a:rPr>
              <a:t>RMB 5,400 (APAC, </a:t>
            </a:r>
            <a:r>
              <a:rPr lang="en-US" sz="1200" b="1">
                <a:solidFill>
                  <a:srgbClr val="414241"/>
                </a:solidFill>
              </a:rPr>
              <a:t>tbc; Minimum class size: 20</a:t>
            </a:r>
            <a:r>
              <a:rPr lang="en-US" sz="1200" b="1">
                <a:solidFill>
                  <a:srgbClr val="414241"/>
                </a:solidFill>
                <a:latin typeface="Century Gothic" panose="020B0502020202020204" pitchFamily="34" charset="0"/>
              </a:rPr>
              <a:t>)</a:t>
            </a:r>
            <a:endParaRPr kumimoji="0" lang="en-US" sz="11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1" name="Rectangle 40"/>
          <p:cNvSpPr/>
          <p:nvPr/>
        </p:nvSpPr>
        <p:spPr>
          <a:xfrm>
            <a:off x="9288615" y="1878824"/>
            <a:ext cx="2981649" cy="646331"/>
          </a:xfrm>
          <a:prstGeom prst="rect">
            <a:avLst/>
          </a:prstGeom>
        </p:spPr>
        <p:txBody>
          <a:bodyPr wrap="square" anchor="t">
            <a:spAutoFit/>
          </a:bodyPr>
          <a:lstStyle/>
          <a:p>
            <a:pPr defTabSz="457147">
              <a:defRPr/>
            </a:pPr>
            <a:r>
              <a:rPr kumimoji="0" lang="en-US" sz="1200" b="0" i="0" u="none" strike="noStrike" kern="1200" cap="none" spc="0" normalizeH="0" baseline="0" noProof="0">
                <a:ln>
                  <a:noFill/>
                </a:ln>
                <a:solidFill>
                  <a:srgbClr val="414241"/>
                </a:solidFill>
                <a:effectLst/>
                <a:uLnTx/>
                <a:uFillTx/>
                <a:latin typeface="Century Gothic"/>
              </a:rPr>
              <a:t>Location:</a:t>
            </a:r>
            <a:r>
              <a:rPr lang="en-US" sz="1200">
                <a:solidFill>
                  <a:srgbClr val="414241"/>
                </a:solidFill>
                <a:latin typeface="Century Gothic"/>
              </a:rPr>
              <a:t> </a:t>
            </a: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14241"/>
                </a:solidFill>
                <a:effectLst/>
                <a:uLnTx/>
                <a:uFillTx/>
                <a:latin typeface="Century Gothic"/>
              </a:rPr>
              <a:t>France – Clichy (Global)</a:t>
            </a:r>
            <a:endParaRPr lang="en-US" sz="1200" b="1" i="0" u="none" strike="noStrike" kern="1200" cap="none" spc="0" normalizeH="0" baseline="0" noProof="0">
              <a:ln>
                <a:noFill/>
              </a:ln>
              <a:solidFill>
                <a:srgbClr val="414241"/>
              </a:solidFill>
              <a:effectLst/>
              <a:uLnTx/>
              <a:uFillTx/>
              <a:latin typeface="Century Gothic"/>
            </a:endParaRPr>
          </a:p>
          <a:p>
            <a:pPr defTabSz="457147">
              <a:defRPr/>
            </a:pPr>
            <a:r>
              <a:rPr lang="en-US" sz="1200" b="1">
                <a:solidFill>
                  <a:srgbClr val="414241"/>
                </a:solidFill>
                <a:latin typeface="Century Gothic"/>
              </a:rPr>
              <a:t>APAC </a:t>
            </a:r>
            <a:r>
              <a:rPr lang="en-US" sz="1200" b="1">
                <a:latin typeface="Century Gothic"/>
              </a:rPr>
              <a:t>– </a:t>
            </a:r>
            <a:r>
              <a:rPr lang="en-US" sz="1200" b="1">
                <a:solidFill>
                  <a:srgbClr val="000000"/>
                </a:solidFill>
                <a:latin typeface="Century Gothic"/>
              </a:rPr>
              <a:t>Rotating</a:t>
            </a:r>
            <a:r>
              <a:rPr lang="en-US" sz="1200" b="1">
                <a:latin typeface="Century Gothic"/>
              </a:rPr>
              <a:t> based on needs</a:t>
            </a:r>
            <a:endParaRPr lang="en-US" sz="1200">
              <a:ea typeface="+mn-lt"/>
              <a:cs typeface="+mn-lt"/>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English</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39" name="Rectangle 38"/>
          <p:cNvSpPr/>
          <p:nvPr/>
        </p:nvSpPr>
        <p:spPr>
          <a:xfrm>
            <a:off x="9288615" y="5543121"/>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err="1">
                <a:ln>
                  <a:noFill/>
                </a:ln>
                <a:solidFill>
                  <a:srgbClr val="414241"/>
                </a:solidFill>
                <a:effectLst/>
                <a:uLnTx/>
                <a:uFillTx/>
                <a:latin typeface="Century Gothic"/>
                <a:ea typeface="+mn-ea"/>
                <a:cs typeface="+mn-cs"/>
              </a:rPr>
              <a:t>forMetris</a:t>
            </a:r>
            <a:r>
              <a:rPr kumimoji="0" lang="en-US" sz="1200" b="0" i="0" u="none" strike="noStrike" kern="1200" cap="none" spc="0" normalizeH="0" baseline="0" noProof="0">
                <a:ln>
                  <a:noFill/>
                </a:ln>
                <a:solidFill>
                  <a:srgbClr val="414241"/>
                </a:solidFill>
                <a:effectLst/>
                <a:uLnTx/>
                <a:uFillTx/>
                <a:latin typeface="Century Gothic"/>
                <a:ea typeface="+mn-ea"/>
                <a:cs typeface="+mn-cs"/>
              </a:rPr>
              <a:t>: </a:t>
            </a:r>
            <a:r>
              <a:rPr kumimoji="0" lang="en-US" sz="1200" b="1" i="0" u="none" strike="noStrike" kern="1200" cap="none" spc="0" normalizeH="0" baseline="0" noProof="0">
                <a:ln>
                  <a:noFill/>
                </a:ln>
                <a:solidFill>
                  <a:srgbClr val="414241"/>
                </a:solidFill>
                <a:effectLst/>
                <a:uLnTx/>
                <a:uFillTx/>
                <a:latin typeface="Century Gothic"/>
                <a:ea typeface="+mn-ea"/>
                <a:cs typeface="+mn-cs"/>
              </a:rPr>
              <a:t>level 2</a:t>
            </a:r>
            <a:endPar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0" name="ZoneTexte 39"/>
          <p:cNvSpPr txBox="1"/>
          <p:nvPr/>
        </p:nvSpPr>
        <p:spPr>
          <a:xfrm>
            <a:off x="10029825" y="42863"/>
            <a:ext cx="2057072"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lumMod val="65000"/>
                  </a:prstClr>
                </a:solidFill>
                <a:effectLst/>
                <a:uLnTx/>
                <a:uFillTx/>
                <a:latin typeface="Century Gothic" panose="020B0502020202020204" pitchFamily="34" charset="0"/>
                <a:ea typeface="AvantGarde Bk BT Book" charset="0"/>
                <a:cs typeface="AvantGarde Bk BT Book" charset="0"/>
              </a:rPr>
              <a:t>Finance &amp; Controlling</a:t>
            </a:r>
          </a:p>
        </p:txBody>
      </p:sp>
      <p:sp>
        <p:nvSpPr>
          <p:cNvPr id="19" name="Rectangle 18"/>
          <p:cNvSpPr/>
          <p:nvPr/>
        </p:nvSpPr>
        <p:spPr>
          <a:xfrm>
            <a:off x="9288615" y="1174565"/>
            <a:ext cx="2455710"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Prescribed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 Job Must</a:t>
            </a:r>
            <a:endParaRPr kumimoji="0" lang="en-US" sz="1200" b="0" i="0" u="none" strike="noStrike" kern="1200" cap="none" spc="0" normalizeH="0" baseline="0" noProof="0">
              <a:ln>
                <a:noFill/>
              </a:ln>
              <a:solidFill>
                <a:srgbClr val="414241"/>
              </a:solidFill>
              <a:effectLst/>
              <a:uLnTx/>
              <a:uFillTx/>
              <a:latin typeface="Century Gothic"/>
              <a:ea typeface="+mn-ea"/>
              <a:cs typeface="+mn-cs"/>
            </a:endParaRPr>
          </a:p>
        </p:txBody>
      </p:sp>
    </p:spTree>
    <p:extLst>
      <p:ext uri="{BB962C8B-B14F-4D97-AF65-F5344CB8AC3E}">
        <p14:creationId xmlns:p14="http://schemas.microsoft.com/office/powerpoint/2010/main" val="220210133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solidFill>
                  <a:prstClr val="white"/>
                </a:solidFill>
              </a:rPr>
              <a:t>SAP for Controllers</a:t>
            </a:r>
            <a:endParaRPr lang="en-US"/>
          </a:p>
        </p:txBody>
      </p:sp>
      <p:sp>
        <p:nvSpPr>
          <p:cNvPr id="5" name="Rectangle 4"/>
          <p:cNvSpPr/>
          <p:nvPr/>
        </p:nvSpPr>
        <p:spPr>
          <a:xfrm>
            <a:off x="561975" y="1107320"/>
            <a:ext cx="7651715" cy="4978101"/>
          </a:xfrm>
          <a:prstGeom prst="rect">
            <a:avLst/>
          </a:prstGeom>
          <a:noFill/>
        </p:spPr>
        <p:txBody>
          <a:bodyPr wrap="square" lIns="91436" tIns="45718" rIns="91436" bIns="45718"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sng" strike="noStrike" kern="1200" cap="none" spc="0" normalizeH="0" baseline="0" noProof="0">
              <a:ln>
                <a:noFill/>
              </a:ln>
              <a:solidFill>
                <a:srgbClr val="414241"/>
              </a:solidFill>
              <a:effectLst/>
              <a:uLnTx/>
              <a:uFillTx/>
              <a:latin typeface="Century Gothic" panose="020B0502020202020204" pitchFamily="34" charset="0"/>
              <a:ea typeface="Calibri"/>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Calibri"/>
                <a:cs typeface="Calibri"/>
              </a:rPr>
              <a:t>Teaser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lt"/>
                <a:cs typeface="Calibri" panose="020F0502020204030204"/>
              </a:rPr>
              <a:t>Boost your efficiency with SAP for controlling!</a:t>
            </a: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Calibri"/>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Calibri"/>
                <a:cs typeface="Calibri"/>
              </a:rPr>
              <a:t>Learning Objectives</a:t>
            </a:r>
            <a:endParaRPr kumimoji="0" lang="en-US" sz="14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Calibri"/>
                <a:cs typeface="Calibri"/>
              </a:rPr>
              <a:t>• </a:t>
            </a: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Calibri"/>
              </a:rPr>
              <a:t>Use the SAP Integrated Core System</a:t>
            </a: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Calibri"/>
                <a:cs typeface="Calibri"/>
              </a:rPr>
              <a:t> </a:t>
            </a:r>
            <a:b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Calibri"/>
                <a:cs typeface="Calibri"/>
              </a:rPr>
            </a:b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Calibri"/>
                <a:cs typeface="Calibri"/>
              </a:rPr>
              <a:t>• Point Out </a:t>
            </a: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Calibri"/>
              </a:rPr>
              <a:t>the different FICO modules</a:t>
            </a: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Calibri"/>
                <a:cs typeface="Calibri"/>
              </a:rPr>
              <a:t> and how they are integrated with supply chain modules</a:t>
            </a: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Calibri"/>
                <a:cs typeface="Calibri"/>
              </a:rPr>
              <a:t>• Distinguish and understand a business flow by using </a:t>
            </a: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Calibri"/>
              </a:rPr>
              <a:t>the </a:t>
            </a: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Calibri"/>
              </a:rPr>
              <a:t>SAP </a:t>
            </a: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Calibri"/>
                <a:cs typeface="Calibri"/>
              </a:rPr>
              <a:t>document flow and reports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Calibri"/>
              </a:rPr>
              <a:t>Target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Calibri"/>
              </a:rPr>
              <a:t>Work daily with SAP</a:t>
            </a:r>
            <a:b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Calibri"/>
              </a:rPr>
            </a:b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Calibri"/>
              </a:rPr>
              <a:t>Financial Controllers </a:t>
            </a:r>
            <a:b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Calibri"/>
              </a:rPr>
            </a:b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Calibri"/>
              </a:rPr>
              <a:t>Financial Project Leaders</a:t>
            </a:r>
            <a:b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Calibri"/>
              </a:rPr>
            </a:b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Calibri"/>
              </a:rPr>
              <a:t>  </a:t>
            </a: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Calibri"/>
              </a:rPr>
              <a:t>Prerequisite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Calibri"/>
              </a:rPr>
              <a:t>“SAP for Controlling” e-Learning on My Learning (</a:t>
            </a: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Calibri"/>
                <a:hlinkClick r:id="rId3"/>
              </a:rPr>
              <a:t>click here</a:t>
            </a: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Calibri"/>
              </a:rPr>
              <a:t>)</a:t>
            </a: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Calibri"/>
            </a:endParaRPr>
          </a:p>
        </p:txBody>
      </p:sp>
      <p:sp>
        <p:nvSpPr>
          <p:cNvPr id="6" name="Rectangle 5"/>
          <p:cNvSpPr/>
          <p:nvPr/>
        </p:nvSpPr>
        <p:spPr>
          <a:xfrm>
            <a:off x="9288615" y="2484573"/>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Duration: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5 days</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8" name="Rectangle 7"/>
          <p:cNvSpPr/>
          <p:nvPr/>
        </p:nvSpPr>
        <p:spPr>
          <a:xfrm>
            <a:off x="9288615" y="3704615"/>
            <a:ext cx="1886936" cy="646331"/>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 code: </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3073 (Global)</a:t>
            </a:r>
          </a:p>
          <a:p>
            <a:pPr marL="0" marR="0" lvl="0" indent="0" algn="l" defTabSz="457147" rtl="0" eaLnBrk="1" fontAlgn="auto" latinLnBrk="0" hangingPunct="1">
              <a:lnSpc>
                <a:spcPct val="100000"/>
              </a:lnSpc>
              <a:spcBef>
                <a:spcPts val="0"/>
              </a:spcBef>
              <a:spcAft>
                <a:spcPts val="0"/>
              </a:spcAft>
              <a:buClrTx/>
              <a:buSzTx/>
              <a:buFontTx/>
              <a:buNone/>
              <a:tabLst/>
              <a:defRPr/>
            </a:pPr>
            <a:r>
              <a:rPr lang="en-US" sz="1200" b="1">
                <a:solidFill>
                  <a:srgbClr val="414241"/>
                </a:solidFill>
                <a:latin typeface="Century Gothic" panose="020B0502020202020204" pitchFamily="34" charset="0"/>
              </a:rPr>
              <a:t>22484 (APAC)</a:t>
            </a:r>
            <a:endPar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5" name="Rectangle 14"/>
          <p:cNvSpPr/>
          <p:nvPr/>
        </p:nvSpPr>
        <p:spPr>
          <a:xfrm>
            <a:off x="9288615" y="4224391"/>
            <a:ext cx="2256049" cy="646331"/>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Center:</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a:t>
            </a:r>
            <a:r>
              <a:rPr lang="en-US" sz="1200" b="1">
                <a:solidFill>
                  <a:srgbClr val="414241"/>
                </a:solidFill>
                <a:latin typeface="Century Gothic" panose="020B0502020202020204" pitchFamily="34" charset="0"/>
              </a:rPr>
              <a:t>– A&amp;F (Global)</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a:t>
            </a:r>
            <a:r>
              <a:rPr kumimoji="0" lang="en-US" sz="1200" b="1" i="0" u="none" strike="noStrike" kern="1200" cap="none" spc="0" normalizeH="0" noProof="0">
                <a:ln>
                  <a:noFill/>
                </a:ln>
                <a:solidFill>
                  <a:srgbClr val="414241"/>
                </a:solidFill>
                <a:effectLst/>
                <a:uLnTx/>
                <a:uFillTx/>
                <a:latin typeface="Century Gothic" panose="020B0502020202020204" pitchFamily="34" charset="0"/>
                <a:ea typeface="+mn-ea"/>
                <a:cs typeface="+mn-cs"/>
              </a:rPr>
              <a:t> APAC (APAC)</a:t>
            </a:r>
            <a:endPar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789576"/>
            <a:ext cx="2455710" cy="830997"/>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lang="en-US" sz="1200">
                <a:solidFill>
                  <a:srgbClr val="414241"/>
                </a:solidFill>
                <a:latin typeface="Century Gothic"/>
              </a:rPr>
              <a:t>Training cost: </a:t>
            </a: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a:p>
            <a:pPr defTabSz="457147">
              <a:defRPr/>
            </a:pPr>
            <a:r>
              <a:rPr lang="en-US" sz="1200" b="1">
                <a:solidFill>
                  <a:srgbClr val="414241"/>
                </a:solidFill>
                <a:latin typeface="Century Gothic"/>
              </a:rPr>
              <a:t>2,100€ (Global)</a:t>
            </a:r>
          </a:p>
          <a:p>
            <a:pPr defTabSz="457147">
              <a:defRPr/>
            </a:pPr>
            <a:r>
              <a:rPr lang="en-US" sz="1200" b="1">
                <a:solidFill>
                  <a:srgbClr val="414241"/>
                </a:solidFill>
                <a:latin typeface="Century Gothic"/>
              </a:rPr>
              <a:t>RMB 16,400 (APAC, tbc; Minimum class size: 15)</a:t>
            </a:r>
            <a:endParaRPr lang="en-US" sz="1100" b="1">
              <a:solidFill>
                <a:srgbClr val="414241"/>
              </a:solidFill>
              <a:latin typeface="Century Gothic"/>
            </a:endParaRPr>
          </a:p>
        </p:txBody>
      </p:sp>
      <p:sp>
        <p:nvSpPr>
          <p:cNvPr id="41" name="Rectangle 40"/>
          <p:cNvSpPr/>
          <p:nvPr/>
        </p:nvSpPr>
        <p:spPr>
          <a:xfrm>
            <a:off x="9288615" y="1878824"/>
            <a:ext cx="2754863" cy="830997"/>
          </a:xfrm>
          <a:prstGeom prst="rect">
            <a:avLst/>
          </a:prstGeom>
        </p:spPr>
        <p:txBody>
          <a:bodyPr wrap="square" anchor="t">
            <a:spAutoFit/>
          </a:bodyPr>
          <a:lstStyle/>
          <a:p>
            <a:pPr defTabSz="457147">
              <a:defRPr/>
            </a:pPr>
            <a:r>
              <a:rPr kumimoji="0" lang="en-US" sz="1200" b="0" i="0" u="none" strike="noStrike" kern="1200" cap="none" spc="0" normalizeH="0" baseline="0" noProof="0">
                <a:ln>
                  <a:noFill/>
                </a:ln>
                <a:solidFill>
                  <a:srgbClr val="414241"/>
                </a:solidFill>
                <a:effectLst/>
                <a:uLnTx/>
                <a:uFillTx/>
                <a:latin typeface="Century Gothic"/>
              </a:rPr>
              <a:t>Location:</a:t>
            </a:r>
            <a:r>
              <a:rPr lang="en-US" sz="1200">
                <a:solidFill>
                  <a:srgbClr val="414241"/>
                </a:solidFill>
                <a:latin typeface="Century Gothic"/>
              </a:rPr>
              <a:t> </a:t>
            </a: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14241"/>
                </a:solidFill>
                <a:effectLst/>
                <a:uLnTx/>
                <a:uFillTx/>
                <a:latin typeface="Century Gothic"/>
              </a:rPr>
              <a:t>France – Clichy (Global)</a:t>
            </a:r>
            <a:endParaRPr lang="en-US" sz="1200" b="1" i="0" u="none" strike="noStrike" kern="1200" cap="none" spc="0" normalizeH="0" baseline="0" noProof="0">
              <a:ln>
                <a:noFill/>
              </a:ln>
              <a:solidFill>
                <a:srgbClr val="414241"/>
              </a:solidFill>
              <a:effectLst/>
              <a:uLnTx/>
              <a:uFillTx/>
              <a:latin typeface="Century Gothic"/>
            </a:endParaRPr>
          </a:p>
          <a:p>
            <a:pPr defTabSz="457147">
              <a:defRPr/>
            </a:pPr>
            <a:r>
              <a:rPr lang="en-US" sz="1200" b="1">
                <a:solidFill>
                  <a:srgbClr val="414241"/>
                </a:solidFill>
                <a:latin typeface="Century Gothic"/>
              </a:rPr>
              <a:t>APAC </a:t>
            </a:r>
            <a:r>
              <a:rPr lang="en-US" sz="1200" b="1">
                <a:latin typeface="Century Gothic"/>
              </a:rPr>
              <a:t>– </a:t>
            </a:r>
            <a:r>
              <a:rPr lang="en-US" sz="1200" b="1">
                <a:solidFill>
                  <a:srgbClr val="000000"/>
                </a:solidFill>
                <a:latin typeface="Century Gothic"/>
              </a:rPr>
              <a:t>Rotating</a:t>
            </a:r>
            <a:r>
              <a:rPr lang="en-US" sz="1200" b="1">
                <a:latin typeface="Century Gothic"/>
              </a:rPr>
              <a:t> based on needs</a:t>
            </a:r>
            <a:endParaRPr lang="en-US" sz="1200">
              <a:ea typeface="+mn-lt"/>
              <a:cs typeface="+mn-lt"/>
            </a:endParaRPr>
          </a:p>
          <a:p>
            <a:pPr marL="0" marR="0" lvl="0" indent="0" algn="l" defTabSz="457147">
              <a:lnSpc>
                <a:spcPct val="100000"/>
              </a:lnSpc>
              <a:spcBef>
                <a:spcPts val="0"/>
              </a:spcBef>
              <a:spcAft>
                <a:spcPts val="0"/>
              </a:spcAft>
              <a:buClrTx/>
              <a:buSzTx/>
              <a:buFontTx/>
              <a:buNone/>
              <a:tabLst/>
              <a:defRPr/>
            </a:pPr>
            <a:endParaRPr lang="en-US" sz="1200" b="1" i="0" u="none" strike="noStrike" kern="1200" cap="none" spc="0" normalizeH="0" baseline="0" noProof="0">
              <a:ln>
                <a:noFill/>
              </a:ln>
              <a:solidFill>
                <a:srgbClr val="414241"/>
              </a:solidFill>
              <a:effectLst/>
              <a:uLnTx/>
              <a:uFillTx/>
              <a:latin typeface="Century Gothic" panose="020B0502020202020204" pitchFamily="34" charset="0"/>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English</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err="1">
                <a:ln>
                  <a:noFill/>
                </a:ln>
                <a:solidFill>
                  <a:srgbClr val="414241"/>
                </a:solidFill>
                <a:effectLst/>
                <a:uLnTx/>
                <a:uFillTx/>
                <a:latin typeface="Century Gothic" panose="020B0502020202020204" pitchFamily="34" charset="0"/>
                <a:ea typeface="+mn-ea"/>
                <a:cs typeface="+mn-cs"/>
              </a:rPr>
              <a:t>forMetris</a:t>
            </a: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2</a:t>
            </a:r>
          </a:p>
        </p:txBody>
      </p:sp>
      <p:sp>
        <p:nvSpPr>
          <p:cNvPr id="40" name="ZoneTexte 39"/>
          <p:cNvSpPr txBox="1"/>
          <p:nvPr/>
        </p:nvSpPr>
        <p:spPr>
          <a:xfrm>
            <a:off x="10029825" y="42863"/>
            <a:ext cx="2057072"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lumMod val="65000"/>
                  </a:prstClr>
                </a:solidFill>
                <a:effectLst/>
                <a:uLnTx/>
                <a:uFillTx/>
                <a:latin typeface="Century Gothic" panose="020B0502020202020204" pitchFamily="34" charset="0"/>
                <a:ea typeface="AvantGarde Bk BT Book" charset="0"/>
                <a:cs typeface="AvantGarde Bk BT Book" charset="0"/>
              </a:rPr>
              <a:t>Finance &amp; Controlling</a:t>
            </a:r>
          </a:p>
        </p:txBody>
      </p:sp>
      <p:sp>
        <p:nvSpPr>
          <p:cNvPr id="19" name="Rectangle 18"/>
          <p:cNvSpPr/>
          <p:nvPr/>
        </p:nvSpPr>
        <p:spPr>
          <a:xfrm>
            <a:off x="9288615" y="1174565"/>
            <a:ext cx="2455710"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Prescribed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 Job Must</a:t>
            </a:r>
            <a:endParaRPr kumimoji="0" lang="en-US" sz="1200" b="0" i="0" u="none" strike="noStrike" kern="1200" cap="none" spc="0" normalizeH="0" baseline="0" noProof="0">
              <a:ln>
                <a:noFill/>
              </a:ln>
              <a:solidFill>
                <a:srgbClr val="414241"/>
              </a:solidFill>
              <a:effectLst/>
              <a:uLnTx/>
              <a:uFillTx/>
              <a:latin typeface="Century Gothic"/>
              <a:ea typeface="+mn-ea"/>
              <a:cs typeface="+mn-cs"/>
            </a:endParaRPr>
          </a:p>
        </p:txBody>
      </p:sp>
    </p:spTree>
    <p:extLst>
      <p:ext uri="{BB962C8B-B14F-4D97-AF65-F5344CB8AC3E}">
        <p14:creationId xmlns:p14="http://schemas.microsoft.com/office/powerpoint/2010/main" val="79540974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solidFill>
                  <a:prstClr val="white"/>
                </a:solidFill>
              </a:rPr>
              <a:t>Foreign Exchange Risk Management</a:t>
            </a:r>
            <a:endParaRPr lang="en-US"/>
          </a:p>
        </p:txBody>
      </p:sp>
      <p:sp>
        <p:nvSpPr>
          <p:cNvPr id="5" name="Rectangle 4"/>
          <p:cNvSpPr/>
          <p:nvPr/>
        </p:nvSpPr>
        <p:spPr>
          <a:xfrm>
            <a:off x="561975" y="1036436"/>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4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Teaser</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All you need to know about Foreign Exchange Risk Management!</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Learning Objectives</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Apply the Group Hedging Policy</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Use the Group Hedging instruments</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Calculate the trend of the hedging effect in both the P&amp;L and the Balance Sheet</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Target</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All Finance &amp; Controlling employees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e-Learning “Foreign Exchange Risk” on My Learning (</a:t>
            </a: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hlinkClick r:id="rId3"/>
              </a:rPr>
              <a:t>click here</a:t>
            </a: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Read the specific norms on the Foreign Exchange Risk</a:t>
            </a: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3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484573"/>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Duration: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3 days</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8" name="Rectangle 7"/>
          <p:cNvSpPr/>
          <p:nvPr/>
        </p:nvSpPr>
        <p:spPr>
          <a:xfrm>
            <a:off x="9288615" y="3704615"/>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 code: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853</a:t>
            </a:r>
          </a:p>
        </p:txBody>
      </p:sp>
      <p:sp>
        <p:nvSpPr>
          <p:cNvPr id="15" name="Rectangle 14"/>
          <p:cNvSpPr/>
          <p:nvPr/>
        </p:nvSpPr>
        <p:spPr>
          <a:xfrm>
            <a:off x="9288615" y="4224391"/>
            <a:ext cx="2256049"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Center:</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 A&amp;F</a:t>
            </a:r>
          </a:p>
        </p:txBody>
      </p:sp>
      <p:sp>
        <p:nvSpPr>
          <p:cNvPr id="16" name="Rectangle 15"/>
          <p:cNvSpPr/>
          <p:nvPr/>
        </p:nvSpPr>
        <p:spPr>
          <a:xfrm>
            <a:off x="9288615" y="4938438"/>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Training cost: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1,080€</a:t>
            </a:r>
            <a:endParaRPr kumimoji="0" lang="en-US" sz="11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1" name="Rectangle 40"/>
          <p:cNvSpPr/>
          <p:nvPr/>
        </p:nvSpPr>
        <p:spPr>
          <a:xfrm>
            <a:off x="9288615" y="1878824"/>
            <a:ext cx="2083578"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France - Clichy</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English</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39" name="Rectangle 38"/>
          <p:cNvSpPr/>
          <p:nvPr/>
        </p:nvSpPr>
        <p:spPr>
          <a:xfrm>
            <a:off x="9288615" y="5543121"/>
            <a:ext cx="2188551"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err="1">
                <a:ln>
                  <a:noFill/>
                </a:ln>
                <a:solidFill>
                  <a:srgbClr val="414241"/>
                </a:solidFill>
                <a:effectLst/>
                <a:uLnTx/>
                <a:uFillTx/>
                <a:latin typeface="Century Gothic"/>
                <a:ea typeface="+mn-ea"/>
                <a:cs typeface="+mn-cs"/>
              </a:rPr>
              <a:t>forMetris</a:t>
            </a:r>
            <a:r>
              <a:rPr kumimoji="0" lang="en-US" sz="1200" b="0" i="0" u="none" strike="noStrike" kern="1200" cap="none" spc="0" normalizeH="0" baseline="0" noProof="0">
                <a:ln>
                  <a:noFill/>
                </a:ln>
                <a:solidFill>
                  <a:srgbClr val="414241"/>
                </a:solidFill>
                <a:effectLst/>
                <a:uLnTx/>
                <a:uFillTx/>
                <a:latin typeface="Century Gothic"/>
                <a:ea typeface="+mn-ea"/>
                <a:cs typeface="+mn-cs"/>
              </a:rPr>
              <a:t>: </a:t>
            </a:r>
            <a:r>
              <a:rPr kumimoji="0" lang="en-US" sz="1200" b="1" i="0" u="none" strike="noStrike" kern="1200" cap="none" spc="0" normalizeH="0" baseline="0" noProof="0">
                <a:ln>
                  <a:noFill/>
                </a:ln>
                <a:solidFill>
                  <a:srgbClr val="414241"/>
                </a:solidFill>
                <a:effectLst/>
                <a:uLnTx/>
                <a:uFillTx/>
                <a:latin typeface="Century Gothic"/>
                <a:ea typeface="+mn-ea"/>
                <a:cs typeface="+mn-cs"/>
              </a:rPr>
              <a:t>level 2</a:t>
            </a:r>
          </a:p>
        </p:txBody>
      </p:sp>
      <p:sp>
        <p:nvSpPr>
          <p:cNvPr id="40" name="ZoneTexte 39"/>
          <p:cNvSpPr txBox="1"/>
          <p:nvPr/>
        </p:nvSpPr>
        <p:spPr>
          <a:xfrm>
            <a:off x="10029825" y="42863"/>
            <a:ext cx="2057072"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lumMod val="65000"/>
                  </a:prstClr>
                </a:solidFill>
                <a:effectLst/>
                <a:uLnTx/>
                <a:uFillTx/>
                <a:latin typeface="Century Gothic" panose="020B0502020202020204" pitchFamily="34" charset="0"/>
                <a:ea typeface="AvantGarde Bk BT Book" charset="0"/>
                <a:cs typeface="AvantGarde Bk BT Book" charset="0"/>
              </a:rPr>
              <a:t>Finance &amp; Controlling</a:t>
            </a:r>
          </a:p>
        </p:txBody>
      </p:sp>
      <p:sp>
        <p:nvSpPr>
          <p:cNvPr id="19" name="Rectangle 18"/>
          <p:cNvSpPr/>
          <p:nvPr/>
        </p:nvSpPr>
        <p:spPr>
          <a:xfrm>
            <a:off x="9288615" y="1174565"/>
            <a:ext cx="2455710" cy="461665"/>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Prescribed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ea"/>
                <a:cs typeface="+mn-cs"/>
                <a:sym typeface="Wingdings" panose="05000000000000000000" pitchFamily="2" charset="2"/>
              </a:rPr>
              <a:t> Business Must</a:t>
            </a:r>
            <a:endParaRPr kumimoji="0" lang="en-US" sz="1200" b="0" i="0" u="none" strike="noStrike" kern="1200" cap="none" spc="0" normalizeH="0" baseline="0" noProof="0">
              <a:ln>
                <a:noFill/>
              </a:ln>
              <a:solidFill>
                <a:srgbClr val="414241"/>
              </a:solidFill>
              <a:effectLst/>
              <a:uLnTx/>
              <a:uFillTx/>
              <a:latin typeface="Century Gothic"/>
              <a:ea typeface="+mn-ea"/>
              <a:cs typeface="+mn-cs"/>
            </a:endParaRPr>
          </a:p>
        </p:txBody>
      </p:sp>
    </p:spTree>
    <p:extLst>
      <p:ext uri="{BB962C8B-B14F-4D97-AF65-F5344CB8AC3E}">
        <p14:creationId xmlns:p14="http://schemas.microsoft.com/office/powerpoint/2010/main" val="23725431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defTabSz="609570">
              <a:lnSpc>
                <a:spcPts val="5080"/>
              </a:lnSpc>
              <a:spcBef>
                <a:spcPts val="0"/>
              </a:spcBef>
              <a:defRPr/>
            </a:pPr>
            <a:r>
              <a:rPr lang="en-US"/>
              <a:t>Human</a:t>
            </a:r>
            <a:br>
              <a:rPr lang="en-US"/>
            </a:br>
            <a:r>
              <a:rPr lang="en-US"/>
              <a:t>Resources</a:t>
            </a:r>
          </a:p>
        </p:txBody>
      </p:sp>
    </p:spTree>
    <p:extLst>
      <p:ext uri="{BB962C8B-B14F-4D97-AF65-F5344CB8AC3E}">
        <p14:creationId xmlns:p14="http://schemas.microsoft.com/office/powerpoint/2010/main" val="252062902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ZoneTexte 39"/>
          <p:cNvSpPr txBox="1"/>
          <p:nvPr/>
        </p:nvSpPr>
        <p:spPr>
          <a:xfrm>
            <a:off x="2610340" y="800728"/>
            <a:ext cx="2998724" cy="215444"/>
          </a:xfrm>
          <a:prstGeom prst="rect">
            <a:avLst/>
          </a:prstGeom>
          <a:noFill/>
        </p:spPr>
        <p:txBody>
          <a:bodyPr wrap="square" rtlCol="0">
            <a:spAutoFit/>
          </a:bodyP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HR métiers Professional/Specialist, HR Generalist</a:t>
            </a:r>
          </a:p>
        </p:txBody>
      </p:sp>
      <p:sp>
        <p:nvSpPr>
          <p:cNvPr id="42" name="ZoneTexte 41"/>
          <p:cNvSpPr txBox="1"/>
          <p:nvPr/>
        </p:nvSpPr>
        <p:spPr>
          <a:xfrm>
            <a:off x="5609064" y="779825"/>
            <a:ext cx="3133492" cy="338554"/>
          </a:xfrm>
          <a:prstGeom prst="rect">
            <a:avLst/>
          </a:prstGeom>
          <a:noFill/>
        </p:spPr>
        <p:txBody>
          <a:bodyPr wrap="square" lIns="0" rIns="0" rtlCol="0">
            <a:spAutoFit/>
          </a:bodyP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HR Generalists (HR Responsible, HR Manager),  </a:t>
            </a:r>
          </a:p>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HR métiers Responsible/Manager</a:t>
            </a:r>
          </a:p>
        </p:txBody>
      </p:sp>
      <p:sp>
        <p:nvSpPr>
          <p:cNvPr id="39" name="Rectangle 38"/>
          <p:cNvSpPr/>
          <p:nvPr/>
        </p:nvSpPr>
        <p:spPr>
          <a:xfrm>
            <a:off x="700088" y="1075097"/>
            <a:ext cx="1422332" cy="42386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6662" rtl="0" eaLnBrk="1" fontAlgn="auto" latinLnBrk="0" hangingPunct="1">
              <a:lnSpc>
                <a:spcPct val="100000"/>
              </a:lnSpc>
              <a:spcBef>
                <a:spcPts val="0"/>
              </a:spcBef>
              <a:spcAft>
                <a:spcPts val="0"/>
              </a:spcAft>
              <a:buClrTx/>
              <a:buSzTx/>
              <a:buFontTx/>
              <a:buNone/>
              <a:tabLst/>
              <a:defRPr/>
            </a:pPr>
            <a:r>
              <a:rPr kumimoji="0" lang="fr-FR" sz="900" b="0" i="0" u="none" strike="noStrike" kern="1200" cap="none" spc="0" normalizeH="0" baseline="0" noProof="0">
                <a:ln>
                  <a:noFill/>
                </a:ln>
                <a:solidFill>
                  <a:prstClr val="white"/>
                </a:solidFill>
                <a:effectLst/>
                <a:uLnTx/>
                <a:uFillTx/>
                <a:latin typeface="Century Gothic" panose="020B0502020202020204" pitchFamily="34" charset="0"/>
                <a:ea typeface="+mn-ea"/>
                <a:cs typeface="+mn-cs"/>
              </a:rPr>
              <a:t>HR ONBOARDING</a:t>
            </a:r>
          </a:p>
        </p:txBody>
      </p:sp>
      <p:sp>
        <p:nvSpPr>
          <p:cNvPr id="47" name="Rectangle 46">
            <a:hlinkClick r:id="rId3"/>
          </p:cNvPr>
          <p:cNvSpPr/>
          <p:nvPr/>
        </p:nvSpPr>
        <p:spPr>
          <a:xfrm>
            <a:off x="2229863" y="1075098"/>
            <a:ext cx="9807616" cy="198000"/>
          </a:xfrm>
          <a:prstGeom prst="rect">
            <a:avLst/>
          </a:prstGeom>
          <a:solidFill>
            <a:schemeClr val="bg1"/>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6662"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HR I-DISCOVERY</a:t>
            </a:r>
          </a:p>
        </p:txBody>
      </p:sp>
      <p:sp>
        <p:nvSpPr>
          <p:cNvPr id="52" name="Rectangle 51">
            <a:hlinkClick r:id="rId4" action="ppaction://hlinksldjump"/>
          </p:cNvPr>
          <p:cNvSpPr/>
          <p:nvPr/>
        </p:nvSpPr>
        <p:spPr>
          <a:xfrm>
            <a:off x="8977478" y="1780762"/>
            <a:ext cx="3060000" cy="198000"/>
          </a:xfrm>
          <a:prstGeom prst="rect">
            <a:avLst/>
          </a:prstGeom>
          <a:solidFill>
            <a:schemeClr val="bg1">
              <a:lumMod val="85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6662"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COACHING TOOLS FOR HR</a:t>
            </a:r>
            <a:endParaRPr kumimoji="0" lang="en-US" sz="800" b="0" i="0" u="none" strike="noStrike" kern="1200" cap="none" spc="0" normalizeH="0" baseline="0" noProof="0">
              <a:ln>
                <a:noFill/>
              </a:ln>
              <a:solidFill>
                <a:srgbClr val="FF0000"/>
              </a:solidFill>
              <a:effectLst/>
              <a:uLnTx/>
              <a:uFillTx/>
              <a:latin typeface="Century Gothic" panose="020B0502020202020204" pitchFamily="34" charset="0"/>
              <a:ea typeface="+mn-ea"/>
              <a:cs typeface="+mn-cs"/>
            </a:endParaRPr>
          </a:p>
        </p:txBody>
      </p:sp>
      <p:sp>
        <p:nvSpPr>
          <p:cNvPr id="55" name="Rectangle 54"/>
          <p:cNvSpPr/>
          <p:nvPr/>
        </p:nvSpPr>
        <p:spPr>
          <a:xfrm>
            <a:off x="700088" y="1771237"/>
            <a:ext cx="1422332" cy="21573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6662" rtl="0" eaLnBrk="1" fontAlgn="auto" latinLnBrk="0" hangingPunct="1">
              <a:lnSpc>
                <a:spcPct val="100000"/>
              </a:lnSpc>
              <a:spcBef>
                <a:spcPts val="0"/>
              </a:spcBef>
              <a:spcAft>
                <a:spcPts val="0"/>
              </a:spcAft>
              <a:buClrTx/>
              <a:buSzTx/>
              <a:buFontTx/>
              <a:buNone/>
              <a:tabLst/>
              <a:defRPr/>
            </a:pPr>
            <a:r>
              <a:rPr kumimoji="0" lang="fr-FR" sz="900" b="0" i="0" u="none" strike="noStrike" kern="1200" cap="none" spc="0" normalizeH="0" baseline="0" noProof="0">
                <a:ln>
                  <a:noFill/>
                </a:ln>
                <a:solidFill>
                  <a:prstClr val="white"/>
                </a:solidFill>
                <a:effectLst/>
                <a:uLnTx/>
                <a:uFillTx/>
                <a:latin typeface="Century Gothic" panose="020B0502020202020204" pitchFamily="34" charset="0"/>
                <a:ea typeface="+mn-ea"/>
                <a:cs typeface="+mn-cs"/>
              </a:rPr>
              <a:t>COACHING POSTURE</a:t>
            </a:r>
          </a:p>
        </p:txBody>
      </p:sp>
      <p:sp>
        <p:nvSpPr>
          <p:cNvPr id="64" name="Rectangle 63"/>
          <p:cNvSpPr/>
          <p:nvPr/>
        </p:nvSpPr>
        <p:spPr>
          <a:xfrm>
            <a:off x="700088" y="2682779"/>
            <a:ext cx="1422332" cy="501713"/>
          </a:xfrm>
          <a:prstGeom prst="rect">
            <a:avLst/>
          </a:prstGeom>
          <a:solidFill>
            <a:srgbClr val="E6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6662" rtl="0" eaLnBrk="1" fontAlgn="auto" latinLnBrk="0" hangingPunct="1">
              <a:lnSpc>
                <a:spcPct val="100000"/>
              </a:lnSpc>
              <a:spcBef>
                <a:spcPts val="0"/>
              </a:spcBef>
              <a:spcAft>
                <a:spcPts val="0"/>
              </a:spcAft>
              <a:buClrTx/>
              <a:buSzTx/>
              <a:buFontTx/>
              <a:buNone/>
              <a:tabLst/>
              <a:defRPr/>
            </a:pPr>
            <a:r>
              <a:rPr kumimoji="0" lang="fr-FR" sz="900" b="0" i="0" u="none" strike="noStrike" kern="1200" cap="none" spc="0" normalizeH="0" baseline="0" noProof="0">
                <a:ln>
                  <a:noFill/>
                </a:ln>
                <a:solidFill>
                  <a:prstClr val="white"/>
                </a:solidFill>
                <a:effectLst/>
                <a:uLnTx/>
                <a:uFillTx/>
                <a:latin typeface="Century Gothic" panose="020B0502020202020204" pitchFamily="34" charset="0"/>
                <a:ea typeface="+mn-ea"/>
                <a:cs typeface="+mn-cs"/>
              </a:rPr>
              <a:t>DIGITAL</a:t>
            </a:r>
          </a:p>
        </p:txBody>
      </p:sp>
      <p:sp>
        <p:nvSpPr>
          <p:cNvPr id="65" name="Rectangle 64"/>
          <p:cNvSpPr/>
          <p:nvPr/>
        </p:nvSpPr>
        <p:spPr>
          <a:xfrm>
            <a:off x="2229862" y="2701683"/>
            <a:ext cx="6578080" cy="198000"/>
          </a:xfrm>
          <a:prstGeom prst="rect">
            <a:avLst/>
          </a:prstGeom>
          <a:solidFill>
            <a:schemeClr val="bg1"/>
          </a:solidFill>
          <a:ln w="3175">
            <a:solidFill>
              <a:srgbClr val="E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6662"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DIGITAL HR TOOLBOX</a:t>
            </a:r>
          </a:p>
        </p:txBody>
      </p:sp>
      <p:sp>
        <p:nvSpPr>
          <p:cNvPr id="66" name="Rectangle 65"/>
          <p:cNvSpPr/>
          <p:nvPr/>
        </p:nvSpPr>
        <p:spPr>
          <a:xfrm>
            <a:off x="368786" y="4486743"/>
            <a:ext cx="279907" cy="277200"/>
          </a:xfrm>
          <a:prstGeom prst="rect">
            <a:avLst/>
          </a:prstGeom>
          <a:solidFill>
            <a:srgbClr val="FF696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rIns="0" rtlCol="0" anchor="ctr"/>
          <a:lstStyle/>
          <a:p>
            <a:pPr marL="0" marR="0" lvl="0" indent="0" algn="ctr" defTabSz="606662" rtl="0" eaLnBrk="1" fontAlgn="auto" latinLnBrk="0" hangingPunct="1">
              <a:lnSpc>
                <a:spcPct val="100000"/>
              </a:lnSpc>
              <a:spcBef>
                <a:spcPts val="0"/>
              </a:spcBef>
              <a:spcAft>
                <a:spcPts val="0"/>
              </a:spcAft>
              <a:buClrTx/>
              <a:buSzTx/>
              <a:buFontTx/>
              <a:buNone/>
              <a:tabLst/>
              <a:defRPr/>
            </a:pPr>
            <a:r>
              <a:rPr kumimoji="0" lang="fr-FR" sz="800" b="0" i="0" u="none" strike="noStrike" kern="1200" cap="none" spc="0" normalizeH="0" baseline="0" noProof="0">
                <a:ln>
                  <a:noFill/>
                </a:ln>
                <a:solidFill>
                  <a:prstClr val="white"/>
                </a:solidFill>
                <a:effectLst/>
                <a:uLnTx/>
                <a:uFillTx/>
                <a:latin typeface="Century Gothic" panose="020B0502020202020204" pitchFamily="34" charset="0"/>
                <a:ea typeface="+mn-ea"/>
                <a:cs typeface="+mn-cs"/>
              </a:rPr>
              <a:t>SBN</a:t>
            </a:r>
          </a:p>
        </p:txBody>
      </p:sp>
      <p:sp>
        <p:nvSpPr>
          <p:cNvPr id="67" name="Rectangle 66"/>
          <p:cNvSpPr/>
          <p:nvPr/>
        </p:nvSpPr>
        <p:spPr>
          <a:xfrm>
            <a:off x="700089" y="4485193"/>
            <a:ext cx="1433928" cy="278750"/>
          </a:xfrm>
          <a:prstGeom prst="rect">
            <a:avLst/>
          </a:prstGeom>
          <a:solidFill>
            <a:srgbClr val="FF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6662" rtl="0" eaLnBrk="1" fontAlgn="auto" latinLnBrk="0" hangingPunct="1">
              <a:lnSpc>
                <a:spcPct val="100000"/>
              </a:lnSpc>
              <a:spcBef>
                <a:spcPts val="0"/>
              </a:spcBef>
              <a:spcAft>
                <a:spcPts val="0"/>
              </a:spcAft>
              <a:buClrTx/>
              <a:buSzTx/>
              <a:buFontTx/>
              <a:buNone/>
              <a:tabLst/>
              <a:defRPr/>
            </a:pPr>
            <a:r>
              <a:rPr kumimoji="0" lang="fr-FR" sz="900" b="0" i="0" u="none" strike="noStrike" kern="1200" cap="none" spc="0" normalizeH="0" baseline="0" noProof="0">
                <a:ln>
                  <a:noFill/>
                </a:ln>
                <a:solidFill>
                  <a:prstClr val="white"/>
                </a:solidFill>
                <a:effectLst/>
                <a:uLnTx/>
                <a:uFillTx/>
                <a:latin typeface="Century Gothic" panose="020B0502020202020204" pitchFamily="34" charset="0"/>
                <a:ea typeface="+mn-ea"/>
                <a:cs typeface="+mn-cs"/>
              </a:rPr>
              <a:t>VISION &amp; CULTURE</a:t>
            </a:r>
          </a:p>
        </p:txBody>
      </p:sp>
      <p:sp>
        <p:nvSpPr>
          <p:cNvPr id="68" name="Rectangle 67">
            <a:hlinkClick r:id="rId5" action="ppaction://hlinksldjump"/>
          </p:cNvPr>
          <p:cNvSpPr/>
          <p:nvPr/>
        </p:nvSpPr>
        <p:spPr>
          <a:xfrm>
            <a:off x="2978058" y="4516818"/>
            <a:ext cx="3168379" cy="198000"/>
          </a:xfrm>
          <a:prstGeom prst="rect">
            <a:avLst/>
          </a:prstGeom>
          <a:solidFill>
            <a:schemeClr val="bg1">
              <a:lumMod val="85000"/>
            </a:schemeClr>
          </a:solidFill>
          <a:ln w="3175">
            <a:solidFill>
              <a:srgbClr val="FF69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6662"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HR INSIGHT</a:t>
            </a:r>
          </a:p>
        </p:txBody>
      </p:sp>
      <p:sp>
        <p:nvSpPr>
          <p:cNvPr id="69" name="Rectangle 68">
            <a:hlinkClick r:id="rId6" action="ppaction://hlinksldjump"/>
          </p:cNvPr>
          <p:cNvSpPr/>
          <p:nvPr/>
        </p:nvSpPr>
        <p:spPr>
          <a:xfrm>
            <a:off x="8977478" y="2701051"/>
            <a:ext cx="3060000" cy="198000"/>
          </a:xfrm>
          <a:prstGeom prst="rect">
            <a:avLst/>
          </a:prstGeom>
          <a:solidFill>
            <a:schemeClr val="bg1">
              <a:lumMod val="85000"/>
            </a:schemeClr>
          </a:solidFill>
          <a:ln w="3175">
            <a:solidFill>
              <a:srgbClr val="E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DIGITAL ACTIVATION WORKSHOP (WINE GAME)</a:t>
            </a:r>
          </a:p>
        </p:txBody>
      </p:sp>
      <p:sp>
        <p:nvSpPr>
          <p:cNvPr id="70" name="Rectangle 69">
            <a:hlinkClick r:id="rId4" action="ppaction://hlinksldjump"/>
          </p:cNvPr>
          <p:cNvSpPr/>
          <p:nvPr/>
        </p:nvSpPr>
        <p:spPr>
          <a:xfrm>
            <a:off x="8977478" y="2967442"/>
            <a:ext cx="3060000" cy="198000"/>
          </a:xfrm>
          <a:prstGeom prst="rect">
            <a:avLst/>
          </a:prstGeom>
          <a:solidFill>
            <a:schemeClr val="bg1">
              <a:lumMod val="85000"/>
            </a:schemeClr>
          </a:solidFill>
          <a:ln w="3175">
            <a:solidFill>
              <a:srgbClr val="E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6662"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DIGITAL MANAGEMENT REVERSE MENTORING</a:t>
            </a:r>
          </a:p>
        </p:txBody>
      </p:sp>
      <p:sp>
        <p:nvSpPr>
          <p:cNvPr id="71" name="Rectangle 70"/>
          <p:cNvSpPr/>
          <p:nvPr/>
        </p:nvSpPr>
        <p:spPr>
          <a:xfrm>
            <a:off x="2229862" y="5505889"/>
            <a:ext cx="6512694" cy="198000"/>
          </a:xfrm>
          <a:prstGeom prst="rect">
            <a:avLst/>
          </a:prstGeom>
          <a:solidFill>
            <a:schemeClr val="bg1"/>
          </a:solidFill>
          <a:ln w="317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6662"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HR CONTROLLING &amp; DATA ANALYTICS </a:t>
            </a:r>
          </a:p>
        </p:txBody>
      </p:sp>
      <p:sp>
        <p:nvSpPr>
          <p:cNvPr id="72" name="Rectangle 71">
            <a:hlinkClick r:id="rId7" action="ppaction://hlinksldjump"/>
          </p:cNvPr>
          <p:cNvSpPr/>
          <p:nvPr/>
        </p:nvSpPr>
        <p:spPr>
          <a:xfrm>
            <a:off x="2229862" y="2447930"/>
            <a:ext cx="7877643" cy="198000"/>
          </a:xfrm>
          <a:prstGeom prst="rect">
            <a:avLst/>
          </a:prstGeom>
          <a:solidFill>
            <a:schemeClr val="bg1">
              <a:lumMod val="85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6662"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TRAINING DESIGN &amp; DELIVERY SKILLS LEVEL 1</a:t>
            </a:r>
            <a:endParaRPr kumimoji="0" lang="en-US" sz="800" b="0" i="0" u="none" strike="noStrike" kern="1200" cap="none" spc="0" normalizeH="0" baseline="0" noProof="0">
              <a:ln>
                <a:noFill/>
              </a:ln>
              <a:solidFill>
                <a:srgbClr val="FF0000"/>
              </a:solidFill>
              <a:effectLst/>
              <a:uLnTx/>
              <a:uFillTx/>
              <a:latin typeface="Century Gothic" panose="020B0502020202020204" pitchFamily="34" charset="0"/>
              <a:ea typeface="+mn-ea"/>
              <a:cs typeface="+mn-cs"/>
            </a:endParaRPr>
          </a:p>
        </p:txBody>
      </p:sp>
      <p:sp>
        <p:nvSpPr>
          <p:cNvPr id="75" name="Rectangle 74">
            <a:hlinkClick r:id="rId8" action="ppaction://hlinksldjump"/>
          </p:cNvPr>
          <p:cNvSpPr/>
          <p:nvPr/>
        </p:nvSpPr>
        <p:spPr>
          <a:xfrm>
            <a:off x="8977478" y="1303800"/>
            <a:ext cx="3060000" cy="198000"/>
          </a:xfrm>
          <a:prstGeom prst="rect">
            <a:avLst/>
          </a:prstGeom>
          <a:solidFill>
            <a:schemeClr val="bg1">
              <a:lumMod val="85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6662"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KEYS TO HR</a:t>
            </a:r>
          </a:p>
        </p:txBody>
      </p:sp>
      <p:sp>
        <p:nvSpPr>
          <p:cNvPr id="76" name="Rectangle 75"/>
          <p:cNvSpPr/>
          <p:nvPr/>
        </p:nvSpPr>
        <p:spPr>
          <a:xfrm>
            <a:off x="357191" y="1069654"/>
            <a:ext cx="291502" cy="157472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45988" rtl="0" eaLnBrk="1" fontAlgn="ctr" latinLnBrk="0" hangingPunct="1">
              <a:lnSpc>
                <a:spcPct val="100000"/>
              </a:lnSpc>
              <a:spcBef>
                <a:spcPts val="0"/>
              </a:spcBef>
              <a:spcAft>
                <a:spcPts val="0"/>
              </a:spcAft>
              <a:buClrTx/>
              <a:buSzTx/>
              <a:buFontTx/>
              <a:buNone/>
              <a:tabLst/>
              <a:defRPr/>
            </a:pPr>
            <a:r>
              <a:rPr kumimoji="0" lang="fr-FR" sz="900" b="0" i="0" u="none" strike="noStrike" kern="1200" cap="none" spc="0" normalizeH="0" baseline="0" noProof="0">
                <a:ln>
                  <a:noFill/>
                </a:ln>
                <a:solidFill>
                  <a:prstClr val="white"/>
                </a:solidFill>
                <a:effectLst/>
                <a:uLnTx/>
                <a:uFillTx/>
                <a:latin typeface="Century Gothic" panose="020B0502020202020204" pitchFamily="34" charset="0"/>
                <a:ea typeface="+mn-ea"/>
                <a:cs typeface="+mn-cs"/>
              </a:rPr>
              <a:t>JOB </a:t>
            </a:r>
          </a:p>
          <a:p>
            <a:pPr marL="0" marR="0" lvl="0" indent="0" algn="ctr" defTabSz="945988" rtl="0" eaLnBrk="1" fontAlgn="ctr" latinLnBrk="0" hangingPunct="1">
              <a:lnSpc>
                <a:spcPct val="100000"/>
              </a:lnSpc>
              <a:spcBef>
                <a:spcPts val="0"/>
              </a:spcBef>
              <a:spcAft>
                <a:spcPts val="0"/>
              </a:spcAft>
              <a:buClrTx/>
              <a:buSzTx/>
              <a:buFontTx/>
              <a:buNone/>
              <a:tabLst/>
              <a:defRPr/>
            </a:pPr>
            <a:r>
              <a:rPr kumimoji="0" lang="fr-FR" sz="900" b="0" i="0" u="none" strike="noStrike" kern="1200" cap="none" spc="0" normalizeH="0" baseline="0" noProof="0">
                <a:ln>
                  <a:noFill/>
                </a:ln>
                <a:solidFill>
                  <a:prstClr val="white"/>
                </a:solidFill>
                <a:effectLst/>
                <a:uLnTx/>
                <a:uFillTx/>
                <a:latin typeface="Century Gothic" panose="020B0502020202020204" pitchFamily="34" charset="0"/>
                <a:ea typeface="+mn-ea"/>
                <a:cs typeface="+mn-cs"/>
              </a:rPr>
              <a:t>MUST</a:t>
            </a:r>
          </a:p>
        </p:txBody>
      </p:sp>
      <p:sp>
        <p:nvSpPr>
          <p:cNvPr id="77" name="Rectangle 76"/>
          <p:cNvSpPr/>
          <p:nvPr/>
        </p:nvSpPr>
        <p:spPr>
          <a:xfrm>
            <a:off x="357190" y="2689867"/>
            <a:ext cx="291503" cy="1749834"/>
          </a:xfrm>
          <a:prstGeom prst="rect">
            <a:avLst/>
          </a:prstGeom>
          <a:solidFill>
            <a:srgbClr val="E6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0" tIns="29322" rIns="0" bIns="29322" numCol="1" spcCol="0" rtlCol="0" fromWordArt="0" anchor="ctr" anchorCtr="0" forceAA="0" compatLnSpc="1">
            <a:prstTxWarp prst="textNoShape">
              <a:avLst/>
            </a:prstTxWarp>
            <a:noAutofit/>
          </a:bodyPr>
          <a:lstStyle/>
          <a:p>
            <a:pPr marL="0" marR="0" lvl="0" indent="0" algn="ctr" defTabSz="945988" rtl="0" eaLnBrk="1" fontAlgn="ctr" latinLnBrk="0" hangingPunct="1">
              <a:lnSpc>
                <a:spcPct val="100000"/>
              </a:lnSpc>
              <a:spcBef>
                <a:spcPts val="0"/>
              </a:spcBef>
              <a:spcAft>
                <a:spcPts val="0"/>
              </a:spcAft>
              <a:buClrTx/>
              <a:buSzTx/>
              <a:buFontTx/>
              <a:buNone/>
              <a:tabLst/>
              <a:defRPr/>
            </a:pPr>
            <a:r>
              <a:rPr kumimoji="0" lang="fr-FR" sz="800" b="0" i="0" u="none" strike="noStrike" kern="1200" cap="none" spc="0" normalizeH="0" baseline="0" noProof="0">
                <a:ln>
                  <a:noFill/>
                </a:ln>
                <a:solidFill>
                  <a:prstClr val="white"/>
                </a:solidFill>
                <a:effectLst/>
                <a:uLnTx/>
                <a:uFillTx/>
                <a:latin typeface="Century Gothic" panose="020B0502020202020204" pitchFamily="34" charset="0"/>
                <a:ea typeface="+mn-ea"/>
                <a:cs typeface="+mn-cs"/>
              </a:rPr>
              <a:t>BUSINESS</a:t>
            </a:r>
          </a:p>
          <a:p>
            <a:pPr marL="0" marR="0" lvl="0" indent="0" algn="ctr" defTabSz="945988" rtl="0" eaLnBrk="1" fontAlgn="ctr" latinLnBrk="0" hangingPunct="1">
              <a:lnSpc>
                <a:spcPct val="100000"/>
              </a:lnSpc>
              <a:spcBef>
                <a:spcPts val="0"/>
              </a:spcBef>
              <a:spcAft>
                <a:spcPts val="0"/>
              </a:spcAft>
              <a:buClrTx/>
              <a:buSzTx/>
              <a:buFontTx/>
              <a:buNone/>
              <a:tabLst/>
              <a:defRPr/>
            </a:pPr>
            <a:r>
              <a:rPr kumimoji="0" lang="fr-FR" sz="900" b="0" i="0" u="none" strike="noStrike" kern="1200" cap="none" spc="0" normalizeH="0" baseline="0" noProof="0">
                <a:ln>
                  <a:noFill/>
                </a:ln>
                <a:solidFill>
                  <a:prstClr val="white"/>
                </a:solidFill>
                <a:effectLst/>
                <a:uLnTx/>
                <a:uFillTx/>
                <a:latin typeface="Century Gothic" panose="020B0502020202020204" pitchFamily="34" charset="0"/>
                <a:ea typeface="+mn-ea"/>
                <a:cs typeface="+mn-cs"/>
              </a:rPr>
              <a:t> MUST</a:t>
            </a:r>
          </a:p>
        </p:txBody>
      </p:sp>
      <p:sp>
        <p:nvSpPr>
          <p:cNvPr id="85" name="Rectangle 84"/>
          <p:cNvSpPr/>
          <p:nvPr/>
        </p:nvSpPr>
        <p:spPr>
          <a:xfrm>
            <a:off x="700088" y="2032356"/>
            <a:ext cx="1422332" cy="6120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6662" rtl="0" eaLnBrk="1" fontAlgn="auto" latinLnBrk="0" hangingPunct="1">
              <a:lnSpc>
                <a:spcPct val="100000"/>
              </a:lnSpc>
              <a:spcBef>
                <a:spcPts val="0"/>
              </a:spcBef>
              <a:spcAft>
                <a:spcPts val="0"/>
              </a:spcAft>
              <a:buClrTx/>
              <a:buSzTx/>
              <a:buFontTx/>
              <a:buNone/>
              <a:tabLst/>
              <a:defRPr/>
            </a:pPr>
            <a:r>
              <a:rPr kumimoji="0" lang="fr-FR" sz="900" b="0" i="0" u="none" strike="noStrike" kern="1200" cap="none" spc="0" normalizeH="0" baseline="0" noProof="0">
                <a:ln>
                  <a:noFill/>
                </a:ln>
                <a:solidFill>
                  <a:prstClr val="white"/>
                </a:solidFill>
                <a:effectLst/>
                <a:uLnTx/>
                <a:uFillTx/>
                <a:latin typeface="Century Gothic" panose="020B0502020202020204" pitchFamily="34" charset="0"/>
                <a:ea typeface="+mn-ea"/>
                <a:cs typeface="+mn-cs"/>
              </a:rPr>
              <a:t>LEARNING </a:t>
            </a:r>
          </a:p>
        </p:txBody>
      </p:sp>
      <p:sp>
        <p:nvSpPr>
          <p:cNvPr id="90" name="ZoneTexte 89"/>
          <p:cNvSpPr txBox="1"/>
          <p:nvPr/>
        </p:nvSpPr>
        <p:spPr>
          <a:xfrm>
            <a:off x="8996159" y="779825"/>
            <a:ext cx="3071516" cy="338554"/>
          </a:xfrm>
          <a:prstGeom prst="rect">
            <a:avLst/>
          </a:prstGeom>
          <a:noFill/>
        </p:spPr>
        <p:txBody>
          <a:bodyPr wrap="square" lIns="0" rIns="0" rtlCol="0" anchor="t">
            <a:spAutoFit/>
          </a:bodyPr>
          <a:lstStyle/>
          <a:p>
            <a:pPr algn="ctr" defTabSz="945988">
              <a:defRPr/>
            </a:pPr>
            <a:r>
              <a:rPr kumimoji="0" lang="en-US" sz="800" b="0" i="0" u="none" strike="noStrike" kern="1200" cap="none" spc="0" normalizeH="0" baseline="0" noProof="0">
                <a:ln>
                  <a:noFill/>
                </a:ln>
                <a:effectLst/>
                <a:uLnTx/>
                <a:uFillTx/>
                <a:latin typeface="Century Gothic"/>
              </a:rPr>
              <a:t>HR Director (Country HRD, Specialist HRD, Division/Zone HRD) &amp; HR Sr Manager (</a:t>
            </a:r>
            <a:r>
              <a:rPr lang="en-US" sz="800">
                <a:latin typeface="Century Gothic"/>
              </a:rPr>
              <a:t>E.g. Country</a:t>
            </a:r>
            <a:r>
              <a:rPr kumimoji="0" lang="en-US" sz="800" b="0" i="0" u="none" strike="noStrike" kern="1200" cap="none" spc="0" normalizeH="0" baseline="0" noProof="0">
                <a:ln>
                  <a:noFill/>
                </a:ln>
                <a:effectLst/>
                <a:uLnTx/>
                <a:uFillTx/>
                <a:latin typeface="Century Gothic"/>
              </a:rPr>
              <a:t> Sr HRM)</a:t>
            </a:r>
          </a:p>
        </p:txBody>
      </p:sp>
      <p:sp>
        <p:nvSpPr>
          <p:cNvPr id="91" name="Rectangle 90">
            <a:hlinkClick r:id="rId6" action="ppaction://hlinksldjump"/>
          </p:cNvPr>
          <p:cNvSpPr/>
          <p:nvPr/>
        </p:nvSpPr>
        <p:spPr>
          <a:xfrm>
            <a:off x="2229862" y="1771237"/>
            <a:ext cx="6576060" cy="198000"/>
          </a:xfrm>
          <a:prstGeom prst="rect">
            <a:avLst/>
          </a:prstGeom>
          <a:solidFill>
            <a:schemeClr val="bg1">
              <a:lumMod val="85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6662"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FACE TO FACE FOR HR</a:t>
            </a:r>
            <a:endParaRPr kumimoji="0" lang="en-US" sz="800" b="0" i="0" u="none" strike="noStrike" kern="1200" cap="none" spc="0" normalizeH="0" baseline="0" noProof="0">
              <a:ln>
                <a:noFill/>
              </a:ln>
              <a:solidFill>
                <a:srgbClr val="FF0000"/>
              </a:solidFill>
              <a:effectLst/>
              <a:uLnTx/>
              <a:uFillTx/>
              <a:latin typeface="Century Gothic" panose="020B0502020202020204" pitchFamily="34" charset="0"/>
              <a:ea typeface="+mn-ea"/>
              <a:cs typeface="+mn-cs"/>
            </a:endParaRPr>
          </a:p>
        </p:txBody>
      </p:sp>
      <p:sp>
        <p:nvSpPr>
          <p:cNvPr id="93" name="Rectangle 92"/>
          <p:cNvSpPr/>
          <p:nvPr/>
        </p:nvSpPr>
        <p:spPr>
          <a:xfrm>
            <a:off x="700088" y="5505889"/>
            <a:ext cx="1422332" cy="19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6662" rtl="0" eaLnBrk="1" fontAlgn="auto" latinLnBrk="0" hangingPunct="1">
              <a:lnSpc>
                <a:spcPct val="100000"/>
              </a:lnSpc>
              <a:spcBef>
                <a:spcPts val="0"/>
              </a:spcBef>
              <a:spcAft>
                <a:spcPts val="0"/>
              </a:spcAft>
              <a:buClrTx/>
              <a:buSzTx/>
              <a:buFontTx/>
              <a:buNone/>
              <a:tabLst/>
              <a:defRPr/>
            </a:pPr>
            <a:r>
              <a:rPr kumimoji="0" lang="fr-FR" sz="900" b="0" i="0" u="none" strike="noStrike" kern="1200" cap="none" spc="0" normalizeH="0" baseline="0" noProof="0">
                <a:ln>
                  <a:noFill/>
                </a:ln>
                <a:solidFill>
                  <a:prstClr val="white"/>
                </a:solidFill>
                <a:effectLst/>
                <a:uLnTx/>
                <a:uFillTx/>
                <a:latin typeface="Century Gothic" panose="020B0502020202020204" pitchFamily="34" charset="0"/>
                <a:ea typeface="+mn-ea"/>
                <a:cs typeface="+mn-cs"/>
              </a:rPr>
              <a:t>HR CONTROLLING</a:t>
            </a:r>
          </a:p>
        </p:txBody>
      </p:sp>
      <p:pic>
        <p:nvPicPr>
          <p:cNvPr id="51" name="Image 50">
            <a:hlinkClick r:id="rId3"/>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7633975" y="1069654"/>
            <a:ext cx="570652" cy="240275"/>
          </a:xfrm>
          <a:prstGeom prst="rect">
            <a:avLst/>
          </a:prstGeom>
        </p:spPr>
      </p:pic>
      <p:sp>
        <p:nvSpPr>
          <p:cNvPr id="57" name="Rectangle 56"/>
          <p:cNvSpPr/>
          <p:nvPr/>
        </p:nvSpPr>
        <p:spPr>
          <a:xfrm>
            <a:off x="700088" y="4801297"/>
            <a:ext cx="1422332" cy="19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6662" rtl="0" eaLnBrk="1" fontAlgn="auto" latinLnBrk="0" hangingPunct="1">
              <a:lnSpc>
                <a:spcPct val="100000"/>
              </a:lnSpc>
              <a:spcBef>
                <a:spcPts val="0"/>
              </a:spcBef>
              <a:spcAft>
                <a:spcPts val="0"/>
              </a:spcAft>
              <a:buClrTx/>
              <a:buSzTx/>
              <a:buFontTx/>
              <a:buNone/>
              <a:tabLst/>
              <a:defRPr/>
            </a:pPr>
            <a:r>
              <a:rPr kumimoji="0" lang="fr-FR" sz="900" b="0" i="0" u="none" strike="noStrike" kern="1200" cap="none" spc="0" normalizeH="0" baseline="0" noProof="0">
                <a:ln>
                  <a:noFill/>
                </a:ln>
                <a:solidFill>
                  <a:prstClr val="white"/>
                </a:solidFill>
                <a:effectLst/>
                <a:uLnTx/>
                <a:uFillTx/>
                <a:latin typeface="Century Gothic" panose="020B0502020202020204" pitchFamily="34" charset="0"/>
                <a:ea typeface="+mn-ea"/>
                <a:cs typeface="+mn-cs"/>
              </a:rPr>
              <a:t>HR</a:t>
            </a:r>
          </a:p>
        </p:txBody>
      </p:sp>
      <p:sp>
        <p:nvSpPr>
          <p:cNvPr id="59" name="Rectangle 58">
            <a:hlinkClick r:id="rId10"/>
          </p:cNvPr>
          <p:cNvSpPr/>
          <p:nvPr/>
        </p:nvSpPr>
        <p:spPr>
          <a:xfrm>
            <a:off x="2229862" y="4801297"/>
            <a:ext cx="9864000" cy="198000"/>
          </a:xfrm>
          <a:prstGeom prst="rect">
            <a:avLst/>
          </a:prstGeom>
          <a:solidFill>
            <a:schemeClr val="bg1"/>
          </a:solidFill>
          <a:ln w="317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6662"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CURATED MOOCS FOR HR</a:t>
            </a:r>
          </a:p>
        </p:txBody>
      </p:sp>
      <p:sp>
        <p:nvSpPr>
          <p:cNvPr id="60" name="Rectangle 59">
            <a:hlinkClick r:id="rId11"/>
          </p:cNvPr>
          <p:cNvSpPr/>
          <p:nvPr/>
        </p:nvSpPr>
        <p:spPr>
          <a:xfrm>
            <a:off x="2229862" y="5033876"/>
            <a:ext cx="3168000" cy="198000"/>
          </a:xfrm>
          <a:prstGeom prst="rect">
            <a:avLst/>
          </a:prstGeom>
          <a:solidFill>
            <a:schemeClr val="bg1"/>
          </a:solidFill>
          <a:ln w="317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6662"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GRAPHIC FACILITATION 1</a:t>
            </a:r>
          </a:p>
        </p:txBody>
      </p:sp>
      <p:sp>
        <p:nvSpPr>
          <p:cNvPr id="61" name="Rectangle 60"/>
          <p:cNvSpPr/>
          <p:nvPr/>
        </p:nvSpPr>
        <p:spPr>
          <a:xfrm>
            <a:off x="357190" y="4801297"/>
            <a:ext cx="291503" cy="902592"/>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58643" tIns="29322" rIns="58643" bIns="29322" numCol="1" spcCol="0" rtlCol="0" fromWordArt="0" anchor="ctr" anchorCtr="0" forceAA="0" compatLnSpc="1">
            <a:prstTxWarp prst="textNoShape">
              <a:avLst/>
            </a:prstTxWarp>
            <a:noAutofit/>
          </a:bodyPr>
          <a:lstStyle/>
          <a:p>
            <a:pPr marL="0" marR="0" lvl="0" indent="0" algn="ctr" defTabSz="945988" rtl="0" eaLnBrk="1" fontAlgn="ctr" latinLnBrk="0" hangingPunct="1">
              <a:lnSpc>
                <a:spcPct val="100000"/>
              </a:lnSpc>
              <a:spcBef>
                <a:spcPts val="0"/>
              </a:spcBef>
              <a:spcAft>
                <a:spcPts val="0"/>
              </a:spcAft>
              <a:buClrTx/>
              <a:buSzTx/>
              <a:buFontTx/>
              <a:buNone/>
              <a:tabLst/>
              <a:defRPr/>
            </a:pPr>
            <a:r>
              <a:rPr kumimoji="0" lang="fr-FR" sz="900" b="0" i="0" u="none" strike="noStrike" kern="1200" cap="none" spc="0" normalizeH="0" baseline="0" noProof="0">
                <a:ln>
                  <a:noFill/>
                </a:ln>
                <a:solidFill>
                  <a:prstClr val="white"/>
                </a:solidFill>
                <a:effectLst/>
                <a:uLnTx/>
                <a:uFillTx/>
                <a:latin typeface="Century Gothic" panose="020B0502020202020204" pitchFamily="34" charset="0"/>
                <a:ea typeface="+mn-ea"/>
                <a:cs typeface="+mn-cs"/>
              </a:rPr>
              <a:t>ONLINE</a:t>
            </a:r>
          </a:p>
        </p:txBody>
      </p:sp>
      <p:sp>
        <p:nvSpPr>
          <p:cNvPr id="62" name="Rectangle 61"/>
          <p:cNvSpPr/>
          <p:nvPr/>
        </p:nvSpPr>
        <p:spPr>
          <a:xfrm>
            <a:off x="700088" y="5033876"/>
            <a:ext cx="1422332" cy="19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6662" rtl="0" eaLnBrk="1" fontAlgn="auto" latinLnBrk="0" hangingPunct="1">
              <a:lnSpc>
                <a:spcPct val="100000"/>
              </a:lnSpc>
              <a:spcBef>
                <a:spcPts val="0"/>
              </a:spcBef>
              <a:spcAft>
                <a:spcPts val="0"/>
              </a:spcAft>
              <a:buClrTx/>
              <a:buSzTx/>
              <a:buFontTx/>
              <a:buNone/>
              <a:tabLst/>
              <a:defRPr/>
            </a:pPr>
            <a:r>
              <a:rPr kumimoji="0" lang="fr-FR" sz="900" b="0" i="0" u="none" strike="noStrike" kern="1200" cap="none" spc="0" normalizeH="0" baseline="0" noProof="0">
                <a:ln>
                  <a:noFill/>
                </a:ln>
                <a:solidFill>
                  <a:prstClr val="white"/>
                </a:solidFill>
                <a:effectLst/>
                <a:uLnTx/>
                <a:uFillTx/>
                <a:latin typeface="Century Gothic" panose="020B0502020202020204" pitchFamily="34" charset="0"/>
                <a:ea typeface="+mn-ea"/>
                <a:cs typeface="+mn-cs"/>
              </a:rPr>
              <a:t>LEARNING</a:t>
            </a:r>
          </a:p>
        </p:txBody>
      </p:sp>
      <p:sp>
        <p:nvSpPr>
          <p:cNvPr id="95" name="Rectangle 94"/>
          <p:cNvSpPr/>
          <p:nvPr/>
        </p:nvSpPr>
        <p:spPr>
          <a:xfrm>
            <a:off x="700088" y="5746835"/>
            <a:ext cx="1422332" cy="443912"/>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fr-FR" sz="900" b="0" i="0" u="none" strike="noStrike" kern="1200" cap="none" spc="0" normalizeH="0" baseline="0" noProof="0">
                <a:ln>
                  <a:noFill/>
                </a:ln>
                <a:solidFill>
                  <a:prstClr val="white"/>
                </a:solidFill>
                <a:effectLst/>
                <a:uLnTx/>
                <a:uFillTx/>
                <a:latin typeface="Century Gothic" panose="020B0502020202020204" pitchFamily="34" charset="0"/>
                <a:ea typeface="+mn-ea"/>
                <a:cs typeface="+mn-cs"/>
              </a:rPr>
              <a:t>REWARDS</a:t>
            </a:r>
          </a:p>
        </p:txBody>
      </p:sp>
      <p:sp>
        <p:nvSpPr>
          <p:cNvPr id="98" name="Rectangle 97"/>
          <p:cNvSpPr/>
          <p:nvPr/>
        </p:nvSpPr>
        <p:spPr>
          <a:xfrm>
            <a:off x="700088" y="6465117"/>
            <a:ext cx="1422332" cy="198000"/>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fr-FR" sz="900" b="0" i="0" u="none" strike="noStrike" kern="1200" cap="none" spc="0" normalizeH="0" baseline="0" noProof="0">
                <a:ln>
                  <a:noFill/>
                </a:ln>
                <a:solidFill>
                  <a:prstClr val="white"/>
                </a:solidFill>
                <a:effectLst/>
                <a:uLnTx/>
                <a:uFillTx/>
                <a:latin typeface="Century Gothic" panose="020B0502020202020204" pitchFamily="34" charset="0"/>
                <a:ea typeface="+mn-ea"/>
                <a:cs typeface="+mn-cs"/>
              </a:rPr>
              <a:t>DESIGN THINKING</a:t>
            </a:r>
          </a:p>
        </p:txBody>
      </p:sp>
      <p:sp>
        <p:nvSpPr>
          <p:cNvPr id="99" name="Rectangle 98"/>
          <p:cNvSpPr/>
          <p:nvPr/>
        </p:nvSpPr>
        <p:spPr>
          <a:xfrm>
            <a:off x="2229862" y="6465117"/>
            <a:ext cx="3168000" cy="198000"/>
          </a:xfrm>
          <a:prstGeom prst="rect">
            <a:avLst/>
          </a:prstGeom>
          <a:solidFill>
            <a:schemeClr val="bg1"/>
          </a:solidFill>
          <a:ln w="3175">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6662"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DESIGN THINKING FOR HR</a:t>
            </a:r>
          </a:p>
        </p:txBody>
      </p:sp>
      <p:sp>
        <p:nvSpPr>
          <p:cNvPr id="103" name="Rectangle 102"/>
          <p:cNvSpPr/>
          <p:nvPr/>
        </p:nvSpPr>
        <p:spPr>
          <a:xfrm>
            <a:off x="2229862" y="5269485"/>
            <a:ext cx="3168000" cy="198000"/>
          </a:xfrm>
          <a:prstGeom prst="rect">
            <a:avLst/>
          </a:prstGeom>
          <a:solidFill>
            <a:schemeClr val="bg1"/>
          </a:solidFill>
          <a:ln w="317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6662"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REWARDS ESSENTIALS</a:t>
            </a:r>
          </a:p>
        </p:txBody>
      </p:sp>
      <p:sp>
        <p:nvSpPr>
          <p:cNvPr id="104" name="Rectangle 103">
            <a:hlinkClick r:id="rId12" action="ppaction://hlinksldjump"/>
          </p:cNvPr>
          <p:cNvSpPr/>
          <p:nvPr/>
        </p:nvSpPr>
        <p:spPr>
          <a:xfrm>
            <a:off x="2229862" y="5746835"/>
            <a:ext cx="6512694" cy="198000"/>
          </a:xfrm>
          <a:prstGeom prst="rect">
            <a:avLst/>
          </a:prstGeom>
          <a:solidFill>
            <a:schemeClr val="bg1">
              <a:lumMod val="85000"/>
            </a:schemeClr>
          </a:solidFill>
          <a:ln w="3175">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6662"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REWARDS IMMERSION</a:t>
            </a:r>
          </a:p>
        </p:txBody>
      </p:sp>
      <p:sp>
        <p:nvSpPr>
          <p:cNvPr id="108" name="Rectangle 107"/>
          <p:cNvSpPr/>
          <p:nvPr/>
        </p:nvSpPr>
        <p:spPr>
          <a:xfrm>
            <a:off x="357190" y="5746835"/>
            <a:ext cx="291503" cy="916282"/>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58643" tIns="29322" rIns="58643" bIns="29322" numCol="1" spcCol="0" rtlCol="0" fromWordArt="0" anchor="ctr" anchorCtr="0" forceAA="0" compatLnSpc="1">
            <a:prstTxWarp prst="textNoShape">
              <a:avLst/>
            </a:prstTxWarp>
            <a:noAutofit/>
          </a:bodyPr>
          <a:lstStyle/>
          <a:p>
            <a:pPr marL="0" marR="0" lvl="0" indent="0" algn="ctr" defTabSz="945988" rtl="0" eaLnBrk="1" fontAlgn="ctr" latinLnBrk="0" hangingPunct="1">
              <a:lnSpc>
                <a:spcPct val="100000"/>
              </a:lnSpc>
              <a:spcBef>
                <a:spcPts val="0"/>
              </a:spcBef>
              <a:spcAft>
                <a:spcPts val="0"/>
              </a:spcAft>
              <a:buClrTx/>
              <a:buSzTx/>
              <a:buFontTx/>
              <a:buNone/>
              <a:tabLst/>
              <a:defRPr/>
            </a:pPr>
            <a:r>
              <a:rPr kumimoji="0" lang="fr-FR" sz="900" b="0" i="0" u="none" strike="noStrike" kern="1200" cap="none" spc="0" normalizeH="0" baseline="0" noProof="0">
                <a:ln>
                  <a:noFill/>
                </a:ln>
                <a:solidFill>
                  <a:prstClr val="white"/>
                </a:solidFill>
                <a:effectLst/>
                <a:uLnTx/>
                <a:uFillTx/>
                <a:latin typeface="Century Gothic" panose="020B0502020202020204" pitchFamily="34" charset="0"/>
                <a:ea typeface="+mn-ea"/>
                <a:cs typeface="+mn-cs"/>
              </a:rPr>
              <a:t>FLEX</a:t>
            </a:r>
          </a:p>
        </p:txBody>
      </p:sp>
      <p:sp>
        <p:nvSpPr>
          <p:cNvPr id="113" name="Rectangle 112">
            <a:hlinkClick r:id="rId13" action="ppaction://hlinksldjump"/>
          </p:cNvPr>
          <p:cNvSpPr/>
          <p:nvPr/>
        </p:nvSpPr>
        <p:spPr>
          <a:xfrm>
            <a:off x="2230353" y="5992747"/>
            <a:ext cx="3168001" cy="198000"/>
          </a:xfrm>
          <a:prstGeom prst="rect">
            <a:avLst/>
          </a:prstGeom>
          <a:solidFill>
            <a:schemeClr val="bg1">
              <a:lumMod val="85000"/>
            </a:schemeClr>
          </a:solidFill>
          <a:ln w="3175">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6662"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PAYROLL &amp; ADMINISTRATION PROCESSES</a:t>
            </a:r>
          </a:p>
        </p:txBody>
      </p:sp>
      <p:sp>
        <p:nvSpPr>
          <p:cNvPr id="114" name="Rectangle 113"/>
          <p:cNvSpPr/>
          <p:nvPr/>
        </p:nvSpPr>
        <p:spPr>
          <a:xfrm>
            <a:off x="700088" y="6224821"/>
            <a:ext cx="1433928" cy="207525"/>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fr-FR" sz="900" b="0" i="0" u="none" strike="noStrike" kern="1200" cap="none" spc="0" normalizeH="0" baseline="0" noProof="0">
                <a:ln>
                  <a:noFill/>
                </a:ln>
                <a:solidFill>
                  <a:prstClr val="white"/>
                </a:solidFill>
                <a:effectLst/>
                <a:uLnTx/>
                <a:uFillTx/>
                <a:latin typeface="Century Gothic" panose="020B0502020202020204" pitchFamily="34" charset="0"/>
                <a:ea typeface="+mn-ea"/>
                <a:cs typeface="+mn-cs"/>
              </a:rPr>
              <a:t>LABOR SKILLS</a:t>
            </a:r>
          </a:p>
        </p:txBody>
      </p:sp>
      <p:sp>
        <p:nvSpPr>
          <p:cNvPr id="115" name="Rectangle 114">
            <a:hlinkClick r:id="rId14" action="ppaction://hlinksldjump"/>
          </p:cNvPr>
          <p:cNvSpPr/>
          <p:nvPr/>
        </p:nvSpPr>
        <p:spPr>
          <a:xfrm>
            <a:off x="2230354" y="6234347"/>
            <a:ext cx="3168000" cy="198000"/>
          </a:xfrm>
          <a:prstGeom prst="rect">
            <a:avLst/>
          </a:prstGeom>
          <a:solidFill>
            <a:schemeClr val="bg1">
              <a:lumMod val="85000"/>
            </a:schemeClr>
          </a:solidFill>
          <a:ln w="3175">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6662"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EMPLOYMENT LAW</a:t>
            </a:r>
          </a:p>
        </p:txBody>
      </p:sp>
      <p:pic>
        <p:nvPicPr>
          <p:cNvPr id="116" name="Image 115"/>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4431412" y="5248348"/>
            <a:ext cx="570652" cy="240275"/>
          </a:xfrm>
          <a:prstGeom prst="rect">
            <a:avLst/>
          </a:prstGeom>
        </p:spPr>
      </p:pic>
      <p:sp>
        <p:nvSpPr>
          <p:cNvPr id="117" name="Rectangle à coins arrondis 116"/>
          <p:cNvSpPr/>
          <p:nvPr/>
        </p:nvSpPr>
        <p:spPr>
          <a:xfrm>
            <a:off x="5091610" y="5315306"/>
            <a:ext cx="468000" cy="106359"/>
          </a:xfrm>
          <a:prstGeom prst="round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451312" rtl="0" eaLnBrk="1" fontAlgn="auto" latinLnBrk="0" hangingPunct="1">
              <a:lnSpc>
                <a:spcPct val="100000"/>
              </a:lnSpc>
              <a:spcBef>
                <a:spcPts val="0"/>
              </a:spcBef>
              <a:spcAft>
                <a:spcPts val="0"/>
              </a:spcAft>
              <a:buClrTx/>
              <a:buSzTx/>
              <a:buFontTx/>
              <a:buNone/>
              <a:tabLst/>
              <a:defRPr/>
            </a:pPr>
            <a:r>
              <a:rPr kumimoji="0" lang="fr-FR" sz="600" b="1" i="0" u="none" strike="noStrike" kern="1200" cap="none" spc="0" normalizeH="0" baseline="0" noProof="0">
                <a:ln>
                  <a:noFill/>
                </a:ln>
                <a:solidFill>
                  <a:srgbClr val="FF0000"/>
                </a:solidFill>
                <a:effectLst/>
                <a:uLnTx/>
                <a:uFillTx/>
                <a:latin typeface="Century Gothic" panose="020B0502020202020204" pitchFamily="34" charset="0"/>
                <a:ea typeface="+mn-ea"/>
                <a:cs typeface="+mn-cs"/>
              </a:rPr>
              <a:t>To Come</a:t>
            </a:r>
          </a:p>
        </p:txBody>
      </p:sp>
      <p:pic>
        <p:nvPicPr>
          <p:cNvPr id="118" name="Image 117">
            <a:hlinkClick r:id="rId11"/>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4545712" y="5012739"/>
            <a:ext cx="570652" cy="240275"/>
          </a:xfrm>
          <a:prstGeom prst="rect">
            <a:avLst/>
          </a:prstGeom>
        </p:spPr>
      </p:pic>
      <p:pic>
        <p:nvPicPr>
          <p:cNvPr id="119" name="Picture 7" descr="http://opencollection.files.wordpress.com/2013/09/coursera-logo-nobg.png">
            <a:hlinkClick r:id="rId10"/>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031143" y="4846297"/>
            <a:ext cx="538093" cy="1080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22" name="Rectangle 121"/>
          <p:cNvSpPr/>
          <p:nvPr/>
        </p:nvSpPr>
        <p:spPr>
          <a:xfrm>
            <a:off x="700088" y="5269485"/>
            <a:ext cx="1422332" cy="19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6662" rtl="0" eaLnBrk="1" fontAlgn="auto" latinLnBrk="0" hangingPunct="1">
              <a:lnSpc>
                <a:spcPct val="100000"/>
              </a:lnSpc>
              <a:spcBef>
                <a:spcPts val="0"/>
              </a:spcBef>
              <a:spcAft>
                <a:spcPts val="0"/>
              </a:spcAft>
              <a:buClrTx/>
              <a:buSzTx/>
              <a:buFontTx/>
              <a:buNone/>
              <a:tabLst/>
              <a:defRPr/>
            </a:pPr>
            <a:r>
              <a:rPr kumimoji="0" lang="fr-FR" sz="900" b="0" i="0" u="none" strike="noStrike" kern="1200" cap="none" spc="0" normalizeH="0" baseline="0" noProof="0">
                <a:ln>
                  <a:noFill/>
                </a:ln>
                <a:solidFill>
                  <a:prstClr val="white"/>
                </a:solidFill>
                <a:effectLst/>
                <a:uLnTx/>
                <a:uFillTx/>
                <a:latin typeface="Century Gothic" panose="020B0502020202020204" pitchFamily="34" charset="0"/>
                <a:ea typeface="+mn-ea"/>
                <a:cs typeface="+mn-cs"/>
              </a:rPr>
              <a:t>REWARDS</a:t>
            </a:r>
          </a:p>
        </p:txBody>
      </p:sp>
      <p:sp>
        <p:nvSpPr>
          <p:cNvPr id="124" name="Rectangle à coins arrondis 123"/>
          <p:cNvSpPr/>
          <p:nvPr/>
        </p:nvSpPr>
        <p:spPr>
          <a:xfrm>
            <a:off x="5091610" y="6510938"/>
            <a:ext cx="468000" cy="106359"/>
          </a:xfrm>
          <a:prstGeom prst="round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451312" rtl="0" eaLnBrk="1" fontAlgn="auto" latinLnBrk="0" hangingPunct="1">
              <a:lnSpc>
                <a:spcPct val="100000"/>
              </a:lnSpc>
              <a:spcBef>
                <a:spcPts val="0"/>
              </a:spcBef>
              <a:spcAft>
                <a:spcPts val="0"/>
              </a:spcAft>
              <a:buClrTx/>
              <a:buSzTx/>
              <a:buFontTx/>
              <a:buNone/>
              <a:tabLst/>
              <a:defRPr/>
            </a:pPr>
            <a:r>
              <a:rPr kumimoji="0" lang="fr-FR" sz="600" b="1" i="0" u="none" strike="noStrike" kern="1200" cap="none" spc="0" normalizeH="0" baseline="0" noProof="0">
                <a:ln>
                  <a:noFill/>
                </a:ln>
                <a:solidFill>
                  <a:srgbClr val="FF0000"/>
                </a:solidFill>
                <a:effectLst/>
                <a:uLnTx/>
                <a:uFillTx/>
                <a:latin typeface="Century Gothic" panose="020B0502020202020204" pitchFamily="34" charset="0"/>
                <a:ea typeface="+mn-ea"/>
                <a:cs typeface="+mn-cs"/>
              </a:rPr>
              <a:t>To Come</a:t>
            </a:r>
          </a:p>
        </p:txBody>
      </p:sp>
      <p:sp>
        <p:nvSpPr>
          <p:cNvPr id="78" name="Rectangle 77"/>
          <p:cNvSpPr/>
          <p:nvPr/>
        </p:nvSpPr>
        <p:spPr>
          <a:xfrm>
            <a:off x="102584" y="1069653"/>
            <a:ext cx="214806" cy="3694289"/>
          </a:xfrm>
          <a:prstGeom prst="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451312" rtl="0" eaLnBrk="1" fontAlgn="ctr"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FFFFFF"/>
                </a:solidFill>
                <a:effectLst/>
                <a:uLnTx/>
                <a:uFillTx/>
                <a:latin typeface="Century Gothic" panose="020B0502020202020204" pitchFamily="34" charset="0"/>
                <a:ea typeface="+mn-ea"/>
                <a:cs typeface="+mn-cs"/>
              </a:rPr>
              <a:t>PRESCRIBED</a:t>
            </a:r>
          </a:p>
        </p:txBody>
      </p:sp>
      <p:sp>
        <p:nvSpPr>
          <p:cNvPr id="79" name="Rectangle 78"/>
          <p:cNvSpPr/>
          <p:nvPr/>
        </p:nvSpPr>
        <p:spPr>
          <a:xfrm>
            <a:off x="91136" y="4801297"/>
            <a:ext cx="224750" cy="18618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451312" rtl="0" eaLnBrk="1" fontAlgn="ctr"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FFFFFF"/>
                </a:solidFill>
                <a:effectLst/>
                <a:uLnTx/>
                <a:uFillTx/>
                <a:latin typeface="Century Gothic" panose="020B0502020202020204" pitchFamily="34" charset="0"/>
                <a:ea typeface="+mn-ea"/>
                <a:cs typeface="+mn-cs"/>
              </a:rPr>
              <a:t>SELF-DIRECTED</a:t>
            </a:r>
          </a:p>
        </p:txBody>
      </p:sp>
      <p:sp>
        <p:nvSpPr>
          <p:cNvPr id="80" name="ZoneTexte 79"/>
          <p:cNvSpPr txBox="1"/>
          <p:nvPr/>
        </p:nvSpPr>
        <p:spPr>
          <a:xfrm>
            <a:off x="62562" y="23621"/>
            <a:ext cx="3672498"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all" spc="0" normalizeH="0" baseline="0" noProof="0">
                <a:ln>
                  <a:noFill/>
                </a:ln>
                <a:solidFill>
                  <a:schemeClr val="bg1"/>
                </a:solidFill>
                <a:effectLst/>
                <a:uLnTx/>
                <a:uFillTx/>
                <a:latin typeface="Century Gothic" panose="020B0502020202020204" pitchFamily="34" charset="0"/>
                <a:ea typeface="+mn-ea"/>
                <a:cs typeface="+mn-cs"/>
              </a:rPr>
              <a:t>Human Resource</a:t>
            </a:r>
            <a:r>
              <a:rPr kumimoji="0" lang="en-US" altLang="zh-CN" sz="1400" b="1" i="0" u="none" strike="noStrike" kern="1200" cap="all" spc="0" normalizeH="0" baseline="0" noProof="0">
                <a:ln>
                  <a:noFill/>
                </a:ln>
                <a:solidFill>
                  <a:schemeClr val="bg1"/>
                </a:solidFill>
                <a:effectLst/>
                <a:uLnTx/>
                <a:uFillTx/>
                <a:latin typeface="Century Gothic" panose="020B0502020202020204" pitchFamily="34" charset="0"/>
                <a:ea typeface="+mn-ea"/>
                <a:cs typeface="+mn-cs"/>
              </a:rPr>
              <a:t>s</a:t>
            </a:r>
            <a:endParaRPr kumimoji="0" lang="en-GB" sz="1400" b="1" i="0" u="none" strike="noStrike" kern="1200" cap="all" spc="0" normalizeH="0" baseline="0" noProof="0">
              <a:ln>
                <a:noFill/>
              </a:ln>
              <a:solidFill>
                <a:schemeClr val="bg1"/>
              </a:solidFill>
              <a:effectLst/>
              <a:uLnTx/>
              <a:uFillTx/>
              <a:latin typeface="Century Gothic" panose="020B0502020202020204" pitchFamily="34" charset="0"/>
              <a:ea typeface="+mn-ea"/>
              <a:cs typeface="+mn-cs"/>
            </a:endParaRPr>
          </a:p>
        </p:txBody>
      </p:sp>
      <p:sp>
        <p:nvSpPr>
          <p:cNvPr id="81" name="Rectangle 80">
            <a:hlinkClick r:id="rId16" action="ppaction://hlinksldjump"/>
          </p:cNvPr>
          <p:cNvSpPr/>
          <p:nvPr/>
        </p:nvSpPr>
        <p:spPr>
          <a:xfrm>
            <a:off x="2229862" y="1534948"/>
            <a:ext cx="3178261" cy="198000"/>
          </a:xfrm>
          <a:prstGeom prst="rect">
            <a:avLst/>
          </a:prstGeom>
          <a:solidFill>
            <a:schemeClr val="bg1">
              <a:lumMod val="85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6662"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TALENT ACQUISITION STUDIO</a:t>
            </a:r>
            <a:endParaRPr kumimoji="0" lang="en-US" sz="800" b="0" i="0" u="none" strike="noStrike" kern="1200" cap="none" spc="0" normalizeH="0" baseline="0" noProof="0">
              <a:ln>
                <a:noFill/>
              </a:ln>
              <a:solidFill>
                <a:srgbClr val="FF0000"/>
              </a:solidFill>
              <a:effectLst/>
              <a:uLnTx/>
              <a:uFillTx/>
              <a:latin typeface="Century Gothic" panose="020B0502020202020204" pitchFamily="34" charset="0"/>
              <a:ea typeface="+mn-ea"/>
              <a:cs typeface="+mn-cs"/>
            </a:endParaRPr>
          </a:p>
        </p:txBody>
      </p:sp>
      <p:sp>
        <p:nvSpPr>
          <p:cNvPr id="82" name="Rectangle 81">
            <a:hlinkClick r:id="rId17" action="ppaction://hlinksldjump"/>
          </p:cNvPr>
          <p:cNvSpPr/>
          <p:nvPr/>
        </p:nvSpPr>
        <p:spPr>
          <a:xfrm>
            <a:off x="8977478" y="1534948"/>
            <a:ext cx="3060000" cy="198000"/>
          </a:xfrm>
          <a:prstGeom prst="rect">
            <a:avLst/>
          </a:prstGeom>
          <a:solidFill>
            <a:schemeClr val="bg1">
              <a:lumMod val="85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6662" rtl="0" eaLnBrk="1" fontAlgn="auto" latinLnBrk="0" hangingPunct="1">
              <a:lnSpc>
                <a:spcPct val="100000"/>
              </a:lnSpc>
              <a:spcBef>
                <a:spcPts val="0"/>
              </a:spcBef>
              <a:spcAft>
                <a:spcPts val="0"/>
              </a:spcAft>
              <a:buClrTx/>
              <a:buSzTx/>
              <a:buFontTx/>
              <a:buNone/>
              <a:tabLst/>
              <a:defRPr/>
            </a:pPr>
            <a:r>
              <a:rPr lang="en-US" sz="900">
                <a:solidFill>
                  <a:prstClr val="black"/>
                </a:solidFill>
                <a:latin typeface="Century Gothic" panose="020B0502020202020204" pitchFamily="34" charset="0"/>
                <a:hlinkClick r:id="rId18" action="ppaction://hlinksldjump"/>
              </a:rPr>
              <a:t>TALENT</a:t>
            </a:r>
            <a:r>
              <a:rPr kumimoji="0" lang="en-US"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 ACQUISITION PRO</a:t>
            </a:r>
            <a:endParaRPr kumimoji="0" lang="en-US" sz="900" b="0" i="0" u="none" strike="noStrike" kern="1200" cap="none" spc="0" normalizeH="0" baseline="0" noProof="0">
              <a:ln>
                <a:noFill/>
              </a:ln>
              <a:solidFill>
                <a:srgbClr val="FF0000"/>
              </a:solidFill>
              <a:effectLst/>
              <a:uLnTx/>
              <a:uFillTx/>
              <a:latin typeface="Century Gothic" panose="020B0502020202020204" pitchFamily="34" charset="0"/>
              <a:ea typeface="+mn-ea"/>
              <a:cs typeface="+mn-cs"/>
            </a:endParaRPr>
          </a:p>
        </p:txBody>
      </p:sp>
      <p:sp>
        <p:nvSpPr>
          <p:cNvPr id="83" name="Rectangle 82"/>
          <p:cNvSpPr/>
          <p:nvPr/>
        </p:nvSpPr>
        <p:spPr>
          <a:xfrm>
            <a:off x="700088" y="1534948"/>
            <a:ext cx="1422332" cy="198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6662" rtl="0" eaLnBrk="1" fontAlgn="auto" latinLnBrk="0" hangingPunct="1">
              <a:lnSpc>
                <a:spcPct val="100000"/>
              </a:lnSpc>
              <a:spcBef>
                <a:spcPts val="0"/>
              </a:spcBef>
              <a:spcAft>
                <a:spcPts val="0"/>
              </a:spcAft>
              <a:buClrTx/>
              <a:buSzTx/>
              <a:buFontTx/>
              <a:buNone/>
              <a:tabLst/>
              <a:defRPr/>
            </a:pPr>
            <a:r>
              <a:rPr kumimoji="0" lang="fr-FR" sz="900" b="0" i="0" u="none" strike="noStrike" kern="1200" cap="none" spc="0" normalizeH="0" baseline="0" noProof="0">
                <a:ln>
                  <a:noFill/>
                </a:ln>
                <a:solidFill>
                  <a:prstClr val="white"/>
                </a:solidFill>
                <a:effectLst/>
                <a:uLnTx/>
                <a:uFillTx/>
                <a:latin typeface="Century Gothic" panose="020B0502020202020204" pitchFamily="34" charset="0"/>
                <a:ea typeface="+mn-ea"/>
                <a:cs typeface="+mn-cs"/>
              </a:rPr>
              <a:t>TALENT ACQUISITION</a:t>
            </a:r>
          </a:p>
        </p:txBody>
      </p:sp>
      <p:pic>
        <p:nvPicPr>
          <p:cNvPr id="73" name="Image 72"/>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6573382" y="5484752"/>
            <a:ext cx="570652" cy="240275"/>
          </a:xfrm>
          <a:prstGeom prst="rect">
            <a:avLst/>
          </a:prstGeom>
        </p:spPr>
      </p:pic>
      <p:sp>
        <p:nvSpPr>
          <p:cNvPr id="74" name="Rectangle à coins arrondis 73"/>
          <p:cNvSpPr/>
          <p:nvPr/>
        </p:nvSpPr>
        <p:spPr>
          <a:xfrm>
            <a:off x="8355483" y="5452108"/>
            <a:ext cx="468000" cy="106359"/>
          </a:xfrm>
          <a:prstGeom prst="round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451312" rtl="0" eaLnBrk="1" fontAlgn="auto" latinLnBrk="0" hangingPunct="1">
              <a:lnSpc>
                <a:spcPct val="100000"/>
              </a:lnSpc>
              <a:spcBef>
                <a:spcPts val="0"/>
              </a:spcBef>
              <a:spcAft>
                <a:spcPts val="0"/>
              </a:spcAft>
              <a:buClrTx/>
              <a:buSzTx/>
              <a:buFontTx/>
              <a:buNone/>
              <a:tabLst/>
              <a:defRPr/>
            </a:pPr>
            <a:r>
              <a:rPr kumimoji="0" lang="fr-FR" sz="600" b="1" i="0" u="none" strike="noStrike" kern="1200" cap="none" spc="0" normalizeH="0" baseline="0" noProof="0">
                <a:ln>
                  <a:noFill/>
                </a:ln>
                <a:solidFill>
                  <a:srgbClr val="FF0000"/>
                </a:solidFill>
                <a:effectLst/>
                <a:uLnTx/>
                <a:uFillTx/>
                <a:latin typeface="Century Gothic" panose="020B0502020202020204" pitchFamily="34" charset="0"/>
                <a:ea typeface="+mn-ea"/>
                <a:cs typeface="+mn-cs"/>
              </a:rPr>
              <a:t>To Come</a:t>
            </a:r>
          </a:p>
        </p:txBody>
      </p:sp>
      <p:pic>
        <p:nvPicPr>
          <p:cNvPr id="2" name="Image 1">
            <a:hlinkClick r:id="rId19"/>
          </p:cNvPr>
          <p:cNvPicPr>
            <a:picLocks noChangeAspect="1"/>
          </p:cNvPicPr>
          <p:nvPr/>
        </p:nvPicPr>
        <p:blipFill>
          <a:blip r:embed="rId20"/>
          <a:stretch>
            <a:fillRect/>
          </a:stretch>
        </p:blipFill>
        <p:spPr>
          <a:xfrm>
            <a:off x="6200213" y="2745771"/>
            <a:ext cx="404699" cy="125851"/>
          </a:xfrm>
          <a:prstGeom prst="rect">
            <a:avLst/>
          </a:prstGeom>
        </p:spPr>
      </p:pic>
      <p:sp>
        <p:nvSpPr>
          <p:cNvPr id="86" name="Rectangle 85"/>
          <p:cNvSpPr/>
          <p:nvPr/>
        </p:nvSpPr>
        <p:spPr>
          <a:xfrm>
            <a:off x="2229860" y="2026135"/>
            <a:ext cx="9807617" cy="378000"/>
          </a:xfrm>
          <a:prstGeom prst="rect">
            <a:avLst/>
          </a:prstGeom>
          <a:solidFill>
            <a:schemeClr val="bg1"/>
          </a:solidFill>
          <a:ln w="3175">
            <a:solidFill>
              <a:srgbClr val="E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6662"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endParaRPr>
          </a:p>
        </p:txBody>
      </p:sp>
      <p:sp>
        <p:nvSpPr>
          <p:cNvPr id="110" name="Rectangle 109">
            <a:hlinkClick r:id="rId21"/>
          </p:cNvPr>
          <p:cNvSpPr/>
          <p:nvPr/>
        </p:nvSpPr>
        <p:spPr>
          <a:xfrm>
            <a:off x="3688664" y="2101949"/>
            <a:ext cx="1339008" cy="252000"/>
          </a:xfrm>
          <a:prstGeom prst="rect">
            <a:avLst/>
          </a:prstGeom>
          <a:solidFill>
            <a:schemeClr val="bg1"/>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1312" rtl="0" eaLnBrk="1" fontAlgn="auto" latinLnBrk="0" hangingPunct="1">
              <a:lnSpc>
                <a:spcPct val="100000"/>
              </a:lnSpc>
              <a:spcBef>
                <a:spcPts val="0"/>
              </a:spcBef>
              <a:spcAft>
                <a:spcPts val="0"/>
              </a:spcAft>
              <a:buClrTx/>
              <a:buSzTx/>
              <a:buFontTx/>
              <a:buNone/>
              <a:tabLst/>
              <a:defRPr/>
            </a:pPr>
            <a:r>
              <a:rPr kumimoji="0" lang="en-GB" sz="800" b="0" i="0" u="none" strike="noStrike" kern="1200" cap="all" spc="0" normalizeH="0" baseline="0" noProof="0">
                <a:ln>
                  <a:noFill/>
                </a:ln>
                <a:solidFill>
                  <a:srgbClr val="000000"/>
                </a:solidFill>
                <a:effectLst/>
                <a:uLnTx/>
                <a:uFillTx/>
                <a:latin typeface="Century Gothic" panose="020B0502020202020204" pitchFamily="34" charset="0"/>
                <a:ea typeface="+mn-ea"/>
                <a:cs typeface="+mn-cs"/>
              </a:rPr>
              <a:t>Welcome to</a:t>
            </a:r>
          </a:p>
          <a:p>
            <a:pPr marL="0" marR="0" lvl="0" indent="0" algn="l" defTabSz="451312" rtl="0" eaLnBrk="1" fontAlgn="auto" latinLnBrk="0" hangingPunct="1">
              <a:lnSpc>
                <a:spcPct val="100000"/>
              </a:lnSpc>
              <a:spcBef>
                <a:spcPts val="0"/>
              </a:spcBef>
              <a:spcAft>
                <a:spcPts val="0"/>
              </a:spcAft>
              <a:buClrTx/>
              <a:buSzTx/>
              <a:buFontTx/>
              <a:buNone/>
              <a:tabLst/>
              <a:defRPr/>
            </a:pPr>
            <a:r>
              <a:rPr kumimoji="0" lang="en-GB" sz="800" b="0" i="0" u="none" strike="noStrike" kern="1200" cap="all" spc="0" normalizeH="0" baseline="0" noProof="0">
                <a:ln>
                  <a:noFill/>
                </a:ln>
                <a:solidFill>
                  <a:srgbClr val="000000"/>
                </a:solidFill>
                <a:effectLst/>
                <a:uLnTx/>
                <a:uFillTx/>
                <a:latin typeface="Century Gothic" panose="020B0502020202020204" pitchFamily="34" charset="0"/>
                <a:ea typeface="+mn-ea"/>
                <a:cs typeface="+mn-cs"/>
              </a:rPr>
              <a:t>Learning</a:t>
            </a:r>
          </a:p>
        </p:txBody>
      </p:sp>
      <p:pic>
        <p:nvPicPr>
          <p:cNvPr id="111" name="Image 110">
            <a:hlinkClick r:id="rId21"/>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4457020" y="2107812"/>
            <a:ext cx="570652" cy="240275"/>
          </a:xfrm>
          <a:prstGeom prst="rect">
            <a:avLst/>
          </a:prstGeom>
        </p:spPr>
      </p:pic>
      <p:sp>
        <p:nvSpPr>
          <p:cNvPr id="112" name="Rectangle 111">
            <a:hlinkClick r:id="rId22"/>
          </p:cNvPr>
          <p:cNvSpPr/>
          <p:nvPr/>
        </p:nvSpPr>
        <p:spPr>
          <a:xfrm>
            <a:off x="5107403" y="2101949"/>
            <a:ext cx="1618944" cy="252000"/>
          </a:xfrm>
          <a:prstGeom prst="rect">
            <a:avLst/>
          </a:prstGeom>
          <a:solidFill>
            <a:schemeClr val="bg1"/>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1312" rtl="0" eaLnBrk="1" fontAlgn="auto" latinLnBrk="0" hangingPunct="1">
              <a:lnSpc>
                <a:spcPct val="100000"/>
              </a:lnSpc>
              <a:spcBef>
                <a:spcPts val="0"/>
              </a:spcBef>
              <a:spcAft>
                <a:spcPts val="0"/>
              </a:spcAft>
              <a:buClrTx/>
              <a:buSzTx/>
              <a:buFontTx/>
              <a:buNone/>
              <a:tabLst/>
              <a:defRPr/>
            </a:pPr>
            <a:r>
              <a:rPr kumimoji="0" lang="en-GB" sz="800" b="0" i="0" u="none" strike="noStrike" kern="1200" cap="all" spc="0" normalizeH="0" baseline="0" noProof="0">
                <a:ln>
                  <a:noFill/>
                </a:ln>
                <a:solidFill>
                  <a:srgbClr val="000000"/>
                </a:solidFill>
                <a:effectLst/>
                <a:uLnTx/>
                <a:uFillTx/>
                <a:latin typeface="Century Gothic" panose="020B0502020202020204" pitchFamily="34" charset="0"/>
                <a:ea typeface="+mn-ea"/>
                <a:cs typeface="+mn-cs"/>
              </a:rPr>
              <a:t>Unity &amp; </a:t>
            </a:r>
            <a:r>
              <a:rPr kumimoji="0" lang="en-GB" sz="800" b="0" i="0" u="none" strike="noStrike" kern="1200" cap="all" spc="0" normalizeH="0" baseline="0" noProof="0" err="1">
                <a:ln>
                  <a:noFill/>
                </a:ln>
                <a:solidFill>
                  <a:srgbClr val="000000"/>
                </a:solidFill>
                <a:effectLst/>
                <a:uLnTx/>
                <a:uFillTx/>
                <a:latin typeface="Century Gothic" panose="020B0502020202020204" pitchFamily="34" charset="0"/>
                <a:ea typeface="+mn-ea"/>
                <a:cs typeface="+mn-cs"/>
              </a:rPr>
              <a:t>Formetris</a:t>
            </a:r>
            <a:endParaRPr kumimoji="0" lang="en-GB" sz="800" b="0" i="0" u="none" strike="noStrike" kern="1200" cap="all" spc="0" normalizeH="0" baseline="0" noProof="0">
              <a:ln>
                <a:noFill/>
              </a:ln>
              <a:solidFill>
                <a:srgbClr val="000000"/>
              </a:solidFill>
              <a:effectLst/>
              <a:uLnTx/>
              <a:uFillTx/>
              <a:latin typeface="Century Gothic" panose="020B0502020202020204" pitchFamily="34" charset="0"/>
              <a:ea typeface="+mn-ea"/>
              <a:cs typeface="+mn-cs"/>
            </a:endParaRPr>
          </a:p>
          <a:p>
            <a:pPr marL="0" marR="0" lvl="0" indent="0" algn="l" defTabSz="451312" rtl="0" eaLnBrk="1" fontAlgn="auto" latinLnBrk="0" hangingPunct="1">
              <a:lnSpc>
                <a:spcPct val="100000"/>
              </a:lnSpc>
              <a:spcBef>
                <a:spcPts val="0"/>
              </a:spcBef>
              <a:spcAft>
                <a:spcPts val="0"/>
              </a:spcAft>
              <a:buClrTx/>
              <a:buSzTx/>
              <a:buFontTx/>
              <a:buNone/>
              <a:tabLst/>
              <a:defRPr/>
            </a:pPr>
            <a:r>
              <a:rPr kumimoji="0" lang="en-GB" sz="800" b="0" i="0" u="none" strike="noStrike" kern="1200" cap="all" spc="0" normalizeH="0" baseline="0" noProof="0">
                <a:ln>
                  <a:noFill/>
                </a:ln>
                <a:solidFill>
                  <a:srgbClr val="000000"/>
                </a:solidFill>
                <a:effectLst/>
                <a:uLnTx/>
                <a:uFillTx/>
                <a:latin typeface="Century Gothic" panose="020B0502020202020204" pitchFamily="34" charset="0"/>
                <a:ea typeface="+mn-ea"/>
                <a:cs typeface="+mn-cs"/>
              </a:rPr>
              <a:t>        Essentials</a:t>
            </a:r>
          </a:p>
        </p:txBody>
      </p:sp>
      <p:pic>
        <p:nvPicPr>
          <p:cNvPr id="120" name="Image 119">
            <a:hlinkClick r:id="rId22"/>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6155695" y="2107812"/>
            <a:ext cx="570652" cy="240275"/>
          </a:xfrm>
          <a:prstGeom prst="rect">
            <a:avLst/>
          </a:prstGeom>
        </p:spPr>
      </p:pic>
      <p:sp>
        <p:nvSpPr>
          <p:cNvPr id="121" name="ZoneTexte 120"/>
          <p:cNvSpPr txBox="1"/>
          <p:nvPr/>
        </p:nvSpPr>
        <p:spPr>
          <a:xfrm>
            <a:off x="2379245" y="2068995"/>
            <a:ext cx="127564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Learning </a:t>
            </a:r>
            <a:r>
              <a:rPr kumimoji="0" lang="en-GB" sz="800" b="0" i="0" u="none" strike="noStrike" kern="1200" cap="none" spc="0" normalizeH="0" baseline="0" noProof="0" err="1">
                <a:ln>
                  <a:noFill/>
                </a:ln>
                <a:solidFill>
                  <a:prstClr val="black"/>
                </a:solidFill>
                <a:effectLst/>
                <a:uLnTx/>
                <a:uFillTx/>
                <a:latin typeface="Century Gothic" panose="020B0502020202020204" pitchFamily="34" charset="0"/>
                <a:ea typeface="+mn-ea"/>
                <a:cs typeface="+mn-cs"/>
              </a:rPr>
              <a:t>Onboarding</a:t>
            </a:r>
            <a:r>
              <a:rPr kumimoji="0" lang="en-GB" sz="8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 Program:</a:t>
            </a:r>
          </a:p>
        </p:txBody>
      </p:sp>
      <p:sp>
        <p:nvSpPr>
          <p:cNvPr id="123" name="Rectangle 122">
            <a:hlinkClick r:id="rId23"/>
          </p:cNvPr>
          <p:cNvSpPr/>
          <p:nvPr/>
        </p:nvSpPr>
        <p:spPr>
          <a:xfrm>
            <a:off x="6797053" y="2101949"/>
            <a:ext cx="1370080" cy="252000"/>
          </a:xfrm>
          <a:prstGeom prst="rect">
            <a:avLst/>
          </a:prstGeom>
          <a:solidFill>
            <a:schemeClr val="bg1"/>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1312" rtl="0" eaLnBrk="1" fontAlgn="auto" latinLnBrk="0" hangingPunct="1">
              <a:lnSpc>
                <a:spcPct val="100000"/>
              </a:lnSpc>
              <a:spcBef>
                <a:spcPts val="0"/>
              </a:spcBef>
              <a:spcAft>
                <a:spcPts val="0"/>
              </a:spcAft>
              <a:buClrTx/>
              <a:buSzTx/>
              <a:buFontTx/>
              <a:buNone/>
              <a:tabLst/>
              <a:defRPr/>
            </a:pPr>
            <a:r>
              <a:rPr kumimoji="0" lang="en-GB" sz="800" b="0" i="0" u="none" strike="noStrike" kern="1200" cap="all" spc="0" normalizeH="0" baseline="0" noProof="0">
                <a:ln>
                  <a:noFill/>
                </a:ln>
                <a:solidFill>
                  <a:srgbClr val="000000"/>
                </a:solidFill>
                <a:effectLst/>
                <a:uLnTx/>
                <a:uFillTx/>
                <a:latin typeface="Century Gothic" panose="020B0502020202020204" pitchFamily="34" charset="0"/>
                <a:ea typeface="+mn-ea"/>
                <a:cs typeface="+mn-cs"/>
              </a:rPr>
              <a:t>My Learning</a:t>
            </a:r>
          </a:p>
          <a:p>
            <a:pPr marL="0" marR="0" lvl="0" indent="0" algn="l" defTabSz="451312" rtl="0" eaLnBrk="1" fontAlgn="auto" latinLnBrk="0" hangingPunct="1">
              <a:lnSpc>
                <a:spcPct val="100000"/>
              </a:lnSpc>
              <a:spcBef>
                <a:spcPts val="0"/>
              </a:spcBef>
              <a:spcAft>
                <a:spcPts val="0"/>
              </a:spcAft>
              <a:buClrTx/>
              <a:buSzTx/>
              <a:buFontTx/>
              <a:buNone/>
              <a:tabLst/>
              <a:defRPr/>
            </a:pPr>
            <a:r>
              <a:rPr kumimoji="0" lang="en-GB" sz="800" b="0" i="0" u="none" strike="noStrike" kern="1200" cap="all" spc="0" normalizeH="0" baseline="0" noProof="0">
                <a:ln>
                  <a:noFill/>
                </a:ln>
                <a:solidFill>
                  <a:srgbClr val="000000"/>
                </a:solidFill>
                <a:effectLst/>
                <a:uLnTx/>
                <a:uFillTx/>
                <a:latin typeface="Century Gothic" panose="020B0502020202020204" pitchFamily="34" charset="0"/>
                <a:ea typeface="+mn-ea"/>
                <a:cs typeface="+mn-cs"/>
              </a:rPr>
              <a:t>   Essentials</a:t>
            </a:r>
          </a:p>
        </p:txBody>
      </p:sp>
      <p:pic>
        <p:nvPicPr>
          <p:cNvPr id="126" name="Image 125">
            <a:hlinkClick r:id="rId23"/>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7596481" y="2107812"/>
            <a:ext cx="570652" cy="240275"/>
          </a:xfrm>
          <a:prstGeom prst="rect">
            <a:avLst/>
          </a:prstGeom>
        </p:spPr>
      </p:pic>
      <p:sp>
        <p:nvSpPr>
          <p:cNvPr id="127" name="Rectangle 126">
            <a:hlinkClick r:id="rId24"/>
          </p:cNvPr>
          <p:cNvSpPr/>
          <p:nvPr/>
        </p:nvSpPr>
        <p:spPr>
          <a:xfrm>
            <a:off x="8251528" y="2101949"/>
            <a:ext cx="1559435" cy="252000"/>
          </a:xfrm>
          <a:prstGeom prst="rect">
            <a:avLst/>
          </a:prstGeom>
          <a:solidFill>
            <a:schemeClr val="bg1"/>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1312" rtl="0" eaLnBrk="1" fontAlgn="auto" latinLnBrk="0" hangingPunct="1">
              <a:lnSpc>
                <a:spcPct val="100000"/>
              </a:lnSpc>
              <a:spcBef>
                <a:spcPts val="0"/>
              </a:spcBef>
              <a:spcAft>
                <a:spcPts val="0"/>
              </a:spcAft>
              <a:buClrTx/>
              <a:buSzTx/>
              <a:buFontTx/>
              <a:buNone/>
              <a:tabLst/>
              <a:defRPr/>
            </a:pPr>
            <a:r>
              <a:rPr kumimoji="0" lang="en-GB" sz="800" b="0" i="0" u="none" strike="noStrike" kern="1200" cap="all" spc="0" normalizeH="0" baseline="0" noProof="0">
                <a:ln>
                  <a:noFill/>
                </a:ln>
                <a:solidFill>
                  <a:srgbClr val="000000"/>
                </a:solidFill>
                <a:effectLst/>
                <a:uLnTx/>
                <a:uFillTx/>
                <a:latin typeface="Century Gothic" panose="020B0502020202020204" pitchFamily="34" charset="0"/>
                <a:ea typeface="+mn-ea"/>
                <a:cs typeface="+mn-cs"/>
              </a:rPr>
              <a:t>Carol Statistics</a:t>
            </a:r>
          </a:p>
          <a:p>
            <a:pPr marL="0" marR="0" lvl="0" indent="0" algn="l" defTabSz="451312" rtl="0" eaLnBrk="1" fontAlgn="auto" latinLnBrk="0" hangingPunct="1">
              <a:lnSpc>
                <a:spcPct val="100000"/>
              </a:lnSpc>
              <a:spcBef>
                <a:spcPts val="0"/>
              </a:spcBef>
              <a:spcAft>
                <a:spcPts val="0"/>
              </a:spcAft>
              <a:buClrTx/>
              <a:buSzTx/>
              <a:buFontTx/>
              <a:buNone/>
              <a:tabLst/>
              <a:defRPr/>
            </a:pPr>
            <a:r>
              <a:rPr kumimoji="0" lang="en-GB" sz="800" b="0" i="0" u="none" strike="noStrike" kern="1200" cap="all" spc="0" normalizeH="0" baseline="0" noProof="0">
                <a:ln>
                  <a:noFill/>
                </a:ln>
                <a:solidFill>
                  <a:srgbClr val="000000"/>
                </a:solidFill>
                <a:effectLst/>
                <a:uLnTx/>
                <a:uFillTx/>
                <a:latin typeface="Century Gothic" panose="020B0502020202020204" pitchFamily="34" charset="0"/>
                <a:ea typeface="+mn-ea"/>
                <a:cs typeface="+mn-cs"/>
              </a:rPr>
              <a:t>       Essentials</a:t>
            </a:r>
          </a:p>
        </p:txBody>
      </p:sp>
      <p:pic>
        <p:nvPicPr>
          <p:cNvPr id="128" name="Image 127">
            <a:hlinkClick r:id="rId24"/>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9240311" y="2107812"/>
            <a:ext cx="570652" cy="240275"/>
          </a:xfrm>
          <a:prstGeom prst="rect">
            <a:avLst/>
          </a:prstGeom>
        </p:spPr>
      </p:pic>
      <p:sp>
        <p:nvSpPr>
          <p:cNvPr id="129" name="Rectangle 128">
            <a:hlinkClick r:id="rId25"/>
          </p:cNvPr>
          <p:cNvSpPr/>
          <p:nvPr/>
        </p:nvSpPr>
        <p:spPr>
          <a:xfrm>
            <a:off x="9918403" y="2101949"/>
            <a:ext cx="1417741" cy="252000"/>
          </a:xfrm>
          <a:prstGeom prst="rect">
            <a:avLst/>
          </a:prstGeom>
          <a:solidFill>
            <a:schemeClr val="bg1"/>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1312" rtl="0" eaLnBrk="1" fontAlgn="auto" latinLnBrk="0" hangingPunct="1">
              <a:lnSpc>
                <a:spcPct val="100000"/>
              </a:lnSpc>
              <a:spcBef>
                <a:spcPts val="0"/>
              </a:spcBef>
              <a:spcAft>
                <a:spcPts val="0"/>
              </a:spcAft>
              <a:buClrTx/>
              <a:buSzTx/>
              <a:buFontTx/>
              <a:buNone/>
              <a:tabLst/>
              <a:defRPr/>
            </a:pPr>
            <a:r>
              <a:rPr kumimoji="0" lang="en-GB" sz="800" b="0" i="0" u="none" strike="noStrike" kern="1200" cap="all" spc="0" normalizeH="0" baseline="0" noProof="0">
                <a:ln>
                  <a:noFill/>
                </a:ln>
                <a:solidFill>
                  <a:srgbClr val="000000"/>
                </a:solidFill>
                <a:effectLst/>
                <a:uLnTx/>
                <a:uFillTx/>
                <a:latin typeface="Century Gothic" panose="020B0502020202020204" pitchFamily="34" charset="0"/>
                <a:ea typeface="+mn-ea"/>
                <a:cs typeface="+mn-cs"/>
              </a:rPr>
              <a:t>   Learning</a:t>
            </a:r>
          </a:p>
          <a:p>
            <a:pPr marL="0" marR="0" lvl="0" indent="0" algn="l" defTabSz="451312" rtl="0" eaLnBrk="1" fontAlgn="auto" latinLnBrk="0" hangingPunct="1">
              <a:lnSpc>
                <a:spcPct val="100000"/>
              </a:lnSpc>
              <a:spcBef>
                <a:spcPts val="0"/>
              </a:spcBef>
              <a:spcAft>
                <a:spcPts val="0"/>
              </a:spcAft>
              <a:buClrTx/>
              <a:buSzTx/>
              <a:buFontTx/>
              <a:buNone/>
              <a:tabLst/>
              <a:defRPr/>
            </a:pPr>
            <a:r>
              <a:rPr kumimoji="0" lang="en-GB" sz="800" b="0" i="0" u="none" strike="noStrike" kern="1200" cap="all" spc="0" normalizeH="0" baseline="0" noProof="0">
                <a:ln>
                  <a:noFill/>
                </a:ln>
                <a:solidFill>
                  <a:srgbClr val="000000"/>
                </a:solidFill>
                <a:effectLst/>
                <a:uLnTx/>
                <a:uFillTx/>
                <a:latin typeface="Century Gothic" panose="020B0502020202020204" pitchFamily="34" charset="0"/>
                <a:ea typeface="+mn-ea"/>
                <a:cs typeface="+mn-cs"/>
              </a:rPr>
              <a:t>undercover</a:t>
            </a:r>
          </a:p>
        </p:txBody>
      </p:sp>
      <p:pic>
        <p:nvPicPr>
          <p:cNvPr id="130" name="Image 129">
            <a:hlinkClick r:id="rId25"/>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10765492" y="2107812"/>
            <a:ext cx="570652" cy="240275"/>
          </a:xfrm>
          <a:prstGeom prst="rect">
            <a:avLst/>
          </a:prstGeom>
        </p:spPr>
      </p:pic>
      <p:sp>
        <p:nvSpPr>
          <p:cNvPr id="89" name="Rectangle 88"/>
          <p:cNvSpPr/>
          <p:nvPr/>
        </p:nvSpPr>
        <p:spPr>
          <a:xfrm>
            <a:off x="700088" y="3212760"/>
            <a:ext cx="1432101" cy="198000"/>
          </a:xfrm>
          <a:prstGeom prst="rect">
            <a:avLst/>
          </a:prstGeom>
          <a:solidFill>
            <a:srgbClr val="E6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6662"/>
            <a:r>
              <a:rPr lang="fr-FR" sz="900">
                <a:solidFill>
                  <a:prstClr val="white"/>
                </a:solidFill>
                <a:latin typeface="Century Gothic" panose="020B0502020202020204" pitchFamily="34" charset="0"/>
              </a:rPr>
              <a:t>TALENT ACQUISITION</a:t>
            </a:r>
          </a:p>
        </p:txBody>
      </p:sp>
      <p:sp>
        <p:nvSpPr>
          <p:cNvPr id="94" name="Rectangle 93"/>
          <p:cNvSpPr/>
          <p:nvPr/>
        </p:nvSpPr>
        <p:spPr>
          <a:xfrm>
            <a:off x="700088" y="3669857"/>
            <a:ext cx="1422332" cy="436195"/>
          </a:xfrm>
          <a:prstGeom prst="rect">
            <a:avLst/>
          </a:prstGeom>
          <a:solidFill>
            <a:srgbClr val="E6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6662"/>
            <a:r>
              <a:rPr lang="fr-FR" sz="900">
                <a:solidFill>
                  <a:prstClr val="white"/>
                </a:solidFill>
                <a:latin typeface="Century Gothic" panose="020B0502020202020204" pitchFamily="34" charset="0"/>
              </a:rPr>
              <a:t>LEARNING</a:t>
            </a:r>
          </a:p>
        </p:txBody>
      </p:sp>
      <p:sp>
        <p:nvSpPr>
          <p:cNvPr id="96" name="Rectangle 95"/>
          <p:cNvSpPr/>
          <p:nvPr/>
        </p:nvSpPr>
        <p:spPr>
          <a:xfrm>
            <a:off x="700088" y="4124736"/>
            <a:ext cx="1422332" cy="314965"/>
          </a:xfrm>
          <a:prstGeom prst="rect">
            <a:avLst/>
          </a:prstGeom>
          <a:solidFill>
            <a:srgbClr val="E6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6662"/>
            <a:r>
              <a:rPr lang="fr-FR" sz="900">
                <a:solidFill>
                  <a:prstClr val="white"/>
                </a:solidFill>
                <a:latin typeface="Century Gothic" panose="020B0502020202020204" pitchFamily="34" charset="0"/>
              </a:rPr>
              <a:t>ORG. DEVELOPMENT &amp; CHANGE MGMT</a:t>
            </a:r>
          </a:p>
        </p:txBody>
      </p:sp>
      <p:sp>
        <p:nvSpPr>
          <p:cNvPr id="102" name="Rectangle 101">
            <a:hlinkClick r:id="rId26" action="ppaction://hlinksldjump"/>
          </p:cNvPr>
          <p:cNvSpPr/>
          <p:nvPr/>
        </p:nvSpPr>
        <p:spPr>
          <a:xfrm>
            <a:off x="2229862" y="4182362"/>
            <a:ext cx="3168000" cy="198000"/>
          </a:xfrm>
          <a:prstGeom prst="rect">
            <a:avLst/>
          </a:prstGeom>
          <a:solidFill>
            <a:schemeClr val="bg1">
              <a:lumMod val="85000"/>
            </a:schemeClr>
          </a:solidFill>
          <a:ln w="3175">
            <a:solidFill>
              <a:srgbClr val="E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45988"/>
            <a:r>
              <a:rPr lang="en-US" sz="900">
                <a:solidFill>
                  <a:prstClr val="black"/>
                </a:solidFill>
                <a:latin typeface="Century Gothic" panose="020B0502020202020204" pitchFamily="34" charset="0"/>
              </a:rPr>
              <a:t>CHANGE MANAGEMENT SIMULATION GAME</a:t>
            </a:r>
          </a:p>
        </p:txBody>
      </p:sp>
      <p:sp>
        <p:nvSpPr>
          <p:cNvPr id="109" name="Rectangle 108">
            <a:hlinkClick r:id="rId27" action="ppaction://hlinksldjump"/>
          </p:cNvPr>
          <p:cNvSpPr/>
          <p:nvPr/>
        </p:nvSpPr>
        <p:spPr>
          <a:xfrm>
            <a:off x="7316853" y="4182362"/>
            <a:ext cx="3060000" cy="198000"/>
          </a:xfrm>
          <a:prstGeom prst="rect">
            <a:avLst/>
          </a:prstGeom>
          <a:solidFill>
            <a:schemeClr val="bg1">
              <a:lumMod val="85000"/>
            </a:schemeClr>
          </a:solidFill>
          <a:ln w="3175">
            <a:solidFill>
              <a:srgbClr val="E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45988"/>
            <a:r>
              <a:rPr lang="en-US" sz="900">
                <a:solidFill>
                  <a:prstClr val="black"/>
                </a:solidFill>
                <a:latin typeface="Century Gothic" panose="020B0502020202020204" pitchFamily="34" charset="0"/>
              </a:rPr>
              <a:t>ORGANISATIONAL DEVELOPMENT TOOLS FOR HR</a:t>
            </a:r>
          </a:p>
        </p:txBody>
      </p:sp>
      <p:sp>
        <p:nvSpPr>
          <p:cNvPr id="131" name="Rectangle 130">
            <a:hlinkClick r:id="rId8" action="ppaction://hlinksldjump"/>
          </p:cNvPr>
          <p:cNvSpPr/>
          <p:nvPr/>
        </p:nvSpPr>
        <p:spPr>
          <a:xfrm>
            <a:off x="5610983" y="3669857"/>
            <a:ext cx="3132000" cy="198000"/>
          </a:xfrm>
          <a:prstGeom prst="rect">
            <a:avLst/>
          </a:prstGeom>
          <a:solidFill>
            <a:schemeClr val="bg1">
              <a:lumMod val="85000"/>
            </a:schemeClr>
          </a:solidFill>
          <a:ln w="3175">
            <a:solidFill>
              <a:srgbClr val="E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45988"/>
            <a:r>
              <a:rPr lang="en-US" sz="900">
                <a:solidFill>
                  <a:prstClr val="black"/>
                </a:solidFill>
                <a:latin typeface="Century Gothic" panose="020B0502020202020204" pitchFamily="34" charset="0"/>
              </a:rPr>
              <a:t>GRAPHIC FACILITATION 2</a:t>
            </a:r>
          </a:p>
        </p:txBody>
      </p:sp>
      <p:sp>
        <p:nvSpPr>
          <p:cNvPr id="132" name="Rectangle 131">
            <a:hlinkClick r:id="rId28" action="ppaction://hlinksldjump"/>
          </p:cNvPr>
          <p:cNvSpPr/>
          <p:nvPr/>
        </p:nvSpPr>
        <p:spPr>
          <a:xfrm>
            <a:off x="5610983" y="3908052"/>
            <a:ext cx="3132000" cy="198000"/>
          </a:xfrm>
          <a:prstGeom prst="rect">
            <a:avLst/>
          </a:prstGeom>
          <a:solidFill>
            <a:schemeClr val="bg1">
              <a:lumMod val="85000"/>
            </a:schemeClr>
          </a:solidFill>
          <a:ln w="3175">
            <a:solidFill>
              <a:srgbClr val="E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45988"/>
            <a:r>
              <a:rPr lang="en-US" sz="900">
                <a:solidFill>
                  <a:prstClr val="black"/>
                </a:solidFill>
                <a:latin typeface="Century Gothic" panose="020B0502020202020204" pitchFamily="34" charset="0"/>
              </a:rPr>
              <a:t>TRAINING DESIGN &amp; DELIVERY SKILLS LEVEL 2</a:t>
            </a:r>
          </a:p>
        </p:txBody>
      </p:sp>
      <p:sp>
        <p:nvSpPr>
          <p:cNvPr id="133" name="Rectangle 132">
            <a:hlinkClick r:id="rId29" action="ppaction://hlinksldjump"/>
          </p:cNvPr>
          <p:cNvSpPr/>
          <p:nvPr/>
        </p:nvSpPr>
        <p:spPr>
          <a:xfrm>
            <a:off x="2229862" y="3212760"/>
            <a:ext cx="3168000" cy="198000"/>
          </a:xfrm>
          <a:prstGeom prst="rect">
            <a:avLst/>
          </a:prstGeom>
          <a:solidFill>
            <a:schemeClr val="bg1">
              <a:lumMod val="85000"/>
            </a:schemeClr>
          </a:solidFill>
          <a:ln w="3175">
            <a:solidFill>
              <a:srgbClr val="E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45988"/>
            <a:r>
              <a:rPr lang="en-US" sz="900">
                <a:solidFill>
                  <a:prstClr val="black"/>
                </a:solidFill>
                <a:latin typeface="Century Gothic" panose="020B0502020202020204" pitchFamily="34" charset="0"/>
              </a:rPr>
              <a:t>SOCIAL TALENT CERTIFICATION</a:t>
            </a:r>
          </a:p>
        </p:txBody>
      </p:sp>
      <p:sp>
        <p:nvSpPr>
          <p:cNvPr id="134" name="Rectangle 133"/>
          <p:cNvSpPr/>
          <p:nvPr/>
        </p:nvSpPr>
        <p:spPr>
          <a:xfrm>
            <a:off x="700088" y="3449922"/>
            <a:ext cx="1422332" cy="186927"/>
          </a:xfrm>
          <a:prstGeom prst="rect">
            <a:avLst/>
          </a:prstGeom>
          <a:solidFill>
            <a:srgbClr val="E6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6662"/>
            <a:r>
              <a:rPr lang="fr-FR" sz="900">
                <a:solidFill>
                  <a:prstClr val="white"/>
                </a:solidFill>
                <a:latin typeface="Century Gothic" panose="020B0502020202020204" pitchFamily="34" charset="0"/>
              </a:rPr>
              <a:t>COACHING POSTURE</a:t>
            </a:r>
          </a:p>
        </p:txBody>
      </p:sp>
      <p:sp>
        <p:nvSpPr>
          <p:cNvPr id="135" name="Rectangle 134"/>
          <p:cNvSpPr/>
          <p:nvPr/>
        </p:nvSpPr>
        <p:spPr>
          <a:xfrm>
            <a:off x="8977478" y="3449923"/>
            <a:ext cx="3060000" cy="198000"/>
          </a:xfrm>
          <a:prstGeom prst="rect">
            <a:avLst/>
          </a:prstGeom>
          <a:solidFill>
            <a:schemeClr val="bg1"/>
          </a:solidFill>
          <a:ln w="3175">
            <a:solidFill>
              <a:srgbClr val="E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6662"/>
            <a:r>
              <a:rPr lang="en-US" sz="900">
                <a:solidFill>
                  <a:prstClr val="black"/>
                </a:solidFill>
                <a:latin typeface="Century Gothic" panose="020B0502020202020204" pitchFamily="34" charset="0"/>
              </a:rPr>
              <a:t>TRANSFORMATION TEAM COACH TOOLS FOR HR</a:t>
            </a:r>
          </a:p>
        </p:txBody>
      </p:sp>
      <p:sp>
        <p:nvSpPr>
          <p:cNvPr id="88" name="Rectangle à coins arrondis 87"/>
          <p:cNvSpPr/>
          <p:nvPr/>
        </p:nvSpPr>
        <p:spPr>
          <a:xfrm>
            <a:off x="11652366" y="3351118"/>
            <a:ext cx="468000" cy="106359"/>
          </a:xfrm>
          <a:prstGeom prst="round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451312" rtl="0" eaLnBrk="1" fontAlgn="auto" latinLnBrk="0" hangingPunct="1">
              <a:lnSpc>
                <a:spcPct val="100000"/>
              </a:lnSpc>
              <a:spcBef>
                <a:spcPts val="0"/>
              </a:spcBef>
              <a:spcAft>
                <a:spcPts val="0"/>
              </a:spcAft>
              <a:buClrTx/>
              <a:buSzTx/>
              <a:buFontTx/>
              <a:buNone/>
              <a:tabLst/>
              <a:defRPr/>
            </a:pPr>
            <a:r>
              <a:rPr kumimoji="0" lang="fr-FR" sz="600" b="1" i="0" u="none" strike="noStrike" kern="1200" cap="none" spc="0" normalizeH="0" baseline="0" noProof="0">
                <a:ln>
                  <a:noFill/>
                </a:ln>
                <a:solidFill>
                  <a:srgbClr val="FF0000"/>
                </a:solidFill>
                <a:effectLst/>
                <a:uLnTx/>
                <a:uFillTx/>
                <a:latin typeface="Century Gothic" panose="020B0502020202020204" pitchFamily="34" charset="0"/>
                <a:ea typeface="+mn-ea"/>
                <a:cs typeface="+mn-cs"/>
              </a:rPr>
              <a:t>To Come</a:t>
            </a:r>
          </a:p>
        </p:txBody>
      </p:sp>
      <p:sp>
        <p:nvSpPr>
          <p:cNvPr id="125" name="Rectangle à coins arrondis 124"/>
          <p:cNvSpPr/>
          <p:nvPr/>
        </p:nvSpPr>
        <p:spPr>
          <a:xfrm>
            <a:off x="5206581" y="4227731"/>
            <a:ext cx="363468" cy="106359"/>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1312" rtl="0" eaLnBrk="1" fontAlgn="auto" latinLnBrk="0" hangingPunct="1">
              <a:lnSpc>
                <a:spcPct val="100000"/>
              </a:lnSpc>
              <a:spcBef>
                <a:spcPts val="0"/>
              </a:spcBef>
              <a:spcAft>
                <a:spcPts val="0"/>
              </a:spcAft>
              <a:buClrTx/>
              <a:buSzTx/>
              <a:buFontTx/>
              <a:buNone/>
              <a:tabLst/>
              <a:defRPr/>
            </a:pPr>
            <a:r>
              <a:rPr kumimoji="0" lang="fr-FR" sz="600" b="1" i="0" u="none" strike="noStrike" kern="1200" cap="none" spc="0" normalizeH="0" baseline="0" noProof="0">
                <a:ln>
                  <a:noFill/>
                </a:ln>
                <a:solidFill>
                  <a:srgbClr val="FF0000"/>
                </a:solidFill>
                <a:effectLst/>
                <a:uLnTx/>
                <a:uFillTx/>
                <a:latin typeface="Century Gothic" panose="020B0502020202020204" pitchFamily="34" charset="0"/>
                <a:ea typeface="+mn-ea"/>
                <a:cs typeface="+mn-cs"/>
              </a:rPr>
              <a:t>NEW</a:t>
            </a:r>
          </a:p>
        </p:txBody>
      </p:sp>
      <p:sp>
        <p:nvSpPr>
          <p:cNvPr id="136" name="TextBox 135"/>
          <p:cNvSpPr txBox="1"/>
          <p:nvPr/>
        </p:nvSpPr>
        <p:spPr>
          <a:xfrm>
            <a:off x="3805207" y="10609"/>
            <a:ext cx="3013036" cy="369332"/>
          </a:xfrm>
          <a:prstGeom prst="rect">
            <a:avLst/>
          </a:prstGeom>
          <a:solidFill>
            <a:schemeClr val="bg1"/>
          </a:solidFill>
        </p:spPr>
        <p:txBody>
          <a:bodyPr wrap="square" rtlCol="0">
            <a:spAutoFit/>
          </a:bodyPr>
          <a:lstStyle/>
          <a:p>
            <a:endParaRPr lang="en-US"/>
          </a:p>
        </p:txBody>
      </p:sp>
    </p:spTree>
    <p:extLst>
      <p:ext uri="{BB962C8B-B14F-4D97-AF65-F5344CB8AC3E}">
        <p14:creationId xmlns:p14="http://schemas.microsoft.com/office/powerpoint/2010/main" val="421279187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solidFill>
                  <a:prstClr val="white"/>
                </a:solidFill>
              </a:rPr>
              <a:t>HR Insight</a:t>
            </a:r>
            <a:endParaRPr lang="en-US"/>
          </a:p>
        </p:txBody>
      </p:sp>
      <p:sp>
        <p:nvSpPr>
          <p:cNvPr id="5" name="Rectangle 4"/>
          <p:cNvSpPr/>
          <p:nvPr/>
        </p:nvSpPr>
        <p:spPr>
          <a:xfrm>
            <a:off x="561975" y="1036436"/>
            <a:ext cx="7651715" cy="5048985"/>
          </a:xfrm>
          <a:prstGeom prst="rect">
            <a:avLst/>
          </a:prstGeom>
          <a:noFill/>
        </p:spPr>
        <p:txBody>
          <a:bodyPr wrap="square" lIns="91436" tIns="45718" rIns="91436" bIns="45718">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Teaser</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Get an insight on the way we manage HR at L’Oréal in order to maximize your contribution to the business as an HR Leader!</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Learning Objectives</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Define the 2020 HR Vision at L’Oréal and our key HR policies, tools and activities</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Identify what is expected from you as the HR leaders in the </a:t>
            </a:r>
            <a:r>
              <a:rPr kumimoji="0" lang="en-US" sz="1200" b="0" i="0" u="none" strike="noStrike" kern="1200" cap="none" spc="0" normalizeH="0" baseline="0" noProof="0" err="1">
                <a:ln>
                  <a:noFill/>
                </a:ln>
                <a:solidFill>
                  <a:srgbClr val="414241"/>
                </a:solidFill>
                <a:effectLst/>
                <a:uLnTx/>
                <a:uFillTx/>
                <a:latin typeface="Century Gothic" panose="020B0502020202020204" pitchFamily="34" charset="0"/>
                <a:ea typeface="AvantGarde Bk BT Book" charset="0"/>
                <a:cs typeface="AvantGarde Bk BT Book" charset="0"/>
              </a:rPr>
              <a:t>organisation</a:t>
            </a: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Connect to the key HR stakeholders within the </a:t>
            </a:r>
            <a:r>
              <a:rPr kumimoji="0" lang="en-US" sz="1200" b="0" i="0" u="none" strike="noStrike" kern="1200" cap="none" spc="0" normalizeH="0" baseline="0" noProof="0" err="1">
                <a:ln>
                  <a:noFill/>
                </a:ln>
                <a:solidFill>
                  <a:srgbClr val="414241"/>
                </a:solidFill>
                <a:effectLst/>
                <a:uLnTx/>
                <a:uFillTx/>
                <a:latin typeface="Century Gothic" panose="020B0502020202020204" pitchFamily="34" charset="0"/>
                <a:ea typeface="AvantGarde Bk BT Book" charset="0"/>
                <a:cs typeface="AvantGarde Bk BT Book" charset="0"/>
              </a:rPr>
              <a:t>organisation</a:t>
            </a: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Identify external HR Trends on the market</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Target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HR Talents (less than 8 years of HR experience)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E-learning “HR </a:t>
            </a:r>
            <a:r>
              <a:rPr kumimoji="0" lang="en-US" sz="1200" b="0" i="0" u="none" strike="noStrike" kern="1200" cap="none" spc="0" normalizeH="0" baseline="0" noProof="0" err="1">
                <a:ln>
                  <a:noFill/>
                </a:ln>
                <a:solidFill>
                  <a:srgbClr val="414241"/>
                </a:solidFill>
                <a:effectLst/>
                <a:uLnTx/>
                <a:uFillTx/>
                <a:latin typeface="Century Gothic" panose="020B0502020202020204" pitchFamily="34" charset="0"/>
                <a:ea typeface="AvantGarde Bk BT Book" charset="0"/>
                <a:cs typeface="AvantGarde Bk BT Book" charset="0"/>
              </a:rPr>
              <a:t>iDiscovery</a:t>
            </a: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 on My Learning (</a:t>
            </a: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hlinkClick r:id="rId3"/>
              </a:rPr>
              <a:t>click here</a:t>
            </a: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a:t>
            </a:r>
            <a:endParaRPr kumimoji="0" lang="en-US" sz="13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484573"/>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Duration: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3 days</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8" name="Rectangle 7"/>
          <p:cNvSpPr/>
          <p:nvPr/>
        </p:nvSpPr>
        <p:spPr>
          <a:xfrm>
            <a:off x="9288615" y="3704615"/>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 code: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919</a:t>
            </a:r>
          </a:p>
        </p:txBody>
      </p:sp>
      <p:sp>
        <p:nvSpPr>
          <p:cNvPr id="15" name="Rectangle 14"/>
          <p:cNvSpPr/>
          <p:nvPr/>
        </p:nvSpPr>
        <p:spPr>
          <a:xfrm>
            <a:off x="9288615" y="4224391"/>
            <a:ext cx="2256049"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Center:</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 HR</a:t>
            </a:r>
          </a:p>
        </p:txBody>
      </p:sp>
      <p:sp>
        <p:nvSpPr>
          <p:cNvPr id="16" name="Rectangle 15"/>
          <p:cNvSpPr/>
          <p:nvPr/>
        </p:nvSpPr>
        <p:spPr>
          <a:xfrm>
            <a:off x="9288615" y="4938438"/>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Training cost: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2,500€</a:t>
            </a:r>
            <a:endParaRPr kumimoji="0" lang="en-US" sz="11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1" name="Rectangle 40"/>
          <p:cNvSpPr/>
          <p:nvPr/>
        </p:nvSpPr>
        <p:spPr>
          <a:xfrm>
            <a:off x="9288615" y="1878824"/>
            <a:ext cx="2455710"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France - Paris</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English</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sym typeface="Wingdings" panose="05000000000000000000" pitchFamily="2" charset="2"/>
              </a:rPr>
              <a:t>Prescribed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sym typeface="Wingdings" panose="05000000000000000000" pitchFamily="2" charset="2"/>
              </a:rPr>
              <a:t> </a:t>
            </a: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Seminar by Nomination</a:t>
            </a: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forMetris: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2</a:t>
            </a:r>
          </a:p>
        </p:txBody>
      </p:sp>
      <p:sp>
        <p:nvSpPr>
          <p:cNvPr id="42" name="ZoneTexte 41"/>
          <p:cNvSpPr txBox="1"/>
          <p:nvPr/>
        </p:nvSpPr>
        <p:spPr>
          <a:xfrm>
            <a:off x="10044113" y="42863"/>
            <a:ext cx="2042784"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lumMod val="65000"/>
                  </a:prstClr>
                </a:solidFill>
                <a:effectLst/>
                <a:uLnTx/>
                <a:uFillTx/>
                <a:latin typeface="Century Gothic" panose="020B0502020202020204" pitchFamily="34" charset="0"/>
                <a:ea typeface="AvantGarde Bk BT Book" charset="0"/>
                <a:cs typeface="AvantGarde Bk BT Book" charset="0"/>
              </a:rPr>
              <a:t>Human Resources</a:t>
            </a:r>
          </a:p>
        </p:txBody>
      </p:sp>
    </p:spTree>
    <p:extLst>
      <p:ext uri="{BB962C8B-B14F-4D97-AF65-F5344CB8AC3E}">
        <p14:creationId xmlns:p14="http://schemas.microsoft.com/office/powerpoint/2010/main" val="3550848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a:extLst>
              <a:ext uri="{FF2B5EF4-FFF2-40B4-BE49-F238E27FC236}">
                <a16:creationId xmlns:a16="http://schemas.microsoft.com/office/drawing/2014/main" id="{70C20DC3-B08D-374A-B1BA-59397BE666B0}"/>
              </a:ext>
            </a:extLst>
          </p:cNvPr>
          <p:cNvSpPr txBox="1"/>
          <p:nvPr/>
        </p:nvSpPr>
        <p:spPr>
          <a:xfrm>
            <a:off x="2294473" y="1398366"/>
            <a:ext cx="6977971" cy="475874"/>
          </a:xfrm>
          <a:prstGeom prst="rect">
            <a:avLst/>
          </a:prstGeom>
          <a:noFill/>
        </p:spPr>
        <p:txBody>
          <a:bodyPr wrap="square" lIns="90273" tIns="45136" rIns="90273" bIns="45136" rtlCol="0">
            <a:spAutoFit/>
          </a:bodyPr>
          <a:lstStyle/>
          <a:p>
            <a:pPr defTabSz="451312">
              <a:lnSpc>
                <a:spcPts val="3006"/>
              </a:lnSpc>
            </a:pPr>
            <a:r>
              <a:rPr lang="en-GB" sz="2267" i="1">
                <a:solidFill>
                  <a:srgbClr val="1C59A6"/>
                </a:solidFill>
                <a:latin typeface="Century Gothic"/>
              </a:rPr>
              <a:t>PERSUASION POWER - APAC</a:t>
            </a:r>
          </a:p>
        </p:txBody>
      </p:sp>
      <p:sp>
        <p:nvSpPr>
          <p:cNvPr id="36" name="object 4"/>
          <p:cNvSpPr txBox="1"/>
          <p:nvPr/>
        </p:nvSpPr>
        <p:spPr>
          <a:xfrm>
            <a:off x="2363245" y="2126378"/>
            <a:ext cx="3469811" cy="2959556"/>
          </a:xfrm>
          <a:prstGeom prst="rect">
            <a:avLst/>
          </a:prstGeom>
        </p:spPr>
        <p:txBody>
          <a:bodyPr vert="horz" wrap="square" lIns="0" tIns="12537" rIns="0" bIns="0" rtlCol="0" anchor="t">
            <a:spAutoFit/>
          </a:bodyPr>
          <a:lstStyle/>
          <a:p>
            <a:pPr defTabSz="451312"/>
            <a:r>
              <a:rPr lang="en-US" sz="1088" b="1">
                <a:solidFill>
                  <a:srgbClr val="1C59A6"/>
                </a:solidFill>
                <a:latin typeface="Century Gothic"/>
              </a:rPr>
              <a:t>PROGRAM OVERVIEW</a:t>
            </a:r>
          </a:p>
          <a:p>
            <a:pPr defTabSz="451312">
              <a:lnSpc>
                <a:spcPct val="110000"/>
              </a:lnSpc>
            </a:pPr>
            <a:r>
              <a:rPr lang="en-GB" sz="997">
                <a:solidFill>
                  <a:srgbClr val="000000"/>
                </a:solidFill>
                <a:latin typeface="Century Gothic"/>
              </a:rPr>
              <a:t>At the end of the seminar, you should be able to:</a:t>
            </a:r>
          </a:p>
          <a:p>
            <a:pPr marL="155471" indent="-155471" defTabSz="451312">
              <a:lnSpc>
                <a:spcPct val="110000"/>
              </a:lnSpc>
              <a:buFont typeface="Arial" panose="020B0604020202020204" pitchFamily="34" charset="0"/>
              <a:buChar char="•"/>
            </a:pPr>
            <a:r>
              <a:rPr lang="en-US" sz="997">
                <a:solidFill>
                  <a:srgbClr val="000000"/>
                </a:solidFill>
                <a:latin typeface="Century Gothic"/>
              </a:rPr>
              <a:t>Unlock potential power of unconscious communication;</a:t>
            </a:r>
          </a:p>
          <a:p>
            <a:pPr marL="155471" indent="-155471" defTabSz="451312">
              <a:lnSpc>
                <a:spcPct val="110000"/>
              </a:lnSpc>
              <a:buFont typeface="Arial" panose="020B0604020202020204" pitchFamily="34" charset="0"/>
              <a:buChar char="•"/>
            </a:pPr>
            <a:r>
              <a:rPr lang="en-US" sz="997">
                <a:solidFill>
                  <a:srgbClr val="000000"/>
                </a:solidFill>
                <a:latin typeface="Century Gothic"/>
              </a:rPr>
              <a:t>Learn influential communication tactics &amp; techniques for different personalities</a:t>
            </a:r>
          </a:p>
          <a:p>
            <a:pPr marL="155471" indent="-155471" defTabSz="451312">
              <a:lnSpc>
                <a:spcPct val="110000"/>
              </a:lnSpc>
              <a:buFont typeface="Arial" panose="020B0604020202020204" pitchFamily="34" charset="0"/>
              <a:buChar char="•"/>
            </a:pPr>
            <a:r>
              <a:rPr lang="en-US" sz="997">
                <a:solidFill>
                  <a:srgbClr val="000000"/>
                </a:solidFill>
                <a:latin typeface="Century Gothic"/>
              </a:rPr>
              <a:t>Apply coaching tools to develop successful well-formed outcomes</a:t>
            </a:r>
          </a:p>
          <a:p>
            <a:pPr marL="155471" indent="-155471" defTabSz="451312">
              <a:lnSpc>
                <a:spcPct val="110000"/>
              </a:lnSpc>
              <a:buFont typeface="Arial" panose="020B0604020202020204" pitchFamily="34" charset="0"/>
              <a:buChar char="•"/>
            </a:pPr>
            <a:r>
              <a:rPr lang="en-US" sz="997">
                <a:solidFill>
                  <a:srgbClr val="000000"/>
                </a:solidFill>
                <a:latin typeface="Century Gothic"/>
              </a:rPr>
              <a:t>Master resourceful language skills to enhance your persuasion and influence</a:t>
            </a:r>
            <a:endParaRPr lang="it-IT" sz="1360">
              <a:solidFill>
                <a:srgbClr val="000000"/>
              </a:solidFill>
              <a:latin typeface="Century Gothic"/>
            </a:endParaRPr>
          </a:p>
          <a:p>
            <a:pPr defTabSz="451312">
              <a:lnSpc>
                <a:spcPct val="110000"/>
              </a:lnSpc>
            </a:pPr>
            <a:endParaRPr lang="en-US" sz="1088" b="1">
              <a:solidFill>
                <a:srgbClr val="1C59A6"/>
              </a:solidFill>
              <a:latin typeface="Century Gothic"/>
            </a:endParaRPr>
          </a:p>
          <a:p>
            <a:pPr defTabSz="451312">
              <a:lnSpc>
                <a:spcPct val="110000"/>
              </a:lnSpc>
            </a:pPr>
            <a:endParaRPr lang="en-US" sz="1088" b="1">
              <a:solidFill>
                <a:srgbClr val="1C59A6"/>
              </a:solidFill>
              <a:latin typeface="Century Gothic"/>
            </a:endParaRPr>
          </a:p>
          <a:p>
            <a:pPr defTabSz="451312">
              <a:lnSpc>
                <a:spcPct val="110000"/>
              </a:lnSpc>
            </a:pPr>
            <a:r>
              <a:rPr lang="en-US" sz="1088" b="1">
                <a:solidFill>
                  <a:srgbClr val="1C59A6"/>
                </a:solidFill>
                <a:latin typeface="Century Gothic"/>
              </a:rPr>
              <a:t>WHO IS IT FOR? </a:t>
            </a:r>
          </a:p>
          <a:p>
            <a:pPr marL="97934" indent="-97934" defTabSz="451312">
              <a:spcBef>
                <a:spcPts val="272"/>
              </a:spcBef>
              <a:buClr>
                <a:srgbClr val="1C59A6"/>
              </a:buClr>
              <a:buSzPct val="80000"/>
              <a:buFont typeface="Arial"/>
              <a:buChar char="•"/>
            </a:pPr>
            <a:r>
              <a:rPr lang="en-GB" sz="1088" b="1">
                <a:solidFill>
                  <a:srgbClr val="000000"/>
                </a:solidFill>
                <a:latin typeface="Century Gothic"/>
              </a:rPr>
              <a:t>Managers who are responsible for discussions and communication to key stakeholders on decisions, those expected to share and influence decision makers and/or experts in various situations</a:t>
            </a:r>
          </a:p>
        </p:txBody>
      </p:sp>
      <p:sp>
        <p:nvSpPr>
          <p:cNvPr id="38" name="Rectangle 14"/>
          <p:cNvSpPr/>
          <p:nvPr/>
        </p:nvSpPr>
        <p:spPr>
          <a:xfrm flipH="1">
            <a:off x="9491516" y="3159534"/>
            <a:ext cx="4006408" cy="538930"/>
          </a:xfrm>
          <a:custGeom>
            <a:avLst/>
            <a:gdLst>
              <a:gd name="connsiteX0" fmla="*/ 0 w 4727448"/>
              <a:gd name="connsiteY0" fmla="*/ 0 h 5143500"/>
              <a:gd name="connsiteX1" fmla="*/ 4727448 w 4727448"/>
              <a:gd name="connsiteY1" fmla="*/ 0 h 5143500"/>
              <a:gd name="connsiteX2" fmla="*/ 4727448 w 4727448"/>
              <a:gd name="connsiteY2" fmla="*/ 5143500 h 5143500"/>
              <a:gd name="connsiteX3" fmla="*/ 0 w 4727448"/>
              <a:gd name="connsiteY3" fmla="*/ 5143500 h 5143500"/>
              <a:gd name="connsiteX4" fmla="*/ 0 w 4727448"/>
              <a:gd name="connsiteY4" fmla="*/ 0 h 5143500"/>
              <a:gd name="connsiteX0" fmla="*/ 0 w 4727448"/>
              <a:gd name="connsiteY0" fmla="*/ 0 h 5152644"/>
              <a:gd name="connsiteX1" fmla="*/ 4727448 w 4727448"/>
              <a:gd name="connsiteY1" fmla="*/ 0 h 5152644"/>
              <a:gd name="connsiteX2" fmla="*/ 3410712 w 4727448"/>
              <a:gd name="connsiteY2" fmla="*/ 5152644 h 5152644"/>
              <a:gd name="connsiteX3" fmla="*/ 0 w 4727448"/>
              <a:gd name="connsiteY3" fmla="*/ 5143500 h 5152644"/>
              <a:gd name="connsiteX4" fmla="*/ 0 w 4727448"/>
              <a:gd name="connsiteY4" fmla="*/ 0 h 5152644"/>
              <a:gd name="connsiteX0" fmla="*/ 1155700 w 4727448"/>
              <a:gd name="connsiteY0" fmla="*/ 38100 h 5152644"/>
              <a:gd name="connsiteX1" fmla="*/ 4727448 w 4727448"/>
              <a:gd name="connsiteY1" fmla="*/ 0 h 5152644"/>
              <a:gd name="connsiteX2" fmla="*/ 3410712 w 4727448"/>
              <a:gd name="connsiteY2" fmla="*/ 5152644 h 5152644"/>
              <a:gd name="connsiteX3" fmla="*/ 0 w 4727448"/>
              <a:gd name="connsiteY3" fmla="*/ 5143500 h 5152644"/>
              <a:gd name="connsiteX4" fmla="*/ 1155700 w 4727448"/>
              <a:gd name="connsiteY4" fmla="*/ 38100 h 5152644"/>
              <a:gd name="connsiteX0" fmla="*/ 1003300 w 4727448"/>
              <a:gd name="connsiteY0" fmla="*/ 0 h 5152644"/>
              <a:gd name="connsiteX1" fmla="*/ 4727448 w 4727448"/>
              <a:gd name="connsiteY1" fmla="*/ 0 h 5152644"/>
              <a:gd name="connsiteX2" fmla="*/ 3410712 w 4727448"/>
              <a:gd name="connsiteY2" fmla="*/ 5152644 h 5152644"/>
              <a:gd name="connsiteX3" fmla="*/ 0 w 4727448"/>
              <a:gd name="connsiteY3" fmla="*/ 5143500 h 5152644"/>
              <a:gd name="connsiteX4" fmla="*/ 1003300 w 4727448"/>
              <a:gd name="connsiteY4" fmla="*/ 0 h 5152644"/>
              <a:gd name="connsiteX0" fmla="*/ 0 w 3724148"/>
              <a:gd name="connsiteY0" fmla="*/ 0 h 5152644"/>
              <a:gd name="connsiteX1" fmla="*/ 3724148 w 3724148"/>
              <a:gd name="connsiteY1" fmla="*/ 0 h 5152644"/>
              <a:gd name="connsiteX2" fmla="*/ 2407412 w 3724148"/>
              <a:gd name="connsiteY2" fmla="*/ 5152644 h 5152644"/>
              <a:gd name="connsiteX3" fmla="*/ 393700 w 3724148"/>
              <a:gd name="connsiteY3" fmla="*/ 5029200 h 5152644"/>
              <a:gd name="connsiteX4" fmla="*/ 0 w 3724148"/>
              <a:gd name="connsiteY4" fmla="*/ 0 h 5152644"/>
              <a:gd name="connsiteX0" fmla="*/ 0 w 3724148"/>
              <a:gd name="connsiteY0" fmla="*/ 0 h 5181600"/>
              <a:gd name="connsiteX1" fmla="*/ 3724148 w 3724148"/>
              <a:gd name="connsiteY1" fmla="*/ 0 h 5181600"/>
              <a:gd name="connsiteX2" fmla="*/ 2407412 w 3724148"/>
              <a:gd name="connsiteY2" fmla="*/ 5152644 h 5181600"/>
              <a:gd name="connsiteX3" fmla="*/ 12700 w 3724148"/>
              <a:gd name="connsiteY3" fmla="*/ 5181600 h 5181600"/>
              <a:gd name="connsiteX4" fmla="*/ 0 w 3724148"/>
              <a:gd name="connsiteY4" fmla="*/ 0 h 5181600"/>
              <a:gd name="connsiteX0" fmla="*/ 0 w 3724148"/>
              <a:gd name="connsiteY0" fmla="*/ 0 h 5152644"/>
              <a:gd name="connsiteX1" fmla="*/ 3724148 w 3724148"/>
              <a:gd name="connsiteY1" fmla="*/ 0 h 5152644"/>
              <a:gd name="connsiteX2" fmla="*/ 2407412 w 3724148"/>
              <a:gd name="connsiteY2" fmla="*/ 5152644 h 5152644"/>
              <a:gd name="connsiteX3" fmla="*/ 12700 w 3724148"/>
              <a:gd name="connsiteY3" fmla="*/ 5143500 h 5152644"/>
              <a:gd name="connsiteX4" fmla="*/ 0 w 3724148"/>
              <a:gd name="connsiteY4" fmla="*/ 0 h 5152644"/>
              <a:gd name="connsiteX0" fmla="*/ 0 w 3724148"/>
              <a:gd name="connsiteY0" fmla="*/ 0 h 5152644"/>
              <a:gd name="connsiteX1" fmla="*/ 3724148 w 3724148"/>
              <a:gd name="connsiteY1" fmla="*/ 0 h 5152644"/>
              <a:gd name="connsiteX2" fmla="*/ 2407412 w 3724148"/>
              <a:gd name="connsiteY2" fmla="*/ 5152644 h 5152644"/>
              <a:gd name="connsiteX3" fmla="*/ 12700 w 3724148"/>
              <a:gd name="connsiteY3" fmla="*/ 5150995 h 5152644"/>
              <a:gd name="connsiteX4" fmla="*/ 0 w 3724148"/>
              <a:gd name="connsiteY4" fmla="*/ 0 h 5152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4148" h="5152644">
                <a:moveTo>
                  <a:pt x="0" y="0"/>
                </a:moveTo>
                <a:lnTo>
                  <a:pt x="3724148" y="0"/>
                </a:lnTo>
                <a:lnTo>
                  <a:pt x="2407412" y="5152644"/>
                </a:lnTo>
                <a:lnTo>
                  <a:pt x="12700" y="5150995"/>
                </a:lnTo>
                <a:cubicBezTo>
                  <a:pt x="8467" y="3423795"/>
                  <a:pt x="4233" y="1727200"/>
                  <a:pt x="0" y="0"/>
                </a:cubicBezTo>
                <a:close/>
              </a:path>
            </a:pathLst>
          </a:custGeom>
          <a:gradFill flip="none" rotWithShape="1">
            <a:gsLst>
              <a:gs pos="0">
                <a:srgbClr val="002060"/>
              </a:gs>
              <a:gs pos="100000">
                <a:schemeClr val="accent1"/>
              </a:gs>
            </a:gsLst>
            <a:path path="circle">
              <a:fillToRect r="100000" b="100000"/>
            </a:path>
            <a:tileRect l="-100000" t="-100000"/>
          </a:gradFill>
          <a:effectLst/>
        </p:spPr>
        <p:txBody>
          <a:bodyPr wrap="square" rtlCol="0" anchor="ctr">
            <a:spAutoFit/>
          </a:bodyPr>
          <a:lstStyle/>
          <a:p>
            <a:pPr algn="ctr" defTabSz="451312"/>
            <a:endParaRPr lang="en-US" sz="2902">
              <a:solidFill>
                <a:srgbClr val="000000"/>
              </a:solidFill>
              <a:latin typeface="Century Gothic"/>
            </a:endParaRPr>
          </a:p>
        </p:txBody>
      </p:sp>
      <p:sp>
        <p:nvSpPr>
          <p:cNvPr id="42" name="object 4"/>
          <p:cNvSpPr txBox="1"/>
          <p:nvPr/>
        </p:nvSpPr>
        <p:spPr>
          <a:xfrm>
            <a:off x="6065606" y="2126379"/>
            <a:ext cx="1633007" cy="180078"/>
          </a:xfrm>
          <a:prstGeom prst="rect">
            <a:avLst/>
          </a:prstGeom>
        </p:spPr>
        <p:txBody>
          <a:bodyPr vert="horz" wrap="square" lIns="0" tIns="12537" rIns="0" bIns="0" rtlCol="0" anchor="t">
            <a:spAutoFit/>
          </a:bodyPr>
          <a:lstStyle/>
          <a:p>
            <a:pPr defTabSz="451312"/>
            <a:r>
              <a:rPr lang="fr-FR" sz="1088" b="1">
                <a:solidFill>
                  <a:srgbClr val="1C59A6"/>
                </a:solidFill>
                <a:latin typeface="Century Gothic"/>
              </a:rPr>
              <a:t>L’ORÉAL COMPETENCIES</a:t>
            </a:r>
            <a:r>
              <a:rPr lang="en-US" sz="1088" b="1">
                <a:solidFill>
                  <a:srgbClr val="000000"/>
                </a:solidFill>
                <a:latin typeface="Century Gothic"/>
              </a:rPr>
              <a:t> </a:t>
            </a:r>
          </a:p>
        </p:txBody>
      </p:sp>
      <p:sp>
        <p:nvSpPr>
          <p:cNvPr id="43" name="Rectangle à coins arrondis 9"/>
          <p:cNvSpPr/>
          <p:nvPr/>
        </p:nvSpPr>
        <p:spPr>
          <a:xfrm>
            <a:off x="6065606" y="2335334"/>
            <a:ext cx="1487140" cy="204047"/>
          </a:xfrm>
          <a:prstGeom prst="roundRect">
            <a:avLst/>
          </a:prstGeom>
          <a:solidFill>
            <a:srgbClr val="E12753"/>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05917" tIns="52958" rIns="105917" bIns="52958" rtlCol="0" anchor="ctr"/>
          <a:lstStyle/>
          <a:p>
            <a:pPr algn="ctr" defTabSz="451312"/>
            <a:r>
              <a:rPr lang="it-IT" sz="997" b="1" i="1">
                <a:solidFill>
                  <a:srgbClr val="FFFFFF"/>
                </a:solidFill>
                <a:latin typeface="Century Gothic" panose="020B0502020202020204" pitchFamily="34" charset="0"/>
              </a:rPr>
              <a:t>1. Integrator</a:t>
            </a:r>
          </a:p>
        </p:txBody>
      </p:sp>
      <p:sp>
        <p:nvSpPr>
          <p:cNvPr id="44" name="Rectangle à coins arrondis 9"/>
          <p:cNvSpPr/>
          <p:nvPr/>
        </p:nvSpPr>
        <p:spPr>
          <a:xfrm>
            <a:off x="6065605" y="2596371"/>
            <a:ext cx="1487140" cy="204047"/>
          </a:xfrm>
          <a:prstGeom prst="roundRect">
            <a:avLst/>
          </a:prstGeom>
          <a:solidFill>
            <a:srgbClr val="BFD324"/>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05917" tIns="52958" rIns="105917" bIns="52958" rtlCol="0" anchor="ctr"/>
          <a:lstStyle/>
          <a:p>
            <a:pPr algn="ctr" defTabSz="451312"/>
            <a:r>
              <a:rPr lang="nb-NO" sz="997" b="1" i="1">
                <a:solidFill>
                  <a:srgbClr val="FFFFFF"/>
                </a:solidFill>
                <a:latin typeface="Century Gothic" panose="020B0502020202020204" pitchFamily="34" charset="0"/>
              </a:rPr>
              <a:t>2. Strategist</a:t>
            </a:r>
          </a:p>
        </p:txBody>
      </p:sp>
      <p:sp>
        <p:nvSpPr>
          <p:cNvPr id="46" name="Rectangle à coins arrondis 9"/>
          <p:cNvSpPr/>
          <p:nvPr/>
        </p:nvSpPr>
        <p:spPr>
          <a:xfrm>
            <a:off x="6065606" y="3003325"/>
            <a:ext cx="3721209" cy="1335174"/>
          </a:xfrm>
          <a:prstGeom prst="roundRect">
            <a:avLst>
              <a:gd name="adj" fmla="val 0"/>
            </a:avLst>
          </a:prstGeom>
          <a:solidFill>
            <a:srgbClr val="B5BBE1"/>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05917" tIns="52958" rIns="105917" bIns="52958" rtlCol="0" anchor="ctr"/>
          <a:lstStyle/>
          <a:p>
            <a:pPr defTabSz="451312">
              <a:lnSpc>
                <a:spcPct val="120000"/>
              </a:lnSpc>
            </a:pPr>
            <a:r>
              <a:rPr lang="en-US" sz="950" b="1">
                <a:solidFill>
                  <a:srgbClr val="000000"/>
                </a:solidFill>
                <a:latin typeface="Century Gothic"/>
              </a:rPr>
              <a:t>Frequency</a:t>
            </a:r>
            <a:r>
              <a:rPr lang="en-US" sz="950">
                <a:solidFill>
                  <a:srgbClr val="000000"/>
                </a:solidFill>
                <a:latin typeface="Century Gothic"/>
              </a:rPr>
              <a:t>	2~3 sessions per year		</a:t>
            </a:r>
          </a:p>
          <a:p>
            <a:pPr defTabSz="451312">
              <a:lnSpc>
                <a:spcPct val="120000"/>
              </a:lnSpc>
            </a:pPr>
            <a:r>
              <a:rPr lang="en-US" sz="950" b="1">
                <a:solidFill>
                  <a:srgbClr val="000000"/>
                </a:solidFill>
                <a:latin typeface="Century Gothic"/>
              </a:rPr>
              <a:t>Participants</a:t>
            </a:r>
            <a:r>
              <a:rPr lang="en-US" sz="950">
                <a:solidFill>
                  <a:srgbClr val="000000"/>
                </a:solidFill>
                <a:latin typeface="Century Gothic"/>
              </a:rPr>
              <a:t>	APAC 		</a:t>
            </a:r>
          </a:p>
          <a:p>
            <a:pPr defTabSz="451312">
              <a:lnSpc>
                <a:spcPct val="120000"/>
              </a:lnSpc>
            </a:pPr>
            <a:r>
              <a:rPr lang="en-US" sz="950" b="1">
                <a:solidFill>
                  <a:srgbClr val="000000"/>
                </a:solidFill>
                <a:latin typeface="Century Gothic"/>
              </a:rPr>
              <a:t>Duration </a:t>
            </a:r>
            <a:r>
              <a:rPr lang="en-US" sz="950">
                <a:solidFill>
                  <a:srgbClr val="000000"/>
                </a:solidFill>
                <a:latin typeface="Century Gothic"/>
              </a:rPr>
              <a:t>	3 days </a:t>
            </a:r>
            <a:r>
              <a:rPr lang="en-GB" sz="950">
                <a:solidFill>
                  <a:srgbClr val="000000"/>
                </a:solidFill>
                <a:latin typeface="Century Gothic"/>
              </a:rPr>
              <a:t>	</a:t>
            </a:r>
          </a:p>
          <a:p>
            <a:pPr defTabSz="451312">
              <a:lnSpc>
                <a:spcPct val="120000"/>
              </a:lnSpc>
            </a:pPr>
            <a:r>
              <a:rPr lang="en-US" sz="997" b="1">
                <a:solidFill>
                  <a:srgbClr val="000000"/>
                </a:solidFill>
                <a:latin typeface="Century Gothic"/>
              </a:rPr>
              <a:t>Location </a:t>
            </a:r>
            <a:r>
              <a:rPr lang="en-US" sz="997">
                <a:solidFill>
                  <a:srgbClr val="000000"/>
                </a:solidFill>
                <a:latin typeface="Century Gothic"/>
              </a:rPr>
              <a:t>	Shanghai 	</a:t>
            </a:r>
          </a:p>
          <a:p>
            <a:pPr defTabSz="451312">
              <a:lnSpc>
                <a:spcPct val="120000"/>
              </a:lnSpc>
            </a:pPr>
            <a:r>
              <a:rPr lang="en-US" sz="997" b="1">
                <a:solidFill>
                  <a:srgbClr val="000000"/>
                </a:solidFill>
                <a:latin typeface="Century Gothic"/>
              </a:rPr>
              <a:t>Unity Code</a:t>
            </a:r>
            <a:r>
              <a:rPr lang="en-US" sz="997">
                <a:solidFill>
                  <a:srgbClr val="000000"/>
                </a:solidFill>
                <a:latin typeface="Century Gothic"/>
              </a:rPr>
              <a:t>	LO#862</a:t>
            </a:r>
          </a:p>
          <a:p>
            <a:pPr defTabSz="451312">
              <a:lnSpc>
                <a:spcPct val="120000"/>
              </a:lnSpc>
            </a:pPr>
            <a:r>
              <a:rPr lang="en-US" sz="950" b="1">
                <a:solidFill>
                  <a:srgbClr val="000000"/>
                </a:solidFill>
                <a:latin typeface="Century Gothic"/>
              </a:rPr>
              <a:t>Price</a:t>
            </a:r>
            <a:r>
              <a:rPr lang="en-US" sz="950">
                <a:solidFill>
                  <a:srgbClr val="000000"/>
                </a:solidFill>
                <a:latin typeface="Century Gothic"/>
              </a:rPr>
              <a:t> 		17,400 CNY (? Reassess) especially with new team</a:t>
            </a:r>
          </a:p>
          <a:p>
            <a:pPr defTabSz="451312">
              <a:lnSpc>
                <a:spcPct val="120000"/>
              </a:lnSpc>
              <a:tabLst>
                <a:tab pos="898276" algn="l"/>
              </a:tabLst>
            </a:pPr>
            <a:r>
              <a:rPr lang="fr-FR" sz="950" b="1">
                <a:solidFill>
                  <a:srgbClr val="000000"/>
                </a:solidFill>
                <a:latin typeface="Century Gothic"/>
              </a:rPr>
              <a:t>Program Manager: </a:t>
            </a:r>
            <a:r>
              <a:rPr lang="en-US" sz="950" err="1">
                <a:solidFill>
                  <a:srgbClr val="000000"/>
                </a:solidFill>
                <a:latin typeface="Century Gothic"/>
              </a:rPr>
              <a:t>Sojeong</a:t>
            </a:r>
            <a:r>
              <a:rPr lang="en-US" sz="950">
                <a:solidFill>
                  <a:srgbClr val="000000"/>
                </a:solidFill>
                <a:latin typeface="Century Gothic"/>
              </a:rPr>
              <a:t> JEONG</a:t>
            </a:r>
            <a:endParaRPr lang="fr-FR" sz="950">
              <a:solidFill>
                <a:srgbClr val="000000"/>
              </a:solidFill>
              <a:latin typeface="Century Gothic"/>
            </a:endParaRPr>
          </a:p>
        </p:txBody>
      </p:sp>
      <p:sp>
        <p:nvSpPr>
          <p:cNvPr id="47" name="object 4"/>
          <p:cNvSpPr txBox="1"/>
          <p:nvPr/>
        </p:nvSpPr>
        <p:spPr>
          <a:xfrm>
            <a:off x="2363245" y="5283397"/>
            <a:ext cx="6541964" cy="961252"/>
          </a:xfrm>
          <a:prstGeom prst="rect">
            <a:avLst/>
          </a:prstGeom>
        </p:spPr>
        <p:txBody>
          <a:bodyPr vert="horz" wrap="square" lIns="0" tIns="12537" rIns="0" bIns="0" rtlCol="0" anchor="t">
            <a:spAutoFit/>
          </a:bodyPr>
          <a:lstStyle/>
          <a:p>
            <a:pPr defTabSz="451312"/>
            <a:r>
              <a:rPr lang="de-DE" sz="1088" b="1">
                <a:solidFill>
                  <a:srgbClr val="1C59A6"/>
                </a:solidFill>
                <a:latin typeface="Century Gothic"/>
              </a:rPr>
              <a:t>THE LEARNING JOURNEY</a:t>
            </a:r>
          </a:p>
          <a:p>
            <a:pPr defTabSz="451312"/>
            <a:r>
              <a:rPr lang="en-GB" sz="997">
                <a:solidFill>
                  <a:srgbClr val="000000"/>
                </a:solidFill>
                <a:latin typeface="Century Gothic"/>
              </a:rPr>
              <a:t>3-day seminar with an external communication expert</a:t>
            </a:r>
          </a:p>
          <a:p>
            <a:pPr defTabSz="451312"/>
            <a:endParaRPr lang="en-GB" sz="997">
              <a:solidFill>
                <a:srgbClr val="000000"/>
              </a:solidFill>
              <a:latin typeface="Century Gothic"/>
            </a:endParaRPr>
          </a:p>
          <a:p>
            <a:pPr defTabSz="451312"/>
            <a:r>
              <a:rPr lang="de-DE" sz="1088" b="1">
                <a:solidFill>
                  <a:srgbClr val="1C59A6"/>
                </a:solidFill>
                <a:latin typeface="Century Gothic"/>
              </a:rPr>
              <a:t>PRE-REQUISITE</a:t>
            </a:r>
          </a:p>
          <a:p>
            <a:pPr defTabSz="451312"/>
            <a:r>
              <a:rPr lang="en-GB" sz="997">
                <a:solidFill>
                  <a:srgbClr val="000000"/>
                </a:solidFill>
                <a:latin typeface="Century Gothic"/>
              </a:rPr>
              <a:t>Meeting SUCCESS at least one year prior to this workshop or have enough communication experience</a:t>
            </a:r>
          </a:p>
          <a:p>
            <a:pPr defTabSz="451312"/>
            <a:endParaRPr lang="en-GB" sz="997">
              <a:solidFill>
                <a:srgbClr val="000000"/>
              </a:solidFill>
              <a:latin typeface="Century Gothic"/>
            </a:endParaRPr>
          </a:p>
        </p:txBody>
      </p:sp>
      <p:cxnSp>
        <p:nvCxnSpPr>
          <p:cNvPr id="51" name="Connecteur droit avec flèche 23"/>
          <p:cNvCxnSpPr/>
          <p:nvPr/>
        </p:nvCxnSpPr>
        <p:spPr>
          <a:xfrm>
            <a:off x="2354608" y="4050168"/>
            <a:ext cx="3469811" cy="0"/>
          </a:xfrm>
          <a:prstGeom prst="straightConnector1">
            <a:avLst/>
          </a:prstGeom>
          <a:ln w="12700" cmpd="sng">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 name="Chevron 3"/>
          <p:cNvSpPr/>
          <p:nvPr/>
        </p:nvSpPr>
        <p:spPr>
          <a:xfrm>
            <a:off x="5654779" y="5319987"/>
            <a:ext cx="169640" cy="538930"/>
          </a:xfrm>
          <a:prstGeom prst="chevron">
            <a:avLst/>
          </a:prstGeom>
        </p:spPr>
        <p:txBody>
          <a:bodyPr wrap="square" rtlCol="0" anchor="ctr">
            <a:spAutoFit/>
          </a:bodyPr>
          <a:lstStyle/>
          <a:p>
            <a:pPr algn="ctr" defTabSz="451312"/>
            <a:endParaRPr lang="en-US" sz="2902">
              <a:solidFill>
                <a:srgbClr val="000000"/>
              </a:solidFill>
              <a:latin typeface="Century Gothic"/>
            </a:endParaRPr>
          </a:p>
        </p:txBody>
      </p:sp>
      <p:sp>
        <p:nvSpPr>
          <p:cNvPr id="14" name="Rectangle à coins arrondis 9"/>
          <p:cNvSpPr/>
          <p:nvPr/>
        </p:nvSpPr>
        <p:spPr>
          <a:xfrm>
            <a:off x="1249766" y="511741"/>
            <a:ext cx="2049813" cy="512636"/>
          </a:xfrm>
          <a:prstGeom prst="roundRect">
            <a:avLst>
              <a:gd name="adj" fmla="val 0"/>
            </a:avLst>
          </a:prstGeom>
          <a:solidFill>
            <a:srgbClr val="13A538"/>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05917" tIns="52958" rIns="105917" bIns="52958" rtlCol="0" anchor="ctr"/>
          <a:lstStyle/>
          <a:p>
            <a:pPr algn="ctr" defTabSz="451312"/>
            <a:r>
              <a:rPr lang="fr-FR" sz="997" b="1">
                <a:solidFill>
                  <a:srgbClr val="FFFFFF"/>
                </a:solidFill>
                <a:latin typeface="Century Gothic" panose="020B0502020202020204" pitchFamily="34" charset="0"/>
              </a:rPr>
              <a:t>GROUP STRATEGIC SKILLS</a:t>
            </a:r>
          </a:p>
        </p:txBody>
      </p:sp>
      <p:sp>
        <p:nvSpPr>
          <p:cNvPr id="15" name="Rectangle à coins arrondis 9"/>
          <p:cNvSpPr/>
          <p:nvPr/>
        </p:nvSpPr>
        <p:spPr>
          <a:xfrm>
            <a:off x="3372741" y="515052"/>
            <a:ext cx="2049813" cy="512636"/>
          </a:xfrm>
          <a:prstGeom prst="roundRect">
            <a:avLst>
              <a:gd name="adj" fmla="val 0"/>
            </a:avLst>
          </a:prstGeom>
          <a:solidFill>
            <a:srgbClr val="92D050"/>
          </a:soli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105917" tIns="52958" rIns="105917" bIns="52958" rtlCol="0" anchor="ctr"/>
          <a:lstStyle/>
          <a:p>
            <a:pPr algn="ctr" defTabSz="451312"/>
            <a:r>
              <a:rPr lang="fr-FR" sz="997" b="1">
                <a:solidFill>
                  <a:srgbClr val="FFFFFF"/>
                </a:solidFill>
                <a:latin typeface="Century Gothic" panose="020B0502020202020204" pitchFamily="34" charset="0"/>
              </a:rPr>
              <a:t>INTER-PERSONAL COMMUNICATION</a:t>
            </a:r>
          </a:p>
        </p:txBody>
      </p:sp>
      <p:sp>
        <p:nvSpPr>
          <p:cNvPr id="16" name="Slide Number Placeholder 3"/>
          <p:cNvSpPr>
            <a:spLocks noGrp="1"/>
          </p:cNvSpPr>
          <p:nvPr>
            <p:ph type="sldNum" sz="quarter" idx="4294967295"/>
          </p:nvPr>
        </p:nvSpPr>
        <p:spPr>
          <a:xfrm>
            <a:off x="8196034" y="6356355"/>
            <a:ext cx="2261576" cy="365125"/>
          </a:xfrm>
          <a:prstGeom prst="rect">
            <a:avLst/>
          </a:prstGeom>
        </p:spPr>
        <p:txBody>
          <a:bodyPr/>
          <a:lstStyle/>
          <a:p>
            <a:pPr defTabSz="451312"/>
            <a:fld id="{9D9FFB24-9C54-CE4A-BA69-4FD412B00E07}" type="slidenum">
              <a:rPr lang="en-US">
                <a:solidFill>
                  <a:srgbClr val="999999"/>
                </a:solidFill>
                <a:latin typeface="Century Gothic"/>
              </a:rPr>
              <a:pPr defTabSz="451312"/>
              <a:t>7</a:t>
            </a:fld>
            <a:endParaRPr lang="en-US">
              <a:solidFill>
                <a:srgbClr val="999999"/>
              </a:solidFill>
              <a:latin typeface="Century Gothic"/>
            </a:endParaRPr>
          </a:p>
        </p:txBody>
      </p:sp>
      <p:pic>
        <p:nvPicPr>
          <p:cNvPr id="19" name="Image 14">
            <a:hlinkClick r:id="rId3" action="ppaction://hlinksldjump"/>
          </p:cNvPr>
          <p:cNvPicPr>
            <a:picLocks noChangeAspect="1"/>
          </p:cNvPicPr>
          <p:nvPr/>
        </p:nvPicPr>
        <p:blipFill rotWithShape="1">
          <a:blip r:embed="rId4" cstate="screen">
            <a:extLst>
              <a:ext uri="{28A0092B-C50C-407E-A947-70E740481C1C}">
                <a14:useLocalDpi xmlns:a14="http://schemas.microsoft.com/office/drawing/2010/main"/>
              </a:ext>
            </a:extLst>
          </a:blip>
          <a:srcRect l="15211" t="3218" r="17357" b="15096"/>
          <a:stretch/>
        </p:blipFill>
        <p:spPr>
          <a:xfrm>
            <a:off x="11635890" y="6301604"/>
            <a:ext cx="352289" cy="426751"/>
          </a:xfrm>
          <a:prstGeom prst="rect">
            <a:avLst/>
          </a:prstGeom>
        </p:spPr>
      </p:pic>
      <p:sp>
        <p:nvSpPr>
          <p:cNvPr id="20" name="ZoneTexte 19">
            <a:hlinkClick r:id="rId3" action="ppaction://hlinksldjump"/>
          </p:cNvPr>
          <p:cNvSpPr txBox="1"/>
          <p:nvPr/>
        </p:nvSpPr>
        <p:spPr>
          <a:xfrm flipH="1">
            <a:off x="10823153" y="6280583"/>
            <a:ext cx="811791" cy="430887"/>
          </a:xfrm>
          <a:prstGeom prst="rect">
            <a:avLst/>
          </a:prstGeom>
          <a:noFill/>
        </p:spPr>
        <p:txBody>
          <a:bodyPr wrap="square" rtlCol="0">
            <a:spAutoFit/>
          </a:bodyPr>
          <a:lstStyle/>
          <a:p>
            <a:pPr algn="ctr"/>
            <a:r>
              <a:rPr lang="en-GB" sz="1100" b="1">
                <a:latin typeface="Century Gothic" panose="020B0502020202020204" pitchFamily="34" charset="0"/>
              </a:rPr>
              <a:t>Back to snapshot</a:t>
            </a:r>
          </a:p>
        </p:txBody>
      </p:sp>
    </p:spTree>
    <p:extLst>
      <p:ext uri="{BB962C8B-B14F-4D97-AF65-F5344CB8AC3E}">
        <p14:creationId xmlns:p14="http://schemas.microsoft.com/office/powerpoint/2010/main" val="64137928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solidFill>
                  <a:prstClr val="white"/>
                </a:solidFill>
              </a:rPr>
              <a:t>Keys to HR</a:t>
            </a:r>
            <a:endParaRPr lang="en-US"/>
          </a:p>
        </p:txBody>
      </p:sp>
      <p:sp>
        <p:nvSpPr>
          <p:cNvPr id="5" name="Rectangle 4"/>
          <p:cNvSpPr/>
          <p:nvPr/>
        </p:nvSpPr>
        <p:spPr>
          <a:xfrm>
            <a:off x="561975" y="1036436"/>
            <a:ext cx="7651715" cy="5048985"/>
          </a:xfrm>
          <a:prstGeom prst="rect">
            <a:avLst/>
          </a:prstGeom>
          <a:noFill/>
        </p:spPr>
        <p:txBody>
          <a:bodyPr wrap="square" lIns="91436" tIns="45718" rIns="91436" bIns="45718">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Teaser</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Participate in Keys to HR to successfully take on your new role of HR Director in L'Oréal!</a:t>
            </a:r>
            <a:endPar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Learning Objectives</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Explain the L'Oréal business vision and our HR mission </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Get to know the HR Master Plan, key policies, tools and activities </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Build a network and connect to the key people within the </a:t>
            </a:r>
            <a:r>
              <a:rPr kumimoji="0" lang="en-US" sz="1200" b="0" i="0" u="none" strike="noStrike" kern="1200" cap="none" spc="0" normalizeH="0" baseline="0" noProof="0" err="1">
                <a:ln>
                  <a:noFill/>
                </a:ln>
                <a:solidFill>
                  <a:srgbClr val="414241"/>
                </a:solidFill>
                <a:effectLst/>
                <a:uLnTx/>
                <a:uFillTx/>
                <a:latin typeface="Century Gothic" panose="020B0502020202020204" pitchFamily="34" charset="0"/>
                <a:ea typeface="AvantGarde Bk BT Book" charset="0"/>
                <a:cs typeface="AvantGarde Bk BT Book" charset="0"/>
              </a:rPr>
              <a:t>organisation</a:t>
            </a: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 </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Target</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HR Directors new to the Group or new to HR métier – Part of FIT </a:t>
            </a:r>
            <a:r>
              <a:rPr kumimoji="0" lang="en-US" sz="1200" b="0" i="0" u="none" strike="noStrike" kern="1200" cap="none" spc="0" normalizeH="0" baseline="0" noProof="0" err="1">
                <a:ln>
                  <a:noFill/>
                </a:ln>
                <a:solidFill>
                  <a:srgbClr val="414241"/>
                </a:solidFill>
                <a:effectLst/>
                <a:uLnTx/>
                <a:uFillTx/>
                <a:latin typeface="Century Gothic" panose="020B0502020202020204" pitchFamily="34" charset="0"/>
                <a:ea typeface="AvantGarde Bk BT Book" charset="0"/>
                <a:cs typeface="AvantGarde Bk BT Book" charset="0"/>
              </a:rPr>
              <a:t>programme</a:t>
            </a: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E-learning “HR </a:t>
            </a:r>
            <a:r>
              <a:rPr kumimoji="0" lang="en-US" sz="1200" b="0" i="0" u="none" strike="noStrike" kern="1200" cap="none" spc="0" normalizeH="0" baseline="0" noProof="0" err="1">
                <a:ln>
                  <a:noFill/>
                </a:ln>
                <a:solidFill>
                  <a:srgbClr val="414241"/>
                </a:solidFill>
                <a:effectLst/>
                <a:uLnTx/>
                <a:uFillTx/>
                <a:latin typeface="Century Gothic" panose="020B0502020202020204" pitchFamily="34" charset="0"/>
                <a:ea typeface="AvantGarde Bk BT Book" charset="0"/>
                <a:cs typeface="AvantGarde Bk BT Book" charset="0"/>
              </a:rPr>
              <a:t>iDiscovery</a:t>
            </a: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 on My Learning (</a:t>
            </a: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hlinkClick r:id="rId3"/>
              </a:rPr>
              <a:t>click here</a:t>
            </a: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a:t>
            </a:r>
            <a:endParaRPr kumimoji="0" lang="en-US" sz="13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484573"/>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Duration: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3 days</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8" name="Rectangle 7"/>
          <p:cNvSpPr/>
          <p:nvPr/>
        </p:nvSpPr>
        <p:spPr>
          <a:xfrm>
            <a:off x="9288615" y="3704615"/>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 code: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2683</a:t>
            </a:r>
          </a:p>
        </p:txBody>
      </p:sp>
      <p:sp>
        <p:nvSpPr>
          <p:cNvPr id="15" name="Rectangle 14"/>
          <p:cNvSpPr/>
          <p:nvPr/>
        </p:nvSpPr>
        <p:spPr>
          <a:xfrm>
            <a:off x="9288615" y="4224391"/>
            <a:ext cx="2256049"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Center:</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 HR</a:t>
            </a:r>
          </a:p>
        </p:txBody>
      </p:sp>
      <p:sp>
        <p:nvSpPr>
          <p:cNvPr id="16" name="Rectangle 15"/>
          <p:cNvSpPr/>
          <p:nvPr/>
        </p:nvSpPr>
        <p:spPr>
          <a:xfrm>
            <a:off x="9288615" y="4938438"/>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Training cost: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1,500€</a:t>
            </a:r>
            <a:endParaRPr kumimoji="0" lang="en-US" sz="11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1" name="Rectangle 40"/>
          <p:cNvSpPr/>
          <p:nvPr/>
        </p:nvSpPr>
        <p:spPr>
          <a:xfrm>
            <a:off x="9288614" y="1878824"/>
            <a:ext cx="2256049"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France - Clichy</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English</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sym typeface="Wingdings" panose="05000000000000000000" pitchFamily="2" charset="2"/>
              </a:rPr>
              <a:t>Prescribed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sym typeface="Wingdings" panose="05000000000000000000" pitchFamily="2" charset="2"/>
              </a:rPr>
              <a:t> Job Must</a:t>
            </a: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forMetris: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2</a:t>
            </a:r>
          </a:p>
        </p:txBody>
      </p:sp>
      <p:sp>
        <p:nvSpPr>
          <p:cNvPr id="18" name="ZoneTexte 17"/>
          <p:cNvSpPr txBox="1"/>
          <p:nvPr/>
        </p:nvSpPr>
        <p:spPr>
          <a:xfrm>
            <a:off x="10044113" y="42863"/>
            <a:ext cx="2042784"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lumMod val="65000"/>
                  </a:prstClr>
                </a:solidFill>
                <a:effectLst/>
                <a:uLnTx/>
                <a:uFillTx/>
                <a:latin typeface="Century Gothic" panose="020B0502020202020204" pitchFamily="34" charset="0"/>
                <a:ea typeface="AvantGarde Bk BT Book" charset="0"/>
                <a:cs typeface="AvantGarde Bk BT Book" charset="0"/>
              </a:rPr>
              <a:t>Human Resources</a:t>
            </a:r>
          </a:p>
        </p:txBody>
      </p:sp>
    </p:spTree>
    <p:extLst>
      <p:ext uri="{BB962C8B-B14F-4D97-AF65-F5344CB8AC3E}">
        <p14:creationId xmlns:p14="http://schemas.microsoft.com/office/powerpoint/2010/main" val="257366694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solidFill>
                  <a:prstClr val="white"/>
                </a:solidFill>
              </a:rPr>
              <a:t>Face to face for HR</a:t>
            </a:r>
            <a:endParaRPr lang="en-US"/>
          </a:p>
        </p:txBody>
      </p:sp>
      <p:sp>
        <p:nvSpPr>
          <p:cNvPr id="5" name="Rectangle 4"/>
          <p:cNvSpPr/>
          <p:nvPr/>
        </p:nvSpPr>
        <p:spPr>
          <a:xfrm>
            <a:off x="561975" y="1036436"/>
            <a:ext cx="7651715" cy="5048985"/>
          </a:xfrm>
          <a:prstGeom prst="rect">
            <a:avLst/>
          </a:prstGeom>
          <a:noFill/>
        </p:spPr>
        <p:txBody>
          <a:bodyPr wrap="square" lIns="91436" tIns="45718" rIns="91436" bIns="45718">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Teaser</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Get the opportunity to acquire the basics of coaching skills to enrich your HR role</a:t>
            </a:r>
            <a:endPar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Learning Objectives</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Identify the different postures in the HR role</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Use the questioning process in different types of interviews</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Strengthen active listening skills in experimenting coaching situations through methods and tools (Grow method, process com, transactional analysis)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Target</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HR Generalists with 3 to 8 years of HR experience</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None</a:t>
            </a: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3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484573"/>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Duration: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3 days</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8" name="Rectangle 7"/>
          <p:cNvSpPr/>
          <p:nvPr/>
        </p:nvSpPr>
        <p:spPr>
          <a:xfrm>
            <a:off x="9288615" y="3704615"/>
            <a:ext cx="1886936" cy="646331"/>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 code: </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1103 (Global)</a:t>
            </a:r>
          </a:p>
          <a:p>
            <a:pPr marL="0" marR="0" lvl="0" indent="0" algn="l" defTabSz="457147" rtl="0" eaLnBrk="1" fontAlgn="auto" latinLnBrk="0" hangingPunct="1">
              <a:lnSpc>
                <a:spcPct val="100000"/>
              </a:lnSpc>
              <a:spcBef>
                <a:spcPts val="0"/>
              </a:spcBef>
              <a:spcAft>
                <a:spcPts val="0"/>
              </a:spcAft>
              <a:buClrTx/>
              <a:buSzTx/>
              <a:buFontTx/>
              <a:buNone/>
              <a:tabLst/>
              <a:defRPr/>
            </a:pPr>
            <a:r>
              <a:rPr lang="en-US" sz="1200" b="1">
                <a:solidFill>
                  <a:srgbClr val="414241"/>
                </a:solidFill>
                <a:latin typeface="Century Gothic" panose="020B0502020202020204" pitchFamily="34" charset="0"/>
              </a:rPr>
              <a:t>15012 (APAC)</a:t>
            </a:r>
            <a:endPar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5" name="Rectangle 14"/>
          <p:cNvSpPr/>
          <p:nvPr/>
        </p:nvSpPr>
        <p:spPr>
          <a:xfrm>
            <a:off x="9288615" y="4224391"/>
            <a:ext cx="2256049" cy="646331"/>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Center:</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 HR (Global)</a:t>
            </a:r>
          </a:p>
          <a:p>
            <a:pPr marL="0" marR="0" lvl="0" indent="0" algn="l" defTabSz="457147" rtl="0" eaLnBrk="1" fontAlgn="auto" latinLnBrk="0" hangingPunct="1">
              <a:lnSpc>
                <a:spcPct val="100000"/>
              </a:lnSpc>
              <a:spcBef>
                <a:spcPts val="0"/>
              </a:spcBef>
              <a:spcAft>
                <a:spcPts val="0"/>
              </a:spcAft>
              <a:buClrTx/>
              <a:buSzTx/>
              <a:buFontTx/>
              <a:buNone/>
              <a:tabLst/>
              <a:defRPr/>
            </a:pPr>
            <a:r>
              <a:rPr lang="en-US" sz="1200" b="1">
                <a:solidFill>
                  <a:srgbClr val="414241"/>
                </a:solidFill>
                <a:latin typeface="Century Gothic" panose="020B0502020202020204" pitchFamily="34" charset="0"/>
              </a:rPr>
              <a:t>Learning – APAC (APAC)</a:t>
            </a:r>
            <a:endPar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800209"/>
            <a:ext cx="2455710" cy="830997"/>
          </a:xfrm>
          <a:prstGeom prst="rect">
            <a:avLst/>
          </a:prstGeom>
        </p:spPr>
        <p:txBody>
          <a:bodyPr wrap="square" anchor="t">
            <a:spAutoFit/>
          </a:bodyPr>
          <a:lstStyle/>
          <a:p>
            <a:pPr defTabSz="457147">
              <a:defRPr/>
            </a:pPr>
            <a:r>
              <a:rPr kumimoji="0" lang="en-US" sz="1200" b="0" i="0" u="none" strike="noStrike" kern="1200" cap="none" spc="0" normalizeH="0" baseline="0" noProof="0">
                <a:ln>
                  <a:noFill/>
                </a:ln>
                <a:solidFill>
                  <a:srgbClr val="414241"/>
                </a:solidFill>
                <a:effectLst/>
                <a:uLnTx/>
                <a:uFillTx/>
                <a:latin typeface="Century Gothic"/>
              </a:rPr>
              <a:t>Training cost:</a:t>
            </a:r>
            <a:r>
              <a:rPr lang="en-US" sz="1200">
                <a:solidFill>
                  <a:srgbClr val="414241"/>
                </a:solidFill>
                <a:latin typeface="Century Gothic"/>
              </a:rPr>
              <a:t> </a:t>
            </a: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14241"/>
                </a:solidFill>
                <a:effectLst/>
                <a:uLnTx/>
                <a:uFillTx/>
                <a:latin typeface="Century Gothic"/>
              </a:rPr>
              <a:t>2,500€ (Global)</a:t>
            </a:r>
            <a:endParaRPr lang="en-US" sz="1200" b="1" i="0" u="none" strike="noStrike" kern="1200" cap="none" spc="0" normalizeH="0" baseline="0" noProof="0">
              <a:ln>
                <a:noFill/>
              </a:ln>
              <a:solidFill>
                <a:srgbClr val="414241"/>
              </a:solidFill>
              <a:effectLst/>
              <a:uLnTx/>
              <a:uFillTx/>
              <a:latin typeface="Century Gothic"/>
            </a:endParaRPr>
          </a:p>
          <a:p>
            <a:pPr defTabSz="457147">
              <a:defRPr/>
            </a:pPr>
            <a:r>
              <a:rPr lang="en-US" sz="1200" b="1">
                <a:solidFill>
                  <a:srgbClr val="414241"/>
                </a:solidFill>
                <a:latin typeface="Century Gothic"/>
              </a:rPr>
              <a:t>RMB 19,500 (</a:t>
            </a:r>
            <a:r>
              <a:rPr lang="en-US" sz="1200" b="1">
                <a:solidFill>
                  <a:srgbClr val="414241"/>
                </a:solidFill>
              </a:rPr>
              <a:t>APAC, tbc; Minimum class size: 10)</a:t>
            </a:r>
            <a:endParaRPr kumimoji="0" lang="en-US" sz="1100" b="1" i="0" u="none" strike="noStrike" kern="1200" cap="none" spc="0" normalizeH="0" baseline="0" noProof="0">
              <a:ln>
                <a:noFill/>
              </a:ln>
              <a:solidFill>
                <a:srgbClr val="414241"/>
              </a:solidFill>
              <a:effectLst/>
              <a:uLnTx/>
              <a:uFillTx/>
              <a:latin typeface="Century Gothic"/>
            </a:endParaRPr>
          </a:p>
        </p:txBody>
      </p:sp>
      <p:sp>
        <p:nvSpPr>
          <p:cNvPr id="41" name="Rectangle 40"/>
          <p:cNvSpPr/>
          <p:nvPr/>
        </p:nvSpPr>
        <p:spPr>
          <a:xfrm>
            <a:off x="9288614" y="1878824"/>
            <a:ext cx="2623979" cy="830997"/>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Location: </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France – Paris</a:t>
            </a:r>
          </a:p>
          <a:p>
            <a:pPr defTabSz="457147">
              <a:defRPr/>
            </a:pPr>
            <a:r>
              <a:rPr lang="en-US" sz="1200" b="1" noProof="0">
                <a:solidFill>
                  <a:srgbClr val="414241"/>
                </a:solidFill>
                <a:latin typeface="Century Gothic"/>
              </a:rPr>
              <a:t>APAC </a:t>
            </a:r>
            <a:r>
              <a:rPr lang="en-US" sz="1200" b="1">
                <a:latin typeface="Century Gothic"/>
              </a:rPr>
              <a:t>– </a:t>
            </a:r>
            <a:r>
              <a:rPr lang="en-US" sz="1200" b="1">
                <a:solidFill>
                  <a:srgbClr val="000000"/>
                </a:solidFill>
                <a:latin typeface="Century Gothic"/>
              </a:rPr>
              <a:t>Rotating</a:t>
            </a:r>
            <a:r>
              <a:rPr lang="en-US" sz="1200" b="1">
                <a:latin typeface="Century Gothic"/>
              </a:rPr>
              <a:t> </a:t>
            </a:r>
            <a:r>
              <a:rPr lang="en-US" sz="1200" b="1" noProof="0">
                <a:latin typeface="Century Gothic"/>
              </a:rPr>
              <a:t>based on</a:t>
            </a:r>
            <a:r>
              <a:rPr lang="en-US" sz="1200" b="1">
                <a:latin typeface="Century Gothic"/>
              </a:rPr>
              <a:t> needs</a:t>
            </a:r>
            <a:endParaRPr lang="en-US" sz="1200">
              <a:ea typeface="+mn-lt"/>
              <a:cs typeface="+mn-lt"/>
            </a:endParaRPr>
          </a:p>
          <a:p>
            <a:pPr marL="0" marR="0" lvl="0" indent="0" algn="l" defTabSz="457147">
              <a:lnSpc>
                <a:spcPct val="100000"/>
              </a:lnSpc>
              <a:spcBef>
                <a:spcPts val="0"/>
              </a:spcBef>
              <a:spcAft>
                <a:spcPts val="0"/>
              </a:spcAft>
              <a:buClrTx/>
              <a:buSzTx/>
              <a:buFontTx/>
              <a:buNone/>
              <a:tabLst/>
              <a:defRPr/>
            </a:pPr>
            <a:endParaRPr lang="en-US" sz="1200" b="1" i="0" u="none" strike="noStrike" kern="1200" cap="none" spc="0" normalizeH="0" baseline="0" noProof="0">
              <a:ln>
                <a:noFill/>
              </a:ln>
              <a:solidFill>
                <a:srgbClr val="414241"/>
              </a:solidFill>
              <a:effectLst/>
              <a:uLnTx/>
              <a:uFillTx/>
              <a:latin typeface="Century Gothic" panose="020B0502020202020204" pitchFamily="34" charset="0"/>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English</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forMetris: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2</a:t>
            </a:r>
          </a:p>
        </p:txBody>
      </p:sp>
      <p:sp>
        <p:nvSpPr>
          <p:cNvPr id="42" name="ZoneTexte 41"/>
          <p:cNvSpPr txBox="1"/>
          <p:nvPr/>
        </p:nvSpPr>
        <p:spPr>
          <a:xfrm>
            <a:off x="10044113" y="42863"/>
            <a:ext cx="2042784"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lumMod val="65000"/>
                  </a:prstClr>
                </a:solidFill>
                <a:effectLst/>
                <a:uLnTx/>
                <a:uFillTx/>
                <a:latin typeface="Century Gothic" panose="020B0502020202020204" pitchFamily="34" charset="0"/>
                <a:ea typeface="AvantGarde Bk BT Book" charset="0"/>
                <a:cs typeface="AvantGarde Bk BT Book" charset="0"/>
              </a:rPr>
              <a:t>Human Resources</a:t>
            </a:r>
          </a:p>
        </p:txBody>
      </p:sp>
      <p:sp>
        <p:nvSpPr>
          <p:cNvPr id="18" name="Rectangle 17"/>
          <p:cNvSpPr/>
          <p:nvPr/>
        </p:nvSpPr>
        <p:spPr>
          <a:xfrm>
            <a:off x="9288615" y="1174565"/>
            <a:ext cx="2455710"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sym typeface="Wingdings" panose="05000000000000000000" pitchFamily="2" charset="2"/>
              </a:rPr>
              <a:t>Prescribed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sym typeface="Wingdings" panose="05000000000000000000" pitchFamily="2" charset="2"/>
              </a:rPr>
              <a:t> Job Must</a:t>
            </a: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309429367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solidFill>
                  <a:prstClr val="white"/>
                </a:solidFill>
              </a:rPr>
              <a:t>Coaching Tools for HR</a:t>
            </a:r>
            <a:endParaRPr lang="en-US"/>
          </a:p>
        </p:txBody>
      </p:sp>
      <p:sp>
        <p:nvSpPr>
          <p:cNvPr id="5" name="Rectangle 4"/>
          <p:cNvSpPr/>
          <p:nvPr/>
        </p:nvSpPr>
        <p:spPr>
          <a:xfrm>
            <a:off x="561975" y="1036436"/>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Teaser</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Develop impactful coaching tools and postures; increase legitimacy and credibility in function and get internationally recognized coaching accreditation ICF ACTP!</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To be done in 2 parts within 9/12 months</a:t>
            </a:r>
            <a:endPar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Learning Objectives</a:t>
            </a:r>
            <a:endParaRPr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Strengthen people proximity and capacity to detect and grow hidden talents</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Increase diagnosis capabilities: better assess development needs for individuals, teams and </a:t>
            </a:r>
            <a:r>
              <a:rPr kumimoji="0" lang="en-US" sz="1200" b="0" i="0" u="none" strike="noStrike" kern="1200" cap="none" spc="0" normalizeH="0" baseline="0" noProof="0" err="1">
                <a:ln>
                  <a:noFill/>
                </a:ln>
                <a:solidFill>
                  <a:srgbClr val="414241"/>
                </a:solidFill>
                <a:effectLst/>
                <a:uLnTx/>
                <a:uFillTx/>
                <a:latin typeface="Century Gothic"/>
                <a:ea typeface="AvantGarde Bk BT Book" charset="0"/>
                <a:cs typeface="AvantGarde Bk BT Book" charset="0"/>
              </a:rPr>
              <a:t>organisations</a:t>
            </a:r>
            <a:endPar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Develop recommendations ability</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Implement and pilot proposed adequate development actions and evaluate impact</a:t>
            </a:r>
          </a:p>
          <a:p>
            <a:pPr marL="180975" indent="-180975" defTabSz="457147">
              <a:buFont typeface="Arial" panose="020B0604020202020204" pitchFamily="34" charset="0"/>
              <a:buChar char="•"/>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Learn to develop Individuals, teams and </a:t>
            </a:r>
            <a:r>
              <a:rPr kumimoji="0" lang="en-US" sz="1200" b="0" i="0" u="none" strike="noStrike" kern="1200" cap="none" spc="0" normalizeH="0" baseline="0" noProof="0" err="1">
                <a:ln>
                  <a:noFill/>
                </a:ln>
                <a:solidFill>
                  <a:srgbClr val="414241"/>
                </a:solidFill>
                <a:effectLst/>
                <a:uLnTx/>
                <a:uFillTx/>
                <a:latin typeface="Century Gothic"/>
                <a:ea typeface="AvantGarde Bk BT Book" charset="0"/>
                <a:cs typeface="AvantGarde Bk BT Book" charset="0"/>
              </a:rPr>
              <a:t>organisations</a:t>
            </a:r>
            <a:r>
              <a:rPr lang="en-US" sz="1200">
                <a:solidFill>
                  <a:srgbClr val="414241"/>
                </a:solidFill>
                <a:latin typeface="Century Gothic"/>
                <a:ea typeface="AvantGarde Bk BT Book" charset="0"/>
                <a:cs typeface="AvantGarde Bk BT Book" charset="0"/>
              </a:rPr>
              <a:t> </a:t>
            </a:r>
            <a:endParaRPr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Get the internationally recognized ICF accreditation</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Target</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Job Must</a:t>
            </a: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 Country HR Directors </a:t>
            </a:r>
          </a:p>
          <a:p>
            <a:pPr defTabSz="457147">
              <a:defRPr/>
            </a:pPr>
            <a:r>
              <a:rPr lang="en-US" sz="1200" b="1">
                <a:solidFill>
                  <a:srgbClr val="414241"/>
                </a:solidFill>
                <a:latin typeface="Century Gothic"/>
                <a:ea typeface="AvantGarde Bk BT Book" charset="0"/>
                <a:cs typeface="AvantGarde Bk BT Book" charset="0"/>
              </a:rPr>
              <a:t>Business Must</a:t>
            </a: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 other HR Directors and Senior HR Managers</a:t>
            </a:r>
            <a:endParaRPr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None</a:t>
            </a: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3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4" y="2434048"/>
            <a:ext cx="2010007"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Duration: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3 days (part 1) + 3 days (part 2)</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8" name="Rectangle 7"/>
          <p:cNvSpPr/>
          <p:nvPr/>
        </p:nvSpPr>
        <p:spPr>
          <a:xfrm>
            <a:off x="9288614" y="3572844"/>
            <a:ext cx="2903386" cy="615553"/>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 code: </a:t>
            </a:r>
          </a:p>
          <a:p>
            <a:pPr marL="0" marR="0" lvl="0" indent="0" algn="l" defTabSz="457147" rtl="0" eaLnBrk="1" fontAlgn="auto" latinLnBrk="0" hangingPunct="1">
              <a:lnSpc>
                <a:spcPct val="100000"/>
              </a:lnSpc>
              <a:spcBef>
                <a:spcPts val="0"/>
              </a:spcBef>
              <a:spcAft>
                <a:spcPts val="0"/>
              </a:spcAft>
              <a:buClrTx/>
              <a:buSzTx/>
              <a:buFontTx/>
              <a:buNone/>
              <a:tabLst/>
              <a:defRPr/>
            </a:pPr>
            <a:r>
              <a:rPr lang="en-US" sz="1100" b="1">
                <a:solidFill>
                  <a:srgbClr val="414241"/>
                </a:solidFill>
                <a:latin typeface="Century Gothic" panose="020B0502020202020204" pitchFamily="34" charset="0"/>
              </a:rPr>
              <a:t>Global – 29846 (part 1) + </a:t>
            </a:r>
            <a:r>
              <a:rPr kumimoji="0" lang="en-US" sz="1100" b="1" i="0" u="none" strike="noStrike" kern="1200" cap="none" spc="0" normalizeH="0" baseline="0" noProof="0">
                <a:ln>
                  <a:noFill/>
                </a:ln>
                <a:solidFill>
                  <a:srgbClr val="414241"/>
                </a:solidFill>
                <a:effectLst/>
                <a:uLnTx/>
                <a:uFillTx/>
                <a:latin typeface="Century Gothic" panose="020B0502020202020204" pitchFamily="34" charset="0"/>
              </a:rPr>
              <a:t>29844 (part 2)</a:t>
            </a:r>
          </a:p>
          <a:p>
            <a:pPr marL="0" marR="0" lvl="0" indent="0" algn="l" defTabSz="457147" rtl="0" eaLnBrk="1" fontAlgn="auto" latinLnBrk="0" hangingPunct="1">
              <a:lnSpc>
                <a:spcPct val="100000"/>
              </a:lnSpc>
              <a:spcBef>
                <a:spcPts val="0"/>
              </a:spcBef>
              <a:spcAft>
                <a:spcPts val="0"/>
              </a:spcAft>
              <a:buClrTx/>
              <a:buSzTx/>
              <a:buFontTx/>
              <a:buNone/>
              <a:tabLst/>
              <a:defRPr/>
            </a:pPr>
            <a:r>
              <a:rPr lang="en-US" sz="1100" b="1">
                <a:solidFill>
                  <a:srgbClr val="414241"/>
                </a:solidFill>
                <a:latin typeface="Century Gothic" panose="020B0502020202020204" pitchFamily="34" charset="0"/>
              </a:rPr>
              <a:t>APAC – 5730 (part 1) + 32091 (part 2)</a:t>
            </a:r>
            <a:endParaRPr kumimoji="0" lang="en-US" sz="1100" b="1" i="0" u="none" strike="noStrike" kern="1200" cap="none" spc="0" normalizeH="0" baseline="0" noProof="0">
              <a:ln>
                <a:noFill/>
              </a:ln>
              <a:solidFill>
                <a:srgbClr val="414241"/>
              </a:solidFill>
              <a:effectLst/>
              <a:uLnTx/>
              <a:uFillTx/>
              <a:latin typeface="Century Gothic" panose="020B0502020202020204" pitchFamily="34" charset="0"/>
            </a:endParaRPr>
          </a:p>
        </p:txBody>
      </p:sp>
      <p:sp>
        <p:nvSpPr>
          <p:cNvPr id="15" name="Rectangle 14"/>
          <p:cNvSpPr/>
          <p:nvPr/>
        </p:nvSpPr>
        <p:spPr>
          <a:xfrm>
            <a:off x="9288615" y="4224391"/>
            <a:ext cx="2256049" cy="646331"/>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Center:</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 HR (Global)</a:t>
            </a:r>
          </a:p>
          <a:p>
            <a:pPr marL="0" marR="0" lvl="0" indent="0" algn="l" defTabSz="457147" rtl="0" eaLnBrk="1" fontAlgn="auto" latinLnBrk="0" hangingPunct="1">
              <a:lnSpc>
                <a:spcPct val="100000"/>
              </a:lnSpc>
              <a:spcBef>
                <a:spcPts val="0"/>
              </a:spcBef>
              <a:spcAft>
                <a:spcPts val="0"/>
              </a:spcAft>
              <a:buClrTx/>
              <a:buSzTx/>
              <a:buFontTx/>
              <a:buNone/>
              <a:tabLst/>
              <a:defRPr/>
            </a:pPr>
            <a:r>
              <a:rPr lang="en-US" sz="1200" b="1">
                <a:solidFill>
                  <a:srgbClr val="414241"/>
                </a:solidFill>
                <a:latin typeface="Century Gothic" panose="020B0502020202020204" pitchFamily="34" charset="0"/>
              </a:rPr>
              <a:t>Learning – APAC (APAC)</a:t>
            </a:r>
            <a:endPar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6" y="4822459"/>
            <a:ext cx="2798281" cy="738664"/>
          </a:xfrm>
          <a:prstGeom prst="rect">
            <a:avLst/>
          </a:prstGeom>
        </p:spPr>
        <p:txBody>
          <a:bodyPr wrap="square" anchor="t">
            <a:spAutoFit/>
          </a:bodyPr>
          <a:lstStyle/>
          <a:p>
            <a:pPr defTabSz="457147">
              <a:defRPr/>
            </a:pPr>
            <a:r>
              <a:rPr kumimoji="0" lang="en-US" sz="1200" b="0" i="0" u="none" strike="noStrike" kern="1200" cap="none" spc="0" normalizeH="0" baseline="0" noProof="0">
                <a:ln>
                  <a:noFill/>
                </a:ln>
                <a:solidFill>
                  <a:srgbClr val="414241"/>
                </a:solidFill>
                <a:effectLst/>
                <a:uLnTx/>
                <a:uFillTx/>
                <a:latin typeface="Century Gothic"/>
              </a:rPr>
              <a:t>Training cost:</a:t>
            </a:r>
            <a:r>
              <a:rPr lang="en-US" sz="1200">
                <a:solidFill>
                  <a:srgbClr val="414241"/>
                </a:solidFill>
                <a:latin typeface="Century Gothic"/>
              </a:rPr>
              <a:t> </a:t>
            </a: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a:p>
            <a:pPr defTabSz="457147">
              <a:defRPr/>
            </a:pPr>
            <a:r>
              <a:rPr lang="en-US" sz="1000" b="1">
                <a:solidFill>
                  <a:srgbClr val="414241"/>
                </a:solidFill>
                <a:latin typeface="Century Gothic"/>
              </a:rPr>
              <a:t>Global – 3,500€ (part 1) + 3,500€ (part 2)</a:t>
            </a:r>
          </a:p>
          <a:p>
            <a:pPr defTabSz="457147">
              <a:defRPr/>
            </a:pPr>
            <a:r>
              <a:rPr lang="en-US" sz="1000" b="1">
                <a:solidFill>
                  <a:srgbClr val="414241"/>
                </a:solidFill>
                <a:latin typeface="Century Gothic"/>
              </a:rPr>
              <a:t>APAC – RMB 35,000 (part 1, </a:t>
            </a:r>
            <a:r>
              <a:rPr lang="en-US" sz="1000" b="1">
                <a:solidFill>
                  <a:srgbClr val="414241"/>
                </a:solidFill>
              </a:rPr>
              <a:t>tbc; Minimum class size: 14) </a:t>
            </a:r>
            <a:r>
              <a:rPr lang="en-US" sz="1000" b="1">
                <a:solidFill>
                  <a:srgbClr val="414241"/>
                </a:solidFill>
                <a:latin typeface="Century Gothic"/>
              </a:rPr>
              <a:t>+ RMB 35,000 (part 2, tbc)</a:t>
            </a:r>
          </a:p>
        </p:txBody>
      </p:sp>
      <p:sp>
        <p:nvSpPr>
          <p:cNvPr id="41" name="Rectangle 40"/>
          <p:cNvSpPr/>
          <p:nvPr/>
        </p:nvSpPr>
        <p:spPr>
          <a:xfrm>
            <a:off x="9288614" y="1878824"/>
            <a:ext cx="3177336" cy="830997"/>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Location: </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France – Paris</a:t>
            </a:r>
          </a:p>
          <a:p>
            <a:pPr defTabSz="457147">
              <a:defRPr/>
            </a:pPr>
            <a:r>
              <a:rPr lang="en-US" sz="1200" b="1">
                <a:solidFill>
                  <a:srgbClr val="414241"/>
                </a:solidFill>
                <a:latin typeface="Century Gothic"/>
              </a:rPr>
              <a:t>APAC </a:t>
            </a:r>
            <a:r>
              <a:rPr lang="en-US" sz="1200" b="1">
                <a:latin typeface="Century Gothic"/>
              </a:rPr>
              <a:t>– </a:t>
            </a:r>
            <a:r>
              <a:rPr lang="en-US" sz="1200" b="1">
                <a:solidFill>
                  <a:srgbClr val="000000"/>
                </a:solidFill>
                <a:latin typeface="Century Gothic"/>
              </a:rPr>
              <a:t>Rotating</a:t>
            </a:r>
            <a:r>
              <a:rPr lang="en-US" sz="1200" b="1">
                <a:latin typeface="Century Gothic"/>
              </a:rPr>
              <a:t> based on needs</a:t>
            </a:r>
            <a:endParaRPr lang="en-US" sz="1200">
              <a:ea typeface="+mn-lt"/>
              <a:cs typeface="+mn-lt"/>
            </a:endParaRPr>
          </a:p>
          <a:p>
            <a:pPr marL="0" marR="0" lvl="0" indent="0" algn="l" defTabSz="457147">
              <a:lnSpc>
                <a:spcPct val="100000"/>
              </a:lnSpc>
              <a:spcBef>
                <a:spcPts val="0"/>
              </a:spcBef>
              <a:spcAft>
                <a:spcPts val="0"/>
              </a:spcAft>
              <a:buClrTx/>
              <a:buSzTx/>
              <a:buFontTx/>
              <a:buNone/>
              <a:tabLst/>
              <a:defRPr/>
            </a:pPr>
            <a:endParaRPr lang="en-US" sz="1200" b="1" i="0" u="none" strike="noStrike" kern="1200" cap="none" spc="0" normalizeH="0" baseline="0" noProof="0">
              <a:ln>
                <a:noFill/>
              </a:ln>
              <a:solidFill>
                <a:srgbClr val="414241"/>
              </a:solidFill>
              <a:effectLst/>
              <a:uLnTx/>
              <a:uFillTx/>
              <a:latin typeface="Century Gothic" panose="020B0502020202020204" pitchFamily="34" charset="0"/>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English</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err="1">
                <a:ln>
                  <a:noFill/>
                </a:ln>
                <a:solidFill>
                  <a:srgbClr val="414241"/>
                </a:solidFill>
                <a:effectLst/>
                <a:uLnTx/>
                <a:uFillTx/>
                <a:latin typeface="Century Gothic" panose="020B0502020202020204" pitchFamily="34" charset="0"/>
                <a:ea typeface="+mn-ea"/>
                <a:cs typeface="+mn-cs"/>
              </a:rPr>
              <a:t>forMetris</a:t>
            </a: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2</a:t>
            </a:r>
          </a:p>
        </p:txBody>
      </p:sp>
      <p:sp>
        <p:nvSpPr>
          <p:cNvPr id="42" name="ZoneTexte 41"/>
          <p:cNvSpPr txBox="1"/>
          <p:nvPr/>
        </p:nvSpPr>
        <p:spPr>
          <a:xfrm>
            <a:off x="10044113" y="42863"/>
            <a:ext cx="2042784"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lumMod val="65000"/>
                  </a:prstClr>
                </a:solidFill>
                <a:effectLst/>
                <a:uLnTx/>
                <a:uFillTx/>
                <a:latin typeface="Century Gothic" panose="020B0502020202020204" pitchFamily="34" charset="0"/>
                <a:ea typeface="AvantGarde Bk BT Book" charset="0"/>
                <a:cs typeface="AvantGarde Bk BT Book" charset="0"/>
              </a:rPr>
              <a:t>Human Resources</a:t>
            </a:r>
          </a:p>
        </p:txBody>
      </p:sp>
      <p:sp>
        <p:nvSpPr>
          <p:cNvPr id="13" name="Rectangle 12"/>
          <p:cNvSpPr/>
          <p:nvPr/>
        </p:nvSpPr>
        <p:spPr>
          <a:xfrm>
            <a:off x="9288615" y="1174565"/>
            <a:ext cx="2455710"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sym typeface="Wingdings" panose="05000000000000000000" pitchFamily="2" charset="2"/>
              </a:rPr>
              <a:t>Prescribed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sym typeface="Wingdings" panose="05000000000000000000" pitchFamily="2" charset="2"/>
              </a:rPr>
              <a:t> Job Must</a:t>
            </a: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335185369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GB">
                <a:solidFill>
                  <a:prstClr val="white"/>
                </a:solidFill>
              </a:rPr>
              <a:t>Organisational Development Tools for HR</a:t>
            </a:r>
            <a:endParaRPr lang="en-GB"/>
          </a:p>
        </p:txBody>
      </p:sp>
      <p:sp>
        <p:nvSpPr>
          <p:cNvPr id="5" name="Rectangle 4"/>
          <p:cNvSpPr/>
          <p:nvPr/>
        </p:nvSpPr>
        <p:spPr>
          <a:xfrm>
            <a:off x="561975" y="1036436"/>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defTabSz="457147">
              <a:defRPr/>
            </a:pPr>
            <a:r>
              <a:rPr lang="en-GB" sz="1400" b="1" u="sng">
                <a:solidFill>
                  <a:srgbClr val="414241"/>
                </a:solidFill>
                <a:latin typeface="Century Gothic"/>
                <a:ea typeface="AvantGarde Bk BT Book" charset="0"/>
                <a:cs typeface="AvantGarde Bk BT Book" charset="0"/>
              </a:rPr>
              <a:t>Teaser</a:t>
            </a:r>
          </a:p>
          <a:p>
            <a:pPr defTabSz="457147">
              <a:defRPr/>
            </a:pPr>
            <a:r>
              <a:rPr lang="en-GB" sz="1200">
                <a:solidFill>
                  <a:srgbClr val="414241"/>
                </a:solidFill>
                <a:latin typeface="Century Gothic"/>
                <a:ea typeface="AvantGarde Bk BT Book" charset="0"/>
                <a:cs typeface="AvantGarde Bk BT Book" charset="0"/>
              </a:rPr>
              <a:t>Learn how HR can contribute to all our organisational Development topics!</a:t>
            </a:r>
            <a:endParaRPr lang="en-GB" sz="1400" b="1" u="sng">
              <a:solidFill>
                <a:srgbClr val="414241"/>
              </a:solidFill>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defTabSz="457147">
              <a:defRPr/>
            </a:pPr>
            <a:r>
              <a:rPr lang="en-GB" sz="1400" b="1" u="sng">
                <a:solidFill>
                  <a:srgbClr val="414241"/>
                </a:solidFill>
                <a:latin typeface="Century Gothic"/>
                <a:ea typeface="AvantGarde Bk BT Book" charset="0"/>
                <a:cs typeface="AvantGarde Bk BT Book" charset="0"/>
              </a:rPr>
              <a:t>Learning Objectives</a:t>
            </a:r>
            <a:endParaRPr lang="en-GB" sz="1200">
              <a:solidFill>
                <a:srgbClr val="414241"/>
              </a:solidFill>
              <a:latin typeface="Century Gothic"/>
              <a:ea typeface="AvantGarde Bk BT Book" charset="0"/>
              <a:cs typeface="AvantGarde Bk BT Book" charset="0"/>
            </a:endParaRPr>
          </a:p>
          <a:p>
            <a:pPr marL="180975" indent="-180975" defTabSz="457147">
              <a:buFont typeface="Arial" panose="020B0604020202020204" pitchFamily="34" charset="0"/>
              <a:buChar char="•"/>
              <a:defRPr/>
            </a:pPr>
            <a:r>
              <a:rPr lang="en-GB" sz="1200">
                <a:solidFill>
                  <a:srgbClr val="414241"/>
                </a:solidFill>
                <a:latin typeface="Century Gothic"/>
                <a:ea typeface="AvantGarde Bk BT Book" charset="0"/>
                <a:cs typeface="AvantGarde Bk BT Book" charset="0"/>
              </a:rPr>
              <a:t>Build and share a diagnosis of the organisation</a:t>
            </a:r>
          </a:p>
          <a:p>
            <a:pPr marL="180975" indent="-180975" defTabSz="457147">
              <a:buFont typeface="Arial" panose="020B0604020202020204" pitchFamily="34" charset="0"/>
              <a:buChar char="•"/>
              <a:defRPr/>
            </a:pPr>
            <a:r>
              <a:rPr lang="en-GB" sz="1200">
                <a:solidFill>
                  <a:srgbClr val="414241"/>
                </a:solidFill>
                <a:latin typeface="Century Gothic"/>
                <a:ea typeface="AvantGarde Bk BT Book" charset="0"/>
                <a:cs typeface="AvantGarde Bk BT Book" charset="0"/>
              </a:rPr>
              <a:t>Build a clear OD brief, identify the right methodology and put in place the right OD tools and project governance</a:t>
            </a:r>
          </a:p>
          <a:p>
            <a:pPr marL="180975" indent="-180975" defTabSz="457147">
              <a:buFont typeface="Arial" panose="020B0604020202020204" pitchFamily="34" charset="0"/>
              <a:buChar char="•"/>
              <a:defRPr/>
            </a:pPr>
            <a:r>
              <a:rPr lang="en-GB" sz="1200">
                <a:solidFill>
                  <a:srgbClr val="414241"/>
                </a:solidFill>
                <a:latin typeface="Century Gothic"/>
                <a:ea typeface="AvantGarde Bk BT Book" charset="0"/>
                <a:cs typeface="AvantGarde Bk BT Book" charset="0"/>
              </a:rPr>
              <a:t>Translate the business changes into role/expertise changes and then into an adequate target organisation</a:t>
            </a:r>
          </a:p>
          <a:p>
            <a:pPr marL="180975" indent="-180975" defTabSz="457147">
              <a:buFont typeface="Arial" panose="020B0604020202020204" pitchFamily="34" charset="0"/>
              <a:buChar char="•"/>
              <a:defRPr/>
            </a:pPr>
            <a:r>
              <a:rPr lang="en-GB" sz="1200">
                <a:solidFill>
                  <a:srgbClr val="414241"/>
                </a:solidFill>
                <a:latin typeface="Century Gothic"/>
                <a:ea typeface="AvantGarde Bk BT Book" charset="0"/>
                <a:cs typeface="AvantGarde Bk BT Book" charset="0"/>
              </a:rPr>
              <a:t>Define appropriate people objectives for each change project &amp; shape the talent pipeline</a:t>
            </a:r>
          </a:p>
          <a:p>
            <a:pPr marL="180975" indent="-180975" defTabSz="457147">
              <a:buFont typeface="Arial" panose="020B0604020202020204" pitchFamily="34" charset="0"/>
              <a:buChar char="•"/>
              <a:defRPr/>
            </a:pPr>
            <a:r>
              <a:rPr lang="en-GB" sz="1200">
                <a:solidFill>
                  <a:srgbClr val="414241"/>
                </a:solidFill>
                <a:latin typeface="Century Gothic"/>
                <a:ea typeface="AvantGarde Bk BT Book" charset="0"/>
                <a:cs typeface="AvantGarde Bk BT Book" charset="0"/>
              </a:rPr>
              <a:t>Map and engage all relevant stakeholders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defTabSz="457147">
              <a:defRPr/>
            </a:pPr>
            <a:r>
              <a:rPr lang="en-GB" sz="1400" b="1" u="sng">
                <a:solidFill>
                  <a:srgbClr val="414241"/>
                </a:solidFill>
                <a:latin typeface="Century Gothic"/>
                <a:ea typeface="AvantGarde Bk BT Book" charset="0"/>
                <a:cs typeface="AvantGarde Bk BT Book" charset="0"/>
              </a:rPr>
              <a:t>Target</a:t>
            </a:r>
          </a:p>
          <a:p>
            <a:pPr defTabSz="457147">
              <a:defRPr/>
            </a:pPr>
            <a:r>
              <a:rPr lang="en-GB" sz="1200">
                <a:solidFill>
                  <a:srgbClr val="414241"/>
                </a:solidFill>
                <a:latin typeface="Century Gothic"/>
                <a:ea typeface="AvantGarde Bk BT Book" charset="0"/>
                <a:cs typeface="AvantGarde Bk BT Book" charset="0"/>
              </a:rPr>
              <a:t>Country HR Directors, Division HR Directors, and Learning Directors involved in ongoing major transformation projects.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defTabSz="457147">
              <a:defRPr/>
            </a:pPr>
            <a:r>
              <a:rPr lang="en-GB" sz="1400" b="1" u="sng">
                <a:solidFill>
                  <a:srgbClr val="414241"/>
                </a:solidFill>
                <a:latin typeface="Century Gothic"/>
                <a:ea typeface="AvantGarde Bk BT Book" charset="0"/>
                <a:cs typeface="AvantGarde Bk BT Book" charset="0"/>
              </a:rPr>
              <a:t>Prerequisite</a:t>
            </a:r>
          </a:p>
          <a:p>
            <a:pPr defTabSz="457147">
              <a:defRPr/>
            </a:pPr>
            <a:r>
              <a:rPr lang="en-GB" sz="1200">
                <a:solidFill>
                  <a:srgbClr val="414241"/>
                </a:solidFill>
                <a:latin typeface="Century Gothic"/>
                <a:ea typeface="AvantGarde Bk BT Book" charset="0"/>
                <a:cs typeface="AvantGarde Bk BT Book" charset="0"/>
              </a:rPr>
              <a:t>None</a:t>
            </a: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3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484573"/>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Duration: </a:t>
            </a:r>
            <a:r>
              <a:rPr kumimoji="0" lang="en-GB"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3 days</a:t>
            </a:r>
            <a:endParaRPr kumimoji="0" lang="en-GB"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8" name="Rectangle 7"/>
          <p:cNvSpPr/>
          <p:nvPr/>
        </p:nvSpPr>
        <p:spPr>
          <a:xfrm>
            <a:off x="9288615" y="3704615"/>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 code: </a:t>
            </a:r>
            <a:r>
              <a:rPr kumimoji="0" lang="en-GB"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15012</a:t>
            </a:r>
          </a:p>
        </p:txBody>
      </p:sp>
      <p:sp>
        <p:nvSpPr>
          <p:cNvPr id="15" name="Rectangle 14"/>
          <p:cNvSpPr/>
          <p:nvPr/>
        </p:nvSpPr>
        <p:spPr>
          <a:xfrm>
            <a:off x="9288615" y="4224391"/>
            <a:ext cx="2256049"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a:t>
            </a:r>
            <a:r>
              <a:rPr kumimoji="0" lang="en-GB" sz="1200" b="0" i="0" u="none" strike="noStrike" kern="1200" cap="none" spc="0" normalizeH="0" baseline="0" noProof="0" err="1">
                <a:ln>
                  <a:noFill/>
                </a:ln>
                <a:solidFill>
                  <a:srgbClr val="414241"/>
                </a:solidFill>
                <a:effectLst/>
                <a:uLnTx/>
                <a:uFillTx/>
                <a:latin typeface="Century Gothic" panose="020B0502020202020204" pitchFamily="34" charset="0"/>
                <a:ea typeface="+mn-ea"/>
                <a:cs typeface="+mn-cs"/>
              </a:rPr>
              <a:t>Center</a:t>
            </a: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 HR</a:t>
            </a:r>
          </a:p>
        </p:txBody>
      </p:sp>
      <p:sp>
        <p:nvSpPr>
          <p:cNvPr id="16" name="Rectangle 15"/>
          <p:cNvSpPr/>
          <p:nvPr/>
        </p:nvSpPr>
        <p:spPr>
          <a:xfrm>
            <a:off x="9288615" y="4938438"/>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Training cost: </a:t>
            </a:r>
            <a:r>
              <a:rPr kumimoji="0" lang="en-GB"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5,000€</a:t>
            </a:r>
            <a:endParaRPr kumimoji="0" lang="en-GB" sz="11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1" name="Rectangle 40"/>
          <p:cNvSpPr/>
          <p:nvPr/>
        </p:nvSpPr>
        <p:spPr>
          <a:xfrm>
            <a:off x="9288614" y="1878824"/>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Location: </a:t>
            </a:r>
            <a:r>
              <a:rPr kumimoji="0" lang="en-GB"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France - Paris</a:t>
            </a:r>
            <a:endParaRPr kumimoji="0" lang="en-GB"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Language: </a:t>
            </a:r>
            <a:r>
              <a:rPr kumimoji="0" lang="en-GB"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English</a:t>
            </a:r>
            <a:endParaRPr kumimoji="0" lang="en-GB"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spAutoFit/>
          </a:bodyPr>
          <a:lstStyle/>
          <a:p>
            <a:pPr lvl="0" defTabSz="457147">
              <a:defRPr/>
            </a:pPr>
            <a:r>
              <a:rPr lang="en-US" sz="1200">
                <a:solidFill>
                  <a:srgbClr val="414241"/>
                </a:solidFill>
                <a:latin typeface="Century Gothic" panose="020B0502020202020204" pitchFamily="34" charset="0"/>
                <a:sym typeface="Wingdings" panose="05000000000000000000" pitchFamily="2" charset="2"/>
              </a:rPr>
              <a:t>Prescribed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sym typeface="Wingdings" panose="05000000000000000000" pitchFamily="2" charset="2"/>
              </a:rPr>
              <a:t> Business Must</a:t>
            </a:r>
            <a:endPar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forMetris: </a:t>
            </a:r>
            <a:r>
              <a:rPr kumimoji="0" lang="en-GB"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2</a:t>
            </a:r>
          </a:p>
        </p:txBody>
      </p:sp>
      <p:sp>
        <p:nvSpPr>
          <p:cNvPr id="42" name="ZoneTexte 41"/>
          <p:cNvSpPr txBox="1"/>
          <p:nvPr/>
        </p:nvSpPr>
        <p:spPr>
          <a:xfrm>
            <a:off x="10044113" y="42863"/>
            <a:ext cx="2042784"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a:ln>
                  <a:noFill/>
                </a:ln>
                <a:solidFill>
                  <a:prstClr val="white">
                    <a:lumMod val="65000"/>
                  </a:prstClr>
                </a:solidFill>
                <a:effectLst/>
                <a:uLnTx/>
                <a:uFillTx/>
                <a:latin typeface="Century Gothic" panose="020B0502020202020204" pitchFamily="34" charset="0"/>
                <a:ea typeface="AvantGarde Bk BT Book" charset="0"/>
                <a:cs typeface="AvantGarde Bk BT Book" charset="0"/>
              </a:rPr>
              <a:t>Human Resources</a:t>
            </a:r>
          </a:p>
        </p:txBody>
      </p:sp>
    </p:spTree>
    <p:extLst>
      <p:ext uri="{BB962C8B-B14F-4D97-AF65-F5344CB8AC3E}">
        <p14:creationId xmlns:p14="http://schemas.microsoft.com/office/powerpoint/2010/main" val="100465494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latin typeface="Century Gothic"/>
              </a:rPr>
              <a:t>Change Management Simulation Game</a:t>
            </a:r>
            <a:endParaRPr lang="en-US">
              <a:solidFill>
                <a:prstClr val="white"/>
              </a:solidFill>
            </a:endParaRPr>
          </a:p>
        </p:txBody>
      </p:sp>
      <p:sp>
        <p:nvSpPr>
          <p:cNvPr id="5" name="Rectangle 4"/>
          <p:cNvSpPr/>
          <p:nvPr/>
        </p:nvSpPr>
        <p:spPr>
          <a:xfrm>
            <a:off x="561975" y="1036436"/>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Teaser</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Experience </a:t>
            </a:r>
            <a:r>
              <a:rPr lang="en-US" sz="1200">
                <a:solidFill>
                  <a:srgbClr val="414241"/>
                </a:solidFill>
                <a:latin typeface="Century Gothic"/>
                <a:ea typeface="AvantGarde Bk BT Book" charset="0"/>
                <a:cs typeface="AvantGarde Bk BT Book" charset="0"/>
              </a:rPr>
              <a:t>a</a:t>
            </a: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 </a:t>
            </a:r>
            <a:r>
              <a:rPr lang="en-US" sz="1200">
                <a:solidFill>
                  <a:srgbClr val="414241"/>
                </a:solidFill>
                <a:latin typeface="Century Gothic"/>
                <a:ea typeface="AvantGarde Bk BT Book" charset="0"/>
                <a:cs typeface="AvantGarde Bk BT Book" charset="0"/>
              </a:rPr>
              <a:t>1-year</a:t>
            </a: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 transformation project in 1 day!</a:t>
            </a:r>
            <a:endPar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Learning Objectives</a:t>
            </a: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Understand the HR levers to be activated in order to accompany change and their effects</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Be in the shoes of an operational manager to better advise him/her, sharing a common vision on the positioning and role of the HR function during a transformation process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Target</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HR Directors, HR Managers and HRs involved in ongoing transformation projects.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None</a:t>
            </a: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3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484573"/>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Duration: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1 day</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8" name="Rectangle 7"/>
          <p:cNvSpPr/>
          <p:nvPr/>
        </p:nvSpPr>
        <p:spPr>
          <a:xfrm>
            <a:off x="9288615" y="3704615"/>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 code: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33071</a:t>
            </a:r>
          </a:p>
        </p:txBody>
      </p:sp>
      <p:sp>
        <p:nvSpPr>
          <p:cNvPr id="15" name="Rectangle 14"/>
          <p:cNvSpPr/>
          <p:nvPr/>
        </p:nvSpPr>
        <p:spPr>
          <a:xfrm>
            <a:off x="9288615" y="4224391"/>
            <a:ext cx="2256049"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Center:</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 HR</a:t>
            </a:r>
          </a:p>
        </p:txBody>
      </p:sp>
      <p:sp>
        <p:nvSpPr>
          <p:cNvPr id="16" name="Rectangle 15"/>
          <p:cNvSpPr/>
          <p:nvPr/>
        </p:nvSpPr>
        <p:spPr>
          <a:xfrm>
            <a:off x="9288615" y="4938438"/>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Training cost: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1,000€</a:t>
            </a:r>
            <a:endParaRPr kumimoji="0" lang="en-US" sz="11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1" name="Rectangle 40"/>
          <p:cNvSpPr/>
          <p:nvPr/>
        </p:nvSpPr>
        <p:spPr>
          <a:xfrm>
            <a:off x="9288614" y="1878824"/>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France - Paris</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English or French</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spAutoFit/>
          </a:bodyPr>
          <a:lstStyle/>
          <a:p>
            <a:pPr lvl="0" defTabSz="457147">
              <a:defRPr/>
            </a:pPr>
            <a:r>
              <a:rPr lang="en-US" sz="1200">
                <a:solidFill>
                  <a:srgbClr val="414241"/>
                </a:solidFill>
                <a:latin typeface="Century Gothic" panose="020B0502020202020204" pitchFamily="34" charset="0"/>
                <a:sym typeface="Wingdings" panose="05000000000000000000" pitchFamily="2" charset="2"/>
              </a:rPr>
              <a:t>Prescribed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sym typeface="Wingdings" panose="05000000000000000000" pitchFamily="2" charset="2"/>
              </a:rPr>
              <a:t> Business Must</a:t>
            </a: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forMetris: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1</a:t>
            </a:r>
          </a:p>
        </p:txBody>
      </p:sp>
      <p:sp>
        <p:nvSpPr>
          <p:cNvPr id="42" name="ZoneTexte 41"/>
          <p:cNvSpPr txBox="1"/>
          <p:nvPr/>
        </p:nvSpPr>
        <p:spPr>
          <a:xfrm>
            <a:off x="10044113" y="42863"/>
            <a:ext cx="2042784"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lumMod val="65000"/>
                  </a:prstClr>
                </a:solidFill>
                <a:effectLst/>
                <a:uLnTx/>
                <a:uFillTx/>
                <a:latin typeface="Century Gothic" panose="020B0502020202020204" pitchFamily="34" charset="0"/>
                <a:ea typeface="AvantGarde Bk BT Book" charset="0"/>
                <a:cs typeface="AvantGarde Bk BT Book" charset="0"/>
              </a:rPr>
              <a:t>Human Resources</a:t>
            </a:r>
          </a:p>
        </p:txBody>
      </p:sp>
      <p:pic>
        <p:nvPicPr>
          <p:cNvPr id="14" name="Image 13"/>
          <p:cNvPicPr>
            <a:picLocks noChangeAspect="1"/>
          </p:cNvPicPr>
          <p:nvPr/>
        </p:nvPicPr>
        <p:blipFill>
          <a:blip r:embed="rId3"/>
          <a:stretch>
            <a:fillRect/>
          </a:stretch>
        </p:blipFill>
        <p:spPr>
          <a:xfrm>
            <a:off x="10990884" y="396147"/>
            <a:ext cx="1201116" cy="1121922"/>
          </a:xfrm>
          <a:prstGeom prst="rect">
            <a:avLst/>
          </a:prstGeom>
        </p:spPr>
      </p:pic>
      <p:pic>
        <p:nvPicPr>
          <p:cNvPr id="2" name="Image 13"/>
          <p:cNvPicPr>
            <a:picLocks noChangeAspect="1"/>
          </p:cNvPicPr>
          <p:nvPr/>
        </p:nvPicPr>
        <p:blipFill>
          <a:blip r:embed="rId3"/>
          <a:stretch>
            <a:fillRect/>
          </a:stretch>
        </p:blipFill>
        <p:spPr>
          <a:xfrm>
            <a:off x="10990884" y="396147"/>
            <a:ext cx="1201116" cy="1121922"/>
          </a:xfrm>
          <a:prstGeom prst="rect">
            <a:avLst/>
          </a:prstGeom>
        </p:spPr>
      </p:pic>
    </p:spTree>
    <p:extLst>
      <p:ext uri="{BB962C8B-B14F-4D97-AF65-F5344CB8AC3E}">
        <p14:creationId xmlns:p14="http://schemas.microsoft.com/office/powerpoint/2010/main" val="105229374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solidFill>
                  <a:prstClr val="white"/>
                </a:solidFill>
              </a:rPr>
              <a:t>Talent Acquisition Studio</a:t>
            </a:r>
            <a:endParaRPr lang="en-US"/>
          </a:p>
        </p:txBody>
      </p:sp>
      <p:sp>
        <p:nvSpPr>
          <p:cNvPr id="5" name="Rectangle 4"/>
          <p:cNvSpPr/>
          <p:nvPr/>
        </p:nvSpPr>
        <p:spPr>
          <a:xfrm>
            <a:off x="561975" y="1036436"/>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4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Teaser</a:t>
            </a:r>
            <a:endParaRPr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Become a successful recruiter in a VUCA world!</a:t>
            </a:r>
            <a:endParaRPr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Learning Objectives</a:t>
            </a:r>
            <a:endParaRPr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Challenge managers on recruitment needs and run strategy meetings</a:t>
            </a:r>
            <a:endParaRPr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Conduct great and efficient interviews</a:t>
            </a:r>
            <a:endParaRPr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Learn from your peers: the Talent Acquisition Studio Alumni</a:t>
            </a:r>
            <a:endParaRPr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Meet and stay in touch with fellow recruiters worldwide</a:t>
            </a:r>
            <a:endParaRPr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180975" indent="-180975" defTabSz="457147">
              <a:buFont typeface="Arial" panose="020B0604020202020204" pitchFamily="34" charset="0"/>
              <a:buChar char="•"/>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Create your own country EVP</a:t>
            </a:r>
            <a:r>
              <a:rPr lang="en-US" sz="1200">
                <a:solidFill>
                  <a:srgbClr val="414241"/>
                </a:solidFill>
                <a:latin typeface="Century Gothic"/>
                <a:ea typeface="AvantGarde Bk BT Book" charset="0"/>
                <a:cs typeface="AvantGarde Bk BT Book" charset="0"/>
              </a:rPr>
              <a:t> </a:t>
            </a:r>
            <a:endParaRPr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Get coached by Talent Acquisition Directors in tough situations</a:t>
            </a:r>
            <a:endParaRPr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Get your Social &amp; Digital Recruiting Certification by Social Talent</a:t>
            </a:r>
            <a:endParaRPr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Target</a:t>
            </a:r>
            <a:endParaRPr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Junior Recruiters &amp; HR Managers</a:t>
            </a:r>
            <a:endParaRPr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Prerequisite</a:t>
            </a:r>
            <a:endParaRPr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None</a:t>
            </a:r>
            <a:endParaRPr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3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484573"/>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Duration: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3 days</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8" name="Rectangle 7"/>
          <p:cNvSpPr/>
          <p:nvPr/>
        </p:nvSpPr>
        <p:spPr>
          <a:xfrm>
            <a:off x="9288615" y="3704615"/>
            <a:ext cx="1886936" cy="646331"/>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 code: </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19354 (Global)</a:t>
            </a:r>
          </a:p>
          <a:p>
            <a:pPr marL="0" marR="0" lvl="0" indent="0" algn="l" defTabSz="457147" rtl="0" eaLnBrk="1" fontAlgn="auto" latinLnBrk="0" hangingPunct="1">
              <a:lnSpc>
                <a:spcPct val="100000"/>
              </a:lnSpc>
              <a:spcBef>
                <a:spcPts val="0"/>
              </a:spcBef>
              <a:spcAft>
                <a:spcPts val="0"/>
              </a:spcAft>
              <a:buClrTx/>
              <a:buSzTx/>
              <a:buFontTx/>
              <a:buNone/>
              <a:tabLst/>
              <a:defRPr/>
            </a:pPr>
            <a:r>
              <a:rPr lang="en-US" sz="1200" b="1">
                <a:solidFill>
                  <a:srgbClr val="414241"/>
                </a:solidFill>
                <a:latin typeface="Century Gothic" panose="020B0502020202020204" pitchFamily="34" charset="0"/>
              </a:rPr>
              <a:t>25793 (APAC)</a:t>
            </a:r>
            <a:endPar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5" name="Rectangle 14"/>
          <p:cNvSpPr/>
          <p:nvPr/>
        </p:nvSpPr>
        <p:spPr>
          <a:xfrm>
            <a:off x="9288615" y="4224391"/>
            <a:ext cx="2256049" cy="646331"/>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Center:</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 HR (Global)</a:t>
            </a:r>
          </a:p>
          <a:p>
            <a:pPr marL="0" marR="0" lvl="0" indent="0" algn="l" defTabSz="457147" rtl="0" eaLnBrk="1" fontAlgn="auto" latinLnBrk="0" hangingPunct="1">
              <a:lnSpc>
                <a:spcPct val="100000"/>
              </a:lnSpc>
              <a:spcBef>
                <a:spcPts val="0"/>
              </a:spcBef>
              <a:spcAft>
                <a:spcPts val="0"/>
              </a:spcAft>
              <a:buClrTx/>
              <a:buSzTx/>
              <a:buFontTx/>
              <a:buNone/>
              <a:tabLst/>
              <a:defRPr/>
            </a:pPr>
            <a:r>
              <a:rPr lang="en-US" sz="1200" b="1">
                <a:solidFill>
                  <a:srgbClr val="414241"/>
                </a:solidFill>
                <a:latin typeface="Century Gothic" panose="020B0502020202020204" pitchFamily="34" charset="0"/>
              </a:rPr>
              <a:t>Learning – APAC (APAC)</a:t>
            </a:r>
            <a:endPar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800209"/>
            <a:ext cx="2455710" cy="830997"/>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Training cost: </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1,700€ (Global)</a:t>
            </a:r>
          </a:p>
          <a:p>
            <a:pPr defTabSz="457147">
              <a:defRPr/>
            </a:pPr>
            <a:r>
              <a:rPr lang="en-US" sz="1200" b="1">
                <a:solidFill>
                  <a:srgbClr val="414241"/>
                </a:solidFill>
                <a:latin typeface="Century Gothic"/>
              </a:rPr>
              <a:t>RMB 15,000 (</a:t>
            </a:r>
            <a:r>
              <a:rPr lang="en-US" sz="1200" b="1">
                <a:solidFill>
                  <a:srgbClr val="414241"/>
                </a:solidFill>
              </a:rPr>
              <a:t>APAC, tbc; Minimum class size: 15)</a:t>
            </a:r>
            <a:endParaRPr kumimoji="0" lang="en-US" sz="1100" b="1" i="0" u="none" strike="noStrike" kern="1200" cap="none" spc="0" normalizeH="0" baseline="0" noProof="0">
              <a:ln>
                <a:noFill/>
              </a:ln>
              <a:solidFill>
                <a:srgbClr val="414241"/>
              </a:solidFill>
              <a:effectLst/>
              <a:uLnTx/>
              <a:uFillTx/>
              <a:latin typeface="Century Gothic"/>
            </a:endParaRPr>
          </a:p>
        </p:txBody>
      </p:sp>
      <p:sp>
        <p:nvSpPr>
          <p:cNvPr id="41" name="Rectangle 40"/>
          <p:cNvSpPr/>
          <p:nvPr/>
        </p:nvSpPr>
        <p:spPr>
          <a:xfrm>
            <a:off x="9288615" y="1898535"/>
            <a:ext cx="3217193" cy="830997"/>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Location: </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France – Paris (Global)</a:t>
            </a:r>
          </a:p>
          <a:p>
            <a:pPr defTabSz="457147">
              <a:defRPr/>
            </a:pPr>
            <a:r>
              <a:rPr lang="en-US" sz="1200" b="1" noProof="0">
                <a:solidFill>
                  <a:srgbClr val="414241"/>
                </a:solidFill>
                <a:latin typeface="Century Gothic"/>
              </a:rPr>
              <a:t>APAC </a:t>
            </a:r>
            <a:r>
              <a:rPr lang="en-US" sz="1200" b="1">
                <a:latin typeface="Century Gothic"/>
              </a:rPr>
              <a:t>– </a:t>
            </a:r>
            <a:r>
              <a:rPr lang="en-US" sz="1200" b="1">
                <a:solidFill>
                  <a:srgbClr val="000000"/>
                </a:solidFill>
                <a:latin typeface="Century Gothic"/>
              </a:rPr>
              <a:t>Rotating</a:t>
            </a:r>
            <a:r>
              <a:rPr lang="en-US" sz="1200" b="1">
                <a:latin typeface="Century Gothic"/>
              </a:rPr>
              <a:t> </a:t>
            </a:r>
            <a:r>
              <a:rPr lang="en-US" sz="1200" b="1" noProof="0">
                <a:latin typeface="Century Gothic"/>
              </a:rPr>
              <a:t>based on</a:t>
            </a:r>
            <a:r>
              <a:rPr lang="en-US" sz="1200" b="1">
                <a:latin typeface="Century Gothic"/>
              </a:rPr>
              <a:t> needs</a:t>
            </a:r>
            <a:endParaRPr lang="en-US" sz="1200">
              <a:ea typeface="+mn-lt"/>
              <a:cs typeface="+mn-lt"/>
            </a:endParaRPr>
          </a:p>
          <a:p>
            <a:pPr marL="0" marR="0" lvl="0" indent="0" algn="l" defTabSz="457147">
              <a:lnSpc>
                <a:spcPct val="100000"/>
              </a:lnSpc>
              <a:spcBef>
                <a:spcPts val="0"/>
              </a:spcBef>
              <a:spcAft>
                <a:spcPts val="0"/>
              </a:spcAft>
              <a:buClrTx/>
              <a:buSzTx/>
              <a:buFontTx/>
              <a:buNone/>
              <a:tabLst/>
              <a:defRPr/>
            </a:pPr>
            <a:endParaRPr lang="en-US" sz="1200" b="1" i="0" u="none" strike="noStrike" kern="1200" cap="none" spc="0" normalizeH="0" baseline="0" noProof="0">
              <a:ln>
                <a:noFill/>
              </a:ln>
              <a:solidFill>
                <a:srgbClr val="414241"/>
              </a:solidFill>
              <a:effectLst/>
              <a:uLnTx/>
              <a:uFillTx/>
              <a:latin typeface="Century Gothic" panose="020B0502020202020204" pitchFamily="34" charset="0"/>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English</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sym typeface="Wingdings" panose="05000000000000000000" pitchFamily="2" charset="2"/>
              </a:rPr>
              <a:t>Prescribed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sym typeface="Wingdings" panose="05000000000000000000" pitchFamily="2" charset="2"/>
              </a:rPr>
              <a:t> Job Must</a:t>
            </a: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forMetris: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2</a:t>
            </a:r>
          </a:p>
        </p:txBody>
      </p:sp>
      <p:sp>
        <p:nvSpPr>
          <p:cNvPr id="42" name="ZoneTexte 41"/>
          <p:cNvSpPr txBox="1"/>
          <p:nvPr/>
        </p:nvSpPr>
        <p:spPr>
          <a:xfrm>
            <a:off x="10044113" y="42863"/>
            <a:ext cx="2042784"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lumMod val="65000"/>
                  </a:prstClr>
                </a:solidFill>
                <a:effectLst/>
                <a:uLnTx/>
                <a:uFillTx/>
                <a:latin typeface="Century Gothic" panose="020B0502020202020204" pitchFamily="34" charset="0"/>
                <a:ea typeface="AvantGarde Bk BT Book" charset="0"/>
                <a:cs typeface="AvantGarde Bk BT Book" charset="0"/>
              </a:rPr>
              <a:t>Human Resources</a:t>
            </a:r>
          </a:p>
        </p:txBody>
      </p:sp>
    </p:spTree>
    <p:extLst>
      <p:ext uri="{BB962C8B-B14F-4D97-AF65-F5344CB8AC3E}">
        <p14:creationId xmlns:p14="http://schemas.microsoft.com/office/powerpoint/2010/main" val="11175474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solidFill>
                  <a:prstClr val="white"/>
                </a:solidFill>
              </a:rPr>
              <a:t>Talent Acquisition Pro</a:t>
            </a:r>
            <a:endParaRPr lang="en-US"/>
          </a:p>
        </p:txBody>
      </p:sp>
      <p:sp>
        <p:nvSpPr>
          <p:cNvPr id="5" name="Rectangle 4"/>
          <p:cNvSpPr/>
          <p:nvPr/>
        </p:nvSpPr>
        <p:spPr>
          <a:xfrm>
            <a:off x="561975" y="1036436"/>
            <a:ext cx="7651715" cy="5048985"/>
          </a:xfrm>
          <a:prstGeom prst="rect">
            <a:avLst/>
          </a:prstGeom>
          <a:noFill/>
        </p:spPr>
        <p:txBody>
          <a:bodyPr wrap="square" lIns="91436" tIns="45718" rIns="91436" bIns="45718">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4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Teaser</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The new learning offer for Talent Acquisition heads!</a:t>
            </a:r>
            <a:endParaRPr kumimoji="0" lang="en-US" sz="14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Learning Objectives</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Develop an internal market intelligence on today’s context and future trends, especially on the new jobs and those evolving very fast </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Advise &amp; challenge business stakeholders to think forward and prepare L’Oréal for the coming changes in recruitment decision</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Be able to recruit “learning agile”, culture compatible and proficient talents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Target</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Heads of Talent Acquisition, Senior Recruiters, HR Directors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None</a:t>
            </a: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3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484573"/>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Duration: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3 days</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8" name="Rectangle 7"/>
          <p:cNvSpPr/>
          <p:nvPr/>
        </p:nvSpPr>
        <p:spPr>
          <a:xfrm>
            <a:off x="9288615" y="3704615"/>
            <a:ext cx="1886936" cy="646331"/>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 code: </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25350 (Global)</a:t>
            </a:r>
          </a:p>
          <a:p>
            <a:pPr marL="0" marR="0" lvl="0" indent="0" algn="l" defTabSz="457147" rtl="0" eaLnBrk="1" fontAlgn="auto" latinLnBrk="0" hangingPunct="1">
              <a:lnSpc>
                <a:spcPct val="100000"/>
              </a:lnSpc>
              <a:spcBef>
                <a:spcPts val="0"/>
              </a:spcBef>
              <a:spcAft>
                <a:spcPts val="0"/>
              </a:spcAft>
              <a:buClrTx/>
              <a:buSzTx/>
              <a:buFontTx/>
              <a:buNone/>
              <a:tabLst/>
              <a:defRPr/>
            </a:pPr>
            <a:r>
              <a:rPr lang="en-US" sz="1200" b="1">
                <a:solidFill>
                  <a:srgbClr val="414241"/>
                </a:solidFill>
                <a:latin typeface="Century Gothic" panose="020B0502020202020204" pitchFamily="34" charset="0"/>
              </a:rPr>
              <a:t>29341 (APAC)</a:t>
            </a:r>
            <a:endPar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5" name="Rectangle 14"/>
          <p:cNvSpPr/>
          <p:nvPr/>
        </p:nvSpPr>
        <p:spPr>
          <a:xfrm>
            <a:off x="9288615" y="4224391"/>
            <a:ext cx="2256049" cy="646331"/>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Center:</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 HR (Global)</a:t>
            </a:r>
          </a:p>
          <a:p>
            <a:pPr marL="0" marR="0" lvl="0" indent="0" algn="l" defTabSz="457147" rtl="0" eaLnBrk="1" fontAlgn="auto" latinLnBrk="0" hangingPunct="1">
              <a:lnSpc>
                <a:spcPct val="100000"/>
              </a:lnSpc>
              <a:spcBef>
                <a:spcPts val="0"/>
              </a:spcBef>
              <a:spcAft>
                <a:spcPts val="0"/>
              </a:spcAft>
              <a:buClrTx/>
              <a:buSzTx/>
              <a:buFontTx/>
              <a:buNone/>
              <a:tabLst/>
              <a:defRPr/>
            </a:pPr>
            <a:r>
              <a:rPr lang="en-US" sz="1200" b="1">
                <a:solidFill>
                  <a:srgbClr val="414241"/>
                </a:solidFill>
                <a:latin typeface="Century Gothic" panose="020B0502020202020204" pitchFamily="34" charset="0"/>
              </a:rPr>
              <a:t>Learning – APAC (APAC)</a:t>
            </a:r>
            <a:endPar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789576"/>
            <a:ext cx="2455710" cy="830997"/>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Training cost: </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5,000€ (Global)</a:t>
            </a:r>
          </a:p>
          <a:p>
            <a:pPr lvl="0" defTabSz="457147">
              <a:defRPr/>
            </a:pPr>
            <a:r>
              <a:rPr lang="en-US" sz="1200" b="1">
                <a:solidFill>
                  <a:srgbClr val="414241"/>
                </a:solidFill>
                <a:latin typeface="Century Gothic" panose="020B0502020202020204" pitchFamily="34" charset="0"/>
              </a:rPr>
              <a:t>RMB 45,000 (APAC, </a:t>
            </a:r>
            <a:r>
              <a:rPr lang="en-US" sz="1200" b="1">
                <a:solidFill>
                  <a:srgbClr val="414241"/>
                </a:solidFill>
              </a:rPr>
              <a:t>tbc; Minimum class size: 15</a:t>
            </a:r>
            <a:r>
              <a:rPr lang="en-US" sz="1200" b="1">
                <a:solidFill>
                  <a:srgbClr val="414241"/>
                </a:solidFill>
                <a:latin typeface="Century Gothic" panose="020B0502020202020204" pitchFamily="34" charset="0"/>
              </a:rPr>
              <a:t>)</a:t>
            </a:r>
            <a:endParaRPr kumimoji="0" lang="en-US" sz="11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1" name="Rectangle 40"/>
          <p:cNvSpPr/>
          <p:nvPr/>
        </p:nvSpPr>
        <p:spPr>
          <a:xfrm>
            <a:off x="9288614" y="1878824"/>
            <a:ext cx="2905193" cy="830997"/>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Location: </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France – Paris</a:t>
            </a:r>
          </a:p>
          <a:p>
            <a:pPr defTabSz="457147">
              <a:defRPr/>
            </a:pPr>
            <a:r>
              <a:rPr lang="en-US" sz="1200" b="1">
                <a:solidFill>
                  <a:srgbClr val="414241"/>
                </a:solidFill>
                <a:latin typeface="Century Gothic"/>
              </a:rPr>
              <a:t>APAC </a:t>
            </a:r>
            <a:r>
              <a:rPr lang="en-US" sz="1200" b="1">
                <a:latin typeface="Century Gothic"/>
              </a:rPr>
              <a:t>– </a:t>
            </a:r>
            <a:r>
              <a:rPr lang="en-US" sz="1200" b="1">
                <a:solidFill>
                  <a:srgbClr val="000000"/>
                </a:solidFill>
                <a:latin typeface="Century Gothic"/>
              </a:rPr>
              <a:t>Rotating</a:t>
            </a:r>
            <a:r>
              <a:rPr lang="en-US" sz="1200" b="1">
                <a:latin typeface="Century Gothic"/>
              </a:rPr>
              <a:t> based on needs</a:t>
            </a:r>
            <a:endParaRPr lang="en-US" sz="1200">
              <a:ea typeface="+mn-lt"/>
              <a:cs typeface="+mn-lt"/>
            </a:endParaRPr>
          </a:p>
          <a:p>
            <a:pPr marL="0" marR="0" lvl="0" indent="0" algn="l" defTabSz="457147">
              <a:lnSpc>
                <a:spcPct val="100000"/>
              </a:lnSpc>
              <a:spcBef>
                <a:spcPts val="0"/>
              </a:spcBef>
              <a:spcAft>
                <a:spcPts val="0"/>
              </a:spcAft>
              <a:buClrTx/>
              <a:buSzTx/>
              <a:buFontTx/>
              <a:buNone/>
              <a:tabLst/>
              <a:defRPr/>
            </a:pPr>
            <a:endParaRPr lang="en-US" sz="1200" b="1" i="0" u="none" strike="noStrike" kern="1200" cap="none" spc="0" normalizeH="0" baseline="0" noProof="0">
              <a:ln>
                <a:noFill/>
              </a:ln>
              <a:solidFill>
                <a:srgbClr val="414241"/>
              </a:solidFill>
              <a:effectLst/>
              <a:uLnTx/>
              <a:uFillTx/>
              <a:latin typeface="Century Gothic" panose="020B0502020202020204" pitchFamily="34" charset="0"/>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English</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sym typeface="Wingdings" panose="05000000000000000000" pitchFamily="2" charset="2"/>
              </a:rPr>
              <a:t>Prescribed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sym typeface="Wingdings" panose="05000000000000000000" pitchFamily="2" charset="2"/>
              </a:rPr>
              <a:t> Job Must</a:t>
            </a: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forMetris: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2</a:t>
            </a:r>
          </a:p>
        </p:txBody>
      </p:sp>
      <p:sp>
        <p:nvSpPr>
          <p:cNvPr id="42" name="ZoneTexte 41"/>
          <p:cNvSpPr txBox="1"/>
          <p:nvPr/>
        </p:nvSpPr>
        <p:spPr>
          <a:xfrm>
            <a:off x="10044113" y="42863"/>
            <a:ext cx="2042784"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lumMod val="65000"/>
                  </a:prstClr>
                </a:solidFill>
                <a:effectLst/>
                <a:uLnTx/>
                <a:uFillTx/>
                <a:latin typeface="Century Gothic" panose="020B0502020202020204" pitchFamily="34" charset="0"/>
                <a:ea typeface="AvantGarde Bk BT Book" charset="0"/>
                <a:cs typeface="AvantGarde Bk BT Book" charset="0"/>
              </a:rPr>
              <a:t>Human Resources</a:t>
            </a:r>
          </a:p>
        </p:txBody>
      </p:sp>
    </p:spTree>
    <p:extLst>
      <p:ext uri="{BB962C8B-B14F-4D97-AF65-F5344CB8AC3E}">
        <p14:creationId xmlns:p14="http://schemas.microsoft.com/office/powerpoint/2010/main" val="405769472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solidFill>
                  <a:prstClr val="white"/>
                </a:solidFill>
              </a:rPr>
              <a:t>Social Talent Certification</a:t>
            </a:r>
            <a:endParaRPr lang="en-US"/>
          </a:p>
        </p:txBody>
      </p:sp>
      <p:sp>
        <p:nvSpPr>
          <p:cNvPr id="5" name="Rectangle 4"/>
          <p:cNvSpPr/>
          <p:nvPr/>
        </p:nvSpPr>
        <p:spPr>
          <a:xfrm>
            <a:off x="561975" y="1036436"/>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Teaser</a:t>
            </a:r>
            <a:endParaRPr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Recruit Like a Boss!</a:t>
            </a:r>
            <a:endParaRPr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The completion of this online seminar gives right to the internationally recognized Social Talent Certification in Digital Recruitment</a:t>
            </a:r>
            <a:endParaRPr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Learning Objectives</a:t>
            </a:r>
            <a:endParaRPr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Efficiently source, interview and assess high quality candidates</a:t>
            </a:r>
            <a:endParaRPr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Shift towards digital recruitment using methods and tools to hunt on social networks</a:t>
            </a:r>
            <a:endParaRPr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Improve the candidate experience of your candidate</a:t>
            </a:r>
            <a:endParaRPr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The participant can also </a:t>
            </a:r>
            <a:r>
              <a:rPr lang="en-US" sz="1200" b="1">
                <a:solidFill>
                  <a:srgbClr val="414241"/>
                </a:solidFill>
                <a:latin typeface="Century Gothic"/>
                <a:ea typeface="AvantGarde Bk BT Book" charset="0"/>
                <a:cs typeface="AvantGarde Bk BT Book" charset="0"/>
              </a:rPr>
              <a:t>choose</a:t>
            </a:r>
            <a:r>
              <a:rPr kumimoji="0" lang="en-US" sz="1200" b="1"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 other modules from Social Talent Platform depending on his/her own needs.</a:t>
            </a:r>
            <a:endParaRPr lang="en-US" sz="1200" b="1" i="0" u="none"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Target</a:t>
            </a:r>
            <a:endParaRPr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Recruiters Junior &amp; Managers</a:t>
            </a:r>
            <a:endParaRPr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HR Generalists who wish to develop recruitment skills</a:t>
            </a:r>
            <a:endParaRPr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Prerequisite</a:t>
            </a:r>
            <a:endParaRPr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None</a:t>
            </a: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3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4" y="2484573"/>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Duration: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7 hours 30 minutes</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8" name="Rectangle 7"/>
          <p:cNvSpPr/>
          <p:nvPr/>
        </p:nvSpPr>
        <p:spPr>
          <a:xfrm>
            <a:off x="9288615" y="3704615"/>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 code: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32138</a:t>
            </a:r>
          </a:p>
        </p:txBody>
      </p:sp>
      <p:sp>
        <p:nvSpPr>
          <p:cNvPr id="15" name="Rectangle 14"/>
          <p:cNvSpPr/>
          <p:nvPr/>
        </p:nvSpPr>
        <p:spPr>
          <a:xfrm>
            <a:off x="9288615" y="4224391"/>
            <a:ext cx="2256049"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Center:</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 HR</a:t>
            </a:r>
          </a:p>
        </p:txBody>
      </p:sp>
      <p:sp>
        <p:nvSpPr>
          <p:cNvPr id="16" name="Rectangle 15"/>
          <p:cNvSpPr/>
          <p:nvPr/>
        </p:nvSpPr>
        <p:spPr>
          <a:xfrm>
            <a:off x="9288615" y="4938438"/>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Training cost: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1,000€</a:t>
            </a:r>
            <a:endParaRPr kumimoji="0" lang="en-US" sz="11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1" name="Rectangle 40"/>
          <p:cNvSpPr/>
          <p:nvPr/>
        </p:nvSpPr>
        <p:spPr>
          <a:xfrm>
            <a:off x="9288615" y="1794744"/>
            <a:ext cx="1886936"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Online (Social Talent Platform)</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English</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spAutoFit/>
          </a:bodyPr>
          <a:lstStyle/>
          <a:p>
            <a:pPr lvl="0" defTabSz="457147">
              <a:defRPr/>
            </a:pPr>
            <a:r>
              <a:rPr lang="en-US" sz="1200">
                <a:solidFill>
                  <a:srgbClr val="414241"/>
                </a:solidFill>
                <a:latin typeface="Century Gothic" panose="020B0502020202020204" pitchFamily="34" charset="0"/>
                <a:sym typeface="Wingdings" panose="05000000000000000000" pitchFamily="2" charset="2"/>
              </a:rPr>
              <a:t>Prescribed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sym typeface="Wingdings" panose="05000000000000000000" pitchFamily="2" charset="2"/>
              </a:rPr>
              <a:t> Business Must</a:t>
            </a: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err="1">
                <a:ln>
                  <a:noFill/>
                </a:ln>
                <a:solidFill>
                  <a:srgbClr val="414241"/>
                </a:solidFill>
                <a:effectLst/>
                <a:uLnTx/>
                <a:uFillTx/>
                <a:latin typeface="Century Gothic" panose="020B0502020202020204" pitchFamily="34" charset="0"/>
                <a:ea typeface="+mn-ea"/>
                <a:cs typeface="+mn-cs"/>
              </a:rPr>
              <a:t>forMetris</a:t>
            </a: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0</a:t>
            </a:r>
          </a:p>
        </p:txBody>
      </p:sp>
      <p:sp>
        <p:nvSpPr>
          <p:cNvPr id="42" name="ZoneTexte 41"/>
          <p:cNvSpPr txBox="1"/>
          <p:nvPr/>
        </p:nvSpPr>
        <p:spPr>
          <a:xfrm>
            <a:off x="10044113" y="42863"/>
            <a:ext cx="2042784"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lumMod val="65000"/>
                  </a:prstClr>
                </a:solidFill>
                <a:effectLst/>
                <a:uLnTx/>
                <a:uFillTx/>
                <a:latin typeface="Century Gothic" panose="020B0502020202020204" pitchFamily="34" charset="0"/>
                <a:ea typeface="AvantGarde Bk BT Book" charset="0"/>
                <a:cs typeface="AvantGarde Bk BT Book" charset="0"/>
              </a:rPr>
              <a:t>Human Resources</a:t>
            </a:r>
          </a:p>
        </p:txBody>
      </p:sp>
    </p:spTree>
    <p:extLst>
      <p:ext uri="{BB962C8B-B14F-4D97-AF65-F5344CB8AC3E}">
        <p14:creationId xmlns:p14="http://schemas.microsoft.com/office/powerpoint/2010/main" val="302636299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solidFill>
                  <a:prstClr val="white"/>
                </a:solidFill>
              </a:rPr>
              <a:t>Rewards Immersion</a:t>
            </a:r>
            <a:endParaRPr lang="en-US"/>
          </a:p>
        </p:txBody>
      </p:sp>
      <p:sp>
        <p:nvSpPr>
          <p:cNvPr id="5" name="Rectangle 4"/>
          <p:cNvSpPr/>
          <p:nvPr/>
        </p:nvSpPr>
        <p:spPr>
          <a:xfrm>
            <a:off x="561975" y="1036436"/>
            <a:ext cx="7651715" cy="5048985"/>
          </a:xfrm>
          <a:prstGeom prst="rect">
            <a:avLst/>
          </a:prstGeom>
          <a:noFill/>
        </p:spPr>
        <p:txBody>
          <a:bodyPr wrap="square" lIns="91436" tIns="45718" rIns="91436" bIns="45718">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4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Teaser</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Rewards Trainings are tailor-made sessions which meet individual specific requirements of both Generalists and Rewards Managers &amp; Directors.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Learning Objectives</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Integrate group vision and strategy for compensation</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Understand all compensation local and corporate elements</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Analyze and explain to an employee/internal client his/her total compensation package </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4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Target</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Rewards Managers &amp; Directors</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HR Generalists who wish to develop rewards skills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None</a:t>
            </a: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3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484573"/>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Duration: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2 days</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8" name="Rectangle 7"/>
          <p:cNvSpPr/>
          <p:nvPr/>
        </p:nvSpPr>
        <p:spPr>
          <a:xfrm>
            <a:off x="9288615" y="3704615"/>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 code: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19382</a:t>
            </a:r>
          </a:p>
        </p:txBody>
      </p:sp>
      <p:sp>
        <p:nvSpPr>
          <p:cNvPr id="15" name="Rectangle 14"/>
          <p:cNvSpPr/>
          <p:nvPr/>
        </p:nvSpPr>
        <p:spPr>
          <a:xfrm>
            <a:off x="9288615" y="4224391"/>
            <a:ext cx="2256049"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Center:</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 APAC</a:t>
            </a:r>
          </a:p>
        </p:txBody>
      </p:sp>
      <p:sp>
        <p:nvSpPr>
          <p:cNvPr id="16" name="Rectangle 15"/>
          <p:cNvSpPr/>
          <p:nvPr/>
        </p:nvSpPr>
        <p:spPr>
          <a:xfrm>
            <a:off x="9288615" y="4938438"/>
            <a:ext cx="2188551" cy="276999"/>
          </a:xfrm>
          <a:prstGeom prst="rect">
            <a:avLst/>
          </a:prstGeom>
        </p:spPr>
        <p:txBody>
          <a:bodyPr wrap="square" anchor="t">
            <a:spAutoFit/>
          </a:bodyPr>
          <a:lstStyle/>
          <a:p>
            <a:pPr defTabSz="457147">
              <a:defRPr/>
            </a:pPr>
            <a:r>
              <a:rPr kumimoji="0" lang="en-US" sz="1200" b="0" i="0" u="none" strike="noStrike" kern="1200" cap="none" spc="0" normalizeH="0" baseline="0" noProof="0">
                <a:ln>
                  <a:noFill/>
                </a:ln>
                <a:solidFill>
                  <a:srgbClr val="414241"/>
                </a:solidFill>
                <a:effectLst/>
                <a:uLnTx/>
                <a:uFillTx/>
                <a:latin typeface="Century Gothic"/>
              </a:rPr>
              <a:t>Training cost: </a:t>
            </a:r>
            <a:r>
              <a:rPr kumimoji="0" lang="en-US" sz="1200" b="1" i="0" u="none" strike="noStrike" kern="1200" cap="none" spc="0" normalizeH="0" baseline="0" noProof="0">
                <a:ln>
                  <a:noFill/>
                </a:ln>
                <a:solidFill>
                  <a:srgbClr val="414241"/>
                </a:solidFill>
                <a:effectLst/>
                <a:uLnTx/>
                <a:uFillTx/>
                <a:latin typeface="Century Gothic"/>
              </a:rPr>
              <a:t>RMB 0</a:t>
            </a:r>
            <a:r>
              <a:rPr lang="en-US" sz="1200" b="1">
                <a:solidFill>
                  <a:srgbClr val="414241"/>
                </a:solidFill>
                <a:latin typeface="Century Gothic"/>
              </a:rPr>
              <a:t> (tbc)</a:t>
            </a:r>
            <a:endParaRPr kumimoji="0" lang="en-US" sz="11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1" name="Rectangle 40"/>
          <p:cNvSpPr/>
          <p:nvPr/>
        </p:nvSpPr>
        <p:spPr>
          <a:xfrm>
            <a:off x="9288614" y="1878824"/>
            <a:ext cx="245571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Location: </a:t>
            </a:r>
            <a:r>
              <a:rPr lang="en-US" sz="1200" b="1" noProof="0">
                <a:solidFill>
                  <a:srgbClr val="414241"/>
                </a:solidFill>
                <a:latin typeface="Century Gothic" panose="020B0502020202020204" pitchFamily="34" charset="0"/>
              </a:rPr>
              <a:t>China - Shanghai</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English</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Self-Directed </a:t>
            </a: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sym typeface="Wingdings" panose="05000000000000000000" pitchFamily="2" charset="2"/>
              </a:rPr>
              <a:t>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sym typeface="Wingdings" panose="05000000000000000000" pitchFamily="2" charset="2"/>
              </a:rPr>
              <a:t> FLEX</a:t>
            </a: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forMetris: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1</a:t>
            </a:r>
          </a:p>
        </p:txBody>
      </p:sp>
      <p:sp>
        <p:nvSpPr>
          <p:cNvPr id="42" name="ZoneTexte 41"/>
          <p:cNvSpPr txBox="1"/>
          <p:nvPr/>
        </p:nvSpPr>
        <p:spPr>
          <a:xfrm>
            <a:off x="10044113" y="42863"/>
            <a:ext cx="2042784"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lumMod val="65000"/>
                  </a:prstClr>
                </a:solidFill>
                <a:effectLst/>
                <a:uLnTx/>
                <a:uFillTx/>
                <a:latin typeface="Century Gothic" panose="020B0502020202020204" pitchFamily="34" charset="0"/>
                <a:ea typeface="AvantGarde Bk BT Book" charset="0"/>
                <a:cs typeface="AvantGarde Bk BT Book" charset="0"/>
              </a:rPr>
              <a:t>Human Resources</a:t>
            </a:r>
          </a:p>
        </p:txBody>
      </p:sp>
    </p:spTree>
    <p:extLst>
      <p:ext uri="{BB962C8B-B14F-4D97-AF65-F5344CB8AC3E}">
        <p14:creationId xmlns:p14="http://schemas.microsoft.com/office/powerpoint/2010/main" val="117018671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GB">
                <a:solidFill>
                  <a:prstClr val="white"/>
                </a:solidFill>
              </a:rPr>
              <a:t>Payroll &amp; Administration Processes</a:t>
            </a:r>
            <a:endParaRPr lang="en-GB"/>
          </a:p>
        </p:txBody>
      </p:sp>
      <p:sp>
        <p:nvSpPr>
          <p:cNvPr id="5" name="Rectangle 4"/>
          <p:cNvSpPr/>
          <p:nvPr/>
        </p:nvSpPr>
        <p:spPr>
          <a:xfrm>
            <a:off x="561975" y="1036436"/>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4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Teaser</a:t>
            </a:r>
            <a:endParaRPr lang="en-GB"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Ensure the accurate performance of payment objectives.</a:t>
            </a:r>
            <a:endParaRPr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Learning Objectives</a:t>
            </a:r>
            <a:endParaRPr lang="en-GB"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Manage the administrative tasks of HR</a:t>
            </a:r>
            <a:endParaRPr lang="en-GB"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Run effectively payment process</a:t>
            </a:r>
            <a:endParaRPr lang="en-GB"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Apply correctly rules for calculating the rights according to the employment contract</a:t>
            </a:r>
            <a:endParaRPr lang="en-GB"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Understand and apply rules for payroll and post payroll</a:t>
            </a:r>
            <a:endParaRPr lang="en-GB"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Effectuate salary payments and integrate adjustments in calculation when necessary</a:t>
            </a:r>
            <a:endParaRPr lang="en-GB"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Use effectively tools of payroll system</a:t>
            </a:r>
            <a:endParaRPr lang="en-GB"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4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Target</a:t>
            </a:r>
            <a:endParaRPr lang="en-GB"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effectLst/>
                <a:uLnTx/>
                <a:uFillTx/>
                <a:latin typeface="Century Gothic"/>
                <a:ea typeface="AvantGarde Bk BT Book" charset="0"/>
                <a:cs typeface="AvantGarde Bk BT Book" charset="0"/>
              </a:rPr>
              <a:t>Rewards Managers &amp; Directors</a:t>
            </a:r>
            <a:endParaRPr lang="en-GB" sz="1200" b="0" i="0" u="none" strike="noStrike" kern="1200" cap="none" spc="0" normalizeH="0" baseline="0" noProof="0">
              <a:ln>
                <a:noFill/>
              </a:ln>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effectLst/>
                <a:uLnTx/>
                <a:uFillTx/>
                <a:latin typeface="Century Gothic"/>
                <a:ea typeface="AvantGarde Bk BT Book" charset="0"/>
                <a:cs typeface="AvantGarde Bk BT Book" charset="0"/>
              </a:rPr>
              <a:t>Payroll &amp; Administration Managers</a:t>
            </a:r>
            <a:endParaRPr lang="en-GB" sz="1200" b="0" i="0" u="none" strike="noStrike" kern="1200" cap="none" spc="0" normalizeH="0" baseline="0" noProof="0">
              <a:ln>
                <a:noFill/>
              </a:ln>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Prerequisite</a:t>
            </a:r>
            <a:endParaRPr lang="en-GB"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None</a:t>
            </a:r>
            <a:endParaRPr lang="en-GB"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3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484573"/>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Duration: </a:t>
            </a:r>
            <a:r>
              <a:rPr kumimoji="0" lang="en-GB"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2 days</a:t>
            </a:r>
            <a:endParaRPr kumimoji="0" lang="en-GB"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8" name="Rectangle 7"/>
          <p:cNvSpPr/>
          <p:nvPr/>
        </p:nvSpPr>
        <p:spPr>
          <a:xfrm>
            <a:off x="9288614" y="3704615"/>
            <a:ext cx="2346329"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 code: </a:t>
            </a:r>
            <a:r>
              <a:rPr kumimoji="0" lang="en-GB"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local (KLO 85)</a:t>
            </a:r>
          </a:p>
        </p:txBody>
      </p:sp>
      <p:sp>
        <p:nvSpPr>
          <p:cNvPr id="15" name="Rectangle 14"/>
          <p:cNvSpPr/>
          <p:nvPr/>
        </p:nvSpPr>
        <p:spPr>
          <a:xfrm>
            <a:off x="9288615" y="4224391"/>
            <a:ext cx="2256049"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a:t>
            </a:r>
            <a:r>
              <a:rPr kumimoji="0" lang="en-GB" sz="1200" b="0" i="0" u="none" strike="noStrike" kern="1200" cap="none" spc="0" normalizeH="0" baseline="0" noProof="0" err="1">
                <a:ln>
                  <a:noFill/>
                </a:ln>
                <a:solidFill>
                  <a:srgbClr val="414241"/>
                </a:solidFill>
                <a:effectLst/>
                <a:uLnTx/>
                <a:uFillTx/>
                <a:latin typeface="Century Gothic" panose="020B0502020202020204" pitchFamily="34" charset="0"/>
                <a:ea typeface="+mn-ea"/>
                <a:cs typeface="+mn-cs"/>
              </a:rPr>
              <a:t>Center</a:t>
            </a: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local</a:t>
            </a:r>
          </a:p>
        </p:txBody>
      </p:sp>
      <p:sp>
        <p:nvSpPr>
          <p:cNvPr id="16" name="Rectangle 15"/>
          <p:cNvSpPr/>
          <p:nvPr/>
        </p:nvSpPr>
        <p:spPr>
          <a:xfrm>
            <a:off x="9288615" y="4938438"/>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Training cost: </a:t>
            </a:r>
            <a:r>
              <a:rPr kumimoji="0" lang="en-GB"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local</a:t>
            </a:r>
            <a:endParaRPr kumimoji="0" lang="en-GB" sz="11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1" name="Rectangle 40"/>
          <p:cNvSpPr/>
          <p:nvPr/>
        </p:nvSpPr>
        <p:spPr>
          <a:xfrm>
            <a:off x="9288614" y="1878824"/>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Location: </a:t>
            </a:r>
            <a:r>
              <a:rPr kumimoji="0" lang="en-GB"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local</a:t>
            </a:r>
            <a:endParaRPr kumimoji="0" lang="en-GB"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Language: </a:t>
            </a:r>
            <a:r>
              <a:rPr kumimoji="0" lang="en-GB"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local</a:t>
            </a:r>
            <a:endParaRPr kumimoji="0" lang="en-GB"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Self-Directed </a:t>
            </a: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sym typeface="Wingdings" panose="05000000000000000000" pitchFamily="2" charset="2"/>
              </a:rPr>
              <a:t>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sym typeface="Wingdings" panose="05000000000000000000" pitchFamily="2" charset="2"/>
              </a:rPr>
              <a:t> FLEX</a:t>
            </a:r>
            <a:endPar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forMetris: </a:t>
            </a:r>
            <a:r>
              <a:rPr kumimoji="0" lang="en-GB"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2</a:t>
            </a:r>
          </a:p>
        </p:txBody>
      </p:sp>
      <p:sp>
        <p:nvSpPr>
          <p:cNvPr id="42" name="ZoneTexte 41"/>
          <p:cNvSpPr txBox="1"/>
          <p:nvPr/>
        </p:nvSpPr>
        <p:spPr>
          <a:xfrm>
            <a:off x="10044113" y="42863"/>
            <a:ext cx="2042784"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a:ln>
                  <a:noFill/>
                </a:ln>
                <a:solidFill>
                  <a:prstClr val="white">
                    <a:lumMod val="65000"/>
                  </a:prstClr>
                </a:solidFill>
                <a:effectLst/>
                <a:uLnTx/>
                <a:uFillTx/>
                <a:latin typeface="Century Gothic" panose="020B0502020202020204" pitchFamily="34" charset="0"/>
                <a:ea typeface="AvantGarde Bk BT Book" charset="0"/>
                <a:cs typeface="AvantGarde Bk BT Book" charset="0"/>
              </a:rPr>
              <a:t>Human Resources</a:t>
            </a:r>
          </a:p>
        </p:txBody>
      </p:sp>
    </p:spTree>
    <p:extLst>
      <p:ext uri="{BB962C8B-B14F-4D97-AF65-F5344CB8AC3E}">
        <p14:creationId xmlns:p14="http://schemas.microsoft.com/office/powerpoint/2010/main" val="1986982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5929517" y="3517306"/>
            <a:ext cx="6357718" cy="493921"/>
          </a:xfrm>
        </p:spPr>
        <p:txBody>
          <a:bodyPr/>
          <a:lstStyle/>
          <a:p>
            <a:pPr lvl="0" defTabSz="609570">
              <a:lnSpc>
                <a:spcPts val="5080"/>
              </a:lnSpc>
              <a:spcBef>
                <a:spcPts val="0"/>
              </a:spcBef>
              <a:defRPr/>
            </a:pPr>
            <a:r>
              <a:rPr lang="en-US" sz="4400"/>
              <a:t>Ways of Working</a:t>
            </a:r>
          </a:p>
        </p:txBody>
      </p:sp>
    </p:spTree>
    <p:extLst>
      <p:ext uri="{BB962C8B-B14F-4D97-AF65-F5344CB8AC3E}">
        <p14:creationId xmlns:p14="http://schemas.microsoft.com/office/powerpoint/2010/main" val="394873623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GB">
                <a:solidFill>
                  <a:prstClr val="white"/>
                </a:solidFill>
              </a:rPr>
              <a:t>Employment Law</a:t>
            </a:r>
            <a:endParaRPr lang="en-GB"/>
          </a:p>
        </p:txBody>
      </p:sp>
      <p:sp>
        <p:nvSpPr>
          <p:cNvPr id="5" name="Rectangle 4"/>
          <p:cNvSpPr/>
          <p:nvPr/>
        </p:nvSpPr>
        <p:spPr>
          <a:xfrm>
            <a:off x="561975" y="1036436"/>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4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Teaser</a:t>
            </a:r>
            <a:endParaRPr lang="en-GB"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Strengthen your legal skills on Employment Law</a:t>
            </a:r>
            <a:endParaRPr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Learning Objectives</a:t>
            </a:r>
            <a:endParaRPr lang="en-GB"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Obtain an overall clear and structured view of employment law</a:t>
            </a:r>
            <a:endParaRPr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Identify key elements to consider in the employment management from local law: contract regulations, tax regulations, social regulations</a:t>
            </a:r>
            <a:endParaRPr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Identify health &amp; safety obligation of employer</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Outline the role &amp; functions of staff representatives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4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Target</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effectLst/>
                <a:uLnTx/>
                <a:uFillTx/>
                <a:latin typeface="Century Gothic"/>
                <a:ea typeface="AvantGarde Bk BT Book" charset="0"/>
                <a:cs typeface="AvantGarde Bk BT Book" charset="0"/>
              </a:rPr>
              <a:t>Rewards Managers &amp; Directors</a:t>
            </a:r>
            <a:endParaRPr lang="en-GB" sz="1200" b="0" i="0" u="none" strike="noStrike" kern="1200" cap="none" spc="0" normalizeH="0" baseline="0" noProof="0">
              <a:ln>
                <a:noFill/>
              </a:ln>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effectLst/>
                <a:uLnTx/>
                <a:uFillTx/>
                <a:latin typeface="Century Gothic"/>
                <a:ea typeface="AvantGarde Bk BT Book" charset="0"/>
                <a:cs typeface="AvantGarde Bk BT Book" charset="0"/>
              </a:rPr>
              <a:t>Payroll &amp; Administration Managers</a:t>
            </a:r>
            <a:endParaRPr lang="en-GB" sz="1200" b="0" i="0" u="none" strike="noStrike" kern="1200" cap="none" spc="0" normalizeH="0" baseline="0" noProof="0">
              <a:ln>
                <a:noFill/>
              </a:ln>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effectLst/>
                <a:uLnTx/>
                <a:uFillTx/>
                <a:latin typeface="Century Gothic"/>
                <a:ea typeface="AvantGarde Bk BT Book" charset="0"/>
                <a:cs typeface="AvantGarde Bk BT Book" charset="0"/>
              </a:rPr>
              <a:t>HR Generalists</a:t>
            </a:r>
            <a:endParaRPr lang="en-US" sz="1200" b="0" i="0" u="none" strike="noStrike" kern="1200" cap="none" spc="0" normalizeH="0" baseline="0" noProof="0">
              <a:ln>
                <a:noFill/>
              </a:ln>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4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None</a:t>
            </a:r>
            <a:endParaRPr lang="en-GB"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3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484573"/>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Duration: </a:t>
            </a:r>
            <a:r>
              <a:rPr kumimoji="0" lang="en-GB"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2 days</a:t>
            </a:r>
            <a:endParaRPr kumimoji="0" lang="en-GB"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8" name="Rectangle 7"/>
          <p:cNvSpPr/>
          <p:nvPr/>
        </p:nvSpPr>
        <p:spPr>
          <a:xfrm>
            <a:off x="9288614" y="3704615"/>
            <a:ext cx="2346329"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 code: </a:t>
            </a:r>
            <a:r>
              <a:rPr kumimoji="0" lang="en-GB"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local (KLO 14876)</a:t>
            </a:r>
          </a:p>
        </p:txBody>
      </p:sp>
      <p:sp>
        <p:nvSpPr>
          <p:cNvPr id="15" name="Rectangle 14"/>
          <p:cNvSpPr/>
          <p:nvPr/>
        </p:nvSpPr>
        <p:spPr>
          <a:xfrm>
            <a:off x="9288615" y="4224391"/>
            <a:ext cx="2256049"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a:t>
            </a:r>
            <a:r>
              <a:rPr kumimoji="0" lang="en-GB" sz="1200" b="0" i="0" u="none" strike="noStrike" kern="1200" cap="none" spc="0" normalizeH="0" baseline="0" noProof="0" err="1">
                <a:ln>
                  <a:noFill/>
                </a:ln>
                <a:solidFill>
                  <a:srgbClr val="414241"/>
                </a:solidFill>
                <a:effectLst/>
                <a:uLnTx/>
                <a:uFillTx/>
                <a:latin typeface="Century Gothic" panose="020B0502020202020204" pitchFamily="34" charset="0"/>
                <a:ea typeface="+mn-ea"/>
                <a:cs typeface="+mn-cs"/>
              </a:rPr>
              <a:t>Center</a:t>
            </a: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local</a:t>
            </a:r>
          </a:p>
        </p:txBody>
      </p:sp>
      <p:sp>
        <p:nvSpPr>
          <p:cNvPr id="16" name="Rectangle 15"/>
          <p:cNvSpPr/>
          <p:nvPr/>
        </p:nvSpPr>
        <p:spPr>
          <a:xfrm>
            <a:off x="9288615" y="4938438"/>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Training cost: </a:t>
            </a:r>
            <a:r>
              <a:rPr kumimoji="0" lang="en-GB"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local</a:t>
            </a:r>
            <a:endParaRPr kumimoji="0" lang="en-GB" sz="11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1" name="Rectangle 40"/>
          <p:cNvSpPr/>
          <p:nvPr/>
        </p:nvSpPr>
        <p:spPr>
          <a:xfrm>
            <a:off x="9288614" y="1878824"/>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Location: </a:t>
            </a:r>
            <a:r>
              <a:rPr kumimoji="0" lang="en-GB"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local</a:t>
            </a:r>
            <a:endParaRPr kumimoji="0" lang="en-GB"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Language: </a:t>
            </a:r>
            <a:r>
              <a:rPr kumimoji="0" lang="en-GB"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local</a:t>
            </a:r>
            <a:endParaRPr kumimoji="0" lang="en-GB"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Self-Directed </a:t>
            </a: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sym typeface="Wingdings" panose="05000000000000000000" pitchFamily="2" charset="2"/>
              </a:rPr>
              <a:t>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sym typeface="Wingdings" panose="05000000000000000000" pitchFamily="2" charset="2"/>
              </a:rPr>
              <a:t> FLEX</a:t>
            </a:r>
            <a:endPar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forMetris: </a:t>
            </a:r>
            <a:r>
              <a:rPr kumimoji="0" lang="en-GB"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2</a:t>
            </a:r>
          </a:p>
        </p:txBody>
      </p:sp>
      <p:sp>
        <p:nvSpPr>
          <p:cNvPr id="42" name="ZoneTexte 41"/>
          <p:cNvSpPr txBox="1"/>
          <p:nvPr/>
        </p:nvSpPr>
        <p:spPr>
          <a:xfrm>
            <a:off x="10044113" y="42863"/>
            <a:ext cx="2042784"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a:ln>
                  <a:noFill/>
                </a:ln>
                <a:solidFill>
                  <a:prstClr val="white">
                    <a:lumMod val="65000"/>
                  </a:prstClr>
                </a:solidFill>
                <a:effectLst/>
                <a:uLnTx/>
                <a:uFillTx/>
                <a:latin typeface="Century Gothic" panose="020B0502020202020204" pitchFamily="34" charset="0"/>
                <a:ea typeface="AvantGarde Bk BT Book" charset="0"/>
                <a:cs typeface="AvantGarde Bk BT Book" charset="0"/>
              </a:rPr>
              <a:t>Human Resources</a:t>
            </a:r>
          </a:p>
        </p:txBody>
      </p:sp>
    </p:spTree>
    <p:extLst>
      <p:ext uri="{BB962C8B-B14F-4D97-AF65-F5344CB8AC3E}">
        <p14:creationId xmlns:p14="http://schemas.microsoft.com/office/powerpoint/2010/main" val="23953476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solidFill>
                  <a:prstClr val="white"/>
                </a:solidFill>
              </a:rPr>
              <a:t>Training Design &amp; Delivery Skills Level 1</a:t>
            </a:r>
            <a:endParaRPr lang="en-US"/>
          </a:p>
        </p:txBody>
      </p:sp>
      <p:sp>
        <p:nvSpPr>
          <p:cNvPr id="5" name="Rectangle 4"/>
          <p:cNvSpPr/>
          <p:nvPr/>
        </p:nvSpPr>
        <p:spPr>
          <a:xfrm>
            <a:off x="561975" y="1036436"/>
            <a:ext cx="7651715" cy="5048985"/>
          </a:xfrm>
          <a:prstGeom prst="rect">
            <a:avLst/>
          </a:prstGeom>
          <a:noFill/>
        </p:spPr>
        <p:txBody>
          <a:bodyPr wrap="square" lIns="91436" tIns="45718" rIns="91436" bIns="45718">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4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Teaser</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Boost your Training offer! Learn how to animate &amp; design impactful trainings!</a:t>
            </a:r>
            <a:endParaRPr kumimoji="0" lang="en-US" sz="14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Learning Objectives</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Analyze and challenge the brief</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Design impactful and strategic learning solutions, connected to people and business needs</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Create and deliver a structured and engaging learning solution/</a:t>
            </a:r>
            <a:r>
              <a:rPr kumimoji="0" lang="en-US" sz="1200" b="0" i="0" u="none" strike="noStrike" kern="1200" cap="none" spc="0" normalizeH="0" baseline="0" noProof="0" err="1">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programme</a:t>
            </a:r>
            <a:endPar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Target</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Newcomers in the Learning Community</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rPr>
              <a:t>None</a:t>
            </a:r>
            <a:endParaRPr kumimoji="0" lang="en-US" sz="13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413133"/>
            <a:ext cx="1886936"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Duration: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3 days + 2h online coaching</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8" name="Rectangle 7"/>
          <p:cNvSpPr/>
          <p:nvPr/>
        </p:nvSpPr>
        <p:spPr>
          <a:xfrm>
            <a:off x="9288615" y="3704615"/>
            <a:ext cx="1886936" cy="646331"/>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 code: </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2651 (Global)</a:t>
            </a:r>
          </a:p>
          <a:p>
            <a:pPr marL="0" marR="0" lvl="0" indent="0" algn="l" defTabSz="457147" rtl="0" eaLnBrk="1" fontAlgn="auto" latinLnBrk="0" hangingPunct="1">
              <a:lnSpc>
                <a:spcPct val="100000"/>
              </a:lnSpc>
              <a:spcBef>
                <a:spcPts val="0"/>
              </a:spcBef>
              <a:spcAft>
                <a:spcPts val="0"/>
              </a:spcAft>
              <a:buClrTx/>
              <a:buSzTx/>
              <a:buFontTx/>
              <a:buNone/>
              <a:tabLst/>
              <a:defRPr/>
            </a:pPr>
            <a:r>
              <a:rPr lang="en-US" sz="1200" b="1">
                <a:solidFill>
                  <a:srgbClr val="414241"/>
                </a:solidFill>
                <a:latin typeface="Century Gothic" panose="020B0502020202020204" pitchFamily="34" charset="0"/>
              </a:rPr>
              <a:t>25315 (APAC)</a:t>
            </a:r>
            <a:endPar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5" name="Rectangle 14"/>
          <p:cNvSpPr/>
          <p:nvPr/>
        </p:nvSpPr>
        <p:spPr>
          <a:xfrm>
            <a:off x="9288615" y="4224391"/>
            <a:ext cx="2576551" cy="646331"/>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Center:</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 International (Global)</a:t>
            </a:r>
          </a:p>
          <a:p>
            <a:pPr marL="0" marR="0" lvl="0" indent="0" algn="l" defTabSz="457147" rtl="0" eaLnBrk="1" fontAlgn="auto" latinLnBrk="0" hangingPunct="1">
              <a:lnSpc>
                <a:spcPct val="100000"/>
              </a:lnSpc>
              <a:spcBef>
                <a:spcPts val="0"/>
              </a:spcBef>
              <a:spcAft>
                <a:spcPts val="0"/>
              </a:spcAft>
              <a:buClrTx/>
              <a:buSzTx/>
              <a:buFontTx/>
              <a:buNone/>
              <a:tabLst/>
              <a:defRPr/>
            </a:pPr>
            <a:r>
              <a:rPr lang="en-US" sz="1200" b="1">
                <a:solidFill>
                  <a:srgbClr val="414241"/>
                </a:solidFill>
                <a:latin typeface="Century Gothic" panose="020B0502020202020204" pitchFamily="34" charset="0"/>
              </a:rPr>
              <a:t>Learning </a:t>
            </a:r>
            <a:r>
              <a:rPr lang="en-US" altLang="zh-CN" sz="1200" b="1">
                <a:solidFill>
                  <a:srgbClr val="414241"/>
                </a:solidFill>
                <a:latin typeface="Century Gothic" panose="020B0502020202020204" pitchFamily="34" charset="0"/>
              </a:rPr>
              <a:t>– APAC (APAC)</a:t>
            </a:r>
            <a:endPar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800209"/>
            <a:ext cx="2455710" cy="830997"/>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Training cost: </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2,000€ (Global)</a:t>
            </a:r>
          </a:p>
          <a:p>
            <a:pPr lvl="0" defTabSz="457147">
              <a:defRPr/>
            </a:pPr>
            <a:r>
              <a:rPr lang="en-US" sz="1200" b="1" noProof="0">
                <a:solidFill>
                  <a:srgbClr val="414241"/>
                </a:solidFill>
                <a:latin typeface="Century Gothic"/>
              </a:rPr>
              <a:t>RMB 16,000 (APAC, </a:t>
            </a:r>
            <a:r>
              <a:rPr lang="en-US" sz="1200" b="1">
                <a:solidFill>
                  <a:srgbClr val="414241"/>
                </a:solidFill>
              </a:rPr>
              <a:t>tbc; Minimum class size: </a:t>
            </a:r>
            <a:r>
              <a:rPr lang="en-US" sz="1200" b="1">
                <a:solidFill>
                  <a:srgbClr val="414241"/>
                </a:solidFill>
                <a:latin typeface="Century Gothic"/>
              </a:rPr>
              <a:t>12</a:t>
            </a:r>
            <a:r>
              <a:rPr lang="en-US" sz="1200" b="1" noProof="0">
                <a:solidFill>
                  <a:srgbClr val="414241"/>
                </a:solidFill>
                <a:latin typeface="Century Gothic"/>
              </a:rPr>
              <a:t>)</a:t>
            </a:r>
            <a:endParaRPr kumimoji="0" lang="en-US" sz="1100" b="1" i="0" u="none" strike="noStrike" kern="1200" cap="none" spc="0" normalizeH="0" baseline="0" noProof="0">
              <a:ln>
                <a:noFill/>
              </a:ln>
              <a:solidFill>
                <a:srgbClr val="414241"/>
              </a:solidFill>
              <a:effectLst/>
              <a:uLnTx/>
              <a:uFillTx/>
              <a:latin typeface="Century Gothic"/>
            </a:endParaRPr>
          </a:p>
        </p:txBody>
      </p:sp>
      <p:sp>
        <p:nvSpPr>
          <p:cNvPr id="41" name="Rectangle 40"/>
          <p:cNvSpPr/>
          <p:nvPr/>
        </p:nvSpPr>
        <p:spPr>
          <a:xfrm>
            <a:off x="9288614" y="1878824"/>
            <a:ext cx="3467622" cy="830997"/>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Location: </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France – Clichy (Global)</a:t>
            </a:r>
          </a:p>
          <a:p>
            <a:pPr defTabSz="457147">
              <a:defRPr/>
            </a:pPr>
            <a:r>
              <a:rPr lang="en-US" sz="1200" b="1" noProof="0">
                <a:solidFill>
                  <a:srgbClr val="414241"/>
                </a:solidFill>
                <a:latin typeface="Century Gothic"/>
              </a:rPr>
              <a:t>APAC</a:t>
            </a:r>
            <a:r>
              <a:rPr lang="en-US" sz="1200" b="1">
                <a:solidFill>
                  <a:srgbClr val="414241"/>
                </a:solidFill>
                <a:latin typeface="Century Gothic"/>
              </a:rPr>
              <a:t> </a:t>
            </a:r>
            <a:r>
              <a:rPr lang="en-US" sz="1200" b="1">
                <a:latin typeface="Century Gothic"/>
              </a:rPr>
              <a:t>– </a:t>
            </a:r>
            <a:r>
              <a:rPr lang="en-US" sz="1200" b="1">
                <a:solidFill>
                  <a:srgbClr val="000000"/>
                </a:solidFill>
                <a:latin typeface="Century Gothic"/>
              </a:rPr>
              <a:t>Rotating</a:t>
            </a:r>
            <a:r>
              <a:rPr lang="en-US" sz="1200" b="1">
                <a:latin typeface="Century Gothic"/>
              </a:rPr>
              <a:t> based on needs</a:t>
            </a:r>
            <a:endParaRPr lang="en-US" sz="1200">
              <a:ea typeface="+mn-lt"/>
              <a:cs typeface="+mn-lt"/>
            </a:endParaRPr>
          </a:p>
          <a:p>
            <a:pPr marL="0" marR="0" lvl="0" indent="0" algn="l" defTabSz="457147">
              <a:lnSpc>
                <a:spcPct val="100000"/>
              </a:lnSpc>
              <a:spcBef>
                <a:spcPts val="0"/>
              </a:spcBef>
              <a:spcAft>
                <a:spcPts val="0"/>
              </a:spcAft>
              <a:buClrTx/>
              <a:buSzTx/>
              <a:buFontTx/>
              <a:buNone/>
              <a:tabLst/>
              <a:defRPr/>
            </a:pPr>
            <a:endParaRPr lang="en-US" altLang="zh-CN" sz="1200" b="1" i="0" u="none" strike="noStrike" kern="1200" cap="none" spc="0" normalizeH="0" baseline="0" noProof="0">
              <a:ln>
                <a:noFill/>
              </a:ln>
              <a:solidFill>
                <a:srgbClr val="414241"/>
              </a:solidFill>
              <a:effectLst/>
              <a:uLnTx/>
              <a:uFillTx/>
              <a:latin typeface="Century Gothic" panose="020B0502020202020204" pitchFamily="34" charset="0"/>
              <a:ea typeface="微软雅黑"/>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English</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sym typeface="Wingdings" panose="05000000000000000000" pitchFamily="2" charset="2"/>
              </a:rPr>
              <a:t>Prescribed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sym typeface="Wingdings" panose="05000000000000000000" pitchFamily="2" charset="2"/>
              </a:rPr>
              <a:t> Job Must</a:t>
            </a: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err="1">
                <a:ln>
                  <a:noFill/>
                </a:ln>
                <a:solidFill>
                  <a:srgbClr val="414241"/>
                </a:solidFill>
                <a:effectLst/>
                <a:uLnTx/>
                <a:uFillTx/>
                <a:latin typeface="Century Gothic" panose="020B0502020202020204" pitchFamily="34" charset="0"/>
                <a:ea typeface="+mn-ea"/>
                <a:cs typeface="+mn-cs"/>
              </a:rPr>
              <a:t>forMetris</a:t>
            </a: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2</a:t>
            </a:r>
          </a:p>
        </p:txBody>
      </p:sp>
      <p:sp>
        <p:nvSpPr>
          <p:cNvPr id="40" name="ZoneTexte 39"/>
          <p:cNvSpPr txBox="1"/>
          <p:nvPr/>
        </p:nvSpPr>
        <p:spPr>
          <a:xfrm>
            <a:off x="10044113" y="42863"/>
            <a:ext cx="2042784"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lumMod val="65000"/>
                  </a:prstClr>
                </a:solidFill>
                <a:effectLst/>
                <a:uLnTx/>
                <a:uFillTx/>
                <a:latin typeface="Century Gothic" panose="020B0502020202020204" pitchFamily="34" charset="0"/>
                <a:ea typeface="AvantGarde Bk BT Book" charset="0"/>
                <a:cs typeface="AvantGarde Bk BT Book" charset="0"/>
              </a:rPr>
              <a:t>Human Resources</a:t>
            </a:r>
          </a:p>
        </p:txBody>
      </p:sp>
    </p:spTree>
    <p:extLst>
      <p:ext uri="{BB962C8B-B14F-4D97-AF65-F5344CB8AC3E}">
        <p14:creationId xmlns:p14="http://schemas.microsoft.com/office/powerpoint/2010/main" val="298341471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solidFill>
                  <a:prstClr val="white"/>
                </a:solidFill>
              </a:rPr>
              <a:t>Training Design &amp; Delivery Skills Level 2</a:t>
            </a:r>
            <a:endParaRPr lang="en-US"/>
          </a:p>
        </p:txBody>
      </p:sp>
      <p:sp>
        <p:nvSpPr>
          <p:cNvPr id="5" name="Rectangle 4"/>
          <p:cNvSpPr/>
          <p:nvPr/>
        </p:nvSpPr>
        <p:spPr>
          <a:xfrm>
            <a:off x="561975" y="1036436"/>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4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Teaser</a:t>
            </a:r>
            <a:endParaRPr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A </a:t>
            </a:r>
            <a:r>
              <a:rPr lang="en-US" sz="1200">
                <a:solidFill>
                  <a:srgbClr val="414241"/>
                </a:solidFill>
                <a:latin typeface="Century Gothic"/>
                <a:ea typeface="AvantGarde Bk BT Book" charset="0"/>
                <a:cs typeface="AvantGarde Bk BT Book" charset="0"/>
              </a:rPr>
              <a:t>2-day</a:t>
            </a: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 </a:t>
            </a:r>
            <a:r>
              <a:rPr kumimoji="0" lang="en-US" sz="1200" b="0" i="0" u="none" strike="noStrike" kern="1200" cap="none" spc="0" normalizeH="0" baseline="0" noProof="0" err="1">
                <a:ln>
                  <a:noFill/>
                </a:ln>
                <a:solidFill>
                  <a:srgbClr val="414241"/>
                </a:solidFill>
                <a:effectLst/>
                <a:uLnTx/>
                <a:uFillTx/>
                <a:latin typeface="Century Gothic"/>
                <a:ea typeface="AvantGarde Bk BT Book" charset="0"/>
                <a:cs typeface="AvantGarde Bk BT Book" charset="0"/>
              </a:rPr>
              <a:t>programme</a:t>
            </a: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 to tackle complex, high-level, high-stakes facilitation contexts!</a:t>
            </a:r>
            <a:endParaRPr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Learning Objectives</a:t>
            </a:r>
            <a:endParaRPr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Apply design models and tools to simplify &amp; speed up design of creative instructional design</a:t>
            </a:r>
            <a:endParaRPr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Adapt the facilitator’s posture when facing challenging delivery situations</a:t>
            </a:r>
            <a:endParaRPr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Target</a:t>
            </a:r>
            <a:endParaRPr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Learning Managers and Directors with at least one year’s experience</a:t>
            </a:r>
            <a:endParaRPr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Prerequisite</a:t>
            </a:r>
            <a:endParaRPr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“Training Design &amp; Delivery Skills Level 1” training</a:t>
            </a:r>
            <a:endParaRPr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3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484573"/>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Duration: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2 days</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8" name="Rectangle 7"/>
          <p:cNvSpPr/>
          <p:nvPr/>
        </p:nvSpPr>
        <p:spPr>
          <a:xfrm>
            <a:off x="9288615" y="3704615"/>
            <a:ext cx="1886936" cy="646331"/>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 code: </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26797 (Global)</a:t>
            </a:r>
          </a:p>
          <a:p>
            <a:pPr marL="0" marR="0" lvl="0" indent="0" algn="l" defTabSz="457147" rtl="0" eaLnBrk="1" fontAlgn="auto" latinLnBrk="0" hangingPunct="1">
              <a:lnSpc>
                <a:spcPct val="100000"/>
              </a:lnSpc>
              <a:spcBef>
                <a:spcPts val="0"/>
              </a:spcBef>
              <a:spcAft>
                <a:spcPts val="0"/>
              </a:spcAft>
              <a:buClrTx/>
              <a:buSzTx/>
              <a:buFontTx/>
              <a:buNone/>
              <a:tabLst/>
              <a:defRPr/>
            </a:pPr>
            <a:r>
              <a:rPr lang="en-US" sz="1200" b="1">
                <a:solidFill>
                  <a:srgbClr val="414241"/>
                </a:solidFill>
                <a:latin typeface="Century Gothic" panose="020B0502020202020204" pitchFamily="34" charset="0"/>
              </a:rPr>
              <a:t>28287 (APAC)</a:t>
            </a:r>
            <a:endPar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5" name="Rectangle 14"/>
          <p:cNvSpPr/>
          <p:nvPr/>
        </p:nvSpPr>
        <p:spPr>
          <a:xfrm>
            <a:off x="9288615" y="4224391"/>
            <a:ext cx="2587568" cy="646331"/>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Center:</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 International (Global)</a:t>
            </a:r>
          </a:p>
          <a:p>
            <a:pPr marL="0" marR="0" lvl="0" indent="0" algn="l" defTabSz="457147" rtl="0" eaLnBrk="1" fontAlgn="auto" latinLnBrk="0" hangingPunct="1">
              <a:lnSpc>
                <a:spcPct val="100000"/>
              </a:lnSpc>
              <a:spcBef>
                <a:spcPts val="0"/>
              </a:spcBef>
              <a:spcAft>
                <a:spcPts val="0"/>
              </a:spcAft>
              <a:buClrTx/>
              <a:buSzTx/>
              <a:buFontTx/>
              <a:buNone/>
              <a:tabLst/>
              <a:defRPr/>
            </a:pPr>
            <a:r>
              <a:rPr lang="en-US" sz="1200" b="1">
                <a:solidFill>
                  <a:srgbClr val="414241"/>
                </a:solidFill>
                <a:latin typeface="Century Gothic" panose="020B0502020202020204" pitchFamily="34" charset="0"/>
              </a:rPr>
              <a:t>Learning – APAC (APAC)</a:t>
            </a:r>
            <a:endPar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6" name="Rectangle 15"/>
          <p:cNvSpPr/>
          <p:nvPr/>
        </p:nvSpPr>
        <p:spPr>
          <a:xfrm>
            <a:off x="9288615" y="4800209"/>
            <a:ext cx="2587568" cy="830997"/>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Training cost: </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2,100€ (Global)</a:t>
            </a:r>
          </a:p>
          <a:p>
            <a:pPr lvl="0" defTabSz="457147">
              <a:defRPr/>
            </a:pPr>
            <a:r>
              <a:rPr lang="en-US" sz="1200" b="1">
                <a:solidFill>
                  <a:srgbClr val="414241"/>
                </a:solidFill>
                <a:latin typeface="Century Gothic"/>
              </a:rPr>
              <a:t>RMB 18,000 (APAC, </a:t>
            </a:r>
            <a:r>
              <a:rPr lang="en-US" sz="1200" b="1">
                <a:solidFill>
                  <a:srgbClr val="414241"/>
                </a:solidFill>
              </a:rPr>
              <a:t>tbc; Minimum class size: 10</a:t>
            </a:r>
            <a:r>
              <a:rPr lang="en-US" sz="1200" b="1">
                <a:solidFill>
                  <a:srgbClr val="414241"/>
                </a:solidFill>
                <a:latin typeface="Century Gothic"/>
              </a:rPr>
              <a:t>)</a:t>
            </a:r>
            <a:endParaRPr kumimoji="0" lang="en-US" sz="1100" b="1" i="0" u="none" strike="noStrike" kern="1200" cap="none" spc="0" normalizeH="0" baseline="0" noProof="0">
              <a:ln>
                <a:noFill/>
              </a:ln>
              <a:solidFill>
                <a:srgbClr val="414241"/>
              </a:solidFill>
              <a:effectLst/>
              <a:uLnTx/>
              <a:uFillTx/>
              <a:latin typeface="Century Gothic"/>
            </a:endParaRPr>
          </a:p>
        </p:txBody>
      </p:sp>
      <p:sp>
        <p:nvSpPr>
          <p:cNvPr id="41" name="Rectangle 40"/>
          <p:cNvSpPr/>
          <p:nvPr/>
        </p:nvSpPr>
        <p:spPr>
          <a:xfrm>
            <a:off x="9288614" y="1878824"/>
            <a:ext cx="2905193" cy="830997"/>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Location: </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France – Clichy (Global)</a:t>
            </a:r>
          </a:p>
          <a:p>
            <a:pPr defTabSz="457147">
              <a:defRPr/>
            </a:pPr>
            <a:r>
              <a:rPr lang="en-US" sz="1200" b="1">
                <a:solidFill>
                  <a:srgbClr val="414241"/>
                </a:solidFill>
                <a:latin typeface="Century Gothic" panose="020B0502020202020204" pitchFamily="34" charset="0"/>
              </a:rPr>
              <a:t>APAC </a:t>
            </a:r>
            <a:r>
              <a:rPr lang="en-US" sz="1200" b="1">
                <a:latin typeface="Century Gothic" panose="020B0502020202020204" pitchFamily="34" charset="0"/>
              </a:rPr>
              <a:t>– </a:t>
            </a:r>
            <a:r>
              <a:rPr lang="en-US" sz="1200" b="1">
                <a:solidFill>
                  <a:srgbClr val="000000"/>
                </a:solidFill>
                <a:latin typeface="Century Gothic" panose="020B0502020202020204" pitchFamily="34" charset="0"/>
              </a:rPr>
              <a:t>Rotating</a:t>
            </a:r>
            <a:r>
              <a:rPr lang="en-US" sz="1200" b="1">
                <a:latin typeface="Century Gothic" panose="020B0502020202020204" pitchFamily="34" charset="0"/>
              </a:rPr>
              <a:t> based on needs</a:t>
            </a:r>
            <a:endParaRPr lang="en-US" sz="1200">
              <a:ea typeface="+mn-lt"/>
              <a:cs typeface="+mn-lt"/>
            </a:endParaRPr>
          </a:p>
          <a:p>
            <a:pPr defTabSz="457147">
              <a:defRPr/>
            </a:pPr>
            <a:endParaRPr lang="en-US" sz="1200" b="1">
              <a:solidFill>
                <a:srgbClr val="414241"/>
              </a:solidFill>
              <a:latin typeface="Century Gothic" panose="020B0502020202020204" pitchFamily="34" charset="0"/>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English</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spAutoFit/>
          </a:bodyPr>
          <a:lstStyle/>
          <a:p>
            <a:pPr lvl="0" defTabSz="457147">
              <a:defRPr/>
            </a:pPr>
            <a:r>
              <a:rPr lang="en-US" sz="1200">
                <a:solidFill>
                  <a:srgbClr val="414241"/>
                </a:solidFill>
                <a:latin typeface="Century Gothic" panose="020B0502020202020204" pitchFamily="34" charset="0"/>
                <a:sym typeface="Wingdings" panose="05000000000000000000" pitchFamily="2" charset="2"/>
              </a:rPr>
              <a:t>Prescribed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sym typeface="Wingdings" panose="05000000000000000000" pitchFamily="2" charset="2"/>
              </a:rPr>
              <a:t> Business Must</a:t>
            </a: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err="1">
                <a:ln>
                  <a:noFill/>
                </a:ln>
                <a:solidFill>
                  <a:srgbClr val="414241"/>
                </a:solidFill>
                <a:effectLst/>
                <a:uLnTx/>
                <a:uFillTx/>
                <a:latin typeface="Century Gothic" panose="020B0502020202020204" pitchFamily="34" charset="0"/>
                <a:ea typeface="+mn-ea"/>
                <a:cs typeface="+mn-cs"/>
              </a:rPr>
              <a:t>forMetris</a:t>
            </a: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2</a:t>
            </a:r>
          </a:p>
        </p:txBody>
      </p:sp>
      <p:sp>
        <p:nvSpPr>
          <p:cNvPr id="42" name="ZoneTexte 41"/>
          <p:cNvSpPr txBox="1"/>
          <p:nvPr/>
        </p:nvSpPr>
        <p:spPr>
          <a:xfrm>
            <a:off x="10044113" y="42863"/>
            <a:ext cx="2042784"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lumMod val="65000"/>
                  </a:prstClr>
                </a:solidFill>
                <a:effectLst/>
                <a:uLnTx/>
                <a:uFillTx/>
                <a:latin typeface="Century Gothic" panose="020B0502020202020204" pitchFamily="34" charset="0"/>
                <a:ea typeface="AvantGarde Bk BT Book" charset="0"/>
                <a:cs typeface="AvantGarde Bk BT Book" charset="0"/>
              </a:rPr>
              <a:t>Human Resources</a:t>
            </a:r>
          </a:p>
        </p:txBody>
      </p:sp>
    </p:spTree>
    <p:extLst>
      <p:ext uri="{BB962C8B-B14F-4D97-AF65-F5344CB8AC3E}">
        <p14:creationId xmlns:p14="http://schemas.microsoft.com/office/powerpoint/2010/main" val="378890650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solidFill>
                  <a:prstClr val="white"/>
                </a:solidFill>
              </a:rPr>
              <a:t>Graphic Facilitation Level 2</a:t>
            </a:r>
            <a:endParaRPr lang="en-US"/>
          </a:p>
        </p:txBody>
      </p:sp>
      <p:sp>
        <p:nvSpPr>
          <p:cNvPr id="5" name="Rectangle 4"/>
          <p:cNvSpPr/>
          <p:nvPr/>
        </p:nvSpPr>
        <p:spPr>
          <a:xfrm>
            <a:off x="561975" y="1036436"/>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4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Teaser</a:t>
            </a:r>
            <a:endParaRPr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A </a:t>
            </a:r>
            <a:r>
              <a:rPr lang="en-US" sz="1200">
                <a:solidFill>
                  <a:srgbClr val="414241"/>
                </a:solidFill>
                <a:latin typeface="Century Gothic"/>
                <a:ea typeface="AvantGarde Bk BT Book" charset="0"/>
                <a:cs typeface="AvantGarde Bk BT Book" charset="0"/>
              </a:rPr>
              <a:t>2-day</a:t>
            </a: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 </a:t>
            </a:r>
            <a:r>
              <a:rPr kumimoji="0" lang="en-US" sz="1200" b="0" i="0" u="none" strike="noStrike" kern="1200" cap="none" spc="0" normalizeH="0" baseline="0" noProof="0" err="1">
                <a:ln>
                  <a:noFill/>
                </a:ln>
                <a:solidFill>
                  <a:srgbClr val="414241"/>
                </a:solidFill>
                <a:effectLst/>
                <a:uLnTx/>
                <a:uFillTx/>
                <a:latin typeface="Century Gothic"/>
                <a:ea typeface="AvantGarde Bk BT Book" charset="0"/>
                <a:cs typeface="AvantGarde Bk BT Book" charset="0"/>
              </a:rPr>
              <a:t>programme</a:t>
            </a: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 to interact with individuals and groups in a creative, impactful and inclusive way!</a:t>
            </a:r>
            <a:endPar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Learning Objectives</a:t>
            </a:r>
            <a:endParaRPr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Explain what Graphic Facilitation is all about</a:t>
            </a:r>
            <a:endParaRPr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Use mind mapping technics to capture information in real time</a:t>
            </a:r>
            <a:endParaRPr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Design visuals as support for live interactions</a:t>
            </a:r>
            <a:endParaRPr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Target</a:t>
            </a:r>
            <a:endParaRPr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All HR Learning employees</a:t>
            </a:r>
            <a:endParaRPr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Prerequisite</a:t>
            </a:r>
            <a:endParaRPr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E-learning “Graphic Facilitation Level 1” on My Learning (</a:t>
            </a: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hlinkClick r:id="rId3"/>
              </a:rPr>
              <a:t>click here</a:t>
            </a: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a:t>
            </a:r>
            <a:endParaRPr kumimoji="0" lang="en-US" sz="13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300" b="0" i="0" u="none" strike="noStrike" kern="1200" cap="none" spc="0" normalizeH="0" baseline="0" noProof="0">
              <a:ln>
                <a:noFill/>
              </a:ln>
              <a:solidFill>
                <a:srgbClr val="414241">
                  <a:lumMod val="75000"/>
                </a:srgbClr>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484573"/>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Duration: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2 days</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8" name="Rectangle 7"/>
          <p:cNvSpPr/>
          <p:nvPr/>
        </p:nvSpPr>
        <p:spPr>
          <a:xfrm>
            <a:off x="9288615" y="3704615"/>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 code: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28674</a:t>
            </a:r>
          </a:p>
        </p:txBody>
      </p:sp>
      <p:sp>
        <p:nvSpPr>
          <p:cNvPr id="15" name="Rectangle 14"/>
          <p:cNvSpPr/>
          <p:nvPr/>
        </p:nvSpPr>
        <p:spPr>
          <a:xfrm>
            <a:off x="9288615" y="4224391"/>
            <a:ext cx="2256049"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Center:</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 International</a:t>
            </a:r>
          </a:p>
        </p:txBody>
      </p:sp>
      <p:sp>
        <p:nvSpPr>
          <p:cNvPr id="16" name="Rectangle 15"/>
          <p:cNvSpPr/>
          <p:nvPr/>
        </p:nvSpPr>
        <p:spPr>
          <a:xfrm>
            <a:off x="9288615" y="4938438"/>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Training cost: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1,800€</a:t>
            </a:r>
            <a:endParaRPr kumimoji="0" lang="en-US" sz="11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1" name="Rectangle 40"/>
          <p:cNvSpPr/>
          <p:nvPr/>
        </p:nvSpPr>
        <p:spPr>
          <a:xfrm>
            <a:off x="9288614" y="1878824"/>
            <a:ext cx="205204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France - Clichy</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English or French</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spAutoFit/>
          </a:bodyPr>
          <a:lstStyle/>
          <a:p>
            <a:pPr lvl="0" defTabSz="457147">
              <a:defRPr/>
            </a:pPr>
            <a:r>
              <a:rPr lang="en-US" sz="1200">
                <a:solidFill>
                  <a:srgbClr val="414241"/>
                </a:solidFill>
                <a:latin typeface="Century Gothic" panose="020B0502020202020204" pitchFamily="34" charset="0"/>
                <a:sym typeface="Wingdings" panose="05000000000000000000" pitchFamily="2" charset="2"/>
              </a:rPr>
              <a:t>Prescribed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sym typeface="Wingdings" panose="05000000000000000000" pitchFamily="2" charset="2"/>
              </a:rPr>
              <a:t> Business Must</a:t>
            </a: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err="1">
                <a:ln>
                  <a:noFill/>
                </a:ln>
                <a:solidFill>
                  <a:srgbClr val="414241"/>
                </a:solidFill>
                <a:effectLst/>
                <a:uLnTx/>
                <a:uFillTx/>
                <a:latin typeface="Century Gothic" panose="020B0502020202020204" pitchFamily="34" charset="0"/>
                <a:ea typeface="+mn-ea"/>
                <a:cs typeface="+mn-cs"/>
              </a:rPr>
              <a:t>forMetris</a:t>
            </a: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2</a:t>
            </a:r>
          </a:p>
        </p:txBody>
      </p:sp>
      <p:sp>
        <p:nvSpPr>
          <p:cNvPr id="42" name="ZoneTexte 41"/>
          <p:cNvSpPr txBox="1"/>
          <p:nvPr/>
        </p:nvSpPr>
        <p:spPr>
          <a:xfrm>
            <a:off x="10044113" y="42863"/>
            <a:ext cx="2042784"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lumMod val="65000"/>
                  </a:prstClr>
                </a:solidFill>
                <a:effectLst/>
                <a:uLnTx/>
                <a:uFillTx/>
                <a:latin typeface="Century Gothic" panose="020B0502020202020204" pitchFamily="34" charset="0"/>
                <a:ea typeface="AvantGarde Bk BT Book" charset="0"/>
                <a:cs typeface="AvantGarde Bk BT Book" charset="0"/>
              </a:rPr>
              <a:t>Human Resources</a:t>
            </a:r>
          </a:p>
        </p:txBody>
      </p:sp>
    </p:spTree>
    <p:extLst>
      <p:ext uri="{BB962C8B-B14F-4D97-AF65-F5344CB8AC3E}">
        <p14:creationId xmlns:p14="http://schemas.microsoft.com/office/powerpoint/2010/main" val="46515528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latin typeface="Century Gothic"/>
              </a:rPr>
              <a:t>Digital Activation Workshop (Wine Game)</a:t>
            </a:r>
          </a:p>
        </p:txBody>
      </p:sp>
      <p:sp>
        <p:nvSpPr>
          <p:cNvPr id="5" name="Rectangle 4"/>
          <p:cNvSpPr/>
          <p:nvPr/>
        </p:nvSpPr>
        <p:spPr>
          <a:xfrm>
            <a:off x="561975" y="1036436"/>
            <a:ext cx="7651715" cy="5048985"/>
          </a:xfrm>
          <a:prstGeom prst="rect">
            <a:avLst/>
          </a:prstGeom>
          <a:noFill/>
        </p:spPr>
        <p:txBody>
          <a:bodyPr wrap="square" lIns="91436" tIns="45718" rIns="91436" bIns="45718">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Teaser</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Get hands-on on digital to take action on your business</a:t>
            </a:r>
            <a:endPar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Learning Objectives</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Experience Agile method &amp; foster new Ways of working</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Be equipped to build L’Oréal as the #1 Beauty Tech Company</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Drive your team to accelerate digital transformation</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Target</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Zone and Country management committee + N-1</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rPr>
              <a:t>None</a:t>
            </a: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3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484573"/>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Duration: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2 days</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8" name="Rectangle 7"/>
          <p:cNvSpPr/>
          <p:nvPr/>
        </p:nvSpPr>
        <p:spPr>
          <a:xfrm>
            <a:off x="9288615" y="3704615"/>
            <a:ext cx="1886936"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 code: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13689</a:t>
            </a:r>
          </a:p>
        </p:txBody>
      </p:sp>
      <p:sp>
        <p:nvSpPr>
          <p:cNvPr id="15" name="Rectangle 14"/>
          <p:cNvSpPr/>
          <p:nvPr/>
        </p:nvSpPr>
        <p:spPr>
          <a:xfrm>
            <a:off x="9288615" y="4224391"/>
            <a:ext cx="2256049"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Center:</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 Digital</a:t>
            </a:r>
          </a:p>
        </p:txBody>
      </p:sp>
      <p:sp>
        <p:nvSpPr>
          <p:cNvPr id="16" name="Rectangle 15"/>
          <p:cNvSpPr/>
          <p:nvPr/>
        </p:nvSpPr>
        <p:spPr>
          <a:xfrm>
            <a:off x="9288615" y="4865868"/>
            <a:ext cx="2346336" cy="461665"/>
          </a:xfrm>
          <a:prstGeom prst="rect">
            <a:avLst/>
          </a:prstGeom>
        </p:spPr>
        <p:txBody>
          <a:bodyPr wrap="square" anchor="t">
            <a:spAutoFit/>
          </a:bodyPr>
          <a:lstStyle/>
          <a:p>
            <a:pPr defTabSz="457147">
              <a:defRPr/>
            </a:pPr>
            <a:r>
              <a:rPr kumimoji="0" lang="en-US" sz="1200" b="0" i="0" u="none" strike="noStrike" kern="1200" cap="none" spc="0" normalizeH="0" baseline="0" noProof="0">
                <a:ln>
                  <a:noFill/>
                </a:ln>
                <a:solidFill>
                  <a:srgbClr val="414241"/>
                </a:solidFill>
                <a:effectLst/>
                <a:uLnTx/>
                <a:uFillTx/>
                <a:latin typeface="Century Gothic"/>
                <a:ea typeface="+mn-ea"/>
                <a:cs typeface="+mn-cs"/>
              </a:rPr>
              <a:t>Training cost: </a:t>
            </a:r>
            <a:r>
              <a:rPr kumimoji="0" lang="en-US" sz="1200" b="1" i="0" u="none" strike="noStrike" kern="1200" cap="none" spc="0" normalizeH="0" baseline="0" noProof="0">
                <a:ln>
                  <a:noFill/>
                </a:ln>
                <a:solidFill>
                  <a:srgbClr val="414241"/>
                </a:solidFill>
                <a:effectLst/>
                <a:uLnTx/>
                <a:uFillTx/>
                <a:latin typeface="Century Gothic"/>
                <a:ea typeface="+mn-ea"/>
                <a:cs typeface="+mn-cs"/>
              </a:rPr>
              <a:t>25K</a:t>
            </a:r>
            <a:r>
              <a:rPr lang="en-US" sz="1200" b="1">
                <a:solidFill>
                  <a:srgbClr val="414241"/>
                </a:solidFill>
                <a:latin typeface="Century Gothic" panose="020B0502020202020204" pitchFamily="34" charset="0"/>
              </a:rPr>
              <a:t>€</a:t>
            </a:r>
            <a:endParaRPr lang="en-US" sz="1100" b="1">
              <a:solidFill>
                <a:srgbClr val="414241"/>
              </a:solidFill>
              <a:latin typeface="Century Gothic" panose="020B0502020202020204" pitchFamily="34"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14241"/>
                </a:solidFill>
                <a:effectLst/>
                <a:uLnTx/>
                <a:uFillTx/>
                <a:latin typeface="Century Gothic"/>
                <a:ea typeface="+mn-ea"/>
                <a:cs typeface="+mn-cs"/>
              </a:rPr>
              <a:t> per session/ max 35 PAX </a:t>
            </a:r>
            <a:endParaRPr kumimoji="0" lang="en-US" sz="11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1" name="Rectangle 40"/>
          <p:cNvSpPr/>
          <p:nvPr/>
        </p:nvSpPr>
        <p:spPr>
          <a:xfrm>
            <a:off x="9288614" y="1791738"/>
            <a:ext cx="2346337"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local (but run by CDO team)</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English</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7" name="Rectangle 16"/>
          <p:cNvSpPr/>
          <p:nvPr/>
        </p:nvSpPr>
        <p:spPr>
          <a:xfrm>
            <a:off x="9288615" y="1174565"/>
            <a:ext cx="2455710"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sym typeface="Wingdings" panose="05000000000000000000" pitchFamily="2" charset="2"/>
              </a:rPr>
              <a:t>Prescribed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sym typeface="Wingdings" panose="05000000000000000000" pitchFamily="2" charset="2"/>
              </a:rPr>
              <a:t> Business Must</a:t>
            </a: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forMetris: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2</a:t>
            </a:r>
          </a:p>
        </p:txBody>
      </p:sp>
      <p:sp>
        <p:nvSpPr>
          <p:cNvPr id="2" name="ZoneTexte 41">
            <a:extLst>
              <a:ext uri="{FF2B5EF4-FFF2-40B4-BE49-F238E27FC236}">
                <a16:creationId xmlns:a16="http://schemas.microsoft.com/office/drawing/2014/main" id="{891BD553-0FF3-44CE-8D8D-B90489DD5EBF}"/>
              </a:ext>
            </a:extLst>
          </p:cNvPr>
          <p:cNvSpPr txBox="1"/>
          <p:nvPr/>
        </p:nvSpPr>
        <p:spPr>
          <a:xfrm>
            <a:off x="11001375" y="42863"/>
            <a:ext cx="1085521"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lumMod val="65000"/>
                  </a:prstClr>
                </a:solidFill>
                <a:effectLst/>
                <a:uLnTx/>
                <a:uFillTx/>
                <a:latin typeface="Century Gothic" panose="020B0502020202020204" pitchFamily="34" charset="0"/>
                <a:ea typeface="AvantGarde Bk BT Book" charset="0"/>
                <a:cs typeface="AvantGarde Bk BT Book" charset="0"/>
              </a:rPr>
              <a:t>Marketing</a:t>
            </a:r>
          </a:p>
        </p:txBody>
      </p:sp>
    </p:spTree>
    <p:extLst>
      <p:ext uri="{BB962C8B-B14F-4D97-AF65-F5344CB8AC3E}">
        <p14:creationId xmlns:p14="http://schemas.microsoft.com/office/powerpoint/2010/main" val="34282326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en-US"/>
              <a:t>Digital Management Reverse Mentoring</a:t>
            </a:r>
          </a:p>
        </p:txBody>
      </p:sp>
      <p:sp>
        <p:nvSpPr>
          <p:cNvPr id="5" name="Rectangle 4"/>
          <p:cNvSpPr/>
          <p:nvPr/>
        </p:nvSpPr>
        <p:spPr>
          <a:xfrm>
            <a:off x="561975" y="1036436"/>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4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Teaser</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Raise your digital skills through a fully immersive </a:t>
            </a:r>
            <a:r>
              <a:rPr kumimoji="0" lang="en-US" sz="1200" b="0" i="0" u="none" strike="noStrike" kern="1200" cap="none" spc="0" normalizeH="0" baseline="0" noProof="0" err="1">
                <a:ln>
                  <a:noFill/>
                </a:ln>
                <a:solidFill>
                  <a:srgbClr val="414241"/>
                </a:solidFill>
                <a:effectLst/>
                <a:uLnTx/>
                <a:uFillTx/>
                <a:latin typeface="Century Gothic"/>
                <a:ea typeface="AvantGarde Bk BT Book" charset="0"/>
                <a:cs typeface="AvantGarde Bk BT Book" charset="0"/>
              </a:rPr>
              <a:t>programme</a:t>
            </a: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 tailor-made for you!</a:t>
            </a:r>
            <a:endPar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Learning Objectives</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Ask the key questions to challenge your teams on Digital Management</a:t>
            </a:r>
          </a:p>
          <a:p>
            <a:pPr marL="180975" marR="0" lvl="0" indent="-180975"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Get insights from the digital ecosystem to drive the digital transformation</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Target</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fr" sz="1200" b="0" i="0" u="none" strike="noStrike" kern="1200" cap="none" spc="0" normalizeH="0" baseline="0" noProof="0">
                <a:ln>
                  <a:noFill/>
                </a:ln>
                <a:solidFill>
                  <a:srgbClr val="414241"/>
                </a:solidFill>
                <a:effectLst/>
                <a:uLnTx/>
                <a:uFillTx/>
                <a:latin typeface="Century Gothic"/>
                <a:ea typeface="+mn-lt"/>
                <a:cs typeface="Calibri" panose="020F0502020204030204"/>
              </a:rPr>
              <a:t>Zone Man Coms, Country GMs</a:t>
            </a:r>
            <a:endParaRPr kumimoji="0" lang="en-US" sz="1800" b="0" i="0" u="none" strike="noStrike" kern="1200" cap="none" spc="0" normalizeH="0" baseline="0" noProof="0">
              <a:ln>
                <a:noFill/>
              </a:ln>
              <a:solidFill>
                <a:srgbClr val="414241"/>
              </a:solidFill>
              <a:effectLst/>
              <a:uLnTx/>
              <a:uFillTx/>
              <a:latin typeface="Century Gothic"/>
              <a:ea typeface="+mn-ea"/>
              <a:cs typeface="+mn-cs"/>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None</a:t>
            </a: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3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298832"/>
            <a:ext cx="2455710" cy="646331"/>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ea"/>
                <a:cs typeface="+mn-cs"/>
              </a:rPr>
              <a:t>Duration: </a:t>
            </a:r>
            <a:r>
              <a:rPr kumimoji="0" lang="en-US" sz="1200" b="1" i="0" u="none" strike="noStrike" kern="1200" cap="none" spc="0" normalizeH="0" baseline="0" noProof="0">
                <a:ln>
                  <a:noFill/>
                </a:ln>
                <a:solidFill>
                  <a:srgbClr val="414241"/>
                </a:solidFill>
                <a:effectLst/>
                <a:uLnTx/>
                <a:uFillTx/>
                <a:latin typeface="Century Gothic"/>
                <a:ea typeface="+mn-ea"/>
                <a:cs typeface="+mn-cs"/>
              </a:rPr>
              <a:t>8 hours one to one + ½ consumer connect + 1 days immersion </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8" name="Rectangle 7"/>
          <p:cNvSpPr/>
          <p:nvPr/>
        </p:nvSpPr>
        <p:spPr>
          <a:xfrm>
            <a:off x="9288614" y="3704615"/>
            <a:ext cx="2655735"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 code: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a:t>
            </a:r>
            <a:r>
              <a:rPr kumimoji="0" lang="en-US" sz="1200" b="1" i="0" u="none" strike="noStrike" kern="1200" cap="none" spc="0" normalizeH="0" baseline="0" noProof="0" err="1">
                <a:ln>
                  <a:noFill/>
                </a:ln>
                <a:solidFill>
                  <a:srgbClr val="414241"/>
                </a:solidFill>
                <a:effectLst/>
                <a:uLnTx/>
                <a:uFillTx/>
                <a:latin typeface="Century Gothic" panose="020B0502020202020204" pitchFamily="34" charset="0"/>
                <a:ea typeface="+mn-ea"/>
                <a:cs typeface="+mn-cs"/>
              </a:rPr>
              <a:t>ocal</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 (KLO: 6060)</a:t>
            </a:r>
          </a:p>
        </p:txBody>
      </p:sp>
      <p:sp>
        <p:nvSpPr>
          <p:cNvPr id="15" name="Rectangle 14"/>
          <p:cNvSpPr/>
          <p:nvPr/>
        </p:nvSpPr>
        <p:spPr>
          <a:xfrm>
            <a:off x="9288615" y="4224391"/>
            <a:ext cx="2256049"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Center:</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 Digital</a:t>
            </a:r>
          </a:p>
        </p:txBody>
      </p:sp>
      <p:sp>
        <p:nvSpPr>
          <p:cNvPr id="16" name="Rectangle 15"/>
          <p:cNvSpPr/>
          <p:nvPr/>
        </p:nvSpPr>
        <p:spPr>
          <a:xfrm>
            <a:off x="9288615" y="4938438"/>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Training cost: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0€</a:t>
            </a:r>
            <a:endParaRPr kumimoji="0" lang="en-US" sz="11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1" name="Rectangle 40"/>
          <p:cNvSpPr/>
          <p:nvPr/>
        </p:nvSpPr>
        <p:spPr>
          <a:xfrm>
            <a:off x="9288614" y="1878824"/>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a:t>
            </a:r>
            <a:r>
              <a:rPr kumimoji="0" lang="en-US" sz="1200" b="1" i="0" u="none" strike="noStrike" kern="1200" cap="none" spc="0" normalizeH="0" baseline="0" noProof="0" err="1">
                <a:ln>
                  <a:noFill/>
                </a:ln>
                <a:solidFill>
                  <a:srgbClr val="414241"/>
                </a:solidFill>
                <a:effectLst/>
                <a:uLnTx/>
                <a:uFillTx/>
                <a:latin typeface="Century Gothic" panose="020B0502020202020204" pitchFamily="34" charset="0"/>
                <a:ea typeface="+mn-ea"/>
                <a:cs typeface="+mn-cs"/>
              </a:rPr>
              <a:t>ocal</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a:t>
            </a:r>
            <a:r>
              <a:rPr kumimoji="0" lang="en-US" sz="1200" b="1" i="0" u="none" strike="noStrike" kern="1200" cap="none" spc="0" normalizeH="0" baseline="0" noProof="0" err="1">
                <a:ln>
                  <a:noFill/>
                </a:ln>
                <a:solidFill>
                  <a:srgbClr val="414241"/>
                </a:solidFill>
                <a:effectLst/>
                <a:uLnTx/>
                <a:uFillTx/>
                <a:latin typeface="Century Gothic" panose="020B0502020202020204" pitchFamily="34" charset="0"/>
                <a:ea typeface="+mn-ea"/>
                <a:cs typeface="+mn-cs"/>
              </a:rPr>
              <a:t>ocal</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forMetris: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0</a:t>
            </a:r>
          </a:p>
        </p:txBody>
      </p:sp>
      <p:sp>
        <p:nvSpPr>
          <p:cNvPr id="18" name="ZoneTexte 17"/>
          <p:cNvSpPr txBox="1"/>
          <p:nvPr/>
        </p:nvSpPr>
        <p:spPr>
          <a:xfrm>
            <a:off x="10687154" y="37787"/>
            <a:ext cx="1399742" cy="307777"/>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lumMod val="65000"/>
                  </a:prstClr>
                </a:solidFill>
                <a:effectLst/>
                <a:uLnTx/>
                <a:uFillTx/>
                <a:latin typeface="Century Gothic" panose="020B0502020202020204" pitchFamily="34" charset="0"/>
                <a:ea typeface="AvantGarde Bk BT Book" charset="0"/>
                <a:cs typeface="AvantGarde Bk BT Book" charset="0"/>
              </a:rPr>
              <a:t>Digital Experts</a:t>
            </a:r>
          </a:p>
        </p:txBody>
      </p:sp>
      <p:sp>
        <p:nvSpPr>
          <p:cNvPr id="20" name="Rectangle 19"/>
          <p:cNvSpPr/>
          <p:nvPr/>
        </p:nvSpPr>
        <p:spPr>
          <a:xfrm>
            <a:off x="9288615" y="1174565"/>
            <a:ext cx="2455710"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sym typeface="Wingdings" panose="05000000000000000000" pitchFamily="2" charset="2"/>
              </a:rPr>
              <a:t>Prescribed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sym typeface="Wingdings" panose="05000000000000000000" pitchFamily="2" charset="2"/>
              </a:rPr>
              <a:t> Business Must</a:t>
            </a: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53585105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386732" y="2713263"/>
            <a:ext cx="5552725" cy="1425993"/>
          </a:xfrm>
        </p:spPr>
        <p:txBody>
          <a:bodyPr/>
          <a:lstStyle/>
          <a:p>
            <a:pPr lvl="0" defTabSz="609570">
              <a:lnSpc>
                <a:spcPts val="5080"/>
              </a:lnSpc>
              <a:spcBef>
                <a:spcPts val="0"/>
              </a:spcBef>
              <a:defRPr/>
            </a:pPr>
            <a:r>
              <a:rPr lang="en-US"/>
              <a:t>Information technology</a:t>
            </a:r>
          </a:p>
        </p:txBody>
      </p:sp>
    </p:spTree>
    <p:extLst>
      <p:ext uri="{BB962C8B-B14F-4D97-AF65-F5344CB8AC3E}">
        <p14:creationId xmlns:p14="http://schemas.microsoft.com/office/powerpoint/2010/main" val="369349856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3085" y="1137399"/>
            <a:ext cx="404887" cy="1752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45988" rtl="0" eaLnBrk="1" fontAlgn="ctr"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a:ln>
                  <a:noFill/>
                </a:ln>
                <a:solidFill>
                  <a:prstClr val="white"/>
                </a:solidFill>
                <a:effectLst/>
                <a:uLnTx/>
                <a:uFillTx/>
                <a:latin typeface="Century Gothic" panose="020B0502020202020204" pitchFamily="34" charset="0"/>
                <a:ea typeface="+mn-ea"/>
                <a:cs typeface="+mn-cs"/>
              </a:rPr>
              <a:t>JOB </a:t>
            </a:r>
          </a:p>
          <a:p>
            <a:pPr marL="0" marR="0" lvl="0" indent="0" algn="ctr" defTabSz="945988" rtl="0" eaLnBrk="1" fontAlgn="ctr"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a:ln>
                  <a:noFill/>
                </a:ln>
                <a:solidFill>
                  <a:prstClr val="white"/>
                </a:solidFill>
                <a:effectLst/>
                <a:uLnTx/>
                <a:uFillTx/>
                <a:latin typeface="Century Gothic" panose="020B0502020202020204" pitchFamily="34" charset="0"/>
                <a:ea typeface="+mn-ea"/>
                <a:cs typeface="+mn-cs"/>
              </a:rPr>
              <a:t>MUST</a:t>
            </a:r>
          </a:p>
        </p:txBody>
      </p:sp>
      <p:sp>
        <p:nvSpPr>
          <p:cNvPr id="37" name="ZoneTexte 36"/>
          <p:cNvSpPr txBox="1"/>
          <p:nvPr/>
        </p:nvSpPr>
        <p:spPr>
          <a:xfrm>
            <a:off x="18806" y="10609"/>
            <a:ext cx="3672498"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400" b="1" i="0" u="none" strike="noStrike" kern="1200" cap="none" spc="0" normalizeH="0" baseline="0" noProof="0">
                <a:ln>
                  <a:noFill/>
                </a:ln>
                <a:solidFill>
                  <a:srgbClr val="FFFFFF"/>
                </a:solidFill>
                <a:effectLst/>
                <a:uLnTx/>
                <a:uFillTx/>
                <a:latin typeface="Century Gothic" panose="020B0502020202020204" pitchFamily="34" charset="0"/>
                <a:ea typeface="+mn-ea"/>
                <a:cs typeface="+mn-cs"/>
              </a:rPr>
              <a:t>INFORMATION TECHNOLOGY</a:t>
            </a:r>
          </a:p>
        </p:txBody>
      </p:sp>
      <p:sp>
        <p:nvSpPr>
          <p:cNvPr id="40" name="ZoneTexte 39"/>
          <p:cNvSpPr txBox="1"/>
          <p:nvPr/>
        </p:nvSpPr>
        <p:spPr>
          <a:xfrm>
            <a:off x="2318770" y="763242"/>
            <a:ext cx="2016087" cy="369332"/>
          </a:xfrm>
          <a:prstGeom prst="rect">
            <a:avLst/>
          </a:prstGeom>
          <a:noFill/>
        </p:spPr>
        <p:txBody>
          <a:bodyPr wrap="square" rtlCol="0">
            <a:spAutoFit/>
          </a:bodyP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fr-FR"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Junior Project managers</a:t>
            </a:r>
          </a:p>
          <a:p>
            <a:pPr marL="0" marR="0" lvl="0" indent="0" algn="ctr" defTabSz="945988" rtl="0" eaLnBrk="1" fontAlgn="auto" latinLnBrk="0" hangingPunct="1">
              <a:lnSpc>
                <a:spcPct val="100000"/>
              </a:lnSpc>
              <a:spcBef>
                <a:spcPts val="0"/>
              </a:spcBef>
              <a:spcAft>
                <a:spcPts val="0"/>
              </a:spcAft>
              <a:buClrTx/>
              <a:buSzTx/>
              <a:buFontTx/>
              <a:buNone/>
              <a:tabLst/>
              <a:defRPr/>
            </a:pPr>
            <a:r>
              <a:rPr kumimoji="0" lang="fr-FR"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Country IT managers  </a:t>
            </a:r>
          </a:p>
        </p:txBody>
      </p:sp>
      <p:sp>
        <p:nvSpPr>
          <p:cNvPr id="41" name="ZoneTexte 40"/>
          <p:cNvSpPr txBox="1"/>
          <p:nvPr/>
        </p:nvSpPr>
        <p:spPr>
          <a:xfrm>
            <a:off x="4273785" y="763242"/>
            <a:ext cx="2016087" cy="369332"/>
          </a:xfrm>
          <a:prstGeom prst="rect">
            <a:avLst/>
          </a:prstGeom>
          <a:noFill/>
        </p:spPr>
        <p:txBody>
          <a:bodyPr wrap="square" rtlCol="0">
            <a:spAutoFit/>
          </a:bodyP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fr-FR"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Se</a:t>
            </a:r>
            <a:r>
              <a:rPr kumimoji="0" lang="fr-FR" sz="900" b="0" i="0" u="none" strike="noStrike" kern="1200" cap="none" spc="0" normalizeH="0" baseline="0" noProof="0" err="1">
                <a:ln>
                  <a:noFill/>
                </a:ln>
                <a:solidFill>
                  <a:prstClr val="black"/>
                </a:solidFill>
                <a:effectLst/>
                <a:uLnTx/>
                <a:uFillTx/>
                <a:latin typeface="Century Gothic" panose="020B0502020202020204" pitchFamily="34" charset="0"/>
                <a:ea typeface="+mn-ea"/>
                <a:cs typeface="+mn-cs"/>
              </a:rPr>
              <a:t>nior</a:t>
            </a:r>
            <a:r>
              <a:rPr kumimoji="0" lang="fr-FR"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 Project managers </a:t>
            </a:r>
          </a:p>
          <a:p>
            <a:pPr marL="0" marR="0" lvl="0" indent="0" algn="ctr" defTabSz="945988" rtl="0" eaLnBrk="1" fontAlgn="auto" latinLnBrk="0" hangingPunct="1">
              <a:lnSpc>
                <a:spcPct val="100000"/>
              </a:lnSpc>
              <a:spcBef>
                <a:spcPts val="0"/>
              </a:spcBef>
              <a:spcAft>
                <a:spcPts val="0"/>
              </a:spcAft>
              <a:buClrTx/>
              <a:buSzTx/>
              <a:buFontTx/>
              <a:buNone/>
              <a:tabLst/>
              <a:defRPr/>
            </a:pPr>
            <a:r>
              <a:rPr kumimoji="0" lang="fr-FR"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Business Relationship Managers</a:t>
            </a:r>
          </a:p>
        </p:txBody>
      </p:sp>
      <p:sp>
        <p:nvSpPr>
          <p:cNvPr id="42" name="ZoneTexte 41"/>
          <p:cNvSpPr txBox="1"/>
          <p:nvPr/>
        </p:nvSpPr>
        <p:spPr>
          <a:xfrm>
            <a:off x="6321357" y="763242"/>
            <a:ext cx="2016087" cy="230832"/>
          </a:xfrm>
          <a:prstGeom prst="rect">
            <a:avLst/>
          </a:prstGeom>
          <a:noFill/>
        </p:spPr>
        <p:txBody>
          <a:bodyPr wrap="square" rtlCol="0">
            <a:spAutoFit/>
          </a:bodyP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fr-FR"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Project </a:t>
            </a:r>
            <a:r>
              <a:rPr kumimoji="0" lang="fr-FR" sz="900" b="0" i="0" u="none" strike="noStrike" kern="1200" cap="none" spc="0" normalizeH="0" baseline="0" noProof="0" err="1">
                <a:ln>
                  <a:noFill/>
                </a:ln>
                <a:solidFill>
                  <a:prstClr val="black"/>
                </a:solidFill>
                <a:effectLst/>
                <a:uLnTx/>
                <a:uFillTx/>
                <a:latin typeface="Century Gothic" panose="020B0502020202020204" pitchFamily="34" charset="0"/>
                <a:ea typeface="+mn-ea"/>
                <a:cs typeface="+mn-cs"/>
              </a:rPr>
              <a:t>Directors</a:t>
            </a:r>
            <a:r>
              <a:rPr kumimoji="0" lang="fr-FR"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  </a:t>
            </a:r>
          </a:p>
        </p:txBody>
      </p:sp>
      <p:sp>
        <p:nvSpPr>
          <p:cNvPr id="43" name="ZoneTexte 42"/>
          <p:cNvSpPr txBox="1"/>
          <p:nvPr/>
        </p:nvSpPr>
        <p:spPr>
          <a:xfrm>
            <a:off x="8238712" y="763242"/>
            <a:ext cx="1981484" cy="230832"/>
          </a:xfrm>
          <a:prstGeom prst="rect">
            <a:avLst/>
          </a:prstGeom>
          <a:noFill/>
        </p:spPr>
        <p:txBody>
          <a:bodyPr wrap="square" rtlCol="0">
            <a:spAutoFit/>
          </a:bodyP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fr-FR"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Global BRMS</a:t>
            </a:r>
          </a:p>
        </p:txBody>
      </p:sp>
      <p:sp>
        <p:nvSpPr>
          <p:cNvPr id="44" name="ZoneTexte 43"/>
          <p:cNvSpPr txBox="1"/>
          <p:nvPr/>
        </p:nvSpPr>
        <p:spPr>
          <a:xfrm>
            <a:off x="10358975" y="763242"/>
            <a:ext cx="1981484" cy="230832"/>
          </a:xfrm>
          <a:prstGeom prst="rect">
            <a:avLst/>
          </a:prstGeom>
          <a:noFill/>
        </p:spPr>
        <p:txBody>
          <a:bodyPr wrap="square" rtlCol="0">
            <a:spAutoFit/>
          </a:bodyP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fr-FR" sz="900" b="0" i="0" u="none" strike="noStrike" kern="1200" cap="none" spc="0" normalizeH="0" baseline="0" noProof="0" err="1">
                <a:ln>
                  <a:noFill/>
                </a:ln>
                <a:solidFill>
                  <a:prstClr val="black"/>
                </a:solidFill>
                <a:effectLst/>
                <a:uLnTx/>
                <a:uFillTx/>
                <a:latin typeface="Century Gothic" panose="020B0502020202020204" pitchFamily="34" charset="0"/>
                <a:ea typeface="+mn-ea"/>
                <a:cs typeface="+mn-cs"/>
              </a:rPr>
              <a:t>CIOs</a:t>
            </a:r>
            <a:r>
              <a:rPr kumimoji="0" lang="fr-FR"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 </a:t>
            </a:r>
          </a:p>
        </p:txBody>
      </p:sp>
      <p:sp>
        <p:nvSpPr>
          <p:cNvPr id="52" name="Rectangle 51"/>
          <p:cNvSpPr/>
          <p:nvPr/>
        </p:nvSpPr>
        <p:spPr>
          <a:xfrm>
            <a:off x="909457" y="2452162"/>
            <a:ext cx="1250290" cy="41720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fr-FR" sz="1000" b="0" i="0" u="none" strike="noStrike" kern="1200" cap="none" spc="0" normalizeH="0" baseline="0" noProof="0">
                <a:ln>
                  <a:noFill/>
                </a:ln>
                <a:solidFill>
                  <a:srgbClr val="FFFFFF"/>
                </a:solidFill>
                <a:effectLst/>
                <a:uLnTx/>
                <a:uFillTx/>
                <a:latin typeface="Century Gothic" panose="020B0502020202020204" pitchFamily="34" charset="0"/>
                <a:ea typeface="+mn-ea"/>
                <a:cs typeface="+mn-cs"/>
              </a:rPr>
              <a:t>BUSINESS RELATIONSHIP MANAGMENT</a:t>
            </a:r>
          </a:p>
        </p:txBody>
      </p:sp>
      <p:sp>
        <p:nvSpPr>
          <p:cNvPr id="31" name="Rectangle 30"/>
          <p:cNvSpPr/>
          <p:nvPr/>
        </p:nvSpPr>
        <p:spPr>
          <a:xfrm>
            <a:off x="473085" y="2944636"/>
            <a:ext cx="424425" cy="95292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45988" rtl="0" eaLnBrk="1" fontAlgn="ctr" latinLnBrk="0" hangingPunct="1">
              <a:lnSpc>
                <a:spcPct val="100000"/>
              </a:lnSpc>
              <a:spcBef>
                <a:spcPts val="0"/>
              </a:spcBef>
              <a:spcAft>
                <a:spcPts val="0"/>
              </a:spcAft>
              <a:buClrTx/>
              <a:buSzTx/>
              <a:buFontTx/>
              <a:buNone/>
              <a:tabLst/>
              <a:defRPr/>
            </a:pPr>
            <a:r>
              <a:rPr kumimoji="0" lang="fr-FR" sz="900" b="0" i="0" u="none" strike="noStrike" kern="1200" cap="none" spc="0" normalizeH="0" baseline="0" noProof="0">
                <a:ln>
                  <a:noFill/>
                </a:ln>
                <a:solidFill>
                  <a:prstClr val="white"/>
                </a:solidFill>
                <a:effectLst/>
                <a:uLnTx/>
                <a:uFillTx/>
                <a:latin typeface="Century Gothic" panose="020B0502020202020204" pitchFamily="34" charset="0"/>
                <a:ea typeface="+mn-ea"/>
                <a:cs typeface="+mn-cs"/>
              </a:rPr>
              <a:t>BUSINESS</a:t>
            </a:r>
          </a:p>
          <a:p>
            <a:pPr marL="0" marR="0" lvl="0" indent="0" algn="ctr" defTabSz="945988" rtl="0" eaLnBrk="1" fontAlgn="ctr" latinLnBrk="0" hangingPunct="1">
              <a:lnSpc>
                <a:spcPct val="100000"/>
              </a:lnSpc>
              <a:spcBef>
                <a:spcPts val="0"/>
              </a:spcBef>
              <a:spcAft>
                <a:spcPts val="0"/>
              </a:spcAft>
              <a:buClrTx/>
              <a:buSzTx/>
              <a:buFontTx/>
              <a:buNone/>
              <a:tabLst/>
              <a:defRPr/>
            </a:pPr>
            <a:r>
              <a:rPr kumimoji="0" lang="fr-FR" sz="900" b="0" i="0" u="none" strike="noStrike" kern="1200" cap="none" spc="0" normalizeH="0" baseline="0" noProof="0">
                <a:ln>
                  <a:noFill/>
                </a:ln>
                <a:solidFill>
                  <a:prstClr val="white"/>
                </a:solidFill>
                <a:effectLst/>
                <a:uLnTx/>
                <a:uFillTx/>
                <a:latin typeface="Century Gothic" panose="020B0502020202020204" pitchFamily="34" charset="0"/>
                <a:ea typeface="+mn-ea"/>
                <a:cs typeface="+mn-cs"/>
              </a:rPr>
              <a:t>MUST</a:t>
            </a:r>
          </a:p>
        </p:txBody>
      </p:sp>
      <p:sp>
        <p:nvSpPr>
          <p:cNvPr id="34" name="Rectangle 33"/>
          <p:cNvSpPr/>
          <p:nvPr/>
        </p:nvSpPr>
        <p:spPr>
          <a:xfrm>
            <a:off x="909457" y="1536887"/>
            <a:ext cx="1250289" cy="85182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fr-FR" sz="1000" b="0" i="0" u="none" strike="noStrike" kern="1200" cap="none" spc="0" normalizeH="0" baseline="0" noProof="0">
                <a:ln>
                  <a:noFill/>
                </a:ln>
                <a:solidFill>
                  <a:srgbClr val="FFFFFF"/>
                </a:solidFill>
                <a:effectLst/>
                <a:uLnTx/>
                <a:uFillTx/>
                <a:latin typeface="Century Gothic" panose="020B0502020202020204" pitchFamily="34" charset="0"/>
                <a:ea typeface="+mn-ea"/>
                <a:cs typeface="+mn-cs"/>
              </a:rPr>
              <a:t>PROJECT MANAGEMENT</a:t>
            </a:r>
          </a:p>
        </p:txBody>
      </p:sp>
      <p:sp>
        <p:nvSpPr>
          <p:cNvPr id="70" name="object 14"/>
          <p:cNvSpPr/>
          <p:nvPr/>
        </p:nvSpPr>
        <p:spPr>
          <a:xfrm>
            <a:off x="4184283" y="2452521"/>
            <a:ext cx="6019869" cy="417201"/>
          </a:xfrm>
          <a:custGeom>
            <a:avLst/>
            <a:gdLst/>
            <a:ahLst/>
            <a:cxnLst/>
            <a:rect l="l" t="t" r="r" b="b"/>
            <a:pathLst>
              <a:path w="1363345" h="342900">
                <a:moveTo>
                  <a:pt x="0" y="342900"/>
                </a:moveTo>
                <a:lnTo>
                  <a:pt x="1362862" y="342900"/>
                </a:lnTo>
                <a:lnTo>
                  <a:pt x="1362862" y="0"/>
                </a:lnTo>
                <a:lnTo>
                  <a:pt x="0" y="0"/>
                </a:lnTo>
                <a:lnTo>
                  <a:pt x="0" y="342900"/>
                </a:lnTo>
                <a:close/>
              </a:path>
            </a:pathLst>
          </a:custGeom>
          <a:solidFill>
            <a:schemeClr val="bg1"/>
          </a:solidFill>
          <a:ln w="12700">
            <a:solidFill>
              <a:srgbClr val="C00000"/>
            </a:solidFill>
          </a:ln>
        </p:spPr>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0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BUSINESS RELATIONSHIP MGM’T ESSENTIALS</a:t>
            </a:r>
          </a:p>
        </p:txBody>
      </p:sp>
      <p:sp>
        <p:nvSpPr>
          <p:cNvPr id="49" name="object 14"/>
          <p:cNvSpPr/>
          <p:nvPr/>
        </p:nvSpPr>
        <p:spPr>
          <a:xfrm>
            <a:off x="2308473" y="1536886"/>
            <a:ext cx="9716442" cy="347094"/>
          </a:xfrm>
          <a:custGeom>
            <a:avLst/>
            <a:gdLst/>
            <a:ahLst/>
            <a:cxnLst/>
            <a:rect l="l" t="t" r="r" b="b"/>
            <a:pathLst>
              <a:path w="1363345" h="342900">
                <a:moveTo>
                  <a:pt x="0" y="342900"/>
                </a:moveTo>
                <a:lnTo>
                  <a:pt x="1362862" y="342900"/>
                </a:lnTo>
                <a:lnTo>
                  <a:pt x="1362862" y="0"/>
                </a:lnTo>
                <a:lnTo>
                  <a:pt x="0" y="0"/>
                </a:lnTo>
                <a:lnTo>
                  <a:pt x="0" y="342900"/>
                </a:lnTo>
                <a:close/>
              </a:path>
            </a:pathLst>
          </a:custGeom>
          <a:solidFill>
            <a:schemeClr val="bg1"/>
          </a:solidFill>
          <a:ln w="12700">
            <a:solidFill>
              <a:srgbClr val="C00000"/>
            </a:solidFill>
          </a:ln>
        </p:spPr>
        <p:txBody>
          <a:bodyPr wrap="square" lIns="0" tIns="0" rIns="0" bIns="0"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fr-FR"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PROJECT MANAGEMENT ESSENTIALS</a:t>
            </a:r>
          </a:p>
        </p:txBody>
      </p:sp>
      <p:sp>
        <p:nvSpPr>
          <p:cNvPr id="28" name="Rectangle 27"/>
          <p:cNvSpPr/>
          <p:nvPr/>
        </p:nvSpPr>
        <p:spPr>
          <a:xfrm>
            <a:off x="910266" y="1147698"/>
            <a:ext cx="1250290" cy="34726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fr-FR" sz="1000" b="0" i="0" u="none" strike="noStrike" kern="1200" cap="none" spc="0" normalizeH="0" baseline="0" noProof="0">
                <a:ln>
                  <a:noFill/>
                </a:ln>
                <a:solidFill>
                  <a:srgbClr val="FFFFFF"/>
                </a:solidFill>
                <a:effectLst/>
                <a:uLnTx/>
                <a:uFillTx/>
                <a:latin typeface="Century Gothic" panose="020B0502020202020204" pitchFamily="34" charset="0"/>
                <a:ea typeface="+mn-ea"/>
                <a:cs typeface="+mn-cs"/>
              </a:rPr>
              <a:t>IT FUNDAMENTALS  </a:t>
            </a:r>
          </a:p>
        </p:txBody>
      </p:sp>
      <p:sp>
        <p:nvSpPr>
          <p:cNvPr id="29" name="object 14">
            <a:hlinkClick r:id="" action="ppaction://noaction"/>
          </p:cNvPr>
          <p:cNvSpPr/>
          <p:nvPr/>
        </p:nvSpPr>
        <p:spPr>
          <a:xfrm>
            <a:off x="2318770" y="1127102"/>
            <a:ext cx="9710243" cy="332726"/>
          </a:xfrm>
          <a:custGeom>
            <a:avLst/>
            <a:gdLst/>
            <a:ahLst/>
            <a:cxnLst/>
            <a:rect l="l" t="t" r="r" b="b"/>
            <a:pathLst>
              <a:path w="1363345" h="342900">
                <a:moveTo>
                  <a:pt x="0" y="342900"/>
                </a:moveTo>
                <a:lnTo>
                  <a:pt x="1362862" y="342900"/>
                </a:lnTo>
                <a:lnTo>
                  <a:pt x="1362862" y="0"/>
                </a:lnTo>
                <a:lnTo>
                  <a:pt x="0" y="0"/>
                </a:lnTo>
                <a:lnTo>
                  <a:pt x="0" y="342900"/>
                </a:lnTo>
                <a:close/>
              </a:path>
            </a:pathLst>
          </a:custGeom>
          <a:solidFill>
            <a:schemeClr val="bg2">
              <a:lumMod val="90000"/>
            </a:schemeClr>
          </a:solidFill>
          <a:ln w="12700">
            <a:solidFill>
              <a:srgbClr val="C00000"/>
            </a:solidFill>
          </a:ln>
        </p:spPr>
        <p:txBody>
          <a:bodyPr wrap="square" lIns="0" tIns="0" rIns="0" bIns="0"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fr-FR"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IT DISCOVERY </a:t>
            </a:r>
          </a:p>
        </p:txBody>
      </p:sp>
      <p:sp>
        <p:nvSpPr>
          <p:cNvPr id="20" name="TextBox 2"/>
          <p:cNvSpPr txBox="1"/>
          <p:nvPr/>
        </p:nvSpPr>
        <p:spPr>
          <a:xfrm>
            <a:off x="8603773" y="2540930"/>
            <a:ext cx="1104287" cy="215444"/>
          </a:xfrm>
          <a:prstGeom prst="rect">
            <a:avLst/>
          </a:prstGeom>
          <a:solidFill>
            <a:schemeClr val="bg1"/>
          </a:solid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FF0000"/>
                </a:solidFill>
                <a:effectLst/>
                <a:uLnTx/>
                <a:uFillTx/>
                <a:latin typeface="Century Gothic" panose="020B0502020202020204" pitchFamily="34" charset="0"/>
                <a:ea typeface="+mn-ea"/>
                <a:cs typeface="+mn-cs"/>
              </a:rPr>
              <a:t>To come 2020</a:t>
            </a:r>
          </a:p>
        </p:txBody>
      </p:sp>
      <p:sp>
        <p:nvSpPr>
          <p:cNvPr id="21" name="object 42"/>
          <p:cNvSpPr/>
          <p:nvPr/>
        </p:nvSpPr>
        <p:spPr>
          <a:xfrm>
            <a:off x="2318770" y="1946503"/>
            <a:ext cx="3803734" cy="438383"/>
          </a:xfrm>
          <a:custGeom>
            <a:avLst/>
            <a:gdLst/>
            <a:ahLst/>
            <a:cxnLst/>
            <a:rect l="l" t="t" r="r" b="b"/>
            <a:pathLst>
              <a:path w="2797809" h="152400">
                <a:moveTo>
                  <a:pt x="0" y="152400"/>
                </a:moveTo>
                <a:lnTo>
                  <a:pt x="2797708" y="152400"/>
                </a:lnTo>
                <a:lnTo>
                  <a:pt x="2797708" y="0"/>
                </a:lnTo>
                <a:lnTo>
                  <a:pt x="0" y="0"/>
                </a:lnTo>
                <a:lnTo>
                  <a:pt x="0" y="152400"/>
                </a:lnTo>
                <a:close/>
              </a:path>
            </a:pathLst>
          </a:custGeom>
          <a:solidFill>
            <a:schemeClr val="bg1"/>
          </a:solidFill>
          <a:ln w="12700">
            <a:solidFill>
              <a:srgbClr val="C00000"/>
            </a:solidFill>
          </a:ln>
        </p:spPr>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Century Gothic"/>
                <a:ea typeface="+mn-ea"/>
                <a:cs typeface="+mn-cs"/>
              </a:rPr>
              <a:t>PM4IT</a:t>
            </a:r>
            <a:endParaRPr kumimoji="0" sz="1000" b="0" i="0" u="none" strike="noStrike" kern="1200" cap="none" spc="0" normalizeH="0" baseline="0" noProof="0">
              <a:ln>
                <a:noFill/>
              </a:ln>
              <a:solidFill>
                <a:srgbClr val="000000"/>
              </a:solidFill>
              <a:effectLst/>
              <a:uLnTx/>
              <a:uFillTx/>
              <a:latin typeface="Century Gothic"/>
              <a:ea typeface="+mn-ea"/>
              <a:cs typeface="+mn-cs"/>
            </a:endParaRPr>
          </a:p>
        </p:txBody>
      </p:sp>
      <p:sp>
        <p:nvSpPr>
          <p:cNvPr id="24" name="Rectangle 23"/>
          <p:cNvSpPr/>
          <p:nvPr/>
        </p:nvSpPr>
        <p:spPr>
          <a:xfrm>
            <a:off x="473085" y="4293469"/>
            <a:ext cx="404887" cy="8664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45988" rtl="0" eaLnBrk="1" fontAlgn="ctr"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a:ln>
                  <a:noFill/>
                </a:ln>
                <a:solidFill>
                  <a:prstClr val="white"/>
                </a:solidFill>
                <a:effectLst/>
                <a:uLnTx/>
                <a:uFillTx/>
                <a:latin typeface="Century Gothic" panose="020B0502020202020204" pitchFamily="34" charset="0"/>
                <a:ea typeface="+mn-ea"/>
                <a:cs typeface="+mn-cs"/>
              </a:rPr>
              <a:t>ONLINE</a:t>
            </a:r>
          </a:p>
        </p:txBody>
      </p:sp>
      <p:sp>
        <p:nvSpPr>
          <p:cNvPr id="25" name="Rectangle 24">
            <a:hlinkClick r:id="rId2"/>
          </p:cNvPr>
          <p:cNvSpPr/>
          <p:nvPr/>
        </p:nvSpPr>
        <p:spPr>
          <a:xfrm>
            <a:off x="2318770" y="4292135"/>
            <a:ext cx="9747334" cy="412758"/>
          </a:xfrm>
          <a:prstGeom prst="rect">
            <a:avLst/>
          </a:prstGeom>
          <a:solidFill>
            <a:schemeClr val="bg1"/>
          </a:solidFill>
          <a:ln w="317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6662"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CURATED MOOCS FOR IT</a:t>
            </a:r>
          </a:p>
        </p:txBody>
      </p:sp>
      <p:pic>
        <p:nvPicPr>
          <p:cNvPr id="26" name="Picture 7" descr="http://opencollection.files.wordpress.com/2013/09/coursera-logo-nobg.pn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57070" y="4456403"/>
            <a:ext cx="538093" cy="1080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7" name="Rectangle 26"/>
          <p:cNvSpPr/>
          <p:nvPr/>
        </p:nvSpPr>
        <p:spPr>
          <a:xfrm>
            <a:off x="928994" y="4293469"/>
            <a:ext cx="1230751" cy="401417"/>
          </a:xfrm>
          <a:prstGeom prst="rect">
            <a:avLst/>
          </a:prstGeom>
          <a:solidFill>
            <a:srgbClr val="595959"/>
          </a:solidFill>
          <a:ln>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fr-FR" sz="1000" b="0" i="0" u="none" strike="noStrike" kern="1200" cap="none" spc="0" normalizeH="0" baseline="0" noProof="0">
                <a:ln>
                  <a:noFill/>
                </a:ln>
                <a:solidFill>
                  <a:srgbClr val="FFFFFF"/>
                </a:solidFill>
                <a:effectLst/>
                <a:uLnTx/>
                <a:uFillTx/>
                <a:latin typeface="Century Gothic" panose="020B0502020202020204" pitchFamily="34" charset="0"/>
                <a:ea typeface="+mn-ea"/>
                <a:cs typeface="+mn-cs"/>
              </a:rPr>
              <a:t>IT </a:t>
            </a:r>
            <a:r>
              <a:rPr kumimoji="0" lang="en-US" sz="1000" b="0" i="0" u="none" strike="noStrike" kern="1200" cap="none" spc="0" normalizeH="0" baseline="0" noProof="0">
                <a:ln>
                  <a:noFill/>
                </a:ln>
                <a:solidFill>
                  <a:srgbClr val="FFFFFF"/>
                </a:solidFill>
                <a:effectLst/>
                <a:uLnTx/>
                <a:uFillTx/>
                <a:latin typeface="Century Gothic" panose="020B0502020202020204" pitchFamily="34" charset="0"/>
                <a:ea typeface="+mn-ea"/>
                <a:cs typeface="+mn-cs"/>
              </a:rPr>
              <a:t>FOR ALL</a:t>
            </a:r>
            <a:endParaRPr kumimoji="0" lang="fr-FR" sz="1000" b="0" i="0" u="none" strike="noStrike" kern="1200" cap="none" spc="0" normalizeH="0" baseline="0" noProof="0">
              <a:ln>
                <a:noFill/>
              </a:ln>
              <a:solidFill>
                <a:srgbClr val="FFFFFF"/>
              </a:solidFill>
              <a:effectLst/>
              <a:uLnTx/>
              <a:uFillTx/>
              <a:latin typeface="Century Gothic" panose="020B0502020202020204" pitchFamily="34" charset="0"/>
              <a:ea typeface="+mn-ea"/>
              <a:cs typeface="+mn-cs"/>
            </a:endParaRPr>
          </a:p>
        </p:txBody>
      </p:sp>
      <p:sp>
        <p:nvSpPr>
          <p:cNvPr id="30" name="Rectangle 29"/>
          <p:cNvSpPr/>
          <p:nvPr/>
        </p:nvSpPr>
        <p:spPr>
          <a:xfrm>
            <a:off x="152279" y="4293469"/>
            <a:ext cx="269784" cy="13630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451312" rtl="0" eaLnBrk="1" fontAlgn="ctr"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FFFFFF"/>
                </a:solidFill>
                <a:effectLst/>
                <a:uLnTx/>
                <a:uFillTx/>
                <a:latin typeface="Century Gothic" panose="020B0502020202020204" pitchFamily="34" charset="0"/>
                <a:ea typeface="+mn-ea"/>
                <a:cs typeface="+mn-cs"/>
              </a:rPr>
              <a:t>SELF-DIRECTED</a:t>
            </a:r>
          </a:p>
        </p:txBody>
      </p:sp>
      <p:sp>
        <p:nvSpPr>
          <p:cNvPr id="32" name="Rectangle 31"/>
          <p:cNvSpPr/>
          <p:nvPr/>
        </p:nvSpPr>
        <p:spPr>
          <a:xfrm>
            <a:off x="152279" y="1136871"/>
            <a:ext cx="274156" cy="2778132"/>
          </a:xfrm>
          <a:prstGeom prst="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451312" rtl="0" eaLnBrk="1" fontAlgn="ctr"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FFFFFF"/>
                </a:solidFill>
                <a:effectLst/>
                <a:uLnTx/>
                <a:uFillTx/>
                <a:latin typeface="Century Gothic" panose="020B0502020202020204" pitchFamily="34" charset="0"/>
                <a:ea typeface="+mn-ea"/>
                <a:cs typeface="+mn-cs"/>
              </a:rPr>
              <a:t>PRESCRIBED</a:t>
            </a:r>
          </a:p>
        </p:txBody>
      </p:sp>
      <p:sp>
        <p:nvSpPr>
          <p:cNvPr id="33" name="Rectangle 32"/>
          <p:cNvSpPr/>
          <p:nvPr/>
        </p:nvSpPr>
        <p:spPr>
          <a:xfrm>
            <a:off x="473085" y="5209395"/>
            <a:ext cx="404887" cy="42332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45988" rtl="0" eaLnBrk="1" fontAlgn="ctr"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a:ln>
                  <a:noFill/>
                </a:ln>
                <a:solidFill>
                  <a:prstClr val="white"/>
                </a:solidFill>
                <a:effectLst/>
                <a:uLnTx/>
                <a:uFillTx/>
                <a:latin typeface="Century Gothic" panose="020B0502020202020204" pitchFamily="34" charset="0"/>
                <a:ea typeface="+mn-ea"/>
                <a:cs typeface="+mn-cs"/>
              </a:rPr>
              <a:t>FLEX</a:t>
            </a:r>
          </a:p>
        </p:txBody>
      </p:sp>
      <p:sp>
        <p:nvSpPr>
          <p:cNvPr id="35" name="Rectangle 34"/>
          <p:cNvSpPr/>
          <p:nvPr/>
        </p:nvSpPr>
        <p:spPr>
          <a:xfrm>
            <a:off x="930051" y="2962340"/>
            <a:ext cx="1250289" cy="43130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fr-FR" sz="1000" b="0" i="0" u="none" strike="noStrike" kern="1200" cap="none" spc="0" normalizeH="0" baseline="0" noProof="0">
                <a:ln>
                  <a:noFill/>
                </a:ln>
                <a:solidFill>
                  <a:srgbClr val="FFFFFF"/>
                </a:solidFill>
                <a:effectLst/>
                <a:uLnTx/>
                <a:uFillTx/>
                <a:latin typeface="Century Gothic" panose="020B0502020202020204" pitchFamily="34" charset="0"/>
                <a:ea typeface="+mn-ea"/>
                <a:cs typeface="+mn-cs"/>
              </a:rPr>
              <a:t>POWER BI</a:t>
            </a:r>
          </a:p>
        </p:txBody>
      </p:sp>
      <p:sp>
        <p:nvSpPr>
          <p:cNvPr id="36" name="object 42"/>
          <p:cNvSpPr/>
          <p:nvPr/>
        </p:nvSpPr>
        <p:spPr>
          <a:xfrm>
            <a:off x="4232595" y="2958076"/>
            <a:ext cx="3964927" cy="438383"/>
          </a:xfrm>
          <a:custGeom>
            <a:avLst/>
            <a:gdLst/>
            <a:ahLst/>
            <a:cxnLst/>
            <a:rect l="l" t="t" r="r" b="b"/>
            <a:pathLst>
              <a:path w="2797809" h="152400">
                <a:moveTo>
                  <a:pt x="0" y="152400"/>
                </a:moveTo>
                <a:lnTo>
                  <a:pt x="2797708" y="152400"/>
                </a:lnTo>
                <a:lnTo>
                  <a:pt x="2797708" y="0"/>
                </a:lnTo>
                <a:lnTo>
                  <a:pt x="0" y="0"/>
                </a:lnTo>
                <a:lnTo>
                  <a:pt x="0" y="152400"/>
                </a:lnTo>
                <a:close/>
              </a:path>
            </a:pathLst>
          </a:custGeom>
          <a:solidFill>
            <a:schemeClr val="bg2">
              <a:lumMod val="90000"/>
            </a:schemeClr>
          </a:solidFill>
          <a:ln w="12700">
            <a:solidFill>
              <a:srgbClr val="C00000"/>
            </a:solidFill>
          </a:ln>
        </p:spPr>
        <p:txBody>
          <a:bodyPr wrap="square" lIns="0" tIns="0" rIns="0" bIns="0" rtlCol="0" anchor="ctr"/>
          <a:lstStyle/>
          <a:p>
            <a:pPr algn="ctr"/>
            <a:r>
              <a:rPr lang="en-US" sz="1000">
                <a:solidFill>
                  <a:prstClr val="black"/>
                </a:solidFill>
                <a:latin typeface="Century Gothic" panose="020B0502020202020204" pitchFamily="34" charset="0"/>
              </a:rPr>
              <a:t>POWER BI DEEP DIVE</a:t>
            </a:r>
            <a:endParaRPr sz="1000">
              <a:solidFill>
                <a:prstClr val="black"/>
              </a:solidFill>
              <a:latin typeface="Century Gothic" panose="020B0502020202020204" pitchFamily="34" charset="0"/>
            </a:endParaRPr>
          </a:p>
        </p:txBody>
      </p:sp>
      <p:sp>
        <p:nvSpPr>
          <p:cNvPr id="46" name="Rectangle 45"/>
          <p:cNvSpPr/>
          <p:nvPr/>
        </p:nvSpPr>
        <p:spPr>
          <a:xfrm>
            <a:off x="925339" y="3445680"/>
            <a:ext cx="1250289" cy="43130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fr-FR" sz="1000" b="0" i="0" u="none" strike="noStrike" kern="1200" cap="none" spc="0" normalizeH="0" baseline="0" noProof="0">
                <a:ln>
                  <a:noFill/>
                </a:ln>
                <a:solidFill>
                  <a:srgbClr val="FFFFFF"/>
                </a:solidFill>
                <a:effectLst/>
                <a:uLnTx/>
                <a:uFillTx/>
                <a:latin typeface="Century Gothic" panose="020B0502020202020204" pitchFamily="34" charset="0"/>
                <a:ea typeface="+mn-ea"/>
                <a:cs typeface="+mn-cs"/>
              </a:rPr>
              <a:t>IT INTEGRATION</a:t>
            </a:r>
          </a:p>
        </p:txBody>
      </p:sp>
      <p:sp>
        <p:nvSpPr>
          <p:cNvPr id="47" name="object 42">
            <a:hlinkClick r:id="" action="ppaction://noaction"/>
          </p:cNvPr>
          <p:cNvSpPr/>
          <p:nvPr/>
        </p:nvSpPr>
        <p:spPr>
          <a:xfrm>
            <a:off x="4222297" y="3445273"/>
            <a:ext cx="3975224" cy="438383"/>
          </a:xfrm>
          <a:custGeom>
            <a:avLst/>
            <a:gdLst/>
            <a:ahLst/>
            <a:cxnLst/>
            <a:rect l="l" t="t" r="r" b="b"/>
            <a:pathLst>
              <a:path w="2797809" h="152400">
                <a:moveTo>
                  <a:pt x="0" y="152400"/>
                </a:moveTo>
                <a:lnTo>
                  <a:pt x="2797708" y="152400"/>
                </a:lnTo>
                <a:lnTo>
                  <a:pt x="2797708" y="0"/>
                </a:lnTo>
                <a:lnTo>
                  <a:pt x="0" y="0"/>
                </a:lnTo>
                <a:lnTo>
                  <a:pt x="0" y="152400"/>
                </a:lnTo>
                <a:close/>
              </a:path>
            </a:pathLst>
          </a:custGeom>
          <a:solidFill>
            <a:schemeClr val="bg2">
              <a:lumMod val="90000"/>
            </a:schemeClr>
          </a:solidFill>
          <a:ln w="12700">
            <a:solidFill>
              <a:srgbClr val="C00000"/>
            </a:solidFill>
          </a:ln>
        </p:spPr>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a:solidFill>
                  <a:prstClr val="black"/>
                </a:solidFill>
                <a:latin typeface="Century Gothic" panose="020B0502020202020204" pitchFamily="34" charset="0"/>
              </a:rPr>
              <a:t>INTEGRATION ESSENTIALS (EX. </a:t>
            </a:r>
            <a:r>
              <a:rPr kumimoji="0" lang="en-US" sz="10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ARCHITECTURE AND INTEGRATION)</a:t>
            </a:r>
            <a:endParaRPr kumimoji="0" sz="10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endParaRPr>
          </a:p>
        </p:txBody>
      </p:sp>
      <p:sp>
        <p:nvSpPr>
          <p:cNvPr id="48" name="Rectangle 47"/>
          <p:cNvSpPr/>
          <p:nvPr/>
        </p:nvSpPr>
        <p:spPr>
          <a:xfrm>
            <a:off x="924282" y="5219164"/>
            <a:ext cx="1238651" cy="403790"/>
          </a:xfrm>
          <a:prstGeom prst="rect">
            <a:avLst/>
          </a:prstGeom>
          <a:solidFill>
            <a:srgbClr val="595959"/>
          </a:solidFill>
          <a:ln>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fr-FR" sz="1000" b="0" i="0" u="none" strike="noStrike" kern="1200" cap="none" spc="0" normalizeH="0" baseline="0" noProof="0">
                <a:ln>
                  <a:noFill/>
                </a:ln>
                <a:solidFill>
                  <a:srgbClr val="FFFFFF"/>
                </a:solidFill>
                <a:effectLst/>
                <a:uLnTx/>
                <a:uFillTx/>
                <a:latin typeface="Century Gothic" panose="020B0502020202020204" pitchFamily="34" charset="0"/>
                <a:ea typeface="+mn-ea"/>
                <a:cs typeface="+mn-cs"/>
              </a:rPr>
              <a:t>TECH INNOVATION </a:t>
            </a:r>
          </a:p>
        </p:txBody>
      </p:sp>
      <p:sp>
        <p:nvSpPr>
          <p:cNvPr id="50" name="Rectangle 49"/>
          <p:cNvSpPr/>
          <p:nvPr/>
        </p:nvSpPr>
        <p:spPr>
          <a:xfrm>
            <a:off x="2308831" y="5202852"/>
            <a:ext cx="9747334" cy="412758"/>
          </a:xfrm>
          <a:prstGeom prst="rect">
            <a:avLst/>
          </a:prstGeom>
          <a:solidFill>
            <a:schemeClr val="bg1"/>
          </a:solidFill>
          <a:ln w="317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6662"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FF0000"/>
                </a:solidFill>
                <a:effectLst/>
                <a:uLnTx/>
                <a:uFillTx/>
                <a:latin typeface="Century Gothic" panose="020B0502020202020204" pitchFamily="34" charset="0"/>
                <a:ea typeface="+mn-ea"/>
                <a:cs typeface="+mn-cs"/>
              </a:rPr>
              <a:t>TO COME 2020</a:t>
            </a:r>
          </a:p>
        </p:txBody>
      </p:sp>
      <p:sp>
        <p:nvSpPr>
          <p:cNvPr id="51" name="TextBox 50"/>
          <p:cNvSpPr txBox="1"/>
          <p:nvPr/>
        </p:nvSpPr>
        <p:spPr>
          <a:xfrm>
            <a:off x="3805207" y="10609"/>
            <a:ext cx="3013036" cy="369332"/>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entury Gothic"/>
              <a:ea typeface="+mn-ea"/>
              <a:cs typeface="+mn-cs"/>
            </a:endParaRPr>
          </a:p>
        </p:txBody>
      </p:sp>
      <p:pic>
        <p:nvPicPr>
          <p:cNvPr id="19" name="Image 110">
            <a:hlinkClick r:id="rId5"/>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8241544" y="1590020"/>
            <a:ext cx="570652" cy="240275"/>
          </a:xfrm>
          <a:prstGeom prst="rect">
            <a:avLst/>
          </a:prstGeom>
        </p:spPr>
      </p:pic>
      <p:sp>
        <p:nvSpPr>
          <p:cNvPr id="39" name="TextBox 2">
            <a:extLst>
              <a:ext uri="{FF2B5EF4-FFF2-40B4-BE49-F238E27FC236}">
                <a16:creationId xmlns:a16="http://schemas.microsoft.com/office/drawing/2014/main" id="{C9DAF47D-D18C-4EA0-B858-FAD473927A8F}"/>
              </a:ext>
            </a:extLst>
          </p:cNvPr>
          <p:cNvSpPr txBox="1"/>
          <p:nvPr/>
        </p:nvSpPr>
        <p:spPr>
          <a:xfrm>
            <a:off x="4608422" y="2003357"/>
            <a:ext cx="1104287" cy="338554"/>
          </a:xfrm>
          <a:prstGeom prst="rect">
            <a:avLst/>
          </a:prstGeom>
          <a:solidFill>
            <a:schemeClr val="bg1"/>
          </a:solidFill>
          <a:ln>
            <a:noFill/>
          </a:ln>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FF0000"/>
                </a:solidFill>
                <a:effectLst/>
                <a:uLnTx/>
                <a:uFillTx/>
                <a:latin typeface="Century Gothic"/>
                <a:ea typeface="+mn-ea"/>
                <a:cs typeface="+mn-cs"/>
              </a:rPr>
              <a:t>Revamping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FF0000"/>
                </a:solidFill>
                <a:effectLst/>
                <a:uLnTx/>
                <a:uFillTx/>
                <a:latin typeface="Century Gothic"/>
                <a:ea typeface="+mn-ea"/>
                <a:cs typeface="+mn-cs"/>
              </a:rPr>
              <a:t>To come 2020</a:t>
            </a:r>
            <a:endParaRPr kumimoji="0" lang="en-US" sz="1800" b="0" i="0" u="none" strike="noStrike" kern="1200" cap="none" spc="0" normalizeH="0" baseline="0" noProof="0">
              <a:ln>
                <a:noFill/>
              </a:ln>
              <a:solidFill>
                <a:srgbClr val="000000"/>
              </a:solidFill>
              <a:effectLst/>
              <a:uLnTx/>
              <a:uFillTx/>
              <a:latin typeface="Century Gothic"/>
              <a:ea typeface="+mn-ea"/>
              <a:cs typeface="+mn-cs"/>
            </a:endParaRPr>
          </a:p>
        </p:txBody>
      </p:sp>
      <p:sp>
        <p:nvSpPr>
          <p:cNvPr id="45" name="object 42"/>
          <p:cNvSpPr/>
          <p:nvPr/>
        </p:nvSpPr>
        <p:spPr>
          <a:xfrm>
            <a:off x="2318770" y="4744309"/>
            <a:ext cx="3803734" cy="415568"/>
          </a:xfrm>
          <a:custGeom>
            <a:avLst/>
            <a:gdLst/>
            <a:ahLst/>
            <a:cxnLst/>
            <a:rect l="l" t="t" r="r" b="b"/>
            <a:pathLst>
              <a:path w="2797809" h="152400">
                <a:moveTo>
                  <a:pt x="0" y="152400"/>
                </a:moveTo>
                <a:lnTo>
                  <a:pt x="2797708" y="152400"/>
                </a:lnTo>
                <a:lnTo>
                  <a:pt x="2797708" y="0"/>
                </a:lnTo>
                <a:lnTo>
                  <a:pt x="0" y="0"/>
                </a:lnTo>
                <a:lnTo>
                  <a:pt x="0" y="152400"/>
                </a:lnTo>
                <a:close/>
              </a:path>
            </a:pathLst>
          </a:custGeom>
          <a:solidFill>
            <a:schemeClr val="bg1"/>
          </a:solidFill>
          <a:ln w="317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6662"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000000"/>
                </a:solidFill>
                <a:effectLst/>
                <a:uLnTx/>
                <a:uFillTx/>
                <a:latin typeface="Century Gothic" panose="020B0502020202020204" pitchFamily="34" charset="0"/>
                <a:ea typeface="+mn-ea"/>
                <a:cs typeface="+mn-cs"/>
              </a:rPr>
              <a:t>PM4IT</a:t>
            </a:r>
            <a:endParaRPr kumimoji="0" sz="900" b="1" i="0" u="none" strike="noStrike" kern="1200" cap="none" spc="0" normalizeH="0" baseline="0" noProof="0">
              <a:ln>
                <a:noFill/>
              </a:ln>
              <a:solidFill>
                <a:srgbClr val="000000"/>
              </a:solidFill>
              <a:effectLst/>
              <a:uLnTx/>
              <a:uFillTx/>
              <a:latin typeface="Century Gothic" panose="020B0502020202020204" pitchFamily="34" charset="0"/>
              <a:ea typeface="+mn-ea"/>
              <a:cs typeface="+mn-cs"/>
            </a:endParaRPr>
          </a:p>
        </p:txBody>
      </p:sp>
      <p:pic>
        <p:nvPicPr>
          <p:cNvPr id="53" name="Image 110">
            <a:hlinkClick r:id="rId7"/>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4534556" y="4854857"/>
            <a:ext cx="570652" cy="240275"/>
          </a:xfrm>
          <a:prstGeom prst="rect">
            <a:avLst/>
          </a:prstGeom>
        </p:spPr>
      </p:pic>
      <p:sp>
        <p:nvSpPr>
          <p:cNvPr id="54" name="Rectangle 53"/>
          <p:cNvSpPr/>
          <p:nvPr/>
        </p:nvSpPr>
        <p:spPr>
          <a:xfrm>
            <a:off x="924282" y="4740350"/>
            <a:ext cx="1240713" cy="419527"/>
          </a:xfrm>
          <a:prstGeom prst="rect">
            <a:avLst/>
          </a:prstGeom>
          <a:solidFill>
            <a:srgbClr val="595959"/>
          </a:solidFill>
          <a:ln>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fr-FR" sz="1000" b="0" i="0" u="none" strike="noStrike" kern="1200" cap="none" spc="0" normalizeH="0" baseline="0" noProof="0">
                <a:ln>
                  <a:noFill/>
                </a:ln>
                <a:solidFill>
                  <a:srgbClr val="FFFFFF"/>
                </a:solidFill>
                <a:effectLst/>
                <a:uLnTx/>
                <a:uFillTx/>
                <a:latin typeface="Century Gothic" panose="020B0502020202020204" pitchFamily="34" charset="0"/>
                <a:ea typeface="+mn-ea"/>
                <a:cs typeface="+mn-cs"/>
              </a:rPr>
              <a:t>PROJECT MANAGEMENT</a:t>
            </a:r>
          </a:p>
        </p:txBody>
      </p:sp>
      <p:sp>
        <p:nvSpPr>
          <p:cNvPr id="55" name="object 42"/>
          <p:cNvSpPr/>
          <p:nvPr/>
        </p:nvSpPr>
        <p:spPr>
          <a:xfrm>
            <a:off x="2250132" y="2957888"/>
            <a:ext cx="1934152" cy="449006"/>
          </a:xfrm>
          <a:custGeom>
            <a:avLst/>
            <a:gdLst/>
            <a:ahLst/>
            <a:cxnLst/>
            <a:rect l="l" t="t" r="r" b="b"/>
            <a:pathLst>
              <a:path w="2797809" h="152400">
                <a:moveTo>
                  <a:pt x="0" y="152400"/>
                </a:moveTo>
                <a:lnTo>
                  <a:pt x="2797708" y="152400"/>
                </a:lnTo>
                <a:lnTo>
                  <a:pt x="2797708" y="0"/>
                </a:lnTo>
                <a:lnTo>
                  <a:pt x="0" y="0"/>
                </a:lnTo>
                <a:lnTo>
                  <a:pt x="0" y="152400"/>
                </a:lnTo>
                <a:close/>
              </a:path>
            </a:pathLst>
          </a:custGeom>
          <a:solidFill>
            <a:schemeClr val="bg2">
              <a:lumMod val="90000"/>
            </a:schemeClr>
          </a:solidFill>
          <a:ln w="12700">
            <a:solidFill>
              <a:srgbClr val="C00000"/>
            </a:solidFill>
          </a:ln>
        </p:spPr>
        <p:txBody>
          <a:bodyPr wrap="square" lIns="0" tIns="0" rIns="0" bIns="0" rtlCol="0" anchor="ctr"/>
          <a:lstStyle/>
          <a:p>
            <a:pPr algn="ctr"/>
            <a:r>
              <a:rPr lang="en-US" sz="1000">
                <a:solidFill>
                  <a:prstClr val="black"/>
                </a:solidFill>
                <a:latin typeface="Century Gothic" panose="020B0502020202020204" pitchFamily="34" charset="0"/>
              </a:rPr>
              <a:t>POWER BI ESSENTIAL</a:t>
            </a:r>
            <a:endParaRPr sz="1000">
              <a:solidFill>
                <a:prstClr val="black"/>
              </a:solidFill>
              <a:latin typeface="Century Gothic" panose="020B0502020202020204" pitchFamily="34" charset="0"/>
            </a:endParaRPr>
          </a:p>
        </p:txBody>
      </p:sp>
    </p:spTree>
    <p:extLst>
      <p:ext uri="{BB962C8B-B14F-4D97-AF65-F5344CB8AC3E}">
        <p14:creationId xmlns:p14="http://schemas.microsoft.com/office/powerpoint/2010/main" val="17467452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t>IT DISCOVERY</a:t>
            </a:r>
          </a:p>
        </p:txBody>
      </p:sp>
      <p:sp>
        <p:nvSpPr>
          <p:cNvPr id="5" name="Rectangle 4"/>
          <p:cNvSpPr/>
          <p:nvPr/>
        </p:nvSpPr>
        <p:spPr>
          <a:xfrm>
            <a:off x="561975" y="1036436"/>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Learning Objectives</a:t>
            </a:r>
          </a:p>
          <a:p>
            <a:pPr marL="180975"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Share the APAC IT Strategy and organization of L'Oréal</a:t>
            </a:r>
          </a:p>
          <a:p>
            <a:pPr marL="180975"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Become aware of the role as an ambassador to promote L'Oréal IT Strategy</a:t>
            </a:r>
          </a:p>
          <a:p>
            <a:pPr marL="180975"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Identify your priorities to succeed in your role</a:t>
            </a:r>
          </a:p>
          <a:p>
            <a:pPr marL="180975"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Strengthen your IT network</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Target</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414241"/>
                </a:solidFill>
                <a:effectLst/>
                <a:uLnTx/>
                <a:uFillTx/>
                <a:latin typeface="Century Gothic"/>
                <a:ea typeface="+mn-lt"/>
                <a:cs typeface="Calibri" panose="020F0502020204030204"/>
              </a:rPr>
              <a:t>New Comers</a:t>
            </a:r>
            <a:r>
              <a:rPr kumimoji="0" lang="en-US" altLang="zh-CN" sz="1200" b="0" i="0" u="none" strike="noStrike" kern="1200" cap="none" spc="0" normalizeH="0" noProof="0" dirty="0">
                <a:ln>
                  <a:noFill/>
                </a:ln>
                <a:solidFill>
                  <a:srgbClr val="414241"/>
                </a:solidFill>
                <a:effectLst/>
                <a:uLnTx/>
                <a:uFillTx/>
                <a:latin typeface="Century Gothic"/>
                <a:ea typeface="+mn-lt"/>
                <a:cs typeface="Calibri" panose="020F0502020204030204"/>
              </a:rPr>
              <a:t> in IT within 12 months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None</a:t>
            </a: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3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477734"/>
            <a:ext cx="2455710"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ea"/>
                <a:cs typeface="+mn-cs"/>
              </a:rPr>
              <a:t>Duration: </a:t>
            </a:r>
            <a:r>
              <a:rPr kumimoji="0" lang="en-US" sz="1200" b="1" i="0" u="none" strike="noStrike" kern="1200" cap="none" spc="0" normalizeH="0" baseline="0" noProof="0">
                <a:ln>
                  <a:noFill/>
                </a:ln>
                <a:solidFill>
                  <a:srgbClr val="414241"/>
                </a:solidFill>
                <a:effectLst/>
                <a:uLnTx/>
                <a:uFillTx/>
                <a:latin typeface="Century Gothic"/>
                <a:ea typeface="+mn-ea"/>
                <a:cs typeface="+mn-cs"/>
              </a:rPr>
              <a:t>2 days</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8" name="Rectangle 7"/>
          <p:cNvSpPr/>
          <p:nvPr/>
        </p:nvSpPr>
        <p:spPr>
          <a:xfrm>
            <a:off x="9288614" y="3704615"/>
            <a:ext cx="2655735"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 code: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22190</a:t>
            </a:r>
          </a:p>
        </p:txBody>
      </p:sp>
      <p:sp>
        <p:nvSpPr>
          <p:cNvPr id="15" name="Rectangle 14"/>
          <p:cNvSpPr/>
          <p:nvPr/>
        </p:nvSpPr>
        <p:spPr>
          <a:xfrm>
            <a:off x="9288615" y="4224391"/>
            <a:ext cx="2256049"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Center:</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 APAC</a:t>
            </a:r>
          </a:p>
        </p:txBody>
      </p:sp>
      <p:sp>
        <p:nvSpPr>
          <p:cNvPr id="16" name="Rectangle 15"/>
          <p:cNvSpPr/>
          <p:nvPr/>
        </p:nvSpPr>
        <p:spPr>
          <a:xfrm>
            <a:off x="9288615" y="4938438"/>
            <a:ext cx="2188551" cy="461665"/>
          </a:xfrm>
          <a:prstGeom prst="rect">
            <a:avLst/>
          </a:prstGeom>
        </p:spPr>
        <p:txBody>
          <a:bodyPr wrap="square">
            <a:spAutoFit/>
          </a:bodyPr>
          <a:lstStyle/>
          <a:p>
            <a:pPr lvl="0" defTabSz="457147">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Training cost: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RMB 8,500 (</a:t>
            </a:r>
            <a:r>
              <a:rPr lang="en-US" sz="1100" b="1">
                <a:solidFill>
                  <a:srgbClr val="414241"/>
                </a:solidFill>
              </a:rPr>
              <a:t>tbc; Minimum class size: 25)</a:t>
            </a:r>
            <a:endParaRPr kumimoji="0" lang="en-US" sz="11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1" name="Rectangle 40"/>
          <p:cNvSpPr/>
          <p:nvPr/>
        </p:nvSpPr>
        <p:spPr>
          <a:xfrm>
            <a:off x="9288614" y="1878824"/>
            <a:ext cx="2188551" cy="646331"/>
          </a:xfrm>
          <a:prstGeom prst="rect">
            <a:avLst/>
          </a:prstGeom>
        </p:spPr>
        <p:txBody>
          <a:bodyPr wrap="square" anchor="t">
            <a:spAutoFit/>
          </a:bodyPr>
          <a:lstStyle/>
          <a:p>
            <a:pPr defTabSz="457147">
              <a:defRPr/>
            </a:pPr>
            <a:r>
              <a:rPr kumimoji="0" lang="en-US" sz="1200" b="0" i="0" u="none" strike="noStrike" kern="1200" cap="none" spc="0" normalizeH="0" baseline="0" noProof="0">
                <a:ln>
                  <a:noFill/>
                </a:ln>
                <a:solidFill>
                  <a:srgbClr val="414241"/>
                </a:solidFill>
                <a:effectLst/>
                <a:uLnTx/>
                <a:uFillTx/>
                <a:latin typeface="Century Gothic"/>
              </a:rPr>
              <a:t>Location:</a:t>
            </a:r>
            <a:endParaRPr lang="en-US" sz="1200">
              <a:solidFill>
                <a:srgbClr val="000000"/>
              </a:solidFill>
              <a:latin typeface="Century Gothic"/>
            </a:endParaRPr>
          </a:p>
          <a:p>
            <a:pPr defTabSz="457147">
              <a:defRPr/>
            </a:pPr>
            <a:r>
              <a:rPr lang="en-US" sz="1200" b="1">
                <a:solidFill>
                  <a:srgbClr val="000000"/>
                </a:solidFill>
                <a:latin typeface="Century Gothic"/>
              </a:rPr>
              <a:t>Rotating</a:t>
            </a:r>
            <a:r>
              <a:rPr lang="en-US" sz="1200" b="1">
                <a:latin typeface="Century Gothic"/>
              </a:rPr>
              <a:t> </a:t>
            </a:r>
            <a:r>
              <a:rPr kumimoji="0" lang="en-US" sz="1200" b="1" i="0" u="none" strike="noStrike" kern="1200" cap="none" spc="0" normalizeH="0" noProof="0">
                <a:ln>
                  <a:noFill/>
                </a:ln>
                <a:effectLst/>
                <a:uLnTx/>
                <a:uFillTx/>
                <a:latin typeface="Century Gothic"/>
              </a:rPr>
              <a:t>based on</a:t>
            </a:r>
            <a:r>
              <a:rPr lang="en-US" sz="1200" b="1">
                <a:latin typeface="Century Gothic"/>
              </a:rPr>
              <a:t> needs</a:t>
            </a:r>
            <a:endParaRPr lang="en-US" sz="1200">
              <a:ea typeface="+mn-lt"/>
              <a:cs typeface="+mn-lt"/>
            </a:endParaRPr>
          </a:p>
          <a:p>
            <a:pPr marL="0" marR="0" lvl="0" indent="0" algn="l" defTabSz="457147">
              <a:lnSpc>
                <a:spcPct val="100000"/>
              </a:lnSpc>
              <a:spcBef>
                <a:spcPts val="0"/>
              </a:spcBef>
              <a:spcAft>
                <a:spcPts val="0"/>
              </a:spcAft>
              <a:buClrTx/>
              <a:buSzTx/>
              <a:buFontTx/>
              <a:buNone/>
              <a:tabLst/>
              <a:defRPr/>
            </a:pPr>
            <a:endParaRPr lang="en-US" sz="1200" i="0" u="none" strike="noStrike" kern="1200" cap="none" spc="0" normalizeH="0" baseline="0" noProof="0">
              <a:ln>
                <a:noFill/>
              </a:ln>
              <a:solidFill>
                <a:srgbClr val="414241"/>
              </a:solidFill>
              <a:effectLst/>
              <a:uLnTx/>
              <a:uFillTx/>
              <a:latin typeface="Century Gothic" panose="020B0502020202020204" pitchFamily="34" charset="0"/>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English</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err="1">
                <a:ln>
                  <a:noFill/>
                </a:ln>
                <a:solidFill>
                  <a:srgbClr val="414241"/>
                </a:solidFill>
                <a:effectLst/>
                <a:uLnTx/>
                <a:uFillTx/>
                <a:latin typeface="Century Gothic" panose="020B0502020202020204" pitchFamily="34" charset="0"/>
                <a:ea typeface="+mn-ea"/>
                <a:cs typeface="+mn-cs"/>
              </a:rPr>
              <a:t>forMetris</a:t>
            </a: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2</a:t>
            </a:r>
          </a:p>
        </p:txBody>
      </p:sp>
      <p:sp>
        <p:nvSpPr>
          <p:cNvPr id="18" name="ZoneTexte 17"/>
          <p:cNvSpPr txBox="1"/>
          <p:nvPr/>
        </p:nvSpPr>
        <p:spPr>
          <a:xfrm>
            <a:off x="11777196" y="37787"/>
            <a:ext cx="309700" cy="307777"/>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lumMod val="65000"/>
                  </a:prstClr>
                </a:solidFill>
                <a:effectLst/>
                <a:uLnTx/>
                <a:uFillTx/>
                <a:latin typeface="Century Gothic" panose="020B0502020202020204" pitchFamily="34" charset="0"/>
                <a:ea typeface="AvantGarde Bk BT Book" charset="0"/>
                <a:cs typeface="AvantGarde Bk BT Book" charset="0"/>
              </a:rPr>
              <a:t>IT</a:t>
            </a:r>
          </a:p>
        </p:txBody>
      </p:sp>
      <p:sp>
        <p:nvSpPr>
          <p:cNvPr id="20" name="Rectangle 19"/>
          <p:cNvSpPr/>
          <p:nvPr/>
        </p:nvSpPr>
        <p:spPr>
          <a:xfrm>
            <a:off x="9288615" y="1174565"/>
            <a:ext cx="2455710"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sym typeface="Wingdings" panose="05000000000000000000" pitchFamily="2" charset="2"/>
              </a:rPr>
              <a:t>Prescribed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sym typeface="Wingdings" panose="05000000000000000000" pitchFamily="2" charset="2"/>
              </a:rPr>
              <a:t> Job Must</a:t>
            </a: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417231968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t>INTEGRATION ESSENTIALS (EX. ARCHITECTURE AND INTEGRATION)</a:t>
            </a:r>
          </a:p>
        </p:txBody>
      </p:sp>
      <p:sp>
        <p:nvSpPr>
          <p:cNvPr id="5" name="Rectangle 4"/>
          <p:cNvSpPr/>
          <p:nvPr/>
        </p:nvSpPr>
        <p:spPr>
          <a:xfrm>
            <a:off x="561975" y="1036436"/>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Learning Objectives</a:t>
            </a:r>
          </a:p>
          <a:p>
            <a:pPr marL="180975"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Have a panorama overview on the integration field: technologies and markets</a:t>
            </a:r>
          </a:p>
          <a:p>
            <a:pPr marL="180975"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Get a better view on the L’Oréal’s Integration Strategy</a:t>
            </a:r>
          </a:p>
          <a:p>
            <a:pPr marL="180975" indent="-180975" defTabSz="457147">
              <a:buFont typeface="Arial" panose="020B0604020202020204" pitchFamily="34" charset="0"/>
              <a:buChar char="•"/>
              <a:defRPr/>
            </a:pPr>
            <a:r>
              <a:rPr lang="en-US" sz="1200" dirty="0">
                <a:solidFill>
                  <a:srgbClr val="414241"/>
                </a:solidFill>
                <a:latin typeface="Century Gothic"/>
                <a:ea typeface="AvantGarde Bk BT Book" charset="0"/>
                <a:cs typeface="AvantGarde Bk BT Book" charset="0"/>
              </a:rPr>
              <a:t>Understand the dues and duties of the project leader on integration</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Target</a:t>
            </a:r>
          </a:p>
          <a:p>
            <a:pPr defTabSz="457147">
              <a:defRPr/>
            </a:pPr>
            <a:r>
              <a:rPr lang="en-US" sz="1200" dirty="0">
                <a:solidFill>
                  <a:srgbClr val="414241"/>
                </a:solidFill>
                <a:latin typeface="Century Gothic"/>
                <a:ea typeface="+mn-lt"/>
                <a:cs typeface="Calibri" panose="020F0502020204030204"/>
              </a:rPr>
              <a:t>All IT architects; PM involved in projects requiring new data flow integration</a:t>
            </a:r>
            <a:endParaRPr lang="en-US" altLang="zh-CN" sz="1200" dirty="0">
              <a:solidFill>
                <a:srgbClr val="414241"/>
              </a:solidFill>
              <a:latin typeface="Century Gothic"/>
              <a:ea typeface="+mn-lt"/>
              <a:cs typeface="Calibri" panose="020F0502020204030204"/>
            </a:endParaRPr>
          </a:p>
          <a:p>
            <a:pPr defTabSz="457147">
              <a:defRPr/>
            </a:pPr>
            <a:endParaRPr lang="en-US" sz="1200" dirty="0">
              <a:solidFill>
                <a:srgbClr val="414241"/>
              </a:solidFill>
              <a:latin typeface="Century Gothic"/>
              <a:ea typeface="+mn-lt"/>
              <a:cs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altLang="zh-CN" sz="1200" b="0" i="0" u="none" strike="noStrike" kern="1200" cap="none" spc="0" normalizeH="0" noProof="0" dirty="0">
              <a:ln>
                <a:noFill/>
              </a:ln>
              <a:solidFill>
                <a:srgbClr val="414241"/>
              </a:solidFill>
              <a:effectLst/>
              <a:uLnTx/>
              <a:uFillTx/>
              <a:latin typeface="Century Gothic"/>
              <a:ea typeface="+mn-lt"/>
              <a:cs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14241"/>
                </a:solidFill>
                <a:effectLst/>
                <a:uLnTx/>
                <a:uFillTx/>
                <a:latin typeface="Century Gothic"/>
                <a:ea typeface="AvantGarde Bk BT Book" charset="0"/>
                <a:cs typeface="AvantGarde Bk BT Book" charset="0"/>
              </a:rPr>
              <a:t>None</a:t>
            </a: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300" b="0" i="0" u="none" strike="noStrike" kern="1200" cap="none" spc="0" normalizeH="0" baseline="0" noProof="0" dirty="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477734"/>
            <a:ext cx="2455710"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ea"/>
                <a:cs typeface="+mn-cs"/>
              </a:rPr>
              <a:t>Duration: </a:t>
            </a:r>
            <a:r>
              <a:rPr kumimoji="0" lang="en-US" sz="1200" b="1" i="0" u="none" strike="noStrike" kern="1200" cap="none" spc="0" normalizeH="0" baseline="0" noProof="0">
                <a:ln>
                  <a:noFill/>
                </a:ln>
                <a:solidFill>
                  <a:srgbClr val="414241"/>
                </a:solidFill>
                <a:effectLst/>
                <a:uLnTx/>
                <a:uFillTx/>
                <a:latin typeface="Century Gothic"/>
                <a:ea typeface="+mn-ea"/>
                <a:cs typeface="+mn-cs"/>
              </a:rPr>
              <a:t>1 day</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8" name="Rectangle 7"/>
          <p:cNvSpPr/>
          <p:nvPr/>
        </p:nvSpPr>
        <p:spPr>
          <a:xfrm>
            <a:off x="9288614" y="3704615"/>
            <a:ext cx="2655735"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 code: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21207</a:t>
            </a:r>
          </a:p>
        </p:txBody>
      </p:sp>
      <p:sp>
        <p:nvSpPr>
          <p:cNvPr id="15" name="Rectangle 14"/>
          <p:cNvSpPr/>
          <p:nvPr/>
        </p:nvSpPr>
        <p:spPr>
          <a:xfrm>
            <a:off x="9288615" y="4224391"/>
            <a:ext cx="2256049"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Center:</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 APAC</a:t>
            </a:r>
          </a:p>
        </p:txBody>
      </p:sp>
      <p:sp>
        <p:nvSpPr>
          <p:cNvPr id="16" name="Rectangle 15"/>
          <p:cNvSpPr/>
          <p:nvPr/>
        </p:nvSpPr>
        <p:spPr>
          <a:xfrm>
            <a:off x="9288615" y="4938438"/>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Training cost: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RMB 4,500</a:t>
            </a:r>
            <a:endParaRPr kumimoji="0" lang="en-US" sz="11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1" name="Rectangle 40"/>
          <p:cNvSpPr/>
          <p:nvPr/>
        </p:nvSpPr>
        <p:spPr>
          <a:xfrm>
            <a:off x="9288614" y="1878824"/>
            <a:ext cx="2188551" cy="461665"/>
          </a:xfrm>
          <a:prstGeom prst="rect">
            <a:avLst/>
          </a:prstGeom>
        </p:spPr>
        <p:txBody>
          <a:bodyPr wrap="square">
            <a:spAutoFit/>
          </a:bodyPr>
          <a:lstStyle/>
          <a:p>
            <a:pPr defTabSz="457147">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Location: </a:t>
            </a:r>
            <a:r>
              <a:rPr lang="en-US" sz="1200" b="1">
                <a:solidFill>
                  <a:srgbClr val="414241"/>
                </a:solidFill>
                <a:latin typeface="Century Gothic" panose="020B0502020202020204" pitchFamily="34" charset="0"/>
              </a:rPr>
              <a:t>rotate based on needs</a:t>
            </a: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English</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err="1">
                <a:ln>
                  <a:noFill/>
                </a:ln>
                <a:solidFill>
                  <a:srgbClr val="414241"/>
                </a:solidFill>
                <a:effectLst/>
                <a:uLnTx/>
                <a:uFillTx/>
                <a:latin typeface="Century Gothic" panose="020B0502020202020204" pitchFamily="34" charset="0"/>
                <a:ea typeface="+mn-ea"/>
                <a:cs typeface="+mn-cs"/>
              </a:rPr>
              <a:t>forMetris</a:t>
            </a: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1</a:t>
            </a:r>
          </a:p>
        </p:txBody>
      </p:sp>
      <p:sp>
        <p:nvSpPr>
          <p:cNvPr id="18" name="ZoneTexte 17"/>
          <p:cNvSpPr txBox="1"/>
          <p:nvPr/>
        </p:nvSpPr>
        <p:spPr>
          <a:xfrm>
            <a:off x="11777196" y="37787"/>
            <a:ext cx="309700" cy="307777"/>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lumMod val="65000"/>
                  </a:prstClr>
                </a:solidFill>
                <a:effectLst/>
                <a:uLnTx/>
                <a:uFillTx/>
                <a:latin typeface="Century Gothic" panose="020B0502020202020204" pitchFamily="34" charset="0"/>
                <a:ea typeface="AvantGarde Bk BT Book" charset="0"/>
                <a:cs typeface="AvantGarde Bk BT Book" charset="0"/>
              </a:rPr>
              <a:t>IT</a:t>
            </a:r>
          </a:p>
        </p:txBody>
      </p:sp>
      <p:pic>
        <p:nvPicPr>
          <p:cNvPr id="14" name="Image 13">
            <a:hlinkClick r:id="" action="ppaction://noaction"/>
          </p:cNvPr>
          <p:cNvPicPr>
            <a:picLocks noChangeAspect="1"/>
          </p:cNvPicPr>
          <p:nvPr/>
        </p:nvPicPr>
        <p:blipFill rotWithShape="1">
          <a:blip r:embed="rId3" cstate="print">
            <a:extLst>
              <a:ext uri="{28A0092B-C50C-407E-A947-70E740481C1C}">
                <a14:useLocalDpi xmlns:a14="http://schemas.microsoft.com/office/drawing/2010/main" val="0"/>
              </a:ext>
            </a:extLst>
          </a:blip>
          <a:srcRect l="15211" t="3218" r="17357" b="15096"/>
          <a:stretch/>
        </p:blipFill>
        <p:spPr>
          <a:xfrm>
            <a:off x="11635890" y="6301604"/>
            <a:ext cx="352289" cy="426751"/>
          </a:xfrm>
          <a:prstGeom prst="rect">
            <a:avLst/>
          </a:prstGeom>
        </p:spPr>
      </p:pic>
      <p:sp>
        <p:nvSpPr>
          <p:cNvPr id="20" name="Rectangle 19"/>
          <p:cNvSpPr/>
          <p:nvPr/>
        </p:nvSpPr>
        <p:spPr>
          <a:xfrm>
            <a:off x="9288615" y="1174565"/>
            <a:ext cx="2455710"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sym typeface="Wingdings" panose="05000000000000000000" pitchFamily="2" charset="2"/>
              </a:rPr>
              <a:t>Prescribed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sym typeface="Wingdings" panose="05000000000000000000" pitchFamily="2" charset="2"/>
              </a:rPr>
              <a:t> Business Must</a:t>
            </a: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2141019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Rectangle 132"/>
          <p:cNvSpPr/>
          <p:nvPr/>
        </p:nvSpPr>
        <p:spPr>
          <a:xfrm>
            <a:off x="131130" y="3570721"/>
            <a:ext cx="282309" cy="27431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451312" rtl="0" eaLnBrk="1" fontAlgn="ctr"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srgbClr val="FFFFFF"/>
                </a:solidFill>
                <a:effectLst/>
                <a:uLnTx/>
                <a:uFillTx/>
                <a:latin typeface="Century Gothic" panose="020B0502020202020204" pitchFamily="34" charset="0"/>
                <a:ea typeface="+mn-ea"/>
                <a:cs typeface="+mn-cs"/>
              </a:rPr>
              <a:t>SELF-DIRECTED</a:t>
            </a:r>
          </a:p>
        </p:txBody>
      </p:sp>
      <p:sp>
        <p:nvSpPr>
          <p:cNvPr id="81" name="Rectangle 80">
            <a:hlinkClick r:id="rId3"/>
          </p:cNvPr>
          <p:cNvSpPr/>
          <p:nvPr/>
        </p:nvSpPr>
        <p:spPr>
          <a:xfrm>
            <a:off x="2298212" y="3570721"/>
            <a:ext cx="3096000" cy="180000"/>
          </a:xfrm>
          <a:prstGeom prst="rect">
            <a:avLst/>
          </a:prstGeom>
          <a:noFill/>
          <a:ln w="31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1312"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rgbClr val="000000"/>
                </a:solidFill>
                <a:effectLst/>
                <a:uLnTx/>
                <a:uFillTx/>
                <a:latin typeface="Century Gothic" panose="020B0502020202020204" pitchFamily="34" charset="0"/>
                <a:ea typeface="+mn-ea"/>
                <a:cs typeface="+mn-cs"/>
              </a:rPr>
              <a:t>PROJECT MANAGEMENT ESSENTIALS</a:t>
            </a:r>
          </a:p>
        </p:txBody>
      </p:sp>
      <p:pic>
        <p:nvPicPr>
          <p:cNvPr id="89" name="Image 88">
            <a:hlinkClick r:id="rId3"/>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756244" y="3556626"/>
            <a:ext cx="570652" cy="240275"/>
          </a:xfrm>
          <a:prstGeom prst="rect">
            <a:avLst/>
          </a:prstGeom>
        </p:spPr>
      </p:pic>
      <p:sp>
        <p:nvSpPr>
          <p:cNvPr id="91" name="Rectangle 90">
            <a:hlinkClick r:id="rId5" action="ppaction://hlinksldjump"/>
          </p:cNvPr>
          <p:cNvSpPr/>
          <p:nvPr/>
        </p:nvSpPr>
        <p:spPr>
          <a:xfrm>
            <a:off x="2298212" y="3862988"/>
            <a:ext cx="3096000" cy="180000"/>
          </a:xfrm>
          <a:prstGeom prst="rect">
            <a:avLst/>
          </a:prstGeom>
          <a:solidFill>
            <a:schemeClr val="bg1">
              <a:lumMod val="85000"/>
            </a:schemeClr>
          </a:solidFill>
          <a:ln w="3175">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1312"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rgbClr val="000000"/>
                </a:solidFill>
                <a:effectLst/>
                <a:uLnTx/>
                <a:uFillTx/>
                <a:latin typeface="Century Gothic" panose="020B0502020202020204" pitchFamily="34" charset="0"/>
                <a:ea typeface="+mn-ea"/>
                <a:cs typeface="+mn-cs"/>
              </a:rPr>
              <a:t>PROJECT MANAGEMENT ESSENTIALS (IN CLASS)</a:t>
            </a:r>
          </a:p>
        </p:txBody>
      </p:sp>
      <p:sp>
        <p:nvSpPr>
          <p:cNvPr id="93" name="Rectangle 92">
            <a:hlinkClick r:id="rId6" action="ppaction://hlinksldjump"/>
          </p:cNvPr>
          <p:cNvSpPr/>
          <p:nvPr/>
        </p:nvSpPr>
        <p:spPr>
          <a:xfrm>
            <a:off x="5612325" y="3861179"/>
            <a:ext cx="3096000" cy="180000"/>
          </a:xfrm>
          <a:prstGeom prst="rect">
            <a:avLst/>
          </a:prstGeom>
          <a:solidFill>
            <a:schemeClr val="bg1">
              <a:lumMod val="85000"/>
            </a:schemeClr>
          </a:solidFill>
          <a:ln w="3175">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451312" rtl="0" eaLnBrk="1" fontAlgn="auto" latinLnBrk="0" hangingPunct="1">
              <a:lnSpc>
                <a:spcPct val="100000"/>
              </a:lnSpc>
              <a:spcBef>
                <a:spcPts val="0"/>
              </a:spcBef>
              <a:spcAft>
                <a:spcPts val="0"/>
              </a:spcAft>
              <a:buClrTx/>
              <a:buSzTx/>
              <a:buFontTx/>
              <a:buNone/>
              <a:tabLst/>
              <a:defRPr/>
            </a:pPr>
            <a:r>
              <a:rPr kumimoji="0" lang="en-GB" sz="800" b="0" i="0" u="none" strike="noStrike" kern="1200" cap="all" spc="0" normalizeH="0" baseline="0" noProof="0">
                <a:ln>
                  <a:noFill/>
                </a:ln>
                <a:solidFill>
                  <a:srgbClr val="000000"/>
                </a:solidFill>
                <a:effectLst/>
                <a:uLnTx/>
                <a:uFillTx/>
                <a:latin typeface="Century Gothic" panose="020B0502020202020204" pitchFamily="34" charset="0"/>
                <a:ea typeface="+mn-ea"/>
                <a:cs typeface="+mn-cs"/>
              </a:rPr>
              <a:t>TAKING on A COMPLEX PROJECT (Online coaching)</a:t>
            </a:r>
          </a:p>
        </p:txBody>
      </p:sp>
      <p:sp>
        <p:nvSpPr>
          <p:cNvPr id="97" name="Rectangle 96"/>
          <p:cNvSpPr/>
          <p:nvPr/>
        </p:nvSpPr>
        <p:spPr>
          <a:xfrm>
            <a:off x="5615554" y="4180644"/>
            <a:ext cx="3096000" cy="180000"/>
          </a:xfrm>
          <a:prstGeom prst="rect">
            <a:avLst/>
          </a:prstGeom>
          <a:noFill/>
          <a:ln w="3175">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1312"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rgbClr val="000000"/>
                </a:solidFill>
                <a:effectLst/>
                <a:uLnTx/>
                <a:uFillTx/>
                <a:latin typeface="Century Gothic" panose="020B0502020202020204" pitchFamily="34" charset="0"/>
                <a:ea typeface="+mn-ea"/>
                <a:cs typeface="+mn-cs"/>
              </a:rPr>
              <a:t>SPONSOR UPSKILLING</a:t>
            </a:r>
          </a:p>
        </p:txBody>
      </p:sp>
      <p:sp>
        <p:nvSpPr>
          <p:cNvPr id="98" name="Rectangle à coins arrondis 97"/>
          <p:cNvSpPr/>
          <p:nvPr/>
        </p:nvSpPr>
        <p:spPr>
          <a:xfrm>
            <a:off x="8309728" y="4136663"/>
            <a:ext cx="468000" cy="106359"/>
          </a:xfrm>
          <a:prstGeom prst="round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451312" rtl="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srgbClr val="FF0000"/>
                </a:solidFill>
                <a:effectLst/>
                <a:uLnTx/>
                <a:uFillTx/>
                <a:latin typeface="Century Gothic" panose="020B0502020202020204" pitchFamily="34" charset="0"/>
                <a:ea typeface="+mn-ea"/>
                <a:cs typeface="+mn-cs"/>
              </a:rPr>
              <a:t>To Come</a:t>
            </a:r>
          </a:p>
        </p:txBody>
      </p:sp>
      <p:sp>
        <p:nvSpPr>
          <p:cNvPr id="99" name="Rectangle 98"/>
          <p:cNvSpPr/>
          <p:nvPr/>
        </p:nvSpPr>
        <p:spPr>
          <a:xfrm>
            <a:off x="2298212" y="4615489"/>
            <a:ext cx="3096000" cy="180000"/>
          </a:xfrm>
          <a:prstGeom prst="rect">
            <a:avLst/>
          </a:prstGeom>
          <a:noFill/>
          <a:ln w="31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1312"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rgbClr val="000000"/>
                </a:solidFill>
                <a:effectLst/>
                <a:uLnTx/>
                <a:uFillTx/>
                <a:latin typeface="Century Gothic" panose="020B0502020202020204" pitchFamily="34" charset="0"/>
                <a:ea typeface="+mn-ea"/>
                <a:cs typeface="+mn-cs"/>
              </a:rPr>
              <a:t>AGILE BASICS</a:t>
            </a:r>
          </a:p>
        </p:txBody>
      </p:sp>
      <p:sp>
        <p:nvSpPr>
          <p:cNvPr id="101" name="Rectangle à coins arrondis 100"/>
          <p:cNvSpPr/>
          <p:nvPr/>
        </p:nvSpPr>
        <p:spPr>
          <a:xfrm>
            <a:off x="5001192" y="4662784"/>
            <a:ext cx="468000" cy="106359"/>
          </a:xfrm>
          <a:prstGeom prst="round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451312" rtl="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srgbClr val="FF0000"/>
                </a:solidFill>
                <a:effectLst/>
                <a:uLnTx/>
                <a:uFillTx/>
                <a:latin typeface="Century Gothic" panose="020B0502020202020204" pitchFamily="34" charset="0"/>
                <a:ea typeface="+mn-ea"/>
                <a:cs typeface="+mn-cs"/>
              </a:rPr>
              <a:t>To Come</a:t>
            </a:r>
          </a:p>
        </p:txBody>
      </p:sp>
      <p:pic>
        <p:nvPicPr>
          <p:cNvPr id="102" name="Image 10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199117" y="4606708"/>
            <a:ext cx="570652" cy="240275"/>
          </a:xfrm>
          <a:prstGeom prst="rect">
            <a:avLst/>
          </a:prstGeom>
        </p:spPr>
      </p:pic>
      <p:sp>
        <p:nvSpPr>
          <p:cNvPr id="124" name="Rectangle 123"/>
          <p:cNvSpPr/>
          <p:nvPr/>
        </p:nvSpPr>
        <p:spPr>
          <a:xfrm>
            <a:off x="488734" y="3570722"/>
            <a:ext cx="360000" cy="24523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58643" tIns="29322" rIns="58643" bIns="29322" numCol="1" spcCol="0" rtlCol="0" fromWordArt="0" anchor="ctr" anchorCtr="0" forceAA="0" compatLnSpc="1">
            <a:prstTxWarp prst="textNoShape">
              <a:avLst/>
            </a:prstTxWarp>
            <a:noAutofit/>
          </a:bodyPr>
          <a:lstStyle/>
          <a:p>
            <a:pPr marL="0" marR="0" lvl="0" indent="0" algn="ctr" defTabSz="945988" rtl="0" eaLnBrk="1" fontAlgn="ctr"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prstClr val="white"/>
                </a:solidFill>
                <a:effectLst/>
                <a:uLnTx/>
                <a:uFillTx/>
                <a:latin typeface="Century Gothic" panose="020B0502020202020204" pitchFamily="34" charset="0"/>
                <a:ea typeface="+mn-ea"/>
                <a:cs typeface="+mn-cs"/>
              </a:rPr>
              <a:t>F</a:t>
            </a:r>
          </a:p>
        </p:txBody>
      </p:sp>
      <p:sp>
        <p:nvSpPr>
          <p:cNvPr id="128" name="Rectangle 127"/>
          <p:cNvSpPr/>
          <p:nvPr/>
        </p:nvSpPr>
        <p:spPr>
          <a:xfrm>
            <a:off x="488734" y="3887134"/>
            <a:ext cx="360000" cy="466686"/>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58643" tIns="29322" rIns="58643" bIns="29322" numCol="1" spcCol="0" rtlCol="0" fromWordArt="0" anchor="ctr" anchorCtr="0" forceAA="0" compatLnSpc="1">
            <a:prstTxWarp prst="textNoShape">
              <a:avLst/>
            </a:prstTxWarp>
            <a:noAutofit/>
          </a:bodyPr>
          <a:lstStyle/>
          <a:p>
            <a:pPr algn="ctr" defTabSz="945988" fontAlgn="ctr">
              <a:defRPr/>
            </a:pPr>
            <a:r>
              <a:rPr lang="en-GB" sz="900">
                <a:latin typeface="Century Gothic"/>
              </a:rPr>
              <a:t>FLEX SELECT</a:t>
            </a:r>
            <a:endParaRPr lang="en-GB" sz="900" b="0" i="0" u="none" strike="noStrike" kern="1200" cap="none" spc="0" normalizeH="0" baseline="0" noProof="0">
              <a:ln>
                <a:noFill/>
              </a:ln>
              <a:effectLst/>
              <a:uLnTx/>
              <a:uFillTx/>
              <a:latin typeface="Century Gothic" panose="020B0502020202020204" pitchFamily="34" charset="0"/>
            </a:endParaRPr>
          </a:p>
        </p:txBody>
      </p:sp>
      <p:sp>
        <p:nvSpPr>
          <p:cNvPr id="132" name="Rectangle 131"/>
          <p:cNvSpPr/>
          <p:nvPr/>
        </p:nvSpPr>
        <p:spPr>
          <a:xfrm>
            <a:off x="488734" y="4928721"/>
            <a:ext cx="360000" cy="508611"/>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58643" tIns="29322" rIns="58643" bIns="29322" numCol="1" spcCol="0" rtlCol="0" fromWordArt="0" anchor="ctr" anchorCtr="0" forceAA="0" compatLnSpc="1">
            <a:prstTxWarp prst="textNoShape">
              <a:avLst/>
            </a:prstTxWarp>
            <a:noAutofit/>
          </a:bodyPr>
          <a:lstStyle/>
          <a:p>
            <a:pPr algn="ctr" defTabSz="945988" fontAlgn="ctr">
              <a:defRPr/>
            </a:pPr>
            <a:r>
              <a:rPr lang="en-GB" sz="900">
                <a:latin typeface="Century Gothic"/>
              </a:rPr>
              <a:t>FLEX SELECT</a:t>
            </a:r>
            <a:endParaRPr lang="en-GB" sz="900" b="0" i="0" u="none" strike="noStrike" kern="1200" cap="none" spc="0" normalizeH="0" baseline="0" noProof="0">
              <a:ln>
                <a:noFill/>
              </a:ln>
              <a:effectLst/>
              <a:uLnTx/>
              <a:uFillTx/>
              <a:latin typeface="Century Gothic" panose="020B0502020202020204" pitchFamily="34" charset="0"/>
            </a:endParaRPr>
          </a:p>
        </p:txBody>
      </p:sp>
      <p:sp>
        <p:nvSpPr>
          <p:cNvPr id="143" name="Rectangle 142"/>
          <p:cNvSpPr/>
          <p:nvPr/>
        </p:nvSpPr>
        <p:spPr>
          <a:xfrm>
            <a:off x="5615554" y="5257332"/>
            <a:ext cx="3096000" cy="180000"/>
          </a:xfrm>
          <a:prstGeom prst="rect">
            <a:avLst/>
          </a:prstGeom>
          <a:noFill/>
          <a:ln w="3175">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1312"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rgbClr val="000000"/>
                </a:solidFill>
                <a:effectLst/>
                <a:uLnTx/>
                <a:uFillTx/>
                <a:latin typeface="Century Gothic" panose="020B0502020202020204" pitchFamily="34" charset="0"/>
                <a:ea typeface="+mn-ea"/>
                <a:cs typeface="+mn-cs"/>
              </a:rPr>
              <a:t>INTACT TEAMS AGILE COACHING</a:t>
            </a:r>
          </a:p>
        </p:txBody>
      </p:sp>
      <p:sp>
        <p:nvSpPr>
          <p:cNvPr id="144" name="Rectangle 143"/>
          <p:cNvSpPr/>
          <p:nvPr/>
        </p:nvSpPr>
        <p:spPr>
          <a:xfrm>
            <a:off x="2298212" y="4886681"/>
            <a:ext cx="3096000" cy="288000"/>
          </a:xfrm>
          <a:prstGeom prst="rect">
            <a:avLst/>
          </a:prstGeom>
          <a:noFill/>
          <a:ln w="3175">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1312" rtl="0" eaLnBrk="1" fontAlgn="auto" latinLnBrk="0" hangingPunct="1">
              <a:lnSpc>
                <a:spcPct val="100000"/>
              </a:lnSpc>
              <a:spcBef>
                <a:spcPts val="0"/>
              </a:spcBef>
              <a:spcAft>
                <a:spcPts val="0"/>
              </a:spcAft>
              <a:buClrTx/>
              <a:buSzTx/>
              <a:buFontTx/>
              <a:buNone/>
              <a:tabLst/>
              <a:defRPr/>
            </a:pPr>
            <a:r>
              <a:rPr kumimoji="0" lang="en-GB" sz="800" b="0" i="0" u="none" strike="noStrike" kern="1200" cap="all" spc="0" normalizeH="0" baseline="0" noProof="0">
                <a:ln>
                  <a:noFill/>
                </a:ln>
                <a:solidFill>
                  <a:srgbClr val="000000"/>
                </a:solidFill>
                <a:effectLst/>
                <a:uLnTx/>
                <a:uFillTx/>
                <a:latin typeface="Century Gothic" panose="020B0502020202020204" pitchFamily="34" charset="0"/>
                <a:ea typeface="+mn-ea"/>
                <a:cs typeface="+mn-cs"/>
              </a:rPr>
              <a:t>AGILE Basics FOR FUTURE PRODUCT OWNERS</a:t>
            </a:r>
          </a:p>
          <a:p>
            <a:pPr marL="0" marR="0" lvl="0" indent="0" algn="ctr" defTabSz="451312" rtl="0" eaLnBrk="1" fontAlgn="auto" latinLnBrk="0" hangingPunct="1">
              <a:lnSpc>
                <a:spcPct val="100000"/>
              </a:lnSpc>
              <a:spcBef>
                <a:spcPts val="0"/>
              </a:spcBef>
              <a:spcAft>
                <a:spcPts val="0"/>
              </a:spcAft>
              <a:buClrTx/>
              <a:buSzTx/>
              <a:buFontTx/>
              <a:buNone/>
              <a:tabLst/>
              <a:defRPr/>
            </a:pPr>
            <a:r>
              <a:rPr kumimoji="0" lang="en-GB" sz="800" b="0" i="0" u="none" strike="noStrike" kern="1200" cap="all" spc="0" normalizeH="0" baseline="0" noProof="0">
                <a:ln>
                  <a:noFill/>
                </a:ln>
                <a:solidFill>
                  <a:srgbClr val="000000"/>
                </a:solidFill>
                <a:effectLst/>
                <a:uLnTx/>
                <a:uFillTx/>
                <a:latin typeface="Century Gothic" panose="020B0502020202020204" pitchFamily="34" charset="0"/>
                <a:ea typeface="+mn-ea"/>
                <a:cs typeface="+mn-cs"/>
              </a:rPr>
              <a:t> &amp; SCRUM MASTERS</a:t>
            </a:r>
          </a:p>
        </p:txBody>
      </p:sp>
      <p:sp>
        <p:nvSpPr>
          <p:cNvPr id="145" name="Rectangle 144"/>
          <p:cNvSpPr/>
          <p:nvPr/>
        </p:nvSpPr>
        <p:spPr>
          <a:xfrm>
            <a:off x="2298212" y="5257332"/>
            <a:ext cx="3096000" cy="180000"/>
          </a:xfrm>
          <a:prstGeom prst="rect">
            <a:avLst/>
          </a:prstGeom>
          <a:noFill/>
          <a:ln w="3175">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1312"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rgbClr val="000000"/>
                </a:solidFill>
                <a:effectLst/>
                <a:uLnTx/>
                <a:uFillTx/>
                <a:latin typeface="Century Gothic" panose="020B0502020202020204" pitchFamily="34" charset="0"/>
                <a:ea typeface="+mn-ea"/>
                <a:cs typeface="+mn-cs"/>
              </a:rPr>
              <a:t>AGILE AWARENESS FOR LEADERS</a:t>
            </a:r>
          </a:p>
        </p:txBody>
      </p:sp>
      <p:sp>
        <p:nvSpPr>
          <p:cNvPr id="146" name="Rectangle à coins arrondis 145"/>
          <p:cNvSpPr/>
          <p:nvPr/>
        </p:nvSpPr>
        <p:spPr>
          <a:xfrm>
            <a:off x="5001192" y="4872042"/>
            <a:ext cx="468000" cy="106359"/>
          </a:xfrm>
          <a:prstGeom prst="round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451312" rtl="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srgbClr val="FF0000"/>
                </a:solidFill>
                <a:effectLst/>
                <a:uLnTx/>
                <a:uFillTx/>
                <a:latin typeface="Century Gothic" panose="020B0502020202020204" pitchFamily="34" charset="0"/>
                <a:ea typeface="+mn-ea"/>
                <a:cs typeface="+mn-cs"/>
              </a:rPr>
              <a:t>To Come</a:t>
            </a:r>
          </a:p>
        </p:txBody>
      </p:sp>
      <p:sp>
        <p:nvSpPr>
          <p:cNvPr id="147" name="Rectangle à coins arrondis 146"/>
          <p:cNvSpPr/>
          <p:nvPr/>
        </p:nvSpPr>
        <p:spPr>
          <a:xfrm>
            <a:off x="5001192" y="5255910"/>
            <a:ext cx="468000" cy="106359"/>
          </a:xfrm>
          <a:prstGeom prst="round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451312" rtl="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srgbClr val="FF0000"/>
                </a:solidFill>
                <a:effectLst/>
                <a:uLnTx/>
                <a:uFillTx/>
                <a:latin typeface="Century Gothic" panose="020B0502020202020204" pitchFamily="34" charset="0"/>
                <a:ea typeface="+mn-ea"/>
                <a:cs typeface="+mn-cs"/>
              </a:rPr>
              <a:t>To Come</a:t>
            </a:r>
          </a:p>
        </p:txBody>
      </p:sp>
      <p:sp>
        <p:nvSpPr>
          <p:cNvPr id="161" name="Rectangle à coins arrondis 160"/>
          <p:cNvSpPr/>
          <p:nvPr/>
        </p:nvSpPr>
        <p:spPr>
          <a:xfrm>
            <a:off x="8309728" y="5227469"/>
            <a:ext cx="468000" cy="106359"/>
          </a:xfrm>
          <a:prstGeom prst="round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451312" rtl="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srgbClr val="FF0000"/>
                </a:solidFill>
                <a:effectLst/>
                <a:uLnTx/>
                <a:uFillTx/>
                <a:latin typeface="Century Gothic" panose="020B0502020202020204" pitchFamily="34" charset="0"/>
                <a:ea typeface="+mn-ea"/>
                <a:cs typeface="+mn-cs"/>
              </a:rPr>
              <a:t>To Come</a:t>
            </a:r>
          </a:p>
        </p:txBody>
      </p:sp>
      <p:sp>
        <p:nvSpPr>
          <p:cNvPr id="162" name="Rectangle 161"/>
          <p:cNvSpPr/>
          <p:nvPr/>
        </p:nvSpPr>
        <p:spPr>
          <a:xfrm>
            <a:off x="488734" y="5739053"/>
            <a:ext cx="360000" cy="574802"/>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58643" tIns="29322" rIns="58643" bIns="29322" numCol="1" spcCol="0" rtlCol="0" fromWordArt="0" anchor="ctr" anchorCtr="0" forceAA="0" compatLnSpc="1">
            <a:prstTxWarp prst="textNoShape">
              <a:avLst/>
            </a:prstTxWarp>
            <a:noAutofit/>
          </a:bodyPr>
          <a:lstStyle/>
          <a:p>
            <a:pPr marL="0" marR="0" lvl="0" indent="0" algn="ctr" defTabSz="945988" rtl="0" eaLnBrk="1" fontAlgn="ctr"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prstClr val="white"/>
                </a:solidFill>
                <a:effectLst/>
                <a:uLnTx/>
                <a:uFillTx/>
                <a:latin typeface="Century Gothic" panose="020B0502020202020204" pitchFamily="34" charset="0"/>
                <a:ea typeface="+mn-ea"/>
                <a:cs typeface="+mn-cs"/>
              </a:rPr>
              <a:t>FLEX</a:t>
            </a:r>
          </a:p>
        </p:txBody>
      </p:sp>
      <p:sp>
        <p:nvSpPr>
          <p:cNvPr id="167" name="Rectangle 166">
            <a:hlinkClick r:id="rId7"/>
          </p:cNvPr>
          <p:cNvSpPr/>
          <p:nvPr/>
        </p:nvSpPr>
        <p:spPr>
          <a:xfrm>
            <a:off x="5612325" y="5808695"/>
            <a:ext cx="3096000" cy="180000"/>
          </a:xfrm>
          <a:prstGeom prst="rect">
            <a:avLst/>
          </a:prstGeom>
          <a:noFill/>
          <a:ln w="31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1312"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rgbClr val="000000"/>
                </a:solidFill>
                <a:effectLst/>
                <a:uLnTx/>
                <a:uFillTx/>
                <a:latin typeface="Century Gothic" panose="020B0502020202020204" pitchFamily="34" charset="0"/>
                <a:ea typeface="+mn-ea"/>
                <a:cs typeface="+mn-cs"/>
              </a:rPr>
              <a:t>          DESIGN THINKING FOR INNOVATION</a:t>
            </a:r>
          </a:p>
        </p:txBody>
      </p:sp>
      <p:sp>
        <p:nvSpPr>
          <p:cNvPr id="168" name="Rectangle 167">
            <a:hlinkClick r:id="rId8"/>
          </p:cNvPr>
          <p:cNvSpPr/>
          <p:nvPr/>
        </p:nvSpPr>
        <p:spPr>
          <a:xfrm>
            <a:off x="2298212" y="5812458"/>
            <a:ext cx="3096000" cy="180000"/>
          </a:xfrm>
          <a:prstGeom prst="rect">
            <a:avLst/>
          </a:prstGeom>
          <a:noFill/>
          <a:ln w="31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1312"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rgbClr val="000000"/>
                </a:solidFill>
                <a:effectLst/>
                <a:uLnTx/>
                <a:uFillTx/>
                <a:latin typeface="Century Gothic" panose="020B0502020202020204" pitchFamily="34" charset="0"/>
                <a:ea typeface="+mn-ea"/>
                <a:cs typeface="+mn-cs"/>
              </a:rPr>
              <a:t>     HUMAN CENTERED DESIGN: INTRODUCTION</a:t>
            </a:r>
          </a:p>
        </p:txBody>
      </p:sp>
      <p:sp>
        <p:nvSpPr>
          <p:cNvPr id="169" name="Rectangle 168">
            <a:hlinkClick r:id="rId9"/>
          </p:cNvPr>
          <p:cNvSpPr/>
          <p:nvPr/>
        </p:nvSpPr>
        <p:spPr>
          <a:xfrm>
            <a:off x="5612325" y="6071052"/>
            <a:ext cx="3096000" cy="180000"/>
          </a:xfrm>
          <a:prstGeom prst="rect">
            <a:avLst/>
          </a:prstGeom>
          <a:noFill/>
          <a:ln w="31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1312"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rgbClr val="000000"/>
                </a:solidFill>
                <a:effectLst/>
                <a:uLnTx/>
                <a:uFillTx/>
                <a:latin typeface="Century Gothic" panose="020B0502020202020204" pitchFamily="34" charset="0"/>
                <a:ea typeface="+mn-ea"/>
                <a:cs typeface="+mn-cs"/>
              </a:rPr>
              <a:t>     USER EXPERIENCE RESEARCH &amp; PROTOTYPING</a:t>
            </a:r>
          </a:p>
        </p:txBody>
      </p:sp>
      <p:pic>
        <p:nvPicPr>
          <p:cNvPr id="171" name="Picture 7" descr="http://opencollection.files.wordpress.com/2013/09/coursera-logo-nobg.png">
            <a:hlinkClick r:id="rId7"/>
          </p:cNvPr>
          <p:cNvPicPr>
            <a:picLocks noChangeAspect="1" noChangeArrowheads="1"/>
          </p:cNvPicPr>
          <p:nvPr/>
        </p:nvPicPr>
        <p:blipFill>
          <a:blip r:embed="rId10" cstate="screen">
            <a:extLst>
              <a:ext uri="{28A0092B-C50C-407E-A947-70E740481C1C}">
                <a14:useLocalDpi xmlns:a14="http://schemas.microsoft.com/office/drawing/2010/main"/>
              </a:ext>
            </a:extLst>
          </a:blip>
          <a:srcRect/>
          <a:stretch>
            <a:fillRect/>
          </a:stretch>
        </p:blipFill>
        <p:spPr bwMode="auto">
          <a:xfrm>
            <a:off x="7800810" y="5851729"/>
            <a:ext cx="468000" cy="93932"/>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72" name="Picture 7" descr="http://opencollection.files.wordpress.com/2013/09/coursera-logo-nobg.png">
            <a:hlinkClick r:id="rId8"/>
          </p:cNvPr>
          <p:cNvPicPr>
            <a:picLocks noChangeAspect="1" noChangeArrowheads="1"/>
          </p:cNvPicPr>
          <p:nvPr/>
        </p:nvPicPr>
        <p:blipFill>
          <a:blip r:embed="rId10" cstate="screen">
            <a:extLst>
              <a:ext uri="{28A0092B-C50C-407E-A947-70E740481C1C}">
                <a14:useLocalDpi xmlns:a14="http://schemas.microsoft.com/office/drawing/2010/main"/>
              </a:ext>
            </a:extLst>
          </a:blip>
          <a:srcRect/>
          <a:stretch>
            <a:fillRect/>
          </a:stretch>
        </p:blipFill>
        <p:spPr bwMode="auto">
          <a:xfrm>
            <a:off x="4687919" y="5851729"/>
            <a:ext cx="468000" cy="93932"/>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73" name="Picture 7" descr="http://opencollection.files.wordpress.com/2013/09/coursera-logo-nobg.png">
            <a:hlinkClick r:id="rId9"/>
          </p:cNvPr>
          <p:cNvPicPr>
            <a:picLocks noChangeAspect="1" noChangeArrowheads="1"/>
          </p:cNvPicPr>
          <p:nvPr/>
        </p:nvPicPr>
        <p:blipFill>
          <a:blip r:embed="rId10" cstate="screen">
            <a:extLst>
              <a:ext uri="{28A0092B-C50C-407E-A947-70E740481C1C}">
                <a14:useLocalDpi xmlns:a14="http://schemas.microsoft.com/office/drawing/2010/main"/>
              </a:ext>
            </a:extLst>
          </a:blip>
          <a:srcRect/>
          <a:stretch>
            <a:fillRect/>
          </a:stretch>
        </p:blipFill>
        <p:spPr bwMode="auto">
          <a:xfrm>
            <a:off x="8130372" y="6114086"/>
            <a:ext cx="468000" cy="93932"/>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6" name="Rectangle 85"/>
          <p:cNvSpPr/>
          <p:nvPr/>
        </p:nvSpPr>
        <p:spPr>
          <a:xfrm>
            <a:off x="927181" y="3570721"/>
            <a:ext cx="1224000" cy="787629"/>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all" spc="0" normalizeH="0" baseline="0" noProof="0">
                <a:ln>
                  <a:noFill/>
                </a:ln>
                <a:solidFill>
                  <a:prstClr val="white"/>
                </a:solidFill>
                <a:effectLst/>
                <a:uLnTx/>
                <a:uFillTx/>
                <a:latin typeface="Century Gothic" panose="020B0502020202020204" pitchFamily="34" charset="0"/>
                <a:ea typeface="+mn-ea"/>
                <a:cs typeface="+mn-cs"/>
              </a:rPr>
              <a:t>Project Management</a:t>
            </a:r>
          </a:p>
        </p:txBody>
      </p:sp>
      <p:sp>
        <p:nvSpPr>
          <p:cNvPr id="87" name="Rectangle 86"/>
          <p:cNvSpPr/>
          <p:nvPr/>
        </p:nvSpPr>
        <p:spPr>
          <a:xfrm>
            <a:off x="925134" y="4615489"/>
            <a:ext cx="1224000" cy="821843"/>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all" spc="0" normalizeH="0" baseline="0" noProof="0">
                <a:ln>
                  <a:noFill/>
                </a:ln>
                <a:solidFill>
                  <a:prstClr val="white"/>
                </a:solidFill>
                <a:effectLst/>
                <a:uLnTx/>
                <a:uFillTx/>
                <a:latin typeface="Century Gothic" panose="020B0502020202020204" pitchFamily="34" charset="0"/>
                <a:ea typeface="+mn-ea"/>
                <a:cs typeface="+mn-cs"/>
              </a:rPr>
              <a:t>Agile</a:t>
            </a:r>
          </a:p>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all" spc="0" normalizeH="0" baseline="0" noProof="0">
                <a:ln>
                  <a:noFill/>
                </a:ln>
                <a:solidFill>
                  <a:prstClr val="white"/>
                </a:solidFill>
                <a:effectLst/>
                <a:uLnTx/>
                <a:uFillTx/>
                <a:latin typeface="Century Gothic" panose="020B0502020202020204" pitchFamily="34" charset="0"/>
                <a:ea typeface="+mn-ea"/>
                <a:cs typeface="+mn-cs"/>
              </a:rPr>
              <a:t>Methods</a:t>
            </a:r>
          </a:p>
        </p:txBody>
      </p:sp>
      <p:sp>
        <p:nvSpPr>
          <p:cNvPr id="88" name="Rectangle 87"/>
          <p:cNvSpPr/>
          <p:nvPr/>
        </p:nvSpPr>
        <p:spPr>
          <a:xfrm>
            <a:off x="925134" y="5739051"/>
            <a:ext cx="1224000" cy="57480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900" b="0" i="0" u="none" strike="noStrike" kern="1200" cap="all" spc="0" normalizeH="0" baseline="0" noProof="0">
                <a:ln>
                  <a:noFill/>
                </a:ln>
                <a:solidFill>
                  <a:prstClr val="white"/>
                </a:solidFill>
                <a:effectLst/>
                <a:uLnTx/>
                <a:uFillTx/>
                <a:latin typeface="Century Gothic" panose="020B0502020202020204" pitchFamily="34" charset="0"/>
                <a:ea typeface="+mn-ea"/>
                <a:cs typeface="+mn-cs"/>
              </a:rPr>
              <a:t>Design Thinking</a:t>
            </a:r>
          </a:p>
        </p:txBody>
      </p:sp>
      <p:sp>
        <p:nvSpPr>
          <p:cNvPr id="221" name="Rectangle 220"/>
          <p:cNvSpPr/>
          <p:nvPr/>
        </p:nvSpPr>
        <p:spPr>
          <a:xfrm>
            <a:off x="8957420" y="1544061"/>
            <a:ext cx="3112832" cy="461977"/>
          </a:xfrm>
          <a:prstGeom prst="rect">
            <a:avLst/>
          </a:prstGeom>
          <a:solidFill>
            <a:schemeClr val="bg1"/>
          </a:solidFill>
          <a:ln w="3175">
            <a:solidFill>
              <a:srgbClr val="E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1312" rtl="0" eaLnBrk="1" fontAlgn="auto" latinLnBrk="0" hangingPunct="1">
              <a:lnSpc>
                <a:spcPct val="100000"/>
              </a:lnSpc>
              <a:spcBef>
                <a:spcPts val="0"/>
              </a:spcBef>
              <a:spcAft>
                <a:spcPts val="0"/>
              </a:spcAft>
              <a:buClrTx/>
              <a:buSzTx/>
              <a:buFontTx/>
              <a:buNone/>
              <a:tabLst/>
              <a:defRPr/>
            </a:pPr>
            <a:endParaRPr kumimoji="0" lang="fr-FR" sz="800" b="0" i="0" u="none" strike="noStrike" kern="1200" cap="none" spc="0" normalizeH="0" baseline="0" noProof="0">
              <a:ln>
                <a:noFill/>
              </a:ln>
              <a:solidFill>
                <a:srgbClr val="000000"/>
              </a:solidFill>
              <a:effectLst/>
              <a:uLnTx/>
              <a:uFillTx/>
              <a:latin typeface="Century Gothic" panose="020B0502020202020204" pitchFamily="34" charset="0"/>
              <a:ea typeface="+mn-ea"/>
              <a:cs typeface="+mn-cs"/>
            </a:endParaRPr>
          </a:p>
        </p:txBody>
      </p:sp>
      <p:sp>
        <p:nvSpPr>
          <p:cNvPr id="222" name="Rectangle 221"/>
          <p:cNvSpPr/>
          <p:nvPr/>
        </p:nvSpPr>
        <p:spPr>
          <a:xfrm>
            <a:off x="2295324" y="1572900"/>
            <a:ext cx="6413001" cy="386254"/>
          </a:xfrm>
          <a:prstGeom prst="rect">
            <a:avLst/>
          </a:prstGeom>
          <a:solidFill>
            <a:schemeClr val="bg1"/>
          </a:solidFill>
          <a:ln w="3175">
            <a:solidFill>
              <a:srgbClr val="E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1312" rtl="0" eaLnBrk="1" fontAlgn="auto" latinLnBrk="0" hangingPunct="1">
              <a:lnSpc>
                <a:spcPct val="100000"/>
              </a:lnSpc>
              <a:spcBef>
                <a:spcPts val="0"/>
              </a:spcBef>
              <a:spcAft>
                <a:spcPts val="0"/>
              </a:spcAft>
              <a:buClrTx/>
              <a:buSzTx/>
              <a:buFontTx/>
              <a:buNone/>
              <a:tabLst/>
              <a:defRPr/>
            </a:pPr>
            <a:endParaRPr kumimoji="0" lang="fr-FR" sz="800" b="0" i="0" u="none" strike="noStrike" kern="1200" cap="none" spc="0" normalizeH="0" baseline="0" noProof="0">
              <a:ln>
                <a:noFill/>
              </a:ln>
              <a:solidFill>
                <a:srgbClr val="000000"/>
              </a:solidFill>
              <a:effectLst/>
              <a:uLnTx/>
              <a:uFillTx/>
              <a:latin typeface="Century Gothic" panose="020B0502020202020204" pitchFamily="34" charset="0"/>
              <a:ea typeface="+mn-ea"/>
              <a:cs typeface="+mn-cs"/>
            </a:endParaRPr>
          </a:p>
        </p:txBody>
      </p:sp>
      <p:sp>
        <p:nvSpPr>
          <p:cNvPr id="223" name="Rectangle à coins arrondis 222"/>
          <p:cNvSpPr/>
          <p:nvPr/>
        </p:nvSpPr>
        <p:spPr>
          <a:xfrm>
            <a:off x="8309728" y="1544062"/>
            <a:ext cx="468000" cy="106359"/>
          </a:xfrm>
          <a:prstGeom prst="round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451312" rtl="0" eaLnBrk="1" fontAlgn="auto" latinLnBrk="0" hangingPunct="1">
              <a:lnSpc>
                <a:spcPct val="100000"/>
              </a:lnSpc>
              <a:spcBef>
                <a:spcPts val="0"/>
              </a:spcBef>
              <a:spcAft>
                <a:spcPts val="0"/>
              </a:spcAft>
              <a:buClrTx/>
              <a:buSzTx/>
              <a:buFontTx/>
              <a:buNone/>
              <a:tabLst/>
              <a:defRPr/>
            </a:pPr>
            <a:r>
              <a:rPr kumimoji="0" lang="fr-FR" sz="600" b="1" i="0" u="none" strike="noStrike" kern="1200" cap="none" spc="0" normalizeH="0" baseline="0" noProof="0">
                <a:ln>
                  <a:noFill/>
                </a:ln>
                <a:solidFill>
                  <a:srgbClr val="FF0000"/>
                </a:solidFill>
                <a:effectLst/>
                <a:uLnTx/>
                <a:uFillTx/>
                <a:latin typeface="Century Gothic" panose="020B0502020202020204" pitchFamily="34" charset="0"/>
                <a:ea typeface="+mn-ea"/>
                <a:cs typeface="+mn-cs"/>
              </a:rPr>
              <a:t>To Come</a:t>
            </a:r>
          </a:p>
        </p:txBody>
      </p:sp>
      <p:sp>
        <p:nvSpPr>
          <p:cNvPr id="224" name="ZoneTexte 223"/>
          <p:cNvSpPr txBox="1"/>
          <p:nvPr/>
        </p:nvSpPr>
        <p:spPr>
          <a:xfrm>
            <a:off x="8957420" y="1618958"/>
            <a:ext cx="1472743" cy="338554"/>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Simplicity Advanced Workshops for </a:t>
            </a:r>
            <a:r>
              <a:rPr kumimoji="0" lang="en-GB" sz="800" b="0" i="0" u="none" strike="noStrike" kern="1200" cap="none" spc="0" normalizeH="0" baseline="0" noProof="0" err="1">
                <a:ln>
                  <a:noFill/>
                </a:ln>
                <a:solidFill>
                  <a:prstClr val="black"/>
                </a:solidFill>
                <a:effectLst/>
                <a:uLnTx/>
                <a:uFillTx/>
                <a:latin typeface="Century Gothic" panose="020B0502020202020204" pitchFamily="34" charset="0"/>
                <a:ea typeface="+mn-ea"/>
                <a:cs typeface="+mn-cs"/>
              </a:rPr>
              <a:t>Mancoms</a:t>
            </a:r>
            <a:r>
              <a:rPr kumimoji="0" lang="en-GB" sz="8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a:t>
            </a:r>
          </a:p>
        </p:txBody>
      </p:sp>
      <p:sp>
        <p:nvSpPr>
          <p:cNvPr id="225" name="Rectangle 224">
            <a:hlinkClick r:id="rId11" action="ppaction://hlinksldjump"/>
          </p:cNvPr>
          <p:cNvSpPr/>
          <p:nvPr/>
        </p:nvSpPr>
        <p:spPr>
          <a:xfrm>
            <a:off x="10470574" y="1775923"/>
            <a:ext cx="504000" cy="180000"/>
          </a:xfrm>
          <a:prstGeom prst="rect">
            <a:avLst/>
          </a:prstGeom>
          <a:solidFill>
            <a:schemeClr val="bg1">
              <a:lumMod val="85000"/>
            </a:schemeClr>
          </a:solidFill>
          <a:ln w="3175">
            <a:solidFill>
              <a:srgbClr val="E6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800" b="0" i="0" u="none" strike="noStrike" kern="1200" cap="all" spc="0" normalizeH="0" baseline="0" noProof="0">
                <a:ln>
                  <a:noFill/>
                </a:ln>
                <a:solidFill>
                  <a:prstClr val="black"/>
                </a:solidFill>
                <a:effectLst/>
                <a:uLnTx/>
                <a:uFillTx/>
                <a:latin typeface="Century Gothic" panose="020B0502020202020204" pitchFamily="34" charset="0"/>
                <a:ea typeface="+mn-ea"/>
                <a:cs typeface="+mn-cs"/>
              </a:rPr>
              <a:t>Frame</a:t>
            </a:r>
          </a:p>
        </p:txBody>
      </p:sp>
      <p:sp>
        <p:nvSpPr>
          <p:cNvPr id="226" name="Rectangle 225">
            <a:hlinkClick r:id="rId12" action="ppaction://hlinksldjump"/>
          </p:cNvPr>
          <p:cNvSpPr/>
          <p:nvPr/>
        </p:nvSpPr>
        <p:spPr>
          <a:xfrm>
            <a:off x="11036970" y="1778517"/>
            <a:ext cx="936000" cy="180000"/>
          </a:xfrm>
          <a:prstGeom prst="rect">
            <a:avLst/>
          </a:prstGeom>
          <a:solidFill>
            <a:schemeClr val="bg1">
              <a:lumMod val="85000"/>
            </a:schemeClr>
          </a:solidFill>
          <a:ln w="3175">
            <a:solidFill>
              <a:srgbClr val="E6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800" b="0" i="0" u="none" strike="noStrike" kern="1200" cap="all" spc="0" normalizeH="0" baseline="0" noProof="0">
                <a:ln>
                  <a:noFill/>
                </a:ln>
                <a:solidFill>
                  <a:prstClr val="black"/>
                </a:solidFill>
                <a:effectLst/>
                <a:uLnTx/>
                <a:uFillTx/>
                <a:latin typeface="Century Gothic" panose="020B0502020202020204" pitchFamily="34" charset="0"/>
                <a:ea typeface="+mn-ea"/>
                <a:cs typeface="+mn-cs"/>
              </a:rPr>
              <a:t>Cooperation</a:t>
            </a:r>
          </a:p>
        </p:txBody>
      </p:sp>
      <p:sp>
        <p:nvSpPr>
          <p:cNvPr id="227" name="Rectangle 226">
            <a:hlinkClick r:id="rId13" action="ppaction://hlinksldjump"/>
          </p:cNvPr>
          <p:cNvSpPr/>
          <p:nvPr/>
        </p:nvSpPr>
        <p:spPr>
          <a:xfrm>
            <a:off x="11468970" y="1574039"/>
            <a:ext cx="576000" cy="180000"/>
          </a:xfrm>
          <a:prstGeom prst="rect">
            <a:avLst/>
          </a:prstGeom>
          <a:solidFill>
            <a:schemeClr val="bg1">
              <a:lumMod val="85000"/>
            </a:schemeClr>
          </a:solidFill>
          <a:ln w="3175">
            <a:solidFill>
              <a:srgbClr val="E6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800" b="0" i="0" u="none" strike="noStrike" kern="1200" cap="all" spc="0" normalizeH="0" baseline="0" noProof="0">
                <a:ln>
                  <a:noFill/>
                </a:ln>
                <a:solidFill>
                  <a:prstClr val="black"/>
                </a:solidFill>
                <a:effectLst/>
                <a:uLnTx/>
                <a:uFillTx/>
                <a:latin typeface="Century Gothic" panose="020B0502020202020204" pitchFamily="34" charset="0"/>
                <a:ea typeface="+mn-ea"/>
                <a:cs typeface="+mn-cs"/>
              </a:rPr>
              <a:t>Team 360</a:t>
            </a:r>
          </a:p>
        </p:txBody>
      </p:sp>
      <p:sp>
        <p:nvSpPr>
          <p:cNvPr id="228" name="Rectangle 227">
            <a:hlinkClick r:id="rId14" action="ppaction://hlinksldjump"/>
          </p:cNvPr>
          <p:cNvSpPr/>
          <p:nvPr/>
        </p:nvSpPr>
        <p:spPr>
          <a:xfrm>
            <a:off x="10840166" y="1574039"/>
            <a:ext cx="576000" cy="180000"/>
          </a:xfrm>
          <a:prstGeom prst="rect">
            <a:avLst/>
          </a:prstGeom>
          <a:solidFill>
            <a:schemeClr val="bg1">
              <a:lumMod val="85000"/>
            </a:schemeClr>
          </a:solidFill>
          <a:ln w="3175">
            <a:solidFill>
              <a:srgbClr val="E6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800" b="0" i="0" u="none" strike="noStrike" kern="1200" cap="all" spc="0" normalizeH="0" baseline="0" noProof="0">
                <a:ln>
                  <a:noFill/>
                </a:ln>
                <a:solidFill>
                  <a:prstClr val="black"/>
                </a:solidFill>
                <a:effectLst/>
                <a:uLnTx/>
                <a:uFillTx/>
                <a:latin typeface="Century Gothic" panose="020B0502020202020204" pitchFamily="34" charset="0"/>
                <a:ea typeface="+mn-ea"/>
                <a:cs typeface="+mn-cs"/>
              </a:rPr>
              <a:t>Meetings</a:t>
            </a:r>
          </a:p>
        </p:txBody>
      </p:sp>
      <p:sp>
        <p:nvSpPr>
          <p:cNvPr id="229" name="Rectangle 228">
            <a:hlinkClick r:id="rId15" action="ppaction://hlinksldjump"/>
          </p:cNvPr>
          <p:cNvSpPr/>
          <p:nvPr/>
        </p:nvSpPr>
        <p:spPr>
          <a:xfrm>
            <a:off x="10145237" y="1574039"/>
            <a:ext cx="648000" cy="180000"/>
          </a:xfrm>
          <a:prstGeom prst="rect">
            <a:avLst/>
          </a:prstGeom>
          <a:solidFill>
            <a:schemeClr val="bg1">
              <a:lumMod val="85000"/>
            </a:schemeClr>
          </a:solidFill>
          <a:ln w="3175">
            <a:solidFill>
              <a:srgbClr val="E6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800" b="0" i="0" u="none" strike="noStrike" kern="1200" cap="all" spc="0" normalizeH="0" baseline="0" noProof="0">
                <a:ln>
                  <a:noFill/>
                </a:ln>
                <a:solidFill>
                  <a:prstClr val="black"/>
                </a:solidFill>
                <a:effectLst/>
                <a:uLnTx/>
                <a:uFillTx/>
                <a:latin typeface="Century Gothic" panose="020B0502020202020204" pitchFamily="34" charset="0"/>
                <a:ea typeface="+mn-ea"/>
                <a:cs typeface="+mn-cs"/>
              </a:rPr>
              <a:t>Feedback</a:t>
            </a:r>
          </a:p>
        </p:txBody>
      </p:sp>
      <p:sp>
        <p:nvSpPr>
          <p:cNvPr id="230" name="ZoneTexte 229"/>
          <p:cNvSpPr txBox="1"/>
          <p:nvPr/>
        </p:nvSpPr>
        <p:spPr>
          <a:xfrm>
            <a:off x="2389619" y="1670490"/>
            <a:ext cx="1778779" cy="215444"/>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Simplicity Intact Team modules:</a:t>
            </a:r>
          </a:p>
        </p:txBody>
      </p:sp>
      <p:sp>
        <p:nvSpPr>
          <p:cNvPr id="231" name="Rectangle 230"/>
          <p:cNvSpPr/>
          <p:nvPr/>
        </p:nvSpPr>
        <p:spPr>
          <a:xfrm>
            <a:off x="5740085" y="1675655"/>
            <a:ext cx="504000" cy="180000"/>
          </a:xfrm>
          <a:prstGeom prst="rect">
            <a:avLst/>
          </a:prstGeom>
          <a:noFill/>
          <a:ln w="3175">
            <a:solidFill>
              <a:srgbClr val="E6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800" b="0" i="0" u="none" strike="noStrike" kern="1200" cap="all" spc="0" normalizeH="0" baseline="0" noProof="0">
                <a:ln>
                  <a:noFill/>
                </a:ln>
                <a:solidFill>
                  <a:prstClr val="black"/>
                </a:solidFill>
                <a:effectLst/>
                <a:uLnTx/>
                <a:uFillTx/>
                <a:latin typeface="Century Gothic" panose="020B0502020202020204" pitchFamily="34" charset="0"/>
                <a:ea typeface="+mn-ea"/>
                <a:cs typeface="+mn-cs"/>
              </a:rPr>
              <a:t>Frame</a:t>
            </a:r>
          </a:p>
        </p:txBody>
      </p:sp>
      <p:sp>
        <p:nvSpPr>
          <p:cNvPr id="232" name="Rectangle 231"/>
          <p:cNvSpPr/>
          <p:nvPr/>
        </p:nvSpPr>
        <p:spPr>
          <a:xfrm>
            <a:off x="6347386" y="1675655"/>
            <a:ext cx="936000" cy="180000"/>
          </a:xfrm>
          <a:prstGeom prst="rect">
            <a:avLst/>
          </a:prstGeom>
          <a:noFill/>
          <a:ln w="3175">
            <a:solidFill>
              <a:srgbClr val="E6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800" b="0" i="0" u="none" strike="noStrike" kern="1200" cap="all" spc="0" normalizeH="0" baseline="0" noProof="0">
                <a:ln>
                  <a:noFill/>
                </a:ln>
                <a:solidFill>
                  <a:prstClr val="black"/>
                </a:solidFill>
                <a:effectLst/>
                <a:uLnTx/>
                <a:uFillTx/>
                <a:latin typeface="Century Gothic" panose="020B0502020202020204" pitchFamily="34" charset="0"/>
                <a:ea typeface="+mn-ea"/>
                <a:cs typeface="+mn-cs"/>
              </a:rPr>
              <a:t>Cooperation</a:t>
            </a:r>
          </a:p>
        </p:txBody>
      </p:sp>
      <p:sp>
        <p:nvSpPr>
          <p:cNvPr id="233" name="Rectangle 232"/>
          <p:cNvSpPr/>
          <p:nvPr/>
        </p:nvSpPr>
        <p:spPr>
          <a:xfrm>
            <a:off x="5066004" y="1675655"/>
            <a:ext cx="576000" cy="180000"/>
          </a:xfrm>
          <a:prstGeom prst="rect">
            <a:avLst/>
          </a:prstGeom>
          <a:noFill/>
          <a:ln w="3175">
            <a:solidFill>
              <a:srgbClr val="E6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800" b="0" i="0" u="none" strike="noStrike" kern="1200" cap="all" spc="0" normalizeH="0" baseline="0" noProof="0">
                <a:ln>
                  <a:noFill/>
                </a:ln>
                <a:solidFill>
                  <a:prstClr val="black"/>
                </a:solidFill>
                <a:effectLst/>
                <a:uLnTx/>
                <a:uFillTx/>
                <a:latin typeface="Century Gothic" panose="020B0502020202020204" pitchFamily="34" charset="0"/>
                <a:ea typeface="+mn-ea"/>
                <a:cs typeface="+mn-cs"/>
              </a:rPr>
              <a:t>Meetings</a:t>
            </a:r>
          </a:p>
        </p:txBody>
      </p:sp>
      <p:sp>
        <p:nvSpPr>
          <p:cNvPr id="234" name="Rectangle 233"/>
          <p:cNvSpPr/>
          <p:nvPr/>
        </p:nvSpPr>
        <p:spPr>
          <a:xfrm>
            <a:off x="4338519" y="1675655"/>
            <a:ext cx="648000" cy="180000"/>
          </a:xfrm>
          <a:prstGeom prst="rect">
            <a:avLst/>
          </a:prstGeom>
          <a:noFill/>
          <a:ln w="3175">
            <a:solidFill>
              <a:srgbClr val="E6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800" b="0" i="0" u="none" strike="noStrike" kern="1200" cap="all" spc="0" normalizeH="0" baseline="0" noProof="0">
                <a:ln>
                  <a:noFill/>
                </a:ln>
                <a:solidFill>
                  <a:prstClr val="black"/>
                </a:solidFill>
                <a:effectLst/>
                <a:uLnTx/>
                <a:uFillTx/>
                <a:latin typeface="Century Gothic" panose="020B0502020202020204" pitchFamily="34" charset="0"/>
                <a:ea typeface="+mn-ea"/>
                <a:cs typeface="+mn-cs"/>
              </a:rPr>
              <a:t>Feedback</a:t>
            </a:r>
          </a:p>
        </p:txBody>
      </p:sp>
      <p:sp>
        <p:nvSpPr>
          <p:cNvPr id="235" name="Rectangle 234"/>
          <p:cNvSpPr/>
          <p:nvPr/>
        </p:nvSpPr>
        <p:spPr>
          <a:xfrm>
            <a:off x="925134" y="1502039"/>
            <a:ext cx="1224000" cy="504000"/>
          </a:xfrm>
          <a:prstGeom prst="rect">
            <a:avLst/>
          </a:prstGeom>
          <a:solidFill>
            <a:srgbClr val="E6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1312" rtl="0" eaLnBrk="1" fontAlgn="auto" latinLnBrk="0" hangingPunct="1">
              <a:lnSpc>
                <a:spcPct val="100000"/>
              </a:lnSpc>
              <a:spcBef>
                <a:spcPts val="0"/>
              </a:spcBef>
              <a:spcAft>
                <a:spcPts val="0"/>
              </a:spcAft>
              <a:buClrTx/>
              <a:buSzTx/>
              <a:buFontTx/>
              <a:buNone/>
              <a:tabLst/>
              <a:defRPr/>
            </a:pPr>
            <a:r>
              <a:rPr kumimoji="0" lang="en-GB" sz="900" b="0" i="0" u="none" strike="noStrike" kern="1200" cap="all" spc="0" normalizeH="0" baseline="0" noProof="0">
                <a:ln>
                  <a:noFill/>
                </a:ln>
                <a:solidFill>
                  <a:srgbClr val="FFFFFF"/>
                </a:solidFill>
                <a:effectLst/>
                <a:uLnTx/>
                <a:uFillTx/>
                <a:latin typeface="Century Gothic" panose="020B0502020202020204" pitchFamily="34" charset="0"/>
                <a:ea typeface="+mn-ea"/>
                <a:cs typeface="+mn-cs"/>
              </a:rPr>
              <a:t>Simplicity in action</a:t>
            </a:r>
          </a:p>
        </p:txBody>
      </p:sp>
      <p:sp>
        <p:nvSpPr>
          <p:cNvPr id="239" name="Rectangle 238"/>
          <p:cNvSpPr/>
          <p:nvPr/>
        </p:nvSpPr>
        <p:spPr>
          <a:xfrm>
            <a:off x="486070" y="4619408"/>
            <a:ext cx="360000" cy="24523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58643" tIns="29322" rIns="58643" bIns="29322" numCol="1" spcCol="0" rtlCol="0" fromWordArt="0" anchor="ctr" anchorCtr="0" forceAA="0" compatLnSpc="1">
            <a:prstTxWarp prst="textNoShape">
              <a:avLst/>
            </a:prstTxWarp>
            <a:noAutofit/>
          </a:bodyPr>
          <a:lstStyle/>
          <a:p>
            <a:pPr marL="0" marR="0" lvl="0" indent="0" algn="ctr" defTabSz="945988" rtl="0" eaLnBrk="1" fontAlgn="ctr"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prstClr val="white"/>
                </a:solidFill>
                <a:effectLst/>
                <a:uLnTx/>
                <a:uFillTx/>
                <a:latin typeface="Century Gothic" panose="020B0502020202020204" pitchFamily="34" charset="0"/>
                <a:ea typeface="+mn-ea"/>
                <a:cs typeface="+mn-cs"/>
              </a:rPr>
              <a:t>F</a:t>
            </a:r>
          </a:p>
        </p:txBody>
      </p:sp>
      <p:sp>
        <p:nvSpPr>
          <p:cNvPr id="52" name="Rectangle 51">
            <a:hlinkClick r:id="rId16" action="ppaction://hlinksldjump"/>
          </p:cNvPr>
          <p:cNvSpPr/>
          <p:nvPr/>
        </p:nvSpPr>
        <p:spPr>
          <a:xfrm>
            <a:off x="7953375" y="2399742"/>
            <a:ext cx="4116877" cy="180000"/>
          </a:xfrm>
          <a:prstGeom prst="rect">
            <a:avLst/>
          </a:prstGeom>
          <a:solidFill>
            <a:schemeClr val="bg1">
              <a:lumMod val="85000"/>
            </a:schemeClr>
          </a:solidFill>
          <a:ln w="3175">
            <a:solidFill>
              <a:srgbClr val="E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45988"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rPr>
              <a:t>DIGITAL ACTIVATION WORKSHOP (WINE GAME)</a:t>
            </a:r>
          </a:p>
        </p:txBody>
      </p:sp>
      <p:sp>
        <p:nvSpPr>
          <p:cNvPr id="53" name="Rectangle 52"/>
          <p:cNvSpPr/>
          <p:nvPr/>
        </p:nvSpPr>
        <p:spPr>
          <a:xfrm>
            <a:off x="925134" y="2115368"/>
            <a:ext cx="1224000" cy="503999"/>
          </a:xfrm>
          <a:prstGeom prst="rect">
            <a:avLst/>
          </a:prstGeom>
          <a:solidFill>
            <a:srgbClr val="E6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1312" rtl="0" eaLnBrk="1" fontAlgn="auto" latinLnBrk="0" hangingPunct="1">
              <a:lnSpc>
                <a:spcPct val="100000"/>
              </a:lnSpc>
              <a:spcBef>
                <a:spcPts val="0"/>
              </a:spcBef>
              <a:spcAft>
                <a:spcPts val="0"/>
              </a:spcAft>
              <a:buClrTx/>
              <a:buSzTx/>
              <a:buFontTx/>
              <a:buNone/>
              <a:tabLst/>
              <a:defRPr/>
            </a:pPr>
            <a:r>
              <a:rPr kumimoji="0" lang="en-GB" sz="900" b="0" i="0" u="none" strike="noStrike" kern="1200" cap="all" spc="0" normalizeH="0" baseline="0" noProof="0">
                <a:ln>
                  <a:noFill/>
                </a:ln>
                <a:solidFill>
                  <a:srgbClr val="FFFFFF"/>
                </a:solidFill>
                <a:effectLst/>
                <a:uLnTx/>
                <a:uFillTx/>
                <a:latin typeface="Century Gothic" panose="020B0502020202020204" pitchFamily="34" charset="0"/>
                <a:ea typeface="+mn-ea"/>
                <a:cs typeface="+mn-cs"/>
              </a:rPr>
              <a:t>Digital Activation</a:t>
            </a:r>
          </a:p>
        </p:txBody>
      </p:sp>
      <p:sp>
        <p:nvSpPr>
          <p:cNvPr id="54" name="Rectangle 53"/>
          <p:cNvSpPr/>
          <p:nvPr/>
        </p:nvSpPr>
        <p:spPr>
          <a:xfrm>
            <a:off x="103810" y="1502038"/>
            <a:ext cx="288000" cy="1117329"/>
          </a:xfrm>
          <a:prstGeom prst="rect">
            <a:avLst/>
          </a:prstGeom>
          <a:solidFill>
            <a:srgbClr val="920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451312" rtl="0" eaLnBrk="1" fontAlgn="ctr"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srgbClr val="FFFFFF"/>
                </a:solidFill>
                <a:effectLst/>
                <a:uLnTx/>
                <a:uFillTx/>
                <a:latin typeface="Century Gothic" panose="020B0502020202020204" pitchFamily="34" charset="0"/>
                <a:ea typeface="+mn-ea"/>
                <a:cs typeface="+mn-cs"/>
              </a:rPr>
              <a:t>PRESCRIBED</a:t>
            </a:r>
          </a:p>
        </p:txBody>
      </p:sp>
      <p:sp>
        <p:nvSpPr>
          <p:cNvPr id="55" name="Rectangle 54"/>
          <p:cNvSpPr/>
          <p:nvPr/>
        </p:nvSpPr>
        <p:spPr>
          <a:xfrm>
            <a:off x="454316" y="1502039"/>
            <a:ext cx="360000" cy="1117329"/>
          </a:xfrm>
          <a:prstGeom prst="rect">
            <a:avLst/>
          </a:prstGeom>
          <a:solidFill>
            <a:srgbClr val="E6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0" tIns="29322" rIns="0" bIns="29322" numCol="1" spcCol="0" rtlCol="0" fromWordArt="0" anchor="ctr" anchorCtr="0" forceAA="0" compatLnSpc="1">
            <a:prstTxWarp prst="textNoShape">
              <a:avLst/>
            </a:prstTxWarp>
            <a:noAutofit/>
          </a:bodyPr>
          <a:lstStyle/>
          <a:p>
            <a:pPr marL="0" marR="0" lvl="0" indent="0" algn="ctr" defTabSz="945988" rtl="0" eaLnBrk="1" fontAlgn="ctr" latinLnBrk="0" hangingPunct="1">
              <a:lnSpc>
                <a:spcPct val="100000"/>
              </a:lnSpc>
              <a:spcBef>
                <a:spcPts val="0"/>
              </a:spcBef>
              <a:spcAft>
                <a:spcPts val="0"/>
              </a:spcAft>
              <a:buClrTx/>
              <a:buSzTx/>
              <a:buFontTx/>
              <a:buNone/>
              <a:tabLst/>
              <a:defRPr/>
            </a:pPr>
            <a:r>
              <a:rPr kumimoji="0" lang="en-GB" sz="900" b="0" i="0" u="none" strike="noStrike" kern="1200" cap="all" spc="0" normalizeH="0" baseline="0" noProof="0">
                <a:ln>
                  <a:noFill/>
                </a:ln>
                <a:solidFill>
                  <a:prstClr val="white"/>
                </a:solidFill>
                <a:effectLst/>
                <a:uLnTx/>
                <a:uFillTx/>
                <a:latin typeface="Century Gothic" panose="020B0502020202020204" pitchFamily="34" charset="0"/>
                <a:ea typeface="+mn-ea"/>
                <a:cs typeface="+mn-cs"/>
              </a:rPr>
              <a:t>Business Must</a:t>
            </a:r>
          </a:p>
        </p:txBody>
      </p:sp>
    </p:spTree>
    <p:extLst>
      <p:ext uri="{BB962C8B-B14F-4D97-AF65-F5344CB8AC3E}">
        <p14:creationId xmlns:p14="http://schemas.microsoft.com/office/powerpoint/2010/main" val="239979692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t>POWER BI ESSENTIAL</a:t>
            </a:r>
          </a:p>
        </p:txBody>
      </p:sp>
      <p:sp>
        <p:nvSpPr>
          <p:cNvPr id="5" name="Rectangle 4"/>
          <p:cNvSpPr/>
          <p:nvPr/>
        </p:nvSpPr>
        <p:spPr>
          <a:xfrm>
            <a:off x="561975" y="1036436"/>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Learning Objectives</a:t>
            </a:r>
          </a:p>
          <a:p>
            <a:pPr marL="180975" indent="-180975" defTabSz="457147">
              <a:buFont typeface="Arial" panose="020B0604020202020204" pitchFamily="34" charset="0"/>
              <a:buChar char="•"/>
              <a:defRPr/>
            </a:pPr>
            <a:r>
              <a:rPr lang="en-US" sz="1200">
                <a:solidFill>
                  <a:srgbClr val="414241"/>
                </a:solidFill>
                <a:latin typeface="Century Gothic"/>
                <a:ea typeface="AvantGarde Bk BT Book" charset="0"/>
                <a:cs typeface="AvantGarde Bk BT Book" charset="0"/>
              </a:rPr>
              <a:t>Build local dashboards based on one or two local excel files with L'Oréal security constraints</a:t>
            </a:r>
          </a:p>
          <a:p>
            <a:pPr marL="180975" indent="-180975" defTabSz="457147">
              <a:buFont typeface="Arial" panose="020B0604020202020204" pitchFamily="34" charset="0"/>
              <a:buChar char="•"/>
              <a:defRPr/>
            </a:pPr>
            <a:endParaRPr lang="en-US" sz="1200">
              <a:solidFill>
                <a:srgbClr val="414241"/>
              </a:solidFill>
              <a:latin typeface="Century Gothic"/>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Target</a:t>
            </a:r>
          </a:p>
          <a:p>
            <a:pPr defTabSz="457147">
              <a:defRPr/>
            </a:pPr>
            <a:r>
              <a:rPr lang="en-US" altLang="zh-CN" sz="1200">
                <a:solidFill>
                  <a:srgbClr val="414241"/>
                </a:solidFill>
                <a:latin typeface="Century Gothic"/>
                <a:ea typeface="+mn-lt"/>
                <a:cs typeface="Calibri" panose="020F0502020204030204"/>
              </a:rPr>
              <a:t>All who needs to use Power BI</a:t>
            </a:r>
          </a:p>
          <a:p>
            <a:pPr defTabSz="457147">
              <a:defRPr/>
            </a:pPr>
            <a:endParaRPr lang="en-US" sz="1200">
              <a:solidFill>
                <a:srgbClr val="414241"/>
              </a:solidFill>
              <a:latin typeface="Century Gothic"/>
              <a:ea typeface="+mn-lt"/>
              <a:cs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altLang="zh-CN" sz="1200" b="0" i="0" u="none" strike="noStrike" kern="1200" cap="none" spc="0" normalizeH="0" noProof="0">
              <a:ln>
                <a:noFill/>
              </a:ln>
              <a:solidFill>
                <a:srgbClr val="414241"/>
              </a:solidFill>
              <a:effectLst/>
              <a:uLnTx/>
              <a:uFillTx/>
              <a:latin typeface="Century Gothic"/>
              <a:ea typeface="+mn-lt"/>
              <a:cs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Excel level 2</a:t>
            </a: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3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477734"/>
            <a:ext cx="2455710"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ea"/>
                <a:cs typeface="+mn-cs"/>
              </a:rPr>
              <a:t>Duration: </a:t>
            </a:r>
            <a:r>
              <a:rPr lang="en-US" sz="1200" b="1">
                <a:solidFill>
                  <a:srgbClr val="414241"/>
                </a:solidFill>
                <a:latin typeface="Century Gothic"/>
              </a:rPr>
              <a:t>3</a:t>
            </a:r>
            <a:r>
              <a:rPr kumimoji="0" lang="en-US" sz="1200" b="1" i="0" u="none" strike="noStrike" kern="1200" cap="none" spc="0" normalizeH="0" baseline="0" noProof="0">
                <a:ln>
                  <a:noFill/>
                </a:ln>
                <a:solidFill>
                  <a:srgbClr val="414241"/>
                </a:solidFill>
                <a:effectLst/>
                <a:uLnTx/>
                <a:uFillTx/>
                <a:latin typeface="Century Gothic"/>
                <a:ea typeface="+mn-ea"/>
                <a:cs typeface="+mn-cs"/>
              </a:rPr>
              <a:t> hours</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8" name="Rectangle 7"/>
          <p:cNvSpPr/>
          <p:nvPr/>
        </p:nvSpPr>
        <p:spPr>
          <a:xfrm>
            <a:off x="9288614" y="3704615"/>
            <a:ext cx="2655735"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 code: </a:t>
            </a:r>
            <a:r>
              <a:rPr lang="en-US" sz="1200" b="1">
                <a:solidFill>
                  <a:srgbClr val="414241"/>
                </a:solidFill>
                <a:latin typeface="Century Gothic" panose="020B0502020202020204" pitchFamily="34" charset="0"/>
              </a:rPr>
              <a:t>local</a:t>
            </a:r>
            <a:endPar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5" name="Rectangle 14"/>
          <p:cNvSpPr/>
          <p:nvPr/>
        </p:nvSpPr>
        <p:spPr>
          <a:xfrm>
            <a:off x="9288615" y="4224391"/>
            <a:ext cx="2256049"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Center:</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a:t>
            </a:r>
            <a:r>
              <a:rPr kumimoji="0" lang="en-US" altLang="zh-CN"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oc</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al</a:t>
            </a:r>
          </a:p>
        </p:txBody>
      </p:sp>
      <p:sp>
        <p:nvSpPr>
          <p:cNvPr id="16" name="Rectangle 15"/>
          <p:cNvSpPr/>
          <p:nvPr/>
        </p:nvSpPr>
        <p:spPr>
          <a:xfrm>
            <a:off x="9288615" y="4938438"/>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Training cost: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local</a:t>
            </a:r>
            <a:endParaRPr kumimoji="0" lang="en-US" sz="11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1" name="Rectangle 40"/>
          <p:cNvSpPr/>
          <p:nvPr/>
        </p:nvSpPr>
        <p:spPr>
          <a:xfrm>
            <a:off x="9288614" y="1878824"/>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local</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English</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err="1">
                <a:ln>
                  <a:noFill/>
                </a:ln>
                <a:solidFill>
                  <a:srgbClr val="414241"/>
                </a:solidFill>
                <a:effectLst/>
                <a:uLnTx/>
                <a:uFillTx/>
                <a:latin typeface="Century Gothic" panose="020B0502020202020204" pitchFamily="34" charset="0"/>
                <a:ea typeface="+mn-ea"/>
                <a:cs typeface="+mn-cs"/>
              </a:rPr>
              <a:t>forMetris</a:t>
            </a: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a:t>
            </a:r>
            <a:r>
              <a:rPr lang="en-US" sz="1200" b="1" noProof="0">
                <a:solidFill>
                  <a:srgbClr val="414241"/>
                </a:solidFill>
                <a:latin typeface="Century Gothic" panose="020B0502020202020204" pitchFamily="34" charset="0"/>
              </a:rPr>
              <a:t>2</a:t>
            </a:r>
            <a:endPar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8" name="ZoneTexte 17"/>
          <p:cNvSpPr txBox="1"/>
          <p:nvPr/>
        </p:nvSpPr>
        <p:spPr>
          <a:xfrm>
            <a:off x="11777196" y="37787"/>
            <a:ext cx="309700" cy="307777"/>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lumMod val="65000"/>
                  </a:prstClr>
                </a:solidFill>
                <a:effectLst/>
                <a:uLnTx/>
                <a:uFillTx/>
                <a:latin typeface="Century Gothic" panose="020B0502020202020204" pitchFamily="34" charset="0"/>
                <a:ea typeface="AvantGarde Bk BT Book" charset="0"/>
                <a:cs typeface="AvantGarde Bk BT Book" charset="0"/>
              </a:rPr>
              <a:t>IT</a:t>
            </a:r>
          </a:p>
        </p:txBody>
      </p:sp>
      <p:pic>
        <p:nvPicPr>
          <p:cNvPr id="14" name="Image 13">
            <a:hlinkClick r:id="" action="ppaction://noaction"/>
          </p:cNvPr>
          <p:cNvPicPr>
            <a:picLocks noChangeAspect="1"/>
          </p:cNvPicPr>
          <p:nvPr/>
        </p:nvPicPr>
        <p:blipFill rotWithShape="1">
          <a:blip r:embed="rId3" cstate="print">
            <a:extLst>
              <a:ext uri="{28A0092B-C50C-407E-A947-70E740481C1C}">
                <a14:useLocalDpi xmlns:a14="http://schemas.microsoft.com/office/drawing/2010/main" val="0"/>
              </a:ext>
            </a:extLst>
          </a:blip>
          <a:srcRect l="15211" t="3218" r="17357" b="15096"/>
          <a:stretch/>
        </p:blipFill>
        <p:spPr>
          <a:xfrm>
            <a:off x="11635890" y="6301604"/>
            <a:ext cx="352289" cy="426751"/>
          </a:xfrm>
          <a:prstGeom prst="rect">
            <a:avLst/>
          </a:prstGeom>
        </p:spPr>
      </p:pic>
      <p:sp>
        <p:nvSpPr>
          <p:cNvPr id="20" name="Rectangle 19"/>
          <p:cNvSpPr/>
          <p:nvPr/>
        </p:nvSpPr>
        <p:spPr>
          <a:xfrm>
            <a:off x="9288615" y="1174565"/>
            <a:ext cx="2455710"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sym typeface="Wingdings" panose="05000000000000000000" pitchFamily="2" charset="2"/>
              </a:rPr>
              <a:t>Prescribed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sym typeface="Wingdings" panose="05000000000000000000" pitchFamily="2" charset="2"/>
              </a:rPr>
              <a:t> Business Must</a:t>
            </a: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427979073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marL="457200" indent="-457200">
              <a:buFont typeface="Wingdings" panose="05000000000000000000" pitchFamily="2" charset="2"/>
              <a:buChar char="Ø"/>
            </a:pPr>
            <a:r>
              <a:rPr lang="en-US"/>
              <a:t>POWER BI DEEP DIVE</a:t>
            </a:r>
          </a:p>
        </p:txBody>
      </p:sp>
      <p:sp>
        <p:nvSpPr>
          <p:cNvPr id="5" name="Rectangle 4"/>
          <p:cNvSpPr/>
          <p:nvPr/>
        </p:nvSpPr>
        <p:spPr>
          <a:xfrm>
            <a:off x="561975" y="1036436"/>
            <a:ext cx="7651715" cy="5048985"/>
          </a:xfrm>
          <a:prstGeom prst="rect">
            <a:avLst/>
          </a:prstGeom>
          <a:noFill/>
        </p:spPr>
        <p:txBody>
          <a:bodyPr wrap="square" lIns="91436" tIns="45718" rIns="91436" bIns="45718" anchor="t">
            <a:no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Learning Objectives</a:t>
            </a:r>
          </a:p>
          <a:p>
            <a:pPr marL="180975" indent="-180975" defTabSz="457147">
              <a:buFont typeface="Arial" panose="020B0604020202020204" pitchFamily="34" charset="0"/>
              <a:buChar char="•"/>
              <a:defRPr/>
            </a:pPr>
            <a:r>
              <a:rPr lang="en-US" sz="1200">
                <a:solidFill>
                  <a:srgbClr val="414241"/>
                </a:solidFill>
                <a:latin typeface="Century Gothic"/>
                <a:ea typeface="AvantGarde Bk BT Book" charset="0"/>
                <a:cs typeface="AvantGarde Bk BT Book" charset="0"/>
              </a:rPr>
              <a:t>Creating and publishing global dashboards on Office 365 with multiple data sources</a:t>
            </a: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Target</a:t>
            </a:r>
          </a:p>
          <a:p>
            <a:pPr defTabSz="457147">
              <a:defRPr/>
            </a:pPr>
            <a:r>
              <a:rPr lang="en-US" sz="1200">
                <a:solidFill>
                  <a:srgbClr val="414241"/>
                </a:solidFill>
                <a:latin typeface="Century Gothic"/>
                <a:ea typeface="+mn-lt"/>
                <a:cs typeface="Calibri" panose="020F0502020204030204"/>
              </a:rPr>
              <a:t>IT, Data Scientist, Controlling, Data Analyst</a:t>
            </a:r>
            <a:endParaRPr lang="en-US" altLang="zh-CN" sz="1200">
              <a:solidFill>
                <a:srgbClr val="414241"/>
              </a:solidFill>
              <a:latin typeface="Century Gothic"/>
              <a:ea typeface="+mn-lt"/>
              <a:cs typeface="Calibri" panose="020F0502020204030204"/>
            </a:endParaRPr>
          </a:p>
          <a:p>
            <a:pPr defTabSz="457147">
              <a:defRPr/>
            </a:pPr>
            <a:endParaRPr lang="en-US" sz="1200">
              <a:solidFill>
                <a:srgbClr val="414241"/>
              </a:solidFill>
              <a:latin typeface="Century Gothic"/>
              <a:ea typeface="+mn-lt"/>
              <a:cs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Tx/>
              <a:buNone/>
              <a:tabLst/>
              <a:defRPr/>
            </a:pPr>
            <a:endParaRPr kumimoji="0" lang="en-US" altLang="zh-CN" sz="1200" b="0" i="0" u="none" strike="noStrike" kern="1200" cap="none" spc="0" normalizeH="0" noProof="0">
              <a:ln>
                <a:noFill/>
              </a:ln>
              <a:solidFill>
                <a:srgbClr val="414241"/>
              </a:solidFill>
              <a:effectLst/>
              <a:uLnTx/>
              <a:uFillTx/>
              <a:latin typeface="Century Gothic"/>
              <a:ea typeface="+mn-lt"/>
              <a:cs typeface="Calibri" panose="020F0502020204030204"/>
            </a:endParaRP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414241"/>
                </a:solidFill>
                <a:effectLst/>
                <a:uLnTx/>
                <a:uFillTx/>
                <a:latin typeface="Century Gothic"/>
                <a:ea typeface="AvantGarde Bk BT Book" charset="0"/>
                <a:cs typeface="AvantGarde Bk BT Book" charset="0"/>
              </a:rPr>
              <a:t>Prerequisite</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rPr>
              <a:t>Excel level 2</a:t>
            </a:r>
            <a:r>
              <a:rPr kumimoji="0" lang="en-US" sz="1200" b="0" i="0" u="none" strike="noStrike" kern="1200" cap="none" spc="0" normalizeH="0" noProof="0">
                <a:ln>
                  <a:noFill/>
                </a:ln>
                <a:solidFill>
                  <a:srgbClr val="414241"/>
                </a:solidFill>
                <a:effectLst/>
                <a:uLnTx/>
                <a:uFillTx/>
                <a:latin typeface="Century Gothic"/>
                <a:ea typeface="AvantGarde Bk BT Book" charset="0"/>
                <a:cs typeface="AvantGarde Bk BT Book" charset="0"/>
              </a:rPr>
              <a:t> or already know how to construct first dashboard</a:t>
            </a:r>
            <a:endParaRPr kumimoji="0" lang="en-US" sz="1200" b="0" i="0" u="none" strike="noStrike" kern="1200" cap="none" spc="0" normalizeH="0" baseline="0" noProof="0">
              <a:ln>
                <a:noFill/>
              </a:ln>
              <a:solidFill>
                <a:srgbClr val="414241"/>
              </a:solidFill>
              <a:effectLst/>
              <a:uLnTx/>
              <a:uFillTx/>
              <a:latin typeface="Century Gothic"/>
              <a:ea typeface="AvantGarde Bk BT Book" charset="0"/>
              <a:cs typeface="AvantGarde Bk BT Book" charset="0"/>
            </a:endParaRP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a:p>
            <a:pPr marL="171450" marR="0" lvl="0" indent="-171450" algn="l" defTabSz="4571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300" b="0" i="0" u="none" strike="noStrike" kern="1200" cap="none" spc="0" normalizeH="0" baseline="0" noProof="0">
              <a:ln>
                <a:noFill/>
              </a:ln>
              <a:solidFill>
                <a:srgbClr val="414241"/>
              </a:solidFill>
              <a:effectLst/>
              <a:uLnTx/>
              <a:uFillTx/>
              <a:latin typeface="Century Gothic" panose="020B0502020202020204" pitchFamily="34" charset="0"/>
              <a:ea typeface="AvantGarde Bk BT Book" charset="0"/>
              <a:cs typeface="AvantGarde Bk BT Book" charset="0"/>
            </a:endParaRPr>
          </a:p>
        </p:txBody>
      </p:sp>
      <p:sp>
        <p:nvSpPr>
          <p:cNvPr id="6" name="Rectangle 5"/>
          <p:cNvSpPr/>
          <p:nvPr/>
        </p:nvSpPr>
        <p:spPr>
          <a:xfrm>
            <a:off x="9288615" y="2477734"/>
            <a:ext cx="2455710" cy="276999"/>
          </a:xfrm>
          <a:prstGeom prst="rect">
            <a:avLst/>
          </a:prstGeom>
        </p:spPr>
        <p:txBody>
          <a:bodyPr wrap="square" anchor="t">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a:ea typeface="+mn-ea"/>
                <a:cs typeface="+mn-cs"/>
              </a:rPr>
              <a:t>Duration: </a:t>
            </a:r>
            <a:r>
              <a:rPr lang="en-US" sz="1200" b="1">
                <a:solidFill>
                  <a:srgbClr val="414241"/>
                </a:solidFill>
                <a:latin typeface="Century Gothic"/>
              </a:rPr>
              <a:t>2</a:t>
            </a:r>
            <a:r>
              <a:rPr kumimoji="0" lang="en-US" sz="1200" b="1" i="0" u="none" strike="noStrike" kern="1200" cap="none" spc="0" normalizeH="0" baseline="0" noProof="0">
                <a:ln>
                  <a:noFill/>
                </a:ln>
                <a:solidFill>
                  <a:srgbClr val="414241"/>
                </a:solidFill>
                <a:effectLst/>
                <a:uLnTx/>
                <a:uFillTx/>
                <a:latin typeface="Century Gothic"/>
                <a:ea typeface="+mn-ea"/>
                <a:cs typeface="+mn-cs"/>
              </a:rPr>
              <a:t> days</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8" name="Rectangle 7"/>
          <p:cNvSpPr/>
          <p:nvPr/>
        </p:nvSpPr>
        <p:spPr>
          <a:xfrm>
            <a:off x="9288614" y="3704615"/>
            <a:ext cx="2655735" cy="276999"/>
          </a:xfrm>
          <a:prstGeom prst="rect">
            <a:avLst/>
          </a:prstGeom>
        </p:spPr>
        <p:txBody>
          <a:bodyPr wrap="square">
            <a:spAutoFit/>
          </a:bodyPr>
          <a:lstStyle/>
          <a:p>
            <a:pPr lvl="0" defTabSz="457147">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 code: </a:t>
            </a:r>
            <a:r>
              <a:rPr lang="en-US" sz="1200" b="1">
                <a:solidFill>
                  <a:srgbClr val="414241"/>
                </a:solidFill>
                <a:latin typeface="Century Gothic" panose="020B0502020202020204" pitchFamily="34" charset="0"/>
              </a:rPr>
              <a:t>36024</a:t>
            </a:r>
          </a:p>
        </p:txBody>
      </p:sp>
      <p:sp>
        <p:nvSpPr>
          <p:cNvPr id="15" name="Rectangle 14"/>
          <p:cNvSpPr/>
          <p:nvPr/>
        </p:nvSpPr>
        <p:spPr>
          <a:xfrm>
            <a:off x="9288615" y="4224391"/>
            <a:ext cx="2256049"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Learning Center:</a:t>
            </a:r>
          </a:p>
          <a:p>
            <a:pPr lvl="0" defTabSz="457147">
              <a:defRPr/>
            </a:pPr>
            <a:r>
              <a:rPr lang="en-US" sz="1200" b="1">
                <a:solidFill>
                  <a:srgbClr val="414241"/>
                </a:solidFill>
                <a:latin typeface="Century Gothic" panose="020B0502020202020204" pitchFamily="34" charset="0"/>
              </a:rPr>
              <a:t>Learning - APAC</a:t>
            </a:r>
          </a:p>
        </p:txBody>
      </p:sp>
      <p:sp>
        <p:nvSpPr>
          <p:cNvPr id="16" name="Rectangle 15"/>
          <p:cNvSpPr/>
          <p:nvPr/>
        </p:nvSpPr>
        <p:spPr>
          <a:xfrm>
            <a:off x="9288615" y="4938438"/>
            <a:ext cx="2188551" cy="276999"/>
          </a:xfrm>
          <a:prstGeom prst="rect">
            <a:avLst/>
          </a:prstGeom>
        </p:spPr>
        <p:txBody>
          <a:bodyPr wrap="square">
            <a:spAutoFit/>
          </a:bodyPr>
          <a:lstStyle/>
          <a:p>
            <a:pPr lvl="0" defTabSz="457147">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Training cost: </a:t>
            </a:r>
            <a:r>
              <a:rPr lang="en-US" sz="1200" b="1">
                <a:solidFill>
                  <a:srgbClr val="414241"/>
                </a:solidFill>
                <a:latin typeface="Century Gothic" panose="020B0502020202020204" pitchFamily="34" charset="0"/>
              </a:rPr>
              <a:t>RMB 16,000</a:t>
            </a:r>
            <a:endParaRPr lang="en-US" sz="1100" b="1">
              <a:solidFill>
                <a:srgbClr val="414241"/>
              </a:solidFill>
              <a:latin typeface="Century Gothic" panose="020B0502020202020204" pitchFamily="34" charset="0"/>
            </a:endParaRPr>
          </a:p>
        </p:txBody>
      </p:sp>
      <p:sp>
        <p:nvSpPr>
          <p:cNvPr id="41" name="Rectangle 40"/>
          <p:cNvSpPr/>
          <p:nvPr/>
        </p:nvSpPr>
        <p:spPr>
          <a:xfrm>
            <a:off x="9288614" y="1878824"/>
            <a:ext cx="2188551"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Location: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rotate based on needs</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44" name="Rectangle 43"/>
          <p:cNvSpPr/>
          <p:nvPr/>
        </p:nvSpPr>
        <p:spPr>
          <a:xfrm>
            <a:off x="9288614" y="3093889"/>
            <a:ext cx="2346337"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Language: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English</a:t>
            </a:r>
            <a:endParaRPr kumimoji="0" lang="en-US" sz="9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39" name="Rectangle 38"/>
          <p:cNvSpPr/>
          <p:nvPr/>
        </p:nvSpPr>
        <p:spPr>
          <a:xfrm>
            <a:off x="9288615" y="5543121"/>
            <a:ext cx="2188551" cy="276999"/>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err="1">
                <a:ln>
                  <a:noFill/>
                </a:ln>
                <a:solidFill>
                  <a:srgbClr val="414241"/>
                </a:solidFill>
                <a:effectLst/>
                <a:uLnTx/>
                <a:uFillTx/>
                <a:latin typeface="Century Gothic" panose="020B0502020202020204" pitchFamily="34" charset="0"/>
                <a:ea typeface="+mn-ea"/>
                <a:cs typeface="+mn-cs"/>
              </a:rPr>
              <a:t>forMetris</a:t>
            </a: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 </a:t>
            </a:r>
            <a:r>
              <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rPr>
              <a:t>level </a:t>
            </a:r>
            <a:r>
              <a:rPr lang="en-US" sz="1200" b="1">
                <a:solidFill>
                  <a:srgbClr val="414241"/>
                </a:solidFill>
                <a:latin typeface="Century Gothic" panose="020B0502020202020204" pitchFamily="34" charset="0"/>
              </a:rPr>
              <a:t>3</a:t>
            </a:r>
            <a:endParaRPr kumimoji="0" lang="en-US" sz="1200" b="1"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
        <p:nvSpPr>
          <p:cNvPr id="18" name="ZoneTexte 17"/>
          <p:cNvSpPr txBox="1"/>
          <p:nvPr/>
        </p:nvSpPr>
        <p:spPr>
          <a:xfrm>
            <a:off x="11777196" y="37787"/>
            <a:ext cx="309700" cy="307777"/>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lumMod val="65000"/>
                  </a:prstClr>
                </a:solidFill>
                <a:effectLst/>
                <a:uLnTx/>
                <a:uFillTx/>
                <a:latin typeface="Century Gothic" panose="020B0502020202020204" pitchFamily="34" charset="0"/>
                <a:ea typeface="AvantGarde Bk BT Book" charset="0"/>
                <a:cs typeface="AvantGarde Bk BT Book" charset="0"/>
              </a:rPr>
              <a:t>IT</a:t>
            </a:r>
          </a:p>
        </p:txBody>
      </p:sp>
      <p:pic>
        <p:nvPicPr>
          <p:cNvPr id="14" name="Image 13">
            <a:hlinkClick r:id="" action="ppaction://noaction"/>
          </p:cNvPr>
          <p:cNvPicPr>
            <a:picLocks noChangeAspect="1"/>
          </p:cNvPicPr>
          <p:nvPr/>
        </p:nvPicPr>
        <p:blipFill rotWithShape="1">
          <a:blip r:embed="rId3" cstate="print">
            <a:extLst>
              <a:ext uri="{28A0092B-C50C-407E-A947-70E740481C1C}">
                <a14:useLocalDpi xmlns:a14="http://schemas.microsoft.com/office/drawing/2010/main" val="0"/>
              </a:ext>
            </a:extLst>
          </a:blip>
          <a:srcRect l="15211" t="3218" r="17357" b="15096"/>
          <a:stretch/>
        </p:blipFill>
        <p:spPr>
          <a:xfrm>
            <a:off x="11635890" y="6301604"/>
            <a:ext cx="352289" cy="426751"/>
          </a:xfrm>
          <a:prstGeom prst="rect">
            <a:avLst/>
          </a:prstGeom>
        </p:spPr>
      </p:pic>
      <p:sp>
        <p:nvSpPr>
          <p:cNvPr id="20" name="Rectangle 19"/>
          <p:cNvSpPr/>
          <p:nvPr/>
        </p:nvSpPr>
        <p:spPr>
          <a:xfrm>
            <a:off x="9288615" y="1174565"/>
            <a:ext cx="2455710" cy="461665"/>
          </a:xfrm>
          <a:prstGeom prst="rect">
            <a:avLst/>
          </a:prstGeom>
        </p:spPr>
        <p:txBody>
          <a:bodyPr wrap="square">
            <a:spAutoFit/>
          </a:bodyPr>
          <a:lstStyle/>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sym typeface="Wingdings" panose="05000000000000000000" pitchFamily="2" charset="2"/>
              </a:rPr>
              <a:t>Prescribed Learning:</a:t>
            </a:r>
          </a:p>
          <a:p>
            <a:pPr marL="0" marR="0" lvl="0" indent="0" algn="l" defTabSz="45714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sym typeface="Wingdings" panose="05000000000000000000" pitchFamily="2" charset="2"/>
              </a:rPr>
              <a:t> Business Must</a:t>
            </a:r>
            <a:endParaRPr kumimoji="0" lang="en-US" sz="1200" b="0" i="0" u="none" strike="noStrike" kern="1200" cap="none" spc="0" normalizeH="0" baseline="0" noProof="0">
              <a:ln>
                <a:noFill/>
              </a:ln>
              <a:solidFill>
                <a:srgbClr val="414241"/>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3075309139"/>
      </p:ext>
    </p:extLst>
  </p:cSld>
  <p:clrMapOvr>
    <a:masterClrMapping/>
  </p:clrMapOvr>
</p:sld>
</file>

<file path=ppt/theme/theme1.xml><?xml version="1.0" encoding="utf-8"?>
<a:theme xmlns:a="http://schemas.openxmlformats.org/drawingml/2006/main" name="2_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onception personnalisé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efault Theme">
  <a:themeElements>
    <a:clrScheme name="Talent Journey">
      <a:dk1>
        <a:srgbClr val="000000"/>
      </a:dk1>
      <a:lt1>
        <a:srgbClr val="FFFFFF"/>
      </a:lt1>
      <a:dk2>
        <a:srgbClr val="999999"/>
      </a:dk2>
      <a:lt2>
        <a:srgbClr val="FFFFFF"/>
      </a:lt2>
      <a:accent1>
        <a:srgbClr val="1C59A6"/>
      </a:accent1>
      <a:accent2>
        <a:srgbClr val="3AA737"/>
      </a:accent2>
      <a:accent3>
        <a:srgbClr val="AF1919"/>
      </a:accent3>
      <a:accent4>
        <a:srgbClr val="616DB2"/>
      </a:accent4>
      <a:accent5>
        <a:srgbClr val="009FE3"/>
      </a:accent5>
      <a:accent6>
        <a:srgbClr val="000000"/>
      </a:accent6>
      <a:hlink>
        <a:srgbClr val="000000"/>
      </a:hlink>
      <a:folHlink>
        <a:srgbClr val="000000"/>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a:spAutoFit/>
      </a:bodyPr>
      <a:lstStyle>
        <a:defPPr>
          <a:defRPr sz="3200" dirty="0" smtClean="0"/>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3_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595959"/>
        </a:solidFill>
        <a:ln>
          <a:noFill/>
        </a:ln>
      </a:spPr>
      <a:bodyPr vert="vert270" rtlCol="0" anchor="ctr"/>
      <a:lstStyle>
        <a:defPPr marL="0" marR="0" indent="0" algn="ctr" defTabSz="945988" rtl="0" eaLnBrk="1" fontAlgn="ctr" latinLnBrk="0" hangingPunct="1">
          <a:lnSpc>
            <a:spcPct val="100000"/>
          </a:lnSpc>
          <a:spcBef>
            <a:spcPts val="0"/>
          </a:spcBef>
          <a:spcAft>
            <a:spcPts val="0"/>
          </a:spcAft>
          <a:buClrTx/>
          <a:buSzTx/>
          <a:buFontTx/>
          <a:buNone/>
          <a:tabLst/>
          <a:defRPr kumimoji="0" sz="900" b="0" i="0" u="none" strike="noStrike" kern="1200" cap="none" spc="0" normalizeH="0" baseline="0" noProof="0" dirty="0" smtClean="0">
            <a:ln>
              <a:noFill/>
            </a:ln>
            <a:solidFill>
              <a:prstClr val="white"/>
            </a:solidFill>
            <a:effectLst/>
            <a:uLnTx/>
            <a:uFillTx/>
            <a:latin typeface="Century Gothic" panose="020B0502020202020204" pitchFamily="34" charset="0"/>
            <a:ea typeface="+mn-ea"/>
            <a:cs typeface="+mn-cs"/>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6CD22D7CF4F0E4C98FC451CBE821FE5" ma:contentTypeVersion="9" ma:contentTypeDescription="Crée un document." ma:contentTypeScope="" ma:versionID="59e225079ca1efed307229cf32051d51">
  <xsd:schema xmlns:xsd="http://www.w3.org/2001/XMLSchema" xmlns:xs="http://www.w3.org/2001/XMLSchema" xmlns:p="http://schemas.microsoft.com/office/2006/metadata/properties" xmlns:ns2="58e12b14-b3ef-41e8-8607-d0de1aad2680" xmlns:ns3="6bccbd78-24f3-4ba7-a1b5-d2fbf0bd190e" targetNamespace="http://schemas.microsoft.com/office/2006/metadata/properties" ma:root="true" ma:fieldsID="b7ddb13f36e6878f94a437228b2b3687" ns2:_="" ns3:_="">
    <xsd:import namespace="58e12b14-b3ef-41e8-8607-d0de1aad2680"/>
    <xsd:import namespace="6bccbd78-24f3-4ba7-a1b5-d2fbf0bd190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e12b14-b3ef-41e8-8607-d0de1aad268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bccbd78-24f3-4ba7-a1b5-d2fbf0bd190e" elementFormDefault="qualified">
    <xsd:import namespace="http://schemas.microsoft.com/office/2006/documentManagement/types"/>
    <xsd:import namespace="http://schemas.microsoft.com/office/infopath/2007/PartnerControls"/>
    <xsd:element name="SharedWithUsers" ma:index="15"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6C9B862-16CD-4D04-B7C0-7F8CA1938995}">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6bccbd78-24f3-4ba7-a1b5-d2fbf0bd190e"/>
    <ds:schemaRef ds:uri="http://purl.org/dc/dcmitype/"/>
    <ds:schemaRef ds:uri="58e12b14-b3ef-41e8-8607-d0de1aad2680"/>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BC5E1ADE-F8C7-4935-89CB-7B1A5BA49F8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8e12b14-b3ef-41e8-8607-d0de1aad2680"/>
    <ds:schemaRef ds:uri="6bccbd78-24f3-4ba7-a1b5-d2fbf0bd190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FE35F79-9755-43A3-B086-2121DD45C30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163</TotalTime>
  <Words>9821</Words>
  <Application>Microsoft Office PowerPoint</Application>
  <PresentationFormat>Widescreen</PresentationFormat>
  <Paragraphs>2708</Paragraphs>
  <Slides>91</Slides>
  <Notes>81</Notes>
  <HiddenSlides>0</HiddenSlides>
  <MMClips>0</MMClips>
  <ScaleCrop>false</ScaleCrop>
  <HeadingPairs>
    <vt:vector size="6" baseType="variant">
      <vt:variant>
        <vt:lpstr>Fonts Used</vt:lpstr>
      </vt:variant>
      <vt:variant>
        <vt:i4>12</vt:i4>
      </vt:variant>
      <vt:variant>
        <vt:lpstr>Theme</vt:lpstr>
      </vt:variant>
      <vt:variant>
        <vt:i4>4</vt:i4>
      </vt:variant>
      <vt:variant>
        <vt:lpstr>Slide Titles</vt:lpstr>
      </vt:variant>
      <vt:variant>
        <vt:i4>91</vt:i4>
      </vt:variant>
    </vt:vector>
  </HeadingPairs>
  <TitlesOfParts>
    <vt:vector size="107" baseType="lpstr">
      <vt:lpstr>Arial,Sans-Serif</vt:lpstr>
      <vt:lpstr>AvantGarde Bk BT Book</vt:lpstr>
      <vt:lpstr>AvantGarde-Demi</vt:lpstr>
      <vt:lpstr>AvantGarde-Medium</vt:lpstr>
      <vt:lpstr>微软雅黑</vt:lpstr>
      <vt:lpstr>Arial</vt:lpstr>
      <vt:lpstr>Arial</vt:lpstr>
      <vt:lpstr>Calibri</vt:lpstr>
      <vt:lpstr>Century Gothic</vt:lpstr>
      <vt:lpstr>Helvetica</vt:lpstr>
      <vt:lpstr>Times New Roman</vt:lpstr>
      <vt:lpstr>Wingdings</vt:lpstr>
      <vt:lpstr>2_Thème Office</vt:lpstr>
      <vt:lpstr>2_Conception personnalisée</vt:lpstr>
      <vt:lpstr>Default Theme</vt:lpstr>
      <vt:lpstr>3_Thème Office</vt:lpstr>
      <vt:lpstr>PowerPoint Presentation</vt:lpstr>
      <vt:lpstr>Self-Development</vt:lpstr>
      <vt:lpstr>PowerPoint Presentation</vt:lpstr>
      <vt:lpstr>360° Feedback</vt:lpstr>
      <vt:lpstr>PowerPoint Presentation</vt:lpstr>
      <vt:lpstr>PowerPoint Presentation</vt:lpstr>
      <vt:lpstr>PowerPoint Presentation</vt:lpstr>
      <vt:lpstr>Ways of Working</vt:lpstr>
      <vt:lpstr>PowerPoint Presentation</vt:lpstr>
      <vt:lpstr>Simplicity - Feedback Advanced Workshop</vt:lpstr>
      <vt:lpstr>Simplicity - Meetings Advanced Workshop</vt:lpstr>
      <vt:lpstr>Simplicity - Team 360 Advanced Workshop</vt:lpstr>
      <vt:lpstr>Simplicity - Frame Advanced Workshop</vt:lpstr>
      <vt:lpstr>Simplicity - Cooperation Advanced Workshop</vt:lpstr>
      <vt:lpstr>Digital Management Reverse Mentoring</vt:lpstr>
      <vt:lpstr>Digital Activation Workshop (Wine Game)</vt:lpstr>
      <vt:lpstr>Project Management Essentials</vt:lpstr>
      <vt:lpstr>Taking on a Complex Project (Online Coaching)</vt:lpstr>
      <vt:lpstr>PowerPoint Presentation</vt:lpstr>
      <vt:lpstr>PowerPoint Presentation</vt:lpstr>
      <vt:lpstr>PowerPoint Presentation</vt:lpstr>
      <vt:lpstr>Marketing U Essentials</vt:lpstr>
      <vt:lpstr>Marketing U Advanced</vt:lpstr>
      <vt:lpstr>Métier Seminar Make-up </vt:lpstr>
      <vt:lpstr>Métier Seminar Skincare </vt:lpstr>
      <vt:lpstr>Skin Expertise - ACD</vt:lpstr>
      <vt:lpstr>Métier Seminar Hair Color &amp; Care</vt:lpstr>
      <vt:lpstr>Fragrance Métier - Luxe</vt:lpstr>
      <vt:lpstr>Media Essentials</vt:lpstr>
      <vt:lpstr>Media Advanced</vt:lpstr>
      <vt:lpstr>Brand Identity</vt:lpstr>
      <vt:lpstr>Brand Activation Workshop (INTACT TEAMS)</vt:lpstr>
      <vt:lpstr>Luxury Brand Analysis</vt:lpstr>
      <vt:lpstr>Makeup ERA Go To Market - CPD </vt:lpstr>
      <vt:lpstr>IMC That Works</vt:lpstr>
      <vt:lpstr>Make Up School Modules (CPD)</vt:lpstr>
      <vt:lpstr>Digital Experts</vt:lpstr>
      <vt:lpstr>PowerPoint Presentation</vt:lpstr>
      <vt:lpstr>Digital Discovery</vt:lpstr>
      <vt:lpstr>Digital Discovery APAC</vt:lpstr>
      <vt:lpstr>Unlock Precision ad &amp; Analytics</vt:lpstr>
      <vt:lpstr>Unlock CRM</vt:lpstr>
      <vt:lpstr>Unlock CRM APAC</vt:lpstr>
      <vt:lpstr>Unlock AI</vt:lpstr>
      <vt:lpstr>Reload Precision Advertising</vt:lpstr>
      <vt:lpstr>Reload Precision Advertising APAC</vt:lpstr>
      <vt:lpstr>Digital/Business Management Reverse Mentoring</vt:lpstr>
      <vt:lpstr>CMO Week</vt:lpstr>
      <vt:lpstr>Digital Acceleration Summit</vt:lpstr>
      <vt:lpstr>APAC CMO SUMMIT</vt:lpstr>
      <vt:lpstr>E-Commerce Essentials</vt:lpstr>
      <vt:lpstr>E-Commerce Advanced Deep Dives</vt:lpstr>
      <vt:lpstr>E-Commerce Sprints</vt:lpstr>
      <vt:lpstr>Finance</vt:lpstr>
      <vt:lpstr>PowerPoint Presentation</vt:lpstr>
      <vt:lpstr>New CFOs Onboarding </vt:lpstr>
      <vt:lpstr>Controlling Essentials (ex Compass Basics)</vt:lpstr>
      <vt:lpstr>Controlling Fundamentals</vt:lpstr>
      <vt:lpstr>Deep Dive Sales &amp; Distribution</vt:lpstr>
      <vt:lpstr>Deep Dive Brand Controlling</vt:lpstr>
      <vt:lpstr>BU Controller</vt:lpstr>
      <vt:lpstr>Treasury &amp; Cash Management</vt:lpstr>
      <vt:lpstr>Internal Control Manager</vt:lpstr>
      <vt:lpstr>Mastering Consolidation &amp; Cash Flow Reporting</vt:lpstr>
      <vt:lpstr>SAP for Controllers</vt:lpstr>
      <vt:lpstr>Foreign Exchange Risk Management</vt:lpstr>
      <vt:lpstr>Human Resources</vt:lpstr>
      <vt:lpstr>PowerPoint Presentation</vt:lpstr>
      <vt:lpstr>HR Insight</vt:lpstr>
      <vt:lpstr>Keys to HR</vt:lpstr>
      <vt:lpstr>Face to face for HR</vt:lpstr>
      <vt:lpstr>Coaching Tools for HR</vt:lpstr>
      <vt:lpstr>Organisational Development Tools for HR</vt:lpstr>
      <vt:lpstr>Change Management Simulation Game</vt:lpstr>
      <vt:lpstr>Talent Acquisition Studio</vt:lpstr>
      <vt:lpstr>Talent Acquisition Pro</vt:lpstr>
      <vt:lpstr>Social Talent Certification</vt:lpstr>
      <vt:lpstr>Rewards Immersion</vt:lpstr>
      <vt:lpstr>Payroll &amp; Administration Processes</vt:lpstr>
      <vt:lpstr>Employment Law</vt:lpstr>
      <vt:lpstr>Training Design &amp; Delivery Skills Level 1</vt:lpstr>
      <vt:lpstr>Training Design &amp; Delivery Skills Level 2</vt:lpstr>
      <vt:lpstr>Graphic Facilitation Level 2</vt:lpstr>
      <vt:lpstr>Digital Activation Workshop (Wine Game)</vt:lpstr>
      <vt:lpstr>Digital Management Reverse Mentoring</vt:lpstr>
      <vt:lpstr>Information technology</vt:lpstr>
      <vt:lpstr>PowerPoint Presentation</vt:lpstr>
      <vt:lpstr>IT DISCOVERY</vt:lpstr>
      <vt:lpstr>INTEGRATION ESSENTIALS (EX. ARCHITECTURE AND INTEGRATION)</vt:lpstr>
      <vt:lpstr>POWER BI ESSENTIAL</vt:lpstr>
      <vt:lpstr>POWER BI DEEP DIVE</vt:lpstr>
    </vt:vector>
  </TitlesOfParts>
  <Company>L'Oréal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MAGINOT Floriane</dc:creator>
  <cp:lastModifiedBy>ZHU Zoe</cp:lastModifiedBy>
  <cp:revision>11</cp:revision>
  <dcterms:created xsi:type="dcterms:W3CDTF">2019-02-07T13:22:40Z</dcterms:created>
  <dcterms:modified xsi:type="dcterms:W3CDTF">2019-11-22T13:01:33Z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0x01010056CD22D7CF4F0E4C98FC451CBE821FE5</vt:lpwstr>
  </property>
  <property fmtid="{D5CDD505-2E9C-101B-9397-08002B2CF9AE}" pid="3" name="MSIP_Label_645dad89-2096-47a1-b1b1-c9d057667e94_Enabled">
    <vt:lpwstr>True</vt:lpwstr>
  </property>
  <property fmtid="{D5CDD505-2E9C-101B-9397-08002B2CF9AE}" pid="4" name="MSIP_Label_645dad89-2096-47a1-b1b1-c9d057667e94_SiteId">
    <vt:lpwstr>e4e1abd9-eac7-4a71-ab52-da5c998aa7ba</vt:lpwstr>
  </property>
  <property fmtid="{D5CDD505-2E9C-101B-9397-08002B2CF9AE}" pid="5" name="MSIP_Label_645dad89-2096-47a1-b1b1-c9d057667e94_Owner">
    <vt:lpwstr>Jennie.WANG@loreal.com</vt:lpwstr>
  </property>
  <property fmtid="{D5CDD505-2E9C-101B-9397-08002B2CF9AE}" pid="6" name="MSIP_Label_645dad89-2096-47a1-b1b1-c9d057667e94_SetDate">
    <vt:lpwstr>2019-07-19T09:21:53.0093143Z</vt:lpwstr>
  </property>
  <property fmtid="{D5CDD505-2E9C-101B-9397-08002B2CF9AE}" pid="7" name="MSIP_Label_645dad89-2096-47a1-b1b1-c9d057667e94_Name">
    <vt:lpwstr>C1 - Internal use</vt:lpwstr>
  </property>
  <property fmtid="{D5CDD505-2E9C-101B-9397-08002B2CF9AE}" pid="8" name="MSIP_Label_645dad89-2096-47a1-b1b1-c9d057667e94_Application">
    <vt:lpwstr>Microsoft Azure Information Protection</vt:lpwstr>
  </property>
  <property fmtid="{D5CDD505-2E9C-101B-9397-08002B2CF9AE}" pid="9" name="MSIP_Label_645dad89-2096-47a1-b1b1-c9d057667e94_Extended_MSFT_Method">
    <vt:lpwstr>Automatic</vt:lpwstr>
  </property>
  <property fmtid="{D5CDD505-2E9C-101B-9397-08002B2CF9AE}" pid="10" name="Sensitivity">
    <vt:lpwstr>C1 - Internal use</vt:lpwstr>
  </property>
</Properties>
</file>