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sldIdLst>
    <p:sldId id="256" r:id="rId2"/>
    <p:sldId id="257" r:id="rId3"/>
    <p:sldId id="258" r:id="rId4"/>
    <p:sldId id="260" r:id="rId5"/>
    <p:sldId id="274" r:id="rId6"/>
    <p:sldId id="265" r:id="rId7"/>
    <p:sldId id="267" r:id="rId8"/>
    <p:sldId id="268" r:id="rId9"/>
    <p:sldId id="269" r:id="rId10"/>
    <p:sldId id="270" r:id="rId11"/>
    <p:sldId id="271" r:id="rId12"/>
    <p:sldId id="272" r:id="rId13"/>
    <p:sldId id="275" r:id="rId14"/>
    <p:sldId id="259" r:id="rId15"/>
    <p:sldId id="273" r:id="rId16"/>
    <p:sldId id="264" r:id="rId17"/>
    <p:sldId id="261" r:id="rId18"/>
    <p:sldId id="262"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263"/>
  </p:normalViewPr>
  <p:slideViewPr>
    <p:cSldViewPr snapToGrid="0">
      <p:cViewPr varScale="1">
        <p:scale>
          <a:sx n="93" d="100"/>
          <a:sy n="93"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50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1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190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88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276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07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03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09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70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92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757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717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618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68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443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879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6/6/16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3475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44385" y="700216"/>
            <a:ext cx="8608068" cy="889688"/>
          </a:xfrm>
        </p:spPr>
        <p:txBody>
          <a:bodyPr>
            <a:normAutofit fontScale="90000"/>
          </a:bodyPr>
          <a:lstStyle/>
          <a:p>
            <a:r>
              <a:rPr lang="en-US" altLang="zh-CN" dirty="0" smtClean="0"/>
              <a:t>COMPLETE PARKING SYSTEM</a:t>
            </a:r>
            <a:endParaRPr lang="zh-CN" altLang="en-US" dirty="0"/>
          </a:p>
        </p:txBody>
      </p:sp>
      <p:sp>
        <p:nvSpPr>
          <p:cNvPr id="3" name="副标题 2"/>
          <p:cNvSpPr>
            <a:spLocks noGrp="1"/>
          </p:cNvSpPr>
          <p:nvPr>
            <p:ph type="subTitle" idx="1"/>
          </p:nvPr>
        </p:nvSpPr>
        <p:spPr>
          <a:xfrm>
            <a:off x="1928126" y="1866786"/>
            <a:ext cx="7482573" cy="4056219"/>
          </a:xfrm>
        </p:spPr>
        <p:txBody>
          <a:bodyPr>
            <a:normAutofit/>
          </a:bodyPr>
          <a:lstStyle/>
          <a:p>
            <a:pPr algn="ctr"/>
            <a:endParaRPr lang="en-US" altLang="zh-CN" sz="2800" dirty="0" smtClean="0">
              <a:solidFill>
                <a:schemeClr val="tx1"/>
              </a:solidFill>
            </a:endParaRPr>
          </a:p>
          <a:p>
            <a:pPr algn="ctr"/>
            <a:r>
              <a:rPr lang="en-US" altLang="zh-CN" sz="2800" dirty="0" smtClean="0">
                <a:solidFill>
                  <a:schemeClr val="tx1"/>
                </a:solidFill>
              </a:rPr>
              <a:t>To improve the district shared parking and individual parking slot search.</a:t>
            </a:r>
          </a:p>
          <a:p>
            <a:endParaRPr lang="en-US" altLang="zh-CN" sz="2500" dirty="0">
              <a:solidFill>
                <a:schemeClr val="tx1"/>
              </a:solidFill>
            </a:endParaRPr>
          </a:p>
          <a:p>
            <a:pPr lvl="8"/>
            <a:r>
              <a:rPr lang="en-US" altLang="zh-CN" sz="1800" dirty="0" smtClean="0">
                <a:solidFill>
                  <a:schemeClr val="tx1"/>
                </a:solidFill>
              </a:rPr>
              <a:t>By: Bo Wang</a:t>
            </a:r>
          </a:p>
          <a:p>
            <a:pPr lvl="8"/>
            <a:r>
              <a:rPr lang="en-US" altLang="zh-CN" sz="1800" dirty="0">
                <a:solidFill>
                  <a:schemeClr val="tx1"/>
                </a:solidFill>
              </a:rPr>
              <a:t>	</a:t>
            </a:r>
            <a:r>
              <a:rPr lang="en-US" altLang="zh-CN" sz="1800" dirty="0" smtClean="0">
                <a:solidFill>
                  <a:schemeClr val="tx1"/>
                </a:solidFill>
              </a:rPr>
              <a:t>   Haiwen Shi</a:t>
            </a:r>
          </a:p>
          <a:p>
            <a:pPr lvl="8"/>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Zhuoer</a:t>
            </a:r>
            <a:r>
              <a:rPr lang="en-US" altLang="zh-CN" sz="1800" dirty="0" smtClean="0">
                <a:solidFill>
                  <a:schemeClr val="tx1"/>
                </a:solidFill>
              </a:rPr>
              <a:t> Wang</a:t>
            </a:r>
            <a:endParaRPr lang="en-US" altLang="zh-CN" sz="2500" dirty="0" smtClean="0">
              <a:solidFill>
                <a:schemeClr val="tx1"/>
              </a:solidFill>
            </a:endParaRPr>
          </a:p>
          <a:p>
            <a:endParaRPr lang="zh-CN" altLang="en-US" sz="2500" dirty="0">
              <a:solidFill>
                <a:schemeClr val="tx1"/>
              </a:solidFill>
            </a:endParaRPr>
          </a:p>
        </p:txBody>
      </p:sp>
    </p:spTree>
    <p:extLst>
      <p:ext uri="{BB962C8B-B14F-4D97-AF65-F5344CB8AC3E}">
        <p14:creationId xmlns:p14="http://schemas.microsoft.com/office/powerpoint/2010/main" val="640456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444" y="388190"/>
            <a:ext cx="8596668" cy="835342"/>
          </a:xfrm>
        </p:spPr>
        <p:txBody>
          <a:bodyPr>
            <a:normAutofit/>
          </a:bodyPr>
          <a:lstStyle/>
          <a:p>
            <a:pPr algn="ctr"/>
            <a:r>
              <a:rPr lang="en-US" altLang="zh-CN" dirty="0" smtClean="0">
                <a:solidFill>
                  <a:schemeClr val="tx1"/>
                </a:solidFill>
              </a:rPr>
              <a:t>      Implementation and idea</a:t>
            </a:r>
            <a:endParaRPr lang="zh-CN" altLang="en-US" dirty="0">
              <a:solidFill>
                <a:schemeClr val="tx1"/>
              </a:solidFill>
            </a:endParaRPr>
          </a:p>
        </p:txBody>
      </p:sp>
      <p:sp>
        <p:nvSpPr>
          <p:cNvPr id="3" name="文本占位符 2"/>
          <p:cNvSpPr>
            <a:spLocks noGrp="1"/>
          </p:cNvSpPr>
          <p:nvPr>
            <p:ph type="body" idx="1"/>
          </p:nvPr>
        </p:nvSpPr>
        <p:spPr>
          <a:xfrm>
            <a:off x="703214" y="1966823"/>
            <a:ext cx="8596668" cy="3812875"/>
          </a:xfrm>
        </p:spPr>
        <p:txBody>
          <a:bodyPr>
            <a:normAutofit lnSpcReduction="10000"/>
          </a:bodyPr>
          <a:lstStyle/>
          <a:p>
            <a:pPr marL="342900" indent="-342900">
              <a:buFont typeface="Arial" panose="020B0604020202020204" pitchFamily="34" charset="0"/>
              <a:buChar char="•"/>
            </a:pPr>
            <a:r>
              <a:rPr lang="en-US" altLang="zh-CN" dirty="0" smtClean="0"/>
              <a:t>Set two laser transmitter/receiver pairs on one side of the gate</a:t>
            </a:r>
          </a:p>
          <a:p>
            <a:pPr marL="342900" indent="-342900">
              <a:buFont typeface="Arial" panose="020B0604020202020204" pitchFamily="34" charset="0"/>
              <a:buChar char="•"/>
            </a:pPr>
            <a:r>
              <a:rPr lang="en-US" altLang="zh-CN" dirty="0" smtClean="0"/>
              <a:t>Set two mirrors on the other side of the gate</a:t>
            </a:r>
          </a:p>
          <a:p>
            <a:pPr marL="342900" indent="-342900">
              <a:buFont typeface="Arial" panose="020B0604020202020204" pitchFamily="34" charset="0"/>
              <a:buChar char="•"/>
            </a:pPr>
            <a:r>
              <a:rPr lang="en-US" altLang="zh-CN" dirty="0" smtClean="0"/>
              <a:t>The light transmitted from the transmitter will be reflected by the mirror exactly into the receiver(by adjusting the angle and position)</a:t>
            </a:r>
          </a:p>
          <a:p>
            <a:pPr marL="342900" indent="-342900">
              <a:buFont typeface="Arial" panose="020B0604020202020204" pitchFamily="34" charset="0"/>
              <a:buChar char="•"/>
            </a:pPr>
            <a:r>
              <a:rPr lang="en-US" altLang="zh-CN" dirty="0" smtClean="0"/>
              <a:t>Once a car is going in/out, the light should be blocked by the car, thus our server will get one signal for each car going in/out</a:t>
            </a:r>
          </a:p>
          <a:p>
            <a:pPr marL="342900" indent="-342900">
              <a:buFont typeface="Arial" panose="020B0604020202020204" pitchFamily="34" charset="0"/>
              <a:buChar char="•"/>
            </a:pPr>
            <a:r>
              <a:rPr lang="en-US" altLang="zh-CN" dirty="0" smtClean="0"/>
              <a:t>The block pattern has different certain modes between the cars and pedestrians by placing the two pairs with some distance</a:t>
            </a:r>
          </a:p>
          <a:p>
            <a:pPr marL="342900" indent="-342900">
              <a:buFont typeface="Arial" panose="020B0604020202020204" pitchFamily="34" charset="0"/>
              <a:buChar char="•"/>
            </a:pPr>
            <a:r>
              <a:rPr lang="en-US" altLang="zh-CN" dirty="0" smtClean="0"/>
              <a:t>For cars: 0-0 1-0 1-1 0-1 0-0 or the other way around</a:t>
            </a:r>
          </a:p>
          <a:p>
            <a:pPr marL="342900" indent="-342900">
              <a:buFont typeface="Arial" panose="020B0604020202020204" pitchFamily="34" charset="0"/>
              <a:buChar char="•"/>
            </a:pPr>
            <a:r>
              <a:rPr lang="en-US" altLang="zh-CN" dirty="0" smtClean="0"/>
              <a:t>For pedestrians: 0-0 1-0 0-1 0-0 or the other way around</a:t>
            </a:r>
            <a:endParaRPr lang="zh-CN" altLang="en-US" dirty="0"/>
          </a:p>
        </p:txBody>
      </p:sp>
    </p:spTree>
    <p:extLst>
      <p:ext uri="{BB962C8B-B14F-4D97-AF65-F5344CB8AC3E}">
        <p14:creationId xmlns:p14="http://schemas.microsoft.com/office/powerpoint/2010/main" val="1640694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9478" y="527010"/>
            <a:ext cx="8596668" cy="904975"/>
          </a:xfrm>
        </p:spPr>
        <p:txBody>
          <a:bodyPr/>
          <a:lstStyle/>
          <a:p>
            <a:pPr algn="ctr"/>
            <a:r>
              <a:rPr lang="en-US" altLang="zh-CN" dirty="0" smtClean="0">
                <a:solidFill>
                  <a:schemeClr val="tx1"/>
                </a:solidFill>
              </a:rPr>
              <a:t>Key point of differentiating</a:t>
            </a:r>
            <a:endParaRPr lang="zh-CN" altLang="en-US" dirty="0">
              <a:solidFill>
                <a:schemeClr val="tx1"/>
              </a:solidFill>
            </a:endParaRPr>
          </a:p>
        </p:txBody>
      </p:sp>
      <p:sp>
        <p:nvSpPr>
          <p:cNvPr id="3" name="文本占位符 2"/>
          <p:cNvSpPr>
            <a:spLocks noGrp="1"/>
          </p:cNvSpPr>
          <p:nvPr>
            <p:ph type="body" idx="1"/>
          </p:nvPr>
        </p:nvSpPr>
        <p:spPr>
          <a:xfrm>
            <a:off x="677334" y="1777042"/>
            <a:ext cx="9182657" cy="4408098"/>
          </a:xfrm>
        </p:spPr>
        <p:txBody>
          <a:bodyPr/>
          <a:lstStyle/>
          <a:p>
            <a:r>
              <a:rPr lang="en-US" altLang="zh-CN" dirty="0" smtClean="0"/>
              <a:t>To differentiate cars and pedestrian, the key factor is the distance between the pairs of the laser chips.</a:t>
            </a:r>
          </a:p>
          <a:p>
            <a:endParaRPr lang="en-US" altLang="zh-CN" dirty="0"/>
          </a:p>
          <a:p>
            <a:r>
              <a:rPr lang="en-US" altLang="zh-CN" dirty="0" smtClean="0"/>
              <a:t>The cars can block both the laser lights at the same time, while the pedestrian can’t.</a:t>
            </a:r>
          </a:p>
          <a:p>
            <a:r>
              <a:rPr lang="en-US" altLang="zh-CN" dirty="0" smtClean="0"/>
              <a:t>There are circumstances where the pedestrian can block both light at the same time, like when several people go in/out one by one.</a:t>
            </a:r>
          </a:p>
          <a:p>
            <a:r>
              <a:rPr lang="en-US" altLang="zh-CN" dirty="0" smtClean="0"/>
              <a:t>So, in the future, we might add more pairs of laser chips to make the system more accurate.</a:t>
            </a:r>
            <a:endParaRPr lang="zh-CN" altLang="en-US" dirty="0"/>
          </a:p>
        </p:txBody>
      </p:sp>
    </p:spTree>
    <p:extLst>
      <p:ext uri="{BB962C8B-B14F-4D97-AF65-F5344CB8AC3E}">
        <p14:creationId xmlns:p14="http://schemas.microsoft.com/office/powerpoint/2010/main" val="1247210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346" y="665033"/>
            <a:ext cx="8596668" cy="870469"/>
          </a:xfrm>
        </p:spPr>
        <p:txBody>
          <a:bodyPr/>
          <a:lstStyle/>
          <a:p>
            <a:pPr algn="ctr"/>
            <a:r>
              <a:rPr lang="en-US" altLang="zh-CN" dirty="0">
                <a:solidFill>
                  <a:schemeClr val="tx1"/>
                </a:solidFill>
              </a:rPr>
              <a:t> Implementation and idea</a:t>
            </a:r>
            <a:endParaRPr lang="zh-CN" altLang="en-US" dirty="0"/>
          </a:p>
        </p:txBody>
      </p:sp>
      <p:sp>
        <p:nvSpPr>
          <p:cNvPr id="3" name="文本占位符 2"/>
          <p:cNvSpPr>
            <a:spLocks noGrp="1"/>
          </p:cNvSpPr>
          <p:nvPr>
            <p:ph type="body" idx="1"/>
          </p:nvPr>
        </p:nvSpPr>
        <p:spPr>
          <a:xfrm>
            <a:off x="746346" y="1769461"/>
            <a:ext cx="8811722" cy="4313207"/>
          </a:xfrm>
        </p:spPr>
        <p:txBody>
          <a:bodyPr/>
          <a:lstStyle/>
          <a:p>
            <a:r>
              <a:rPr lang="en-US" altLang="zh-CN" dirty="0" smtClean="0"/>
              <a:t>RFID system is fairly simple.</a:t>
            </a:r>
          </a:p>
          <a:p>
            <a:endParaRPr lang="en-US" altLang="zh-CN" dirty="0" smtClean="0"/>
          </a:p>
          <a:p>
            <a:pPr marL="342900" indent="-342900">
              <a:buFont typeface="Arial" panose="020B0604020202020204" pitchFamily="34" charset="0"/>
              <a:buChar char="•"/>
            </a:pPr>
            <a:r>
              <a:rPr lang="en-US" altLang="zh-CN" dirty="0" smtClean="0"/>
              <a:t>Attach a RFID tag on the ground for each individual parking spot</a:t>
            </a:r>
          </a:p>
          <a:p>
            <a:pPr marL="342900" indent="-342900">
              <a:buFont typeface="Arial" panose="020B0604020202020204" pitchFamily="34" charset="0"/>
              <a:buChar char="•"/>
            </a:pPr>
            <a:r>
              <a:rPr lang="en-US" altLang="zh-CN" dirty="0" smtClean="0"/>
              <a:t>If our antenna can get the signal back, that means the spot is available</a:t>
            </a:r>
            <a:r>
              <a:rPr lang="en-US" altLang="zh-CN" dirty="0" smtClean="0"/>
              <a:t>.</a:t>
            </a:r>
          </a:p>
          <a:p>
            <a:pPr marL="342900" indent="-342900">
              <a:buFont typeface="Arial" panose="020B0604020202020204" pitchFamily="34" charset="0"/>
              <a:buChar char="•"/>
            </a:pPr>
            <a:endParaRPr lang="en-US" altLang="zh-CN" dirty="0"/>
          </a:p>
          <a:p>
            <a:r>
              <a:rPr lang="en-US" altLang="zh-CN" dirty="0" smtClean="0"/>
              <a:t>We used the </a:t>
            </a:r>
            <a:r>
              <a:rPr lang="en-US" altLang="zh-CN" dirty="0" err="1" smtClean="0"/>
              <a:t>sllurp</a:t>
            </a:r>
            <a:r>
              <a:rPr lang="en-US" altLang="zh-CN" dirty="0" smtClean="0"/>
              <a:t> library for this purpose. The </a:t>
            </a:r>
            <a:r>
              <a:rPr lang="en-US" altLang="zh-CN" dirty="0" err="1" smtClean="0"/>
              <a:t>sllurp</a:t>
            </a:r>
            <a:r>
              <a:rPr lang="en-US" altLang="zh-CN" dirty="0" smtClean="0"/>
              <a:t> library implements the twisted factory and spits out data on an event base. We originally had the modified code to send the request on each tag read. This results in slow response on our Server’s status update. Hence we decided to throttle the request by detecting changes in parking slot status. This made our system to update in real time. </a:t>
            </a:r>
            <a:endParaRPr lang="zh-CN" altLang="en-US" dirty="0"/>
          </a:p>
        </p:txBody>
      </p:sp>
    </p:spTree>
    <p:extLst>
      <p:ext uri="{BB962C8B-B14F-4D97-AF65-F5344CB8AC3E}">
        <p14:creationId xmlns:p14="http://schemas.microsoft.com/office/powerpoint/2010/main" val="3694032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346" y="665033"/>
            <a:ext cx="8596668" cy="870469"/>
          </a:xfrm>
        </p:spPr>
        <p:txBody>
          <a:bodyPr/>
          <a:lstStyle/>
          <a:p>
            <a:pPr algn="ctr"/>
            <a:r>
              <a:rPr lang="en-US" altLang="zh-CN" dirty="0" smtClean="0">
                <a:solidFill>
                  <a:schemeClr val="tx1"/>
                </a:solidFill>
              </a:rPr>
              <a:t>Simple Web Front End</a:t>
            </a:r>
            <a:endParaRPr lang="zh-CN" altLang="en-US" dirty="0"/>
          </a:p>
        </p:txBody>
      </p:sp>
      <p:sp>
        <p:nvSpPr>
          <p:cNvPr id="3" name="文本占位符 2"/>
          <p:cNvSpPr>
            <a:spLocks noGrp="1"/>
          </p:cNvSpPr>
          <p:nvPr>
            <p:ph type="body" idx="1"/>
          </p:nvPr>
        </p:nvSpPr>
        <p:spPr>
          <a:xfrm>
            <a:off x="746346" y="1769461"/>
            <a:ext cx="8811722" cy="4313207"/>
          </a:xfrm>
        </p:spPr>
        <p:txBody>
          <a:bodyPr/>
          <a:lstStyle/>
          <a:p>
            <a:r>
              <a:rPr lang="en-US" altLang="zh-CN" dirty="0" smtClean="0"/>
              <a:t>We have a simple proof of concept web front end to collaborate our two systems. The front end is written with Python Flask. It consists of login/register/admin/summary/tracker pages. Summary page shows the statistics of total number of cars coming in and going out from the garage. Tracker page shows the status for individual spots. Admin page can manage tag addition and deletion (For tracker). Tags need to be recorded in database before running the system.  Both summary and tracker page shows real time information.</a:t>
            </a:r>
          </a:p>
          <a:p>
            <a:endParaRPr lang="en-US" altLang="zh-CN" dirty="0"/>
          </a:p>
          <a:p>
            <a:r>
              <a:rPr lang="en-US" altLang="zh-CN" dirty="0" smtClean="0"/>
              <a:t>The RFID tracker system is connected directly to the host computer via Ethernet. The Laser summary system is connected from serial to the host computer and routed to the server from a simple serial-&gt;web proxy. All data are then sent from the host computer to the remote server.  </a:t>
            </a:r>
            <a:endParaRPr lang="zh-CN" altLang="en-US" dirty="0"/>
          </a:p>
        </p:txBody>
      </p:sp>
    </p:spTree>
    <p:extLst>
      <p:ext uri="{BB962C8B-B14F-4D97-AF65-F5344CB8AC3E}">
        <p14:creationId xmlns:p14="http://schemas.microsoft.com/office/powerpoint/2010/main" val="1210712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34287" y="316519"/>
            <a:ext cx="7586577" cy="821723"/>
          </a:xfrm>
        </p:spPr>
        <p:txBody>
          <a:bodyPr>
            <a:normAutofit/>
          </a:bodyPr>
          <a:lstStyle/>
          <a:p>
            <a:pPr marL="0" indent="0">
              <a:buNone/>
            </a:pPr>
            <a:r>
              <a:rPr lang="en-US" altLang="zh-CN" sz="4000" dirty="0" smtClean="0">
                <a:solidFill>
                  <a:schemeClr val="tx1"/>
                </a:solidFill>
              </a:rPr>
              <a:t>Test results of milestone</a:t>
            </a:r>
            <a:endParaRPr lang="zh-CN" altLang="en-US" sz="4000" dirty="0">
              <a:solidFill>
                <a:schemeClr val="tx1"/>
              </a:solidFill>
            </a:endParaRPr>
          </a:p>
        </p:txBody>
      </p:sp>
      <p:sp>
        <p:nvSpPr>
          <p:cNvPr id="4" name="文本占位符 3"/>
          <p:cNvSpPr>
            <a:spLocks noGrp="1"/>
          </p:cNvSpPr>
          <p:nvPr>
            <p:ph type="body" sz="half" idx="2"/>
          </p:nvPr>
        </p:nvSpPr>
        <p:spPr>
          <a:xfrm>
            <a:off x="1038439" y="1435442"/>
            <a:ext cx="10170844" cy="4823468"/>
          </a:xfrm>
        </p:spPr>
        <p:txBody>
          <a:bodyPr>
            <a:normAutofit/>
          </a:bodyPr>
          <a:lstStyle/>
          <a:p>
            <a:r>
              <a:rPr lang="en-US" altLang="zh-CN" sz="2500" dirty="0" smtClean="0">
                <a:solidFill>
                  <a:schemeClr val="tx1">
                    <a:lumMod val="50000"/>
                    <a:lumOff val="50000"/>
                  </a:schemeClr>
                </a:solidFill>
              </a:rPr>
              <a:t>The demo result for the milestone didn’t work very well.</a:t>
            </a:r>
          </a:p>
          <a:p>
            <a:r>
              <a:rPr lang="en-US" altLang="zh-CN" sz="2500" dirty="0" smtClean="0">
                <a:solidFill>
                  <a:schemeClr val="tx1">
                    <a:lumMod val="50000"/>
                    <a:lumOff val="50000"/>
                  </a:schemeClr>
                </a:solidFill>
              </a:rPr>
              <a:t>-Why?</a:t>
            </a:r>
          </a:p>
          <a:p>
            <a:endParaRPr lang="en-US" altLang="zh-CN" sz="2500" dirty="0">
              <a:solidFill>
                <a:schemeClr val="tx1">
                  <a:lumMod val="50000"/>
                  <a:lumOff val="50000"/>
                </a:schemeClr>
              </a:solidFill>
            </a:endParaRPr>
          </a:p>
          <a:p>
            <a:r>
              <a:rPr lang="en-US" altLang="zh-CN" sz="3600" dirty="0" smtClean="0">
                <a:solidFill>
                  <a:schemeClr val="tx1">
                    <a:lumMod val="50000"/>
                    <a:lumOff val="50000"/>
                  </a:schemeClr>
                </a:solidFill>
              </a:rPr>
              <a:t>-Because the car is made of metal, and thus reflecting the laser light into the receiver and all the data can go wrong!</a:t>
            </a:r>
            <a:endParaRPr lang="en-US" altLang="zh-CN" sz="3600" dirty="0">
              <a:solidFill>
                <a:schemeClr val="tx1">
                  <a:lumMod val="50000"/>
                  <a:lumOff val="50000"/>
                </a:schemeClr>
              </a:solidFill>
            </a:endParaRPr>
          </a:p>
        </p:txBody>
      </p:sp>
    </p:spTree>
    <p:extLst>
      <p:ext uri="{BB962C8B-B14F-4D97-AF65-F5344CB8AC3E}">
        <p14:creationId xmlns:p14="http://schemas.microsoft.com/office/powerpoint/2010/main" val="27611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6186" y="325143"/>
            <a:ext cx="5464673" cy="1020578"/>
          </a:xfrm>
        </p:spPr>
        <p:txBody>
          <a:bodyPr>
            <a:normAutofit/>
          </a:bodyPr>
          <a:lstStyle/>
          <a:p>
            <a:pPr algn="ctr"/>
            <a:r>
              <a:rPr lang="en-US" altLang="zh-CN" sz="4000" dirty="0" smtClean="0">
                <a:solidFill>
                  <a:schemeClr val="tx1"/>
                </a:solidFill>
              </a:rPr>
              <a:t>Solution</a:t>
            </a:r>
            <a:endParaRPr lang="zh-CN" altLang="en-US" sz="4000" dirty="0">
              <a:solidFill>
                <a:schemeClr val="tx1"/>
              </a:solidFill>
            </a:endParaRPr>
          </a:p>
        </p:txBody>
      </p:sp>
      <p:sp>
        <p:nvSpPr>
          <p:cNvPr id="4" name="文本占位符 3"/>
          <p:cNvSpPr>
            <a:spLocks noGrp="1"/>
          </p:cNvSpPr>
          <p:nvPr>
            <p:ph type="body" sz="half" idx="2"/>
          </p:nvPr>
        </p:nvSpPr>
        <p:spPr>
          <a:xfrm>
            <a:off x="535737" y="1690777"/>
            <a:ext cx="8720405" cy="3386069"/>
          </a:xfrm>
        </p:spPr>
        <p:txBody>
          <a:bodyPr>
            <a:normAutofit/>
          </a:bodyPr>
          <a:lstStyle/>
          <a:p>
            <a:r>
              <a:rPr lang="en-US" altLang="zh-CN" sz="2000" dirty="0" smtClean="0">
                <a:solidFill>
                  <a:schemeClr val="tx1">
                    <a:lumMod val="50000"/>
                    <a:lumOff val="50000"/>
                  </a:schemeClr>
                </a:solidFill>
              </a:rPr>
              <a:t>We cannot change the fact that cars are made of metal. </a:t>
            </a:r>
          </a:p>
          <a:p>
            <a:r>
              <a:rPr lang="en-US" altLang="zh-CN" sz="2000" dirty="0" smtClean="0">
                <a:solidFill>
                  <a:schemeClr val="tx1">
                    <a:lumMod val="50000"/>
                    <a:lumOff val="50000"/>
                  </a:schemeClr>
                </a:solidFill>
              </a:rPr>
              <a:t>So how do we resolve this issue?</a:t>
            </a:r>
          </a:p>
          <a:p>
            <a:endParaRPr lang="en-US" altLang="zh-CN" sz="2000" dirty="0">
              <a:solidFill>
                <a:schemeClr val="tx1">
                  <a:lumMod val="50000"/>
                  <a:lumOff val="50000"/>
                </a:schemeClr>
              </a:solidFill>
            </a:endParaRPr>
          </a:p>
          <a:p>
            <a:r>
              <a:rPr lang="en-US" altLang="zh-CN" sz="2000" dirty="0">
                <a:solidFill>
                  <a:schemeClr val="tx1">
                    <a:lumMod val="50000"/>
                    <a:lumOff val="50000"/>
                  </a:schemeClr>
                </a:solidFill>
              </a:rPr>
              <a:t>W</a:t>
            </a:r>
            <a:r>
              <a:rPr lang="en-US" altLang="zh-CN" sz="2000" dirty="0" smtClean="0">
                <a:solidFill>
                  <a:schemeClr val="tx1">
                    <a:lumMod val="50000"/>
                    <a:lumOff val="50000"/>
                  </a:schemeClr>
                </a:solidFill>
              </a:rPr>
              <a:t>e physically removed the receiver from the laser chip and put the receiver on the other side. It means we replace the previous mirrors with the receivers.</a:t>
            </a:r>
          </a:p>
          <a:p>
            <a:r>
              <a:rPr lang="en-US" altLang="zh-CN" sz="2000" dirty="0" smtClean="0">
                <a:solidFill>
                  <a:schemeClr val="tx1">
                    <a:lumMod val="50000"/>
                    <a:lumOff val="50000"/>
                  </a:schemeClr>
                </a:solidFill>
              </a:rPr>
              <a:t>Now, although the cars can still reflect the laser light, but our receiver can’t see the light from the other side.</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287130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3813" y="650789"/>
            <a:ext cx="8624887" cy="731108"/>
          </a:xfrm>
        </p:spPr>
        <p:txBody>
          <a:bodyPr>
            <a:normAutofit fontScale="92500"/>
          </a:bodyPr>
          <a:lstStyle/>
          <a:p>
            <a:pPr marL="0" indent="0">
              <a:buNone/>
            </a:pPr>
            <a:r>
              <a:rPr lang="en-US" altLang="zh-CN" sz="3600" dirty="0" smtClean="0">
                <a:solidFill>
                  <a:schemeClr val="tx1"/>
                </a:solidFill>
              </a:rPr>
              <a:t>Assumptions and limitations in our project</a:t>
            </a:r>
            <a:endParaRPr lang="zh-CN" altLang="en-US" sz="3600" dirty="0">
              <a:solidFill>
                <a:schemeClr val="tx1"/>
              </a:solidFill>
            </a:endParaRPr>
          </a:p>
        </p:txBody>
      </p:sp>
      <p:sp>
        <p:nvSpPr>
          <p:cNvPr id="4" name="文本占位符 3"/>
          <p:cNvSpPr>
            <a:spLocks noGrp="1"/>
          </p:cNvSpPr>
          <p:nvPr>
            <p:ph type="body" sz="half" idx="2"/>
          </p:nvPr>
        </p:nvSpPr>
        <p:spPr>
          <a:xfrm>
            <a:off x="947823" y="1764955"/>
            <a:ext cx="8754977" cy="4698907"/>
          </a:xfrm>
        </p:spPr>
        <p:txBody>
          <a:bodyPr>
            <a:normAutofit/>
          </a:bodyPr>
          <a:lstStyle/>
          <a:p>
            <a:r>
              <a:rPr lang="en-US" altLang="zh-CN" sz="2500" dirty="0" smtClean="0">
                <a:solidFill>
                  <a:schemeClr val="tx1"/>
                </a:solidFill>
              </a:rPr>
              <a:t>For detection at gate:</a:t>
            </a:r>
          </a:p>
          <a:p>
            <a:r>
              <a:rPr lang="en-US" altLang="zh-CN" sz="2500" dirty="0" smtClean="0">
                <a:solidFill>
                  <a:schemeClr val="tx1"/>
                </a:solidFill>
              </a:rPr>
              <a:t>After the experiment, we found out our sensor is very good to detect the distance. However, there are some limitation if the object has been detected with some angle. </a:t>
            </a:r>
            <a:endParaRPr lang="en-US" altLang="zh-CN" sz="2500" dirty="0">
              <a:solidFill>
                <a:schemeClr val="tx1"/>
              </a:solidFill>
            </a:endParaRPr>
          </a:p>
          <a:p>
            <a:r>
              <a:rPr lang="en-US" altLang="zh-CN" sz="2500" dirty="0" smtClean="0">
                <a:solidFill>
                  <a:schemeClr val="tx1"/>
                </a:solidFill>
              </a:rPr>
              <a:t>Secondly, ultrasonic wave will bouncing around and keep stay in the space for a relatively long time which will affect our measurement. By switching to a infrared or laser beam break, we will be able to fix the problem.</a:t>
            </a:r>
          </a:p>
        </p:txBody>
      </p:sp>
    </p:spTree>
    <p:extLst>
      <p:ext uri="{BB962C8B-B14F-4D97-AF65-F5344CB8AC3E}">
        <p14:creationId xmlns:p14="http://schemas.microsoft.com/office/powerpoint/2010/main" val="3724419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3813" y="650789"/>
            <a:ext cx="8624887" cy="731108"/>
          </a:xfrm>
        </p:spPr>
        <p:txBody>
          <a:bodyPr>
            <a:normAutofit fontScale="92500"/>
          </a:bodyPr>
          <a:lstStyle/>
          <a:p>
            <a:pPr marL="0" indent="0">
              <a:buNone/>
            </a:pPr>
            <a:r>
              <a:rPr lang="en-US" altLang="zh-CN" sz="3600" dirty="0" smtClean="0">
                <a:solidFill>
                  <a:schemeClr val="tx1"/>
                </a:solidFill>
              </a:rPr>
              <a:t>Assumptions and limitations in our project</a:t>
            </a:r>
            <a:endParaRPr lang="zh-CN" altLang="en-US" sz="3600" dirty="0">
              <a:solidFill>
                <a:schemeClr val="tx1"/>
              </a:solidFill>
            </a:endParaRPr>
          </a:p>
        </p:txBody>
      </p:sp>
      <p:sp>
        <p:nvSpPr>
          <p:cNvPr id="4" name="文本占位符 3"/>
          <p:cNvSpPr>
            <a:spLocks noGrp="1"/>
          </p:cNvSpPr>
          <p:nvPr>
            <p:ph type="body" sz="half" idx="2"/>
          </p:nvPr>
        </p:nvSpPr>
        <p:spPr>
          <a:xfrm>
            <a:off x="947823" y="1764955"/>
            <a:ext cx="8754977" cy="4698907"/>
          </a:xfrm>
        </p:spPr>
        <p:txBody>
          <a:bodyPr>
            <a:normAutofit/>
          </a:bodyPr>
          <a:lstStyle/>
          <a:p>
            <a:r>
              <a:rPr lang="en-US" altLang="zh-CN" sz="2800" dirty="0" smtClean="0">
                <a:solidFill>
                  <a:schemeClr val="tx1"/>
                </a:solidFill>
              </a:rPr>
              <a:t>For Individual Parking slot detection:</a:t>
            </a:r>
          </a:p>
          <a:p>
            <a:r>
              <a:rPr lang="en-US" altLang="zh-CN" sz="2500" dirty="0" smtClean="0">
                <a:solidFill>
                  <a:schemeClr val="tx1"/>
                </a:solidFill>
              </a:rPr>
              <a:t>RFID router is major limitation for our system. We can lower the cost by increasing the range of each antenna or by switching this router with some other device that is cheaper.</a:t>
            </a:r>
          </a:p>
          <a:p>
            <a:r>
              <a:rPr lang="en-US" altLang="zh-CN" sz="2500" dirty="0" smtClean="0">
                <a:solidFill>
                  <a:schemeClr val="tx1"/>
                </a:solidFill>
              </a:rPr>
              <a:t>After the experiment, we found the angle of how we place the antenna will dramatically affect the range to detect the RFID tag</a:t>
            </a:r>
            <a:r>
              <a:rPr lang="en-US" altLang="zh-CN" sz="2500" dirty="0" smtClean="0">
                <a:solidFill>
                  <a:schemeClr val="tx1"/>
                </a:solidFill>
              </a:rPr>
              <a:t>. However, our antenna and tag has a really long range, hence one antenna can cover approximately 4 spots. If we use multiple antennas over the single router, it can cover even wider range.</a:t>
            </a:r>
            <a:endParaRPr lang="en-US" altLang="zh-CN" sz="2500" dirty="0">
              <a:solidFill>
                <a:schemeClr val="tx1"/>
              </a:solidFill>
            </a:endParaRPr>
          </a:p>
        </p:txBody>
      </p:sp>
    </p:spTree>
    <p:extLst>
      <p:ext uri="{BB962C8B-B14F-4D97-AF65-F5344CB8AC3E}">
        <p14:creationId xmlns:p14="http://schemas.microsoft.com/office/powerpoint/2010/main" val="3862863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84644" y="528137"/>
            <a:ext cx="7043351" cy="925842"/>
          </a:xfrm>
        </p:spPr>
        <p:txBody>
          <a:bodyPr>
            <a:normAutofit/>
          </a:bodyPr>
          <a:lstStyle/>
          <a:p>
            <a:pPr marL="0" indent="0">
              <a:buNone/>
            </a:pPr>
            <a:r>
              <a:rPr lang="en-US" altLang="zh-CN" sz="3600" dirty="0" smtClean="0">
                <a:solidFill>
                  <a:schemeClr val="tx1"/>
                </a:solidFill>
              </a:rPr>
              <a:t>	Advantages of the project</a:t>
            </a:r>
            <a:endParaRPr lang="zh-CN" altLang="en-US" sz="3600" dirty="0">
              <a:solidFill>
                <a:schemeClr val="tx1"/>
              </a:solidFill>
            </a:endParaRPr>
          </a:p>
        </p:txBody>
      </p:sp>
      <p:sp>
        <p:nvSpPr>
          <p:cNvPr id="4" name="文本占位符 3"/>
          <p:cNvSpPr>
            <a:spLocks noGrp="1"/>
          </p:cNvSpPr>
          <p:nvPr>
            <p:ph type="body" sz="half" idx="2"/>
          </p:nvPr>
        </p:nvSpPr>
        <p:spPr>
          <a:xfrm>
            <a:off x="601833" y="1699053"/>
            <a:ext cx="10906995" cy="4685981"/>
          </a:xfrm>
        </p:spPr>
        <p:txBody>
          <a:bodyPr>
            <a:normAutofit/>
          </a:bodyPr>
          <a:lstStyle/>
          <a:p>
            <a:pPr marL="342900" indent="-342900">
              <a:buFont typeface="Arial" charset="0"/>
              <a:buChar char="•"/>
            </a:pPr>
            <a:r>
              <a:rPr lang="en-US" altLang="zh-CN" sz="2500" dirty="0" smtClean="0">
                <a:solidFill>
                  <a:schemeClr val="tx1"/>
                </a:solidFill>
              </a:rPr>
              <a:t>Low Installation Fee</a:t>
            </a:r>
          </a:p>
          <a:p>
            <a:pPr marL="342900" indent="-342900">
              <a:buFont typeface="Arial" charset="0"/>
              <a:buChar char="•"/>
            </a:pPr>
            <a:r>
              <a:rPr lang="en-US" altLang="zh-CN" sz="2500" dirty="0" smtClean="0">
                <a:solidFill>
                  <a:schemeClr val="tx1"/>
                </a:solidFill>
              </a:rPr>
              <a:t>Large Coverage</a:t>
            </a:r>
          </a:p>
          <a:p>
            <a:pPr marL="342900" indent="-342900">
              <a:buFont typeface="Arial" charset="0"/>
              <a:buChar char="•"/>
            </a:pPr>
            <a:r>
              <a:rPr lang="en-US" altLang="zh-CN" sz="2500" dirty="0" smtClean="0">
                <a:solidFill>
                  <a:schemeClr val="tx1"/>
                </a:solidFill>
              </a:rPr>
              <a:t>Low average cost for individual parking slot.</a:t>
            </a:r>
          </a:p>
          <a:p>
            <a:pPr marL="342900" indent="-342900">
              <a:buFont typeface="Arial" charset="0"/>
              <a:buChar char="•"/>
            </a:pPr>
            <a:r>
              <a:rPr lang="en-US" altLang="zh-CN" sz="2500" dirty="0" smtClean="0">
                <a:solidFill>
                  <a:schemeClr val="tx1"/>
                </a:solidFill>
              </a:rPr>
              <a:t>Precise detection</a:t>
            </a:r>
            <a:endParaRPr lang="zh-CN" altLang="en-US" sz="2500" dirty="0">
              <a:solidFill>
                <a:schemeClr val="tx1"/>
              </a:solidFill>
            </a:endParaRPr>
          </a:p>
        </p:txBody>
      </p:sp>
    </p:spTree>
    <p:extLst>
      <p:ext uri="{BB962C8B-B14F-4D97-AF65-F5344CB8AC3E}">
        <p14:creationId xmlns:p14="http://schemas.microsoft.com/office/powerpoint/2010/main" val="180026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9792" y="461319"/>
            <a:ext cx="7479485" cy="936367"/>
          </a:xfrm>
        </p:spPr>
        <p:txBody>
          <a:bodyPr>
            <a:normAutofit/>
          </a:bodyPr>
          <a:lstStyle/>
          <a:p>
            <a:pPr marL="0" indent="0">
              <a:buNone/>
            </a:pPr>
            <a:r>
              <a:rPr lang="en-US" altLang="zh-CN" sz="3600" dirty="0" smtClean="0">
                <a:solidFill>
                  <a:schemeClr val="tx1"/>
                </a:solidFill>
              </a:rPr>
              <a:t>Cost estimation</a:t>
            </a:r>
            <a:endParaRPr lang="zh-CN" altLang="en-US" sz="3600" dirty="0">
              <a:solidFill>
                <a:schemeClr val="tx1"/>
              </a:solidFill>
            </a:endParaRPr>
          </a:p>
        </p:txBody>
      </p:sp>
      <p:sp>
        <p:nvSpPr>
          <p:cNvPr id="4" name="文本占位符 3"/>
          <p:cNvSpPr>
            <a:spLocks noGrp="1"/>
          </p:cNvSpPr>
          <p:nvPr>
            <p:ph type="body" sz="half" idx="2"/>
          </p:nvPr>
        </p:nvSpPr>
        <p:spPr>
          <a:xfrm>
            <a:off x="799542" y="1534296"/>
            <a:ext cx="10378210" cy="4645787"/>
          </a:xfrm>
        </p:spPr>
        <p:txBody>
          <a:bodyPr>
            <a:normAutofit/>
          </a:bodyPr>
          <a:lstStyle/>
          <a:p>
            <a:pPr marL="342900" indent="-342900">
              <a:buFont typeface="Arial" charset="0"/>
              <a:buChar char="•"/>
            </a:pPr>
            <a:r>
              <a:rPr lang="en-US" altLang="zh-CN" sz="2500" dirty="0" smtClean="0">
                <a:solidFill>
                  <a:schemeClr val="tx1"/>
                </a:solidFill>
              </a:rPr>
              <a:t>Laser chip: $8 * 2</a:t>
            </a:r>
          </a:p>
          <a:p>
            <a:pPr marL="342900" indent="-342900">
              <a:buFont typeface="Arial" charset="0"/>
              <a:buChar char="•"/>
            </a:pPr>
            <a:r>
              <a:rPr lang="en-US" altLang="zh-CN" sz="2500" dirty="0" smtClean="0">
                <a:solidFill>
                  <a:schemeClr val="tx1"/>
                </a:solidFill>
              </a:rPr>
              <a:t>RFID Router: Approximately $1000 * N / 4</a:t>
            </a:r>
          </a:p>
          <a:p>
            <a:pPr marL="342900" indent="-342900">
              <a:buFont typeface="Arial" charset="0"/>
              <a:buChar char="•"/>
            </a:pPr>
            <a:r>
              <a:rPr lang="en-US" altLang="zh-CN" sz="2500" dirty="0" smtClean="0">
                <a:solidFill>
                  <a:schemeClr val="tx1"/>
                </a:solidFill>
              </a:rPr>
              <a:t>RFID Antenna: Approximately $300 * N</a:t>
            </a:r>
          </a:p>
          <a:p>
            <a:pPr marL="342900" indent="-342900">
              <a:buFont typeface="Arial" charset="0"/>
              <a:buChar char="•"/>
            </a:pPr>
            <a:r>
              <a:rPr lang="en-US" altLang="zh-CN" sz="2500" dirty="0" smtClean="0">
                <a:solidFill>
                  <a:schemeClr val="tx1"/>
                </a:solidFill>
              </a:rPr>
              <a:t>RFID Tag: $ 0.1 each</a:t>
            </a:r>
          </a:p>
          <a:p>
            <a:pPr marL="342900" indent="-342900">
              <a:buFont typeface="Arial" charset="0"/>
              <a:buChar char="•"/>
            </a:pPr>
            <a:r>
              <a:rPr lang="en-US" altLang="zh-CN" sz="2500" dirty="0" smtClean="0">
                <a:solidFill>
                  <a:schemeClr val="tx1"/>
                </a:solidFill>
              </a:rPr>
              <a:t>Arduino Yun: $70</a:t>
            </a:r>
          </a:p>
          <a:p>
            <a:endParaRPr lang="zh-CN" altLang="en-US" sz="2500" dirty="0">
              <a:solidFill>
                <a:schemeClr val="tx1"/>
              </a:solidFill>
            </a:endParaRPr>
          </a:p>
        </p:txBody>
      </p:sp>
    </p:spTree>
    <p:extLst>
      <p:ext uri="{BB962C8B-B14F-4D97-AF65-F5344CB8AC3E}">
        <p14:creationId xmlns:p14="http://schemas.microsoft.com/office/powerpoint/2010/main" val="2992733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7023" y="724931"/>
            <a:ext cx="8764587" cy="1130644"/>
          </a:xfrm>
        </p:spPr>
        <p:txBody>
          <a:bodyPr>
            <a:normAutofit fontScale="90000"/>
          </a:bodyPr>
          <a:lstStyle/>
          <a:p>
            <a:pPr lvl="2" algn="l" defTabSz="457200" rtl="0">
              <a:spcBef>
                <a:spcPct val="0"/>
              </a:spcBef>
            </a:pPr>
            <a:r>
              <a:rPr lang="en-US" altLang="zh-CN" sz="4400" dirty="0">
                <a:solidFill>
                  <a:schemeClr val="tx1"/>
                </a:solidFill>
              </a:rPr>
              <a:t>The goal of the project</a:t>
            </a:r>
            <a:r>
              <a:rPr lang="zh-CN" altLang="en-US" sz="3100" dirty="0"/>
              <a:t/>
            </a:r>
            <a:br>
              <a:rPr lang="zh-CN" altLang="en-US" sz="3100" dirty="0"/>
            </a:br>
            <a:endParaRPr lang="zh-CN" altLang="en-US" sz="3000" dirty="0"/>
          </a:p>
        </p:txBody>
      </p:sp>
      <p:sp>
        <p:nvSpPr>
          <p:cNvPr id="3" name="内容占位符 2"/>
          <p:cNvSpPr>
            <a:spLocks noGrp="1"/>
          </p:cNvSpPr>
          <p:nvPr>
            <p:ph idx="1"/>
          </p:nvPr>
        </p:nvSpPr>
        <p:spPr>
          <a:xfrm>
            <a:off x="82379" y="1937952"/>
            <a:ext cx="9544221" cy="3523733"/>
          </a:xfrm>
        </p:spPr>
        <p:txBody>
          <a:bodyPr>
            <a:normAutofit fontScale="92500"/>
          </a:bodyPr>
          <a:lstStyle/>
          <a:p>
            <a:pPr lvl="2"/>
            <a:r>
              <a:rPr lang="en-US" altLang="zh-CN" sz="3100" dirty="0" smtClean="0">
                <a:solidFill>
                  <a:schemeClr val="tx1">
                    <a:lumMod val="50000"/>
                    <a:lumOff val="50000"/>
                  </a:schemeClr>
                </a:solidFill>
              </a:rPr>
              <a:t>Identify individual empty parking slots</a:t>
            </a:r>
          </a:p>
          <a:p>
            <a:pPr lvl="2"/>
            <a:r>
              <a:rPr lang="en-US" altLang="zh-CN" sz="3100" dirty="0" smtClean="0">
                <a:solidFill>
                  <a:schemeClr val="tx1">
                    <a:lumMod val="50000"/>
                    <a:lumOff val="50000"/>
                  </a:schemeClr>
                </a:solidFill>
              </a:rPr>
              <a:t>Identify occupancy of the parking space/garage</a:t>
            </a:r>
          </a:p>
          <a:p>
            <a:pPr lvl="2"/>
            <a:r>
              <a:rPr lang="en-US" altLang="zh-CN" sz="3100" dirty="0" smtClean="0">
                <a:solidFill>
                  <a:schemeClr val="tx1">
                    <a:lumMod val="50000"/>
                    <a:lumOff val="50000"/>
                  </a:schemeClr>
                </a:solidFill>
              </a:rPr>
              <a:t>Low power consumption with accuracy </a:t>
            </a:r>
          </a:p>
          <a:p>
            <a:pPr lvl="2"/>
            <a:r>
              <a:rPr lang="en-US" altLang="zh-CN" sz="3100" dirty="0" smtClean="0">
                <a:solidFill>
                  <a:schemeClr val="tx1">
                    <a:lumMod val="50000"/>
                    <a:lumOff val="50000"/>
                  </a:schemeClr>
                </a:solidFill>
              </a:rPr>
              <a:t>Low overall cost:</a:t>
            </a:r>
          </a:p>
          <a:p>
            <a:pPr marL="2286000" lvl="4" indent="-571500">
              <a:buFont typeface="+mj-lt"/>
              <a:buAutoNum type="romanUcPeriod"/>
            </a:pPr>
            <a:r>
              <a:rPr lang="en-US" altLang="zh-CN" sz="2900" dirty="0" smtClean="0">
                <a:solidFill>
                  <a:schemeClr val="tx1">
                    <a:lumMod val="50000"/>
                    <a:lumOff val="50000"/>
                  </a:schemeClr>
                </a:solidFill>
              </a:rPr>
              <a:t>Low cost for equipment</a:t>
            </a:r>
          </a:p>
          <a:p>
            <a:pPr marL="2286000" lvl="4" indent="-571500">
              <a:buFont typeface="+mj-lt"/>
              <a:buAutoNum type="romanUcPeriod"/>
            </a:pPr>
            <a:r>
              <a:rPr lang="en-US" altLang="zh-CN" sz="2900" dirty="0" smtClean="0">
                <a:solidFill>
                  <a:schemeClr val="tx1">
                    <a:lumMod val="50000"/>
                    <a:lumOff val="50000"/>
                  </a:schemeClr>
                </a:solidFill>
              </a:rPr>
              <a:t>Low cost for installation </a:t>
            </a:r>
          </a:p>
        </p:txBody>
      </p:sp>
    </p:spTree>
    <p:extLst>
      <p:ext uri="{BB962C8B-B14F-4D97-AF65-F5344CB8AC3E}">
        <p14:creationId xmlns:p14="http://schemas.microsoft.com/office/powerpoint/2010/main" val="18363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48969" y="536833"/>
            <a:ext cx="7726620" cy="879389"/>
          </a:xfrm>
        </p:spPr>
        <p:txBody>
          <a:bodyPr>
            <a:noAutofit/>
          </a:bodyPr>
          <a:lstStyle/>
          <a:p>
            <a:pPr marL="0" indent="0" algn="ctr">
              <a:buNone/>
            </a:pPr>
            <a:r>
              <a:rPr lang="en-US" altLang="zh-CN" sz="3600" dirty="0" smtClean="0">
                <a:solidFill>
                  <a:schemeClr val="tx1"/>
                </a:solidFill>
              </a:rPr>
              <a:t>Approaches to achieve the goal</a:t>
            </a:r>
            <a:endParaRPr lang="zh-CN" altLang="en-US" sz="3600" dirty="0">
              <a:solidFill>
                <a:schemeClr val="tx1"/>
              </a:solidFill>
            </a:endParaRPr>
          </a:p>
        </p:txBody>
      </p:sp>
      <p:sp>
        <p:nvSpPr>
          <p:cNvPr id="6" name="文本占位符 5"/>
          <p:cNvSpPr>
            <a:spLocks noGrp="1"/>
          </p:cNvSpPr>
          <p:nvPr>
            <p:ph type="body" sz="half" idx="2"/>
          </p:nvPr>
        </p:nvSpPr>
        <p:spPr>
          <a:xfrm>
            <a:off x="848969" y="1723767"/>
            <a:ext cx="8758581" cy="4192124"/>
          </a:xfrm>
        </p:spPr>
        <p:txBody>
          <a:bodyPr>
            <a:normAutofit/>
          </a:bodyPr>
          <a:lstStyle/>
          <a:p>
            <a:r>
              <a:rPr lang="en-US" altLang="zh-CN" sz="2500" dirty="0" smtClean="0">
                <a:solidFill>
                  <a:schemeClr val="tx1">
                    <a:lumMod val="50000"/>
                    <a:lumOff val="50000"/>
                  </a:schemeClr>
                </a:solidFill>
              </a:rPr>
              <a:t>We plan to implement two of the goals stated in the specification.</a:t>
            </a:r>
          </a:p>
          <a:p>
            <a:pPr marL="342900" indent="-342900">
              <a:buFont typeface="Arial" charset="0"/>
              <a:buChar char="•"/>
            </a:pPr>
            <a:r>
              <a:rPr lang="en-US" altLang="zh-CN" sz="2500" dirty="0">
                <a:solidFill>
                  <a:schemeClr val="tx1">
                    <a:lumMod val="50000"/>
                    <a:lumOff val="50000"/>
                  </a:schemeClr>
                </a:solidFill>
              </a:rPr>
              <a:t>O</a:t>
            </a:r>
            <a:r>
              <a:rPr lang="en-US" altLang="zh-CN" sz="2500" dirty="0" smtClean="0">
                <a:solidFill>
                  <a:schemeClr val="tx1">
                    <a:lumMod val="50000"/>
                    <a:lumOff val="50000"/>
                  </a:schemeClr>
                </a:solidFill>
              </a:rPr>
              <a:t>ccupancy counter at the gateway: Two pairs of laser transmitter and receiver with some space in between to differentiate pedestrian and car.</a:t>
            </a:r>
            <a:endParaRPr lang="en-US" altLang="zh-CN" sz="2500" dirty="0">
              <a:solidFill>
                <a:schemeClr val="tx1">
                  <a:lumMod val="50000"/>
                  <a:lumOff val="50000"/>
                </a:schemeClr>
              </a:solidFill>
            </a:endParaRPr>
          </a:p>
          <a:p>
            <a:pPr marL="342900" indent="-342900">
              <a:buFont typeface="Arial" charset="0"/>
              <a:buChar char="•"/>
            </a:pPr>
            <a:r>
              <a:rPr lang="en-US" altLang="zh-CN" sz="2500" dirty="0" smtClean="0">
                <a:solidFill>
                  <a:schemeClr val="tx1">
                    <a:lumMod val="50000"/>
                    <a:lumOff val="50000"/>
                  </a:schemeClr>
                </a:solidFill>
              </a:rPr>
              <a:t>Individual parking slot identification: RFID tag and RFID router  </a:t>
            </a:r>
          </a:p>
          <a:p>
            <a:r>
              <a:rPr lang="en-US" altLang="zh-CN" sz="2500" dirty="0" smtClean="0">
                <a:solidFill>
                  <a:schemeClr val="tx1">
                    <a:lumMod val="50000"/>
                    <a:lumOff val="50000"/>
                  </a:schemeClr>
                </a:solidFill>
              </a:rPr>
              <a:t>All of the above can be tracked on the website that we develop.</a:t>
            </a:r>
            <a:endParaRPr lang="zh-CN" altLang="en-US" sz="2500" dirty="0">
              <a:solidFill>
                <a:schemeClr val="tx1">
                  <a:lumMod val="50000"/>
                  <a:lumOff val="50000"/>
                </a:schemeClr>
              </a:solidFill>
            </a:endParaRPr>
          </a:p>
        </p:txBody>
      </p:sp>
    </p:spTree>
    <p:extLst>
      <p:ext uri="{BB962C8B-B14F-4D97-AF65-F5344CB8AC3E}">
        <p14:creationId xmlns:p14="http://schemas.microsoft.com/office/powerpoint/2010/main" val="90144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684213" y="1545021"/>
            <a:ext cx="8821737" cy="4449379"/>
          </a:xfrm>
        </p:spPr>
        <p:txBody>
          <a:bodyPr>
            <a:normAutofit/>
          </a:bodyPr>
          <a:lstStyle/>
          <a:p>
            <a:pPr marL="342900" indent="-342900">
              <a:buFont typeface="Arial" charset="0"/>
              <a:buChar char="•"/>
            </a:pPr>
            <a:r>
              <a:rPr lang="en-US" altLang="zh-CN" sz="2500" dirty="0" smtClean="0"/>
              <a:t>Occupancy counter: </a:t>
            </a:r>
          </a:p>
          <a:p>
            <a:r>
              <a:rPr lang="en-US" altLang="zh-CN" sz="2500" dirty="0" smtClean="0"/>
              <a:t>	Laser transmitter/receiver pairs * 2</a:t>
            </a:r>
          </a:p>
          <a:p>
            <a:r>
              <a:rPr lang="en-US" altLang="zh-CN" sz="2500" dirty="0" smtClean="0"/>
              <a:t>	Arduino Yun * 1</a:t>
            </a:r>
          </a:p>
          <a:p>
            <a:pPr marL="342900" indent="-342900">
              <a:buFont typeface="Arial" charset="0"/>
              <a:buChar char="•"/>
            </a:pPr>
            <a:r>
              <a:rPr lang="en-US" altLang="zh-CN" sz="2500" dirty="0" smtClean="0"/>
              <a:t>Parking slot identification: </a:t>
            </a:r>
          </a:p>
          <a:p>
            <a:r>
              <a:rPr lang="en-US" altLang="zh-CN" sz="2500" dirty="0" smtClean="0"/>
              <a:t>	RFID Router (Speed </a:t>
            </a:r>
            <a:r>
              <a:rPr lang="en-US" altLang="zh-CN" sz="2500" dirty="0" err="1" smtClean="0"/>
              <a:t>Impinj</a:t>
            </a:r>
            <a:r>
              <a:rPr lang="en-US" altLang="zh-CN" sz="2500" dirty="0" smtClean="0"/>
              <a:t> R1000) and Antenna * 1</a:t>
            </a:r>
          </a:p>
          <a:p>
            <a:r>
              <a:rPr lang="en-US" altLang="zh-CN" sz="2500" dirty="0" smtClean="0"/>
              <a:t>	RFID Tag (provided by TAs)* N</a:t>
            </a:r>
            <a:endParaRPr lang="zh-CN" altLang="en-US" sz="2500" dirty="0"/>
          </a:p>
        </p:txBody>
      </p:sp>
      <p:sp>
        <p:nvSpPr>
          <p:cNvPr id="3" name="内容占位符 2"/>
          <p:cNvSpPr>
            <a:spLocks noGrp="1"/>
          </p:cNvSpPr>
          <p:nvPr>
            <p:ph idx="4294967295"/>
          </p:nvPr>
        </p:nvSpPr>
        <p:spPr>
          <a:xfrm>
            <a:off x="0" y="236538"/>
            <a:ext cx="8575675" cy="1512887"/>
          </a:xfrm>
        </p:spPr>
        <p:txBody>
          <a:bodyPr>
            <a:normAutofit/>
          </a:bodyPr>
          <a:lstStyle/>
          <a:p>
            <a:pPr marL="0" indent="0" algn="ctr">
              <a:buNone/>
            </a:pPr>
            <a:r>
              <a:rPr lang="en-US" altLang="zh-CN" sz="3600" dirty="0" smtClean="0">
                <a:solidFill>
                  <a:schemeClr val="tx1"/>
                </a:solidFill>
              </a:rPr>
              <a:t>		Equipment we will be using</a:t>
            </a:r>
            <a:endParaRPr lang="zh-CN" altLang="en-US" sz="3600" dirty="0">
              <a:solidFill>
                <a:schemeClr val="tx1"/>
              </a:solidFill>
            </a:endParaRPr>
          </a:p>
        </p:txBody>
      </p:sp>
    </p:spTree>
    <p:extLst>
      <p:ext uri="{BB962C8B-B14F-4D97-AF65-F5344CB8AC3E}">
        <p14:creationId xmlns:p14="http://schemas.microsoft.com/office/powerpoint/2010/main" val="3634724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5" y="414867"/>
            <a:ext cx="8596668" cy="937683"/>
          </a:xfrm>
        </p:spPr>
        <p:txBody>
          <a:bodyPr/>
          <a:lstStyle/>
          <a:p>
            <a:pPr algn="ctr"/>
            <a:r>
              <a:rPr lang="en-US" dirty="0" smtClean="0">
                <a:solidFill>
                  <a:schemeClr val="tx1"/>
                </a:solidFill>
              </a:rPr>
              <a:t>Laser </a:t>
            </a:r>
            <a:r>
              <a:rPr lang="en-US" dirty="0" smtClean="0">
                <a:solidFill>
                  <a:schemeClr val="tx1"/>
                </a:solidFill>
              </a:rPr>
              <a:t>is introduced</a:t>
            </a:r>
            <a:endParaRPr lang="en-US" dirty="0">
              <a:solidFill>
                <a:schemeClr val="tx1"/>
              </a:solidFill>
            </a:endParaRPr>
          </a:p>
        </p:txBody>
      </p:sp>
      <p:sp>
        <p:nvSpPr>
          <p:cNvPr id="3" name="Text Placeholder 2"/>
          <p:cNvSpPr>
            <a:spLocks noGrp="1"/>
          </p:cNvSpPr>
          <p:nvPr>
            <p:ph type="body" idx="1"/>
          </p:nvPr>
        </p:nvSpPr>
        <p:spPr>
          <a:xfrm>
            <a:off x="677335" y="2032000"/>
            <a:ext cx="8596668" cy="3355848"/>
          </a:xfrm>
        </p:spPr>
        <p:txBody>
          <a:bodyPr/>
          <a:lstStyle/>
          <a:p>
            <a:r>
              <a:rPr lang="en-US" dirty="0" smtClean="0"/>
              <a:t>Why?</a:t>
            </a:r>
          </a:p>
          <a:p>
            <a:endParaRPr lang="en-US" dirty="0"/>
          </a:p>
          <a:p>
            <a:r>
              <a:rPr lang="en-US" dirty="0" smtClean="0"/>
              <a:t>The bouncing effects of the ultrasonic distance sensors can hugely affect our data. More specifically, the first sensor’s signal can affect the second sensor’s result.</a:t>
            </a:r>
          </a:p>
          <a:p>
            <a:endParaRPr lang="en-US" dirty="0"/>
          </a:p>
          <a:p>
            <a:r>
              <a:rPr lang="en-US" dirty="0" smtClean="0"/>
              <a:t>Laser </a:t>
            </a:r>
            <a:r>
              <a:rPr lang="en-US" dirty="0" smtClean="0"/>
              <a:t>transmitter/receiver is independent from each other, thus more reliable data for our system.</a:t>
            </a:r>
            <a:endParaRPr lang="en-US" dirty="0"/>
          </a:p>
        </p:txBody>
      </p:sp>
    </p:spTree>
    <p:extLst>
      <p:ext uri="{BB962C8B-B14F-4D97-AF65-F5344CB8AC3E}">
        <p14:creationId xmlns:p14="http://schemas.microsoft.com/office/powerpoint/2010/main" val="1915251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684213" y="1545021"/>
            <a:ext cx="8821737" cy="4449379"/>
          </a:xfrm>
        </p:spPr>
        <p:txBody>
          <a:bodyPr>
            <a:normAutofit/>
          </a:bodyPr>
          <a:lstStyle/>
          <a:p>
            <a:pPr marL="342900" indent="-342900">
              <a:buFont typeface="Arial" charset="0"/>
              <a:buChar char="•"/>
            </a:pPr>
            <a:r>
              <a:rPr lang="en-US" altLang="zh-CN" sz="2500" dirty="0" smtClean="0"/>
              <a:t>	</a:t>
            </a:r>
            <a:r>
              <a:rPr lang="en-US" altLang="zh-CN" sz="2500" dirty="0"/>
              <a:t>Occupancy counter: </a:t>
            </a:r>
          </a:p>
          <a:p>
            <a:r>
              <a:rPr lang="en-US" altLang="zh-CN" sz="2500" dirty="0"/>
              <a:t>	</a:t>
            </a:r>
            <a:r>
              <a:rPr lang="en-US" altLang="zh-CN" sz="2500" dirty="0" smtClean="0"/>
              <a:t>Laser transmitter/receiver pairs * </a:t>
            </a:r>
            <a:r>
              <a:rPr lang="en-US" altLang="zh-CN" sz="2500" dirty="0"/>
              <a:t>2</a:t>
            </a:r>
          </a:p>
          <a:p>
            <a:r>
              <a:rPr lang="en-US" altLang="zh-CN" sz="2500" dirty="0"/>
              <a:t>	Arduino Yun * 1</a:t>
            </a:r>
          </a:p>
          <a:p>
            <a:endParaRPr lang="en-US" altLang="zh-CN" sz="2500" dirty="0" smtClean="0"/>
          </a:p>
        </p:txBody>
      </p:sp>
      <p:sp>
        <p:nvSpPr>
          <p:cNvPr id="3" name="内容占位符 2"/>
          <p:cNvSpPr>
            <a:spLocks noGrp="1"/>
          </p:cNvSpPr>
          <p:nvPr>
            <p:ph idx="4294967295"/>
          </p:nvPr>
        </p:nvSpPr>
        <p:spPr>
          <a:xfrm>
            <a:off x="684213" y="236539"/>
            <a:ext cx="7881937" cy="906462"/>
          </a:xfrm>
        </p:spPr>
        <p:txBody>
          <a:bodyPr>
            <a:normAutofit/>
          </a:bodyPr>
          <a:lstStyle/>
          <a:p>
            <a:pPr marL="0" indent="0" algn="ctr">
              <a:buNone/>
            </a:pPr>
            <a:r>
              <a:rPr lang="en-US" altLang="zh-CN" sz="3600" dirty="0" smtClean="0">
                <a:solidFill>
                  <a:schemeClr val="tx1"/>
                </a:solidFill>
              </a:rPr>
              <a:t>Equipment we will be using</a:t>
            </a:r>
            <a:endParaRPr lang="zh-CN" altLang="en-US" sz="3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826" y="2724150"/>
            <a:ext cx="2832100" cy="2832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850" y="3769710"/>
            <a:ext cx="2133600" cy="2133600"/>
          </a:xfrm>
          <a:prstGeom prst="rect">
            <a:avLst/>
          </a:prstGeom>
        </p:spPr>
      </p:pic>
    </p:spTree>
    <p:extLst>
      <p:ext uri="{BB962C8B-B14F-4D97-AF65-F5344CB8AC3E}">
        <p14:creationId xmlns:p14="http://schemas.microsoft.com/office/powerpoint/2010/main" val="3885294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684213" y="1545021"/>
            <a:ext cx="8821737" cy="4449379"/>
          </a:xfrm>
        </p:spPr>
        <p:txBody>
          <a:bodyPr>
            <a:normAutofit/>
          </a:bodyPr>
          <a:lstStyle/>
          <a:p>
            <a:pPr marL="342900" indent="-342900">
              <a:buFont typeface="Arial" charset="0"/>
              <a:buChar char="•"/>
            </a:pPr>
            <a:r>
              <a:rPr lang="en-US" altLang="zh-CN" sz="2500" dirty="0" smtClean="0"/>
              <a:t>Parking slot identification: </a:t>
            </a:r>
          </a:p>
          <a:p>
            <a:r>
              <a:rPr lang="en-US" altLang="zh-CN" sz="2500" dirty="0" smtClean="0"/>
              <a:t>	RFID Router (Speed </a:t>
            </a:r>
            <a:r>
              <a:rPr lang="en-US" altLang="zh-CN" sz="2500" dirty="0" err="1" smtClean="0"/>
              <a:t>Impinj</a:t>
            </a:r>
            <a:r>
              <a:rPr lang="en-US" altLang="zh-CN" sz="2500" dirty="0" smtClean="0"/>
              <a:t> R1000) and Antenna * 1</a:t>
            </a:r>
          </a:p>
          <a:p>
            <a:r>
              <a:rPr lang="en-US" altLang="zh-CN" sz="2500" dirty="0" smtClean="0"/>
              <a:t>	RFID Tag (provided by TAs)* N</a:t>
            </a:r>
            <a:endParaRPr lang="zh-CN" altLang="en-US" sz="2500" dirty="0"/>
          </a:p>
        </p:txBody>
      </p:sp>
      <p:sp>
        <p:nvSpPr>
          <p:cNvPr id="3" name="内容占位符 2"/>
          <p:cNvSpPr>
            <a:spLocks noGrp="1"/>
          </p:cNvSpPr>
          <p:nvPr>
            <p:ph idx="4294967295"/>
          </p:nvPr>
        </p:nvSpPr>
        <p:spPr>
          <a:xfrm>
            <a:off x="0" y="236538"/>
            <a:ext cx="8575675" cy="1512887"/>
          </a:xfrm>
        </p:spPr>
        <p:txBody>
          <a:bodyPr>
            <a:normAutofit/>
          </a:bodyPr>
          <a:lstStyle/>
          <a:p>
            <a:pPr marL="0" indent="0" algn="ctr">
              <a:buNone/>
            </a:pPr>
            <a:r>
              <a:rPr lang="en-US" altLang="zh-CN" sz="3600" dirty="0" smtClean="0">
                <a:solidFill>
                  <a:schemeClr val="tx1"/>
                </a:solidFill>
              </a:rPr>
              <a:t>		Equipment we will be using</a:t>
            </a:r>
            <a:endParaRPr lang="zh-CN" altLang="en-US" sz="3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254" y="3424739"/>
            <a:ext cx="3506233" cy="23624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89653">
            <a:off x="6276039" y="3891626"/>
            <a:ext cx="2177720" cy="2177720"/>
          </a:xfrm>
          <a:prstGeom prst="rect">
            <a:avLst/>
          </a:prstGeom>
        </p:spPr>
      </p:pic>
    </p:spTree>
    <p:extLst>
      <p:ext uri="{BB962C8B-B14F-4D97-AF65-F5344CB8AC3E}">
        <p14:creationId xmlns:p14="http://schemas.microsoft.com/office/powerpoint/2010/main" val="3713316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236538"/>
            <a:ext cx="7891462" cy="930525"/>
          </a:xfrm>
        </p:spPr>
        <p:txBody>
          <a:bodyPr>
            <a:normAutofit/>
          </a:bodyPr>
          <a:lstStyle/>
          <a:p>
            <a:pPr marL="0" indent="0">
              <a:buNone/>
            </a:pPr>
            <a:r>
              <a:rPr lang="en-US" altLang="zh-CN" sz="3600" dirty="0" smtClean="0">
                <a:solidFill>
                  <a:schemeClr val="tx1"/>
                </a:solidFill>
              </a:rPr>
              <a:t>Setup</a:t>
            </a:r>
            <a:endParaRPr lang="zh-CN" altLang="en-US" sz="3600"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05" y="354563"/>
            <a:ext cx="4701258" cy="6270172"/>
          </a:xfrm>
          <a:prstGeom prst="rect">
            <a:avLst/>
          </a:prstGeom>
        </p:spPr>
      </p:pic>
    </p:spTree>
    <p:extLst>
      <p:ext uri="{BB962C8B-B14F-4D97-AF65-F5344CB8AC3E}">
        <p14:creationId xmlns:p14="http://schemas.microsoft.com/office/powerpoint/2010/main" val="285073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236538"/>
            <a:ext cx="1452497" cy="930525"/>
          </a:xfrm>
        </p:spPr>
        <p:txBody>
          <a:bodyPr>
            <a:normAutofit/>
          </a:bodyPr>
          <a:lstStyle/>
          <a:p>
            <a:pPr marL="0" indent="0">
              <a:buNone/>
            </a:pPr>
            <a:r>
              <a:rPr lang="en-US" altLang="zh-CN" sz="3600" dirty="0" smtClean="0">
                <a:solidFill>
                  <a:schemeClr val="tx1"/>
                </a:solidFill>
              </a:rPr>
              <a:t>Setup</a:t>
            </a:r>
            <a:endParaRPr lang="zh-CN" altLang="en-US" sz="3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3" y="326572"/>
            <a:ext cx="8204719" cy="6153540"/>
          </a:xfrm>
          <a:prstGeom prst="rect">
            <a:avLst/>
          </a:prstGeom>
        </p:spPr>
      </p:pic>
    </p:spTree>
    <p:extLst>
      <p:ext uri="{BB962C8B-B14F-4D97-AF65-F5344CB8AC3E}">
        <p14:creationId xmlns:p14="http://schemas.microsoft.com/office/powerpoint/2010/main" val="2006777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309</TotalTime>
  <Words>1020</Words>
  <Application>Microsoft Macintosh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Trebuchet MS</vt:lpstr>
      <vt:lpstr>Wingdings 3</vt:lpstr>
      <vt:lpstr>华文新魏</vt:lpstr>
      <vt:lpstr>方正姚体</vt:lpstr>
      <vt:lpstr>Arial</vt:lpstr>
      <vt:lpstr>Facet</vt:lpstr>
      <vt:lpstr>COMPLETE PARKING SYSTEM</vt:lpstr>
      <vt:lpstr>The goal of the project </vt:lpstr>
      <vt:lpstr>PowerPoint Presentation</vt:lpstr>
      <vt:lpstr>PowerPoint Presentation</vt:lpstr>
      <vt:lpstr>Laser is introduced</vt:lpstr>
      <vt:lpstr>PowerPoint Presentation</vt:lpstr>
      <vt:lpstr>PowerPoint Presentation</vt:lpstr>
      <vt:lpstr>PowerPoint Presentation</vt:lpstr>
      <vt:lpstr>PowerPoint Presentation</vt:lpstr>
      <vt:lpstr>      Implementation and idea</vt:lpstr>
      <vt:lpstr>Key point of differentiating</vt:lpstr>
      <vt:lpstr> Implementation and idea</vt:lpstr>
      <vt:lpstr>Simple Web Front End</vt:lpstr>
      <vt:lpstr>PowerPoint Presentation</vt:lpstr>
      <vt:lpstr>Solution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District shared parking and parking search</dc:title>
  <dc:creator>Zhuoer</dc:creator>
  <cp:lastModifiedBy>Zhuoer Wang</cp:lastModifiedBy>
  <cp:revision>34</cp:revision>
  <dcterms:created xsi:type="dcterms:W3CDTF">2016-04-11T23:12:52Z</dcterms:created>
  <dcterms:modified xsi:type="dcterms:W3CDTF">2016-06-07T00:15:24Z</dcterms:modified>
</cp:coreProperties>
</file>