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handoutMasterIdLst>
    <p:handoutMasterId r:id="rId22"/>
  </p:handoutMasterIdLst>
  <p:sldIdLst>
    <p:sldId id="256" r:id="rId3"/>
    <p:sldId id="262" r:id="rId4"/>
    <p:sldId id="257" r:id="rId5"/>
    <p:sldId id="260" r:id="rId6"/>
    <p:sldId id="261" r:id="rId7"/>
    <p:sldId id="263" r:id="rId8"/>
    <p:sldId id="273" r:id="rId9"/>
    <p:sldId id="269" r:id="rId10"/>
    <p:sldId id="264" r:id="rId11"/>
    <p:sldId id="270" r:id="rId12"/>
    <p:sldId id="268" r:id="rId13"/>
    <p:sldId id="271" r:id="rId14"/>
    <p:sldId id="272" r:id="rId15"/>
    <p:sldId id="265" r:id="rId16"/>
    <p:sldId id="267" r:id="rId17"/>
    <p:sldId id="266" r:id="rId18"/>
    <p:sldId id="274" r:id="rId19"/>
    <p:sldId id="275" r:id="rId20"/>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5482B"/>
    <a:srgbClr val="C75806"/>
    <a:srgbClr val="000000"/>
    <a:srgbClr val="00499F"/>
    <a:srgbClr val="0CC1E0"/>
    <a:srgbClr val="1B00FE"/>
    <a:srgbClr val="0CA3D7"/>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8" autoAdjust="0"/>
    <p:restoredTop sz="94648" autoAdjust="0"/>
  </p:normalViewPr>
  <p:slideViewPr>
    <p:cSldViewPr>
      <p:cViewPr>
        <p:scale>
          <a:sx n="125" d="100"/>
          <a:sy n="125" d="100"/>
        </p:scale>
        <p:origin x="2952" y="614"/>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596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9860F4E-B673-45B8-898D-CF5FE9297E7C}" type="slidenum">
              <a:rPr lang="ru-RU" altLang="ru-RU"/>
              <a:pPr/>
              <a:t>‹#›</a:t>
            </a:fld>
            <a:endParaRPr lang="ru-RU" altLang="ru-RU"/>
          </a:p>
        </p:txBody>
      </p:sp>
    </p:spTree>
    <p:extLst>
      <p:ext uri="{BB962C8B-B14F-4D97-AF65-F5344CB8AC3E}">
        <p14:creationId xmlns:p14="http://schemas.microsoft.com/office/powerpoint/2010/main" val="3853970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860F4E-B673-45B8-898D-CF5FE9297E7C}" type="slidenum">
              <a:rPr lang="ru-RU" altLang="ru-RU" smtClean="0"/>
              <a:pPr/>
              <a:t>15</a:t>
            </a:fld>
            <a:endParaRPr lang="ru-RU" altLang="ru-RU"/>
          </a:p>
        </p:txBody>
      </p:sp>
    </p:spTree>
    <p:extLst>
      <p:ext uri="{BB962C8B-B14F-4D97-AF65-F5344CB8AC3E}">
        <p14:creationId xmlns:p14="http://schemas.microsoft.com/office/powerpoint/2010/main" val="943806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211638" y="1852613"/>
            <a:ext cx="4319587" cy="1135062"/>
          </a:xfrm>
          <a:effectLst>
            <a:outerShdw dist="17961" dir="2700000" algn="ctr" rotWithShape="0">
              <a:schemeClr val="bg2"/>
            </a:outerShdw>
          </a:effectLst>
        </p:spPr>
        <p:txBody>
          <a:bodyPr/>
          <a:lstStyle>
            <a:lvl1pPr>
              <a:defRPr/>
            </a:lvl1pPr>
          </a:lstStyle>
          <a:p>
            <a:pPr lvl="0"/>
            <a:r>
              <a:rPr lang="ru-RU" altLang="ru-RU" noProof="0"/>
              <a:t>Click to edit Master title style</a:t>
            </a:r>
          </a:p>
        </p:txBody>
      </p:sp>
      <p:sp>
        <p:nvSpPr>
          <p:cNvPr id="5123" name="Rectangle 3"/>
          <p:cNvSpPr>
            <a:spLocks noGrp="1" noChangeArrowheads="1"/>
          </p:cNvSpPr>
          <p:nvPr>
            <p:ph type="subTitle" idx="1"/>
          </p:nvPr>
        </p:nvSpPr>
        <p:spPr>
          <a:xfrm>
            <a:off x="4211638" y="3005138"/>
            <a:ext cx="4319587" cy="377825"/>
          </a:xfrm>
          <a:effectLst>
            <a:outerShdw dist="17961" dir="2700000" algn="ctr" rotWithShape="0">
              <a:schemeClr val="bg2"/>
            </a:outerShdw>
          </a:effectLst>
        </p:spPr>
        <p:txBody>
          <a:bodyPr/>
          <a:lstStyle>
            <a:lvl1pPr marL="0" indent="0">
              <a:buFontTx/>
              <a:buNone/>
              <a:defRPr/>
            </a:lvl1pPr>
          </a:lstStyle>
          <a:p>
            <a:pPr lvl="0"/>
            <a:r>
              <a:rPr lang="ru-RU" alt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1E58B141-94E8-406B-8BBF-45296F0BA477}" type="slidenum">
              <a:rPr lang="en-GB" altLang="ru-RU"/>
              <a:pPr/>
              <a:t>‹#›</a:t>
            </a:fld>
            <a:endParaRPr lang="en-GB" altLang="ru-RU"/>
          </a:p>
        </p:txBody>
      </p:sp>
    </p:spTree>
    <p:extLst>
      <p:ext uri="{BB962C8B-B14F-4D97-AF65-F5344CB8AC3E}">
        <p14:creationId xmlns:p14="http://schemas.microsoft.com/office/powerpoint/2010/main" val="29508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96850"/>
            <a:ext cx="2051050" cy="446405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96850"/>
            <a:ext cx="6003925" cy="446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4D2ACCB7-5095-44F7-94F7-C5F47D1D8902}" type="slidenum">
              <a:rPr lang="en-GB" altLang="ru-RU"/>
              <a:pPr/>
              <a:t>‹#›</a:t>
            </a:fld>
            <a:endParaRPr lang="en-GB" altLang="ru-RU"/>
          </a:p>
        </p:txBody>
      </p:sp>
    </p:spTree>
    <p:extLst>
      <p:ext uri="{BB962C8B-B14F-4D97-AF65-F5344CB8AC3E}">
        <p14:creationId xmlns:p14="http://schemas.microsoft.com/office/powerpoint/2010/main" val="30953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37FC2C4C-B537-425A-823D-565208718D5A}" type="slidenum">
              <a:rPr lang="ru-RU" altLang="ru-RU"/>
              <a:pPr/>
              <a:t>‹#›</a:t>
            </a:fld>
            <a:endParaRPr lang="ru-RU" altLang="ru-RU"/>
          </a:p>
        </p:txBody>
      </p:sp>
    </p:spTree>
    <p:extLst>
      <p:ext uri="{BB962C8B-B14F-4D97-AF65-F5344CB8AC3E}">
        <p14:creationId xmlns:p14="http://schemas.microsoft.com/office/powerpoint/2010/main" val="170116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9C168535-382D-4C1A-8A2C-67CF0362CBC6}" type="slidenum">
              <a:rPr lang="ru-RU" altLang="ru-RU"/>
              <a:pPr/>
              <a:t>‹#›</a:t>
            </a:fld>
            <a:endParaRPr lang="ru-RU" altLang="ru-RU"/>
          </a:p>
        </p:txBody>
      </p:sp>
    </p:spTree>
    <p:extLst>
      <p:ext uri="{BB962C8B-B14F-4D97-AF65-F5344CB8AC3E}">
        <p14:creationId xmlns:p14="http://schemas.microsoft.com/office/powerpoint/2010/main" val="40389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3C1B5996-026D-486B-BE3A-5E390D39035F}" type="slidenum">
              <a:rPr lang="ru-RU" altLang="ru-RU"/>
              <a:pPr/>
              <a:t>‹#›</a:t>
            </a:fld>
            <a:endParaRPr lang="ru-RU" altLang="ru-RU"/>
          </a:p>
        </p:txBody>
      </p:sp>
    </p:spTree>
    <p:extLst>
      <p:ext uri="{BB962C8B-B14F-4D97-AF65-F5344CB8AC3E}">
        <p14:creationId xmlns:p14="http://schemas.microsoft.com/office/powerpoint/2010/main" val="3722432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366E6794-4F93-4DF0-8BA0-302D397D9463}" type="slidenum">
              <a:rPr lang="ru-RU" altLang="ru-RU"/>
              <a:pPr/>
              <a:t>‹#›</a:t>
            </a:fld>
            <a:endParaRPr lang="ru-RU" altLang="ru-RU"/>
          </a:p>
        </p:txBody>
      </p:sp>
    </p:spTree>
    <p:extLst>
      <p:ext uri="{BB962C8B-B14F-4D97-AF65-F5344CB8AC3E}">
        <p14:creationId xmlns:p14="http://schemas.microsoft.com/office/powerpoint/2010/main" val="1657856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9CA5FA93-6A98-4AAA-AACB-BD0F1437C4F6}" type="slidenum">
              <a:rPr lang="ru-RU" altLang="ru-RU"/>
              <a:pPr/>
              <a:t>‹#›</a:t>
            </a:fld>
            <a:endParaRPr lang="ru-RU" altLang="ru-RU"/>
          </a:p>
        </p:txBody>
      </p:sp>
    </p:spTree>
    <p:extLst>
      <p:ext uri="{BB962C8B-B14F-4D97-AF65-F5344CB8AC3E}">
        <p14:creationId xmlns:p14="http://schemas.microsoft.com/office/powerpoint/2010/main" val="258842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856C7117-99CE-44C2-A7B5-3CAF91C2175B}" type="slidenum">
              <a:rPr lang="ru-RU" altLang="ru-RU"/>
              <a:pPr/>
              <a:t>‹#›</a:t>
            </a:fld>
            <a:endParaRPr lang="ru-RU" altLang="ru-RU"/>
          </a:p>
        </p:txBody>
      </p:sp>
    </p:spTree>
    <p:extLst>
      <p:ext uri="{BB962C8B-B14F-4D97-AF65-F5344CB8AC3E}">
        <p14:creationId xmlns:p14="http://schemas.microsoft.com/office/powerpoint/2010/main" val="156813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98320583-F54B-42B0-9EC8-F9B3355FDFA4}" type="slidenum">
              <a:rPr lang="ru-RU" altLang="ru-RU"/>
              <a:pPr/>
              <a:t>‹#›</a:t>
            </a:fld>
            <a:endParaRPr lang="ru-RU" altLang="ru-RU"/>
          </a:p>
        </p:txBody>
      </p:sp>
    </p:spTree>
    <p:extLst>
      <p:ext uri="{BB962C8B-B14F-4D97-AF65-F5344CB8AC3E}">
        <p14:creationId xmlns:p14="http://schemas.microsoft.com/office/powerpoint/2010/main" val="3766882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D5D4EC63-D892-4C17-9848-03598B2005E8}" type="slidenum">
              <a:rPr lang="ru-RU" altLang="ru-RU"/>
              <a:pPr/>
              <a:t>‹#›</a:t>
            </a:fld>
            <a:endParaRPr lang="ru-RU" altLang="ru-RU"/>
          </a:p>
        </p:txBody>
      </p:sp>
    </p:spTree>
    <p:extLst>
      <p:ext uri="{BB962C8B-B14F-4D97-AF65-F5344CB8AC3E}">
        <p14:creationId xmlns:p14="http://schemas.microsoft.com/office/powerpoint/2010/main" val="212924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5AC07D53-C604-4DE6-BE78-644A97FEB65B}" type="slidenum">
              <a:rPr lang="en-GB" altLang="ru-RU"/>
              <a:pPr/>
              <a:t>‹#›</a:t>
            </a:fld>
            <a:endParaRPr lang="en-GB" altLang="ru-RU"/>
          </a:p>
        </p:txBody>
      </p:sp>
    </p:spTree>
    <p:extLst>
      <p:ext uri="{BB962C8B-B14F-4D97-AF65-F5344CB8AC3E}">
        <p14:creationId xmlns:p14="http://schemas.microsoft.com/office/powerpoint/2010/main" val="2530661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A292C115-4E3C-473F-A23A-2884E421949C}" type="slidenum">
              <a:rPr lang="ru-RU" altLang="ru-RU"/>
              <a:pPr/>
              <a:t>‹#›</a:t>
            </a:fld>
            <a:endParaRPr lang="ru-RU" altLang="ru-RU"/>
          </a:p>
        </p:txBody>
      </p:sp>
    </p:spTree>
    <p:extLst>
      <p:ext uri="{BB962C8B-B14F-4D97-AF65-F5344CB8AC3E}">
        <p14:creationId xmlns:p14="http://schemas.microsoft.com/office/powerpoint/2010/main" val="263917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709680AA-7893-4A0C-816C-E86C009A0054}" type="slidenum">
              <a:rPr lang="ru-RU" altLang="ru-RU"/>
              <a:pPr/>
              <a:t>‹#›</a:t>
            </a:fld>
            <a:endParaRPr lang="ru-RU" altLang="ru-RU"/>
          </a:p>
        </p:txBody>
      </p:sp>
    </p:spTree>
    <p:extLst>
      <p:ext uri="{BB962C8B-B14F-4D97-AF65-F5344CB8AC3E}">
        <p14:creationId xmlns:p14="http://schemas.microsoft.com/office/powerpoint/2010/main" val="1590245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201613"/>
            <a:ext cx="1838325" cy="4398962"/>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331913" y="201613"/>
            <a:ext cx="5364162"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E1BD1B0A-6CD4-4835-A2FC-936A891809CF}" type="slidenum">
              <a:rPr lang="ru-RU" altLang="ru-RU"/>
              <a:pPr/>
              <a:t>‹#›</a:t>
            </a:fld>
            <a:endParaRPr lang="ru-RU" altLang="ru-RU"/>
          </a:p>
        </p:txBody>
      </p:sp>
    </p:spTree>
    <p:extLst>
      <p:ext uri="{BB962C8B-B14F-4D97-AF65-F5344CB8AC3E}">
        <p14:creationId xmlns:p14="http://schemas.microsoft.com/office/powerpoint/2010/main" val="336206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EB9D44F6-9557-41E0-A159-7AC78C1AC9DF}" type="slidenum">
              <a:rPr lang="en-GB" altLang="ru-RU"/>
              <a:pPr/>
              <a:t>‹#›</a:t>
            </a:fld>
            <a:endParaRPr lang="en-GB" altLang="ru-RU"/>
          </a:p>
        </p:txBody>
      </p:sp>
    </p:spTree>
    <p:extLst>
      <p:ext uri="{BB962C8B-B14F-4D97-AF65-F5344CB8AC3E}">
        <p14:creationId xmlns:p14="http://schemas.microsoft.com/office/powerpoint/2010/main" val="106020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743075"/>
            <a:ext cx="4027487"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743075"/>
            <a:ext cx="4027488"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C0F2327E-830A-4D6C-8CE9-B6F502C40F3C}" type="slidenum">
              <a:rPr lang="en-GB" altLang="ru-RU"/>
              <a:pPr/>
              <a:t>‹#›</a:t>
            </a:fld>
            <a:endParaRPr lang="en-GB" altLang="ru-RU"/>
          </a:p>
        </p:txBody>
      </p:sp>
    </p:spTree>
    <p:extLst>
      <p:ext uri="{BB962C8B-B14F-4D97-AF65-F5344CB8AC3E}">
        <p14:creationId xmlns:p14="http://schemas.microsoft.com/office/powerpoint/2010/main" val="234863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CCA2F536-A6DD-4E89-A129-3551A4FD4507}" type="slidenum">
              <a:rPr lang="en-GB" altLang="ru-RU"/>
              <a:pPr/>
              <a:t>‹#›</a:t>
            </a:fld>
            <a:endParaRPr lang="en-GB" altLang="ru-RU"/>
          </a:p>
        </p:txBody>
      </p:sp>
    </p:spTree>
    <p:extLst>
      <p:ext uri="{BB962C8B-B14F-4D97-AF65-F5344CB8AC3E}">
        <p14:creationId xmlns:p14="http://schemas.microsoft.com/office/powerpoint/2010/main" val="330788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3159D001-337E-4B08-82EC-8C39E15FB7D7}" type="slidenum">
              <a:rPr lang="en-GB" altLang="ru-RU"/>
              <a:pPr/>
              <a:t>‹#›</a:t>
            </a:fld>
            <a:endParaRPr lang="en-GB" altLang="ru-RU"/>
          </a:p>
        </p:txBody>
      </p:sp>
    </p:spTree>
    <p:extLst>
      <p:ext uri="{BB962C8B-B14F-4D97-AF65-F5344CB8AC3E}">
        <p14:creationId xmlns:p14="http://schemas.microsoft.com/office/powerpoint/2010/main" val="67117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7B7BFDBB-B51B-4F9A-AC15-E04BD6587466}" type="slidenum">
              <a:rPr lang="en-GB" altLang="ru-RU"/>
              <a:pPr/>
              <a:t>‹#›</a:t>
            </a:fld>
            <a:endParaRPr lang="en-GB" altLang="ru-RU"/>
          </a:p>
        </p:txBody>
      </p:sp>
    </p:spTree>
    <p:extLst>
      <p:ext uri="{BB962C8B-B14F-4D97-AF65-F5344CB8AC3E}">
        <p14:creationId xmlns:p14="http://schemas.microsoft.com/office/powerpoint/2010/main" val="121160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50490129-BA47-44AE-A7BF-470E017CF70A}" type="slidenum">
              <a:rPr lang="en-GB" altLang="ru-RU"/>
              <a:pPr/>
              <a:t>‹#›</a:t>
            </a:fld>
            <a:endParaRPr lang="en-GB" altLang="ru-RU"/>
          </a:p>
        </p:txBody>
      </p:sp>
    </p:spTree>
    <p:extLst>
      <p:ext uri="{BB962C8B-B14F-4D97-AF65-F5344CB8AC3E}">
        <p14:creationId xmlns:p14="http://schemas.microsoft.com/office/powerpoint/2010/main" val="41018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3068BF19-9BF4-4B47-950B-60F7750B3EDB}" type="slidenum">
              <a:rPr lang="en-GB" altLang="ru-RU"/>
              <a:pPr/>
              <a:t>‹#›</a:t>
            </a:fld>
            <a:endParaRPr lang="en-GB" altLang="ru-RU"/>
          </a:p>
        </p:txBody>
      </p:sp>
    </p:spTree>
    <p:extLst>
      <p:ext uri="{BB962C8B-B14F-4D97-AF65-F5344CB8AC3E}">
        <p14:creationId xmlns:p14="http://schemas.microsoft.com/office/powerpoint/2010/main" val="59831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96850"/>
            <a:ext cx="820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027" name="Rectangle 3"/>
          <p:cNvSpPr>
            <a:spLocks noGrp="1" noChangeArrowheads="1"/>
          </p:cNvSpPr>
          <p:nvPr>
            <p:ph type="body" idx="1"/>
          </p:nvPr>
        </p:nvSpPr>
        <p:spPr bwMode="auto">
          <a:xfrm>
            <a:off x="468313" y="1743075"/>
            <a:ext cx="820737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035" name="Rectangle 11"/>
          <p:cNvSpPr>
            <a:spLocks noGrp="1" noChangeArrowheads="1"/>
          </p:cNvSpPr>
          <p:nvPr>
            <p:ph type="dt" sz="half" idx="2"/>
          </p:nvPr>
        </p:nvSpPr>
        <p:spPr bwMode="auto">
          <a:xfrm>
            <a:off x="457200" y="4787900"/>
            <a:ext cx="2133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bg1"/>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4787900"/>
            <a:ext cx="2895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bg1"/>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4787900"/>
            <a:ext cx="21224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bg1"/>
                </a:solidFill>
                <a:latin typeface="+mn-lt"/>
              </a:defRPr>
            </a:lvl1pPr>
          </a:lstStyle>
          <a:p>
            <a:fld id="{7320A533-3BD4-4E90-B350-00B087E09D36}"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Georgia" pitchFamily="18" charset="0"/>
        </a:defRPr>
      </a:lvl2pPr>
      <a:lvl3pPr algn="l" rtl="0" fontAlgn="base">
        <a:spcBef>
          <a:spcPct val="0"/>
        </a:spcBef>
        <a:spcAft>
          <a:spcPct val="0"/>
        </a:spcAft>
        <a:defRPr sz="3200">
          <a:solidFill>
            <a:schemeClr val="bg1"/>
          </a:solidFill>
          <a:latin typeface="Georgia" pitchFamily="18" charset="0"/>
        </a:defRPr>
      </a:lvl3pPr>
      <a:lvl4pPr algn="l" rtl="0" fontAlgn="base">
        <a:spcBef>
          <a:spcPct val="0"/>
        </a:spcBef>
        <a:spcAft>
          <a:spcPct val="0"/>
        </a:spcAft>
        <a:defRPr sz="3200">
          <a:solidFill>
            <a:schemeClr val="bg1"/>
          </a:solidFill>
          <a:latin typeface="Georgia" pitchFamily="18" charset="0"/>
        </a:defRPr>
      </a:lvl4pPr>
      <a:lvl5pPr algn="l" rtl="0" fontAlgn="base">
        <a:spcBef>
          <a:spcPct val="0"/>
        </a:spcBef>
        <a:spcAft>
          <a:spcPct val="0"/>
        </a:spcAft>
        <a:defRPr sz="3200">
          <a:solidFill>
            <a:schemeClr val="bg1"/>
          </a:solidFill>
          <a:latin typeface="Georgia" pitchFamily="18" charset="0"/>
        </a:defRPr>
      </a:lvl5pPr>
      <a:lvl6pPr marL="457200" algn="l" rtl="0" fontAlgn="base">
        <a:spcBef>
          <a:spcPct val="0"/>
        </a:spcBef>
        <a:spcAft>
          <a:spcPct val="0"/>
        </a:spcAft>
        <a:defRPr sz="3200">
          <a:solidFill>
            <a:schemeClr val="bg1"/>
          </a:solidFill>
          <a:latin typeface="Georgia" pitchFamily="18" charset="0"/>
        </a:defRPr>
      </a:lvl6pPr>
      <a:lvl7pPr marL="914400" algn="l" rtl="0" fontAlgn="base">
        <a:spcBef>
          <a:spcPct val="0"/>
        </a:spcBef>
        <a:spcAft>
          <a:spcPct val="0"/>
        </a:spcAft>
        <a:defRPr sz="3200">
          <a:solidFill>
            <a:schemeClr val="bg1"/>
          </a:solidFill>
          <a:latin typeface="Georgia" pitchFamily="18" charset="0"/>
        </a:defRPr>
      </a:lvl7pPr>
      <a:lvl8pPr marL="1371600" algn="l" rtl="0" fontAlgn="base">
        <a:spcBef>
          <a:spcPct val="0"/>
        </a:spcBef>
        <a:spcAft>
          <a:spcPct val="0"/>
        </a:spcAft>
        <a:defRPr sz="3200">
          <a:solidFill>
            <a:schemeClr val="bg1"/>
          </a:solidFill>
          <a:latin typeface="Georgia" pitchFamily="18" charset="0"/>
        </a:defRPr>
      </a:lvl8pPr>
      <a:lvl9pPr marL="1828800" algn="l" rtl="0" fontAlgn="base">
        <a:spcBef>
          <a:spcPct val="0"/>
        </a:spcBef>
        <a:spcAft>
          <a:spcPct val="0"/>
        </a:spcAft>
        <a:defRPr sz="3200">
          <a:solidFill>
            <a:schemeClr val="bg1"/>
          </a:solidFill>
          <a:latin typeface="Georgia" pitchFamily="18"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3500" y="201613"/>
            <a:ext cx="7342188"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3BADC4E5-FC4C-4EDA-B30C-39F8F0336907}"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Georgia" pitchFamily="18" charset="0"/>
        </a:defRPr>
      </a:lvl2pPr>
      <a:lvl3pPr algn="l" rtl="0" fontAlgn="base">
        <a:spcBef>
          <a:spcPct val="0"/>
        </a:spcBef>
        <a:spcAft>
          <a:spcPct val="0"/>
        </a:spcAft>
        <a:defRPr sz="3200">
          <a:solidFill>
            <a:srgbClr val="666666"/>
          </a:solidFill>
          <a:latin typeface="Georgia" pitchFamily="18" charset="0"/>
        </a:defRPr>
      </a:lvl3pPr>
      <a:lvl4pPr algn="l" rtl="0" fontAlgn="base">
        <a:spcBef>
          <a:spcPct val="0"/>
        </a:spcBef>
        <a:spcAft>
          <a:spcPct val="0"/>
        </a:spcAft>
        <a:defRPr sz="3200">
          <a:solidFill>
            <a:srgbClr val="666666"/>
          </a:solidFill>
          <a:latin typeface="Georgia" pitchFamily="18" charset="0"/>
        </a:defRPr>
      </a:lvl4pPr>
      <a:lvl5pPr algn="l" rtl="0" fontAlgn="base">
        <a:spcBef>
          <a:spcPct val="0"/>
        </a:spcBef>
        <a:spcAft>
          <a:spcPct val="0"/>
        </a:spcAft>
        <a:defRPr sz="3200">
          <a:solidFill>
            <a:srgbClr val="666666"/>
          </a:solidFill>
          <a:latin typeface="Georgia" pitchFamily="18" charset="0"/>
        </a:defRPr>
      </a:lvl5pPr>
      <a:lvl6pPr marL="457200" algn="l" rtl="0" fontAlgn="base">
        <a:spcBef>
          <a:spcPct val="0"/>
        </a:spcBef>
        <a:spcAft>
          <a:spcPct val="0"/>
        </a:spcAft>
        <a:defRPr sz="3200">
          <a:solidFill>
            <a:srgbClr val="666666"/>
          </a:solidFill>
          <a:latin typeface="Georgia" pitchFamily="18" charset="0"/>
        </a:defRPr>
      </a:lvl6pPr>
      <a:lvl7pPr marL="914400" algn="l" rtl="0" fontAlgn="base">
        <a:spcBef>
          <a:spcPct val="0"/>
        </a:spcBef>
        <a:spcAft>
          <a:spcPct val="0"/>
        </a:spcAft>
        <a:defRPr sz="3200">
          <a:solidFill>
            <a:srgbClr val="666666"/>
          </a:solidFill>
          <a:latin typeface="Georgia" pitchFamily="18" charset="0"/>
        </a:defRPr>
      </a:lvl7pPr>
      <a:lvl8pPr marL="1371600" algn="l" rtl="0" fontAlgn="base">
        <a:spcBef>
          <a:spcPct val="0"/>
        </a:spcBef>
        <a:spcAft>
          <a:spcPct val="0"/>
        </a:spcAft>
        <a:defRPr sz="3200">
          <a:solidFill>
            <a:srgbClr val="666666"/>
          </a:solidFill>
          <a:latin typeface="Georgia" pitchFamily="18" charset="0"/>
        </a:defRPr>
      </a:lvl8pPr>
      <a:lvl9pPr marL="1828800" algn="l" rtl="0" fontAlgn="base">
        <a:spcBef>
          <a:spcPct val="0"/>
        </a:spcBef>
        <a:spcAft>
          <a:spcPct val="0"/>
        </a:spcAft>
        <a:defRPr sz="3200">
          <a:solidFill>
            <a:srgbClr val="666666"/>
          </a:solidFill>
          <a:latin typeface="Georgia" pitchFamily="18"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tistics.health.gov.il/views/_5/sheet0?:embed=y" TargetMode="External"/><Relationship Id="rId2" Type="http://schemas.openxmlformats.org/officeDocument/2006/relationships/hyperlink" Target="https://www.svivaaqm.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macrotrends.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059832" y="1204392"/>
            <a:ext cx="5940152" cy="2592288"/>
          </a:xfrm>
          <a:noFill/>
        </p:spPr>
        <p:txBody>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Data science project</a:t>
            </a:r>
            <a:b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br>
            <a:b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Lung Cancer and air Pollution </a:t>
            </a:r>
            <a:b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US" altLang="ru-RU" sz="3600" dirty="0"/>
          </a:p>
        </p:txBody>
      </p:sp>
      <p:sp>
        <p:nvSpPr>
          <p:cNvPr id="34830" name="Rectangle 14"/>
          <p:cNvSpPr>
            <a:spLocks noChangeArrowheads="1"/>
          </p:cNvSpPr>
          <p:nvPr/>
        </p:nvSpPr>
        <p:spPr bwMode="auto">
          <a:xfrm>
            <a:off x="5148064" y="4228728"/>
            <a:ext cx="4462463" cy="43207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chemeClr val="bg1"/>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BY:           David Benami</a:t>
            </a:r>
          </a:p>
          <a:p>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Ohad </a:t>
            </a:r>
            <a:r>
              <a:rPr lang="en-US" sz="20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Bokin</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10</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 Cleaning</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88776" y="556320"/>
            <a:ext cx="8151938" cy="3529583"/>
          </a:xfrm>
        </p:spPr>
        <p:txBody>
          <a:bodyPr/>
          <a:lstStyle/>
          <a:p>
            <a:r>
              <a:rPr lang="en-US" altLang="ko-KR" sz="1400" dirty="0">
                <a:ea typeface="Gulim" pitchFamily="34" charset="-127"/>
              </a:rPr>
              <a:t>In</a:t>
            </a:r>
            <a:r>
              <a:rPr lang="en-US" altLang="ko-KR" sz="1800" dirty="0">
                <a:ea typeface="Gulim" pitchFamily="34" charset="-127"/>
              </a:rPr>
              <a:t> </a:t>
            </a:r>
            <a:r>
              <a:rPr lang="en-US" altLang="ko-KR" sz="1400" dirty="0">
                <a:ea typeface="Gulim" pitchFamily="34" charset="-127"/>
              </a:rPr>
              <a:t>the </a:t>
            </a:r>
            <a:r>
              <a:rPr lang="en-US" altLang="ko-KR" sz="1400" dirty="0" err="1">
                <a:ea typeface="Gulim" pitchFamily="34" charset="-127"/>
              </a:rPr>
              <a:t>DataFrames</a:t>
            </a:r>
            <a:r>
              <a:rPr lang="en-US" altLang="ko-KR" sz="1400" dirty="0">
                <a:ea typeface="Gulim" pitchFamily="34" charset="-127"/>
              </a:rPr>
              <a:t> that we downloaded from “Ministry of Health Israel” we had numbers of columns that weren’t relevant to us, or repeating themselves. Also, some of the columns names was in English and some in Hebrew. In that case we had to fix and reorganize it in order to make the Data more readable and understandable.</a:t>
            </a:r>
          </a:p>
        </p:txBody>
      </p:sp>
      <p:pic>
        <p:nvPicPr>
          <p:cNvPr id="11" name="Picture 10">
            <a:extLst>
              <a:ext uri="{FF2B5EF4-FFF2-40B4-BE49-F238E27FC236}">
                <a16:creationId xmlns:a16="http://schemas.microsoft.com/office/drawing/2014/main" id="{666E5094-BA6F-4E4D-A391-33356731C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08" y="1678062"/>
            <a:ext cx="7576384" cy="2088232"/>
          </a:xfrm>
          <a:prstGeom prst="rect">
            <a:avLst/>
          </a:prstGeom>
        </p:spPr>
      </p:pic>
    </p:spTree>
    <p:extLst>
      <p:ext uri="{BB962C8B-B14F-4D97-AF65-F5344CB8AC3E}">
        <p14:creationId xmlns:p14="http://schemas.microsoft.com/office/powerpoint/2010/main" val="123283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11</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 Cleaning</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36512" y="628328"/>
            <a:ext cx="8277226" cy="3457575"/>
          </a:xfrm>
        </p:spPr>
        <p:txBody>
          <a:bodyPr/>
          <a:lstStyle/>
          <a:p>
            <a:r>
              <a:rPr lang="en-US" altLang="ko-KR" sz="1800" dirty="0">
                <a:ea typeface="Gulim" pitchFamily="34" charset="-127"/>
              </a:rPr>
              <a:t>First we took only the columns that we needed and are relevant to us.</a:t>
            </a:r>
          </a:p>
          <a:p>
            <a:endParaRPr lang="en-US" altLang="ko-KR" sz="1800" dirty="0">
              <a:ea typeface="Gulim" pitchFamily="34" charset="-127"/>
            </a:endParaRPr>
          </a:p>
          <a:p>
            <a:r>
              <a:rPr lang="en-US" altLang="ko-KR" sz="1800" dirty="0">
                <a:ea typeface="Gulim" pitchFamily="34" charset="-127"/>
              </a:rPr>
              <a:t>After that, we change the columns names to more readable names </a:t>
            </a:r>
          </a:p>
          <a:p>
            <a:pPr marL="0" indent="0">
              <a:buNone/>
            </a:pPr>
            <a:r>
              <a:rPr lang="en-US" altLang="ko-KR" sz="1800" dirty="0">
                <a:ea typeface="Gulim" pitchFamily="34" charset="-127"/>
              </a:rPr>
              <a:t>      in English.</a:t>
            </a:r>
          </a:p>
          <a:p>
            <a:pPr marL="0" indent="0">
              <a:buNone/>
            </a:pPr>
            <a:endParaRPr lang="en-US" altLang="ko-KR" sz="1800" dirty="0">
              <a:ea typeface="Gulim" pitchFamily="34" charset="-127"/>
            </a:endParaRPr>
          </a:p>
          <a:p>
            <a:r>
              <a:rPr lang="en-US" altLang="ko-KR" sz="1800" dirty="0">
                <a:ea typeface="Gulim" pitchFamily="34" charset="-127"/>
              </a:rPr>
              <a:t>In the end we had fixed some of the Data itself and sort it </a:t>
            </a:r>
          </a:p>
          <a:p>
            <a:pPr marL="0" indent="0">
              <a:buNone/>
            </a:pPr>
            <a:r>
              <a:rPr lang="en-US" altLang="ko-KR" sz="1800" dirty="0">
                <a:ea typeface="Gulim" pitchFamily="34" charset="-127"/>
              </a:rPr>
              <a:t>      by the “age group” column.</a:t>
            </a:r>
          </a:p>
        </p:txBody>
      </p:sp>
      <p:pic>
        <p:nvPicPr>
          <p:cNvPr id="5" name="Picture 4">
            <a:extLst>
              <a:ext uri="{FF2B5EF4-FFF2-40B4-BE49-F238E27FC236}">
                <a16:creationId xmlns:a16="http://schemas.microsoft.com/office/drawing/2014/main" id="{AE37587F-3E19-480F-8370-8297DEE08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061334"/>
            <a:ext cx="6909074" cy="1980566"/>
          </a:xfrm>
          <a:prstGeom prst="rect">
            <a:avLst/>
          </a:prstGeom>
        </p:spPr>
      </p:pic>
    </p:spTree>
    <p:extLst>
      <p:ext uri="{BB962C8B-B14F-4D97-AF65-F5344CB8AC3E}">
        <p14:creationId xmlns:p14="http://schemas.microsoft.com/office/powerpoint/2010/main" val="67016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12</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EDA chi square test</a:t>
            </a:r>
          </a:p>
        </p:txBody>
      </p:sp>
      <p:sp>
        <p:nvSpPr>
          <p:cNvPr id="36867" name="Rectangle 3"/>
          <p:cNvSpPr>
            <a:spLocks noGrp="1" noChangeArrowheads="1"/>
          </p:cNvSpPr>
          <p:nvPr>
            <p:ph type="body" idx="1"/>
          </p:nvPr>
        </p:nvSpPr>
        <p:spPr>
          <a:xfrm>
            <a:off x="125638" y="556320"/>
            <a:ext cx="8766841" cy="3312368"/>
          </a:xfrm>
        </p:spPr>
        <p:txBody>
          <a:bodyPr/>
          <a:lstStyle/>
          <a:p>
            <a:pPr marL="0" indent="0">
              <a:buNone/>
            </a:pPr>
            <a:r>
              <a:rPr lang="en-US" altLang="ko-KR" sz="1800" dirty="0">
                <a:ea typeface="Gulim" pitchFamily="34" charset="-127"/>
              </a:rPr>
              <a:t>We performed chi square test in order to find out if there is a connection between </a:t>
            </a:r>
          </a:p>
          <a:p>
            <a:pPr marL="0" indent="0">
              <a:buNone/>
            </a:pPr>
            <a:r>
              <a:rPr lang="en-US" altLang="ko-KR" sz="1800" dirty="0">
                <a:ea typeface="Gulim" pitchFamily="34" charset="-127"/>
              </a:rPr>
              <a:t>Age group (that is sorted by decade) and the amount of </a:t>
            </a:r>
            <a:r>
              <a:rPr lang="en-US" sz="1800" dirty="0"/>
              <a:t>morbidity</a:t>
            </a:r>
            <a:r>
              <a:rPr lang="en-US" altLang="ko-KR" sz="1800" dirty="0">
                <a:ea typeface="Gulim" pitchFamily="34" charset="-127"/>
              </a:rPr>
              <a:t>.</a:t>
            </a:r>
          </a:p>
          <a:p>
            <a:pPr marL="0" indent="0">
              <a:buNone/>
            </a:pPr>
            <a:endParaRPr lang="en-US" altLang="ko-KR" sz="1800" dirty="0">
              <a:ea typeface="Gulim" pitchFamily="34" charset="-127"/>
            </a:endParaRPr>
          </a:p>
          <a:p>
            <a:pPr marL="0" indent="0">
              <a:buNone/>
            </a:pPr>
            <a:r>
              <a:rPr lang="en-US" altLang="ko-KR" sz="1800" dirty="0">
                <a:ea typeface="Gulim" pitchFamily="34" charset="-127"/>
              </a:rPr>
              <a:t>H</a:t>
            </a:r>
            <a:r>
              <a:rPr lang="he-IL" altLang="ko-KR" sz="1100" dirty="0">
                <a:ea typeface="Gulim" pitchFamily="34" charset="-127"/>
              </a:rPr>
              <a:t>0</a:t>
            </a:r>
            <a:r>
              <a:rPr lang="en-US" altLang="ko-KR" sz="1800" dirty="0">
                <a:ea typeface="Gulim" pitchFamily="34" charset="-127"/>
              </a:rPr>
              <a:t> - Our premise</a:t>
            </a:r>
            <a:r>
              <a:rPr lang="he-IL" altLang="ko-KR" sz="1800" dirty="0">
                <a:ea typeface="Gulim" pitchFamily="34" charset="-127"/>
              </a:rPr>
              <a:t> </a:t>
            </a:r>
            <a:r>
              <a:rPr lang="en-US" altLang="ko-KR" sz="1800" dirty="0">
                <a:ea typeface="Gulim" pitchFamily="34" charset="-127"/>
              </a:rPr>
              <a:t>is no connection between the age group and the amount of </a:t>
            </a:r>
          </a:p>
          <a:p>
            <a:pPr marL="0" indent="0">
              <a:buNone/>
            </a:pPr>
            <a:r>
              <a:rPr lang="en-US" altLang="ko-KR" sz="1800" dirty="0">
                <a:ea typeface="Gulim" pitchFamily="34" charset="-127"/>
              </a:rPr>
              <a:t>         </a:t>
            </a:r>
            <a:r>
              <a:rPr lang="en-US" sz="1800" dirty="0"/>
              <a:t>morbidity</a:t>
            </a:r>
            <a:r>
              <a:rPr lang="en-US" sz="1800" dirty="0">
                <a:ea typeface="Gulim" pitchFamily="34" charset="-127"/>
              </a:rPr>
              <a:t>.</a:t>
            </a:r>
            <a:endParaRPr lang="en-US" altLang="ko-KR" sz="1800" dirty="0">
              <a:ea typeface="Gulim" pitchFamily="34" charset="-127"/>
            </a:endParaRPr>
          </a:p>
          <a:p>
            <a:pPr marL="0" indent="0">
              <a:buNone/>
            </a:pPr>
            <a:r>
              <a:rPr lang="en-US" altLang="ko-KR" sz="1800" dirty="0">
                <a:ea typeface="Gulim" pitchFamily="34" charset="-127"/>
              </a:rPr>
              <a:t>H1 - Counter-assumption there is a connection. </a:t>
            </a:r>
          </a:p>
          <a:p>
            <a:pPr marL="0" indent="0">
              <a:buNone/>
            </a:pPr>
            <a:endParaRPr lang="en-US" altLang="ko-KR" sz="1800" dirty="0">
              <a:ea typeface="Gulim" pitchFamily="34" charset="-127"/>
            </a:endParaRPr>
          </a:p>
          <a:p>
            <a:pPr marL="0" indent="0">
              <a:buNone/>
            </a:pPr>
            <a:r>
              <a:rPr lang="en-US" sz="1800" dirty="0">
                <a:solidFill>
                  <a:srgbClr val="FFFFFF"/>
                </a:solidFill>
                <a:effectLst/>
                <a:latin typeface="Georgia" panose="02040502050405020303" pitchFamily="18" charset="0"/>
                <a:ea typeface="+mn-ea"/>
                <a:cs typeface="+mn-cs"/>
              </a:rPr>
              <a:t>Conclusion</a:t>
            </a:r>
            <a:r>
              <a:rPr lang="en-US" sz="1800" dirty="0">
                <a:solidFill>
                  <a:srgbClr val="FFFFFF"/>
                </a:solidFill>
                <a:effectLst/>
                <a:latin typeface="Georgia" panose="02040502050405020303" pitchFamily="18" charset="0"/>
                <a:ea typeface="Gulim" pitchFamily="34" charset="-127"/>
                <a:cs typeface="+mn-cs"/>
              </a:rPr>
              <a:t>: </a:t>
            </a:r>
            <a:r>
              <a:rPr lang="en-US" sz="1400" dirty="0">
                <a:solidFill>
                  <a:srgbClr val="FFFFFF"/>
                </a:solidFill>
                <a:effectLst/>
                <a:latin typeface="Georgia" panose="02040502050405020303" pitchFamily="18" charset="0"/>
                <a:ea typeface="Gulim" pitchFamily="34" charset="-127"/>
                <a:cs typeface="+mn-cs"/>
              </a:rPr>
              <a:t>O</a:t>
            </a:r>
            <a:r>
              <a:rPr lang="en-US" altLang="ko-KR" sz="1400" dirty="0">
                <a:ea typeface="Gulim" pitchFamily="34" charset="-127"/>
              </a:rPr>
              <a:t>ur</a:t>
            </a:r>
            <a:r>
              <a:rPr lang="en-US" altLang="ko-KR" sz="1800" dirty="0">
                <a:ea typeface="Gulim" pitchFamily="34" charset="-127"/>
              </a:rPr>
              <a:t> </a:t>
            </a:r>
            <a:r>
              <a:rPr lang="en-US" altLang="ko-KR" sz="1400" dirty="0">
                <a:solidFill>
                  <a:srgbClr val="FFFFFF"/>
                </a:solidFill>
                <a:latin typeface="Georgia" panose="02040502050405020303" pitchFamily="18" charset="0"/>
                <a:ea typeface="Gulim" pitchFamily="34" charset="-127"/>
              </a:rPr>
              <a:t>c</a:t>
            </a:r>
            <a:r>
              <a:rPr lang="en-US" sz="1400" dirty="0">
                <a:solidFill>
                  <a:srgbClr val="FFFFFF"/>
                </a:solidFill>
                <a:effectLst/>
                <a:latin typeface="Georgia" panose="02040502050405020303" pitchFamily="18" charset="0"/>
                <a:ea typeface="+mn-ea"/>
                <a:cs typeface="+mn-cs"/>
              </a:rPr>
              <a:t>onclusion from the chi square test that </a:t>
            </a:r>
          </a:p>
          <a:p>
            <a:pPr marL="0" indent="0">
              <a:buNone/>
            </a:pPr>
            <a:r>
              <a:rPr lang="en-US" altLang="ko-KR" sz="1400" dirty="0">
                <a:solidFill>
                  <a:srgbClr val="FFFFFF"/>
                </a:solidFill>
                <a:latin typeface="Georgia" panose="02040502050405020303" pitchFamily="18" charset="0"/>
                <a:ea typeface="Gulim" pitchFamily="34" charset="-127"/>
              </a:rPr>
              <a:t>Our premise is wrong and there is a connection.</a:t>
            </a:r>
          </a:p>
          <a:p>
            <a:pPr marL="0" indent="0">
              <a:buNone/>
            </a:pPr>
            <a:r>
              <a:rPr lang="en-US" altLang="ko-KR" sz="1400" dirty="0">
                <a:solidFill>
                  <a:srgbClr val="FFFFFF"/>
                </a:solidFill>
                <a:latin typeface="Georgia" panose="02040502050405020303" pitchFamily="18" charset="0"/>
                <a:ea typeface="Gulim" pitchFamily="34" charset="-127"/>
              </a:rPr>
              <a:t>(</a:t>
            </a:r>
            <a:r>
              <a:rPr lang="el-GR" altLang="ko-KR" sz="1400" dirty="0">
                <a:solidFill>
                  <a:srgbClr val="FFFFFF"/>
                </a:solidFill>
                <a:latin typeface="Georgia" panose="02040502050405020303" pitchFamily="18" charset="0"/>
                <a:ea typeface="Gulim" pitchFamily="34" charset="-127"/>
              </a:rPr>
              <a:t>Π</a:t>
            </a:r>
            <a:r>
              <a:rPr lang="en-US" altLang="ko-KR" sz="1400" dirty="0">
                <a:solidFill>
                  <a:srgbClr val="FFFFFF"/>
                </a:solidFill>
                <a:latin typeface="Georgia" panose="02040502050405020303" pitchFamily="18" charset="0"/>
                <a:ea typeface="Gulim" pitchFamily="34" charset="-127"/>
              </a:rPr>
              <a:t> is less than 0.5) </a:t>
            </a:r>
            <a:endParaRPr lang="en-US" altLang="ko-KR" sz="1400" dirty="0">
              <a:ea typeface="Gulim" pitchFamily="34" charset="-127"/>
            </a:endParaRPr>
          </a:p>
          <a:p>
            <a:pPr marL="0" indent="0">
              <a:buNone/>
            </a:pPr>
            <a:endParaRPr lang="en-US" altLang="ko-KR" sz="1800" dirty="0">
              <a:ea typeface="Gulim" pitchFamily="34" charset="-127"/>
            </a:endParaRPr>
          </a:p>
        </p:txBody>
      </p:sp>
      <p:pic>
        <p:nvPicPr>
          <p:cNvPr id="3" name="Picture 2">
            <a:extLst>
              <a:ext uri="{FF2B5EF4-FFF2-40B4-BE49-F238E27FC236}">
                <a16:creationId xmlns:a16="http://schemas.microsoft.com/office/drawing/2014/main" id="{A0E44B2F-D856-4951-AD36-AAB4B4178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505" y="2284512"/>
            <a:ext cx="3237359" cy="1778268"/>
          </a:xfrm>
          <a:prstGeom prst="rect">
            <a:avLst/>
          </a:prstGeom>
        </p:spPr>
      </p:pic>
    </p:spTree>
    <p:extLst>
      <p:ext uri="{BB962C8B-B14F-4D97-AF65-F5344CB8AC3E}">
        <p14:creationId xmlns:p14="http://schemas.microsoft.com/office/powerpoint/2010/main" val="58254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13</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EDA chi square test</a:t>
            </a:r>
          </a:p>
        </p:txBody>
      </p:sp>
      <p:sp>
        <p:nvSpPr>
          <p:cNvPr id="36867" name="Rectangle 3"/>
          <p:cNvSpPr>
            <a:spLocks noGrp="1" noChangeArrowheads="1"/>
          </p:cNvSpPr>
          <p:nvPr>
            <p:ph type="body" idx="1"/>
          </p:nvPr>
        </p:nvSpPr>
        <p:spPr>
          <a:xfrm>
            <a:off x="125638" y="556320"/>
            <a:ext cx="8766841" cy="3312368"/>
          </a:xfrm>
        </p:spPr>
        <p:txBody>
          <a:bodyPr/>
          <a:lstStyle/>
          <a:p>
            <a:pPr marL="0" indent="0">
              <a:buNone/>
            </a:pPr>
            <a:r>
              <a:rPr lang="en-US" altLang="ko-KR" sz="1800" dirty="0">
                <a:ea typeface="Gulim" pitchFamily="34" charset="-127"/>
              </a:rPr>
              <a:t>We can also see the connection from this scatter plot.</a:t>
            </a:r>
          </a:p>
        </p:txBody>
      </p:sp>
      <p:pic>
        <p:nvPicPr>
          <p:cNvPr id="4" name="Picture 3">
            <a:extLst>
              <a:ext uri="{FF2B5EF4-FFF2-40B4-BE49-F238E27FC236}">
                <a16:creationId xmlns:a16="http://schemas.microsoft.com/office/drawing/2014/main" id="{E0B62BCF-4B47-4A1A-930B-06E6974D8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700" y="1077307"/>
            <a:ext cx="5400600" cy="3712913"/>
          </a:xfrm>
          <a:prstGeom prst="rect">
            <a:avLst/>
          </a:prstGeom>
        </p:spPr>
      </p:pic>
    </p:spTree>
    <p:extLst>
      <p:ext uri="{BB962C8B-B14F-4D97-AF65-F5344CB8AC3E}">
        <p14:creationId xmlns:p14="http://schemas.microsoft.com/office/powerpoint/2010/main" val="224982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14</a:t>
            </a:fld>
            <a:endParaRPr lang="en-GB" altLang="ru-RU"/>
          </a:p>
        </p:txBody>
      </p:sp>
      <p:sp>
        <p:nvSpPr>
          <p:cNvPr id="36866" name="Rectangle 2"/>
          <p:cNvSpPr>
            <a:spLocks noGrp="1" noChangeArrowheads="1"/>
          </p:cNvSpPr>
          <p:nvPr>
            <p:ph type="title"/>
          </p:nvPr>
        </p:nvSpPr>
        <p:spPr>
          <a:xfrm>
            <a:off x="395288" y="123825"/>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Air pollutants</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755576" y="799658"/>
            <a:ext cx="7920112" cy="3457575"/>
          </a:xfrm>
        </p:spPr>
        <p:txBody>
          <a:bodyPr/>
          <a:lstStyle/>
          <a:p>
            <a:pPr marL="0" indent="0">
              <a:buNone/>
            </a:pPr>
            <a:r>
              <a:rPr lang="en-US" altLang="ko-KR" sz="1800" dirty="0">
                <a:ea typeface="Gulim" pitchFamily="34" charset="-127"/>
              </a:rPr>
              <a:t>The main air pollutants we used are PM2.5 and NO2. Because they are the most harmful to lungs </a:t>
            </a:r>
            <a:br>
              <a:rPr lang="en-US" altLang="ko-KR" sz="1800" dirty="0">
                <a:ea typeface="Gulim" pitchFamily="34" charset="-127"/>
              </a:rPr>
            </a:br>
            <a:endParaRPr lang="en-US" altLang="ko-KR" sz="1800" dirty="0">
              <a:ea typeface="Gulim" pitchFamily="34" charset="-127"/>
            </a:endParaRPr>
          </a:p>
          <a:p>
            <a:pPr marL="0" indent="0">
              <a:buNone/>
            </a:pPr>
            <a:r>
              <a:rPr lang="en-US" sz="18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PM2.5</a:t>
            </a: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 </a:t>
            </a:r>
            <a:r>
              <a:rPr lang="en-US" altLang="ko-KR" sz="1800" dirty="0">
                <a:ea typeface="Gulim" pitchFamily="34" charset="-127"/>
              </a:rPr>
              <a:t>– describes the amount of particulate matter whose aerodynamic diameter is less than 2.5 </a:t>
            </a:r>
            <a:r>
              <a:rPr lang="en-US" altLang="ko-KR" sz="1800" dirty="0" err="1">
                <a:ea typeface="Gulim" pitchFamily="34" charset="-127"/>
              </a:rPr>
              <a:t>μm</a:t>
            </a:r>
            <a:r>
              <a:rPr lang="en-US" altLang="ko-KR" sz="1800" dirty="0">
                <a:ea typeface="Gulim" pitchFamily="34" charset="-127"/>
              </a:rPr>
              <a:t>.</a:t>
            </a:r>
          </a:p>
          <a:p>
            <a:pPr marL="0" indent="0">
              <a:buNone/>
            </a:pPr>
            <a:r>
              <a:rPr lang="en-US" altLang="ko-KR" sz="1800" dirty="0">
                <a:ea typeface="Gulim" pitchFamily="34" charset="-127"/>
              </a:rPr>
              <a:t>Also, particles in the PM2.5 size range are able to travel deeply into the respiratory tract, reaching the lungs.</a:t>
            </a:r>
          </a:p>
          <a:p>
            <a:pPr marL="0" indent="0">
              <a:buNone/>
            </a:pPr>
            <a:endParaRPr lang="en-US" altLang="ko-KR" sz="1800" dirty="0">
              <a:ea typeface="Gulim" pitchFamily="34" charset="-127"/>
            </a:endParaRPr>
          </a:p>
          <a:p>
            <a:pPr marL="0" indent="0">
              <a:buNone/>
            </a:pPr>
            <a:r>
              <a:rPr lang="en-US" sz="1400" b="1" u="sng"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NO2</a:t>
            </a:r>
            <a:r>
              <a:rPr lang="en-US" altLang="ko-KR" sz="1800" dirty="0">
                <a:ea typeface="Gulim" pitchFamily="34" charset="-127"/>
              </a:rPr>
              <a:t> – Is short for Nitrogen dioxide, that when inhaled might cause lung irritations and decreased lung function. In areas with higher levels of nitrogen dioxide</a:t>
            </a:r>
          </a:p>
        </p:txBody>
      </p:sp>
    </p:spTree>
    <p:extLst>
      <p:ext uri="{BB962C8B-B14F-4D97-AF65-F5344CB8AC3E}">
        <p14:creationId xmlns:p14="http://schemas.microsoft.com/office/powerpoint/2010/main" val="353227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15</a:t>
            </a:fld>
            <a:endParaRPr lang="en-GB" altLang="ru-RU" dirty="0"/>
          </a:p>
        </p:txBody>
      </p:sp>
      <p:sp>
        <p:nvSpPr>
          <p:cNvPr id="36866" name="Rectangle 2"/>
          <p:cNvSpPr>
            <a:spLocks noGrp="1" noChangeArrowheads="1"/>
          </p:cNvSpPr>
          <p:nvPr>
            <p:ph type="title"/>
          </p:nvPr>
        </p:nvSpPr>
        <p:spPr>
          <a:xfrm>
            <a:off x="337406" y="-73669"/>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EDA – Pollution growth </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683568" y="450008"/>
            <a:ext cx="7920112" cy="3457575"/>
          </a:xfrm>
        </p:spPr>
        <p:txBody>
          <a:bodyPr/>
          <a:lstStyle/>
          <a:p>
            <a:pPr marL="0" indent="0">
              <a:buNone/>
            </a:pPr>
            <a:r>
              <a:rPr lang="en-US" sz="1600" dirty="0"/>
              <a:t>The </a:t>
            </a:r>
            <a:r>
              <a:rPr lang="en-US" altLang="ko-KR" sz="1600" dirty="0">
                <a:ea typeface="Gulim" pitchFamily="34" charset="-127"/>
              </a:rPr>
              <a:t>Line chart</a:t>
            </a:r>
            <a:r>
              <a:rPr lang="en-US" sz="1600" dirty="0"/>
              <a:t> shows</a:t>
            </a:r>
            <a:r>
              <a:rPr lang="en-US" sz="1600" dirty="0">
                <a:ea typeface="Gulim" pitchFamily="34" charset="-127"/>
              </a:rPr>
              <a:t>:</a:t>
            </a:r>
            <a:endParaRPr lang="en-US" altLang="ko-KR" sz="1600" dirty="0">
              <a:ea typeface="Gulim" pitchFamily="34" charset="-127"/>
            </a:endParaRPr>
          </a:p>
          <a:p>
            <a:pPr marL="0" indent="0">
              <a:buNone/>
            </a:pPr>
            <a:r>
              <a:rPr lang="en-US" altLang="ko-KR" sz="1400" dirty="0">
                <a:ea typeface="Gulim" pitchFamily="34" charset="-127"/>
              </a:rPr>
              <a:t>The annual average of pollution in PM2.5 and NO2 </a:t>
            </a:r>
          </a:p>
          <a:p>
            <a:pPr marL="0" indent="0">
              <a:buNone/>
            </a:pPr>
            <a:r>
              <a:rPr lang="en-US" altLang="ko-KR" sz="1400" dirty="0">
                <a:ea typeface="Gulim" pitchFamily="34" charset="-127"/>
              </a:rPr>
              <a:t>Between the years 2010 – 2018</a:t>
            </a:r>
            <a:endParaRPr lang="he-IL" altLang="ko-KR" sz="1400" dirty="0">
              <a:ea typeface="Gulim" pitchFamily="34" charset="-127"/>
            </a:endParaRPr>
          </a:p>
          <a:p>
            <a:pPr marL="0" indent="0">
              <a:buNone/>
            </a:pPr>
            <a:endParaRPr lang="he-IL" altLang="ko-KR" sz="1400" dirty="0">
              <a:ea typeface="Gulim" pitchFamily="34" charset="-127"/>
            </a:endParaRPr>
          </a:p>
          <a:p>
            <a:pPr marL="0" indent="0">
              <a:buNone/>
            </a:pPr>
            <a:endParaRPr lang="he-IL" altLang="ko-KR" sz="1400" dirty="0">
              <a:ea typeface="Gulim" pitchFamily="34" charset="-127"/>
            </a:endParaRPr>
          </a:p>
          <a:p>
            <a:pPr marL="0" indent="0">
              <a:buNone/>
            </a:pPr>
            <a:r>
              <a:rPr lang="en-US" altLang="ko-KR" sz="1400" dirty="0">
                <a:ea typeface="Gulim" pitchFamily="34" charset="-127"/>
              </a:rPr>
              <a:t>NO2</a:t>
            </a:r>
            <a:r>
              <a:rPr lang="en-US" sz="1200" dirty="0"/>
              <a:t> pie chart shows :</a:t>
            </a:r>
          </a:p>
          <a:p>
            <a:pPr marL="0" indent="0">
              <a:buNone/>
            </a:pPr>
            <a:r>
              <a:rPr lang="en-US" altLang="ko-KR" sz="1200" dirty="0">
                <a:ea typeface="Gulim" pitchFamily="34" charset="-127"/>
              </a:rPr>
              <a:t>The average NO2 pollution each year between 2010 -2018</a:t>
            </a:r>
            <a:endParaRPr lang="en-US" altLang="ko-KR" sz="1400" dirty="0">
              <a:ea typeface="Gulim" pitchFamily="34" charset="-127"/>
            </a:endParaRPr>
          </a:p>
          <a:p>
            <a:pPr marL="0" indent="0">
              <a:buNone/>
            </a:pPr>
            <a:r>
              <a:rPr lang="en-US" altLang="ko-KR" sz="1400" dirty="0">
                <a:ea typeface="Gulim" pitchFamily="34" charset="-127"/>
              </a:rPr>
              <a:t> </a:t>
            </a:r>
          </a:p>
          <a:p>
            <a:pPr marL="0" indent="0">
              <a:buNone/>
            </a:pPr>
            <a:r>
              <a:rPr lang="en-US" altLang="ko-KR" sz="1400" dirty="0">
                <a:ea typeface="Gulim" pitchFamily="34" charset="-127"/>
              </a:rPr>
              <a:t> </a:t>
            </a:r>
          </a:p>
          <a:p>
            <a:pPr marL="0" indent="0">
              <a:buNone/>
            </a:pPr>
            <a:endParaRPr lang="en-US" altLang="ko-KR" sz="1400" dirty="0">
              <a:ea typeface="Gulim" pitchFamily="34" charset="-127"/>
            </a:endParaRPr>
          </a:p>
          <a:p>
            <a:pPr marL="0" indent="0">
              <a:buNone/>
            </a:pPr>
            <a:r>
              <a:rPr lang="en-US" altLang="ko-KR" sz="1600" dirty="0">
                <a:ea typeface="Gulim" pitchFamily="34" charset="-127"/>
              </a:rPr>
              <a:t>PM2.5</a:t>
            </a:r>
            <a:r>
              <a:rPr lang="en-US" sz="1400" dirty="0"/>
              <a:t> pie chart:</a:t>
            </a:r>
            <a:endParaRPr lang="en-US" altLang="ko-KR" sz="1600" dirty="0">
              <a:ea typeface="Gulim" pitchFamily="34" charset="-127"/>
            </a:endParaRPr>
          </a:p>
          <a:p>
            <a:pPr marL="0" indent="0">
              <a:buNone/>
            </a:pPr>
            <a:r>
              <a:rPr lang="en-US" altLang="ko-KR" sz="1400" dirty="0">
                <a:ea typeface="Gulim" pitchFamily="34" charset="-127"/>
              </a:rPr>
              <a:t>The average PM2.5 pollution each year between 2010 -2018</a:t>
            </a:r>
          </a:p>
          <a:p>
            <a:pPr marL="0" indent="0">
              <a:buNone/>
            </a:pPr>
            <a:endParaRPr lang="en-US" altLang="ko-KR" sz="1400" dirty="0">
              <a:ea typeface="Gulim" pitchFamily="34" charset="-127"/>
            </a:endParaRPr>
          </a:p>
          <a:p>
            <a:pPr marL="0" indent="0">
              <a:buNone/>
            </a:pPr>
            <a:endParaRPr lang="en-US" altLang="ko-KR" sz="1400" dirty="0">
              <a:ea typeface="Gulim" pitchFamily="34" charset="-127"/>
            </a:endParaRPr>
          </a:p>
          <a:p>
            <a:pPr marL="0" indent="0">
              <a:buNone/>
            </a:pPr>
            <a:r>
              <a:rPr lang="en-US" altLang="ko-KR" sz="1400" dirty="0">
                <a:ea typeface="Gulim" pitchFamily="34" charset="-127"/>
              </a:rPr>
              <a:t> </a:t>
            </a:r>
            <a:r>
              <a:rPr lang="en-US" sz="1800" dirty="0">
                <a:solidFill>
                  <a:srgbClr val="FFFFFF"/>
                </a:solidFill>
                <a:effectLst/>
                <a:latin typeface="Georgia" panose="02040502050405020303" pitchFamily="18" charset="0"/>
                <a:ea typeface="+mn-ea"/>
                <a:cs typeface="+mn-cs"/>
              </a:rPr>
              <a:t>Conclusion:</a:t>
            </a:r>
            <a:endParaRPr lang="en-US" sz="1200" dirty="0">
              <a:solidFill>
                <a:srgbClr val="FFFFFF"/>
              </a:solidFill>
              <a:effectLst/>
              <a:latin typeface="Georgia" panose="02040502050405020303" pitchFamily="18" charset="0"/>
              <a:ea typeface="+mn-ea"/>
              <a:cs typeface="+mn-cs"/>
            </a:endParaRPr>
          </a:p>
          <a:p>
            <a:pPr marL="0" indent="0">
              <a:buNone/>
            </a:pPr>
            <a:r>
              <a:rPr lang="en-US" altLang="ko-KR" sz="1200" dirty="0">
                <a:ea typeface="Gulim" pitchFamily="34" charset="-127"/>
              </a:rPr>
              <a:t>  There is a decrease on Air Pollution between 2010 -2018</a:t>
            </a:r>
          </a:p>
          <a:p>
            <a:pPr marL="0" indent="0">
              <a:buNone/>
            </a:pPr>
            <a:r>
              <a:rPr lang="en-US" sz="1200" dirty="0">
                <a:solidFill>
                  <a:srgbClr val="FFFFFF"/>
                </a:solidFill>
                <a:latin typeface="Georgia" panose="02040502050405020303" pitchFamily="18" charset="0"/>
              </a:rPr>
              <a:t>  </a:t>
            </a:r>
            <a:endParaRPr lang="en-US" sz="1200" dirty="0">
              <a:solidFill>
                <a:srgbClr val="FFFFFF"/>
              </a:solidFill>
              <a:effectLst/>
              <a:latin typeface="Georgia" panose="02040502050405020303" pitchFamily="18" charset="0"/>
              <a:ea typeface="+mn-ea"/>
              <a:cs typeface="+mn-cs"/>
            </a:endParaRPr>
          </a:p>
          <a:p>
            <a:pPr marL="0" indent="0">
              <a:buNone/>
            </a:pPr>
            <a:r>
              <a:rPr lang="en-US" altLang="ko-KR" sz="1800" dirty="0">
                <a:solidFill>
                  <a:srgbClr val="FFFFFF"/>
                </a:solidFill>
                <a:latin typeface="Georgia" panose="02040502050405020303" pitchFamily="18" charset="0"/>
              </a:rPr>
              <a:t> </a:t>
            </a:r>
            <a:endParaRPr lang="en-US" altLang="ko-KR" sz="1600" dirty="0">
              <a:ea typeface="Gulim" pitchFamily="34" charset="-127"/>
            </a:endParaRPr>
          </a:p>
          <a:p>
            <a:pPr marL="0" indent="0">
              <a:buNone/>
            </a:pPr>
            <a:endParaRPr lang="en-US" altLang="ko-KR" sz="1400" dirty="0">
              <a:ea typeface="Gulim" pitchFamily="34" charset="-127"/>
            </a:endParaRPr>
          </a:p>
        </p:txBody>
      </p:sp>
      <p:pic>
        <p:nvPicPr>
          <p:cNvPr id="4" name="Picture 3">
            <a:extLst>
              <a:ext uri="{FF2B5EF4-FFF2-40B4-BE49-F238E27FC236}">
                <a16:creationId xmlns:a16="http://schemas.microsoft.com/office/drawing/2014/main" id="{57624272-AF23-487D-9114-6032D9686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288179"/>
            <a:ext cx="2220272" cy="1480181"/>
          </a:xfrm>
          <a:prstGeom prst="rect">
            <a:avLst/>
          </a:prstGeom>
        </p:spPr>
      </p:pic>
      <p:pic>
        <p:nvPicPr>
          <p:cNvPr id="7" name="Picture 6">
            <a:extLst>
              <a:ext uri="{FF2B5EF4-FFF2-40B4-BE49-F238E27FC236}">
                <a16:creationId xmlns:a16="http://schemas.microsoft.com/office/drawing/2014/main" id="{3822568B-15AC-46C0-B056-BDE88C66F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128" y="1804458"/>
            <a:ext cx="2220272" cy="1480181"/>
          </a:xfrm>
          <a:prstGeom prst="rect">
            <a:avLst/>
          </a:prstGeom>
        </p:spPr>
      </p:pic>
      <p:pic>
        <p:nvPicPr>
          <p:cNvPr id="9" name="Picture 8">
            <a:extLst>
              <a:ext uri="{FF2B5EF4-FFF2-40B4-BE49-F238E27FC236}">
                <a16:creationId xmlns:a16="http://schemas.microsoft.com/office/drawing/2014/main" id="{5794DD6D-76A6-4288-8B42-EDF36F1B4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1862" y="3320737"/>
            <a:ext cx="2223370" cy="1482247"/>
          </a:xfrm>
          <a:prstGeom prst="rect">
            <a:avLst/>
          </a:prstGeom>
        </p:spPr>
      </p:pic>
    </p:spTree>
    <p:extLst>
      <p:ext uri="{BB962C8B-B14F-4D97-AF65-F5344CB8AC3E}">
        <p14:creationId xmlns:p14="http://schemas.microsoft.com/office/powerpoint/2010/main" val="367717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16</a:t>
            </a:fld>
            <a:endParaRPr lang="en-GB" altLang="ru-RU" dirty="0"/>
          </a:p>
        </p:txBody>
      </p:sp>
      <p:sp>
        <p:nvSpPr>
          <p:cNvPr id="36866" name="Rectangle 2"/>
          <p:cNvSpPr>
            <a:spLocks noGrp="1" noChangeArrowheads="1"/>
          </p:cNvSpPr>
          <p:nvPr>
            <p:ph type="title"/>
          </p:nvPr>
        </p:nvSpPr>
        <p:spPr>
          <a:xfrm>
            <a:off x="337406" y="-73669"/>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EDA – Population growth &amp; Morbidity </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827583" y="484312"/>
            <a:ext cx="7760087" cy="4660776"/>
          </a:xfrm>
        </p:spPr>
        <p:txBody>
          <a:bodyPr/>
          <a:lstStyle/>
          <a:p>
            <a:pPr marL="0" indent="0">
              <a:buNone/>
            </a:pPr>
            <a:r>
              <a:rPr lang="en-US" sz="1600" dirty="0"/>
              <a:t>The </a:t>
            </a:r>
            <a:r>
              <a:rPr lang="en-US" altLang="ko-KR" sz="1600" dirty="0">
                <a:ea typeface="Gulim" pitchFamily="34" charset="-127"/>
              </a:rPr>
              <a:t>plot diagram</a:t>
            </a:r>
            <a:r>
              <a:rPr lang="en-US" sz="1600" dirty="0"/>
              <a:t> that shows</a:t>
            </a:r>
            <a:r>
              <a:rPr lang="en-US" sz="1600" dirty="0">
                <a:ea typeface="Gulim" pitchFamily="34" charset="-127"/>
              </a:rPr>
              <a:t>:</a:t>
            </a:r>
            <a:endParaRPr lang="en-US" altLang="ko-KR" sz="1600" dirty="0">
              <a:ea typeface="Gulim" pitchFamily="34" charset="-127"/>
            </a:endParaRPr>
          </a:p>
          <a:p>
            <a:pPr marL="0" indent="0">
              <a:buNone/>
            </a:pPr>
            <a:r>
              <a:rPr lang="en-US" altLang="ko-KR" sz="1400" dirty="0">
                <a:ea typeface="Gulim" pitchFamily="34" charset="-127"/>
              </a:rPr>
              <a:t>population growth In Israel between 2010 – 2018</a:t>
            </a:r>
          </a:p>
          <a:p>
            <a:pPr marL="0" indent="0">
              <a:buNone/>
            </a:pPr>
            <a:endParaRPr lang="en-US" altLang="ko-KR" sz="1400" dirty="0">
              <a:ea typeface="Gulim" pitchFamily="34" charset="-127"/>
            </a:endParaRPr>
          </a:p>
          <a:p>
            <a:pPr marL="0" indent="0">
              <a:buNone/>
            </a:pPr>
            <a:r>
              <a:rPr lang="en-US" sz="1200" dirty="0"/>
              <a:t>X-Axis - year</a:t>
            </a:r>
          </a:p>
          <a:p>
            <a:pPr marL="0" indent="0">
              <a:buNone/>
            </a:pPr>
            <a:r>
              <a:rPr lang="en-US" sz="1200" dirty="0"/>
              <a:t>Y-Axis - the number of total </a:t>
            </a:r>
            <a:r>
              <a:rPr lang="en-US" altLang="ko-KR" sz="1200" dirty="0">
                <a:ea typeface="Gulim" pitchFamily="34" charset="-127"/>
              </a:rPr>
              <a:t>population</a:t>
            </a:r>
            <a:endParaRPr lang="en-US" altLang="ko-KR" sz="1400" dirty="0">
              <a:ea typeface="Gulim" pitchFamily="34" charset="-127"/>
            </a:endParaRPr>
          </a:p>
          <a:p>
            <a:pPr marL="0" indent="0">
              <a:buNone/>
            </a:pPr>
            <a:endParaRPr lang="he-IL" altLang="ko-KR" sz="1400" dirty="0">
              <a:ea typeface="Gulim" pitchFamily="34" charset="-127"/>
            </a:endParaRPr>
          </a:p>
          <a:p>
            <a:pPr marL="0" indent="0">
              <a:buNone/>
            </a:pPr>
            <a:endParaRPr lang="en-US" altLang="ko-KR" sz="1400" dirty="0">
              <a:ea typeface="Gulim" pitchFamily="34" charset="-127"/>
            </a:endParaRPr>
          </a:p>
          <a:p>
            <a:pPr marL="0" indent="0">
              <a:buNone/>
            </a:pPr>
            <a:r>
              <a:rPr lang="en-US" sz="1400" dirty="0"/>
              <a:t>The </a:t>
            </a:r>
            <a:r>
              <a:rPr lang="en-US" altLang="ko-KR" sz="1400" dirty="0">
                <a:ea typeface="Gulim" pitchFamily="34" charset="-127"/>
              </a:rPr>
              <a:t>Bar diagram that</a:t>
            </a:r>
            <a:r>
              <a:rPr lang="en-US" sz="1400" dirty="0"/>
              <a:t> shows</a:t>
            </a:r>
            <a:r>
              <a:rPr lang="en-US" sz="1400" dirty="0">
                <a:ea typeface="Gulim" pitchFamily="34" charset="-127"/>
              </a:rPr>
              <a:t>:</a:t>
            </a:r>
            <a:endParaRPr lang="en-US" altLang="ko-KR" sz="1400" dirty="0">
              <a:ea typeface="Gulim" pitchFamily="34" charset="-127"/>
            </a:endParaRPr>
          </a:p>
          <a:p>
            <a:pPr marL="0" indent="0">
              <a:buNone/>
            </a:pPr>
            <a:r>
              <a:rPr lang="en-US" sz="1400" dirty="0"/>
              <a:t>morbidity</a:t>
            </a:r>
            <a:r>
              <a:rPr lang="en-US" altLang="ko-KR" sz="1400" dirty="0">
                <a:ea typeface="Gulim" pitchFamily="34" charset="-127"/>
              </a:rPr>
              <a:t> growth In Israel between 2010 – 2018</a:t>
            </a:r>
          </a:p>
          <a:p>
            <a:pPr marL="0" indent="0">
              <a:buNone/>
            </a:pPr>
            <a:endParaRPr lang="en-US" altLang="ko-KR" sz="1400" dirty="0">
              <a:ea typeface="Gulim" pitchFamily="34" charset="-127"/>
            </a:endParaRPr>
          </a:p>
          <a:p>
            <a:pPr marL="0" indent="0">
              <a:buNone/>
            </a:pPr>
            <a:r>
              <a:rPr lang="en-US" sz="1400" dirty="0"/>
              <a:t>X-Axis - year</a:t>
            </a:r>
          </a:p>
          <a:p>
            <a:pPr marL="0" indent="0">
              <a:buNone/>
            </a:pPr>
            <a:r>
              <a:rPr lang="en-US" sz="1400" dirty="0"/>
              <a:t>Y-Axis - the morbidity and new patients diagnosed per year</a:t>
            </a:r>
            <a:endParaRPr lang="en-US" altLang="ko-KR" sz="1400" dirty="0">
              <a:ea typeface="Gulim" pitchFamily="34" charset="-127"/>
            </a:endParaRPr>
          </a:p>
          <a:p>
            <a:pPr marL="0" indent="0">
              <a:buNone/>
            </a:pPr>
            <a:endParaRPr lang="en-US" altLang="ko-KR" sz="1400" dirty="0">
              <a:ea typeface="Gulim" pitchFamily="34" charset="-127"/>
            </a:endParaRPr>
          </a:p>
          <a:p>
            <a:pPr marL="0" indent="0">
              <a:buNone/>
            </a:pPr>
            <a:r>
              <a:rPr lang="en-US" sz="1400" dirty="0"/>
              <a:t>Conclusion</a:t>
            </a:r>
          </a:p>
          <a:p>
            <a:pPr marL="0" indent="0">
              <a:buNone/>
            </a:pPr>
            <a:r>
              <a:rPr lang="en-US" altLang="ko-KR" sz="1400" dirty="0">
                <a:ea typeface="Gulim" pitchFamily="34" charset="-127"/>
              </a:rPr>
              <a:t>The Conclusion is that while the population is growing </a:t>
            </a:r>
          </a:p>
          <a:p>
            <a:pPr marL="0" indent="0">
              <a:buNone/>
            </a:pPr>
            <a:r>
              <a:rPr lang="en-US" altLang="ko-KR" sz="1400" dirty="0">
                <a:ea typeface="Gulim" pitchFamily="34" charset="-127"/>
              </a:rPr>
              <a:t>Linearly, the morbidity doesn’t change significantly </a:t>
            </a:r>
          </a:p>
          <a:p>
            <a:pPr marL="0" indent="0">
              <a:buNone/>
            </a:pPr>
            <a:r>
              <a:rPr lang="en-US" altLang="ko-KR" sz="1400" dirty="0">
                <a:ea typeface="Gulim" pitchFamily="34" charset="-127"/>
              </a:rPr>
              <a:t>from each year</a:t>
            </a:r>
          </a:p>
        </p:txBody>
      </p:sp>
      <p:pic>
        <p:nvPicPr>
          <p:cNvPr id="10" name="Picture 9">
            <a:extLst>
              <a:ext uri="{FF2B5EF4-FFF2-40B4-BE49-F238E27FC236}">
                <a16:creationId xmlns:a16="http://schemas.microsoft.com/office/drawing/2014/main" id="{0486936C-A576-4222-BEE1-AFBE8B54B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929" y="2688003"/>
            <a:ext cx="3132139" cy="2120453"/>
          </a:xfrm>
          <a:prstGeom prst="rect">
            <a:avLst/>
          </a:prstGeom>
        </p:spPr>
      </p:pic>
      <p:pic>
        <p:nvPicPr>
          <p:cNvPr id="12" name="Picture 11">
            <a:extLst>
              <a:ext uri="{FF2B5EF4-FFF2-40B4-BE49-F238E27FC236}">
                <a16:creationId xmlns:a16="http://schemas.microsoft.com/office/drawing/2014/main" id="{4A8C03F1-23CC-4E7F-8D19-19863DF18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381" y="626419"/>
            <a:ext cx="3132139" cy="1958396"/>
          </a:xfrm>
          <a:prstGeom prst="rect">
            <a:avLst/>
          </a:prstGeom>
        </p:spPr>
      </p:pic>
    </p:spTree>
    <p:extLst>
      <p:ext uri="{BB962C8B-B14F-4D97-AF65-F5344CB8AC3E}">
        <p14:creationId xmlns:p14="http://schemas.microsoft.com/office/powerpoint/2010/main" val="281703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17</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Machine Learning – Linear Regression </a:t>
            </a:r>
          </a:p>
        </p:txBody>
      </p:sp>
      <p:sp>
        <p:nvSpPr>
          <p:cNvPr id="36867" name="Rectangle 3"/>
          <p:cNvSpPr>
            <a:spLocks noGrp="1" noChangeArrowheads="1"/>
          </p:cNvSpPr>
          <p:nvPr>
            <p:ph type="body" idx="1"/>
          </p:nvPr>
        </p:nvSpPr>
        <p:spPr>
          <a:xfrm>
            <a:off x="125638" y="556320"/>
            <a:ext cx="8766841" cy="3312368"/>
          </a:xfrm>
        </p:spPr>
        <p:txBody>
          <a:bodyPr/>
          <a:lstStyle/>
          <a:p>
            <a:pPr marL="0" indent="0">
              <a:buNone/>
            </a:pPr>
            <a:r>
              <a:rPr lang="en-US" sz="1600" dirty="0"/>
              <a:t>Using ‘</a:t>
            </a:r>
            <a:r>
              <a:rPr lang="en-US" sz="1600" dirty="0" err="1"/>
              <a:t>sklearn</a:t>
            </a:r>
            <a:r>
              <a:rPr lang="en-US" sz="1600" dirty="0"/>
              <a:t>’ library and linear regression we were able to train a model that predicts the </a:t>
            </a:r>
          </a:p>
          <a:p>
            <a:pPr marL="0" indent="0">
              <a:buNone/>
            </a:pPr>
            <a:r>
              <a:rPr lang="en-US" altLang="ko-KR" sz="1600" dirty="0">
                <a:ea typeface="Gulim" pitchFamily="34" charset="-127"/>
              </a:rPr>
              <a:t>the </a:t>
            </a:r>
            <a:r>
              <a:rPr lang="en-US" sz="1600" dirty="0">
                <a:solidFill>
                  <a:srgbClr val="FFFFFF"/>
                </a:solidFill>
                <a:effectLst/>
                <a:latin typeface="Georgia" panose="02040502050405020303" pitchFamily="18" charset="0"/>
                <a:ea typeface="+mn-ea"/>
                <a:cs typeface="+mn-cs"/>
              </a:rPr>
              <a:t>morbidity </a:t>
            </a:r>
            <a:r>
              <a:rPr lang="en-US" sz="1600" dirty="0">
                <a:solidFill>
                  <a:srgbClr val="FFFFFF"/>
                </a:solidFill>
                <a:latin typeface="Georgia" panose="02040502050405020303" pitchFamily="18" charset="0"/>
              </a:rPr>
              <a:t>per the population size</a:t>
            </a:r>
          </a:p>
          <a:p>
            <a:pPr marL="0" indent="0">
              <a:buNone/>
            </a:pPr>
            <a:endParaRPr lang="en-US" sz="1600" dirty="0">
              <a:solidFill>
                <a:srgbClr val="FFFFFF"/>
              </a:solidFill>
              <a:latin typeface="Georgia" panose="02040502050405020303" pitchFamily="18" charset="0"/>
            </a:endParaRPr>
          </a:p>
          <a:p>
            <a:pPr marL="0" indent="0">
              <a:buNone/>
            </a:pPr>
            <a:r>
              <a:rPr lang="en-US" sz="1600" dirty="0">
                <a:solidFill>
                  <a:srgbClr val="FFFFFF"/>
                </a:solidFill>
                <a:latin typeface="Georgia" panose="02040502050405020303" pitchFamily="18" charset="0"/>
              </a:rPr>
              <a:t>We can see as long the population will grow </a:t>
            </a:r>
          </a:p>
          <a:p>
            <a:pPr marL="0" indent="0">
              <a:buNone/>
            </a:pPr>
            <a:r>
              <a:rPr lang="en-US" sz="1600" dirty="0">
                <a:solidFill>
                  <a:srgbClr val="FFFFFF"/>
                </a:solidFill>
                <a:latin typeface="Georgia" panose="02040502050405020303" pitchFamily="18" charset="0"/>
              </a:rPr>
              <a:t>The </a:t>
            </a:r>
            <a:r>
              <a:rPr lang="en-US" sz="1600" dirty="0">
                <a:solidFill>
                  <a:srgbClr val="FFFFFF"/>
                </a:solidFill>
                <a:effectLst/>
                <a:latin typeface="Georgia" panose="02040502050405020303" pitchFamily="18" charset="0"/>
                <a:ea typeface="+mn-ea"/>
                <a:cs typeface="+mn-cs"/>
              </a:rPr>
              <a:t>morbidity </a:t>
            </a:r>
            <a:r>
              <a:rPr lang="en-US" altLang="ko-KR" sz="1600" dirty="0">
                <a:solidFill>
                  <a:srgbClr val="FFFFFF"/>
                </a:solidFill>
                <a:latin typeface="Georgia" panose="02040502050405020303" pitchFamily="18" charset="0"/>
              </a:rPr>
              <a:t>will grow a long side to it.</a:t>
            </a:r>
          </a:p>
          <a:p>
            <a:pPr marL="0" indent="0">
              <a:buNone/>
            </a:pPr>
            <a:endParaRPr lang="en-US" altLang="ko-KR" sz="1600" dirty="0">
              <a:solidFill>
                <a:srgbClr val="FFFFFF"/>
              </a:solidFill>
              <a:latin typeface="Georgia" panose="02040502050405020303" pitchFamily="18" charset="0"/>
              <a:ea typeface="Gulim" pitchFamily="34" charset="-127"/>
            </a:endParaRPr>
          </a:p>
        </p:txBody>
      </p:sp>
      <p:pic>
        <p:nvPicPr>
          <p:cNvPr id="3" name="Picture 2">
            <a:extLst>
              <a:ext uri="{FF2B5EF4-FFF2-40B4-BE49-F238E27FC236}">
                <a16:creationId xmlns:a16="http://schemas.microsoft.com/office/drawing/2014/main" id="{2B28BE0A-673A-4B83-BBBD-C46BE6E4E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572" y="1140208"/>
            <a:ext cx="4512075" cy="1492493"/>
          </a:xfrm>
          <a:prstGeom prst="rect">
            <a:avLst/>
          </a:prstGeom>
        </p:spPr>
      </p:pic>
      <p:pic>
        <p:nvPicPr>
          <p:cNvPr id="7" name="Picture 6">
            <a:extLst>
              <a:ext uri="{FF2B5EF4-FFF2-40B4-BE49-F238E27FC236}">
                <a16:creationId xmlns:a16="http://schemas.microsoft.com/office/drawing/2014/main" id="{15759350-602C-425C-9C19-C86073239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572" y="2768893"/>
            <a:ext cx="4512075" cy="938419"/>
          </a:xfrm>
          <a:prstGeom prst="rect">
            <a:avLst/>
          </a:prstGeom>
        </p:spPr>
      </p:pic>
    </p:spTree>
    <p:extLst>
      <p:ext uri="{BB962C8B-B14F-4D97-AF65-F5344CB8AC3E}">
        <p14:creationId xmlns:p14="http://schemas.microsoft.com/office/powerpoint/2010/main" val="406321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18</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Conclusion </a:t>
            </a:r>
          </a:p>
        </p:txBody>
      </p:sp>
      <p:sp>
        <p:nvSpPr>
          <p:cNvPr id="36867" name="Rectangle 3"/>
          <p:cNvSpPr>
            <a:spLocks noGrp="1" noChangeArrowheads="1"/>
          </p:cNvSpPr>
          <p:nvPr>
            <p:ph type="body" idx="1"/>
          </p:nvPr>
        </p:nvSpPr>
        <p:spPr>
          <a:xfrm>
            <a:off x="125638" y="556320"/>
            <a:ext cx="8766841" cy="3312368"/>
          </a:xfrm>
        </p:spPr>
        <p:txBody>
          <a:bodyPr/>
          <a:lstStyle/>
          <a:p>
            <a:pPr marL="0" indent="0">
              <a:buNone/>
            </a:pPr>
            <a:r>
              <a:rPr lang="en-US" altLang="ko-KR" sz="1600" dirty="0">
                <a:solidFill>
                  <a:srgbClr val="FFFFFF"/>
                </a:solidFill>
                <a:latin typeface="Georgia" panose="02040502050405020303" pitchFamily="18" charset="0"/>
                <a:ea typeface="Gulim" pitchFamily="34" charset="-127"/>
              </a:rPr>
              <a:t>In </a:t>
            </a:r>
            <a:r>
              <a:rPr lang="en-US" altLang="ko-KR" sz="1600" dirty="0">
                <a:solidFill>
                  <a:srgbClr val="FFFFFF"/>
                </a:solidFill>
                <a:latin typeface="Georgia" panose="02040502050405020303" pitchFamily="18" charset="0"/>
              </a:rPr>
              <a:t>c</a:t>
            </a:r>
            <a:r>
              <a:rPr lang="en-US" sz="1600" dirty="0">
                <a:solidFill>
                  <a:srgbClr val="FFFFFF"/>
                </a:solidFill>
                <a:effectLst/>
                <a:latin typeface="Georgia" panose="02040502050405020303" pitchFamily="18" charset="0"/>
                <a:ea typeface="+mn-ea"/>
                <a:cs typeface="+mn-cs"/>
              </a:rPr>
              <a:t>onclusion we learned from our Data, test and plots. </a:t>
            </a:r>
            <a:r>
              <a:rPr lang="en-US" sz="1600" dirty="0">
                <a:solidFill>
                  <a:srgbClr val="FFFFFF"/>
                </a:solidFill>
                <a:latin typeface="Georgia" panose="02040502050405020303" pitchFamily="18" charset="0"/>
              </a:rPr>
              <a:t>There isn’t a</a:t>
            </a:r>
            <a:r>
              <a:rPr lang="en-US" sz="1600" dirty="0">
                <a:solidFill>
                  <a:srgbClr val="FFFFFF"/>
                </a:solidFill>
                <a:effectLst/>
                <a:latin typeface="Georgia" panose="02040502050405020303" pitchFamily="18" charset="0"/>
                <a:ea typeface="+mn-ea"/>
                <a:cs typeface="+mn-cs"/>
              </a:rPr>
              <a:t> connection between air pollution and lung cancer morbidity. We sow that the average rite of PM2.5 and ON2 is decreasing while lung cancer morbidity rite stay the same and even grow.</a:t>
            </a:r>
          </a:p>
          <a:p>
            <a:pPr marL="0" indent="0">
              <a:buNone/>
            </a:pPr>
            <a:endParaRPr lang="en-US" altLang="ko-KR" sz="1600" dirty="0">
              <a:solidFill>
                <a:srgbClr val="FFFFFF"/>
              </a:solidFill>
              <a:latin typeface="Georgia" panose="02040502050405020303" pitchFamily="18" charset="0"/>
            </a:endParaRPr>
          </a:p>
          <a:p>
            <a:pPr marL="0" indent="0">
              <a:buNone/>
            </a:pPr>
            <a:r>
              <a:rPr lang="en-US" altLang="ko-KR" sz="1600" dirty="0">
                <a:solidFill>
                  <a:srgbClr val="FFFFFF"/>
                </a:solidFill>
                <a:latin typeface="Georgia" panose="02040502050405020303" pitchFamily="18" charset="0"/>
                <a:ea typeface="Gulim" pitchFamily="34" charset="-127"/>
              </a:rPr>
              <a:t>More over, some factors that can affect our result (like genetics, the advancement of medicine and technology in Israel and around the world) that we didn’t include in our research.</a:t>
            </a:r>
          </a:p>
        </p:txBody>
      </p:sp>
    </p:spTree>
    <p:extLst>
      <p:ext uri="{BB962C8B-B14F-4D97-AF65-F5344CB8AC3E}">
        <p14:creationId xmlns:p14="http://schemas.microsoft.com/office/powerpoint/2010/main" val="245672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2</a:t>
            </a:fld>
            <a:endParaRPr lang="en-GB" altLang="ru-RU"/>
          </a:p>
        </p:txBody>
      </p:sp>
      <p:sp>
        <p:nvSpPr>
          <p:cNvPr id="36866" name="Rectangle 2"/>
          <p:cNvSpPr>
            <a:spLocks noGrp="1" noChangeArrowheads="1"/>
          </p:cNvSpPr>
          <p:nvPr>
            <p:ph type="title"/>
          </p:nvPr>
        </p:nvSpPr>
        <p:spPr>
          <a:xfrm>
            <a:off x="395288" y="123825"/>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Our research</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395288" y="1347788"/>
            <a:ext cx="8350250" cy="3457575"/>
          </a:xfrm>
        </p:spPr>
        <p:txBody>
          <a:bodyPr/>
          <a:lstStyle/>
          <a:p>
            <a:pPr marL="0" indent="0">
              <a:buNone/>
            </a:pP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Research questions:</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endParaRPr lang="en-US" altLang="ko-KR" sz="1800" dirty="0">
              <a:ea typeface="Gulim" pitchFamily="34" charset="-127"/>
            </a:endParaRPr>
          </a:p>
          <a:p>
            <a:pPr marL="0" indent="0">
              <a:buNone/>
            </a:pPr>
            <a:r>
              <a:rPr lang="en-US" altLang="ko-KR" sz="1800" dirty="0">
                <a:ea typeface="Gulim" pitchFamily="34" charset="-127"/>
              </a:rPr>
              <a:t>Is there a connection between an increase in air pollution and morbidity in lung cancer between 2010-2018?</a:t>
            </a:r>
          </a:p>
          <a:p>
            <a:endParaRPr lang="en-US" altLang="ko-KR" sz="1800" dirty="0">
              <a:ea typeface="Gulim" pitchFamily="34" charset="-127"/>
            </a:endParaRPr>
          </a:p>
        </p:txBody>
      </p:sp>
    </p:spTree>
    <p:extLst>
      <p:ext uri="{BB962C8B-B14F-4D97-AF65-F5344CB8AC3E}">
        <p14:creationId xmlns:p14="http://schemas.microsoft.com/office/powerpoint/2010/main" val="12293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3</a:t>
            </a:fld>
            <a:endParaRPr lang="en-GB" altLang="ru-RU"/>
          </a:p>
        </p:txBody>
      </p:sp>
      <p:sp>
        <p:nvSpPr>
          <p:cNvPr id="36866" name="Rectangle 2"/>
          <p:cNvSpPr>
            <a:spLocks noGrp="1" noChangeArrowheads="1"/>
          </p:cNvSpPr>
          <p:nvPr>
            <p:ph type="title"/>
          </p:nvPr>
        </p:nvSpPr>
        <p:spPr>
          <a:xfrm>
            <a:off x="395288" y="123825"/>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Our sources</a:t>
            </a:r>
            <a:endPar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395288" y="1347788"/>
            <a:ext cx="8350250" cy="3457575"/>
          </a:xfrm>
        </p:spPr>
        <p:txBody>
          <a:bodyPr/>
          <a:lstStyle/>
          <a:p>
            <a:pPr marL="0" indent="0">
              <a:buNone/>
            </a:pP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Build </a:t>
            </a:r>
            <a:r>
              <a:rPr lang="en-US" sz="18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
            </a:r>
            <a:r>
              <a:rPr lang="en-US" sz="18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ataFrames</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endParaRPr lang="en-US" altLang="ko-KR" sz="1800" dirty="0">
              <a:ea typeface="Gulim" pitchFamily="34" charset="-127"/>
            </a:endParaRPr>
          </a:p>
          <a:p>
            <a:r>
              <a:rPr lang="en-US" altLang="ko-KR" sz="1800" dirty="0">
                <a:ea typeface="Gulim" pitchFamily="34" charset="-127"/>
              </a:rPr>
              <a:t>We took build </a:t>
            </a:r>
            <a:r>
              <a:rPr lang="en-US" altLang="ko-KR" sz="1800" dirty="0" err="1">
                <a:ea typeface="Gulim" pitchFamily="34" charset="-127"/>
              </a:rPr>
              <a:t>DataFrames</a:t>
            </a:r>
            <a:r>
              <a:rPr lang="en-US" altLang="ko-KR" sz="1800" dirty="0">
                <a:ea typeface="Gulim" pitchFamily="34" charset="-127"/>
              </a:rPr>
              <a:t> from the “Ministry of Environmental Protection Israel” and  "Ministry of Health Israel" websites</a:t>
            </a:r>
          </a:p>
          <a:p>
            <a:endParaRPr lang="en-US" altLang="ko-KR" sz="1800" dirty="0">
              <a:ea typeface="Gulim" pitchFamily="34" charset="-127"/>
            </a:endParaRPr>
          </a:p>
          <a:p>
            <a:r>
              <a:rPr lang="en-US" altLang="ko-KR" sz="1800" dirty="0">
                <a:ea typeface="Gulim" pitchFamily="34" charset="-127"/>
              </a:rPr>
              <a:t>Links: </a:t>
            </a:r>
          </a:p>
          <a:p>
            <a:pPr lvl="1">
              <a:buFont typeface="+mj-lt"/>
              <a:buAutoNum type="arabicPeriod"/>
            </a:pP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hlinkClick r:id="rId2"/>
              </a:rPr>
              <a:t>https://www.svivaaqm.net/</a:t>
            </a:r>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a:p>
            <a:pPr lvl="1">
              <a:buFont typeface="+mj-lt"/>
              <a:buAutoNum type="arabicPeriod"/>
            </a:pP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hlinkClick r:id="rId3"/>
              </a:rPr>
              <a:t>https://statistics.health.gov.il/views/_5/sheet0?:embed=y</a:t>
            </a:r>
            <a:endParaRPr lang="en-US" altLang="ko-KR" sz="1800" dirty="0">
              <a:ea typeface="Gulim" pitchFamily="34" charset="-127"/>
            </a:endParaRPr>
          </a:p>
          <a:p>
            <a:endParaRPr lang="en-US" altLang="ko-KR" sz="1800" dirty="0">
              <a:effectLst>
                <a:glow rad="127000">
                  <a:schemeClr val="bg1"/>
                </a:glow>
              </a:effectLst>
              <a:ea typeface="Gulim" pitchFamily="3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4</a:t>
            </a:fld>
            <a:endParaRPr lang="en-GB" altLang="ru-RU"/>
          </a:p>
        </p:txBody>
      </p:sp>
      <p:sp>
        <p:nvSpPr>
          <p:cNvPr id="36866" name="Rectangle 2"/>
          <p:cNvSpPr>
            <a:spLocks noGrp="1" noChangeArrowheads="1"/>
          </p:cNvSpPr>
          <p:nvPr>
            <p:ph type="title"/>
          </p:nvPr>
        </p:nvSpPr>
        <p:spPr>
          <a:xfrm>
            <a:off x="361840" y="60050"/>
            <a:ext cx="8062987" cy="700088"/>
          </a:xfrm>
        </p:spPr>
        <p:txBody>
          <a:bodyPr/>
          <a:lstStyle/>
          <a:p>
            <a:r>
              <a:rPr lang="en-US" sz="24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a:t>
            </a:r>
            <a:r>
              <a:rPr lang="en-US" sz="2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Frames</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 explanation</a:t>
            </a:r>
            <a:endPar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771210" y="700336"/>
            <a:ext cx="7989962" cy="3529011"/>
          </a:xfrm>
          <a:effectLst>
            <a:glow>
              <a:schemeClr val="accent1">
                <a:lumMod val="60000"/>
                <a:lumOff val="40000"/>
              </a:schemeClr>
            </a:glow>
            <a:reflection stA="45000" endPos="0" dist="50800" dir="5400000" sy="-100000" algn="bl" rotWithShape="0"/>
          </a:effectLst>
        </p:spPr>
        <p:txBody>
          <a:bodyPr/>
          <a:lstStyle/>
          <a:p>
            <a:pPr marL="0" indent="0">
              <a:buNone/>
            </a:pP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The Ministry of Environmental Protection Israel</a:t>
            </a:r>
            <a:endParaRPr lang="en-US" altLang="ko-KR" sz="1800" dirty="0">
              <a:ea typeface="Gulim" pitchFamily="34" charset="-127"/>
            </a:endParaRPr>
          </a:p>
          <a:p>
            <a:pPr marL="0" indent="0">
              <a:buNone/>
            </a:pPr>
            <a:r>
              <a:rPr lang="en-US" altLang="ko-KR" sz="1800" dirty="0">
                <a:ea typeface="Gulim" pitchFamily="34" charset="-127"/>
              </a:rPr>
              <a:t>From the Ministry of Environmental Protection Israel website, We took data from different stations around the country</a:t>
            </a:r>
            <a:r>
              <a:rPr lang="ru-RU" altLang="ko-KR" sz="1800" dirty="0">
                <a:ea typeface="Gulim" pitchFamily="34" charset="-127"/>
              </a:rPr>
              <a:t> </a:t>
            </a:r>
            <a:r>
              <a:rPr lang="en-US" altLang="ko-KR" sz="1800" dirty="0">
                <a:ea typeface="Gulim" pitchFamily="34" charset="-127"/>
              </a:rPr>
              <a:t>and </a:t>
            </a:r>
          </a:p>
          <a:p>
            <a:pPr marL="0" indent="0">
              <a:buNone/>
            </a:pPr>
            <a:r>
              <a:rPr lang="en-US" altLang="ko-KR" sz="1800" dirty="0">
                <a:ea typeface="Gulim" pitchFamily="34" charset="-127"/>
              </a:rPr>
              <a:t>categorize our Data by: </a:t>
            </a:r>
          </a:p>
          <a:p>
            <a:pPr>
              <a:buFont typeface="+mj-lt"/>
              <a:buAutoNum type="arabicPeriod"/>
            </a:pPr>
            <a:r>
              <a:rPr lang="en-US" altLang="ko-KR" sz="1600" dirty="0">
                <a:ea typeface="Gulim" pitchFamily="34" charset="-127"/>
              </a:rPr>
              <a:t>Year</a:t>
            </a:r>
          </a:p>
          <a:p>
            <a:pPr>
              <a:buFont typeface="+mj-lt"/>
              <a:buAutoNum type="arabicPeriod"/>
            </a:pPr>
            <a:r>
              <a:rPr lang="en-US" altLang="ko-KR" sz="1600" dirty="0">
                <a:ea typeface="Gulim" pitchFamily="34" charset="-127"/>
              </a:rPr>
              <a:t>Pollutant</a:t>
            </a:r>
          </a:p>
          <a:p>
            <a:pPr>
              <a:buFont typeface="+mj-lt"/>
              <a:buAutoNum type="arabicPeriod"/>
            </a:pPr>
            <a:r>
              <a:rPr lang="en-US" altLang="ko-KR" sz="1600" dirty="0">
                <a:ea typeface="Gulim" pitchFamily="34" charset="-127"/>
              </a:rPr>
              <a:t>Monitoring station</a:t>
            </a:r>
          </a:p>
          <a:p>
            <a:pPr marL="0" indent="0">
              <a:buNone/>
            </a:pPr>
            <a:endParaRPr lang="en-US" altLang="ko-KR" sz="1600" dirty="0">
              <a:ea typeface="Gulim" pitchFamily="34" charset="-127"/>
            </a:endParaRPr>
          </a:p>
          <a:p>
            <a:pPr marL="0" indent="0">
              <a:buNone/>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The Ministry of Health Israel</a:t>
            </a:r>
            <a:endParaRPr lang="en-US" altLang="ko-KR" sz="1600" dirty="0">
              <a:ea typeface="Gulim" pitchFamily="34" charset="-127"/>
            </a:endParaRPr>
          </a:p>
          <a:p>
            <a:pPr marL="0" indent="0">
              <a:buNone/>
            </a:pPr>
            <a:r>
              <a:rPr lang="en-US" altLang="ko-KR" sz="1600" dirty="0">
                <a:ea typeface="Gulim" pitchFamily="34" charset="-127"/>
              </a:rPr>
              <a:t>From the </a:t>
            </a:r>
            <a:r>
              <a:rPr lang="en-US" sz="1600" dirty="0">
                <a:solidFill>
                  <a:srgbClr val="FFFFFF"/>
                </a:solidFill>
                <a:effectLst/>
                <a:latin typeface="Georgia" panose="02040502050405020303" pitchFamily="18" charset="0"/>
                <a:ea typeface="Gulim" panose="020B0600000101010101" pitchFamily="34" charset="-127"/>
                <a:cs typeface="+mn-cs"/>
              </a:rPr>
              <a:t>Ministry of Health Israel website we take the Cancer registration data </a:t>
            </a:r>
            <a:r>
              <a:rPr lang="en-US" sz="1600" dirty="0">
                <a:solidFill>
                  <a:srgbClr val="FFFFFF"/>
                </a:solidFill>
                <a:latin typeface="Georgia" panose="02040502050405020303" pitchFamily="18" charset="0"/>
                <a:ea typeface="Gulim" panose="020B0600000101010101" pitchFamily="34" charset="-127"/>
              </a:rPr>
              <a:t>and</a:t>
            </a:r>
            <a:r>
              <a:rPr lang="en-US" sz="1600" dirty="0">
                <a:solidFill>
                  <a:srgbClr val="FFFFFF"/>
                </a:solidFill>
                <a:effectLst/>
                <a:latin typeface="Georgia" panose="02040502050405020303" pitchFamily="18" charset="0"/>
                <a:ea typeface="Gulim" panose="020B0600000101010101" pitchFamily="34" charset="-127"/>
                <a:cs typeface="+mn-cs"/>
              </a:rPr>
              <a:t> </a:t>
            </a:r>
            <a:r>
              <a:rPr lang="en-US" altLang="ko-KR" sz="1600" dirty="0">
                <a:ea typeface="Gulim" pitchFamily="34" charset="-127"/>
              </a:rPr>
              <a:t>categorize our Data by: </a:t>
            </a:r>
          </a:p>
          <a:p>
            <a:pPr>
              <a:buFont typeface="+mj-lt"/>
              <a:buAutoNum type="arabicPeriod"/>
            </a:pPr>
            <a:r>
              <a:rPr lang="en-US" altLang="ko-KR" sz="1600" dirty="0">
                <a:ea typeface="Gulim" pitchFamily="34" charset="-127"/>
              </a:rPr>
              <a:t>Year</a:t>
            </a:r>
          </a:p>
          <a:p>
            <a:pPr>
              <a:buFont typeface="+mj-lt"/>
              <a:buAutoNum type="arabicPeriod"/>
            </a:pPr>
            <a:r>
              <a:rPr lang="en-US" altLang="ko-KR" sz="1600" dirty="0">
                <a:ea typeface="Gulim" pitchFamily="34" charset="-127"/>
              </a:rPr>
              <a:t>Age Group</a:t>
            </a:r>
          </a:p>
          <a:p>
            <a:pPr>
              <a:buFont typeface="+mj-lt"/>
              <a:buAutoNum type="arabicPeriod"/>
            </a:pPr>
            <a:r>
              <a:rPr lang="en-US" altLang="ko-KR" sz="1600" dirty="0">
                <a:ea typeface="Gulim" pitchFamily="34" charset="-127"/>
              </a:rPr>
              <a:t>Cancer Type</a:t>
            </a:r>
          </a:p>
          <a:p>
            <a:pPr marL="0" indent="0">
              <a:buNone/>
            </a:pPr>
            <a:endParaRPr lang="en-US" altLang="ko-KR" sz="1600" dirty="0">
              <a:ea typeface="Gulim" pitchFamily="34" charset="-127"/>
            </a:endParaRPr>
          </a:p>
          <a:p>
            <a:endParaRPr lang="en-US" altLang="ko-KR" sz="1800" dirty="0">
              <a:ea typeface="Gulim" pitchFamily="34" charset="-127"/>
            </a:endParaRPr>
          </a:p>
        </p:txBody>
      </p:sp>
    </p:spTree>
    <p:extLst>
      <p:ext uri="{BB962C8B-B14F-4D97-AF65-F5344CB8AC3E}">
        <p14:creationId xmlns:p14="http://schemas.microsoft.com/office/powerpoint/2010/main" val="18664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5</a:t>
            </a:fld>
            <a:endParaRPr lang="en-GB" altLang="ru-RU"/>
          </a:p>
        </p:txBody>
      </p:sp>
      <p:sp>
        <p:nvSpPr>
          <p:cNvPr id="36866" name="Rectangle 2"/>
          <p:cNvSpPr>
            <a:spLocks noGrp="1" noChangeArrowheads="1"/>
          </p:cNvSpPr>
          <p:nvPr>
            <p:ph type="title"/>
          </p:nvPr>
        </p:nvSpPr>
        <p:spPr>
          <a:xfrm>
            <a:off x="395287" y="0"/>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Crawling</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683568" y="595803"/>
            <a:ext cx="8227416" cy="3672408"/>
          </a:xfrm>
        </p:spPr>
        <p:txBody>
          <a:bodyPr/>
          <a:lstStyle/>
          <a:p>
            <a:pPr marL="0" indent="0">
              <a:buNone/>
            </a:pPr>
            <a:endParaRPr lang="en-US" altLang="ko-KR" sz="1800" dirty="0">
              <a:ea typeface="Gulim" pitchFamily="34" charset="-127"/>
            </a:endParaRPr>
          </a:p>
          <a:p>
            <a:pPr marL="0" indent="0">
              <a:buNone/>
            </a:pPr>
            <a:r>
              <a:rPr lang="en-US" altLang="ko-KR" dirty="0">
                <a:ea typeface="Gulim" pitchFamily="34" charset="-127"/>
              </a:rPr>
              <a:t>We use crawling method for </a:t>
            </a:r>
            <a:r>
              <a:rPr lang="en-US" altLang="ko-KR" sz="1800" dirty="0">
                <a:ea typeface="Gulim" pitchFamily="34" charset="-127"/>
              </a:rPr>
              <a:t>:</a:t>
            </a:r>
          </a:p>
          <a:p>
            <a:pPr>
              <a:buFont typeface="+mj-lt"/>
              <a:buAutoNum type="arabicPeriod"/>
            </a:pPr>
            <a:r>
              <a:rPr lang="en-US" altLang="ko-KR" sz="1600" dirty="0">
                <a:ea typeface="Gulim" pitchFamily="34" charset="-127"/>
              </a:rPr>
              <a:t>To get Data on the Pollutant PM2.5 we use crawling method</a:t>
            </a:r>
            <a:r>
              <a:rPr lang="ru-RU" altLang="ko-KR" sz="1600" dirty="0">
                <a:ea typeface="Gulim" pitchFamily="34" charset="-127"/>
              </a:rPr>
              <a:t>. </a:t>
            </a:r>
            <a:endParaRPr lang="en-US" altLang="ko-KR" sz="1600" dirty="0">
              <a:ea typeface="Gulim" pitchFamily="34" charset="-127"/>
            </a:endParaRPr>
          </a:p>
          <a:p>
            <a:pPr marL="0" indent="0">
              <a:buNone/>
            </a:pPr>
            <a:r>
              <a:rPr lang="en-US" altLang="ko-KR" sz="1600" dirty="0">
                <a:ea typeface="Gulim" pitchFamily="34" charset="-127"/>
              </a:rPr>
              <a:t>       In that method we use the library lxml.htm that we got from </a:t>
            </a:r>
          </a:p>
          <a:p>
            <a:pPr marL="0" indent="0">
              <a:buNone/>
            </a:pPr>
            <a:r>
              <a:rPr lang="en-US" altLang="ko-KR" sz="1600" dirty="0">
                <a:ea typeface="Gulim" pitchFamily="34" charset="-127"/>
              </a:rPr>
              <a:t>       </a:t>
            </a:r>
            <a:r>
              <a:rPr lang="en-US" altLang="ko-KR" sz="1800" dirty="0">
                <a:ea typeface="Gulim" pitchFamily="34" charset="-127"/>
                <a:hlinkClick r:id="rId2"/>
              </a:rPr>
              <a:t>https://towardsdatascience.com/</a:t>
            </a:r>
            <a:endParaRPr lang="en-US" altLang="ko-KR" sz="1800" dirty="0">
              <a:ea typeface="Gulim" pitchFamily="34" charset="-127"/>
            </a:endParaRPr>
          </a:p>
          <a:p>
            <a:pPr>
              <a:buFont typeface="+mj-lt"/>
              <a:buAutoNum type="arabicPeriod"/>
            </a:pPr>
            <a:endParaRPr lang="en-US" altLang="ko-KR" sz="1800" dirty="0">
              <a:ea typeface="Gulim" pitchFamily="34" charset="-127"/>
            </a:endParaRPr>
          </a:p>
          <a:p>
            <a:pPr marL="0" indent="0">
              <a:buNone/>
            </a:pPr>
            <a:endParaRPr lang="en-US" altLang="ko-KR" sz="1800" dirty="0">
              <a:ea typeface="Gulim" pitchFamily="34" charset="-127"/>
            </a:endParaRPr>
          </a:p>
          <a:p>
            <a:pPr marL="0" indent="0">
              <a:buNone/>
            </a:pPr>
            <a:endParaRPr lang="en-US" altLang="ko-KR" sz="1800" dirty="0">
              <a:ea typeface="Gulim" pitchFamily="34" charset="-127"/>
            </a:endParaRPr>
          </a:p>
          <a:p>
            <a:pPr marL="0" indent="0">
              <a:buNone/>
            </a:pPr>
            <a:endParaRPr lang="en-US" altLang="ko-KR" sz="1800" dirty="0">
              <a:ea typeface="Gulim" pitchFamily="34" charset="-127"/>
            </a:endParaRPr>
          </a:p>
          <a:p>
            <a:pPr marL="0" indent="0">
              <a:buNone/>
            </a:pPr>
            <a:endParaRPr lang="en-US" altLang="ko-KR" sz="1800" dirty="0">
              <a:ea typeface="Gulim" pitchFamily="34" charset="-127"/>
            </a:endParaRPr>
          </a:p>
        </p:txBody>
      </p:sp>
      <p:pic>
        <p:nvPicPr>
          <p:cNvPr id="3" name="Picture 2">
            <a:extLst>
              <a:ext uri="{FF2B5EF4-FFF2-40B4-BE49-F238E27FC236}">
                <a16:creationId xmlns:a16="http://schemas.microsoft.com/office/drawing/2014/main" id="{07EEC6B7-55AE-46CB-9A61-683D044D9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713081"/>
            <a:ext cx="6799725" cy="2050047"/>
          </a:xfrm>
          <a:prstGeom prst="rect">
            <a:avLst/>
          </a:prstGeom>
        </p:spPr>
      </p:pic>
    </p:spTree>
    <p:extLst>
      <p:ext uri="{BB962C8B-B14F-4D97-AF65-F5344CB8AC3E}">
        <p14:creationId xmlns:p14="http://schemas.microsoft.com/office/powerpoint/2010/main" val="265977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6</a:t>
            </a:fld>
            <a:endParaRPr lang="en-GB" altLang="ru-RU"/>
          </a:p>
        </p:txBody>
      </p:sp>
      <p:sp>
        <p:nvSpPr>
          <p:cNvPr id="36866" name="Rectangle 2"/>
          <p:cNvSpPr>
            <a:spLocks noGrp="1" noChangeArrowheads="1"/>
          </p:cNvSpPr>
          <p:nvPr>
            <p:ph type="title"/>
          </p:nvPr>
        </p:nvSpPr>
        <p:spPr>
          <a:xfrm>
            <a:off x="395288" y="123825"/>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Crawling</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398462" y="799658"/>
            <a:ext cx="8854058" cy="3457575"/>
          </a:xfrm>
        </p:spPr>
        <p:txBody>
          <a:bodyPr/>
          <a:lstStyle/>
          <a:p>
            <a:pPr>
              <a:buAutoNum type="arabicPeriod" startAt="2"/>
            </a:pPr>
            <a:r>
              <a:rPr lang="en-US" altLang="ko-KR" sz="1800" dirty="0">
                <a:ea typeface="Gulim" pitchFamily="34" charset="-127"/>
              </a:rPr>
              <a:t>To get Data on the Israeli population by year we use </a:t>
            </a:r>
            <a:r>
              <a:rPr lang="en-US" altLang="ko-KR" sz="1800" dirty="0" err="1">
                <a:ea typeface="Gulim" pitchFamily="34" charset="-127"/>
              </a:rPr>
              <a:t>BeautifulSoup</a:t>
            </a:r>
            <a:r>
              <a:rPr lang="en-US" altLang="ko-KR" sz="1800" dirty="0">
                <a:ea typeface="Gulim" pitchFamily="34" charset="-127"/>
              </a:rPr>
              <a:t> library </a:t>
            </a:r>
            <a:r>
              <a:rPr lang="en-US" altLang="ko-KR" sz="1800" dirty="0">
                <a:ea typeface="Gulim" pitchFamily="34" charset="-127"/>
                <a:hlinkClick r:id="rId2"/>
              </a:rPr>
              <a:t>https://www.macrotrends.net</a:t>
            </a:r>
            <a:endParaRPr lang="en-US" altLang="ko-KR" sz="1800" dirty="0">
              <a:ea typeface="Gulim" pitchFamily="34" charset="-127"/>
            </a:endParaRPr>
          </a:p>
        </p:txBody>
      </p:sp>
      <p:pic>
        <p:nvPicPr>
          <p:cNvPr id="3" name="Picture 2">
            <a:extLst>
              <a:ext uri="{FF2B5EF4-FFF2-40B4-BE49-F238E27FC236}">
                <a16:creationId xmlns:a16="http://schemas.microsoft.com/office/drawing/2014/main" id="{B0B2B1E2-F687-4621-90E6-00106E009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664" y="1269558"/>
            <a:ext cx="4288959" cy="3645342"/>
          </a:xfrm>
          <a:prstGeom prst="rect">
            <a:avLst/>
          </a:prstGeom>
        </p:spPr>
      </p:pic>
    </p:spTree>
    <p:extLst>
      <p:ext uri="{BB962C8B-B14F-4D97-AF65-F5344CB8AC3E}">
        <p14:creationId xmlns:p14="http://schemas.microsoft.com/office/powerpoint/2010/main" val="415211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7</a:t>
            </a:fld>
            <a:endParaRPr lang="en-GB" altLang="ru-RU" dirty="0"/>
          </a:p>
        </p:txBody>
      </p:sp>
      <p:sp>
        <p:nvSpPr>
          <p:cNvPr id="36866" name="Rectangle 2"/>
          <p:cNvSpPr>
            <a:spLocks noGrp="1" noChangeArrowheads="1"/>
          </p:cNvSpPr>
          <p:nvPr>
            <p:ph type="title"/>
          </p:nvPr>
        </p:nvSpPr>
        <p:spPr>
          <a:xfrm>
            <a:off x="337406" y="-73669"/>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 cleaning </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pic>
        <p:nvPicPr>
          <p:cNvPr id="3" name="Picture 2">
            <a:extLst>
              <a:ext uri="{FF2B5EF4-FFF2-40B4-BE49-F238E27FC236}">
                <a16:creationId xmlns:a16="http://schemas.microsoft.com/office/drawing/2014/main" id="{015E305C-B65D-44D5-B190-98AAD43C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802" y="553580"/>
            <a:ext cx="6990632" cy="4395228"/>
          </a:xfrm>
          <a:prstGeom prst="rect">
            <a:avLst/>
          </a:prstGeom>
        </p:spPr>
      </p:pic>
    </p:spTree>
    <p:extLst>
      <p:ext uri="{BB962C8B-B14F-4D97-AF65-F5344CB8AC3E}">
        <p14:creationId xmlns:p14="http://schemas.microsoft.com/office/powerpoint/2010/main" val="263550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8</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 Cleaning</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180528" y="451873"/>
            <a:ext cx="8277226" cy="3457575"/>
          </a:xfrm>
        </p:spPr>
        <p:txBody>
          <a:bodyPr/>
          <a:lstStyle/>
          <a:p>
            <a:pPr marL="0" indent="0">
              <a:buNone/>
            </a:pPr>
            <a:endParaRPr lang="en-US" altLang="ko-KR" sz="1600" dirty="0">
              <a:ea typeface="Gulim" pitchFamily="34" charset="-127"/>
            </a:endParaRPr>
          </a:p>
          <a:p>
            <a:r>
              <a:rPr lang="en-US" altLang="ko-KR" sz="1600" dirty="0">
                <a:ea typeface="Gulim" pitchFamily="34" charset="-127"/>
              </a:rPr>
              <a:t>In the air monitoring </a:t>
            </a:r>
            <a:r>
              <a:rPr lang="en-US" altLang="ko-KR" sz="1600" dirty="0" err="1">
                <a:ea typeface="Gulim" pitchFamily="34" charset="-127"/>
              </a:rPr>
              <a:t>DataFrames</a:t>
            </a:r>
            <a:r>
              <a:rPr lang="en-US" altLang="ko-KR" sz="1600" dirty="0">
                <a:ea typeface="Gulim" pitchFamily="34" charset="-127"/>
              </a:rPr>
              <a:t> most of </a:t>
            </a:r>
          </a:p>
          <a:p>
            <a:pPr marL="0" indent="0">
              <a:buNone/>
            </a:pPr>
            <a:r>
              <a:rPr lang="en-US" altLang="ko-KR" sz="1600" dirty="0">
                <a:ea typeface="Gulim" pitchFamily="34" charset="-127"/>
              </a:rPr>
              <a:t>       the Data is correct and not missing, but in some </a:t>
            </a:r>
          </a:p>
          <a:p>
            <a:pPr marL="0" indent="0">
              <a:buNone/>
            </a:pPr>
            <a:r>
              <a:rPr lang="en-US" altLang="ko-KR" sz="1600" dirty="0">
                <a:ea typeface="Gulim" pitchFamily="34" charset="-127"/>
              </a:rPr>
              <a:t>       columns the Data was missing and appeared </a:t>
            </a:r>
          </a:p>
          <a:p>
            <a:pPr marL="0" indent="0">
              <a:buNone/>
            </a:pPr>
            <a:r>
              <a:rPr lang="en-US" altLang="ko-KR" sz="1600" dirty="0">
                <a:ea typeface="Gulim" pitchFamily="34" charset="-127"/>
              </a:rPr>
              <a:t>       as “</a:t>
            </a:r>
            <a:r>
              <a:rPr lang="en-US" altLang="ko-KR" sz="1600" dirty="0" err="1">
                <a:ea typeface="Gulim" pitchFamily="34" charset="-127"/>
              </a:rPr>
              <a:t>NoData</a:t>
            </a:r>
            <a:r>
              <a:rPr lang="en-US" altLang="ko-KR" sz="1600" dirty="0">
                <a:ea typeface="Gulim" pitchFamily="34" charset="-127"/>
              </a:rPr>
              <a:t>”.</a:t>
            </a:r>
          </a:p>
          <a:p>
            <a:pPr marL="0" indent="0">
              <a:buNone/>
            </a:pPr>
            <a:endParaRPr lang="en-US" altLang="ko-KR" sz="1600" dirty="0">
              <a:ea typeface="Gulim" pitchFamily="34" charset="-127"/>
            </a:endParaRPr>
          </a:p>
          <a:p>
            <a:r>
              <a:rPr lang="en-US" altLang="ko-KR" sz="1600" dirty="0">
                <a:ea typeface="Gulim" pitchFamily="34" charset="-127"/>
              </a:rPr>
              <a:t>After checking with the Ministry of Environmental </a:t>
            </a:r>
          </a:p>
          <a:p>
            <a:pPr marL="0" indent="0">
              <a:buNone/>
            </a:pPr>
            <a:r>
              <a:rPr lang="en-US" altLang="ko-KR" sz="1600" dirty="0">
                <a:ea typeface="Gulim" pitchFamily="34" charset="-127"/>
              </a:rPr>
              <a:t>       Protection Israel, We learned that some of the</a:t>
            </a:r>
          </a:p>
          <a:p>
            <a:pPr marL="0" indent="0">
              <a:buNone/>
            </a:pPr>
            <a:r>
              <a:rPr lang="en-US" altLang="ko-KR" sz="1600" dirty="0">
                <a:ea typeface="Gulim" pitchFamily="34" charset="-127"/>
              </a:rPr>
              <a:t>       Monitoring stations were malfunctioning for</a:t>
            </a:r>
          </a:p>
          <a:p>
            <a:pPr marL="0" indent="0">
              <a:buNone/>
            </a:pPr>
            <a:r>
              <a:rPr lang="en-US" altLang="ko-KR" sz="1600" dirty="0">
                <a:ea typeface="Gulim" pitchFamily="34" charset="-127"/>
              </a:rPr>
              <a:t>       a period of time, and that is why we got</a:t>
            </a:r>
          </a:p>
          <a:p>
            <a:pPr marL="0" indent="0">
              <a:buNone/>
            </a:pPr>
            <a:r>
              <a:rPr lang="en-US" altLang="ko-KR" sz="1600" dirty="0">
                <a:ea typeface="Gulim" pitchFamily="34" charset="-127"/>
              </a:rPr>
              <a:t>       “</a:t>
            </a:r>
            <a:r>
              <a:rPr lang="en-US" altLang="ko-KR" sz="1600" dirty="0" err="1">
                <a:ea typeface="Gulim" pitchFamily="34" charset="-127"/>
              </a:rPr>
              <a:t>NoData</a:t>
            </a:r>
            <a:r>
              <a:rPr lang="en-US" altLang="ko-KR" sz="1600" dirty="0">
                <a:ea typeface="Gulim" pitchFamily="34" charset="-127"/>
              </a:rPr>
              <a:t>” some of the times. </a:t>
            </a:r>
            <a:r>
              <a:rPr lang="en-US" altLang="ko-KR" sz="1800" dirty="0">
                <a:ea typeface="Gulim" pitchFamily="34" charset="-127"/>
              </a:rPr>
              <a:t>      </a:t>
            </a:r>
          </a:p>
        </p:txBody>
      </p:sp>
      <p:pic>
        <p:nvPicPr>
          <p:cNvPr id="7" name="Picture 6">
            <a:extLst>
              <a:ext uri="{FF2B5EF4-FFF2-40B4-BE49-F238E27FC236}">
                <a16:creationId xmlns:a16="http://schemas.microsoft.com/office/drawing/2014/main" id="{FB182355-72FD-46E5-AA2D-73B8D18D4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772343"/>
            <a:ext cx="4176463" cy="3203492"/>
          </a:xfrm>
          <a:prstGeom prst="rect">
            <a:avLst/>
          </a:prstGeom>
        </p:spPr>
      </p:pic>
    </p:spTree>
    <p:extLst>
      <p:ext uri="{BB962C8B-B14F-4D97-AF65-F5344CB8AC3E}">
        <p14:creationId xmlns:p14="http://schemas.microsoft.com/office/powerpoint/2010/main" val="97510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1815D4-4CB5-41D8-8ABB-6B3311912FCC}" type="slidenum">
              <a:rPr lang="en-GB" altLang="ru-RU"/>
              <a:pPr/>
              <a:t>9</a:t>
            </a:fld>
            <a:endParaRPr lang="en-GB" altLang="ru-RU"/>
          </a:p>
        </p:txBody>
      </p:sp>
      <p:sp>
        <p:nvSpPr>
          <p:cNvPr id="36866" name="Rectangle 2"/>
          <p:cNvSpPr>
            <a:spLocks noGrp="1" noChangeArrowheads="1"/>
          </p:cNvSpPr>
          <p:nvPr>
            <p:ph type="title"/>
          </p:nvPr>
        </p:nvSpPr>
        <p:spPr>
          <a:xfrm>
            <a:off x="322263" y="-43632"/>
            <a:ext cx="8353425" cy="700088"/>
          </a:xfrm>
        </p:spPr>
        <p:txBody>
          <a:bodyPr/>
          <a:lstStyle/>
          <a:p>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rPr>
              <a:t>Data Cleaning</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haroni" panose="02010803020104030203" pitchFamily="2" charset="-79"/>
              <a:cs typeface="Aharoni" panose="02010803020104030203" pitchFamily="2" charset="-79"/>
            </a:endParaRPr>
          </a:p>
        </p:txBody>
      </p:sp>
      <p:sp>
        <p:nvSpPr>
          <p:cNvPr id="36867" name="Rectangle 3"/>
          <p:cNvSpPr>
            <a:spLocks noGrp="1" noChangeArrowheads="1"/>
          </p:cNvSpPr>
          <p:nvPr>
            <p:ph type="body" idx="1"/>
          </p:nvPr>
        </p:nvSpPr>
        <p:spPr>
          <a:xfrm>
            <a:off x="-36512" y="628328"/>
            <a:ext cx="8277226" cy="3457575"/>
          </a:xfrm>
        </p:spPr>
        <p:txBody>
          <a:bodyPr/>
          <a:lstStyle/>
          <a:p>
            <a:r>
              <a:rPr lang="en-US" sz="1400" dirty="0">
                <a:latin typeface="Roboto" panose="020B0604020202020204" pitchFamily="2" charset="0"/>
              </a:rPr>
              <a:t>We didn’t want to drop any row or column, In order not to </a:t>
            </a:r>
            <a:endParaRPr lang="he-IL" sz="1400" dirty="0">
              <a:latin typeface="Roboto" panose="020B0604020202020204" pitchFamily="2" charset="0"/>
            </a:endParaRPr>
          </a:p>
          <a:p>
            <a:pPr marL="0" indent="0">
              <a:buNone/>
            </a:pPr>
            <a:r>
              <a:rPr lang="he-IL" sz="1400" dirty="0">
                <a:latin typeface="Roboto" panose="020B0604020202020204" pitchFamily="2" charset="0"/>
              </a:rPr>
              <a:t>       </a:t>
            </a:r>
            <a:r>
              <a:rPr lang="en-US" sz="1400" dirty="0">
                <a:solidFill>
                  <a:srgbClr val="FFFFFF"/>
                </a:solidFill>
                <a:effectLst/>
                <a:latin typeface="Roboto" panose="02000000000000000000" pitchFamily="2" charset="0"/>
                <a:ea typeface="+mn-ea"/>
                <a:cs typeface="+mn-cs"/>
              </a:rPr>
              <a:t>damage</a:t>
            </a:r>
            <a:r>
              <a:rPr lang="en-US" sz="1400" dirty="0">
                <a:latin typeface="Roboto" panose="020B0604020202020204" pitchFamily="2" charset="0"/>
              </a:rPr>
              <a:t> the data. A</a:t>
            </a:r>
            <a:r>
              <a:rPr lang="en-US" sz="1400" b="0" i="0" dirty="0">
                <a:effectLst/>
                <a:latin typeface="Roboto" panose="020B0604020202020204" pitchFamily="2" charset="0"/>
              </a:rPr>
              <a:t>nd</a:t>
            </a:r>
            <a:r>
              <a:rPr lang="he-IL" sz="1400" b="0" i="0" dirty="0">
                <a:effectLst/>
                <a:latin typeface="Roboto" panose="020B0604020202020204" pitchFamily="2" charset="0"/>
              </a:rPr>
              <a:t> </a:t>
            </a:r>
            <a:r>
              <a:rPr lang="en-US" sz="1400" b="0" i="0" dirty="0">
                <a:effectLst/>
                <a:latin typeface="Roboto" panose="020B0604020202020204" pitchFamily="2" charset="0"/>
              </a:rPr>
              <a:t>to keep it as a </a:t>
            </a:r>
            <a:r>
              <a:rPr lang="en-US" sz="1400" dirty="0">
                <a:latin typeface="Roboto" panose="020B0604020202020204" pitchFamily="2" charset="0"/>
              </a:rPr>
              <a:t>whole</a:t>
            </a:r>
            <a:r>
              <a:rPr lang="en-US" sz="1400" b="0" i="0" dirty="0">
                <a:effectLst/>
                <a:latin typeface="Roboto" panose="020B0604020202020204" pitchFamily="2" charset="0"/>
              </a:rPr>
              <a:t> year (365 days)</a:t>
            </a:r>
          </a:p>
          <a:p>
            <a:pPr marL="0" indent="0">
              <a:buNone/>
            </a:pPr>
            <a:endParaRPr lang="en-US" altLang="ko-KR" sz="1400" dirty="0">
              <a:latin typeface="Roboto" panose="020B0604020202020204" pitchFamily="2" charset="0"/>
              <a:ea typeface="Gulim" pitchFamily="34" charset="-127"/>
            </a:endParaRPr>
          </a:p>
          <a:p>
            <a:pPr marL="0" indent="0">
              <a:buNone/>
            </a:pPr>
            <a:r>
              <a:rPr lang="en-US" altLang="ko-KR" sz="1400" dirty="0">
                <a:latin typeface="Roboto" panose="020B0604020202020204" pitchFamily="2" charset="0"/>
                <a:ea typeface="Gulim" pitchFamily="34" charset="-127"/>
              </a:rPr>
              <a:t>        In order to keep it 365 days in a year whenever we found </a:t>
            </a:r>
          </a:p>
          <a:p>
            <a:pPr marL="0" indent="0">
              <a:buNone/>
            </a:pPr>
            <a:r>
              <a:rPr lang="en-US" altLang="ko-KR" sz="1400" dirty="0">
                <a:latin typeface="Roboto" panose="020B0604020202020204" pitchFamily="2" charset="0"/>
                <a:ea typeface="Gulim" pitchFamily="34" charset="-127"/>
              </a:rPr>
              <a:t>        “</a:t>
            </a:r>
            <a:r>
              <a:rPr lang="en-US" altLang="ko-KR" sz="1400" dirty="0" err="1">
                <a:latin typeface="Roboto" panose="020B0604020202020204" pitchFamily="2" charset="0"/>
                <a:ea typeface="Gulim" pitchFamily="34" charset="-127"/>
              </a:rPr>
              <a:t>NoData</a:t>
            </a:r>
            <a:r>
              <a:rPr lang="en-US" altLang="ko-KR" sz="1400" dirty="0">
                <a:latin typeface="Roboto" panose="020B0604020202020204" pitchFamily="2" charset="0"/>
                <a:ea typeface="Gulim" pitchFamily="34" charset="-127"/>
              </a:rPr>
              <a:t>” value. We replaced it with number zero.</a:t>
            </a:r>
          </a:p>
          <a:p>
            <a:pPr marL="0" indent="0">
              <a:buNone/>
            </a:pPr>
            <a:r>
              <a:rPr lang="en-US" altLang="ko-KR" sz="1400" dirty="0">
                <a:latin typeface="Roboto" panose="020B0604020202020204" pitchFamily="2" charset="0"/>
                <a:ea typeface="Gulim" pitchFamily="34" charset="-127"/>
              </a:rPr>
              <a:t>        Both to get rid of the “</a:t>
            </a:r>
            <a:r>
              <a:rPr lang="en-US" altLang="ko-KR" sz="1400" dirty="0" err="1">
                <a:latin typeface="Roboto" panose="020B0604020202020204" pitchFamily="2" charset="0"/>
                <a:ea typeface="Gulim" pitchFamily="34" charset="-127"/>
              </a:rPr>
              <a:t>NoData</a:t>
            </a:r>
            <a:r>
              <a:rPr lang="en-US" altLang="ko-KR" sz="1400" dirty="0">
                <a:latin typeface="Roboto" panose="020B0604020202020204" pitchFamily="2" charset="0"/>
                <a:ea typeface="Gulim" pitchFamily="34" charset="-127"/>
              </a:rPr>
              <a:t>” value and to have a value </a:t>
            </a:r>
          </a:p>
          <a:p>
            <a:pPr marL="0" indent="0">
              <a:buNone/>
            </a:pPr>
            <a:r>
              <a:rPr lang="en-US" altLang="ko-KR" sz="1400" dirty="0">
                <a:latin typeface="Roboto" panose="020B0604020202020204" pitchFamily="2" charset="0"/>
                <a:ea typeface="Gulim" pitchFamily="34" charset="-127"/>
              </a:rPr>
              <a:t>        that won’t change the calculation. </a:t>
            </a:r>
            <a:endParaRPr lang="en-US" altLang="ko-KR" sz="1600" dirty="0">
              <a:ea typeface="Gulim" pitchFamily="34" charset="-127"/>
            </a:endParaRPr>
          </a:p>
        </p:txBody>
      </p:sp>
      <p:pic>
        <p:nvPicPr>
          <p:cNvPr id="12" name="Picture 11">
            <a:extLst>
              <a:ext uri="{FF2B5EF4-FFF2-40B4-BE49-F238E27FC236}">
                <a16:creationId xmlns:a16="http://schemas.microsoft.com/office/drawing/2014/main" id="{A4293BFF-01A3-49D1-A6BD-FB35A39ED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513888"/>
            <a:ext cx="5571447" cy="2287364"/>
          </a:xfrm>
          <a:prstGeom prst="rect">
            <a:avLst/>
          </a:prstGeom>
        </p:spPr>
      </p:pic>
    </p:spTree>
    <p:extLst>
      <p:ext uri="{BB962C8B-B14F-4D97-AF65-F5344CB8AC3E}">
        <p14:creationId xmlns:p14="http://schemas.microsoft.com/office/powerpoint/2010/main" val="3321973316"/>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TotalTime>
  <Words>1000</Words>
  <Application>Microsoft Office PowerPoint</Application>
  <PresentationFormat>Custom</PresentationFormat>
  <Paragraphs>154</Paragraphs>
  <Slides>18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Aharoni</vt:lpstr>
      <vt:lpstr>Arial</vt:lpstr>
      <vt:lpstr>Georgia</vt:lpstr>
      <vt:lpstr>Roboto</vt:lpstr>
      <vt:lpstr>template</vt:lpstr>
      <vt:lpstr>Custom Design</vt:lpstr>
      <vt:lpstr>Data science project  Lung Cancer and air Pollution  </vt:lpstr>
      <vt:lpstr>Our research</vt:lpstr>
      <vt:lpstr>Our sources</vt:lpstr>
      <vt:lpstr>DataFrames explanation</vt:lpstr>
      <vt:lpstr>Crawling</vt:lpstr>
      <vt:lpstr>Crawling</vt:lpstr>
      <vt:lpstr>Data cleaning </vt:lpstr>
      <vt:lpstr>Data Cleaning</vt:lpstr>
      <vt:lpstr>Data Cleaning</vt:lpstr>
      <vt:lpstr>Data Cleaning</vt:lpstr>
      <vt:lpstr>Data Cleaning</vt:lpstr>
      <vt:lpstr>EDA chi square test</vt:lpstr>
      <vt:lpstr>EDA chi square test</vt:lpstr>
      <vt:lpstr>Air pollutants</vt:lpstr>
      <vt:lpstr>EDA – Pollution growth </vt:lpstr>
      <vt:lpstr>EDA – Population growth &amp; Morbidity </vt:lpstr>
      <vt:lpstr>Machine Learning – Linear Regression </vt:lpstr>
      <vt:lpstr>Conclusion </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Ohad ohad</cp:lastModifiedBy>
  <cp:revision>184</cp:revision>
  <dcterms:created xsi:type="dcterms:W3CDTF">2006-06-29T12:15:01Z</dcterms:created>
  <dcterms:modified xsi:type="dcterms:W3CDTF">2022-01-28T03:49:05Z</dcterms:modified>
</cp:coreProperties>
</file>