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61" r:id="rId3"/>
    <p:sldId id="262" r:id="rId4"/>
    <p:sldId id="267" r:id="rId5"/>
    <p:sldId id="264" r:id="rId6"/>
    <p:sldId id="269" r:id="rId7"/>
    <p:sldId id="266"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88AF8-3998-4281-A7D9-AE488F9FE8B4}" type="datetimeFigureOut">
              <a:rPr lang="en-CA" smtClean="0"/>
              <a:t>2022-12-07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0A65E-F565-4336-9EDA-42F527CCF0E6}" type="slidenum">
              <a:rPr lang="en-CA" smtClean="0"/>
              <a:t>‹#›</a:t>
            </a:fld>
            <a:endParaRPr lang="en-CA"/>
          </a:p>
        </p:txBody>
      </p:sp>
    </p:spTree>
    <p:extLst>
      <p:ext uri="{BB962C8B-B14F-4D97-AF65-F5344CB8AC3E}">
        <p14:creationId xmlns:p14="http://schemas.microsoft.com/office/powerpoint/2010/main" val="2047466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https://www.flickr.com/photos/zeissmicro/10690468113/</a:t>
            </a:r>
          </a:p>
        </p:txBody>
      </p:sp>
      <p:sp>
        <p:nvSpPr>
          <p:cNvPr id="4" name="Slide Number Placeholder 3"/>
          <p:cNvSpPr>
            <a:spLocks noGrp="1"/>
          </p:cNvSpPr>
          <p:nvPr>
            <p:ph type="sldNum" sz="quarter" idx="5"/>
          </p:nvPr>
        </p:nvSpPr>
        <p:spPr/>
        <p:txBody>
          <a:bodyPr/>
          <a:lstStyle/>
          <a:p>
            <a:fld id="{88C0A65E-F565-4336-9EDA-42F527CCF0E6}" type="slidenum">
              <a:rPr lang="en-CA" smtClean="0"/>
              <a:t>4</a:t>
            </a:fld>
            <a:endParaRPr lang="en-CA"/>
          </a:p>
        </p:txBody>
      </p:sp>
    </p:spTree>
    <p:extLst>
      <p:ext uri="{BB962C8B-B14F-4D97-AF65-F5344CB8AC3E}">
        <p14:creationId xmlns:p14="http://schemas.microsoft.com/office/powerpoint/2010/main" val="1846823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https://www.flickr.com/photos/zeissmicro/10690468113/</a:t>
            </a:r>
          </a:p>
        </p:txBody>
      </p:sp>
      <p:sp>
        <p:nvSpPr>
          <p:cNvPr id="4" name="Slide Number Placeholder 3"/>
          <p:cNvSpPr>
            <a:spLocks noGrp="1"/>
          </p:cNvSpPr>
          <p:nvPr>
            <p:ph type="sldNum" sz="quarter" idx="5"/>
          </p:nvPr>
        </p:nvSpPr>
        <p:spPr/>
        <p:txBody>
          <a:bodyPr/>
          <a:lstStyle/>
          <a:p>
            <a:fld id="{88C0A65E-F565-4336-9EDA-42F527CCF0E6}" type="slidenum">
              <a:rPr lang="en-CA" smtClean="0"/>
              <a:t>6</a:t>
            </a:fld>
            <a:endParaRPr lang="en-CA"/>
          </a:p>
        </p:txBody>
      </p:sp>
    </p:spTree>
    <p:extLst>
      <p:ext uri="{BB962C8B-B14F-4D97-AF65-F5344CB8AC3E}">
        <p14:creationId xmlns:p14="http://schemas.microsoft.com/office/powerpoint/2010/main" val="2810143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https://www.flickr.com/photos/zeissmicro/10690468113/</a:t>
            </a:r>
          </a:p>
        </p:txBody>
      </p:sp>
      <p:sp>
        <p:nvSpPr>
          <p:cNvPr id="4" name="Slide Number Placeholder 3"/>
          <p:cNvSpPr>
            <a:spLocks noGrp="1"/>
          </p:cNvSpPr>
          <p:nvPr>
            <p:ph type="sldNum" sz="quarter" idx="5"/>
          </p:nvPr>
        </p:nvSpPr>
        <p:spPr/>
        <p:txBody>
          <a:bodyPr/>
          <a:lstStyle/>
          <a:p>
            <a:fld id="{88C0A65E-F565-4336-9EDA-42F527CCF0E6}" type="slidenum">
              <a:rPr lang="en-CA" smtClean="0"/>
              <a:t>8</a:t>
            </a:fld>
            <a:endParaRPr lang="en-CA"/>
          </a:p>
        </p:txBody>
      </p:sp>
    </p:spTree>
    <p:extLst>
      <p:ext uri="{BB962C8B-B14F-4D97-AF65-F5344CB8AC3E}">
        <p14:creationId xmlns:p14="http://schemas.microsoft.com/office/powerpoint/2010/main" val="415772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326465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31165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255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31834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250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58523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3194461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86009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74727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62B7-B91C-498F-9782-B9FB7E12CD4C}" type="datetimeFigureOut">
              <a:rPr lang="en-CA" smtClean="0"/>
              <a:t>2022-12-07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269149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C62B7-B91C-498F-9782-B9FB7E12CD4C}" type="datetimeFigureOut">
              <a:rPr lang="en-CA" smtClean="0"/>
              <a:t>2022-12-07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57210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C62B7-B91C-498F-9782-B9FB7E12CD4C}" type="datetimeFigureOut">
              <a:rPr lang="en-CA" smtClean="0"/>
              <a:t>2022-12-07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44572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C62B7-B91C-498F-9782-B9FB7E12CD4C}" type="datetimeFigureOut">
              <a:rPr lang="en-CA" smtClean="0"/>
              <a:t>2022-12-07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66133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C62B7-B91C-498F-9782-B9FB7E12CD4C}" type="datetimeFigureOut">
              <a:rPr lang="en-CA" smtClean="0"/>
              <a:t>2022-12-07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288156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62B7-B91C-498F-9782-B9FB7E12CD4C}" type="datetimeFigureOut">
              <a:rPr lang="en-CA" smtClean="0"/>
              <a:t>2022-12-07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FE92965-4B3D-41B0-8733-E1FE0233B20F}" type="slidenum">
              <a:rPr lang="en-CA" smtClean="0"/>
              <a:t>‹#›</a:t>
            </a:fld>
            <a:endParaRPr lang="en-CA"/>
          </a:p>
        </p:txBody>
      </p:sp>
    </p:spTree>
    <p:extLst>
      <p:ext uri="{BB962C8B-B14F-4D97-AF65-F5344CB8AC3E}">
        <p14:creationId xmlns:p14="http://schemas.microsoft.com/office/powerpoint/2010/main" val="102582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FE92965-4B3D-41B0-8733-E1FE0233B20F}" type="slidenum">
              <a:rPr lang="en-CA" smtClean="0"/>
              <a:t>‹#›</a:t>
            </a:fld>
            <a:endParaRPr lang="en-CA"/>
          </a:p>
        </p:txBody>
      </p:sp>
      <p:sp>
        <p:nvSpPr>
          <p:cNvPr id="5" name="Date Placeholder 4"/>
          <p:cNvSpPr>
            <a:spLocks noGrp="1"/>
          </p:cNvSpPr>
          <p:nvPr>
            <p:ph type="dt" sz="half" idx="10"/>
          </p:nvPr>
        </p:nvSpPr>
        <p:spPr/>
        <p:txBody>
          <a:bodyPr/>
          <a:lstStyle/>
          <a:p>
            <a:fld id="{AEEC62B7-B91C-498F-9782-B9FB7E12CD4C}" type="datetimeFigureOut">
              <a:rPr lang="en-CA" smtClean="0"/>
              <a:t>2022-12-07</a:t>
            </a:fld>
            <a:endParaRPr lang="en-CA"/>
          </a:p>
        </p:txBody>
      </p:sp>
    </p:spTree>
    <p:extLst>
      <p:ext uri="{BB962C8B-B14F-4D97-AF65-F5344CB8AC3E}">
        <p14:creationId xmlns:p14="http://schemas.microsoft.com/office/powerpoint/2010/main" val="38112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EC62B7-B91C-498F-9782-B9FB7E12CD4C}" type="datetimeFigureOut">
              <a:rPr lang="en-CA" smtClean="0"/>
              <a:t>2022-12-07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E92965-4B3D-41B0-8733-E1FE0233B20F}" type="slidenum">
              <a:rPr lang="en-CA" smtClean="0"/>
              <a:t>‹#›</a:t>
            </a:fld>
            <a:endParaRPr lang="en-CA"/>
          </a:p>
        </p:txBody>
      </p:sp>
    </p:spTree>
    <p:extLst>
      <p:ext uri="{BB962C8B-B14F-4D97-AF65-F5344CB8AC3E}">
        <p14:creationId xmlns:p14="http://schemas.microsoft.com/office/powerpoint/2010/main" val="9810049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DAD5-FC7C-E041-07A7-6AC12DA79E75}"/>
              </a:ext>
            </a:extLst>
          </p:cNvPr>
          <p:cNvSpPr>
            <a:spLocks noGrp="1"/>
          </p:cNvSpPr>
          <p:nvPr>
            <p:ph type="ctrTitle"/>
          </p:nvPr>
        </p:nvSpPr>
        <p:spPr/>
        <p:txBody>
          <a:bodyPr/>
          <a:lstStyle/>
          <a:p>
            <a:r>
              <a:rPr lang="en-US" dirty="0"/>
              <a:t>High Resolution </a:t>
            </a:r>
            <a:br>
              <a:rPr lang="en-US" dirty="0"/>
            </a:br>
            <a:r>
              <a:rPr lang="en-US" dirty="0"/>
              <a:t>PM</a:t>
            </a:r>
            <a:r>
              <a:rPr lang="en-US" baseline="-25000" dirty="0"/>
              <a:t>2.5</a:t>
            </a:r>
            <a:r>
              <a:rPr lang="en-US" dirty="0"/>
              <a:t> Modeling</a:t>
            </a:r>
            <a:endParaRPr lang="en-CA" dirty="0"/>
          </a:p>
        </p:txBody>
      </p:sp>
      <p:sp>
        <p:nvSpPr>
          <p:cNvPr id="3" name="Subtitle 2">
            <a:extLst>
              <a:ext uri="{FF2B5EF4-FFF2-40B4-BE49-F238E27FC236}">
                <a16:creationId xmlns:a16="http://schemas.microsoft.com/office/drawing/2014/main" id="{FF1C95DF-4B3E-0E16-916A-984254AE0358}"/>
              </a:ext>
            </a:extLst>
          </p:cNvPr>
          <p:cNvSpPr>
            <a:spLocks noGrp="1"/>
          </p:cNvSpPr>
          <p:nvPr>
            <p:ph type="subTitle" idx="1"/>
          </p:nvPr>
        </p:nvSpPr>
        <p:spPr/>
        <p:txBody>
          <a:bodyPr/>
          <a:lstStyle/>
          <a:p>
            <a:r>
              <a:rPr lang="en-CA"/>
              <a:t>Student: Joey </a:t>
            </a:r>
            <a:r>
              <a:rPr lang="en-CA" dirty="0"/>
              <a:t>Hotz</a:t>
            </a:r>
          </a:p>
          <a:p>
            <a:r>
              <a:rPr lang="en-CA" dirty="0"/>
              <a:t>Professor: Meredith Franklin</a:t>
            </a:r>
          </a:p>
        </p:txBody>
      </p:sp>
    </p:spTree>
    <p:extLst>
      <p:ext uri="{BB962C8B-B14F-4D97-AF65-F5344CB8AC3E}">
        <p14:creationId xmlns:p14="http://schemas.microsoft.com/office/powerpoint/2010/main" val="84362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A35-BC53-58E8-EEBD-83D5A4FF5A73}"/>
              </a:ext>
            </a:extLst>
          </p:cNvPr>
          <p:cNvSpPr>
            <a:spLocks noGrp="1"/>
          </p:cNvSpPr>
          <p:nvPr>
            <p:ph type="title"/>
          </p:nvPr>
        </p:nvSpPr>
        <p:spPr>
          <a:xfrm>
            <a:off x="677334" y="609600"/>
            <a:ext cx="8596668" cy="707136"/>
          </a:xfrm>
        </p:spPr>
        <p:txBody>
          <a:bodyPr/>
          <a:lstStyle/>
          <a:p>
            <a:r>
              <a:rPr lang="en-CA" dirty="0"/>
              <a:t>Research Goals and Objectives</a:t>
            </a:r>
          </a:p>
        </p:txBody>
      </p:sp>
      <p:sp>
        <p:nvSpPr>
          <p:cNvPr id="3" name="Content Placeholder 2">
            <a:extLst>
              <a:ext uri="{FF2B5EF4-FFF2-40B4-BE49-F238E27FC236}">
                <a16:creationId xmlns:a16="http://schemas.microsoft.com/office/drawing/2014/main" id="{1B1576B7-DC5C-4013-374F-BA80C5C78BF6}"/>
              </a:ext>
            </a:extLst>
          </p:cNvPr>
          <p:cNvSpPr>
            <a:spLocks noGrp="1"/>
          </p:cNvSpPr>
          <p:nvPr>
            <p:ph idx="1"/>
          </p:nvPr>
        </p:nvSpPr>
        <p:spPr>
          <a:xfrm>
            <a:off x="677334" y="1316736"/>
            <a:ext cx="8596668" cy="5541263"/>
          </a:xfrm>
        </p:spPr>
        <p:txBody>
          <a:bodyPr/>
          <a:lstStyle/>
          <a:p>
            <a:r>
              <a:rPr lang="en-CA" dirty="0"/>
              <a:t>The main objective of this research project is to predict the daily concentrations of air pollutants such as PM</a:t>
            </a:r>
            <a:r>
              <a:rPr lang="en-CA" baseline="-25000" dirty="0"/>
              <a:t>2.5</a:t>
            </a:r>
            <a:r>
              <a:rPr lang="en-CA" dirty="0"/>
              <a:t> in the United States using machine learning models. </a:t>
            </a:r>
          </a:p>
          <a:p>
            <a:r>
              <a:rPr lang="en-CA" dirty="0"/>
              <a:t>These “fine inhalable particles” are important in medical contexts, but the concentrations of these particles are often not recorded on a daily basis. </a:t>
            </a:r>
          </a:p>
          <a:p>
            <a:r>
              <a:rPr lang="en-CA" dirty="0"/>
              <a:t>To accomplish this goal, we will fit different ‘classes’ of predictive models (e.g. linear models, simple vector machines, gradient boosted trees) to our dataset to determine which models yield the best predictive performance.</a:t>
            </a:r>
          </a:p>
          <a:p>
            <a:r>
              <a:rPr lang="en-CA" dirty="0"/>
              <a:t>The main metrics which we will use to evaluate model performance are the RMSE and R</a:t>
            </a:r>
            <a:r>
              <a:rPr lang="en-CA" baseline="30000" dirty="0"/>
              <a:t>2 </a:t>
            </a:r>
            <a:r>
              <a:rPr lang="en-CA" dirty="0"/>
              <a:t>of the predicted values for the test set.</a:t>
            </a:r>
          </a:p>
        </p:txBody>
      </p:sp>
    </p:spTree>
    <p:extLst>
      <p:ext uri="{BB962C8B-B14F-4D97-AF65-F5344CB8AC3E}">
        <p14:creationId xmlns:p14="http://schemas.microsoft.com/office/powerpoint/2010/main" val="121787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A35-BC53-58E8-EEBD-83D5A4FF5A73}"/>
              </a:ext>
            </a:extLst>
          </p:cNvPr>
          <p:cNvSpPr>
            <a:spLocks noGrp="1"/>
          </p:cNvSpPr>
          <p:nvPr>
            <p:ph type="title"/>
          </p:nvPr>
        </p:nvSpPr>
        <p:spPr>
          <a:xfrm>
            <a:off x="677334" y="609600"/>
            <a:ext cx="8596668" cy="707136"/>
          </a:xfrm>
        </p:spPr>
        <p:txBody>
          <a:bodyPr>
            <a:normAutofit/>
          </a:bodyPr>
          <a:lstStyle/>
          <a:p>
            <a:r>
              <a:rPr lang="en-CA" dirty="0"/>
              <a:t>Scientific Context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1576B7-DC5C-4013-374F-BA80C5C78BF6}"/>
                  </a:ext>
                </a:extLst>
              </p:cNvPr>
              <p:cNvSpPr>
                <a:spLocks noGrp="1"/>
              </p:cNvSpPr>
              <p:nvPr>
                <p:ph idx="1"/>
              </p:nvPr>
            </p:nvSpPr>
            <p:spPr>
              <a:xfrm>
                <a:off x="677334" y="1316736"/>
                <a:ext cx="8596668" cy="5541263"/>
              </a:xfrm>
            </p:spPr>
            <p:txBody>
              <a:bodyPr/>
              <a:lstStyle/>
              <a:p>
                <a:r>
                  <a:rPr lang="en-CA" dirty="0"/>
                  <a:t>Our primary goal is to accurately predict the concentrations of particulate matter in the air.</a:t>
                </a:r>
              </a:p>
              <a:p>
                <a:r>
                  <a:rPr lang="en-CA" dirty="0"/>
                  <a:t>The main particles whose concentrations we are interested in predicting are overall PM</a:t>
                </a:r>
                <a:r>
                  <a:rPr lang="en-CA" baseline="-25000" dirty="0"/>
                  <a:t>2.5</a:t>
                </a:r>
                <a:r>
                  <a:rPr lang="en-CA" dirty="0"/>
                  <a:t>, nitrate (</a:t>
                </a:r>
                <a14:m>
                  <m:oMath xmlns:m="http://schemas.openxmlformats.org/officeDocument/2006/math">
                    <m:sSubSup>
                      <m:sSubSupPr>
                        <m:ctrlPr>
                          <a:rPr lang="en-CA" i="1">
                            <a:latin typeface="Cambria Math" panose="02040503050406030204" pitchFamily="18" charset="0"/>
                          </a:rPr>
                        </m:ctrlPr>
                      </m:sSubSupPr>
                      <m:e>
                        <m:r>
                          <m:rPr>
                            <m:sty m:val="p"/>
                          </m:rPr>
                          <a:rPr lang="en-CA" b="0" i="0" smtClean="0">
                            <a:latin typeface="Cambria Math" panose="02040503050406030204" pitchFamily="18" charset="0"/>
                          </a:rPr>
                          <m:t>N</m:t>
                        </m:r>
                        <m:r>
                          <m:rPr>
                            <m:sty m:val="p"/>
                          </m:rPr>
                          <a:rPr lang="en-CA">
                            <a:latin typeface="Cambria Math" panose="02040503050406030204" pitchFamily="18" charset="0"/>
                          </a:rPr>
                          <m:t>O</m:t>
                        </m:r>
                      </m:e>
                      <m:sub>
                        <m:r>
                          <a:rPr lang="en-CA" b="0" i="0" smtClean="0">
                            <a:latin typeface="Cambria Math" panose="02040503050406030204" pitchFamily="18" charset="0"/>
                          </a:rPr>
                          <m:t>3</m:t>
                        </m:r>
                      </m:sub>
                      <m:sup>
                        <m:r>
                          <a:rPr lang="en-CA">
                            <a:latin typeface="Cambria Math" panose="02040503050406030204" pitchFamily="18" charset="0"/>
                          </a:rPr>
                          <m:t>−</m:t>
                        </m:r>
                      </m:sup>
                    </m:sSubSup>
                  </m:oMath>
                </a14:m>
                <a:r>
                  <a:rPr lang="en-CA" dirty="0"/>
                  <a:t>), sulfate (</a:t>
                </a:r>
                <a14:m>
                  <m:oMath xmlns:m="http://schemas.openxmlformats.org/officeDocument/2006/math">
                    <m:sSubSup>
                      <m:sSubSupPr>
                        <m:ctrlPr>
                          <a:rPr lang="en-CA" i="1" smtClean="0">
                            <a:latin typeface="Cambria Math" panose="02040503050406030204" pitchFamily="18" charset="0"/>
                          </a:rPr>
                        </m:ctrlPr>
                      </m:sSubSupPr>
                      <m:e>
                        <m:r>
                          <m:rPr>
                            <m:sty m:val="p"/>
                          </m:rPr>
                          <a:rPr lang="en-CA" b="0" i="0" smtClean="0">
                            <a:latin typeface="Cambria Math" panose="02040503050406030204" pitchFamily="18" charset="0"/>
                          </a:rPr>
                          <m:t>SO</m:t>
                        </m:r>
                      </m:e>
                      <m:sub>
                        <m:r>
                          <a:rPr lang="en-CA" b="0" i="0" smtClean="0">
                            <a:latin typeface="Cambria Math" panose="02040503050406030204" pitchFamily="18" charset="0"/>
                          </a:rPr>
                          <m:t>4</m:t>
                        </m:r>
                      </m:sub>
                      <m:sup>
                        <m:r>
                          <a:rPr lang="en-CA" b="0" i="0" smtClean="0">
                            <a:latin typeface="Cambria Math" panose="02040503050406030204" pitchFamily="18" charset="0"/>
                          </a:rPr>
                          <m:t>2−</m:t>
                        </m:r>
                      </m:sup>
                    </m:sSubSup>
                  </m:oMath>
                </a14:m>
                <a:r>
                  <a:rPr lang="en-CA" dirty="0"/>
                  <a:t>), dust mass, elemental carbon, and organic carbon. </a:t>
                </a:r>
              </a:p>
              <a:p>
                <a:pPr lvl="1"/>
                <a:r>
                  <a:rPr lang="en-CA" dirty="0"/>
                  <a:t>PM</a:t>
                </a:r>
                <a:r>
                  <a:rPr lang="en-CA" baseline="-25000" dirty="0"/>
                  <a:t>2.5</a:t>
                </a:r>
                <a:r>
                  <a:rPr lang="en-CA" dirty="0"/>
                  <a:t> refers to particulate matter with a diameter of less than 2.5</a:t>
                </a:r>
                <a:r>
                  <a:rPr lang="el-GR" dirty="0"/>
                  <a:t>μ</a:t>
                </a:r>
                <a:r>
                  <a:rPr lang="en-CA" dirty="0"/>
                  <a:t>m, approximately one-third of the diameter of a single red blood cell.</a:t>
                </a:r>
              </a:p>
              <a:p>
                <a:r>
                  <a:rPr lang="en-CA" dirty="0"/>
                  <a:t>High concentrations of these fine particles in the air are linked to adverse health effects, such as reduced lung capacity and airflow.</a:t>
                </a:r>
              </a:p>
              <a:p>
                <a:r>
                  <a:rPr lang="en-CA" dirty="0"/>
                  <a:t>PM</a:t>
                </a:r>
                <a:r>
                  <a:rPr lang="en-CA" baseline="-25000" dirty="0"/>
                  <a:t>2.5</a:t>
                </a:r>
                <a:r>
                  <a:rPr lang="en-CA" dirty="0"/>
                  <a:t> particles are monitored and regulated by agencies such as Air Quality Ontario and the EPA (Environmental Protection Agency) due to these negative health outcomes.</a:t>
                </a:r>
              </a:p>
            </p:txBody>
          </p:sp>
        </mc:Choice>
        <mc:Fallback>
          <p:sp>
            <p:nvSpPr>
              <p:cNvPr id="3" name="Content Placeholder 2">
                <a:extLst>
                  <a:ext uri="{FF2B5EF4-FFF2-40B4-BE49-F238E27FC236}">
                    <a16:creationId xmlns:a16="http://schemas.microsoft.com/office/drawing/2014/main" id="{1B1576B7-DC5C-4013-374F-BA80C5C78BF6}"/>
                  </a:ext>
                </a:extLst>
              </p:cNvPr>
              <p:cNvSpPr>
                <a:spLocks noGrp="1" noRot="1" noChangeAspect="1" noMove="1" noResize="1" noEditPoints="1" noAdjustHandles="1" noChangeArrowheads="1" noChangeShapeType="1" noTextEdit="1"/>
              </p:cNvSpPr>
              <p:nvPr>
                <p:ph idx="1"/>
              </p:nvPr>
            </p:nvSpPr>
            <p:spPr>
              <a:xfrm>
                <a:off x="677334" y="1316736"/>
                <a:ext cx="8596668" cy="5541263"/>
              </a:xfrm>
              <a:blipFill>
                <a:blip r:embed="rId2"/>
                <a:stretch>
                  <a:fillRect l="-142" t="-660" r="-780"/>
                </a:stretch>
              </a:blipFill>
            </p:spPr>
            <p:txBody>
              <a:bodyPr/>
              <a:lstStyle/>
              <a:p>
                <a:r>
                  <a:rPr lang="en-CA">
                    <a:noFill/>
                  </a:rPr>
                  <a:t> </a:t>
                </a:r>
              </a:p>
            </p:txBody>
          </p:sp>
        </mc:Fallback>
      </mc:AlternateContent>
    </p:spTree>
    <p:extLst>
      <p:ext uri="{BB962C8B-B14F-4D97-AF65-F5344CB8AC3E}">
        <p14:creationId xmlns:p14="http://schemas.microsoft.com/office/powerpoint/2010/main" val="270951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12DCB3-8E07-410C-FB89-CED6BACBD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387" y="0"/>
            <a:ext cx="5483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49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A35-BC53-58E8-EEBD-83D5A4FF5A73}"/>
              </a:ext>
            </a:extLst>
          </p:cNvPr>
          <p:cNvSpPr>
            <a:spLocks noGrp="1"/>
          </p:cNvSpPr>
          <p:nvPr>
            <p:ph type="title"/>
          </p:nvPr>
        </p:nvSpPr>
        <p:spPr>
          <a:xfrm>
            <a:off x="677334" y="609600"/>
            <a:ext cx="8596668" cy="707136"/>
          </a:xfrm>
        </p:spPr>
        <p:txBody>
          <a:bodyPr>
            <a:normAutofit/>
          </a:bodyPr>
          <a:lstStyle/>
          <a:p>
            <a:r>
              <a:rPr lang="en-CA" dirty="0"/>
              <a:t>Data Sources</a:t>
            </a:r>
          </a:p>
        </p:txBody>
      </p:sp>
      <p:sp>
        <p:nvSpPr>
          <p:cNvPr id="3" name="Content Placeholder 2">
            <a:extLst>
              <a:ext uri="{FF2B5EF4-FFF2-40B4-BE49-F238E27FC236}">
                <a16:creationId xmlns:a16="http://schemas.microsoft.com/office/drawing/2014/main" id="{1B1576B7-DC5C-4013-374F-BA80C5C78BF6}"/>
              </a:ext>
            </a:extLst>
          </p:cNvPr>
          <p:cNvSpPr>
            <a:spLocks noGrp="1"/>
          </p:cNvSpPr>
          <p:nvPr>
            <p:ph idx="1"/>
          </p:nvPr>
        </p:nvSpPr>
        <p:spPr>
          <a:xfrm>
            <a:off x="677334" y="1316736"/>
            <a:ext cx="8596668" cy="5541263"/>
          </a:xfrm>
        </p:spPr>
        <p:txBody>
          <a:bodyPr/>
          <a:lstStyle/>
          <a:p>
            <a:r>
              <a:rPr lang="en-CA" dirty="0"/>
              <a:t>There are five primary sources of the data which we used for predicting the concentrations of fine airborne particles:</a:t>
            </a:r>
          </a:p>
          <a:p>
            <a:pPr lvl="1"/>
            <a:r>
              <a:rPr lang="en-CA" dirty="0"/>
              <a:t>AQS (Air Quality System), which measures PM</a:t>
            </a:r>
            <a:r>
              <a:rPr lang="en-CA" baseline="-25000" dirty="0"/>
              <a:t>2.5</a:t>
            </a:r>
            <a:r>
              <a:rPr lang="en-CA" dirty="0"/>
              <a:t> concentrations at many sites across the United States approximately twice per week.</a:t>
            </a:r>
          </a:p>
          <a:p>
            <a:pPr lvl="1"/>
            <a:r>
              <a:rPr lang="en-CA" dirty="0"/>
              <a:t>CSN (Chemical Speciation Network), which measures weather conditions and concentrations of various atoms and compounds every three to six days.</a:t>
            </a:r>
          </a:p>
          <a:p>
            <a:pPr lvl="1"/>
            <a:r>
              <a:rPr lang="en-CA" dirty="0"/>
              <a:t>CASTNET (</a:t>
            </a:r>
            <a:r>
              <a:rPr lang="en-US" dirty="0"/>
              <a:t>Clean Air Status and Trend Network)</a:t>
            </a:r>
            <a:r>
              <a:rPr lang="en-CA" dirty="0"/>
              <a:t>, which measures sulfate and nitrate concentrations approximately once per week.</a:t>
            </a:r>
          </a:p>
          <a:p>
            <a:pPr lvl="1"/>
            <a:r>
              <a:rPr lang="en-CA" dirty="0"/>
              <a:t>IMPROVE (</a:t>
            </a:r>
            <a:r>
              <a:rPr lang="en-US" dirty="0"/>
              <a:t>Interagency Monitoring of Protected Visual Environments), which measures sulfate and nitrate concentrations approximately twice per week.</a:t>
            </a:r>
          </a:p>
          <a:p>
            <a:pPr lvl="1"/>
            <a:r>
              <a:rPr lang="en-US" dirty="0"/>
              <a:t>MISR (Multi-Angle Imaging Spectroradiometer), an Earth-orbiting satellite equipped with cameras which measures the concentrations of aerosols in a 4.4 km grid.</a:t>
            </a:r>
            <a:endParaRPr lang="en-CA" dirty="0"/>
          </a:p>
          <a:p>
            <a:r>
              <a:rPr lang="en-CA" dirty="0"/>
              <a:t>Of these five sources of data, the first four are measured on the ground, whereas the MISR data is based on images taken overhead from space. </a:t>
            </a:r>
          </a:p>
        </p:txBody>
      </p:sp>
    </p:spTree>
    <p:extLst>
      <p:ext uri="{BB962C8B-B14F-4D97-AF65-F5344CB8AC3E}">
        <p14:creationId xmlns:p14="http://schemas.microsoft.com/office/powerpoint/2010/main" val="200582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4C141-C985-DE29-0558-6EC41678819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6970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A35-BC53-58E8-EEBD-83D5A4FF5A73}"/>
              </a:ext>
            </a:extLst>
          </p:cNvPr>
          <p:cNvSpPr>
            <a:spLocks noGrp="1"/>
          </p:cNvSpPr>
          <p:nvPr>
            <p:ph type="title"/>
          </p:nvPr>
        </p:nvSpPr>
        <p:spPr>
          <a:xfrm>
            <a:off x="677334" y="609600"/>
            <a:ext cx="8596668" cy="707136"/>
          </a:xfrm>
        </p:spPr>
        <p:txBody>
          <a:bodyPr>
            <a:normAutofit/>
          </a:bodyPr>
          <a:lstStyle/>
          <a:p>
            <a:r>
              <a:rPr lang="en-CA" dirty="0"/>
              <a:t>Model Selection Procedure</a:t>
            </a:r>
          </a:p>
        </p:txBody>
      </p:sp>
      <p:sp>
        <p:nvSpPr>
          <p:cNvPr id="3" name="Content Placeholder 2">
            <a:extLst>
              <a:ext uri="{FF2B5EF4-FFF2-40B4-BE49-F238E27FC236}">
                <a16:creationId xmlns:a16="http://schemas.microsoft.com/office/drawing/2014/main" id="{1B1576B7-DC5C-4013-374F-BA80C5C78BF6}"/>
              </a:ext>
            </a:extLst>
          </p:cNvPr>
          <p:cNvSpPr>
            <a:spLocks noGrp="1"/>
          </p:cNvSpPr>
          <p:nvPr>
            <p:ph idx="1"/>
          </p:nvPr>
        </p:nvSpPr>
        <p:spPr>
          <a:xfrm>
            <a:off x="677334" y="1316736"/>
            <a:ext cx="8596668" cy="5541263"/>
          </a:xfrm>
        </p:spPr>
        <p:txBody>
          <a:bodyPr/>
          <a:lstStyle/>
          <a:p>
            <a:r>
              <a:rPr lang="en-CA" dirty="0"/>
              <a:t>To compile our dataset, we used spatial matching to combine observations taken at sites on the ground with observations from the MISR dataset.</a:t>
            </a:r>
          </a:p>
          <a:p>
            <a:pPr lvl="1"/>
            <a:r>
              <a:rPr lang="en-CA" dirty="0"/>
              <a:t>There were no CASTNET or IMPROVE data sites in California which were sufficiently close to observations from the MISR dataset.</a:t>
            </a:r>
          </a:p>
          <a:p>
            <a:r>
              <a:rPr lang="en-CA" dirty="0"/>
              <a:t>After the data was combined, we cleaned the data to account for abnormalities in the dataset (such as negative concentrations of particles) and filtered out observations with missing data.</a:t>
            </a:r>
          </a:p>
          <a:p>
            <a:r>
              <a:rPr lang="en-CA" dirty="0"/>
              <a:t>We used different combinations of variables as potential predictors in our models, </a:t>
            </a:r>
          </a:p>
          <a:p>
            <a:r>
              <a:rPr lang="en-CA" dirty="0"/>
              <a:t>To fit our models, we utilized a 70/15/15 split to partition our datasets into training, validation, and testing datasets. </a:t>
            </a:r>
          </a:p>
          <a:p>
            <a:pPr lvl="1"/>
            <a:r>
              <a:rPr lang="en-CA" dirty="0"/>
              <a:t>The validation dataset was used for tuning the hyperparameters for fitting certain classes of models.</a:t>
            </a:r>
          </a:p>
        </p:txBody>
      </p:sp>
    </p:spTree>
    <p:extLst>
      <p:ext uri="{BB962C8B-B14F-4D97-AF65-F5344CB8AC3E}">
        <p14:creationId xmlns:p14="http://schemas.microsoft.com/office/powerpoint/2010/main" val="206431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8F967A-9D43-D17C-C13D-CE32EB7F4293}"/>
              </a:ext>
            </a:extLst>
          </p:cNvPr>
          <p:cNvPicPr>
            <a:picLocks noChangeAspect="1"/>
          </p:cNvPicPr>
          <p:nvPr/>
        </p:nvPicPr>
        <p:blipFill>
          <a:blip r:embed="rId3"/>
          <a:stretch>
            <a:fillRect/>
          </a:stretch>
        </p:blipFill>
        <p:spPr>
          <a:xfrm>
            <a:off x="0" y="-1"/>
            <a:ext cx="5556251" cy="3429001"/>
          </a:xfrm>
          <a:prstGeom prst="rect">
            <a:avLst/>
          </a:prstGeom>
        </p:spPr>
      </p:pic>
      <p:pic>
        <p:nvPicPr>
          <p:cNvPr id="9" name="Picture 8">
            <a:extLst>
              <a:ext uri="{FF2B5EF4-FFF2-40B4-BE49-F238E27FC236}">
                <a16:creationId xmlns:a16="http://schemas.microsoft.com/office/drawing/2014/main" id="{D1BFDBD6-D3B3-CA29-97BB-018800F820E4}"/>
              </a:ext>
            </a:extLst>
          </p:cNvPr>
          <p:cNvPicPr>
            <a:picLocks noChangeAspect="1"/>
          </p:cNvPicPr>
          <p:nvPr/>
        </p:nvPicPr>
        <p:blipFill>
          <a:blip r:embed="rId4"/>
          <a:stretch>
            <a:fillRect/>
          </a:stretch>
        </p:blipFill>
        <p:spPr>
          <a:xfrm>
            <a:off x="6635748" y="0"/>
            <a:ext cx="5556251" cy="3429001"/>
          </a:xfrm>
          <a:prstGeom prst="rect">
            <a:avLst/>
          </a:prstGeom>
        </p:spPr>
      </p:pic>
      <p:pic>
        <p:nvPicPr>
          <p:cNvPr id="11" name="Picture 10">
            <a:extLst>
              <a:ext uri="{FF2B5EF4-FFF2-40B4-BE49-F238E27FC236}">
                <a16:creationId xmlns:a16="http://schemas.microsoft.com/office/drawing/2014/main" id="{29C1F5FB-D3BA-DFC9-CC86-3455A591C188}"/>
              </a:ext>
            </a:extLst>
          </p:cNvPr>
          <p:cNvPicPr>
            <a:picLocks noChangeAspect="1"/>
          </p:cNvPicPr>
          <p:nvPr/>
        </p:nvPicPr>
        <p:blipFill>
          <a:blip r:embed="rId5"/>
          <a:stretch>
            <a:fillRect/>
          </a:stretch>
        </p:blipFill>
        <p:spPr>
          <a:xfrm>
            <a:off x="3317875" y="3429000"/>
            <a:ext cx="5556249" cy="3429000"/>
          </a:xfrm>
          <a:prstGeom prst="rect">
            <a:avLst/>
          </a:prstGeom>
        </p:spPr>
      </p:pic>
    </p:spTree>
    <p:extLst>
      <p:ext uri="{BB962C8B-B14F-4D97-AF65-F5344CB8AC3E}">
        <p14:creationId xmlns:p14="http://schemas.microsoft.com/office/powerpoint/2010/main" val="64506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A35-BC53-58E8-EEBD-83D5A4FF5A73}"/>
              </a:ext>
            </a:extLst>
          </p:cNvPr>
          <p:cNvSpPr>
            <a:spLocks noGrp="1"/>
          </p:cNvSpPr>
          <p:nvPr>
            <p:ph type="title"/>
          </p:nvPr>
        </p:nvSpPr>
        <p:spPr>
          <a:xfrm>
            <a:off x="677334" y="609600"/>
            <a:ext cx="8596668" cy="707136"/>
          </a:xfrm>
        </p:spPr>
        <p:txBody>
          <a:bodyPr>
            <a:normAutofit/>
          </a:bodyPr>
          <a:lstStyle/>
          <a:p>
            <a:r>
              <a:rPr lang="en-CA" dirty="0"/>
              <a:t>Model Selection Procedure</a:t>
            </a:r>
          </a:p>
        </p:txBody>
      </p:sp>
      <p:sp>
        <p:nvSpPr>
          <p:cNvPr id="3" name="Content Placeholder 2">
            <a:extLst>
              <a:ext uri="{FF2B5EF4-FFF2-40B4-BE49-F238E27FC236}">
                <a16:creationId xmlns:a16="http://schemas.microsoft.com/office/drawing/2014/main" id="{1B1576B7-DC5C-4013-374F-BA80C5C78BF6}"/>
              </a:ext>
            </a:extLst>
          </p:cNvPr>
          <p:cNvSpPr>
            <a:spLocks noGrp="1"/>
          </p:cNvSpPr>
          <p:nvPr>
            <p:ph idx="1"/>
          </p:nvPr>
        </p:nvSpPr>
        <p:spPr>
          <a:xfrm>
            <a:off x="677334" y="1316736"/>
            <a:ext cx="8596668" cy="5541263"/>
          </a:xfrm>
        </p:spPr>
        <p:txBody>
          <a:bodyPr/>
          <a:lstStyle/>
          <a:p>
            <a:r>
              <a:rPr lang="en-CA" dirty="0"/>
              <a:t>To compile our dataset, we used spatial matching to combine observations taken at sites on the ground with observations from the MISR dataset.</a:t>
            </a:r>
          </a:p>
          <a:p>
            <a:pPr lvl="1"/>
            <a:r>
              <a:rPr lang="en-CA" dirty="0"/>
              <a:t>There were no CASTNET or IMPROVE data sites in California which were sufficiently close to observations from the MISR dataset.</a:t>
            </a:r>
          </a:p>
          <a:p>
            <a:r>
              <a:rPr lang="en-CA" dirty="0"/>
              <a:t>After the data was combined, we cleaned the data to account for abnormalities in the dataset (such as negative concentrations of particles) and filtered out observations with missing data.</a:t>
            </a:r>
          </a:p>
          <a:p>
            <a:r>
              <a:rPr lang="en-CA" dirty="0"/>
              <a:t>We used different combinations of variables as potential predictors in our models, </a:t>
            </a:r>
          </a:p>
          <a:p>
            <a:r>
              <a:rPr lang="en-CA" dirty="0"/>
              <a:t>To fit our models, we utilized a 70/15/15 split to partition our datasets into training, validation, and testing datasets. </a:t>
            </a:r>
          </a:p>
          <a:p>
            <a:pPr lvl="1"/>
            <a:r>
              <a:rPr lang="en-CA" dirty="0"/>
              <a:t>The validation dataset was used for tuning the hyperparameters for fitting certain classes of models.</a:t>
            </a:r>
          </a:p>
        </p:txBody>
      </p:sp>
    </p:spTree>
    <p:extLst>
      <p:ext uri="{BB962C8B-B14F-4D97-AF65-F5344CB8AC3E}">
        <p14:creationId xmlns:p14="http://schemas.microsoft.com/office/powerpoint/2010/main" val="3491781371"/>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753</Words>
  <Application>Microsoft Office PowerPoint</Application>
  <PresentationFormat>Widescreen</PresentationFormat>
  <Paragraphs>42</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Trebuchet MS</vt:lpstr>
      <vt:lpstr>Wingdings 3</vt:lpstr>
      <vt:lpstr>Facet</vt:lpstr>
      <vt:lpstr>High Resolution  PM2.5 Modeling</vt:lpstr>
      <vt:lpstr>Research Goals and Objectives</vt:lpstr>
      <vt:lpstr>Scientific Context</vt:lpstr>
      <vt:lpstr>PowerPoint Presentation</vt:lpstr>
      <vt:lpstr>Data Sources</vt:lpstr>
      <vt:lpstr>PowerPoint Presentation</vt:lpstr>
      <vt:lpstr>Model Selection Procedure</vt:lpstr>
      <vt:lpstr>PowerPoint Presentation</vt:lpstr>
      <vt:lpstr>Model Selection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MISR Project</dc:title>
  <dc:creator>Joey Hotz</dc:creator>
  <cp:lastModifiedBy>Joey Hotz</cp:lastModifiedBy>
  <cp:revision>27</cp:revision>
  <dcterms:created xsi:type="dcterms:W3CDTF">2022-12-07T19:38:54Z</dcterms:created>
  <dcterms:modified xsi:type="dcterms:W3CDTF">2022-12-08T03:57:35Z</dcterms:modified>
</cp:coreProperties>
</file>