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66" r:id="rId5"/>
    <p:sldId id="265" r:id="rId6"/>
    <p:sldId id="267" r:id="rId7"/>
    <p:sldId id="268" r:id="rId8"/>
    <p:sldId id="289" r:id="rId9"/>
    <p:sldId id="290" r:id="rId10"/>
    <p:sldId id="291" r:id="rId11"/>
    <p:sldId id="271" r:id="rId12"/>
    <p:sldId id="293" r:id="rId13"/>
    <p:sldId id="272" r:id="rId14"/>
    <p:sldId id="273" r:id="rId16"/>
    <p:sldId id="280" r:id="rId17"/>
    <p:sldId id="281" r:id="rId18"/>
    <p:sldId id="278"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00000"/>
    <a:srgbClr val="0D0D0D"/>
    <a:srgbClr val="4F81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9" d="100"/>
          <a:sy n="139" d="100"/>
        </p:scale>
        <p:origin x="-834" y="-102"/>
      </p:cViewPr>
      <p:guideLst>
        <p:guide orient="horz" pos="161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2610431744447"/>
          <c:y val="0.0102040816326531"/>
          <c:w val="0.557773895682556"/>
          <c:h val="0.760204081632653"/>
        </c:manualLayout>
      </c:layout>
      <c:pie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[工作簿1]Sheet1!$A$1:$A$4</c:f>
              <c:strCache>
                <c:ptCount val="4"/>
                <c:pt idx="0">
                  <c:v>一级门店</c:v>
                </c:pt>
                <c:pt idx="1">
                  <c:v>二级门店</c:v>
                </c:pt>
                <c:pt idx="2">
                  <c:v>三级门店</c:v>
                </c:pt>
                <c:pt idx="3">
                  <c:v>四级门店</c:v>
                </c:pt>
              </c:strCache>
            </c:strRef>
          </c:cat>
          <c:val>
            <c:numRef>
              <c:f>[工作簿1]Sheet1!$B$1:$B$4</c:f>
              <c:numCache>
                <c:formatCode>General</c:formatCode>
                <c:ptCount val="4"/>
                <c:pt idx="0">
                  <c:v>42</c:v>
                </c:pt>
                <c:pt idx="1">
                  <c:v>55</c:v>
                </c:pt>
                <c:pt idx="2">
                  <c:v>15</c:v>
                </c:pt>
                <c:pt idx="3">
                  <c:v>50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D7A1-DBCE-479E-8A57-A0078C5DA4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764E12-A00D-490E-91FE-9533E8EB64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764E12-A00D-490E-91FE-9533E8EB64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B35122C-2259-4DF5-9A10-F46333B677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6C7B59-F0F9-4BC9-BA66-CA2C87E112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B35122C-2259-4DF5-9A10-F46333B6778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D6C7B59-F0F9-4BC9-BA66-CA2C87E112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218044"/>
          </a:xfrm>
          <a:prstGeom prst="rect">
            <a:avLst/>
          </a:prstGeom>
        </p:spPr>
      </p:pic>
      <p:grpSp>
        <p:nvGrpSpPr>
          <p:cNvPr id="8" name="组合 7"/>
          <p:cNvGrpSpPr/>
          <p:nvPr/>
        </p:nvGrpSpPr>
        <p:grpSpPr>
          <a:xfrm>
            <a:off x="1518590" y="2008283"/>
            <a:ext cx="6437787" cy="1283547"/>
            <a:chOff x="1861265" y="2132855"/>
            <a:chExt cx="6311135" cy="1332103"/>
          </a:xfrm>
        </p:grpSpPr>
        <p:sp>
          <p:nvSpPr>
            <p:cNvPr id="5" name="圆角矩形 4"/>
            <p:cNvSpPr/>
            <p:nvPr/>
          </p:nvSpPr>
          <p:spPr>
            <a:xfrm>
              <a:off x="1871700" y="2132856"/>
              <a:ext cx="6300700" cy="1332102"/>
            </a:xfrm>
            <a:prstGeom prst="round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861265" y="2132855"/>
              <a:ext cx="432048" cy="1332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2194560" y="2156460"/>
            <a:ext cx="4754880" cy="829945"/>
          </a:xfrm>
          <a:prstGeom prst="rect">
            <a:avLst/>
          </a:prstGeom>
          <a:noFill/>
        </p:spPr>
        <p:txBody>
          <a:bodyPr wrap="none" rtlCol="0">
            <a:spAutoFit/>
          </a:bodyPr>
          <a:lstStyle/>
          <a:p>
            <a:r>
              <a:rPr lang="zh-CN" altLang="en-US" sz="48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rPr>
              <a:t>美团团购分析报告</a:t>
            </a:r>
            <a:endParaRPr lang="zh-CN" altLang="en-US" sz="48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43747" y="207819"/>
            <a:ext cx="2926080" cy="460375"/>
          </a:xfrm>
          <a:prstGeom prst="rect">
            <a:avLst/>
          </a:prstGeom>
          <a:noFill/>
        </p:spPr>
        <p:txBody>
          <a:bodyPr wrap="none" rtlCol="0">
            <a:spAutoFit/>
          </a:bodyPr>
          <a:lstStyle/>
          <a:p>
            <a:pPr algn="l"/>
            <a:r>
              <a:rPr lang="zh-CN" altLang="en-US" sz="2400" b="1" dirty="0">
                <a:solidFill>
                  <a:srgbClr val="002060"/>
                </a:solidFill>
                <a:latin typeface="Microsoft YaHei" panose="020B0503020204020204" pitchFamily="34" charset="-122"/>
                <a:ea typeface="Microsoft YaHei" panose="020B0503020204020204" pitchFamily="34" charset="-122"/>
                <a:sym typeface="+mn-ea"/>
              </a:rPr>
              <a:t>八月商品详情（二）</a:t>
            </a:r>
            <a:endParaRPr lang="zh-CN" altLang="en-US" sz="2400" b="1" dirty="0">
              <a:solidFill>
                <a:srgbClr val="002060"/>
              </a:solidFill>
              <a:latin typeface="Microsoft YaHei" panose="020B0503020204020204" pitchFamily="34" charset="-122"/>
              <a:ea typeface="Microsoft YaHei" panose="020B0503020204020204" pitchFamily="34" charset="-122"/>
              <a:sym typeface="+mn-ea"/>
            </a:endParaRPr>
          </a:p>
        </p:txBody>
      </p:sp>
      <p:sp>
        <p:nvSpPr>
          <p:cNvPr id="5" name="椭圆 4"/>
          <p:cNvSpPr/>
          <p:nvPr/>
        </p:nvSpPr>
        <p:spPr>
          <a:xfrm>
            <a:off x="643255"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玫瑰</a:t>
            </a:r>
            <a:endParaRPr lang="zh-CN" altLang="en-US" sz="1400" dirty="0"/>
          </a:p>
        </p:txBody>
      </p:sp>
      <p:sp>
        <p:nvSpPr>
          <p:cNvPr id="9" name="椭圆 8"/>
          <p:cNvSpPr/>
          <p:nvPr/>
        </p:nvSpPr>
        <p:spPr>
          <a:xfrm>
            <a:off x="2736850"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向日葵</a:t>
            </a:r>
            <a:endParaRPr lang="zh-CN" altLang="en-US" sz="1400" dirty="0"/>
          </a:p>
        </p:txBody>
      </p:sp>
      <p:sp>
        <p:nvSpPr>
          <p:cNvPr id="10" name="椭圆 9"/>
          <p:cNvSpPr/>
          <p:nvPr/>
        </p:nvSpPr>
        <p:spPr>
          <a:xfrm>
            <a:off x="4830445"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ym typeface="+mn-ea"/>
              </a:rPr>
              <a:t>43</a:t>
            </a:r>
            <a:endParaRPr lang="en-US" altLang="zh-CN" sz="1400" dirty="0">
              <a:sym typeface="+mn-ea"/>
            </a:endParaRPr>
          </a:p>
        </p:txBody>
      </p:sp>
      <p:sp>
        <p:nvSpPr>
          <p:cNvPr id="11" name="椭圆 10"/>
          <p:cNvSpPr/>
          <p:nvPr/>
        </p:nvSpPr>
        <p:spPr>
          <a:xfrm>
            <a:off x="7139305" y="1283335"/>
            <a:ext cx="1068070" cy="106807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自取</a:t>
            </a:r>
            <a:endParaRPr lang="zh-CN" altLang="en-US" dirty="0"/>
          </a:p>
        </p:txBody>
      </p:sp>
      <p:sp>
        <p:nvSpPr>
          <p:cNvPr id="24" name="TextBox 23"/>
          <p:cNvSpPr txBox="1"/>
          <p:nvPr/>
        </p:nvSpPr>
        <p:spPr>
          <a:xfrm>
            <a:off x="474980" y="2513330"/>
            <a:ext cx="1262380" cy="344805"/>
          </a:xfrm>
          <a:prstGeom prst="rect">
            <a:avLst/>
          </a:prstGeom>
          <a:noFill/>
        </p:spPr>
        <p:txBody>
          <a:bodyPr wrap="square" rtlCol="0">
            <a:spAutoFit/>
          </a:bodyPr>
          <a:lstStyle/>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606</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6" name="椭圆 5"/>
          <p:cNvSpPr/>
          <p:nvPr/>
        </p:nvSpPr>
        <p:spPr>
          <a:xfrm>
            <a:off x="1689735"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t>康乃馨</a:t>
            </a:r>
            <a:endParaRPr lang="zh-CN" altLang="en-US" sz="1400" dirty="0"/>
          </a:p>
        </p:txBody>
      </p:sp>
      <p:sp>
        <p:nvSpPr>
          <p:cNvPr id="7" name="椭圆 6"/>
          <p:cNvSpPr/>
          <p:nvPr/>
        </p:nvSpPr>
        <p:spPr>
          <a:xfrm>
            <a:off x="3783330"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dirty="0"/>
              <a:t>11</a:t>
            </a:r>
            <a:endParaRPr lang="en-US" altLang="zh-CN" sz="1400" dirty="0"/>
          </a:p>
        </p:txBody>
      </p:sp>
      <p:sp>
        <p:nvSpPr>
          <p:cNvPr id="8" name="椭圆 7"/>
          <p:cNvSpPr/>
          <p:nvPr/>
        </p:nvSpPr>
        <p:spPr>
          <a:xfrm>
            <a:off x="5876925" y="1354455"/>
            <a:ext cx="925830" cy="9258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dirty="0"/>
              <a:t>106</a:t>
            </a:r>
            <a:endParaRPr lang="en-US" sz="1400" dirty="0"/>
          </a:p>
        </p:txBody>
      </p:sp>
      <p:sp>
        <p:nvSpPr>
          <p:cNvPr id="30" name="TextBox 23"/>
          <p:cNvSpPr txBox="1"/>
          <p:nvPr/>
        </p:nvSpPr>
        <p:spPr>
          <a:xfrm>
            <a:off x="1575435" y="2524125"/>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88</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31" name="TextBox 23"/>
          <p:cNvSpPr txBox="1"/>
          <p:nvPr/>
        </p:nvSpPr>
        <p:spPr>
          <a:xfrm>
            <a:off x="2568575" y="2513330"/>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317</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32" name="TextBox 23"/>
          <p:cNvSpPr txBox="1"/>
          <p:nvPr/>
        </p:nvSpPr>
        <p:spPr>
          <a:xfrm>
            <a:off x="3615055" y="2524125"/>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265</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33" name="TextBox 23"/>
          <p:cNvSpPr txBox="1"/>
          <p:nvPr/>
        </p:nvSpPr>
        <p:spPr>
          <a:xfrm>
            <a:off x="4662170" y="2513330"/>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43</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34" name="TextBox 23"/>
          <p:cNvSpPr txBox="1"/>
          <p:nvPr/>
        </p:nvSpPr>
        <p:spPr>
          <a:xfrm>
            <a:off x="5876925" y="2524125"/>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106</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sp>
        <p:nvSpPr>
          <p:cNvPr id="35" name="TextBox 23"/>
          <p:cNvSpPr txBox="1"/>
          <p:nvPr/>
        </p:nvSpPr>
        <p:spPr>
          <a:xfrm>
            <a:off x="7042150" y="2513330"/>
            <a:ext cx="1262380" cy="344805"/>
          </a:xfrm>
          <a:prstGeom prst="rect">
            <a:avLst/>
          </a:prstGeom>
          <a:noFill/>
        </p:spPr>
        <p:txBody>
          <a:bodyPr wrap="square" rtlCol="0">
            <a:spAutoFit/>
          </a:bodyPr>
          <a:p>
            <a:pPr algn="ctr">
              <a:lnSpc>
                <a:spcPct val="150000"/>
              </a:lnSpc>
            </a:pPr>
            <a:r>
              <a:rPr lang="zh-CN" altLang="en-US" sz="1100" b="1" dirty="0">
                <a:solidFill>
                  <a:srgbClr val="FF0000"/>
                </a:solidFill>
                <a:latin typeface="Microsoft YaHei" panose="020B0503020204020204" pitchFamily="34" charset="-122"/>
                <a:ea typeface="Microsoft YaHei" panose="020B0503020204020204" pitchFamily="34" charset="-122"/>
              </a:rPr>
              <a:t>总数：</a:t>
            </a:r>
            <a:r>
              <a:rPr lang="en-US" altLang="zh-CN" sz="1100" b="1" dirty="0">
                <a:solidFill>
                  <a:srgbClr val="FF0000"/>
                </a:solidFill>
                <a:latin typeface="Microsoft YaHei" panose="020B0503020204020204" pitchFamily="34" charset="-122"/>
                <a:ea typeface="Microsoft YaHei" panose="020B0503020204020204" pitchFamily="34" charset="-122"/>
              </a:rPr>
              <a:t>194</a:t>
            </a:r>
            <a:endParaRPr lang="en-US" altLang="zh-CN" sz="1100" b="1" dirty="0">
              <a:solidFill>
                <a:srgbClr val="FF0000"/>
              </a:solidFill>
              <a:latin typeface="Microsoft YaHei" panose="020B0503020204020204" pitchFamily="34" charset="-122"/>
              <a:ea typeface="Microsoft YaHei" panose="020B0503020204020204" pitchFamily="34" charset="-122"/>
            </a:endParaRPr>
          </a:p>
        </p:txBody>
      </p:sp>
      <p:pic>
        <p:nvPicPr>
          <p:cNvPr id="36" name="图片 35" descr="下载 (4)"/>
          <p:cNvPicPr>
            <a:picLocks noChangeAspect="1"/>
          </p:cNvPicPr>
          <p:nvPr/>
        </p:nvPicPr>
        <p:blipFill>
          <a:blip r:embed="rId1"/>
          <a:stretch>
            <a:fillRect/>
          </a:stretch>
        </p:blipFill>
        <p:spPr>
          <a:xfrm>
            <a:off x="233045" y="3365500"/>
            <a:ext cx="3946525" cy="1368425"/>
          </a:xfrm>
          <a:prstGeom prst="rect">
            <a:avLst/>
          </a:prstGeom>
        </p:spPr>
      </p:pic>
      <p:sp>
        <p:nvSpPr>
          <p:cNvPr id="37" name="TextBox 25"/>
          <p:cNvSpPr txBox="1"/>
          <p:nvPr/>
        </p:nvSpPr>
        <p:spPr>
          <a:xfrm>
            <a:off x="4374515" y="3453765"/>
            <a:ext cx="2003425" cy="1383665"/>
          </a:xfrm>
          <a:prstGeom prst="rect">
            <a:avLst/>
          </a:prstGeom>
          <a:noFill/>
        </p:spPr>
        <p:txBody>
          <a:bodyPr wrap="square" rtlCol="0">
            <a:spAutoFit/>
          </a:bodyPr>
          <a:p>
            <a:r>
              <a:rPr lang="zh-CN" altLang="en-US" sz="1200" dirty="0"/>
              <a:t>所有商品中，部分订单出现的频率较高，在左图中显示出的就是在订单的关键字中出现频率越高的关键性词语，出现关键词频率越高字越大，颜色越明显</a:t>
            </a:r>
            <a:endParaRPr lang="zh-CN" altLang="en-US" sz="1200" dirty="0"/>
          </a:p>
        </p:txBody>
      </p:sp>
      <p:sp>
        <p:nvSpPr>
          <p:cNvPr id="38" name="TextBox 25"/>
          <p:cNvSpPr txBox="1"/>
          <p:nvPr/>
        </p:nvSpPr>
        <p:spPr>
          <a:xfrm>
            <a:off x="6802755" y="3453765"/>
            <a:ext cx="2003425" cy="460375"/>
          </a:xfrm>
          <a:prstGeom prst="rect">
            <a:avLst/>
          </a:prstGeom>
          <a:noFill/>
        </p:spPr>
        <p:txBody>
          <a:bodyPr wrap="square" rtlCol="0">
            <a:spAutoFit/>
          </a:bodyPr>
          <a:p>
            <a:r>
              <a:rPr lang="zh-CN" altLang="en-US" sz="1200" dirty="0"/>
              <a:t>大部分订单中自取多数为刷单。</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11981" y="207819"/>
            <a:ext cx="29260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七夕订单详情（一）</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75" name="TextBox 74"/>
          <p:cNvSpPr txBox="1"/>
          <p:nvPr/>
        </p:nvSpPr>
        <p:spPr>
          <a:xfrm>
            <a:off x="610870" y="1521460"/>
            <a:ext cx="1998980" cy="645160"/>
          </a:xfrm>
          <a:prstGeom prst="rect">
            <a:avLst/>
          </a:prstGeom>
          <a:noFill/>
        </p:spPr>
        <p:txBody>
          <a:bodyPr wrap="square" rtlCol="0">
            <a:spAutoFit/>
          </a:bodyPr>
          <a:lstStyle/>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2148</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12</a:t>
            </a:r>
            <a:endParaRPr lang="en-US" altLang="zh-CN" sz="1200" dirty="0">
              <a:latin typeface="Microsoft YaHei" panose="020B0503020204020204" pitchFamily="34" charset="-122"/>
              <a:ea typeface="Microsoft YaHei" panose="020B0503020204020204" pitchFamily="34" charset="-122"/>
            </a:endParaRPr>
          </a:p>
        </p:txBody>
      </p:sp>
      <p:sp>
        <p:nvSpPr>
          <p:cNvPr id="36" name="TextBox 35"/>
          <p:cNvSpPr txBox="1"/>
          <p:nvPr/>
        </p:nvSpPr>
        <p:spPr>
          <a:xfrm>
            <a:off x="332412" y="1213041"/>
            <a:ext cx="2475230" cy="337185"/>
          </a:xfrm>
          <a:prstGeom prst="rect">
            <a:avLst/>
          </a:prstGeom>
          <a:noFill/>
        </p:spPr>
        <p:txBody>
          <a:bodyPr wrap="none" rtlCol="0">
            <a:spAutoFit/>
          </a:bodyPr>
          <a:lstStyle/>
          <a:p>
            <a:pPr algn="l"/>
            <a:r>
              <a:rPr sz="1600" b="1" spc="-300" dirty="0" smtClean="0">
                <a:solidFill>
                  <a:srgbClr val="002060"/>
                </a:solidFill>
                <a:latin typeface="KaiTi" panose="02010609060101010101" charset="-122"/>
                <a:ea typeface="KaiTi" panose="02010609060101010101" charset="-122"/>
                <a:cs typeface="KaiTi" panose="02010609060101010101" charset="-122"/>
              </a:rPr>
              <a:t>【约会爆款】11枝玫瑰礼盒套餐</a:t>
            </a:r>
            <a:endParaRPr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5" name="TextBox 74"/>
          <p:cNvSpPr txBox="1"/>
          <p:nvPr/>
        </p:nvSpPr>
        <p:spPr>
          <a:xfrm>
            <a:off x="543560" y="2642235"/>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sz="1200" dirty="0">
                <a:latin typeface="Microsoft YaHei" panose="020B0503020204020204" pitchFamily="34" charset="-122"/>
                <a:ea typeface="Microsoft YaHei" panose="020B0503020204020204" pitchFamily="34" charset="-122"/>
                <a:sym typeface="+mn-ea"/>
              </a:rPr>
              <a:t>338</a:t>
            </a:r>
            <a:endParaRPr lang="en-US"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altLang="zh-CN"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8" name="TextBox 35"/>
          <p:cNvSpPr txBox="1"/>
          <p:nvPr/>
        </p:nvSpPr>
        <p:spPr>
          <a:xfrm>
            <a:off x="332412" y="2274126"/>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Verdana" panose="020B0604030504040204" pitchFamily="34" charset="0"/>
              </a:rPr>
              <a:t>【邂逅爱情】11枝玫瑰表白花束</a:t>
            </a:r>
            <a:endParaRPr lang="en-US" altLang="zh-CN" sz="1600"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9" name="TextBox 74"/>
          <p:cNvSpPr txBox="1"/>
          <p:nvPr/>
        </p:nvSpPr>
        <p:spPr>
          <a:xfrm>
            <a:off x="601345" y="385318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sz="1200" dirty="0">
                <a:latin typeface="Microsoft YaHei" panose="020B0503020204020204" pitchFamily="34" charset="-122"/>
                <a:ea typeface="Microsoft YaHei" panose="020B0503020204020204" pitchFamily="34" charset="-122"/>
                <a:sym typeface="+mn-ea"/>
              </a:rPr>
              <a:t>598</a:t>
            </a:r>
            <a:endParaRPr lang="en-US"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altLang="zh-CN"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12" name="TextBox 35"/>
          <p:cNvSpPr txBox="1"/>
          <p:nvPr/>
        </p:nvSpPr>
        <p:spPr>
          <a:xfrm>
            <a:off x="332412" y="3485071"/>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【天缘巧合】33枝玫瑰鲜花花束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13" name="TextBox 74"/>
          <p:cNvSpPr txBox="1"/>
          <p:nvPr/>
        </p:nvSpPr>
        <p:spPr>
          <a:xfrm>
            <a:off x="6247765" y="152146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378</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14" name="TextBox 35"/>
          <p:cNvSpPr txBox="1"/>
          <p:nvPr/>
        </p:nvSpPr>
        <p:spPr>
          <a:xfrm>
            <a:off x="5881677" y="1213041"/>
            <a:ext cx="2475230" cy="337185"/>
          </a:xfrm>
          <a:prstGeom prst="rect">
            <a:avLst/>
          </a:prstGeom>
          <a:noFill/>
        </p:spPr>
        <p:txBody>
          <a:bodyPr wrap="none" rtlCol="0">
            <a:spAutoFit/>
          </a:bodyPr>
          <a:p>
            <a:pPr algn="l"/>
            <a:r>
              <a:rPr sz="1600" b="1" spc="-300" dirty="0" smtClean="0">
                <a:solidFill>
                  <a:srgbClr val="002060"/>
                </a:solidFill>
                <a:latin typeface="KaiTi" panose="02010609060101010101" charset="-122"/>
                <a:ea typeface="KaiTi" panose="02010609060101010101" charset="-122"/>
                <a:cs typeface="Verdana" panose="020B0604030504040204" pitchFamily="34" charset="0"/>
              </a:rPr>
              <a:t>【此情不渝】19枝玫瑰礼盒鲜花</a:t>
            </a:r>
            <a:endParaRPr sz="1600"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15" name="TextBox 74"/>
          <p:cNvSpPr txBox="1"/>
          <p:nvPr/>
        </p:nvSpPr>
        <p:spPr>
          <a:xfrm>
            <a:off x="6180455" y="2642235"/>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216</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16" name="TextBox 35"/>
          <p:cNvSpPr txBox="1"/>
          <p:nvPr/>
        </p:nvSpPr>
        <p:spPr>
          <a:xfrm>
            <a:off x="5881677" y="2274126"/>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【夕颜若雪】11枝康乃馨鲜花束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17" name="TextBox 74"/>
          <p:cNvSpPr txBox="1"/>
          <p:nvPr/>
        </p:nvSpPr>
        <p:spPr>
          <a:xfrm>
            <a:off x="6238240" y="385318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1014</a:t>
            </a:r>
            <a:endParaRPr lang="en-US" altLang="zh-CN"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6</a:t>
            </a:r>
            <a:endParaRPr lang="en-US" sz="1200" dirty="0">
              <a:latin typeface="Microsoft YaHei" panose="020B0503020204020204" pitchFamily="34" charset="-122"/>
              <a:ea typeface="Microsoft YaHei" panose="020B0503020204020204" pitchFamily="34" charset="-122"/>
            </a:endParaRPr>
          </a:p>
        </p:txBody>
      </p:sp>
      <p:sp>
        <p:nvSpPr>
          <p:cNvPr id="18" name="TextBox 35"/>
          <p:cNvSpPr txBox="1"/>
          <p:nvPr/>
        </p:nvSpPr>
        <p:spPr>
          <a:xfrm>
            <a:off x="5881677" y="3485071"/>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【钟爱一生】11支玫瑰鲜花花束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4" name="TextBox 74"/>
          <p:cNvSpPr txBox="1"/>
          <p:nvPr/>
        </p:nvSpPr>
        <p:spPr>
          <a:xfrm>
            <a:off x="3529330" y="152146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538</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7" name="TextBox 35"/>
          <p:cNvSpPr txBox="1"/>
          <p:nvPr/>
        </p:nvSpPr>
        <p:spPr>
          <a:xfrm>
            <a:off x="3163242" y="1213041"/>
            <a:ext cx="2475230" cy="337185"/>
          </a:xfrm>
          <a:prstGeom prst="rect">
            <a:avLst/>
          </a:prstGeom>
          <a:noFill/>
        </p:spPr>
        <p:txBody>
          <a:bodyPr wrap="none" rtlCol="0">
            <a:spAutoFit/>
          </a:bodyPr>
          <a:p>
            <a:pPr algn="l"/>
            <a:r>
              <a:rPr sz="1600" b="1" spc="-300" dirty="0" smtClean="0">
                <a:solidFill>
                  <a:srgbClr val="002060"/>
                </a:solidFill>
                <a:latin typeface="KaiTi" panose="02010609060101010101" charset="-122"/>
                <a:ea typeface="KaiTi" panose="02010609060101010101" charset="-122"/>
                <a:cs typeface="Verdana" panose="020B0604030504040204" pitchFamily="34" charset="0"/>
              </a:rPr>
              <a:t>【用心爱你】33枝玫瑰表白礼盒</a:t>
            </a:r>
            <a:endParaRPr sz="1600"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10" name="TextBox 74"/>
          <p:cNvSpPr txBox="1"/>
          <p:nvPr/>
        </p:nvSpPr>
        <p:spPr>
          <a:xfrm>
            <a:off x="3462020" y="2642235"/>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1190</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10</a:t>
            </a:r>
            <a:endParaRPr lang="en-US" altLang="zh-CN" sz="1200" dirty="0">
              <a:latin typeface="Microsoft YaHei" panose="020B0503020204020204" pitchFamily="34" charset="-122"/>
              <a:ea typeface="Microsoft YaHei" panose="020B0503020204020204" pitchFamily="34" charset="-122"/>
            </a:endParaRPr>
          </a:p>
        </p:txBody>
      </p:sp>
      <p:sp>
        <p:nvSpPr>
          <p:cNvPr id="11" name="TextBox 35"/>
          <p:cNvSpPr txBox="1"/>
          <p:nvPr/>
        </p:nvSpPr>
        <p:spPr>
          <a:xfrm>
            <a:off x="3163242" y="2274126"/>
            <a:ext cx="241046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【美轮美奂】9支玫瑰鲜花花束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19" name="TextBox 74"/>
          <p:cNvSpPr txBox="1"/>
          <p:nvPr/>
        </p:nvSpPr>
        <p:spPr>
          <a:xfrm>
            <a:off x="3519805" y="385318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676</a:t>
            </a:r>
            <a:endParaRPr lang="en-US" altLang="zh-CN"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4</a:t>
            </a:r>
            <a:endParaRPr lang="en-US" sz="1200" dirty="0">
              <a:latin typeface="Microsoft YaHei" panose="020B0503020204020204" pitchFamily="34" charset="-122"/>
              <a:ea typeface="Microsoft YaHei" panose="020B0503020204020204" pitchFamily="34" charset="-122"/>
            </a:endParaRPr>
          </a:p>
        </p:txBody>
      </p:sp>
      <p:sp>
        <p:nvSpPr>
          <p:cNvPr id="20" name="TextBox 35"/>
          <p:cNvSpPr txBox="1"/>
          <p:nvPr/>
        </p:nvSpPr>
        <p:spPr>
          <a:xfrm>
            <a:off x="3163242" y="3485071"/>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【宛若清风】99枝玫瑰求婚花束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5166070" y="1249030"/>
            <a:ext cx="3350454" cy="3319758"/>
            <a:chOff x="5592768" y="402633"/>
            <a:chExt cx="4077583" cy="4040225"/>
          </a:xfrm>
        </p:grpSpPr>
        <p:sp>
          <p:nvSpPr>
            <p:cNvPr id="6" name="六边形 5"/>
            <p:cNvSpPr/>
            <p:nvPr/>
          </p:nvSpPr>
          <p:spPr>
            <a:xfrm rot="19997318">
              <a:off x="7069100" y="1900290"/>
              <a:ext cx="1234752" cy="1064441"/>
            </a:xfrm>
            <a:prstGeom prst="hex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p:nvPr/>
          </p:nvSpPr>
          <p:spPr>
            <a:xfrm rot="19997318">
              <a:off x="7742447" y="923536"/>
              <a:ext cx="1234752" cy="106444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9997318">
              <a:off x="8256028" y="1945817"/>
              <a:ext cx="1234752" cy="1064441"/>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9"/>
            <p:cNvSpPr/>
            <p:nvPr/>
          </p:nvSpPr>
          <p:spPr>
            <a:xfrm rot="19997318">
              <a:off x="7588906" y="2920246"/>
              <a:ext cx="1234752" cy="106444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rot="19997318">
              <a:off x="6393345" y="2873905"/>
              <a:ext cx="1234752" cy="1064441"/>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六边形 43"/>
            <p:cNvSpPr/>
            <p:nvPr/>
          </p:nvSpPr>
          <p:spPr>
            <a:xfrm rot="19997318">
              <a:off x="5889289" y="1842279"/>
              <a:ext cx="1234752" cy="106444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六边形 44"/>
            <p:cNvSpPr/>
            <p:nvPr/>
          </p:nvSpPr>
          <p:spPr>
            <a:xfrm rot="19997318">
              <a:off x="6552219" y="882571"/>
              <a:ext cx="1234752" cy="1064441"/>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518223" y="3629629"/>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8584377" y="3703024"/>
              <a:ext cx="319318" cy="369331"/>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4</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49" name="椭圆 48"/>
            <p:cNvSpPr/>
            <p:nvPr/>
          </p:nvSpPr>
          <p:spPr>
            <a:xfrm>
              <a:off x="8135483" y="402633"/>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51" name="椭圆 50"/>
            <p:cNvSpPr/>
            <p:nvPr/>
          </p:nvSpPr>
          <p:spPr>
            <a:xfrm>
              <a:off x="9094287" y="162638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2" name="TextBox 51"/>
            <p:cNvSpPr txBox="1"/>
            <p:nvPr/>
          </p:nvSpPr>
          <p:spPr>
            <a:xfrm>
              <a:off x="5707639" y="1847980"/>
              <a:ext cx="319318" cy="369332"/>
            </a:xfrm>
            <a:prstGeom prst="rect">
              <a:avLst/>
            </a:prstGeom>
            <a:noFill/>
          </p:spPr>
          <p:txBody>
            <a:bodyPr wrap="none" rtlCol="0">
              <a:spAutoFit/>
            </a:bodyPr>
            <a:lstStyle/>
            <a:p>
              <a:r>
                <a:rPr lang="en-US" altLang="zh-CN" dirty="0" smtClean="0">
                  <a:solidFill>
                    <a:schemeClr val="bg1"/>
                  </a:solidFill>
                  <a:latin typeface="Microsoft YaHei" panose="020B0503020204020204" pitchFamily="34" charset="-122"/>
                  <a:ea typeface="Microsoft YaHei" panose="020B0503020204020204" pitchFamily="34" charset="-122"/>
                </a:rPr>
                <a:t>1</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7" name="椭圆 56"/>
            <p:cNvSpPr/>
            <p:nvPr/>
          </p:nvSpPr>
          <p:spPr>
            <a:xfrm>
              <a:off x="5592768" y="2421029"/>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59" name="椭圆 58"/>
            <p:cNvSpPr/>
            <p:nvPr/>
          </p:nvSpPr>
          <p:spPr>
            <a:xfrm>
              <a:off x="6607721" y="3866794"/>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1" name="椭圆 60"/>
            <p:cNvSpPr/>
            <p:nvPr/>
          </p:nvSpPr>
          <p:spPr>
            <a:xfrm>
              <a:off x="6183996" y="66186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grpSp>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22157" y="207819"/>
            <a:ext cx="2926080" cy="460375"/>
          </a:xfrm>
          <a:prstGeom prst="rect">
            <a:avLst/>
          </a:prstGeom>
          <a:noFill/>
        </p:spPr>
        <p:txBody>
          <a:bodyPr wrap="none" rtlCol="0">
            <a:spAutoFit/>
          </a:bodyPr>
          <a:lstStyle/>
          <a:p>
            <a:pPr algn="l"/>
            <a:r>
              <a:rPr lang="zh-CN" altLang="en-US" sz="2400" b="1" dirty="0">
                <a:solidFill>
                  <a:srgbClr val="002060"/>
                </a:solidFill>
                <a:latin typeface="Microsoft YaHei" panose="020B0503020204020204" pitchFamily="34" charset="-122"/>
                <a:ea typeface="Microsoft YaHei" panose="020B0503020204020204" pitchFamily="34" charset="-122"/>
                <a:sym typeface="+mn-ea"/>
              </a:rPr>
              <a:t>七夕订单详情（二）</a:t>
            </a:r>
            <a:endParaRPr lang="zh-CN" altLang="en-US" sz="2400" b="1" dirty="0">
              <a:solidFill>
                <a:srgbClr val="002060"/>
              </a:solidFill>
              <a:latin typeface="Microsoft YaHei" panose="020B0503020204020204" pitchFamily="34" charset="-122"/>
              <a:ea typeface="Microsoft YaHei" panose="020B0503020204020204" pitchFamily="34" charset="-122"/>
              <a:sym typeface="+mn-ea"/>
            </a:endParaRPr>
          </a:p>
        </p:txBody>
      </p:sp>
      <p:grpSp>
        <p:nvGrpSpPr>
          <p:cNvPr id="65" name="组合 64"/>
          <p:cNvGrpSpPr/>
          <p:nvPr/>
        </p:nvGrpSpPr>
        <p:grpSpPr>
          <a:xfrm>
            <a:off x="112465" y="1420621"/>
            <a:ext cx="8050494" cy="3529588"/>
            <a:chOff x="144463" y="1163947"/>
            <a:chExt cx="8050494" cy="3529588"/>
          </a:xfrm>
        </p:grpSpPr>
        <p:grpSp>
          <p:nvGrpSpPr>
            <p:cNvPr id="20" name="组合 19"/>
            <p:cNvGrpSpPr/>
            <p:nvPr/>
          </p:nvGrpSpPr>
          <p:grpSpPr>
            <a:xfrm>
              <a:off x="155221" y="1163947"/>
              <a:ext cx="576064" cy="576064"/>
              <a:chOff x="711096" y="1131590"/>
              <a:chExt cx="576064" cy="576064"/>
            </a:xfrm>
          </p:grpSpPr>
          <p:sp>
            <p:nvSpPr>
              <p:cNvPr id="8" name="椭圆 7"/>
              <p:cNvSpPr/>
              <p:nvPr/>
            </p:nvSpPr>
            <p:spPr>
              <a:xfrm>
                <a:off x="711096" y="113159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50227" y="1250635"/>
                <a:ext cx="319318" cy="369332"/>
              </a:xfrm>
              <a:prstGeom prst="rect">
                <a:avLst/>
              </a:prstGeom>
              <a:noFill/>
            </p:spPr>
            <p:txBody>
              <a:bodyPr wrap="none" rtlCol="0">
                <a:spAutoFit/>
              </a:bodyPr>
              <a:lstStyle/>
              <a:p>
                <a:r>
                  <a:rPr lang="en-US" altLang="zh-CN" dirty="0" smtClean="0">
                    <a:solidFill>
                      <a:schemeClr val="bg1"/>
                    </a:solidFill>
                    <a:latin typeface="Microsoft YaHei" panose="020B0503020204020204" pitchFamily="34" charset="-122"/>
                    <a:ea typeface="Microsoft YaHei" panose="020B0503020204020204" pitchFamily="34" charset="-122"/>
                  </a:rPr>
                  <a:t>1</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23" name="组合 22"/>
            <p:cNvGrpSpPr/>
            <p:nvPr/>
          </p:nvGrpSpPr>
          <p:grpSpPr>
            <a:xfrm>
              <a:off x="2547633" y="1185014"/>
              <a:ext cx="576064" cy="576064"/>
              <a:chOff x="3995936" y="1131590"/>
              <a:chExt cx="576064" cy="576064"/>
            </a:xfrm>
          </p:grpSpPr>
          <p:sp>
            <p:nvSpPr>
              <p:cNvPr id="10" name="椭圆 9"/>
              <p:cNvSpPr/>
              <p:nvPr/>
            </p:nvSpPr>
            <p:spPr>
              <a:xfrm>
                <a:off x="3995936" y="1131590"/>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135067" y="1250635"/>
                <a:ext cx="319318" cy="369332"/>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2</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21" name="组合 20"/>
            <p:cNvGrpSpPr/>
            <p:nvPr/>
          </p:nvGrpSpPr>
          <p:grpSpPr>
            <a:xfrm>
              <a:off x="144463" y="2228388"/>
              <a:ext cx="576064" cy="576064"/>
              <a:chOff x="611560" y="2283718"/>
              <a:chExt cx="576064" cy="576064"/>
            </a:xfrm>
          </p:grpSpPr>
          <p:sp>
            <p:nvSpPr>
              <p:cNvPr id="12" name="椭圆 11"/>
              <p:cNvSpPr/>
              <p:nvPr/>
            </p:nvSpPr>
            <p:spPr>
              <a:xfrm>
                <a:off x="611560" y="2283718"/>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50691" y="2402763"/>
                <a:ext cx="319318" cy="369332"/>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3</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24" name="组合 23"/>
            <p:cNvGrpSpPr/>
            <p:nvPr/>
          </p:nvGrpSpPr>
          <p:grpSpPr>
            <a:xfrm>
              <a:off x="2547633" y="2249455"/>
              <a:ext cx="576064" cy="576064"/>
              <a:chOff x="3995936" y="2196031"/>
              <a:chExt cx="576064" cy="576064"/>
            </a:xfrm>
          </p:grpSpPr>
          <p:sp>
            <p:nvSpPr>
              <p:cNvPr id="14" name="椭圆 13"/>
              <p:cNvSpPr/>
              <p:nvPr/>
            </p:nvSpPr>
            <p:spPr>
              <a:xfrm>
                <a:off x="3995936" y="2196031"/>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135067" y="2315076"/>
                <a:ext cx="319318" cy="369332"/>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4</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22" name="组合 21"/>
            <p:cNvGrpSpPr/>
            <p:nvPr/>
          </p:nvGrpSpPr>
          <p:grpSpPr>
            <a:xfrm>
              <a:off x="144463" y="3411874"/>
              <a:ext cx="576064" cy="576064"/>
              <a:chOff x="611560" y="3363838"/>
              <a:chExt cx="576064" cy="576064"/>
            </a:xfrm>
          </p:grpSpPr>
          <p:sp>
            <p:nvSpPr>
              <p:cNvPr id="16" name="椭圆 15"/>
              <p:cNvSpPr/>
              <p:nvPr/>
            </p:nvSpPr>
            <p:spPr>
              <a:xfrm>
                <a:off x="611560" y="3363838"/>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50691" y="3482883"/>
                <a:ext cx="319318" cy="369332"/>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5</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25" name="组合 24"/>
            <p:cNvGrpSpPr/>
            <p:nvPr/>
          </p:nvGrpSpPr>
          <p:grpSpPr>
            <a:xfrm>
              <a:off x="1565288" y="3432941"/>
              <a:ext cx="1558409" cy="1260594"/>
              <a:chOff x="3026325" y="3379517"/>
              <a:chExt cx="1558409" cy="1260594"/>
            </a:xfrm>
          </p:grpSpPr>
          <p:sp>
            <p:nvSpPr>
              <p:cNvPr id="18" name="椭圆 17"/>
              <p:cNvSpPr/>
              <p:nvPr/>
            </p:nvSpPr>
            <p:spPr>
              <a:xfrm>
                <a:off x="4008670" y="3379517"/>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147801" y="3498562"/>
                <a:ext cx="319318" cy="369332"/>
              </a:xfrm>
              <a:prstGeom prst="rect">
                <a:avLst/>
              </a:prstGeom>
              <a:no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6</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7" name="椭圆 6"/>
              <p:cNvSpPr/>
              <p:nvPr/>
            </p:nvSpPr>
            <p:spPr>
              <a:xfrm>
                <a:off x="3026325" y="4064047"/>
                <a:ext cx="576064" cy="5760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TextBox 18"/>
              <p:cNvSpPr txBox="1"/>
              <p:nvPr/>
            </p:nvSpPr>
            <p:spPr>
              <a:xfrm>
                <a:off x="3154661" y="4167217"/>
                <a:ext cx="316865" cy="368300"/>
              </a:xfrm>
              <a:prstGeom prst="rect">
                <a:avLst/>
              </a:prstGeom>
              <a:noFill/>
            </p:spPr>
            <p:txBody>
              <a:bodyPr wrap="none" rtlCol="0">
                <a:spAutoFit/>
              </a:bodyPr>
              <a:p>
                <a:r>
                  <a:rPr lang="en-US" dirty="0">
                    <a:solidFill>
                      <a:schemeClr val="bg1"/>
                    </a:solidFill>
                    <a:latin typeface="Microsoft YaHei" panose="020B0503020204020204" pitchFamily="34" charset="-122"/>
                    <a:ea typeface="Microsoft YaHei" panose="020B0503020204020204" pitchFamily="34" charset="-122"/>
                  </a:rPr>
                  <a:t>7</a:t>
                </a:r>
                <a:endParaRPr lang="en-US" dirty="0">
                  <a:solidFill>
                    <a:schemeClr val="bg1"/>
                  </a:solidFill>
                  <a:latin typeface="Microsoft YaHei" panose="020B0503020204020204" pitchFamily="34" charset="-122"/>
                  <a:ea typeface="Microsoft YaHei" panose="020B0503020204020204" pitchFamily="34" charset="-122"/>
                </a:endParaRPr>
              </a:p>
            </p:txBody>
          </p:sp>
        </p:grpSp>
        <p:sp>
          <p:nvSpPr>
            <p:cNvPr id="27" name="TextBox 26"/>
            <p:cNvSpPr txBox="1"/>
            <p:nvPr/>
          </p:nvSpPr>
          <p:spPr>
            <a:xfrm>
              <a:off x="753783" y="1256804"/>
              <a:ext cx="1291590" cy="368300"/>
            </a:xfrm>
            <a:prstGeom prst="rect">
              <a:avLst/>
            </a:prstGeom>
            <a:noFill/>
          </p:spPr>
          <p:txBody>
            <a:bodyPr wrap="none" rtlCol="0">
              <a:spAutoFit/>
            </a:bodyPr>
            <a:lstStyle/>
            <a:p>
              <a:r>
                <a:rPr lang="zh-CN" altLang="en-US" b="1" dirty="0" smtClean="0">
                  <a:latin typeface="Microsoft YaHei" panose="020B0503020204020204" pitchFamily="34" charset="-122"/>
                  <a:ea typeface="Microsoft YaHei" panose="020B0503020204020204" pitchFamily="34" charset="-122"/>
                </a:rPr>
                <a:t>总量：</a:t>
              </a:r>
              <a:r>
                <a:rPr lang="en-US" b="1" dirty="0" smtClean="0">
                  <a:latin typeface="Microsoft YaHei" panose="020B0503020204020204" pitchFamily="34" charset="-122"/>
                  <a:ea typeface="Microsoft YaHei" panose="020B0503020204020204" pitchFamily="34" charset="-122"/>
                </a:rPr>
                <a:t>663</a:t>
              </a:r>
              <a:endParaRPr lang="en-US" b="1" dirty="0">
                <a:latin typeface="Microsoft YaHei" panose="020B0503020204020204" pitchFamily="34" charset="-122"/>
                <a:ea typeface="Microsoft YaHei" panose="020B0503020204020204" pitchFamily="34" charset="-122"/>
              </a:endParaRPr>
            </a:p>
          </p:txBody>
        </p:sp>
        <p:sp>
          <p:nvSpPr>
            <p:cNvPr id="29" name="TextBox 28"/>
            <p:cNvSpPr txBox="1"/>
            <p:nvPr/>
          </p:nvSpPr>
          <p:spPr>
            <a:xfrm>
              <a:off x="3248663" y="1256281"/>
              <a:ext cx="1291590" cy="368300"/>
            </a:xfrm>
            <a:prstGeom prst="rect">
              <a:avLst/>
            </a:prstGeom>
            <a:noFill/>
          </p:spPr>
          <p:txBody>
            <a:bodyPr wrap="none" rtlCol="0">
              <a:spAutoFit/>
            </a:bodyPr>
            <a:lstStyle/>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362</a:t>
              </a:r>
              <a:endParaRPr lang="zh-CN" altLang="en-US" b="1" dirty="0">
                <a:latin typeface="Microsoft YaHei" panose="020B0503020204020204" pitchFamily="34" charset="-122"/>
                <a:ea typeface="Microsoft YaHei" panose="020B0503020204020204" pitchFamily="34" charset="-122"/>
              </a:endParaRPr>
            </a:p>
          </p:txBody>
        </p:sp>
        <p:sp>
          <p:nvSpPr>
            <p:cNvPr id="31" name="TextBox 30"/>
            <p:cNvSpPr txBox="1"/>
            <p:nvPr/>
          </p:nvSpPr>
          <p:spPr>
            <a:xfrm>
              <a:off x="849668" y="2368571"/>
              <a:ext cx="1291590" cy="368300"/>
            </a:xfrm>
            <a:prstGeom prst="rect">
              <a:avLst/>
            </a:prstGeom>
            <a:noFill/>
          </p:spPr>
          <p:txBody>
            <a:bodyPr wrap="none" rtlCol="0">
              <a:spAutoFit/>
            </a:bodyPr>
            <a:lstStyle/>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334</a:t>
              </a:r>
              <a:endParaRPr lang="zh-CN" altLang="en-US" b="1" dirty="0">
                <a:latin typeface="Microsoft YaHei" panose="020B0503020204020204" pitchFamily="34" charset="-122"/>
                <a:ea typeface="Microsoft YaHei" panose="020B0503020204020204" pitchFamily="34" charset="-122"/>
              </a:endParaRPr>
            </a:p>
          </p:txBody>
        </p:sp>
        <p:sp>
          <p:nvSpPr>
            <p:cNvPr id="33" name="TextBox 32"/>
            <p:cNvSpPr txBox="1"/>
            <p:nvPr/>
          </p:nvSpPr>
          <p:spPr>
            <a:xfrm>
              <a:off x="3248663" y="2368292"/>
              <a:ext cx="1291590" cy="368300"/>
            </a:xfrm>
            <a:prstGeom prst="rect">
              <a:avLst/>
            </a:prstGeom>
            <a:noFill/>
          </p:spPr>
          <p:txBody>
            <a:bodyPr wrap="none" rtlCol="0">
              <a:spAutoFit/>
            </a:bodyPr>
            <a:lstStyle/>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123</a:t>
              </a:r>
              <a:endParaRPr lang="en-US" b="1" dirty="0">
                <a:latin typeface="Microsoft YaHei" panose="020B0503020204020204" pitchFamily="34" charset="-122"/>
                <a:ea typeface="Microsoft YaHei" panose="020B0503020204020204" pitchFamily="34" charset="-122"/>
              </a:endParaRPr>
            </a:p>
          </p:txBody>
        </p:sp>
        <p:sp>
          <p:nvSpPr>
            <p:cNvPr id="35" name="TextBox 34"/>
            <p:cNvSpPr txBox="1"/>
            <p:nvPr/>
          </p:nvSpPr>
          <p:spPr>
            <a:xfrm>
              <a:off x="849668" y="3515437"/>
              <a:ext cx="1291590" cy="368300"/>
            </a:xfrm>
            <a:prstGeom prst="rect">
              <a:avLst/>
            </a:prstGeom>
            <a:noFill/>
          </p:spPr>
          <p:txBody>
            <a:bodyPr wrap="none" rtlCol="0">
              <a:spAutoFit/>
            </a:bodyPr>
            <a:lstStyle/>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110</a:t>
              </a:r>
              <a:endParaRPr lang="zh-CN" altLang="en-US" b="1" dirty="0">
                <a:latin typeface="Microsoft YaHei" panose="020B0503020204020204" pitchFamily="34" charset="-122"/>
                <a:ea typeface="Microsoft YaHei" panose="020B0503020204020204" pitchFamily="34" charset="-122"/>
              </a:endParaRPr>
            </a:p>
          </p:txBody>
        </p:sp>
        <p:sp>
          <p:nvSpPr>
            <p:cNvPr id="37" name="TextBox 36"/>
            <p:cNvSpPr txBox="1"/>
            <p:nvPr/>
          </p:nvSpPr>
          <p:spPr>
            <a:xfrm>
              <a:off x="3248663" y="3535911"/>
              <a:ext cx="1150620" cy="368300"/>
            </a:xfrm>
            <a:prstGeom prst="rect">
              <a:avLst/>
            </a:prstGeom>
            <a:noFill/>
          </p:spPr>
          <p:txBody>
            <a:bodyPr wrap="none" rtlCol="0">
              <a:spAutoFit/>
            </a:bodyPr>
            <a:lstStyle/>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76</a:t>
              </a:r>
              <a:endParaRPr lang="zh-CN" altLang="en-US" b="1" dirty="0">
                <a:latin typeface="Microsoft YaHei" panose="020B0503020204020204" pitchFamily="34" charset="-122"/>
                <a:ea typeface="Microsoft YaHei" panose="020B0503020204020204" pitchFamily="34" charset="-122"/>
              </a:endParaRPr>
            </a:p>
          </p:txBody>
        </p:sp>
        <p:sp>
          <p:nvSpPr>
            <p:cNvPr id="58" name="TextBox 57"/>
            <p:cNvSpPr txBox="1"/>
            <p:nvPr/>
          </p:nvSpPr>
          <p:spPr>
            <a:xfrm>
              <a:off x="2689696" y="2724128"/>
              <a:ext cx="319318" cy="369332"/>
            </a:xfrm>
            <a:prstGeom prst="rect">
              <a:avLst/>
            </a:prstGeom>
            <a:noFill/>
          </p:spPr>
          <p:txBody>
            <a:bodyPr wrap="none" rtlCol="0">
              <a:spAutoFit/>
            </a:bodyPr>
            <a:lstStyle/>
            <a:p>
              <a:r>
                <a:rPr lang="en-US" altLang="zh-CN" dirty="0" smtClean="0">
                  <a:solidFill>
                    <a:schemeClr val="bg1"/>
                  </a:solidFill>
                  <a:latin typeface="Microsoft YaHei" panose="020B0503020204020204" pitchFamily="34" charset="-122"/>
                  <a:ea typeface="Microsoft YaHei" panose="020B0503020204020204" pitchFamily="34" charset="-122"/>
                </a:rPr>
                <a:t>1</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66" name="TextBox 65"/>
            <p:cNvSpPr txBox="1"/>
            <p:nvPr/>
          </p:nvSpPr>
          <p:spPr>
            <a:xfrm>
              <a:off x="6224577" y="1673649"/>
              <a:ext cx="538480" cy="306705"/>
            </a:xfrm>
            <a:prstGeom prst="rect">
              <a:avLst/>
            </a:prstGeom>
            <a:noFill/>
          </p:spPr>
          <p:txBody>
            <a:bodyPr wrap="none" rtlCol="0">
              <a:spAutoFit/>
            </a:bodyPr>
            <a:lstStyle/>
            <a:p>
              <a:pPr algn="l"/>
              <a:r>
                <a:rPr lang="en-US" altLang="zh-CN" sz="1400" b="1" dirty="0" smtClean="0">
                  <a:solidFill>
                    <a:schemeClr val="bg1"/>
                  </a:solidFill>
                  <a:latin typeface="Microsoft YaHei" panose="020B0503020204020204" pitchFamily="34" charset="-122"/>
                  <a:ea typeface="Microsoft YaHei" panose="020B0503020204020204" pitchFamily="34" charset="-122"/>
                </a:rPr>
                <a:t>玫瑰</a:t>
              </a:r>
              <a:endParaRPr lang="en-US" altLang="zh-CN" sz="1400" b="1" dirty="0" smtClean="0">
                <a:solidFill>
                  <a:schemeClr val="bg1"/>
                </a:solidFill>
                <a:latin typeface="Microsoft YaHei" panose="020B0503020204020204" pitchFamily="34" charset="-122"/>
                <a:ea typeface="Microsoft YaHei" panose="020B0503020204020204" pitchFamily="34" charset="-122"/>
              </a:endParaRPr>
            </a:p>
          </p:txBody>
        </p:sp>
        <p:sp>
          <p:nvSpPr>
            <p:cNvPr id="67" name="TextBox 66"/>
            <p:cNvSpPr txBox="1"/>
            <p:nvPr/>
          </p:nvSpPr>
          <p:spPr>
            <a:xfrm>
              <a:off x="7270636" y="1704023"/>
              <a:ext cx="402590" cy="306705"/>
            </a:xfrm>
            <a:prstGeom prst="rect">
              <a:avLst/>
            </a:prstGeom>
            <a:noFill/>
          </p:spPr>
          <p:txBody>
            <a:bodyPr wrap="square" rtlCol="0">
              <a:spAutoFit/>
            </a:bodyPr>
            <a:lstStyle/>
            <a:p>
              <a:r>
                <a:rPr lang="en-US" sz="1400" b="1" dirty="0" smtClean="0">
                  <a:solidFill>
                    <a:schemeClr val="bg1"/>
                  </a:solidFill>
                  <a:latin typeface="Microsoft YaHei" panose="020B0503020204020204" pitchFamily="34" charset="-122"/>
                  <a:ea typeface="Microsoft YaHei" panose="020B0503020204020204" pitchFamily="34" charset="-122"/>
                </a:rPr>
                <a:t>11</a:t>
              </a:r>
              <a:endParaRPr lang="en-US" sz="1400" b="1" dirty="0">
                <a:solidFill>
                  <a:schemeClr val="bg1"/>
                </a:solidFill>
                <a:latin typeface="Microsoft YaHei" panose="020B0503020204020204" pitchFamily="34" charset="-122"/>
                <a:ea typeface="Microsoft YaHei" panose="020B0503020204020204" pitchFamily="34" charset="-122"/>
              </a:endParaRPr>
            </a:p>
          </p:txBody>
        </p:sp>
        <p:sp>
          <p:nvSpPr>
            <p:cNvPr id="68" name="TextBox 67"/>
            <p:cNvSpPr txBox="1"/>
            <p:nvPr/>
          </p:nvSpPr>
          <p:spPr>
            <a:xfrm>
              <a:off x="7656477" y="2544007"/>
              <a:ext cx="538480" cy="306705"/>
            </a:xfrm>
            <a:prstGeom prst="rect">
              <a:avLst/>
            </a:prstGeom>
            <a:noFill/>
          </p:spPr>
          <p:txBody>
            <a:bodyPr wrap="none" rtlCol="0">
              <a:spAutoFit/>
            </a:bodyPr>
            <a:lstStyle/>
            <a:p>
              <a:r>
                <a:rPr lang="zh-CN" altLang="en-US" sz="1400" b="1" dirty="0">
                  <a:solidFill>
                    <a:schemeClr val="bg1"/>
                  </a:solidFill>
                  <a:latin typeface="Microsoft YaHei" panose="020B0503020204020204" pitchFamily="34" charset="-122"/>
                  <a:ea typeface="Microsoft YaHei" panose="020B0503020204020204" pitchFamily="34" charset="-122"/>
                </a:rPr>
                <a:t>礼盒</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69" name="TextBox 68"/>
            <p:cNvSpPr txBox="1"/>
            <p:nvPr/>
          </p:nvSpPr>
          <p:spPr>
            <a:xfrm>
              <a:off x="6948287" y="3279267"/>
              <a:ext cx="716280" cy="306705"/>
            </a:xfrm>
            <a:prstGeom prst="rect">
              <a:avLst/>
            </a:prstGeom>
            <a:noFill/>
          </p:spPr>
          <p:txBody>
            <a:bodyPr wrap="none" rtlCol="0">
              <a:spAutoFit/>
            </a:bodyPr>
            <a:lstStyle/>
            <a:p>
              <a:r>
                <a:rPr lang="zh-CN" altLang="en-US" sz="1400" b="1" dirty="0">
                  <a:solidFill>
                    <a:schemeClr val="bg1"/>
                  </a:solidFill>
                  <a:latin typeface="Microsoft YaHei" panose="020B0503020204020204" pitchFamily="34" charset="-122"/>
                  <a:ea typeface="Microsoft YaHei" panose="020B0503020204020204" pitchFamily="34" charset="-122"/>
                </a:rPr>
                <a:t>向日葵</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70" name="TextBox 69"/>
            <p:cNvSpPr txBox="1"/>
            <p:nvPr/>
          </p:nvSpPr>
          <p:spPr>
            <a:xfrm>
              <a:off x="6161479" y="3285640"/>
              <a:ext cx="402590" cy="306705"/>
            </a:xfrm>
            <a:prstGeom prst="rect">
              <a:avLst/>
            </a:prstGeom>
            <a:noFill/>
          </p:spPr>
          <p:txBody>
            <a:bodyPr wrap="none" rtlCol="0">
              <a:spAutoFit/>
            </a:bodyPr>
            <a:lstStyle/>
            <a:p>
              <a:r>
                <a:rPr lang="en-US" altLang="zh-CN" sz="1400" b="1" dirty="0">
                  <a:solidFill>
                    <a:schemeClr val="bg1"/>
                  </a:solidFill>
                  <a:latin typeface="Microsoft YaHei" panose="020B0503020204020204" pitchFamily="34" charset="-122"/>
                  <a:ea typeface="Microsoft YaHei" panose="020B0503020204020204" pitchFamily="34" charset="-122"/>
                </a:rPr>
                <a:t>33</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71" name="TextBox 70"/>
            <p:cNvSpPr txBox="1"/>
            <p:nvPr/>
          </p:nvSpPr>
          <p:spPr>
            <a:xfrm>
              <a:off x="5747608" y="2476260"/>
              <a:ext cx="402590" cy="306705"/>
            </a:xfrm>
            <a:prstGeom prst="rect">
              <a:avLst/>
            </a:prstGeom>
            <a:noFill/>
          </p:spPr>
          <p:txBody>
            <a:bodyPr wrap="square" rtlCol="0">
              <a:spAutoFit/>
            </a:bodyPr>
            <a:lstStyle/>
            <a:p>
              <a:r>
                <a:rPr lang="en-US" altLang="zh-CN" sz="1400" b="1" dirty="0">
                  <a:solidFill>
                    <a:schemeClr val="bg1"/>
                  </a:solidFill>
                  <a:latin typeface="Microsoft YaHei" panose="020B0503020204020204" pitchFamily="34" charset="-122"/>
                  <a:ea typeface="Microsoft YaHei" panose="020B0503020204020204" pitchFamily="34" charset="-122"/>
                </a:rPr>
                <a:t>19</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5" name="TextBox 65"/>
            <p:cNvSpPr txBox="1"/>
            <p:nvPr/>
          </p:nvSpPr>
          <p:spPr>
            <a:xfrm>
              <a:off x="6571287" y="2470574"/>
              <a:ext cx="716280" cy="306705"/>
            </a:xfrm>
            <a:prstGeom prst="rect">
              <a:avLst/>
            </a:prstGeom>
            <a:noFill/>
          </p:spPr>
          <p:txBody>
            <a:bodyPr wrap="none" rtlCol="0">
              <a:spAutoFit/>
            </a:bodyPr>
            <a:p>
              <a:pPr algn="l"/>
              <a:r>
                <a:rPr lang="zh-CN" altLang="en-US" sz="1400" b="1" dirty="0" smtClean="0">
                  <a:solidFill>
                    <a:schemeClr val="bg1"/>
                  </a:solidFill>
                  <a:latin typeface="Microsoft YaHei" panose="020B0503020204020204" pitchFamily="34" charset="-122"/>
                  <a:ea typeface="Microsoft YaHei" panose="020B0503020204020204" pitchFamily="34" charset="-122"/>
                </a:rPr>
                <a:t>康乃馨</a:t>
              </a:r>
              <a:endParaRPr lang="zh-CN" altLang="en-US" sz="1400" b="1" dirty="0" smtClean="0">
                <a:solidFill>
                  <a:schemeClr val="bg1"/>
                </a:solidFill>
                <a:latin typeface="Microsoft YaHei" panose="020B0503020204020204" pitchFamily="34" charset="-122"/>
                <a:ea typeface="Microsoft YaHei" panose="020B0503020204020204" pitchFamily="34" charset="-122"/>
              </a:endParaRPr>
            </a:p>
          </p:txBody>
        </p:sp>
        <p:sp>
          <p:nvSpPr>
            <p:cNvPr id="43" name="TextBox 36"/>
            <p:cNvSpPr txBox="1"/>
            <p:nvPr/>
          </p:nvSpPr>
          <p:spPr>
            <a:xfrm>
              <a:off x="2259968" y="4220441"/>
              <a:ext cx="1150620" cy="368300"/>
            </a:xfrm>
            <a:prstGeom prst="rect">
              <a:avLst/>
            </a:prstGeom>
            <a:noFill/>
          </p:spPr>
          <p:txBody>
            <a:bodyPr wrap="none" rtlCol="0">
              <a:spAutoFit/>
            </a:bodyPr>
            <a:p>
              <a:pPr algn="l"/>
              <a:r>
                <a:rPr lang="zh-CN" altLang="en-US" b="1" dirty="0" smtClean="0">
                  <a:latin typeface="Microsoft YaHei" panose="020B0503020204020204" pitchFamily="34" charset="-122"/>
                  <a:ea typeface="Microsoft YaHei" panose="020B0503020204020204" pitchFamily="34" charset="-122"/>
                  <a:sym typeface="+mn-ea"/>
                </a:rPr>
                <a:t>总量：</a:t>
              </a:r>
              <a:r>
                <a:rPr lang="en-US" b="1" dirty="0" smtClean="0">
                  <a:latin typeface="Microsoft YaHei" panose="020B0503020204020204" pitchFamily="34" charset="-122"/>
                  <a:ea typeface="Microsoft YaHei" panose="020B0503020204020204" pitchFamily="34" charset="-122"/>
                  <a:sym typeface="+mn-ea"/>
                </a:rPr>
                <a:t>46</a:t>
              </a:r>
              <a:endParaRPr lang="en-US" b="1"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25207" b="22906"/>
          <a:stretch>
            <a:fillRect/>
          </a:stretch>
        </p:blipFill>
        <p:spPr>
          <a:xfrm>
            <a:off x="-1" y="0"/>
            <a:ext cx="9144001" cy="2619375"/>
          </a:xfrm>
          <a:prstGeom prst="rect">
            <a:avLst/>
          </a:prstGeom>
        </p:spPr>
      </p:pic>
      <p:sp>
        <p:nvSpPr>
          <p:cNvPr id="3" name="TextBox 2"/>
          <p:cNvSpPr txBox="1"/>
          <p:nvPr/>
        </p:nvSpPr>
        <p:spPr>
          <a:xfrm>
            <a:off x="2792665" y="1144032"/>
            <a:ext cx="2976880" cy="768350"/>
          </a:xfrm>
          <a:prstGeom prst="rect">
            <a:avLst/>
          </a:prstGeom>
          <a:noFill/>
        </p:spPr>
        <p:txBody>
          <a:bodyPr wrap="none" rtlCol="0">
            <a:spAutoFit/>
          </a:bodyPr>
          <a:lstStyle/>
          <a:p>
            <a:r>
              <a:rPr lang="zh-CN" altLang="en-US" sz="4400" dirty="0">
                <a:solidFill>
                  <a:schemeClr val="bg1"/>
                </a:solidFill>
                <a:latin typeface="Microsoft YaHei" panose="020B0503020204020204" pitchFamily="34" charset="-122"/>
                <a:ea typeface="Microsoft YaHei" panose="020B0503020204020204" pitchFamily="34" charset="-122"/>
              </a:rPr>
              <a:t>订单关键字</a:t>
            </a:r>
            <a:endParaRPr lang="zh-CN" altLang="en-US" sz="4400" dirty="0">
              <a:solidFill>
                <a:schemeClr val="bg1"/>
              </a:solidFill>
              <a:latin typeface="Microsoft YaHei" panose="020B0503020204020204" pitchFamily="34" charset="-122"/>
              <a:ea typeface="Microsoft YaHei" panose="020B0503020204020204" pitchFamily="34" charset="-122"/>
            </a:endParaRPr>
          </a:p>
        </p:txBody>
      </p:sp>
      <p:grpSp>
        <p:nvGrpSpPr>
          <p:cNvPr id="14" name="组合 13"/>
          <p:cNvGrpSpPr/>
          <p:nvPr/>
        </p:nvGrpSpPr>
        <p:grpSpPr>
          <a:xfrm>
            <a:off x="4032861" y="4658047"/>
            <a:ext cx="1078279" cy="144016"/>
            <a:chOff x="3526913" y="4658047"/>
            <a:chExt cx="1078279" cy="144016"/>
          </a:xfrm>
        </p:grpSpPr>
        <p:sp>
          <p:nvSpPr>
            <p:cNvPr id="10" name="椭圆 9"/>
            <p:cNvSpPr/>
            <p:nvPr/>
          </p:nvSpPr>
          <p:spPr>
            <a:xfrm>
              <a:off x="3526913" y="4658047"/>
              <a:ext cx="144016" cy="144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38334" y="4658047"/>
              <a:ext cx="144016" cy="144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9755" y="4658047"/>
              <a:ext cx="144016" cy="144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461176" y="4658047"/>
              <a:ext cx="144016" cy="144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下载 (5)"/>
          <p:cNvPicPr>
            <a:picLocks noChangeAspect="1"/>
          </p:cNvPicPr>
          <p:nvPr/>
        </p:nvPicPr>
        <p:blipFill>
          <a:blip r:embed="rId2"/>
          <a:stretch>
            <a:fillRect/>
          </a:stretch>
        </p:blipFill>
        <p:spPr>
          <a:xfrm>
            <a:off x="348615" y="3007360"/>
            <a:ext cx="4762500" cy="1651000"/>
          </a:xfrm>
          <a:prstGeom prst="rect">
            <a:avLst/>
          </a:prstGeom>
        </p:spPr>
      </p:pic>
      <p:sp>
        <p:nvSpPr>
          <p:cNvPr id="73" name="TextBox 13"/>
          <p:cNvSpPr txBox="1"/>
          <p:nvPr/>
        </p:nvSpPr>
        <p:spPr>
          <a:xfrm>
            <a:off x="7281545" y="3417570"/>
            <a:ext cx="1651635" cy="829945"/>
          </a:xfrm>
          <a:prstGeom prst="rect">
            <a:avLst/>
          </a:prstGeom>
          <a:noFill/>
        </p:spPr>
        <p:txBody>
          <a:bodyPr wrap="square" rtlCol="0">
            <a:spAutoFit/>
          </a:bodyPr>
          <a:p>
            <a:pPr algn="ctr"/>
            <a:r>
              <a:rPr lang="zh-CN" altLang="en-US" sz="1600" dirty="0"/>
              <a:t>频率关键字</a:t>
            </a:r>
            <a:endParaRPr lang="zh-CN" altLang="en-US" sz="1600" dirty="0"/>
          </a:p>
          <a:p>
            <a:pPr algn="ctr"/>
            <a:r>
              <a:rPr lang="en-US" altLang="zh-CN" sz="1600" dirty="0"/>
              <a:t>&amp;</a:t>
            </a:r>
            <a:endParaRPr lang="en-US" altLang="zh-CN" sz="1600" dirty="0"/>
          </a:p>
          <a:p>
            <a:pPr algn="ctr"/>
            <a:r>
              <a:rPr lang="zh-CN" altLang="en-US" sz="1600" dirty="0"/>
              <a:t>频率值</a:t>
            </a:r>
            <a:endParaRPr lang="zh-CN" altLang="en-US" sz="1600" dirty="0"/>
          </a:p>
        </p:txBody>
      </p:sp>
      <p:sp>
        <p:nvSpPr>
          <p:cNvPr id="15" name="文本框 14"/>
          <p:cNvSpPr txBox="1"/>
          <p:nvPr/>
        </p:nvSpPr>
        <p:spPr>
          <a:xfrm>
            <a:off x="5111115" y="2940685"/>
            <a:ext cx="2540000" cy="1783715"/>
          </a:xfrm>
          <a:prstGeom prst="rect">
            <a:avLst/>
          </a:prstGeom>
          <a:noFill/>
        </p:spPr>
        <p:txBody>
          <a:bodyPr wrap="square" rtlCol="0" anchor="t">
            <a:spAutoFit/>
          </a:bodyPr>
          <a:p>
            <a:r>
              <a:rPr lang="zh-CN" altLang="en-US" sz="1000"/>
              <a:t>0	玫瑰	1.525223</a:t>
            </a:r>
            <a:endParaRPr lang="zh-CN" altLang="en-US" sz="1000"/>
          </a:p>
          <a:p>
            <a:r>
              <a:rPr lang="zh-CN" altLang="en-US" sz="1000"/>
              <a:t>1	11	1.166476</a:t>
            </a:r>
            <a:endParaRPr lang="zh-CN" altLang="en-US" sz="1000"/>
          </a:p>
          <a:p>
            <a:r>
              <a:rPr lang="zh-CN" altLang="en-US" sz="1000"/>
              <a:t>2	礼盒	0.885886</a:t>
            </a:r>
            <a:endParaRPr lang="zh-CN" altLang="en-US" sz="1000"/>
          </a:p>
          <a:p>
            <a:r>
              <a:rPr lang="zh-CN" altLang="en-US" sz="1000"/>
              <a:t>3	爆款	0.483346</a:t>
            </a:r>
            <a:endParaRPr lang="zh-CN" altLang="en-US" sz="1000"/>
          </a:p>
          <a:p>
            <a:r>
              <a:rPr lang="zh-CN" altLang="en-US" sz="1000"/>
              <a:t>4	表白	0.450347</a:t>
            </a:r>
            <a:endParaRPr lang="zh-CN" altLang="en-US" sz="1000"/>
          </a:p>
          <a:p>
            <a:r>
              <a:rPr lang="zh-CN" altLang="en-US" sz="1000"/>
              <a:t>5	套餐	0.374135</a:t>
            </a:r>
            <a:endParaRPr lang="zh-CN" altLang="en-US" sz="1000"/>
          </a:p>
          <a:p>
            <a:r>
              <a:rPr lang="zh-CN" altLang="en-US" sz="1000"/>
              <a:t>6	33	0.354454</a:t>
            </a:r>
            <a:endParaRPr lang="zh-CN" altLang="en-US" sz="1000"/>
          </a:p>
          <a:p>
            <a:r>
              <a:rPr lang="zh-CN" altLang="en-US" sz="1000"/>
              <a:t>7	约会	0.343736</a:t>
            </a:r>
            <a:endParaRPr lang="zh-CN" altLang="en-US" sz="1000"/>
          </a:p>
          <a:p>
            <a:r>
              <a:rPr lang="zh-CN" altLang="en-US" sz="1000"/>
              <a:t>8	向日葵	0.311673</a:t>
            </a:r>
            <a:endParaRPr lang="zh-CN" altLang="en-US" sz="1000"/>
          </a:p>
          <a:p>
            <a:r>
              <a:rPr lang="zh-CN" altLang="en-US" sz="1000"/>
              <a:t>9	如花美眷	0.303583</a:t>
            </a:r>
            <a:endParaRPr lang="zh-CN" altLang="en-US" sz="1000"/>
          </a:p>
          <a:p>
            <a:r>
              <a:rPr lang="zh-CN" altLang="en-US" sz="1000"/>
              <a:t>10	韩式	0.261007</a:t>
            </a:r>
            <a:endParaRPr lang="zh-CN"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44382" y="207819"/>
            <a:ext cx="32308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教师节订单情况（一）</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85" name="TextBox 74"/>
          <p:cNvSpPr txBox="1"/>
          <p:nvPr/>
        </p:nvSpPr>
        <p:spPr>
          <a:xfrm>
            <a:off x="5850890" y="153289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1281</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43</a:t>
            </a:r>
            <a:endParaRPr lang="en-US" altLang="zh-CN" sz="1200" dirty="0">
              <a:latin typeface="Microsoft YaHei" panose="020B0503020204020204" pitchFamily="34" charset="-122"/>
              <a:ea typeface="Microsoft YaHei" panose="020B0503020204020204" pitchFamily="34" charset="-122"/>
            </a:endParaRPr>
          </a:p>
        </p:txBody>
      </p:sp>
      <p:sp>
        <p:nvSpPr>
          <p:cNvPr id="86" name="TextBox 35"/>
          <p:cNvSpPr txBox="1"/>
          <p:nvPr/>
        </p:nvSpPr>
        <p:spPr>
          <a:xfrm>
            <a:off x="5484802" y="1224471"/>
            <a:ext cx="2012950" cy="337185"/>
          </a:xfrm>
          <a:prstGeom prst="rect">
            <a:avLst/>
          </a:prstGeom>
          <a:noFill/>
        </p:spPr>
        <p:txBody>
          <a:bodyPr wrap="none" rtlCol="0">
            <a:spAutoFit/>
          </a:bodyPr>
          <a:p>
            <a:pPr algn="l"/>
            <a:r>
              <a:rPr sz="1600" b="1" spc="-300" dirty="0" smtClean="0">
                <a:solidFill>
                  <a:srgbClr val="002060"/>
                </a:solidFill>
                <a:latin typeface="KaiTi" panose="02010609060101010101" charset="-122"/>
                <a:ea typeface="KaiTi" panose="02010609060101010101" charset="-122"/>
                <a:cs typeface="Verdana" panose="020B0604030504040204" pitchFamily="34" charset="0"/>
              </a:rPr>
              <a:t>【到店自取】单只向日葵</a:t>
            </a:r>
            <a:endParaRPr sz="1600"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87" name="TextBox 74"/>
          <p:cNvSpPr txBox="1"/>
          <p:nvPr/>
        </p:nvSpPr>
        <p:spPr>
          <a:xfrm>
            <a:off x="5783580" y="2653665"/>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sz="1200" dirty="0">
                <a:latin typeface="Microsoft YaHei" panose="020B0503020204020204" pitchFamily="34" charset="-122"/>
                <a:ea typeface="Microsoft YaHei" panose="020B0503020204020204" pitchFamily="34" charset="-122"/>
                <a:sym typeface="+mn-ea"/>
              </a:rPr>
              <a:t>156</a:t>
            </a:r>
            <a:endParaRPr lang="en-US"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88" name="TextBox 35"/>
          <p:cNvSpPr txBox="1"/>
          <p:nvPr/>
        </p:nvSpPr>
        <p:spPr>
          <a:xfrm>
            <a:off x="5484802" y="2285556"/>
            <a:ext cx="217932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【送老师】向日葵鲜花花束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89" name="TextBox 74"/>
          <p:cNvSpPr txBox="1"/>
          <p:nvPr/>
        </p:nvSpPr>
        <p:spPr>
          <a:xfrm>
            <a:off x="5841365" y="386461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338</a:t>
            </a:r>
            <a:endParaRPr lang="en-US" altLang="zh-CN"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sz="1200" dirty="0">
              <a:latin typeface="Microsoft YaHei" panose="020B0503020204020204" pitchFamily="34" charset="-122"/>
              <a:ea typeface="Microsoft YaHei" panose="020B0503020204020204" pitchFamily="34" charset="-122"/>
            </a:endParaRPr>
          </a:p>
        </p:txBody>
      </p:sp>
      <p:sp>
        <p:nvSpPr>
          <p:cNvPr id="90" name="TextBox 35"/>
          <p:cNvSpPr txBox="1"/>
          <p:nvPr/>
        </p:nvSpPr>
        <p:spPr>
          <a:xfrm>
            <a:off x="5484802" y="3496501"/>
            <a:ext cx="25768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【开业大麦】大麦开业花篮 单个</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91" name="TextBox 74"/>
          <p:cNvSpPr txBox="1"/>
          <p:nvPr/>
        </p:nvSpPr>
        <p:spPr>
          <a:xfrm>
            <a:off x="1522095" y="153289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sz="1200" dirty="0">
                <a:latin typeface="Microsoft YaHei" panose="020B0503020204020204" pitchFamily="34" charset="-122"/>
                <a:ea typeface="Microsoft YaHei" panose="020B0503020204020204" pitchFamily="34" charset="-122"/>
                <a:sym typeface="+mn-ea"/>
              </a:rPr>
              <a:t>417</a:t>
            </a:r>
            <a:endParaRPr lang="en-US"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3</a:t>
            </a:r>
            <a:endParaRPr lang="en-US" altLang="zh-CN" sz="1200" dirty="0">
              <a:latin typeface="Microsoft YaHei" panose="020B0503020204020204" pitchFamily="34" charset="-122"/>
              <a:ea typeface="Microsoft YaHei" panose="020B0503020204020204" pitchFamily="34" charset="-122"/>
            </a:endParaRPr>
          </a:p>
        </p:txBody>
      </p:sp>
      <p:sp>
        <p:nvSpPr>
          <p:cNvPr id="92" name="TextBox 35"/>
          <p:cNvSpPr txBox="1"/>
          <p:nvPr/>
        </p:nvSpPr>
        <p:spPr>
          <a:xfrm>
            <a:off x="1156007" y="1224471"/>
            <a:ext cx="2678430" cy="337185"/>
          </a:xfrm>
          <a:prstGeom prst="rect">
            <a:avLst/>
          </a:prstGeom>
          <a:noFill/>
        </p:spPr>
        <p:txBody>
          <a:bodyPr wrap="none" rtlCol="0">
            <a:spAutoFit/>
          </a:bodyPr>
          <a:p>
            <a:pPr algn="l"/>
            <a:r>
              <a:rPr sz="1600" b="1" spc="-300" dirty="0" smtClean="0">
                <a:solidFill>
                  <a:srgbClr val="002060"/>
                </a:solidFill>
                <a:latin typeface="KaiTi" panose="02010609060101010101" charset="-122"/>
                <a:ea typeface="KaiTi" panose="02010609060101010101" charset="-122"/>
                <a:cs typeface="Verdana" panose="020B0604030504040204" pitchFamily="34" charset="0"/>
              </a:rPr>
              <a:t>【网红爆款】康乃馨百合混搭花束</a:t>
            </a:r>
            <a:endParaRPr sz="1600"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93" name="TextBox 74"/>
          <p:cNvSpPr txBox="1"/>
          <p:nvPr/>
        </p:nvSpPr>
        <p:spPr>
          <a:xfrm>
            <a:off x="1454785" y="2653665"/>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298</a:t>
            </a:r>
            <a:endParaRPr lang="zh-CN" altLang="en-US" sz="1200" dirty="0">
              <a:latin typeface="Microsoft YaHei" panose="020B0503020204020204" pitchFamily="34" charset="-122"/>
              <a:ea typeface="Microsoft YaHei" panose="020B0503020204020204" pitchFamily="34" charset="-122"/>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altLang="zh-CN" sz="1200" dirty="0">
              <a:latin typeface="Microsoft YaHei" panose="020B0503020204020204" pitchFamily="34" charset="-122"/>
              <a:ea typeface="Microsoft YaHei" panose="020B0503020204020204" pitchFamily="34" charset="-122"/>
            </a:endParaRPr>
          </a:p>
        </p:txBody>
      </p:sp>
      <p:sp>
        <p:nvSpPr>
          <p:cNvPr id="94" name="TextBox 35"/>
          <p:cNvSpPr txBox="1"/>
          <p:nvPr/>
        </p:nvSpPr>
        <p:spPr>
          <a:xfrm>
            <a:off x="1156007" y="2285556"/>
            <a:ext cx="26784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【感恩玫瑰】向日葵玫瑰鲜花花束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95" name="TextBox 74"/>
          <p:cNvSpPr txBox="1"/>
          <p:nvPr/>
        </p:nvSpPr>
        <p:spPr>
          <a:xfrm>
            <a:off x="1512570" y="3864610"/>
            <a:ext cx="1998980" cy="645160"/>
          </a:xfrm>
          <a:prstGeom prst="rect">
            <a:avLst/>
          </a:prstGeom>
          <a:noFill/>
        </p:spPr>
        <p:txBody>
          <a:bodyPr wrap="square" rtlCol="0">
            <a:spAutoFit/>
          </a:bodyPr>
          <a:p>
            <a:pPr algn="ctr">
              <a:lnSpc>
                <a:spcPct val="150000"/>
              </a:lnSpc>
            </a:pPr>
            <a:r>
              <a:rPr lang="zh-CN" altLang="en-US" sz="1200" dirty="0">
                <a:latin typeface="Microsoft YaHei" panose="020B0503020204020204" pitchFamily="34" charset="-122"/>
                <a:ea typeface="Microsoft YaHei" panose="020B0503020204020204" pitchFamily="34" charset="-122"/>
                <a:sym typeface="+mn-ea"/>
              </a:rPr>
              <a:t>销售金额：</a:t>
            </a:r>
            <a:r>
              <a:rPr lang="en-US" altLang="zh-CN" sz="1200" dirty="0">
                <a:latin typeface="Microsoft YaHei" panose="020B0503020204020204" pitchFamily="34" charset="-122"/>
                <a:ea typeface="Microsoft YaHei" panose="020B0503020204020204" pitchFamily="34" charset="-122"/>
                <a:sym typeface="+mn-ea"/>
              </a:rPr>
              <a:t>186</a:t>
            </a:r>
            <a:endParaRPr lang="en-US" altLang="zh-CN" sz="12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200" dirty="0">
                <a:latin typeface="Microsoft YaHei" panose="020B0503020204020204" pitchFamily="34" charset="-122"/>
                <a:ea typeface="Microsoft YaHei" panose="020B0503020204020204" pitchFamily="34" charset="-122"/>
              </a:rPr>
              <a:t>销售数量：</a:t>
            </a:r>
            <a:r>
              <a:rPr lang="en-US" sz="1200" dirty="0">
                <a:latin typeface="Microsoft YaHei" panose="020B0503020204020204" pitchFamily="34" charset="-122"/>
                <a:ea typeface="Microsoft YaHei" panose="020B0503020204020204" pitchFamily="34" charset="-122"/>
              </a:rPr>
              <a:t>2</a:t>
            </a:r>
            <a:endParaRPr lang="en-US" sz="1200" dirty="0">
              <a:latin typeface="Microsoft YaHei" panose="020B0503020204020204" pitchFamily="34" charset="-122"/>
              <a:ea typeface="Microsoft YaHei" panose="020B0503020204020204" pitchFamily="34" charset="-122"/>
            </a:endParaRPr>
          </a:p>
        </p:txBody>
      </p:sp>
      <p:sp>
        <p:nvSpPr>
          <p:cNvPr id="96" name="TextBox 35"/>
          <p:cNvSpPr txBox="1"/>
          <p:nvPr/>
        </p:nvSpPr>
        <p:spPr>
          <a:xfrm>
            <a:off x="1156007" y="3496501"/>
            <a:ext cx="2475230" cy="337185"/>
          </a:xfrm>
          <a:prstGeom prst="rect">
            <a:avLst/>
          </a:prstGeom>
          <a:noFill/>
        </p:spPr>
        <p:txBody>
          <a:bodyPr wrap="none" rtlCol="0">
            <a:spAutoFit/>
          </a:bodyPr>
          <a:p>
            <a:pPr algn="l"/>
            <a:r>
              <a:rPr lang="en-US" altLang="zh-CN" sz="1600" b="1" spc="-300" dirty="0" smtClean="0">
                <a:solidFill>
                  <a:srgbClr val="002060"/>
                </a:solidFill>
                <a:latin typeface="KaiTi" panose="02010609060101010101" charset="-122"/>
                <a:ea typeface="KaiTi" panose="02010609060101010101" charset="-122"/>
                <a:cs typeface="KaiTi" panose="02010609060101010101" charset="-122"/>
              </a:rPr>
              <a:t>【夕颜若雪】11枝康乃馨鲜花束</a:t>
            </a:r>
            <a:endParaRPr lang="en-US" altLang="zh-CN" sz="1600" b="1" spc="-300" dirty="0" smtClean="0">
              <a:solidFill>
                <a:srgbClr val="002060"/>
              </a:solidFill>
              <a:latin typeface="KaiTi" panose="02010609060101010101" charset="-122"/>
              <a:ea typeface="KaiTi" panose="02010609060101010101" charset="-122"/>
              <a:cs typeface="KaiTi"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422" y="207819"/>
            <a:ext cx="26212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教师节订单（二）</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17" name="TextBox 16"/>
          <p:cNvSpPr txBox="1"/>
          <p:nvPr/>
        </p:nvSpPr>
        <p:spPr>
          <a:xfrm>
            <a:off x="620940" y="3723878"/>
            <a:ext cx="1697965" cy="369332"/>
          </a:xfrm>
          <a:prstGeom prst="rect">
            <a:avLst/>
          </a:prstGeom>
          <a:noFill/>
        </p:spPr>
        <p:txBody>
          <a:bodyPr wrap="none" rtlCol="0">
            <a:spAutoFit/>
          </a:bodyPr>
          <a:lstStyle/>
          <a:p>
            <a:r>
              <a:rPr lang="en-US" altLang="zh-CN" b="1" dirty="0" smtClean="0">
                <a:latin typeface="Microsoft YaHei" panose="020B0503020204020204" pitchFamily="34" charset="-122"/>
                <a:ea typeface="Microsoft YaHei" panose="020B0503020204020204" pitchFamily="34" charset="-122"/>
              </a:rPr>
              <a:t>GOOD IDEAS</a:t>
            </a:r>
            <a:endParaRPr lang="zh-CN" altLang="en-US" b="1" dirty="0">
              <a:latin typeface="Microsoft YaHei" panose="020B0503020204020204" pitchFamily="34" charset="-122"/>
              <a:ea typeface="Microsoft YaHei" panose="020B0503020204020204" pitchFamily="34" charset="-122"/>
            </a:endParaRPr>
          </a:p>
        </p:txBody>
      </p:sp>
      <p:sp>
        <p:nvSpPr>
          <p:cNvPr id="18" name="TextBox 17"/>
          <p:cNvSpPr txBox="1"/>
          <p:nvPr/>
        </p:nvSpPr>
        <p:spPr>
          <a:xfrm>
            <a:off x="620940" y="4227832"/>
            <a:ext cx="5161280" cy="737235"/>
          </a:xfrm>
          <a:prstGeom prst="rect">
            <a:avLst/>
          </a:prstGeom>
          <a:noFill/>
        </p:spPr>
        <p:txBody>
          <a:bodyPr wrap="none" rtlCol="0">
            <a:spAutoFit/>
          </a:bodyPr>
          <a:lstStyle/>
          <a:p>
            <a:r>
              <a:rPr lang="zh-CN" altLang="en-US" sz="1400" dirty="0"/>
              <a:t>从上两个图中数据可以看出，虽然美团团购数据量并不是很大，</a:t>
            </a:r>
            <a:endParaRPr lang="zh-CN" altLang="en-US" sz="1400" dirty="0"/>
          </a:p>
          <a:p>
            <a:r>
              <a:rPr lang="zh-CN" altLang="en-US" sz="1400" dirty="0"/>
              <a:t>但是订单的分布情况与真实情况也是同样，值得注意是向日葵</a:t>
            </a:r>
            <a:endParaRPr lang="zh-CN" altLang="en-US" sz="1400" dirty="0"/>
          </a:p>
          <a:p>
            <a:r>
              <a:rPr lang="zh-CN" altLang="en-US" sz="1400" dirty="0"/>
              <a:t>出现的频率部分可能是因为刷单产品。</a:t>
            </a:r>
            <a:endParaRPr lang="zh-CN" altLang="en-US" sz="1400" dirty="0"/>
          </a:p>
        </p:txBody>
      </p:sp>
      <p:sp>
        <p:nvSpPr>
          <p:cNvPr id="12" name="文本框 11"/>
          <p:cNvSpPr txBox="1"/>
          <p:nvPr/>
        </p:nvSpPr>
        <p:spPr>
          <a:xfrm>
            <a:off x="7008495" y="2967355"/>
            <a:ext cx="1812290" cy="1783715"/>
          </a:xfrm>
          <a:prstGeom prst="rect">
            <a:avLst/>
          </a:prstGeom>
          <a:noFill/>
        </p:spPr>
        <p:txBody>
          <a:bodyPr wrap="square" rtlCol="0" anchor="t">
            <a:spAutoFit/>
          </a:bodyPr>
          <a:p>
            <a:r>
              <a:rPr lang="zh-CN" altLang="en-US" sz="1000">
                <a:sym typeface="+mn-ea"/>
              </a:rPr>
              <a:t>玫瑰	1.156117</a:t>
            </a:r>
            <a:endParaRPr lang="zh-CN" altLang="en-US" sz="1000"/>
          </a:p>
          <a:p>
            <a:r>
              <a:rPr lang="zh-CN" altLang="en-US" sz="1000">
                <a:sym typeface="+mn-ea"/>
              </a:rPr>
              <a:t>向日葵	1.033874</a:t>
            </a:r>
            <a:endParaRPr lang="zh-CN" altLang="en-US" sz="1000"/>
          </a:p>
          <a:p>
            <a:r>
              <a:rPr lang="zh-CN" altLang="en-US" sz="1000">
                <a:sym typeface="+mn-ea"/>
              </a:rPr>
              <a:t>11	0.854583</a:t>
            </a:r>
            <a:endParaRPr lang="zh-CN" altLang="en-US" sz="1000"/>
          </a:p>
          <a:p>
            <a:r>
              <a:rPr lang="zh-CN" altLang="en-US" sz="1000">
                <a:sym typeface="+mn-ea"/>
              </a:rPr>
              <a:t>自取	0.738009</a:t>
            </a:r>
            <a:endParaRPr lang="zh-CN" altLang="en-US" sz="1000"/>
          </a:p>
          <a:p>
            <a:r>
              <a:rPr lang="zh-CN" altLang="en-US" sz="1000">
                <a:sym typeface="+mn-ea"/>
              </a:rPr>
              <a:t>康乃馨	0.654104</a:t>
            </a:r>
            <a:endParaRPr lang="zh-CN" altLang="en-US" sz="1000"/>
          </a:p>
          <a:p>
            <a:r>
              <a:rPr lang="zh-CN" altLang="en-US" sz="1000">
                <a:sym typeface="+mn-ea"/>
              </a:rPr>
              <a:t>韩式	0.619807</a:t>
            </a:r>
            <a:endParaRPr lang="zh-CN" altLang="en-US" sz="1000"/>
          </a:p>
          <a:p>
            <a:r>
              <a:rPr lang="zh-CN" altLang="en-US" sz="1000">
                <a:sym typeface="+mn-ea"/>
              </a:rPr>
              <a:t>老师	0.570754</a:t>
            </a:r>
            <a:endParaRPr lang="zh-CN" altLang="en-US" sz="1000"/>
          </a:p>
          <a:p>
            <a:r>
              <a:rPr lang="zh-CN" altLang="en-US" sz="1000">
                <a:sym typeface="+mn-ea"/>
              </a:rPr>
              <a:t>单枝	0.392208</a:t>
            </a:r>
            <a:endParaRPr lang="zh-CN" altLang="en-US" sz="1000"/>
          </a:p>
          <a:p>
            <a:r>
              <a:rPr lang="zh-CN" altLang="en-US" sz="1000">
                <a:sym typeface="+mn-ea"/>
              </a:rPr>
              <a:t>生如夏	0.385032</a:t>
            </a:r>
            <a:endParaRPr lang="zh-CN" altLang="en-US" sz="1000"/>
          </a:p>
          <a:p>
            <a:r>
              <a:rPr lang="zh-CN" altLang="en-US" sz="1000">
                <a:sym typeface="+mn-ea"/>
              </a:rPr>
              <a:t>夕颜若雪	0.309904</a:t>
            </a:r>
            <a:endParaRPr lang="zh-CN" altLang="en-US" sz="1000"/>
          </a:p>
          <a:p>
            <a:r>
              <a:rPr lang="zh-CN" altLang="en-US" sz="1000">
                <a:sym typeface="+mn-ea"/>
              </a:rPr>
              <a:t>爆款	0.244167</a:t>
            </a:r>
            <a:endParaRPr lang="zh-CN" altLang="en-US" sz="1000">
              <a:sym typeface="+mn-ea"/>
            </a:endParaRPr>
          </a:p>
        </p:txBody>
      </p:sp>
      <p:sp>
        <p:nvSpPr>
          <p:cNvPr id="22" name="矩形 21"/>
          <p:cNvSpPr/>
          <p:nvPr/>
        </p:nvSpPr>
        <p:spPr>
          <a:xfrm>
            <a:off x="611505" y="989965"/>
            <a:ext cx="3456305" cy="26200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dirty="0">
                <a:solidFill>
                  <a:schemeClr val="tx1">
                    <a:lumMod val="75000"/>
                    <a:lumOff val="25000"/>
                  </a:schemeClr>
                </a:solidFill>
              </a:rPr>
              <a:t>关于“玫瑰”的订单数量是： 158</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关于“康乃馨”的订单数量是： 76</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关于“向日葵”的订单数量是： 140</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关于“礼盒”的订单数量是： 22</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关于“11”的订单数量是： 91</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关于“19”的订单数量是： 8</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关于“33”的订单数量是： 15</a:t>
            </a:r>
            <a:endParaRPr lang="zh-CN" altLang="en-US" sz="1600" dirty="0">
              <a:solidFill>
                <a:schemeClr val="tx1">
                  <a:lumMod val="75000"/>
                  <a:lumOff val="25000"/>
                </a:schemeClr>
              </a:solidFill>
            </a:endParaRPr>
          </a:p>
          <a:p>
            <a:pPr algn="l"/>
            <a:r>
              <a:rPr lang="zh-CN" altLang="en-US" sz="1600" dirty="0">
                <a:solidFill>
                  <a:schemeClr val="tx1">
                    <a:lumMod val="75000"/>
                    <a:lumOff val="25000"/>
                  </a:schemeClr>
                </a:solidFill>
              </a:rPr>
              <a:t>关于“52”的订单数量是： 3</a:t>
            </a:r>
            <a:endParaRPr lang="zh-CN" altLang="en-US" sz="1600" dirty="0">
              <a:solidFill>
                <a:schemeClr val="tx1">
                  <a:lumMod val="75000"/>
                  <a:lumOff val="25000"/>
                </a:schemeClr>
              </a:solidFill>
            </a:endParaRPr>
          </a:p>
        </p:txBody>
      </p:sp>
      <p:pic>
        <p:nvPicPr>
          <p:cNvPr id="24" name="图片 23" descr="下载 (7)"/>
          <p:cNvPicPr>
            <a:picLocks noChangeAspect="1"/>
          </p:cNvPicPr>
          <p:nvPr/>
        </p:nvPicPr>
        <p:blipFill>
          <a:blip r:embed="rId1"/>
          <a:stretch>
            <a:fillRect/>
          </a:stretch>
        </p:blipFill>
        <p:spPr>
          <a:xfrm>
            <a:off x="4158615" y="989965"/>
            <a:ext cx="4762500" cy="165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218044"/>
          </a:xfrm>
          <a:prstGeom prst="rect">
            <a:avLst/>
          </a:prstGeom>
        </p:spPr>
      </p:pic>
      <p:sp>
        <p:nvSpPr>
          <p:cNvPr id="5" name="圆角矩形 4"/>
          <p:cNvSpPr/>
          <p:nvPr/>
        </p:nvSpPr>
        <p:spPr>
          <a:xfrm>
            <a:off x="1490817" y="2008284"/>
            <a:ext cx="6427143" cy="1283546"/>
          </a:xfrm>
          <a:prstGeom prst="round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122613" y="2193925"/>
            <a:ext cx="2866390" cy="829945"/>
          </a:xfrm>
          <a:prstGeom prst="rect">
            <a:avLst/>
          </a:prstGeom>
          <a:noFill/>
        </p:spPr>
        <p:txBody>
          <a:bodyPr wrap="none" rtlCol="0">
            <a:spAutoFit/>
          </a:bodyPr>
          <a:lstStyle/>
          <a:p>
            <a:pPr algn="ctr"/>
            <a:r>
              <a:rPr lang="en-US" altLang="zh-CN" sz="48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rPr>
              <a:t>Think You</a:t>
            </a:r>
            <a:endParaRPr lang="en-US" altLang="zh-CN" sz="48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 b="43451"/>
          <a:stretch>
            <a:fillRect/>
          </a:stretch>
        </p:blipFill>
        <p:spPr>
          <a:xfrm>
            <a:off x="-17197" y="0"/>
            <a:ext cx="9161197" cy="5143500"/>
          </a:xfrm>
          <a:prstGeom prst="rect">
            <a:avLst/>
          </a:prstGeom>
        </p:spPr>
      </p:pic>
      <p:cxnSp>
        <p:nvCxnSpPr>
          <p:cNvPr id="4" name="直接连接符 3"/>
          <p:cNvCxnSpPr>
            <a:stCxn id="2" idx="0"/>
          </p:cNvCxnSpPr>
          <p:nvPr/>
        </p:nvCxnSpPr>
        <p:spPr>
          <a:xfrm flipH="1">
            <a:off x="2555776" y="0"/>
            <a:ext cx="2007626" cy="1896675"/>
          </a:xfrm>
          <a:prstGeom prst="line">
            <a:avLst/>
          </a:prstGeom>
          <a:ln w="76200">
            <a:solidFill>
              <a:schemeClr val="bg1"/>
            </a:solidFill>
          </a:ln>
          <a:effectLst>
            <a:glow rad="228600">
              <a:schemeClr val="bg1">
                <a:alpha val="40000"/>
              </a:schemeClr>
            </a:glow>
            <a:softEdge rad="25400"/>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079" y="25007"/>
            <a:ext cx="3299942" cy="923330"/>
          </a:xfrm>
          <a:prstGeom prst="rect">
            <a:avLst/>
          </a:prstGeom>
          <a:noFill/>
        </p:spPr>
        <p:txBody>
          <a:bodyPr wrap="none" rtlCol="0">
            <a:spAutoFit/>
          </a:bodyPr>
          <a:lstStyle/>
          <a:p>
            <a:r>
              <a:rPr lang="en-US" altLang="zh-CN" sz="54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rPr>
              <a:t>CONTEXT</a:t>
            </a:r>
            <a:endParaRPr lang="zh-CN" altLang="en-US" sz="5400" b="1" spc="-300" dirty="0">
              <a:solidFill>
                <a:schemeClr val="bg1"/>
              </a:solidFill>
              <a:latin typeface="Microsoft YaHei" panose="020B0503020204020204" pitchFamily="34" charset="-122"/>
              <a:ea typeface="Microsoft YaHei" panose="020B0503020204020204" pitchFamily="34" charset="-122"/>
              <a:cs typeface="Verdana" panose="020B0604030504040204" pitchFamily="34" charset="0"/>
            </a:endParaRPr>
          </a:p>
        </p:txBody>
      </p:sp>
      <p:grpSp>
        <p:nvGrpSpPr>
          <p:cNvPr id="70" name="组合 69"/>
          <p:cNvGrpSpPr/>
          <p:nvPr/>
        </p:nvGrpSpPr>
        <p:grpSpPr>
          <a:xfrm>
            <a:off x="2762250" y="2319655"/>
            <a:ext cx="3580765" cy="527685"/>
            <a:chOff x="1789699" y="1875589"/>
            <a:chExt cx="5504087" cy="527980"/>
          </a:xfrm>
        </p:grpSpPr>
        <p:grpSp>
          <p:nvGrpSpPr>
            <p:cNvPr id="71" name="组合 70"/>
            <p:cNvGrpSpPr/>
            <p:nvPr/>
          </p:nvGrpSpPr>
          <p:grpSpPr>
            <a:xfrm>
              <a:off x="1789699" y="1875589"/>
              <a:ext cx="5504087" cy="527980"/>
              <a:chOff x="1341911" y="1908748"/>
              <a:chExt cx="5504087" cy="527980"/>
            </a:xfrm>
          </p:grpSpPr>
          <p:sp>
            <p:nvSpPr>
              <p:cNvPr id="73" name="圆角矩形 72"/>
              <p:cNvSpPr/>
              <p:nvPr/>
            </p:nvSpPr>
            <p:spPr>
              <a:xfrm>
                <a:off x="1341911" y="1908748"/>
                <a:ext cx="5504087" cy="527980"/>
              </a:xfrm>
              <a:prstGeom prst="roundRect">
                <a:avLst>
                  <a:gd name="adj" fmla="val 50000"/>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426623" y="1929833"/>
                <a:ext cx="461665" cy="46166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71"/>
            <p:cNvSpPr txBox="1"/>
            <p:nvPr/>
          </p:nvSpPr>
          <p:spPr>
            <a:xfrm>
              <a:off x="2341181" y="1909263"/>
              <a:ext cx="4651974" cy="460632"/>
            </a:xfrm>
            <a:prstGeom prst="rect">
              <a:avLst/>
            </a:prstGeom>
            <a:noFill/>
          </p:spPr>
          <p:txBody>
            <a:bodyPr wrap="square" rtlCol="0">
              <a:spAutoFit/>
            </a:bodyPr>
            <a:lstStyle/>
            <a:p>
              <a:r>
                <a:rPr lang="zh-CN" altLang="en-US" sz="2400" b="1" dirty="0">
                  <a:latin typeface="Microsoft YaHei" panose="020B0503020204020204" pitchFamily="34" charset="-122"/>
                  <a:ea typeface="Microsoft YaHei" panose="020B0503020204020204" pitchFamily="34" charset="-122"/>
                </a:rPr>
                <a:t>门店详情</a:t>
              </a:r>
              <a:endParaRPr lang="zh-CN" altLang="en-US" sz="2400" b="1" dirty="0">
                <a:latin typeface="Microsoft YaHei" panose="020B0503020204020204" pitchFamily="34" charset="-122"/>
                <a:ea typeface="Microsoft YaHei" panose="020B0503020204020204" pitchFamily="34" charset="-122"/>
              </a:endParaRPr>
            </a:p>
          </p:txBody>
        </p:sp>
      </p:grpSp>
      <p:grpSp>
        <p:nvGrpSpPr>
          <p:cNvPr id="129" name="组合 128"/>
          <p:cNvGrpSpPr/>
          <p:nvPr/>
        </p:nvGrpSpPr>
        <p:grpSpPr>
          <a:xfrm>
            <a:off x="2781935" y="3641090"/>
            <a:ext cx="3580765" cy="527685"/>
            <a:chOff x="1819957" y="1863517"/>
            <a:chExt cx="5504087" cy="527980"/>
          </a:xfrm>
        </p:grpSpPr>
        <p:grpSp>
          <p:nvGrpSpPr>
            <p:cNvPr id="130" name="组合 129"/>
            <p:cNvGrpSpPr/>
            <p:nvPr/>
          </p:nvGrpSpPr>
          <p:grpSpPr>
            <a:xfrm>
              <a:off x="1819957" y="1863517"/>
              <a:ext cx="5504087" cy="527980"/>
              <a:chOff x="1372169" y="1896676"/>
              <a:chExt cx="5504087" cy="527980"/>
            </a:xfrm>
          </p:grpSpPr>
          <p:sp>
            <p:nvSpPr>
              <p:cNvPr id="132" name="圆角矩形 131"/>
              <p:cNvSpPr/>
              <p:nvPr/>
            </p:nvSpPr>
            <p:spPr>
              <a:xfrm>
                <a:off x="1372169" y="1896676"/>
                <a:ext cx="5504087" cy="527980"/>
              </a:xfrm>
              <a:prstGeom prst="roundRect">
                <a:avLst>
                  <a:gd name="adj" fmla="val 50000"/>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623" y="1929833"/>
                <a:ext cx="461665" cy="46166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TextBox 130"/>
            <p:cNvSpPr txBox="1"/>
            <p:nvPr/>
          </p:nvSpPr>
          <p:spPr>
            <a:xfrm>
              <a:off x="2341181" y="1909263"/>
              <a:ext cx="4402098" cy="460632"/>
            </a:xfrm>
            <a:prstGeom prst="rect">
              <a:avLst/>
            </a:prstGeom>
            <a:noFill/>
          </p:spPr>
          <p:txBody>
            <a:bodyPr wrap="square" rtlCol="0">
              <a:spAutoFit/>
            </a:bodyPr>
            <a:lstStyle/>
            <a:p>
              <a:r>
                <a:rPr lang="zh-CN" altLang="en-US" sz="2400" b="1" dirty="0">
                  <a:latin typeface="Microsoft YaHei" panose="020B0503020204020204" pitchFamily="34" charset="-122"/>
                  <a:ea typeface="Microsoft YaHei" panose="020B0503020204020204" pitchFamily="34" charset="-122"/>
                </a:rPr>
                <a:t>订单详情</a:t>
              </a:r>
              <a:endParaRPr lang="zh-CN" altLang="en-US" sz="2400" b="1"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22157" y="55419"/>
            <a:ext cx="14020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星级门店</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5" name="圆角矩形 4"/>
          <p:cNvSpPr/>
          <p:nvPr/>
        </p:nvSpPr>
        <p:spPr>
          <a:xfrm>
            <a:off x="871430" y="1286940"/>
            <a:ext cx="5544616" cy="576064"/>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8740" y="1338467"/>
            <a:ext cx="473009" cy="4730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加号 14"/>
          <p:cNvSpPr/>
          <p:nvPr/>
        </p:nvSpPr>
        <p:spPr>
          <a:xfrm>
            <a:off x="955027" y="1369124"/>
            <a:ext cx="426992" cy="42699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682186" y="1535622"/>
            <a:ext cx="3688715" cy="260350"/>
          </a:xfrm>
          <a:prstGeom prst="rect">
            <a:avLst/>
          </a:prstGeom>
          <a:noFill/>
        </p:spPr>
        <p:txBody>
          <a:bodyPr wrap="none" rtlCol="0">
            <a:spAutoFit/>
          </a:bodyPr>
          <a:lstStyle/>
          <a:p>
            <a:r>
              <a:rPr lang="zh-CN" altLang="en-US" sz="1100" dirty="0">
                <a:solidFill>
                  <a:schemeClr val="bg1"/>
                </a:solidFill>
              </a:rPr>
              <a:t>一级门店由美团星级</a:t>
            </a:r>
            <a:r>
              <a:rPr lang="en-US" altLang="zh-CN" sz="1100" dirty="0">
                <a:solidFill>
                  <a:schemeClr val="bg1"/>
                </a:solidFill>
              </a:rPr>
              <a:t>5.0-4.5</a:t>
            </a:r>
            <a:r>
              <a:rPr lang="zh-CN" altLang="en-US" sz="1100" dirty="0">
                <a:solidFill>
                  <a:schemeClr val="bg1"/>
                </a:solidFill>
              </a:rPr>
              <a:t>星的门店组成，门店总数 </a:t>
            </a:r>
            <a:r>
              <a:rPr lang="en-US" altLang="zh-CN" sz="1100" dirty="0">
                <a:solidFill>
                  <a:schemeClr val="bg1"/>
                </a:solidFill>
              </a:rPr>
              <a:t>42</a:t>
            </a:r>
            <a:r>
              <a:rPr lang="zh-CN" altLang="en-US" sz="1100" dirty="0">
                <a:solidFill>
                  <a:schemeClr val="bg1"/>
                </a:solidFill>
              </a:rPr>
              <a:t>家</a:t>
            </a:r>
            <a:endParaRPr lang="zh-CN" altLang="en-US" sz="1100" dirty="0">
              <a:solidFill>
                <a:schemeClr val="bg1"/>
              </a:solidFill>
            </a:endParaRPr>
          </a:p>
        </p:txBody>
      </p:sp>
      <p:sp>
        <p:nvSpPr>
          <p:cNvPr id="23" name="TextBox 22"/>
          <p:cNvSpPr txBox="1"/>
          <p:nvPr/>
        </p:nvSpPr>
        <p:spPr>
          <a:xfrm>
            <a:off x="1478793" y="1271241"/>
            <a:ext cx="792480" cy="275590"/>
          </a:xfrm>
          <a:prstGeom prst="rect">
            <a:avLst/>
          </a:prstGeom>
          <a:noFill/>
        </p:spPr>
        <p:txBody>
          <a:bodyPr wrap="none" rtlCol="0">
            <a:spAutoFit/>
          </a:bodyPr>
          <a:lstStyle/>
          <a:p>
            <a:r>
              <a:rPr lang="zh-CN" altLang="en-US" sz="1200" b="1" dirty="0">
                <a:solidFill>
                  <a:schemeClr val="bg1"/>
                </a:solidFill>
                <a:latin typeface="Microsoft YaHei" panose="020B0503020204020204" pitchFamily="34" charset="-122"/>
                <a:ea typeface="Microsoft YaHei" panose="020B0503020204020204" pitchFamily="34" charset="-122"/>
              </a:rPr>
              <a:t>一级门店</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nvGrpSpPr>
          <p:cNvPr id="30" name="组合 29"/>
          <p:cNvGrpSpPr/>
          <p:nvPr/>
        </p:nvGrpSpPr>
        <p:grpSpPr>
          <a:xfrm>
            <a:off x="2078266" y="2079550"/>
            <a:ext cx="5544616" cy="603648"/>
            <a:chOff x="2075028" y="2085813"/>
            <a:chExt cx="5544616" cy="603648"/>
          </a:xfrm>
        </p:grpSpPr>
        <p:sp>
          <p:nvSpPr>
            <p:cNvPr id="6" name="圆角矩形 5"/>
            <p:cNvSpPr/>
            <p:nvPr/>
          </p:nvSpPr>
          <p:spPr>
            <a:xfrm>
              <a:off x="2075028" y="2113397"/>
              <a:ext cx="5544616"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075028" y="2164924"/>
              <a:ext cx="473009" cy="4730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减号 15"/>
            <p:cNvSpPr/>
            <p:nvPr/>
          </p:nvSpPr>
          <p:spPr>
            <a:xfrm>
              <a:off x="7111512" y="2189809"/>
              <a:ext cx="423237" cy="423237"/>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386313" y="2258574"/>
              <a:ext cx="3688715" cy="260350"/>
            </a:xfrm>
            <a:prstGeom prst="rect">
              <a:avLst/>
            </a:prstGeom>
            <a:noFill/>
          </p:spPr>
          <p:txBody>
            <a:bodyPr wrap="none" rtlCol="0">
              <a:spAutoFit/>
            </a:bodyPr>
            <a:lstStyle/>
            <a:p>
              <a:pPr algn="r"/>
              <a:r>
                <a:rPr lang="zh-CN" altLang="en-US" sz="1100" dirty="0">
                  <a:solidFill>
                    <a:schemeClr val="bg1"/>
                  </a:solidFill>
                  <a:sym typeface="+mn-ea"/>
                </a:rPr>
                <a:t>二级门店由美团星级</a:t>
              </a:r>
              <a:r>
                <a:rPr lang="en-US" altLang="zh-CN" sz="1100" dirty="0">
                  <a:solidFill>
                    <a:schemeClr val="bg1"/>
                  </a:solidFill>
                  <a:sym typeface="+mn-ea"/>
                </a:rPr>
                <a:t>3.5-4.5</a:t>
              </a:r>
              <a:r>
                <a:rPr lang="zh-CN" altLang="en-US" sz="1100" dirty="0">
                  <a:solidFill>
                    <a:schemeClr val="bg1"/>
                  </a:solidFill>
                  <a:sym typeface="+mn-ea"/>
                </a:rPr>
                <a:t>星的门店组成，门店总数 </a:t>
              </a:r>
              <a:r>
                <a:rPr lang="en-US" altLang="zh-CN" sz="1100" dirty="0">
                  <a:solidFill>
                    <a:schemeClr val="bg1"/>
                  </a:solidFill>
                  <a:sym typeface="+mn-ea"/>
                </a:rPr>
                <a:t>55</a:t>
              </a:r>
              <a:r>
                <a:rPr lang="zh-CN" altLang="en-US" sz="1100" dirty="0">
                  <a:solidFill>
                    <a:schemeClr val="bg1"/>
                  </a:solidFill>
                  <a:sym typeface="+mn-ea"/>
                </a:rPr>
                <a:t>家</a:t>
              </a:r>
              <a:endParaRPr lang="zh-CN" altLang="en-US" sz="1100" dirty="0">
                <a:solidFill>
                  <a:schemeClr val="bg1"/>
                </a:solidFill>
              </a:endParaRPr>
            </a:p>
          </p:txBody>
        </p:sp>
        <p:sp>
          <p:nvSpPr>
            <p:cNvPr id="25" name="TextBox 24"/>
            <p:cNvSpPr txBox="1"/>
            <p:nvPr/>
          </p:nvSpPr>
          <p:spPr>
            <a:xfrm>
              <a:off x="6252480" y="2085813"/>
              <a:ext cx="792480" cy="275590"/>
            </a:xfrm>
            <a:prstGeom prst="rect">
              <a:avLst/>
            </a:prstGeom>
            <a:noFill/>
          </p:spPr>
          <p:txBody>
            <a:bodyPr wrap="none" rtlCol="0">
              <a:spAutoFit/>
            </a:bodyPr>
            <a:lstStyle/>
            <a:p>
              <a:pPr algn="r"/>
              <a:r>
                <a:rPr lang="zh-CN" altLang="en-US" sz="1200" b="1" dirty="0">
                  <a:solidFill>
                    <a:schemeClr val="bg1"/>
                  </a:solidFill>
                  <a:latin typeface="Microsoft YaHei" panose="020B0503020204020204" pitchFamily="34" charset="-122"/>
                  <a:ea typeface="Microsoft YaHei" panose="020B0503020204020204" pitchFamily="34" charset="-122"/>
                </a:rPr>
                <a:t>二级门店</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grpSp>
        <p:nvGrpSpPr>
          <p:cNvPr id="31" name="组合 30"/>
          <p:cNvGrpSpPr/>
          <p:nvPr/>
        </p:nvGrpSpPr>
        <p:grpSpPr>
          <a:xfrm>
            <a:off x="678958" y="2970010"/>
            <a:ext cx="5544616" cy="576064"/>
            <a:chOff x="599460" y="3062654"/>
            <a:chExt cx="5544616" cy="576064"/>
          </a:xfrm>
        </p:grpSpPr>
        <p:sp>
          <p:nvSpPr>
            <p:cNvPr id="7" name="圆角矩形 6"/>
            <p:cNvSpPr/>
            <p:nvPr/>
          </p:nvSpPr>
          <p:spPr>
            <a:xfrm>
              <a:off x="599460" y="3062654"/>
              <a:ext cx="5544616" cy="576064"/>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54574" y="3114181"/>
              <a:ext cx="473009" cy="4730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乘号 16"/>
            <p:cNvSpPr/>
            <p:nvPr/>
          </p:nvSpPr>
          <p:spPr>
            <a:xfrm>
              <a:off x="649923" y="3093532"/>
              <a:ext cx="499564" cy="49956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149680" y="3326961"/>
              <a:ext cx="3582035" cy="260350"/>
            </a:xfrm>
            <a:prstGeom prst="rect">
              <a:avLst/>
            </a:prstGeom>
            <a:noFill/>
          </p:spPr>
          <p:txBody>
            <a:bodyPr wrap="none" rtlCol="0">
              <a:spAutoFit/>
            </a:bodyPr>
            <a:lstStyle/>
            <a:p>
              <a:pPr algn="l"/>
              <a:r>
                <a:rPr lang="zh-CN" altLang="en-US" sz="1100" dirty="0">
                  <a:solidFill>
                    <a:schemeClr val="bg1"/>
                  </a:solidFill>
                  <a:sym typeface="+mn-ea"/>
                </a:rPr>
                <a:t>三级门店由美团星级</a:t>
              </a:r>
              <a:r>
                <a:rPr lang="en-US" altLang="zh-CN" sz="1100" dirty="0">
                  <a:solidFill>
                    <a:schemeClr val="bg1"/>
                  </a:solidFill>
                  <a:sym typeface="+mn-ea"/>
                </a:rPr>
                <a:t>0-3.5</a:t>
              </a:r>
              <a:r>
                <a:rPr lang="zh-CN" altLang="en-US" sz="1100" dirty="0">
                  <a:solidFill>
                    <a:schemeClr val="bg1"/>
                  </a:solidFill>
                  <a:sym typeface="+mn-ea"/>
                </a:rPr>
                <a:t>星的门店组成，门店总数 </a:t>
              </a:r>
              <a:r>
                <a:rPr lang="en-US" altLang="zh-CN" sz="1100" dirty="0">
                  <a:solidFill>
                    <a:schemeClr val="bg1"/>
                  </a:solidFill>
                  <a:sym typeface="+mn-ea"/>
                </a:rPr>
                <a:t>15</a:t>
              </a:r>
              <a:r>
                <a:rPr lang="zh-CN" altLang="en-US" sz="1100" dirty="0">
                  <a:solidFill>
                    <a:schemeClr val="bg1"/>
                  </a:solidFill>
                  <a:sym typeface="+mn-ea"/>
                </a:rPr>
                <a:t>家</a:t>
              </a:r>
              <a:endParaRPr lang="zh-CN" altLang="en-US" sz="1100" dirty="0">
                <a:solidFill>
                  <a:schemeClr val="bg1"/>
                </a:solidFill>
              </a:endParaRPr>
            </a:p>
          </p:txBody>
        </p:sp>
        <p:sp>
          <p:nvSpPr>
            <p:cNvPr id="27" name="TextBox 26"/>
            <p:cNvSpPr txBox="1"/>
            <p:nvPr/>
          </p:nvSpPr>
          <p:spPr>
            <a:xfrm>
              <a:off x="1149487" y="3071470"/>
              <a:ext cx="792480" cy="275590"/>
            </a:xfrm>
            <a:prstGeom prst="rect">
              <a:avLst/>
            </a:prstGeom>
            <a:noFill/>
          </p:spPr>
          <p:txBody>
            <a:bodyPr wrap="none" rtlCol="0">
              <a:spAutoFit/>
            </a:bodyPr>
            <a:lstStyle/>
            <a:p>
              <a:r>
                <a:rPr lang="zh-CN" altLang="en-US" sz="1200" b="1" dirty="0">
                  <a:solidFill>
                    <a:schemeClr val="bg1"/>
                  </a:solidFill>
                  <a:latin typeface="Microsoft YaHei" panose="020B0503020204020204" pitchFamily="34" charset="-122"/>
                  <a:ea typeface="Microsoft YaHei" panose="020B0503020204020204" pitchFamily="34" charset="-122"/>
                </a:rPr>
                <a:t>三级门店</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grpSp>
        <p:nvGrpSpPr>
          <p:cNvPr id="32" name="组合 31"/>
          <p:cNvGrpSpPr/>
          <p:nvPr/>
        </p:nvGrpSpPr>
        <p:grpSpPr>
          <a:xfrm>
            <a:off x="2104063" y="3832886"/>
            <a:ext cx="5544616" cy="582424"/>
            <a:chOff x="2075028" y="4005550"/>
            <a:chExt cx="5544616" cy="582424"/>
          </a:xfrm>
        </p:grpSpPr>
        <p:sp>
          <p:nvSpPr>
            <p:cNvPr id="8" name="圆角矩形 7"/>
            <p:cNvSpPr/>
            <p:nvPr/>
          </p:nvSpPr>
          <p:spPr>
            <a:xfrm>
              <a:off x="2075028" y="4011910"/>
              <a:ext cx="5544616"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63402" y="4063437"/>
              <a:ext cx="473009" cy="4730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除号 17"/>
            <p:cNvSpPr/>
            <p:nvPr/>
          </p:nvSpPr>
          <p:spPr>
            <a:xfrm>
              <a:off x="7067391" y="4068790"/>
              <a:ext cx="459721" cy="459721"/>
            </a:xfrm>
            <a:prstGeom prst="mathDivid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437132" y="4268481"/>
              <a:ext cx="3361690" cy="260350"/>
            </a:xfrm>
            <a:prstGeom prst="rect">
              <a:avLst/>
            </a:prstGeom>
            <a:noFill/>
          </p:spPr>
          <p:txBody>
            <a:bodyPr wrap="none" rtlCol="0">
              <a:spAutoFit/>
            </a:bodyPr>
            <a:lstStyle/>
            <a:p>
              <a:pPr algn="l"/>
              <a:r>
                <a:rPr lang="zh-CN" altLang="en-US" sz="1100" dirty="0">
                  <a:solidFill>
                    <a:schemeClr val="bg1"/>
                  </a:solidFill>
                  <a:sym typeface="+mn-ea"/>
                </a:rPr>
                <a:t>四级门店由美团星级</a:t>
              </a:r>
              <a:r>
                <a:rPr lang="en-US" altLang="zh-CN" sz="1100" dirty="0">
                  <a:solidFill>
                    <a:schemeClr val="bg1"/>
                  </a:solidFill>
                  <a:sym typeface="+mn-ea"/>
                </a:rPr>
                <a:t>0</a:t>
              </a:r>
              <a:r>
                <a:rPr lang="zh-CN" altLang="en-US" sz="1100" dirty="0">
                  <a:solidFill>
                    <a:schemeClr val="bg1"/>
                  </a:solidFill>
                  <a:sym typeface="+mn-ea"/>
                </a:rPr>
                <a:t>星的门店组成，门店总数 </a:t>
              </a:r>
              <a:r>
                <a:rPr lang="en-US" altLang="zh-CN" sz="1100" dirty="0">
                  <a:solidFill>
                    <a:schemeClr val="bg1"/>
                  </a:solidFill>
                  <a:sym typeface="+mn-ea"/>
                </a:rPr>
                <a:t>50</a:t>
              </a:r>
              <a:r>
                <a:rPr lang="zh-CN" altLang="en-US" sz="1100" dirty="0">
                  <a:solidFill>
                    <a:schemeClr val="bg1"/>
                  </a:solidFill>
                  <a:sym typeface="+mn-ea"/>
                </a:rPr>
                <a:t>家</a:t>
              </a:r>
              <a:endParaRPr lang="zh-CN" altLang="en-US" sz="1100" dirty="0">
                <a:solidFill>
                  <a:schemeClr val="bg1"/>
                </a:solidFill>
              </a:endParaRPr>
            </a:p>
          </p:txBody>
        </p:sp>
        <p:sp>
          <p:nvSpPr>
            <p:cNvPr id="29" name="TextBox 28"/>
            <p:cNvSpPr txBox="1"/>
            <p:nvPr/>
          </p:nvSpPr>
          <p:spPr>
            <a:xfrm>
              <a:off x="6271549" y="4005550"/>
              <a:ext cx="792480" cy="275590"/>
            </a:xfrm>
            <a:prstGeom prst="rect">
              <a:avLst/>
            </a:prstGeom>
            <a:noFill/>
          </p:spPr>
          <p:txBody>
            <a:bodyPr wrap="none" rtlCol="0">
              <a:spAutoFit/>
            </a:bodyPr>
            <a:lstStyle/>
            <a:p>
              <a:pPr algn="r"/>
              <a:r>
                <a:rPr lang="zh-CN" altLang="en-US" sz="1200" b="1" dirty="0">
                  <a:solidFill>
                    <a:schemeClr val="bg1"/>
                  </a:solidFill>
                  <a:latin typeface="Microsoft YaHei" panose="020B0503020204020204" pitchFamily="34" charset="-122"/>
                  <a:ea typeface="Microsoft YaHei" panose="020B0503020204020204" pitchFamily="34" charset="-122"/>
                </a:rPr>
                <a:t>四级门店</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22157" y="55419"/>
            <a:ext cx="14020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门店详情</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grpSp>
        <p:nvGrpSpPr>
          <p:cNvPr id="12" name="组合 11"/>
          <p:cNvGrpSpPr/>
          <p:nvPr/>
        </p:nvGrpSpPr>
        <p:grpSpPr>
          <a:xfrm>
            <a:off x="786255" y="875468"/>
            <a:ext cx="1338164" cy="1242862"/>
            <a:chOff x="827584" y="1832944"/>
            <a:chExt cx="1670586" cy="1440160"/>
          </a:xfrm>
        </p:grpSpPr>
        <p:sp>
          <p:nvSpPr>
            <p:cNvPr id="10" name="六边形 9"/>
            <p:cNvSpPr/>
            <p:nvPr/>
          </p:nvSpPr>
          <p:spPr>
            <a:xfrm>
              <a:off x="827584" y="1832944"/>
              <a:ext cx="1670586" cy="1440160"/>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a:off x="1083553" y="1973701"/>
              <a:ext cx="1158645" cy="1158645"/>
            </a:xfrm>
            <a:prstGeom prst="arc">
              <a:avLst>
                <a:gd name="adj1" fmla="val 21436885"/>
                <a:gd name="adj2" fmla="val 18131189"/>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1226138" y="2368358"/>
              <a:ext cx="799086" cy="426766"/>
            </a:xfrm>
            <a:prstGeom prst="rect">
              <a:avLst/>
            </a:prstGeom>
            <a:no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八月</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13" name="组合 12"/>
          <p:cNvGrpSpPr/>
          <p:nvPr/>
        </p:nvGrpSpPr>
        <p:grpSpPr>
          <a:xfrm>
            <a:off x="6665736" y="875468"/>
            <a:ext cx="1338164" cy="1242862"/>
            <a:chOff x="827584" y="1832944"/>
            <a:chExt cx="1670586" cy="1440160"/>
          </a:xfrm>
        </p:grpSpPr>
        <p:sp>
          <p:nvSpPr>
            <p:cNvPr id="14" name="六边形 13"/>
            <p:cNvSpPr/>
            <p:nvPr/>
          </p:nvSpPr>
          <p:spPr>
            <a:xfrm>
              <a:off x="827584" y="1832944"/>
              <a:ext cx="1670586" cy="1440160"/>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弧形 14"/>
            <p:cNvSpPr/>
            <p:nvPr/>
          </p:nvSpPr>
          <p:spPr>
            <a:xfrm>
              <a:off x="1083553" y="1973701"/>
              <a:ext cx="1158645" cy="1158645"/>
            </a:xfrm>
            <a:prstGeom prst="arc">
              <a:avLst>
                <a:gd name="adj1" fmla="val 21436885"/>
                <a:gd name="adj2" fmla="val 18131189"/>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1157962" y="2368358"/>
              <a:ext cx="1084474" cy="426766"/>
            </a:xfrm>
            <a:prstGeom prst="rect">
              <a:avLst/>
            </a:prstGeom>
            <a:no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教师节</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17" name="组合 16"/>
          <p:cNvGrpSpPr/>
          <p:nvPr/>
        </p:nvGrpSpPr>
        <p:grpSpPr>
          <a:xfrm>
            <a:off x="3822833" y="875468"/>
            <a:ext cx="1338164" cy="1242862"/>
            <a:chOff x="827584" y="1832944"/>
            <a:chExt cx="1670586" cy="1440160"/>
          </a:xfrm>
          <a:solidFill>
            <a:srgbClr val="0070C0"/>
          </a:solidFill>
        </p:grpSpPr>
        <p:sp>
          <p:nvSpPr>
            <p:cNvPr id="18" name="六边形 17"/>
            <p:cNvSpPr/>
            <p:nvPr/>
          </p:nvSpPr>
          <p:spPr>
            <a:xfrm>
              <a:off x="827584" y="1832944"/>
              <a:ext cx="1670586" cy="14401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083553" y="1973701"/>
              <a:ext cx="1158645" cy="1158645"/>
            </a:xfrm>
            <a:prstGeom prst="arc">
              <a:avLst>
                <a:gd name="adj1" fmla="val 21436885"/>
                <a:gd name="adj2" fmla="val 18131189"/>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157962" y="2368358"/>
              <a:ext cx="1084474" cy="426766"/>
            </a:xfrm>
            <a:prstGeom prst="rect">
              <a:avLst/>
            </a:prstGeom>
            <a:grp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七夕节</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sp>
        <p:nvSpPr>
          <p:cNvPr id="26" name="TextBox 25"/>
          <p:cNvSpPr txBox="1"/>
          <p:nvPr/>
        </p:nvSpPr>
        <p:spPr>
          <a:xfrm>
            <a:off x="934085" y="2425065"/>
            <a:ext cx="1021080" cy="645160"/>
          </a:xfrm>
          <a:prstGeom prst="rect">
            <a:avLst/>
          </a:prstGeom>
          <a:noFill/>
        </p:spPr>
        <p:txBody>
          <a:bodyPr wrap="square" rtlCol="0">
            <a:spAutoFit/>
          </a:bodyPr>
          <a:lstStyle/>
          <a:p>
            <a:pPr algn="ctr"/>
            <a:r>
              <a:rPr lang="zh-CN" altLang="en-US" b="1" spc="-300" dirty="0">
                <a:latin typeface="Microsoft YaHei" panose="020B0503020204020204" pitchFamily="34" charset="-122"/>
                <a:ea typeface="Microsoft YaHei" panose="020B0503020204020204" pitchFamily="34" charset="-122"/>
                <a:cs typeface="Verdana" panose="020B0604030504040204" pitchFamily="34" charset="0"/>
              </a:rPr>
              <a:t>动销门店</a:t>
            </a:r>
            <a:endParaRPr lang="zh-CN" altLang="en-US" b="1" spc="-300" dirty="0">
              <a:latin typeface="Microsoft YaHei" panose="020B0503020204020204" pitchFamily="34" charset="-122"/>
              <a:ea typeface="Microsoft YaHei" panose="020B0503020204020204" pitchFamily="34" charset="-122"/>
              <a:cs typeface="Verdana" panose="020B0604030504040204" pitchFamily="34" charset="0"/>
            </a:endParaRPr>
          </a:p>
          <a:p>
            <a:pPr algn="ctr"/>
            <a:r>
              <a:rPr lang="en-US" altLang="zh-CN" b="1" spc="-300" dirty="0">
                <a:latin typeface="Microsoft YaHei" panose="020B0503020204020204" pitchFamily="34" charset="-122"/>
                <a:ea typeface="Microsoft YaHei" panose="020B0503020204020204" pitchFamily="34" charset="-122"/>
                <a:cs typeface="Verdana" panose="020B0604030504040204" pitchFamily="34" charset="0"/>
              </a:rPr>
              <a:t>148</a:t>
            </a:r>
            <a:endParaRPr lang="en-US" altLang="zh-CN" b="1" spc="-300" dirty="0">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8" name="TextBox 27"/>
          <p:cNvSpPr txBox="1"/>
          <p:nvPr/>
        </p:nvSpPr>
        <p:spPr>
          <a:xfrm>
            <a:off x="4027805" y="2425065"/>
            <a:ext cx="1071245" cy="645160"/>
          </a:xfrm>
          <a:prstGeom prst="rect">
            <a:avLst/>
          </a:prstGeom>
          <a:noFill/>
        </p:spPr>
        <p:txBody>
          <a:bodyPr wrap="square" rtlCol="0">
            <a:spAutoFit/>
          </a:bodyPr>
          <a:lstStyle/>
          <a:p>
            <a:pPr algn="ctr"/>
            <a:r>
              <a:rPr lang="zh-CN" altLang="en-US" b="1" spc="-300" dirty="0">
                <a:latin typeface="Microsoft YaHei" panose="020B0503020204020204" pitchFamily="34" charset="-122"/>
                <a:ea typeface="Microsoft YaHei" panose="020B0503020204020204" pitchFamily="34" charset="-122"/>
                <a:cs typeface="Verdana" panose="020B0604030504040204" pitchFamily="34" charset="0"/>
              </a:rPr>
              <a:t>动销门店</a:t>
            </a:r>
            <a:endParaRPr lang="zh-CN" altLang="en-US" b="1" spc="-300" dirty="0">
              <a:latin typeface="Microsoft YaHei" panose="020B0503020204020204" pitchFamily="34" charset="-122"/>
              <a:ea typeface="Microsoft YaHei" panose="020B0503020204020204" pitchFamily="34" charset="-122"/>
              <a:cs typeface="Verdana" panose="020B0604030504040204" pitchFamily="34" charset="0"/>
            </a:endParaRPr>
          </a:p>
          <a:p>
            <a:pPr algn="ctr"/>
            <a:r>
              <a:rPr lang="en-US" altLang="zh-CN" b="1" spc="-300" dirty="0">
                <a:latin typeface="Microsoft YaHei" panose="020B0503020204020204" pitchFamily="34" charset="-122"/>
                <a:ea typeface="Microsoft YaHei" panose="020B0503020204020204" pitchFamily="34" charset="-122"/>
                <a:cs typeface="Verdana" panose="020B0604030504040204" pitchFamily="34" charset="0"/>
              </a:rPr>
              <a:t>155</a:t>
            </a:r>
            <a:endParaRPr lang="en-US" altLang="zh-CN" b="1" spc="-300" dirty="0">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32" name="TextBox 31"/>
          <p:cNvSpPr txBox="1"/>
          <p:nvPr/>
        </p:nvSpPr>
        <p:spPr>
          <a:xfrm>
            <a:off x="6931660" y="2425065"/>
            <a:ext cx="1073150" cy="645160"/>
          </a:xfrm>
          <a:prstGeom prst="rect">
            <a:avLst/>
          </a:prstGeom>
          <a:noFill/>
        </p:spPr>
        <p:txBody>
          <a:bodyPr wrap="square" rtlCol="0">
            <a:spAutoFit/>
          </a:bodyPr>
          <a:lstStyle/>
          <a:p>
            <a:pPr algn="ctr"/>
            <a:r>
              <a:rPr lang="zh-CN" altLang="en-US" b="1" spc="-300" dirty="0">
                <a:latin typeface="Microsoft YaHei" panose="020B0503020204020204" pitchFamily="34" charset="-122"/>
                <a:ea typeface="Microsoft YaHei" panose="020B0503020204020204" pitchFamily="34" charset="-122"/>
                <a:cs typeface="Verdana" panose="020B0604030504040204" pitchFamily="34" charset="0"/>
              </a:rPr>
              <a:t>动销门店</a:t>
            </a:r>
            <a:endParaRPr lang="zh-CN" altLang="en-US" b="1" spc="-300" dirty="0">
              <a:latin typeface="Microsoft YaHei" panose="020B0503020204020204" pitchFamily="34" charset="-122"/>
              <a:ea typeface="Microsoft YaHei" panose="020B0503020204020204" pitchFamily="34" charset="-122"/>
              <a:cs typeface="Verdana" panose="020B0604030504040204" pitchFamily="34" charset="0"/>
            </a:endParaRPr>
          </a:p>
          <a:p>
            <a:pPr algn="ctr"/>
            <a:r>
              <a:rPr lang="en-US" altLang="zh-CN" b="1" spc="-300" dirty="0">
                <a:latin typeface="Microsoft YaHei" panose="020B0503020204020204" pitchFamily="34" charset="-122"/>
                <a:ea typeface="Microsoft YaHei" panose="020B0503020204020204" pitchFamily="34" charset="-122"/>
                <a:cs typeface="Verdana" panose="020B0604030504040204" pitchFamily="34" charset="0"/>
              </a:rPr>
              <a:t>87</a:t>
            </a:r>
            <a:endParaRPr lang="en-US" altLang="zh-CN" b="1" spc="-300" dirty="0">
              <a:latin typeface="Microsoft YaHei" panose="020B0503020204020204" pitchFamily="34" charset="-122"/>
              <a:ea typeface="Microsoft YaHei" panose="020B0503020204020204" pitchFamily="34" charset="-122"/>
              <a:cs typeface="Verdana" panose="020B0604030504040204" pitchFamily="34" charset="0"/>
            </a:endParaRPr>
          </a:p>
        </p:txBody>
      </p:sp>
      <p:graphicFrame>
        <p:nvGraphicFramePr>
          <p:cNvPr id="5" name="图表 4"/>
          <p:cNvGraphicFramePr/>
          <p:nvPr/>
        </p:nvGraphicFramePr>
        <p:xfrm>
          <a:off x="3300095" y="2981325"/>
          <a:ext cx="2544445" cy="1866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33587" y="207819"/>
            <a:ext cx="32308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四类门店曝光转换系数</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grpSp>
        <p:nvGrpSpPr>
          <p:cNvPr id="14" name="组合 13"/>
          <p:cNvGrpSpPr/>
          <p:nvPr/>
        </p:nvGrpSpPr>
        <p:grpSpPr>
          <a:xfrm>
            <a:off x="2418606" y="1137824"/>
            <a:ext cx="1335309" cy="1335309"/>
            <a:chOff x="3192898" y="1619740"/>
            <a:chExt cx="1335309" cy="1335309"/>
          </a:xfrm>
        </p:grpSpPr>
        <p:sp>
          <p:nvSpPr>
            <p:cNvPr id="11" name="加号 10"/>
            <p:cNvSpPr/>
            <p:nvPr/>
          </p:nvSpPr>
          <p:spPr>
            <a:xfrm>
              <a:off x="3192898" y="1619740"/>
              <a:ext cx="1335309" cy="1335309"/>
            </a:xfrm>
            <a:prstGeom prst="mathPlus">
              <a:avLst>
                <a:gd name="adj1" fmla="val 55646"/>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473100" y="2096845"/>
              <a:ext cx="774065" cy="368300"/>
            </a:xfrm>
            <a:prstGeom prst="rect">
              <a:avLst/>
            </a:prstGeom>
            <a:noFill/>
            <a:scene3d>
              <a:camera prst="orthographicFront"/>
              <a:lightRig rig="threePt" dir="t"/>
            </a:scene3d>
            <a:sp3d>
              <a:bevelT prst="angle"/>
            </a:sp3d>
          </p:spPr>
          <p:txBody>
            <a:bodyPr wrap="none" rtlCol="0">
              <a:spAutoFit/>
            </a:bodyPr>
            <a:lstStyle/>
            <a:p>
              <a:r>
                <a:rPr lang="en-US" dirty="0" smtClean="0">
                  <a:solidFill>
                    <a:schemeClr val="bg1"/>
                  </a:solidFill>
                  <a:latin typeface="Microsoft YaHei" panose="020B0503020204020204" pitchFamily="34" charset="-122"/>
                  <a:ea typeface="Microsoft YaHei" panose="020B0503020204020204" pitchFamily="34" charset="-122"/>
                </a:rPr>
                <a:t>0.039</a:t>
              </a:r>
              <a:endParaRPr lang="en-US" dirty="0" smtClean="0">
                <a:solidFill>
                  <a:schemeClr val="bg1"/>
                </a:solidFill>
                <a:latin typeface="Microsoft YaHei" panose="020B0503020204020204" pitchFamily="34" charset="-122"/>
                <a:ea typeface="Microsoft YaHei" panose="020B0503020204020204" pitchFamily="34" charset="-122"/>
              </a:endParaRPr>
            </a:p>
          </p:txBody>
        </p:sp>
      </p:grpSp>
      <p:sp>
        <p:nvSpPr>
          <p:cNvPr id="25" name="TextBox 24"/>
          <p:cNvSpPr txBox="1"/>
          <p:nvPr/>
        </p:nvSpPr>
        <p:spPr>
          <a:xfrm>
            <a:off x="1385069" y="2728429"/>
            <a:ext cx="614680" cy="245110"/>
          </a:xfrm>
          <a:prstGeom prst="rect">
            <a:avLst/>
          </a:prstGeom>
          <a:noFill/>
        </p:spPr>
        <p:txBody>
          <a:bodyPr wrap="none" rtlCol="0">
            <a:spAutoFit/>
          </a:bodyPr>
          <a:lstStyle/>
          <a:p>
            <a:r>
              <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rPr>
              <a:t>一级门店</a:t>
            </a:r>
            <a:endPar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7" name="TextBox 26"/>
          <p:cNvSpPr txBox="1"/>
          <p:nvPr/>
        </p:nvSpPr>
        <p:spPr>
          <a:xfrm>
            <a:off x="7049464" y="4783412"/>
            <a:ext cx="614680" cy="245110"/>
          </a:xfrm>
          <a:prstGeom prst="rect">
            <a:avLst/>
          </a:prstGeom>
          <a:noFill/>
        </p:spPr>
        <p:txBody>
          <a:bodyPr wrap="none" rtlCol="0">
            <a:spAutoFit/>
          </a:bodyPr>
          <a:lstStyle/>
          <a:p>
            <a:r>
              <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rPr>
              <a:t>四级门店</a:t>
            </a:r>
            <a:endPar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9" name="TextBox 28"/>
          <p:cNvSpPr txBox="1"/>
          <p:nvPr/>
        </p:nvSpPr>
        <p:spPr>
          <a:xfrm>
            <a:off x="7049464" y="2728565"/>
            <a:ext cx="538480" cy="245110"/>
          </a:xfrm>
          <a:prstGeom prst="rect">
            <a:avLst/>
          </a:prstGeom>
          <a:noFill/>
        </p:spPr>
        <p:txBody>
          <a:bodyPr wrap="none" rtlCol="0">
            <a:spAutoFit/>
          </a:bodyPr>
          <a:lstStyle/>
          <a:p>
            <a:r>
              <a:rPr lang="zh-CN" altLang="en-US" sz="1000" b="1" spc="-30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rPr>
              <a:t>三级门店</a:t>
            </a:r>
            <a:endParaRPr lang="zh-CN" altLang="en-US" sz="1000" b="1" spc="-30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endParaRPr>
          </a:p>
        </p:txBody>
      </p:sp>
      <p:grpSp>
        <p:nvGrpSpPr>
          <p:cNvPr id="13" name="组合 12"/>
          <p:cNvGrpSpPr/>
          <p:nvPr/>
        </p:nvGrpSpPr>
        <p:grpSpPr>
          <a:xfrm>
            <a:off x="4987040" y="1130839"/>
            <a:ext cx="1335309" cy="1335309"/>
            <a:chOff x="4488703" y="1401494"/>
            <a:chExt cx="1335309" cy="1335309"/>
          </a:xfrm>
        </p:grpSpPr>
        <p:sp>
          <p:nvSpPr>
            <p:cNvPr id="32" name="加号 31"/>
            <p:cNvSpPr/>
            <p:nvPr/>
          </p:nvSpPr>
          <p:spPr>
            <a:xfrm>
              <a:off x="4488703" y="1401494"/>
              <a:ext cx="1335309" cy="1335309"/>
            </a:xfrm>
            <a:prstGeom prst="mathPlus">
              <a:avLst>
                <a:gd name="adj1" fmla="val 5564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7"/>
            <p:cNvSpPr txBox="1"/>
            <p:nvPr/>
          </p:nvSpPr>
          <p:spPr>
            <a:xfrm>
              <a:off x="4633618" y="1515150"/>
              <a:ext cx="309880" cy="1106805"/>
            </a:xfrm>
            <a:prstGeom prst="rect">
              <a:avLst/>
            </a:prstGeom>
            <a:noFill/>
          </p:spPr>
          <p:txBody>
            <a:bodyPr wrap="none" rtlCol="0">
              <a:spAutoFit/>
            </a:bodyPr>
            <a:lstStyle/>
            <a:p>
              <a:endParaRPr lang="zh-CN" altLang="en-US" sz="6600" dirty="0">
                <a:solidFill>
                  <a:schemeClr val="bg1"/>
                </a:solidFill>
                <a:latin typeface="Microsoft YaHei" panose="020B0503020204020204" pitchFamily="34" charset="-122"/>
                <a:ea typeface="Microsoft YaHei" panose="020B0503020204020204" pitchFamily="34" charset="-122"/>
              </a:endParaRPr>
            </a:p>
          </p:txBody>
        </p:sp>
      </p:grpSp>
      <p:sp>
        <p:nvSpPr>
          <p:cNvPr id="38" name="加号 37"/>
          <p:cNvSpPr/>
          <p:nvPr/>
        </p:nvSpPr>
        <p:spPr>
          <a:xfrm>
            <a:off x="2418715" y="3094355"/>
            <a:ext cx="1335405" cy="1335405"/>
          </a:xfrm>
          <a:prstGeom prst="mathPlus">
            <a:avLst>
              <a:gd name="adj1" fmla="val 5564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053080" y="3088845"/>
            <a:ext cx="1335309" cy="1335309"/>
            <a:chOff x="4478913" y="2593281"/>
            <a:chExt cx="1335309" cy="1335309"/>
          </a:xfrm>
        </p:grpSpPr>
        <p:sp>
          <p:nvSpPr>
            <p:cNvPr id="44" name="加号 43"/>
            <p:cNvSpPr/>
            <p:nvPr/>
          </p:nvSpPr>
          <p:spPr>
            <a:xfrm>
              <a:off x="4478913" y="2593281"/>
              <a:ext cx="1335309" cy="1335309"/>
            </a:xfrm>
            <a:prstGeom prst="mathPlus">
              <a:avLst>
                <a:gd name="adj1" fmla="val 55646"/>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7"/>
            <p:cNvSpPr txBox="1"/>
            <p:nvPr/>
          </p:nvSpPr>
          <p:spPr>
            <a:xfrm>
              <a:off x="4635851" y="2599216"/>
              <a:ext cx="309880" cy="1322070"/>
            </a:xfrm>
            <a:prstGeom prst="rect">
              <a:avLst/>
            </a:prstGeom>
            <a:noFill/>
            <a:scene3d>
              <a:camera prst="orthographicFront"/>
              <a:lightRig rig="threePt" dir="t"/>
            </a:scene3d>
            <a:sp3d>
              <a:bevelT w="165100" prst="coolSlant"/>
            </a:sp3d>
          </p:spPr>
          <p:txBody>
            <a:bodyPr wrap="none" rtlCol="0">
              <a:spAutoFit/>
            </a:bodyPr>
            <a:lstStyle/>
            <a:p>
              <a:endParaRPr lang="zh-CN" altLang="en-US" sz="8000" dirty="0">
                <a:solidFill>
                  <a:schemeClr val="bg1"/>
                </a:solidFill>
                <a:latin typeface="Microsoft YaHei" panose="020B0503020204020204" pitchFamily="34" charset="-122"/>
                <a:ea typeface="Microsoft YaHei" panose="020B0503020204020204" pitchFamily="34" charset="-122"/>
              </a:endParaRPr>
            </a:p>
          </p:txBody>
        </p:sp>
      </p:grpSp>
      <p:pic>
        <p:nvPicPr>
          <p:cNvPr id="5" name="图片 4" descr="下载"/>
          <p:cNvPicPr>
            <a:picLocks noChangeAspect="1"/>
          </p:cNvPicPr>
          <p:nvPr/>
        </p:nvPicPr>
        <p:blipFill>
          <a:blip r:embed="rId1"/>
          <a:stretch>
            <a:fillRect/>
          </a:stretch>
        </p:blipFill>
        <p:spPr>
          <a:xfrm>
            <a:off x="733425" y="875030"/>
            <a:ext cx="1897380" cy="1853565"/>
          </a:xfrm>
          <a:prstGeom prst="rect">
            <a:avLst/>
          </a:prstGeom>
        </p:spPr>
      </p:pic>
      <p:pic>
        <p:nvPicPr>
          <p:cNvPr id="9" name="图片 8" descr="下载 (1)"/>
          <p:cNvPicPr>
            <a:picLocks noChangeAspect="1"/>
          </p:cNvPicPr>
          <p:nvPr/>
        </p:nvPicPr>
        <p:blipFill>
          <a:blip r:embed="rId2"/>
          <a:stretch>
            <a:fillRect/>
          </a:stretch>
        </p:blipFill>
        <p:spPr>
          <a:xfrm>
            <a:off x="743585" y="2973705"/>
            <a:ext cx="1897380" cy="1809750"/>
          </a:xfrm>
          <a:prstGeom prst="rect">
            <a:avLst/>
          </a:prstGeom>
        </p:spPr>
      </p:pic>
      <p:sp>
        <p:nvSpPr>
          <p:cNvPr id="15" name="TextBox 24"/>
          <p:cNvSpPr txBox="1"/>
          <p:nvPr/>
        </p:nvSpPr>
        <p:spPr>
          <a:xfrm>
            <a:off x="1385704" y="4783289"/>
            <a:ext cx="614680" cy="245110"/>
          </a:xfrm>
          <a:prstGeom prst="rect">
            <a:avLst/>
          </a:prstGeom>
          <a:noFill/>
        </p:spPr>
        <p:txBody>
          <a:bodyPr wrap="none" rtlCol="0">
            <a:spAutoFit/>
          </a:bodyPr>
          <a:p>
            <a:r>
              <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rPr>
              <a:t>二级门店</a:t>
            </a:r>
            <a:endParaRPr lang="zh-CN" altLang="en-US" sz="1000" b="1" spc="-15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endParaRPr>
          </a:p>
        </p:txBody>
      </p:sp>
      <p:pic>
        <p:nvPicPr>
          <p:cNvPr id="16" name="图片 15" descr="下载 (2)"/>
          <p:cNvPicPr>
            <a:picLocks noChangeAspect="1"/>
          </p:cNvPicPr>
          <p:nvPr/>
        </p:nvPicPr>
        <p:blipFill>
          <a:blip r:embed="rId3"/>
          <a:stretch>
            <a:fillRect/>
          </a:stretch>
        </p:blipFill>
        <p:spPr>
          <a:xfrm>
            <a:off x="6388735" y="875665"/>
            <a:ext cx="1859915" cy="1859915"/>
          </a:xfrm>
          <a:prstGeom prst="rect">
            <a:avLst/>
          </a:prstGeom>
        </p:spPr>
      </p:pic>
      <p:pic>
        <p:nvPicPr>
          <p:cNvPr id="17" name="图片 16" descr="下载 (3)"/>
          <p:cNvPicPr>
            <a:picLocks noChangeAspect="1"/>
          </p:cNvPicPr>
          <p:nvPr/>
        </p:nvPicPr>
        <p:blipFill>
          <a:blip r:embed="rId4"/>
          <a:stretch>
            <a:fillRect/>
          </a:stretch>
        </p:blipFill>
        <p:spPr>
          <a:xfrm>
            <a:off x="6400165" y="2934970"/>
            <a:ext cx="1848485" cy="1848485"/>
          </a:xfrm>
          <a:prstGeom prst="rect">
            <a:avLst/>
          </a:prstGeom>
        </p:spPr>
      </p:pic>
      <p:sp>
        <p:nvSpPr>
          <p:cNvPr id="19" name="TextBox 7"/>
          <p:cNvSpPr txBox="1"/>
          <p:nvPr/>
        </p:nvSpPr>
        <p:spPr>
          <a:xfrm>
            <a:off x="2700078" y="3572634"/>
            <a:ext cx="774065" cy="368300"/>
          </a:xfrm>
          <a:prstGeom prst="rect">
            <a:avLst/>
          </a:prstGeom>
          <a:noFill/>
          <a:scene3d>
            <a:camera prst="orthographicFront"/>
            <a:lightRig rig="threePt" dir="t"/>
          </a:scene3d>
          <a:sp3d>
            <a:bevelT prst="angle"/>
          </a:sp3d>
        </p:spPr>
        <p:txBody>
          <a:bodyPr wrap="none" rtlCol="0">
            <a:spAutoFit/>
          </a:bodyPr>
          <a:p>
            <a:r>
              <a:rPr lang="en-US" dirty="0" smtClean="0">
                <a:solidFill>
                  <a:schemeClr val="bg1"/>
                </a:solidFill>
                <a:latin typeface="Microsoft YaHei" panose="020B0503020204020204" pitchFamily="34" charset="-122"/>
                <a:ea typeface="Microsoft YaHei" panose="020B0503020204020204" pitchFamily="34" charset="-122"/>
              </a:rPr>
              <a:t>0.038</a:t>
            </a:r>
            <a:endParaRPr lang="en-US" dirty="0" smtClean="0">
              <a:solidFill>
                <a:schemeClr val="bg1"/>
              </a:solidFill>
              <a:latin typeface="Microsoft YaHei" panose="020B0503020204020204" pitchFamily="34" charset="-122"/>
              <a:ea typeface="Microsoft YaHei" panose="020B0503020204020204" pitchFamily="34" charset="-122"/>
            </a:endParaRPr>
          </a:p>
        </p:txBody>
      </p:sp>
      <p:sp>
        <p:nvSpPr>
          <p:cNvPr id="20" name="TextBox 7"/>
          <p:cNvSpPr txBox="1"/>
          <p:nvPr/>
        </p:nvSpPr>
        <p:spPr>
          <a:xfrm>
            <a:off x="5334693" y="3578349"/>
            <a:ext cx="774065" cy="368300"/>
          </a:xfrm>
          <a:prstGeom prst="rect">
            <a:avLst/>
          </a:prstGeom>
          <a:noFill/>
          <a:scene3d>
            <a:camera prst="orthographicFront"/>
            <a:lightRig rig="threePt" dir="t"/>
          </a:scene3d>
          <a:sp3d>
            <a:bevelT prst="angle"/>
          </a:sp3d>
        </p:spPr>
        <p:txBody>
          <a:bodyPr wrap="none" rtlCol="0">
            <a:spAutoFit/>
          </a:bodyPr>
          <a:p>
            <a:r>
              <a:rPr lang="en-US" dirty="0" smtClean="0">
                <a:solidFill>
                  <a:schemeClr val="bg1"/>
                </a:solidFill>
                <a:latin typeface="Microsoft YaHei" panose="020B0503020204020204" pitchFamily="34" charset="-122"/>
                <a:ea typeface="Microsoft YaHei" panose="020B0503020204020204" pitchFamily="34" charset="-122"/>
              </a:rPr>
              <a:t>0.045</a:t>
            </a:r>
            <a:endParaRPr lang="en-US" dirty="0" smtClean="0">
              <a:solidFill>
                <a:schemeClr val="bg1"/>
              </a:solidFill>
              <a:latin typeface="Microsoft YaHei" panose="020B0503020204020204" pitchFamily="34" charset="-122"/>
              <a:ea typeface="Microsoft YaHei" panose="020B0503020204020204" pitchFamily="34" charset="-122"/>
            </a:endParaRPr>
          </a:p>
        </p:txBody>
      </p:sp>
      <p:sp>
        <p:nvSpPr>
          <p:cNvPr id="23" name="TextBox 7"/>
          <p:cNvSpPr txBox="1"/>
          <p:nvPr/>
        </p:nvSpPr>
        <p:spPr>
          <a:xfrm>
            <a:off x="5335328" y="1621914"/>
            <a:ext cx="640080" cy="368300"/>
          </a:xfrm>
          <a:prstGeom prst="rect">
            <a:avLst/>
          </a:prstGeom>
          <a:noFill/>
          <a:scene3d>
            <a:camera prst="orthographicFront"/>
            <a:lightRig rig="threePt" dir="t"/>
          </a:scene3d>
          <a:sp3d>
            <a:bevelT prst="angle"/>
          </a:sp3d>
        </p:spPr>
        <p:txBody>
          <a:bodyPr wrap="none" rtlCol="0">
            <a:spAutoFit/>
          </a:bodyPr>
          <a:p>
            <a:r>
              <a:rPr lang="en-US" dirty="0" smtClean="0">
                <a:solidFill>
                  <a:schemeClr val="bg1"/>
                </a:solidFill>
                <a:latin typeface="Microsoft YaHei" panose="020B0503020204020204" pitchFamily="34" charset="-122"/>
                <a:ea typeface="Microsoft YaHei" panose="020B0503020204020204" pitchFamily="34" charset="-122"/>
              </a:rPr>
              <a:t>0.18</a:t>
            </a:r>
            <a:endParaRPr lang="en-US" dirty="0" smtClean="0">
              <a:solidFill>
                <a:schemeClr val="bg1"/>
              </a:solidFill>
              <a:latin typeface="Microsoft YaHei" panose="020B0503020204020204" pitchFamily="34" charset="-122"/>
              <a:ea typeface="Microsoft YaHei" panose="020B0503020204020204" pitchFamily="34" charset="-122"/>
            </a:endParaRPr>
          </a:p>
        </p:txBody>
      </p:sp>
      <p:sp>
        <p:nvSpPr>
          <p:cNvPr id="30" name="TextBox 29"/>
          <p:cNvSpPr txBox="1"/>
          <p:nvPr/>
        </p:nvSpPr>
        <p:spPr>
          <a:xfrm>
            <a:off x="3563620" y="1130935"/>
            <a:ext cx="1568450" cy="3622675"/>
          </a:xfrm>
          <a:prstGeom prst="rect">
            <a:avLst/>
          </a:prstGeom>
          <a:noFill/>
        </p:spPr>
        <p:txBody>
          <a:bodyPr wrap="square" rtlCol="0">
            <a:spAutoFit/>
          </a:bodyPr>
          <a:p>
            <a:pPr>
              <a:lnSpc>
                <a:spcPct val="150000"/>
              </a:lnSpc>
            </a:pPr>
            <a:r>
              <a:rPr lang="zh-CN" altLang="en-US" sz="900" dirty="0">
                <a:latin typeface="Microsoft YaHei" panose="020B0503020204020204" pitchFamily="34" charset="-122"/>
                <a:ea typeface="Microsoft YaHei" panose="020B0503020204020204" pitchFamily="34" charset="-122"/>
              </a:rPr>
              <a:t>四个图中代表着四个等级的情况，而每一个蓝色的点都代表着一个门店，点上面的线就是代表大部分门店根据纵横轴的情况的增长情况，斜线斜率越高，代表上升越快，也就是曝光人数增加的越多，访问人数就更多。图旁边就是各个情况的转化系数，比如第一类情况，每增长</a:t>
            </a:r>
            <a:r>
              <a:rPr lang="en-US" altLang="zh-CN" sz="900" dirty="0">
                <a:latin typeface="Microsoft YaHei" panose="020B0503020204020204" pitchFamily="34" charset="-122"/>
                <a:ea typeface="Microsoft YaHei" panose="020B0503020204020204" pitchFamily="34" charset="-122"/>
              </a:rPr>
              <a:t>1000</a:t>
            </a:r>
            <a:r>
              <a:rPr lang="zh-CN" altLang="en-US" sz="900" dirty="0">
                <a:latin typeface="Microsoft YaHei" panose="020B0503020204020204" pitchFamily="34" charset="-122"/>
                <a:ea typeface="Microsoft YaHei" panose="020B0503020204020204" pitchFamily="34" charset="-122"/>
              </a:rPr>
              <a:t>的曝光，就会增加</a:t>
            </a:r>
            <a:r>
              <a:rPr lang="en-US" altLang="zh-CN" sz="900" dirty="0">
                <a:latin typeface="Microsoft YaHei" panose="020B0503020204020204" pitchFamily="34" charset="-122"/>
                <a:ea typeface="Microsoft YaHei" panose="020B0503020204020204" pitchFamily="34" charset="-122"/>
              </a:rPr>
              <a:t>39</a:t>
            </a:r>
            <a:r>
              <a:rPr lang="zh-CN" altLang="en-US" sz="900" dirty="0">
                <a:latin typeface="Microsoft YaHei" panose="020B0503020204020204" pitchFamily="34" charset="-122"/>
                <a:ea typeface="Microsoft YaHei" panose="020B0503020204020204" pitchFamily="34" charset="-122"/>
              </a:rPr>
              <a:t>个访问人数，值得注意的是图中的系数线是为了直观查看门店与线的重复情况，并不是那一条线看着越斜上涨程度越大，要综合曝光人数和访问人数进行查看</a:t>
            </a:r>
            <a:endParaRPr lang="zh-CN" altLang="en-US" sz="9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22157" y="55419"/>
            <a:ext cx="20116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八月门店分类</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4" name="TextBox 3"/>
          <p:cNvSpPr txBox="1"/>
          <p:nvPr/>
        </p:nvSpPr>
        <p:spPr>
          <a:xfrm>
            <a:off x="716794" y="567881"/>
            <a:ext cx="2897909" cy="307777"/>
          </a:xfrm>
          <a:prstGeom prst="rect">
            <a:avLst/>
          </a:prstGeom>
          <a:noFill/>
        </p:spPr>
        <p:txBody>
          <a:bodyPr wrap="none" rtlCol="0">
            <a:spAutoFit/>
          </a:bodyPr>
          <a:lstStyle/>
          <a:p>
            <a:r>
              <a:rPr lang="en-US" altLang="zh-CN" sz="1400" b="1" dirty="0" smtClean="0">
                <a:latin typeface="Microsoft YaHei" panose="020B0503020204020204" pitchFamily="34" charset="-122"/>
                <a:ea typeface="Microsoft YaHei" panose="020B0503020204020204" pitchFamily="34" charset="-122"/>
              </a:rPr>
              <a:t>INPUTYOURGOODIDEASHERE</a:t>
            </a:r>
            <a:endParaRPr lang="zh-CN" altLang="en-US" sz="1400" b="1" dirty="0">
              <a:latin typeface="Microsoft YaHei" panose="020B0503020204020204" pitchFamily="34" charset="-122"/>
              <a:ea typeface="Microsoft YaHei" panose="020B0503020204020204" pitchFamily="34" charset="-122"/>
            </a:endParaRPr>
          </a:p>
        </p:txBody>
      </p:sp>
      <p:cxnSp>
        <p:nvCxnSpPr>
          <p:cNvPr id="6" name="直接连接符 5"/>
          <p:cNvCxnSpPr/>
          <p:nvPr/>
        </p:nvCxnSpPr>
        <p:spPr>
          <a:xfrm>
            <a:off x="179512" y="1626246"/>
            <a:ext cx="8964488"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55220" y="1559597"/>
            <a:ext cx="149072" cy="14907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70238" y="1559597"/>
            <a:ext cx="149072" cy="14907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85256" y="1559597"/>
            <a:ext cx="149072" cy="14907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200273" y="1559597"/>
            <a:ext cx="149072" cy="14907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246342" y="1224115"/>
            <a:ext cx="792480" cy="275590"/>
          </a:xfrm>
          <a:prstGeom prst="rect">
            <a:avLst/>
          </a:prstGeom>
          <a:noFill/>
        </p:spPr>
        <p:txBody>
          <a:bodyPr wrap="none" rtlCol="0">
            <a:spAutoFit/>
          </a:bodyPr>
          <a:lstStyle/>
          <a:p>
            <a:r>
              <a:rPr lang="zh-CN" altLang="en-US" sz="1200" b="1" dirty="0">
                <a:solidFill>
                  <a:srgbClr val="0070C0"/>
                </a:solidFill>
                <a:latin typeface="Microsoft YaHei" panose="020B0503020204020204" pitchFamily="34" charset="-122"/>
                <a:ea typeface="Microsoft YaHei" panose="020B0503020204020204" pitchFamily="34" charset="-122"/>
              </a:rPr>
              <a:t>一级门店</a:t>
            </a:r>
            <a:endParaRPr lang="zh-CN" altLang="en-US" sz="1200" b="1" dirty="0">
              <a:solidFill>
                <a:srgbClr val="0070C0"/>
              </a:solidFill>
              <a:latin typeface="Microsoft YaHei" panose="020B0503020204020204" pitchFamily="34" charset="-122"/>
              <a:ea typeface="Microsoft YaHei" panose="020B0503020204020204" pitchFamily="34" charset="-122"/>
            </a:endParaRPr>
          </a:p>
        </p:txBody>
      </p:sp>
      <p:sp>
        <p:nvSpPr>
          <p:cNvPr id="18" name="TextBox 17"/>
          <p:cNvSpPr txBox="1"/>
          <p:nvPr/>
        </p:nvSpPr>
        <p:spPr>
          <a:xfrm>
            <a:off x="4852564" y="1224115"/>
            <a:ext cx="792480" cy="275590"/>
          </a:xfrm>
          <a:prstGeom prst="rect">
            <a:avLst/>
          </a:prstGeom>
          <a:noFill/>
        </p:spPr>
        <p:txBody>
          <a:bodyPr wrap="none" rtlCol="0">
            <a:spAutoFit/>
          </a:bodyPr>
          <a:lstStyle/>
          <a:p>
            <a:r>
              <a:rPr lang="zh-CN" altLang="en-US" sz="1200" b="1" dirty="0">
                <a:solidFill>
                  <a:srgbClr val="0070C0"/>
                </a:solidFill>
                <a:latin typeface="Microsoft YaHei" panose="020B0503020204020204" pitchFamily="34" charset="-122"/>
                <a:ea typeface="Microsoft YaHei" panose="020B0503020204020204" pitchFamily="34" charset="-122"/>
              </a:rPr>
              <a:t>三级门店</a:t>
            </a:r>
            <a:endParaRPr lang="zh-CN" altLang="en-US" sz="1200" b="1" dirty="0">
              <a:solidFill>
                <a:srgbClr val="0070C0"/>
              </a:solidFill>
              <a:latin typeface="Microsoft YaHei" panose="020B0503020204020204" pitchFamily="34" charset="-122"/>
              <a:ea typeface="Microsoft YaHei" panose="020B0503020204020204" pitchFamily="34" charset="-122"/>
            </a:endParaRPr>
          </a:p>
        </p:txBody>
      </p:sp>
      <p:sp>
        <p:nvSpPr>
          <p:cNvPr id="19" name="TextBox 18"/>
          <p:cNvSpPr txBox="1"/>
          <p:nvPr/>
        </p:nvSpPr>
        <p:spPr>
          <a:xfrm>
            <a:off x="3053766" y="1224115"/>
            <a:ext cx="792480" cy="275590"/>
          </a:xfrm>
          <a:prstGeom prst="rect">
            <a:avLst/>
          </a:prstGeom>
          <a:noFill/>
        </p:spPr>
        <p:txBody>
          <a:bodyPr wrap="none" rtlCol="0">
            <a:spAutoFit/>
          </a:bodyPr>
          <a:lstStyle/>
          <a:p>
            <a:r>
              <a:rPr lang="zh-CN" altLang="en-US" sz="1200" b="1" dirty="0" smtClean="0">
                <a:solidFill>
                  <a:srgbClr val="002060"/>
                </a:solidFill>
                <a:latin typeface="Microsoft YaHei" panose="020B0503020204020204" pitchFamily="34" charset="-122"/>
                <a:ea typeface="Microsoft YaHei" panose="020B0503020204020204" pitchFamily="34" charset="-122"/>
              </a:rPr>
              <a:t>二级门店</a:t>
            </a:r>
            <a:endParaRPr lang="zh-CN" altLang="en-US" sz="1200" b="1" dirty="0">
              <a:solidFill>
                <a:srgbClr val="002060"/>
              </a:solidFill>
              <a:latin typeface="Microsoft YaHei" panose="020B0503020204020204" pitchFamily="34" charset="-122"/>
              <a:ea typeface="Microsoft YaHei" panose="020B0503020204020204" pitchFamily="34" charset="-122"/>
            </a:endParaRPr>
          </a:p>
        </p:txBody>
      </p:sp>
      <p:sp>
        <p:nvSpPr>
          <p:cNvPr id="20" name="TextBox 19"/>
          <p:cNvSpPr txBox="1"/>
          <p:nvPr/>
        </p:nvSpPr>
        <p:spPr>
          <a:xfrm>
            <a:off x="6668615" y="1224115"/>
            <a:ext cx="792480" cy="275590"/>
          </a:xfrm>
          <a:prstGeom prst="rect">
            <a:avLst/>
          </a:prstGeom>
          <a:noFill/>
        </p:spPr>
        <p:txBody>
          <a:bodyPr wrap="none" rtlCol="0">
            <a:spAutoFit/>
          </a:bodyPr>
          <a:lstStyle/>
          <a:p>
            <a:r>
              <a:rPr lang="zh-CN" altLang="en-US" sz="1200" b="1" dirty="0">
                <a:solidFill>
                  <a:srgbClr val="002060"/>
                </a:solidFill>
                <a:latin typeface="Microsoft YaHei" panose="020B0503020204020204" pitchFamily="34" charset="-122"/>
                <a:ea typeface="Microsoft YaHei" panose="020B0503020204020204" pitchFamily="34" charset="-122"/>
              </a:rPr>
              <a:t>四级门店</a:t>
            </a:r>
            <a:endParaRPr lang="zh-CN" altLang="en-US" sz="1200" b="1" dirty="0">
              <a:solidFill>
                <a:srgbClr val="002060"/>
              </a:solidFill>
              <a:latin typeface="Microsoft YaHei" panose="020B0503020204020204" pitchFamily="34" charset="-122"/>
              <a:ea typeface="Microsoft YaHei" panose="020B0503020204020204" pitchFamily="34" charset="-122"/>
            </a:endParaRPr>
          </a:p>
        </p:txBody>
      </p:sp>
      <p:sp>
        <p:nvSpPr>
          <p:cNvPr id="29" name="TextBox 28"/>
          <p:cNvSpPr txBox="1"/>
          <p:nvPr/>
        </p:nvSpPr>
        <p:spPr>
          <a:xfrm>
            <a:off x="948690" y="1972310"/>
            <a:ext cx="1763395" cy="1198880"/>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意向转化人数：</a:t>
            </a:r>
            <a:r>
              <a:rPr lang="en-US" altLang="zh-CN" sz="1200" dirty="0">
                <a:latin typeface="Microsoft YaHei" panose="020B0503020204020204" pitchFamily="34" charset="-122"/>
                <a:ea typeface="Microsoft YaHei" panose="020B0503020204020204" pitchFamily="34" charset="-122"/>
              </a:rPr>
              <a:t>1106</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门店总数：</a:t>
            </a:r>
            <a:r>
              <a:rPr lang="en-US" altLang="zh-CN" sz="1200" dirty="0">
                <a:latin typeface="Microsoft YaHei" panose="020B0503020204020204" pitchFamily="34" charset="-122"/>
                <a:ea typeface="Microsoft YaHei" panose="020B0503020204020204" pitchFamily="34" charset="-122"/>
              </a:rPr>
              <a:t>42</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平均门店转换人数：</a:t>
            </a:r>
            <a:r>
              <a:rPr lang="en-US" altLang="zh-CN" sz="1200" dirty="0">
                <a:latin typeface="Microsoft YaHei" panose="020B0503020204020204" pitchFamily="34" charset="-122"/>
                <a:ea typeface="Microsoft YaHei" panose="020B0503020204020204" pitchFamily="34" charset="-122"/>
              </a:rPr>
              <a:t>26</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门店转化方差：</a:t>
            </a:r>
            <a:r>
              <a:rPr lang="en-US" altLang="zh-CN" sz="1200" dirty="0">
                <a:latin typeface="Microsoft YaHei" panose="020B0503020204020204" pitchFamily="34" charset="-122"/>
                <a:ea typeface="Microsoft YaHei" panose="020B0503020204020204" pitchFamily="34" charset="-122"/>
              </a:rPr>
              <a:t>25</a:t>
            </a:r>
            <a:endParaRPr lang="en-US" altLang="zh-CN" sz="1200" dirty="0">
              <a:latin typeface="Microsoft YaHei" panose="020B0503020204020204" pitchFamily="34" charset="-122"/>
              <a:ea typeface="Microsoft YaHei" panose="020B0503020204020204" pitchFamily="34" charset="-122"/>
            </a:endParaRPr>
          </a:p>
        </p:txBody>
      </p:sp>
      <p:sp>
        <p:nvSpPr>
          <p:cNvPr id="30" name="TextBox 29"/>
          <p:cNvSpPr txBox="1"/>
          <p:nvPr/>
        </p:nvSpPr>
        <p:spPr>
          <a:xfrm>
            <a:off x="2755900" y="1972310"/>
            <a:ext cx="1777365" cy="1198880"/>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sym typeface="+mn-ea"/>
              </a:rPr>
              <a:t>意向转化人数：</a:t>
            </a:r>
            <a:r>
              <a:rPr lang="en-US" altLang="zh-CN" sz="1200" dirty="0">
                <a:latin typeface="Microsoft YaHei" panose="020B0503020204020204" pitchFamily="34" charset="-122"/>
                <a:ea typeface="Microsoft YaHei" panose="020B0503020204020204" pitchFamily="34" charset="-122"/>
                <a:sym typeface="+mn-ea"/>
              </a:rPr>
              <a:t>929</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门店总数：</a:t>
            </a:r>
            <a:r>
              <a:rPr lang="en-US" altLang="zh-CN" sz="1200" dirty="0">
                <a:latin typeface="Microsoft YaHei" panose="020B0503020204020204" pitchFamily="34" charset="-122"/>
                <a:ea typeface="Microsoft YaHei" panose="020B0503020204020204" pitchFamily="34" charset="-122"/>
                <a:sym typeface="+mn-ea"/>
              </a:rPr>
              <a:t>55</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平均门店转换人数：</a:t>
            </a:r>
            <a:r>
              <a:rPr lang="en-US" altLang="zh-CN" sz="1200" dirty="0">
                <a:latin typeface="Microsoft YaHei" panose="020B0503020204020204" pitchFamily="34" charset="-122"/>
                <a:ea typeface="Microsoft YaHei" panose="020B0503020204020204" pitchFamily="34" charset="-122"/>
                <a:sym typeface="+mn-ea"/>
              </a:rPr>
              <a:t>16</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门店转化方差：</a:t>
            </a:r>
            <a:r>
              <a:rPr lang="en-US" sz="1200" dirty="0">
                <a:latin typeface="Microsoft YaHei" panose="020B0503020204020204" pitchFamily="34" charset="-122"/>
                <a:ea typeface="Microsoft YaHei" panose="020B0503020204020204" pitchFamily="34" charset="-122"/>
                <a:sym typeface="+mn-ea"/>
              </a:rPr>
              <a:t>36</a:t>
            </a:r>
            <a:endParaRPr lang="en-US" sz="1200" dirty="0">
              <a:latin typeface="Microsoft YaHei" panose="020B0503020204020204" pitchFamily="34" charset="-122"/>
              <a:ea typeface="Microsoft YaHei" panose="020B0503020204020204" pitchFamily="34" charset="-122"/>
            </a:endParaRPr>
          </a:p>
        </p:txBody>
      </p:sp>
      <p:sp>
        <p:nvSpPr>
          <p:cNvPr id="31" name="TextBox 30"/>
          <p:cNvSpPr txBox="1"/>
          <p:nvPr/>
        </p:nvSpPr>
        <p:spPr>
          <a:xfrm>
            <a:off x="4538345" y="1972310"/>
            <a:ext cx="1843405" cy="1198880"/>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sym typeface="+mn-ea"/>
              </a:rPr>
              <a:t>意向转化人数：</a:t>
            </a:r>
            <a:r>
              <a:rPr lang="en-US" altLang="zh-CN" sz="1200" dirty="0">
                <a:latin typeface="Microsoft YaHei" panose="020B0503020204020204" pitchFamily="34" charset="-122"/>
                <a:ea typeface="Microsoft YaHei" panose="020B0503020204020204" pitchFamily="34" charset="-122"/>
                <a:sym typeface="+mn-ea"/>
              </a:rPr>
              <a:t>144</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门店总数：</a:t>
            </a:r>
            <a:r>
              <a:rPr lang="en-US" altLang="zh-CN" sz="1200" dirty="0">
                <a:latin typeface="Microsoft YaHei" panose="020B0503020204020204" pitchFamily="34" charset="-122"/>
                <a:ea typeface="Microsoft YaHei" panose="020B0503020204020204" pitchFamily="34" charset="-122"/>
                <a:sym typeface="+mn-ea"/>
              </a:rPr>
              <a:t>15</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平均门店转换人数：</a:t>
            </a:r>
            <a:r>
              <a:rPr lang="en-US" altLang="zh-CN" sz="1200" dirty="0">
                <a:latin typeface="Microsoft YaHei" panose="020B0503020204020204" pitchFamily="34" charset="-122"/>
                <a:ea typeface="Microsoft YaHei" panose="020B0503020204020204" pitchFamily="34" charset="-122"/>
                <a:sym typeface="+mn-ea"/>
              </a:rPr>
              <a:t>9.6</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门店转化方差：</a:t>
            </a:r>
            <a:r>
              <a:rPr lang="en-US" altLang="zh-CN" sz="1200" dirty="0">
                <a:latin typeface="Microsoft YaHei" panose="020B0503020204020204" pitchFamily="34" charset="-122"/>
                <a:ea typeface="Microsoft YaHei" panose="020B0503020204020204" pitchFamily="34" charset="-122"/>
                <a:sym typeface="+mn-ea"/>
              </a:rPr>
              <a:t>10.0</a:t>
            </a:r>
            <a:endParaRPr lang="zh-CN" altLang="en-US" sz="1200" dirty="0">
              <a:latin typeface="Microsoft YaHei" panose="020B0503020204020204" pitchFamily="34" charset="-122"/>
              <a:ea typeface="Microsoft YaHei" panose="020B0503020204020204" pitchFamily="34" charset="-122"/>
            </a:endParaRPr>
          </a:p>
        </p:txBody>
      </p:sp>
      <p:sp>
        <p:nvSpPr>
          <p:cNvPr id="32" name="TextBox 31"/>
          <p:cNvSpPr txBox="1"/>
          <p:nvPr/>
        </p:nvSpPr>
        <p:spPr>
          <a:xfrm>
            <a:off x="6370320" y="1972310"/>
            <a:ext cx="1809115" cy="1198880"/>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sym typeface="+mn-ea"/>
              </a:rPr>
              <a:t>意向转化人数：</a:t>
            </a:r>
            <a:r>
              <a:rPr lang="en-US" altLang="zh-CN" sz="1200" dirty="0">
                <a:latin typeface="Microsoft YaHei" panose="020B0503020204020204" pitchFamily="34" charset="-122"/>
                <a:ea typeface="Microsoft YaHei" panose="020B0503020204020204" pitchFamily="34" charset="-122"/>
                <a:sym typeface="+mn-ea"/>
              </a:rPr>
              <a:t>210</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门店总数：</a:t>
            </a:r>
            <a:r>
              <a:rPr lang="en-US" altLang="zh-CN" sz="1200" dirty="0">
                <a:latin typeface="Microsoft YaHei" panose="020B0503020204020204" pitchFamily="34" charset="-122"/>
                <a:ea typeface="Microsoft YaHei" panose="020B0503020204020204" pitchFamily="34" charset="-122"/>
                <a:sym typeface="+mn-ea"/>
              </a:rPr>
              <a:t>50</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平均门店转换人数：</a:t>
            </a:r>
            <a:r>
              <a:rPr lang="en-US" altLang="zh-CN" sz="1200" dirty="0">
                <a:latin typeface="Microsoft YaHei" panose="020B0503020204020204" pitchFamily="34" charset="-122"/>
                <a:ea typeface="Microsoft YaHei" panose="020B0503020204020204" pitchFamily="34" charset="-122"/>
                <a:sym typeface="+mn-ea"/>
              </a:rPr>
              <a:t>4.2</a:t>
            </a:r>
            <a:endParaRPr lang="zh-CN" altLang="en-US"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sym typeface="+mn-ea"/>
              </a:rPr>
              <a:t>门店转化方差：</a:t>
            </a:r>
            <a:r>
              <a:rPr lang="en-US" altLang="zh-CN" sz="1200" dirty="0">
                <a:latin typeface="Microsoft YaHei" panose="020B0503020204020204" pitchFamily="34" charset="-122"/>
                <a:ea typeface="Microsoft YaHei" panose="020B0503020204020204" pitchFamily="34" charset="-122"/>
                <a:sym typeface="+mn-ea"/>
              </a:rPr>
              <a:t>3.3</a:t>
            </a:r>
            <a:endParaRPr lang="zh-CN" altLang="en-US" sz="1200" dirty="0">
              <a:latin typeface="Microsoft YaHei" panose="020B0503020204020204" pitchFamily="34" charset="-122"/>
              <a:ea typeface="Microsoft YaHei" panose="020B0503020204020204" pitchFamily="34" charset="-122"/>
            </a:endParaRPr>
          </a:p>
        </p:txBody>
      </p:sp>
      <p:sp>
        <p:nvSpPr>
          <p:cNvPr id="33" name="矩形 32"/>
          <p:cNvSpPr/>
          <p:nvPr/>
        </p:nvSpPr>
        <p:spPr>
          <a:xfrm>
            <a:off x="0" y="4083918"/>
            <a:ext cx="9144000" cy="10595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979503" y="4102037"/>
            <a:ext cx="1325880" cy="368300"/>
          </a:xfrm>
          <a:prstGeom prst="rect">
            <a:avLst/>
          </a:prstGeom>
          <a:noFill/>
        </p:spPr>
        <p:txBody>
          <a:bodyPr wrap="none" rtlCol="0">
            <a:spAutoFit/>
          </a:bodyPr>
          <a:lstStyle/>
          <a:p>
            <a:r>
              <a:rPr lang="zh-CN" altLang="en-US" b="1" dirty="0">
                <a:solidFill>
                  <a:schemeClr val="bg1"/>
                </a:solidFill>
                <a:latin typeface="Microsoft YaHei" panose="020B0503020204020204" pitchFamily="34" charset="-122"/>
                <a:ea typeface="Microsoft YaHei" panose="020B0503020204020204" pitchFamily="34" charset="-122"/>
              </a:rPr>
              <a:t>方差的意义</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35" name="TextBox 34"/>
          <p:cNvSpPr txBox="1"/>
          <p:nvPr/>
        </p:nvSpPr>
        <p:spPr>
          <a:xfrm>
            <a:off x="988572" y="4470588"/>
            <a:ext cx="7294880" cy="521970"/>
          </a:xfrm>
          <a:prstGeom prst="rect">
            <a:avLst/>
          </a:prstGeom>
          <a:noFill/>
        </p:spPr>
        <p:txBody>
          <a:bodyPr wrap="none" rtlCol="0">
            <a:spAutoFit/>
          </a:bodyPr>
          <a:lstStyle/>
          <a:p>
            <a:r>
              <a:rPr lang="zh-CN" altLang="en-US" sz="1400" dirty="0">
                <a:solidFill>
                  <a:schemeClr val="bg1"/>
                </a:solidFill>
              </a:rPr>
              <a:t>在平均转化人数中可能会出现极其优秀门店数据，从而影响其他门店的均值，所以方差显现</a:t>
            </a:r>
            <a:endParaRPr lang="zh-CN" altLang="en-US" sz="1400" dirty="0">
              <a:solidFill>
                <a:schemeClr val="bg1"/>
              </a:solidFill>
            </a:endParaRPr>
          </a:p>
          <a:p>
            <a:r>
              <a:rPr lang="zh-CN" altLang="en-US" sz="1400" dirty="0">
                <a:solidFill>
                  <a:schemeClr val="bg1"/>
                </a:solidFill>
              </a:rPr>
              <a:t>的尤为重要，方差越大，两极问题越严重，均值的准确性越小</a:t>
            </a:r>
            <a:endParaRPr lang="zh-CN" altLang="en-US" sz="1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61527" y="207819"/>
            <a:ext cx="23164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订单总况（一）</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grpSp>
        <p:nvGrpSpPr>
          <p:cNvPr id="42" name="组合 41"/>
          <p:cNvGrpSpPr/>
          <p:nvPr/>
        </p:nvGrpSpPr>
        <p:grpSpPr>
          <a:xfrm>
            <a:off x="437321" y="1337775"/>
            <a:ext cx="1944217" cy="3255764"/>
            <a:chOff x="1331638" y="1275606"/>
            <a:chExt cx="1944217" cy="3255764"/>
          </a:xfrm>
        </p:grpSpPr>
        <p:sp>
          <p:nvSpPr>
            <p:cNvPr id="25" name="圆角矩形 24"/>
            <p:cNvSpPr/>
            <p:nvPr/>
          </p:nvSpPr>
          <p:spPr>
            <a:xfrm>
              <a:off x="1331638" y="1491630"/>
              <a:ext cx="1944217" cy="30397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63688" y="1275606"/>
              <a:ext cx="1080120" cy="108012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p:nvSpPr>
          <p:spPr>
            <a:xfrm>
              <a:off x="1871700" y="1372860"/>
              <a:ext cx="864096" cy="864096"/>
            </a:xfrm>
            <a:prstGeom prst="arc">
              <a:avLst>
                <a:gd name="adj1" fmla="val 21436885"/>
                <a:gd name="adj2" fmla="val 18131189"/>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61346" y="1620242"/>
              <a:ext cx="640080" cy="368300"/>
            </a:xfrm>
            <a:prstGeom prst="rect">
              <a:avLst/>
            </a:prstGeom>
            <a:no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八月</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43" name="组合 42"/>
          <p:cNvGrpSpPr/>
          <p:nvPr/>
        </p:nvGrpSpPr>
        <p:grpSpPr>
          <a:xfrm>
            <a:off x="3599773" y="1337775"/>
            <a:ext cx="1944217" cy="3255764"/>
            <a:chOff x="1331638" y="1275606"/>
            <a:chExt cx="1944217" cy="3255764"/>
          </a:xfrm>
        </p:grpSpPr>
        <p:sp>
          <p:nvSpPr>
            <p:cNvPr id="44" name="圆角矩形 43"/>
            <p:cNvSpPr/>
            <p:nvPr/>
          </p:nvSpPr>
          <p:spPr>
            <a:xfrm>
              <a:off x="1331638" y="1491630"/>
              <a:ext cx="1944217" cy="30397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763688" y="1275606"/>
              <a:ext cx="1080120" cy="10801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弧形 45"/>
            <p:cNvSpPr/>
            <p:nvPr/>
          </p:nvSpPr>
          <p:spPr>
            <a:xfrm>
              <a:off x="1871700" y="1372860"/>
              <a:ext cx="864096" cy="864096"/>
            </a:xfrm>
            <a:prstGeom prst="arc">
              <a:avLst>
                <a:gd name="adj1" fmla="val 21436885"/>
                <a:gd name="adj2" fmla="val 18131189"/>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1871176" y="1620242"/>
              <a:ext cx="868680" cy="368300"/>
            </a:xfrm>
            <a:prstGeom prst="rect">
              <a:avLst/>
            </a:prstGeom>
            <a:no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七夕节</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grpSp>
        <p:nvGrpSpPr>
          <p:cNvPr id="48" name="组合 47"/>
          <p:cNvGrpSpPr/>
          <p:nvPr/>
        </p:nvGrpSpPr>
        <p:grpSpPr>
          <a:xfrm>
            <a:off x="6648560" y="1337775"/>
            <a:ext cx="1944217" cy="3255764"/>
            <a:chOff x="1331638" y="1275606"/>
            <a:chExt cx="1944217" cy="3255764"/>
          </a:xfrm>
        </p:grpSpPr>
        <p:sp>
          <p:nvSpPr>
            <p:cNvPr id="49" name="圆角矩形 48"/>
            <p:cNvSpPr/>
            <p:nvPr/>
          </p:nvSpPr>
          <p:spPr>
            <a:xfrm>
              <a:off x="1331638" y="1491630"/>
              <a:ext cx="1944217" cy="30397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763688" y="1275606"/>
              <a:ext cx="1080120" cy="108012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弧形 50"/>
            <p:cNvSpPr/>
            <p:nvPr/>
          </p:nvSpPr>
          <p:spPr>
            <a:xfrm>
              <a:off x="1871700" y="1372860"/>
              <a:ext cx="864096" cy="864096"/>
            </a:xfrm>
            <a:prstGeom prst="arc">
              <a:avLst>
                <a:gd name="adj1" fmla="val 21436885"/>
                <a:gd name="adj2" fmla="val 18131189"/>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51"/>
            <p:cNvSpPr txBox="1"/>
            <p:nvPr/>
          </p:nvSpPr>
          <p:spPr>
            <a:xfrm>
              <a:off x="1867366" y="1620242"/>
              <a:ext cx="868680" cy="368300"/>
            </a:xfrm>
            <a:prstGeom prst="rect">
              <a:avLst/>
            </a:prstGeom>
            <a:noFill/>
          </p:spPr>
          <p:txBody>
            <a:bodyPr wrap="none" rtlCol="0">
              <a:spAutoFit/>
            </a:bodyPr>
            <a:lstStyle/>
            <a:p>
              <a:r>
                <a:rPr lang="zh-CN" altLang="en-US" dirty="0">
                  <a:solidFill>
                    <a:schemeClr val="bg1"/>
                  </a:solidFill>
                  <a:latin typeface="Microsoft YaHei" panose="020B0503020204020204" pitchFamily="34" charset="-122"/>
                  <a:ea typeface="Microsoft YaHei" panose="020B0503020204020204" pitchFamily="34" charset="-122"/>
                </a:rPr>
                <a:t>教师节</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sp>
        <p:nvSpPr>
          <p:cNvPr id="63" name="TextBox 62"/>
          <p:cNvSpPr txBox="1"/>
          <p:nvPr/>
        </p:nvSpPr>
        <p:spPr>
          <a:xfrm>
            <a:off x="611268" y="2524041"/>
            <a:ext cx="1682368" cy="1591310"/>
          </a:xfrm>
          <a:prstGeom prst="rect">
            <a:avLst/>
          </a:prstGeom>
          <a:noFill/>
        </p:spPr>
        <p:txBody>
          <a:bodyPr wrap="square" rtlCol="0">
            <a:spAutoFit/>
          </a:bodyPr>
          <a:lstStyle/>
          <a:p>
            <a:pPr>
              <a:lnSpc>
                <a:spcPct val="150000"/>
              </a:lnSpc>
            </a:pPr>
            <a:r>
              <a:rPr lang="zh-CN" altLang="en-US" sz="1300" dirty="0">
                <a:latin typeface="Microsoft YaHei" panose="020B0503020204020204" pitchFamily="34" charset="-122"/>
                <a:ea typeface="Microsoft YaHei" panose="020B0503020204020204" pitchFamily="34" charset="-122"/>
              </a:rPr>
              <a:t>八月份门店营收总收入是</a:t>
            </a:r>
            <a:r>
              <a:rPr lang="en-US" altLang="zh-CN" sz="1300" dirty="0">
                <a:latin typeface="Microsoft YaHei" panose="020B0503020204020204" pitchFamily="34" charset="-122"/>
                <a:ea typeface="Microsoft YaHei" panose="020B0503020204020204" pitchFamily="34" charset="-122"/>
              </a:rPr>
              <a:t>4100</a:t>
            </a:r>
            <a:r>
              <a:rPr lang="zh-CN" altLang="en-US" sz="1300" dirty="0">
                <a:latin typeface="Microsoft YaHei" panose="020B0503020204020204" pitchFamily="34" charset="-122"/>
                <a:ea typeface="Microsoft YaHei" panose="020B0503020204020204" pitchFamily="34" charset="-122"/>
              </a:rPr>
              <a:t>元，在售商品数一共</a:t>
            </a:r>
            <a:r>
              <a:rPr lang="en-US" altLang="zh-CN" sz="1300" dirty="0">
                <a:latin typeface="Microsoft YaHei" panose="020B0503020204020204" pitchFamily="34" charset="-122"/>
                <a:ea typeface="Microsoft YaHei" panose="020B0503020204020204" pitchFamily="34" charset="-122"/>
              </a:rPr>
              <a:t>97</a:t>
            </a:r>
            <a:r>
              <a:rPr lang="zh-CN" altLang="en-US" sz="1300" dirty="0">
                <a:latin typeface="Microsoft YaHei" panose="020B0503020204020204" pitchFamily="34" charset="-122"/>
                <a:ea typeface="Microsoft YaHei" panose="020B0503020204020204" pitchFamily="34" charset="-122"/>
              </a:rPr>
              <a:t>个种，动销商品</a:t>
            </a:r>
            <a:r>
              <a:rPr lang="en-US" altLang="zh-CN" sz="1300" dirty="0">
                <a:latin typeface="Microsoft YaHei" panose="020B0503020204020204" pitchFamily="34" charset="-122"/>
                <a:ea typeface="Microsoft YaHei" panose="020B0503020204020204" pitchFamily="34" charset="-122"/>
              </a:rPr>
              <a:t>6</a:t>
            </a:r>
            <a:r>
              <a:rPr lang="zh-CN" altLang="en-US" sz="1300" dirty="0">
                <a:latin typeface="Microsoft YaHei" panose="020B0503020204020204" pitchFamily="34" charset="-122"/>
                <a:ea typeface="Microsoft YaHei" panose="020B0503020204020204" pitchFamily="34" charset="-122"/>
              </a:rPr>
              <a:t>种，动销率</a:t>
            </a:r>
            <a:r>
              <a:rPr lang="en-US" altLang="zh-CN" sz="1300" dirty="0">
                <a:latin typeface="Microsoft YaHei" panose="020B0503020204020204" pitchFamily="34" charset="-122"/>
                <a:ea typeface="Microsoft YaHei" panose="020B0503020204020204" pitchFamily="34" charset="-122"/>
              </a:rPr>
              <a:t>6.1%</a:t>
            </a:r>
            <a:r>
              <a:rPr lang="zh-CN" altLang="en-US" sz="1300" dirty="0">
                <a:latin typeface="Microsoft YaHei" panose="020B0503020204020204" pitchFamily="34" charset="-122"/>
                <a:ea typeface="Microsoft YaHei" panose="020B0503020204020204" pitchFamily="34" charset="-122"/>
              </a:rPr>
              <a:t>。</a:t>
            </a:r>
            <a:endParaRPr lang="zh-CN" altLang="en-US" sz="1300" dirty="0">
              <a:latin typeface="Microsoft YaHei" panose="020B0503020204020204" pitchFamily="34" charset="-122"/>
              <a:ea typeface="Microsoft YaHei" panose="020B0503020204020204" pitchFamily="34" charset="-122"/>
            </a:endParaRPr>
          </a:p>
        </p:txBody>
      </p:sp>
      <p:sp>
        <p:nvSpPr>
          <p:cNvPr id="64" name="TextBox 63"/>
          <p:cNvSpPr txBox="1"/>
          <p:nvPr/>
        </p:nvSpPr>
        <p:spPr>
          <a:xfrm>
            <a:off x="3733097" y="2524079"/>
            <a:ext cx="1682368" cy="1591310"/>
          </a:xfrm>
          <a:prstGeom prst="rect">
            <a:avLst/>
          </a:prstGeom>
          <a:noFill/>
        </p:spPr>
        <p:txBody>
          <a:bodyPr wrap="square" rtlCol="0">
            <a:spAutoFit/>
          </a:bodyPr>
          <a:lstStyle/>
          <a:p>
            <a:pPr>
              <a:lnSpc>
                <a:spcPct val="150000"/>
              </a:lnSpc>
            </a:pPr>
            <a:r>
              <a:rPr lang="zh-CN" altLang="en-US" sz="1300" dirty="0">
                <a:latin typeface="Microsoft YaHei" panose="020B0503020204020204" pitchFamily="34" charset="-122"/>
                <a:ea typeface="Microsoft YaHei" panose="020B0503020204020204" pitchFamily="34" charset="-122"/>
                <a:sym typeface="+mn-ea"/>
              </a:rPr>
              <a:t>七夕节门店营收总收入是</a:t>
            </a:r>
            <a:r>
              <a:rPr lang="en-US" altLang="zh-CN" sz="1300" dirty="0">
                <a:latin typeface="Microsoft YaHei" panose="020B0503020204020204" pitchFamily="34" charset="-122"/>
                <a:ea typeface="Microsoft YaHei" panose="020B0503020204020204" pitchFamily="34" charset="-122"/>
                <a:sym typeface="+mn-ea"/>
              </a:rPr>
              <a:t>8887.0</a:t>
            </a:r>
            <a:r>
              <a:rPr lang="zh-CN" altLang="en-US" sz="1300" dirty="0">
                <a:latin typeface="Microsoft YaHei" panose="020B0503020204020204" pitchFamily="34" charset="-122"/>
                <a:ea typeface="Microsoft YaHei" panose="020B0503020204020204" pitchFamily="34" charset="-122"/>
                <a:sym typeface="+mn-ea"/>
              </a:rPr>
              <a:t>元，在售商品数一共</a:t>
            </a:r>
            <a:r>
              <a:rPr lang="en-US" altLang="zh-CN" sz="1300" dirty="0">
                <a:latin typeface="Microsoft YaHei" panose="020B0503020204020204" pitchFamily="34" charset="-122"/>
                <a:ea typeface="Microsoft YaHei" panose="020B0503020204020204" pitchFamily="34" charset="-122"/>
                <a:sym typeface="+mn-ea"/>
              </a:rPr>
              <a:t>86</a:t>
            </a:r>
            <a:r>
              <a:rPr lang="zh-CN" altLang="en-US" sz="1300" dirty="0">
                <a:latin typeface="Microsoft YaHei" panose="020B0503020204020204" pitchFamily="34" charset="-122"/>
                <a:ea typeface="Microsoft YaHei" panose="020B0503020204020204" pitchFamily="34" charset="-122"/>
                <a:sym typeface="+mn-ea"/>
              </a:rPr>
              <a:t>个种，动销商品</a:t>
            </a:r>
            <a:r>
              <a:rPr lang="en-US" altLang="zh-CN" sz="1300" dirty="0">
                <a:latin typeface="Microsoft YaHei" panose="020B0503020204020204" pitchFamily="34" charset="-122"/>
                <a:ea typeface="Microsoft YaHei" panose="020B0503020204020204" pitchFamily="34" charset="-122"/>
                <a:sym typeface="+mn-ea"/>
              </a:rPr>
              <a:t>12</a:t>
            </a:r>
            <a:r>
              <a:rPr lang="zh-CN" altLang="en-US" sz="1300" dirty="0">
                <a:latin typeface="Microsoft YaHei" panose="020B0503020204020204" pitchFamily="34" charset="-122"/>
                <a:ea typeface="Microsoft YaHei" panose="020B0503020204020204" pitchFamily="34" charset="-122"/>
                <a:sym typeface="+mn-ea"/>
              </a:rPr>
              <a:t>种，动销率</a:t>
            </a:r>
            <a:r>
              <a:rPr lang="en-US" altLang="zh-CN" sz="1300" dirty="0">
                <a:latin typeface="Microsoft YaHei" panose="020B0503020204020204" pitchFamily="34" charset="-122"/>
                <a:ea typeface="Microsoft YaHei" panose="020B0503020204020204" pitchFamily="34" charset="-122"/>
                <a:sym typeface="+mn-ea"/>
              </a:rPr>
              <a:t>13.9</a:t>
            </a:r>
            <a:r>
              <a:rPr lang="en-US" altLang="zh-CN" sz="1300" dirty="0">
                <a:latin typeface="Microsoft YaHei" panose="020B0503020204020204" pitchFamily="34" charset="-122"/>
                <a:ea typeface="Microsoft YaHei" panose="020B0503020204020204" pitchFamily="34" charset="-122"/>
                <a:sym typeface="+mn-ea"/>
              </a:rPr>
              <a:t>%</a:t>
            </a:r>
            <a:r>
              <a:rPr lang="zh-CN" altLang="en-US" sz="1300" dirty="0">
                <a:latin typeface="Microsoft YaHei" panose="020B0503020204020204" pitchFamily="34" charset="-122"/>
                <a:ea typeface="Microsoft YaHei" panose="020B0503020204020204" pitchFamily="34" charset="-122"/>
                <a:sym typeface="+mn-ea"/>
              </a:rPr>
              <a:t>。</a:t>
            </a:r>
            <a:endParaRPr lang="zh-CN" altLang="en-US" sz="1300" dirty="0">
              <a:latin typeface="Microsoft YaHei" panose="020B0503020204020204" pitchFamily="34" charset="-122"/>
              <a:ea typeface="Microsoft YaHei" panose="020B0503020204020204" pitchFamily="34" charset="-122"/>
            </a:endParaRPr>
          </a:p>
        </p:txBody>
      </p:sp>
      <p:sp>
        <p:nvSpPr>
          <p:cNvPr id="65" name="TextBox 64"/>
          <p:cNvSpPr txBox="1"/>
          <p:nvPr/>
        </p:nvSpPr>
        <p:spPr>
          <a:xfrm>
            <a:off x="6777515" y="2524079"/>
            <a:ext cx="1682368" cy="1591310"/>
          </a:xfrm>
          <a:prstGeom prst="rect">
            <a:avLst/>
          </a:prstGeom>
          <a:noFill/>
        </p:spPr>
        <p:txBody>
          <a:bodyPr wrap="square" rtlCol="0">
            <a:spAutoFit/>
          </a:bodyPr>
          <a:lstStyle/>
          <a:p>
            <a:pPr>
              <a:lnSpc>
                <a:spcPct val="150000"/>
              </a:lnSpc>
            </a:pPr>
            <a:r>
              <a:rPr lang="zh-CN" altLang="en-US" sz="1300" dirty="0">
                <a:latin typeface="Microsoft YaHei" panose="020B0503020204020204" pitchFamily="34" charset="-122"/>
                <a:ea typeface="Microsoft YaHei" panose="020B0503020204020204" pitchFamily="34" charset="-122"/>
                <a:sym typeface="+mn-ea"/>
              </a:rPr>
              <a:t>教师节门店营收总收入是</a:t>
            </a:r>
            <a:r>
              <a:rPr lang="en-US" altLang="zh-CN" sz="1300" dirty="0">
                <a:latin typeface="Microsoft YaHei" panose="020B0503020204020204" pitchFamily="34" charset="-122"/>
                <a:ea typeface="Microsoft YaHei" panose="020B0503020204020204" pitchFamily="34" charset="-122"/>
                <a:sym typeface="+mn-ea"/>
              </a:rPr>
              <a:t>2676.0</a:t>
            </a:r>
            <a:r>
              <a:rPr lang="zh-CN" altLang="en-US" sz="1300" dirty="0">
                <a:latin typeface="Microsoft YaHei" panose="020B0503020204020204" pitchFamily="34" charset="-122"/>
                <a:ea typeface="Microsoft YaHei" panose="020B0503020204020204" pitchFamily="34" charset="-122"/>
                <a:sym typeface="+mn-ea"/>
              </a:rPr>
              <a:t>元，在售商品数一共</a:t>
            </a:r>
            <a:r>
              <a:rPr lang="en-US" altLang="zh-CN" sz="1300" dirty="0">
                <a:latin typeface="Microsoft YaHei" panose="020B0503020204020204" pitchFamily="34" charset="-122"/>
                <a:ea typeface="Microsoft YaHei" panose="020B0503020204020204" pitchFamily="34" charset="-122"/>
                <a:sym typeface="+mn-ea"/>
              </a:rPr>
              <a:t>49</a:t>
            </a:r>
            <a:r>
              <a:rPr lang="zh-CN" altLang="en-US" sz="1300" dirty="0">
                <a:latin typeface="Microsoft YaHei" panose="020B0503020204020204" pitchFamily="34" charset="-122"/>
                <a:ea typeface="Microsoft YaHei" panose="020B0503020204020204" pitchFamily="34" charset="-122"/>
                <a:sym typeface="+mn-ea"/>
              </a:rPr>
              <a:t>个种，动销商品</a:t>
            </a:r>
            <a:r>
              <a:rPr lang="en-US" altLang="zh-CN" sz="1300" dirty="0">
                <a:latin typeface="Microsoft YaHei" panose="020B0503020204020204" pitchFamily="34" charset="-122"/>
                <a:ea typeface="Microsoft YaHei" panose="020B0503020204020204" pitchFamily="34" charset="-122"/>
                <a:sym typeface="+mn-ea"/>
              </a:rPr>
              <a:t>6</a:t>
            </a:r>
            <a:r>
              <a:rPr lang="zh-CN" altLang="en-US" sz="1300" dirty="0">
                <a:latin typeface="Microsoft YaHei" panose="020B0503020204020204" pitchFamily="34" charset="-122"/>
                <a:ea typeface="Microsoft YaHei" panose="020B0503020204020204" pitchFamily="34" charset="-122"/>
                <a:sym typeface="+mn-ea"/>
              </a:rPr>
              <a:t>种，动销率</a:t>
            </a:r>
            <a:r>
              <a:rPr lang="en-US" altLang="zh-CN" sz="1300" dirty="0">
                <a:latin typeface="Microsoft YaHei" panose="020B0503020204020204" pitchFamily="34" charset="-122"/>
                <a:ea typeface="Microsoft YaHei" panose="020B0503020204020204" pitchFamily="34" charset="-122"/>
                <a:sym typeface="+mn-ea"/>
              </a:rPr>
              <a:t>12.2%</a:t>
            </a:r>
            <a:r>
              <a:rPr lang="zh-CN" altLang="en-US" sz="1300" dirty="0">
                <a:latin typeface="Microsoft YaHei" panose="020B0503020204020204" pitchFamily="34" charset="-122"/>
                <a:ea typeface="Microsoft YaHei" panose="020B0503020204020204" pitchFamily="34" charset="-122"/>
                <a:sym typeface="+mn-ea"/>
              </a:rPr>
              <a:t>。</a:t>
            </a:r>
            <a:endParaRPr lang="zh-CN" altLang="en-US" sz="1300" dirty="0">
              <a:latin typeface="Microsoft YaHei" panose="020B0503020204020204" pitchFamily="34" charset="-122"/>
              <a:ea typeface="Microsoft YaHei" panose="020B0503020204020204" pitchFamily="34" charset="-122"/>
            </a:endParaRPr>
          </a:p>
        </p:txBody>
      </p:sp>
      <p:sp>
        <p:nvSpPr>
          <p:cNvPr id="4" name="TextBox 24"/>
          <p:cNvSpPr txBox="1"/>
          <p:nvPr/>
        </p:nvSpPr>
        <p:spPr>
          <a:xfrm>
            <a:off x="1949450" y="4593590"/>
            <a:ext cx="5454650" cy="321945"/>
          </a:xfrm>
          <a:prstGeom prst="rect">
            <a:avLst/>
          </a:prstGeom>
          <a:noFill/>
        </p:spPr>
        <p:txBody>
          <a:bodyPr wrap="square" rtlCol="0">
            <a:spAutoFit/>
          </a:bodyPr>
          <a:p>
            <a:pPr algn="l">
              <a:lnSpc>
                <a:spcPct val="150000"/>
              </a:lnSpc>
            </a:pPr>
            <a:r>
              <a:rPr lang="zh-CN" altLang="en-US" sz="1000" dirty="0">
                <a:latin typeface="Microsoft YaHei" panose="020B0503020204020204" pitchFamily="34" charset="-122"/>
                <a:ea typeface="Microsoft YaHei" panose="020B0503020204020204" pitchFamily="34" charset="-122"/>
              </a:rPr>
              <a:t>团购从八月份开始订单有着两个入口，订单总况（一）中的使用的数据是旧版本数据入口</a:t>
            </a:r>
            <a:endParaRPr lang="zh-CN" altLang="en-US" sz="10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21995" y="207645"/>
            <a:ext cx="3021965" cy="460375"/>
          </a:xfrm>
          <a:prstGeom prst="rect">
            <a:avLst/>
          </a:prstGeom>
          <a:noFill/>
        </p:spPr>
        <p:txBody>
          <a:bodyPr wrap="squar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订单总况（二）</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6" name="椭圆 5"/>
          <p:cNvSpPr/>
          <p:nvPr/>
        </p:nvSpPr>
        <p:spPr>
          <a:xfrm>
            <a:off x="1238268" y="2696963"/>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377399" y="2816008"/>
            <a:ext cx="319318" cy="369332"/>
          </a:xfrm>
          <a:prstGeom prst="rect">
            <a:avLst/>
          </a:prstGeom>
          <a:noFill/>
        </p:spPr>
        <p:txBody>
          <a:bodyPr wrap="none" rtlCol="0">
            <a:spAutoFit/>
          </a:bodyPr>
          <a:lstStyle/>
          <a:p>
            <a:r>
              <a:rPr lang="en-US" altLang="zh-CN" dirty="0" smtClean="0">
                <a:solidFill>
                  <a:schemeClr val="bg1"/>
                </a:solidFill>
                <a:latin typeface="Microsoft YaHei" panose="020B0503020204020204" pitchFamily="34" charset="-122"/>
                <a:ea typeface="Microsoft YaHei" panose="020B0503020204020204" pitchFamily="34" charset="-122"/>
              </a:rPr>
              <a:t>1</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nvGrpSpPr>
          <p:cNvPr id="13" name="组合 12"/>
          <p:cNvGrpSpPr/>
          <p:nvPr/>
        </p:nvGrpSpPr>
        <p:grpSpPr>
          <a:xfrm>
            <a:off x="3962564" y="1910920"/>
            <a:ext cx="576064" cy="576064"/>
            <a:chOff x="5148501" y="3277774"/>
            <a:chExt cx="576064" cy="576064"/>
          </a:xfrm>
          <a:solidFill>
            <a:srgbClr val="002060"/>
          </a:solidFill>
        </p:grpSpPr>
        <p:sp>
          <p:nvSpPr>
            <p:cNvPr id="8" name="椭圆 7"/>
            <p:cNvSpPr/>
            <p:nvPr/>
          </p:nvSpPr>
          <p:spPr>
            <a:xfrm>
              <a:off x="5148501" y="3277774"/>
              <a:ext cx="576064" cy="5760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287632" y="3402656"/>
              <a:ext cx="319318" cy="369332"/>
            </a:xfrm>
            <a:prstGeom prst="rect">
              <a:avLst/>
            </a:prstGeom>
            <a:grpFill/>
          </p:spPr>
          <p:txBody>
            <a:bodyPr wrap="none" rtlCol="0">
              <a:spAutoFit/>
            </a:bodyPr>
            <a:lstStyle/>
            <a:p>
              <a:r>
                <a:rPr lang="en-US" altLang="zh-CN" dirty="0">
                  <a:solidFill>
                    <a:schemeClr val="bg1"/>
                  </a:solidFill>
                  <a:latin typeface="Microsoft YaHei" panose="020B0503020204020204" pitchFamily="34" charset="-122"/>
                  <a:ea typeface="Microsoft YaHei" panose="020B0503020204020204" pitchFamily="34" charset="-122"/>
                </a:rPr>
                <a:t>2</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sp>
        <p:nvSpPr>
          <p:cNvPr id="10" name="椭圆 9"/>
          <p:cNvSpPr/>
          <p:nvPr/>
        </p:nvSpPr>
        <p:spPr>
          <a:xfrm>
            <a:off x="6408875" y="2616048"/>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3</a:t>
            </a:r>
            <a:endParaRPr lang="zh-CN" altLang="en-US" dirty="0">
              <a:latin typeface="Microsoft YaHei" panose="020B0503020204020204" pitchFamily="34" charset="-122"/>
              <a:ea typeface="Microsoft YaHei" panose="020B0503020204020204" pitchFamily="34" charset="-122"/>
            </a:endParaRPr>
          </a:p>
        </p:txBody>
      </p:sp>
      <p:cxnSp>
        <p:nvCxnSpPr>
          <p:cNvPr id="15" name="直接连接符 14"/>
          <p:cNvCxnSpPr>
            <a:stCxn id="6" idx="7"/>
            <a:endCxn id="8" idx="2"/>
          </p:cNvCxnSpPr>
          <p:nvPr/>
        </p:nvCxnSpPr>
        <p:spPr>
          <a:xfrm flipV="1">
            <a:off x="1729969" y="2199031"/>
            <a:ext cx="2232660" cy="5822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38345" y="2302510"/>
            <a:ext cx="1906270" cy="4851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640" y="1024933"/>
            <a:ext cx="2922340" cy="1291590"/>
          </a:xfrm>
          <a:prstGeom prst="rect">
            <a:avLst/>
          </a:prstGeom>
          <a:noFill/>
        </p:spPr>
        <p:txBody>
          <a:bodyPr wrap="square" rtlCol="0">
            <a:spAutoFit/>
          </a:bodyPr>
          <a:lstStyle/>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订单总量：</a:t>
            </a:r>
            <a:r>
              <a:rPr lang="en-US" altLang="zh-CN" sz="1300" dirty="0">
                <a:latin typeface="Microsoft YaHei" panose="020B0503020204020204" pitchFamily="34" charset="-122"/>
                <a:ea typeface="Microsoft YaHei" panose="020B0503020204020204" pitchFamily="34" charset="-122"/>
                <a:sym typeface="+mn-ea"/>
              </a:rPr>
              <a:t>959</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动销种类数量：</a:t>
            </a:r>
            <a:r>
              <a:rPr lang="en-US" altLang="zh-CN" sz="1300" dirty="0">
                <a:latin typeface="Microsoft YaHei" panose="020B0503020204020204" pitchFamily="34" charset="-122"/>
                <a:ea typeface="Microsoft YaHei" panose="020B0503020204020204" pitchFamily="34" charset="-122"/>
              </a:rPr>
              <a:t>47</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订单总营收：</a:t>
            </a:r>
            <a:r>
              <a:rPr lang="en-US" altLang="zh-CN" sz="1300" dirty="0">
                <a:latin typeface="Microsoft YaHei" panose="020B0503020204020204" pitchFamily="34" charset="-122"/>
                <a:ea typeface="Microsoft YaHei" panose="020B0503020204020204" pitchFamily="34" charset="-122"/>
              </a:rPr>
              <a:t>126379.2</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endParaRPr lang="zh-CN" altLang="en-US" sz="1300" dirty="0">
              <a:latin typeface="Microsoft YaHei" panose="020B0503020204020204" pitchFamily="34" charset="-122"/>
              <a:ea typeface="Microsoft YaHei" panose="020B0503020204020204" pitchFamily="34" charset="-122"/>
            </a:endParaRPr>
          </a:p>
        </p:txBody>
      </p:sp>
      <p:sp>
        <p:nvSpPr>
          <p:cNvPr id="25" name="TextBox 24"/>
          <p:cNvSpPr txBox="1"/>
          <p:nvPr/>
        </p:nvSpPr>
        <p:spPr>
          <a:xfrm>
            <a:off x="1059678" y="2306383"/>
            <a:ext cx="754380" cy="368300"/>
          </a:xfrm>
          <a:prstGeom prst="rect">
            <a:avLst/>
          </a:prstGeom>
          <a:noFill/>
        </p:spPr>
        <p:txBody>
          <a:bodyPr wrap="none" rtlCol="0">
            <a:spAutoFit/>
          </a:bodyPr>
          <a:lstStyle/>
          <a:p>
            <a:r>
              <a:rPr lang="zh-CN" altLang="en-US" b="1" spc="-300" dirty="0">
                <a:solidFill>
                  <a:srgbClr val="0070C0"/>
                </a:solidFill>
                <a:latin typeface="Microsoft YaHei" panose="020B0503020204020204" pitchFamily="34" charset="-122"/>
                <a:ea typeface="Microsoft YaHei" panose="020B0503020204020204" pitchFamily="34" charset="-122"/>
                <a:cs typeface="Verdana" panose="020B0604030504040204" pitchFamily="34" charset="0"/>
              </a:rPr>
              <a:t>八月份</a:t>
            </a:r>
            <a:endParaRPr lang="zh-CN" altLang="en-US" b="1" spc="-300" dirty="0">
              <a:solidFill>
                <a:srgbClr val="0070C0"/>
              </a:solidFill>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6" name="TextBox 25"/>
          <p:cNvSpPr txBox="1"/>
          <p:nvPr/>
        </p:nvSpPr>
        <p:spPr>
          <a:xfrm>
            <a:off x="5326297" y="668063"/>
            <a:ext cx="2922340" cy="1291590"/>
          </a:xfrm>
          <a:prstGeom prst="rect">
            <a:avLst/>
          </a:prstGeom>
          <a:noFill/>
        </p:spPr>
        <p:txBody>
          <a:bodyPr wrap="square" rtlCol="0">
            <a:spAutoFit/>
          </a:bodyPr>
          <a:lstStyle/>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订单总量：</a:t>
            </a:r>
            <a:r>
              <a:rPr lang="en-US" altLang="zh-CN" sz="1300" dirty="0">
                <a:latin typeface="Microsoft YaHei" panose="020B0503020204020204" pitchFamily="34" charset="-122"/>
                <a:ea typeface="Microsoft YaHei" panose="020B0503020204020204" pitchFamily="34" charset="-122"/>
                <a:sym typeface="+mn-ea"/>
              </a:rPr>
              <a:t>37</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动销种类数量：</a:t>
            </a:r>
            <a:r>
              <a:rPr lang="en-US" altLang="zh-CN" sz="1300" dirty="0">
                <a:latin typeface="Microsoft YaHei" panose="020B0503020204020204" pitchFamily="34" charset="-122"/>
                <a:ea typeface="Microsoft YaHei" panose="020B0503020204020204" pitchFamily="34" charset="-122"/>
                <a:sym typeface="+mn-ea"/>
              </a:rPr>
              <a:t>358</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订单总营收：</a:t>
            </a:r>
            <a:r>
              <a:rPr lang="en-US" altLang="zh-CN" sz="1300" dirty="0">
                <a:latin typeface="Microsoft YaHei" panose="020B0503020204020204" pitchFamily="34" charset="-122"/>
                <a:ea typeface="Microsoft YaHei" panose="020B0503020204020204" pitchFamily="34" charset="-122"/>
                <a:sym typeface="+mn-ea"/>
              </a:rPr>
              <a:t>39225.6</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endParaRPr lang="zh-CN" altLang="en-US" sz="1300" dirty="0">
              <a:latin typeface="Microsoft YaHei" panose="020B0503020204020204" pitchFamily="34" charset="-122"/>
              <a:ea typeface="Microsoft YaHei" panose="020B0503020204020204" pitchFamily="34" charset="-122"/>
            </a:endParaRPr>
          </a:p>
        </p:txBody>
      </p:sp>
      <p:sp>
        <p:nvSpPr>
          <p:cNvPr id="27" name="TextBox 26"/>
          <p:cNvSpPr txBox="1"/>
          <p:nvPr/>
        </p:nvSpPr>
        <p:spPr>
          <a:xfrm>
            <a:off x="6319296" y="2198797"/>
            <a:ext cx="754380" cy="368300"/>
          </a:xfrm>
          <a:prstGeom prst="rect">
            <a:avLst/>
          </a:prstGeom>
          <a:noFill/>
        </p:spPr>
        <p:txBody>
          <a:bodyPr wrap="none" rtlCol="0">
            <a:spAutoFit/>
          </a:bodyPr>
          <a:lstStyle/>
          <a:p>
            <a:r>
              <a:rPr lang="zh-CN" altLang="en-US" b="1" spc="-300" dirty="0">
                <a:solidFill>
                  <a:srgbClr val="0070C0"/>
                </a:solidFill>
                <a:latin typeface="Microsoft YaHei" panose="020B0503020204020204" pitchFamily="34" charset="-122"/>
                <a:ea typeface="Microsoft YaHei" panose="020B0503020204020204" pitchFamily="34" charset="-122"/>
                <a:cs typeface="Verdana" panose="020B0604030504040204" pitchFamily="34" charset="0"/>
              </a:rPr>
              <a:t>教师节</a:t>
            </a:r>
            <a:endParaRPr lang="zh-CN" altLang="en-US" b="1" spc="-300" dirty="0">
              <a:solidFill>
                <a:srgbClr val="0070C0"/>
              </a:solidFill>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8" name="TextBox 27"/>
          <p:cNvSpPr txBox="1"/>
          <p:nvPr/>
        </p:nvSpPr>
        <p:spPr>
          <a:xfrm>
            <a:off x="3884024" y="2696601"/>
            <a:ext cx="754380" cy="368300"/>
          </a:xfrm>
          <a:prstGeom prst="rect">
            <a:avLst/>
          </a:prstGeom>
          <a:noFill/>
        </p:spPr>
        <p:txBody>
          <a:bodyPr wrap="none" rtlCol="0">
            <a:spAutoFit/>
          </a:bodyPr>
          <a:lstStyle/>
          <a:p>
            <a:r>
              <a:rPr lang="zh-CN" altLang="en-US" b="1" spc="-30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rPr>
              <a:t>七夕节</a:t>
            </a:r>
            <a:endParaRPr lang="zh-CN" altLang="en-US" b="1" spc="-300" dirty="0">
              <a:solidFill>
                <a:srgbClr val="002060"/>
              </a:solidFill>
              <a:latin typeface="Microsoft YaHei" panose="020B0503020204020204" pitchFamily="34" charset="-122"/>
              <a:ea typeface="Microsoft YaHei" panose="020B0503020204020204" pitchFamily="34" charset="-122"/>
              <a:cs typeface="Verdana" panose="020B0604030504040204" pitchFamily="34" charset="0"/>
            </a:endParaRPr>
          </a:p>
        </p:txBody>
      </p:sp>
      <p:sp>
        <p:nvSpPr>
          <p:cNvPr id="29" name="TextBox 28"/>
          <p:cNvSpPr txBox="1"/>
          <p:nvPr/>
        </p:nvSpPr>
        <p:spPr>
          <a:xfrm>
            <a:off x="3442970" y="3155950"/>
            <a:ext cx="1971040" cy="1291590"/>
          </a:xfrm>
          <a:prstGeom prst="rect">
            <a:avLst/>
          </a:prstGeom>
          <a:noFill/>
        </p:spPr>
        <p:txBody>
          <a:bodyPr wrap="square" rtlCol="0">
            <a:spAutoFit/>
          </a:bodyPr>
          <a:lstStyle/>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订单总量：</a:t>
            </a:r>
            <a:r>
              <a:rPr lang="en-US" altLang="zh-CN" sz="1300" dirty="0">
                <a:latin typeface="Microsoft YaHei" panose="020B0503020204020204" pitchFamily="34" charset="-122"/>
                <a:ea typeface="Microsoft YaHei" panose="020B0503020204020204" pitchFamily="34" charset="-122"/>
                <a:sym typeface="+mn-ea"/>
              </a:rPr>
              <a:t>881</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动销种类数量：</a:t>
            </a:r>
            <a:r>
              <a:rPr lang="en-US" altLang="zh-CN" sz="1300" dirty="0">
                <a:latin typeface="Microsoft YaHei" panose="020B0503020204020204" pitchFamily="34" charset="-122"/>
                <a:ea typeface="Microsoft YaHei" panose="020B0503020204020204" pitchFamily="34" charset="-122"/>
                <a:sym typeface="+mn-ea"/>
              </a:rPr>
              <a:t>45</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订单总营收：182679.4</a:t>
            </a:r>
            <a:endParaRPr lang="zh-CN" altLang="en-US" sz="1300" dirty="0">
              <a:latin typeface="Microsoft YaHei" panose="020B0503020204020204" pitchFamily="34" charset="-122"/>
              <a:ea typeface="Microsoft YaHei" panose="020B0503020204020204" pitchFamily="34" charset="-122"/>
              <a:sym typeface="+mn-ea"/>
            </a:endParaRPr>
          </a:p>
          <a:p>
            <a:pPr algn="ctr">
              <a:lnSpc>
                <a:spcPct val="150000"/>
              </a:lnSpc>
            </a:pPr>
            <a:endParaRPr lang="zh-CN" altLang="en-US" sz="1300" dirty="0">
              <a:latin typeface="Microsoft YaHei" panose="020B0503020204020204" pitchFamily="34" charset="-122"/>
              <a:ea typeface="Microsoft YaHei" panose="020B0503020204020204" pitchFamily="34" charset="-122"/>
            </a:endParaRPr>
          </a:p>
        </p:txBody>
      </p:sp>
      <p:sp>
        <p:nvSpPr>
          <p:cNvPr id="5" name="TextBox 24"/>
          <p:cNvSpPr txBox="1"/>
          <p:nvPr/>
        </p:nvSpPr>
        <p:spPr>
          <a:xfrm>
            <a:off x="1949450" y="4661535"/>
            <a:ext cx="5454650" cy="321945"/>
          </a:xfrm>
          <a:prstGeom prst="rect">
            <a:avLst/>
          </a:prstGeom>
          <a:noFill/>
        </p:spPr>
        <p:txBody>
          <a:bodyPr wrap="square" rtlCol="0">
            <a:spAutoFit/>
          </a:bodyPr>
          <a:p>
            <a:pPr algn="l">
              <a:lnSpc>
                <a:spcPct val="150000"/>
              </a:lnSpc>
            </a:pPr>
            <a:r>
              <a:rPr lang="zh-CN" altLang="en-US" sz="1000" dirty="0">
                <a:latin typeface="Microsoft YaHei" panose="020B0503020204020204" pitchFamily="34" charset="-122"/>
                <a:ea typeface="Microsoft YaHei" panose="020B0503020204020204" pitchFamily="34" charset="-122"/>
              </a:rPr>
              <a:t>团购从八月份开始订单有着两个入口，订单总况（二）中的使用的数据是新版本数据入口</a:t>
            </a:r>
            <a:endParaRPr lang="zh-CN" altLang="en-US" sz="10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0"/>
            <a:ext cx="432048" cy="875658"/>
          </a:xfrm>
          <a:custGeom>
            <a:avLst/>
            <a:gdLst>
              <a:gd name="connsiteX0" fmla="*/ 0 w 432048"/>
              <a:gd name="connsiteY0" fmla="*/ 0 h 1059582"/>
              <a:gd name="connsiteX1" fmla="*/ 432048 w 432048"/>
              <a:gd name="connsiteY1" fmla="*/ 0 h 1059582"/>
              <a:gd name="connsiteX2" fmla="*/ 432048 w 432048"/>
              <a:gd name="connsiteY2" fmla="*/ 1059582 h 1059582"/>
              <a:gd name="connsiteX3" fmla="*/ 0 w 432048"/>
              <a:gd name="connsiteY3" fmla="*/ 1059582 h 1059582"/>
              <a:gd name="connsiteX4" fmla="*/ 0 w 432048"/>
              <a:gd name="connsiteY4" fmla="*/ 0 h 1059582"/>
              <a:gd name="connsiteX0-1" fmla="*/ 0 w 432048"/>
              <a:gd name="connsiteY0-2" fmla="*/ 0 h 1059582"/>
              <a:gd name="connsiteX1-3" fmla="*/ 432048 w 432048"/>
              <a:gd name="connsiteY1-4" fmla="*/ 0 h 1059582"/>
              <a:gd name="connsiteX2-5" fmla="*/ 432048 w 432048"/>
              <a:gd name="connsiteY2-6" fmla="*/ 1059582 h 1059582"/>
              <a:gd name="connsiteX3-7" fmla="*/ 223259 w 432048"/>
              <a:gd name="connsiteY3-8" fmla="*/ 1045029 h 1059582"/>
              <a:gd name="connsiteX4-9" fmla="*/ 0 w 432048"/>
              <a:gd name="connsiteY4-10" fmla="*/ 1059582 h 1059582"/>
              <a:gd name="connsiteX5" fmla="*/ 0 w 432048"/>
              <a:gd name="connsiteY5" fmla="*/ 0 h 1059582"/>
              <a:gd name="connsiteX0-11" fmla="*/ 0 w 432048"/>
              <a:gd name="connsiteY0-12" fmla="*/ 0 h 1059582"/>
              <a:gd name="connsiteX1-13" fmla="*/ 432048 w 432048"/>
              <a:gd name="connsiteY1-14" fmla="*/ 0 h 1059582"/>
              <a:gd name="connsiteX2-15" fmla="*/ 432048 w 432048"/>
              <a:gd name="connsiteY2-16" fmla="*/ 1059582 h 1059582"/>
              <a:gd name="connsiteX3-17" fmla="*/ 212374 w 432048"/>
              <a:gd name="connsiteY3-18" fmla="*/ 816429 h 1059582"/>
              <a:gd name="connsiteX4-19" fmla="*/ 0 w 432048"/>
              <a:gd name="connsiteY4-20" fmla="*/ 1059582 h 1059582"/>
              <a:gd name="connsiteX5-21" fmla="*/ 0 w 432048"/>
              <a:gd name="connsiteY5-22" fmla="*/ 0 h 105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2048" h="1059582">
                <a:moveTo>
                  <a:pt x="0" y="0"/>
                </a:moveTo>
                <a:lnTo>
                  <a:pt x="432048" y="0"/>
                </a:lnTo>
                <a:lnTo>
                  <a:pt x="432048" y="1059582"/>
                </a:lnTo>
                <a:lnTo>
                  <a:pt x="212374" y="816429"/>
                </a:lnTo>
                <a:lnTo>
                  <a:pt x="0" y="1059582"/>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11981" y="207819"/>
            <a:ext cx="2926080" cy="460375"/>
          </a:xfrm>
          <a:prstGeom prst="rect">
            <a:avLst/>
          </a:prstGeom>
          <a:noFill/>
        </p:spPr>
        <p:txBody>
          <a:bodyPr wrap="none" rtlCol="0">
            <a:spAutoFit/>
          </a:bodyPr>
          <a:lstStyle/>
          <a:p>
            <a:r>
              <a:rPr lang="zh-CN" altLang="en-US" sz="2400" b="1" dirty="0">
                <a:solidFill>
                  <a:srgbClr val="002060"/>
                </a:solidFill>
                <a:latin typeface="Microsoft YaHei" panose="020B0503020204020204" pitchFamily="34" charset="-122"/>
                <a:ea typeface="Microsoft YaHei" panose="020B0503020204020204" pitchFamily="34" charset="-122"/>
              </a:rPr>
              <a:t>八月商品详情（一）</a:t>
            </a:r>
            <a:endParaRPr lang="zh-CN" altLang="en-US" sz="2400" b="1" dirty="0">
              <a:solidFill>
                <a:srgbClr val="002060"/>
              </a:solidFill>
              <a:latin typeface="Microsoft YaHei" panose="020B0503020204020204" pitchFamily="34" charset="-122"/>
              <a:ea typeface="Microsoft YaHei" panose="020B0503020204020204" pitchFamily="34" charset="-122"/>
            </a:endParaRPr>
          </a:p>
        </p:txBody>
      </p:sp>
      <p:sp>
        <p:nvSpPr>
          <p:cNvPr id="6" name="下箭头 5"/>
          <p:cNvSpPr/>
          <p:nvPr/>
        </p:nvSpPr>
        <p:spPr>
          <a:xfrm rot="10800000">
            <a:off x="3834025" y="732101"/>
            <a:ext cx="1422051" cy="4226245"/>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610870" y="1521460"/>
            <a:ext cx="1998980" cy="691515"/>
          </a:xfrm>
          <a:prstGeom prst="rect">
            <a:avLst/>
          </a:prstGeom>
          <a:noFill/>
        </p:spPr>
        <p:txBody>
          <a:bodyPr wrap="square" rtlCol="0">
            <a:spAutoFit/>
          </a:bodyPr>
          <a:lstStyle/>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altLang="zh-CN" sz="1300" dirty="0">
                <a:latin typeface="Microsoft YaHei" panose="020B0503020204020204" pitchFamily="34" charset="-122"/>
                <a:ea typeface="Microsoft YaHei" panose="020B0503020204020204" pitchFamily="34" charset="-122"/>
                <a:sym typeface="+mn-ea"/>
              </a:rPr>
              <a:t>1176</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sz="1300" dirty="0">
                <a:latin typeface="Microsoft YaHei" panose="020B0503020204020204" pitchFamily="34" charset="-122"/>
                <a:ea typeface="Microsoft YaHei" panose="020B0503020204020204" pitchFamily="34" charset="-122"/>
              </a:rPr>
              <a:t>42</a:t>
            </a:r>
            <a:endParaRPr lang="en-US" altLang="zh-CN" sz="1300" dirty="0">
              <a:latin typeface="Microsoft YaHei" panose="020B0503020204020204" pitchFamily="34" charset="-122"/>
              <a:ea typeface="Microsoft YaHei" panose="020B0503020204020204" pitchFamily="34" charset="-122"/>
            </a:endParaRPr>
          </a:p>
        </p:txBody>
      </p:sp>
      <p:sp>
        <p:nvSpPr>
          <p:cNvPr id="36" name="TextBox 35"/>
          <p:cNvSpPr txBox="1"/>
          <p:nvPr/>
        </p:nvSpPr>
        <p:spPr>
          <a:xfrm>
            <a:off x="332412" y="1213041"/>
            <a:ext cx="2292350" cy="368300"/>
          </a:xfrm>
          <a:prstGeom prst="rect">
            <a:avLst/>
          </a:prstGeom>
          <a:noFill/>
        </p:spPr>
        <p:txBody>
          <a:bodyPr wrap="none" rtlCol="0">
            <a:spAutoFit/>
          </a:bodyPr>
          <a:lstStyle/>
          <a:p>
            <a:pPr algn="l"/>
            <a:r>
              <a:rPr lang="zh-CN" altLang="en-US" b="1" spc="-300" dirty="0" smtClean="0">
                <a:solidFill>
                  <a:srgbClr val="002060"/>
                </a:solidFill>
                <a:latin typeface="KaiTi" panose="02010609060101010101" charset="-122"/>
                <a:ea typeface="KaiTi" panose="02010609060101010101" charset="-122"/>
                <a:cs typeface="KaiTi" panose="02010609060101010101" charset="-122"/>
              </a:rPr>
              <a:t>【</a:t>
            </a:r>
            <a:r>
              <a:rPr lang="en-US" altLang="zh-CN" b="1" spc="-300" dirty="0" smtClean="0">
                <a:solidFill>
                  <a:srgbClr val="002060"/>
                </a:solidFill>
                <a:latin typeface="KaiTi" panose="02010609060101010101" charset="-122"/>
                <a:ea typeface="KaiTi" panose="02010609060101010101" charset="-122"/>
                <a:cs typeface="KaiTi" panose="02010609060101010101" charset="-122"/>
              </a:rPr>
              <a:t>到店自取】单只向日葵 </a:t>
            </a:r>
            <a:endParaRPr lang="zh-CN" altLang="en-US" b="1" spc="-300" dirty="0">
              <a:solidFill>
                <a:srgbClr val="002060"/>
              </a:solidFill>
              <a:latin typeface="KaiTi" panose="02010609060101010101" charset="-122"/>
              <a:ea typeface="KaiTi" panose="02010609060101010101" charset="-122"/>
              <a:cs typeface="KaiTi" panose="02010609060101010101" charset="-122"/>
            </a:endParaRPr>
          </a:p>
        </p:txBody>
      </p:sp>
      <p:sp>
        <p:nvSpPr>
          <p:cNvPr id="5" name="TextBox 74"/>
          <p:cNvSpPr txBox="1"/>
          <p:nvPr/>
        </p:nvSpPr>
        <p:spPr>
          <a:xfrm>
            <a:off x="543560" y="2642235"/>
            <a:ext cx="1998980" cy="691515"/>
          </a:xfrm>
          <a:prstGeom prst="rect">
            <a:avLst/>
          </a:prstGeom>
          <a:noFill/>
        </p:spPr>
        <p:txBody>
          <a:bodyPr wrap="square" rtlCol="0">
            <a:spAutoFit/>
          </a:bodyPr>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sz="1300" dirty="0">
                <a:latin typeface="Microsoft YaHei" panose="020B0503020204020204" pitchFamily="34" charset="-122"/>
                <a:ea typeface="Microsoft YaHei" panose="020B0503020204020204" pitchFamily="34" charset="-122"/>
                <a:sym typeface="+mn-ea"/>
              </a:rPr>
              <a:t>176</a:t>
            </a:r>
            <a:endParaRPr lang="en-US" sz="13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altLang="zh-CN" sz="1300" dirty="0">
                <a:latin typeface="Microsoft YaHei" panose="020B0503020204020204" pitchFamily="34" charset="-122"/>
                <a:ea typeface="Microsoft YaHei" panose="020B0503020204020204" pitchFamily="34" charset="-122"/>
              </a:rPr>
              <a:t>2</a:t>
            </a:r>
            <a:endParaRPr lang="en-US" altLang="zh-CN" sz="1300" dirty="0">
              <a:latin typeface="Microsoft YaHei" panose="020B0503020204020204" pitchFamily="34" charset="-122"/>
              <a:ea typeface="Microsoft YaHei" panose="020B0503020204020204" pitchFamily="34" charset="-122"/>
            </a:endParaRPr>
          </a:p>
        </p:txBody>
      </p:sp>
      <p:sp>
        <p:nvSpPr>
          <p:cNvPr id="8" name="TextBox 35"/>
          <p:cNvSpPr txBox="1"/>
          <p:nvPr/>
        </p:nvSpPr>
        <p:spPr>
          <a:xfrm>
            <a:off x="476557" y="2274126"/>
            <a:ext cx="1717040" cy="368300"/>
          </a:xfrm>
          <a:prstGeom prst="rect">
            <a:avLst/>
          </a:prstGeom>
          <a:noFill/>
        </p:spPr>
        <p:txBody>
          <a:bodyPr wrap="none" rtlCol="0">
            <a:spAutoFit/>
          </a:bodyPr>
          <a:p>
            <a:pPr algn="l"/>
            <a:r>
              <a:rPr lang="en-US" altLang="zh-CN" b="1" spc="-300" dirty="0" smtClean="0">
                <a:solidFill>
                  <a:srgbClr val="002060"/>
                </a:solidFill>
                <a:latin typeface="KaiTi" panose="02010609060101010101" charset="-122"/>
                <a:ea typeface="KaiTi" panose="02010609060101010101" charset="-122"/>
                <a:cs typeface="Verdana" panose="020B0604030504040204" pitchFamily="34" charset="0"/>
              </a:rPr>
              <a:t>单层开业花篮一对</a:t>
            </a:r>
            <a:endParaRPr lang="en-US" altLang="zh-CN"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9" name="TextBox 74"/>
          <p:cNvSpPr txBox="1"/>
          <p:nvPr/>
        </p:nvSpPr>
        <p:spPr>
          <a:xfrm>
            <a:off x="601345" y="3853180"/>
            <a:ext cx="1998980" cy="691515"/>
          </a:xfrm>
          <a:prstGeom prst="rect">
            <a:avLst/>
          </a:prstGeom>
          <a:noFill/>
        </p:spPr>
        <p:txBody>
          <a:bodyPr wrap="square" rtlCol="0">
            <a:spAutoFit/>
          </a:bodyPr>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sz="1300" dirty="0">
                <a:latin typeface="Microsoft YaHei" panose="020B0503020204020204" pitchFamily="34" charset="-122"/>
                <a:ea typeface="Microsoft YaHei" panose="020B0503020204020204" pitchFamily="34" charset="-122"/>
                <a:sym typeface="+mn-ea"/>
              </a:rPr>
              <a:t>974</a:t>
            </a:r>
            <a:endParaRPr lang="en-US" sz="13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altLang="zh-CN" sz="1300" dirty="0">
                <a:latin typeface="Microsoft YaHei" panose="020B0503020204020204" pitchFamily="34" charset="-122"/>
                <a:ea typeface="Microsoft YaHei" panose="020B0503020204020204" pitchFamily="34" charset="-122"/>
              </a:rPr>
              <a:t>6</a:t>
            </a:r>
            <a:endParaRPr lang="en-US" altLang="zh-CN" sz="1300" dirty="0">
              <a:latin typeface="Microsoft YaHei" panose="020B0503020204020204" pitchFamily="34" charset="-122"/>
              <a:ea typeface="Microsoft YaHei" panose="020B0503020204020204" pitchFamily="34" charset="-122"/>
            </a:endParaRPr>
          </a:p>
        </p:txBody>
      </p:sp>
      <p:sp>
        <p:nvSpPr>
          <p:cNvPr id="12" name="TextBox 35"/>
          <p:cNvSpPr txBox="1"/>
          <p:nvPr/>
        </p:nvSpPr>
        <p:spPr>
          <a:xfrm>
            <a:off x="332412" y="3485071"/>
            <a:ext cx="2830830" cy="368300"/>
          </a:xfrm>
          <a:prstGeom prst="rect">
            <a:avLst/>
          </a:prstGeom>
          <a:noFill/>
        </p:spPr>
        <p:txBody>
          <a:bodyPr wrap="none" rtlCol="0">
            <a:spAutoFit/>
          </a:bodyPr>
          <a:p>
            <a:pPr algn="l"/>
            <a:r>
              <a:rPr lang="en-US" altLang="zh-CN" b="1" spc="-300" dirty="0" smtClean="0">
                <a:solidFill>
                  <a:srgbClr val="002060"/>
                </a:solidFill>
                <a:latin typeface="KaiTi" panose="02010609060101010101" charset="-122"/>
                <a:ea typeface="KaiTi" panose="02010609060101010101" charset="-122"/>
                <a:cs typeface="KaiTi" panose="02010609060101010101" charset="-122"/>
              </a:rPr>
              <a:t>【满心欢喜】19枝玫瑰鲜花花束</a:t>
            </a:r>
            <a:endParaRPr lang="en-US" altLang="zh-CN"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13" name="TextBox 74"/>
          <p:cNvSpPr txBox="1"/>
          <p:nvPr/>
        </p:nvSpPr>
        <p:spPr>
          <a:xfrm>
            <a:off x="6247765" y="1521460"/>
            <a:ext cx="1998980" cy="691515"/>
          </a:xfrm>
          <a:prstGeom prst="rect">
            <a:avLst/>
          </a:prstGeom>
          <a:noFill/>
        </p:spPr>
        <p:txBody>
          <a:bodyPr wrap="square" rtlCol="0">
            <a:spAutoFit/>
          </a:bodyPr>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altLang="zh-CN" sz="1300" dirty="0">
                <a:latin typeface="Microsoft YaHei" panose="020B0503020204020204" pitchFamily="34" charset="-122"/>
                <a:ea typeface="Microsoft YaHei" panose="020B0503020204020204" pitchFamily="34" charset="-122"/>
                <a:sym typeface="+mn-ea"/>
              </a:rPr>
              <a:t>218</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sz="1300" dirty="0">
                <a:latin typeface="Microsoft YaHei" panose="020B0503020204020204" pitchFamily="34" charset="-122"/>
                <a:ea typeface="Microsoft YaHei" panose="020B0503020204020204" pitchFamily="34" charset="-122"/>
              </a:rPr>
              <a:t>2</a:t>
            </a:r>
            <a:endParaRPr lang="en-US" altLang="zh-CN" sz="1300" dirty="0">
              <a:latin typeface="Microsoft YaHei" panose="020B0503020204020204" pitchFamily="34" charset="-122"/>
              <a:ea typeface="Microsoft YaHei" panose="020B0503020204020204" pitchFamily="34" charset="-122"/>
            </a:endParaRPr>
          </a:p>
        </p:txBody>
      </p:sp>
      <p:sp>
        <p:nvSpPr>
          <p:cNvPr id="14" name="TextBox 35"/>
          <p:cNvSpPr txBox="1"/>
          <p:nvPr/>
        </p:nvSpPr>
        <p:spPr>
          <a:xfrm>
            <a:off x="5881677" y="1213041"/>
            <a:ext cx="3059430" cy="368300"/>
          </a:xfrm>
          <a:prstGeom prst="rect">
            <a:avLst/>
          </a:prstGeom>
          <a:noFill/>
        </p:spPr>
        <p:txBody>
          <a:bodyPr wrap="none" rtlCol="0">
            <a:spAutoFit/>
          </a:bodyPr>
          <a:p>
            <a:pPr algn="l"/>
            <a:r>
              <a:rPr b="1" spc="-300" dirty="0" smtClean="0">
                <a:solidFill>
                  <a:srgbClr val="002060"/>
                </a:solidFill>
                <a:latin typeface="KaiTi" panose="02010609060101010101" charset="-122"/>
                <a:ea typeface="KaiTi" panose="02010609060101010101" charset="-122"/>
                <a:cs typeface="Verdana" panose="020B0604030504040204" pitchFamily="34" charset="0"/>
              </a:rPr>
              <a:t>【生如夏花】向日葵玫瑰韩式花束</a:t>
            </a:r>
            <a:endParaRPr b="1" spc="-300" dirty="0" smtClean="0">
              <a:solidFill>
                <a:srgbClr val="002060"/>
              </a:solidFill>
              <a:latin typeface="KaiTi" panose="02010609060101010101" charset="-122"/>
              <a:ea typeface="KaiTi" panose="02010609060101010101" charset="-122"/>
              <a:cs typeface="Verdana" panose="020B0604030504040204" pitchFamily="34" charset="0"/>
            </a:endParaRPr>
          </a:p>
        </p:txBody>
      </p:sp>
      <p:sp>
        <p:nvSpPr>
          <p:cNvPr id="15" name="TextBox 74"/>
          <p:cNvSpPr txBox="1"/>
          <p:nvPr/>
        </p:nvSpPr>
        <p:spPr>
          <a:xfrm>
            <a:off x="6180455" y="2642235"/>
            <a:ext cx="1998980" cy="691515"/>
          </a:xfrm>
          <a:prstGeom prst="rect">
            <a:avLst/>
          </a:prstGeom>
          <a:noFill/>
        </p:spPr>
        <p:txBody>
          <a:bodyPr wrap="square" rtlCol="0">
            <a:spAutoFit/>
          </a:bodyPr>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altLang="zh-CN" sz="1300" dirty="0">
                <a:latin typeface="Microsoft YaHei" panose="020B0503020204020204" pitchFamily="34" charset="-122"/>
                <a:ea typeface="Microsoft YaHei" panose="020B0503020204020204" pitchFamily="34" charset="-122"/>
                <a:sym typeface="+mn-ea"/>
              </a:rPr>
              <a:t>138</a:t>
            </a:r>
            <a:endParaRPr lang="zh-CN" altLang="en-US" sz="1300" dirty="0">
              <a:latin typeface="Microsoft YaHei" panose="020B0503020204020204" pitchFamily="34" charset="-122"/>
              <a:ea typeface="Microsoft YaHei" panose="020B0503020204020204" pitchFamily="34" charset="-122"/>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sz="1300" dirty="0">
                <a:latin typeface="Microsoft YaHei" panose="020B0503020204020204" pitchFamily="34" charset="-122"/>
                <a:ea typeface="Microsoft YaHei" panose="020B0503020204020204" pitchFamily="34" charset="-122"/>
              </a:rPr>
              <a:t>2</a:t>
            </a:r>
            <a:endParaRPr lang="en-US" altLang="zh-CN" sz="1300" dirty="0">
              <a:latin typeface="Microsoft YaHei" panose="020B0503020204020204" pitchFamily="34" charset="-122"/>
              <a:ea typeface="Microsoft YaHei" panose="020B0503020204020204" pitchFamily="34" charset="-122"/>
            </a:endParaRPr>
          </a:p>
        </p:txBody>
      </p:sp>
      <p:sp>
        <p:nvSpPr>
          <p:cNvPr id="16" name="TextBox 35"/>
          <p:cNvSpPr txBox="1"/>
          <p:nvPr/>
        </p:nvSpPr>
        <p:spPr>
          <a:xfrm>
            <a:off x="5881677" y="2274126"/>
            <a:ext cx="2753360" cy="368300"/>
          </a:xfrm>
          <a:prstGeom prst="rect">
            <a:avLst/>
          </a:prstGeom>
          <a:noFill/>
        </p:spPr>
        <p:txBody>
          <a:bodyPr wrap="none" rtlCol="0">
            <a:spAutoFit/>
          </a:bodyPr>
          <a:p>
            <a:pPr algn="l"/>
            <a:r>
              <a:rPr lang="en-US" altLang="zh-CN" b="1" spc="-300" dirty="0" smtClean="0">
                <a:solidFill>
                  <a:srgbClr val="002060"/>
                </a:solidFill>
                <a:latin typeface="KaiTi" panose="02010609060101010101" charset="-122"/>
                <a:ea typeface="KaiTi" panose="02010609060101010101" charset="-122"/>
                <a:cs typeface="KaiTi" panose="02010609060101010101" charset="-122"/>
              </a:rPr>
              <a:t>【美轮美奂】9支玫瑰鲜花花束</a:t>
            </a:r>
            <a:endParaRPr lang="en-US" altLang="zh-CN" b="1" spc="-300" dirty="0" smtClean="0">
              <a:solidFill>
                <a:srgbClr val="002060"/>
              </a:solidFill>
              <a:latin typeface="KaiTi" panose="02010609060101010101" charset="-122"/>
              <a:ea typeface="KaiTi" panose="02010609060101010101" charset="-122"/>
              <a:cs typeface="KaiTi" panose="02010609060101010101" charset="-122"/>
            </a:endParaRPr>
          </a:p>
        </p:txBody>
      </p:sp>
      <p:sp>
        <p:nvSpPr>
          <p:cNvPr id="17" name="TextBox 74"/>
          <p:cNvSpPr txBox="1"/>
          <p:nvPr/>
        </p:nvSpPr>
        <p:spPr>
          <a:xfrm>
            <a:off x="6238240" y="3853180"/>
            <a:ext cx="1998980" cy="691515"/>
          </a:xfrm>
          <a:prstGeom prst="rect">
            <a:avLst/>
          </a:prstGeom>
          <a:noFill/>
        </p:spPr>
        <p:txBody>
          <a:bodyPr wrap="square" rtlCol="0">
            <a:spAutoFit/>
          </a:bodyPr>
          <a:p>
            <a:pPr algn="ctr">
              <a:lnSpc>
                <a:spcPct val="150000"/>
              </a:lnSpc>
            </a:pPr>
            <a:r>
              <a:rPr lang="zh-CN" altLang="en-US" sz="1300" dirty="0">
                <a:latin typeface="Microsoft YaHei" panose="020B0503020204020204" pitchFamily="34" charset="-122"/>
                <a:ea typeface="Microsoft YaHei" panose="020B0503020204020204" pitchFamily="34" charset="-122"/>
                <a:sym typeface="+mn-ea"/>
              </a:rPr>
              <a:t>销售金额：</a:t>
            </a:r>
            <a:r>
              <a:rPr lang="en-US" altLang="zh-CN" sz="1300" dirty="0">
                <a:latin typeface="Microsoft YaHei" panose="020B0503020204020204" pitchFamily="34" charset="-122"/>
                <a:ea typeface="Microsoft YaHei" panose="020B0503020204020204" pitchFamily="34" charset="-122"/>
                <a:sym typeface="+mn-ea"/>
              </a:rPr>
              <a:t>1418.0</a:t>
            </a:r>
            <a:endParaRPr lang="en-US" altLang="zh-CN" sz="1300" dirty="0">
              <a:latin typeface="Microsoft YaHei" panose="020B0503020204020204" pitchFamily="34" charset="-122"/>
              <a:ea typeface="Microsoft YaHei" panose="020B0503020204020204" pitchFamily="34" charset="-122"/>
              <a:sym typeface="+mn-ea"/>
            </a:endParaRPr>
          </a:p>
          <a:p>
            <a:pPr algn="ctr">
              <a:lnSpc>
                <a:spcPct val="150000"/>
              </a:lnSpc>
            </a:pPr>
            <a:r>
              <a:rPr lang="zh-CN" altLang="en-US" sz="1300" dirty="0">
                <a:latin typeface="Microsoft YaHei" panose="020B0503020204020204" pitchFamily="34" charset="-122"/>
                <a:ea typeface="Microsoft YaHei" panose="020B0503020204020204" pitchFamily="34" charset="-122"/>
              </a:rPr>
              <a:t>销售数量：</a:t>
            </a:r>
            <a:r>
              <a:rPr lang="en-US" sz="1300" dirty="0">
                <a:latin typeface="Microsoft YaHei" panose="020B0503020204020204" pitchFamily="34" charset="-122"/>
                <a:ea typeface="Microsoft YaHei" panose="020B0503020204020204" pitchFamily="34" charset="-122"/>
              </a:rPr>
              <a:t>2</a:t>
            </a:r>
            <a:endParaRPr lang="en-US" sz="1300" dirty="0">
              <a:latin typeface="Microsoft YaHei" panose="020B0503020204020204" pitchFamily="34" charset="-122"/>
              <a:ea typeface="Microsoft YaHei" panose="020B0503020204020204" pitchFamily="34" charset="-122"/>
            </a:endParaRPr>
          </a:p>
        </p:txBody>
      </p:sp>
      <p:sp>
        <p:nvSpPr>
          <p:cNvPr id="18" name="TextBox 35"/>
          <p:cNvSpPr txBox="1"/>
          <p:nvPr/>
        </p:nvSpPr>
        <p:spPr>
          <a:xfrm>
            <a:off x="5881677" y="3485071"/>
            <a:ext cx="2830830" cy="368300"/>
          </a:xfrm>
          <a:prstGeom prst="rect">
            <a:avLst/>
          </a:prstGeom>
          <a:noFill/>
        </p:spPr>
        <p:txBody>
          <a:bodyPr wrap="none" rtlCol="0">
            <a:spAutoFit/>
          </a:bodyPr>
          <a:p>
            <a:pPr algn="l"/>
            <a:r>
              <a:rPr lang="en-US" altLang="zh-CN" b="1" spc="-300" dirty="0" smtClean="0">
                <a:solidFill>
                  <a:srgbClr val="002060"/>
                </a:solidFill>
                <a:latin typeface="KaiTi" panose="02010609060101010101" charset="-122"/>
                <a:ea typeface="KaiTi" panose="02010609060101010101" charset="-122"/>
                <a:cs typeface="KaiTi" panose="02010609060101010101" charset="-122"/>
              </a:rPr>
              <a:t>【宛若清风】99枝玫瑰求婚花束</a:t>
            </a:r>
            <a:endParaRPr lang="en-US" altLang="zh-CN" b="1" spc="-300" dirty="0" smtClean="0">
              <a:solidFill>
                <a:srgbClr val="002060"/>
              </a:solidFill>
              <a:latin typeface="KaiTi" panose="02010609060101010101" charset="-122"/>
              <a:ea typeface="KaiTi" panose="02010609060101010101" charset="-122"/>
              <a:cs typeface="KaiTi" panose="02010609060101010101"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2426</Words>
  <Application>WPS 演示</Application>
  <PresentationFormat>全屏显示(16:9)</PresentationFormat>
  <Paragraphs>401</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Microsoft YaHei</vt:lpstr>
      <vt:lpstr>Verdana</vt:lpstr>
      <vt:lpstr>KaiTi</vt:lpstr>
      <vt:lpstr>Calibri</vt:lpstr>
      <vt:lpstr>Arial Unicode MS</vt:lpstr>
      <vt:lpstr>等线</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100</cp:revision>
  <dcterms:created xsi:type="dcterms:W3CDTF">2015-12-11T10:47:00Z</dcterms:created>
  <dcterms:modified xsi:type="dcterms:W3CDTF">2020-09-13T09:55:44Z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