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1" r:id="rId6"/>
    <p:sldId id="262" r:id="rId7"/>
    <p:sldId id="263" r:id="rId8"/>
    <p:sldId id="265" r:id="rId9"/>
    <p:sldId id="274" r:id="rId10"/>
    <p:sldId id="325" r:id="rId11"/>
    <p:sldId id="327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9F"/>
    <a:srgbClr val="50BBA0"/>
    <a:srgbClr val="88C9A4"/>
    <a:srgbClr val="29A993"/>
    <a:srgbClr val="075A8E"/>
    <a:srgbClr val="102E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9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&#24037;&#20316;&#31807;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51388888888889"/>
          <c:y val="0.181712962962963"/>
          <c:w val="0.914583333333333"/>
          <c:h val="0.595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[工作簿1]Sheet1!$A$1:$A$7</c:f>
              <c:strCache>
                <c:ptCount val="7"/>
                <c:pt idx="0">
                  <c:v>重复订单</c:v>
                </c:pt>
                <c:pt idx="1">
                  <c:v>店铺太忙</c:v>
                </c:pt>
                <c:pt idx="2">
                  <c:v>商家取消订单</c:v>
                </c:pt>
                <c:pt idx="3">
                  <c:v>联系不上用户</c:v>
                </c:pt>
                <c:pt idx="4">
                  <c:v>商品已经售完</c:v>
                </c:pt>
                <c:pt idx="5">
                  <c:v>地址无法配送</c:v>
                </c:pt>
                <c:pt idx="6">
                  <c:v>店铺已经打烊</c:v>
                </c:pt>
              </c:strCache>
            </c:strRef>
          </c:cat>
          <c:val>
            <c:numRef>
              <c:f>[工作簿1]Sheet1!$B$1:$B$7</c:f>
              <c:numCache>
                <c:formatCode>General</c:formatCode>
                <c:ptCount val="7"/>
                <c:pt idx="0">
                  <c:v>4</c:v>
                </c:pt>
                <c:pt idx="1">
                  <c:v>7</c:v>
                </c:pt>
                <c:pt idx="2">
                  <c:v>4</c:v>
                </c:pt>
                <c:pt idx="3">
                  <c:v>4</c:v>
                </c:pt>
                <c:pt idx="4">
                  <c:v>39</c:v>
                </c:pt>
                <c:pt idx="5">
                  <c:v>5</c:v>
                </c:pt>
                <c:pt idx="6">
                  <c:v>18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1"/>
        <c:overlap val="0"/>
        <c:axId val="892616520"/>
        <c:axId val="348593833"/>
      </c:barChart>
      <c:catAx>
        <c:axId val="8926165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</a:p>
        </c:txPr>
        <c:crossAx val="348593833"/>
        <c:crosses val="autoZero"/>
        <c:auto val="1"/>
        <c:lblAlgn val="ctr"/>
        <c:lblOffset val="100"/>
        <c:noMultiLvlLbl val="0"/>
      </c:catAx>
      <c:valAx>
        <c:axId val="34859383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92616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465889612255"/>
          <c:y val="0.211675094816688"/>
          <c:w val="0.400959024181846"/>
          <c:h val="0.669068338249754"/>
        </c:manualLayout>
      </c:layout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[工作簿1]Sheet1!$A$1:$A$7</c:f>
              <c:strCache>
                <c:ptCount val="7"/>
                <c:pt idx="0">
                  <c:v>重复订单</c:v>
                </c:pt>
                <c:pt idx="1">
                  <c:v>店铺太忙</c:v>
                </c:pt>
                <c:pt idx="2">
                  <c:v>商家取消订单</c:v>
                </c:pt>
                <c:pt idx="3">
                  <c:v>联系不上用户</c:v>
                </c:pt>
                <c:pt idx="4">
                  <c:v>商品已经售完</c:v>
                </c:pt>
                <c:pt idx="5">
                  <c:v>地址无法配送</c:v>
                </c:pt>
                <c:pt idx="6">
                  <c:v>店铺已经打烊</c:v>
                </c:pt>
              </c:strCache>
            </c:strRef>
          </c:cat>
          <c:val>
            <c:numRef>
              <c:f>[工作簿1]Sheet1!$B$1:$B$7</c:f>
              <c:numCache>
                <c:formatCode>General</c:formatCode>
                <c:ptCount val="7"/>
                <c:pt idx="0">
                  <c:v>4</c:v>
                </c:pt>
                <c:pt idx="1">
                  <c:v>7</c:v>
                </c:pt>
                <c:pt idx="2">
                  <c:v>4</c:v>
                </c:pt>
                <c:pt idx="3">
                  <c:v>4</c:v>
                </c:pt>
                <c:pt idx="4">
                  <c:v>39</c:v>
                </c:pt>
                <c:pt idx="5">
                  <c:v>5</c:v>
                </c:pt>
                <c:pt idx="6">
                  <c:v>18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门店主动取消订单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6465889612255"/>
          <c:y val="0.211675094816688"/>
          <c:w val="0.400959024181846"/>
          <c:h val="0.669068338249754"/>
        </c:manualLayout>
      </c:layout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614726713884806"/>
                  <c:y val="-0.0401390644753478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180408926900976"/>
                  <c:y val="-0.0246536745714957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[工作簿1]Sheet1!$A$1:$A$7</c:f>
              <c:strCache>
                <c:ptCount val="7"/>
                <c:pt idx="0">
                  <c:v>店铺太忙</c:v>
                </c:pt>
                <c:pt idx="1">
                  <c:v>联系不上用户</c:v>
                </c:pt>
                <c:pt idx="2">
                  <c:v>店铺已经打烊</c:v>
                </c:pt>
                <c:pt idx="3">
                  <c:v>客服取消订单</c:v>
                </c:pt>
                <c:pt idx="4">
                  <c:v>地址无法配送</c:v>
                </c:pt>
                <c:pt idx="5">
                  <c:v>商家取消订单</c:v>
                </c:pt>
                <c:pt idx="6">
                  <c:v>商品已经售完</c:v>
                </c:pt>
              </c:strCache>
            </c:strRef>
          </c:cat>
          <c:val>
            <c:numRef>
              <c:f>[工作簿1]Sheet1!$B$1:$B$7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121004273504274"/>
          <c:y val="0.179861111111111"/>
          <c:w val="0.848440170940171"/>
          <c:h val="0.469305555555556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[工作簿1]Sheet1!$A$1:$A$7</c:f>
              <c:strCache>
                <c:ptCount val="7"/>
                <c:pt idx="0">
                  <c:v>顾客申请极速退款</c:v>
                </c:pt>
                <c:pt idx="1">
                  <c:v>超过3小时自动退款</c:v>
                </c:pt>
                <c:pt idx="2">
                  <c:v>客服拒绝全额退款</c:v>
                </c:pt>
                <c:pt idx="3">
                  <c:v>顾客取消退款申请</c:v>
                </c:pt>
                <c:pt idx="4">
                  <c:v>商家拒绝全额退款</c:v>
                </c:pt>
                <c:pt idx="5">
                  <c:v>系统自动通过退款</c:v>
                </c:pt>
                <c:pt idx="6">
                  <c:v>商家同意全额退款</c:v>
                </c:pt>
              </c:strCache>
            </c:strRef>
          </c:cat>
          <c:val>
            <c:numRef>
              <c:f>[工作簿1]Sheet1!$B$1:$B$7</c:f>
              <c:numCache>
                <c:formatCode>General</c:formatCode>
                <c:ptCount val="7"/>
                <c:pt idx="0">
                  <c:v>2</c:v>
                </c:pt>
                <c:pt idx="1">
                  <c:v>7</c:v>
                </c:pt>
                <c:pt idx="2">
                  <c:v>2</c:v>
                </c:pt>
                <c:pt idx="3">
                  <c:v>5</c:v>
                </c:pt>
                <c:pt idx="4">
                  <c:v>18</c:v>
                </c:pt>
                <c:pt idx="5">
                  <c:v>76</c:v>
                </c:pt>
                <c:pt idx="6">
                  <c:v>100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61777372"/>
        <c:axId val="950154795"/>
      </c:barChart>
      <c:catAx>
        <c:axId val="4617773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50154795"/>
        <c:crosses val="autoZero"/>
        <c:auto val="1"/>
        <c:lblAlgn val="ctr"/>
        <c:lblOffset val="100"/>
        <c:noMultiLvlLbl val="0"/>
      </c:catAx>
      <c:valAx>
        <c:axId val="9501547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617773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标题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3055555555556"/>
          <c:y val="0.153637596023498"/>
          <c:w val="0.680833333333333"/>
          <c:h val="0.738364211477632"/>
        </c:manualLayout>
      </c:layout>
      <c:doughnut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numFmt formatCode="General" sourceLinked="1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[工作簿1]Sheet1!$A$1:$A$6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numFmt formatCode="General" sourceLinked="1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[工作簿1]Sheet1!$B$1:$B$6</c:f>
              <c:numCache>
                <c:formatCode>General</c:formatCode>
                <c:ptCount val="6"/>
                <c:pt idx="0">
                  <c:v>76</c:v>
                </c:pt>
                <c:pt idx="1">
                  <c:v>54</c:v>
                </c:pt>
                <c:pt idx="2">
                  <c:v>5</c:v>
                </c:pt>
                <c:pt idx="3">
                  <c:v>30</c:v>
                </c:pt>
                <c:pt idx="4">
                  <c:v>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6AE8D-2970-4233-93E4-47A27DE46A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60603-279D-4B4B-92DD-DE5560F472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60603-279D-4B4B-92DD-DE5560F472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60603-279D-4B4B-92DD-DE5560F472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60603-279D-4B4B-92DD-DE5560F472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60603-279D-4B4B-92DD-DE5560F472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60603-279D-4B4B-92DD-DE5560F472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60603-279D-4B4B-92DD-DE5560F472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60603-279D-4B4B-92DD-DE5560F472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60603-279D-4B4B-92DD-DE5560F472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60603-279D-4B4B-92DD-DE5560F472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60603-279D-4B4B-92DD-DE5560F472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4B7-28D5-44FA-9520-BF7548C88A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750-6EBD-4ECA-A71F-9C25DDEE5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4B7-28D5-44FA-9520-BF7548C88A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750-6EBD-4ECA-A71F-9C25DDEE5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4B7-28D5-44FA-9520-BF7548C88A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750-6EBD-4ECA-A71F-9C25DDEE5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4B7-28D5-44FA-9520-BF7548C88A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750-6EBD-4ECA-A71F-9C25DDEE5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4B7-28D5-44FA-9520-BF7548C88A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750-6EBD-4ECA-A71F-9C25DDEE5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4B7-28D5-44FA-9520-BF7548C88A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750-6EBD-4ECA-A71F-9C25DDEE5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4B7-28D5-44FA-9520-BF7548C88A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750-6EBD-4ECA-A71F-9C25DDEE5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4B7-28D5-44FA-9520-BF7548C88A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750-6EBD-4ECA-A71F-9C25DDEE5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4B7-28D5-44FA-9520-BF7548C88A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750-6EBD-4ECA-A71F-9C25DDEE5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4B7-28D5-44FA-9520-BF7548C88A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750-6EBD-4ECA-A71F-9C25DDEE5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4B7-28D5-44FA-9520-BF7548C88A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750-6EBD-4ECA-A71F-9C25DDEE5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6D4B7-28D5-44FA-9520-BF7548C88A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3750-6EBD-4ECA-A71F-9C25DDEE51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9" name="直接连接符 1-1"/>
          <p:cNvCxnSpPr/>
          <p:nvPr/>
        </p:nvCxnSpPr>
        <p:spPr>
          <a:xfrm>
            <a:off x="3987354" y="1264662"/>
            <a:ext cx="432603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-2"/>
          <p:cNvCxnSpPr/>
          <p:nvPr/>
        </p:nvCxnSpPr>
        <p:spPr>
          <a:xfrm>
            <a:off x="8312646" y="1255237"/>
            <a:ext cx="744" cy="433635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-1"/>
          <p:cNvCxnSpPr/>
          <p:nvPr/>
        </p:nvCxnSpPr>
        <p:spPr>
          <a:xfrm>
            <a:off x="3987354" y="5591592"/>
            <a:ext cx="4328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-2"/>
          <p:cNvCxnSpPr/>
          <p:nvPr/>
        </p:nvCxnSpPr>
        <p:spPr>
          <a:xfrm>
            <a:off x="3986610" y="1264662"/>
            <a:ext cx="744" cy="433635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992910" y="1255237"/>
            <a:ext cx="4320480" cy="433635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八边形 13"/>
          <p:cNvSpPr/>
          <p:nvPr/>
        </p:nvSpPr>
        <p:spPr>
          <a:xfrm>
            <a:off x="3189592" y="551032"/>
            <a:ext cx="5760640" cy="5702692"/>
          </a:xfrm>
          <a:prstGeom prst="oct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5" name="组合 2-1"/>
          <p:cNvGrpSpPr/>
          <p:nvPr/>
        </p:nvGrpSpPr>
        <p:grpSpPr>
          <a:xfrm>
            <a:off x="3170542" y="560218"/>
            <a:ext cx="4101609" cy="1670261"/>
            <a:chOff x="3189592" y="551032"/>
            <a:chExt cx="4101609" cy="1670261"/>
          </a:xfrm>
        </p:grpSpPr>
        <p:cxnSp>
          <p:nvCxnSpPr>
            <p:cNvPr id="16" name="直接连接符 2-1"/>
            <p:cNvCxnSpPr>
              <a:stCxn id="14" idx="5"/>
            </p:cNvCxnSpPr>
            <p:nvPr/>
          </p:nvCxnSpPr>
          <p:spPr>
            <a:xfrm flipV="1">
              <a:off x="3189592" y="551032"/>
              <a:ext cx="1681491" cy="167026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2-1"/>
            <p:cNvCxnSpPr/>
            <p:nvPr/>
          </p:nvCxnSpPr>
          <p:spPr>
            <a:xfrm flipH="1">
              <a:off x="4871083" y="558176"/>
              <a:ext cx="242011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2-2"/>
          <p:cNvGrpSpPr/>
          <p:nvPr/>
        </p:nvGrpSpPr>
        <p:grpSpPr>
          <a:xfrm>
            <a:off x="7292761" y="556214"/>
            <a:ext cx="1670261" cy="4032431"/>
            <a:chOff x="3203871" y="-1126062"/>
            <a:chExt cx="1670261" cy="4032431"/>
          </a:xfrm>
        </p:grpSpPr>
        <p:cxnSp>
          <p:nvCxnSpPr>
            <p:cNvPr id="19" name="直接连接符 2-1"/>
            <p:cNvCxnSpPr>
              <a:stCxn id="14" idx="7"/>
            </p:cNvCxnSpPr>
            <p:nvPr/>
          </p:nvCxnSpPr>
          <p:spPr>
            <a:xfrm>
              <a:off x="3203871" y="-1126062"/>
              <a:ext cx="1667212" cy="16770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2-1"/>
            <p:cNvCxnSpPr>
              <a:stCxn id="14" idx="1"/>
            </p:cNvCxnSpPr>
            <p:nvPr/>
          </p:nvCxnSpPr>
          <p:spPr>
            <a:xfrm flipH="1" flipV="1">
              <a:off x="4871083" y="551034"/>
              <a:ext cx="3049" cy="235533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-3"/>
          <p:cNvGrpSpPr/>
          <p:nvPr/>
        </p:nvGrpSpPr>
        <p:grpSpPr>
          <a:xfrm>
            <a:off x="4940470" y="4588645"/>
            <a:ext cx="4028811" cy="1682943"/>
            <a:chOff x="842272" y="551033"/>
            <a:chExt cx="4028811" cy="1682943"/>
          </a:xfrm>
        </p:grpSpPr>
        <p:cxnSp>
          <p:nvCxnSpPr>
            <p:cNvPr id="22" name="直接连接符 2-1"/>
            <p:cNvCxnSpPr>
              <a:stCxn id="14" idx="2"/>
            </p:cNvCxnSpPr>
            <p:nvPr/>
          </p:nvCxnSpPr>
          <p:spPr>
            <a:xfrm flipV="1">
              <a:off x="3199538" y="551033"/>
              <a:ext cx="1671545" cy="168294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-1"/>
            <p:cNvCxnSpPr/>
            <p:nvPr/>
          </p:nvCxnSpPr>
          <p:spPr>
            <a:xfrm flipH="1">
              <a:off x="842272" y="2229758"/>
              <a:ext cx="242011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-4"/>
          <p:cNvGrpSpPr/>
          <p:nvPr/>
        </p:nvGrpSpPr>
        <p:grpSpPr>
          <a:xfrm>
            <a:off x="3170542" y="2221293"/>
            <a:ext cx="1670261" cy="4032431"/>
            <a:chOff x="2528545" y="-1186362"/>
            <a:chExt cx="1670261" cy="4032431"/>
          </a:xfrm>
        </p:grpSpPr>
        <p:cxnSp>
          <p:nvCxnSpPr>
            <p:cNvPr id="25" name="直接连接符 2-1"/>
            <p:cNvCxnSpPr>
              <a:stCxn id="14" idx="4"/>
              <a:endCxn id="14" idx="3"/>
            </p:cNvCxnSpPr>
            <p:nvPr/>
          </p:nvCxnSpPr>
          <p:spPr>
            <a:xfrm>
              <a:off x="2528545" y="1175808"/>
              <a:ext cx="1670261" cy="167026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-1"/>
            <p:cNvCxnSpPr>
              <a:stCxn id="14" idx="4"/>
              <a:endCxn id="14" idx="5"/>
            </p:cNvCxnSpPr>
            <p:nvPr/>
          </p:nvCxnSpPr>
          <p:spPr>
            <a:xfrm flipV="1">
              <a:off x="2528545" y="-1186362"/>
              <a:ext cx="0" cy="236217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-1"/>
          <p:cNvSpPr/>
          <p:nvPr/>
        </p:nvSpPr>
        <p:spPr>
          <a:xfrm>
            <a:off x="3128814" y="213520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椭圆 1-1"/>
          <p:cNvSpPr/>
          <p:nvPr/>
        </p:nvSpPr>
        <p:spPr>
          <a:xfrm>
            <a:off x="3915346" y="119265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椭圆 1-2"/>
          <p:cNvSpPr/>
          <p:nvPr/>
        </p:nvSpPr>
        <p:spPr>
          <a:xfrm>
            <a:off x="8235032" y="119265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椭圆 1-4"/>
          <p:cNvSpPr/>
          <p:nvPr/>
        </p:nvSpPr>
        <p:spPr>
          <a:xfrm>
            <a:off x="3915346" y="5506983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椭圆 1-3"/>
          <p:cNvSpPr/>
          <p:nvPr/>
        </p:nvSpPr>
        <p:spPr>
          <a:xfrm>
            <a:off x="8241382" y="550936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椭圆 2-2"/>
          <p:cNvSpPr/>
          <p:nvPr/>
        </p:nvSpPr>
        <p:spPr>
          <a:xfrm>
            <a:off x="7219193" y="47902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椭圆 2-3"/>
          <p:cNvSpPr/>
          <p:nvPr/>
        </p:nvSpPr>
        <p:spPr>
          <a:xfrm>
            <a:off x="8875175" y="450670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椭圆 2-4"/>
          <p:cNvSpPr/>
          <p:nvPr/>
        </p:nvSpPr>
        <p:spPr>
          <a:xfrm>
            <a:off x="4787845" y="6167656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Wish her happy"/>
          <p:cNvSpPr txBox="1"/>
          <p:nvPr/>
        </p:nvSpPr>
        <p:spPr>
          <a:xfrm>
            <a:off x="4003040" y="3079750"/>
            <a:ext cx="426021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邂逅八月问题报告</a:t>
            </a:r>
            <a:endParaRPr lang="zh-CN" altLang="en-US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矩形 3"/>
          <p:cNvSpPr/>
          <p:nvPr/>
        </p:nvSpPr>
        <p:spPr>
          <a:xfrm rot="2700000">
            <a:off x="4090088" y="1408337"/>
            <a:ext cx="3989809" cy="400446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椭圆 3-1"/>
          <p:cNvSpPr/>
          <p:nvPr/>
        </p:nvSpPr>
        <p:spPr>
          <a:xfrm>
            <a:off x="6012984" y="536397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8" name="直接连接符 3-1"/>
          <p:cNvCxnSpPr/>
          <p:nvPr/>
        </p:nvCxnSpPr>
        <p:spPr>
          <a:xfrm flipH="1">
            <a:off x="3258588" y="584167"/>
            <a:ext cx="2822554" cy="283924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-3"/>
          <p:cNvCxnSpPr/>
          <p:nvPr/>
        </p:nvCxnSpPr>
        <p:spPr>
          <a:xfrm flipH="1">
            <a:off x="6084993" y="3410571"/>
            <a:ext cx="2826404" cy="282640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-2"/>
          <p:cNvCxnSpPr/>
          <p:nvPr/>
        </p:nvCxnSpPr>
        <p:spPr>
          <a:xfrm>
            <a:off x="6084994" y="584167"/>
            <a:ext cx="2826403" cy="28264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3-4"/>
          <p:cNvCxnSpPr/>
          <p:nvPr/>
        </p:nvCxnSpPr>
        <p:spPr>
          <a:xfrm>
            <a:off x="3258588" y="3423414"/>
            <a:ext cx="2822554" cy="28162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3-2"/>
          <p:cNvSpPr/>
          <p:nvPr/>
        </p:nvSpPr>
        <p:spPr>
          <a:xfrm>
            <a:off x="6016277" y="534365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椭圆 3-3"/>
          <p:cNvSpPr/>
          <p:nvPr/>
        </p:nvSpPr>
        <p:spPr>
          <a:xfrm>
            <a:off x="6013896" y="6160513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椭圆 3-4"/>
          <p:cNvSpPr/>
          <p:nvPr/>
        </p:nvSpPr>
        <p:spPr>
          <a:xfrm>
            <a:off x="6012986" y="616496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六边形 4"/>
          <p:cNvSpPr/>
          <p:nvPr/>
        </p:nvSpPr>
        <p:spPr>
          <a:xfrm>
            <a:off x="3470393" y="1127096"/>
            <a:ext cx="5262345" cy="4536504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6" name="组合 4-3"/>
          <p:cNvGrpSpPr/>
          <p:nvPr/>
        </p:nvGrpSpPr>
        <p:grpSpPr>
          <a:xfrm>
            <a:off x="4585469" y="3395348"/>
            <a:ext cx="4128219" cy="2268251"/>
            <a:chOff x="3004319" y="3392996"/>
            <a:chExt cx="4128219" cy="2268251"/>
          </a:xfrm>
        </p:grpSpPr>
        <p:cxnSp>
          <p:nvCxnSpPr>
            <p:cNvPr id="47" name="直接连接符 4-1"/>
            <p:cNvCxnSpPr>
              <a:stCxn id="45" idx="2"/>
              <a:endCxn id="45" idx="1"/>
            </p:cNvCxnSpPr>
            <p:nvPr/>
          </p:nvCxnSpPr>
          <p:spPr>
            <a:xfrm>
              <a:off x="3004319" y="5661247"/>
              <a:ext cx="299409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2-1"/>
            <p:cNvCxnSpPr>
              <a:stCxn id="45" idx="1"/>
              <a:endCxn id="45" idx="0"/>
            </p:cNvCxnSpPr>
            <p:nvPr/>
          </p:nvCxnSpPr>
          <p:spPr>
            <a:xfrm flipV="1">
              <a:off x="5998412" y="3392996"/>
              <a:ext cx="1134126" cy="226825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组合 4-4"/>
          <p:cNvCxnSpPr>
            <a:stCxn id="45" idx="5"/>
            <a:endCxn id="45" idx="0"/>
          </p:cNvCxnSpPr>
          <p:nvPr/>
        </p:nvCxnSpPr>
        <p:spPr>
          <a:xfrm>
            <a:off x="7598612" y="1127097"/>
            <a:ext cx="1134126" cy="226825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-1"/>
          <p:cNvGrpSpPr/>
          <p:nvPr/>
        </p:nvGrpSpPr>
        <p:grpSpPr>
          <a:xfrm>
            <a:off x="3470393" y="1127097"/>
            <a:ext cx="4128219" cy="2268251"/>
            <a:chOff x="1889243" y="1124745"/>
            <a:chExt cx="4128219" cy="2268251"/>
          </a:xfrm>
        </p:grpSpPr>
        <p:cxnSp>
          <p:nvCxnSpPr>
            <p:cNvPr id="51" name="直接连接符 4-1"/>
            <p:cNvCxnSpPr/>
            <p:nvPr/>
          </p:nvCxnSpPr>
          <p:spPr>
            <a:xfrm rot="10800000">
              <a:off x="3023369" y="1124745"/>
              <a:ext cx="299409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2-1"/>
            <p:cNvCxnSpPr/>
            <p:nvPr/>
          </p:nvCxnSpPr>
          <p:spPr>
            <a:xfrm rot="10800000" flipV="1">
              <a:off x="1889243" y="1124745"/>
              <a:ext cx="1134126" cy="226825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组合 4-2"/>
          <p:cNvCxnSpPr/>
          <p:nvPr/>
        </p:nvCxnSpPr>
        <p:spPr>
          <a:xfrm rot="10800000">
            <a:off x="3470393" y="3395348"/>
            <a:ext cx="1134126" cy="226825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4-1"/>
          <p:cNvSpPr/>
          <p:nvPr/>
        </p:nvSpPr>
        <p:spPr>
          <a:xfrm>
            <a:off x="7526604" y="1055090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椭圆 4-2"/>
          <p:cNvSpPr/>
          <p:nvPr/>
        </p:nvSpPr>
        <p:spPr>
          <a:xfrm>
            <a:off x="4532511" y="5591591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圆 5"/>
          <p:cNvSpPr/>
          <p:nvPr/>
        </p:nvSpPr>
        <p:spPr>
          <a:xfrm>
            <a:off x="3295650" y="586552"/>
            <a:ext cx="5664200" cy="5638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椭圆 5-1"/>
          <p:cNvSpPr/>
          <p:nvPr/>
        </p:nvSpPr>
        <p:spPr>
          <a:xfrm>
            <a:off x="6081142" y="615334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8" name="组合 6-3"/>
          <p:cNvGrpSpPr/>
          <p:nvPr/>
        </p:nvGrpSpPr>
        <p:grpSpPr>
          <a:xfrm>
            <a:off x="6115591" y="2142858"/>
            <a:ext cx="2572517" cy="4043773"/>
            <a:chOff x="4534441" y="2140506"/>
            <a:chExt cx="2572517" cy="4043773"/>
          </a:xfrm>
        </p:grpSpPr>
        <p:cxnSp>
          <p:nvCxnSpPr>
            <p:cNvPr id="59" name="直接连接符 2-1"/>
            <p:cNvCxnSpPr/>
            <p:nvPr/>
          </p:nvCxnSpPr>
          <p:spPr>
            <a:xfrm flipV="1">
              <a:off x="4534441" y="4581128"/>
              <a:ext cx="2572517" cy="160315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组合 4-4"/>
            <p:cNvCxnSpPr/>
            <p:nvPr/>
          </p:nvCxnSpPr>
          <p:spPr>
            <a:xfrm>
              <a:off x="7106958" y="2140506"/>
              <a:ext cx="0" cy="244062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-2"/>
          <p:cNvGrpSpPr/>
          <p:nvPr/>
        </p:nvGrpSpPr>
        <p:grpSpPr>
          <a:xfrm>
            <a:off x="3618762" y="2142858"/>
            <a:ext cx="2496829" cy="4043773"/>
            <a:chOff x="2037612" y="2140506"/>
            <a:chExt cx="2496829" cy="4043773"/>
          </a:xfrm>
        </p:grpSpPr>
        <p:cxnSp>
          <p:nvCxnSpPr>
            <p:cNvPr id="62" name="直接连接符 4-1"/>
            <p:cNvCxnSpPr/>
            <p:nvPr/>
          </p:nvCxnSpPr>
          <p:spPr>
            <a:xfrm>
              <a:off x="2037612" y="4653136"/>
              <a:ext cx="2496829" cy="153114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组合 4-2"/>
            <p:cNvCxnSpPr/>
            <p:nvPr/>
          </p:nvCxnSpPr>
          <p:spPr>
            <a:xfrm flipV="1">
              <a:off x="2037612" y="2140506"/>
              <a:ext cx="0" cy="251263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椭圆 6-1"/>
          <p:cNvSpPr/>
          <p:nvPr/>
        </p:nvSpPr>
        <p:spPr>
          <a:xfrm rot="1885943">
            <a:off x="6081142" y="521780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5" name="椭圆 6-2"/>
          <p:cNvSpPr/>
          <p:nvPr/>
        </p:nvSpPr>
        <p:spPr>
          <a:xfrm rot="1885943">
            <a:off x="6081142" y="521780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椭圆 6-3"/>
          <p:cNvSpPr/>
          <p:nvPr/>
        </p:nvSpPr>
        <p:spPr>
          <a:xfrm rot="1885943">
            <a:off x="3553943" y="457078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椭圆 6-4"/>
          <p:cNvSpPr/>
          <p:nvPr/>
        </p:nvSpPr>
        <p:spPr>
          <a:xfrm rot="1885943">
            <a:off x="3553943" y="457078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椭圆 6-5"/>
          <p:cNvSpPr/>
          <p:nvPr/>
        </p:nvSpPr>
        <p:spPr>
          <a:xfrm rot="1885943">
            <a:off x="8603012" y="452893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椭圆 6-5"/>
          <p:cNvSpPr/>
          <p:nvPr/>
        </p:nvSpPr>
        <p:spPr>
          <a:xfrm rot="1885943">
            <a:off x="8603012" y="452893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0" name="六边形 6"/>
          <p:cNvGrpSpPr/>
          <p:nvPr/>
        </p:nvGrpSpPr>
        <p:grpSpPr>
          <a:xfrm>
            <a:off x="3581604" y="720448"/>
            <a:ext cx="5104526" cy="5467820"/>
            <a:chOff x="2002432" y="716459"/>
            <a:chExt cx="5104526" cy="5467820"/>
          </a:xfrm>
        </p:grpSpPr>
        <p:grpSp>
          <p:nvGrpSpPr>
            <p:cNvPr id="71" name="组合 6-3"/>
            <p:cNvGrpSpPr/>
            <p:nvPr/>
          </p:nvGrpSpPr>
          <p:grpSpPr>
            <a:xfrm>
              <a:off x="4534441" y="2140506"/>
              <a:ext cx="2572517" cy="4043773"/>
              <a:chOff x="4534441" y="2140506"/>
              <a:chExt cx="2572517" cy="4043773"/>
            </a:xfrm>
          </p:grpSpPr>
          <p:cxnSp>
            <p:nvCxnSpPr>
              <p:cNvPr id="78" name="直接连接符 2-1"/>
              <p:cNvCxnSpPr/>
              <p:nvPr/>
            </p:nvCxnSpPr>
            <p:spPr>
              <a:xfrm flipV="1">
                <a:off x="4534441" y="4581128"/>
                <a:ext cx="2572517" cy="160315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组合 4-4"/>
              <p:cNvCxnSpPr/>
              <p:nvPr/>
            </p:nvCxnSpPr>
            <p:spPr>
              <a:xfrm>
                <a:off x="7106958" y="2140506"/>
                <a:ext cx="0" cy="244062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6-1"/>
            <p:cNvGrpSpPr/>
            <p:nvPr/>
          </p:nvGrpSpPr>
          <p:grpSpPr>
            <a:xfrm rot="1885943">
              <a:off x="2002432" y="716459"/>
              <a:ext cx="4917080" cy="2102511"/>
              <a:chOff x="1100382" y="1124745"/>
              <a:chExt cx="4917080" cy="2102511"/>
            </a:xfrm>
          </p:grpSpPr>
          <p:cxnSp>
            <p:nvCxnSpPr>
              <p:cNvPr id="76" name="直接连接符 4-1"/>
              <p:cNvCxnSpPr/>
              <p:nvPr/>
            </p:nvCxnSpPr>
            <p:spPr>
              <a:xfrm rot="10800000">
                <a:off x="3023369" y="1124745"/>
                <a:ext cx="299409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2-1"/>
              <p:cNvCxnSpPr/>
              <p:nvPr/>
            </p:nvCxnSpPr>
            <p:spPr>
              <a:xfrm rot="19714057" flipH="1">
                <a:off x="1100382" y="1665859"/>
                <a:ext cx="2514617" cy="156139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6-2"/>
            <p:cNvGrpSpPr/>
            <p:nvPr/>
          </p:nvGrpSpPr>
          <p:grpSpPr>
            <a:xfrm>
              <a:off x="2037612" y="2140506"/>
              <a:ext cx="2496829" cy="4043773"/>
              <a:chOff x="2037612" y="2140506"/>
              <a:chExt cx="2496829" cy="4043773"/>
            </a:xfrm>
          </p:grpSpPr>
          <p:cxnSp>
            <p:nvCxnSpPr>
              <p:cNvPr id="74" name="直接连接符 4-1"/>
              <p:cNvCxnSpPr/>
              <p:nvPr/>
            </p:nvCxnSpPr>
            <p:spPr>
              <a:xfrm>
                <a:off x="2037612" y="4653136"/>
                <a:ext cx="2496829" cy="153114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组合 4-2"/>
              <p:cNvCxnSpPr/>
              <p:nvPr/>
            </p:nvCxnSpPr>
            <p:spPr>
              <a:xfrm flipV="1">
                <a:off x="2037612" y="2140506"/>
                <a:ext cx="0" cy="251263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直接连接符 7-1"/>
          <p:cNvCxnSpPr/>
          <p:nvPr/>
        </p:nvCxnSpPr>
        <p:spPr>
          <a:xfrm flipH="1">
            <a:off x="3056806" y="1631152"/>
            <a:ext cx="61206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7-3"/>
          <p:cNvCxnSpPr/>
          <p:nvPr/>
        </p:nvCxnSpPr>
        <p:spPr>
          <a:xfrm flipH="1">
            <a:off x="3073039" y="5231552"/>
            <a:ext cx="61206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7-4"/>
          <p:cNvCxnSpPr/>
          <p:nvPr/>
        </p:nvCxnSpPr>
        <p:spPr>
          <a:xfrm>
            <a:off x="9177486" y="1631152"/>
            <a:ext cx="16233" cy="3600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7-1"/>
          <p:cNvSpPr/>
          <p:nvPr/>
        </p:nvSpPr>
        <p:spPr>
          <a:xfrm rot="1885943">
            <a:off x="9107068" y="156073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椭圆 7-3"/>
          <p:cNvSpPr/>
          <p:nvPr/>
        </p:nvSpPr>
        <p:spPr>
          <a:xfrm rot="1885943">
            <a:off x="2984799" y="515954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椭圆 7-2"/>
          <p:cNvSpPr/>
          <p:nvPr/>
        </p:nvSpPr>
        <p:spPr>
          <a:xfrm rot="1885943">
            <a:off x="2984797" y="1558606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椭圆 7-4"/>
          <p:cNvSpPr/>
          <p:nvPr/>
        </p:nvSpPr>
        <p:spPr>
          <a:xfrm rot="1885943">
            <a:off x="9121711" y="5155377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矩形 7"/>
          <p:cNvSpPr/>
          <p:nvPr/>
        </p:nvSpPr>
        <p:spPr>
          <a:xfrm>
            <a:off x="3056805" y="1630614"/>
            <a:ext cx="6136914" cy="359677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椭圆 8-1"/>
          <p:cNvSpPr/>
          <p:nvPr/>
        </p:nvSpPr>
        <p:spPr>
          <a:xfrm rot="1885943">
            <a:off x="3243938" y="3334261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椭圆 8-2"/>
          <p:cNvSpPr/>
          <p:nvPr/>
        </p:nvSpPr>
        <p:spPr>
          <a:xfrm rot="1885943">
            <a:off x="3243937" y="3356991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椭圆 8-3"/>
          <p:cNvSpPr/>
          <p:nvPr/>
        </p:nvSpPr>
        <p:spPr>
          <a:xfrm rot="1885943">
            <a:off x="8821298" y="335699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椭圆 8-4"/>
          <p:cNvSpPr/>
          <p:nvPr/>
        </p:nvSpPr>
        <p:spPr>
          <a:xfrm rot="1885943">
            <a:off x="8795997" y="335699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3926" y="381000"/>
            <a:ext cx="11364148" cy="6096000"/>
          </a:xfrm>
          <a:prstGeom prst="rect">
            <a:avLst/>
          </a:prstGeom>
          <a:noFill/>
          <a:ln w="28575"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7.40741E-7 L 0.35521 0.00093 " pathEditMode="relative" rAng="0" ptsTypes="AA">
                                      <p:cBhvr>
                                        <p:cTn id="19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093 L 0.00091 0.63102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50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162 L -0.35482 -0.00024 " pathEditMode="relative" rAng="0" ptsTypes="AA">
                                      <p:cBhvr>
                                        <p:cTn id="35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52" y="4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-0.00013 -0.63172 " pathEditMode="relative" rAng="0" ptsTypes="AA">
                                      <p:cBhvr>
                                        <p:cTn id="43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159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6" presetClass="emph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61" dur="6000" fill="hold"/>
                                        <p:tgtEl>
                                          <p:spTgt spid="1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7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7.40741E-7 L 0.13451 -0.23495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1175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3451 -0.23495 L 0.33555 -0.24144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-32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125E-6 -4.07407E-6 L 0.12994 0.23195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1213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2994 0.23194 L 0.12994 0.57847 " pathEditMode="relative" rAng="0" ptsTypes="AA">
                                      <p:cBhvr>
                                        <p:cTn id="8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15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0.0007 L -0.13151 0.24352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1213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33528 0.24306 L -0.12994 0.24306 " pathEditMode="relative" rAng="0" ptsTypes="AA">
                                      <p:cBhvr>
                                        <p:cTn id="97" dur="75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-2.22222E-6 L -0.13737 -0.24143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-12083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375 -0.5831 L -0.1336 -0.24143 " pathEditMode="relative" rAng="0" ptsTypes="AA">
                                      <p:cBhvr>
                                        <p:cTn id="110" dur="75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17083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128" dur="5000" fill="hold"/>
                                        <p:tgtEl>
                                          <p:spTgt spid="1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1.45833E-6 2.59259E-6 L -0.23177 0.4162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89" y="2081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1.04167E-6 4.07407E-6 L 0.23151 0.40856 " pathEditMode="relative" rAng="0" ptsTypes="AA">
                                      <p:cBhvr>
                                        <p:cTn id="1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76" y="20417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1.45833E-6 3.7037E-6 L -0.23229 -0.40787 " pathEditMode="relative" rAng="0" ptsTypes="AA">
                                      <p:cBhvr>
                                        <p:cTn id="1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15" y="-20394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2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1.45833E-6 7.40741E-7 L 0.23177 -0.40833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89" y="-20417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6" presetClass="emph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Scale>
                                      <p:cBhvr>
                                        <p:cTn id="187" dur="6000" fill="hold"/>
                                        <p:tgtEl>
                                          <p:spTgt spid="3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2" nodeType="withEffect">
                                  <p:stCondLst>
                                    <p:cond delay="8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2" presetClass="entr" presetSubtype="2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grpId="3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0.24401 -0.00069 L 2.91667E-6 0.0007 " pathEditMode="relative" rAng="0" ptsTypes="AA">
                                      <p:cBhvr>
                                        <p:cTn id="207" dur="5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1" y="69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24558 0.00139 L -0.33802 0.33056 " pathEditMode="relative" rAng="0" ptsTypes="AA">
                                      <p:cBhvr>
                                        <p:cTn id="2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" y="16458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grpId="4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0.33802 0.33056 L -0.24753 0.6625 " pathEditMode="relative" rAng="0" ptsTypes="AA">
                                      <p:cBhvr>
                                        <p:cTn id="2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16597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42" presetClass="path" presetSubtype="0" accel="50000" decel="50000" fill="hold" grpId="3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24571 0.0007 L -4.16667E-6 0.0007 " pathEditMode="relative" rAng="0" ptsTypes="AA">
                                      <p:cBhvr>
                                        <p:cTn id="219" dur="5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0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42" presetClass="path" presetSubtype="0" accel="50000" decel="5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24571 0.00162 L 0.33868 -0.32986 " pathEditMode="relative" rAng="0" ptsTypes="AA">
                                      <p:cBhvr>
                                        <p:cTn id="2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-16574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42" presetClass="path" presetSubtype="0" accel="50000" decel="50000" fill="hold" grpId="4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24558 -0.66064 L 0.33659 -0.33125 " pathEditMode="relative" rAng="0" ptsTypes="AA">
                                      <p:cBhvr>
                                        <p:cTn id="223" dur="5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16458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6" presetClass="emph" presetSubtype="0" fill="hold" grpId="2" nodeType="withEffect">
                                  <p:stCondLst>
                                    <p:cond delay="5200"/>
                                  </p:stCondLst>
                                  <p:childTnLst>
                                    <p:animScale>
                                      <p:cBhvr>
                                        <p:cTn id="238" dur="3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2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1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4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8" presetClass="emph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Rot by="21600000">
                                      <p:cBhvr>
                                        <p:cTn id="24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" presetClass="path" presetSubtype="0" accel="50000" decel="5000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0.00156 1.11111E-6 C -0.1293 1.11111E-6 -0.23255 -0.18658 -0.23255 -0.41482 C -0.23255 -0.64306 -0.1293 -0.82732 -0.00156 -0.82732 C 0.12552 -0.82732 0.22969 -0.64306 0.22969 -0.41482 C 0.22969 -0.18658 0.12552 1.11111E-6 -0.00156 1.11111E-6 Z " pathEditMode="relative" rAng="0" ptsTypes="AAAAA">
                                      <p:cBhvr>
                                        <p:cTn id="2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366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animScale>
                                      <p:cBhvr>
                                        <p:cTn id="256" dur="4000" fill="hold"/>
                                        <p:tgtEl>
                                          <p:spTgt spid="5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3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2" presetClass="path" presetSubtype="0" accel="50000" decel="5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0.2017 0.22593 L 2.5E-6 0.00209 " pathEditMode="relative" rAng="0" ptsTypes="AA">
                                      <p:cBhvr>
                                        <p:cTn id="264" dur="100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-11204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42" presetClass="path" presetSubtype="0" accel="50000" decel="5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2039 0.23195 L 2.5E-6 0.00209 " pathEditMode="relative" rAng="0" ptsTypes="AA">
                                      <p:cBhvr>
                                        <p:cTn id="272" dur="1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11505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42" presetClass="path" presetSubtype="0" accel="50000" decel="5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00065 -0.36759 L 4.16667E-6 -1.85185E-6 " pathEditMode="relative" rAng="0" ptsTypes="AA">
                                      <p:cBhvr>
                                        <p:cTn id="280" dur="10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8380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42" presetClass="path" presetSubtype="0" accel="50000" decel="5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20546 0.22523 L -0.00274 0.00185 " pathEditMode="relative" rAng="0" ptsTypes="AA">
                                      <p:cBhvr>
                                        <p:cTn id="288" dur="10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-11181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42" presetClass="path" presetSubtype="0" accel="50000" decel="5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0.21055 0.23125 L 1.66667E-6 -0.00231 " pathEditMode="relative" rAng="0" ptsTypes="AA">
                                      <p:cBhvr>
                                        <p:cTn id="296" dur="100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-11690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42" presetClass="path" presetSubtype="0" accel="50000" decel="5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1.66667E-6 -0.35625 L 1.66667E-6 0.0007 " pathEditMode="relative" rAng="0" ptsTypes="AA">
                                      <p:cBhvr>
                                        <p:cTn id="304" dur="1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847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6" presetClass="entr" presetSubtype="42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6" presetClass="entr" presetSubtype="42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6" presetClass="emph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animScale>
                                      <p:cBhvr>
                                        <p:cTn id="321" dur="1000" fill="hold"/>
                                        <p:tgtEl>
                                          <p:spTgt spid="7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42" presetClass="path" presetSubtype="0" accel="50000" decel="5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0.50261 -0.00023 L -4.58333E-6 -2.96296E-6 " pathEditMode="relative" rAng="0" ptsTypes="AA">
                                      <p:cBhvr>
                                        <p:cTn id="329" dur="1000" spd="-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-69"/>
                                    </p:animMotion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42" presetClass="path" presetSubtype="0" accel="50000" decel="5000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1.04167E-6 0.52523 L -0.00039 -1.48148E-6 " pathEditMode="relative" rAng="0" ptsTypes="AA">
                                      <p:cBhvr>
                                        <p:cTn id="337" dur="100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6273"/>
                                    </p:animMotion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42" presetClass="path" presetSubtype="0" accel="50000" decel="5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50482 -0.00069 L -1.04167E-6 -1.48148E-6 " pathEditMode="relative" rAng="0" ptsTypes="AA">
                                      <p:cBhvr>
                                        <p:cTn id="345" dur="100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47" y="23"/>
                                    </p:animMotion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42" presetClass="path" presetSubtype="0" accel="50000" decel="5000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54167E-6 2.96296E-6 L -0.00039 -0.52523 " pathEditMode="relative" rAng="0" ptsTypes="AA">
                                      <p:cBhvr>
                                        <p:cTn id="35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6273"/>
                                    </p:animMotion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2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6" presetClass="emph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Scale>
                                      <p:cBhvr>
                                        <p:cTn id="375" dur="2000" fill="hold"/>
                                        <p:tgtEl>
                                          <p:spTgt spid="8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1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42" presetClass="path" presetSubtype="0" accel="50000" decel="5000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5E-6 2.22222E-6 L 0.22709 -0.41042 " pathEditMode="relative" rAng="0" ptsTypes="AA">
                                      <p:cBhvr>
                                        <p:cTn id="38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-20532"/>
                                    </p:animMotion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42" presetClass="path" presetSubtype="0" accel="50000" decel="5000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5E-6 0 L 0.22501 0.40833 " pathEditMode="relative" rAng="0" ptsTypes="AA">
                                      <p:cBhvr>
                                        <p:cTn id="3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20417"/>
                                    </p:animMotion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42" presetClass="path" presetSubtype="0" accel="50000" decel="5000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2.91667E-6 0 L -0.22943 -0.41389 " pathEditMode="relative" rAng="0" ptsTypes="AA">
                                      <p:cBhvr>
                                        <p:cTn id="40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71" y="-20694"/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42" presetClass="path" presetSubtype="0" accel="50000" decel="5000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052 0.00093 L -0.23046 0.40694 " pathEditMode="relative" rAng="0" ptsTypes="AA">
                                      <p:cBhvr>
                                        <p:cTn id="41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49" y="20301"/>
                                    </p:animMotion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3" grpId="3" animBg="1"/>
      <p:bldP spid="34" grpId="0" animBg="1"/>
      <p:bldP spid="34" grpId="1" animBg="1"/>
      <p:bldP spid="34" grpId="2" animBg="1"/>
      <p:bldP spid="34" grpId="3" animBg="1"/>
      <p:bldP spid="35" grpId="0"/>
      <p:bldP spid="35" grpId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54" grpId="0" animBg="1"/>
      <p:bldP spid="54" grpId="1" animBg="1"/>
      <p:bldP spid="54" grpId="2" animBg="1"/>
      <p:bldP spid="54" grpId="3" animBg="1"/>
      <p:bldP spid="54" grpId="4" animBg="1"/>
      <p:bldP spid="55" grpId="0" animBg="1"/>
      <p:bldP spid="55" grpId="1" animBg="1"/>
      <p:bldP spid="55" grpId="2" animBg="1"/>
      <p:bldP spid="55" grpId="3" animBg="1"/>
      <p:bldP spid="55" grpId="4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1" grpId="0" animBg="1"/>
      <p:bldP spid="91" grpId="1" animBg="1"/>
      <p:bldP spid="91" grpId="2" animBg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13926" y="381000"/>
            <a:ext cx="11364148" cy="6096000"/>
          </a:xfrm>
          <a:prstGeom prst="rect">
            <a:avLst/>
          </a:prstGeom>
          <a:noFill/>
          <a:ln w="28575"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birthday girl"/>
          <p:cNvSpPr txBox="1"/>
          <p:nvPr/>
        </p:nvSpPr>
        <p:spPr>
          <a:xfrm>
            <a:off x="3960348" y="2767281"/>
            <a:ext cx="42713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感谢观看</a:t>
            </a:r>
            <a:endParaRPr lang="en-US" altLang="zh-CN" sz="4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zh-CN" altLang="en-US" sz="4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" y="19050"/>
            <a:ext cx="12188951" cy="68580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-16173" y="6686550"/>
            <a:ext cx="12224346" cy="190500"/>
            <a:chOff x="-51678" y="0"/>
            <a:chExt cx="8210520" cy="190500"/>
          </a:xfrm>
        </p:grpSpPr>
        <p:sp>
          <p:nvSpPr>
            <p:cNvPr id="3" name="矩形 2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5" t="-102020" r="21603"/>
          <a:stretch>
            <a:fillRect/>
          </a:stretch>
        </p:blipFill>
        <p:spPr>
          <a:xfrm>
            <a:off x="4572000" y="-1524000"/>
            <a:ext cx="3048000" cy="3048000"/>
          </a:xfrm>
          <a:prstGeom prst="ellipse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177896" y="209550"/>
            <a:ext cx="18362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 altLang="zh-CN" sz="3200" b="1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L 形 18"/>
          <p:cNvSpPr/>
          <p:nvPr/>
        </p:nvSpPr>
        <p:spPr>
          <a:xfrm rot="2700000">
            <a:off x="330200" y="2788920"/>
            <a:ext cx="457200" cy="457200"/>
          </a:xfrm>
          <a:prstGeom prst="corner">
            <a:avLst>
              <a:gd name="adj1" fmla="val 28333"/>
              <a:gd name="adj2" fmla="val 283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L 形 19"/>
          <p:cNvSpPr/>
          <p:nvPr/>
        </p:nvSpPr>
        <p:spPr>
          <a:xfrm rot="18900000" flipH="1">
            <a:off x="11404600" y="2788920"/>
            <a:ext cx="457200" cy="457200"/>
          </a:xfrm>
          <a:prstGeom prst="corner">
            <a:avLst>
              <a:gd name="adj1" fmla="val 28333"/>
              <a:gd name="adj2" fmla="val 283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同心圆 65"/>
          <p:cNvSpPr/>
          <p:nvPr/>
        </p:nvSpPr>
        <p:spPr>
          <a:xfrm>
            <a:off x="1055000" y="1859591"/>
            <a:ext cx="2257599" cy="2257599"/>
          </a:xfrm>
          <a:prstGeom prst="donut">
            <a:avLst>
              <a:gd name="adj" fmla="val 5817"/>
            </a:avLst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</p:txBody>
      </p:sp>
      <p:sp>
        <p:nvSpPr>
          <p:cNvPr id="67" name="TextBox 68"/>
          <p:cNvSpPr txBox="1"/>
          <p:nvPr/>
        </p:nvSpPr>
        <p:spPr>
          <a:xfrm>
            <a:off x="1570355" y="4324985"/>
            <a:ext cx="12268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2005" b="1" dirty="0">
                <a:solidFill>
                  <a:srgbClr val="5A5959"/>
                </a:solidFill>
                <a:latin typeface="Arial" panose="020B0604020202020204"/>
                <a:ea typeface="Microsoft YaHei" panose="020B0503020204020204" pitchFamily="34" charset="-122"/>
              </a:rPr>
              <a:t>超时未接</a:t>
            </a:r>
            <a:endParaRPr lang="zh-CN" altLang="en-US" sz="2005" b="1" dirty="0">
              <a:solidFill>
                <a:srgbClr val="5A5959"/>
              </a:solidFill>
              <a:latin typeface="Arial" panose="020B0604020202020204"/>
              <a:ea typeface="Microsoft YaHei" panose="020B0503020204020204" pitchFamily="34" charset="-122"/>
            </a:endParaRPr>
          </a:p>
        </p:txBody>
      </p:sp>
      <p:sp>
        <p:nvSpPr>
          <p:cNvPr id="68" name="同心圆 67"/>
          <p:cNvSpPr/>
          <p:nvPr/>
        </p:nvSpPr>
        <p:spPr>
          <a:xfrm>
            <a:off x="3659737" y="1859591"/>
            <a:ext cx="2257599" cy="2257599"/>
          </a:xfrm>
          <a:prstGeom prst="donut">
            <a:avLst>
              <a:gd name="adj" fmla="val 5817"/>
            </a:avLst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</p:txBody>
      </p:sp>
      <p:sp>
        <p:nvSpPr>
          <p:cNvPr id="69" name="同心圆 68"/>
          <p:cNvSpPr/>
          <p:nvPr/>
        </p:nvSpPr>
        <p:spPr>
          <a:xfrm>
            <a:off x="6218348" y="1859591"/>
            <a:ext cx="2257599" cy="2257599"/>
          </a:xfrm>
          <a:prstGeom prst="donut">
            <a:avLst>
              <a:gd name="adj" fmla="val 5817"/>
            </a:avLst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</p:txBody>
      </p:sp>
      <p:sp>
        <p:nvSpPr>
          <p:cNvPr id="70" name="同心圆 69"/>
          <p:cNvSpPr/>
          <p:nvPr/>
        </p:nvSpPr>
        <p:spPr>
          <a:xfrm>
            <a:off x="8776960" y="1859591"/>
            <a:ext cx="2257599" cy="2257599"/>
          </a:xfrm>
          <a:prstGeom prst="donut">
            <a:avLst>
              <a:gd name="adj" fmla="val 5817"/>
            </a:avLst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</p:txBody>
      </p:sp>
      <p:sp>
        <p:nvSpPr>
          <p:cNvPr id="71" name="TextBox 72"/>
          <p:cNvSpPr txBox="1"/>
          <p:nvPr/>
        </p:nvSpPr>
        <p:spPr>
          <a:xfrm>
            <a:off x="4150360" y="4324985"/>
            <a:ext cx="1275715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2005" b="1" dirty="0">
                <a:solidFill>
                  <a:srgbClr val="5A5959"/>
                </a:solidFill>
                <a:latin typeface="Arial" panose="020B0604020202020204"/>
                <a:ea typeface="Microsoft YaHei" panose="020B0503020204020204" pitchFamily="34" charset="-122"/>
              </a:rPr>
              <a:t>商家拒单</a:t>
            </a:r>
            <a:endParaRPr lang="zh-CN" altLang="en-US" sz="2005" b="1" dirty="0">
              <a:solidFill>
                <a:srgbClr val="5A5959"/>
              </a:solidFill>
              <a:latin typeface="Arial" panose="020B0604020202020204"/>
              <a:ea typeface="Microsoft YaHei" panose="020B0503020204020204" pitchFamily="34" charset="-122"/>
            </a:endParaRPr>
          </a:p>
        </p:txBody>
      </p:sp>
      <p:sp>
        <p:nvSpPr>
          <p:cNvPr id="72" name="TextBox 73"/>
          <p:cNvSpPr txBox="1"/>
          <p:nvPr/>
        </p:nvSpPr>
        <p:spPr>
          <a:xfrm>
            <a:off x="6457038" y="4310218"/>
            <a:ext cx="1919278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zh-CN" sz="2005" b="1" dirty="0">
                <a:solidFill>
                  <a:srgbClr val="5A5959"/>
                </a:solidFill>
                <a:latin typeface="Arial" panose="020B0604020202020204"/>
                <a:ea typeface="Microsoft YaHei" panose="020B0503020204020204" pitchFamily="34" charset="-122"/>
              </a:rPr>
              <a:t>主动取消</a:t>
            </a:r>
            <a:endParaRPr lang="zh-CN" altLang="zh-CN" sz="2005" b="1" dirty="0">
              <a:solidFill>
                <a:srgbClr val="5A5959"/>
              </a:solidFill>
              <a:latin typeface="Arial" panose="020B0604020202020204"/>
              <a:ea typeface="Microsoft YaHei" panose="020B0503020204020204" pitchFamily="34" charset="-122"/>
            </a:endParaRPr>
          </a:p>
        </p:txBody>
      </p:sp>
      <p:sp>
        <p:nvSpPr>
          <p:cNvPr id="73" name="TextBox 74"/>
          <p:cNvSpPr txBox="1"/>
          <p:nvPr/>
        </p:nvSpPr>
        <p:spPr>
          <a:xfrm>
            <a:off x="9221470" y="4324985"/>
            <a:ext cx="1462405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2005" b="1" dirty="0">
                <a:solidFill>
                  <a:srgbClr val="5A5959"/>
                </a:solidFill>
                <a:latin typeface="Arial" panose="020B0604020202020204"/>
                <a:ea typeface="Microsoft YaHei" panose="020B0503020204020204" pitchFamily="34" charset="-122"/>
              </a:rPr>
              <a:t>非议订单</a:t>
            </a:r>
            <a:endParaRPr lang="zh-CN" altLang="en-US" sz="2005" b="1" dirty="0">
              <a:solidFill>
                <a:srgbClr val="5A5959"/>
              </a:solidFill>
              <a:latin typeface="Arial" panose="020B0604020202020204"/>
              <a:ea typeface="Microsoft YaHei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 rot="2681883">
            <a:off x="1055000" y="1859591"/>
            <a:ext cx="2257599" cy="2257599"/>
            <a:chOff x="467544" y="1491630"/>
            <a:chExt cx="1800200" cy="1800200"/>
          </a:xfrm>
        </p:grpSpPr>
        <p:sp>
          <p:nvSpPr>
            <p:cNvPr id="75" name="饼形 74"/>
            <p:cNvSpPr/>
            <p:nvPr/>
          </p:nvSpPr>
          <p:spPr>
            <a:xfrm>
              <a:off x="467544" y="1491630"/>
              <a:ext cx="1800200" cy="1800200"/>
            </a:xfrm>
            <a:prstGeom prst="pie">
              <a:avLst>
                <a:gd name="adj1" fmla="val 16201014"/>
                <a:gd name="adj2" fmla="val 14750"/>
              </a:avLst>
            </a:prstGeom>
            <a:solidFill>
              <a:srgbClr val="262626">
                <a:lumMod val="75000"/>
                <a:lumOff val="25000"/>
                <a:alpha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76" name="TextBox 77"/>
            <p:cNvSpPr txBox="1"/>
            <p:nvPr/>
          </p:nvSpPr>
          <p:spPr>
            <a:xfrm rot="18918117">
              <a:off x="1325078" y="1613387"/>
              <a:ext cx="729208" cy="81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02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pitchFamily="34" charset="-122"/>
                  <a:sym typeface="Wingdings" panose="05000000000000000000"/>
                </a:rPr>
                <a:t></a:t>
              </a:r>
              <a:endParaRPr kumimoji="0" lang="zh-CN" altLang="en-US" sz="6020" b="0" i="0" u="none" strike="noStrike" kern="0" cap="none" spc="0" normalizeH="0" baseline="0" noProof="0" dirty="0" smtClean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659737" y="1859591"/>
            <a:ext cx="2257599" cy="2257599"/>
            <a:chOff x="2651787" y="1491630"/>
            <a:chExt cx="1800200" cy="1800200"/>
          </a:xfrm>
        </p:grpSpPr>
        <p:sp>
          <p:nvSpPr>
            <p:cNvPr id="78" name="饼形 77"/>
            <p:cNvSpPr/>
            <p:nvPr/>
          </p:nvSpPr>
          <p:spPr>
            <a:xfrm>
              <a:off x="2651787" y="1491630"/>
              <a:ext cx="1800200" cy="1800200"/>
            </a:xfrm>
            <a:prstGeom prst="pie">
              <a:avLst>
                <a:gd name="adj1" fmla="val 16201014"/>
                <a:gd name="adj2" fmla="val 5455309"/>
              </a:avLst>
            </a:prstGeom>
            <a:solidFill>
              <a:srgbClr val="65BDBC">
                <a:alpha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79" name="TextBox 80"/>
            <p:cNvSpPr txBox="1"/>
            <p:nvPr/>
          </p:nvSpPr>
          <p:spPr>
            <a:xfrm>
              <a:off x="3587891" y="1976231"/>
              <a:ext cx="729208" cy="81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02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pitchFamily="34" charset="-122"/>
                  <a:sym typeface="Wingdings" panose="05000000000000000000"/>
                </a:rPr>
                <a:t></a:t>
              </a:r>
              <a:endParaRPr kumimoji="0" lang="zh-CN" altLang="en-US" sz="6020" b="0" i="0" u="none" strike="noStrike" kern="0" cap="none" spc="0" normalizeH="0" baseline="0" noProof="0" dirty="0" smtClean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 rot="18363474">
            <a:off x="6214991" y="1859591"/>
            <a:ext cx="2257599" cy="2257599"/>
            <a:chOff x="4823476" y="1474389"/>
            <a:chExt cx="1800200" cy="1800200"/>
          </a:xfrm>
        </p:grpSpPr>
        <p:sp>
          <p:nvSpPr>
            <p:cNvPr id="81" name="饼形 80"/>
            <p:cNvSpPr/>
            <p:nvPr/>
          </p:nvSpPr>
          <p:spPr>
            <a:xfrm>
              <a:off x="4823476" y="1474389"/>
              <a:ext cx="1800200" cy="1800200"/>
            </a:xfrm>
            <a:prstGeom prst="pie">
              <a:avLst>
                <a:gd name="adj1" fmla="val 16201014"/>
                <a:gd name="adj2" fmla="val 10841371"/>
              </a:avLst>
            </a:prstGeom>
            <a:solidFill>
              <a:srgbClr val="13A0A0">
                <a:alpha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82" name="TextBox 83"/>
            <p:cNvSpPr txBox="1"/>
            <p:nvPr/>
          </p:nvSpPr>
          <p:spPr>
            <a:xfrm rot="3236526">
              <a:off x="5649518" y="2302747"/>
              <a:ext cx="729208" cy="81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02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pitchFamily="34" charset="-122"/>
                  <a:sym typeface="Wingdings" panose="05000000000000000000"/>
                </a:rPr>
                <a:t></a:t>
              </a:r>
              <a:endParaRPr kumimoji="0" lang="zh-CN" altLang="en-US" sz="6020" b="0" i="0" u="none" strike="noStrike" kern="0" cap="none" spc="0" normalizeH="0" baseline="0" noProof="0" dirty="0" smtClean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776960" y="1843569"/>
            <a:ext cx="2257599" cy="2257599"/>
            <a:chOff x="7020272" y="1478854"/>
            <a:chExt cx="1800200" cy="1800200"/>
          </a:xfrm>
        </p:grpSpPr>
        <p:sp>
          <p:nvSpPr>
            <p:cNvPr id="84" name="饼形 83"/>
            <p:cNvSpPr/>
            <p:nvPr/>
          </p:nvSpPr>
          <p:spPr>
            <a:xfrm>
              <a:off x="7020272" y="1478854"/>
              <a:ext cx="1800200" cy="1800200"/>
            </a:xfrm>
            <a:prstGeom prst="pie">
              <a:avLst>
                <a:gd name="adj1" fmla="val 16201014"/>
                <a:gd name="adj2" fmla="val 16200986"/>
              </a:avLst>
            </a:prstGeom>
            <a:solidFill>
              <a:srgbClr val="FFC000">
                <a:alpha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85" name="TextBox 86"/>
            <p:cNvSpPr txBox="1"/>
            <p:nvPr/>
          </p:nvSpPr>
          <p:spPr>
            <a:xfrm>
              <a:off x="7953547" y="1923678"/>
              <a:ext cx="729208" cy="81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02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pitchFamily="34" charset="-122"/>
                  <a:sym typeface="Wingdings" panose="05000000000000000000"/>
                </a:rPr>
                <a:t></a:t>
              </a:r>
              <a:endParaRPr kumimoji="0" lang="zh-CN" altLang="en-US" sz="6020" b="0" i="0" u="none" strike="noStrike" kern="0" cap="none" spc="0" normalizeH="0" baseline="0" noProof="0" dirty="0" smtClean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</p:grpSp>
      <p:sp>
        <p:nvSpPr>
          <p:cNvPr id="86" name="Freeform 34"/>
          <p:cNvSpPr>
            <a:spLocks noEditPoints="1"/>
          </p:cNvSpPr>
          <p:nvPr/>
        </p:nvSpPr>
        <p:spPr bwMode="auto">
          <a:xfrm>
            <a:off x="1546940" y="2680666"/>
            <a:ext cx="524235" cy="615445"/>
          </a:xfrm>
          <a:custGeom>
            <a:avLst/>
            <a:gdLst>
              <a:gd name="T0" fmla="*/ 379 w 498"/>
              <a:gd name="T1" fmla="*/ 0 h 586"/>
              <a:gd name="T2" fmla="*/ 444 w 498"/>
              <a:gd name="T3" fmla="*/ 65 h 586"/>
              <a:gd name="T4" fmla="*/ 416 w 498"/>
              <a:gd name="T5" fmla="*/ 231 h 586"/>
              <a:gd name="T6" fmla="*/ 405 w 498"/>
              <a:gd name="T7" fmla="*/ 38 h 586"/>
              <a:gd name="T8" fmla="*/ 125 w 498"/>
              <a:gd name="T9" fmla="*/ 27 h 586"/>
              <a:gd name="T10" fmla="*/ 167 w 498"/>
              <a:gd name="T11" fmla="*/ 81 h 586"/>
              <a:gd name="T12" fmla="*/ 27 w 498"/>
              <a:gd name="T13" fmla="*/ 249 h 586"/>
              <a:gd name="T14" fmla="*/ 39 w 498"/>
              <a:gd name="T15" fmla="*/ 531 h 586"/>
              <a:gd name="T16" fmla="*/ 148 w 498"/>
              <a:gd name="T17" fmla="*/ 542 h 586"/>
              <a:gd name="T18" fmla="*/ 65 w 498"/>
              <a:gd name="T19" fmla="*/ 570 h 586"/>
              <a:gd name="T20" fmla="*/ 0 w 498"/>
              <a:gd name="T21" fmla="*/ 505 h 586"/>
              <a:gd name="T22" fmla="*/ 1 w 498"/>
              <a:gd name="T23" fmla="*/ 238 h 586"/>
              <a:gd name="T24" fmla="*/ 76 w 498"/>
              <a:gd name="T25" fmla="*/ 7 h 586"/>
              <a:gd name="T26" fmla="*/ 76 w 498"/>
              <a:gd name="T27" fmla="*/ 7 h 586"/>
              <a:gd name="T28" fmla="*/ 76 w 498"/>
              <a:gd name="T29" fmla="*/ 6 h 586"/>
              <a:gd name="T30" fmla="*/ 79 w 498"/>
              <a:gd name="T31" fmla="*/ 3 h 586"/>
              <a:gd name="T32" fmla="*/ 79 w 498"/>
              <a:gd name="T33" fmla="*/ 3 h 586"/>
              <a:gd name="T34" fmla="*/ 79 w 498"/>
              <a:gd name="T35" fmla="*/ 3 h 586"/>
              <a:gd name="T36" fmla="*/ 80 w 498"/>
              <a:gd name="T37" fmla="*/ 3 h 586"/>
              <a:gd name="T38" fmla="*/ 84 w 498"/>
              <a:gd name="T39" fmla="*/ 0 h 586"/>
              <a:gd name="T40" fmla="*/ 84 w 498"/>
              <a:gd name="T41" fmla="*/ 0 h 586"/>
              <a:gd name="T42" fmla="*/ 85 w 498"/>
              <a:gd name="T43" fmla="*/ 0 h 586"/>
              <a:gd name="T44" fmla="*/ 85 w 498"/>
              <a:gd name="T45" fmla="*/ 0 h 586"/>
              <a:gd name="T46" fmla="*/ 85 w 498"/>
              <a:gd name="T47" fmla="*/ 0 h 586"/>
              <a:gd name="T48" fmla="*/ 86 w 498"/>
              <a:gd name="T49" fmla="*/ 0 h 586"/>
              <a:gd name="T50" fmla="*/ 88 w 498"/>
              <a:gd name="T51" fmla="*/ 0 h 586"/>
              <a:gd name="T52" fmla="*/ 82 w 498"/>
              <a:gd name="T53" fmla="*/ 398 h 586"/>
              <a:gd name="T54" fmla="*/ 225 w 498"/>
              <a:gd name="T55" fmla="*/ 376 h 586"/>
              <a:gd name="T56" fmla="*/ 82 w 498"/>
              <a:gd name="T57" fmla="*/ 316 h 586"/>
              <a:gd name="T58" fmla="*/ 225 w 498"/>
              <a:gd name="T59" fmla="*/ 338 h 586"/>
              <a:gd name="T60" fmla="*/ 82 w 498"/>
              <a:gd name="T61" fmla="*/ 316 h 586"/>
              <a:gd name="T62" fmla="*/ 82 w 498"/>
              <a:gd name="T63" fmla="*/ 282 h 586"/>
              <a:gd name="T64" fmla="*/ 369 w 498"/>
              <a:gd name="T65" fmla="*/ 260 h 586"/>
              <a:gd name="T66" fmla="*/ 230 w 498"/>
              <a:gd name="T67" fmla="*/ 191 h 586"/>
              <a:gd name="T68" fmla="*/ 369 w 498"/>
              <a:gd name="T69" fmla="*/ 213 h 586"/>
              <a:gd name="T70" fmla="*/ 230 w 498"/>
              <a:gd name="T71" fmla="*/ 191 h 586"/>
              <a:gd name="T72" fmla="*/ 230 w 498"/>
              <a:gd name="T73" fmla="*/ 152 h 586"/>
              <a:gd name="T74" fmla="*/ 369 w 498"/>
              <a:gd name="T75" fmla="*/ 130 h 586"/>
              <a:gd name="T76" fmla="*/ 230 w 498"/>
              <a:gd name="T77" fmla="*/ 75 h 586"/>
              <a:gd name="T78" fmla="*/ 369 w 498"/>
              <a:gd name="T79" fmla="*/ 97 h 586"/>
              <a:gd name="T80" fmla="*/ 230 w 498"/>
              <a:gd name="T81" fmla="*/ 75 h 586"/>
              <a:gd name="T82" fmla="*/ 208 w 498"/>
              <a:gd name="T83" fmla="*/ 482 h 586"/>
              <a:gd name="T84" fmla="*/ 498 w 498"/>
              <a:gd name="T85" fmla="*/ 326 h 586"/>
              <a:gd name="T86" fmla="*/ 200 w 498"/>
              <a:gd name="T87" fmla="*/ 492 h 586"/>
              <a:gd name="T88" fmla="*/ 196 w 498"/>
              <a:gd name="T89" fmla="*/ 586 h 586"/>
              <a:gd name="T90" fmla="*/ 200 w 498"/>
              <a:gd name="T91" fmla="*/ 492 h 586"/>
              <a:gd name="T92" fmla="*/ 416 w 498"/>
              <a:gd name="T93" fmla="*/ 453 h 586"/>
              <a:gd name="T94" fmla="*/ 405 w 498"/>
              <a:gd name="T95" fmla="*/ 531 h 586"/>
              <a:gd name="T96" fmla="*/ 326 w 498"/>
              <a:gd name="T97" fmla="*/ 542 h 586"/>
              <a:gd name="T98" fmla="*/ 322 w 498"/>
              <a:gd name="T99" fmla="*/ 570 h 586"/>
              <a:gd name="T100" fmla="*/ 425 w 498"/>
              <a:gd name="T101" fmla="*/ 551 h 586"/>
              <a:gd name="T102" fmla="*/ 444 w 498"/>
              <a:gd name="T103" fmla="*/ 426 h 586"/>
              <a:gd name="T104" fmla="*/ 137 w 498"/>
              <a:gd name="T105" fmla="*/ 74 h 586"/>
              <a:gd name="T106" fmla="*/ 49 w 498"/>
              <a:gd name="T107" fmla="*/ 180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98" h="586">
                <a:moveTo>
                  <a:pt x="88" y="0"/>
                </a:moveTo>
                <a:cubicBezTo>
                  <a:pt x="379" y="0"/>
                  <a:pt x="379" y="0"/>
                  <a:pt x="379" y="0"/>
                </a:cubicBezTo>
                <a:cubicBezTo>
                  <a:pt x="397" y="0"/>
                  <a:pt x="413" y="7"/>
                  <a:pt x="425" y="19"/>
                </a:cubicBezTo>
                <a:cubicBezTo>
                  <a:pt x="437" y="31"/>
                  <a:pt x="444" y="47"/>
                  <a:pt x="444" y="65"/>
                </a:cubicBezTo>
                <a:cubicBezTo>
                  <a:pt x="444" y="204"/>
                  <a:pt x="444" y="204"/>
                  <a:pt x="444" y="204"/>
                </a:cubicBezTo>
                <a:cubicBezTo>
                  <a:pt x="416" y="231"/>
                  <a:pt x="416" y="231"/>
                  <a:pt x="416" y="231"/>
                </a:cubicBezTo>
                <a:cubicBezTo>
                  <a:pt x="416" y="65"/>
                  <a:pt x="416" y="65"/>
                  <a:pt x="416" y="65"/>
                </a:cubicBezTo>
                <a:cubicBezTo>
                  <a:pt x="416" y="55"/>
                  <a:pt x="412" y="45"/>
                  <a:pt x="405" y="38"/>
                </a:cubicBezTo>
                <a:cubicBezTo>
                  <a:pt x="398" y="31"/>
                  <a:pt x="389" y="27"/>
                  <a:pt x="379" y="27"/>
                </a:cubicBezTo>
                <a:cubicBezTo>
                  <a:pt x="125" y="27"/>
                  <a:pt x="125" y="27"/>
                  <a:pt x="125" y="27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71" y="67"/>
                  <a:pt x="172" y="75"/>
                  <a:pt x="167" y="81"/>
                </a:cubicBezTo>
                <a:cubicBezTo>
                  <a:pt x="167" y="81"/>
                  <a:pt x="167" y="81"/>
                  <a:pt x="167" y="81"/>
                </a:cubicBezTo>
                <a:cubicBezTo>
                  <a:pt x="27" y="249"/>
                  <a:pt x="27" y="249"/>
                  <a:pt x="27" y="249"/>
                </a:cubicBezTo>
                <a:cubicBezTo>
                  <a:pt x="27" y="505"/>
                  <a:pt x="27" y="505"/>
                  <a:pt x="27" y="505"/>
                </a:cubicBezTo>
                <a:cubicBezTo>
                  <a:pt x="27" y="515"/>
                  <a:pt x="32" y="524"/>
                  <a:pt x="39" y="531"/>
                </a:cubicBezTo>
                <a:cubicBezTo>
                  <a:pt x="45" y="538"/>
                  <a:pt x="55" y="542"/>
                  <a:pt x="65" y="542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39" y="570"/>
                  <a:pt x="139" y="570"/>
                  <a:pt x="139" y="570"/>
                </a:cubicBezTo>
                <a:cubicBezTo>
                  <a:pt x="65" y="570"/>
                  <a:pt x="65" y="570"/>
                  <a:pt x="65" y="570"/>
                </a:cubicBezTo>
                <a:cubicBezTo>
                  <a:pt x="47" y="570"/>
                  <a:pt x="31" y="563"/>
                  <a:pt x="19" y="551"/>
                </a:cubicBezTo>
                <a:cubicBezTo>
                  <a:pt x="7" y="539"/>
                  <a:pt x="0" y="522"/>
                  <a:pt x="0" y="505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42"/>
                  <a:pt x="0" y="240"/>
                  <a:pt x="1" y="238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8"/>
                  <a:pt x="76" y="8"/>
                  <a:pt x="76" y="7"/>
                </a:cubicBezTo>
                <a:cubicBezTo>
                  <a:pt x="76" y="7"/>
                  <a:pt x="76" y="7"/>
                  <a:pt x="76" y="7"/>
                </a:cubicBezTo>
                <a:cubicBezTo>
                  <a:pt x="76" y="7"/>
                  <a:pt x="76" y="7"/>
                  <a:pt x="76" y="7"/>
                </a:cubicBezTo>
                <a:cubicBezTo>
                  <a:pt x="76" y="7"/>
                  <a:pt x="76" y="7"/>
                  <a:pt x="76" y="7"/>
                </a:cubicBezTo>
                <a:cubicBezTo>
                  <a:pt x="76" y="6"/>
                  <a:pt x="76" y="6"/>
                  <a:pt x="76" y="6"/>
                </a:cubicBezTo>
                <a:cubicBezTo>
                  <a:pt x="76" y="6"/>
                  <a:pt x="76" y="6"/>
                  <a:pt x="76" y="6"/>
                </a:cubicBezTo>
                <a:cubicBezTo>
                  <a:pt x="77" y="5"/>
                  <a:pt x="78" y="4"/>
                  <a:pt x="79" y="3"/>
                </a:cubicBezTo>
                <a:cubicBezTo>
                  <a:pt x="79" y="3"/>
                  <a:pt x="79" y="3"/>
                  <a:pt x="79" y="3"/>
                </a:cubicBezTo>
                <a:cubicBezTo>
                  <a:pt x="79" y="3"/>
                  <a:pt x="79" y="3"/>
                  <a:pt x="79" y="3"/>
                </a:cubicBezTo>
                <a:cubicBezTo>
                  <a:pt x="79" y="3"/>
                  <a:pt x="79" y="3"/>
                  <a:pt x="79" y="3"/>
                </a:cubicBezTo>
                <a:cubicBezTo>
                  <a:pt x="79" y="3"/>
                  <a:pt x="79" y="3"/>
                  <a:pt x="79" y="3"/>
                </a:cubicBezTo>
                <a:cubicBezTo>
                  <a:pt x="80" y="3"/>
                  <a:pt x="80" y="3"/>
                  <a:pt x="80" y="3"/>
                </a:cubicBezTo>
                <a:cubicBezTo>
                  <a:pt x="80" y="3"/>
                  <a:pt x="80" y="3"/>
                  <a:pt x="80" y="3"/>
                </a:cubicBezTo>
                <a:cubicBezTo>
                  <a:pt x="80" y="2"/>
                  <a:pt x="80" y="2"/>
                  <a:pt x="80" y="2"/>
                </a:cubicBezTo>
                <a:cubicBezTo>
                  <a:pt x="81" y="2"/>
                  <a:pt x="82" y="1"/>
                  <a:pt x="84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7" y="0"/>
                  <a:pt x="87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lose/>
                <a:moveTo>
                  <a:pt x="82" y="376"/>
                </a:moveTo>
                <a:cubicBezTo>
                  <a:pt x="82" y="398"/>
                  <a:pt x="82" y="398"/>
                  <a:pt x="82" y="398"/>
                </a:cubicBezTo>
                <a:cubicBezTo>
                  <a:pt x="225" y="398"/>
                  <a:pt x="225" y="398"/>
                  <a:pt x="225" y="398"/>
                </a:cubicBezTo>
                <a:cubicBezTo>
                  <a:pt x="225" y="376"/>
                  <a:pt x="225" y="376"/>
                  <a:pt x="225" y="376"/>
                </a:cubicBezTo>
                <a:cubicBezTo>
                  <a:pt x="82" y="376"/>
                  <a:pt x="82" y="376"/>
                  <a:pt x="82" y="376"/>
                </a:cubicBezTo>
                <a:close/>
                <a:moveTo>
                  <a:pt x="82" y="316"/>
                </a:moveTo>
                <a:cubicBezTo>
                  <a:pt x="82" y="338"/>
                  <a:pt x="82" y="338"/>
                  <a:pt x="82" y="338"/>
                </a:cubicBezTo>
                <a:cubicBezTo>
                  <a:pt x="225" y="338"/>
                  <a:pt x="225" y="338"/>
                  <a:pt x="225" y="338"/>
                </a:cubicBezTo>
                <a:cubicBezTo>
                  <a:pt x="225" y="316"/>
                  <a:pt x="225" y="316"/>
                  <a:pt x="225" y="316"/>
                </a:cubicBezTo>
                <a:cubicBezTo>
                  <a:pt x="82" y="316"/>
                  <a:pt x="82" y="316"/>
                  <a:pt x="82" y="316"/>
                </a:cubicBezTo>
                <a:close/>
                <a:moveTo>
                  <a:pt x="82" y="260"/>
                </a:moveTo>
                <a:cubicBezTo>
                  <a:pt x="82" y="282"/>
                  <a:pt x="82" y="282"/>
                  <a:pt x="82" y="282"/>
                </a:cubicBezTo>
                <a:cubicBezTo>
                  <a:pt x="369" y="282"/>
                  <a:pt x="369" y="282"/>
                  <a:pt x="369" y="282"/>
                </a:cubicBezTo>
                <a:cubicBezTo>
                  <a:pt x="369" y="260"/>
                  <a:pt x="369" y="260"/>
                  <a:pt x="369" y="260"/>
                </a:cubicBezTo>
                <a:cubicBezTo>
                  <a:pt x="82" y="260"/>
                  <a:pt x="82" y="260"/>
                  <a:pt x="82" y="260"/>
                </a:cubicBezTo>
                <a:close/>
                <a:moveTo>
                  <a:pt x="230" y="191"/>
                </a:moveTo>
                <a:cubicBezTo>
                  <a:pt x="230" y="213"/>
                  <a:pt x="230" y="213"/>
                  <a:pt x="230" y="213"/>
                </a:cubicBezTo>
                <a:cubicBezTo>
                  <a:pt x="369" y="213"/>
                  <a:pt x="369" y="213"/>
                  <a:pt x="369" y="213"/>
                </a:cubicBezTo>
                <a:cubicBezTo>
                  <a:pt x="369" y="191"/>
                  <a:pt x="369" y="191"/>
                  <a:pt x="369" y="191"/>
                </a:cubicBezTo>
                <a:cubicBezTo>
                  <a:pt x="230" y="191"/>
                  <a:pt x="230" y="191"/>
                  <a:pt x="230" y="191"/>
                </a:cubicBezTo>
                <a:close/>
                <a:moveTo>
                  <a:pt x="230" y="130"/>
                </a:moveTo>
                <a:cubicBezTo>
                  <a:pt x="230" y="152"/>
                  <a:pt x="230" y="152"/>
                  <a:pt x="230" y="152"/>
                </a:cubicBezTo>
                <a:cubicBezTo>
                  <a:pt x="369" y="152"/>
                  <a:pt x="369" y="152"/>
                  <a:pt x="369" y="152"/>
                </a:cubicBezTo>
                <a:cubicBezTo>
                  <a:pt x="369" y="130"/>
                  <a:pt x="369" y="130"/>
                  <a:pt x="369" y="130"/>
                </a:cubicBezTo>
                <a:cubicBezTo>
                  <a:pt x="230" y="130"/>
                  <a:pt x="230" y="130"/>
                  <a:pt x="230" y="130"/>
                </a:cubicBezTo>
                <a:close/>
                <a:moveTo>
                  <a:pt x="230" y="75"/>
                </a:moveTo>
                <a:cubicBezTo>
                  <a:pt x="230" y="97"/>
                  <a:pt x="230" y="97"/>
                  <a:pt x="230" y="97"/>
                </a:cubicBezTo>
                <a:cubicBezTo>
                  <a:pt x="369" y="97"/>
                  <a:pt x="369" y="97"/>
                  <a:pt x="369" y="97"/>
                </a:cubicBezTo>
                <a:cubicBezTo>
                  <a:pt x="369" y="75"/>
                  <a:pt x="369" y="75"/>
                  <a:pt x="369" y="75"/>
                </a:cubicBezTo>
                <a:cubicBezTo>
                  <a:pt x="230" y="75"/>
                  <a:pt x="230" y="75"/>
                  <a:pt x="230" y="75"/>
                </a:cubicBezTo>
                <a:close/>
                <a:moveTo>
                  <a:pt x="431" y="259"/>
                </a:moveTo>
                <a:cubicBezTo>
                  <a:pt x="208" y="482"/>
                  <a:pt x="208" y="482"/>
                  <a:pt x="208" y="482"/>
                </a:cubicBezTo>
                <a:cubicBezTo>
                  <a:pt x="275" y="549"/>
                  <a:pt x="275" y="549"/>
                  <a:pt x="275" y="549"/>
                </a:cubicBezTo>
                <a:cubicBezTo>
                  <a:pt x="498" y="326"/>
                  <a:pt x="498" y="326"/>
                  <a:pt x="498" y="326"/>
                </a:cubicBezTo>
                <a:cubicBezTo>
                  <a:pt x="431" y="259"/>
                  <a:pt x="431" y="259"/>
                  <a:pt x="431" y="259"/>
                </a:cubicBezTo>
                <a:close/>
                <a:moveTo>
                  <a:pt x="200" y="492"/>
                </a:moveTo>
                <a:cubicBezTo>
                  <a:pt x="174" y="565"/>
                  <a:pt x="174" y="565"/>
                  <a:pt x="174" y="565"/>
                </a:cubicBezTo>
                <a:cubicBezTo>
                  <a:pt x="196" y="586"/>
                  <a:pt x="196" y="586"/>
                  <a:pt x="196" y="586"/>
                </a:cubicBezTo>
                <a:cubicBezTo>
                  <a:pt x="266" y="558"/>
                  <a:pt x="266" y="558"/>
                  <a:pt x="266" y="558"/>
                </a:cubicBezTo>
                <a:cubicBezTo>
                  <a:pt x="200" y="492"/>
                  <a:pt x="200" y="492"/>
                  <a:pt x="200" y="492"/>
                </a:cubicBezTo>
                <a:close/>
                <a:moveTo>
                  <a:pt x="444" y="426"/>
                </a:moveTo>
                <a:cubicBezTo>
                  <a:pt x="416" y="453"/>
                  <a:pt x="416" y="453"/>
                  <a:pt x="416" y="453"/>
                </a:cubicBezTo>
                <a:cubicBezTo>
                  <a:pt x="416" y="505"/>
                  <a:pt x="416" y="505"/>
                  <a:pt x="416" y="505"/>
                </a:cubicBezTo>
                <a:cubicBezTo>
                  <a:pt x="416" y="515"/>
                  <a:pt x="412" y="524"/>
                  <a:pt x="405" y="531"/>
                </a:cubicBezTo>
                <a:cubicBezTo>
                  <a:pt x="398" y="538"/>
                  <a:pt x="389" y="542"/>
                  <a:pt x="379" y="542"/>
                </a:cubicBezTo>
                <a:cubicBezTo>
                  <a:pt x="326" y="542"/>
                  <a:pt x="326" y="542"/>
                  <a:pt x="326" y="542"/>
                </a:cubicBezTo>
                <a:cubicBezTo>
                  <a:pt x="310" y="558"/>
                  <a:pt x="310" y="558"/>
                  <a:pt x="310" y="558"/>
                </a:cubicBezTo>
                <a:cubicBezTo>
                  <a:pt x="322" y="570"/>
                  <a:pt x="322" y="570"/>
                  <a:pt x="322" y="570"/>
                </a:cubicBezTo>
                <a:cubicBezTo>
                  <a:pt x="379" y="570"/>
                  <a:pt x="379" y="570"/>
                  <a:pt x="379" y="570"/>
                </a:cubicBezTo>
                <a:cubicBezTo>
                  <a:pt x="397" y="570"/>
                  <a:pt x="413" y="563"/>
                  <a:pt x="425" y="551"/>
                </a:cubicBezTo>
                <a:cubicBezTo>
                  <a:pt x="437" y="539"/>
                  <a:pt x="444" y="522"/>
                  <a:pt x="444" y="505"/>
                </a:cubicBezTo>
                <a:cubicBezTo>
                  <a:pt x="444" y="426"/>
                  <a:pt x="444" y="426"/>
                  <a:pt x="444" y="426"/>
                </a:cubicBezTo>
                <a:close/>
                <a:moveTo>
                  <a:pt x="49" y="180"/>
                </a:moveTo>
                <a:cubicBezTo>
                  <a:pt x="137" y="74"/>
                  <a:pt x="137" y="74"/>
                  <a:pt x="137" y="74"/>
                </a:cubicBezTo>
                <a:cubicBezTo>
                  <a:pt x="95" y="37"/>
                  <a:pt x="95" y="37"/>
                  <a:pt x="95" y="37"/>
                </a:cubicBezTo>
                <a:lnTo>
                  <a:pt x="49" y="180"/>
                </a:ln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114673" tIns="57337" rIns="114673" bIns="57337" numCol="1" anchor="t" anchorCtr="0" compatLnSpc="1"/>
          <a:lstStyle/>
          <a:p>
            <a:pPr defTabSz="1219200"/>
            <a:endParaRPr lang="zh-CN" altLang="en-US" sz="3000">
              <a:solidFill>
                <a:prstClr val="black"/>
              </a:solidFill>
              <a:latin typeface="Arial" panose="020B0604020202020204"/>
              <a:ea typeface="Microsoft YaHei" panose="020B0503020204020204" pitchFamily="34" charset="-122"/>
            </a:endParaRPr>
          </a:p>
        </p:txBody>
      </p:sp>
      <p:sp>
        <p:nvSpPr>
          <p:cNvPr id="87" name="Freeform 9"/>
          <p:cNvSpPr>
            <a:spLocks noEditPoints="1"/>
          </p:cNvSpPr>
          <p:nvPr/>
        </p:nvSpPr>
        <p:spPr bwMode="auto">
          <a:xfrm rot="21445627">
            <a:off x="6464531" y="2691069"/>
            <a:ext cx="599037" cy="619747"/>
          </a:xfrm>
          <a:custGeom>
            <a:avLst/>
            <a:gdLst>
              <a:gd name="T0" fmla="*/ 268 w 683"/>
              <a:gd name="T1" fmla="*/ 80 h 706"/>
              <a:gd name="T2" fmla="*/ 428 w 683"/>
              <a:gd name="T3" fmla="*/ 80 h 706"/>
              <a:gd name="T4" fmla="*/ 535 w 683"/>
              <a:gd name="T5" fmla="*/ 76 h 706"/>
              <a:gd name="T6" fmla="*/ 535 w 683"/>
              <a:gd name="T7" fmla="*/ 204 h 706"/>
              <a:gd name="T8" fmla="*/ 535 w 683"/>
              <a:gd name="T9" fmla="*/ 76 h 706"/>
              <a:gd name="T10" fmla="*/ 227 w 683"/>
              <a:gd name="T11" fmla="*/ 422 h 706"/>
              <a:gd name="T12" fmla="*/ 241 w 683"/>
              <a:gd name="T13" fmla="*/ 657 h 706"/>
              <a:gd name="T14" fmla="*/ 169 w 683"/>
              <a:gd name="T15" fmla="*/ 457 h 706"/>
              <a:gd name="T16" fmla="*/ 131 w 683"/>
              <a:gd name="T17" fmla="*/ 657 h 706"/>
              <a:gd name="T18" fmla="*/ 82 w 683"/>
              <a:gd name="T19" fmla="*/ 423 h 706"/>
              <a:gd name="T20" fmla="*/ 25 w 683"/>
              <a:gd name="T21" fmla="*/ 403 h 706"/>
              <a:gd name="T22" fmla="*/ 74 w 683"/>
              <a:gd name="T23" fmla="*/ 217 h 706"/>
              <a:gd name="T24" fmla="*/ 160 w 683"/>
              <a:gd name="T25" fmla="*/ 267 h 706"/>
              <a:gd name="T26" fmla="*/ 234 w 683"/>
              <a:gd name="T27" fmla="*/ 217 h 706"/>
              <a:gd name="T28" fmla="*/ 333 w 683"/>
              <a:gd name="T29" fmla="*/ 180 h 706"/>
              <a:gd name="T30" fmla="*/ 335 w 683"/>
              <a:gd name="T31" fmla="*/ 208 h 706"/>
              <a:gd name="T32" fmla="*/ 346 w 683"/>
              <a:gd name="T33" fmla="*/ 365 h 706"/>
              <a:gd name="T34" fmla="*/ 347 w 683"/>
              <a:gd name="T35" fmla="*/ 366 h 706"/>
              <a:gd name="T36" fmla="*/ 348 w 683"/>
              <a:gd name="T37" fmla="*/ 365 h 706"/>
              <a:gd name="T38" fmla="*/ 358 w 683"/>
              <a:gd name="T39" fmla="*/ 208 h 706"/>
              <a:gd name="T40" fmla="*/ 360 w 683"/>
              <a:gd name="T41" fmla="*/ 180 h 706"/>
              <a:gd name="T42" fmla="*/ 456 w 683"/>
              <a:gd name="T43" fmla="*/ 217 h 706"/>
              <a:gd name="T44" fmla="*/ 536 w 683"/>
              <a:gd name="T45" fmla="*/ 267 h 706"/>
              <a:gd name="T46" fmla="*/ 614 w 683"/>
              <a:gd name="T47" fmla="*/ 217 h 706"/>
              <a:gd name="T48" fmla="*/ 656 w 683"/>
              <a:gd name="T49" fmla="*/ 395 h 706"/>
              <a:gd name="T50" fmla="*/ 604 w 683"/>
              <a:gd name="T51" fmla="*/ 422 h 706"/>
              <a:gd name="T52" fmla="*/ 617 w 683"/>
              <a:gd name="T53" fmla="*/ 657 h 706"/>
              <a:gd name="T54" fmla="*/ 546 w 683"/>
              <a:gd name="T55" fmla="*/ 457 h 706"/>
              <a:gd name="T56" fmla="*/ 507 w 683"/>
              <a:gd name="T57" fmla="*/ 657 h 706"/>
              <a:gd name="T58" fmla="*/ 459 w 683"/>
              <a:gd name="T59" fmla="*/ 423 h 706"/>
              <a:gd name="T60" fmla="*/ 435 w 683"/>
              <a:gd name="T61" fmla="*/ 426 h 706"/>
              <a:gd name="T62" fmla="*/ 377 w 683"/>
              <a:gd name="T63" fmla="*/ 706 h 706"/>
              <a:gd name="T64" fmla="*/ 331 w 683"/>
              <a:gd name="T65" fmla="*/ 467 h 706"/>
              <a:gd name="T66" fmla="*/ 246 w 683"/>
              <a:gd name="T67" fmla="*/ 706 h 706"/>
              <a:gd name="T68" fmla="*/ 228 w 683"/>
              <a:gd name="T69" fmla="*/ 402 h 706"/>
              <a:gd name="T70" fmla="*/ 95 w 683"/>
              <a:gd name="T71" fmla="*/ 140 h 706"/>
              <a:gd name="T72" fmla="*/ 223 w 683"/>
              <a:gd name="T73" fmla="*/ 140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3" h="706">
                <a:moveTo>
                  <a:pt x="348" y="0"/>
                </a:moveTo>
                <a:cubicBezTo>
                  <a:pt x="304" y="0"/>
                  <a:pt x="268" y="36"/>
                  <a:pt x="268" y="80"/>
                </a:cubicBezTo>
                <a:cubicBezTo>
                  <a:pt x="268" y="124"/>
                  <a:pt x="304" y="160"/>
                  <a:pt x="348" y="160"/>
                </a:cubicBezTo>
                <a:cubicBezTo>
                  <a:pt x="392" y="160"/>
                  <a:pt x="428" y="124"/>
                  <a:pt x="428" y="80"/>
                </a:cubicBezTo>
                <a:cubicBezTo>
                  <a:pt x="428" y="36"/>
                  <a:pt x="392" y="0"/>
                  <a:pt x="348" y="0"/>
                </a:cubicBezTo>
                <a:close/>
                <a:moveTo>
                  <a:pt x="535" y="76"/>
                </a:moveTo>
                <a:cubicBezTo>
                  <a:pt x="500" y="76"/>
                  <a:pt x="471" y="105"/>
                  <a:pt x="471" y="140"/>
                </a:cubicBezTo>
                <a:cubicBezTo>
                  <a:pt x="471" y="175"/>
                  <a:pt x="500" y="204"/>
                  <a:pt x="535" y="204"/>
                </a:cubicBezTo>
                <a:cubicBezTo>
                  <a:pt x="571" y="204"/>
                  <a:pt x="599" y="175"/>
                  <a:pt x="599" y="140"/>
                </a:cubicBezTo>
                <a:cubicBezTo>
                  <a:pt x="599" y="105"/>
                  <a:pt x="571" y="76"/>
                  <a:pt x="535" y="76"/>
                </a:cubicBezTo>
                <a:close/>
                <a:moveTo>
                  <a:pt x="228" y="402"/>
                </a:moveTo>
                <a:cubicBezTo>
                  <a:pt x="227" y="422"/>
                  <a:pt x="227" y="422"/>
                  <a:pt x="227" y="422"/>
                </a:cubicBezTo>
                <a:cubicBezTo>
                  <a:pt x="227" y="423"/>
                  <a:pt x="227" y="423"/>
                  <a:pt x="227" y="423"/>
                </a:cubicBezTo>
                <a:cubicBezTo>
                  <a:pt x="241" y="657"/>
                  <a:pt x="241" y="657"/>
                  <a:pt x="241" y="657"/>
                </a:cubicBezTo>
                <a:cubicBezTo>
                  <a:pt x="180" y="657"/>
                  <a:pt x="180" y="657"/>
                  <a:pt x="180" y="657"/>
                </a:cubicBezTo>
                <a:cubicBezTo>
                  <a:pt x="169" y="457"/>
                  <a:pt x="169" y="457"/>
                  <a:pt x="169" y="457"/>
                </a:cubicBezTo>
                <a:cubicBezTo>
                  <a:pt x="143" y="457"/>
                  <a:pt x="143" y="457"/>
                  <a:pt x="143" y="457"/>
                </a:cubicBezTo>
                <a:cubicBezTo>
                  <a:pt x="131" y="657"/>
                  <a:pt x="131" y="657"/>
                  <a:pt x="131" y="657"/>
                </a:cubicBezTo>
                <a:cubicBezTo>
                  <a:pt x="74" y="657"/>
                  <a:pt x="74" y="657"/>
                  <a:pt x="74" y="657"/>
                </a:cubicBezTo>
                <a:cubicBezTo>
                  <a:pt x="82" y="423"/>
                  <a:pt x="82" y="423"/>
                  <a:pt x="82" y="423"/>
                </a:cubicBezTo>
                <a:cubicBezTo>
                  <a:pt x="78" y="328"/>
                  <a:pt x="78" y="328"/>
                  <a:pt x="78" y="328"/>
                </a:cubicBezTo>
                <a:cubicBezTo>
                  <a:pt x="25" y="403"/>
                  <a:pt x="25" y="403"/>
                  <a:pt x="25" y="403"/>
                </a:cubicBezTo>
                <a:cubicBezTo>
                  <a:pt x="0" y="382"/>
                  <a:pt x="0" y="382"/>
                  <a:pt x="0" y="382"/>
                </a:cubicBezTo>
                <a:cubicBezTo>
                  <a:pt x="74" y="217"/>
                  <a:pt x="74" y="217"/>
                  <a:pt x="74" y="217"/>
                </a:cubicBezTo>
                <a:cubicBezTo>
                  <a:pt x="118" y="217"/>
                  <a:pt x="118" y="217"/>
                  <a:pt x="118" y="217"/>
                </a:cubicBezTo>
                <a:cubicBezTo>
                  <a:pt x="160" y="267"/>
                  <a:pt x="160" y="267"/>
                  <a:pt x="160" y="267"/>
                </a:cubicBezTo>
                <a:cubicBezTo>
                  <a:pt x="200" y="217"/>
                  <a:pt x="200" y="217"/>
                  <a:pt x="200" y="217"/>
                </a:cubicBezTo>
                <a:cubicBezTo>
                  <a:pt x="234" y="217"/>
                  <a:pt x="234" y="217"/>
                  <a:pt x="234" y="217"/>
                </a:cubicBezTo>
                <a:cubicBezTo>
                  <a:pt x="250" y="180"/>
                  <a:pt x="250" y="180"/>
                  <a:pt x="250" y="180"/>
                </a:cubicBezTo>
                <a:cubicBezTo>
                  <a:pt x="333" y="180"/>
                  <a:pt x="333" y="180"/>
                  <a:pt x="333" y="180"/>
                </a:cubicBezTo>
                <a:cubicBezTo>
                  <a:pt x="327" y="191"/>
                  <a:pt x="327" y="191"/>
                  <a:pt x="327" y="191"/>
                </a:cubicBezTo>
                <a:cubicBezTo>
                  <a:pt x="335" y="208"/>
                  <a:pt x="335" y="208"/>
                  <a:pt x="335" y="208"/>
                </a:cubicBezTo>
                <a:cubicBezTo>
                  <a:pt x="317" y="336"/>
                  <a:pt x="317" y="336"/>
                  <a:pt x="317" y="336"/>
                </a:cubicBezTo>
                <a:cubicBezTo>
                  <a:pt x="346" y="365"/>
                  <a:pt x="346" y="365"/>
                  <a:pt x="346" y="365"/>
                </a:cubicBezTo>
                <a:cubicBezTo>
                  <a:pt x="346" y="367"/>
                  <a:pt x="346" y="367"/>
                  <a:pt x="346" y="367"/>
                </a:cubicBezTo>
                <a:cubicBezTo>
                  <a:pt x="347" y="366"/>
                  <a:pt x="347" y="366"/>
                  <a:pt x="347" y="366"/>
                </a:cubicBezTo>
                <a:cubicBezTo>
                  <a:pt x="348" y="367"/>
                  <a:pt x="348" y="367"/>
                  <a:pt x="348" y="367"/>
                </a:cubicBezTo>
                <a:cubicBezTo>
                  <a:pt x="348" y="365"/>
                  <a:pt x="348" y="365"/>
                  <a:pt x="348" y="365"/>
                </a:cubicBezTo>
                <a:cubicBezTo>
                  <a:pt x="376" y="336"/>
                  <a:pt x="376" y="336"/>
                  <a:pt x="376" y="336"/>
                </a:cubicBezTo>
                <a:cubicBezTo>
                  <a:pt x="358" y="208"/>
                  <a:pt x="358" y="208"/>
                  <a:pt x="358" y="208"/>
                </a:cubicBezTo>
                <a:cubicBezTo>
                  <a:pt x="366" y="191"/>
                  <a:pt x="366" y="191"/>
                  <a:pt x="366" y="191"/>
                </a:cubicBezTo>
                <a:cubicBezTo>
                  <a:pt x="360" y="180"/>
                  <a:pt x="360" y="180"/>
                  <a:pt x="360" y="180"/>
                </a:cubicBezTo>
                <a:cubicBezTo>
                  <a:pt x="444" y="180"/>
                  <a:pt x="444" y="180"/>
                  <a:pt x="444" y="180"/>
                </a:cubicBezTo>
                <a:cubicBezTo>
                  <a:pt x="456" y="217"/>
                  <a:pt x="456" y="217"/>
                  <a:pt x="456" y="217"/>
                </a:cubicBezTo>
                <a:cubicBezTo>
                  <a:pt x="495" y="217"/>
                  <a:pt x="495" y="217"/>
                  <a:pt x="495" y="217"/>
                </a:cubicBezTo>
                <a:cubicBezTo>
                  <a:pt x="536" y="267"/>
                  <a:pt x="536" y="267"/>
                  <a:pt x="536" y="267"/>
                </a:cubicBezTo>
                <a:cubicBezTo>
                  <a:pt x="577" y="217"/>
                  <a:pt x="577" y="217"/>
                  <a:pt x="577" y="217"/>
                </a:cubicBezTo>
                <a:cubicBezTo>
                  <a:pt x="614" y="217"/>
                  <a:pt x="614" y="217"/>
                  <a:pt x="614" y="217"/>
                </a:cubicBezTo>
                <a:cubicBezTo>
                  <a:pt x="683" y="371"/>
                  <a:pt x="683" y="371"/>
                  <a:pt x="683" y="371"/>
                </a:cubicBezTo>
                <a:cubicBezTo>
                  <a:pt x="656" y="395"/>
                  <a:pt x="656" y="395"/>
                  <a:pt x="656" y="395"/>
                </a:cubicBezTo>
                <a:cubicBezTo>
                  <a:pt x="609" y="317"/>
                  <a:pt x="609" y="317"/>
                  <a:pt x="609" y="317"/>
                </a:cubicBezTo>
                <a:cubicBezTo>
                  <a:pt x="604" y="422"/>
                  <a:pt x="604" y="422"/>
                  <a:pt x="604" y="422"/>
                </a:cubicBezTo>
                <a:cubicBezTo>
                  <a:pt x="604" y="423"/>
                  <a:pt x="604" y="423"/>
                  <a:pt x="604" y="423"/>
                </a:cubicBezTo>
                <a:cubicBezTo>
                  <a:pt x="617" y="657"/>
                  <a:pt x="617" y="657"/>
                  <a:pt x="617" y="657"/>
                </a:cubicBezTo>
                <a:cubicBezTo>
                  <a:pt x="556" y="657"/>
                  <a:pt x="556" y="657"/>
                  <a:pt x="556" y="657"/>
                </a:cubicBezTo>
                <a:cubicBezTo>
                  <a:pt x="546" y="457"/>
                  <a:pt x="546" y="457"/>
                  <a:pt x="546" y="457"/>
                </a:cubicBezTo>
                <a:cubicBezTo>
                  <a:pt x="520" y="457"/>
                  <a:pt x="520" y="457"/>
                  <a:pt x="520" y="457"/>
                </a:cubicBezTo>
                <a:cubicBezTo>
                  <a:pt x="507" y="657"/>
                  <a:pt x="507" y="657"/>
                  <a:pt x="507" y="657"/>
                </a:cubicBezTo>
                <a:cubicBezTo>
                  <a:pt x="450" y="657"/>
                  <a:pt x="450" y="657"/>
                  <a:pt x="450" y="657"/>
                </a:cubicBezTo>
                <a:cubicBezTo>
                  <a:pt x="459" y="423"/>
                  <a:pt x="459" y="423"/>
                  <a:pt x="459" y="423"/>
                </a:cubicBezTo>
                <a:cubicBezTo>
                  <a:pt x="458" y="406"/>
                  <a:pt x="458" y="406"/>
                  <a:pt x="458" y="406"/>
                </a:cubicBezTo>
                <a:cubicBezTo>
                  <a:pt x="435" y="426"/>
                  <a:pt x="435" y="426"/>
                  <a:pt x="435" y="426"/>
                </a:cubicBezTo>
                <a:cubicBezTo>
                  <a:pt x="445" y="706"/>
                  <a:pt x="445" y="706"/>
                  <a:pt x="445" y="706"/>
                </a:cubicBezTo>
                <a:cubicBezTo>
                  <a:pt x="377" y="706"/>
                  <a:pt x="377" y="706"/>
                  <a:pt x="377" y="706"/>
                </a:cubicBezTo>
                <a:cubicBezTo>
                  <a:pt x="362" y="467"/>
                  <a:pt x="362" y="467"/>
                  <a:pt x="362" y="467"/>
                </a:cubicBezTo>
                <a:cubicBezTo>
                  <a:pt x="331" y="467"/>
                  <a:pt x="331" y="467"/>
                  <a:pt x="331" y="467"/>
                </a:cubicBezTo>
                <a:cubicBezTo>
                  <a:pt x="319" y="706"/>
                  <a:pt x="319" y="706"/>
                  <a:pt x="319" y="706"/>
                </a:cubicBezTo>
                <a:cubicBezTo>
                  <a:pt x="246" y="706"/>
                  <a:pt x="246" y="706"/>
                  <a:pt x="246" y="706"/>
                </a:cubicBezTo>
                <a:cubicBezTo>
                  <a:pt x="262" y="426"/>
                  <a:pt x="262" y="426"/>
                  <a:pt x="262" y="426"/>
                </a:cubicBezTo>
                <a:cubicBezTo>
                  <a:pt x="228" y="402"/>
                  <a:pt x="228" y="402"/>
                  <a:pt x="228" y="402"/>
                </a:cubicBezTo>
                <a:close/>
                <a:moveTo>
                  <a:pt x="159" y="76"/>
                </a:moveTo>
                <a:cubicBezTo>
                  <a:pt x="123" y="76"/>
                  <a:pt x="95" y="105"/>
                  <a:pt x="95" y="140"/>
                </a:cubicBezTo>
                <a:cubicBezTo>
                  <a:pt x="95" y="175"/>
                  <a:pt x="123" y="204"/>
                  <a:pt x="159" y="204"/>
                </a:cubicBezTo>
                <a:cubicBezTo>
                  <a:pt x="194" y="204"/>
                  <a:pt x="223" y="175"/>
                  <a:pt x="223" y="140"/>
                </a:cubicBezTo>
                <a:cubicBezTo>
                  <a:pt x="223" y="105"/>
                  <a:pt x="194" y="76"/>
                  <a:pt x="159" y="76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114673" tIns="57337" rIns="114673" bIns="57337" numCol="1" anchor="t" anchorCtr="0" compatLnSpc="1"/>
          <a:lstStyle/>
          <a:p>
            <a:pPr defTabSz="1219200"/>
            <a:endParaRPr lang="zh-CN" altLang="en-US" sz="3000">
              <a:solidFill>
                <a:prstClr val="black"/>
              </a:solidFill>
              <a:latin typeface="Arial" panose="020B0604020202020204"/>
              <a:ea typeface="Microsoft YaHei" panose="020B0503020204020204" pitchFamily="34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9047235" y="2650508"/>
            <a:ext cx="562610" cy="634626"/>
            <a:chOff x="7310450" y="2198154"/>
            <a:chExt cx="272476" cy="307354"/>
          </a:xfrm>
        </p:grpSpPr>
        <p:sp>
          <p:nvSpPr>
            <p:cNvPr id="89" name="Freeform 13"/>
            <p:cNvSpPr/>
            <p:nvPr/>
          </p:nvSpPr>
          <p:spPr bwMode="auto">
            <a:xfrm rot="20400000">
              <a:off x="7310450" y="2234075"/>
              <a:ext cx="272476" cy="271433"/>
            </a:xfrm>
            <a:custGeom>
              <a:avLst/>
              <a:gdLst>
                <a:gd name="T0" fmla="*/ 164 w 329"/>
                <a:gd name="T1" fmla="*/ 163 h 328"/>
                <a:gd name="T2" fmla="*/ 141 w 329"/>
                <a:gd name="T3" fmla="*/ 0 h 328"/>
                <a:gd name="T4" fmla="*/ 141 w 329"/>
                <a:gd name="T5" fmla="*/ 0 h 328"/>
                <a:gd name="T6" fmla="*/ 0 w 329"/>
                <a:gd name="T7" fmla="*/ 163 h 328"/>
                <a:gd name="T8" fmla="*/ 164 w 329"/>
                <a:gd name="T9" fmla="*/ 328 h 328"/>
                <a:gd name="T10" fmla="*/ 329 w 329"/>
                <a:gd name="T11" fmla="*/ 163 h 328"/>
                <a:gd name="T12" fmla="*/ 294 w 329"/>
                <a:gd name="T13" fmla="*/ 63 h 328"/>
                <a:gd name="T14" fmla="*/ 164 w 329"/>
                <a:gd name="T15" fmla="*/ 16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9" h="328">
                  <a:moveTo>
                    <a:pt x="164" y="163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61" y="12"/>
                    <a:pt x="0" y="80"/>
                    <a:pt x="0" y="163"/>
                  </a:cubicBezTo>
                  <a:cubicBezTo>
                    <a:pt x="0" y="254"/>
                    <a:pt x="73" y="328"/>
                    <a:pt x="164" y="328"/>
                  </a:cubicBezTo>
                  <a:cubicBezTo>
                    <a:pt x="255" y="328"/>
                    <a:pt x="329" y="254"/>
                    <a:pt x="329" y="163"/>
                  </a:cubicBezTo>
                  <a:cubicBezTo>
                    <a:pt x="329" y="125"/>
                    <a:pt x="316" y="90"/>
                    <a:pt x="294" y="63"/>
                  </a:cubicBezTo>
                  <a:lnTo>
                    <a:pt x="164" y="163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14673" tIns="57337" rIns="114673" bIns="57337" numCol="1" anchor="t" anchorCtr="0" compatLnSpc="1"/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90" name="Freeform 14"/>
            <p:cNvSpPr/>
            <p:nvPr/>
          </p:nvSpPr>
          <p:spPr bwMode="auto">
            <a:xfrm rot="20400000">
              <a:off x="7401922" y="2198154"/>
              <a:ext cx="126854" cy="135890"/>
            </a:xfrm>
            <a:custGeom>
              <a:avLst/>
              <a:gdLst>
                <a:gd name="T0" fmla="*/ 23 w 153"/>
                <a:gd name="T1" fmla="*/ 164 h 164"/>
                <a:gd name="T2" fmla="*/ 153 w 153"/>
                <a:gd name="T3" fmla="*/ 64 h 164"/>
                <a:gd name="T4" fmla="*/ 23 w 153"/>
                <a:gd name="T5" fmla="*/ 0 h 164"/>
                <a:gd name="T6" fmla="*/ 0 w 153"/>
                <a:gd name="T7" fmla="*/ 1 h 164"/>
                <a:gd name="T8" fmla="*/ 0 w 153"/>
                <a:gd name="T9" fmla="*/ 1 h 164"/>
                <a:gd name="T10" fmla="*/ 23 w 153"/>
                <a:gd name="T1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164">
                  <a:moveTo>
                    <a:pt x="23" y="164"/>
                  </a:moveTo>
                  <a:cubicBezTo>
                    <a:pt x="153" y="64"/>
                    <a:pt x="153" y="64"/>
                    <a:pt x="153" y="64"/>
                  </a:cubicBezTo>
                  <a:cubicBezTo>
                    <a:pt x="123" y="25"/>
                    <a:pt x="76" y="0"/>
                    <a:pt x="23" y="0"/>
                  </a:cubicBezTo>
                  <a:cubicBezTo>
                    <a:pt x="15" y="0"/>
                    <a:pt x="8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3" y="16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14673" tIns="57337" rIns="114673" bIns="57337" numCol="1" anchor="t" anchorCtr="0" compatLnSpc="1"/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</p:grpSp>
      <p:sp>
        <p:nvSpPr>
          <p:cNvPr id="91" name="Freeform 18"/>
          <p:cNvSpPr>
            <a:spLocks noEditPoints="1"/>
          </p:cNvSpPr>
          <p:nvPr/>
        </p:nvSpPr>
        <p:spPr bwMode="black">
          <a:xfrm>
            <a:off x="3990852" y="2631189"/>
            <a:ext cx="688889" cy="673265"/>
          </a:xfrm>
          <a:custGeom>
            <a:avLst/>
            <a:gdLst>
              <a:gd name="T0" fmla="*/ 129 w 246"/>
              <a:gd name="T1" fmla="*/ 192 h 300"/>
              <a:gd name="T2" fmla="*/ 43 w 246"/>
              <a:gd name="T3" fmla="*/ 202 h 300"/>
              <a:gd name="T4" fmla="*/ 129 w 246"/>
              <a:gd name="T5" fmla="*/ 126 h 300"/>
              <a:gd name="T6" fmla="*/ 43 w 246"/>
              <a:gd name="T7" fmla="*/ 135 h 300"/>
              <a:gd name="T8" fmla="*/ 129 w 246"/>
              <a:gd name="T9" fmla="*/ 126 h 300"/>
              <a:gd name="T10" fmla="*/ 215 w 246"/>
              <a:gd name="T11" fmla="*/ 101 h 300"/>
              <a:gd name="T12" fmla="*/ 219 w 246"/>
              <a:gd name="T13" fmla="*/ 90 h 300"/>
              <a:gd name="T14" fmla="*/ 208 w 246"/>
              <a:gd name="T15" fmla="*/ 111 h 300"/>
              <a:gd name="T16" fmla="*/ 43 w 246"/>
              <a:gd name="T17" fmla="*/ 92 h 300"/>
              <a:gd name="T18" fmla="*/ 117 w 246"/>
              <a:gd name="T19" fmla="*/ 102 h 300"/>
              <a:gd name="T20" fmla="*/ 43 w 246"/>
              <a:gd name="T21" fmla="*/ 235 h 300"/>
              <a:gd name="T22" fmla="*/ 117 w 246"/>
              <a:gd name="T23" fmla="*/ 226 h 300"/>
              <a:gd name="T24" fmla="*/ 43 w 246"/>
              <a:gd name="T25" fmla="*/ 235 h 300"/>
              <a:gd name="T26" fmla="*/ 11 w 246"/>
              <a:gd name="T27" fmla="*/ 287 h 300"/>
              <a:gd name="T28" fmla="*/ 35 w 246"/>
              <a:gd name="T29" fmla="*/ 36 h 300"/>
              <a:gd name="T30" fmla="*/ 0 w 246"/>
              <a:gd name="T31" fmla="*/ 22 h 300"/>
              <a:gd name="T32" fmla="*/ 219 w 246"/>
              <a:gd name="T33" fmla="*/ 300 h 300"/>
              <a:gd name="T34" fmla="*/ 208 w 246"/>
              <a:gd name="T35" fmla="*/ 173 h 300"/>
              <a:gd name="T36" fmla="*/ 117 w 246"/>
              <a:gd name="T37" fmla="*/ 159 h 300"/>
              <a:gd name="T38" fmla="*/ 43 w 246"/>
              <a:gd name="T39" fmla="*/ 169 h 300"/>
              <a:gd name="T40" fmla="*/ 117 w 246"/>
              <a:gd name="T41" fmla="*/ 159 h 300"/>
              <a:gd name="T42" fmla="*/ 57 w 246"/>
              <a:gd name="T43" fmla="*/ 22 h 300"/>
              <a:gd name="T44" fmla="*/ 86 w 246"/>
              <a:gd name="T45" fmla="*/ 20 h 300"/>
              <a:gd name="T46" fmla="*/ 110 w 246"/>
              <a:gd name="T47" fmla="*/ 0 h 300"/>
              <a:gd name="T48" fmla="*/ 133 w 246"/>
              <a:gd name="T49" fmla="*/ 20 h 300"/>
              <a:gd name="T50" fmla="*/ 162 w 246"/>
              <a:gd name="T51" fmla="*/ 22 h 300"/>
              <a:gd name="T52" fmla="*/ 179 w 246"/>
              <a:gd name="T53" fmla="*/ 43 h 300"/>
              <a:gd name="T54" fmla="*/ 41 w 246"/>
              <a:gd name="T55" fmla="*/ 36 h 300"/>
              <a:gd name="T56" fmla="*/ 110 w 246"/>
              <a:gd name="T57" fmla="*/ 20 h 300"/>
              <a:gd name="T58" fmla="*/ 110 w 246"/>
              <a:gd name="T59" fmla="*/ 11 h 300"/>
              <a:gd name="T60" fmla="*/ 190 w 246"/>
              <a:gd name="T61" fmla="*/ 269 h 300"/>
              <a:gd name="T62" fmla="*/ 29 w 246"/>
              <a:gd name="T63" fmla="*/ 59 h 300"/>
              <a:gd name="T64" fmla="*/ 190 w 246"/>
              <a:gd name="T65" fmla="*/ 71 h 300"/>
              <a:gd name="T66" fmla="*/ 200 w 246"/>
              <a:gd name="T67" fmla="*/ 49 h 300"/>
              <a:gd name="T68" fmla="*/ 19 w 246"/>
              <a:gd name="T69" fmla="*/ 278 h 300"/>
              <a:gd name="T70" fmla="*/ 200 w 246"/>
              <a:gd name="T71" fmla="*/ 185 h 300"/>
              <a:gd name="T72" fmla="*/ 190 w 246"/>
              <a:gd name="T73" fmla="*/ 269 h 300"/>
              <a:gd name="T74" fmla="*/ 190 w 246"/>
              <a:gd name="T75" fmla="*/ 133 h 300"/>
              <a:gd name="T76" fmla="*/ 200 w 246"/>
              <a:gd name="T77" fmla="*/ 124 h 300"/>
              <a:gd name="T78" fmla="*/ 215 w 246"/>
              <a:gd name="T79" fmla="*/ 35 h 300"/>
              <a:gd name="T80" fmla="*/ 219 w 246"/>
              <a:gd name="T81" fmla="*/ 22 h 300"/>
              <a:gd name="T82" fmla="*/ 184 w 246"/>
              <a:gd name="T83" fmla="*/ 36 h 300"/>
              <a:gd name="T84" fmla="*/ 208 w 246"/>
              <a:gd name="T85" fmla="*/ 44 h 300"/>
              <a:gd name="T86" fmla="*/ 246 w 246"/>
              <a:gd name="T87" fmla="*/ 41 h 300"/>
              <a:gd name="T88" fmla="*/ 155 w 246"/>
              <a:gd name="T89" fmla="*/ 134 h 300"/>
              <a:gd name="T90" fmla="*/ 156 w 246"/>
              <a:gd name="T91" fmla="*/ 92 h 300"/>
              <a:gd name="T92" fmla="*/ 218 w 246"/>
              <a:gd name="T93" fmla="*/ 41 h 300"/>
              <a:gd name="T94" fmla="*/ 246 w 246"/>
              <a:gd name="T95" fmla="*/ 107 h 300"/>
              <a:gd name="T96" fmla="*/ 155 w 246"/>
              <a:gd name="T97" fmla="*/ 201 h 300"/>
              <a:gd name="T98" fmla="*/ 156 w 246"/>
              <a:gd name="T99" fmla="*/ 159 h 300"/>
              <a:gd name="T100" fmla="*/ 218 w 246"/>
              <a:gd name="T101" fmla="*/ 10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46" h="300">
                <a:moveTo>
                  <a:pt x="43" y="192"/>
                </a:moveTo>
                <a:cubicBezTo>
                  <a:pt x="129" y="192"/>
                  <a:pt x="129" y="192"/>
                  <a:pt x="129" y="192"/>
                </a:cubicBezTo>
                <a:cubicBezTo>
                  <a:pt x="129" y="202"/>
                  <a:pt x="129" y="202"/>
                  <a:pt x="129" y="202"/>
                </a:cubicBezTo>
                <a:cubicBezTo>
                  <a:pt x="43" y="202"/>
                  <a:pt x="43" y="202"/>
                  <a:pt x="43" y="202"/>
                </a:cubicBezTo>
                <a:lnTo>
                  <a:pt x="43" y="192"/>
                </a:lnTo>
                <a:close/>
                <a:moveTo>
                  <a:pt x="129" y="126"/>
                </a:moveTo>
                <a:cubicBezTo>
                  <a:pt x="43" y="126"/>
                  <a:pt x="43" y="126"/>
                  <a:pt x="43" y="12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129" y="135"/>
                  <a:pt x="129" y="135"/>
                  <a:pt x="129" y="135"/>
                </a:cubicBezTo>
                <a:lnTo>
                  <a:pt x="129" y="126"/>
                </a:lnTo>
                <a:close/>
                <a:moveTo>
                  <a:pt x="208" y="111"/>
                </a:moveTo>
                <a:cubicBezTo>
                  <a:pt x="215" y="101"/>
                  <a:pt x="215" y="101"/>
                  <a:pt x="215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9" y="90"/>
                  <a:pt x="219" y="90"/>
                  <a:pt x="219" y="90"/>
                </a:cubicBezTo>
                <a:cubicBezTo>
                  <a:pt x="208" y="106"/>
                  <a:pt x="208" y="106"/>
                  <a:pt x="208" y="106"/>
                </a:cubicBezTo>
                <a:lnTo>
                  <a:pt x="208" y="111"/>
                </a:lnTo>
                <a:close/>
                <a:moveTo>
                  <a:pt x="117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117" y="102"/>
                  <a:pt x="117" y="102"/>
                  <a:pt x="117" y="102"/>
                </a:cubicBezTo>
                <a:lnTo>
                  <a:pt x="117" y="92"/>
                </a:lnTo>
                <a:close/>
                <a:moveTo>
                  <a:pt x="43" y="235"/>
                </a:moveTo>
                <a:cubicBezTo>
                  <a:pt x="117" y="235"/>
                  <a:pt x="117" y="235"/>
                  <a:pt x="117" y="235"/>
                </a:cubicBezTo>
                <a:cubicBezTo>
                  <a:pt x="117" y="226"/>
                  <a:pt x="117" y="226"/>
                  <a:pt x="117" y="226"/>
                </a:cubicBezTo>
                <a:cubicBezTo>
                  <a:pt x="43" y="226"/>
                  <a:pt x="43" y="226"/>
                  <a:pt x="43" y="226"/>
                </a:cubicBezTo>
                <a:lnTo>
                  <a:pt x="43" y="235"/>
                </a:lnTo>
                <a:close/>
                <a:moveTo>
                  <a:pt x="208" y="287"/>
                </a:moveTo>
                <a:cubicBezTo>
                  <a:pt x="11" y="287"/>
                  <a:pt x="11" y="287"/>
                  <a:pt x="11" y="287"/>
                </a:cubicBezTo>
                <a:cubicBezTo>
                  <a:pt x="11" y="36"/>
                  <a:pt x="11" y="36"/>
                  <a:pt x="11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7" y="31"/>
                  <a:pt x="40" y="26"/>
                  <a:pt x="4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00"/>
                  <a:pt x="0" y="300"/>
                  <a:pt x="0" y="300"/>
                </a:cubicBezTo>
                <a:cubicBezTo>
                  <a:pt x="219" y="300"/>
                  <a:pt x="219" y="300"/>
                  <a:pt x="219" y="300"/>
                </a:cubicBezTo>
                <a:cubicBezTo>
                  <a:pt x="219" y="157"/>
                  <a:pt x="219" y="157"/>
                  <a:pt x="219" y="157"/>
                </a:cubicBezTo>
                <a:cubicBezTo>
                  <a:pt x="208" y="173"/>
                  <a:pt x="208" y="173"/>
                  <a:pt x="208" y="173"/>
                </a:cubicBezTo>
                <a:lnTo>
                  <a:pt x="208" y="287"/>
                </a:lnTo>
                <a:close/>
                <a:moveTo>
                  <a:pt x="117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9"/>
                  <a:pt x="43" y="169"/>
                  <a:pt x="43" y="169"/>
                </a:cubicBezTo>
                <a:cubicBezTo>
                  <a:pt x="117" y="169"/>
                  <a:pt x="117" y="169"/>
                  <a:pt x="117" y="169"/>
                </a:cubicBezTo>
                <a:lnTo>
                  <a:pt x="117" y="159"/>
                </a:lnTo>
                <a:close/>
                <a:moveTo>
                  <a:pt x="41" y="36"/>
                </a:moveTo>
                <a:cubicBezTo>
                  <a:pt x="43" y="29"/>
                  <a:pt x="50" y="25"/>
                  <a:pt x="57" y="22"/>
                </a:cubicBezTo>
                <a:cubicBezTo>
                  <a:pt x="63" y="21"/>
                  <a:pt x="71" y="20"/>
                  <a:pt x="77" y="20"/>
                </a:cubicBezTo>
                <a:cubicBezTo>
                  <a:pt x="80" y="20"/>
                  <a:pt x="83" y="20"/>
                  <a:pt x="86" y="20"/>
                </a:cubicBezTo>
                <a:cubicBezTo>
                  <a:pt x="87" y="20"/>
                  <a:pt x="88" y="20"/>
                  <a:pt x="89" y="20"/>
                </a:cubicBezTo>
                <a:cubicBezTo>
                  <a:pt x="89" y="9"/>
                  <a:pt x="98" y="0"/>
                  <a:pt x="110" y="0"/>
                </a:cubicBezTo>
                <a:cubicBezTo>
                  <a:pt x="121" y="0"/>
                  <a:pt x="130" y="9"/>
                  <a:pt x="130" y="20"/>
                </a:cubicBezTo>
                <a:cubicBezTo>
                  <a:pt x="131" y="20"/>
                  <a:pt x="132" y="20"/>
                  <a:pt x="133" y="20"/>
                </a:cubicBezTo>
                <a:cubicBezTo>
                  <a:pt x="136" y="20"/>
                  <a:pt x="139" y="20"/>
                  <a:pt x="142" y="20"/>
                </a:cubicBezTo>
                <a:cubicBezTo>
                  <a:pt x="149" y="20"/>
                  <a:pt x="156" y="21"/>
                  <a:pt x="162" y="22"/>
                </a:cubicBezTo>
                <a:cubicBezTo>
                  <a:pt x="170" y="25"/>
                  <a:pt x="176" y="29"/>
                  <a:pt x="178" y="36"/>
                </a:cubicBezTo>
                <a:cubicBezTo>
                  <a:pt x="179" y="38"/>
                  <a:pt x="179" y="41"/>
                  <a:pt x="179" y="43"/>
                </a:cubicBezTo>
                <a:cubicBezTo>
                  <a:pt x="145" y="43"/>
                  <a:pt x="74" y="43"/>
                  <a:pt x="40" y="43"/>
                </a:cubicBezTo>
                <a:cubicBezTo>
                  <a:pt x="40" y="41"/>
                  <a:pt x="41" y="38"/>
                  <a:pt x="41" y="36"/>
                </a:cubicBezTo>
                <a:close/>
                <a:moveTo>
                  <a:pt x="99" y="20"/>
                </a:moveTo>
                <a:cubicBezTo>
                  <a:pt x="103" y="20"/>
                  <a:pt x="106" y="20"/>
                  <a:pt x="110" y="20"/>
                </a:cubicBezTo>
                <a:cubicBezTo>
                  <a:pt x="113" y="20"/>
                  <a:pt x="116" y="20"/>
                  <a:pt x="120" y="20"/>
                </a:cubicBezTo>
                <a:cubicBezTo>
                  <a:pt x="119" y="15"/>
                  <a:pt x="115" y="11"/>
                  <a:pt x="110" y="11"/>
                </a:cubicBezTo>
                <a:cubicBezTo>
                  <a:pt x="104" y="11"/>
                  <a:pt x="100" y="15"/>
                  <a:pt x="99" y="20"/>
                </a:cubicBezTo>
                <a:close/>
                <a:moveTo>
                  <a:pt x="190" y="269"/>
                </a:moveTo>
                <a:cubicBezTo>
                  <a:pt x="29" y="269"/>
                  <a:pt x="29" y="269"/>
                  <a:pt x="29" y="269"/>
                </a:cubicBezTo>
                <a:cubicBezTo>
                  <a:pt x="29" y="59"/>
                  <a:pt x="29" y="59"/>
                  <a:pt x="29" y="59"/>
                </a:cubicBezTo>
                <a:cubicBezTo>
                  <a:pt x="190" y="59"/>
                  <a:pt x="190" y="59"/>
                  <a:pt x="190" y="59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200" y="49"/>
                  <a:pt x="200" y="49"/>
                  <a:pt x="20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278"/>
                  <a:pt x="19" y="278"/>
                  <a:pt x="19" y="278"/>
                </a:cubicBezTo>
                <a:cubicBezTo>
                  <a:pt x="200" y="278"/>
                  <a:pt x="200" y="278"/>
                  <a:pt x="200" y="278"/>
                </a:cubicBezTo>
                <a:cubicBezTo>
                  <a:pt x="200" y="185"/>
                  <a:pt x="200" y="185"/>
                  <a:pt x="200" y="185"/>
                </a:cubicBezTo>
                <a:cubicBezTo>
                  <a:pt x="190" y="199"/>
                  <a:pt x="190" y="199"/>
                  <a:pt x="190" y="199"/>
                </a:cubicBezTo>
                <a:lnTo>
                  <a:pt x="190" y="269"/>
                </a:lnTo>
                <a:close/>
                <a:moveTo>
                  <a:pt x="200" y="119"/>
                </a:moveTo>
                <a:cubicBezTo>
                  <a:pt x="190" y="133"/>
                  <a:pt x="190" y="133"/>
                  <a:pt x="190" y="133"/>
                </a:cubicBezTo>
                <a:cubicBezTo>
                  <a:pt x="190" y="138"/>
                  <a:pt x="190" y="138"/>
                  <a:pt x="190" y="138"/>
                </a:cubicBezTo>
                <a:cubicBezTo>
                  <a:pt x="200" y="124"/>
                  <a:pt x="200" y="124"/>
                  <a:pt x="200" y="124"/>
                </a:cubicBezTo>
                <a:lnTo>
                  <a:pt x="200" y="119"/>
                </a:lnTo>
                <a:close/>
                <a:moveTo>
                  <a:pt x="215" y="35"/>
                </a:moveTo>
                <a:cubicBezTo>
                  <a:pt x="219" y="35"/>
                  <a:pt x="219" y="35"/>
                  <a:pt x="219" y="35"/>
                </a:cubicBezTo>
                <a:cubicBezTo>
                  <a:pt x="219" y="22"/>
                  <a:pt x="219" y="22"/>
                  <a:pt x="219" y="22"/>
                </a:cubicBezTo>
                <a:cubicBezTo>
                  <a:pt x="175" y="22"/>
                  <a:pt x="175" y="22"/>
                  <a:pt x="175" y="22"/>
                </a:cubicBezTo>
                <a:cubicBezTo>
                  <a:pt x="179" y="26"/>
                  <a:pt x="182" y="30"/>
                  <a:pt x="184" y="36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08" y="44"/>
                  <a:pt x="208" y="44"/>
                  <a:pt x="208" y="44"/>
                </a:cubicBezTo>
                <a:lnTo>
                  <a:pt x="215" y="35"/>
                </a:lnTo>
                <a:close/>
                <a:moveTo>
                  <a:pt x="246" y="41"/>
                </a:moveTo>
                <a:cubicBezTo>
                  <a:pt x="182" y="134"/>
                  <a:pt x="182" y="134"/>
                  <a:pt x="182" y="134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69" y="113"/>
                  <a:pt x="169" y="113"/>
                  <a:pt x="169" y="113"/>
                </a:cubicBezTo>
                <a:cubicBezTo>
                  <a:pt x="218" y="41"/>
                  <a:pt x="218" y="41"/>
                  <a:pt x="218" y="41"/>
                </a:cubicBezTo>
                <a:lnTo>
                  <a:pt x="246" y="41"/>
                </a:lnTo>
                <a:close/>
                <a:moveTo>
                  <a:pt x="246" y="107"/>
                </a:moveTo>
                <a:cubicBezTo>
                  <a:pt x="182" y="201"/>
                  <a:pt x="182" y="201"/>
                  <a:pt x="182" y="201"/>
                </a:cubicBezTo>
                <a:cubicBezTo>
                  <a:pt x="155" y="201"/>
                  <a:pt x="155" y="201"/>
                  <a:pt x="155" y="201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56" y="159"/>
                  <a:pt x="156" y="159"/>
                  <a:pt x="156" y="159"/>
                </a:cubicBezTo>
                <a:cubicBezTo>
                  <a:pt x="169" y="180"/>
                  <a:pt x="169" y="180"/>
                  <a:pt x="169" y="180"/>
                </a:cubicBezTo>
                <a:cubicBezTo>
                  <a:pt x="218" y="107"/>
                  <a:pt x="218" y="107"/>
                  <a:pt x="218" y="107"/>
                </a:cubicBezTo>
                <a:lnTo>
                  <a:pt x="246" y="107"/>
                </a:ln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77421" tIns="38710" rIns="77421" bIns="38710" numCol="1" anchor="t" anchorCtr="0" compatLnSpc="1"/>
          <a:lstStyle/>
          <a:p>
            <a:pPr defTabSz="1219200"/>
            <a:endParaRPr lang="en-US" sz="1505">
              <a:solidFill>
                <a:prstClr val="black"/>
              </a:solidFill>
              <a:latin typeface="Arial" panose="020B0604020202020204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47255" y="5646420"/>
            <a:ext cx="424053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i="1"/>
              <a:t>四种问题订单数据取自</a:t>
            </a:r>
            <a:r>
              <a:rPr lang="en-US" altLang="zh-CN" sz="1600" i="1"/>
              <a:t>8.1-8.20</a:t>
            </a:r>
            <a:r>
              <a:rPr lang="zh-CN" altLang="en-US" sz="1600" i="1"/>
              <a:t>工作时间数据</a:t>
            </a:r>
            <a:r>
              <a:rPr lang="en-US" altLang="zh-CN" sz="1600" i="1"/>
              <a:t> </a:t>
            </a:r>
            <a:endParaRPr lang="en-US" altLang="zh-CN" sz="1600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6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6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6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4" dur="100" fill="hold"/>
                                        <p:tgtEl>
                                          <p:spTgt spid="6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6" dur="200" fill="hold"/>
                                        <p:tgtEl>
                                          <p:spTgt spid="6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4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30" dur="200" fill="hold"/>
                                        <p:tgtEl>
                                          <p:spTgt spid="6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7" dur="100" fill="hold"/>
                                        <p:tgtEl>
                                          <p:spTgt spid="6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200" fill="hold"/>
                                        <p:tgtEl>
                                          <p:spTgt spid="6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6" presetClass="emph" presetSubtype="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41" dur="100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4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3" dur="200" fill="hold"/>
                                        <p:tgtEl>
                                          <p:spTgt spid="6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0" dur="100" fill="hold"/>
                                        <p:tgtEl>
                                          <p:spTgt spid="7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2" dur="200" fill="hold"/>
                                        <p:tgtEl>
                                          <p:spTgt spid="7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54" dur="100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6" dur="200" fill="hold"/>
                                        <p:tgtEl>
                                          <p:spTgt spid="70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ldLvl="0" animBg="1"/>
      <p:bldP spid="66" grpId="1" bldLvl="0" animBg="1"/>
      <p:bldP spid="66" grpId="2" bldLvl="0" animBg="1"/>
      <p:bldP spid="66" grpId="3" bldLvl="0" animBg="1"/>
      <p:bldP spid="66" grpId="4" bldLvl="0" animBg="1"/>
      <p:bldP spid="67" grpId="0"/>
      <p:bldP spid="68" grpId="0" bldLvl="0" animBg="1"/>
      <p:bldP spid="68" grpId="1" bldLvl="0" animBg="1"/>
      <p:bldP spid="68" grpId="2" bldLvl="0" animBg="1"/>
      <p:bldP spid="68" grpId="3" bldLvl="0" animBg="1"/>
      <p:bldP spid="68" grpId="4" bldLvl="0" animBg="1"/>
      <p:bldP spid="69" grpId="0" bldLvl="0" animBg="1"/>
      <p:bldP spid="69" grpId="1" bldLvl="0" animBg="1"/>
      <p:bldP spid="69" grpId="2" bldLvl="0" animBg="1"/>
      <p:bldP spid="69" grpId="3" bldLvl="0" animBg="1"/>
      <p:bldP spid="69" grpId="4" bldLvl="0" animBg="1"/>
      <p:bldP spid="70" grpId="0" bldLvl="0" animBg="1"/>
      <p:bldP spid="70" grpId="1" bldLvl="0" animBg="1"/>
      <p:bldP spid="70" grpId="2" bldLvl="0" animBg="1"/>
      <p:bldP spid="70" grpId="3" bldLvl="0" animBg="1"/>
      <p:bldP spid="70" grpId="4" bldLvl="0" animBg="1"/>
      <p:bldP spid="71" grpId="0"/>
      <p:bldP spid="72" grpId="0"/>
      <p:bldP spid="73" grpId="0"/>
      <p:bldP spid="86" grpId="0" bldLvl="0" animBg="1"/>
      <p:bldP spid="87" grpId="0" bldLvl="0" animBg="1"/>
      <p:bldP spid="9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" y="0"/>
            <a:ext cx="12188951" cy="6858000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788035" y="1195705"/>
            <a:ext cx="4925060" cy="2324735"/>
            <a:chOff x="3034220" y="1108578"/>
            <a:chExt cx="3342657" cy="1494285"/>
          </a:xfrm>
        </p:grpSpPr>
        <p:sp>
          <p:nvSpPr>
            <p:cNvPr id="57" name="圆角矩形 56"/>
            <p:cNvSpPr/>
            <p:nvPr/>
          </p:nvSpPr>
          <p:spPr>
            <a:xfrm>
              <a:off x="3034220" y="1108578"/>
              <a:ext cx="3342657" cy="1494285"/>
            </a:xfrm>
            <a:prstGeom prst="roundRect">
              <a:avLst/>
            </a:pr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7400000" scaled="0"/>
              </a:gradFill>
              <a:prstDash val="solid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8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58" name="TextBox 26"/>
            <p:cNvSpPr txBox="1"/>
            <p:nvPr/>
          </p:nvSpPr>
          <p:spPr>
            <a:xfrm flipH="1">
              <a:off x="4166760" y="1527344"/>
              <a:ext cx="981302" cy="377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Microsoft YaHei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35" b="1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 Rounded MT Bold" pitchFamily="34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16173" y="6686550"/>
            <a:ext cx="12224346" cy="190500"/>
            <a:chOff x="-51678" y="0"/>
            <a:chExt cx="8210520" cy="190500"/>
          </a:xfrm>
        </p:grpSpPr>
        <p:sp>
          <p:nvSpPr>
            <p:cNvPr id="3" name="矩形 2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-16173" y="0"/>
            <a:ext cx="12224346" cy="190500"/>
            <a:chOff x="-51678" y="0"/>
            <a:chExt cx="8210520" cy="190500"/>
          </a:xfrm>
        </p:grpSpPr>
        <p:sp>
          <p:nvSpPr>
            <p:cNvPr id="21" name="矩形 20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圆角矩形 59"/>
          <p:cNvSpPr/>
          <p:nvPr/>
        </p:nvSpPr>
        <p:spPr>
          <a:xfrm>
            <a:off x="788670" y="3700780"/>
            <a:ext cx="4925060" cy="2343150"/>
          </a:xfrm>
          <a:prstGeom prst="roundRect">
            <a:avLst/>
          </a:prstGeom>
          <a:gradFill flip="none" rotWithShape="1">
            <a:gsLst>
              <a:gs pos="4500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8000000" scaled="0"/>
            <a:tileRect/>
          </a:gradFill>
          <a:ln w="635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17400000" scaled="0"/>
            </a:gradFill>
            <a:prstDash val="solid"/>
          </a:ln>
          <a:effectLst>
            <a:outerShdw blurRad="152400" dist="38100" dir="8100000" algn="tr" rotWithShape="0">
              <a:prstClr val="black">
                <a:alpha val="34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rPr>
              <a:t>多次超时订单问题门店</a:t>
            </a: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80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80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rPr>
              <a:t>艾诺鲜花（七夕预定，表白，鲜花）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rPr>
              <a:t> 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rPr>
              <a:t>邂逅花坊鲜花（灵感鲜花坊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rPr>
              <a:t>）</a:t>
            </a: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250" y="226368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Microsoft YaHei" panose="020B0503020204020204" pitchFamily="34" charset="-122"/>
              </a:rPr>
              <a:t>超时未接单</a:t>
            </a:r>
            <a:endParaRPr lang="zh-CN" altLang="en-US" sz="2400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Microsoft YaHei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10995" y="2434590"/>
            <a:ext cx="32797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ctr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开业</a:t>
            </a:r>
            <a:r>
              <a:rPr lang="en-US" altLang="zh-CN" b="1" kern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15</a:t>
            </a:r>
            <a:r>
              <a:rPr lang="zh-CN" altLang="en-US" b="1" kern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分钟未及时处理订单</a:t>
            </a:r>
            <a:endParaRPr lang="zh-CN" altLang="en-US" b="1" kern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  <a:sym typeface="+mn-ea"/>
            </a:endParaRPr>
          </a:p>
          <a:p>
            <a:pPr marL="0" marR="0" lvl="0" indent="0" algn="ctr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13</a:t>
            </a:r>
            <a:endParaRPr lang="zh-CN" altLang="en-US" b="1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39875" y="1315085"/>
            <a:ext cx="32797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ctr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下单超时未接单</a:t>
            </a:r>
            <a:endParaRPr lang="zh-CN" altLang="en-US" b="1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marL="0" marR="0" lvl="0" indent="0" algn="ctr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13</a:t>
            </a:r>
            <a:endParaRPr lang="en-US" altLang="zh-CN" b="1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4275" y="690245"/>
            <a:ext cx="3557905" cy="5477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邂逅花坊鲜花（喜洋洋鲜花店）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邂逅花坊鲜花（鑫芳馨花店）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邂逅花坊鲜花（初见花艺）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爱格丝鲜花店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艾诺鲜花（七夕预定，表白，鲜花）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邂逅花坊鲜花（灵感鲜花坊）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七里香花艺(七夕预定，表白，鲜花)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邂逅花坊鲜花（寄心花语）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邂逅花坊鲜花（馨蕊鲜花）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邂逅花坊鲜花（伊人花卉）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邂逅花坊鲜花（花生活鲜花）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天蓝蓝婚庆鲜花(七夕预定，表白，鲜花)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陌上花开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16173" y="6686550"/>
            <a:ext cx="12224346" cy="190500"/>
            <a:chOff x="-51678" y="0"/>
            <a:chExt cx="8210520" cy="190500"/>
          </a:xfrm>
        </p:grpSpPr>
        <p:sp>
          <p:nvSpPr>
            <p:cNvPr id="3" name="矩形 2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305435" y="190808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Microsoft YaHei" panose="020B0503020204020204" pitchFamily="34" charset="-122"/>
              </a:rPr>
              <a:t>商家拒单</a:t>
            </a:r>
            <a:endParaRPr lang="zh-CN" altLang="en-US" sz="2400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Microsoft YaHei" panose="020B0503020204020204" pitchFamily="34" charset="-122"/>
            </a:endParaRPr>
          </a:p>
        </p:txBody>
      </p:sp>
      <p:sp>
        <p:nvSpPr>
          <p:cNvPr id="96" name="Freeform 6"/>
          <p:cNvSpPr/>
          <p:nvPr/>
        </p:nvSpPr>
        <p:spPr bwMode="auto">
          <a:xfrm>
            <a:off x="847168" y="1039365"/>
            <a:ext cx="1271091" cy="854449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rgbClr val="0C326A"/>
          </a:solidFill>
          <a:ln>
            <a:noFill/>
          </a:ln>
        </p:spPr>
        <p:txBody>
          <a:bodyPr vert="horz" wrap="square" lIns="90991" tIns="45494" rIns="90991" bIns="45494" numCol="1" anchor="t" anchorCtr="0" compatLnSpc="1"/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5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</p:txBody>
      </p:sp>
      <p:sp>
        <p:nvSpPr>
          <p:cNvPr id="102" name="TextBox 106"/>
          <p:cNvSpPr txBox="1"/>
          <p:nvPr/>
        </p:nvSpPr>
        <p:spPr>
          <a:xfrm>
            <a:off x="1725930" y="2451735"/>
            <a:ext cx="309880" cy="631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/>
            <a:endParaRPr lang="zh-CN" altLang="en-US" sz="3510" b="1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3" name="TextBox 117"/>
          <p:cNvSpPr txBox="1"/>
          <p:nvPr/>
        </p:nvSpPr>
        <p:spPr>
          <a:xfrm>
            <a:off x="884191" y="1039363"/>
            <a:ext cx="1151678" cy="643890"/>
          </a:xfrm>
          <a:prstGeom prst="rect">
            <a:avLst/>
          </a:prstGeom>
          <a:noFill/>
        </p:spPr>
        <p:txBody>
          <a:bodyPr wrap="square" lIns="90991" tIns="45494" rIns="90991" bIns="45494" rtlCol="0">
            <a:spAutoFit/>
          </a:bodyPr>
          <a:lstStyle/>
          <a:p>
            <a:pPr algn="ctr" defTabSz="1219200"/>
            <a:r>
              <a:rPr lang="zh-CN" altLang="en-US" b="1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拒单总数</a:t>
            </a:r>
            <a:r>
              <a:rPr lang="en-US" b="1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en-US" b="1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lang="en-US" b="1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4" name="TextBox 118"/>
          <p:cNvSpPr txBox="1"/>
          <p:nvPr/>
        </p:nvSpPr>
        <p:spPr>
          <a:xfrm>
            <a:off x="1561465" y="2567940"/>
            <a:ext cx="1760855" cy="708025"/>
          </a:xfrm>
          <a:prstGeom prst="rect">
            <a:avLst/>
          </a:prstGeom>
          <a:noFill/>
        </p:spPr>
        <p:txBody>
          <a:bodyPr wrap="square" lIns="90991" tIns="45494" rIns="90991" bIns="45494" rtlCol="0">
            <a:spAutoFit/>
          </a:bodyPr>
          <a:lstStyle/>
          <a:p>
            <a:pPr algn="ctr" defTabSz="1219200"/>
            <a:r>
              <a:rPr lang="zh-CN" altLang="en-US" sz="2005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重复订单 </a:t>
            </a:r>
            <a:endParaRPr lang="zh-CN" altLang="en-US" sz="2005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defTabSz="1219200"/>
            <a:r>
              <a:rPr lang="zh-CN" altLang="en-US" sz="2005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5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lang="en-US" altLang="zh-CN" sz="2005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524996" y="2292916"/>
            <a:ext cx="961711" cy="950144"/>
            <a:chOff x="6409426" y="1173624"/>
            <a:chExt cx="962086" cy="962084"/>
          </a:xfrm>
          <a:solidFill>
            <a:srgbClr val="9AD3C3"/>
          </a:solidFill>
        </p:grpSpPr>
        <p:sp>
          <p:nvSpPr>
            <p:cNvPr id="116" name="椭圆 115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14673" tIns="57337" rIns="114673" bIns="57337" numCol="1" anchor="t" anchorCtr="0" compatLnSpc="1"/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5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117" name="TextBox 121"/>
            <p:cNvSpPr txBox="1"/>
            <p:nvPr/>
          </p:nvSpPr>
          <p:spPr>
            <a:xfrm>
              <a:off x="6653352" y="1282181"/>
              <a:ext cx="462166" cy="64055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51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kumimoji="0" lang="zh-CN" altLang="en-US" sz="3510" b="1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524996" y="3473644"/>
            <a:ext cx="961711" cy="950144"/>
            <a:chOff x="6409426" y="2394908"/>
            <a:chExt cx="962086" cy="962084"/>
          </a:xfrm>
          <a:solidFill>
            <a:srgbClr val="65BDBC"/>
          </a:solidFill>
        </p:grpSpPr>
        <p:sp>
          <p:nvSpPr>
            <p:cNvPr id="119" name="椭圆 118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14673" tIns="57337" rIns="114673" bIns="57337" numCol="1" anchor="t" anchorCtr="0" compatLnSpc="1"/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5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120" name="TextBox 124"/>
            <p:cNvSpPr txBox="1"/>
            <p:nvPr/>
          </p:nvSpPr>
          <p:spPr>
            <a:xfrm>
              <a:off x="6651871" y="2523286"/>
              <a:ext cx="462166" cy="64055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51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endParaRPr kumimoji="0" lang="zh-CN" altLang="en-US" sz="3510" b="1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524996" y="4591004"/>
            <a:ext cx="961711" cy="950144"/>
            <a:chOff x="6409426" y="3568104"/>
            <a:chExt cx="962086" cy="962084"/>
          </a:xfrm>
          <a:solidFill>
            <a:srgbClr val="13A0A0"/>
          </a:solidFill>
        </p:grpSpPr>
        <p:sp>
          <p:nvSpPr>
            <p:cNvPr id="122" name="椭圆 121"/>
            <p:cNvSpPr/>
            <p:nvPr/>
          </p:nvSpPr>
          <p:spPr bwMode="auto">
            <a:xfrm>
              <a:off x="6409426" y="3568104"/>
              <a:ext cx="962086" cy="96208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14673" tIns="57337" rIns="114673" bIns="57337" numCol="1" anchor="t" anchorCtr="0" compatLnSpc="1"/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5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123" name="TextBox 127"/>
            <p:cNvSpPr txBox="1"/>
            <p:nvPr/>
          </p:nvSpPr>
          <p:spPr>
            <a:xfrm>
              <a:off x="6667001" y="3710248"/>
              <a:ext cx="462166" cy="64055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51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kumimoji="0" lang="zh-CN" altLang="en-US" sz="3510" b="1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3799056" y="1643003"/>
            <a:ext cx="961711" cy="950144"/>
            <a:chOff x="6409426" y="4869160"/>
            <a:chExt cx="962086" cy="962084"/>
          </a:xfrm>
          <a:solidFill>
            <a:srgbClr val="7030A0"/>
          </a:solidFill>
        </p:grpSpPr>
        <p:sp>
          <p:nvSpPr>
            <p:cNvPr id="125" name="椭圆 124"/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solidFill>
              <a:srgbClr val="00688D"/>
            </a:solidFill>
            <a:ln>
              <a:noFill/>
            </a:ln>
          </p:spPr>
          <p:txBody>
            <a:bodyPr vert="horz" wrap="square" lIns="114673" tIns="57337" rIns="114673" bIns="57337" numCol="1" anchor="t" anchorCtr="0" compatLnSpc="1"/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5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126" name="TextBox 130"/>
            <p:cNvSpPr txBox="1"/>
            <p:nvPr/>
          </p:nvSpPr>
          <p:spPr>
            <a:xfrm>
              <a:off x="6660249" y="5005505"/>
              <a:ext cx="462166" cy="6405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51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endParaRPr kumimoji="0" lang="zh-CN" altLang="en-US" sz="3510" b="1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27" name="TextBox 131"/>
          <p:cNvSpPr txBox="1"/>
          <p:nvPr/>
        </p:nvSpPr>
        <p:spPr>
          <a:xfrm>
            <a:off x="1638935" y="3715385"/>
            <a:ext cx="1605915" cy="708025"/>
          </a:xfrm>
          <a:prstGeom prst="rect">
            <a:avLst/>
          </a:prstGeom>
          <a:noFill/>
        </p:spPr>
        <p:txBody>
          <a:bodyPr wrap="square" lIns="90991" tIns="45494" rIns="90991" bIns="45494" rtlCol="0">
            <a:spAutoFit/>
          </a:bodyPr>
          <a:lstStyle/>
          <a:p>
            <a:pPr algn="ctr" defTabSz="1219200"/>
            <a:r>
              <a:rPr lang="zh-CN" altLang="en-US" sz="2005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店铺太忙</a:t>
            </a:r>
            <a:endParaRPr lang="zh-CN" altLang="en-US" sz="2005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defTabSz="1219200"/>
            <a:r>
              <a:rPr lang="en-US" altLang="zh-CN" sz="2005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lang="en-US" altLang="zh-CN" sz="2005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TextBox 132"/>
          <p:cNvSpPr txBox="1"/>
          <p:nvPr/>
        </p:nvSpPr>
        <p:spPr>
          <a:xfrm>
            <a:off x="1561465" y="4848225"/>
            <a:ext cx="1760855" cy="708025"/>
          </a:xfrm>
          <a:prstGeom prst="rect">
            <a:avLst/>
          </a:prstGeom>
          <a:noFill/>
        </p:spPr>
        <p:txBody>
          <a:bodyPr wrap="square" lIns="90991" tIns="45494" rIns="90991" bIns="45494" rtlCol="0">
            <a:spAutoFit/>
          </a:bodyPr>
          <a:lstStyle/>
          <a:p>
            <a:pPr algn="ctr" defTabSz="1219200"/>
            <a:r>
              <a:rPr lang="zh-CN" altLang="en-US" sz="2005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商家取消订单</a:t>
            </a:r>
            <a:endParaRPr lang="zh-CN" altLang="en-US" sz="2005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defTabSz="1219200"/>
            <a:r>
              <a:rPr lang="en-US" altLang="zh-CN" sz="2005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lang="en-US" altLang="zh-CN" sz="2005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TextBox 133"/>
          <p:cNvSpPr txBox="1"/>
          <p:nvPr/>
        </p:nvSpPr>
        <p:spPr>
          <a:xfrm>
            <a:off x="4817110" y="1894205"/>
            <a:ext cx="2085340" cy="708025"/>
          </a:xfrm>
          <a:prstGeom prst="rect">
            <a:avLst/>
          </a:prstGeom>
          <a:noFill/>
        </p:spPr>
        <p:txBody>
          <a:bodyPr wrap="square" lIns="90991" tIns="45494" rIns="90991" bIns="45494" rtlCol="0">
            <a:spAutoFit/>
          </a:bodyPr>
          <a:lstStyle/>
          <a:p>
            <a:pPr algn="ctr" defTabSz="1219200"/>
            <a:r>
              <a:rPr lang="zh-CN" altLang="en-US" sz="2005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联系不上用户</a:t>
            </a:r>
            <a:endParaRPr lang="zh-CN" altLang="en-US" sz="2005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defTabSz="1219200"/>
            <a:r>
              <a:rPr lang="en-US" altLang="zh-CN" sz="2005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      </a:t>
            </a:r>
            <a:endParaRPr lang="en-US" altLang="zh-CN" sz="2005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793976" y="2940616"/>
            <a:ext cx="961711" cy="950144"/>
            <a:chOff x="6409426" y="1173624"/>
            <a:chExt cx="962086" cy="962084"/>
          </a:xfrm>
          <a:solidFill>
            <a:srgbClr val="9AD3C3"/>
          </a:solidFill>
        </p:grpSpPr>
        <p:sp>
          <p:nvSpPr>
            <p:cNvPr id="12" name="椭圆 11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14673" tIns="57337" rIns="114673" bIns="57337" numCol="1" anchor="t" anchorCtr="0" compatLnSpc="1"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5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13" name="TextBox 121"/>
            <p:cNvSpPr txBox="1"/>
            <p:nvPr/>
          </p:nvSpPr>
          <p:spPr>
            <a:xfrm>
              <a:off x="6653352" y="1282181"/>
              <a:ext cx="458014" cy="63912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51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</a:t>
              </a:r>
              <a:endParaRPr kumimoji="0" lang="en-US" altLang="zh-CN" sz="3510" b="1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93976" y="4121344"/>
            <a:ext cx="961711" cy="950144"/>
            <a:chOff x="6409426" y="2394908"/>
            <a:chExt cx="962086" cy="962084"/>
          </a:xfrm>
          <a:solidFill>
            <a:srgbClr val="65BDBC"/>
          </a:solidFill>
        </p:grpSpPr>
        <p:sp>
          <p:nvSpPr>
            <p:cNvPr id="18" name="椭圆 17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14673" tIns="57337" rIns="114673" bIns="57337" numCol="1" anchor="t" anchorCtr="0" compatLnSpc="1"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5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19" name="TextBox 124"/>
            <p:cNvSpPr txBox="1"/>
            <p:nvPr/>
          </p:nvSpPr>
          <p:spPr>
            <a:xfrm>
              <a:off x="6651871" y="2523286"/>
              <a:ext cx="458014" cy="63912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51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</a:t>
              </a:r>
              <a:endParaRPr kumimoji="0" lang="en-US" sz="3510" b="1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793976" y="5238704"/>
            <a:ext cx="961711" cy="950144"/>
            <a:chOff x="6409426" y="3568104"/>
            <a:chExt cx="962086" cy="962084"/>
          </a:xfrm>
          <a:solidFill>
            <a:srgbClr val="13A0A0"/>
          </a:solidFill>
        </p:grpSpPr>
        <p:sp>
          <p:nvSpPr>
            <p:cNvPr id="27" name="椭圆 26"/>
            <p:cNvSpPr/>
            <p:nvPr/>
          </p:nvSpPr>
          <p:spPr bwMode="auto">
            <a:xfrm>
              <a:off x="6409426" y="3568104"/>
              <a:ext cx="962086" cy="96208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14673" tIns="57337" rIns="114673" bIns="57337" numCol="1" anchor="t" anchorCtr="0" compatLnSpc="1"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5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28" name="TextBox 127"/>
            <p:cNvSpPr txBox="1"/>
            <p:nvPr/>
          </p:nvSpPr>
          <p:spPr>
            <a:xfrm>
              <a:off x="6667001" y="3710248"/>
              <a:ext cx="458014" cy="63912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51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</a:t>
              </a:r>
              <a:endParaRPr kumimoji="0" lang="en-US" sz="3510" b="1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32" name="TextBox 118"/>
          <p:cNvSpPr txBox="1"/>
          <p:nvPr/>
        </p:nvSpPr>
        <p:spPr>
          <a:xfrm>
            <a:off x="4896485" y="3164205"/>
            <a:ext cx="1912620" cy="708025"/>
          </a:xfrm>
          <a:prstGeom prst="rect">
            <a:avLst/>
          </a:prstGeom>
          <a:noFill/>
        </p:spPr>
        <p:txBody>
          <a:bodyPr wrap="square" lIns="90991" tIns="45494" rIns="90991" bIns="45494" rtlCol="0">
            <a:spAutoFit/>
          </a:bodyPr>
          <a:p>
            <a:pPr algn="ctr" defTabSz="1219200"/>
            <a:r>
              <a:rPr lang="zh-CN" altLang="en-US" sz="2005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商品已经售完</a:t>
            </a:r>
            <a:endParaRPr lang="zh-CN" altLang="en-US" sz="2005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defTabSz="1219200"/>
            <a:r>
              <a:rPr lang="en-US" altLang="zh-CN" sz="2005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39</a:t>
            </a:r>
            <a:endParaRPr lang="en-US" altLang="zh-CN" sz="2005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TextBox 118"/>
          <p:cNvSpPr txBox="1"/>
          <p:nvPr/>
        </p:nvSpPr>
        <p:spPr>
          <a:xfrm>
            <a:off x="4896485" y="4337050"/>
            <a:ext cx="1912620" cy="708025"/>
          </a:xfrm>
          <a:prstGeom prst="rect">
            <a:avLst/>
          </a:prstGeom>
          <a:noFill/>
        </p:spPr>
        <p:txBody>
          <a:bodyPr wrap="square" lIns="90991" tIns="45494" rIns="90991" bIns="45494" rtlCol="0">
            <a:spAutoFit/>
          </a:bodyPr>
          <a:p>
            <a:pPr algn="ctr" defTabSz="1219200"/>
            <a:r>
              <a:rPr lang="zh-CN" altLang="en-US" sz="2005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地址无法配送</a:t>
            </a:r>
            <a:endParaRPr lang="zh-CN" altLang="en-US" sz="2005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defTabSz="1219200"/>
            <a:r>
              <a:rPr lang="en-US" altLang="zh-CN" sz="2005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lang="en-US" altLang="zh-CN" sz="2005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TextBox 118"/>
          <p:cNvSpPr txBox="1"/>
          <p:nvPr/>
        </p:nvSpPr>
        <p:spPr>
          <a:xfrm>
            <a:off x="4954905" y="5495925"/>
            <a:ext cx="1912620" cy="708025"/>
          </a:xfrm>
          <a:prstGeom prst="rect">
            <a:avLst/>
          </a:prstGeom>
          <a:noFill/>
        </p:spPr>
        <p:txBody>
          <a:bodyPr wrap="square" lIns="90991" tIns="45494" rIns="90991" bIns="45494" rtlCol="0">
            <a:spAutoFit/>
          </a:bodyPr>
          <a:p>
            <a:pPr algn="ctr" defTabSz="1219200"/>
            <a:r>
              <a:rPr lang="zh-CN" altLang="en-US" sz="2005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店铺已经打烊</a:t>
            </a:r>
            <a:endParaRPr lang="zh-CN" altLang="en-US" sz="2005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defTabSz="1219200"/>
            <a:r>
              <a:rPr lang="en-US" altLang="zh-CN" sz="2005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endParaRPr lang="en-US" altLang="zh-CN" sz="2005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7417435" y="746125"/>
          <a:ext cx="457136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7417435" y="36004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ldLvl="0" animBg="1"/>
      <p:bldP spid="113" grpId="0"/>
      <p:bldP spid="114" grpId="0"/>
      <p:bldP spid="127" grpId="0"/>
      <p:bldP spid="128" grpId="0"/>
      <p:bldP spid="129" grpId="0"/>
      <p:bldP spid="32" grpId="0"/>
      <p:bldP spid="33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16173" y="6686550"/>
            <a:ext cx="12224346" cy="190500"/>
            <a:chOff x="-51678" y="0"/>
            <a:chExt cx="8210520" cy="190500"/>
          </a:xfrm>
        </p:grpSpPr>
        <p:sp>
          <p:nvSpPr>
            <p:cNvPr id="3" name="矩形 2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-16173" y="0"/>
            <a:ext cx="12224346" cy="190500"/>
            <a:chOff x="-51678" y="0"/>
            <a:chExt cx="8210520" cy="190500"/>
          </a:xfrm>
        </p:grpSpPr>
        <p:sp>
          <p:nvSpPr>
            <p:cNvPr id="21" name="矩形 20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19050" y="6094875"/>
            <a:ext cx="12192000" cy="0"/>
          </a:xfrm>
          <a:prstGeom prst="line">
            <a:avLst/>
          </a:prstGeom>
          <a:noFill/>
          <a:ln w="9525" cap="flat" cmpd="sng" algn="ctr">
            <a:solidFill>
              <a:srgbClr val="7F7F7F"/>
            </a:solidFill>
            <a:prstDash val="solid"/>
          </a:ln>
          <a:effectLst/>
        </p:spPr>
      </p:cxnSp>
      <p:grpSp>
        <p:nvGrpSpPr>
          <p:cNvPr id="55" name="组合 54"/>
          <p:cNvGrpSpPr/>
          <p:nvPr/>
        </p:nvGrpSpPr>
        <p:grpSpPr>
          <a:xfrm>
            <a:off x="869950" y="948055"/>
            <a:ext cx="9112250" cy="4791710"/>
            <a:chOff x="1257000" y="1216298"/>
            <a:chExt cx="938736" cy="2088232"/>
          </a:xfrm>
        </p:grpSpPr>
        <p:sp>
          <p:nvSpPr>
            <p:cNvPr id="57" name="圆角矩形 56"/>
            <p:cNvSpPr/>
            <p:nvPr/>
          </p:nvSpPr>
          <p:spPr>
            <a:xfrm>
              <a:off x="1259632" y="1216298"/>
              <a:ext cx="936104" cy="2088232"/>
            </a:xfrm>
            <a:prstGeom prst="roundRect">
              <a:avLst>
                <a:gd name="adj" fmla="val 14632"/>
              </a:avLst>
            </a:prstGeom>
            <a:solidFill>
              <a:srgbClr val="9AD3C3"/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3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59" name="文本框 16"/>
            <p:cNvSpPr txBox="1"/>
            <p:nvPr/>
          </p:nvSpPr>
          <p:spPr>
            <a:xfrm>
              <a:off x="1294899" y="1253380"/>
              <a:ext cx="330992" cy="200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pitchFamily="34" charset="-122"/>
                </a:rPr>
                <a:t>商品已经售完门店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60" name="文本框 17"/>
            <p:cNvSpPr txBox="1"/>
            <p:nvPr/>
          </p:nvSpPr>
          <p:spPr>
            <a:xfrm>
              <a:off x="1257000" y="2214035"/>
              <a:ext cx="938732" cy="22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16865" y="251133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zh-CN" altLang="en-US" sz="2400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Microsoft YaHei" panose="020B0503020204020204" pitchFamily="34" charset="-122"/>
              </a:rPr>
              <a:t>商家拒单</a:t>
            </a:r>
            <a:endParaRPr lang="zh-CN" altLang="en-US" sz="2400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Microsoft YaHei" panose="020B0503020204020204" pitchFamily="34" charset="-122"/>
            </a:endParaRPr>
          </a:p>
        </p:txBody>
      </p:sp>
      <p:sp>
        <p:nvSpPr>
          <p:cNvPr id="12" name="文本框 25"/>
          <p:cNvSpPr txBox="1"/>
          <p:nvPr/>
        </p:nvSpPr>
        <p:spPr>
          <a:xfrm>
            <a:off x="1237615" y="1493520"/>
            <a:ext cx="239966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rPr>
              <a:t>花·时间鲜花店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rPr>
              <a:t>邂逅花坊鲜花（花芊岛花店）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rPr>
              <a:t>邂逅花坊鲜花（汤口花店）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rPr>
              <a:t>邂逅花坊鲜花（爱慕花艺）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rPr>
              <a:t>邂逅花坊鲜花（红杜鹃鲜花行）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rPr>
              <a:t>邂逅花坊鲜花（双生花花坊）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rPr>
              <a:t>邂逅花坊鲜花（春暖花开）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rPr>
              <a:t>邂逅花坊鲜花（盛达升华鲜花）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rPr>
              <a:t>蝶恋花坊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rPr>
              <a:t>邂逅花坊鲜花（小熊花店）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rPr>
              <a:t>邂逅花坊鲜花（花木美花店） 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rPr>
              <a:t>邂逅花坊鲜花（丽娜鲜花）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rPr>
              <a:t>邂逅花坊鲜花（玫瑰花坊）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rPr>
              <a:t>邂逅花坊鲜花（美丽花园）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</a:rPr>
              <a:t>  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37280" y="1493520"/>
            <a:ext cx="287464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sym typeface="+mn-ea"/>
              </a:rPr>
              <a:t>花语世界鲜花店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sym typeface="+mn-ea"/>
              </a:rPr>
              <a:t>邂逅花坊鲜花（钟情是你花艺）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sym typeface="+mn-ea"/>
              </a:rPr>
              <a:t>邂逅花坊鲜花（爱尚花坊）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sym typeface="+mn-ea"/>
              </a:rPr>
              <a:t>邂逅花坊鲜花（千姿鲜花店）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sym typeface="+mn-ea"/>
              </a:rPr>
              <a:t>邂逅花坊鲜花（Flowers花艺·生活）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sym typeface="+mn-ea"/>
              </a:rPr>
              <a:t>邂逅花坊鲜花（真情花艺）</a:t>
            </a:r>
            <a:endParaRPr lang="zh-CN" altLang="en-US" sz="1200" kern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sym typeface="+mn-ea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sym typeface="+mn-ea"/>
              </a:rPr>
              <a:t>欢欢花艺坊(七夕预定，表白，鲜花)</a:t>
            </a:r>
            <a:endParaRPr lang="zh-CN" altLang="en-US" sz="1200" kern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sym typeface="+mn-ea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sym typeface="+mn-ea"/>
              </a:rPr>
              <a:t>邂逅花坊鲜花（韦爵爷更懂女人的花店）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sym typeface="+mn-ea"/>
              </a:rPr>
              <a:t>花语花轩(七夕预定，表白，鲜花)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sym typeface="+mn-ea"/>
              </a:rPr>
              <a:t>邂逅花坊鲜花（那年花开）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sym typeface="+mn-ea"/>
              </a:rPr>
              <a:t>麒龙花坊(七夕预定，表白，鲜花）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sym typeface="+mn-ea"/>
              </a:rPr>
              <a:t>邂逅花坊鲜花（桔子花艺馆）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sym typeface="+mn-ea"/>
              </a:rPr>
              <a:t>邂逅花坊鲜花（绿之源花卉坊）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sym typeface="+mn-ea"/>
              </a:rPr>
              <a:t>花·时间鲜花店(七夕预定，表白，鲜花)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kern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85915" y="1493520"/>
            <a:ext cx="29622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sym typeface="+mn-ea"/>
              </a:rPr>
              <a:t> 草木时光(七夕预定，表白，鲜花）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sym typeface="+mn-ea"/>
              </a:rPr>
              <a:t> 花掌门花艺·七夕表白鲜花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sym typeface="+mn-ea"/>
              </a:rPr>
              <a:t> 花语世界鲜花店(七夕预定，表白，鲜花)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</a:endParaRPr>
          </a:p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sym typeface="+mn-ea"/>
              </a:rPr>
              <a:t> 邂逅花坊鲜花（雅艺花坊）</a:t>
            </a:r>
            <a:endParaRPr lang="zh-CN" altLang="en-US" sz="1200" kern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1" y="19050"/>
            <a:ext cx="12188951" cy="68580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-16173" y="6686550"/>
            <a:ext cx="12224346" cy="190500"/>
            <a:chOff x="-51678" y="0"/>
            <a:chExt cx="8210520" cy="190500"/>
          </a:xfrm>
        </p:grpSpPr>
        <p:sp>
          <p:nvSpPr>
            <p:cNvPr id="3" name="矩形 2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-16173" y="0"/>
            <a:ext cx="12224346" cy="190500"/>
            <a:chOff x="-51678" y="0"/>
            <a:chExt cx="8210520" cy="190500"/>
          </a:xfrm>
        </p:grpSpPr>
        <p:sp>
          <p:nvSpPr>
            <p:cNvPr id="21" name="矩形 20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994535" y="1000125"/>
            <a:ext cx="3145155" cy="3620135"/>
            <a:chOff x="677025" y="1111767"/>
            <a:chExt cx="2507743" cy="2835033"/>
          </a:xfrm>
        </p:grpSpPr>
        <p:sp>
          <p:nvSpPr>
            <p:cNvPr id="45" name="Presentation Title Rectangle"/>
            <p:cNvSpPr txBox="1"/>
            <p:nvPr/>
          </p:nvSpPr>
          <p:spPr>
            <a:xfrm>
              <a:off x="677025" y="1530009"/>
              <a:ext cx="2507427" cy="2416791"/>
            </a:xfrm>
            <a:prstGeom prst="rect">
              <a:avLst/>
            </a:prstGeom>
            <a:solidFill>
              <a:srgbClr val="A9A9A9"/>
            </a:solidFill>
            <a:effectLst/>
          </p:spPr>
          <p:txBody>
            <a:bodyPr lIns="229347" rIns="172010" bIns="229347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600" b="1" i="0" kern="1200" cap="none" spc="-100" baseline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latin typeface="+mj-lt"/>
                  <a:ea typeface="+mn-ea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86042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635" b="1" i="0" u="none" strike="noStrike" kern="0" cap="none" spc="0" normalizeH="0" baseline="0" noProof="0" dirty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uLnTx/>
                  <a:uFillTx/>
                  <a:latin typeface="Segoe UI Light" panose="020B0502040204020203" pitchFamily="34" charset="0"/>
                  <a:ea typeface="Microsoft YaHei" panose="020B0503020204020204" pitchFamily="34" charset="-122"/>
                  <a:cs typeface="Segoe UI" panose="020B0502040204020203" pitchFamily="34" charset="0"/>
                </a:rPr>
                <a:t> </a:t>
              </a:r>
              <a:endParaRPr kumimoji="0" lang="en-US" sz="2635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ea typeface="Microsoft YaHei" panose="020B0503020204020204" pitchFamily="34" charset="-122"/>
                <a:cs typeface="Segoe UI" panose="020B0502040204020203" pitchFamily="34" charset="0"/>
              </a:endParaRPr>
            </a:p>
            <a:p>
              <a:pPr marL="0" marR="0" lvl="0" indent="0" algn="l" defTabSz="86042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35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ea typeface="Microsoft YaHei" panose="020B0503020204020204" pitchFamily="34" charset="-122"/>
                <a:cs typeface="Segoe UI" panose="020B0502040204020203" pitchFamily="34" charset="0"/>
              </a:endParaRPr>
            </a:p>
            <a:p>
              <a:pPr marL="0" marR="0" lvl="0" indent="0" algn="l" defTabSz="86042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35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ea typeface="Microsoft YaHei" panose="020B0503020204020204" pitchFamily="34" charset="-122"/>
                <a:cs typeface="Segoe UI" panose="020B0502040204020203" pitchFamily="34" charset="0"/>
              </a:endParaRPr>
            </a:p>
            <a:p>
              <a:pPr marL="0" marR="0" lvl="0" indent="0" algn="l" defTabSz="86042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35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ea typeface="Microsoft YaHei" panose="020B0503020204020204" pitchFamily="34" charset="-122"/>
                <a:cs typeface="Segoe UI" panose="020B0502040204020203" pitchFamily="34" charset="0"/>
              </a:endParaRPr>
            </a:p>
            <a:p>
              <a:pPr marL="0" marR="0" lvl="0" indent="0" algn="l" defTabSz="86042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35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ea typeface="Microsoft YaHei" panose="020B0503020204020204" pitchFamily="34" charset="-122"/>
                <a:cs typeface="Segoe UI" panose="020B0502040204020203" pitchFamily="34" charset="0"/>
              </a:endParaRPr>
            </a:p>
            <a:p>
              <a:pPr marL="0" marR="0" lvl="0" indent="0" algn="l" defTabSz="86042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35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ea typeface="Microsoft YaHei" panose="020B0503020204020204" pitchFamily="34" charset="-122"/>
                <a:cs typeface="Segoe UI" panose="020B0502040204020203" pitchFamily="34" charset="0"/>
              </a:endParaRPr>
            </a:p>
            <a:p>
              <a:pPr marL="0" marR="0" lvl="0" indent="0" algn="l" defTabSz="86042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35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ea typeface="Microsoft YaHei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47" name="Presentation Title Rectangle"/>
            <p:cNvSpPr txBox="1"/>
            <p:nvPr/>
          </p:nvSpPr>
          <p:spPr>
            <a:xfrm>
              <a:off x="677341" y="1111767"/>
              <a:ext cx="2507427" cy="418242"/>
            </a:xfrm>
            <a:prstGeom prst="rect">
              <a:avLst/>
            </a:prstGeom>
            <a:solidFill>
              <a:srgbClr val="65BDBC"/>
            </a:solidFill>
            <a:effectLst/>
          </p:spPr>
          <p:txBody>
            <a:bodyPr lIns="229347" rIns="172010" bIns="229347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600" b="1" i="0" kern="1200" cap="none" spc="-100" baseline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latin typeface="+mj-lt"/>
                  <a:ea typeface="+mn-ea"/>
                  <a:cs typeface="Arial" panose="020B0604020202020204" pitchFamily="34" charset="0"/>
                </a:defRPr>
              </a:lvl1pPr>
            </a:lstStyle>
            <a:p>
              <a:pPr marL="0" marR="0" lvl="0" indent="0" algn="ctr" defTabSz="86042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uLnTx/>
                  <a:uFillTx/>
                  <a:latin typeface="Segoe UI Light" panose="020B0502040204020203" pitchFamily="34" charset="0"/>
                  <a:ea typeface="Microsoft YaHei" panose="020B0503020204020204" pitchFamily="34" charset="-122"/>
                  <a:cs typeface="Segoe UI" panose="020B0502040204020203" pitchFamily="34" charset="0"/>
                </a:rPr>
                <a:t>主动取消订单</a:t>
              </a:r>
              <a:endParaRPr kumimoji="0" lang="zh-CN" altLang="en-US" sz="2000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ea typeface="Microsoft YaHei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95250" y="226060"/>
            <a:ext cx="1956435" cy="583565"/>
          </a:xfrm>
          <a:prstGeom prst="rect">
            <a:avLst/>
          </a:prstGeom>
        </p:spPr>
        <p:txBody>
          <a:bodyPr wrap="square">
            <a:spAutoFit/>
          </a:bodyPr>
          <a:p>
            <a:pPr lvl="0"/>
            <a:r>
              <a:rPr lang="zh-CN" altLang="en-US" sz="3200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Microsoft YaHei" panose="020B0503020204020204" pitchFamily="34" charset="-122"/>
              </a:rPr>
              <a:t>主动取消</a:t>
            </a:r>
            <a:endParaRPr lang="zh-CN" altLang="en-US" sz="3200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Microsoft YaHei" panose="020B0503020204020204" pitchFamily="34" charset="-122"/>
            </a:endParaRPr>
          </a:p>
        </p:txBody>
      </p:sp>
      <p:sp>
        <p:nvSpPr>
          <p:cNvPr id="77" name="Presentation Title Rectangle"/>
          <p:cNvSpPr txBox="1"/>
          <p:nvPr/>
        </p:nvSpPr>
        <p:spPr>
          <a:xfrm>
            <a:off x="2496820" y="1854200"/>
            <a:ext cx="2141220" cy="2242820"/>
          </a:xfrm>
          <a:prstGeom prst="rect">
            <a:avLst/>
          </a:prstGeom>
          <a:noFill/>
          <a:effectLst/>
        </p:spPr>
        <p:txBody>
          <a:bodyPr lIns="172010" tIns="57337" rIns="57337" bIns="57337" anchor="t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700" b="1" i="0" cap="none" spc="0" baseline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algn="ctr" defTabSz="114681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店铺太忙  2</a:t>
            </a:r>
            <a:endParaRPr kumimoji="0" sz="1800" b="0" i="0" u="none" strike="noStrike" kern="0" cap="none" spc="0" normalizeH="0" baseline="0" noProof="0" dirty="0">
              <a:ln w="3175"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ctr" defTabSz="114681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联系不上用户  3</a:t>
            </a:r>
            <a:endParaRPr kumimoji="0" sz="1800" b="0" i="0" u="none" strike="noStrike" kern="0" cap="none" spc="0" normalizeH="0" baseline="0" noProof="0" dirty="0">
              <a:ln w="3175"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ctr" defTabSz="114681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店铺已经打烊   5</a:t>
            </a:r>
            <a:endParaRPr kumimoji="0" sz="1800" b="0" i="0" u="none" strike="noStrike" kern="0" cap="none" spc="0" normalizeH="0" baseline="0" noProof="0" dirty="0">
              <a:ln w="3175"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ctr" defTabSz="114681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客服取消订单   </a:t>
            </a:r>
            <a:r>
              <a:rPr kumimoji="0" lang="en-US" sz="1800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2</a:t>
            </a:r>
            <a:endParaRPr kumimoji="0" sz="1800" b="0" i="0" u="none" strike="noStrike" kern="0" cap="none" spc="0" normalizeH="0" baseline="0" noProof="0" dirty="0">
              <a:ln w="3175"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ctr" defTabSz="114681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地址无法配送   3</a:t>
            </a:r>
            <a:endParaRPr kumimoji="0" sz="1800" b="0" i="0" u="none" strike="noStrike" kern="0" cap="none" spc="0" normalizeH="0" baseline="0" noProof="0" dirty="0">
              <a:ln w="3175"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ctr" defTabSz="114681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商家取消订单   2</a:t>
            </a:r>
            <a:endParaRPr kumimoji="0" sz="1800" b="0" i="0" u="none" strike="noStrike" kern="0" cap="none" spc="0" normalizeH="0" baseline="0" noProof="0" dirty="0">
              <a:ln w="3175"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ctr" defTabSz="114681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商品已经售完  </a:t>
            </a:r>
            <a:r>
              <a:rPr kumimoji="0" lang="en-US" sz="1800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7</a:t>
            </a:r>
            <a:endParaRPr kumimoji="0" lang="en-US" sz="1800" b="0" i="0" u="none" strike="noStrike" kern="0" cap="none" spc="0" normalizeH="0" baseline="0" noProof="0" dirty="0">
              <a:ln w="3175"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5635" y="5115560"/>
            <a:ext cx="3517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门店出现多次问题的门店：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13935" y="5115560"/>
            <a:ext cx="35172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邂逅花坊鲜花（阳光婚庆）      </a:t>
            </a:r>
            <a:endParaRPr lang="zh-CN" altLang="en-US"/>
          </a:p>
          <a:p>
            <a:r>
              <a:rPr lang="zh-CN" altLang="en-US"/>
              <a:t>情缘花坊(七夕预定，表白，鲜花)</a:t>
            </a:r>
            <a:endParaRPr lang="zh-CN" altLang="en-US"/>
          </a:p>
          <a:p>
            <a:r>
              <a:rPr lang="zh-CN" altLang="en-US">
                <a:sym typeface="+mn-ea"/>
              </a:rPr>
              <a:t>七彩花店 </a:t>
            </a:r>
            <a:endParaRPr lang="zh-CN" altLang="en-US"/>
          </a:p>
        </p:txBody>
      </p:sp>
      <p:graphicFrame>
        <p:nvGraphicFramePr>
          <p:cNvPr id="9" name="图表 8"/>
          <p:cNvGraphicFramePr/>
          <p:nvPr/>
        </p:nvGraphicFramePr>
        <p:xfrm>
          <a:off x="6708775" y="980758"/>
          <a:ext cx="4572000" cy="3639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" y="19050"/>
            <a:ext cx="12188951" cy="6858000"/>
          </a:xfrm>
          <a:prstGeom prst="rect">
            <a:avLst/>
          </a:prstGeom>
        </p:spPr>
      </p:pic>
      <p:sp>
        <p:nvSpPr>
          <p:cNvPr id="50" name="Rectangle 5"/>
          <p:cNvSpPr/>
          <p:nvPr/>
        </p:nvSpPr>
        <p:spPr>
          <a:xfrm>
            <a:off x="1353185" y="1314450"/>
            <a:ext cx="2844165" cy="4227195"/>
          </a:xfrm>
          <a:prstGeom prst="rect">
            <a:avLst/>
          </a:prstGeom>
          <a:solidFill>
            <a:srgbClr val="65BDBC"/>
          </a:solidFill>
          <a:ln w="9525" cap="flat" cmpd="sng" algn="ctr">
            <a:noFill/>
            <a:prstDash val="solid"/>
          </a:ln>
          <a:effectLst/>
        </p:spPr>
        <p:txBody>
          <a:bodyPr lIns="343991" tIns="343991" rIns="114663" bIns="57332" anchor="t"/>
          <a:lstStyle/>
          <a:p>
            <a:pPr marL="0" marR="0" lvl="0" indent="0" defTabSz="11468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25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-16173" y="6686550"/>
            <a:ext cx="12224346" cy="190500"/>
            <a:chOff x="-51678" y="0"/>
            <a:chExt cx="8210520" cy="190500"/>
          </a:xfrm>
        </p:grpSpPr>
        <p:sp>
          <p:nvSpPr>
            <p:cNvPr id="3" name="矩形 2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-16173" y="0"/>
            <a:ext cx="12224346" cy="190500"/>
            <a:chOff x="-51678" y="0"/>
            <a:chExt cx="8210520" cy="190500"/>
          </a:xfrm>
        </p:grpSpPr>
        <p:sp>
          <p:nvSpPr>
            <p:cNvPr id="21" name="矩形 20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95250" y="226368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Microsoft YaHei" panose="020B0503020204020204" pitchFamily="34" charset="-122"/>
              </a:rPr>
              <a:t>非议订单</a:t>
            </a:r>
            <a:endParaRPr lang="zh-CN" altLang="en-US" sz="2400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Microsoft YaHei" panose="020B0503020204020204" pitchFamily="34" charset="-122"/>
            </a:endParaRPr>
          </a:p>
        </p:txBody>
      </p:sp>
      <p:sp>
        <p:nvSpPr>
          <p:cNvPr id="46" name="Rectangle 2"/>
          <p:cNvSpPr/>
          <p:nvPr/>
        </p:nvSpPr>
        <p:spPr>
          <a:xfrm>
            <a:off x="1702435" y="1647825"/>
            <a:ext cx="2145665" cy="3561080"/>
          </a:xfrm>
          <a:prstGeom prst="rect">
            <a:avLst/>
          </a:prstGeom>
        </p:spPr>
        <p:txBody>
          <a:bodyPr vert="horz" wrap="square" lIns="0" tIns="57249" rIns="114499" bIns="57249" anchor="t" anchorCtr="0">
            <a:spAutoFit/>
          </a:bodyPr>
          <a:lstStyle/>
          <a:p>
            <a:pPr indent="-5715" algn="ctr" defTabSz="1219200"/>
            <a:r>
              <a:rPr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顾客申请极速退款</a:t>
            </a:r>
            <a:endParaRPr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</a:t>
            </a:r>
            <a:endParaRPr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超过3小时自动退款</a:t>
            </a:r>
            <a:endParaRPr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7</a:t>
            </a:r>
            <a:endParaRPr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客服拒绝全额退款</a:t>
            </a:r>
            <a:endParaRPr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</a:t>
            </a:r>
            <a:endParaRPr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顾客取消退款申请</a:t>
            </a:r>
            <a:endParaRPr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5</a:t>
            </a:r>
            <a:endParaRPr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商家拒绝全额退款</a:t>
            </a:r>
            <a:endParaRPr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18</a:t>
            </a: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系统自动通过退款</a:t>
            </a:r>
            <a:endParaRPr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76</a:t>
            </a: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商家同意全额退款</a:t>
            </a:r>
            <a:endParaRPr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100</a:t>
            </a: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11" name="图表 10"/>
          <p:cNvGraphicFramePr/>
          <p:nvPr/>
        </p:nvGraphicFramePr>
        <p:xfrm>
          <a:off x="5860415" y="1314450"/>
          <a:ext cx="5242560" cy="4227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1" y="0"/>
            <a:ext cx="12188951" cy="68580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4147" y="6858000"/>
            <a:ext cx="12224346" cy="190500"/>
            <a:chOff x="-51678" y="0"/>
            <a:chExt cx="8210520" cy="190500"/>
          </a:xfrm>
        </p:grpSpPr>
        <p:sp>
          <p:nvSpPr>
            <p:cNvPr id="3" name="矩形 2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-16173" y="0"/>
            <a:ext cx="12224346" cy="190500"/>
            <a:chOff x="-51678" y="0"/>
            <a:chExt cx="8210520" cy="190500"/>
          </a:xfrm>
        </p:grpSpPr>
        <p:sp>
          <p:nvSpPr>
            <p:cNvPr id="21" name="矩形 20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文本框 58"/>
          <p:cNvSpPr txBox="1"/>
          <p:nvPr/>
        </p:nvSpPr>
        <p:spPr>
          <a:xfrm>
            <a:off x="733425" y="1151255"/>
            <a:ext cx="6177280" cy="4554855"/>
          </a:xfrm>
          <a:prstGeom prst="rect">
            <a:avLst/>
          </a:prstGeom>
          <a:noFill/>
        </p:spPr>
        <p:txBody>
          <a:bodyPr wrap="square" lIns="124420" tIns="62210" rIns="124420" bIns="62210" rtlCol="0">
            <a:spAutoFit/>
          </a:bodyPr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其他：</a:t>
            </a:r>
            <a:endParaRPr lang="zh-CN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其他类订单中，多数的订单都是因为顾客自己的原因，买错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了，或者时间问题等等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缺少花材：</a:t>
            </a:r>
            <a:endParaRPr lang="zh-CN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商家给予客户的回答是没有货物了，部分是因为货物短缺，</a:t>
            </a:r>
            <a:endParaRPr lang="zh-CN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也有部分是商家无法送达等问题         </a:t>
            </a:r>
            <a:endParaRPr lang="zh-CN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问题订单：</a:t>
            </a:r>
            <a:endParaRPr lang="zh-CN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顾客反馈是商品出现重大问题，比如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‘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太丑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’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，与照片严重    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不符合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配送太慢：</a:t>
            </a:r>
            <a:endParaRPr lang="zh-CN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送货太慢，顾客不满意进行退货退款</a:t>
            </a:r>
            <a:endParaRPr lang="zh-CN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endParaRPr lang="zh-CN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无法提供服务：</a:t>
            </a:r>
            <a:endParaRPr lang="zh-CN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商家无法提供服务，占据了订单总数中的一定比例，有些地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点是无法配送所以没办法提供服务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4525" y="475923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charset="-122"/>
                <a:ea typeface="SimHei" panose="02010609060101010101" charset="-122"/>
              </a:rPr>
              <a:t>订单关键字频率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charset="-122"/>
              <a:ea typeface="SimHei" panose="02010609060101010101" charset="-122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7372350" y="1416050"/>
          <a:ext cx="4572000" cy="4215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" y="19050"/>
            <a:ext cx="12188951" cy="6858000"/>
          </a:xfrm>
          <a:prstGeom prst="rect">
            <a:avLst/>
          </a:prstGeom>
        </p:spPr>
      </p:pic>
      <p:sp>
        <p:nvSpPr>
          <p:cNvPr id="50" name="Rectangle 5"/>
          <p:cNvSpPr/>
          <p:nvPr/>
        </p:nvSpPr>
        <p:spPr>
          <a:xfrm>
            <a:off x="855980" y="1315085"/>
            <a:ext cx="2844165" cy="4227195"/>
          </a:xfrm>
          <a:prstGeom prst="rect">
            <a:avLst/>
          </a:prstGeom>
          <a:solidFill>
            <a:srgbClr val="65BDBC"/>
          </a:solidFill>
          <a:ln w="9525" cap="flat" cmpd="sng" algn="ctr">
            <a:noFill/>
            <a:prstDash val="solid"/>
          </a:ln>
          <a:effectLst/>
        </p:spPr>
        <p:txBody>
          <a:bodyPr lIns="343991" tIns="343991" rIns="114663" bIns="57332" anchor="t"/>
          <a:lstStyle/>
          <a:p>
            <a:pPr marL="0" marR="0" lvl="0" indent="0" defTabSz="11468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25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-16173" y="6686550"/>
            <a:ext cx="12224346" cy="190500"/>
            <a:chOff x="-51678" y="0"/>
            <a:chExt cx="8210520" cy="190500"/>
          </a:xfrm>
        </p:grpSpPr>
        <p:sp>
          <p:nvSpPr>
            <p:cNvPr id="3" name="矩形 2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-16173" y="0"/>
            <a:ext cx="12224346" cy="190500"/>
            <a:chOff x="-51678" y="0"/>
            <a:chExt cx="8210520" cy="190500"/>
          </a:xfrm>
        </p:grpSpPr>
        <p:sp>
          <p:nvSpPr>
            <p:cNvPr id="21" name="矩形 20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95250" y="226368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Microsoft YaHei" panose="020B0503020204020204" pitchFamily="34" charset="-122"/>
              </a:rPr>
              <a:t>非议订单</a:t>
            </a:r>
            <a:endParaRPr lang="zh-CN" altLang="en-US" sz="2400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Microsoft YaHei" panose="020B0503020204020204" pitchFamily="34" charset="-122"/>
            </a:endParaRPr>
          </a:p>
        </p:txBody>
      </p:sp>
      <p:sp>
        <p:nvSpPr>
          <p:cNvPr id="46" name="Rectangle 2"/>
          <p:cNvSpPr/>
          <p:nvPr/>
        </p:nvSpPr>
        <p:spPr>
          <a:xfrm>
            <a:off x="855980" y="1442085"/>
            <a:ext cx="2844165" cy="3130550"/>
          </a:xfrm>
          <a:prstGeom prst="rect">
            <a:avLst/>
          </a:prstGeom>
        </p:spPr>
        <p:txBody>
          <a:bodyPr vert="horz" wrap="square" lIns="0" tIns="57249" rIns="114499" bIns="57249" anchor="t" anchorCtr="0">
            <a:spAutoFit/>
          </a:bodyPr>
          <a:lstStyle/>
          <a:p>
            <a:pPr indent="-5715" algn="ctr" defTabSz="1219200"/>
            <a:r>
              <a:rPr 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缺少花材</a:t>
            </a:r>
            <a:endParaRPr 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endParaRPr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邂逅花坊鲜花（汤口花店）</a:t>
            </a:r>
            <a:endParaRPr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5</a:t>
            </a:r>
            <a:endParaRPr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邂逅花坊鲜花（绿岛花苑）</a:t>
            </a:r>
            <a:endParaRPr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邂逅花坊鲜花（百合花艺）</a:t>
            </a: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邂逅花坊鲜花（爱尚鲜花）</a:t>
            </a: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邂逅花坊鲜花（双雨花艺）</a:t>
            </a: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675505" y="1334770"/>
            <a:ext cx="2844165" cy="4227195"/>
          </a:xfrm>
          <a:prstGeom prst="rect">
            <a:avLst/>
          </a:prstGeom>
          <a:solidFill>
            <a:srgbClr val="65BDBC"/>
          </a:solidFill>
          <a:ln w="9525" cap="flat" cmpd="sng" algn="ctr">
            <a:noFill/>
            <a:prstDash val="solid"/>
          </a:ln>
          <a:effectLst/>
        </p:spPr>
        <p:txBody>
          <a:bodyPr lIns="343991" tIns="343991" rIns="114663" bIns="57332" anchor="t"/>
          <a:p>
            <a:pPr marL="0" marR="0" lvl="0" indent="0" defTabSz="11468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25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" name="Rectangle 2"/>
          <p:cNvSpPr/>
          <p:nvPr/>
        </p:nvSpPr>
        <p:spPr>
          <a:xfrm>
            <a:off x="4675505" y="1442085"/>
            <a:ext cx="2729865" cy="3376295"/>
          </a:xfrm>
          <a:prstGeom prst="rect">
            <a:avLst/>
          </a:prstGeom>
        </p:spPr>
        <p:txBody>
          <a:bodyPr vert="horz" wrap="square" lIns="0" tIns="57249" rIns="114499" bIns="57249" anchor="t" anchorCtr="0">
            <a:spAutoFit/>
          </a:bodyPr>
          <a:p>
            <a:pPr indent="-5715" algn="ctr" defTabSz="1219200"/>
            <a:r>
              <a:rPr 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重大问题订单</a:t>
            </a:r>
            <a:endParaRPr 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endParaRPr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邂逅花坊鲜花（恋上你花坊）</a:t>
            </a:r>
            <a:endParaRPr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endParaRPr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太阳花艺</a:t>
            </a:r>
            <a:endParaRPr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邂逅花坊鲜花（红杜鹃鲜花行）</a:t>
            </a: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邂逅花坊鲜花(薇薇花坊)</a:t>
            </a: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温馨满屋鲜花店(七夕预定，表白，鲜花)</a:t>
            </a: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510905" y="1334770"/>
            <a:ext cx="2844165" cy="4227195"/>
          </a:xfrm>
          <a:prstGeom prst="rect">
            <a:avLst/>
          </a:prstGeom>
          <a:solidFill>
            <a:srgbClr val="65BDBC"/>
          </a:solidFill>
          <a:ln w="9525" cap="flat" cmpd="sng" algn="ctr">
            <a:noFill/>
            <a:prstDash val="solid"/>
          </a:ln>
          <a:effectLst/>
        </p:spPr>
        <p:txBody>
          <a:bodyPr lIns="343991" tIns="343991" rIns="114663" bIns="57332" anchor="t"/>
          <a:p>
            <a:pPr marL="0" marR="0" lvl="0" indent="0" defTabSz="11468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25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" name="Rectangle 2"/>
          <p:cNvSpPr/>
          <p:nvPr/>
        </p:nvSpPr>
        <p:spPr>
          <a:xfrm>
            <a:off x="8510905" y="1461770"/>
            <a:ext cx="2844165" cy="3161030"/>
          </a:xfrm>
          <a:prstGeom prst="rect">
            <a:avLst/>
          </a:prstGeom>
        </p:spPr>
        <p:txBody>
          <a:bodyPr vert="horz" wrap="square" lIns="0" tIns="57249" rIns="114499" bIns="57249" anchor="t" anchorCtr="0">
            <a:spAutoFit/>
          </a:bodyPr>
          <a:p>
            <a:pPr indent="-5715" algn="ctr" defTabSz="1219200"/>
            <a:r>
              <a:rPr 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无法提供服务</a:t>
            </a:r>
            <a:endParaRPr 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endParaRPr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endParaRPr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邂逅花坊鲜花（爱永久鲜花）</a:t>
            </a:r>
            <a:endParaRPr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邂逅花坊鲜花（薇尚花铺）</a:t>
            </a:r>
            <a:endParaRPr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邂逅花坊鲜花（M1初见）</a:t>
            </a: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邂逅鲜花</a:t>
            </a: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-5715" algn="ctr" defTabSz="1219200"/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1515</Words>
  <Application>WPS 演示</Application>
  <PresentationFormat>自定义</PresentationFormat>
  <Paragraphs>251</Paragraphs>
  <Slides>10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SimSun</vt:lpstr>
      <vt:lpstr>Wingdings</vt:lpstr>
      <vt:lpstr>Microsoft YaHei</vt:lpstr>
      <vt:lpstr>Arial</vt:lpstr>
      <vt:lpstr>Wingdings</vt:lpstr>
      <vt:lpstr>Arial Rounded MT Bold</vt:lpstr>
      <vt:lpstr>Times New Roman</vt:lpstr>
      <vt:lpstr>Segoe UI Light</vt:lpstr>
      <vt:lpstr>Segoe UI</vt:lpstr>
      <vt:lpstr>Segoe</vt:lpstr>
      <vt:lpstr>SimHei</vt:lpstr>
      <vt:lpstr>Calibri</vt:lpstr>
      <vt:lpstr>Arial Unicode MS</vt:lpstr>
      <vt:lpstr>Calibri Light</vt:lpstr>
      <vt:lpstr>等线</vt:lpstr>
      <vt:lpstr>幼圆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超实用低面微立体年终总结商务汇报PPT模版</dc:title>
  <dc:creator/>
  <cp:lastModifiedBy>Administrator</cp:lastModifiedBy>
  <cp:revision>18</cp:revision>
  <dcterms:created xsi:type="dcterms:W3CDTF">2015-10-01T14:20:00Z</dcterms:created>
  <dcterms:modified xsi:type="dcterms:W3CDTF">2020-08-28T09:35:14Z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