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61" r:id="rId6"/>
    <p:sldId id="262" r:id="rId7"/>
    <p:sldId id="263" r:id="rId8"/>
    <p:sldId id="265" r:id="rId9"/>
    <p:sldId id="268" r:id="rId10"/>
    <p:sldId id="274" r:id="rId11"/>
    <p:sldId id="325" r:id="rId12"/>
    <p:sldId id="25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79F"/>
    <a:srgbClr val="50BBA0"/>
    <a:srgbClr val="88C9A4"/>
    <a:srgbClr val="29A993"/>
    <a:srgbClr val="075A8E"/>
    <a:srgbClr val="102E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59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themeOverride" Target="../theme/themeOverride1.xml"/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5" Type="http://schemas.microsoft.com/office/2011/relationships/chartColorStyle" Target="colors2.xml"/><Relationship Id="rId4" Type="http://schemas.microsoft.com/office/2011/relationships/chartStyle" Target="style2.xml"/><Relationship Id="rId3" Type="http://schemas.openxmlformats.org/officeDocument/2006/relationships/image" Target="../media/image3.png"/><Relationship Id="rId2" Type="http://schemas.openxmlformats.org/officeDocument/2006/relationships/themeOverride" Target="../theme/themeOverride2.xml"/><Relationship Id="rId1" Type="http://schemas.openxmlformats.org/officeDocument/2006/relationships/oleObject" Target="&#24037;&#20316;&#31807;1" TargetMode="External"/></Relationships>
</file>

<file path=ppt/charts/_rels/chart3.xml.rels><?xml version="1.0" encoding="UTF-8" standalone="yes"?>
<Relationships xmlns="http://schemas.openxmlformats.org/package/2006/relationships"><Relationship Id="rId4" Type="http://schemas.microsoft.com/office/2011/relationships/chartColorStyle" Target="colors3.xml"/><Relationship Id="rId3" Type="http://schemas.microsoft.com/office/2011/relationships/chartStyle" Target="style3.xml"/><Relationship Id="rId2" Type="http://schemas.openxmlformats.org/officeDocument/2006/relationships/themeOverride" Target="../theme/themeOverride3.xml"/><Relationship Id="rId1" Type="http://schemas.openxmlformats.org/officeDocument/2006/relationships/oleObject" Target="&#24037;&#20316;&#31807;1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Administrator\Desktop\&#37197;&#36865;&#36317;&#31163;.xls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Administrator\Desktop\&#37197;&#36865;&#36317;&#31163;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 forceAA="0"/>
          <a:lstStyle/>
          <a:p>
            <a:pPr>
              <a:defRPr lang="zh-CN" sz="1400" b="0" i="0" u="none" strike="noStrike" kern="1200" spc="0" baseline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zh-CN" altLang="en-US"/>
              <a:t>标题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451388888888889"/>
          <c:y val="0.181712962962963"/>
          <c:w val="0.914583333333333"/>
          <c:h val="0.59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42506B"/>
            </a:solidFill>
            <a:ln>
              <a:noFill/>
            </a:ln>
            <a:effectLst/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 forceAA="0"/>
              <a:lstStyle/>
              <a:p>
                <a:pPr>
                  <a:defRPr lang="zh-CN" sz="9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[工作簿1]Sheet1!$A$1:$A$4</c:f>
              <c:strCache>
                <c:ptCount val="4"/>
                <c:pt idx="0">
                  <c:v>送货问题 </c:v>
                </c:pt>
                <c:pt idx="1">
                  <c:v>货物商品</c:v>
                </c:pt>
                <c:pt idx="2">
                  <c:v>门店问题</c:v>
                </c:pt>
                <c:pt idx="3">
                  <c:v>配送问题</c:v>
                </c:pt>
              </c:strCache>
            </c:strRef>
          </c:cat>
          <c:val>
            <c:numRef>
              <c:f>[工作簿1]Sheet1!$B$1:$B$4</c:f>
              <c:numCache>
                <c:formatCode>General</c:formatCode>
                <c:ptCount val="4"/>
                <c:pt idx="0">
                  <c:v>11</c:v>
                </c:pt>
                <c:pt idx="1">
                  <c:v>71</c:v>
                </c:pt>
                <c:pt idx="2">
                  <c:v>60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1860721"/>
        <c:axId val="563831938"/>
      </c:barChart>
      <c:catAx>
        <c:axId val="91860721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  <a:alpha val="41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  <c:crossAx val="563831938"/>
        <c:crosses val="autoZero"/>
        <c:auto val="1"/>
        <c:lblAlgn val="ctr"/>
        <c:lblOffset val="100"/>
        <c:noMultiLvlLbl val="0"/>
      </c:catAx>
      <c:valAx>
        <c:axId val="56383193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  <c:crossAx val="91860721"/>
        <c:crosses val="autoZero"/>
        <c:crossBetween val="between"/>
      </c:valAx>
      <c:spPr>
        <a:solidFill>
          <a:sysClr val="window" lastClr="FFFFFF"/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rgbClr val="2A3950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63500" dist="37357" dir="2700000" sx="0" sy="0" rotWithShape="0">
        <a:scrgbClr r="0" g="0" b="0"/>
      </a:outerShdw>
    </a:effectLst>
  </c:spPr>
  <c:txPr>
    <a:bodyPr/>
    <a:lstStyle/>
    <a:p>
      <a:pPr>
        <a:defRPr lang="zh-CN">
          <a:solidFill>
            <a:schemeClr val="bg1">
              <a:lumMod val="9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626952718183712"/>
          <c:y val="0.152292807998971"/>
          <c:w val="0.625742582563818"/>
          <c:h val="0.695414384002058"/>
        </c:manualLayout>
      </c:layout>
      <c:pieChart>
        <c:varyColors val="1"/>
        <c:ser>
          <c:idx val="0"/>
          <c:order val="0"/>
          <c:spPr>
            <a:solidFill>
              <a:srgbClr val="1E2223"/>
            </a:solidFill>
            <a:ln w="19050" cap="rnd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  <a:effectLst/>
          </c:spPr>
          <c:explosion val="0"/>
          <c:dPt>
            <c:idx val="0"/>
            <c:bubble3D val="0"/>
            <c:spPr>
              <a:solidFill>
                <a:srgbClr val="FFD588"/>
              </a:solidFill>
              <a:ln w="19050" cap="rnd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</a:ln>
              <a:effectLst/>
            </c:spPr>
          </c:dPt>
          <c:dPt>
            <c:idx val="1"/>
            <c:bubble3D val="0"/>
            <c:spPr>
              <a:solidFill>
                <a:srgbClr val="00CCD5"/>
              </a:solidFill>
              <a:ln w="19050" cap="rnd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</a:ln>
              <a:effectLst/>
            </c:spPr>
          </c:dPt>
          <c:dPt>
            <c:idx val="2"/>
            <c:bubble3D val="0"/>
            <c:spPr>
              <a:pattFill prst="wdUpDiag">
                <a:fgClr>
                  <a:srgbClr val="B1A4FF"/>
                </a:fgClr>
                <a:bgClr>
                  <a:schemeClr val="bg1"/>
                </a:bgClr>
              </a:pattFill>
              <a:ln w="19050" cap="rnd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</a:ln>
              <a:effectLst/>
            </c:spPr>
          </c:dPt>
          <c:dPt>
            <c:idx val="3"/>
            <c:bubble3D val="0"/>
            <c:spPr>
              <a:solidFill>
                <a:srgbClr val="1E2223"/>
              </a:solidFill>
              <a:ln w="19050" cap="rnd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</a:ln>
              <a:effectLst/>
            </c:spPr>
          </c:dPt>
          <c:dLbls>
            <c:dLbl>
              <c:idx val="0"/>
              <c:layout/>
              <c:numFmt formatCode="General" sourceLinked="1"/>
              <c:spPr>
                <a:solidFill>
                  <a:srgbClr val="F3BF61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 forceAA="0"/>
                <a:lstStyle/>
                <a:p>
                  <a:pPr>
                    <a:defRPr lang="zh-CN" sz="900" b="0" i="0" u="none" strike="noStrike" kern="1200" baseline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.00350483799912436"/>
                  <c:y val="0.05013871330243"/>
                </c:manualLayout>
              </c:layout>
              <c:numFmt formatCode="General" sourceLinked="1"/>
              <c:spPr>
                <a:solidFill>
                  <a:srgbClr val="00CCD5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 forceAA="0"/>
                <a:lstStyle/>
                <a:p>
                  <a:pPr>
                    <a:defRPr lang="zh-CN" sz="900" b="0" i="0" u="none" strike="noStrike" kern="1200" baseline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180408926900976"/>
                  <c:y val="-0.0246536745714957"/>
                </c:manualLayout>
              </c:layout>
              <c:numFmt formatCode="General" sourceLinked="1"/>
              <c:spPr>
                <a:solidFill>
                  <a:srgbClr val="B1A4FF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 forceAA="0"/>
                <a:lstStyle/>
                <a:p>
                  <a:pPr>
                    <a:defRPr lang="zh-CN" sz="900" b="0" i="0" u="none" strike="noStrike" kern="1200" baseline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General" sourceLinked="1"/>
            <c:spPr>
              <a:solidFill>
                <a:srgbClr val="FFD588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  <c:txPr>
              <a:bodyPr rot="0" spcFirstLastPara="0" vertOverflow="ellipsis" vert="horz" wrap="square" lIns="38100" tIns="19050" rIns="38100" bIns="19050" anchor="ctr" anchorCtr="1" forceAA="0"/>
              <a:lstStyle/>
              <a:p>
                <a:pPr>
                  <a:defRPr lang="zh-CN" sz="900" b="0" i="0" u="none" strike="noStrike" kern="1200" baseline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[工作簿1]Sheet1!$A$1:$A$4</c:f>
              <c:strCache>
                <c:ptCount val="4"/>
                <c:pt idx="0">
                  <c:v>送货问题 </c:v>
                </c:pt>
                <c:pt idx="1">
                  <c:v>货物商品</c:v>
                </c:pt>
                <c:pt idx="2">
                  <c:v>门店问题</c:v>
                </c:pt>
                <c:pt idx="3">
                  <c:v>配送问题</c:v>
                </c:pt>
              </c:strCache>
            </c:strRef>
          </c:cat>
          <c:val>
            <c:numRef>
              <c:f>[工作簿1]Sheet1!$B$1:$B$4</c:f>
              <c:numCache>
                <c:formatCode>General</c:formatCode>
                <c:ptCount val="4"/>
                <c:pt idx="0">
                  <c:v>11</c:v>
                </c:pt>
                <c:pt idx="1">
                  <c:v>71</c:v>
                </c:pt>
                <c:pt idx="2">
                  <c:v>60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</c:legendEntry>
      <c:layout>
        <c:manualLayout>
          <c:xMode val="edge"/>
          <c:yMode val="edge"/>
          <c:x val="0.752886918909956"/>
          <c:y val="0.268871330243011"/>
          <c:w val="0.0974115606924251"/>
          <c:h val="0.451567635903919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 forceAA="0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defRPr>
          </a:pPr>
        </a:p>
      </c:txPr>
    </c:legend>
    <c:plotVisOnly val="1"/>
    <c:dispBlanksAs val="gap"/>
    <c:showDLblsOverMax val="0"/>
  </c:chart>
  <c:spPr>
    <a:blipFill rotWithShape="1">
      <a:blip xmlns:r="http://schemas.openxmlformats.org/officeDocument/2006/relationships" r:embed="rId3"/>
      <a:stretch>
        <a:fillRect/>
      </a:stretch>
    </a:blipFill>
    <a:ln w="9525" cap="flat" cmpd="sng" algn="ctr">
      <a:noFill/>
      <a:round/>
    </a:ln>
    <a:effectLst>
      <a:outerShdw blurRad="63500" dist="37357" dir="2700000" sx="0" sy="0" rotWithShape="0">
        <a:scrgbClr r="0" g="0" b="0"/>
      </a:outerShdw>
    </a:effectLst>
  </c:spPr>
  <c:txPr>
    <a:bodyPr/>
    <a:lstStyle/>
    <a:p>
      <a:pPr>
        <a:defRPr lang="zh-CN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 forceAA="0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lang="zh-CN" altLang="en-US"/>
              <a:t>标题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1463825689178"/>
          <c:y val="0.106321063105472"/>
          <c:w val="0.804742987841579"/>
          <c:h val="0.737777287275135"/>
        </c:manualLayout>
      </c:layout>
      <c:doughnutChart>
        <c:varyColors val="1"/>
        <c:ser>
          <c:idx val="0"/>
          <c:order val="0"/>
          <c:spPr>
            <a:solidFill>
              <a:srgbClr val="F2BA69"/>
            </a:solidFill>
            <a:ln w="15875">
              <a:solidFill>
                <a:srgbClr val="E2E6EB"/>
              </a:solidFill>
            </a:ln>
            <a:effectLst>
              <a:innerShdw blurRad="63500" dist="50800" dir="2700000">
                <a:srgbClr val="C1D1DC">
                  <a:alpha val="50000"/>
                </a:srgbClr>
              </a:innerShdw>
            </a:effectLst>
          </c:spPr>
          <c:explosion val="0"/>
          <c:dPt>
            <c:idx val="0"/>
            <c:bubble3D val="0"/>
            <c:spPr>
              <a:gradFill>
                <a:gsLst>
                  <a:gs pos="0">
                    <a:srgbClr val="F2B666"/>
                  </a:gs>
                  <a:gs pos="100000">
                    <a:srgbClr val="FAE47B"/>
                  </a:gs>
                </a:gsLst>
                <a:lin ang="5400000" scaled="0"/>
              </a:gradFill>
              <a:ln w="15875">
                <a:solidFill>
                  <a:srgbClr val="E2E6EB"/>
                </a:solidFill>
              </a:ln>
              <a:effectLst>
                <a:innerShdw blurRad="63500" dist="50800" dir="2700000">
                  <a:srgbClr val="C1D1DC">
                    <a:alpha val="50000"/>
                  </a:srgbClr>
                </a:innerShdw>
              </a:effectLst>
            </c:spPr>
          </c:dPt>
          <c:dPt>
            <c:idx val="1"/>
            <c:bubble3D val="0"/>
            <c:spPr>
              <a:gradFill>
                <a:gsLst>
                  <a:gs pos="0">
                    <a:srgbClr val="3FA79D"/>
                  </a:gs>
                  <a:gs pos="100000">
                    <a:srgbClr val="77CEC0"/>
                  </a:gs>
                </a:gsLst>
                <a:lin ang="5400000" scaled="0"/>
              </a:gradFill>
              <a:ln w="15875">
                <a:solidFill>
                  <a:srgbClr val="E2E6EB"/>
                </a:solidFill>
              </a:ln>
              <a:effectLst>
                <a:innerShdw blurRad="63500" dist="50800" dir="2700000">
                  <a:srgbClr val="C1D1DC">
                    <a:alpha val="50000"/>
                  </a:srgbClr>
                </a:innerShdw>
              </a:effectLst>
            </c:spPr>
          </c:dPt>
          <c:dPt>
            <c:idx val="2"/>
            <c:bubble3D val="0"/>
            <c:spPr>
              <a:solidFill>
                <a:srgbClr val="7030A0"/>
              </a:solidFill>
              <a:ln w="15875">
                <a:solidFill>
                  <a:srgbClr val="E2E6EB"/>
                </a:solidFill>
              </a:ln>
              <a:effectLst>
                <a:innerShdw blurRad="63500" dist="50800" dir="2700000">
                  <a:srgbClr val="C1D1DC">
                    <a:alpha val="50000"/>
                  </a:srgbClr>
                </a:innerShdw>
              </a:effectLst>
            </c:spPr>
          </c:dPt>
          <c:dPt>
            <c:idx val="3"/>
            <c:bubble3D val="0"/>
            <c:spPr>
              <a:solidFill>
                <a:srgbClr val="00B0F0"/>
              </a:solidFill>
              <a:ln w="15875">
                <a:solidFill>
                  <a:srgbClr val="E2E6EB"/>
                </a:solidFill>
              </a:ln>
              <a:effectLst>
                <a:innerShdw blurRad="63500" dist="50800" dir="2700000">
                  <a:srgbClr val="C1D1DC">
                    <a:alpha val="50000"/>
                  </a:srgbClr>
                </a:innerShdw>
              </a:effectLst>
            </c:spPr>
          </c:dPt>
          <c:dPt>
            <c:idx val="4"/>
            <c:bubble3D val="0"/>
            <c:spPr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n w="15875">
                <a:solidFill>
                  <a:srgbClr val="E2E6EB"/>
                </a:solidFill>
              </a:ln>
              <a:effectLst>
                <a:innerShdw blurRad="63500" dist="50800" dir="2700000">
                  <a:srgbClr val="C1D1DC">
                    <a:alpha val="50000"/>
                  </a:srgbClr>
                </a:innerShdw>
              </a:effectLst>
            </c:spPr>
          </c:dPt>
          <c:dPt>
            <c:idx val="5"/>
            <c:bubble3D val="0"/>
            <c:spPr>
              <a:solidFill>
                <a:srgbClr val="00B050"/>
              </a:solidFill>
              <a:ln w="15875">
                <a:solidFill>
                  <a:srgbClr val="E2E6EB"/>
                </a:solidFill>
              </a:ln>
              <a:effectLst>
                <a:innerShdw blurRad="63500" dist="50800" dir="2700000">
                  <a:srgbClr val="C1D1DC">
                    <a:alpha val="50000"/>
                  </a:srgbClr>
                </a:innerShdw>
              </a:effectLst>
            </c:spPr>
          </c:dPt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 forceAA="0"/>
              <a:lstStyle/>
              <a:p>
                <a:pPr>
                  <a:defRPr lang="zh-CN" sz="900" b="0" i="0" u="none" strike="noStrike" kern="1200" baseline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[工作簿1]Sheet1!$A$1:$A$6</c:f>
              <c:strCache>
                <c:ptCount val="6"/>
                <c:pt idx="0">
                  <c:v>商家取消订单</c:v>
                </c:pt>
                <c:pt idx="1">
                  <c:v>门店打烊太忙无法服务人数</c:v>
                </c:pt>
                <c:pt idx="2">
                  <c:v>商品已售完</c:v>
                </c:pt>
                <c:pt idx="3">
                  <c:v>地址无法配送人数</c:v>
                </c:pt>
                <c:pt idx="4">
                  <c:v>用户问题人数</c:v>
                </c:pt>
                <c:pt idx="5">
                  <c:v>订单取消自动退款人数</c:v>
                </c:pt>
              </c:strCache>
            </c:strRef>
          </c:cat>
          <c:val>
            <c:numRef>
              <c:f>[工作簿1]Sheet1!$B$1:$B$6</c:f>
              <c:numCache>
                <c:formatCode>General</c:formatCode>
                <c:ptCount val="6"/>
                <c:pt idx="0">
                  <c:v>5</c:v>
                </c:pt>
                <c:pt idx="1">
                  <c:v>18</c:v>
                </c:pt>
                <c:pt idx="2">
                  <c:v>37</c:v>
                </c:pt>
                <c:pt idx="3">
                  <c:v>7</c:v>
                </c:pt>
                <c:pt idx="4">
                  <c:v>8</c:v>
                </c:pt>
                <c:pt idx="5">
                  <c:v>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62"/>
      </c:doughnut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c:txPr>
      </c:legendEntry>
      <c:layout>
        <c:manualLayout>
          <c:xMode val="edge"/>
          <c:yMode val="edge"/>
          <c:x val="0.00361141206211629"/>
          <c:y val="0.842180774748924"/>
          <c:w val="0.978692668833514"/>
          <c:h val="0.147886546738771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 forceAA="0"/>
        <a:lstStyle/>
        <a:p>
          <a:pPr>
            <a:defRPr lang="zh-CN" sz="900" b="0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defRPr>
          </a:pPr>
        </a:p>
      </c:txPr>
    </c:legend>
    <c:plotVisOnly val="1"/>
    <c:dispBlanksAs val="gap"/>
    <c:showDLblsOverMax val="0"/>
  </c:chart>
  <c:spPr>
    <a:gradFill>
      <a:gsLst>
        <a:gs pos="0">
          <a:srgbClr val="C0CDD1"/>
        </a:gs>
        <a:gs pos="100000">
          <a:srgbClr val="DFE4E6"/>
        </a:gs>
      </a:gsLst>
      <a:lin ang="5400000" scaled="0"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63500" dist="37357" dir="2700000" sx="0" sy="0" rotWithShape="0">
        <a:scrgbClr r="0" g="0" b="0"/>
      </a:outerShdw>
    </a:effectLst>
  </c:spPr>
  <c:txPr>
    <a:bodyPr/>
    <a:lstStyle/>
    <a:p>
      <a:pPr>
        <a:defRPr lang="zh-CN"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[配送距离.xls]Sheet1!$H$48:$H$51</c:f>
              <c:strCache>
                <c:ptCount val="4"/>
                <c:pt idx="0">
                  <c:v>系统自动推过退款</c:v>
                </c:pt>
                <c:pt idx="1">
                  <c:v>商家同意全额退款</c:v>
                </c:pt>
                <c:pt idx="2">
                  <c:v>商家开通极速退款</c:v>
                </c:pt>
                <c:pt idx="3">
                  <c:v>商家同意退款</c:v>
                </c:pt>
              </c:strCache>
            </c:strRef>
          </c:cat>
          <c:val>
            <c:numRef>
              <c:f>[配送距离.xls]Sheet1!$I$48:$I$51</c:f>
              <c:numCache>
                <c:formatCode>General</c:formatCode>
                <c:ptCount val="4"/>
                <c:pt idx="0">
                  <c:v>34</c:v>
                </c:pt>
                <c:pt idx="1">
                  <c:v>157</c:v>
                </c:pt>
                <c:pt idx="2">
                  <c:v>125</c:v>
                </c:pt>
                <c:pt idx="3">
                  <c:v>166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0731998"/>
        <c:axId val="586738986"/>
      </c:barChart>
      <c:catAx>
        <c:axId val="30073199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86738986"/>
        <c:crosses val="autoZero"/>
        <c:auto val="1"/>
        <c:lblAlgn val="ctr"/>
        <c:lblOffset val="100"/>
        <c:noMultiLvlLbl val="0"/>
      </c:catAx>
      <c:valAx>
        <c:axId val="58673898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0073199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57724611860524"/>
          <c:y val="0.103106307062651"/>
          <c:w val="0.856706541104607"/>
          <c:h val="0.706474971140728"/>
        </c:manualLayout>
      </c:layout>
      <c:pieChart>
        <c:varyColors val="1"/>
        <c:ser>
          <c:idx val="0"/>
          <c:order val="0"/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3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3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4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4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/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5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5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5">
                    <a:shade val="95000"/>
                  </a:schemeClr>
                </a:solidFill>
                <a:round/>
              </a:ln>
              <a:effectLst/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6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6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6">
                    <a:shade val="95000"/>
                  </a:schemeClr>
                </a:solidFill>
                <a:round/>
              </a:ln>
              <a:effectLst/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60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60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lumMod val="60000"/>
                    <a:shade val="95000"/>
                  </a:schemeClr>
                </a:solidFill>
                <a:round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[配送距离.xls]Sheet1!$J$35:$J$41</c:f>
              <c:strCache>
                <c:ptCount val="7"/>
                <c:pt idx="0">
                  <c:v>缺货问题  </c:v>
                </c:pt>
                <c:pt idx="1">
                  <c:v> 配送问题 </c:v>
                </c:pt>
                <c:pt idx="2">
                  <c:v> 用户问题</c:v>
                </c:pt>
                <c:pt idx="3">
                  <c:v> 商品质量</c:v>
                </c:pt>
                <c:pt idx="4">
                  <c:v> 商家无法服务 </c:v>
                </c:pt>
                <c:pt idx="5">
                  <c:v> 商家缺货</c:v>
                </c:pt>
                <c:pt idx="6">
                  <c:v> 商家问题 </c:v>
                </c:pt>
              </c:strCache>
            </c:strRef>
          </c:cat>
          <c:val>
            <c:numRef>
              <c:f>[配送距离.xls]Sheet1!$K$35:$K$41</c:f>
              <c:numCache>
                <c:formatCode>General</c:formatCode>
                <c:ptCount val="7"/>
                <c:pt idx="0">
                  <c:v>50</c:v>
                </c:pt>
                <c:pt idx="1">
                  <c:v>25</c:v>
                </c:pt>
                <c:pt idx="2">
                  <c:v>59</c:v>
                </c:pt>
                <c:pt idx="3">
                  <c:v>5</c:v>
                </c:pt>
                <c:pt idx="4">
                  <c:v>97</c:v>
                </c:pt>
                <c:pt idx="5">
                  <c:v>46</c:v>
                </c:pt>
                <c:pt idx="6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6AE8D-2970-4233-93E4-47A27DE46A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60603-279D-4B4B-92DD-DE5560F472B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60603-279D-4B4B-92DD-DE5560F472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60603-279D-4B4B-92DD-DE5560F472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60603-279D-4B4B-92DD-DE5560F472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60603-279D-4B4B-92DD-DE5560F472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60603-279D-4B4B-92DD-DE5560F472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60603-279D-4B4B-92DD-DE5560F472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60603-279D-4B4B-92DD-DE5560F472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60603-279D-4B4B-92DD-DE5560F472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60603-279D-4B4B-92DD-DE5560F472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60603-279D-4B4B-92DD-DE5560F472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D4B7-28D5-44FA-9520-BF7548C88A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750-6EBD-4ECA-A71F-9C25DDEE51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D4B7-28D5-44FA-9520-BF7548C88A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750-6EBD-4ECA-A71F-9C25DDEE51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D4B7-28D5-44FA-9520-BF7548C88A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750-6EBD-4ECA-A71F-9C25DDEE51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D4B7-28D5-44FA-9520-BF7548C88A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750-6EBD-4ECA-A71F-9C25DDEE51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D4B7-28D5-44FA-9520-BF7548C88A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750-6EBD-4ECA-A71F-9C25DDEE51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D4B7-28D5-44FA-9520-BF7548C88A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750-6EBD-4ECA-A71F-9C25DDEE51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D4B7-28D5-44FA-9520-BF7548C88A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750-6EBD-4ECA-A71F-9C25DDEE51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D4B7-28D5-44FA-9520-BF7548C88A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750-6EBD-4ECA-A71F-9C25DDEE51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D4B7-28D5-44FA-9520-BF7548C88A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750-6EBD-4ECA-A71F-9C25DDEE51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D4B7-28D5-44FA-9520-BF7548C88A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750-6EBD-4ECA-A71F-9C25DDEE51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D4B7-28D5-44FA-9520-BF7548C88A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750-6EBD-4ECA-A71F-9C25DDEE51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6D4B7-28D5-44FA-9520-BF7548C88A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53750-6EBD-4ECA-A71F-9C25DDEE511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9" name="直接连接符 1-1"/>
          <p:cNvCxnSpPr/>
          <p:nvPr/>
        </p:nvCxnSpPr>
        <p:spPr>
          <a:xfrm>
            <a:off x="3987354" y="1264662"/>
            <a:ext cx="432603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-2"/>
          <p:cNvCxnSpPr/>
          <p:nvPr/>
        </p:nvCxnSpPr>
        <p:spPr>
          <a:xfrm>
            <a:off x="8312646" y="1255237"/>
            <a:ext cx="744" cy="433635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-1"/>
          <p:cNvCxnSpPr/>
          <p:nvPr/>
        </p:nvCxnSpPr>
        <p:spPr>
          <a:xfrm>
            <a:off x="3987354" y="5591592"/>
            <a:ext cx="432881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-2"/>
          <p:cNvCxnSpPr/>
          <p:nvPr/>
        </p:nvCxnSpPr>
        <p:spPr>
          <a:xfrm>
            <a:off x="3986610" y="1264662"/>
            <a:ext cx="744" cy="433635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992910" y="1255237"/>
            <a:ext cx="4320480" cy="433635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八边形 13"/>
          <p:cNvSpPr/>
          <p:nvPr/>
        </p:nvSpPr>
        <p:spPr>
          <a:xfrm>
            <a:off x="3189592" y="551032"/>
            <a:ext cx="5760640" cy="5702692"/>
          </a:xfrm>
          <a:prstGeom prst="oct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2-1"/>
          <p:cNvGrpSpPr/>
          <p:nvPr/>
        </p:nvGrpSpPr>
        <p:grpSpPr>
          <a:xfrm>
            <a:off x="3170542" y="560218"/>
            <a:ext cx="4101609" cy="1670261"/>
            <a:chOff x="3189592" y="551032"/>
            <a:chExt cx="4101609" cy="1670261"/>
          </a:xfrm>
        </p:grpSpPr>
        <p:cxnSp>
          <p:nvCxnSpPr>
            <p:cNvPr id="16" name="直接连接符 2-1"/>
            <p:cNvCxnSpPr>
              <a:stCxn id="14" idx="5"/>
            </p:cNvCxnSpPr>
            <p:nvPr/>
          </p:nvCxnSpPr>
          <p:spPr>
            <a:xfrm flipV="1">
              <a:off x="3189592" y="551032"/>
              <a:ext cx="1681491" cy="167026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2-1"/>
            <p:cNvCxnSpPr/>
            <p:nvPr/>
          </p:nvCxnSpPr>
          <p:spPr>
            <a:xfrm flipH="1">
              <a:off x="4871083" y="558176"/>
              <a:ext cx="242011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2-2"/>
          <p:cNvGrpSpPr/>
          <p:nvPr/>
        </p:nvGrpSpPr>
        <p:grpSpPr>
          <a:xfrm>
            <a:off x="7292761" y="556214"/>
            <a:ext cx="1670261" cy="4032431"/>
            <a:chOff x="3203871" y="-1126062"/>
            <a:chExt cx="1670261" cy="4032431"/>
          </a:xfrm>
        </p:grpSpPr>
        <p:cxnSp>
          <p:nvCxnSpPr>
            <p:cNvPr id="19" name="直接连接符 2-1"/>
            <p:cNvCxnSpPr>
              <a:stCxn id="14" idx="7"/>
            </p:cNvCxnSpPr>
            <p:nvPr/>
          </p:nvCxnSpPr>
          <p:spPr>
            <a:xfrm>
              <a:off x="3203871" y="-1126062"/>
              <a:ext cx="1667212" cy="167709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2-1"/>
            <p:cNvCxnSpPr>
              <a:stCxn id="14" idx="1"/>
            </p:cNvCxnSpPr>
            <p:nvPr/>
          </p:nvCxnSpPr>
          <p:spPr>
            <a:xfrm flipH="1" flipV="1">
              <a:off x="4871083" y="551034"/>
              <a:ext cx="3049" cy="235533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-3"/>
          <p:cNvGrpSpPr/>
          <p:nvPr/>
        </p:nvGrpSpPr>
        <p:grpSpPr>
          <a:xfrm>
            <a:off x="4940470" y="4588645"/>
            <a:ext cx="4028811" cy="1682943"/>
            <a:chOff x="842272" y="551033"/>
            <a:chExt cx="4028811" cy="1682943"/>
          </a:xfrm>
        </p:grpSpPr>
        <p:cxnSp>
          <p:nvCxnSpPr>
            <p:cNvPr id="22" name="直接连接符 2-1"/>
            <p:cNvCxnSpPr>
              <a:stCxn id="14" idx="2"/>
            </p:cNvCxnSpPr>
            <p:nvPr/>
          </p:nvCxnSpPr>
          <p:spPr>
            <a:xfrm flipV="1">
              <a:off x="3199538" y="551033"/>
              <a:ext cx="1671545" cy="168294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-1"/>
            <p:cNvCxnSpPr/>
            <p:nvPr/>
          </p:nvCxnSpPr>
          <p:spPr>
            <a:xfrm flipH="1">
              <a:off x="842272" y="2229758"/>
              <a:ext cx="242011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-4"/>
          <p:cNvGrpSpPr/>
          <p:nvPr/>
        </p:nvGrpSpPr>
        <p:grpSpPr>
          <a:xfrm>
            <a:off x="3170542" y="2221293"/>
            <a:ext cx="1670261" cy="4032431"/>
            <a:chOff x="2528545" y="-1186362"/>
            <a:chExt cx="1670261" cy="4032431"/>
          </a:xfrm>
        </p:grpSpPr>
        <p:cxnSp>
          <p:nvCxnSpPr>
            <p:cNvPr id="25" name="直接连接符 2-1"/>
            <p:cNvCxnSpPr>
              <a:stCxn id="14" idx="4"/>
              <a:endCxn id="14" idx="3"/>
            </p:cNvCxnSpPr>
            <p:nvPr/>
          </p:nvCxnSpPr>
          <p:spPr>
            <a:xfrm>
              <a:off x="2528545" y="1175808"/>
              <a:ext cx="1670261" cy="167026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-1"/>
            <p:cNvCxnSpPr>
              <a:stCxn id="14" idx="4"/>
              <a:endCxn id="14" idx="5"/>
            </p:cNvCxnSpPr>
            <p:nvPr/>
          </p:nvCxnSpPr>
          <p:spPr>
            <a:xfrm flipV="1">
              <a:off x="2528545" y="-1186362"/>
              <a:ext cx="0" cy="236217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椭圆 2-1"/>
          <p:cNvSpPr/>
          <p:nvPr/>
        </p:nvSpPr>
        <p:spPr>
          <a:xfrm>
            <a:off x="3128814" y="213520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1-1"/>
          <p:cNvSpPr/>
          <p:nvPr/>
        </p:nvSpPr>
        <p:spPr>
          <a:xfrm>
            <a:off x="3915346" y="1192654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1-2"/>
          <p:cNvSpPr/>
          <p:nvPr/>
        </p:nvSpPr>
        <p:spPr>
          <a:xfrm>
            <a:off x="8235032" y="1192654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1-4"/>
          <p:cNvSpPr/>
          <p:nvPr/>
        </p:nvSpPr>
        <p:spPr>
          <a:xfrm>
            <a:off x="3915346" y="5506983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1-3"/>
          <p:cNvSpPr/>
          <p:nvPr/>
        </p:nvSpPr>
        <p:spPr>
          <a:xfrm>
            <a:off x="8241382" y="5509364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2-2"/>
          <p:cNvSpPr/>
          <p:nvPr/>
        </p:nvSpPr>
        <p:spPr>
          <a:xfrm>
            <a:off x="7219193" y="479024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2-3"/>
          <p:cNvSpPr/>
          <p:nvPr/>
        </p:nvSpPr>
        <p:spPr>
          <a:xfrm>
            <a:off x="8875175" y="450670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2-4"/>
          <p:cNvSpPr/>
          <p:nvPr/>
        </p:nvSpPr>
        <p:spPr>
          <a:xfrm>
            <a:off x="4787845" y="6167656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Wish her happy"/>
          <p:cNvSpPr txBox="1"/>
          <p:nvPr/>
        </p:nvSpPr>
        <p:spPr>
          <a:xfrm>
            <a:off x="4226004" y="3079773"/>
            <a:ext cx="3855682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问题报告</a:t>
            </a:r>
            <a:endParaRPr lang="zh-CN" altLang="en-US" sz="4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"/>
          <p:cNvSpPr/>
          <p:nvPr/>
        </p:nvSpPr>
        <p:spPr>
          <a:xfrm rot="2700000">
            <a:off x="4090088" y="1408337"/>
            <a:ext cx="3989809" cy="400446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椭圆 3-1"/>
          <p:cNvSpPr/>
          <p:nvPr/>
        </p:nvSpPr>
        <p:spPr>
          <a:xfrm>
            <a:off x="6012984" y="536397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3-1"/>
          <p:cNvCxnSpPr/>
          <p:nvPr/>
        </p:nvCxnSpPr>
        <p:spPr>
          <a:xfrm flipH="1">
            <a:off x="3258588" y="584167"/>
            <a:ext cx="2822554" cy="283924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-3"/>
          <p:cNvCxnSpPr/>
          <p:nvPr/>
        </p:nvCxnSpPr>
        <p:spPr>
          <a:xfrm flipH="1">
            <a:off x="6084993" y="3410571"/>
            <a:ext cx="2826404" cy="282640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-2"/>
          <p:cNvCxnSpPr/>
          <p:nvPr/>
        </p:nvCxnSpPr>
        <p:spPr>
          <a:xfrm>
            <a:off x="6084994" y="584167"/>
            <a:ext cx="2826403" cy="28264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3-4"/>
          <p:cNvCxnSpPr/>
          <p:nvPr/>
        </p:nvCxnSpPr>
        <p:spPr>
          <a:xfrm>
            <a:off x="3258588" y="3423414"/>
            <a:ext cx="2822554" cy="28162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3-2"/>
          <p:cNvSpPr/>
          <p:nvPr/>
        </p:nvSpPr>
        <p:spPr>
          <a:xfrm>
            <a:off x="6016277" y="534365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椭圆 3-3"/>
          <p:cNvSpPr/>
          <p:nvPr/>
        </p:nvSpPr>
        <p:spPr>
          <a:xfrm>
            <a:off x="6013896" y="6160513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3-4"/>
          <p:cNvSpPr/>
          <p:nvPr/>
        </p:nvSpPr>
        <p:spPr>
          <a:xfrm>
            <a:off x="6012986" y="616496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六边形 4"/>
          <p:cNvSpPr/>
          <p:nvPr/>
        </p:nvSpPr>
        <p:spPr>
          <a:xfrm>
            <a:off x="3470393" y="1127096"/>
            <a:ext cx="5262345" cy="4536504"/>
          </a:xfrm>
          <a:prstGeom prst="hex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-3"/>
          <p:cNvGrpSpPr/>
          <p:nvPr/>
        </p:nvGrpSpPr>
        <p:grpSpPr>
          <a:xfrm>
            <a:off x="4585469" y="3395348"/>
            <a:ext cx="4128219" cy="2268251"/>
            <a:chOff x="3004319" y="3392996"/>
            <a:chExt cx="4128219" cy="2268251"/>
          </a:xfrm>
        </p:grpSpPr>
        <p:cxnSp>
          <p:nvCxnSpPr>
            <p:cNvPr id="47" name="直接连接符 4-1"/>
            <p:cNvCxnSpPr>
              <a:stCxn id="45" idx="2"/>
              <a:endCxn id="45" idx="1"/>
            </p:cNvCxnSpPr>
            <p:nvPr/>
          </p:nvCxnSpPr>
          <p:spPr>
            <a:xfrm>
              <a:off x="3004319" y="5661247"/>
              <a:ext cx="299409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2-1"/>
            <p:cNvCxnSpPr>
              <a:stCxn id="45" idx="1"/>
              <a:endCxn id="45" idx="0"/>
            </p:cNvCxnSpPr>
            <p:nvPr/>
          </p:nvCxnSpPr>
          <p:spPr>
            <a:xfrm flipV="1">
              <a:off x="5998412" y="3392996"/>
              <a:ext cx="1134126" cy="226825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组合 4-4"/>
          <p:cNvCxnSpPr>
            <a:stCxn id="45" idx="5"/>
            <a:endCxn id="45" idx="0"/>
          </p:cNvCxnSpPr>
          <p:nvPr/>
        </p:nvCxnSpPr>
        <p:spPr>
          <a:xfrm>
            <a:off x="7598612" y="1127097"/>
            <a:ext cx="1134126" cy="226825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-1"/>
          <p:cNvGrpSpPr/>
          <p:nvPr/>
        </p:nvGrpSpPr>
        <p:grpSpPr>
          <a:xfrm>
            <a:off x="3470393" y="1127097"/>
            <a:ext cx="4128219" cy="2268251"/>
            <a:chOff x="1889243" y="1124745"/>
            <a:chExt cx="4128219" cy="2268251"/>
          </a:xfrm>
        </p:grpSpPr>
        <p:cxnSp>
          <p:nvCxnSpPr>
            <p:cNvPr id="51" name="直接连接符 4-1"/>
            <p:cNvCxnSpPr/>
            <p:nvPr/>
          </p:nvCxnSpPr>
          <p:spPr>
            <a:xfrm rot="10800000">
              <a:off x="3023369" y="1124745"/>
              <a:ext cx="299409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2-1"/>
            <p:cNvCxnSpPr/>
            <p:nvPr/>
          </p:nvCxnSpPr>
          <p:spPr>
            <a:xfrm rot="10800000" flipV="1">
              <a:off x="1889243" y="1124745"/>
              <a:ext cx="1134126" cy="226825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组合 4-2"/>
          <p:cNvCxnSpPr/>
          <p:nvPr/>
        </p:nvCxnSpPr>
        <p:spPr>
          <a:xfrm rot="10800000">
            <a:off x="3470393" y="3395348"/>
            <a:ext cx="1134126" cy="226825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4-1"/>
          <p:cNvSpPr/>
          <p:nvPr/>
        </p:nvSpPr>
        <p:spPr>
          <a:xfrm>
            <a:off x="7526604" y="1055090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椭圆 4-2"/>
          <p:cNvSpPr/>
          <p:nvPr/>
        </p:nvSpPr>
        <p:spPr>
          <a:xfrm>
            <a:off x="4532511" y="5591591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圆 5"/>
          <p:cNvSpPr/>
          <p:nvPr/>
        </p:nvSpPr>
        <p:spPr>
          <a:xfrm>
            <a:off x="3295650" y="586552"/>
            <a:ext cx="5664200" cy="5638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椭圆 5-1"/>
          <p:cNvSpPr/>
          <p:nvPr/>
        </p:nvSpPr>
        <p:spPr>
          <a:xfrm>
            <a:off x="6081142" y="6153344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8" name="组合 6-3"/>
          <p:cNvGrpSpPr/>
          <p:nvPr/>
        </p:nvGrpSpPr>
        <p:grpSpPr>
          <a:xfrm>
            <a:off x="6115591" y="2142858"/>
            <a:ext cx="2572517" cy="4043773"/>
            <a:chOff x="4534441" y="2140506"/>
            <a:chExt cx="2572517" cy="4043773"/>
          </a:xfrm>
        </p:grpSpPr>
        <p:cxnSp>
          <p:nvCxnSpPr>
            <p:cNvPr id="59" name="直接连接符 2-1"/>
            <p:cNvCxnSpPr/>
            <p:nvPr/>
          </p:nvCxnSpPr>
          <p:spPr>
            <a:xfrm flipV="1">
              <a:off x="4534441" y="4581128"/>
              <a:ext cx="2572517" cy="160315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组合 4-4"/>
            <p:cNvCxnSpPr/>
            <p:nvPr/>
          </p:nvCxnSpPr>
          <p:spPr>
            <a:xfrm>
              <a:off x="7106958" y="2140506"/>
              <a:ext cx="0" cy="244062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-2"/>
          <p:cNvGrpSpPr/>
          <p:nvPr/>
        </p:nvGrpSpPr>
        <p:grpSpPr>
          <a:xfrm>
            <a:off x="3618762" y="2142858"/>
            <a:ext cx="2496829" cy="4043773"/>
            <a:chOff x="2037612" y="2140506"/>
            <a:chExt cx="2496829" cy="4043773"/>
          </a:xfrm>
        </p:grpSpPr>
        <p:cxnSp>
          <p:nvCxnSpPr>
            <p:cNvPr id="62" name="直接连接符 4-1"/>
            <p:cNvCxnSpPr/>
            <p:nvPr/>
          </p:nvCxnSpPr>
          <p:spPr>
            <a:xfrm>
              <a:off x="2037612" y="4653136"/>
              <a:ext cx="2496829" cy="153114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组合 4-2"/>
            <p:cNvCxnSpPr/>
            <p:nvPr/>
          </p:nvCxnSpPr>
          <p:spPr>
            <a:xfrm flipV="1">
              <a:off x="2037612" y="2140506"/>
              <a:ext cx="0" cy="251263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椭圆 6-1"/>
          <p:cNvSpPr/>
          <p:nvPr/>
        </p:nvSpPr>
        <p:spPr>
          <a:xfrm rot="1885943">
            <a:off x="6081142" y="521780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椭圆 6-2"/>
          <p:cNvSpPr/>
          <p:nvPr/>
        </p:nvSpPr>
        <p:spPr>
          <a:xfrm rot="1885943">
            <a:off x="6081142" y="521780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椭圆 6-3"/>
          <p:cNvSpPr/>
          <p:nvPr/>
        </p:nvSpPr>
        <p:spPr>
          <a:xfrm rot="1885943">
            <a:off x="3553943" y="4570784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椭圆 6-4"/>
          <p:cNvSpPr/>
          <p:nvPr/>
        </p:nvSpPr>
        <p:spPr>
          <a:xfrm rot="1885943">
            <a:off x="3553943" y="4570784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椭圆 6-5"/>
          <p:cNvSpPr/>
          <p:nvPr/>
        </p:nvSpPr>
        <p:spPr>
          <a:xfrm rot="1885943">
            <a:off x="8603012" y="452893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椭圆 6-5"/>
          <p:cNvSpPr/>
          <p:nvPr/>
        </p:nvSpPr>
        <p:spPr>
          <a:xfrm rot="1885943">
            <a:off x="8603012" y="452893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0" name="六边形 6"/>
          <p:cNvGrpSpPr/>
          <p:nvPr/>
        </p:nvGrpSpPr>
        <p:grpSpPr>
          <a:xfrm>
            <a:off x="3581604" y="720448"/>
            <a:ext cx="5104526" cy="5467820"/>
            <a:chOff x="2002432" y="716459"/>
            <a:chExt cx="5104526" cy="5467820"/>
          </a:xfrm>
        </p:grpSpPr>
        <p:grpSp>
          <p:nvGrpSpPr>
            <p:cNvPr id="71" name="组合 6-3"/>
            <p:cNvGrpSpPr/>
            <p:nvPr/>
          </p:nvGrpSpPr>
          <p:grpSpPr>
            <a:xfrm>
              <a:off x="4534441" y="2140506"/>
              <a:ext cx="2572517" cy="4043773"/>
              <a:chOff x="4534441" y="2140506"/>
              <a:chExt cx="2572517" cy="4043773"/>
            </a:xfrm>
          </p:grpSpPr>
          <p:cxnSp>
            <p:nvCxnSpPr>
              <p:cNvPr id="78" name="直接连接符 2-1"/>
              <p:cNvCxnSpPr/>
              <p:nvPr/>
            </p:nvCxnSpPr>
            <p:spPr>
              <a:xfrm flipV="1">
                <a:off x="4534441" y="4581128"/>
                <a:ext cx="2572517" cy="160315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组合 4-4"/>
              <p:cNvCxnSpPr/>
              <p:nvPr/>
            </p:nvCxnSpPr>
            <p:spPr>
              <a:xfrm>
                <a:off x="7106958" y="2140506"/>
                <a:ext cx="0" cy="2440622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组合 6-1"/>
            <p:cNvGrpSpPr/>
            <p:nvPr/>
          </p:nvGrpSpPr>
          <p:grpSpPr>
            <a:xfrm rot="1885943">
              <a:off x="2002432" y="716459"/>
              <a:ext cx="4917080" cy="2102511"/>
              <a:chOff x="1100382" y="1124745"/>
              <a:chExt cx="4917080" cy="2102511"/>
            </a:xfrm>
          </p:grpSpPr>
          <p:cxnSp>
            <p:nvCxnSpPr>
              <p:cNvPr id="76" name="直接连接符 4-1"/>
              <p:cNvCxnSpPr/>
              <p:nvPr/>
            </p:nvCxnSpPr>
            <p:spPr>
              <a:xfrm rot="10800000">
                <a:off x="3023369" y="1124745"/>
                <a:ext cx="2994093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2-1"/>
              <p:cNvCxnSpPr/>
              <p:nvPr/>
            </p:nvCxnSpPr>
            <p:spPr>
              <a:xfrm rot="19714057" flipH="1">
                <a:off x="1100382" y="1665859"/>
                <a:ext cx="2514617" cy="1561397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组合 6-2"/>
            <p:cNvGrpSpPr/>
            <p:nvPr/>
          </p:nvGrpSpPr>
          <p:grpSpPr>
            <a:xfrm>
              <a:off x="2037612" y="2140506"/>
              <a:ext cx="2496829" cy="4043773"/>
              <a:chOff x="2037612" y="2140506"/>
              <a:chExt cx="2496829" cy="4043773"/>
            </a:xfrm>
          </p:grpSpPr>
          <p:cxnSp>
            <p:nvCxnSpPr>
              <p:cNvPr id="74" name="直接连接符 4-1"/>
              <p:cNvCxnSpPr/>
              <p:nvPr/>
            </p:nvCxnSpPr>
            <p:spPr>
              <a:xfrm>
                <a:off x="2037612" y="4653136"/>
                <a:ext cx="2496829" cy="1531143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组合 4-2"/>
              <p:cNvCxnSpPr/>
              <p:nvPr/>
            </p:nvCxnSpPr>
            <p:spPr>
              <a:xfrm flipV="1">
                <a:off x="2037612" y="2140506"/>
                <a:ext cx="0" cy="251263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0" name="直接连接符 7-1"/>
          <p:cNvCxnSpPr/>
          <p:nvPr/>
        </p:nvCxnSpPr>
        <p:spPr>
          <a:xfrm flipH="1">
            <a:off x="3056806" y="1631152"/>
            <a:ext cx="612068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7-3"/>
          <p:cNvCxnSpPr/>
          <p:nvPr/>
        </p:nvCxnSpPr>
        <p:spPr>
          <a:xfrm flipH="1">
            <a:off x="3073039" y="5231552"/>
            <a:ext cx="612068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7-4"/>
          <p:cNvCxnSpPr/>
          <p:nvPr/>
        </p:nvCxnSpPr>
        <p:spPr>
          <a:xfrm>
            <a:off x="9177486" y="1631152"/>
            <a:ext cx="16233" cy="3600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椭圆 7-1"/>
          <p:cNvSpPr/>
          <p:nvPr/>
        </p:nvSpPr>
        <p:spPr>
          <a:xfrm rot="1885943">
            <a:off x="9107068" y="1560734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椭圆 7-3"/>
          <p:cNvSpPr/>
          <p:nvPr/>
        </p:nvSpPr>
        <p:spPr>
          <a:xfrm rot="1885943">
            <a:off x="2984799" y="5159544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椭圆 7-2"/>
          <p:cNvSpPr/>
          <p:nvPr/>
        </p:nvSpPr>
        <p:spPr>
          <a:xfrm rot="1885943">
            <a:off x="2984797" y="1558606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椭圆 7-4"/>
          <p:cNvSpPr/>
          <p:nvPr/>
        </p:nvSpPr>
        <p:spPr>
          <a:xfrm rot="1885943">
            <a:off x="9121711" y="5155377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7"/>
          <p:cNvSpPr/>
          <p:nvPr/>
        </p:nvSpPr>
        <p:spPr>
          <a:xfrm>
            <a:off x="3056805" y="1630614"/>
            <a:ext cx="6136914" cy="359677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椭圆 8-1"/>
          <p:cNvSpPr/>
          <p:nvPr/>
        </p:nvSpPr>
        <p:spPr>
          <a:xfrm rot="1885943">
            <a:off x="3243938" y="3334261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椭圆 8-2"/>
          <p:cNvSpPr/>
          <p:nvPr/>
        </p:nvSpPr>
        <p:spPr>
          <a:xfrm rot="1885943">
            <a:off x="3243937" y="3356991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椭圆 8-3"/>
          <p:cNvSpPr/>
          <p:nvPr/>
        </p:nvSpPr>
        <p:spPr>
          <a:xfrm rot="1885943">
            <a:off x="8821298" y="335699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椭圆 8-4"/>
          <p:cNvSpPr/>
          <p:nvPr/>
        </p:nvSpPr>
        <p:spPr>
          <a:xfrm rot="1885943">
            <a:off x="8795997" y="335699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3926" y="381000"/>
            <a:ext cx="11364148" cy="6096000"/>
          </a:xfrm>
          <a:prstGeom prst="rect">
            <a:avLst/>
          </a:prstGeom>
          <a:noFill/>
          <a:ln w="28575"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7.40741E-7 L 0.35521 0.00093 " pathEditMode="relative" rAng="0" ptsTypes="AA">
                                      <p:cBhvr>
                                        <p:cTn id="19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74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0093 L 0.00091 0.63102 " pathEditMode="relative" rAng="0" ptsTypes="AA">
                                      <p:cBhvr>
                                        <p:cTn id="27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505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162 L -0.35482 -0.00024 " pathEditMode="relative" rAng="0" ptsTypes="AA">
                                      <p:cBhvr>
                                        <p:cTn id="35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52" y="46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07407E-6 L -0.00013 -0.63172 " pathEditMode="relative" rAng="0" ptsTypes="AA">
                                      <p:cBhvr>
                                        <p:cTn id="43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31597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6" presetClass="emph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61" dur="6000" fill="hold"/>
                                        <p:tgtEl>
                                          <p:spTgt spid="13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2" nodeType="withEffect">
                                  <p:stCondLst>
                                    <p:cond delay="7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7.40741E-7 L 0.13451 -0.23495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19" y="-11759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3451 -0.23495 L 0.33555 -0.24144 " pathEditMode="relative" rAng="0" ptsTypes="AA">
                                      <p:cBhvr>
                                        <p:cTn id="7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-324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125E-6 -4.07407E-6 L 0.12994 0.23195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97" y="1213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2994 0.23194 L 0.12994 0.57847 " pathEditMode="relative" rAng="0" ptsTypes="AA">
                                      <p:cBhvr>
                                        <p:cTn id="8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315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1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16667E-6 0.0007 L -0.13151 0.24352 " pathEditMode="relative" rAng="0" ptsTypes="AA">
                                      <p:cBhvr>
                                        <p:cTn id="9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76" y="1213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33528 0.24306 L -0.12994 0.24306 " pathEditMode="relative" rAng="0" ptsTypes="AA">
                                      <p:cBhvr>
                                        <p:cTn id="97" dur="75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ntr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1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9167E-6 -2.22222E-6 L -0.13737 -0.24143 " pathEditMode="relative" rAng="0" ptsTypes="AA">
                                      <p:cBhvr>
                                        <p:cTn id="10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75" y="-12083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375 -0.5831 L -0.1336 -0.24143 " pathEditMode="relative" rAng="0" ptsTypes="AA">
                                      <p:cBhvr>
                                        <p:cTn id="110" dur="75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17083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1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128" dur="5000" fill="hold"/>
                                        <p:tgtEl>
                                          <p:spTgt spid="14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2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1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2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1.45833E-6 2.59259E-6 L -0.23177 0.4162 " pathEditMode="relative" rAng="0" ptsTypes="AA">
                                      <p:cBhvr>
                                        <p:cTn id="1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89" y="20810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2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1.04167E-6 4.07407E-6 L 0.23151 0.40856 " pathEditMode="relative" rAng="0" ptsTypes="AA">
                                      <p:cBhvr>
                                        <p:cTn id="1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76" y="20417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42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1.45833E-6 3.7037E-6 L -0.23229 -0.40787 " pathEditMode="relative" rAng="0" ptsTypes="AA">
                                      <p:cBhvr>
                                        <p:cTn id="1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15" y="-20394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42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1.45833E-6 7.40741E-7 L 0.23177 -0.40833 " pathEditMode="relative" rAng="0" ptsTypes="AA">
                                      <p:cBhvr>
                                        <p:cTn id="1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89" y="-20417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6" presetClass="emph" presetSubtype="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Scale>
                                      <p:cBhvr>
                                        <p:cTn id="187" dur="6000" fill="hold"/>
                                        <p:tgtEl>
                                          <p:spTgt spid="36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2" nodeType="withEffect">
                                  <p:stCondLst>
                                    <p:cond delay="8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22" presetClass="entr" presetSubtype="2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1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8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42" presetClass="path" presetSubtype="0" accel="50000" decel="50000" fill="hold" grpId="3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0.24401 -0.00069 L 2.91667E-6 0.0007 " pathEditMode="relative" rAng="0" ptsTypes="AA">
                                      <p:cBhvr>
                                        <p:cTn id="207" dur="500" spd="-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01" y="69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42" presetClass="path" presetSubtype="0" accel="50000" decel="5000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0.24558 0.00139 L -0.33802 0.33056 " pathEditMode="relative" rAng="0" ptsTypes="AA">
                                      <p:cBhvr>
                                        <p:cTn id="20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22" y="16458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42" presetClass="path" presetSubtype="0" accel="50000" decel="50000" fill="hold" grpId="4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-0.33802 0.33056 L -0.24753 0.6625 " pathEditMode="relative" rAng="0" ptsTypes="AA">
                                      <p:cBhvr>
                                        <p:cTn id="2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16597"/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42" presetClass="path" presetSubtype="0" accel="50000" decel="50000" fill="hold" grpId="3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0.24571 0.0007 L -4.16667E-6 0.0007 " pathEditMode="relative" rAng="0" ptsTypes="AA">
                                      <p:cBhvr>
                                        <p:cTn id="219" dur="50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92" y="0"/>
                                    </p:animMotion>
                                  </p:childTnLst>
                                </p:cTn>
                              </p:par>
                              <p:par>
                                <p:cTn id="220" presetID="42" presetClass="path" presetSubtype="0" accel="50000" decel="5000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0.24571 0.00162 L 0.33868 -0.32986 " pathEditMode="relative" rAng="0" ptsTypes="AA">
                                      <p:cBhvr>
                                        <p:cTn id="2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-16574"/>
                                    </p:animMotion>
                                  </p:childTnLst>
                                </p:cTn>
                              </p:par>
                              <p:par>
                                <p:cTn id="222" presetID="42" presetClass="path" presetSubtype="0" accel="50000" decel="50000" fill="hold" grpId="4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0.24558 -0.66064 L 0.33659 -0.33125 " pathEditMode="relative" rAng="0" ptsTypes="AA">
                                      <p:cBhvr>
                                        <p:cTn id="223" dur="50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4" y="16458"/>
                                    </p:animMotion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6" presetClass="emph" presetSubtype="0" fill="hold" grpId="2" nodeType="withEffect">
                                  <p:stCondLst>
                                    <p:cond delay="5200"/>
                                  </p:stCondLst>
                                  <p:childTnLst>
                                    <p:animScale>
                                      <p:cBhvr>
                                        <p:cTn id="238" dur="3000" fill="hold"/>
                                        <p:tgtEl>
                                          <p:spTgt spid="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2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21" presetClass="entr" presetSubtype="1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4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8" presetClass="emph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Rot by="21600000">
                                      <p:cBhvr>
                                        <p:cTn id="246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" presetClass="path" presetSubtype="0" accel="50000" decel="5000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-0.00156 1.11111E-6 C -0.1293 1.11111E-6 -0.23255 -0.18658 -0.23255 -0.41482 C -0.23255 -0.64306 -0.1293 -0.82732 -0.00156 -0.82732 C 0.12552 -0.82732 0.22969 -0.64306 0.22969 -0.41482 C 0.22969 -0.18658 0.12552 1.11111E-6 -0.00156 1.11111E-6 Z " pathEditMode="relative" rAng="0" ptsTypes="AAAAA">
                                      <p:cBhvr>
                                        <p:cTn id="25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366"/>
                                    </p:animMotion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grpId="2" nodeType="withEffect">
                                  <p:stCondLst>
                                    <p:cond delay="6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6" presetClass="emph" presetSubtype="0" fill="hold" grpId="2" nodeType="withEffect">
                                  <p:stCondLst>
                                    <p:cond delay="6500"/>
                                  </p:stCondLst>
                                  <p:childTnLst>
                                    <p:animScale>
                                      <p:cBhvr>
                                        <p:cTn id="256" dur="4000" fill="hold"/>
                                        <p:tgtEl>
                                          <p:spTgt spid="56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3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42" presetClass="path" presetSubtype="0" accel="50000" decel="50000" fill="hold" grpId="2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-0.2017 0.22593 L 2.5E-6 0.00209 " pathEditMode="relative" rAng="0" ptsTypes="AA">
                                      <p:cBhvr>
                                        <p:cTn id="264" dur="1000" spd="-10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78" y="-11204"/>
                                    </p:animMotion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42" presetClass="path" presetSubtype="0" accel="50000" decel="50000" fill="hold" grpId="2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0.2039 0.23195 L 2.5E-6 0.00209 " pathEditMode="relative" rAng="0" ptsTypes="AA">
                                      <p:cBhvr>
                                        <p:cTn id="272" dur="1000" spd="-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95" y="-11505"/>
                                    </p:animMotion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42" presetClass="path" presetSubtype="0" accel="50000" decel="50000" fill="hold" grpId="2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0.00065 -0.36759 L 4.16667E-6 -1.85185E-6 " pathEditMode="relative" rAng="0" ptsTypes="AA">
                                      <p:cBhvr>
                                        <p:cTn id="280" dur="1000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8380"/>
                                    </p:animMotion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42" presetClass="path" presetSubtype="0" accel="50000" decel="50000" fill="hold" grpId="2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0.20546 0.22523 L -0.00274 0.00185 " pathEditMode="relative" rAng="0" ptsTypes="AA">
                                      <p:cBhvr>
                                        <p:cTn id="288" dur="1000" spd="-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17" y="-11181"/>
                                    </p:animMotion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42" presetClass="path" presetSubtype="0" accel="50000" decel="50000" fill="hold" grpId="2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-0.21055 0.23125 L 1.66667E-6 -0.00231 " pathEditMode="relative" rAng="0" ptsTypes="AA">
                                      <p:cBhvr>
                                        <p:cTn id="296" dur="1000" spd="-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21" y="-11690"/>
                                    </p:animMotion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42" presetClass="path" presetSubtype="0" accel="50000" decel="50000" fill="hold" grpId="2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1.66667E-6 -0.35625 L 1.66667E-6 0.0007 " pathEditMode="relative" rAng="0" ptsTypes="AA">
                                      <p:cBhvr>
                                        <p:cTn id="304" dur="1000" spd="-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847"/>
                                    </p:animMotion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6" presetClass="entr" presetSubtype="42" fill="hold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6" presetClass="entr" presetSubtype="42" fill="hold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6" presetClass="emph" presetSubtype="0" fill="hold" nodeType="withEffect">
                                  <p:stCondLst>
                                    <p:cond delay="5750"/>
                                  </p:stCondLst>
                                  <p:childTnLst>
                                    <p:animScale>
                                      <p:cBhvr>
                                        <p:cTn id="321" dur="1000" fill="hold"/>
                                        <p:tgtEl>
                                          <p:spTgt spid="70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322" presetID="10" presetClass="exit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42" presetClass="path" presetSubtype="0" accel="50000" decel="50000" fill="hold" grpId="2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-0.50261 -0.00023 L -4.58333E-6 -2.96296E-6 " pathEditMode="relative" rAng="0" ptsTypes="AA">
                                      <p:cBhvr>
                                        <p:cTn id="329" dur="1000" spd="-100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-69"/>
                                    </p:animMotion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42" presetClass="path" presetSubtype="0" accel="50000" decel="50000" fill="hold" grpId="2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-1.04167E-6 0.52523 L -0.00039 -1.48148E-6 " pathEditMode="relative" rAng="0" ptsTypes="AA">
                                      <p:cBhvr>
                                        <p:cTn id="337" dur="1000" spd="-100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26273"/>
                                    </p:animMotion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42" presetClass="path" presetSubtype="0" accel="50000" decel="50000" fill="hold" grpId="2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0.50482 -0.00069 L -1.04167E-6 -1.48148E-6 " pathEditMode="relative" rAng="0" ptsTypes="AA">
                                      <p:cBhvr>
                                        <p:cTn id="345" dur="1000" spd="-100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47" y="23"/>
                                    </p:animMotion>
                                  </p:childTnLst>
                                </p:cTn>
                              </p:par>
                              <p:par>
                                <p:cTn id="346" presetID="10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42" presetClass="path" presetSubtype="0" accel="50000" decel="50000" fill="hold" grpId="2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3.54167E-6 2.96296E-6 L -0.00039 -0.52523 " pathEditMode="relative" rAng="0" ptsTypes="AA">
                                      <p:cBhvr>
                                        <p:cTn id="35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26273"/>
                                    </p:animMotion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22" presetClass="entr" presetSubtype="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22" presetClass="entr" presetSubtype="8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22" presetClass="entr" presetSubtype="4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1" presetClass="exit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" presetClass="exit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" presetClass="exit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6" presetClass="emph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Scale>
                                      <p:cBhvr>
                                        <p:cTn id="375" dur="2000" fill="hold"/>
                                        <p:tgtEl>
                                          <p:spTgt spid="8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76" presetID="10" presetClass="exit" presetSubtype="0" fill="hold" grpId="2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1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0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42" presetClass="path" presetSubtype="0" accel="50000" decel="50000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5E-6 2.22222E-6 L 0.22709 -0.41042 " pathEditMode="relative" rAng="0" ptsTypes="AA">
                                      <p:cBhvr>
                                        <p:cTn id="38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54" y="-20532"/>
                                    </p:animMotion>
                                  </p:childTnLst>
                                </p:cTn>
                              </p:par>
                              <p:par>
                                <p:cTn id="387" presetID="10" presetClass="exit" presetSubtype="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42" presetClass="path" presetSubtype="0" accel="50000" decel="50000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5E-6 0 L 0.22501 0.40833 " pathEditMode="relative" rAng="0" ptsTypes="AA">
                                      <p:cBhvr>
                                        <p:cTn id="39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20417"/>
                                    </p:animMotion>
                                  </p:childTnLst>
                                </p:cTn>
                              </p:par>
                              <p:par>
                                <p:cTn id="395" presetID="10" presetClass="exit" presetSubtype="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42" presetClass="path" presetSubtype="0" accel="50000" decel="50000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2.91667E-6 0 L -0.22943 -0.41389 " pathEditMode="relative" rAng="0" ptsTypes="AA">
                                      <p:cBhvr>
                                        <p:cTn id="40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71" y="-20694"/>
                                    </p:animMotion>
                                  </p:childTnLst>
                                </p:cTn>
                              </p:par>
                              <p:par>
                                <p:cTn id="403" presetID="10" presetClass="exit" presetSubtype="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4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42" presetClass="path" presetSubtype="0" accel="50000" decel="50000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00052 0.00093 L -0.23046 0.40694 " pathEditMode="relative" rAng="0" ptsTypes="AA">
                                      <p:cBhvr>
                                        <p:cTn id="41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49" y="20301"/>
                                    </p:animMotion>
                                  </p:childTnLst>
                                </p:cTn>
                              </p:par>
                              <p:par>
                                <p:cTn id="411" presetID="10" presetClass="exit" presetSubtype="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2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10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2" grpId="3" animBg="1"/>
      <p:bldP spid="33" grpId="0" animBg="1"/>
      <p:bldP spid="33" grpId="1" animBg="1"/>
      <p:bldP spid="33" grpId="2" animBg="1"/>
      <p:bldP spid="33" grpId="3" animBg="1"/>
      <p:bldP spid="34" grpId="0" animBg="1"/>
      <p:bldP spid="34" grpId="1" animBg="1"/>
      <p:bldP spid="34" grpId="2" animBg="1"/>
      <p:bldP spid="34" grpId="3" animBg="1"/>
      <p:bldP spid="35" grpId="0"/>
      <p:bldP spid="35" grpId="1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54" grpId="0" animBg="1"/>
      <p:bldP spid="54" grpId="1" animBg="1"/>
      <p:bldP spid="54" grpId="2" animBg="1"/>
      <p:bldP spid="54" grpId="3" animBg="1"/>
      <p:bldP spid="54" grpId="4" animBg="1"/>
      <p:bldP spid="55" grpId="0" animBg="1"/>
      <p:bldP spid="55" grpId="1" animBg="1"/>
      <p:bldP spid="55" grpId="2" animBg="1"/>
      <p:bldP spid="55" grpId="3" animBg="1"/>
      <p:bldP spid="55" grpId="4" animBg="1"/>
      <p:bldP spid="56" grpId="0" animBg="1"/>
      <p:bldP spid="56" grpId="1" animBg="1"/>
      <p:bldP spid="56" grpId="2" animBg="1"/>
      <p:bldP spid="56" grpId="3" animBg="1"/>
      <p:bldP spid="57" grpId="0" animBg="1"/>
      <p:bldP spid="57" grpId="1" animBg="1"/>
      <p:bldP spid="57" grpId="2" animBg="1"/>
      <p:bldP spid="64" grpId="0" animBg="1"/>
      <p:bldP spid="64" grpId="1" animBg="1"/>
      <p:bldP spid="64" grpId="2" animBg="1"/>
      <p:bldP spid="65" grpId="0" animBg="1"/>
      <p:bldP spid="65" grpId="1" animBg="1"/>
      <p:bldP spid="65" grpId="2" animBg="1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68" grpId="0" animBg="1"/>
      <p:bldP spid="68" grpId="1" animBg="1"/>
      <p:bldP spid="68" grpId="2" animBg="1"/>
      <p:bldP spid="69" grpId="0" animBg="1"/>
      <p:bldP spid="69" grpId="1" animBg="1"/>
      <p:bldP spid="69" grpId="2" animBg="1"/>
      <p:bldP spid="83" grpId="0" animBg="1"/>
      <p:bldP spid="83" grpId="1" animBg="1"/>
      <p:bldP spid="83" grpId="2" animBg="1"/>
      <p:bldP spid="84" grpId="0" animBg="1"/>
      <p:bldP spid="84" grpId="1" animBg="1"/>
      <p:bldP spid="84" grpId="2" animBg="1"/>
      <p:bldP spid="85" grpId="0" animBg="1"/>
      <p:bldP spid="85" grpId="1" animBg="1"/>
      <p:bldP spid="85" grpId="2" animBg="1"/>
      <p:bldP spid="86" grpId="0" animBg="1"/>
      <p:bldP spid="86" grpId="1" animBg="1"/>
      <p:bldP spid="86" grpId="2" animBg="1"/>
      <p:bldP spid="87" grpId="0" animBg="1"/>
      <p:bldP spid="87" grpId="1" animBg="1"/>
      <p:bldP spid="87" grpId="2" animBg="1"/>
      <p:bldP spid="88" grpId="0" animBg="1"/>
      <p:bldP spid="88" grpId="1" animBg="1"/>
      <p:bldP spid="88" grpId="2" animBg="1"/>
      <p:bldP spid="89" grpId="0" animBg="1"/>
      <p:bldP spid="89" grpId="1" animBg="1"/>
      <p:bldP spid="89" grpId="2" animBg="1"/>
      <p:bldP spid="90" grpId="0" animBg="1"/>
      <p:bldP spid="90" grpId="1" animBg="1"/>
      <p:bldP spid="90" grpId="2" animBg="1"/>
      <p:bldP spid="91" grpId="0" animBg="1"/>
      <p:bldP spid="91" grpId="1" animBg="1"/>
      <p:bldP spid="91" grpId="2" animBg="1"/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13926" y="381000"/>
            <a:ext cx="11364148" cy="6096000"/>
          </a:xfrm>
          <a:prstGeom prst="rect">
            <a:avLst/>
          </a:prstGeom>
          <a:noFill/>
          <a:ln w="28575">
            <a:solidFill>
              <a:schemeClr val="bg1"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birthday girl"/>
          <p:cNvSpPr txBox="1"/>
          <p:nvPr/>
        </p:nvSpPr>
        <p:spPr>
          <a:xfrm>
            <a:off x="3960348" y="2767281"/>
            <a:ext cx="42713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" y="0"/>
            <a:ext cx="12188951" cy="685800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-16173" y="6686550"/>
            <a:ext cx="12224346" cy="190500"/>
            <a:chOff x="-51678" y="0"/>
            <a:chExt cx="8210520" cy="190500"/>
          </a:xfrm>
        </p:grpSpPr>
        <p:sp>
          <p:nvSpPr>
            <p:cNvPr id="3" name="矩形 2"/>
            <p:cNvSpPr/>
            <p:nvPr/>
          </p:nvSpPr>
          <p:spPr>
            <a:xfrm>
              <a:off x="-51678" y="0"/>
              <a:ext cx="1388844" cy="190500"/>
            </a:xfrm>
            <a:prstGeom prst="rect">
              <a:avLst/>
            </a:prstGeom>
            <a:solidFill>
              <a:srgbClr val="102E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337166" y="0"/>
              <a:ext cx="1388844" cy="190500"/>
            </a:xfrm>
            <a:prstGeom prst="rect">
              <a:avLst/>
            </a:prstGeom>
            <a:solidFill>
              <a:srgbClr val="075A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685162" y="0"/>
              <a:ext cx="1388844" cy="190500"/>
            </a:xfrm>
            <a:prstGeom prst="rect">
              <a:avLst/>
            </a:prstGeom>
            <a:solidFill>
              <a:srgbClr val="0077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046774" y="0"/>
              <a:ext cx="1388844" cy="190500"/>
            </a:xfrm>
            <a:prstGeom prst="rect">
              <a:avLst/>
            </a:prstGeom>
            <a:solidFill>
              <a:srgbClr val="29A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408386" y="0"/>
              <a:ext cx="1388844" cy="190500"/>
            </a:xfrm>
            <a:prstGeom prst="rect">
              <a:avLst/>
            </a:prstGeom>
            <a:solidFill>
              <a:srgbClr val="50BB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769998" y="0"/>
              <a:ext cx="1388844" cy="190500"/>
            </a:xfrm>
            <a:prstGeom prst="rect">
              <a:avLst/>
            </a:prstGeom>
            <a:solidFill>
              <a:srgbClr val="88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>
          <a:xfrm>
            <a:off x="4572000" y="-1524000"/>
            <a:ext cx="3048000" cy="3048000"/>
          </a:xfrm>
          <a:prstGeom prst="ellipse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177896" y="209550"/>
            <a:ext cx="18362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L 形 18"/>
          <p:cNvSpPr/>
          <p:nvPr/>
        </p:nvSpPr>
        <p:spPr>
          <a:xfrm rot="2700000">
            <a:off x="330200" y="3200400"/>
            <a:ext cx="457200" cy="457200"/>
          </a:xfrm>
          <a:prstGeom prst="corner">
            <a:avLst>
              <a:gd name="adj1" fmla="val 28333"/>
              <a:gd name="adj2" fmla="val 2833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L 形 19"/>
          <p:cNvSpPr/>
          <p:nvPr/>
        </p:nvSpPr>
        <p:spPr>
          <a:xfrm rot="18900000" flipH="1">
            <a:off x="11404600" y="3200400"/>
            <a:ext cx="457200" cy="457200"/>
          </a:xfrm>
          <a:prstGeom prst="corner">
            <a:avLst>
              <a:gd name="adj1" fmla="val 28333"/>
              <a:gd name="adj2" fmla="val 2833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同心圆 65"/>
          <p:cNvSpPr/>
          <p:nvPr/>
        </p:nvSpPr>
        <p:spPr>
          <a:xfrm>
            <a:off x="1055000" y="2271071"/>
            <a:ext cx="2257599" cy="2257599"/>
          </a:xfrm>
          <a:prstGeom prst="donut">
            <a:avLst>
              <a:gd name="adj" fmla="val 5817"/>
            </a:avLst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67" name="TextBox 68"/>
          <p:cNvSpPr txBox="1"/>
          <p:nvPr/>
        </p:nvSpPr>
        <p:spPr>
          <a:xfrm>
            <a:off x="1235608" y="4736223"/>
            <a:ext cx="1919278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2005" b="1" dirty="0">
                <a:solidFill>
                  <a:srgbClr val="5A5959"/>
                </a:solidFill>
                <a:latin typeface="Arial" panose="020B0604020202020204"/>
                <a:ea typeface="微软雅黑" panose="020B0503020204020204" pitchFamily="34" charset="-122"/>
              </a:rPr>
              <a:t>超时未接单</a:t>
            </a:r>
            <a:endParaRPr lang="zh-CN" altLang="en-US" sz="2005" b="1" dirty="0">
              <a:solidFill>
                <a:srgbClr val="5A5959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68" name="同心圆 67"/>
          <p:cNvSpPr/>
          <p:nvPr/>
        </p:nvSpPr>
        <p:spPr>
          <a:xfrm>
            <a:off x="3659737" y="2271071"/>
            <a:ext cx="2257599" cy="2257599"/>
          </a:xfrm>
          <a:prstGeom prst="donut">
            <a:avLst>
              <a:gd name="adj" fmla="val 5817"/>
            </a:avLst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69" name="同心圆 68"/>
          <p:cNvSpPr/>
          <p:nvPr/>
        </p:nvSpPr>
        <p:spPr>
          <a:xfrm>
            <a:off x="6218348" y="2271071"/>
            <a:ext cx="2257599" cy="2257599"/>
          </a:xfrm>
          <a:prstGeom prst="donut">
            <a:avLst>
              <a:gd name="adj" fmla="val 5817"/>
            </a:avLst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70" name="同心圆 69"/>
          <p:cNvSpPr/>
          <p:nvPr/>
        </p:nvSpPr>
        <p:spPr>
          <a:xfrm>
            <a:off x="8776960" y="2271071"/>
            <a:ext cx="2257599" cy="2257599"/>
          </a:xfrm>
          <a:prstGeom prst="donut">
            <a:avLst>
              <a:gd name="adj" fmla="val 5817"/>
            </a:avLst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71" name="TextBox 72"/>
          <p:cNvSpPr txBox="1"/>
          <p:nvPr/>
        </p:nvSpPr>
        <p:spPr>
          <a:xfrm>
            <a:off x="4150360" y="4736465"/>
            <a:ext cx="1275715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2005" b="1" dirty="0">
                <a:solidFill>
                  <a:srgbClr val="5A5959"/>
                </a:solidFill>
                <a:latin typeface="Arial" panose="020B0604020202020204"/>
                <a:ea typeface="微软雅黑" panose="020B0503020204020204" pitchFamily="34" charset="-122"/>
              </a:rPr>
              <a:t>商家拒单</a:t>
            </a:r>
            <a:endParaRPr lang="zh-CN" altLang="en-US" sz="2005" b="1" dirty="0">
              <a:solidFill>
                <a:srgbClr val="5A5959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72" name="TextBox 73"/>
          <p:cNvSpPr txBox="1"/>
          <p:nvPr/>
        </p:nvSpPr>
        <p:spPr>
          <a:xfrm>
            <a:off x="6457038" y="4721698"/>
            <a:ext cx="1919278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CN" altLang="en-US" sz="2005" b="1" dirty="0">
                <a:solidFill>
                  <a:srgbClr val="5A5959"/>
                </a:solidFill>
                <a:latin typeface="Arial" panose="020B0604020202020204"/>
                <a:ea typeface="微软雅黑" panose="020B0503020204020204" pitchFamily="34" charset="-122"/>
              </a:rPr>
              <a:t>非议订单</a:t>
            </a:r>
            <a:endParaRPr lang="zh-CN" altLang="en-US" sz="2005" b="1" dirty="0">
              <a:solidFill>
                <a:srgbClr val="5A5959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73" name="TextBox 74"/>
          <p:cNvSpPr txBox="1"/>
          <p:nvPr/>
        </p:nvSpPr>
        <p:spPr>
          <a:xfrm>
            <a:off x="9221470" y="4736465"/>
            <a:ext cx="1462405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CN" altLang="en-US" sz="2005" b="1" dirty="0">
                <a:solidFill>
                  <a:srgbClr val="5A5959"/>
                </a:solidFill>
                <a:latin typeface="Arial" panose="020B0604020202020204"/>
                <a:ea typeface="微软雅黑" panose="020B0503020204020204" pitchFamily="34" charset="-122"/>
              </a:rPr>
              <a:t>问题订单</a:t>
            </a:r>
            <a:endParaRPr lang="zh-CN" altLang="en-US" sz="2005" b="1" dirty="0">
              <a:solidFill>
                <a:srgbClr val="5A5959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 rot="2681883">
            <a:off x="1055000" y="2271071"/>
            <a:ext cx="2257599" cy="2257599"/>
            <a:chOff x="467544" y="1491630"/>
            <a:chExt cx="1800200" cy="1800200"/>
          </a:xfrm>
        </p:grpSpPr>
        <p:sp>
          <p:nvSpPr>
            <p:cNvPr id="75" name="饼形 74"/>
            <p:cNvSpPr/>
            <p:nvPr/>
          </p:nvSpPr>
          <p:spPr>
            <a:xfrm>
              <a:off x="467544" y="1491630"/>
              <a:ext cx="1800200" cy="1800200"/>
            </a:xfrm>
            <a:prstGeom prst="pie">
              <a:avLst>
                <a:gd name="adj1" fmla="val 16201014"/>
                <a:gd name="adj2" fmla="val 14750"/>
              </a:avLst>
            </a:prstGeom>
            <a:solidFill>
              <a:srgbClr val="262626">
                <a:lumMod val="75000"/>
                <a:lumOff val="25000"/>
                <a:alpha val="8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76" name="TextBox 77"/>
            <p:cNvSpPr txBox="1"/>
            <p:nvPr/>
          </p:nvSpPr>
          <p:spPr>
            <a:xfrm rot="18918117">
              <a:off x="1325078" y="1613387"/>
              <a:ext cx="729208" cy="812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602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5F5F5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sym typeface="Wingdings" panose="05000000000000000000"/>
                </a:rPr>
                <a:t></a:t>
              </a:r>
              <a:endParaRPr kumimoji="0" lang="zh-CN" altLang="en-US" sz="6020" b="0" i="0" u="none" strike="noStrike" kern="0" cap="none" spc="0" normalizeH="0" baseline="0" noProof="0" dirty="0" smtClean="0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3659737" y="2271071"/>
            <a:ext cx="2257599" cy="2257599"/>
            <a:chOff x="2651787" y="1491630"/>
            <a:chExt cx="1800200" cy="1800200"/>
          </a:xfrm>
        </p:grpSpPr>
        <p:sp>
          <p:nvSpPr>
            <p:cNvPr id="78" name="饼形 77"/>
            <p:cNvSpPr/>
            <p:nvPr/>
          </p:nvSpPr>
          <p:spPr>
            <a:xfrm>
              <a:off x="2651787" y="1491630"/>
              <a:ext cx="1800200" cy="1800200"/>
            </a:xfrm>
            <a:prstGeom prst="pie">
              <a:avLst>
                <a:gd name="adj1" fmla="val 16201014"/>
                <a:gd name="adj2" fmla="val 5455309"/>
              </a:avLst>
            </a:prstGeom>
            <a:solidFill>
              <a:srgbClr val="65BDBC">
                <a:alpha val="8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79" name="TextBox 80"/>
            <p:cNvSpPr txBox="1"/>
            <p:nvPr/>
          </p:nvSpPr>
          <p:spPr>
            <a:xfrm>
              <a:off x="3587891" y="1976231"/>
              <a:ext cx="729208" cy="812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602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5F5F5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sym typeface="Wingdings" panose="05000000000000000000"/>
                </a:rPr>
                <a:t></a:t>
              </a:r>
              <a:endParaRPr kumimoji="0" lang="zh-CN" altLang="en-US" sz="6020" b="0" i="0" u="none" strike="noStrike" kern="0" cap="none" spc="0" normalizeH="0" baseline="0" noProof="0" dirty="0" smtClean="0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 rot="18363474">
            <a:off x="6214991" y="2271071"/>
            <a:ext cx="2257599" cy="2257599"/>
            <a:chOff x="4823476" y="1474389"/>
            <a:chExt cx="1800200" cy="1800200"/>
          </a:xfrm>
        </p:grpSpPr>
        <p:sp>
          <p:nvSpPr>
            <p:cNvPr id="81" name="饼形 80"/>
            <p:cNvSpPr/>
            <p:nvPr/>
          </p:nvSpPr>
          <p:spPr>
            <a:xfrm>
              <a:off x="4823476" y="1474389"/>
              <a:ext cx="1800200" cy="1800200"/>
            </a:xfrm>
            <a:prstGeom prst="pie">
              <a:avLst>
                <a:gd name="adj1" fmla="val 16201014"/>
                <a:gd name="adj2" fmla="val 10841371"/>
              </a:avLst>
            </a:prstGeom>
            <a:solidFill>
              <a:srgbClr val="13A0A0">
                <a:alpha val="8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82" name="TextBox 83"/>
            <p:cNvSpPr txBox="1"/>
            <p:nvPr/>
          </p:nvSpPr>
          <p:spPr>
            <a:xfrm rot="3236526">
              <a:off x="5649518" y="2302747"/>
              <a:ext cx="729208" cy="812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602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5F5F5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sym typeface="Wingdings" panose="05000000000000000000"/>
                </a:rPr>
                <a:t></a:t>
              </a:r>
              <a:endParaRPr kumimoji="0" lang="zh-CN" altLang="en-US" sz="6020" b="0" i="0" u="none" strike="noStrike" kern="0" cap="none" spc="0" normalizeH="0" baseline="0" noProof="0" dirty="0" smtClean="0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8776960" y="2255049"/>
            <a:ext cx="2257599" cy="2257599"/>
            <a:chOff x="7020272" y="1478854"/>
            <a:chExt cx="1800200" cy="1800200"/>
          </a:xfrm>
        </p:grpSpPr>
        <p:sp>
          <p:nvSpPr>
            <p:cNvPr id="84" name="饼形 83"/>
            <p:cNvSpPr/>
            <p:nvPr/>
          </p:nvSpPr>
          <p:spPr>
            <a:xfrm>
              <a:off x="7020272" y="1478854"/>
              <a:ext cx="1800200" cy="1800200"/>
            </a:xfrm>
            <a:prstGeom prst="pie">
              <a:avLst>
                <a:gd name="adj1" fmla="val 16201014"/>
                <a:gd name="adj2" fmla="val 16200986"/>
              </a:avLst>
            </a:prstGeom>
            <a:solidFill>
              <a:srgbClr val="FFC000">
                <a:alpha val="8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85" name="TextBox 86"/>
            <p:cNvSpPr txBox="1"/>
            <p:nvPr/>
          </p:nvSpPr>
          <p:spPr>
            <a:xfrm>
              <a:off x="7953547" y="1923678"/>
              <a:ext cx="729208" cy="812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602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5F5F5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sym typeface="Wingdings" panose="05000000000000000000"/>
                </a:rPr>
                <a:t></a:t>
              </a:r>
              <a:endParaRPr kumimoji="0" lang="zh-CN" altLang="en-US" sz="6020" b="0" i="0" u="none" strike="noStrike" kern="0" cap="none" spc="0" normalizeH="0" baseline="0" noProof="0" dirty="0" smtClean="0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sp>
        <p:nvSpPr>
          <p:cNvPr id="86" name="Freeform 34"/>
          <p:cNvSpPr>
            <a:spLocks noEditPoints="1"/>
          </p:cNvSpPr>
          <p:nvPr/>
        </p:nvSpPr>
        <p:spPr bwMode="auto">
          <a:xfrm>
            <a:off x="1546940" y="3092146"/>
            <a:ext cx="524235" cy="615445"/>
          </a:xfrm>
          <a:custGeom>
            <a:avLst/>
            <a:gdLst>
              <a:gd name="T0" fmla="*/ 379 w 498"/>
              <a:gd name="T1" fmla="*/ 0 h 586"/>
              <a:gd name="T2" fmla="*/ 444 w 498"/>
              <a:gd name="T3" fmla="*/ 65 h 586"/>
              <a:gd name="T4" fmla="*/ 416 w 498"/>
              <a:gd name="T5" fmla="*/ 231 h 586"/>
              <a:gd name="T6" fmla="*/ 405 w 498"/>
              <a:gd name="T7" fmla="*/ 38 h 586"/>
              <a:gd name="T8" fmla="*/ 125 w 498"/>
              <a:gd name="T9" fmla="*/ 27 h 586"/>
              <a:gd name="T10" fmla="*/ 167 w 498"/>
              <a:gd name="T11" fmla="*/ 81 h 586"/>
              <a:gd name="T12" fmla="*/ 27 w 498"/>
              <a:gd name="T13" fmla="*/ 249 h 586"/>
              <a:gd name="T14" fmla="*/ 39 w 498"/>
              <a:gd name="T15" fmla="*/ 531 h 586"/>
              <a:gd name="T16" fmla="*/ 148 w 498"/>
              <a:gd name="T17" fmla="*/ 542 h 586"/>
              <a:gd name="T18" fmla="*/ 65 w 498"/>
              <a:gd name="T19" fmla="*/ 570 h 586"/>
              <a:gd name="T20" fmla="*/ 0 w 498"/>
              <a:gd name="T21" fmla="*/ 505 h 586"/>
              <a:gd name="T22" fmla="*/ 1 w 498"/>
              <a:gd name="T23" fmla="*/ 238 h 586"/>
              <a:gd name="T24" fmla="*/ 76 w 498"/>
              <a:gd name="T25" fmla="*/ 7 h 586"/>
              <a:gd name="T26" fmla="*/ 76 w 498"/>
              <a:gd name="T27" fmla="*/ 7 h 586"/>
              <a:gd name="T28" fmla="*/ 76 w 498"/>
              <a:gd name="T29" fmla="*/ 6 h 586"/>
              <a:gd name="T30" fmla="*/ 79 w 498"/>
              <a:gd name="T31" fmla="*/ 3 h 586"/>
              <a:gd name="T32" fmla="*/ 79 w 498"/>
              <a:gd name="T33" fmla="*/ 3 h 586"/>
              <a:gd name="T34" fmla="*/ 79 w 498"/>
              <a:gd name="T35" fmla="*/ 3 h 586"/>
              <a:gd name="T36" fmla="*/ 80 w 498"/>
              <a:gd name="T37" fmla="*/ 3 h 586"/>
              <a:gd name="T38" fmla="*/ 84 w 498"/>
              <a:gd name="T39" fmla="*/ 0 h 586"/>
              <a:gd name="T40" fmla="*/ 84 w 498"/>
              <a:gd name="T41" fmla="*/ 0 h 586"/>
              <a:gd name="T42" fmla="*/ 85 w 498"/>
              <a:gd name="T43" fmla="*/ 0 h 586"/>
              <a:gd name="T44" fmla="*/ 85 w 498"/>
              <a:gd name="T45" fmla="*/ 0 h 586"/>
              <a:gd name="T46" fmla="*/ 85 w 498"/>
              <a:gd name="T47" fmla="*/ 0 h 586"/>
              <a:gd name="T48" fmla="*/ 86 w 498"/>
              <a:gd name="T49" fmla="*/ 0 h 586"/>
              <a:gd name="T50" fmla="*/ 88 w 498"/>
              <a:gd name="T51" fmla="*/ 0 h 586"/>
              <a:gd name="T52" fmla="*/ 82 w 498"/>
              <a:gd name="T53" fmla="*/ 398 h 586"/>
              <a:gd name="T54" fmla="*/ 225 w 498"/>
              <a:gd name="T55" fmla="*/ 376 h 586"/>
              <a:gd name="T56" fmla="*/ 82 w 498"/>
              <a:gd name="T57" fmla="*/ 316 h 586"/>
              <a:gd name="T58" fmla="*/ 225 w 498"/>
              <a:gd name="T59" fmla="*/ 338 h 586"/>
              <a:gd name="T60" fmla="*/ 82 w 498"/>
              <a:gd name="T61" fmla="*/ 316 h 586"/>
              <a:gd name="T62" fmla="*/ 82 w 498"/>
              <a:gd name="T63" fmla="*/ 282 h 586"/>
              <a:gd name="T64" fmla="*/ 369 w 498"/>
              <a:gd name="T65" fmla="*/ 260 h 586"/>
              <a:gd name="T66" fmla="*/ 230 w 498"/>
              <a:gd name="T67" fmla="*/ 191 h 586"/>
              <a:gd name="T68" fmla="*/ 369 w 498"/>
              <a:gd name="T69" fmla="*/ 213 h 586"/>
              <a:gd name="T70" fmla="*/ 230 w 498"/>
              <a:gd name="T71" fmla="*/ 191 h 586"/>
              <a:gd name="T72" fmla="*/ 230 w 498"/>
              <a:gd name="T73" fmla="*/ 152 h 586"/>
              <a:gd name="T74" fmla="*/ 369 w 498"/>
              <a:gd name="T75" fmla="*/ 130 h 586"/>
              <a:gd name="T76" fmla="*/ 230 w 498"/>
              <a:gd name="T77" fmla="*/ 75 h 586"/>
              <a:gd name="T78" fmla="*/ 369 w 498"/>
              <a:gd name="T79" fmla="*/ 97 h 586"/>
              <a:gd name="T80" fmla="*/ 230 w 498"/>
              <a:gd name="T81" fmla="*/ 75 h 586"/>
              <a:gd name="T82" fmla="*/ 208 w 498"/>
              <a:gd name="T83" fmla="*/ 482 h 586"/>
              <a:gd name="T84" fmla="*/ 498 w 498"/>
              <a:gd name="T85" fmla="*/ 326 h 586"/>
              <a:gd name="T86" fmla="*/ 200 w 498"/>
              <a:gd name="T87" fmla="*/ 492 h 586"/>
              <a:gd name="T88" fmla="*/ 196 w 498"/>
              <a:gd name="T89" fmla="*/ 586 h 586"/>
              <a:gd name="T90" fmla="*/ 200 w 498"/>
              <a:gd name="T91" fmla="*/ 492 h 586"/>
              <a:gd name="T92" fmla="*/ 416 w 498"/>
              <a:gd name="T93" fmla="*/ 453 h 586"/>
              <a:gd name="T94" fmla="*/ 405 w 498"/>
              <a:gd name="T95" fmla="*/ 531 h 586"/>
              <a:gd name="T96" fmla="*/ 326 w 498"/>
              <a:gd name="T97" fmla="*/ 542 h 586"/>
              <a:gd name="T98" fmla="*/ 322 w 498"/>
              <a:gd name="T99" fmla="*/ 570 h 586"/>
              <a:gd name="T100" fmla="*/ 425 w 498"/>
              <a:gd name="T101" fmla="*/ 551 h 586"/>
              <a:gd name="T102" fmla="*/ 444 w 498"/>
              <a:gd name="T103" fmla="*/ 426 h 586"/>
              <a:gd name="T104" fmla="*/ 137 w 498"/>
              <a:gd name="T105" fmla="*/ 74 h 586"/>
              <a:gd name="T106" fmla="*/ 49 w 498"/>
              <a:gd name="T107" fmla="*/ 180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98" h="586">
                <a:moveTo>
                  <a:pt x="88" y="0"/>
                </a:moveTo>
                <a:cubicBezTo>
                  <a:pt x="379" y="0"/>
                  <a:pt x="379" y="0"/>
                  <a:pt x="379" y="0"/>
                </a:cubicBezTo>
                <a:cubicBezTo>
                  <a:pt x="397" y="0"/>
                  <a:pt x="413" y="7"/>
                  <a:pt x="425" y="19"/>
                </a:cubicBezTo>
                <a:cubicBezTo>
                  <a:pt x="437" y="31"/>
                  <a:pt x="444" y="47"/>
                  <a:pt x="444" y="65"/>
                </a:cubicBezTo>
                <a:cubicBezTo>
                  <a:pt x="444" y="204"/>
                  <a:pt x="444" y="204"/>
                  <a:pt x="444" y="204"/>
                </a:cubicBezTo>
                <a:cubicBezTo>
                  <a:pt x="416" y="231"/>
                  <a:pt x="416" y="231"/>
                  <a:pt x="416" y="231"/>
                </a:cubicBezTo>
                <a:cubicBezTo>
                  <a:pt x="416" y="65"/>
                  <a:pt x="416" y="65"/>
                  <a:pt x="416" y="65"/>
                </a:cubicBezTo>
                <a:cubicBezTo>
                  <a:pt x="416" y="55"/>
                  <a:pt x="412" y="45"/>
                  <a:pt x="405" y="38"/>
                </a:cubicBezTo>
                <a:cubicBezTo>
                  <a:pt x="398" y="31"/>
                  <a:pt x="389" y="27"/>
                  <a:pt x="379" y="27"/>
                </a:cubicBezTo>
                <a:cubicBezTo>
                  <a:pt x="125" y="27"/>
                  <a:pt x="125" y="27"/>
                  <a:pt x="125" y="27"/>
                </a:cubicBezTo>
                <a:cubicBezTo>
                  <a:pt x="166" y="62"/>
                  <a:pt x="166" y="62"/>
                  <a:pt x="166" y="62"/>
                </a:cubicBezTo>
                <a:cubicBezTo>
                  <a:pt x="171" y="67"/>
                  <a:pt x="172" y="75"/>
                  <a:pt x="167" y="81"/>
                </a:cubicBezTo>
                <a:cubicBezTo>
                  <a:pt x="167" y="81"/>
                  <a:pt x="167" y="81"/>
                  <a:pt x="167" y="81"/>
                </a:cubicBezTo>
                <a:cubicBezTo>
                  <a:pt x="27" y="249"/>
                  <a:pt x="27" y="249"/>
                  <a:pt x="27" y="249"/>
                </a:cubicBezTo>
                <a:cubicBezTo>
                  <a:pt x="27" y="505"/>
                  <a:pt x="27" y="505"/>
                  <a:pt x="27" y="505"/>
                </a:cubicBezTo>
                <a:cubicBezTo>
                  <a:pt x="27" y="515"/>
                  <a:pt x="32" y="524"/>
                  <a:pt x="39" y="531"/>
                </a:cubicBezTo>
                <a:cubicBezTo>
                  <a:pt x="45" y="538"/>
                  <a:pt x="55" y="542"/>
                  <a:pt x="65" y="542"/>
                </a:cubicBezTo>
                <a:cubicBezTo>
                  <a:pt x="148" y="542"/>
                  <a:pt x="148" y="542"/>
                  <a:pt x="148" y="542"/>
                </a:cubicBezTo>
                <a:cubicBezTo>
                  <a:pt x="139" y="570"/>
                  <a:pt x="139" y="570"/>
                  <a:pt x="139" y="570"/>
                </a:cubicBezTo>
                <a:cubicBezTo>
                  <a:pt x="65" y="570"/>
                  <a:pt x="65" y="570"/>
                  <a:pt x="65" y="570"/>
                </a:cubicBezTo>
                <a:cubicBezTo>
                  <a:pt x="47" y="570"/>
                  <a:pt x="31" y="563"/>
                  <a:pt x="19" y="551"/>
                </a:cubicBezTo>
                <a:cubicBezTo>
                  <a:pt x="7" y="539"/>
                  <a:pt x="0" y="522"/>
                  <a:pt x="0" y="505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242"/>
                  <a:pt x="0" y="240"/>
                  <a:pt x="1" y="238"/>
                </a:cubicBezTo>
                <a:cubicBezTo>
                  <a:pt x="75" y="9"/>
                  <a:pt x="75" y="9"/>
                  <a:pt x="75" y="9"/>
                </a:cubicBezTo>
                <a:cubicBezTo>
                  <a:pt x="75" y="8"/>
                  <a:pt x="76" y="8"/>
                  <a:pt x="76" y="7"/>
                </a:cubicBezTo>
                <a:cubicBezTo>
                  <a:pt x="76" y="7"/>
                  <a:pt x="76" y="7"/>
                  <a:pt x="76" y="7"/>
                </a:cubicBezTo>
                <a:cubicBezTo>
                  <a:pt x="76" y="7"/>
                  <a:pt x="76" y="7"/>
                  <a:pt x="76" y="7"/>
                </a:cubicBezTo>
                <a:cubicBezTo>
                  <a:pt x="76" y="7"/>
                  <a:pt x="76" y="7"/>
                  <a:pt x="76" y="7"/>
                </a:cubicBezTo>
                <a:cubicBezTo>
                  <a:pt x="76" y="6"/>
                  <a:pt x="76" y="6"/>
                  <a:pt x="76" y="6"/>
                </a:cubicBezTo>
                <a:cubicBezTo>
                  <a:pt x="76" y="6"/>
                  <a:pt x="76" y="6"/>
                  <a:pt x="76" y="6"/>
                </a:cubicBezTo>
                <a:cubicBezTo>
                  <a:pt x="77" y="5"/>
                  <a:pt x="78" y="4"/>
                  <a:pt x="79" y="3"/>
                </a:cubicBezTo>
                <a:cubicBezTo>
                  <a:pt x="79" y="3"/>
                  <a:pt x="79" y="3"/>
                  <a:pt x="79" y="3"/>
                </a:cubicBezTo>
                <a:cubicBezTo>
                  <a:pt x="79" y="3"/>
                  <a:pt x="79" y="3"/>
                  <a:pt x="79" y="3"/>
                </a:cubicBezTo>
                <a:cubicBezTo>
                  <a:pt x="79" y="3"/>
                  <a:pt x="79" y="3"/>
                  <a:pt x="79" y="3"/>
                </a:cubicBezTo>
                <a:cubicBezTo>
                  <a:pt x="79" y="3"/>
                  <a:pt x="79" y="3"/>
                  <a:pt x="79" y="3"/>
                </a:cubicBezTo>
                <a:cubicBezTo>
                  <a:pt x="80" y="3"/>
                  <a:pt x="80" y="3"/>
                  <a:pt x="80" y="3"/>
                </a:cubicBezTo>
                <a:cubicBezTo>
                  <a:pt x="80" y="3"/>
                  <a:pt x="80" y="3"/>
                  <a:pt x="80" y="3"/>
                </a:cubicBezTo>
                <a:cubicBezTo>
                  <a:pt x="80" y="2"/>
                  <a:pt x="80" y="2"/>
                  <a:pt x="80" y="2"/>
                </a:cubicBezTo>
                <a:cubicBezTo>
                  <a:pt x="81" y="2"/>
                  <a:pt x="82" y="1"/>
                  <a:pt x="84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87" y="0"/>
                  <a:pt x="87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close/>
                <a:moveTo>
                  <a:pt x="82" y="376"/>
                </a:moveTo>
                <a:cubicBezTo>
                  <a:pt x="82" y="398"/>
                  <a:pt x="82" y="398"/>
                  <a:pt x="82" y="398"/>
                </a:cubicBezTo>
                <a:cubicBezTo>
                  <a:pt x="225" y="398"/>
                  <a:pt x="225" y="398"/>
                  <a:pt x="225" y="398"/>
                </a:cubicBezTo>
                <a:cubicBezTo>
                  <a:pt x="225" y="376"/>
                  <a:pt x="225" y="376"/>
                  <a:pt x="225" y="376"/>
                </a:cubicBezTo>
                <a:cubicBezTo>
                  <a:pt x="82" y="376"/>
                  <a:pt x="82" y="376"/>
                  <a:pt x="82" y="376"/>
                </a:cubicBezTo>
                <a:close/>
                <a:moveTo>
                  <a:pt x="82" y="316"/>
                </a:moveTo>
                <a:cubicBezTo>
                  <a:pt x="82" y="338"/>
                  <a:pt x="82" y="338"/>
                  <a:pt x="82" y="338"/>
                </a:cubicBezTo>
                <a:cubicBezTo>
                  <a:pt x="225" y="338"/>
                  <a:pt x="225" y="338"/>
                  <a:pt x="225" y="338"/>
                </a:cubicBezTo>
                <a:cubicBezTo>
                  <a:pt x="225" y="316"/>
                  <a:pt x="225" y="316"/>
                  <a:pt x="225" y="316"/>
                </a:cubicBezTo>
                <a:cubicBezTo>
                  <a:pt x="82" y="316"/>
                  <a:pt x="82" y="316"/>
                  <a:pt x="82" y="316"/>
                </a:cubicBezTo>
                <a:close/>
                <a:moveTo>
                  <a:pt x="82" y="260"/>
                </a:moveTo>
                <a:cubicBezTo>
                  <a:pt x="82" y="282"/>
                  <a:pt x="82" y="282"/>
                  <a:pt x="82" y="282"/>
                </a:cubicBezTo>
                <a:cubicBezTo>
                  <a:pt x="369" y="282"/>
                  <a:pt x="369" y="282"/>
                  <a:pt x="369" y="282"/>
                </a:cubicBezTo>
                <a:cubicBezTo>
                  <a:pt x="369" y="260"/>
                  <a:pt x="369" y="260"/>
                  <a:pt x="369" y="260"/>
                </a:cubicBezTo>
                <a:cubicBezTo>
                  <a:pt x="82" y="260"/>
                  <a:pt x="82" y="260"/>
                  <a:pt x="82" y="260"/>
                </a:cubicBezTo>
                <a:close/>
                <a:moveTo>
                  <a:pt x="230" y="191"/>
                </a:moveTo>
                <a:cubicBezTo>
                  <a:pt x="230" y="213"/>
                  <a:pt x="230" y="213"/>
                  <a:pt x="230" y="213"/>
                </a:cubicBezTo>
                <a:cubicBezTo>
                  <a:pt x="369" y="213"/>
                  <a:pt x="369" y="213"/>
                  <a:pt x="369" y="213"/>
                </a:cubicBezTo>
                <a:cubicBezTo>
                  <a:pt x="369" y="191"/>
                  <a:pt x="369" y="191"/>
                  <a:pt x="369" y="191"/>
                </a:cubicBezTo>
                <a:cubicBezTo>
                  <a:pt x="230" y="191"/>
                  <a:pt x="230" y="191"/>
                  <a:pt x="230" y="191"/>
                </a:cubicBezTo>
                <a:close/>
                <a:moveTo>
                  <a:pt x="230" y="130"/>
                </a:moveTo>
                <a:cubicBezTo>
                  <a:pt x="230" y="152"/>
                  <a:pt x="230" y="152"/>
                  <a:pt x="230" y="152"/>
                </a:cubicBezTo>
                <a:cubicBezTo>
                  <a:pt x="369" y="152"/>
                  <a:pt x="369" y="152"/>
                  <a:pt x="369" y="152"/>
                </a:cubicBezTo>
                <a:cubicBezTo>
                  <a:pt x="369" y="130"/>
                  <a:pt x="369" y="130"/>
                  <a:pt x="369" y="130"/>
                </a:cubicBezTo>
                <a:cubicBezTo>
                  <a:pt x="230" y="130"/>
                  <a:pt x="230" y="130"/>
                  <a:pt x="230" y="130"/>
                </a:cubicBezTo>
                <a:close/>
                <a:moveTo>
                  <a:pt x="230" y="75"/>
                </a:moveTo>
                <a:cubicBezTo>
                  <a:pt x="230" y="97"/>
                  <a:pt x="230" y="97"/>
                  <a:pt x="230" y="97"/>
                </a:cubicBezTo>
                <a:cubicBezTo>
                  <a:pt x="369" y="97"/>
                  <a:pt x="369" y="97"/>
                  <a:pt x="369" y="97"/>
                </a:cubicBezTo>
                <a:cubicBezTo>
                  <a:pt x="369" y="75"/>
                  <a:pt x="369" y="75"/>
                  <a:pt x="369" y="75"/>
                </a:cubicBezTo>
                <a:cubicBezTo>
                  <a:pt x="230" y="75"/>
                  <a:pt x="230" y="75"/>
                  <a:pt x="230" y="75"/>
                </a:cubicBezTo>
                <a:close/>
                <a:moveTo>
                  <a:pt x="431" y="259"/>
                </a:moveTo>
                <a:cubicBezTo>
                  <a:pt x="208" y="482"/>
                  <a:pt x="208" y="482"/>
                  <a:pt x="208" y="482"/>
                </a:cubicBezTo>
                <a:cubicBezTo>
                  <a:pt x="275" y="549"/>
                  <a:pt x="275" y="549"/>
                  <a:pt x="275" y="549"/>
                </a:cubicBezTo>
                <a:cubicBezTo>
                  <a:pt x="498" y="326"/>
                  <a:pt x="498" y="326"/>
                  <a:pt x="498" y="326"/>
                </a:cubicBezTo>
                <a:cubicBezTo>
                  <a:pt x="431" y="259"/>
                  <a:pt x="431" y="259"/>
                  <a:pt x="431" y="259"/>
                </a:cubicBezTo>
                <a:close/>
                <a:moveTo>
                  <a:pt x="200" y="492"/>
                </a:moveTo>
                <a:cubicBezTo>
                  <a:pt x="174" y="565"/>
                  <a:pt x="174" y="565"/>
                  <a:pt x="174" y="565"/>
                </a:cubicBezTo>
                <a:cubicBezTo>
                  <a:pt x="196" y="586"/>
                  <a:pt x="196" y="586"/>
                  <a:pt x="196" y="586"/>
                </a:cubicBezTo>
                <a:cubicBezTo>
                  <a:pt x="266" y="558"/>
                  <a:pt x="266" y="558"/>
                  <a:pt x="266" y="558"/>
                </a:cubicBezTo>
                <a:cubicBezTo>
                  <a:pt x="200" y="492"/>
                  <a:pt x="200" y="492"/>
                  <a:pt x="200" y="492"/>
                </a:cubicBezTo>
                <a:close/>
                <a:moveTo>
                  <a:pt x="444" y="426"/>
                </a:moveTo>
                <a:cubicBezTo>
                  <a:pt x="416" y="453"/>
                  <a:pt x="416" y="453"/>
                  <a:pt x="416" y="453"/>
                </a:cubicBezTo>
                <a:cubicBezTo>
                  <a:pt x="416" y="505"/>
                  <a:pt x="416" y="505"/>
                  <a:pt x="416" y="505"/>
                </a:cubicBezTo>
                <a:cubicBezTo>
                  <a:pt x="416" y="515"/>
                  <a:pt x="412" y="524"/>
                  <a:pt x="405" y="531"/>
                </a:cubicBezTo>
                <a:cubicBezTo>
                  <a:pt x="398" y="538"/>
                  <a:pt x="389" y="542"/>
                  <a:pt x="379" y="542"/>
                </a:cubicBezTo>
                <a:cubicBezTo>
                  <a:pt x="326" y="542"/>
                  <a:pt x="326" y="542"/>
                  <a:pt x="326" y="542"/>
                </a:cubicBezTo>
                <a:cubicBezTo>
                  <a:pt x="310" y="558"/>
                  <a:pt x="310" y="558"/>
                  <a:pt x="310" y="558"/>
                </a:cubicBezTo>
                <a:cubicBezTo>
                  <a:pt x="322" y="570"/>
                  <a:pt x="322" y="570"/>
                  <a:pt x="322" y="570"/>
                </a:cubicBezTo>
                <a:cubicBezTo>
                  <a:pt x="379" y="570"/>
                  <a:pt x="379" y="570"/>
                  <a:pt x="379" y="570"/>
                </a:cubicBezTo>
                <a:cubicBezTo>
                  <a:pt x="397" y="570"/>
                  <a:pt x="413" y="563"/>
                  <a:pt x="425" y="551"/>
                </a:cubicBezTo>
                <a:cubicBezTo>
                  <a:pt x="437" y="539"/>
                  <a:pt x="444" y="522"/>
                  <a:pt x="444" y="505"/>
                </a:cubicBezTo>
                <a:cubicBezTo>
                  <a:pt x="444" y="426"/>
                  <a:pt x="444" y="426"/>
                  <a:pt x="444" y="426"/>
                </a:cubicBezTo>
                <a:close/>
                <a:moveTo>
                  <a:pt x="49" y="180"/>
                </a:moveTo>
                <a:cubicBezTo>
                  <a:pt x="137" y="74"/>
                  <a:pt x="137" y="74"/>
                  <a:pt x="137" y="74"/>
                </a:cubicBezTo>
                <a:cubicBezTo>
                  <a:pt x="95" y="37"/>
                  <a:pt x="95" y="37"/>
                  <a:pt x="95" y="37"/>
                </a:cubicBezTo>
                <a:lnTo>
                  <a:pt x="49" y="180"/>
                </a:lnTo>
                <a:close/>
              </a:path>
            </a:pathLst>
          </a:custGeom>
          <a:solidFill>
            <a:srgbClr val="A9A9A9"/>
          </a:solidFill>
          <a:ln>
            <a:noFill/>
          </a:ln>
        </p:spPr>
        <p:txBody>
          <a:bodyPr vert="horz" wrap="square" lIns="114673" tIns="57337" rIns="114673" bIns="57337" numCol="1" anchor="t" anchorCtr="0" compatLnSpc="1"/>
          <a:lstStyle/>
          <a:p>
            <a:pPr defTabSz="1219200"/>
            <a:endParaRPr lang="zh-CN" altLang="en-US" sz="3000">
              <a:solidFill>
                <a:prstClr val="black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87" name="Freeform 9"/>
          <p:cNvSpPr>
            <a:spLocks noEditPoints="1"/>
          </p:cNvSpPr>
          <p:nvPr/>
        </p:nvSpPr>
        <p:spPr bwMode="auto">
          <a:xfrm rot="21445627">
            <a:off x="6464531" y="3102549"/>
            <a:ext cx="599037" cy="619747"/>
          </a:xfrm>
          <a:custGeom>
            <a:avLst/>
            <a:gdLst>
              <a:gd name="T0" fmla="*/ 268 w 683"/>
              <a:gd name="T1" fmla="*/ 80 h 706"/>
              <a:gd name="T2" fmla="*/ 428 w 683"/>
              <a:gd name="T3" fmla="*/ 80 h 706"/>
              <a:gd name="T4" fmla="*/ 535 w 683"/>
              <a:gd name="T5" fmla="*/ 76 h 706"/>
              <a:gd name="T6" fmla="*/ 535 w 683"/>
              <a:gd name="T7" fmla="*/ 204 h 706"/>
              <a:gd name="T8" fmla="*/ 535 w 683"/>
              <a:gd name="T9" fmla="*/ 76 h 706"/>
              <a:gd name="T10" fmla="*/ 227 w 683"/>
              <a:gd name="T11" fmla="*/ 422 h 706"/>
              <a:gd name="T12" fmla="*/ 241 w 683"/>
              <a:gd name="T13" fmla="*/ 657 h 706"/>
              <a:gd name="T14" fmla="*/ 169 w 683"/>
              <a:gd name="T15" fmla="*/ 457 h 706"/>
              <a:gd name="T16" fmla="*/ 131 w 683"/>
              <a:gd name="T17" fmla="*/ 657 h 706"/>
              <a:gd name="T18" fmla="*/ 82 w 683"/>
              <a:gd name="T19" fmla="*/ 423 h 706"/>
              <a:gd name="T20" fmla="*/ 25 w 683"/>
              <a:gd name="T21" fmla="*/ 403 h 706"/>
              <a:gd name="T22" fmla="*/ 74 w 683"/>
              <a:gd name="T23" fmla="*/ 217 h 706"/>
              <a:gd name="T24" fmla="*/ 160 w 683"/>
              <a:gd name="T25" fmla="*/ 267 h 706"/>
              <a:gd name="T26" fmla="*/ 234 w 683"/>
              <a:gd name="T27" fmla="*/ 217 h 706"/>
              <a:gd name="T28" fmla="*/ 333 w 683"/>
              <a:gd name="T29" fmla="*/ 180 h 706"/>
              <a:gd name="T30" fmla="*/ 335 w 683"/>
              <a:gd name="T31" fmla="*/ 208 h 706"/>
              <a:gd name="T32" fmla="*/ 346 w 683"/>
              <a:gd name="T33" fmla="*/ 365 h 706"/>
              <a:gd name="T34" fmla="*/ 347 w 683"/>
              <a:gd name="T35" fmla="*/ 366 h 706"/>
              <a:gd name="T36" fmla="*/ 348 w 683"/>
              <a:gd name="T37" fmla="*/ 365 h 706"/>
              <a:gd name="T38" fmla="*/ 358 w 683"/>
              <a:gd name="T39" fmla="*/ 208 h 706"/>
              <a:gd name="T40" fmla="*/ 360 w 683"/>
              <a:gd name="T41" fmla="*/ 180 h 706"/>
              <a:gd name="T42" fmla="*/ 456 w 683"/>
              <a:gd name="T43" fmla="*/ 217 h 706"/>
              <a:gd name="T44" fmla="*/ 536 w 683"/>
              <a:gd name="T45" fmla="*/ 267 h 706"/>
              <a:gd name="T46" fmla="*/ 614 w 683"/>
              <a:gd name="T47" fmla="*/ 217 h 706"/>
              <a:gd name="T48" fmla="*/ 656 w 683"/>
              <a:gd name="T49" fmla="*/ 395 h 706"/>
              <a:gd name="T50" fmla="*/ 604 w 683"/>
              <a:gd name="T51" fmla="*/ 422 h 706"/>
              <a:gd name="T52" fmla="*/ 617 w 683"/>
              <a:gd name="T53" fmla="*/ 657 h 706"/>
              <a:gd name="T54" fmla="*/ 546 w 683"/>
              <a:gd name="T55" fmla="*/ 457 h 706"/>
              <a:gd name="T56" fmla="*/ 507 w 683"/>
              <a:gd name="T57" fmla="*/ 657 h 706"/>
              <a:gd name="T58" fmla="*/ 459 w 683"/>
              <a:gd name="T59" fmla="*/ 423 h 706"/>
              <a:gd name="T60" fmla="*/ 435 w 683"/>
              <a:gd name="T61" fmla="*/ 426 h 706"/>
              <a:gd name="T62" fmla="*/ 377 w 683"/>
              <a:gd name="T63" fmla="*/ 706 h 706"/>
              <a:gd name="T64" fmla="*/ 331 w 683"/>
              <a:gd name="T65" fmla="*/ 467 h 706"/>
              <a:gd name="T66" fmla="*/ 246 w 683"/>
              <a:gd name="T67" fmla="*/ 706 h 706"/>
              <a:gd name="T68" fmla="*/ 228 w 683"/>
              <a:gd name="T69" fmla="*/ 402 h 706"/>
              <a:gd name="T70" fmla="*/ 95 w 683"/>
              <a:gd name="T71" fmla="*/ 140 h 706"/>
              <a:gd name="T72" fmla="*/ 223 w 683"/>
              <a:gd name="T73" fmla="*/ 140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83" h="706">
                <a:moveTo>
                  <a:pt x="348" y="0"/>
                </a:moveTo>
                <a:cubicBezTo>
                  <a:pt x="304" y="0"/>
                  <a:pt x="268" y="36"/>
                  <a:pt x="268" y="80"/>
                </a:cubicBezTo>
                <a:cubicBezTo>
                  <a:pt x="268" y="124"/>
                  <a:pt x="304" y="160"/>
                  <a:pt x="348" y="160"/>
                </a:cubicBezTo>
                <a:cubicBezTo>
                  <a:pt x="392" y="160"/>
                  <a:pt x="428" y="124"/>
                  <a:pt x="428" y="80"/>
                </a:cubicBezTo>
                <a:cubicBezTo>
                  <a:pt x="428" y="36"/>
                  <a:pt x="392" y="0"/>
                  <a:pt x="348" y="0"/>
                </a:cubicBezTo>
                <a:close/>
                <a:moveTo>
                  <a:pt x="535" y="76"/>
                </a:moveTo>
                <a:cubicBezTo>
                  <a:pt x="500" y="76"/>
                  <a:pt x="471" y="105"/>
                  <a:pt x="471" y="140"/>
                </a:cubicBezTo>
                <a:cubicBezTo>
                  <a:pt x="471" y="175"/>
                  <a:pt x="500" y="204"/>
                  <a:pt x="535" y="204"/>
                </a:cubicBezTo>
                <a:cubicBezTo>
                  <a:pt x="571" y="204"/>
                  <a:pt x="599" y="175"/>
                  <a:pt x="599" y="140"/>
                </a:cubicBezTo>
                <a:cubicBezTo>
                  <a:pt x="599" y="105"/>
                  <a:pt x="571" y="76"/>
                  <a:pt x="535" y="76"/>
                </a:cubicBezTo>
                <a:close/>
                <a:moveTo>
                  <a:pt x="228" y="402"/>
                </a:moveTo>
                <a:cubicBezTo>
                  <a:pt x="227" y="422"/>
                  <a:pt x="227" y="422"/>
                  <a:pt x="227" y="422"/>
                </a:cubicBezTo>
                <a:cubicBezTo>
                  <a:pt x="227" y="423"/>
                  <a:pt x="227" y="423"/>
                  <a:pt x="227" y="423"/>
                </a:cubicBezTo>
                <a:cubicBezTo>
                  <a:pt x="241" y="657"/>
                  <a:pt x="241" y="657"/>
                  <a:pt x="241" y="657"/>
                </a:cubicBezTo>
                <a:cubicBezTo>
                  <a:pt x="180" y="657"/>
                  <a:pt x="180" y="657"/>
                  <a:pt x="180" y="657"/>
                </a:cubicBezTo>
                <a:cubicBezTo>
                  <a:pt x="169" y="457"/>
                  <a:pt x="169" y="457"/>
                  <a:pt x="169" y="457"/>
                </a:cubicBezTo>
                <a:cubicBezTo>
                  <a:pt x="143" y="457"/>
                  <a:pt x="143" y="457"/>
                  <a:pt x="143" y="457"/>
                </a:cubicBezTo>
                <a:cubicBezTo>
                  <a:pt x="131" y="657"/>
                  <a:pt x="131" y="657"/>
                  <a:pt x="131" y="657"/>
                </a:cubicBezTo>
                <a:cubicBezTo>
                  <a:pt x="74" y="657"/>
                  <a:pt x="74" y="657"/>
                  <a:pt x="74" y="657"/>
                </a:cubicBezTo>
                <a:cubicBezTo>
                  <a:pt x="82" y="423"/>
                  <a:pt x="82" y="423"/>
                  <a:pt x="82" y="423"/>
                </a:cubicBezTo>
                <a:cubicBezTo>
                  <a:pt x="78" y="328"/>
                  <a:pt x="78" y="328"/>
                  <a:pt x="78" y="328"/>
                </a:cubicBezTo>
                <a:cubicBezTo>
                  <a:pt x="25" y="403"/>
                  <a:pt x="25" y="403"/>
                  <a:pt x="25" y="403"/>
                </a:cubicBezTo>
                <a:cubicBezTo>
                  <a:pt x="0" y="382"/>
                  <a:pt x="0" y="382"/>
                  <a:pt x="0" y="382"/>
                </a:cubicBezTo>
                <a:cubicBezTo>
                  <a:pt x="74" y="217"/>
                  <a:pt x="74" y="217"/>
                  <a:pt x="74" y="217"/>
                </a:cubicBezTo>
                <a:cubicBezTo>
                  <a:pt x="118" y="217"/>
                  <a:pt x="118" y="217"/>
                  <a:pt x="118" y="217"/>
                </a:cubicBezTo>
                <a:cubicBezTo>
                  <a:pt x="160" y="267"/>
                  <a:pt x="160" y="267"/>
                  <a:pt x="160" y="267"/>
                </a:cubicBezTo>
                <a:cubicBezTo>
                  <a:pt x="200" y="217"/>
                  <a:pt x="200" y="217"/>
                  <a:pt x="200" y="217"/>
                </a:cubicBezTo>
                <a:cubicBezTo>
                  <a:pt x="234" y="217"/>
                  <a:pt x="234" y="217"/>
                  <a:pt x="234" y="217"/>
                </a:cubicBezTo>
                <a:cubicBezTo>
                  <a:pt x="250" y="180"/>
                  <a:pt x="250" y="180"/>
                  <a:pt x="250" y="180"/>
                </a:cubicBezTo>
                <a:cubicBezTo>
                  <a:pt x="333" y="180"/>
                  <a:pt x="333" y="180"/>
                  <a:pt x="333" y="180"/>
                </a:cubicBezTo>
                <a:cubicBezTo>
                  <a:pt x="327" y="191"/>
                  <a:pt x="327" y="191"/>
                  <a:pt x="327" y="191"/>
                </a:cubicBezTo>
                <a:cubicBezTo>
                  <a:pt x="335" y="208"/>
                  <a:pt x="335" y="208"/>
                  <a:pt x="335" y="208"/>
                </a:cubicBezTo>
                <a:cubicBezTo>
                  <a:pt x="317" y="336"/>
                  <a:pt x="317" y="336"/>
                  <a:pt x="317" y="336"/>
                </a:cubicBezTo>
                <a:cubicBezTo>
                  <a:pt x="346" y="365"/>
                  <a:pt x="346" y="365"/>
                  <a:pt x="346" y="365"/>
                </a:cubicBezTo>
                <a:cubicBezTo>
                  <a:pt x="346" y="367"/>
                  <a:pt x="346" y="367"/>
                  <a:pt x="346" y="367"/>
                </a:cubicBezTo>
                <a:cubicBezTo>
                  <a:pt x="347" y="366"/>
                  <a:pt x="347" y="366"/>
                  <a:pt x="347" y="366"/>
                </a:cubicBezTo>
                <a:cubicBezTo>
                  <a:pt x="348" y="367"/>
                  <a:pt x="348" y="367"/>
                  <a:pt x="348" y="367"/>
                </a:cubicBezTo>
                <a:cubicBezTo>
                  <a:pt x="348" y="365"/>
                  <a:pt x="348" y="365"/>
                  <a:pt x="348" y="365"/>
                </a:cubicBezTo>
                <a:cubicBezTo>
                  <a:pt x="376" y="336"/>
                  <a:pt x="376" y="336"/>
                  <a:pt x="376" y="336"/>
                </a:cubicBezTo>
                <a:cubicBezTo>
                  <a:pt x="358" y="208"/>
                  <a:pt x="358" y="208"/>
                  <a:pt x="358" y="208"/>
                </a:cubicBezTo>
                <a:cubicBezTo>
                  <a:pt x="366" y="191"/>
                  <a:pt x="366" y="191"/>
                  <a:pt x="366" y="191"/>
                </a:cubicBezTo>
                <a:cubicBezTo>
                  <a:pt x="360" y="180"/>
                  <a:pt x="360" y="180"/>
                  <a:pt x="360" y="180"/>
                </a:cubicBezTo>
                <a:cubicBezTo>
                  <a:pt x="444" y="180"/>
                  <a:pt x="444" y="180"/>
                  <a:pt x="444" y="180"/>
                </a:cubicBezTo>
                <a:cubicBezTo>
                  <a:pt x="456" y="217"/>
                  <a:pt x="456" y="217"/>
                  <a:pt x="456" y="217"/>
                </a:cubicBezTo>
                <a:cubicBezTo>
                  <a:pt x="495" y="217"/>
                  <a:pt x="495" y="217"/>
                  <a:pt x="495" y="217"/>
                </a:cubicBezTo>
                <a:cubicBezTo>
                  <a:pt x="536" y="267"/>
                  <a:pt x="536" y="267"/>
                  <a:pt x="536" y="267"/>
                </a:cubicBezTo>
                <a:cubicBezTo>
                  <a:pt x="577" y="217"/>
                  <a:pt x="577" y="217"/>
                  <a:pt x="577" y="217"/>
                </a:cubicBezTo>
                <a:cubicBezTo>
                  <a:pt x="614" y="217"/>
                  <a:pt x="614" y="217"/>
                  <a:pt x="614" y="217"/>
                </a:cubicBezTo>
                <a:cubicBezTo>
                  <a:pt x="683" y="371"/>
                  <a:pt x="683" y="371"/>
                  <a:pt x="683" y="371"/>
                </a:cubicBezTo>
                <a:cubicBezTo>
                  <a:pt x="656" y="395"/>
                  <a:pt x="656" y="395"/>
                  <a:pt x="656" y="395"/>
                </a:cubicBezTo>
                <a:cubicBezTo>
                  <a:pt x="609" y="317"/>
                  <a:pt x="609" y="317"/>
                  <a:pt x="609" y="317"/>
                </a:cubicBezTo>
                <a:cubicBezTo>
                  <a:pt x="604" y="422"/>
                  <a:pt x="604" y="422"/>
                  <a:pt x="604" y="422"/>
                </a:cubicBezTo>
                <a:cubicBezTo>
                  <a:pt x="604" y="423"/>
                  <a:pt x="604" y="423"/>
                  <a:pt x="604" y="423"/>
                </a:cubicBezTo>
                <a:cubicBezTo>
                  <a:pt x="617" y="657"/>
                  <a:pt x="617" y="657"/>
                  <a:pt x="617" y="657"/>
                </a:cubicBezTo>
                <a:cubicBezTo>
                  <a:pt x="556" y="657"/>
                  <a:pt x="556" y="657"/>
                  <a:pt x="556" y="657"/>
                </a:cubicBezTo>
                <a:cubicBezTo>
                  <a:pt x="546" y="457"/>
                  <a:pt x="546" y="457"/>
                  <a:pt x="546" y="457"/>
                </a:cubicBezTo>
                <a:cubicBezTo>
                  <a:pt x="520" y="457"/>
                  <a:pt x="520" y="457"/>
                  <a:pt x="520" y="457"/>
                </a:cubicBezTo>
                <a:cubicBezTo>
                  <a:pt x="507" y="657"/>
                  <a:pt x="507" y="657"/>
                  <a:pt x="507" y="657"/>
                </a:cubicBezTo>
                <a:cubicBezTo>
                  <a:pt x="450" y="657"/>
                  <a:pt x="450" y="657"/>
                  <a:pt x="450" y="657"/>
                </a:cubicBezTo>
                <a:cubicBezTo>
                  <a:pt x="459" y="423"/>
                  <a:pt x="459" y="423"/>
                  <a:pt x="459" y="423"/>
                </a:cubicBezTo>
                <a:cubicBezTo>
                  <a:pt x="458" y="406"/>
                  <a:pt x="458" y="406"/>
                  <a:pt x="458" y="406"/>
                </a:cubicBezTo>
                <a:cubicBezTo>
                  <a:pt x="435" y="426"/>
                  <a:pt x="435" y="426"/>
                  <a:pt x="435" y="426"/>
                </a:cubicBezTo>
                <a:cubicBezTo>
                  <a:pt x="445" y="706"/>
                  <a:pt x="445" y="706"/>
                  <a:pt x="445" y="706"/>
                </a:cubicBezTo>
                <a:cubicBezTo>
                  <a:pt x="377" y="706"/>
                  <a:pt x="377" y="706"/>
                  <a:pt x="377" y="706"/>
                </a:cubicBezTo>
                <a:cubicBezTo>
                  <a:pt x="362" y="467"/>
                  <a:pt x="362" y="467"/>
                  <a:pt x="362" y="467"/>
                </a:cubicBezTo>
                <a:cubicBezTo>
                  <a:pt x="331" y="467"/>
                  <a:pt x="331" y="467"/>
                  <a:pt x="331" y="467"/>
                </a:cubicBezTo>
                <a:cubicBezTo>
                  <a:pt x="319" y="706"/>
                  <a:pt x="319" y="706"/>
                  <a:pt x="319" y="706"/>
                </a:cubicBezTo>
                <a:cubicBezTo>
                  <a:pt x="246" y="706"/>
                  <a:pt x="246" y="706"/>
                  <a:pt x="246" y="706"/>
                </a:cubicBezTo>
                <a:cubicBezTo>
                  <a:pt x="262" y="426"/>
                  <a:pt x="262" y="426"/>
                  <a:pt x="262" y="426"/>
                </a:cubicBezTo>
                <a:cubicBezTo>
                  <a:pt x="228" y="402"/>
                  <a:pt x="228" y="402"/>
                  <a:pt x="228" y="402"/>
                </a:cubicBezTo>
                <a:close/>
                <a:moveTo>
                  <a:pt x="159" y="76"/>
                </a:moveTo>
                <a:cubicBezTo>
                  <a:pt x="123" y="76"/>
                  <a:pt x="95" y="105"/>
                  <a:pt x="95" y="140"/>
                </a:cubicBezTo>
                <a:cubicBezTo>
                  <a:pt x="95" y="175"/>
                  <a:pt x="123" y="204"/>
                  <a:pt x="159" y="204"/>
                </a:cubicBezTo>
                <a:cubicBezTo>
                  <a:pt x="194" y="204"/>
                  <a:pt x="223" y="175"/>
                  <a:pt x="223" y="140"/>
                </a:cubicBezTo>
                <a:cubicBezTo>
                  <a:pt x="223" y="105"/>
                  <a:pt x="194" y="76"/>
                  <a:pt x="159" y="76"/>
                </a:cubicBezTo>
                <a:close/>
              </a:path>
            </a:pathLst>
          </a:custGeom>
          <a:solidFill>
            <a:srgbClr val="A9A9A9"/>
          </a:solidFill>
          <a:ln>
            <a:noFill/>
          </a:ln>
        </p:spPr>
        <p:txBody>
          <a:bodyPr vert="horz" wrap="square" lIns="114673" tIns="57337" rIns="114673" bIns="57337" numCol="1" anchor="t" anchorCtr="0" compatLnSpc="1"/>
          <a:lstStyle/>
          <a:p>
            <a:pPr defTabSz="1219200"/>
            <a:endParaRPr lang="zh-CN" altLang="en-US" sz="3000">
              <a:solidFill>
                <a:prstClr val="black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9047235" y="3061988"/>
            <a:ext cx="562610" cy="634626"/>
            <a:chOff x="7310450" y="2198154"/>
            <a:chExt cx="272476" cy="307354"/>
          </a:xfrm>
        </p:grpSpPr>
        <p:sp>
          <p:nvSpPr>
            <p:cNvPr id="89" name="Freeform 13"/>
            <p:cNvSpPr/>
            <p:nvPr/>
          </p:nvSpPr>
          <p:spPr bwMode="auto">
            <a:xfrm rot="20400000">
              <a:off x="7310450" y="2234075"/>
              <a:ext cx="272476" cy="271433"/>
            </a:xfrm>
            <a:custGeom>
              <a:avLst/>
              <a:gdLst>
                <a:gd name="T0" fmla="*/ 164 w 329"/>
                <a:gd name="T1" fmla="*/ 163 h 328"/>
                <a:gd name="T2" fmla="*/ 141 w 329"/>
                <a:gd name="T3" fmla="*/ 0 h 328"/>
                <a:gd name="T4" fmla="*/ 141 w 329"/>
                <a:gd name="T5" fmla="*/ 0 h 328"/>
                <a:gd name="T6" fmla="*/ 0 w 329"/>
                <a:gd name="T7" fmla="*/ 163 h 328"/>
                <a:gd name="T8" fmla="*/ 164 w 329"/>
                <a:gd name="T9" fmla="*/ 328 h 328"/>
                <a:gd name="T10" fmla="*/ 329 w 329"/>
                <a:gd name="T11" fmla="*/ 163 h 328"/>
                <a:gd name="T12" fmla="*/ 294 w 329"/>
                <a:gd name="T13" fmla="*/ 63 h 328"/>
                <a:gd name="T14" fmla="*/ 164 w 329"/>
                <a:gd name="T15" fmla="*/ 163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9" h="328">
                  <a:moveTo>
                    <a:pt x="164" y="163"/>
                  </a:moveTo>
                  <a:cubicBezTo>
                    <a:pt x="141" y="0"/>
                    <a:pt x="141" y="0"/>
                    <a:pt x="141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61" y="12"/>
                    <a:pt x="0" y="80"/>
                    <a:pt x="0" y="163"/>
                  </a:cubicBezTo>
                  <a:cubicBezTo>
                    <a:pt x="0" y="254"/>
                    <a:pt x="73" y="328"/>
                    <a:pt x="164" y="328"/>
                  </a:cubicBezTo>
                  <a:cubicBezTo>
                    <a:pt x="255" y="328"/>
                    <a:pt x="329" y="254"/>
                    <a:pt x="329" y="163"/>
                  </a:cubicBezTo>
                  <a:cubicBezTo>
                    <a:pt x="329" y="125"/>
                    <a:pt x="316" y="90"/>
                    <a:pt x="294" y="63"/>
                  </a:cubicBezTo>
                  <a:lnTo>
                    <a:pt x="164" y="163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14673" tIns="57337" rIns="114673" bIns="57337" numCol="1" anchor="t" anchorCtr="0" compatLnSpc="1"/>
            <a:lstStyle/>
            <a:p>
              <a:pPr marL="0" marR="0" lvl="0" indent="0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90" name="Freeform 14"/>
            <p:cNvSpPr/>
            <p:nvPr/>
          </p:nvSpPr>
          <p:spPr bwMode="auto">
            <a:xfrm rot="20400000">
              <a:off x="7401922" y="2198154"/>
              <a:ext cx="126854" cy="135890"/>
            </a:xfrm>
            <a:custGeom>
              <a:avLst/>
              <a:gdLst>
                <a:gd name="T0" fmla="*/ 23 w 153"/>
                <a:gd name="T1" fmla="*/ 164 h 164"/>
                <a:gd name="T2" fmla="*/ 153 w 153"/>
                <a:gd name="T3" fmla="*/ 64 h 164"/>
                <a:gd name="T4" fmla="*/ 23 w 153"/>
                <a:gd name="T5" fmla="*/ 0 h 164"/>
                <a:gd name="T6" fmla="*/ 0 w 153"/>
                <a:gd name="T7" fmla="*/ 1 h 164"/>
                <a:gd name="T8" fmla="*/ 0 w 153"/>
                <a:gd name="T9" fmla="*/ 1 h 164"/>
                <a:gd name="T10" fmla="*/ 23 w 153"/>
                <a:gd name="T1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3" h="164">
                  <a:moveTo>
                    <a:pt x="23" y="164"/>
                  </a:moveTo>
                  <a:cubicBezTo>
                    <a:pt x="153" y="64"/>
                    <a:pt x="153" y="64"/>
                    <a:pt x="153" y="64"/>
                  </a:cubicBezTo>
                  <a:cubicBezTo>
                    <a:pt x="123" y="25"/>
                    <a:pt x="76" y="0"/>
                    <a:pt x="23" y="0"/>
                  </a:cubicBezTo>
                  <a:cubicBezTo>
                    <a:pt x="15" y="0"/>
                    <a:pt x="8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23" y="164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14673" tIns="57337" rIns="114673" bIns="57337" numCol="1" anchor="t" anchorCtr="0" compatLnSpc="1"/>
            <a:lstStyle/>
            <a:p>
              <a:pPr marL="0" marR="0" lvl="0" indent="0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sp>
        <p:nvSpPr>
          <p:cNvPr id="91" name="Freeform 18"/>
          <p:cNvSpPr>
            <a:spLocks noEditPoints="1"/>
          </p:cNvSpPr>
          <p:nvPr/>
        </p:nvSpPr>
        <p:spPr bwMode="black">
          <a:xfrm>
            <a:off x="3990852" y="3042669"/>
            <a:ext cx="688889" cy="673265"/>
          </a:xfrm>
          <a:custGeom>
            <a:avLst/>
            <a:gdLst>
              <a:gd name="T0" fmla="*/ 129 w 246"/>
              <a:gd name="T1" fmla="*/ 192 h 300"/>
              <a:gd name="T2" fmla="*/ 43 w 246"/>
              <a:gd name="T3" fmla="*/ 202 h 300"/>
              <a:gd name="T4" fmla="*/ 129 w 246"/>
              <a:gd name="T5" fmla="*/ 126 h 300"/>
              <a:gd name="T6" fmla="*/ 43 w 246"/>
              <a:gd name="T7" fmla="*/ 135 h 300"/>
              <a:gd name="T8" fmla="*/ 129 w 246"/>
              <a:gd name="T9" fmla="*/ 126 h 300"/>
              <a:gd name="T10" fmla="*/ 215 w 246"/>
              <a:gd name="T11" fmla="*/ 101 h 300"/>
              <a:gd name="T12" fmla="*/ 219 w 246"/>
              <a:gd name="T13" fmla="*/ 90 h 300"/>
              <a:gd name="T14" fmla="*/ 208 w 246"/>
              <a:gd name="T15" fmla="*/ 111 h 300"/>
              <a:gd name="T16" fmla="*/ 43 w 246"/>
              <a:gd name="T17" fmla="*/ 92 h 300"/>
              <a:gd name="T18" fmla="*/ 117 w 246"/>
              <a:gd name="T19" fmla="*/ 102 h 300"/>
              <a:gd name="T20" fmla="*/ 43 w 246"/>
              <a:gd name="T21" fmla="*/ 235 h 300"/>
              <a:gd name="T22" fmla="*/ 117 w 246"/>
              <a:gd name="T23" fmla="*/ 226 h 300"/>
              <a:gd name="T24" fmla="*/ 43 w 246"/>
              <a:gd name="T25" fmla="*/ 235 h 300"/>
              <a:gd name="T26" fmla="*/ 11 w 246"/>
              <a:gd name="T27" fmla="*/ 287 h 300"/>
              <a:gd name="T28" fmla="*/ 35 w 246"/>
              <a:gd name="T29" fmla="*/ 36 h 300"/>
              <a:gd name="T30" fmla="*/ 0 w 246"/>
              <a:gd name="T31" fmla="*/ 22 h 300"/>
              <a:gd name="T32" fmla="*/ 219 w 246"/>
              <a:gd name="T33" fmla="*/ 300 h 300"/>
              <a:gd name="T34" fmla="*/ 208 w 246"/>
              <a:gd name="T35" fmla="*/ 173 h 300"/>
              <a:gd name="T36" fmla="*/ 117 w 246"/>
              <a:gd name="T37" fmla="*/ 159 h 300"/>
              <a:gd name="T38" fmla="*/ 43 w 246"/>
              <a:gd name="T39" fmla="*/ 169 h 300"/>
              <a:gd name="T40" fmla="*/ 117 w 246"/>
              <a:gd name="T41" fmla="*/ 159 h 300"/>
              <a:gd name="T42" fmla="*/ 57 w 246"/>
              <a:gd name="T43" fmla="*/ 22 h 300"/>
              <a:gd name="T44" fmla="*/ 86 w 246"/>
              <a:gd name="T45" fmla="*/ 20 h 300"/>
              <a:gd name="T46" fmla="*/ 110 w 246"/>
              <a:gd name="T47" fmla="*/ 0 h 300"/>
              <a:gd name="T48" fmla="*/ 133 w 246"/>
              <a:gd name="T49" fmla="*/ 20 h 300"/>
              <a:gd name="T50" fmla="*/ 162 w 246"/>
              <a:gd name="T51" fmla="*/ 22 h 300"/>
              <a:gd name="T52" fmla="*/ 179 w 246"/>
              <a:gd name="T53" fmla="*/ 43 h 300"/>
              <a:gd name="T54" fmla="*/ 41 w 246"/>
              <a:gd name="T55" fmla="*/ 36 h 300"/>
              <a:gd name="T56" fmla="*/ 110 w 246"/>
              <a:gd name="T57" fmla="*/ 20 h 300"/>
              <a:gd name="T58" fmla="*/ 110 w 246"/>
              <a:gd name="T59" fmla="*/ 11 h 300"/>
              <a:gd name="T60" fmla="*/ 190 w 246"/>
              <a:gd name="T61" fmla="*/ 269 h 300"/>
              <a:gd name="T62" fmla="*/ 29 w 246"/>
              <a:gd name="T63" fmla="*/ 59 h 300"/>
              <a:gd name="T64" fmla="*/ 190 w 246"/>
              <a:gd name="T65" fmla="*/ 71 h 300"/>
              <a:gd name="T66" fmla="*/ 200 w 246"/>
              <a:gd name="T67" fmla="*/ 49 h 300"/>
              <a:gd name="T68" fmla="*/ 19 w 246"/>
              <a:gd name="T69" fmla="*/ 278 h 300"/>
              <a:gd name="T70" fmla="*/ 200 w 246"/>
              <a:gd name="T71" fmla="*/ 185 h 300"/>
              <a:gd name="T72" fmla="*/ 190 w 246"/>
              <a:gd name="T73" fmla="*/ 269 h 300"/>
              <a:gd name="T74" fmla="*/ 190 w 246"/>
              <a:gd name="T75" fmla="*/ 133 h 300"/>
              <a:gd name="T76" fmla="*/ 200 w 246"/>
              <a:gd name="T77" fmla="*/ 124 h 300"/>
              <a:gd name="T78" fmla="*/ 215 w 246"/>
              <a:gd name="T79" fmla="*/ 35 h 300"/>
              <a:gd name="T80" fmla="*/ 219 w 246"/>
              <a:gd name="T81" fmla="*/ 22 h 300"/>
              <a:gd name="T82" fmla="*/ 184 w 246"/>
              <a:gd name="T83" fmla="*/ 36 h 300"/>
              <a:gd name="T84" fmla="*/ 208 w 246"/>
              <a:gd name="T85" fmla="*/ 44 h 300"/>
              <a:gd name="T86" fmla="*/ 246 w 246"/>
              <a:gd name="T87" fmla="*/ 41 h 300"/>
              <a:gd name="T88" fmla="*/ 155 w 246"/>
              <a:gd name="T89" fmla="*/ 134 h 300"/>
              <a:gd name="T90" fmla="*/ 156 w 246"/>
              <a:gd name="T91" fmla="*/ 92 h 300"/>
              <a:gd name="T92" fmla="*/ 218 w 246"/>
              <a:gd name="T93" fmla="*/ 41 h 300"/>
              <a:gd name="T94" fmla="*/ 246 w 246"/>
              <a:gd name="T95" fmla="*/ 107 h 300"/>
              <a:gd name="T96" fmla="*/ 155 w 246"/>
              <a:gd name="T97" fmla="*/ 201 h 300"/>
              <a:gd name="T98" fmla="*/ 156 w 246"/>
              <a:gd name="T99" fmla="*/ 159 h 300"/>
              <a:gd name="T100" fmla="*/ 218 w 246"/>
              <a:gd name="T101" fmla="*/ 107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46" h="300">
                <a:moveTo>
                  <a:pt x="43" y="192"/>
                </a:moveTo>
                <a:cubicBezTo>
                  <a:pt x="129" y="192"/>
                  <a:pt x="129" y="192"/>
                  <a:pt x="129" y="192"/>
                </a:cubicBezTo>
                <a:cubicBezTo>
                  <a:pt x="129" y="202"/>
                  <a:pt x="129" y="202"/>
                  <a:pt x="129" y="202"/>
                </a:cubicBezTo>
                <a:cubicBezTo>
                  <a:pt x="43" y="202"/>
                  <a:pt x="43" y="202"/>
                  <a:pt x="43" y="202"/>
                </a:cubicBezTo>
                <a:lnTo>
                  <a:pt x="43" y="192"/>
                </a:lnTo>
                <a:close/>
                <a:moveTo>
                  <a:pt x="129" y="126"/>
                </a:moveTo>
                <a:cubicBezTo>
                  <a:pt x="43" y="126"/>
                  <a:pt x="43" y="126"/>
                  <a:pt x="43" y="126"/>
                </a:cubicBezTo>
                <a:cubicBezTo>
                  <a:pt x="43" y="135"/>
                  <a:pt x="43" y="135"/>
                  <a:pt x="43" y="135"/>
                </a:cubicBezTo>
                <a:cubicBezTo>
                  <a:pt x="129" y="135"/>
                  <a:pt x="129" y="135"/>
                  <a:pt x="129" y="135"/>
                </a:cubicBezTo>
                <a:lnTo>
                  <a:pt x="129" y="126"/>
                </a:lnTo>
                <a:close/>
                <a:moveTo>
                  <a:pt x="208" y="111"/>
                </a:moveTo>
                <a:cubicBezTo>
                  <a:pt x="215" y="101"/>
                  <a:pt x="215" y="101"/>
                  <a:pt x="215" y="101"/>
                </a:cubicBezTo>
                <a:cubicBezTo>
                  <a:pt x="219" y="101"/>
                  <a:pt x="219" y="101"/>
                  <a:pt x="219" y="101"/>
                </a:cubicBezTo>
                <a:cubicBezTo>
                  <a:pt x="219" y="90"/>
                  <a:pt x="219" y="90"/>
                  <a:pt x="219" y="90"/>
                </a:cubicBezTo>
                <a:cubicBezTo>
                  <a:pt x="208" y="106"/>
                  <a:pt x="208" y="106"/>
                  <a:pt x="208" y="106"/>
                </a:cubicBezTo>
                <a:lnTo>
                  <a:pt x="208" y="111"/>
                </a:lnTo>
                <a:close/>
                <a:moveTo>
                  <a:pt x="117" y="92"/>
                </a:moveTo>
                <a:cubicBezTo>
                  <a:pt x="43" y="92"/>
                  <a:pt x="43" y="92"/>
                  <a:pt x="43" y="92"/>
                </a:cubicBezTo>
                <a:cubicBezTo>
                  <a:pt x="43" y="102"/>
                  <a:pt x="43" y="102"/>
                  <a:pt x="43" y="102"/>
                </a:cubicBezTo>
                <a:cubicBezTo>
                  <a:pt x="117" y="102"/>
                  <a:pt x="117" y="102"/>
                  <a:pt x="117" y="102"/>
                </a:cubicBezTo>
                <a:lnTo>
                  <a:pt x="117" y="92"/>
                </a:lnTo>
                <a:close/>
                <a:moveTo>
                  <a:pt x="43" y="235"/>
                </a:moveTo>
                <a:cubicBezTo>
                  <a:pt x="117" y="235"/>
                  <a:pt x="117" y="235"/>
                  <a:pt x="117" y="235"/>
                </a:cubicBezTo>
                <a:cubicBezTo>
                  <a:pt x="117" y="226"/>
                  <a:pt x="117" y="226"/>
                  <a:pt x="117" y="226"/>
                </a:cubicBezTo>
                <a:cubicBezTo>
                  <a:pt x="43" y="226"/>
                  <a:pt x="43" y="226"/>
                  <a:pt x="43" y="226"/>
                </a:cubicBezTo>
                <a:lnTo>
                  <a:pt x="43" y="235"/>
                </a:lnTo>
                <a:close/>
                <a:moveTo>
                  <a:pt x="208" y="287"/>
                </a:moveTo>
                <a:cubicBezTo>
                  <a:pt x="11" y="287"/>
                  <a:pt x="11" y="287"/>
                  <a:pt x="11" y="287"/>
                </a:cubicBezTo>
                <a:cubicBezTo>
                  <a:pt x="11" y="36"/>
                  <a:pt x="11" y="36"/>
                  <a:pt x="11" y="36"/>
                </a:cubicBezTo>
                <a:cubicBezTo>
                  <a:pt x="35" y="36"/>
                  <a:pt x="35" y="36"/>
                  <a:pt x="35" y="36"/>
                </a:cubicBezTo>
                <a:cubicBezTo>
                  <a:pt x="37" y="31"/>
                  <a:pt x="40" y="26"/>
                  <a:pt x="44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300"/>
                  <a:pt x="0" y="300"/>
                  <a:pt x="0" y="300"/>
                </a:cubicBezTo>
                <a:cubicBezTo>
                  <a:pt x="219" y="300"/>
                  <a:pt x="219" y="300"/>
                  <a:pt x="219" y="300"/>
                </a:cubicBezTo>
                <a:cubicBezTo>
                  <a:pt x="219" y="157"/>
                  <a:pt x="219" y="157"/>
                  <a:pt x="219" y="157"/>
                </a:cubicBezTo>
                <a:cubicBezTo>
                  <a:pt x="208" y="173"/>
                  <a:pt x="208" y="173"/>
                  <a:pt x="208" y="173"/>
                </a:cubicBezTo>
                <a:lnTo>
                  <a:pt x="208" y="287"/>
                </a:lnTo>
                <a:close/>
                <a:moveTo>
                  <a:pt x="117" y="159"/>
                </a:moveTo>
                <a:cubicBezTo>
                  <a:pt x="43" y="159"/>
                  <a:pt x="43" y="159"/>
                  <a:pt x="43" y="159"/>
                </a:cubicBezTo>
                <a:cubicBezTo>
                  <a:pt x="43" y="169"/>
                  <a:pt x="43" y="169"/>
                  <a:pt x="43" y="169"/>
                </a:cubicBezTo>
                <a:cubicBezTo>
                  <a:pt x="117" y="169"/>
                  <a:pt x="117" y="169"/>
                  <a:pt x="117" y="169"/>
                </a:cubicBezTo>
                <a:lnTo>
                  <a:pt x="117" y="159"/>
                </a:lnTo>
                <a:close/>
                <a:moveTo>
                  <a:pt x="41" y="36"/>
                </a:moveTo>
                <a:cubicBezTo>
                  <a:pt x="43" y="29"/>
                  <a:pt x="50" y="25"/>
                  <a:pt x="57" y="22"/>
                </a:cubicBezTo>
                <a:cubicBezTo>
                  <a:pt x="63" y="21"/>
                  <a:pt x="71" y="20"/>
                  <a:pt x="77" y="20"/>
                </a:cubicBezTo>
                <a:cubicBezTo>
                  <a:pt x="80" y="20"/>
                  <a:pt x="83" y="20"/>
                  <a:pt x="86" y="20"/>
                </a:cubicBezTo>
                <a:cubicBezTo>
                  <a:pt x="87" y="20"/>
                  <a:pt x="88" y="20"/>
                  <a:pt x="89" y="20"/>
                </a:cubicBezTo>
                <a:cubicBezTo>
                  <a:pt x="89" y="9"/>
                  <a:pt x="98" y="0"/>
                  <a:pt x="110" y="0"/>
                </a:cubicBezTo>
                <a:cubicBezTo>
                  <a:pt x="121" y="0"/>
                  <a:pt x="130" y="9"/>
                  <a:pt x="130" y="20"/>
                </a:cubicBezTo>
                <a:cubicBezTo>
                  <a:pt x="131" y="20"/>
                  <a:pt x="132" y="20"/>
                  <a:pt x="133" y="20"/>
                </a:cubicBezTo>
                <a:cubicBezTo>
                  <a:pt x="136" y="20"/>
                  <a:pt x="139" y="20"/>
                  <a:pt x="142" y="20"/>
                </a:cubicBezTo>
                <a:cubicBezTo>
                  <a:pt x="149" y="20"/>
                  <a:pt x="156" y="21"/>
                  <a:pt x="162" y="22"/>
                </a:cubicBezTo>
                <a:cubicBezTo>
                  <a:pt x="170" y="25"/>
                  <a:pt x="176" y="29"/>
                  <a:pt x="178" y="36"/>
                </a:cubicBezTo>
                <a:cubicBezTo>
                  <a:pt x="179" y="38"/>
                  <a:pt x="179" y="41"/>
                  <a:pt x="179" y="43"/>
                </a:cubicBezTo>
                <a:cubicBezTo>
                  <a:pt x="145" y="43"/>
                  <a:pt x="74" y="43"/>
                  <a:pt x="40" y="43"/>
                </a:cubicBezTo>
                <a:cubicBezTo>
                  <a:pt x="40" y="41"/>
                  <a:pt x="41" y="38"/>
                  <a:pt x="41" y="36"/>
                </a:cubicBezTo>
                <a:close/>
                <a:moveTo>
                  <a:pt x="99" y="20"/>
                </a:moveTo>
                <a:cubicBezTo>
                  <a:pt x="103" y="20"/>
                  <a:pt x="106" y="20"/>
                  <a:pt x="110" y="20"/>
                </a:cubicBezTo>
                <a:cubicBezTo>
                  <a:pt x="113" y="20"/>
                  <a:pt x="116" y="20"/>
                  <a:pt x="120" y="20"/>
                </a:cubicBezTo>
                <a:cubicBezTo>
                  <a:pt x="119" y="15"/>
                  <a:pt x="115" y="11"/>
                  <a:pt x="110" y="11"/>
                </a:cubicBezTo>
                <a:cubicBezTo>
                  <a:pt x="104" y="11"/>
                  <a:pt x="100" y="15"/>
                  <a:pt x="99" y="20"/>
                </a:cubicBezTo>
                <a:close/>
                <a:moveTo>
                  <a:pt x="190" y="269"/>
                </a:moveTo>
                <a:cubicBezTo>
                  <a:pt x="29" y="269"/>
                  <a:pt x="29" y="269"/>
                  <a:pt x="29" y="269"/>
                </a:cubicBezTo>
                <a:cubicBezTo>
                  <a:pt x="29" y="59"/>
                  <a:pt x="29" y="59"/>
                  <a:pt x="29" y="59"/>
                </a:cubicBezTo>
                <a:cubicBezTo>
                  <a:pt x="190" y="59"/>
                  <a:pt x="190" y="59"/>
                  <a:pt x="190" y="59"/>
                </a:cubicBezTo>
                <a:cubicBezTo>
                  <a:pt x="190" y="71"/>
                  <a:pt x="190" y="71"/>
                  <a:pt x="190" y="71"/>
                </a:cubicBezTo>
                <a:cubicBezTo>
                  <a:pt x="200" y="57"/>
                  <a:pt x="200" y="57"/>
                  <a:pt x="200" y="57"/>
                </a:cubicBezTo>
                <a:cubicBezTo>
                  <a:pt x="200" y="49"/>
                  <a:pt x="200" y="49"/>
                  <a:pt x="200" y="49"/>
                </a:cubicBezTo>
                <a:cubicBezTo>
                  <a:pt x="19" y="49"/>
                  <a:pt x="19" y="49"/>
                  <a:pt x="19" y="49"/>
                </a:cubicBezTo>
                <a:cubicBezTo>
                  <a:pt x="19" y="278"/>
                  <a:pt x="19" y="278"/>
                  <a:pt x="19" y="278"/>
                </a:cubicBezTo>
                <a:cubicBezTo>
                  <a:pt x="200" y="278"/>
                  <a:pt x="200" y="278"/>
                  <a:pt x="200" y="278"/>
                </a:cubicBezTo>
                <a:cubicBezTo>
                  <a:pt x="200" y="185"/>
                  <a:pt x="200" y="185"/>
                  <a:pt x="200" y="185"/>
                </a:cubicBezTo>
                <a:cubicBezTo>
                  <a:pt x="190" y="199"/>
                  <a:pt x="190" y="199"/>
                  <a:pt x="190" y="199"/>
                </a:cubicBezTo>
                <a:lnTo>
                  <a:pt x="190" y="269"/>
                </a:lnTo>
                <a:close/>
                <a:moveTo>
                  <a:pt x="200" y="119"/>
                </a:moveTo>
                <a:cubicBezTo>
                  <a:pt x="190" y="133"/>
                  <a:pt x="190" y="133"/>
                  <a:pt x="190" y="133"/>
                </a:cubicBezTo>
                <a:cubicBezTo>
                  <a:pt x="190" y="138"/>
                  <a:pt x="190" y="138"/>
                  <a:pt x="190" y="138"/>
                </a:cubicBezTo>
                <a:cubicBezTo>
                  <a:pt x="200" y="124"/>
                  <a:pt x="200" y="124"/>
                  <a:pt x="200" y="124"/>
                </a:cubicBezTo>
                <a:lnTo>
                  <a:pt x="200" y="119"/>
                </a:lnTo>
                <a:close/>
                <a:moveTo>
                  <a:pt x="215" y="35"/>
                </a:moveTo>
                <a:cubicBezTo>
                  <a:pt x="219" y="35"/>
                  <a:pt x="219" y="35"/>
                  <a:pt x="219" y="35"/>
                </a:cubicBezTo>
                <a:cubicBezTo>
                  <a:pt x="219" y="22"/>
                  <a:pt x="219" y="22"/>
                  <a:pt x="219" y="22"/>
                </a:cubicBezTo>
                <a:cubicBezTo>
                  <a:pt x="175" y="22"/>
                  <a:pt x="175" y="22"/>
                  <a:pt x="175" y="22"/>
                </a:cubicBezTo>
                <a:cubicBezTo>
                  <a:pt x="179" y="26"/>
                  <a:pt x="182" y="30"/>
                  <a:pt x="184" y="36"/>
                </a:cubicBezTo>
                <a:cubicBezTo>
                  <a:pt x="208" y="36"/>
                  <a:pt x="208" y="36"/>
                  <a:pt x="208" y="36"/>
                </a:cubicBezTo>
                <a:cubicBezTo>
                  <a:pt x="208" y="44"/>
                  <a:pt x="208" y="44"/>
                  <a:pt x="208" y="44"/>
                </a:cubicBezTo>
                <a:lnTo>
                  <a:pt x="215" y="35"/>
                </a:lnTo>
                <a:close/>
                <a:moveTo>
                  <a:pt x="246" y="41"/>
                </a:moveTo>
                <a:cubicBezTo>
                  <a:pt x="182" y="134"/>
                  <a:pt x="182" y="134"/>
                  <a:pt x="182" y="134"/>
                </a:cubicBezTo>
                <a:cubicBezTo>
                  <a:pt x="155" y="134"/>
                  <a:pt x="155" y="134"/>
                  <a:pt x="155" y="134"/>
                </a:cubicBezTo>
                <a:cubicBezTo>
                  <a:pt x="129" y="92"/>
                  <a:pt x="129" y="92"/>
                  <a:pt x="129" y="92"/>
                </a:cubicBezTo>
                <a:cubicBezTo>
                  <a:pt x="156" y="92"/>
                  <a:pt x="156" y="92"/>
                  <a:pt x="156" y="92"/>
                </a:cubicBezTo>
                <a:cubicBezTo>
                  <a:pt x="169" y="113"/>
                  <a:pt x="169" y="113"/>
                  <a:pt x="169" y="113"/>
                </a:cubicBezTo>
                <a:cubicBezTo>
                  <a:pt x="218" y="41"/>
                  <a:pt x="218" y="41"/>
                  <a:pt x="218" y="41"/>
                </a:cubicBezTo>
                <a:lnTo>
                  <a:pt x="246" y="41"/>
                </a:lnTo>
                <a:close/>
                <a:moveTo>
                  <a:pt x="246" y="107"/>
                </a:moveTo>
                <a:cubicBezTo>
                  <a:pt x="182" y="201"/>
                  <a:pt x="182" y="201"/>
                  <a:pt x="182" y="201"/>
                </a:cubicBezTo>
                <a:cubicBezTo>
                  <a:pt x="155" y="201"/>
                  <a:pt x="155" y="201"/>
                  <a:pt x="155" y="201"/>
                </a:cubicBezTo>
                <a:cubicBezTo>
                  <a:pt x="129" y="159"/>
                  <a:pt x="129" y="159"/>
                  <a:pt x="129" y="159"/>
                </a:cubicBezTo>
                <a:cubicBezTo>
                  <a:pt x="156" y="159"/>
                  <a:pt x="156" y="159"/>
                  <a:pt x="156" y="159"/>
                </a:cubicBezTo>
                <a:cubicBezTo>
                  <a:pt x="169" y="180"/>
                  <a:pt x="169" y="180"/>
                  <a:pt x="169" y="180"/>
                </a:cubicBezTo>
                <a:cubicBezTo>
                  <a:pt x="218" y="107"/>
                  <a:pt x="218" y="107"/>
                  <a:pt x="218" y="107"/>
                </a:cubicBezTo>
                <a:lnTo>
                  <a:pt x="246" y="107"/>
                </a:lnTo>
                <a:close/>
              </a:path>
            </a:pathLst>
          </a:custGeom>
          <a:solidFill>
            <a:srgbClr val="A9A9A9"/>
          </a:solidFill>
          <a:ln>
            <a:noFill/>
          </a:ln>
        </p:spPr>
        <p:txBody>
          <a:bodyPr vert="horz" wrap="square" lIns="77421" tIns="38710" rIns="77421" bIns="38710" numCol="1" anchor="t" anchorCtr="0" compatLnSpc="1"/>
          <a:lstStyle/>
          <a:p>
            <a:pPr defTabSz="1219200"/>
            <a:endParaRPr lang="en-US" sz="1505">
              <a:solidFill>
                <a:prstClr val="black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100" fill="hold"/>
                                        <p:tgtEl>
                                          <p:spTgt spid="6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" dur="200" fill="hold"/>
                                        <p:tgtEl>
                                          <p:spTgt spid="6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6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4" dur="100" fill="hold"/>
                                        <p:tgtEl>
                                          <p:spTgt spid="6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6" dur="200" fill="hold"/>
                                        <p:tgtEl>
                                          <p:spTgt spid="6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3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8" dur="100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4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30" dur="200" fill="hold"/>
                                        <p:tgtEl>
                                          <p:spTgt spid="6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7" dur="100" fill="hold"/>
                                        <p:tgtEl>
                                          <p:spTgt spid="6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9" dur="200" fill="hold"/>
                                        <p:tgtEl>
                                          <p:spTgt spid="69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6" presetClass="emph" presetSubtype="0" fill="hold" grpId="3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41" dur="100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6" presetClass="emph" presetSubtype="0" fill="hold" grpId="4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3" dur="200" fill="hold"/>
                                        <p:tgtEl>
                                          <p:spTgt spid="6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50" dur="100" fill="hold"/>
                                        <p:tgtEl>
                                          <p:spTgt spid="7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52" dur="200" fill="hold"/>
                                        <p:tgtEl>
                                          <p:spTgt spid="70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" presetClass="emph" presetSubtype="0" fill="hold" grpId="3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54" dur="100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4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56" dur="200" fill="hold"/>
                                        <p:tgtEl>
                                          <p:spTgt spid="70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66" grpId="2" animBg="1"/>
      <p:bldP spid="66" grpId="3" animBg="1"/>
      <p:bldP spid="66" grpId="4" animBg="1"/>
      <p:bldP spid="67" grpId="0"/>
      <p:bldP spid="68" grpId="0" animBg="1"/>
      <p:bldP spid="68" grpId="1" animBg="1"/>
      <p:bldP spid="68" grpId="2" animBg="1"/>
      <p:bldP spid="68" grpId="3" animBg="1"/>
      <p:bldP spid="68" grpId="4" animBg="1"/>
      <p:bldP spid="69" grpId="0" animBg="1"/>
      <p:bldP spid="69" grpId="1" animBg="1"/>
      <p:bldP spid="69" grpId="2" animBg="1"/>
      <p:bldP spid="69" grpId="3" animBg="1"/>
      <p:bldP spid="69" grpId="4" animBg="1"/>
      <p:bldP spid="70" grpId="0" animBg="1"/>
      <p:bldP spid="70" grpId="1" animBg="1"/>
      <p:bldP spid="70" grpId="2" animBg="1"/>
      <p:bldP spid="70" grpId="3" animBg="1"/>
      <p:bldP spid="70" grpId="4" animBg="1"/>
      <p:bldP spid="71" grpId="0"/>
      <p:bldP spid="72" grpId="0"/>
      <p:bldP spid="73" grpId="0"/>
      <p:bldP spid="86" grpId="0" animBg="1"/>
      <p:bldP spid="87" grpId="0" animBg="1"/>
      <p:bldP spid="9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-16173" y="6686550"/>
            <a:ext cx="12224346" cy="190500"/>
            <a:chOff x="-51678" y="0"/>
            <a:chExt cx="8210520" cy="190500"/>
          </a:xfrm>
        </p:grpSpPr>
        <p:sp>
          <p:nvSpPr>
            <p:cNvPr id="3" name="矩形 2"/>
            <p:cNvSpPr/>
            <p:nvPr/>
          </p:nvSpPr>
          <p:spPr>
            <a:xfrm>
              <a:off x="-51678" y="0"/>
              <a:ext cx="1388844" cy="190500"/>
            </a:xfrm>
            <a:prstGeom prst="rect">
              <a:avLst/>
            </a:prstGeom>
            <a:solidFill>
              <a:srgbClr val="102E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337166" y="0"/>
              <a:ext cx="1388844" cy="190500"/>
            </a:xfrm>
            <a:prstGeom prst="rect">
              <a:avLst/>
            </a:prstGeom>
            <a:solidFill>
              <a:srgbClr val="075A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685162" y="0"/>
              <a:ext cx="1388844" cy="190500"/>
            </a:xfrm>
            <a:prstGeom prst="rect">
              <a:avLst/>
            </a:prstGeom>
            <a:solidFill>
              <a:srgbClr val="0077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046774" y="0"/>
              <a:ext cx="1388844" cy="190500"/>
            </a:xfrm>
            <a:prstGeom prst="rect">
              <a:avLst/>
            </a:prstGeom>
            <a:solidFill>
              <a:srgbClr val="29A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408386" y="0"/>
              <a:ext cx="1388844" cy="190500"/>
            </a:xfrm>
            <a:prstGeom prst="rect">
              <a:avLst/>
            </a:prstGeom>
            <a:solidFill>
              <a:srgbClr val="50BB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769998" y="0"/>
              <a:ext cx="1388844" cy="190500"/>
            </a:xfrm>
            <a:prstGeom prst="rect">
              <a:avLst/>
            </a:prstGeom>
            <a:solidFill>
              <a:srgbClr val="88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 flipH="1">
            <a:off x="-16173" y="0"/>
            <a:ext cx="12224346" cy="190500"/>
            <a:chOff x="-51678" y="0"/>
            <a:chExt cx="8210520" cy="190500"/>
          </a:xfrm>
        </p:grpSpPr>
        <p:sp>
          <p:nvSpPr>
            <p:cNvPr id="21" name="矩形 20"/>
            <p:cNvSpPr/>
            <p:nvPr/>
          </p:nvSpPr>
          <p:spPr>
            <a:xfrm>
              <a:off x="-51678" y="0"/>
              <a:ext cx="1388844" cy="190500"/>
            </a:xfrm>
            <a:prstGeom prst="rect">
              <a:avLst/>
            </a:prstGeom>
            <a:solidFill>
              <a:srgbClr val="102E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337166" y="0"/>
              <a:ext cx="1388844" cy="190500"/>
            </a:xfrm>
            <a:prstGeom prst="rect">
              <a:avLst/>
            </a:prstGeom>
            <a:solidFill>
              <a:srgbClr val="075A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685162" y="0"/>
              <a:ext cx="1388844" cy="190500"/>
            </a:xfrm>
            <a:prstGeom prst="rect">
              <a:avLst/>
            </a:prstGeom>
            <a:solidFill>
              <a:srgbClr val="0077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4046774" y="0"/>
              <a:ext cx="1388844" cy="190500"/>
            </a:xfrm>
            <a:prstGeom prst="rect">
              <a:avLst/>
            </a:prstGeom>
            <a:solidFill>
              <a:srgbClr val="29A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5408386" y="0"/>
              <a:ext cx="1388844" cy="190500"/>
            </a:xfrm>
            <a:prstGeom prst="rect">
              <a:avLst/>
            </a:prstGeom>
            <a:solidFill>
              <a:srgbClr val="50BB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6769998" y="0"/>
              <a:ext cx="1388844" cy="190500"/>
            </a:xfrm>
            <a:prstGeom prst="rect">
              <a:avLst/>
            </a:prstGeom>
            <a:solidFill>
              <a:srgbClr val="88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3853607" y="1454310"/>
            <a:ext cx="4456876" cy="1967654"/>
            <a:chOff x="3034220" y="1108578"/>
            <a:chExt cx="3342657" cy="1494285"/>
          </a:xfrm>
        </p:grpSpPr>
        <p:sp>
          <p:nvSpPr>
            <p:cNvPr id="57" name="圆角矩形 56"/>
            <p:cNvSpPr/>
            <p:nvPr/>
          </p:nvSpPr>
          <p:spPr>
            <a:xfrm>
              <a:off x="3034220" y="1108578"/>
              <a:ext cx="3342657" cy="1494285"/>
            </a:xfrm>
            <a:prstGeom prst="roundRect">
              <a:avLst/>
            </a:prstGeom>
            <a:gradFill flip="none" rotWithShape="1">
              <a:gsLst>
                <a:gs pos="45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18000000" scaled="0"/>
              <a:tileRect/>
            </a:gradFill>
            <a:ln w="635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17400000" scaled="0"/>
              </a:gradFill>
              <a:prstDash val="solid"/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8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58" name="TextBox 26"/>
            <p:cNvSpPr txBox="1"/>
            <p:nvPr/>
          </p:nvSpPr>
          <p:spPr>
            <a:xfrm flipH="1">
              <a:off x="4166760" y="1527344"/>
              <a:ext cx="981302" cy="377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2800" b="0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 Rounded MT Bold" pitchFamily="34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635" b="1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rial Rounded MT Bold" pitchFamily="34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0" name="圆角矩形 59"/>
          <p:cNvSpPr/>
          <p:nvPr/>
        </p:nvSpPr>
        <p:spPr>
          <a:xfrm>
            <a:off x="3853815" y="3672205"/>
            <a:ext cx="4457065" cy="1967865"/>
          </a:xfrm>
          <a:prstGeom prst="roundRect">
            <a:avLst/>
          </a:prstGeom>
          <a:gradFill flip="none" rotWithShape="1">
            <a:gsLst>
              <a:gs pos="4500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18000000" scaled="0"/>
            <a:tileRect/>
          </a:gradFill>
          <a:ln w="635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17400000" scaled="0"/>
            </a:gradFill>
            <a:prstDash val="solid"/>
          </a:ln>
          <a:effectLst>
            <a:outerShdw blurRad="152400" dist="38100" dir="8100000" algn="tr" rotWithShape="0">
              <a:prstClr val="black">
                <a:alpha val="34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80" b="0" i="0" u="none" strike="noStrike" kern="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1116927" y="1593142"/>
            <a:ext cx="3753159" cy="1656973"/>
          </a:xfrm>
          <a:prstGeom prst="roundRect">
            <a:avLst/>
          </a:prstGeom>
          <a:solidFill>
            <a:srgbClr val="9AD3C3"/>
          </a:solidFill>
          <a:ln w="25400" cap="flat" cmpd="sng" algn="ctr">
            <a:noFill/>
            <a:prstDash val="solid"/>
          </a:ln>
          <a:effectLst>
            <a:outerShdw blurRad="215900" dist="152400" dir="2700000" algn="tl" rotWithShape="0">
              <a:prstClr val="black">
                <a:alpha val="18000"/>
              </a:prstClr>
            </a:outerShdw>
          </a:effectLst>
        </p:spPr>
        <p:txBody>
          <a:bodyPr lIns="121370" tIns="60685" rIns="121370" bIns="60685"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7064822" y="1593142"/>
            <a:ext cx="3753159" cy="1656973"/>
          </a:xfrm>
          <a:prstGeom prst="roundRect">
            <a:avLst/>
          </a:prstGeom>
          <a:solidFill>
            <a:srgbClr val="65BDBC"/>
          </a:solidFill>
          <a:ln w="25400" cap="flat" cmpd="sng" algn="ctr">
            <a:noFill/>
            <a:prstDash val="solid"/>
          </a:ln>
          <a:effectLst>
            <a:outerShdw blurRad="215900" dist="152400" dir="2700000" algn="tl" rotWithShape="0">
              <a:prstClr val="black">
                <a:alpha val="18000"/>
              </a:prstClr>
            </a:outerShdw>
          </a:effectLst>
        </p:spPr>
        <p:txBody>
          <a:bodyPr lIns="121370" tIns="60685" rIns="121370" bIns="60685"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1116927" y="3827831"/>
            <a:ext cx="3753159" cy="1656973"/>
          </a:xfrm>
          <a:prstGeom prst="roundRect">
            <a:avLst/>
          </a:prstGeom>
          <a:solidFill>
            <a:srgbClr val="00688D"/>
          </a:solidFill>
          <a:ln w="25400" cap="flat" cmpd="sng" algn="ctr">
            <a:noFill/>
            <a:prstDash val="solid"/>
          </a:ln>
          <a:effectLst>
            <a:outerShdw blurRad="215900" dist="152400" dir="2700000" algn="tl" rotWithShape="0">
              <a:prstClr val="black">
                <a:alpha val="18000"/>
              </a:prstClr>
            </a:outerShdw>
          </a:effectLst>
        </p:spPr>
        <p:txBody>
          <a:bodyPr lIns="121370" tIns="60685" rIns="121370" bIns="60685"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7064822" y="3827831"/>
            <a:ext cx="3753159" cy="1656973"/>
          </a:xfrm>
          <a:prstGeom prst="roundRect">
            <a:avLst/>
          </a:prstGeom>
          <a:solidFill>
            <a:srgbClr val="13A0A0"/>
          </a:solidFill>
          <a:ln w="25400" cap="flat" cmpd="sng" algn="ctr">
            <a:noFill/>
            <a:prstDash val="solid"/>
          </a:ln>
          <a:effectLst>
            <a:outerShdw blurRad="215900" dist="152400" dir="2700000" algn="tl" rotWithShape="0">
              <a:prstClr val="black">
                <a:alpha val="18000"/>
              </a:prstClr>
            </a:outerShdw>
          </a:effectLst>
        </p:spPr>
        <p:txBody>
          <a:bodyPr lIns="121370" tIns="60685" rIns="121370" bIns="60685"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1195522" y="1696701"/>
            <a:ext cx="3041351" cy="2055030"/>
            <a:chOff x="971600" y="1305195"/>
            <a:chExt cx="2281014" cy="1560640"/>
          </a:xfrm>
        </p:grpSpPr>
        <p:sp>
          <p:nvSpPr>
            <p:cNvPr id="67" name="圆角矩形 66"/>
            <p:cNvSpPr/>
            <p:nvPr/>
          </p:nvSpPr>
          <p:spPr>
            <a:xfrm>
              <a:off x="971600" y="1305195"/>
              <a:ext cx="2281014" cy="1101053"/>
            </a:xfrm>
            <a:prstGeom prst="roundRect">
              <a:avLst/>
            </a:prstGeom>
            <a:gradFill flip="none" rotWithShape="1">
              <a:gsLst>
                <a:gs pos="45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18000000" scaled="0"/>
              <a:tileRect/>
            </a:gradFill>
            <a:ln w="635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17400000" scaled="0"/>
              </a:gradFill>
              <a:prstDash val="solid"/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8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68" name="TextBox 36"/>
            <p:cNvSpPr txBox="1"/>
            <p:nvPr/>
          </p:nvSpPr>
          <p:spPr>
            <a:xfrm>
              <a:off x="1040620" y="1394055"/>
              <a:ext cx="2149561" cy="147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1219200">
                <a:lnSpc>
                  <a:spcPct val="150000"/>
                </a:lnSpc>
                <a:defRPr/>
              </a:pPr>
              <a:r>
                <a:rPr kumimoji="0" 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超时未接单总订单</a:t>
              </a:r>
              <a:endParaRPr kumimoji="0" 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lvl="0" algn="ctr" defTabSz="1219200">
                <a:lnSpc>
                  <a:spcPct val="150000"/>
                </a:lnSpc>
                <a:defRPr/>
              </a:pPr>
              <a:r>
                <a:rPr lang="en-US" altLang="zh-CN" sz="2800" kern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90</a:t>
              </a:r>
              <a:endPara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lvl="0" algn="ctr" defTabSz="1219200">
                <a:lnSpc>
                  <a:spcPct val="150000"/>
                </a:lnSpc>
                <a:defRPr/>
              </a:pPr>
              <a:endParaRPr kumimoji="0" 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lvl="0" algn="ctr" defTabSz="1219200">
                <a:lnSpc>
                  <a:spcPct val="150000"/>
                </a:lnSpc>
                <a:defRPr/>
              </a:pPr>
              <a:endPara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1195522" y="3902814"/>
            <a:ext cx="3050539" cy="1449852"/>
            <a:chOff x="971600" y="3002273"/>
            <a:chExt cx="2287905" cy="1101053"/>
          </a:xfrm>
        </p:grpSpPr>
        <p:sp>
          <p:nvSpPr>
            <p:cNvPr id="70" name="圆角矩形 69"/>
            <p:cNvSpPr/>
            <p:nvPr/>
          </p:nvSpPr>
          <p:spPr>
            <a:xfrm>
              <a:off x="971600" y="3002273"/>
              <a:ext cx="2281014" cy="1101053"/>
            </a:xfrm>
            <a:prstGeom prst="roundRect">
              <a:avLst/>
            </a:prstGeom>
            <a:gradFill flip="none" rotWithShape="1">
              <a:gsLst>
                <a:gs pos="45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18000000" scaled="0"/>
              <a:tileRect/>
            </a:gradFill>
            <a:ln w="635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17400000" scaled="0"/>
              </a:gradFill>
              <a:prstDash val="solid"/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8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71" name="TextBox 39"/>
            <p:cNvSpPr txBox="1"/>
            <p:nvPr/>
          </p:nvSpPr>
          <p:spPr>
            <a:xfrm>
              <a:off x="1040656" y="3145497"/>
              <a:ext cx="2218849" cy="770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kern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开始营业</a:t>
              </a:r>
              <a:r>
                <a:rPr lang="en-US" altLang="zh-CN" sz="2000" b="1" kern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15</a:t>
              </a:r>
              <a:r>
                <a:rPr lang="zh-CN" altLang="en-US" sz="2000" b="1" kern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分钟后未处理预定单  </a:t>
              </a:r>
              <a:r>
                <a:rPr lang="en-US" altLang="zh-CN" sz="2000" b="1" kern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19   21%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 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7517788" y="1696701"/>
            <a:ext cx="3284015" cy="1449853"/>
            <a:chOff x="5782357" y="1305195"/>
            <a:chExt cx="2463011" cy="1101053"/>
          </a:xfrm>
        </p:grpSpPr>
        <p:sp>
          <p:nvSpPr>
            <p:cNvPr id="73" name="圆角矩形 72"/>
            <p:cNvSpPr/>
            <p:nvPr/>
          </p:nvSpPr>
          <p:spPr>
            <a:xfrm>
              <a:off x="5782357" y="1305195"/>
              <a:ext cx="2463011" cy="1101053"/>
            </a:xfrm>
            <a:prstGeom prst="roundRect">
              <a:avLst/>
            </a:prstGeom>
            <a:gradFill flip="none" rotWithShape="1">
              <a:gsLst>
                <a:gs pos="45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18000000" scaled="0"/>
              <a:tileRect/>
            </a:gradFill>
            <a:ln w="635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17400000" scaled="0"/>
              </a:gradFill>
              <a:prstDash val="solid"/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8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74" name="TextBox 42"/>
            <p:cNvSpPr txBox="1"/>
            <p:nvPr/>
          </p:nvSpPr>
          <p:spPr>
            <a:xfrm>
              <a:off x="5928365" y="1419622"/>
              <a:ext cx="2211995" cy="770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超时未处理，系统自动退款   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3    3.3%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7517788" y="3931389"/>
            <a:ext cx="3284015" cy="1449852"/>
            <a:chOff x="5782357" y="3002273"/>
            <a:chExt cx="2463011" cy="1101053"/>
          </a:xfrm>
        </p:grpSpPr>
        <p:sp>
          <p:nvSpPr>
            <p:cNvPr id="76" name="圆角矩形 75"/>
            <p:cNvSpPr/>
            <p:nvPr/>
          </p:nvSpPr>
          <p:spPr>
            <a:xfrm>
              <a:off x="5782357" y="3002273"/>
              <a:ext cx="2463011" cy="1101053"/>
            </a:xfrm>
            <a:prstGeom prst="roundRect">
              <a:avLst/>
            </a:prstGeom>
            <a:gradFill flip="none" rotWithShape="1">
              <a:gsLst>
                <a:gs pos="45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18000000" scaled="0"/>
              <a:tileRect/>
            </a:gradFill>
            <a:ln w="635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17400000" scaled="0"/>
              </a:gradFill>
              <a:prstDash val="solid"/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8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77" name="TextBox 45"/>
            <p:cNvSpPr txBox="1"/>
            <p:nvPr/>
          </p:nvSpPr>
          <p:spPr>
            <a:xfrm>
              <a:off x="5914698" y="3145435"/>
              <a:ext cx="2225662" cy="770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sz="2000" b="1" kern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下单超时未确认，系统自动处理 </a:t>
              </a:r>
              <a:r>
                <a:rPr lang="en-US" altLang="zh-CN" sz="2000" b="1" kern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68   75.6%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 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95250" y="226368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dirty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软雅黑" panose="020B0503020204020204" pitchFamily="34" charset="-122"/>
              </a:rPr>
              <a:t>超时未接单</a:t>
            </a:r>
            <a:endParaRPr lang="zh-CN" altLang="en-US" sz="2400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21" y="19050"/>
            <a:ext cx="12188951" cy="685800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-16173" y="6686550"/>
            <a:ext cx="12224346" cy="190500"/>
            <a:chOff x="-51678" y="0"/>
            <a:chExt cx="8210520" cy="190500"/>
          </a:xfrm>
        </p:grpSpPr>
        <p:sp>
          <p:nvSpPr>
            <p:cNvPr id="3" name="矩形 2"/>
            <p:cNvSpPr/>
            <p:nvPr/>
          </p:nvSpPr>
          <p:spPr>
            <a:xfrm>
              <a:off x="-51678" y="0"/>
              <a:ext cx="1388844" cy="190500"/>
            </a:xfrm>
            <a:prstGeom prst="rect">
              <a:avLst/>
            </a:prstGeom>
            <a:solidFill>
              <a:srgbClr val="102E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337166" y="0"/>
              <a:ext cx="1388844" cy="190500"/>
            </a:xfrm>
            <a:prstGeom prst="rect">
              <a:avLst/>
            </a:prstGeom>
            <a:solidFill>
              <a:srgbClr val="075A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685162" y="0"/>
              <a:ext cx="1388844" cy="190500"/>
            </a:xfrm>
            <a:prstGeom prst="rect">
              <a:avLst/>
            </a:prstGeom>
            <a:solidFill>
              <a:srgbClr val="0077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046774" y="0"/>
              <a:ext cx="1388844" cy="190500"/>
            </a:xfrm>
            <a:prstGeom prst="rect">
              <a:avLst/>
            </a:prstGeom>
            <a:solidFill>
              <a:srgbClr val="29A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408386" y="0"/>
              <a:ext cx="1388844" cy="190500"/>
            </a:xfrm>
            <a:prstGeom prst="rect">
              <a:avLst/>
            </a:prstGeom>
            <a:solidFill>
              <a:srgbClr val="50BB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769998" y="0"/>
              <a:ext cx="1388844" cy="190500"/>
            </a:xfrm>
            <a:prstGeom prst="rect">
              <a:avLst/>
            </a:prstGeom>
            <a:solidFill>
              <a:srgbClr val="88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 flipH="1">
            <a:off x="-16173" y="0"/>
            <a:ext cx="12224346" cy="190500"/>
            <a:chOff x="-51678" y="0"/>
            <a:chExt cx="8210520" cy="190500"/>
          </a:xfrm>
        </p:grpSpPr>
        <p:sp>
          <p:nvSpPr>
            <p:cNvPr id="21" name="矩形 20"/>
            <p:cNvSpPr/>
            <p:nvPr/>
          </p:nvSpPr>
          <p:spPr>
            <a:xfrm>
              <a:off x="-51678" y="0"/>
              <a:ext cx="1388844" cy="190500"/>
            </a:xfrm>
            <a:prstGeom prst="rect">
              <a:avLst/>
            </a:prstGeom>
            <a:solidFill>
              <a:srgbClr val="102E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337166" y="0"/>
              <a:ext cx="1388844" cy="190500"/>
            </a:xfrm>
            <a:prstGeom prst="rect">
              <a:avLst/>
            </a:prstGeom>
            <a:solidFill>
              <a:srgbClr val="075A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685162" y="0"/>
              <a:ext cx="1388844" cy="190500"/>
            </a:xfrm>
            <a:prstGeom prst="rect">
              <a:avLst/>
            </a:prstGeom>
            <a:solidFill>
              <a:srgbClr val="0077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4046774" y="0"/>
              <a:ext cx="1388844" cy="190500"/>
            </a:xfrm>
            <a:prstGeom prst="rect">
              <a:avLst/>
            </a:prstGeom>
            <a:solidFill>
              <a:srgbClr val="29A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5408386" y="0"/>
              <a:ext cx="1388844" cy="190500"/>
            </a:xfrm>
            <a:prstGeom prst="rect">
              <a:avLst/>
            </a:prstGeom>
            <a:solidFill>
              <a:srgbClr val="50BB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6769998" y="0"/>
              <a:ext cx="1388844" cy="190500"/>
            </a:xfrm>
            <a:prstGeom prst="rect">
              <a:avLst/>
            </a:prstGeom>
            <a:solidFill>
              <a:srgbClr val="88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305435" y="190808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dirty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软雅黑" panose="020B0503020204020204" pitchFamily="34" charset="-122"/>
              </a:rPr>
              <a:t>商家拒单</a:t>
            </a:r>
            <a:endParaRPr lang="zh-CN" altLang="en-US" sz="2400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96" name="Freeform 6"/>
          <p:cNvSpPr/>
          <p:nvPr/>
        </p:nvSpPr>
        <p:spPr bwMode="auto">
          <a:xfrm>
            <a:off x="518238" y="813940"/>
            <a:ext cx="1271091" cy="854449"/>
          </a:xfrm>
          <a:custGeom>
            <a:avLst/>
            <a:gdLst>
              <a:gd name="T0" fmla="*/ 0 w 1113"/>
              <a:gd name="T1" fmla="*/ 0 h 757"/>
              <a:gd name="T2" fmla="*/ 1113 w 1113"/>
              <a:gd name="T3" fmla="*/ 0 h 757"/>
              <a:gd name="T4" fmla="*/ 1113 w 1113"/>
              <a:gd name="T5" fmla="*/ 685 h 757"/>
              <a:gd name="T6" fmla="*/ 249 w 1113"/>
              <a:gd name="T7" fmla="*/ 685 h 757"/>
              <a:gd name="T8" fmla="*/ 177 w 1113"/>
              <a:gd name="T9" fmla="*/ 757 h 757"/>
              <a:gd name="T10" fmla="*/ 105 w 1113"/>
              <a:gd name="T11" fmla="*/ 685 h 757"/>
              <a:gd name="T12" fmla="*/ 0 w 1113"/>
              <a:gd name="T13" fmla="*/ 685 h 757"/>
              <a:gd name="T14" fmla="*/ 0 w 1113"/>
              <a:gd name="T15" fmla="*/ 0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13" h="757">
                <a:moveTo>
                  <a:pt x="0" y="0"/>
                </a:moveTo>
                <a:lnTo>
                  <a:pt x="1113" y="0"/>
                </a:lnTo>
                <a:lnTo>
                  <a:pt x="1113" y="685"/>
                </a:lnTo>
                <a:lnTo>
                  <a:pt x="249" y="685"/>
                </a:lnTo>
                <a:lnTo>
                  <a:pt x="177" y="757"/>
                </a:lnTo>
                <a:lnTo>
                  <a:pt x="105" y="685"/>
                </a:lnTo>
                <a:lnTo>
                  <a:pt x="0" y="685"/>
                </a:lnTo>
                <a:lnTo>
                  <a:pt x="0" y="0"/>
                </a:lnTo>
                <a:close/>
              </a:path>
            </a:pathLst>
          </a:custGeom>
          <a:solidFill>
            <a:srgbClr val="0C326A"/>
          </a:solidFill>
          <a:ln>
            <a:noFill/>
          </a:ln>
        </p:spPr>
        <p:txBody>
          <a:bodyPr vert="horz" wrap="square" lIns="90991" tIns="45494" rIns="90991" bIns="45494" numCol="1" anchor="t" anchorCtr="0" compatLnSpc="1"/>
          <a:lstStyle/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5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02" name="TextBox 106"/>
          <p:cNvSpPr txBox="1"/>
          <p:nvPr/>
        </p:nvSpPr>
        <p:spPr>
          <a:xfrm>
            <a:off x="1718945" y="1852930"/>
            <a:ext cx="309880" cy="6311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200"/>
            <a:endParaRPr lang="zh-CN" altLang="en-US" sz="3510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3849116" y="2377106"/>
            <a:ext cx="1151678" cy="1314936"/>
            <a:chOff x="4138032" y="2168050"/>
            <a:chExt cx="1152128" cy="1331458"/>
          </a:xfrm>
        </p:grpSpPr>
        <p:sp>
          <p:nvSpPr>
            <p:cNvPr id="108" name="TextBox 112"/>
            <p:cNvSpPr txBox="1"/>
            <p:nvPr/>
          </p:nvSpPr>
          <p:spPr>
            <a:xfrm>
              <a:off x="4463867" y="2168050"/>
              <a:ext cx="462167" cy="640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200"/>
              <a:r>
                <a:rPr lang="en-US" altLang="zh-CN" sz="3510" b="1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51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TextBox 113"/>
            <p:cNvSpPr txBox="1"/>
            <p:nvPr/>
          </p:nvSpPr>
          <p:spPr>
            <a:xfrm>
              <a:off x="4138032" y="2781301"/>
              <a:ext cx="1152128" cy="718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200"/>
              <a:r>
                <a:rPr lang="zh-CN" altLang="en-US" sz="2005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缺货问题</a:t>
              </a:r>
              <a:endParaRPr lang="zh-CN" altLang="en-US" sz="2005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2641833" y="3858464"/>
            <a:ext cx="1151678" cy="906598"/>
            <a:chOff x="2930276" y="3668024"/>
            <a:chExt cx="1152128" cy="917990"/>
          </a:xfrm>
        </p:grpSpPr>
        <p:sp>
          <p:nvSpPr>
            <p:cNvPr id="111" name="TextBox 115"/>
            <p:cNvSpPr txBox="1"/>
            <p:nvPr/>
          </p:nvSpPr>
          <p:spPr>
            <a:xfrm>
              <a:off x="3256111" y="3668024"/>
              <a:ext cx="462167" cy="640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200"/>
              <a:r>
                <a:rPr lang="en-US" altLang="zh-CN" sz="3510" b="1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351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TextBox 116"/>
            <p:cNvSpPr txBox="1"/>
            <p:nvPr/>
          </p:nvSpPr>
          <p:spPr>
            <a:xfrm>
              <a:off x="2930276" y="4180937"/>
              <a:ext cx="1152128" cy="405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200"/>
              <a:r>
                <a:rPr lang="zh-CN" altLang="en-US" sz="2005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送货员</a:t>
              </a:r>
              <a:endParaRPr lang="zh-CN" altLang="en-US" sz="2005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3" name="TextBox 117"/>
          <p:cNvSpPr txBox="1"/>
          <p:nvPr/>
        </p:nvSpPr>
        <p:spPr>
          <a:xfrm>
            <a:off x="578121" y="919348"/>
            <a:ext cx="1151678" cy="643890"/>
          </a:xfrm>
          <a:prstGeom prst="rect">
            <a:avLst/>
          </a:prstGeom>
          <a:noFill/>
        </p:spPr>
        <p:txBody>
          <a:bodyPr wrap="square" lIns="90991" tIns="45494" rIns="90991" bIns="45494" rtlCol="0">
            <a:spAutoFit/>
          </a:bodyPr>
          <a:lstStyle/>
          <a:p>
            <a:pPr algn="ctr" defTabSz="1219200"/>
            <a:r>
              <a:rPr lang="zh-CN" altLang="en-US" b="1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拒单总数量</a:t>
            </a:r>
            <a:r>
              <a:rPr lang="en-US" altLang="zh-CN" b="1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153</a:t>
            </a:r>
            <a:r>
              <a:rPr lang="zh-CN" altLang="en-US" b="1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endParaRPr lang="zh-CN" altLang="en-US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TextBox 118"/>
          <p:cNvSpPr txBox="1"/>
          <p:nvPr/>
        </p:nvSpPr>
        <p:spPr>
          <a:xfrm>
            <a:off x="1718665" y="1814757"/>
            <a:ext cx="4030874" cy="708025"/>
          </a:xfrm>
          <a:prstGeom prst="rect">
            <a:avLst/>
          </a:prstGeom>
          <a:noFill/>
        </p:spPr>
        <p:txBody>
          <a:bodyPr wrap="square" lIns="90991" tIns="45494" rIns="90991" bIns="45494" rtlCol="0">
            <a:spAutoFit/>
          </a:bodyPr>
          <a:lstStyle/>
          <a:p>
            <a:pPr defTabSz="1219200"/>
            <a:r>
              <a:rPr lang="zh-CN" altLang="en-US" sz="2005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配送问题  </a:t>
            </a:r>
            <a:r>
              <a:rPr lang="en-US" altLang="zh-CN" sz="2005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7%</a:t>
            </a:r>
            <a:endParaRPr lang="en-US" altLang="zh-CN" sz="2005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/>
            <a:r>
              <a:rPr lang="zh-CN" altLang="en-US" sz="2005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无法配送    </a:t>
            </a:r>
            <a:r>
              <a:rPr lang="en-US" altLang="zh-CN" sz="2005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5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    </a:t>
            </a:r>
            <a:endParaRPr lang="en-US" altLang="zh-CN" sz="2005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518011" y="1694111"/>
            <a:ext cx="961711" cy="950144"/>
            <a:chOff x="6409426" y="1173624"/>
            <a:chExt cx="962086" cy="962084"/>
          </a:xfrm>
          <a:solidFill>
            <a:srgbClr val="9AD3C3"/>
          </a:solidFill>
        </p:grpSpPr>
        <p:sp>
          <p:nvSpPr>
            <p:cNvPr id="116" name="椭圆 115"/>
            <p:cNvSpPr/>
            <p:nvPr/>
          </p:nvSpPr>
          <p:spPr bwMode="auto">
            <a:xfrm>
              <a:off x="6409426" y="1173624"/>
              <a:ext cx="962086" cy="962084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114673" tIns="57337" rIns="114673" bIns="57337" numCol="1" anchor="t" anchorCtr="0" compatLnSpc="1"/>
            <a:lstStyle/>
            <a:p>
              <a:pPr marL="0" marR="0" lvl="0" indent="0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5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117" name="TextBox 121"/>
            <p:cNvSpPr txBox="1"/>
            <p:nvPr/>
          </p:nvSpPr>
          <p:spPr>
            <a:xfrm>
              <a:off x="6653352" y="1282181"/>
              <a:ext cx="462166" cy="64055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51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en-US" sz="3510" b="1" i="0" u="none" strike="noStrike" kern="0" cap="none" spc="0" normalizeH="0" baseline="0" noProof="0" dirty="0" smtClean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518011" y="2874839"/>
            <a:ext cx="961711" cy="950144"/>
            <a:chOff x="6409426" y="2394908"/>
            <a:chExt cx="962086" cy="962084"/>
          </a:xfrm>
          <a:solidFill>
            <a:srgbClr val="65BDBC"/>
          </a:solidFill>
        </p:grpSpPr>
        <p:sp>
          <p:nvSpPr>
            <p:cNvPr id="119" name="椭圆 118"/>
            <p:cNvSpPr/>
            <p:nvPr/>
          </p:nvSpPr>
          <p:spPr bwMode="auto">
            <a:xfrm>
              <a:off x="6409426" y="2394908"/>
              <a:ext cx="962086" cy="962084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114673" tIns="57337" rIns="114673" bIns="57337" numCol="1" anchor="t" anchorCtr="0" compatLnSpc="1"/>
            <a:lstStyle/>
            <a:p>
              <a:pPr marL="0" marR="0" lvl="0" indent="0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5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120" name="TextBox 124"/>
            <p:cNvSpPr txBox="1"/>
            <p:nvPr/>
          </p:nvSpPr>
          <p:spPr>
            <a:xfrm>
              <a:off x="6651871" y="2523286"/>
              <a:ext cx="462166" cy="64055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51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0" lang="zh-CN" altLang="en-US" sz="3510" b="1" i="0" u="none" strike="noStrike" kern="0" cap="none" spc="0" normalizeH="0" baseline="0" noProof="0" dirty="0" smtClean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518011" y="4033474"/>
            <a:ext cx="961711" cy="950144"/>
            <a:chOff x="6409426" y="3568104"/>
            <a:chExt cx="962086" cy="962084"/>
          </a:xfrm>
          <a:solidFill>
            <a:srgbClr val="13A0A0"/>
          </a:solidFill>
        </p:grpSpPr>
        <p:sp>
          <p:nvSpPr>
            <p:cNvPr id="122" name="椭圆 121"/>
            <p:cNvSpPr/>
            <p:nvPr/>
          </p:nvSpPr>
          <p:spPr bwMode="auto">
            <a:xfrm>
              <a:off x="6409426" y="3568104"/>
              <a:ext cx="962086" cy="962084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114673" tIns="57337" rIns="114673" bIns="57337" numCol="1" anchor="t" anchorCtr="0" compatLnSpc="1"/>
            <a:lstStyle/>
            <a:p>
              <a:pPr marL="0" marR="0" lvl="0" indent="0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5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123" name="TextBox 127"/>
            <p:cNvSpPr txBox="1"/>
            <p:nvPr/>
          </p:nvSpPr>
          <p:spPr>
            <a:xfrm>
              <a:off x="6667001" y="3710248"/>
              <a:ext cx="462166" cy="64055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51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kumimoji="0" lang="zh-CN" altLang="en-US" sz="3510" b="1" i="0" u="none" strike="noStrike" kern="0" cap="none" spc="0" normalizeH="0" baseline="0" noProof="0" dirty="0" smtClean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509756" y="5318383"/>
            <a:ext cx="961711" cy="950144"/>
            <a:chOff x="6409426" y="4869160"/>
            <a:chExt cx="962086" cy="962084"/>
          </a:xfrm>
          <a:solidFill>
            <a:srgbClr val="7030A0"/>
          </a:solidFill>
        </p:grpSpPr>
        <p:sp>
          <p:nvSpPr>
            <p:cNvPr id="125" name="椭圆 124"/>
            <p:cNvSpPr/>
            <p:nvPr/>
          </p:nvSpPr>
          <p:spPr bwMode="auto">
            <a:xfrm>
              <a:off x="6409426" y="4869160"/>
              <a:ext cx="962086" cy="962084"/>
            </a:xfrm>
            <a:prstGeom prst="ellipse">
              <a:avLst/>
            </a:prstGeom>
            <a:solidFill>
              <a:srgbClr val="00688D"/>
            </a:solidFill>
            <a:ln>
              <a:noFill/>
            </a:ln>
          </p:spPr>
          <p:txBody>
            <a:bodyPr vert="horz" wrap="square" lIns="114673" tIns="57337" rIns="114673" bIns="57337" numCol="1" anchor="t" anchorCtr="0" compatLnSpc="1"/>
            <a:lstStyle/>
            <a:p>
              <a:pPr marL="0" marR="0" lvl="0" indent="0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5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126" name="TextBox 130"/>
            <p:cNvSpPr txBox="1"/>
            <p:nvPr/>
          </p:nvSpPr>
          <p:spPr>
            <a:xfrm>
              <a:off x="6660249" y="5005505"/>
              <a:ext cx="462166" cy="64055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51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kumimoji="0" lang="zh-CN" altLang="en-US" sz="3510" b="1" i="0" u="none" strike="noStrike" kern="0" cap="none" spc="0" normalizeH="0" baseline="0" noProof="0" dirty="0" smtClean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7" name="TextBox 131"/>
          <p:cNvSpPr txBox="1"/>
          <p:nvPr/>
        </p:nvSpPr>
        <p:spPr>
          <a:xfrm>
            <a:off x="1718665" y="2807036"/>
            <a:ext cx="4030874" cy="1017270"/>
          </a:xfrm>
          <a:prstGeom prst="rect">
            <a:avLst/>
          </a:prstGeom>
          <a:noFill/>
        </p:spPr>
        <p:txBody>
          <a:bodyPr wrap="square" lIns="90991" tIns="45494" rIns="90991" bIns="45494" rtlCol="0">
            <a:spAutoFit/>
          </a:bodyPr>
          <a:lstStyle/>
          <a:p>
            <a:pPr defTabSz="1219200"/>
            <a:r>
              <a:rPr lang="zh-CN" sz="2005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门店问题   </a:t>
            </a:r>
            <a:r>
              <a:rPr lang="en-US" altLang="zh-CN" sz="2005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46.6%</a:t>
            </a:r>
            <a:endParaRPr lang="en-US" altLang="zh-CN" sz="2005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/>
            <a:r>
              <a:rPr lang="en-US" altLang="zh-CN" sz="2005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5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没时间  </a:t>
            </a:r>
            <a:r>
              <a:rPr lang="en-US" altLang="zh-CN" sz="2005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5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     门店太忙 </a:t>
            </a:r>
            <a:r>
              <a:rPr lang="en-US" altLang="zh-CN" sz="2005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5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endParaRPr lang="zh-CN" altLang="en-US" sz="2005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/>
            <a:r>
              <a:rPr lang="en-US" altLang="zh-CN" sz="2005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5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店铺已经打烊   </a:t>
            </a:r>
            <a:r>
              <a:rPr lang="en-US" altLang="zh-CN" sz="2005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63</a:t>
            </a:r>
            <a:r>
              <a:rPr lang="zh-CN" altLang="en-US" sz="2005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单【</a:t>
            </a:r>
            <a:r>
              <a:rPr lang="en-US" altLang="zh-CN" sz="2005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41%</a:t>
            </a:r>
            <a:r>
              <a:rPr lang="zh-CN" altLang="en-US" sz="2005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2005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TextBox 132"/>
          <p:cNvSpPr txBox="1"/>
          <p:nvPr/>
        </p:nvSpPr>
        <p:spPr>
          <a:xfrm>
            <a:off x="1718665" y="4037442"/>
            <a:ext cx="4030874" cy="1017270"/>
          </a:xfrm>
          <a:prstGeom prst="rect">
            <a:avLst/>
          </a:prstGeom>
          <a:noFill/>
        </p:spPr>
        <p:txBody>
          <a:bodyPr wrap="square" lIns="90991" tIns="45494" rIns="90991" bIns="45494" rtlCol="0">
            <a:spAutoFit/>
          </a:bodyPr>
          <a:lstStyle/>
          <a:p>
            <a:pPr defTabSz="1219200"/>
            <a:r>
              <a:rPr lang="zh-CN" sz="2005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货物商品   </a:t>
            </a:r>
            <a:r>
              <a:rPr lang="en-US" altLang="zh-CN" sz="2005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39%</a:t>
            </a:r>
            <a:endParaRPr lang="en-US" altLang="zh-CN" sz="2005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/>
            <a:r>
              <a:rPr lang="en-US" altLang="zh-CN" sz="2005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5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商品已售完  </a:t>
            </a:r>
            <a:r>
              <a:rPr lang="en-US" altLang="zh-CN" sz="2005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57</a:t>
            </a:r>
            <a:r>
              <a:rPr lang="zh-CN" altLang="en-US" sz="2005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en-US" altLang="zh-CN" sz="2005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37%</a:t>
            </a:r>
            <a:r>
              <a:rPr lang="zh-CN" altLang="en-US" sz="2005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2005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/>
            <a:r>
              <a:rPr lang="en-US" altLang="zh-CN" sz="2005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5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没有香槟 </a:t>
            </a:r>
            <a:r>
              <a:rPr lang="en-US" altLang="zh-CN" sz="2005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5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 红玫瑰售完 </a:t>
            </a:r>
            <a:r>
              <a:rPr lang="en-US" altLang="zh-CN" sz="2005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5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en-US" altLang="zh-CN" sz="2005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5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TextBox 133"/>
          <p:cNvSpPr txBox="1"/>
          <p:nvPr/>
        </p:nvSpPr>
        <p:spPr>
          <a:xfrm>
            <a:off x="1718665" y="5130073"/>
            <a:ext cx="4030874" cy="1325880"/>
          </a:xfrm>
          <a:prstGeom prst="rect">
            <a:avLst/>
          </a:prstGeom>
          <a:noFill/>
        </p:spPr>
        <p:txBody>
          <a:bodyPr wrap="square" lIns="90991" tIns="45494" rIns="90991" bIns="45494" rtlCol="0">
            <a:spAutoFit/>
          </a:bodyPr>
          <a:lstStyle/>
          <a:p>
            <a:pPr defTabSz="1219200"/>
            <a:r>
              <a:rPr lang="zh-CN" sz="2005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送货问题    </a:t>
            </a:r>
            <a:r>
              <a:rPr lang="en-US" altLang="zh-CN" sz="2005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1.3%</a:t>
            </a:r>
            <a:endParaRPr lang="en-US" altLang="zh-CN" sz="2005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/>
            <a:r>
              <a:rPr lang="zh-CN" sz="2005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配送员取货慢  </a:t>
            </a:r>
            <a:r>
              <a:rPr lang="en-US" altLang="zh-CN" sz="2005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5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endParaRPr lang="zh-CN" altLang="en-US" sz="2005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/>
            <a:r>
              <a:rPr lang="zh-CN" sz="2005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快递没有联系好  </a:t>
            </a:r>
            <a:r>
              <a:rPr lang="en-US" altLang="zh-CN" sz="2005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5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endParaRPr lang="zh-CN" sz="2005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/>
            <a:r>
              <a:rPr lang="en-US" altLang="zh-CN" sz="2005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2005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图表 1"/>
          <p:cNvGraphicFramePr/>
          <p:nvPr/>
        </p:nvGraphicFramePr>
        <p:xfrm>
          <a:off x="6553200" y="7969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9" name="图表 8"/>
          <p:cNvGraphicFramePr/>
          <p:nvPr/>
        </p:nvGraphicFramePr>
        <p:xfrm>
          <a:off x="6553835" y="3691890"/>
          <a:ext cx="457136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bldLvl="0" animBg="1"/>
      <p:bldP spid="113" grpId="0"/>
      <p:bldP spid="114" grpId="0"/>
      <p:bldP spid="127" grpId="0"/>
      <p:bldP spid="128" grpId="0"/>
      <p:bldP spid="1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-16173" y="6686550"/>
            <a:ext cx="12224346" cy="190500"/>
            <a:chOff x="-51678" y="0"/>
            <a:chExt cx="8210520" cy="190500"/>
          </a:xfrm>
        </p:grpSpPr>
        <p:sp>
          <p:nvSpPr>
            <p:cNvPr id="3" name="矩形 2"/>
            <p:cNvSpPr/>
            <p:nvPr/>
          </p:nvSpPr>
          <p:spPr>
            <a:xfrm>
              <a:off x="-51678" y="0"/>
              <a:ext cx="1388844" cy="190500"/>
            </a:xfrm>
            <a:prstGeom prst="rect">
              <a:avLst/>
            </a:prstGeom>
            <a:solidFill>
              <a:srgbClr val="102E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337166" y="0"/>
              <a:ext cx="1388844" cy="190500"/>
            </a:xfrm>
            <a:prstGeom prst="rect">
              <a:avLst/>
            </a:prstGeom>
            <a:solidFill>
              <a:srgbClr val="075A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685162" y="0"/>
              <a:ext cx="1388844" cy="190500"/>
            </a:xfrm>
            <a:prstGeom prst="rect">
              <a:avLst/>
            </a:prstGeom>
            <a:solidFill>
              <a:srgbClr val="0077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046774" y="0"/>
              <a:ext cx="1388844" cy="190500"/>
            </a:xfrm>
            <a:prstGeom prst="rect">
              <a:avLst/>
            </a:prstGeom>
            <a:solidFill>
              <a:srgbClr val="29A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408386" y="0"/>
              <a:ext cx="1388844" cy="190500"/>
            </a:xfrm>
            <a:prstGeom prst="rect">
              <a:avLst/>
            </a:prstGeom>
            <a:solidFill>
              <a:srgbClr val="50BB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769998" y="0"/>
              <a:ext cx="1388844" cy="190500"/>
            </a:xfrm>
            <a:prstGeom prst="rect">
              <a:avLst/>
            </a:prstGeom>
            <a:solidFill>
              <a:srgbClr val="88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 flipH="1">
            <a:off x="-16173" y="0"/>
            <a:ext cx="12224346" cy="190500"/>
            <a:chOff x="-51678" y="0"/>
            <a:chExt cx="8210520" cy="190500"/>
          </a:xfrm>
        </p:grpSpPr>
        <p:sp>
          <p:nvSpPr>
            <p:cNvPr id="21" name="矩形 20"/>
            <p:cNvSpPr/>
            <p:nvPr/>
          </p:nvSpPr>
          <p:spPr>
            <a:xfrm>
              <a:off x="-51678" y="0"/>
              <a:ext cx="1388844" cy="190500"/>
            </a:xfrm>
            <a:prstGeom prst="rect">
              <a:avLst/>
            </a:prstGeom>
            <a:solidFill>
              <a:srgbClr val="102E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337166" y="0"/>
              <a:ext cx="1388844" cy="190500"/>
            </a:xfrm>
            <a:prstGeom prst="rect">
              <a:avLst/>
            </a:prstGeom>
            <a:solidFill>
              <a:srgbClr val="075A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685162" y="0"/>
              <a:ext cx="1388844" cy="190500"/>
            </a:xfrm>
            <a:prstGeom prst="rect">
              <a:avLst/>
            </a:prstGeom>
            <a:solidFill>
              <a:srgbClr val="0077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4046774" y="0"/>
              <a:ext cx="1388844" cy="190500"/>
            </a:xfrm>
            <a:prstGeom prst="rect">
              <a:avLst/>
            </a:prstGeom>
            <a:solidFill>
              <a:srgbClr val="29A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5408386" y="0"/>
              <a:ext cx="1388844" cy="190500"/>
            </a:xfrm>
            <a:prstGeom prst="rect">
              <a:avLst/>
            </a:prstGeom>
            <a:solidFill>
              <a:srgbClr val="50BB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6769998" y="0"/>
              <a:ext cx="1388844" cy="190500"/>
            </a:xfrm>
            <a:prstGeom prst="rect">
              <a:avLst/>
            </a:prstGeom>
            <a:solidFill>
              <a:srgbClr val="88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120650" y="651183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600" dirty="0">
                <a:solidFill>
                  <a:schemeClr val="tx1"/>
                </a:solidFill>
                <a:latin typeface="Arial" panose="020B0604020202020204"/>
                <a:ea typeface="微软雅黑" panose="020B0503020204020204" pitchFamily="34" charset="-122"/>
              </a:rPr>
              <a:t>问题多门店</a:t>
            </a:r>
            <a:endParaRPr lang="zh-CN" altLang="en-US" sz="1600" dirty="0">
              <a:solidFill>
                <a:schemeClr val="tx1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0" y="5503055"/>
            <a:ext cx="12192000" cy="0"/>
          </a:xfrm>
          <a:prstGeom prst="line">
            <a:avLst/>
          </a:prstGeom>
          <a:noFill/>
          <a:ln w="9525" cap="flat" cmpd="sng" algn="ctr">
            <a:solidFill>
              <a:srgbClr val="7F7F7F"/>
            </a:solidFill>
            <a:prstDash val="solid"/>
          </a:ln>
          <a:effectLst/>
        </p:spPr>
      </p:cxnSp>
      <p:sp>
        <p:nvSpPr>
          <p:cNvPr id="54" name="椭圆 53"/>
          <p:cNvSpPr/>
          <p:nvPr/>
        </p:nvSpPr>
        <p:spPr>
          <a:xfrm>
            <a:off x="2020720" y="5403955"/>
            <a:ext cx="295076" cy="295076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rgbClr val="9AD3C3"/>
            </a:solidFill>
            <a:prstDash val="solid"/>
          </a:ln>
          <a:effectLst>
            <a:outerShdw blurRad="50800" dist="38100" dir="5400000" algn="t" rotWithShape="0">
              <a:prstClr val="black">
                <a:alpha val="29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751348" y="1038860"/>
            <a:ext cx="2833971" cy="4464050"/>
            <a:chOff x="1115616" y="1077584"/>
            <a:chExt cx="1224136" cy="2562492"/>
          </a:xfrm>
        </p:grpSpPr>
        <p:sp>
          <p:nvSpPr>
            <p:cNvPr id="56" name="任意多边形 55"/>
            <p:cNvSpPr/>
            <p:nvPr/>
          </p:nvSpPr>
          <p:spPr>
            <a:xfrm flipV="1">
              <a:off x="1115616" y="1077584"/>
              <a:ext cx="1224136" cy="2562492"/>
            </a:xfrm>
            <a:custGeom>
              <a:avLst/>
              <a:gdLst>
                <a:gd name="connsiteX0" fmla="*/ 213563 w 1224136"/>
                <a:gd name="connsiteY0" fmla="*/ 2562492 h 2562492"/>
                <a:gd name="connsiteX1" fmla="*/ 1010573 w 1224136"/>
                <a:gd name="connsiteY1" fmla="*/ 2562492 h 2562492"/>
                <a:gd name="connsiteX2" fmla="*/ 1224136 w 1224136"/>
                <a:gd name="connsiteY2" fmla="*/ 2348929 h 2562492"/>
                <a:gd name="connsiteX3" fmla="*/ 1224136 w 1224136"/>
                <a:gd name="connsiteY3" fmla="*/ 399791 h 2562492"/>
                <a:gd name="connsiteX4" fmla="*/ 1010573 w 1224136"/>
                <a:gd name="connsiteY4" fmla="*/ 186228 h 2562492"/>
                <a:gd name="connsiteX5" fmla="*/ 720080 w 1224136"/>
                <a:gd name="connsiteY5" fmla="*/ 186228 h 2562492"/>
                <a:gd name="connsiteX6" fmla="*/ 612068 w 1224136"/>
                <a:gd name="connsiteY6" fmla="*/ 0 h 2562492"/>
                <a:gd name="connsiteX7" fmla="*/ 504056 w 1224136"/>
                <a:gd name="connsiteY7" fmla="*/ 186228 h 2562492"/>
                <a:gd name="connsiteX8" fmla="*/ 213563 w 1224136"/>
                <a:gd name="connsiteY8" fmla="*/ 186228 h 2562492"/>
                <a:gd name="connsiteX9" fmla="*/ 0 w 1224136"/>
                <a:gd name="connsiteY9" fmla="*/ 399791 h 2562492"/>
                <a:gd name="connsiteX10" fmla="*/ 0 w 1224136"/>
                <a:gd name="connsiteY10" fmla="*/ 2348929 h 2562492"/>
                <a:gd name="connsiteX11" fmla="*/ 213563 w 1224136"/>
                <a:gd name="connsiteY11" fmla="*/ 2562492 h 256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2562492">
                  <a:moveTo>
                    <a:pt x="213563" y="2562492"/>
                  </a:moveTo>
                  <a:lnTo>
                    <a:pt x="1010573" y="2562492"/>
                  </a:lnTo>
                  <a:cubicBezTo>
                    <a:pt x="1128521" y="2562492"/>
                    <a:pt x="1224136" y="2466877"/>
                    <a:pt x="1224136" y="2348929"/>
                  </a:cubicBezTo>
                  <a:lnTo>
                    <a:pt x="1224136" y="399791"/>
                  </a:lnTo>
                  <a:cubicBezTo>
                    <a:pt x="1224136" y="281843"/>
                    <a:pt x="1128521" y="186228"/>
                    <a:pt x="1010573" y="186228"/>
                  </a:cubicBezTo>
                  <a:lnTo>
                    <a:pt x="720080" y="186228"/>
                  </a:lnTo>
                  <a:lnTo>
                    <a:pt x="612068" y="0"/>
                  </a:lnTo>
                  <a:lnTo>
                    <a:pt x="504056" y="186228"/>
                  </a:lnTo>
                  <a:lnTo>
                    <a:pt x="213563" y="186228"/>
                  </a:lnTo>
                  <a:cubicBezTo>
                    <a:pt x="95615" y="186228"/>
                    <a:pt x="0" y="281843"/>
                    <a:pt x="0" y="399791"/>
                  </a:cubicBezTo>
                  <a:lnTo>
                    <a:pt x="0" y="2348929"/>
                  </a:lnTo>
                  <a:cubicBezTo>
                    <a:pt x="0" y="2466877"/>
                    <a:pt x="95615" y="2562492"/>
                    <a:pt x="213563" y="2562492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400000" scaled="0"/>
              <a:tileRect/>
            </a:gradFill>
            <a:ln w="635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1200000" scaled="0"/>
              </a:gradFill>
              <a:prstDash val="solid"/>
            </a:ln>
            <a:effectLst>
              <a:outerShdw blurRad="266700" dist="381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1259632" y="1216298"/>
              <a:ext cx="936104" cy="2088232"/>
            </a:xfrm>
            <a:prstGeom prst="roundRect">
              <a:avLst>
                <a:gd name="adj" fmla="val 14632"/>
              </a:avLst>
            </a:prstGeom>
            <a:solidFill>
              <a:srgbClr val="9AD3C3"/>
            </a:solidFill>
            <a:ln w="25400" cap="flat" cmpd="sng" algn="ctr">
              <a:noFill/>
              <a:prstDash val="solid"/>
            </a:ln>
            <a:effectLst>
              <a:innerShdw blurRad="63500" dist="50800" dir="18900000">
                <a:prstClr val="black">
                  <a:alpha val="33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59" name="文本框 16"/>
            <p:cNvSpPr txBox="1"/>
            <p:nvPr/>
          </p:nvSpPr>
          <p:spPr>
            <a:xfrm>
              <a:off x="1282047" y="1253277"/>
              <a:ext cx="855506" cy="264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rPr>
                <a:t>打烊的门店</a:t>
              </a:r>
              <a:endPara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60" name="文本框 17"/>
            <p:cNvSpPr txBox="1"/>
            <p:nvPr/>
          </p:nvSpPr>
          <p:spPr>
            <a:xfrm>
              <a:off x="1257000" y="2214035"/>
              <a:ext cx="938732" cy="22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sp>
        <p:nvSpPr>
          <p:cNvPr id="61" name="椭圆 60"/>
          <p:cNvSpPr/>
          <p:nvPr/>
        </p:nvSpPr>
        <p:spPr>
          <a:xfrm>
            <a:off x="5948843" y="5403955"/>
            <a:ext cx="295076" cy="295076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rgbClr val="65BDBC"/>
            </a:solidFill>
            <a:prstDash val="solid"/>
          </a:ln>
          <a:effectLst>
            <a:outerShdw blurRad="50800" dist="38100" dir="5400000" algn="t" rotWithShape="0">
              <a:prstClr val="black">
                <a:alpha val="29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1110575" y="1038224"/>
            <a:ext cx="6436360" cy="4464685"/>
            <a:chOff x="-374735" y="1077161"/>
            <a:chExt cx="2714470" cy="2967696"/>
          </a:xfrm>
        </p:grpSpPr>
        <p:sp>
          <p:nvSpPr>
            <p:cNvPr id="63" name="任意多边形 62"/>
            <p:cNvSpPr/>
            <p:nvPr/>
          </p:nvSpPr>
          <p:spPr>
            <a:xfrm flipV="1">
              <a:off x="1115599" y="1077161"/>
              <a:ext cx="1224136" cy="2967696"/>
            </a:xfrm>
            <a:custGeom>
              <a:avLst/>
              <a:gdLst>
                <a:gd name="connsiteX0" fmla="*/ 213563 w 1224136"/>
                <a:gd name="connsiteY0" fmla="*/ 2562492 h 2562492"/>
                <a:gd name="connsiteX1" fmla="*/ 1010573 w 1224136"/>
                <a:gd name="connsiteY1" fmla="*/ 2562492 h 2562492"/>
                <a:gd name="connsiteX2" fmla="*/ 1224136 w 1224136"/>
                <a:gd name="connsiteY2" fmla="*/ 2348929 h 2562492"/>
                <a:gd name="connsiteX3" fmla="*/ 1224136 w 1224136"/>
                <a:gd name="connsiteY3" fmla="*/ 399791 h 2562492"/>
                <a:gd name="connsiteX4" fmla="*/ 1010573 w 1224136"/>
                <a:gd name="connsiteY4" fmla="*/ 186228 h 2562492"/>
                <a:gd name="connsiteX5" fmla="*/ 720080 w 1224136"/>
                <a:gd name="connsiteY5" fmla="*/ 186228 h 2562492"/>
                <a:gd name="connsiteX6" fmla="*/ 612068 w 1224136"/>
                <a:gd name="connsiteY6" fmla="*/ 0 h 2562492"/>
                <a:gd name="connsiteX7" fmla="*/ 504056 w 1224136"/>
                <a:gd name="connsiteY7" fmla="*/ 186228 h 2562492"/>
                <a:gd name="connsiteX8" fmla="*/ 213563 w 1224136"/>
                <a:gd name="connsiteY8" fmla="*/ 186228 h 2562492"/>
                <a:gd name="connsiteX9" fmla="*/ 0 w 1224136"/>
                <a:gd name="connsiteY9" fmla="*/ 399791 h 2562492"/>
                <a:gd name="connsiteX10" fmla="*/ 0 w 1224136"/>
                <a:gd name="connsiteY10" fmla="*/ 2348929 h 2562492"/>
                <a:gd name="connsiteX11" fmla="*/ 213563 w 1224136"/>
                <a:gd name="connsiteY11" fmla="*/ 2562492 h 256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2562492">
                  <a:moveTo>
                    <a:pt x="213563" y="2562492"/>
                  </a:moveTo>
                  <a:lnTo>
                    <a:pt x="1010573" y="2562492"/>
                  </a:lnTo>
                  <a:cubicBezTo>
                    <a:pt x="1128521" y="2562492"/>
                    <a:pt x="1224136" y="2466877"/>
                    <a:pt x="1224136" y="2348929"/>
                  </a:cubicBezTo>
                  <a:lnTo>
                    <a:pt x="1224136" y="399791"/>
                  </a:lnTo>
                  <a:cubicBezTo>
                    <a:pt x="1224136" y="281843"/>
                    <a:pt x="1128521" y="186228"/>
                    <a:pt x="1010573" y="186228"/>
                  </a:cubicBezTo>
                  <a:lnTo>
                    <a:pt x="720080" y="186228"/>
                  </a:lnTo>
                  <a:lnTo>
                    <a:pt x="612068" y="0"/>
                  </a:lnTo>
                  <a:lnTo>
                    <a:pt x="504056" y="186228"/>
                  </a:lnTo>
                  <a:lnTo>
                    <a:pt x="213563" y="186228"/>
                  </a:lnTo>
                  <a:cubicBezTo>
                    <a:pt x="95615" y="186228"/>
                    <a:pt x="0" y="281843"/>
                    <a:pt x="0" y="399791"/>
                  </a:cubicBezTo>
                  <a:lnTo>
                    <a:pt x="0" y="2348929"/>
                  </a:lnTo>
                  <a:cubicBezTo>
                    <a:pt x="0" y="2466877"/>
                    <a:pt x="95615" y="2562492"/>
                    <a:pt x="213563" y="2562492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400000" scaled="0"/>
              <a:tileRect/>
            </a:gradFill>
            <a:ln w="635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1200000" scaled="0"/>
              </a:gradFill>
              <a:prstDash val="solid"/>
            </a:ln>
            <a:effectLst>
              <a:outerShdw blurRad="266700" dist="381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1259946" y="1227425"/>
              <a:ext cx="935978" cy="2440087"/>
            </a:xfrm>
            <a:prstGeom prst="roundRect">
              <a:avLst>
                <a:gd name="adj" fmla="val 14632"/>
              </a:avLst>
            </a:prstGeom>
            <a:solidFill>
              <a:srgbClr val="65BDBC"/>
            </a:solidFill>
            <a:ln w="25400" cap="flat" cmpd="sng" algn="ctr">
              <a:noFill/>
              <a:prstDash val="solid"/>
            </a:ln>
            <a:effectLst>
              <a:innerShdw blurRad="63500" dist="50800" dir="18900000">
                <a:prstClr val="black">
                  <a:alpha val="33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66" name="文本框 24"/>
            <p:cNvSpPr txBox="1"/>
            <p:nvPr/>
          </p:nvSpPr>
          <p:spPr>
            <a:xfrm>
              <a:off x="1256732" y="1281030"/>
              <a:ext cx="935710" cy="306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rPr>
                <a:t>商品售罄门店</a:t>
              </a:r>
              <a:endPara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67" name="文本框 25"/>
            <p:cNvSpPr txBox="1"/>
            <p:nvPr/>
          </p:nvSpPr>
          <p:spPr>
            <a:xfrm>
              <a:off x="1256732" y="1559378"/>
              <a:ext cx="938732" cy="2085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rPr>
                <a:t>邂逅花坊鲜花（勿忘我鲜花店）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  <a:p>
              <a:pPr marL="0" marR="0" lvl="0" indent="0" algn="ctr" defTabSz="1219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rPr>
                <a:t>邂逅花坊鲜花（时尚花坊）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  <a:p>
              <a:pPr marL="0" marR="0" lvl="0" indent="0" algn="ctr" defTabSz="1219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rPr>
                <a:t>邂逅花坊鲜花（蕾蕾花店）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  <a:p>
              <a:pPr marL="0" marR="0" lvl="0" indent="0" algn="ctr" defTabSz="1219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rPr>
                <a:t>邂逅花坊鲜花（花芊岛花店）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  <a:p>
              <a:pPr marL="0" marR="0" lvl="0" indent="0" algn="ctr" defTabSz="1219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rPr>
                <a:t>邂逅花坊鲜花（先花店）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  <a:p>
              <a:pPr marL="0" marR="0" lvl="0" indent="0" algn="ctr" defTabSz="1219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rPr>
                <a:t>邂逅花坊鲜花（尚品花艺）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  <a:p>
              <a:pPr marL="0" marR="0" lvl="0" indent="0" algn="ctr" defTabSz="1219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rPr>
                <a:t>夜郎花卉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  <a:p>
              <a:pPr marL="0" marR="0" lvl="0" indent="0" algn="ctr" defTabSz="1219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rPr>
                <a:t>邂逅花坊鲜花（浪漫花店）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  <a:p>
              <a:pPr marL="0" marR="0" lvl="0" indent="0" algn="ctr" defTabSz="1219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rPr>
                <a:t>欢欢花艺坊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  <a:p>
              <a:pPr marL="0" marR="0" lvl="0" indent="0" algn="ctr" defTabSz="1219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rPr>
                <a:t>邂逅花坊鲜花（绿之源花卉坊）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  <a:p>
              <a:pPr marL="0" marR="0" lvl="0" indent="0" algn="ctr" defTabSz="1219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rPr>
                <a:t>邂逅花坊鲜花（木闺香枝鲜花）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2" name="文本框 25"/>
            <p:cNvSpPr txBox="1"/>
            <p:nvPr/>
          </p:nvSpPr>
          <p:spPr>
            <a:xfrm>
              <a:off x="-374735" y="1496717"/>
              <a:ext cx="892058" cy="1901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marR="0" lvl="0" indent="0" algn="ctr" defTabSz="1219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rPr>
                <a:t>漫艺花坊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  <a:p>
              <a:pPr marL="0" marR="0" lvl="0" indent="0" algn="ctr" defTabSz="1219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rPr>
                <a:t>邂逅花坊鲜花（缘庆花艺）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  <a:p>
              <a:pPr marL="0" marR="0" lvl="0" indent="0" algn="ctr" defTabSz="1219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rPr>
                <a:t>天天鲜花泉州店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  <a:p>
              <a:pPr marL="0" marR="0" lvl="0" indent="0" algn="ctr" defTabSz="1219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rPr>
                <a:t>邂逅花坊鲜花（那一朵花店)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  <a:p>
              <a:pPr marL="0" marR="0" lvl="0" indent="0" algn="ctr" defTabSz="1219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rPr>
                <a:t>邂逅花坊鲜花（勿忘我鲜花店）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  <a:p>
              <a:pPr marL="0" marR="0" lvl="0" indent="0" algn="ctr" defTabSz="1219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rPr>
                <a:t>邂逅花坊鲜花（新世纪花艺）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  <a:p>
              <a:pPr marL="0" marR="0" lvl="0" indent="0" algn="ctr" defTabSz="1219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rPr>
                <a:t>邂逅花坊鲜花（爱神罗兰）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  <a:p>
              <a:pPr marL="0" marR="0" lvl="0" indent="0" algn="ctr" defTabSz="1219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rPr>
                <a:t>邂逅花坊鲜花（真情花艺）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  <a:p>
              <a:pPr marL="0" marR="0" lvl="0" indent="0" algn="ctr" defTabSz="1219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rPr>
                <a:t>邂逅花坊鲜花（花艺轩）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sp>
        <p:nvSpPr>
          <p:cNvPr id="75" name="椭圆 74"/>
          <p:cNvSpPr/>
          <p:nvPr/>
        </p:nvSpPr>
        <p:spPr>
          <a:xfrm>
            <a:off x="9849047" y="5403955"/>
            <a:ext cx="295076" cy="295076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rgbClr val="13A0A0"/>
            </a:solidFill>
            <a:prstDash val="solid"/>
          </a:ln>
          <a:effectLst>
            <a:outerShdw blurRad="50800" dist="38100" dir="5400000" algn="t" rotWithShape="0">
              <a:prstClr val="black">
                <a:alpha val="29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8595995" y="1038860"/>
            <a:ext cx="2800985" cy="4464050"/>
            <a:chOff x="1115616" y="1077584"/>
            <a:chExt cx="1224136" cy="2562492"/>
          </a:xfrm>
        </p:grpSpPr>
        <p:sp>
          <p:nvSpPr>
            <p:cNvPr id="77" name="任意多边形 76"/>
            <p:cNvSpPr/>
            <p:nvPr/>
          </p:nvSpPr>
          <p:spPr>
            <a:xfrm flipV="1">
              <a:off x="1115616" y="1077584"/>
              <a:ext cx="1224136" cy="2562492"/>
            </a:xfrm>
            <a:custGeom>
              <a:avLst/>
              <a:gdLst>
                <a:gd name="connsiteX0" fmla="*/ 213563 w 1224136"/>
                <a:gd name="connsiteY0" fmla="*/ 2562492 h 2562492"/>
                <a:gd name="connsiteX1" fmla="*/ 1010573 w 1224136"/>
                <a:gd name="connsiteY1" fmla="*/ 2562492 h 2562492"/>
                <a:gd name="connsiteX2" fmla="*/ 1224136 w 1224136"/>
                <a:gd name="connsiteY2" fmla="*/ 2348929 h 2562492"/>
                <a:gd name="connsiteX3" fmla="*/ 1224136 w 1224136"/>
                <a:gd name="connsiteY3" fmla="*/ 399791 h 2562492"/>
                <a:gd name="connsiteX4" fmla="*/ 1010573 w 1224136"/>
                <a:gd name="connsiteY4" fmla="*/ 186228 h 2562492"/>
                <a:gd name="connsiteX5" fmla="*/ 720080 w 1224136"/>
                <a:gd name="connsiteY5" fmla="*/ 186228 h 2562492"/>
                <a:gd name="connsiteX6" fmla="*/ 612068 w 1224136"/>
                <a:gd name="connsiteY6" fmla="*/ 0 h 2562492"/>
                <a:gd name="connsiteX7" fmla="*/ 504056 w 1224136"/>
                <a:gd name="connsiteY7" fmla="*/ 186228 h 2562492"/>
                <a:gd name="connsiteX8" fmla="*/ 213563 w 1224136"/>
                <a:gd name="connsiteY8" fmla="*/ 186228 h 2562492"/>
                <a:gd name="connsiteX9" fmla="*/ 0 w 1224136"/>
                <a:gd name="connsiteY9" fmla="*/ 399791 h 2562492"/>
                <a:gd name="connsiteX10" fmla="*/ 0 w 1224136"/>
                <a:gd name="connsiteY10" fmla="*/ 2348929 h 2562492"/>
                <a:gd name="connsiteX11" fmla="*/ 213563 w 1224136"/>
                <a:gd name="connsiteY11" fmla="*/ 2562492 h 256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2562492">
                  <a:moveTo>
                    <a:pt x="213563" y="2562492"/>
                  </a:moveTo>
                  <a:lnTo>
                    <a:pt x="1010573" y="2562492"/>
                  </a:lnTo>
                  <a:cubicBezTo>
                    <a:pt x="1128521" y="2562492"/>
                    <a:pt x="1224136" y="2466877"/>
                    <a:pt x="1224136" y="2348929"/>
                  </a:cubicBezTo>
                  <a:lnTo>
                    <a:pt x="1224136" y="399791"/>
                  </a:lnTo>
                  <a:cubicBezTo>
                    <a:pt x="1224136" y="281843"/>
                    <a:pt x="1128521" y="186228"/>
                    <a:pt x="1010573" y="186228"/>
                  </a:cubicBezTo>
                  <a:lnTo>
                    <a:pt x="720080" y="186228"/>
                  </a:lnTo>
                  <a:lnTo>
                    <a:pt x="612068" y="0"/>
                  </a:lnTo>
                  <a:lnTo>
                    <a:pt x="504056" y="186228"/>
                  </a:lnTo>
                  <a:lnTo>
                    <a:pt x="213563" y="186228"/>
                  </a:lnTo>
                  <a:cubicBezTo>
                    <a:pt x="95615" y="186228"/>
                    <a:pt x="0" y="281843"/>
                    <a:pt x="0" y="399791"/>
                  </a:cubicBezTo>
                  <a:lnTo>
                    <a:pt x="0" y="2348929"/>
                  </a:lnTo>
                  <a:cubicBezTo>
                    <a:pt x="0" y="2466877"/>
                    <a:pt x="95615" y="2562492"/>
                    <a:pt x="213563" y="2562492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400000" scaled="0"/>
              <a:tileRect/>
            </a:gradFill>
            <a:ln w="635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1200000" scaled="0"/>
              </a:gradFill>
              <a:prstDash val="solid"/>
            </a:ln>
            <a:effectLst>
              <a:outerShdw blurRad="266700" dist="381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1259648" y="1216261"/>
              <a:ext cx="951057" cy="2088267"/>
            </a:xfrm>
            <a:prstGeom prst="roundRect">
              <a:avLst>
                <a:gd name="adj" fmla="val 14632"/>
              </a:avLst>
            </a:prstGeom>
            <a:solidFill>
              <a:srgbClr val="13A0A0"/>
            </a:solidFill>
            <a:ln w="25400" cap="flat" cmpd="sng" algn="ctr">
              <a:noFill/>
              <a:prstDash val="solid"/>
            </a:ln>
            <a:effectLst>
              <a:innerShdw blurRad="63500" dist="50800" dir="18900000">
                <a:prstClr val="black">
                  <a:alpha val="33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80" name="文本框 38"/>
            <p:cNvSpPr txBox="1"/>
            <p:nvPr/>
          </p:nvSpPr>
          <p:spPr>
            <a:xfrm>
              <a:off x="1259648" y="1253441"/>
              <a:ext cx="936349" cy="264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rPr>
                <a:t>地址无法配送</a:t>
              </a:r>
              <a:endPara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81" name="文本框 39"/>
            <p:cNvSpPr txBox="1"/>
            <p:nvPr/>
          </p:nvSpPr>
          <p:spPr>
            <a:xfrm>
              <a:off x="1218298" y="1585708"/>
              <a:ext cx="1070113" cy="1483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rPr>
                <a:t>邂逅花坊鲜花（晨曦绿植鲜花）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  <a:p>
              <a:pPr marL="0" marR="0" lvl="0" indent="0" algn="ctr" defTabSz="1219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rPr>
                <a:t>邂逅花坊鲜花（普罗旺斯婚庆）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  <a:p>
              <a:pPr marL="0" marR="0" lvl="0" indent="0" algn="ctr" defTabSz="1219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rPr>
                <a:t>情和缘鲜花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  <a:p>
              <a:pPr marL="0" marR="0" lvl="0" indent="0" algn="ctr" defTabSz="1219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rPr>
                <a:t>缘来友花(生日、表白、鲜花店)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  <a:p>
              <a:pPr marL="0" marR="0" lvl="0" indent="0" algn="ctr" defTabSz="1219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rPr>
                <a:t>邂逅花坊鲜花（雪儿婚庆鲜花坊）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  <a:p>
              <a:pPr marL="0" marR="0" lvl="0" indent="0" algn="ctr" defTabSz="1219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rPr>
                <a:t>邂逅花坊鲜花（永香花店）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  <a:p>
              <a:pPr marL="0" marR="0" lvl="0" indent="0" algn="ctr" defTabSz="1219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rPr>
                <a:t>邂逅花坊鲜花（花样年华）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  <a:p>
              <a:pPr marL="0" marR="0" lvl="0" indent="0" algn="ctr" defTabSz="1219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rPr>
                <a:t>邂逅花坊鲜花（牵手花店）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  <a:p>
              <a:pPr marL="0" marR="0" lvl="0" indent="0" algn="ctr" defTabSz="1219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rPr>
                <a:t>邂逅花坊鲜花（同心鲜花店）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25"/>
          <p:cNvSpPr txBox="1"/>
          <p:nvPr/>
        </p:nvSpPr>
        <p:spPr>
          <a:xfrm>
            <a:off x="7120890" y="6008370"/>
            <a:ext cx="405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1219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PS: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红色门店代表出现问题次数大于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2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与以上的门店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050" y="190808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p>
            <a:pPr lvl="0"/>
            <a:r>
              <a:rPr lang="zh-CN" altLang="en-US" sz="2400" dirty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软雅黑" panose="020B0503020204020204" pitchFamily="34" charset="-122"/>
              </a:rPr>
              <a:t>商家拒单</a:t>
            </a:r>
            <a:endParaRPr lang="zh-CN" altLang="en-US" sz="2400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ldLvl="0" animBg="1"/>
      <p:bldP spid="61" grpId="0" bldLvl="0" animBg="1"/>
      <p:bldP spid="75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21" y="19050"/>
            <a:ext cx="12188951" cy="685800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-16173" y="6686550"/>
            <a:ext cx="12224346" cy="190500"/>
            <a:chOff x="-51678" y="0"/>
            <a:chExt cx="8210520" cy="190500"/>
          </a:xfrm>
        </p:grpSpPr>
        <p:sp>
          <p:nvSpPr>
            <p:cNvPr id="3" name="矩形 2"/>
            <p:cNvSpPr/>
            <p:nvPr/>
          </p:nvSpPr>
          <p:spPr>
            <a:xfrm>
              <a:off x="-51678" y="0"/>
              <a:ext cx="1388844" cy="190500"/>
            </a:xfrm>
            <a:prstGeom prst="rect">
              <a:avLst/>
            </a:prstGeom>
            <a:solidFill>
              <a:srgbClr val="102E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337166" y="0"/>
              <a:ext cx="1388844" cy="190500"/>
            </a:xfrm>
            <a:prstGeom prst="rect">
              <a:avLst/>
            </a:prstGeom>
            <a:solidFill>
              <a:srgbClr val="075A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685162" y="0"/>
              <a:ext cx="1388844" cy="190500"/>
            </a:xfrm>
            <a:prstGeom prst="rect">
              <a:avLst/>
            </a:prstGeom>
            <a:solidFill>
              <a:srgbClr val="0077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046774" y="0"/>
              <a:ext cx="1388844" cy="190500"/>
            </a:xfrm>
            <a:prstGeom prst="rect">
              <a:avLst/>
            </a:prstGeom>
            <a:solidFill>
              <a:srgbClr val="29A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408386" y="0"/>
              <a:ext cx="1388844" cy="190500"/>
            </a:xfrm>
            <a:prstGeom prst="rect">
              <a:avLst/>
            </a:prstGeom>
            <a:solidFill>
              <a:srgbClr val="50BB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769998" y="0"/>
              <a:ext cx="1388844" cy="190500"/>
            </a:xfrm>
            <a:prstGeom prst="rect">
              <a:avLst/>
            </a:prstGeom>
            <a:solidFill>
              <a:srgbClr val="88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 flipH="1">
            <a:off x="-16173" y="0"/>
            <a:ext cx="12224346" cy="190500"/>
            <a:chOff x="-51678" y="0"/>
            <a:chExt cx="8210520" cy="190500"/>
          </a:xfrm>
        </p:grpSpPr>
        <p:sp>
          <p:nvSpPr>
            <p:cNvPr id="21" name="矩形 20"/>
            <p:cNvSpPr/>
            <p:nvPr/>
          </p:nvSpPr>
          <p:spPr>
            <a:xfrm>
              <a:off x="-51678" y="0"/>
              <a:ext cx="1388844" cy="190500"/>
            </a:xfrm>
            <a:prstGeom prst="rect">
              <a:avLst/>
            </a:prstGeom>
            <a:solidFill>
              <a:srgbClr val="102E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337166" y="0"/>
              <a:ext cx="1388844" cy="190500"/>
            </a:xfrm>
            <a:prstGeom prst="rect">
              <a:avLst/>
            </a:prstGeom>
            <a:solidFill>
              <a:srgbClr val="075A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685162" y="0"/>
              <a:ext cx="1388844" cy="190500"/>
            </a:xfrm>
            <a:prstGeom prst="rect">
              <a:avLst/>
            </a:prstGeom>
            <a:solidFill>
              <a:srgbClr val="0077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4046774" y="0"/>
              <a:ext cx="1388844" cy="190500"/>
            </a:xfrm>
            <a:prstGeom prst="rect">
              <a:avLst/>
            </a:prstGeom>
            <a:solidFill>
              <a:srgbClr val="29A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5408386" y="0"/>
              <a:ext cx="1388844" cy="190500"/>
            </a:xfrm>
            <a:prstGeom prst="rect">
              <a:avLst/>
            </a:prstGeom>
            <a:solidFill>
              <a:srgbClr val="50BB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6769998" y="0"/>
              <a:ext cx="1388844" cy="190500"/>
            </a:xfrm>
            <a:prstGeom prst="rect">
              <a:avLst/>
            </a:prstGeom>
            <a:solidFill>
              <a:srgbClr val="88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051685" y="809625"/>
            <a:ext cx="3145155" cy="3620135"/>
            <a:chOff x="677025" y="1111767"/>
            <a:chExt cx="2507743" cy="2835033"/>
          </a:xfrm>
        </p:grpSpPr>
        <p:sp>
          <p:nvSpPr>
            <p:cNvPr id="45" name="Presentation Title Rectangle"/>
            <p:cNvSpPr txBox="1"/>
            <p:nvPr/>
          </p:nvSpPr>
          <p:spPr>
            <a:xfrm>
              <a:off x="677025" y="1530009"/>
              <a:ext cx="2507427" cy="2416791"/>
            </a:xfrm>
            <a:prstGeom prst="rect">
              <a:avLst/>
            </a:prstGeom>
            <a:solidFill>
              <a:srgbClr val="A9A9A9"/>
            </a:solidFill>
            <a:effectLst/>
          </p:spPr>
          <p:txBody>
            <a:bodyPr lIns="229347" rIns="172010" bIns="229347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600" b="1" i="0" kern="1200" cap="none" spc="-100" baseline="0">
                  <a:ln w="3175">
                    <a:noFill/>
                  </a:ln>
                  <a:gradFill flip="none" rotWithShape="1">
                    <a:gsLst>
                      <a:gs pos="4583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  <a:tileRect/>
                  </a:gradFill>
                  <a:effectLst/>
                  <a:latin typeface="+mj-lt"/>
                  <a:ea typeface="+mn-ea"/>
                  <a:cs typeface="Arial" panose="020B0604020202020204" pitchFamily="34" charset="0"/>
                </a:defRPr>
              </a:lvl1pPr>
            </a:lstStyle>
            <a:p>
              <a:pPr marL="0" marR="0" lvl="0" indent="0" algn="l" defTabSz="860425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635" b="1" i="0" u="none" strike="noStrike" kern="0" cap="none" spc="0" normalizeH="0" baseline="0" noProof="0" dirty="0">
                  <a:ln w="3175">
                    <a:noFill/>
                  </a:ln>
                  <a:gradFill flip="none" rotWithShape="1">
                    <a:gsLst>
                      <a:gs pos="4583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  <a:tileRect/>
                  </a:gradFill>
                  <a:effectLst/>
                  <a:uLnTx/>
                  <a:uFillTx/>
                  <a:latin typeface="Segoe UI Light" panose="020B0502040204020203" pitchFamily="34" charset="0"/>
                  <a:ea typeface="微软雅黑" panose="020B0503020204020204" pitchFamily="34" charset="-122"/>
                  <a:cs typeface="Segoe UI" panose="020B0502040204020203" pitchFamily="34" charset="0"/>
                </a:rPr>
                <a:t> </a:t>
              </a:r>
              <a:endParaRPr kumimoji="0" lang="en-US" sz="2635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endParaRPr>
            </a:p>
            <a:p>
              <a:pPr marL="0" marR="0" lvl="0" indent="0" algn="l" defTabSz="860425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635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endParaRPr>
            </a:p>
            <a:p>
              <a:pPr marL="0" marR="0" lvl="0" indent="0" algn="l" defTabSz="860425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635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endParaRPr>
            </a:p>
            <a:p>
              <a:pPr marL="0" marR="0" lvl="0" indent="0" algn="l" defTabSz="860425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635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endParaRPr>
            </a:p>
            <a:p>
              <a:pPr marL="0" marR="0" lvl="0" indent="0" algn="l" defTabSz="860425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635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endParaRPr>
            </a:p>
            <a:p>
              <a:pPr marL="0" marR="0" lvl="0" indent="0" algn="l" defTabSz="860425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635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endParaRPr>
            </a:p>
            <a:p>
              <a:pPr marL="0" marR="0" lvl="0" indent="0" algn="l" defTabSz="860425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635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47" name="Presentation Title Rectangle"/>
            <p:cNvSpPr txBox="1"/>
            <p:nvPr/>
          </p:nvSpPr>
          <p:spPr>
            <a:xfrm>
              <a:off x="677341" y="1111767"/>
              <a:ext cx="2507427" cy="418242"/>
            </a:xfrm>
            <a:prstGeom prst="rect">
              <a:avLst/>
            </a:prstGeom>
            <a:solidFill>
              <a:srgbClr val="65BDBC"/>
            </a:solidFill>
            <a:effectLst/>
          </p:spPr>
          <p:txBody>
            <a:bodyPr lIns="229347" rIns="172010" bIns="229347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600" b="1" i="0" kern="1200" cap="none" spc="-100" baseline="0">
                  <a:ln w="3175">
                    <a:noFill/>
                  </a:ln>
                  <a:gradFill flip="none" rotWithShape="1">
                    <a:gsLst>
                      <a:gs pos="4583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  <a:tileRect/>
                  </a:gradFill>
                  <a:effectLst/>
                  <a:latin typeface="+mj-lt"/>
                  <a:ea typeface="+mn-ea"/>
                  <a:cs typeface="Arial" panose="020B0604020202020204" pitchFamily="34" charset="0"/>
                </a:defRPr>
              </a:lvl1pPr>
            </a:lstStyle>
            <a:p>
              <a:pPr marL="0" marR="0" lvl="0" indent="0" algn="ctr" defTabSz="860425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 w="3175">
                    <a:noFill/>
                  </a:ln>
                  <a:gradFill flip="none" rotWithShape="1">
                    <a:gsLst>
                      <a:gs pos="4583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  <a:tileRect/>
                  </a:gradFill>
                  <a:effectLst/>
                  <a:uLnTx/>
                  <a:uFillTx/>
                  <a:latin typeface="Segoe UI Light" panose="020B0502040204020203" pitchFamily="34" charset="0"/>
                  <a:ea typeface="微软雅黑" panose="020B0503020204020204" pitchFamily="34" charset="-122"/>
                  <a:cs typeface="Segoe UI" panose="020B0502040204020203" pitchFamily="34" charset="0"/>
                </a:rPr>
                <a:t>顾客非议</a:t>
              </a:r>
              <a:r>
                <a:rPr kumimoji="0" altLang="zh-CN" sz="2000" b="1" i="0" u="none" strike="noStrike" kern="0" cap="none" spc="0" normalizeH="0" baseline="0" noProof="0" dirty="0">
                  <a:ln w="3175">
                    <a:noFill/>
                  </a:ln>
                  <a:gradFill flip="none" rotWithShape="1">
                    <a:gsLst>
                      <a:gs pos="4583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  <a:tileRect/>
                  </a:gradFill>
                  <a:effectLst/>
                  <a:uLnTx/>
                  <a:uFillTx/>
                  <a:latin typeface="Segoe UI Light" panose="020B0502040204020203" pitchFamily="34" charset="0"/>
                  <a:ea typeface="微软雅黑" panose="020B0503020204020204" pitchFamily="34" charset="-122"/>
                  <a:cs typeface="Segoe UI" panose="020B0502040204020203" pitchFamily="34" charset="0"/>
                </a:rPr>
                <a:t>(</a:t>
              </a:r>
              <a:r>
                <a:rPr kumimoji="0" altLang="zh-CN" sz="2000" i="0" u="none" strike="noStrike" kern="0" cap="none" spc="0" normalizeH="0" baseline="0" noProof="0" dirty="0">
                  <a:ln w="3175">
                    <a:noFill/>
                  </a:ln>
                  <a:gradFill flip="none" rotWithShape="1">
                    <a:gsLst>
                      <a:gs pos="4583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  <a:tileRect/>
                  </a:gradFill>
                  <a:effectLst/>
                  <a:uLnTx/>
                  <a:uFillTx/>
                  <a:latin typeface="Segoe UI Light" panose="020B0502040204020203" pitchFamily="34" charset="0"/>
                  <a:ea typeface="微软雅黑" panose="020B0503020204020204" pitchFamily="34" charset="-122"/>
                  <a:cs typeface="Segoe UI" panose="020B0502040204020203" pitchFamily="34" charset="0"/>
                </a:rPr>
                <a:t>29</a:t>
              </a:r>
              <a:r>
                <a:rPr kumimoji="0" altLang="zh-CN" sz="2000" b="1" i="0" u="none" strike="noStrike" kern="0" cap="none" spc="0" normalizeH="0" baseline="0" noProof="0" dirty="0">
                  <a:ln w="3175">
                    <a:noFill/>
                  </a:ln>
                  <a:gradFill flip="none" rotWithShape="1">
                    <a:gsLst>
                      <a:gs pos="4583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  <a:tileRect/>
                  </a:gradFill>
                  <a:effectLst/>
                  <a:uLnTx/>
                  <a:uFillTx/>
                  <a:latin typeface="Segoe UI Light" panose="020B0502040204020203" pitchFamily="34" charset="0"/>
                  <a:ea typeface="微软雅黑" panose="020B0503020204020204" pitchFamily="34" charset="-122"/>
                  <a:cs typeface="Segoe UI" panose="020B0502040204020203" pitchFamily="34" charset="0"/>
                </a:rPr>
                <a:t>)</a:t>
              </a:r>
              <a:endParaRPr kumimoji="0" altLang="zh-CN" sz="2000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671310" y="809625"/>
            <a:ext cx="3143250" cy="3576320"/>
            <a:chOff x="4356160" y="1083417"/>
            <a:chExt cx="2508440" cy="2672491"/>
          </a:xfrm>
        </p:grpSpPr>
        <p:sp>
          <p:nvSpPr>
            <p:cNvPr id="50" name="Presentation Title Rectangle"/>
            <p:cNvSpPr txBox="1"/>
            <p:nvPr/>
          </p:nvSpPr>
          <p:spPr>
            <a:xfrm>
              <a:off x="4356160" y="1449271"/>
              <a:ext cx="2508440" cy="2306637"/>
            </a:xfrm>
            <a:prstGeom prst="rect">
              <a:avLst/>
            </a:prstGeom>
            <a:solidFill>
              <a:srgbClr val="A9A9A9"/>
            </a:solidFill>
            <a:effectLst/>
          </p:spPr>
          <p:txBody>
            <a:bodyPr lIns="229347" rIns="172010" bIns="229347" anchor="t" anchorCtr="0">
              <a:no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ct val="0"/>
                </a:spcBef>
                <a:buNone/>
                <a:defRPr sz="1700" b="1" i="0" cap="none" spc="0" baseline="0">
                  <a:ln w="3175">
                    <a:noFill/>
                  </a:ln>
                  <a:gradFill flip="none" rotWithShape="1">
                    <a:gsLst>
                      <a:gs pos="4583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  <a:tileRect/>
                  </a:gradFill>
                  <a:effectLst/>
                  <a:latin typeface="+mj-lt"/>
                  <a:cs typeface="Arial" panose="020B0604020202020204" pitchFamily="34" charset="0"/>
                </a:defRPr>
              </a:lvl1pPr>
            </a:lstStyle>
            <a:p>
              <a:pPr marL="0" marR="0" lvl="0" indent="0" algn="l" defTabSz="1146810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altLang="zh-CN" sz="1600" b="0" kern="0" noProof="0" dirty="0">
                <a:solidFill>
                  <a:sysClr val="window" lastClr="FFFFFF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endParaRPr>
            </a:p>
            <a:p>
              <a:pPr marL="0" marR="0" lvl="0" indent="0" algn="l" defTabSz="1146810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b="0" kern="0" noProof="0" dirty="0">
                  <a:solidFill>
                    <a:sysClr val="window" lastClr="FFFFFF"/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  <a:sym typeface="+mn-ea"/>
                </a:rPr>
                <a:t>- </a:t>
              </a:r>
              <a:r>
                <a:rPr lang="zh-CN" altLang="en-US" sz="1600" b="0" kern="0" noProof="0" dirty="0">
                  <a:solidFill>
                    <a:sysClr val="window" lastClr="FFFFFF"/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  <a:sym typeface="+mn-ea"/>
                </a:rPr>
                <a:t>商家问题</a:t>
              </a:r>
              <a:endParaRPr lang="en-US" altLang="zh-CN" sz="1600" b="0" kern="0" noProof="0" dirty="0">
                <a:solidFill>
                  <a:sysClr val="window" lastClr="FFFFFF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endParaRPr>
            </a:p>
            <a:p>
              <a:pPr marL="457200" marR="0" lvl="1" indent="0" algn="l" defTabSz="1146810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90" b="0" kern="0" noProof="0" dirty="0">
                  <a:solidFill>
                    <a:sysClr val="window" lastClr="FFFFFF"/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  <a:sym typeface="+mn-ea"/>
                </a:rPr>
                <a:t>商家拒单': 9</a:t>
              </a:r>
              <a:endParaRPr lang="en-US" altLang="zh-CN" sz="1690" b="0" kern="0" noProof="0" dirty="0">
                <a:solidFill>
                  <a:sysClr val="window" lastClr="FFFFFF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endParaRPr>
            </a:p>
            <a:p>
              <a:pPr marL="457200" marR="0" lvl="1" indent="0" algn="l" defTabSz="1146810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90" b="0" kern="0" noProof="0" dirty="0">
                  <a:solidFill>
                    <a:sysClr val="window" lastClr="FFFFFF"/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  <a:sym typeface="+mn-ea"/>
                </a:rPr>
                <a:t>商家退单': 10</a:t>
              </a:r>
              <a:endParaRPr lang="en-US" altLang="zh-CN" sz="1690" b="0" kern="0" noProof="0" dirty="0">
                <a:solidFill>
                  <a:sysClr val="window" lastClr="FFFFFF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endParaRPr>
            </a:p>
            <a:p>
              <a:pPr marL="457200" marR="0" lvl="1" indent="0" algn="l" defTabSz="1146810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90" b="0" kern="0" noProof="0" dirty="0">
                  <a:solidFill>
                    <a:sysClr val="window" lastClr="FFFFFF"/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  <a:sym typeface="+mn-ea"/>
                </a:rPr>
                <a:t>商家取消: 9</a:t>
              </a:r>
              <a:endParaRPr lang="en-US" altLang="zh-CN" sz="1690" b="0" kern="0" noProof="0" dirty="0">
                <a:solidFill>
                  <a:sysClr val="window" lastClr="FFFFFF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endParaRPr>
            </a:p>
            <a:p>
              <a:pPr marL="457200" marR="0" lvl="1" indent="0" algn="l" defTabSz="1146810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90" b="0" kern="0" noProof="0" dirty="0">
                  <a:solidFill>
                    <a:sysClr val="window" lastClr="FFFFFF"/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  <a:sym typeface="+mn-ea"/>
                </a:rPr>
                <a:t>商家取消订单: 54</a:t>
              </a:r>
              <a:endParaRPr lang="en-US" altLang="zh-CN" sz="1690" b="0" kern="0" noProof="0" dirty="0">
                <a:solidFill>
                  <a:sysClr val="window" lastClr="FFFFFF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endParaRPr>
            </a:p>
          </p:txBody>
        </p:sp>
        <p:sp>
          <p:nvSpPr>
            <p:cNvPr id="52" name="Presentation Title Rectangle"/>
            <p:cNvSpPr txBox="1"/>
            <p:nvPr/>
          </p:nvSpPr>
          <p:spPr>
            <a:xfrm>
              <a:off x="4356160" y="1083417"/>
              <a:ext cx="2508440" cy="365854"/>
            </a:xfrm>
            <a:prstGeom prst="rect">
              <a:avLst/>
            </a:prstGeom>
            <a:solidFill>
              <a:srgbClr val="00688D"/>
            </a:solidFill>
            <a:effectLst/>
          </p:spPr>
          <p:txBody>
            <a:bodyPr lIns="229347" rIns="172010" bIns="229347" anchor="t" anchorCtr="0">
              <a:no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ct val="0"/>
                </a:spcBef>
                <a:buNone/>
                <a:defRPr sz="1700" b="1" i="0" cap="none" spc="0" baseline="0">
                  <a:ln w="3175">
                    <a:noFill/>
                  </a:ln>
                  <a:gradFill flip="none" rotWithShape="1">
                    <a:gsLst>
                      <a:gs pos="4583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  <a:tileRect/>
                  </a:gradFill>
                  <a:effectLst/>
                  <a:latin typeface="+mj-lt"/>
                  <a:cs typeface="Arial" panose="020B0604020202020204" pitchFamily="34" charset="0"/>
                </a:defRPr>
              </a:lvl1pPr>
            </a:lstStyle>
            <a:p>
              <a:pPr marL="0" marR="0" lvl="0" indent="0" algn="ctr" defTabSz="860425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sz="2000" b="1" i="0" u="none" strike="noStrike" kern="0" cap="none" spc="0" normalizeH="0" baseline="0" noProof="0" dirty="0">
                  <a:ln w="3175">
                    <a:noFill/>
                  </a:ln>
                  <a:gradFill flip="none" rotWithShape="1">
                    <a:gsLst>
                      <a:gs pos="4583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  <a:tileRect/>
                  </a:gradFill>
                  <a:effectLst/>
                  <a:uLnTx/>
                  <a:uFillTx/>
                  <a:latin typeface="Segoe UI Light" panose="020B0502040204020203" pitchFamily="34" charset="0"/>
                  <a:ea typeface="微软雅黑" panose="020B0503020204020204" pitchFamily="34" charset="-122"/>
                  <a:cs typeface="Segoe UI" panose="020B0502040204020203" pitchFamily="34" charset="0"/>
                </a:rPr>
                <a:t>门店非议（</a:t>
              </a:r>
              <a:r>
                <a:rPr kumimoji="0" lang="en-US" altLang="zh-CN" sz="2000" b="1" i="0" u="none" strike="noStrike" kern="0" cap="none" spc="0" normalizeH="0" baseline="0" noProof="0" dirty="0">
                  <a:ln w="3175">
                    <a:noFill/>
                  </a:ln>
                  <a:gradFill flip="none" rotWithShape="1">
                    <a:gsLst>
                      <a:gs pos="4583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  <a:tileRect/>
                  </a:gradFill>
                  <a:effectLst/>
                  <a:uLnTx/>
                  <a:uFillTx/>
                  <a:latin typeface="Segoe UI Light" panose="020B0502040204020203" pitchFamily="34" charset="0"/>
                  <a:ea typeface="微软雅黑" panose="020B0503020204020204" pitchFamily="34" charset="-122"/>
                  <a:cs typeface="Segoe UI" panose="020B0502040204020203" pitchFamily="34" charset="0"/>
                </a:rPr>
                <a:t>82</a:t>
              </a:r>
              <a:r>
                <a:rPr kumimoji="0" lang="zh-CN" sz="2000" b="1" i="0" u="none" strike="noStrike" kern="0" cap="none" spc="0" normalizeH="0" baseline="0" noProof="0" dirty="0">
                  <a:ln w="3175">
                    <a:noFill/>
                  </a:ln>
                  <a:gradFill flip="none" rotWithShape="1">
                    <a:gsLst>
                      <a:gs pos="4583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  <a:tileRect/>
                  </a:gradFill>
                  <a:effectLst/>
                  <a:uLnTx/>
                  <a:uFillTx/>
                  <a:latin typeface="Segoe UI Light" panose="020B0502040204020203" pitchFamily="34" charset="0"/>
                  <a:ea typeface="微软雅黑" panose="020B0503020204020204" pitchFamily="34" charset="-122"/>
                  <a:cs typeface="Segoe UI" panose="020B0502040204020203" pitchFamily="34" charset="0"/>
                </a:rPr>
                <a:t>）</a:t>
              </a:r>
              <a:endParaRPr kumimoji="0" lang="zh-CN" sz="2000" b="1" i="0" u="none" strike="noStrike" kern="0" cap="none" spc="0" normalizeH="0" baseline="0" noProof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95250" y="226060"/>
            <a:ext cx="1956435" cy="583565"/>
          </a:xfrm>
          <a:prstGeom prst="rect">
            <a:avLst/>
          </a:prstGeom>
        </p:spPr>
        <p:txBody>
          <a:bodyPr wrap="square">
            <a:spAutoFit/>
          </a:bodyPr>
          <a:p>
            <a:pPr lvl="0"/>
            <a:r>
              <a:rPr lang="zh-CN" altLang="en-US" sz="3200" dirty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软雅黑" panose="020B0503020204020204" pitchFamily="34" charset="-122"/>
              </a:rPr>
              <a:t>非议订单</a:t>
            </a:r>
            <a:endParaRPr lang="zh-CN" altLang="en-US" sz="3200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 rot="0">
            <a:off x="6395085" y="4659630"/>
            <a:ext cx="4937125" cy="1773788"/>
            <a:chOff x="4788024" y="307478"/>
            <a:chExt cx="3936780" cy="1414247"/>
          </a:xfrm>
        </p:grpSpPr>
        <p:sp>
          <p:nvSpPr>
            <p:cNvPr id="59" name="矩形 58"/>
            <p:cNvSpPr/>
            <p:nvPr/>
          </p:nvSpPr>
          <p:spPr>
            <a:xfrm>
              <a:off x="4788024" y="307478"/>
              <a:ext cx="3936780" cy="1412036"/>
            </a:xfrm>
            <a:prstGeom prst="rect">
              <a:avLst/>
            </a:prstGeom>
            <a:noFill/>
            <a:ln w="12700" cap="flat" cmpd="sng" algn="ctr">
              <a:solidFill>
                <a:srgbClr val="A9A9A9"/>
              </a:solidFill>
              <a:prstDash val="solid"/>
            </a:ln>
            <a:effectLst/>
          </p:spPr>
          <p:txBody>
            <a:bodyPr rtlCol="0" anchor="ctr"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 flipV="1">
              <a:off x="7274239" y="518198"/>
              <a:ext cx="0" cy="1066759"/>
            </a:xfrm>
            <a:prstGeom prst="line">
              <a:avLst/>
            </a:prstGeom>
            <a:noFill/>
            <a:ln w="12700" cap="flat" cmpd="sng" algn="ctr">
              <a:solidFill>
                <a:srgbClr val="A9A9A9"/>
              </a:solidFill>
              <a:prstDash val="solid"/>
            </a:ln>
            <a:effectLst/>
          </p:spPr>
        </p:cxnSp>
        <p:sp>
          <p:nvSpPr>
            <p:cNvPr id="66" name="椭圆 65"/>
            <p:cNvSpPr/>
            <p:nvPr/>
          </p:nvSpPr>
          <p:spPr>
            <a:xfrm>
              <a:off x="7514571" y="638544"/>
              <a:ext cx="1083181" cy="1083181"/>
            </a:xfrm>
            <a:prstGeom prst="ellipse">
              <a:avLst/>
            </a:prstGeom>
            <a:solidFill>
              <a:srgbClr val="65BDB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68" name="TextBox 186"/>
            <p:cNvSpPr txBox="1"/>
            <p:nvPr/>
          </p:nvSpPr>
          <p:spPr>
            <a:xfrm>
              <a:off x="7568833" y="339374"/>
              <a:ext cx="975207" cy="318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marR="0" lvl="0" indent="0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5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rPr>
                <a:t>其余情况</a:t>
              </a:r>
              <a:endParaRPr kumimoji="0" lang="zh-CN" altLang="en-US" sz="2005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 rot="0">
            <a:off x="879475" y="4699635"/>
            <a:ext cx="4937125" cy="1745981"/>
            <a:chOff x="4788024" y="307478"/>
            <a:chExt cx="3936780" cy="1424248"/>
          </a:xfrm>
        </p:grpSpPr>
        <p:sp>
          <p:nvSpPr>
            <p:cNvPr id="71" name="矩形 70"/>
            <p:cNvSpPr/>
            <p:nvPr/>
          </p:nvSpPr>
          <p:spPr>
            <a:xfrm>
              <a:off x="4788024" y="307478"/>
              <a:ext cx="3936780" cy="1412036"/>
            </a:xfrm>
            <a:prstGeom prst="rect">
              <a:avLst/>
            </a:prstGeom>
            <a:noFill/>
            <a:ln w="12700" cap="flat" cmpd="sng" algn="ctr">
              <a:solidFill>
                <a:srgbClr val="A9A9A9"/>
              </a:solidFill>
              <a:prstDash val="solid"/>
            </a:ln>
            <a:effectLst/>
          </p:spPr>
          <p:txBody>
            <a:bodyPr rtlCol="0" anchor="ctr"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>
            <a:xfrm flipV="1">
              <a:off x="6399286" y="478708"/>
              <a:ext cx="0" cy="1066759"/>
            </a:xfrm>
            <a:prstGeom prst="line">
              <a:avLst/>
            </a:prstGeom>
            <a:noFill/>
            <a:ln w="12700" cap="flat" cmpd="sng" algn="ctr">
              <a:solidFill>
                <a:srgbClr val="A9A9A9"/>
              </a:solidFill>
              <a:prstDash val="solid"/>
            </a:ln>
            <a:effectLst/>
          </p:spPr>
        </p:cxnSp>
        <p:sp>
          <p:nvSpPr>
            <p:cNvPr id="73" name="TextBox 184"/>
            <p:cNvSpPr txBox="1"/>
            <p:nvPr/>
          </p:nvSpPr>
          <p:spPr>
            <a:xfrm>
              <a:off x="6460375" y="339374"/>
              <a:ext cx="2264345" cy="1392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750" kern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地址无法配送: 5</a:t>
              </a:r>
              <a:endParaRPr kumimoji="0" lang="zh-CN" altLang="en-US" sz="17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750" kern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店铺已打烊: 7</a:t>
              </a:r>
              <a:endParaRPr kumimoji="0" lang="zh-CN" altLang="en-US" sz="17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750" kern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店铺太忙: 3</a:t>
              </a:r>
              <a:endParaRPr kumimoji="0" lang="zh-CN" altLang="en-US" sz="17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750" kern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商品已售完: 18</a:t>
              </a:r>
              <a:endParaRPr kumimoji="0" lang="zh-CN" altLang="en-US" sz="17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750" kern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联系不上用户: 6</a:t>
              </a:r>
              <a:endParaRPr kumimoji="0" lang="zh-CN" altLang="en-US" sz="17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750" kern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商家取消订单: 5</a:t>
              </a:r>
              <a:endParaRPr kumimoji="0" lang="zh-CN" altLang="en-US" sz="1755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5045160" y="633645"/>
              <a:ext cx="1083181" cy="1083181"/>
            </a:xfrm>
            <a:prstGeom prst="ellipse">
              <a:avLst/>
            </a:prstGeom>
            <a:solidFill>
              <a:srgbClr val="65BDB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75" name="TextBox 186"/>
            <p:cNvSpPr txBox="1"/>
            <p:nvPr/>
          </p:nvSpPr>
          <p:spPr>
            <a:xfrm>
              <a:off x="4880178" y="339593"/>
              <a:ext cx="1413190" cy="326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marR="0" lvl="0" indent="0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5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rPr>
                <a:t>商家取消订单</a:t>
              </a:r>
              <a:endParaRPr kumimoji="0" lang="zh-CN" altLang="en-US" sz="2005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sp>
        <p:nvSpPr>
          <p:cNvPr id="77" name="Presentation Title Rectangle"/>
          <p:cNvSpPr txBox="1"/>
          <p:nvPr/>
        </p:nvSpPr>
        <p:spPr>
          <a:xfrm>
            <a:off x="2174875" y="1428750"/>
            <a:ext cx="3143885" cy="2827020"/>
          </a:xfrm>
          <a:prstGeom prst="rect">
            <a:avLst/>
          </a:prstGeom>
          <a:noFill/>
          <a:effectLst/>
        </p:spPr>
        <p:txBody>
          <a:bodyPr lIns="172010" tIns="57337" rIns="57337" bIns="57337" anchor="t" anchorCtr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700" b="1" i="0" cap="none" spc="0" baseline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latin typeface="+mj-lt"/>
                <a:cs typeface="Arial" panose="020B0604020202020204" pitchFamily="34" charset="0"/>
              </a:defRPr>
            </a:lvl1pPr>
          </a:lstStyle>
          <a:p>
            <a:pPr marL="0" marR="0" lvl="0" indent="0" algn="l" defTabSz="114681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 w="3175"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- </a:t>
            </a:r>
            <a:r>
              <a:rPr kumimoji="0" lang="zh-CN" altLang="en-US" sz="1600" b="0" i="0" u="none" strike="noStrike" kern="0" cap="none" spc="0" normalizeH="0" baseline="0" noProof="0" dirty="0">
                <a:ln w="3175"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门店问题</a:t>
            </a:r>
            <a:endParaRPr kumimoji="0" lang="zh-CN" altLang="en-US" sz="1600" b="0" i="0" u="none" strike="noStrike" kern="0" cap="none" spc="0" normalizeH="0" baseline="0" noProof="0" dirty="0">
              <a:ln w="3175"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0" marR="0" lvl="0" indent="0" algn="l" defTabSz="114681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 w="3175"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       商家无法提供服务: 3</a:t>
            </a:r>
            <a:endParaRPr kumimoji="0" lang="zh-CN" altLang="en-US" sz="1600" b="0" i="0" u="none" strike="noStrike" kern="0" cap="none" spc="0" normalizeH="0" baseline="0" noProof="0" dirty="0">
              <a:ln w="3175"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0" marR="0" lvl="0" indent="0" algn="l" defTabSz="114681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 w="3175"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       商家联系我说没货了: 8</a:t>
            </a:r>
            <a:endParaRPr kumimoji="0" lang="zh-CN" altLang="en-US" sz="1600" b="0" i="0" u="none" strike="noStrike" kern="0" cap="none" spc="0" normalizeH="0" baseline="0" noProof="0" dirty="0">
              <a:ln w="3175"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0" marR="0" lvl="0" indent="0" algn="l" defTabSz="114681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 w="3175"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       店铺已打烊: 3</a:t>
            </a:r>
            <a:endParaRPr kumimoji="0" lang="zh-CN" altLang="en-US" sz="1600" b="0" i="0" u="none" strike="noStrike" kern="0" cap="none" spc="0" normalizeH="0" baseline="0" noProof="0" dirty="0">
              <a:ln w="3175"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0" marR="0" lvl="0" indent="0" algn="l" defTabSz="114681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 w="3175"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       商品已售完: 2</a:t>
            </a:r>
            <a:endParaRPr kumimoji="0" lang="zh-CN" altLang="en-US" sz="1600" b="0" i="0" u="none" strike="noStrike" kern="0" cap="none" spc="0" normalizeH="0" baseline="0" noProof="0" dirty="0">
              <a:ln w="3175"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0" marR="0" lvl="0" indent="0" algn="l" defTabSz="114681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 w="3175"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       商品已售完: 6</a:t>
            </a:r>
            <a:endParaRPr kumimoji="0" lang="zh-CN" altLang="en-US" sz="1600" b="0" i="0" u="none" strike="noStrike" kern="0" cap="none" spc="0" normalizeH="0" baseline="0" noProof="0" dirty="0">
              <a:ln w="3175"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0" marR="0" lvl="0" indent="0" algn="l" defTabSz="114681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 w="3175"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- 客户问题</a:t>
            </a:r>
            <a:endParaRPr kumimoji="0" lang="zh-CN" altLang="en-US" sz="1600" b="0" i="0" u="none" strike="noStrike" kern="0" cap="none" spc="0" normalizeH="0" baseline="0" noProof="0" dirty="0">
              <a:ln w="3175"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0" marR="0" lvl="0" indent="0" algn="l" defTabSz="114681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 w="3175"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       联系不上用户: 2</a:t>
            </a:r>
            <a:endParaRPr kumimoji="0" lang="zh-CN" altLang="en-US" sz="1600" b="0" i="0" u="none" strike="noStrike" kern="0" cap="none" spc="0" normalizeH="0" baseline="0" noProof="0" dirty="0">
              <a:ln w="3175"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marL="0" marR="0" lvl="0" indent="0" algn="l" defTabSz="114681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 w="3175"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       订单取消时，自动退款: 2</a:t>
            </a:r>
            <a:endParaRPr kumimoji="0" lang="zh-CN" altLang="en-US" sz="1600" b="0" i="0" u="none" strike="noStrike" kern="0" cap="none" spc="0" normalizeH="0" baseline="0" noProof="0" dirty="0">
              <a:ln w="3175"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78" name="TextBox 184"/>
          <p:cNvSpPr txBox="1"/>
          <p:nvPr/>
        </p:nvSpPr>
        <p:spPr>
          <a:xfrm>
            <a:off x="6394979" y="4707890"/>
            <a:ext cx="2839720" cy="171449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755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商家开通极速退款服务，用户申请系统自动通过: 2</a:t>
            </a:r>
            <a:endParaRPr kumimoji="0" lang="zh-CN" altLang="en-US" sz="1755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755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订单取消时，自动退款: 12</a:t>
            </a:r>
            <a:endParaRPr kumimoji="0" lang="zh-CN" altLang="en-US" sz="1755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755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店铺已打烊: 2</a:t>
            </a:r>
            <a:endParaRPr kumimoji="0" lang="zh-CN" altLang="en-US" sz="1755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755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商品已售完: 3</a:t>
            </a:r>
            <a:endParaRPr kumimoji="0" lang="zh-CN" altLang="en-US" sz="1755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755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地址无法配送: 2</a:t>
            </a:r>
            <a:endParaRPr kumimoji="0" lang="zh-CN" altLang="en-US" sz="1755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9" name="Picture 12" descr="S11_Raf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50" t="17223" r="31250" b="72961"/>
          <a:stretch>
            <a:fillRect/>
          </a:stretch>
        </p:blipFill>
        <p:spPr bwMode="auto">
          <a:xfrm>
            <a:off x="1451241" y="5332181"/>
            <a:ext cx="860050" cy="844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12" descr="S11_Raf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50" t="17223" r="31250" b="72961"/>
          <a:stretch>
            <a:fillRect/>
          </a:stretch>
        </p:blipFill>
        <p:spPr bwMode="auto">
          <a:xfrm>
            <a:off x="10065016" y="5332816"/>
            <a:ext cx="860050" cy="844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1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21" y="0"/>
            <a:ext cx="12188951" cy="6858000"/>
          </a:xfrm>
          <a:prstGeom prst="rect">
            <a:avLst/>
          </a:prstGeom>
        </p:spPr>
      </p:pic>
      <p:sp>
        <p:nvSpPr>
          <p:cNvPr id="11" name="Rectangle 5"/>
          <p:cNvSpPr/>
          <p:nvPr/>
        </p:nvSpPr>
        <p:spPr>
          <a:xfrm>
            <a:off x="1044575" y="1368425"/>
            <a:ext cx="4314190" cy="5033010"/>
          </a:xfrm>
          <a:prstGeom prst="rect">
            <a:avLst/>
          </a:prstGeom>
          <a:solidFill>
            <a:srgbClr val="65BDBC"/>
          </a:solidFill>
          <a:ln w="9525" cap="flat" cmpd="sng" algn="ctr">
            <a:noFill/>
            <a:prstDash val="solid"/>
          </a:ln>
          <a:effectLst/>
        </p:spPr>
        <p:txBody>
          <a:bodyPr lIns="343991" tIns="343991" rIns="114663" bIns="57332" anchor="t"/>
          <a:p>
            <a:pPr marL="0" marR="0" lvl="0" indent="0" defTabSz="11468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25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147" y="6858000"/>
            <a:ext cx="12224346" cy="190500"/>
            <a:chOff x="-51678" y="0"/>
            <a:chExt cx="8210520" cy="190500"/>
          </a:xfrm>
        </p:grpSpPr>
        <p:sp>
          <p:nvSpPr>
            <p:cNvPr id="3" name="矩形 2"/>
            <p:cNvSpPr/>
            <p:nvPr/>
          </p:nvSpPr>
          <p:spPr>
            <a:xfrm>
              <a:off x="-51678" y="0"/>
              <a:ext cx="1388844" cy="190500"/>
            </a:xfrm>
            <a:prstGeom prst="rect">
              <a:avLst/>
            </a:prstGeom>
            <a:solidFill>
              <a:srgbClr val="102E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337166" y="0"/>
              <a:ext cx="1388844" cy="190500"/>
            </a:xfrm>
            <a:prstGeom prst="rect">
              <a:avLst/>
            </a:prstGeom>
            <a:solidFill>
              <a:srgbClr val="075A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685162" y="0"/>
              <a:ext cx="1388844" cy="190500"/>
            </a:xfrm>
            <a:prstGeom prst="rect">
              <a:avLst/>
            </a:prstGeom>
            <a:solidFill>
              <a:srgbClr val="0077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046774" y="0"/>
              <a:ext cx="1388844" cy="190500"/>
            </a:xfrm>
            <a:prstGeom prst="rect">
              <a:avLst/>
            </a:prstGeom>
            <a:solidFill>
              <a:srgbClr val="29A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408386" y="0"/>
              <a:ext cx="1388844" cy="190500"/>
            </a:xfrm>
            <a:prstGeom prst="rect">
              <a:avLst/>
            </a:prstGeom>
            <a:solidFill>
              <a:srgbClr val="50BB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769998" y="0"/>
              <a:ext cx="1388844" cy="190500"/>
            </a:xfrm>
            <a:prstGeom prst="rect">
              <a:avLst/>
            </a:prstGeom>
            <a:solidFill>
              <a:srgbClr val="88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 flipH="1">
            <a:off x="-16173" y="0"/>
            <a:ext cx="12224346" cy="190500"/>
            <a:chOff x="-51678" y="0"/>
            <a:chExt cx="8210520" cy="190500"/>
          </a:xfrm>
        </p:grpSpPr>
        <p:sp>
          <p:nvSpPr>
            <p:cNvPr id="21" name="矩形 20"/>
            <p:cNvSpPr/>
            <p:nvPr/>
          </p:nvSpPr>
          <p:spPr>
            <a:xfrm>
              <a:off x="-51678" y="0"/>
              <a:ext cx="1388844" cy="190500"/>
            </a:xfrm>
            <a:prstGeom prst="rect">
              <a:avLst/>
            </a:prstGeom>
            <a:solidFill>
              <a:srgbClr val="102E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337166" y="0"/>
              <a:ext cx="1388844" cy="190500"/>
            </a:xfrm>
            <a:prstGeom prst="rect">
              <a:avLst/>
            </a:prstGeom>
            <a:solidFill>
              <a:srgbClr val="075A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685162" y="0"/>
              <a:ext cx="1388844" cy="190500"/>
            </a:xfrm>
            <a:prstGeom prst="rect">
              <a:avLst/>
            </a:prstGeom>
            <a:solidFill>
              <a:srgbClr val="0077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4046774" y="0"/>
              <a:ext cx="1388844" cy="190500"/>
            </a:xfrm>
            <a:prstGeom prst="rect">
              <a:avLst/>
            </a:prstGeom>
            <a:solidFill>
              <a:srgbClr val="29A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5408386" y="0"/>
              <a:ext cx="1388844" cy="190500"/>
            </a:xfrm>
            <a:prstGeom prst="rect">
              <a:avLst/>
            </a:prstGeom>
            <a:solidFill>
              <a:srgbClr val="50BB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6769998" y="0"/>
              <a:ext cx="1388844" cy="190500"/>
            </a:xfrm>
            <a:prstGeom prst="rect">
              <a:avLst/>
            </a:prstGeom>
            <a:solidFill>
              <a:srgbClr val="88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6" name="文本框 58"/>
          <p:cNvSpPr txBox="1"/>
          <p:nvPr/>
        </p:nvSpPr>
        <p:spPr>
          <a:xfrm>
            <a:off x="1072515" y="1621790"/>
            <a:ext cx="4429760" cy="4185920"/>
          </a:xfrm>
          <a:prstGeom prst="rect">
            <a:avLst/>
          </a:prstGeom>
          <a:noFill/>
        </p:spPr>
        <p:txBody>
          <a:bodyPr wrap="square" lIns="124420" tIns="62210" rIns="124420" bIns="62210" rtlCol="0">
            <a:spAutoFit/>
          </a:bodyPr>
          <a:p>
            <a:pPr indent="0" algn="l" defTabSz="1219200" fontAlgn="auto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商家取消订单人数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5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 defTabSz="1219200" fontAlgn="auto">
              <a:lnSpc>
                <a:spcPct val="100000"/>
              </a:lnSpc>
              <a:buFont typeface="Wingdings" panose="05000000000000000000" pitchFamily="2" charset="2"/>
              <a:buNone/>
            </a:pP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 defTabSz="1219200" fontAlgn="auto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打烊/太忙/无法服务人数   18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 defTabSz="1219200" fontAlgn="auto">
              <a:lnSpc>
                <a:spcPct val="100000"/>
              </a:lnSpc>
              <a:buFont typeface="Wingdings" panose="05000000000000000000" pitchFamily="2" charset="2"/>
              <a:buNone/>
            </a:pP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 defTabSz="1219200" fontAlgn="auto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商品已售完人数                37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 defTabSz="1219200" fontAlgn="auto">
              <a:lnSpc>
                <a:spcPct val="100000"/>
              </a:lnSpc>
              <a:buFont typeface="Wingdings" panose="05000000000000000000" pitchFamily="2" charset="2"/>
              <a:buNone/>
            </a:pP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 defTabSz="1219200" fontAlgn="auto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地址无法配送人数            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 defTabSz="1219200" fontAlgn="auto">
              <a:lnSpc>
                <a:spcPct val="100000"/>
              </a:lnSpc>
              <a:buFont typeface="Wingdings" panose="05000000000000000000" pitchFamily="2" charset="2"/>
              <a:buNone/>
            </a:pP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 defTabSz="1219200" fontAlgn="auto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用户问题人数                    8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 defTabSz="1219200" fontAlgn="auto">
              <a:lnSpc>
                <a:spcPct val="100000"/>
              </a:lnSpc>
              <a:buFont typeface="Wingdings" panose="05000000000000000000" pitchFamily="2" charset="2"/>
              <a:buNone/>
            </a:pP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 defTabSz="1219200" fontAlgn="auto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订单取消自动退款人数      16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Presentation Title Rectangle"/>
          <p:cNvSpPr txBox="1"/>
          <p:nvPr/>
        </p:nvSpPr>
        <p:spPr>
          <a:xfrm>
            <a:off x="1044575" y="647700"/>
            <a:ext cx="4313555" cy="629285"/>
          </a:xfrm>
          <a:prstGeom prst="rect">
            <a:avLst/>
          </a:prstGeom>
          <a:solidFill>
            <a:srgbClr val="A9A9A9"/>
          </a:solidFill>
          <a:effectLst/>
        </p:spPr>
        <p:txBody>
          <a:bodyPr lIns="229347" rIns="172010" bIns="229347" anchor="t" anchorCtr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700" b="1" i="0" cap="none" spc="0" baseline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latin typeface="+mj-lt"/>
                <a:cs typeface="Arial" panose="020B0604020202020204" pitchFamily="34" charset="0"/>
              </a:defRPr>
            </a:lvl1pPr>
          </a:lstStyle>
          <a:p>
            <a:pPr marL="0" marR="0" lvl="0" indent="0" algn="ctr" defTabSz="114681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0" kern="0" noProof="0" dirty="0">
                <a:solidFill>
                  <a:sysClr val="window" lastClr="FFFFFF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非议订单类型（</a:t>
            </a:r>
            <a:r>
              <a:rPr lang="en-US" altLang="zh-CN" sz="2400" b="0" kern="0" noProof="0" dirty="0">
                <a:solidFill>
                  <a:sysClr val="window" lastClr="FFFFFF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%</a:t>
            </a:r>
            <a:r>
              <a:rPr lang="zh-CN" altLang="en-US" sz="2400" b="0" kern="0" noProof="0" dirty="0">
                <a:solidFill>
                  <a:sysClr val="window" lastClr="FFFFFF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+mn-ea"/>
              </a:rPr>
              <a:t>）</a:t>
            </a:r>
            <a:endParaRPr lang="zh-CN" altLang="en-US" sz="2400" b="0" kern="0" noProof="0" dirty="0">
              <a:solidFill>
                <a:sysClr val="window" lastClr="FFFFFF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  <a:sym typeface="+mn-ea"/>
            </a:endParaRPr>
          </a:p>
        </p:txBody>
      </p:sp>
      <p:graphicFrame>
        <p:nvGraphicFramePr>
          <p:cNvPr id="9" name="图表 8"/>
          <p:cNvGraphicFramePr/>
          <p:nvPr/>
        </p:nvGraphicFramePr>
        <p:xfrm>
          <a:off x="6469380" y="647700"/>
          <a:ext cx="5274945" cy="5753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" y="19050"/>
            <a:ext cx="12188951" cy="6858000"/>
          </a:xfrm>
          <a:prstGeom prst="rect">
            <a:avLst/>
          </a:prstGeom>
        </p:spPr>
      </p:pic>
      <p:sp>
        <p:nvSpPr>
          <p:cNvPr id="50" name="Rectangle 5"/>
          <p:cNvSpPr/>
          <p:nvPr/>
        </p:nvSpPr>
        <p:spPr>
          <a:xfrm>
            <a:off x="784225" y="983615"/>
            <a:ext cx="3682365" cy="5033010"/>
          </a:xfrm>
          <a:prstGeom prst="rect">
            <a:avLst/>
          </a:prstGeom>
          <a:solidFill>
            <a:srgbClr val="65BDBC"/>
          </a:solidFill>
          <a:ln w="9525" cap="flat" cmpd="sng" algn="ctr">
            <a:noFill/>
            <a:prstDash val="solid"/>
          </a:ln>
          <a:effectLst/>
        </p:spPr>
        <p:txBody>
          <a:bodyPr lIns="343991" tIns="343991" rIns="114663" bIns="57332" anchor="t"/>
          <a:lstStyle/>
          <a:p>
            <a:pPr marL="0" marR="0" lvl="0" indent="0" defTabSz="11468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25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-16173" y="6686550"/>
            <a:ext cx="12224346" cy="190500"/>
            <a:chOff x="-51678" y="0"/>
            <a:chExt cx="8210520" cy="190500"/>
          </a:xfrm>
        </p:grpSpPr>
        <p:sp>
          <p:nvSpPr>
            <p:cNvPr id="3" name="矩形 2"/>
            <p:cNvSpPr/>
            <p:nvPr/>
          </p:nvSpPr>
          <p:spPr>
            <a:xfrm>
              <a:off x="-51678" y="0"/>
              <a:ext cx="1388844" cy="190500"/>
            </a:xfrm>
            <a:prstGeom prst="rect">
              <a:avLst/>
            </a:prstGeom>
            <a:solidFill>
              <a:srgbClr val="102E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337166" y="0"/>
              <a:ext cx="1388844" cy="190500"/>
            </a:xfrm>
            <a:prstGeom prst="rect">
              <a:avLst/>
            </a:prstGeom>
            <a:solidFill>
              <a:srgbClr val="075A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685162" y="0"/>
              <a:ext cx="1388844" cy="190500"/>
            </a:xfrm>
            <a:prstGeom prst="rect">
              <a:avLst/>
            </a:prstGeom>
            <a:solidFill>
              <a:srgbClr val="0077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046774" y="0"/>
              <a:ext cx="1388844" cy="190500"/>
            </a:xfrm>
            <a:prstGeom prst="rect">
              <a:avLst/>
            </a:prstGeom>
            <a:solidFill>
              <a:srgbClr val="29A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408386" y="0"/>
              <a:ext cx="1388844" cy="190500"/>
            </a:xfrm>
            <a:prstGeom prst="rect">
              <a:avLst/>
            </a:prstGeom>
            <a:solidFill>
              <a:srgbClr val="50BB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769998" y="0"/>
              <a:ext cx="1388844" cy="190500"/>
            </a:xfrm>
            <a:prstGeom prst="rect">
              <a:avLst/>
            </a:prstGeom>
            <a:solidFill>
              <a:srgbClr val="88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 flipH="1">
            <a:off x="-16173" y="0"/>
            <a:ext cx="12224346" cy="190500"/>
            <a:chOff x="-51678" y="0"/>
            <a:chExt cx="8210520" cy="190500"/>
          </a:xfrm>
        </p:grpSpPr>
        <p:sp>
          <p:nvSpPr>
            <p:cNvPr id="21" name="矩形 20"/>
            <p:cNvSpPr/>
            <p:nvPr/>
          </p:nvSpPr>
          <p:spPr>
            <a:xfrm>
              <a:off x="-51678" y="0"/>
              <a:ext cx="1388844" cy="190500"/>
            </a:xfrm>
            <a:prstGeom prst="rect">
              <a:avLst/>
            </a:prstGeom>
            <a:solidFill>
              <a:srgbClr val="102E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337166" y="0"/>
              <a:ext cx="1388844" cy="190500"/>
            </a:xfrm>
            <a:prstGeom prst="rect">
              <a:avLst/>
            </a:prstGeom>
            <a:solidFill>
              <a:srgbClr val="075A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685162" y="0"/>
              <a:ext cx="1388844" cy="190500"/>
            </a:xfrm>
            <a:prstGeom prst="rect">
              <a:avLst/>
            </a:prstGeom>
            <a:solidFill>
              <a:srgbClr val="0077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4046774" y="0"/>
              <a:ext cx="1388844" cy="190500"/>
            </a:xfrm>
            <a:prstGeom prst="rect">
              <a:avLst/>
            </a:prstGeom>
            <a:solidFill>
              <a:srgbClr val="29A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5408386" y="0"/>
              <a:ext cx="1388844" cy="190500"/>
            </a:xfrm>
            <a:prstGeom prst="rect">
              <a:avLst/>
            </a:prstGeom>
            <a:solidFill>
              <a:srgbClr val="50BB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6769998" y="0"/>
              <a:ext cx="1388844" cy="190500"/>
            </a:xfrm>
            <a:prstGeom prst="rect">
              <a:avLst/>
            </a:prstGeom>
            <a:solidFill>
              <a:srgbClr val="88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95250" y="226368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dirty="0">
                <a:solidFill>
                  <a:prstClr val="white">
                    <a:lumMod val="50000"/>
                  </a:prstClr>
                </a:solidFill>
                <a:latin typeface="Arial" panose="020B0604020202020204"/>
                <a:ea typeface="微软雅黑" panose="020B0503020204020204" pitchFamily="34" charset="-122"/>
              </a:rPr>
              <a:t>问题订单</a:t>
            </a:r>
            <a:endParaRPr lang="zh-CN" altLang="en-US" sz="2400" dirty="0">
              <a:solidFill>
                <a:prstClr val="white">
                  <a:lumMod val="50000"/>
                </a:prstClr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6" name="Rectangle 2"/>
          <p:cNvSpPr/>
          <p:nvPr/>
        </p:nvSpPr>
        <p:spPr>
          <a:xfrm>
            <a:off x="1115695" y="983615"/>
            <a:ext cx="3682365" cy="5285105"/>
          </a:xfrm>
          <a:prstGeom prst="rect">
            <a:avLst/>
          </a:prstGeom>
        </p:spPr>
        <p:txBody>
          <a:bodyPr vert="horz" wrap="square" lIns="0" tIns="57249" rIns="114499" bIns="57249" anchor="t" anchorCtr="0">
            <a:spAutoFit/>
          </a:bodyPr>
          <a:lstStyle/>
          <a:p>
            <a:pPr indent="-5715" algn="l" defTabSz="1219200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系统自动推过退款：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34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-5715" algn="l" defTabSz="1219200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-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商家缺货 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-5715" algn="l" defTabSz="1219200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商家同意全额退款：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157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-5715" algn="l" defTabSz="1219200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-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商家送错 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-5715" algn="l" defTabSz="1219200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-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用户问题 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31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-5715" algn="l" defTabSz="1219200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-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配送太慢 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12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-5715" algn="l" defTabSz="1219200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- 商家其他原因 9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-5715" algn="l" defTabSz="1219200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- 无法提供服务 15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-5715" algn="l" defTabSz="1219200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- 质量问题 2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-5715" algn="l" defTabSz="1219200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- 商家缺货 50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-5715" algn="l" defTabSz="1219200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'商家开通极速退款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125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-5715" algn="l" defTabSz="1219200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- 商家无法服务  62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-5715" algn="l" defTabSz="1219200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- 用户问题  28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-5715" algn="l" defTabSz="1219200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- 配送太慢  5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-5715" algn="l" defTabSz="1219200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商家同意退款：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166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-5715" algn="l" defTabSz="1219200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- 商家错送  2 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-5715" algn="l" defTabSz="1219200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- 商品质量问题 3 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-5715" algn="l" defTabSz="1219200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- 配送太慢 8 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-5715" algn="l" defTabSz="1219200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- 商家无法服务 20 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-5715" algn="l" defTabSz="1219200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- 商家缺货 36 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-5715" algn="l" defTabSz="1219200"/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9" name="图表 8"/>
          <p:cNvGraphicFramePr/>
          <p:nvPr/>
        </p:nvGraphicFramePr>
        <p:xfrm>
          <a:off x="5441315" y="1789430"/>
          <a:ext cx="5739130" cy="3421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" y="0"/>
            <a:ext cx="12188951" cy="685800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4147" y="6858000"/>
            <a:ext cx="12224346" cy="190500"/>
            <a:chOff x="-51678" y="0"/>
            <a:chExt cx="8210520" cy="190500"/>
          </a:xfrm>
        </p:grpSpPr>
        <p:sp>
          <p:nvSpPr>
            <p:cNvPr id="3" name="矩形 2"/>
            <p:cNvSpPr/>
            <p:nvPr/>
          </p:nvSpPr>
          <p:spPr>
            <a:xfrm>
              <a:off x="-51678" y="0"/>
              <a:ext cx="1388844" cy="190500"/>
            </a:xfrm>
            <a:prstGeom prst="rect">
              <a:avLst/>
            </a:prstGeom>
            <a:solidFill>
              <a:srgbClr val="102E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337166" y="0"/>
              <a:ext cx="1388844" cy="190500"/>
            </a:xfrm>
            <a:prstGeom prst="rect">
              <a:avLst/>
            </a:prstGeom>
            <a:solidFill>
              <a:srgbClr val="075A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685162" y="0"/>
              <a:ext cx="1388844" cy="190500"/>
            </a:xfrm>
            <a:prstGeom prst="rect">
              <a:avLst/>
            </a:prstGeom>
            <a:solidFill>
              <a:srgbClr val="0077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046774" y="0"/>
              <a:ext cx="1388844" cy="190500"/>
            </a:xfrm>
            <a:prstGeom prst="rect">
              <a:avLst/>
            </a:prstGeom>
            <a:solidFill>
              <a:srgbClr val="29A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408386" y="0"/>
              <a:ext cx="1388844" cy="190500"/>
            </a:xfrm>
            <a:prstGeom prst="rect">
              <a:avLst/>
            </a:prstGeom>
            <a:solidFill>
              <a:srgbClr val="50BB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769998" y="0"/>
              <a:ext cx="1388844" cy="190500"/>
            </a:xfrm>
            <a:prstGeom prst="rect">
              <a:avLst/>
            </a:prstGeom>
            <a:solidFill>
              <a:srgbClr val="88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 flipH="1">
            <a:off x="-16173" y="0"/>
            <a:ext cx="12224346" cy="190500"/>
            <a:chOff x="-51678" y="0"/>
            <a:chExt cx="8210520" cy="190500"/>
          </a:xfrm>
        </p:grpSpPr>
        <p:sp>
          <p:nvSpPr>
            <p:cNvPr id="21" name="矩形 20"/>
            <p:cNvSpPr/>
            <p:nvPr/>
          </p:nvSpPr>
          <p:spPr>
            <a:xfrm>
              <a:off x="-51678" y="0"/>
              <a:ext cx="1388844" cy="190500"/>
            </a:xfrm>
            <a:prstGeom prst="rect">
              <a:avLst/>
            </a:prstGeom>
            <a:solidFill>
              <a:srgbClr val="102E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337166" y="0"/>
              <a:ext cx="1388844" cy="190500"/>
            </a:xfrm>
            <a:prstGeom prst="rect">
              <a:avLst/>
            </a:prstGeom>
            <a:solidFill>
              <a:srgbClr val="075A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685162" y="0"/>
              <a:ext cx="1388844" cy="190500"/>
            </a:xfrm>
            <a:prstGeom prst="rect">
              <a:avLst/>
            </a:prstGeom>
            <a:solidFill>
              <a:srgbClr val="0077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4046774" y="0"/>
              <a:ext cx="1388844" cy="190500"/>
            </a:xfrm>
            <a:prstGeom prst="rect">
              <a:avLst/>
            </a:prstGeom>
            <a:solidFill>
              <a:srgbClr val="29A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5408386" y="0"/>
              <a:ext cx="1388844" cy="190500"/>
            </a:xfrm>
            <a:prstGeom prst="rect">
              <a:avLst/>
            </a:prstGeom>
            <a:solidFill>
              <a:srgbClr val="50BB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6769998" y="0"/>
              <a:ext cx="1388844" cy="190500"/>
            </a:xfrm>
            <a:prstGeom prst="rect">
              <a:avLst/>
            </a:prstGeom>
            <a:solidFill>
              <a:srgbClr val="88C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6" name="文本框 58"/>
          <p:cNvSpPr txBox="1"/>
          <p:nvPr/>
        </p:nvSpPr>
        <p:spPr>
          <a:xfrm>
            <a:off x="644525" y="1221105"/>
            <a:ext cx="2049780" cy="1969770"/>
          </a:xfrm>
          <a:prstGeom prst="rect">
            <a:avLst/>
          </a:prstGeom>
          <a:noFill/>
        </p:spPr>
        <p:txBody>
          <a:bodyPr wrap="square" lIns="124420" tIns="62210" rIns="124420" bIns="62210" rtlCol="0">
            <a:spAutoFit/>
          </a:bodyPr>
          <a:p>
            <a:pPr indent="0" algn="l" defTabSz="1219200" fontAlgn="auto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缺货问题  50</a:t>
            </a:r>
            <a:endParaRPr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 defTabSz="1219200" fontAlgn="auto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配送问题 25</a:t>
            </a:r>
            <a:endParaRPr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 defTabSz="1219200" fontAlgn="auto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用户问题 59</a:t>
            </a:r>
            <a:endParaRPr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 defTabSz="1219200" fontAlgn="auto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商品质量  5</a:t>
            </a:r>
            <a:endParaRPr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 defTabSz="1219200" fontAlgn="auto">
              <a:lnSpc>
                <a:spcPct val="100000"/>
              </a:lnSpc>
              <a:buFont typeface="Wingdings" panose="05000000000000000000" pitchFamily="2" charset="2"/>
              <a:buNone/>
            </a:pPr>
            <a:endParaRPr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图表 1"/>
          <p:cNvGraphicFramePr/>
          <p:nvPr/>
        </p:nvGraphicFramePr>
        <p:xfrm>
          <a:off x="6611620" y="556895"/>
          <a:ext cx="4989830" cy="6050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" name="矩形 9"/>
          <p:cNvSpPr/>
          <p:nvPr/>
        </p:nvSpPr>
        <p:spPr>
          <a:xfrm>
            <a:off x="644525" y="475923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lvl="0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分类问题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2" name="文本框 58"/>
          <p:cNvSpPr txBox="1"/>
          <p:nvPr/>
        </p:nvSpPr>
        <p:spPr>
          <a:xfrm>
            <a:off x="3011170" y="1221105"/>
            <a:ext cx="2828290" cy="1230630"/>
          </a:xfrm>
          <a:prstGeom prst="rect">
            <a:avLst/>
          </a:prstGeom>
          <a:noFill/>
        </p:spPr>
        <p:txBody>
          <a:bodyPr wrap="square" lIns="124420" tIns="62210" rIns="124420" bIns="62210" rtlCol="0">
            <a:spAutoFit/>
          </a:bodyPr>
          <a:p>
            <a:pPr indent="0" algn="l" defTabSz="1219200" fontAlgn="auto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商家无法服务  97</a:t>
            </a:r>
            <a:endParaRPr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 defTabSz="1219200" fontAlgn="auto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商家缺货 46</a:t>
            </a:r>
            <a:endParaRPr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 defTabSz="1219200" fontAlgn="auto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商家问题 13</a:t>
            </a:r>
            <a:endParaRPr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58"/>
          <p:cNvSpPr txBox="1"/>
          <p:nvPr/>
        </p:nvSpPr>
        <p:spPr>
          <a:xfrm>
            <a:off x="4167505" y="3912870"/>
            <a:ext cx="3495675" cy="2061845"/>
          </a:xfrm>
          <a:prstGeom prst="rect">
            <a:avLst/>
          </a:prstGeom>
          <a:noFill/>
        </p:spPr>
        <p:txBody>
          <a:bodyPr wrap="square" lIns="124420" tIns="62210" rIns="124420" bIns="62210" rtlCol="0">
            <a:spAutoFit/>
          </a:bodyPr>
          <a:p>
            <a:pPr indent="0" algn="l" defTabSz="1219200" fontAlgn="auto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邂逅花坊鲜花（心意花坊）         </a:t>
            </a:r>
            <a:endParaRPr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 defTabSz="1219200" fontAlgn="auto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天蓝蓝婚庆鲜花                          </a:t>
            </a:r>
            <a:endParaRPr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 defTabSz="1219200" fontAlgn="auto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邂逅花坊鲜花（花艺轩）                            </a:t>
            </a:r>
            <a:endParaRPr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 defTabSz="1219200" fontAlgn="auto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邂逅花坊鲜花（心馨花居鲜花店）</a:t>
            </a:r>
            <a:endParaRPr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 defTabSz="1219200" fontAlgn="auto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邂逅花坊鲜花（五梅花店）</a:t>
            </a:r>
            <a:endParaRPr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 defTabSz="1219200" fontAlgn="auto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邂逅花坊鲜花（万卉源）</a:t>
            </a:r>
            <a:endParaRPr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 defTabSz="1219200" fontAlgn="auto">
              <a:lnSpc>
                <a:spcPct val="100000"/>
              </a:lnSpc>
              <a:buFont typeface="Wingdings" panose="05000000000000000000" pitchFamily="2" charset="2"/>
              <a:buNone/>
            </a:pPr>
            <a:endParaRPr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文本框 58"/>
          <p:cNvSpPr txBox="1"/>
          <p:nvPr/>
        </p:nvSpPr>
        <p:spPr>
          <a:xfrm>
            <a:off x="2072005" y="3482340"/>
            <a:ext cx="3463290" cy="430530"/>
          </a:xfrm>
          <a:prstGeom prst="rect">
            <a:avLst/>
          </a:prstGeom>
          <a:noFill/>
        </p:spPr>
        <p:txBody>
          <a:bodyPr wrap="square" lIns="124420" tIns="62210" rIns="124420" bIns="62210" rtlCol="0">
            <a:spAutoFit/>
          </a:bodyPr>
          <a:p>
            <a:pPr indent="0" algn="l" defTabSz="1219200" fontAlgn="auto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没货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</a:t>
            </a:r>
            <a:r>
              <a:rPr 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次以上的门店</a:t>
            </a:r>
            <a:endParaRPr 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9" name="文本框 58"/>
          <p:cNvSpPr txBox="1"/>
          <p:nvPr/>
        </p:nvSpPr>
        <p:spPr>
          <a:xfrm>
            <a:off x="644525" y="3912870"/>
            <a:ext cx="4034155" cy="2061845"/>
          </a:xfrm>
          <a:prstGeom prst="rect">
            <a:avLst/>
          </a:prstGeom>
          <a:noFill/>
        </p:spPr>
        <p:txBody>
          <a:bodyPr wrap="square" lIns="124420" tIns="62210" rIns="124420" bIns="62210" rtlCol="0">
            <a:spAutoFit/>
          </a:bodyPr>
          <a:p>
            <a:pPr indent="0" algn="l" defTabSz="1219200" fontAlgn="auto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安宁花海花艺园艺店(邂逅花坊) </a:t>
            </a:r>
            <a:endParaRPr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 defTabSz="1219200" fontAlgn="auto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邂逅花坊鲜花（浪漫花屋） </a:t>
            </a:r>
            <a:endParaRPr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 defTabSz="1219200" fontAlgn="auto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花之舞(鲜花店，生日花，表白花）</a:t>
            </a:r>
            <a:endParaRPr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 defTabSz="1219200" fontAlgn="auto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邂逅花坊鲜花（爱永久鲜花）</a:t>
            </a:r>
            <a:endParaRPr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 defTabSz="1219200" fontAlgn="auto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邂逅花坊鲜花（薇尚花铺）</a:t>
            </a:r>
            <a:endParaRPr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 defTabSz="1219200" fontAlgn="auto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邂逅花坊鲜花（紫藤花艺）</a:t>
            </a:r>
            <a:endParaRPr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 defTabSz="1219200" fontAlgn="auto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《花仙子》麒龙花坊    </a:t>
            </a:r>
            <a:endParaRPr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12" grpId="0"/>
      <p:bldP spid="16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1707</Words>
  <Application>WPS 演示</Application>
  <PresentationFormat>自定义</PresentationFormat>
  <Paragraphs>232</Paragraphs>
  <Slides>10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Arial</vt:lpstr>
      <vt:lpstr>Wingdings</vt:lpstr>
      <vt:lpstr>Arial Rounded MT Bold</vt:lpstr>
      <vt:lpstr>Times New Roman</vt:lpstr>
      <vt:lpstr>Segoe UI Light</vt:lpstr>
      <vt:lpstr>Segoe UI</vt:lpstr>
      <vt:lpstr>Segoe</vt:lpstr>
      <vt:lpstr>黑体</vt:lpstr>
      <vt:lpstr>等线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超实用低面微立体年终总结商务汇报PPT模版</dc:title>
  <dc:creator/>
  <cp:lastModifiedBy>Administrator</cp:lastModifiedBy>
  <cp:revision>13</cp:revision>
  <dcterms:created xsi:type="dcterms:W3CDTF">2015-10-01T14:20:00Z</dcterms:created>
  <dcterms:modified xsi:type="dcterms:W3CDTF">2020-08-07T10:33:48Z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