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9" r:id="rId3"/>
    <p:sldId id="368" r:id="rId5"/>
    <p:sldId id="304" r:id="rId6"/>
    <p:sldId id="352" r:id="rId7"/>
    <p:sldId id="305" r:id="rId8"/>
    <p:sldId id="354" r:id="rId9"/>
    <p:sldId id="353" r:id="rId10"/>
    <p:sldId id="307" r:id="rId11"/>
    <p:sldId id="309" r:id="rId12"/>
    <p:sldId id="312" r:id="rId13"/>
    <p:sldId id="351" r:id="rId14"/>
    <p:sldId id="355" r:id="rId15"/>
    <p:sldId id="356" r:id="rId16"/>
    <p:sldId id="371" r:id="rId17"/>
    <p:sldId id="308" r:id="rId18"/>
    <p:sldId id="410" r:id="rId19"/>
    <p:sldId id="411" r:id="rId20"/>
  </p:sldIdLst>
  <p:sldSz cx="12190095" cy="685927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89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79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6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58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482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379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2755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1720" algn="l" defTabSz="121793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9"/>
    <a:srgbClr val="F69F1E"/>
    <a:srgbClr val="EA6103"/>
    <a:srgbClr val="EA5E66"/>
    <a:srgbClr val="005DA2"/>
    <a:srgbClr val="D43E01"/>
    <a:srgbClr val="E8EAE9"/>
    <a:srgbClr val="FCFCFC"/>
    <a:srgbClr val="CCD0D1"/>
    <a:srgbClr val="D7D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66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2194"/>
        <p:guide pos="383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5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dministrator\Datas\&#33406;&#23578;&#33457;&#35821;\&#33406;&#23578;&#26376;&#23395;&#24230;&#25968;&#25454;\7&#26376;&#20221;&#25968;&#25454;\Index\7&#20851;&#38190;&#23383;&#25628;&#32034;\&#23383;&#39057;&#35746;&#2133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[工作簿1]Sheet1!$A$1:$A$8</c:f>
              <c:strCache>
                <c:ptCount val="8"/>
                <c:pt idx="0">
                  <c:v>缺少花材</c:v>
                </c:pt>
                <c:pt idx="1">
                  <c:v>超时接单</c:v>
                </c:pt>
                <c:pt idx="2">
                  <c:v>质量问题</c:v>
                </c:pt>
                <c:pt idx="3">
                  <c:v>商家无法配送</c:v>
                </c:pt>
                <c:pt idx="4">
                  <c:v>拒单</c:v>
                </c:pt>
                <c:pt idx="5">
                  <c:v>无人理会顾客</c:v>
                </c:pt>
                <c:pt idx="6">
                  <c:v>极速退款</c:v>
                </c:pt>
                <c:pt idx="7">
                  <c:v>价格低</c:v>
                </c:pt>
              </c:strCache>
            </c:strRef>
          </c:cat>
          <c:val>
            <c:numRef>
              <c:f>[工作簿1]Sheet1!$B$1:$B$8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[字频订单.xlsx]Sheet1!$A$1:$A$7</c:f>
              <c:strCache>
                <c:ptCount val="7"/>
                <c:pt idx="0">
                  <c:v>粉玫瑰</c:v>
                </c:pt>
                <c:pt idx="1">
                  <c:v>11枝</c:v>
                </c:pt>
                <c:pt idx="2">
                  <c:v>红玫瑰</c:v>
                </c:pt>
                <c:pt idx="3">
                  <c:v>简约</c:v>
                </c:pt>
                <c:pt idx="4">
                  <c:v>满天星</c:v>
                </c:pt>
                <c:pt idx="5">
                  <c:v>19枝</c:v>
                </c:pt>
                <c:pt idx="6">
                  <c:v>33枝</c:v>
                </c:pt>
              </c:strCache>
            </c:strRef>
          </c:cat>
          <c:val>
            <c:numRef>
              <c:f>[字频订单.xlsx]Sheet1!$B$1:$B$7</c:f>
              <c:numCache>
                <c:formatCode>General</c:formatCode>
                <c:ptCount val="7"/>
                <c:pt idx="0">
                  <c:v>676</c:v>
                </c:pt>
                <c:pt idx="1">
                  <c:v>509</c:v>
                </c:pt>
                <c:pt idx="2">
                  <c:v>571</c:v>
                </c:pt>
                <c:pt idx="3">
                  <c:v>374</c:v>
                </c:pt>
                <c:pt idx="4">
                  <c:v>504</c:v>
                </c:pt>
                <c:pt idx="5">
                  <c:v>119</c:v>
                </c:pt>
                <c:pt idx="6">
                  <c:v>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45587"/>
        <c:axId val="366907680"/>
      </c:barChart>
      <c:catAx>
        <c:axId val="3782455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6907680"/>
        <c:crosses val="autoZero"/>
        <c:auto val="1"/>
        <c:lblAlgn val="ctr"/>
        <c:lblOffset val="100"/>
        <c:noMultiLvlLbl val="0"/>
      </c:catAx>
      <c:valAx>
        <c:axId val="36690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2455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896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793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6895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5860" algn="l" defTabSz="1217930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482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379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2755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1720" algn="l" defTabSz="12179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6921" y="832346"/>
            <a:ext cx="4256309" cy="69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7186" y="839329"/>
            <a:ext cx="435230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896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793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689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586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6565" indent="-4565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89330" indent="-38036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273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1695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066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7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72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media" Target="../media/media1.wma"/><Relationship Id="rId1" Type="http://schemas.openxmlformats.org/officeDocument/2006/relationships/audio" Target="../media/media1.wma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圆角矩形 186"/>
          <p:cNvSpPr/>
          <p:nvPr/>
        </p:nvSpPr>
        <p:spPr>
          <a:xfrm>
            <a:off x="2468880" y="2531745"/>
            <a:ext cx="7874000" cy="1234440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3468370" y="2781300"/>
            <a:ext cx="5875655" cy="7359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艾尚花语七月份分析报告</a:t>
            </a:r>
            <a:endParaRPr lang="zh-C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05_He'S A Pirate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11350735" y="-890686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>
        <p14:vortex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numSld="999">
                <p:cTn id="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87" grpId="0" bldLvl="0" animBg="1"/>
      <p:bldP spid="1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2145" y="560705"/>
            <a:ext cx="3487420" cy="276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问题订单分类图</a:t>
            </a:r>
            <a:endParaRPr lang="zh-CN" sz="1800" b="1" kern="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微信截图_202008171047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021080"/>
            <a:ext cx="5667375" cy="4581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8125" y="5785485"/>
            <a:ext cx="5668010" cy="6457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在问题订单中出现两单重点问题，第一是长时间没有理会顾客，顾客主动进行退款（鲜花绿植鲜花礼品鲜花店），第二个就是对门店质量有质疑（品茗鲜花店鲜花礼品），不满意实拍图片。</a:t>
            </a:r>
            <a:endParaRPr lang="zh-CN" altLang="en-US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4080" y="560705"/>
            <a:ext cx="2987040" cy="2768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出现问题订单大于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次的门店</a:t>
            </a:r>
            <a:endPara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53705" y="894715"/>
            <a:ext cx="2267585" cy="2152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鲜花绿植鲜花礼品鲜花店  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3705" y="1253490"/>
            <a:ext cx="2267585" cy="2152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拾花间鲜花礼品鲜花店      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41410" y="1605915"/>
            <a:ext cx="2267585" cy="8616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嫌价格低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商家缺货      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商家接单出门了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1410" y="2252345"/>
            <a:ext cx="159258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defTabSz="1219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地址无法配送       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7035800" y="2789555"/>
          <a:ext cx="4572000" cy="364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接单时间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燕尾形箭头 2"/>
          <p:cNvSpPr>
            <a:spLocks noChangeArrowheads="1"/>
          </p:cNvSpPr>
          <p:nvPr/>
        </p:nvSpPr>
        <p:spPr bwMode="auto">
          <a:xfrm>
            <a:off x="1157605" y="3141740"/>
            <a:ext cx="9405938" cy="504055"/>
          </a:xfrm>
          <a:prstGeom prst="notchedRightArrow">
            <a:avLst>
              <a:gd name="adj1" fmla="val 50000"/>
              <a:gd name="adj2" fmla="val 49908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</a:ln>
          <a:effectLst>
            <a:outerShdw blurRad="190500" dist="165100" dir="882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lstStyle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椭圆 8"/>
          <p:cNvSpPr>
            <a:spLocks noChangeArrowheads="1"/>
          </p:cNvSpPr>
          <p:nvPr/>
        </p:nvSpPr>
        <p:spPr bwMode="auto">
          <a:xfrm>
            <a:off x="3438738" y="310579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88900" dist="76200" dir="756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lstStyle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椭圆 9"/>
          <p:cNvSpPr>
            <a:spLocks noChangeArrowheads="1"/>
          </p:cNvSpPr>
          <p:nvPr/>
        </p:nvSpPr>
        <p:spPr bwMode="auto">
          <a:xfrm>
            <a:off x="6640408" y="310579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88900" dist="76200" dir="756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lstStyle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椭圆 10"/>
          <p:cNvSpPr>
            <a:spLocks noChangeArrowheads="1"/>
          </p:cNvSpPr>
          <p:nvPr/>
        </p:nvSpPr>
        <p:spPr bwMode="auto">
          <a:xfrm>
            <a:off x="8356813" y="3124211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88900" dist="76200" dir="756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lstStyle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11"/>
          <p:cNvSpPr>
            <a:spLocks noChangeArrowheads="1"/>
          </p:cNvSpPr>
          <p:nvPr/>
        </p:nvSpPr>
        <p:spPr bwMode="auto">
          <a:xfrm>
            <a:off x="1704236" y="3105796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88900" dist="76200" dir="756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lstStyle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12"/>
          <p:cNvGrpSpPr/>
          <p:nvPr/>
        </p:nvGrpSpPr>
        <p:grpSpPr bwMode="auto">
          <a:xfrm>
            <a:off x="2855772" y="2529187"/>
            <a:ext cx="1334135" cy="491490"/>
            <a:chOff x="-7243" y="280955"/>
            <a:chExt cx="1049033" cy="491488"/>
          </a:xfrm>
        </p:grpSpPr>
        <p:sp>
          <p:nvSpPr>
            <p:cNvPr id="39" name="文本框 38"/>
            <p:cNvSpPr>
              <a:spLocks noChangeArrowheads="1"/>
            </p:cNvSpPr>
            <p:nvPr/>
          </p:nvSpPr>
          <p:spPr bwMode="auto">
            <a:xfrm>
              <a:off x="-7243" y="280955"/>
              <a:ext cx="1049033" cy="49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12-28</a:t>
              </a:r>
              <a:endParaRPr lang="en-US" sz="2600" b="1" baseline="-3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4"/>
          <p:cNvGrpSpPr/>
          <p:nvPr/>
        </p:nvGrpSpPr>
        <p:grpSpPr bwMode="auto">
          <a:xfrm>
            <a:off x="1128172" y="2489176"/>
            <a:ext cx="1607326" cy="570865"/>
            <a:chOff x="54145" y="252681"/>
            <a:chExt cx="853730" cy="570495"/>
          </a:xfrm>
        </p:grpSpPr>
        <p:sp>
          <p:nvSpPr>
            <p:cNvPr id="41" name="文本框 39"/>
            <p:cNvSpPr>
              <a:spLocks noChangeArrowheads="1"/>
            </p:cNvSpPr>
            <p:nvPr/>
          </p:nvSpPr>
          <p:spPr bwMode="auto">
            <a:xfrm>
              <a:off x="54145" y="252681"/>
              <a:ext cx="853730" cy="570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0-12</a:t>
              </a:r>
              <a:endParaRPr lang="zh-CN" altLang="en-US" sz="2600" b="1" baseline="-3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组合 14"/>
          <p:cNvGrpSpPr/>
          <p:nvPr/>
        </p:nvGrpSpPr>
        <p:grpSpPr bwMode="auto">
          <a:xfrm>
            <a:off x="7365365" y="2529205"/>
            <a:ext cx="2066925" cy="491490"/>
            <a:chOff x="-46186" y="309227"/>
            <a:chExt cx="1015081" cy="491488"/>
          </a:xfrm>
        </p:grpSpPr>
        <p:sp>
          <p:nvSpPr>
            <p:cNvPr id="43" name="文本框 40"/>
            <p:cNvSpPr>
              <a:spLocks noChangeArrowheads="1"/>
            </p:cNvSpPr>
            <p:nvPr/>
          </p:nvSpPr>
          <p:spPr bwMode="auto">
            <a:xfrm>
              <a:off x="-46186" y="309227"/>
              <a:ext cx="1015081" cy="49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80-183</a:t>
              </a:r>
              <a:endParaRPr lang="en-US" sz="2600" b="1" baseline="-3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13"/>
          <p:cNvGrpSpPr/>
          <p:nvPr/>
        </p:nvGrpSpPr>
        <p:grpSpPr bwMode="auto">
          <a:xfrm>
            <a:off x="4501925" y="2489176"/>
            <a:ext cx="3211973" cy="616585"/>
            <a:chOff x="-798162" y="280955"/>
            <a:chExt cx="1706037" cy="616186"/>
          </a:xfrm>
        </p:grpSpPr>
        <p:sp>
          <p:nvSpPr>
            <p:cNvPr id="45" name="文本框 41"/>
            <p:cNvSpPr>
              <a:spLocks noChangeArrowheads="1"/>
            </p:cNvSpPr>
            <p:nvPr/>
          </p:nvSpPr>
          <p:spPr bwMode="auto">
            <a:xfrm>
              <a:off x="54145" y="280955"/>
              <a:ext cx="853730" cy="57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28-80</a:t>
              </a:r>
              <a:endParaRPr lang="en-US" sz="2600" b="1" baseline="-3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文本框 41"/>
            <p:cNvSpPr>
              <a:spLocks noChangeArrowheads="1"/>
            </p:cNvSpPr>
            <p:nvPr/>
          </p:nvSpPr>
          <p:spPr bwMode="auto">
            <a:xfrm>
              <a:off x="-798162" y="326645"/>
              <a:ext cx="853730" cy="570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sz="26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62</a:t>
              </a:r>
              <a:endParaRPr lang="en-US" sz="2600" b="1" baseline="-3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6" name="矩形 50"/>
          <p:cNvSpPr>
            <a:spLocks noChangeArrowheads="1"/>
          </p:cNvSpPr>
          <p:nvPr/>
        </p:nvSpPr>
        <p:spPr bwMode="auto">
          <a:xfrm>
            <a:off x="1572419" y="3653981"/>
            <a:ext cx="71945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min</a:t>
            </a:r>
            <a:endParaRPr lang="en-US" altLang="zh-CN" sz="2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1157605" y="4091940"/>
            <a:ext cx="1549400" cy="11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0-12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秒的订单总数是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193165" y="1413570"/>
            <a:ext cx="9578975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计算统计接单时间，在所有的订单中，有部分订单可以做到快速接单，而部分订单却用很长时间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4825524" y="3664141"/>
            <a:ext cx="96075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mean</a:t>
            </a:r>
            <a:endParaRPr lang="en-US" sz="2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53" name="矩形 49"/>
          <p:cNvSpPr>
            <a:spLocks noChangeArrowheads="1"/>
          </p:cNvSpPr>
          <p:nvPr/>
        </p:nvSpPr>
        <p:spPr bwMode="auto">
          <a:xfrm>
            <a:off x="9432449" y="3653981"/>
            <a:ext cx="78041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en-US" altLang="zh-CN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max</a:t>
            </a:r>
            <a:endParaRPr lang="en-US" altLang="zh-CN" sz="2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4340" y="3246755"/>
            <a:ext cx="567690" cy="2946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401</a:t>
            </a:r>
            <a:endParaRPr lang="en-US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46785" y="1783140"/>
            <a:ext cx="9578975" cy="44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七月份所有订单总数：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1622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24555" y="3246755"/>
            <a:ext cx="567690" cy="2946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402</a:t>
            </a:r>
            <a:endParaRPr lang="en-US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26860" y="3246755"/>
            <a:ext cx="567690" cy="2946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409</a:t>
            </a:r>
            <a:endParaRPr lang="en-US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6600" y="3282315"/>
            <a:ext cx="567690" cy="2946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310</a:t>
            </a:r>
            <a:endParaRPr lang="en-US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10500573" y="3159771"/>
            <a:ext cx="540000" cy="5400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88900" dist="76200" dir="7560000" algn="ctr" rotWithShape="0">
              <a:srgbClr val="000000">
                <a:alpha val="43137"/>
              </a:srgbClr>
            </a:outerShdw>
          </a:effectLst>
        </p:spPr>
        <p:txBody>
          <a:bodyPr lIns="91431" tIns="45716" rIns="91431" bIns="45716" anchor="ctr"/>
          <a:p>
            <a:pPr algn="ctr"/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86390" y="3282315"/>
            <a:ext cx="567690" cy="2946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97</a:t>
            </a:r>
            <a:endParaRPr lang="en-US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3007360" y="4091940"/>
            <a:ext cx="1402080" cy="11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12-28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秒的订单总数是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402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4605020" y="4091940"/>
            <a:ext cx="140208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均接单用时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6311900" y="4091940"/>
            <a:ext cx="1402080" cy="11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28-80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秒的订单总数是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409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939405" y="4091940"/>
            <a:ext cx="1492885" cy="11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用时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80-183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秒的订单总数是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310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9880600" y="4271645"/>
            <a:ext cx="153543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秒的订单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1128395" y="5476240"/>
            <a:ext cx="15494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取消订单数量：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71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3007360" y="5476240"/>
            <a:ext cx="15494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取消订单数量：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6238240" y="5476240"/>
            <a:ext cx="15494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取消订单数量：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7851775" y="5476240"/>
            <a:ext cx="15494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取消订单数量：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9866630" y="5476240"/>
            <a:ext cx="154940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ctr">
              <a:lnSpc>
                <a:spcPct val="13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取消订单数量：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46" grpId="0"/>
      <p:bldP spid="47" grpId="0"/>
      <p:bldP spid="48" grpId="0"/>
      <p:bldP spid="51" grpId="0"/>
      <p:bldP spid="53" grpId="0"/>
      <p:bldP spid="5" grpId="0"/>
      <p:bldP spid="10" grpId="0" bldLvl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商品分类排序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Oval 53"/>
          <p:cNvSpPr>
            <a:spLocks noChangeArrowheads="1"/>
          </p:cNvSpPr>
          <p:nvPr/>
        </p:nvSpPr>
        <p:spPr bwMode="auto">
          <a:xfrm>
            <a:off x="2303525" y="1371282"/>
            <a:ext cx="1293393" cy="1294297"/>
          </a:xfrm>
          <a:prstGeom prst="ellipse">
            <a:avLst/>
          </a:prstGeom>
          <a:solidFill>
            <a:srgbClr val="0070C0"/>
          </a:soli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2546733" y="2407057"/>
            <a:ext cx="1439734" cy="1440254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3" name="Oval 53"/>
          <p:cNvSpPr>
            <a:spLocks noChangeArrowheads="1"/>
          </p:cNvSpPr>
          <p:nvPr/>
        </p:nvSpPr>
        <p:spPr bwMode="auto">
          <a:xfrm>
            <a:off x="3105717" y="3463659"/>
            <a:ext cx="1704438" cy="1704264"/>
          </a:xfrm>
          <a:prstGeom prst="ellipse">
            <a:avLst/>
          </a:prstGeom>
          <a:solidFill>
            <a:srgbClr val="0070C0"/>
          </a:soli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4" name="Oval 53"/>
          <p:cNvSpPr>
            <a:spLocks noChangeArrowheads="1"/>
          </p:cNvSpPr>
          <p:nvPr/>
        </p:nvSpPr>
        <p:spPr bwMode="auto">
          <a:xfrm>
            <a:off x="4287835" y="3933929"/>
            <a:ext cx="1897049" cy="1898516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5" name="Oval 53"/>
          <p:cNvSpPr>
            <a:spLocks noChangeArrowheads="1"/>
          </p:cNvSpPr>
          <p:nvPr/>
        </p:nvSpPr>
        <p:spPr bwMode="auto">
          <a:xfrm>
            <a:off x="5846305" y="3548384"/>
            <a:ext cx="2141308" cy="2142136"/>
          </a:xfrm>
          <a:prstGeom prst="ellipse">
            <a:avLst/>
          </a:prstGeom>
          <a:solidFill>
            <a:srgbClr val="0070C0"/>
          </a:soli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6" name="Oval 53"/>
          <p:cNvSpPr>
            <a:spLocks noChangeArrowheads="1"/>
          </p:cNvSpPr>
          <p:nvPr/>
        </p:nvSpPr>
        <p:spPr bwMode="auto">
          <a:xfrm>
            <a:off x="6981473" y="1588627"/>
            <a:ext cx="2822439" cy="2823627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7" name="Line 548"/>
          <p:cNvSpPr>
            <a:spLocks noChangeShapeType="1"/>
          </p:cNvSpPr>
          <p:nvPr/>
        </p:nvSpPr>
        <p:spPr bwMode="auto">
          <a:xfrm flipH="1">
            <a:off x="2217738" y="1557338"/>
            <a:ext cx="0" cy="93503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8" name="Rectangle 25"/>
          <p:cNvSpPr>
            <a:spLocks noChangeArrowheads="1"/>
          </p:cNvSpPr>
          <p:nvPr/>
        </p:nvSpPr>
        <p:spPr bwMode="auto">
          <a:xfrm>
            <a:off x="1565910" y="1871663"/>
            <a:ext cx="11525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548"/>
          <p:cNvSpPr>
            <a:spLocks noChangeShapeType="1"/>
          </p:cNvSpPr>
          <p:nvPr/>
        </p:nvSpPr>
        <p:spPr bwMode="auto">
          <a:xfrm flipH="1">
            <a:off x="2422525" y="2709863"/>
            <a:ext cx="0" cy="93503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0" name="Line 548"/>
          <p:cNvSpPr>
            <a:spLocks noChangeShapeType="1"/>
          </p:cNvSpPr>
          <p:nvPr/>
        </p:nvSpPr>
        <p:spPr bwMode="auto">
          <a:xfrm flipH="1">
            <a:off x="2935288" y="4078288"/>
            <a:ext cx="0" cy="935037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1" name="Line 548"/>
          <p:cNvSpPr>
            <a:spLocks noChangeShapeType="1"/>
          </p:cNvSpPr>
          <p:nvPr/>
        </p:nvSpPr>
        <p:spPr bwMode="auto">
          <a:xfrm flipH="1">
            <a:off x="4292600" y="5229225"/>
            <a:ext cx="0" cy="935038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2" name="Line 548"/>
          <p:cNvSpPr>
            <a:spLocks noChangeShapeType="1"/>
          </p:cNvSpPr>
          <p:nvPr/>
        </p:nvSpPr>
        <p:spPr bwMode="auto">
          <a:xfrm flipH="1">
            <a:off x="8110538" y="4841875"/>
            <a:ext cx="0" cy="935038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3" name="Line 548"/>
          <p:cNvSpPr>
            <a:spLocks noChangeShapeType="1"/>
          </p:cNvSpPr>
          <p:nvPr/>
        </p:nvSpPr>
        <p:spPr bwMode="auto">
          <a:xfrm flipH="1">
            <a:off x="9964738" y="2349500"/>
            <a:ext cx="0" cy="935038"/>
          </a:xfrm>
          <a:prstGeom prst="line">
            <a:avLst/>
          </a:prstGeom>
          <a:noFill/>
          <a:ln w="19050">
            <a:solidFill>
              <a:srgbClr val="0070C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5" name="Rectangle 32"/>
          <p:cNvSpPr>
            <a:spLocks noChangeArrowheads="1"/>
          </p:cNvSpPr>
          <p:nvPr/>
        </p:nvSpPr>
        <p:spPr bwMode="auto">
          <a:xfrm>
            <a:off x="1896745" y="3024188"/>
            <a:ext cx="1439863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ea typeface="微软雅黑" panose="020B0503020204020204" pitchFamily="34" charset="-122"/>
              </a:rPr>
              <a:t> </a:t>
            </a:r>
            <a:r>
              <a:rPr lang="en-US" altLang="zh-CN" sz="1600">
                <a:ea typeface="微软雅黑" panose="020B0503020204020204" pitchFamily="34" charset="-122"/>
              </a:rPr>
              <a:t>79</a:t>
            </a:r>
            <a:r>
              <a:rPr lang="zh-CN" altLang="en-US" sz="1600">
                <a:ea typeface="微软雅黑" panose="020B0503020204020204" pitchFamily="34" charset="-122"/>
              </a:rPr>
              <a:t>单</a:t>
            </a:r>
            <a:endParaRPr lang="zh-CN" altLang="en-US" sz="1600">
              <a:ea typeface="微软雅黑" panose="020B0503020204020204" pitchFamily="34" charset="-122"/>
            </a:endParaRPr>
          </a:p>
        </p:txBody>
      </p:sp>
      <p:sp>
        <p:nvSpPr>
          <p:cNvPr id="87" name="Rectangle 34"/>
          <p:cNvSpPr>
            <a:spLocks noChangeArrowheads="1"/>
          </p:cNvSpPr>
          <p:nvPr/>
        </p:nvSpPr>
        <p:spPr bwMode="auto">
          <a:xfrm>
            <a:off x="2546985" y="4891723"/>
            <a:ext cx="15208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86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4589780" y="5929630"/>
            <a:ext cx="1439863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222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38"/>
          <p:cNvSpPr>
            <a:spLocks noChangeArrowheads="1"/>
          </p:cNvSpPr>
          <p:nvPr/>
        </p:nvSpPr>
        <p:spPr bwMode="auto">
          <a:xfrm>
            <a:off x="6670675" y="5732145"/>
            <a:ext cx="8674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223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40"/>
          <p:cNvSpPr>
            <a:spLocks noChangeArrowheads="1"/>
          </p:cNvSpPr>
          <p:nvPr/>
        </p:nvSpPr>
        <p:spPr bwMode="auto">
          <a:xfrm>
            <a:off x="10056813" y="2632075"/>
            <a:ext cx="15113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815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2"/>
          <p:cNvSpPr>
            <a:spLocks noChangeArrowheads="1"/>
          </p:cNvSpPr>
          <p:nvPr/>
        </p:nvSpPr>
        <p:spPr bwMode="auto">
          <a:xfrm>
            <a:off x="2433955" y="1840865"/>
            <a:ext cx="10972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方正兰亭大黑_GBK" pitchFamily="2" charset="-122"/>
                <a:ea typeface="方正兰亭大黑_GBK" pitchFamily="2" charset="-122"/>
              </a:rPr>
              <a:t>开业花篮</a:t>
            </a:r>
            <a:endParaRPr lang="zh-CN" altLang="en-US">
              <a:solidFill>
                <a:schemeClr val="bg1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2718435" y="2993073"/>
            <a:ext cx="10972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  <a:latin typeface="方正兰亭大黑_GBK" pitchFamily="2" charset="-122"/>
                <a:ea typeface="方正兰亭大黑_GBK" pitchFamily="2" charset="-122"/>
              </a:rPr>
              <a:t>爱的惊喜</a:t>
            </a:r>
            <a:endParaRPr lang="zh-CN" altLang="en-US">
              <a:solidFill>
                <a:srgbClr val="0070C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3502025" y="4149725"/>
            <a:ext cx="944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方正兰亭大黑_GBK" pitchFamily="2" charset="-122"/>
                <a:ea typeface="方正兰亭大黑_GBK" pitchFamily="2" charset="-122"/>
              </a:rPr>
              <a:t>送长辈</a:t>
            </a:r>
            <a:endParaRPr lang="zh-CN" altLang="en-US" sz="2000">
              <a:solidFill>
                <a:schemeClr val="bg1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4799013" y="4681538"/>
            <a:ext cx="1021080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70C0"/>
                </a:solidFill>
                <a:latin typeface="方正兰亭大黑_GBK" pitchFamily="2" charset="-122"/>
                <a:ea typeface="方正兰亭大黑_GBK" pitchFamily="2" charset="-122"/>
              </a:rPr>
              <a:t>毕业季</a:t>
            </a:r>
            <a:endParaRPr lang="zh-CN" altLang="en-US" sz="2200">
              <a:solidFill>
                <a:srgbClr val="0070C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6370638" y="4452938"/>
            <a:ext cx="150368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  <a:latin typeface="方正兰亭大黑_GBK" pitchFamily="2" charset="-122"/>
                <a:ea typeface="方正兰亭大黑_GBK" pitchFamily="2" charset="-122"/>
              </a:rPr>
              <a:t>爱意表达</a:t>
            </a:r>
            <a:endParaRPr lang="zh-CN" altLang="en-US" sz="2600">
              <a:solidFill>
                <a:schemeClr val="bg1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7538720" y="2616835"/>
            <a:ext cx="170688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rgbClr val="0070C0"/>
                </a:solidFill>
                <a:latin typeface="方正兰亭大黑_GBK" pitchFamily="2" charset="-122"/>
                <a:ea typeface="方正兰亭大黑_GBK" pitchFamily="2" charset="-122"/>
              </a:rPr>
              <a:t>爱情告白</a:t>
            </a:r>
            <a:endParaRPr lang="zh-CN" altLang="en-US" sz="3000" dirty="0">
              <a:solidFill>
                <a:srgbClr val="0070C0"/>
              </a:solidFill>
              <a:latin typeface="方正兰亭大黑_GBK" pitchFamily="2" charset="-122"/>
              <a:ea typeface="方正兰亭大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flip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关键字分析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六边形 33"/>
          <p:cNvSpPr>
            <a:spLocks noChangeArrowheads="1"/>
          </p:cNvSpPr>
          <p:nvPr/>
        </p:nvSpPr>
        <p:spPr bwMode="auto">
          <a:xfrm>
            <a:off x="5391785" y="1346200"/>
            <a:ext cx="1724025" cy="1485900"/>
          </a:xfrm>
          <a:prstGeom prst="hexagon">
            <a:avLst>
              <a:gd name="adj" fmla="val 25010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90500" dist="203200" dir="786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红玫瑰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4"/>
          <p:cNvSpPr>
            <a:spLocks noChangeArrowheads="1"/>
          </p:cNvSpPr>
          <p:nvPr/>
        </p:nvSpPr>
        <p:spPr bwMode="auto">
          <a:xfrm>
            <a:off x="7439025" y="1753235"/>
            <a:ext cx="1724025" cy="1485900"/>
          </a:xfrm>
          <a:prstGeom prst="hexagon">
            <a:avLst>
              <a:gd name="adj" fmla="val 25010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90500" dist="203200" dir="786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满天星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六边形 37"/>
          <p:cNvSpPr>
            <a:spLocks noChangeArrowheads="1"/>
          </p:cNvSpPr>
          <p:nvPr/>
        </p:nvSpPr>
        <p:spPr bwMode="auto">
          <a:xfrm>
            <a:off x="9389110" y="1199198"/>
            <a:ext cx="1724025" cy="1487487"/>
          </a:xfrm>
          <a:prstGeom prst="hexagon">
            <a:avLst>
              <a:gd name="adj" fmla="val 24983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90500" dist="203200" dir="786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简约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六边形 42"/>
          <p:cNvSpPr>
            <a:spLocks noChangeArrowheads="1"/>
          </p:cNvSpPr>
          <p:nvPr/>
        </p:nvSpPr>
        <p:spPr bwMode="auto">
          <a:xfrm>
            <a:off x="3305175" y="2686685"/>
            <a:ext cx="1724025" cy="1485900"/>
          </a:xfrm>
          <a:prstGeom prst="hexagon">
            <a:avLst>
              <a:gd name="adj" fmla="val 25010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90500" dist="203200" dir="786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11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六边形 43"/>
          <p:cNvSpPr>
            <a:spLocks noChangeArrowheads="1"/>
          </p:cNvSpPr>
          <p:nvPr/>
        </p:nvSpPr>
        <p:spPr bwMode="auto">
          <a:xfrm>
            <a:off x="1581150" y="1896745"/>
            <a:ext cx="1724025" cy="1485900"/>
          </a:xfrm>
          <a:prstGeom prst="hexagon">
            <a:avLst>
              <a:gd name="adj" fmla="val 25010"/>
              <a:gd name="vf" fmla="val 1154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810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190500" dist="203200" dir="786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粉玫瑰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9"/>
          <p:cNvSpPr>
            <a:spLocks noChangeArrowheads="1"/>
          </p:cNvSpPr>
          <p:nvPr/>
        </p:nvSpPr>
        <p:spPr bwMode="auto">
          <a:xfrm flipH="1">
            <a:off x="626745" y="979170"/>
            <a:ext cx="278765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订单中频率最高的关键字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0"/>
          <p:cNvSpPr>
            <a:spLocks noChangeArrowheads="1"/>
          </p:cNvSpPr>
          <p:nvPr/>
        </p:nvSpPr>
        <p:spPr bwMode="auto">
          <a:xfrm>
            <a:off x="626745" y="4304030"/>
            <a:ext cx="4123690" cy="3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在图中，出现的评率越高的字字体越大，越直观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pic>
        <p:nvPicPr>
          <p:cNvPr id="2" name="图片 1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" y="4673600"/>
            <a:ext cx="5161915" cy="1789430"/>
          </a:xfrm>
          <a:prstGeom prst="rect">
            <a:avLst/>
          </a:prstGeom>
        </p:spPr>
      </p:pic>
      <p:graphicFrame>
        <p:nvGraphicFramePr>
          <p:cNvPr id="3" name="图表 2"/>
          <p:cNvGraphicFramePr/>
          <p:nvPr/>
        </p:nvGraphicFramePr>
        <p:xfrm>
          <a:off x="6327775" y="3382645"/>
          <a:ext cx="5123180" cy="313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>
                                      <p:cBhvr>
                                        <p:cTn id="12" dur="3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>
                                      <p:cBhvr>
                                        <p:cTn id="21" dur="3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Effect>
                                      <p:cBhvr>
                                        <p:cTn id="30" dur="3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>
                                      <p:cBhvr>
                                        <p:cTn id="39" dur="3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1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>
                                      <p:cBhvr>
                                        <p:cTn id="48" dur="3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33" grpId="1" bldLvl="0" animBg="1" autoUpdateAnimBg="0"/>
      <p:bldP spid="34" grpId="0" bldLvl="0" animBg="1" autoUpdateAnimBg="0"/>
      <p:bldP spid="34" grpId="1" bldLvl="0" animBg="1" autoUpdateAnimBg="0"/>
      <p:bldP spid="37" grpId="0" bldLvl="0" animBg="1" autoUpdateAnimBg="0"/>
      <p:bldP spid="37" grpId="1" bldLvl="0" animBg="1" autoUpdateAnimBg="0"/>
      <p:bldP spid="42" grpId="0" bldLvl="0" animBg="1" autoUpdateAnimBg="0"/>
      <p:bldP spid="42" grpId="1" bldLvl="0" animBg="1" autoUpdateAnimBg="0"/>
      <p:bldP spid="43" grpId="0" bldLvl="0" animBg="1" autoUpdateAnimBg="0"/>
      <p:bldP spid="43" grpId="1" bldLvl="0" animBg="1" autoUpdateAnimBg="0"/>
      <p:bldP spid="44" grpId="0" bldLvl="0" autoUpdateAnimBg="0"/>
      <p:bldP spid="45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41680" y="1958975"/>
            <a:ext cx="4161790" cy="273621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28575">
            <a:gradFill>
              <a:gsLst>
                <a:gs pos="0">
                  <a:schemeClr val="bg1"/>
                </a:gs>
                <a:gs pos="99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342900" dist="203200" dir="852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8356600" y="1958975"/>
            <a:ext cx="3443605" cy="34512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28575">
            <a:gradFill>
              <a:gsLst>
                <a:gs pos="0">
                  <a:schemeClr val="bg1"/>
                </a:gs>
                <a:gs pos="99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342900" dist="203200" dir="8520000" algn="ctr" rotWithShape="0">
              <a:srgbClr val="000000">
                <a:alpha val="43137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31417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配送距离、时间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94690" y="4801870"/>
            <a:ext cx="4208780" cy="157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74" tIns="33737" rIns="67474" bIns="33737">
            <a:spAutoFit/>
          </a:bodyPr>
          <a:lstStyle/>
          <a:p>
            <a:pPr defTabSz="1089025"/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图上是一个散点图，每一个点代表着一笔订单，而横轴代表着订单距离，纵轴代表系统建议时间或者门店自定义时间，一共记录的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笔随机订单中，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7.5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公里算是一个距离的分界线，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7.5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公里的订单并不多，大多数订单来自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7.5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公里之内。在时间维度上，有一些订单处于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120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分钟，而这种订单就是商家自定义的时间，剩余时间的点都是系统自动判断的时间。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94606" y="1125538"/>
            <a:ext cx="1087320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74" tIns="33737" rIns="67474" bIns="33737">
            <a:spAutoFit/>
          </a:bodyPr>
          <a:lstStyle/>
          <a:p>
            <a:pPr defTabSz="1089025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有部分门店配送的起送时间过于长，有可能会造成短距离，高配送时间的问题，从而影响到下单量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配送费订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255" y="2053590"/>
            <a:ext cx="3122930" cy="3122930"/>
          </a:xfrm>
          <a:prstGeom prst="rect">
            <a:avLst/>
          </a:prstGeom>
        </p:spPr>
      </p:pic>
      <p:pic>
        <p:nvPicPr>
          <p:cNvPr id="3" name="图片 2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958975"/>
            <a:ext cx="4051300" cy="273621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102350" y="2211070"/>
            <a:ext cx="1867535" cy="243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474" tIns="33737" rIns="67474" bIns="33737">
            <a:spAutoFit/>
          </a:bodyPr>
          <a:p>
            <a:pPr defTabSz="1089025"/>
            <a:r>
              <a:rPr 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因为没办法确定每一笔订单的配送距离，但是可以掌握是配送费用，从右面柱状图可以看出，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90%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的订单都是免费配送的，配送费是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。也就代表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90%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大黑简体" pitchFamily="2" charset="-122"/>
                <a:ea typeface="方正正大黑简体" pitchFamily="2" charset="-122"/>
              </a:rPr>
              <a:t>订单来自于门店的免配送费的范围，而这个范围内的用户是门店应该的主要用户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14:switch dir="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47" grpId="0" bldLvl="0" animBg="1"/>
      <p:bldP spid="28" grpId="0" bldLvl="0" animBg="1"/>
      <p:bldP spid="29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29889" y="4751007"/>
            <a:ext cx="969262" cy="969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31110" y="3098960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门店动销折线图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312545"/>
            <a:ext cx="77597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31110" y="3098960"/>
            <a:ext cx="383842" cy="38398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门店动销折线图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3765" y="1506855"/>
            <a:ext cx="78232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29889" y="4751007"/>
            <a:ext cx="969262" cy="969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98" tIns="60899" rIns="121798" bIns="60899"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门店动销折线图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下载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5515" y="1313180"/>
            <a:ext cx="77597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  <p:sp>
        <p:nvSpPr>
          <p:cNvPr id="135" name="TextBox 6"/>
          <p:cNvSpPr txBox="1">
            <a:spLocks noChangeArrowheads="1"/>
          </p:cNvSpPr>
          <p:nvPr/>
        </p:nvSpPr>
        <p:spPr bwMode="auto">
          <a:xfrm>
            <a:off x="587868" y="4089484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品牌营收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6"/>
          <p:cNvSpPr txBox="1">
            <a:spLocks noChangeArrowheads="1"/>
          </p:cNvSpPr>
          <p:nvPr/>
        </p:nvSpPr>
        <p:spPr bwMode="auto">
          <a:xfrm>
            <a:off x="2604205" y="4089484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门店转换系数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6"/>
          <p:cNvSpPr txBox="1">
            <a:spLocks noChangeArrowheads="1"/>
          </p:cNvSpPr>
          <p:nvPr/>
        </p:nvSpPr>
        <p:spPr bwMode="auto">
          <a:xfrm>
            <a:off x="4655234" y="4089484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门店价值分组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6828124" y="4089484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问题订单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8940796" y="4089484"/>
            <a:ext cx="2627018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订单关键字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 rot="14400000">
            <a:off x="1181548" y="2589311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46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9" name="Freeform 5"/>
          <p:cNvSpPr/>
          <p:nvPr/>
        </p:nvSpPr>
        <p:spPr bwMode="auto">
          <a:xfrm>
            <a:off x="1365885" y="2726055"/>
            <a:ext cx="1080770" cy="9747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 rot="14400000">
            <a:off x="3180628" y="2589311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2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 rot="14400000">
            <a:off x="5231223" y="2589311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5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4400000">
            <a:off x="7406147" y="2589311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58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 rot="14400000">
            <a:off x="9534354" y="2589311"/>
            <a:ext cx="1439529" cy="1248289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61" name="Freeform 6"/>
            <p:cNvSpPr/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"/>
            <p:cNvSpPr/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4" name="Freeform 5"/>
          <p:cNvSpPr/>
          <p:nvPr/>
        </p:nvSpPr>
        <p:spPr bwMode="auto">
          <a:xfrm>
            <a:off x="3349625" y="2726055"/>
            <a:ext cx="1080770" cy="9747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7" name="Freeform 5"/>
          <p:cNvSpPr/>
          <p:nvPr/>
        </p:nvSpPr>
        <p:spPr bwMode="auto">
          <a:xfrm>
            <a:off x="5403850" y="2726055"/>
            <a:ext cx="1080770" cy="9747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0" name="Freeform 5"/>
          <p:cNvSpPr/>
          <p:nvPr/>
        </p:nvSpPr>
        <p:spPr bwMode="auto">
          <a:xfrm>
            <a:off x="7600315" y="2726055"/>
            <a:ext cx="1080770" cy="9747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3" name="Freeform 5"/>
          <p:cNvSpPr/>
          <p:nvPr/>
        </p:nvSpPr>
        <p:spPr bwMode="auto">
          <a:xfrm>
            <a:off x="9726295" y="2726055"/>
            <a:ext cx="1080770" cy="9747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797567" y="5814781"/>
            <a:ext cx="785040" cy="7853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8" name="同心圆 1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287774" y="5831640"/>
            <a:ext cx="336611" cy="3367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1" name="同心圆 1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4246057" y="5561176"/>
            <a:ext cx="705342" cy="70559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4" name="同心圆 19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943273" y="393745"/>
            <a:ext cx="297401" cy="29750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0" name="同心圆 19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2569766" y="5213310"/>
            <a:ext cx="1572170" cy="15727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3" name="同心圆 2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1704536" y="5934054"/>
            <a:ext cx="693499" cy="6937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6" name="同心圆 2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392324" y="6354304"/>
            <a:ext cx="422448" cy="4226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9" name="同心圆 2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60401" y="6109837"/>
            <a:ext cx="211223" cy="2113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2" name="同心圆 2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4" name="六边形 213"/>
          <p:cNvSpPr/>
          <p:nvPr/>
        </p:nvSpPr>
        <p:spPr>
          <a:xfrm>
            <a:off x="1028748" y="542499"/>
            <a:ext cx="3266578" cy="1087095"/>
          </a:xfrm>
          <a:prstGeom prst="hexagon">
            <a:avLst/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5" name="组合 214"/>
          <p:cNvGrpSpPr/>
          <p:nvPr/>
        </p:nvGrpSpPr>
        <p:grpSpPr>
          <a:xfrm>
            <a:off x="539930" y="333450"/>
            <a:ext cx="1556037" cy="155660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6" name="同心圆 2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8" name="矩形 217"/>
          <p:cNvSpPr/>
          <p:nvPr/>
        </p:nvSpPr>
        <p:spPr>
          <a:xfrm>
            <a:off x="2249276" y="549474"/>
            <a:ext cx="1641805" cy="77988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defTabSz="12458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300" b="1" kern="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300" b="1" kern="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Rectangle 4"/>
          <p:cNvSpPr txBox="1">
            <a:spLocks noChangeArrowheads="1"/>
          </p:cNvSpPr>
          <p:nvPr/>
        </p:nvSpPr>
        <p:spPr bwMode="auto">
          <a:xfrm>
            <a:off x="2105260" y="1128629"/>
            <a:ext cx="1829706" cy="5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2" rIns="91426" bIns="45712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lang="zh-CN" altLang="en-US" sz="1600" kern="0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65795" y="559400"/>
            <a:ext cx="1100988" cy="110138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21" name="同心圆 2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1875" y="3006591"/>
            <a:ext cx="458374" cy="413425"/>
            <a:chOff x="4634991" y="2138335"/>
            <a:chExt cx="428348" cy="386204"/>
          </a:xfrm>
        </p:grpSpPr>
        <p:sp>
          <p:nvSpPr>
            <p:cNvPr id="6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88768" y="3006591"/>
            <a:ext cx="458374" cy="413425"/>
            <a:chOff x="5076056" y="2138335"/>
            <a:chExt cx="428348" cy="386204"/>
          </a:xfrm>
        </p:grpSpPr>
        <p:sp>
          <p:nvSpPr>
            <p:cNvPr id="9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39951" y="3005321"/>
            <a:ext cx="458374" cy="413425"/>
            <a:chOff x="5557128" y="2138335"/>
            <a:chExt cx="428348" cy="386204"/>
          </a:xfrm>
        </p:grpSpPr>
        <p:sp>
          <p:nvSpPr>
            <p:cNvPr id="12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12419" y="3018656"/>
            <a:ext cx="458374" cy="413425"/>
            <a:chOff x="6068610" y="2138335"/>
            <a:chExt cx="428348" cy="386204"/>
          </a:xfrm>
        </p:grpSpPr>
        <p:sp>
          <p:nvSpPr>
            <p:cNvPr id="15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037260" y="3005321"/>
            <a:ext cx="458374" cy="413425"/>
            <a:chOff x="6623914" y="2138335"/>
            <a:chExt cx="428348" cy="386204"/>
          </a:xfrm>
        </p:grpSpPr>
        <p:sp>
          <p:nvSpPr>
            <p:cNvPr id="18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7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0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/>
          <p:bldP spid="136" grpId="0"/>
          <p:bldP spid="137" grpId="0"/>
          <p:bldP spid="138" grpId="0"/>
          <p:bldP spid="143" grpId="0"/>
          <p:bldP spid="214" grpId="0" animBg="1"/>
          <p:bldP spid="218" grpId="0"/>
          <p:bldP spid="2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7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7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7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3" presetClass="entr" presetSubtype="52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3" presetClass="entr" presetSubtype="52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3" presetClass="entr" presetSubtype="52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6" presetClass="emph" presetSubtype="0" repeatCount="3000" fill="hold" nodeType="withEffect">
                                      <p:stCondLst>
                                        <p:cond delay="4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6" dur="500" tmFilter="0, 0; .2, .5; .8, .5; 1, 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7" dur="250" autoRev="1" fill="hold"/>
                                            <p:tgtEl>
                                              <p:spTgt spid="20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8" presetID="26" presetClass="emph" presetSubtype="0" repeatCount="3000" fill="hold" nodeType="withEffect">
                                      <p:stCondLst>
                                        <p:cond delay="81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9" dur="500" tmFilter="0, 0; .2, .5; .8, .5; 1, 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0" dur="250" autoRev="1" fill="hold"/>
                                            <p:tgtEl>
                                              <p:spTgt spid="2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/>
          <p:bldP spid="136" grpId="0"/>
          <p:bldP spid="137" grpId="0"/>
          <p:bldP spid="138" grpId="0"/>
          <p:bldP spid="143" grpId="0"/>
          <p:bldP spid="214" grpId="0" animBg="1"/>
          <p:bldP spid="218" grpId="0"/>
          <p:bldP spid="2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品牌营收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371475" y="1324610"/>
            <a:ext cx="5387975" cy="46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      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月份门店总数一共是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191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家门店，有订单动销门店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145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家，占总门店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75.9%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，订单营收总额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GMV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146626.6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元，均订单价（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ARPU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）为97.1元。总订单数量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1509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笔订单，动销门店均订单数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10.4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单。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>
              <a:lnSpc>
                <a:spcPct val="200000"/>
              </a:lnSpc>
              <a:spcAft>
                <a:spcPts val="50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       门店总数比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月份新上线了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72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家，上线门店上涨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60.5%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，订单营收总额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GMV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比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月份订单营收总额上涨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127952.2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，与上月上涨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445.7% 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总订单数比上个月上涨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485.5%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，动销门店均订单数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上涨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247%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Aft>
                <a:spcPts val="500"/>
              </a:spcAft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709410" y="2021205"/>
          <a:ext cx="4495165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65"/>
                <a:gridCol w="1574165"/>
                <a:gridCol w="1207135"/>
              </a:tblGrid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 b="1">
                        <a:solidFill>
                          <a:srgbClr val="848587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848587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6月</a:t>
                      </a:r>
                      <a:endParaRPr lang="zh-CN" altLang="en-US" sz="1200" b="1">
                        <a:solidFill>
                          <a:srgbClr val="848587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848587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7月</a:t>
                      </a:r>
                      <a:endParaRPr lang="zh-CN" altLang="en-US" sz="1200" b="1">
                        <a:solidFill>
                          <a:srgbClr val="848587"/>
                        </a:solidFill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总门店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119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191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动销门店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66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145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GMV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25716</a:t>
                      </a:r>
                      <a:endParaRPr 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1" dirty="0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  <a:sym typeface="方正兰亭黑_GBK" pitchFamily="2" charset="-122"/>
                        </a:rPr>
                        <a:t>146626</a:t>
                      </a:r>
                      <a:endParaRPr lang="zh-CN" altLang="en-US" sz="1200" b="1" dirty="0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  <a:sym typeface="方正兰亭黑_GBK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总订单数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247</a:t>
                      </a:r>
                      <a:endParaRPr 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1509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ARPU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104.113360323886</a:t>
                      </a:r>
                      <a:endParaRPr 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97.1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2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动销均订单数</a:t>
                      </a:r>
                      <a:endParaRPr lang="zh-CN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3.7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404040"/>
                          </a:solidFill>
                          <a:latin typeface="仿宋" panose="02010609060101010101" charset="-122"/>
                          <a:ea typeface="仿宋" panose="02010609060101010101" charset="-122"/>
                        </a:rPr>
                        <a:t>10.4</a:t>
                      </a:r>
                      <a:endParaRPr lang="en-US" altLang="en-US" sz="1200" b="1">
                        <a:solidFill>
                          <a:srgbClr val="404040"/>
                        </a:solidFill>
                        <a:latin typeface="仿宋" panose="02010609060101010101" charset="-122"/>
                        <a:ea typeface="仿宋" panose="0201060906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门店分组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7035" y="2344420"/>
            <a:ext cx="5486400" cy="2671445"/>
          </a:xfrm>
          <a:prstGeom prst="rect">
            <a:avLst/>
          </a:prstGeom>
          <a:gradFill>
            <a:gsLst>
              <a:gs pos="0">
                <a:schemeClr val="bg1"/>
              </a:gs>
              <a:gs pos="99000">
                <a:schemeClr val="bg1">
                  <a:lumMod val="85000"/>
                </a:schemeClr>
              </a:gs>
            </a:gsLst>
            <a:lin ang="5400000" scaled="0"/>
          </a:gradFill>
          <a:ln w="28575"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355600" dist="50800" dir="3660000" algn="ctr" rotWithShape="0">
              <a:srgbClr val="000000">
                <a:alpha val="43137"/>
              </a:srgbClr>
            </a:outerShdw>
          </a:effectLst>
        </p:spPr>
        <p:txBody>
          <a:bodyPr lIns="121920" tIns="60960" rIns="121920" bIns="60960"/>
          <a:lstStyle/>
          <a:p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矩形 19"/>
          <p:cNvSpPr>
            <a:spLocks noChangeArrowheads="1"/>
          </p:cNvSpPr>
          <p:nvPr/>
        </p:nvSpPr>
        <p:spPr bwMode="auto">
          <a:xfrm>
            <a:off x="977900" y="2517140"/>
            <a:ext cx="453390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   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根据门店具体情况对门店进行不同指标的分类，分别是最底层，中等偏下，中等偏上，与最上层四类。不同类别的门店不同的数据指标有着不同范围，而不同等级的门店内部有着不一样的情况，比如上级门店的曝光、进店、下单是所有门店中最好的，而中等偏上门店的进店率与下单率是门店中最高的，等等依据不同范围等级门店有着各个等级的特性，根据这些不同的特点查看。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246177" y="2381885"/>
          <a:ext cx="5486400" cy="1907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715645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曝光（M）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门店(M)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曝光（D）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门店(D)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平均进店率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进店率方差</a:t>
                      </a:r>
                      <a:endParaRPr lang="zh-CN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</a:rPr>
                        <a:t>max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202007 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44869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8656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39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2.464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1.0202526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</a:rPr>
                        <a:t>one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202007 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6893.5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38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349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104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3.207894737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2.2412534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</a:rPr>
                        <a:t>two 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202007 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3727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48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178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144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2.916595745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1.7207951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202007 </a:t>
                      </a:r>
                      <a:endParaRPr lang="en-US" altLang="en-US" sz="11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2325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95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104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156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3.258105263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2.151927041</a:t>
                      </a:r>
                      <a:endParaRPr lang="en-US" altLang="en-US" sz="105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19"/>
          <p:cNvSpPr>
            <a:spLocks noChangeArrowheads="1"/>
          </p:cNvSpPr>
          <p:nvPr/>
        </p:nvSpPr>
        <p:spPr bwMode="auto">
          <a:xfrm>
            <a:off x="6246495" y="4544060"/>
            <a:ext cx="5486400" cy="176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>
              <a:lnSpc>
                <a:spcPct val="130000"/>
              </a:lnSpc>
              <a:spcAft>
                <a:spcPts val="5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    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月份曝光人数分类的门店范围最高级（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max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）是在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[44896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6893.5]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之间的门店，高级门店数量一共有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个门店，平均的进店率是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2.646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，而曝光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(D)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则是按日的曝光人数，高级分类中一个门店某一日最高的曝光人数是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8656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。在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月中，有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37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家门店有过曝光人数在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[349,8656]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这个范围中的，也就是代表这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39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个门店中除了月分类里面的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个，其余的门店应该是最有机会冲击高级门店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51233" y="55676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转换系数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10"/>
          <p:cNvGrpSpPr/>
          <p:nvPr/>
        </p:nvGrpSpPr>
        <p:grpSpPr bwMode="auto">
          <a:xfrm>
            <a:off x="539433" y="1172528"/>
            <a:ext cx="1281112" cy="2552700"/>
            <a:chOff x="0" y="0"/>
            <a:chExt cx="960900" cy="1913939"/>
          </a:xfrm>
          <a:gradFill flip="none" rotWithShape="1">
            <a:gsLst>
              <a:gs pos="49000">
                <a:schemeClr val="bg1">
                  <a:lumMod val="85000"/>
                </a:schemeClr>
              </a:gs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0" scaled="1"/>
            <a:tileRect/>
          </a:gradFill>
          <a:effectLst>
            <a:outerShdw blurRad="127000" dist="88900" dir="4500000" algn="ctr" rotWithShape="0">
              <a:srgbClr val="000000">
                <a:alpha val="43137"/>
              </a:srgbClr>
            </a:outerShdw>
          </a:effectLst>
        </p:grpSpPr>
        <p:sp>
          <p:nvSpPr>
            <p:cNvPr id="44" name="Freeform 254"/>
            <p:cNvSpPr>
              <a:spLocks noChangeArrowheads="1"/>
            </p:cNvSpPr>
            <p:nvPr/>
          </p:nvSpPr>
          <p:spPr bwMode="auto">
            <a:xfrm>
              <a:off x="99379" y="0"/>
              <a:ext cx="478886" cy="229617"/>
            </a:xfrm>
            <a:custGeom>
              <a:avLst/>
              <a:gdLst>
                <a:gd name="T0" fmla="*/ 630 w 651"/>
                <a:gd name="T1" fmla="*/ 273 h 313"/>
                <a:gd name="T2" fmla="*/ 589 w 651"/>
                <a:gd name="T3" fmla="*/ 273 h 313"/>
                <a:gd name="T4" fmla="*/ 304 w 651"/>
                <a:gd name="T5" fmla="*/ 0 h 313"/>
                <a:gd name="T6" fmla="*/ 19 w 651"/>
                <a:gd name="T7" fmla="*/ 271 h 313"/>
                <a:gd name="T8" fmla="*/ 0 w 651"/>
                <a:gd name="T9" fmla="*/ 292 h 313"/>
                <a:gd name="T10" fmla="*/ 21 w 651"/>
                <a:gd name="T11" fmla="*/ 313 h 313"/>
                <a:gd name="T12" fmla="*/ 630 w 651"/>
                <a:gd name="T13" fmla="*/ 313 h 313"/>
                <a:gd name="T14" fmla="*/ 651 w 651"/>
                <a:gd name="T15" fmla="*/ 293 h 313"/>
                <a:gd name="T16" fmla="*/ 630 w 651"/>
                <a:gd name="T17" fmla="*/ 273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1"/>
                <a:gd name="T28" fmla="*/ 0 h 313"/>
                <a:gd name="T29" fmla="*/ 651 w 651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1" h="313">
                  <a:moveTo>
                    <a:pt x="630" y="273"/>
                  </a:moveTo>
                  <a:cubicBezTo>
                    <a:pt x="589" y="273"/>
                    <a:pt x="589" y="273"/>
                    <a:pt x="589" y="273"/>
                  </a:cubicBezTo>
                  <a:cubicBezTo>
                    <a:pt x="578" y="113"/>
                    <a:pt x="454" y="0"/>
                    <a:pt x="304" y="0"/>
                  </a:cubicBezTo>
                  <a:cubicBezTo>
                    <a:pt x="153" y="0"/>
                    <a:pt x="30" y="116"/>
                    <a:pt x="19" y="271"/>
                  </a:cubicBezTo>
                  <a:cubicBezTo>
                    <a:pt x="9" y="272"/>
                    <a:pt x="0" y="281"/>
                    <a:pt x="0" y="292"/>
                  </a:cubicBezTo>
                  <a:cubicBezTo>
                    <a:pt x="0" y="303"/>
                    <a:pt x="10" y="313"/>
                    <a:pt x="21" y="313"/>
                  </a:cubicBezTo>
                  <a:cubicBezTo>
                    <a:pt x="630" y="313"/>
                    <a:pt x="630" y="313"/>
                    <a:pt x="630" y="313"/>
                  </a:cubicBezTo>
                  <a:cubicBezTo>
                    <a:pt x="642" y="313"/>
                    <a:pt x="651" y="304"/>
                    <a:pt x="651" y="293"/>
                  </a:cubicBezTo>
                  <a:cubicBezTo>
                    <a:pt x="651" y="282"/>
                    <a:pt x="642" y="273"/>
                    <a:pt x="630" y="273"/>
                  </a:cubicBezTo>
                  <a:close/>
                </a:path>
              </a:pathLst>
            </a:custGeom>
            <a:grpFill/>
            <a:ln w="28575" cmpd="sng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beve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5" name="Freeform 255"/>
            <p:cNvSpPr>
              <a:spLocks noChangeArrowheads="1"/>
            </p:cNvSpPr>
            <p:nvPr/>
          </p:nvSpPr>
          <p:spPr bwMode="auto">
            <a:xfrm>
              <a:off x="0" y="71987"/>
              <a:ext cx="960900" cy="1841952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8"/>
                <a:gd name="T106" fmla="*/ 0 h 2854"/>
                <a:gd name="T107" fmla="*/ 1488 w 1488"/>
                <a:gd name="T108" fmla="*/ 2854 h 28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 w="28575" cmpd="sng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beve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6" name="Freeform 256"/>
            <p:cNvSpPr>
              <a:spLocks noChangeArrowheads="1"/>
            </p:cNvSpPr>
            <p:nvPr/>
          </p:nvSpPr>
          <p:spPr bwMode="auto">
            <a:xfrm>
              <a:off x="124449" y="273027"/>
              <a:ext cx="394073" cy="213068"/>
            </a:xfrm>
            <a:custGeom>
              <a:avLst/>
              <a:gdLst>
                <a:gd name="T0" fmla="*/ 1 w 535"/>
                <a:gd name="T1" fmla="*/ 0 h 290"/>
                <a:gd name="T2" fmla="*/ 0 w 535"/>
                <a:gd name="T3" fmla="*/ 22 h 290"/>
                <a:gd name="T4" fmla="*/ 267 w 535"/>
                <a:gd name="T5" fmla="*/ 290 h 290"/>
                <a:gd name="T6" fmla="*/ 535 w 535"/>
                <a:gd name="T7" fmla="*/ 22 h 290"/>
                <a:gd name="T8" fmla="*/ 534 w 535"/>
                <a:gd name="T9" fmla="*/ 0 h 290"/>
                <a:gd name="T10" fmla="*/ 1 w 535"/>
                <a:gd name="T11" fmla="*/ 0 h 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5"/>
                <a:gd name="T19" fmla="*/ 0 h 290"/>
                <a:gd name="T20" fmla="*/ 535 w 535"/>
                <a:gd name="T21" fmla="*/ 290 h 2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5" h="290">
                  <a:moveTo>
                    <a:pt x="1" y="0"/>
                  </a:moveTo>
                  <a:cubicBezTo>
                    <a:pt x="0" y="7"/>
                    <a:pt x="0" y="15"/>
                    <a:pt x="0" y="22"/>
                  </a:cubicBezTo>
                  <a:cubicBezTo>
                    <a:pt x="0" y="170"/>
                    <a:pt x="120" y="290"/>
                    <a:pt x="267" y="290"/>
                  </a:cubicBezTo>
                  <a:cubicBezTo>
                    <a:pt x="415" y="290"/>
                    <a:pt x="535" y="170"/>
                    <a:pt x="535" y="22"/>
                  </a:cubicBezTo>
                  <a:cubicBezTo>
                    <a:pt x="535" y="15"/>
                    <a:pt x="534" y="7"/>
                    <a:pt x="534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28575" cmpd="sng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bevel/>
            </a:ln>
          </p:spPr>
          <p:txBody>
            <a:bodyPr lIns="121920" tIns="60960" rIns="121920" bIns="60960"/>
            <a:lstStyle/>
            <a:p>
              <a:pPr>
                <a:defRPr/>
              </a:pPr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05485" y="4457700"/>
            <a:ext cx="5913755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l">
              <a:lnSpc>
                <a:spcPct val="130000"/>
              </a:lnSpc>
            </a:pPr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转化系数：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	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四类门店中不同类别的门店他们的增幅大小，上涨的速度是不一样的，比如曝光转化为进店，在这不同类别的门店中，某一类中的门店根据曝光的增加而促使进店人数的增加，也可以理解为复杂一点进店转化率，因为在一类中，是存在这多个门店的，如果只是简单计算进店率的平均值，会有很大的幅度波动，方差大小不确定，所以根据不同门店的数据找到他们的线性规律，也就是画一条线确定它的斜率的倾斜度（如上图）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pic>
        <p:nvPicPr>
          <p:cNvPr id="3" name="图片 2" descr="下载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1118870"/>
            <a:ext cx="4254500" cy="346265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6316345" y="1188720"/>
          <a:ext cx="54864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10"/>
                <a:gridCol w="686435"/>
                <a:gridCol w="694055"/>
                <a:gridCol w="685800"/>
                <a:gridCol w="685800"/>
                <a:gridCol w="685800"/>
                <a:gridCol w="685800"/>
                <a:gridCol w="68580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200" b="1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2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曝光（M）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系数（M）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门店(M)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曝光（D）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系数（D）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门店(D)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max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18362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0.01773173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1087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0.01209316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one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4351.5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0.02618715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325.875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0.01792861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two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2100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0.01709998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165.75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0.02847968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73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1295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0.03123603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91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0.03265654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max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44869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0.01174585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8656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0.01022721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one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6893.5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0.02813873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349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0.02195982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two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3727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0.00683244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178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0.025901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144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784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2325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0.04734268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95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0.0438371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156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" name="矩形 47"/>
          <p:cNvSpPr>
            <a:spLocks noChangeArrowheads="1"/>
          </p:cNvSpPr>
          <p:nvPr/>
        </p:nvSpPr>
        <p:spPr bwMode="auto">
          <a:xfrm>
            <a:off x="7439025" y="4715510"/>
            <a:ext cx="3304540" cy="49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	</a:t>
            </a:r>
            <a:r>
              <a:rPr lang="zh-CN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上表所示有着</a:t>
            </a:r>
            <a:r>
              <a:rPr lang="en-US" altLang="zh-CN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6</a:t>
            </a:r>
            <a:r>
              <a:rPr lang="zh-CN" altLang="en-US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月份和</a:t>
            </a:r>
            <a:r>
              <a:rPr lang="en-US" altLang="zh-CN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7</a:t>
            </a:r>
            <a:r>
              <a:rPr lang="zh-CN" altLang="en-US" sz="1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方正兰亭黑_GBK" pitchFamily="2" charset="-122"/>
              </a:rPr>
              <a:t>月份的分类门店的基本数据，两个季度转化系数等等基础数据</a:t>
            </a:r>
            <a:endParaRPr lang="zh-CN" altLang="en-US" sz="1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方正兰亭黑_GBK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5003077" y="3173700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椭圆 52"/>
          <p:cNvSpPr>
            <a:spLocks noChangeArrowheads="1"/>
          </p:cNvSpPr>
          <p:nvPr/>
        </p:nvSpPr>
        <p:spPr bwMode="auto">
          <a:xfrm>
            <a:off x="3743325" y="4244975"/>
            <a:ext cx="481013" cy="4794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矩形 53"/>
          <p:cNvSpPr>
            <a:spLocks noChangeArrowheads="1"/>
          </p:cNvSpPr>
          <p:nvPr/>
        </p:nvSpPr>
        <p:spPr bwMode="auto">
          <a:xfrm>
            <a:off x="3740816" y="4281239"/>
            <a:ext cx="486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4345" y="3792855"/>
            <a:ext cx="2552700" cy="2318385"/>
          </a:xfrm>
          <a:prstGeom prst="rect">
            <a:avLst/>
          </a:prstGeom>
        </p:spPr>
      </p:pic>
      <p:pic>
        <p:nvPicPr>
          <p:cNvPr id="4" name="图片 3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1282065"/>
            <a:ext cx="2553970" cy="2334895"/>
          </a:xfrm>
          <a:prstGeom prst="rect">
            <a:avLst/>
          </a:prstGeom>
        </p:spPr>
      </p:pic>
      <p:pic>
        <p:nvPicPr>
          <p:cNvPr id="7" name="图片 6" descr="下载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1282065"/>
            <a:ext cx="2458720" cy="23355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曝光</a:t>
            </a:r>
            <a:r>
              <a:rPr lang="en-US" altLang="zh-CN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7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进店系数</a:t>
            </a:r>
            <a:endParaRPr lang="zh-CN" altLang="en-US" sz="27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5"/>
          <p:cNvSpPr>
            <a:spLocks noChangeArrowheads="1"/>
          </p:cNvSpPr>
          <p:nvPr/>
        </p:nvSpPr>
        <p:spPr bwMode="auto">
          <a:xfrm>
            <a:off x="11737975" y="6208713"/>
            <a:ext cx="4540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8" tIns="34279" rIns="68558" bIns="34279">
            <a:spAutoFit/>
          </a:bodyPr>
          <a:lstStyle/>
          <a:p>
            <a:pPr algn="ctr"/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Arial Unicode MS" pitchFamily="34" charset="-122"/>
              </a:rPr>
              <a:t>* </a:t>
            </a: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66" name="椭圆 49"/>
          <p:cNvSpPr>
            <a:spLocks noChangeArrowheads="1"/>
          </p:cNvSpPr>
          <p:nvPr/>
        </p:nvSpPr>
        <p:spPr bwMode="auto">
          <a:xfrm>
            <a:off x="4224338" y="3863023"/>
            <a:ext cx="481012" cy="4794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50"/>
          <p:cNvSpPr>
            <a:spLocks noChangeArrowheads="1"/>
          </p:cNvSpPr>
          <p:nvPr/>
        </p:nvSpPr>
        <p:spPr bwMode="auto">
          <a:xfrm>
            <a:off x="4140178" y="3903112"/>
            <a:ext cx="644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下载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3792855"/>
            <a:ext cx="2534920" cy="2319020"/>
          </a:xfrm>
          <a:prstGeom prst="rect">
            <a:avLst/>
          </a:prstGeom>
        </p:spPr>
      </p:pic>
      <p:sp>
        <p:nvSpPr>
          <p:cNvPr id="8" name="椭圆 49"/>
          <p:cNvSpPr>
            <a:spLocks noChangeArrowheads="1"/>
          </p:cNvSpPr>
          <p:nvPr/>
        </p:nvSpPr>
        <p:spPr bwMode="auto">
          <a:xfrm>
            <a:off x="1371283" y="3863023"/>
            <a:ext cx="481012" cy="4794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p>
            <a:pPr algn="ctr"/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50"/>
          <p:cNvSpPr>
            <a:spLocks noChangeArrowheads="1"/>
          </p:cNvSpPr>
          <p:nvPr/>
        </p:nvSpPr>
        <p:spPr bwMode="auto">
          <a:xfrm>
            <a:off x="1269343" y="3903112"/>
            <a:ext cx="6902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49"/>
          <p:cNvSpPr>
            <a:spLocks noChangeArrowheads="1"/>
          </p:cNvSpPr>
          <p:nvPr/>
        </p:nvSpPr>
        <p:spPr bwMode="auto">
          <a:xfrm>
            <a:off x="1371283" y="1322388"/>
            <a:ext cx="481012" cy="4794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50"/>
          <p:cNvSpPr>
            <a:spLocks noChangeArrowheads="1"/>
          </p:cNvSpPr>
          <p:nvPr/>
        </p:nvSpPr>
        <p:spPr bwMode="auto">
          <a:xfrm>
            <a:off x="1290298" y="1358032"/>
            <a:ext cx="6445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min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49"/>
          <p:cNvSpPr>
            <a:spLocks noChangeArrowheads="1"/>
          </p:cNvSpPr>
          <p:nvPr/>
        </p:nvSpPr>
        <p:spPr bwMode="auto">
          <a:xfrm>
            <a:off x="4224338" y="1322388"/>
            <a:ext cx="481012" cy="4794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50"/>
          <p:cNvSpPr>
            <a:spLocks noChangeArrowheads="1"/>
          </p:cNvSpPr>
          <p:nvPr/>
        </p:nvSpPr>
        <p:spPr bwMode="auto">
          <a:xfrm>
            <a:off x="4148433" y="1358032"/>
            <a:ext cx="6381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 descr="下载 (4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115" y="1927225"/>
            <a:ext cx="5461635" cy="3005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ldLvl="0" animBg="1"/>
      <p:bldP spid="67" grpId="0"/>
      <p:bldP spid="68" grpId="0" animBg="1"/>
      <p:bldP spid="69" grpId="0"/>
      <p:bldP spid="8" grpId="0" bldLvl="0" animBg="1"/>
      <p:bldP spid="9" grpId="0"/>
      <p:bldP spid="10" grpId="0" bldLvl="0" animBg="1"/>
      <p:bldP spid="11" grpId="0"/>
      <p:bldP spid="12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进店</a:t>
            </a:r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下单系数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31885" y="1351915"/>
            <a:ext cx="2901315" cy="1938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从表中可以看出，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月份跟上月相比的情况下应该是有大幅度上涨情况，从高级进店只有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家到有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家，门店增长幅度很快，而单日最高进店人数也是将近上月的三倍，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中等偏下的店铺转换系数更是高达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，在此类门店大力发展进店的人数会促使门店的上升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1012" y="1351915"/>
          <a:ext cx="7573010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90"/>
                <a:gridCol w="1060450"/>
                <a:gridCol w="969645"/>
                <a:gridCol w="1147445"/>
                <a:gridCol w="800735"/>
                <a:gridCol w="742950"/>
                <a:gridCol w="1365885"/>
                <a:gridCol w="51181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200" b="1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2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进店（M）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系数（M）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门店(M)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进店（D）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系数（D）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848587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门店(D)</a:t>
                      </a:r>
                      <a:endParaRPr lang="zh-CN" altLang="en-US" sz="1100" b="0">
                        <a:solidFill>
                          <a:srgbClr val="848587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max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435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0.03186711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0.03513666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mai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123.5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0.0494099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11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0.12659164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74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mia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0.10941418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78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0.02018122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0.02822483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110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max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633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0.01773173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112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0.01895232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37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mai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230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0.06532564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13.5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0.085445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107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mia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112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0.15549225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6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0.13361189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160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min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0.0502402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95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0.05026068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5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165</a:t>
                      </a:r>
                      <a:endParaRPr lang="en-US" altLang="en-US" sz="105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下载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3490595"/>
            <a:ext cx="5753735" cy="3195320"/>
          </a:xfrm>
          <a:prstGeom prst="rect">
            <a:avLst/>
          </a:prstGeom>
        </p:spPr>
      </p:pic>
      <p:sp>
        <p:nvSpPr>
          <p:cNvPr id="5" name="TextBox 57"/>
          <p:cNvSpPr txBox="1"/>
          <p:nvPr/>
        </p:nvSpPr>
        <p:spPr>
          <a:xfrm>
            <a:off x="8442960" y="4534535"/>
            <a:ext cx="2901315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但是问题也很明显，除了前两类门店之外，剩余两类门店日进店人数不到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人，并且后两类占总门店的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，后两类门店最应该关注的就是曝光情况。如果曝光增加，进店系数又是最高，进店人数一定会增加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14:prism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门店分类营收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2319655" y="5382895"/>
            <a:ext cx="7321550" cy="110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1.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订单总量由中上、上层门店提供了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2/3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2.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虽然订单总量中看，上级门店与中上级对比是差不多的，但是门店均订单量，上级是中上的二倍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3.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复购人数中，下级门店复购人数很少，但是复购率很多，应该重点关注下级门店中有复购人数的门店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4.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上级门店营收分类门店数量比曝光分类数量多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5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家，这五家可能就是属于曝光并不是很高，但是就是有人     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  下单，应该重视该类门店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1689646" y="5090254"/>
            <a:ext cx="1855787" cy="29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1" tIns="45716" rIns="91431" bIns="45716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综合表：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89417" y="1217930"/>
          <a:ext cx="8915400" cy="345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1219200"/>
                <a:gridCol w="685800"/>
                <a:gridCol w="787400"/>
                <a:gridCol w="635000"/>
                <a:gridCol w="774700"/>
                <a:gridCol w="901700"/>
                <a:gridCol w="990600"/>
                <a:gridCol w="1092200"/>
                <a:gridCol w="1003300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altLang="en-US" sz="14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下单人数分类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门店数量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下单人数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复购人数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AC7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有效订单数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BC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实付营业额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CD9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复购率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实付平均客单价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平均门店订单</a:t>
                      </a:r>
                      <a:endParaRPr lang="zh-CN" altLang="en-US" sz="1200" b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CB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152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140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14649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0.092105263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104.6357143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11.66666667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6.25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67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6639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0.089552239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105.3809524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3.5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2.5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44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3176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0.226415094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72.18181818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1.222222222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202006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536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527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54830.6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0.106343284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104.0428843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35.13333333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24.75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526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42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531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52129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0.079847909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98.17137476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16.09090909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10.5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48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349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361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31602.2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0.091690544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87.54072022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7.520833333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202007 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95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96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90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8064.8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0.125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Courier New" panose="02070309020205020404" charset="-122"/>
                        </a:rPr>
                        <a:t>89.60888889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0.947368421</a:t>
                      </a:r>
                      <a:endParaRPr lang="en-US" altLang="en-US" sz="12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751233" y="634237"/>
            <a:ext cx="2687949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990" y="1313180"/>
            <a:ext cx="4531360" cy="3954780"/>
          </a:xfrm>
          <a:prstGeom prst="rect">
            <a:avLst/>
          </a:prstGeom>
          <a:noFill/>
        </p:spPr>
        <p:txBody>
          <a:bodyPr wrap="square" lIns="121890" tIns="60945" rIns="121890" bIns="60945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20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RFM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度是用来确定需要探查属性目前的价值情况，这里，则用来确定门店的价值度，查看不同门店价值度的分类，应该怎样改进。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RFM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是三个指标综合起来的一个简称，此次计算中，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代表自己门店中的营业时间，将营业时间分为了三类分别打分，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分，三分最好，在线营业时间最长，二分其次，一分最差，同样，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代表的下单人数，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代表着总订单营收金额，分别进行打分然后组合，比如某一家门店打分后是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‘3 1 1 ’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，这就代表着这家门店营业时间已经足够的长，但是下单人数和总订单金额都是很少，那么就应该注意这种门店的下单人数与金额方面的问题。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451792" y="1450975"/>
          <a:ext cx="13716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RFM</a:t>
                      </a:r>
                      <a:r>
                        <a:rPr lang="zh-CN" altLang="en-US" sz="11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分类</a:t>
                      </a:r>
                      <a:endParaRPr lang="zh-CN" altLang="en-US" sz="11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</a:rPr>
                        <a:t>门店数量</a:t>
                      </a:r>
                      <a:endParaRPr lang="zh-CN" altLang="en-US" sz="1100" b="0">
                        <a:solidFill>
                          <a:srgbClr val="FFFFFF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BBB3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111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112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133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211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222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233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311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312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322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323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332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333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40404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1100" b="0">
                        <a:solidFill>
                          <a:srgbClr val="40404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下载"/>
          <p:cNvPicPr>
            <a:picLocks noChangeAspect="1"/>
          </p:cNvPicPr>
          <p:nvPr/>
        </p:nvPicPr>
        <p:blipFill>
          <a:blip r:embed="rId2"/>
          <a:srcRect l="7493" t="4686" r="7275" b="3416"/>
          <a:stretch>
            <a:fillRect/>
          </a:stretch>
        </p:blipFill>
        <p:spPr>
          <a:xfrm>
            <a:off x="7856220" y="1559560"/>
            <a:ext cx="3235960" cy="3399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5200" y="5067935"/>
            <a:ext cx="1778000" cy="2152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p>
            <a:pPr indent="0">
              <a:buNone/>
            </a:pPr>
            <a:r>
              <a:rPr lang="en-US" sz="140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6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月</a:t>
            </a:r>
            <a:r>
              <a:rPr lang="en-US" altLang="zh-CN" sz="140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7</a:t>
            </a:r>
            <a:r>
              <a:rPr lang="zh-CN" altLang="en-US" sz="1400">
                <a:solidFill>
                  <a:srgbClr val="404040"/>
                </a:solidFill>
                <a:latin typeface="宋体" panose="02010600030101010101" pitchFamily="2" charset="-122"/>
                <a:sym typeface="+mn-ea"/>
              </a:rPr>
              <a:t>月门店价值对比图</a:t>
            </a:r>
            <a:endParaRPr lang="zh-CN" altLang="en-US" sz="1400" b="1" dirty="0" smtClean="0">
              <a:solidFill>
                <a:srgbClr val="404040"/>
              </a:solidFill>
              <a:latin typeface="宋体" panose="02010600030101010101" pitchFamily="2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doors dir="ver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ags/tag1.xml><?xml version="1.0" encoding="utf-8"?>
<p:tagLst xmlns:p="http://schemas.openxmlformats.org/presentationml/2006/main">
  <p:tag name="KSO_WM_UNIT_TABLE_BEAUTIFY" val="smartTable{bed28598-f446-41f2-b107-63caac8b49e0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2.xml><?xml version="1.0" encoding="utf-8"?>
<p:tagLst xmlns:p="http://schemas.openxmlformats.org/presentationml/2006/main">
  <p:tag name="KSO_WM_UNIT_TABLE_BEAUTIFY" val="smartTable{56423a20-1973-4a82-b31a-357b7e6d2416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3.xml><?xml version="1.0" encoding="utf-8"?>
<p:tagLst xmlns:p="http://schemas.openxmlformats.org/presentationml/2006/main">
  <p:tag name="KSO_WM_UNIT_TABLE_BEAUTIFY" val="smartTable{54e75b7c-b5e3-4b8f-9737-605c841772e5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4.xml><?xml version="1.0" encoding="utf-8"?>
<p:tagLst xmlns:p="http://schemas.openxmlformats.org/presentationml/2006/main">
  <p:tag name="KSO_WM_UNIT_TABLE_BEAUTIFY" val="smartTable{cc101962-4517-4d89-908a-7bc92e48a429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5.xml><?xml version="1.0" encoding="utf-8"?>
<p:tagLst xmlns:p="http://schemas.openxmlformats.org/presentationml/2006/main">
  <p:tag name="KSO_WM_UNIT_TABLE_BEAUTIFY" val="smartTable{38fce01d-d0fd-4d78-b17c-c2b8e93f93aa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6.xml><?xml version="1.0" encoding="utf-8"?>
<p:tagLst xmlns:p="http://schemas.openxmlformats.org/presentationml/2006/main">
  <p:tag name="KSO_WM_UNIT_TABLE_BEAUTIFY" val="smartTable{97eee87d-4c8e-4e8c-9692-a5c450a0dab3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7.xml><?xml version="1.0" encoding="utf-8"?>
<p:tagLst xmlns:p="http://schemas.openxmlformats.org/presentationml/2006/main">
  <p:tag name="ISPRING_RESOURCE_PATHS_HASH_2" val="9bf32b21c57e606988ab10ec694d2e32676a8b"/>
</p:tagLst>
</file>

<file path=ppt/theme/theme1.xml><?xml version="1.0" encoding="utf-8"?>
<a:theme xmlns:a="http://schemas.openxmlformats.org/drawingml/2006/main" name="Office 主题​​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4026</Words>
  <Application>WPS 演示</Application>
  <PresentationFormat>自定义</PresentationFormat>
  <Paragraphs>855</Paragraphs>
  <Slides>17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Calibri</vt:lpstr>
      <vt:lpstr>仿宋_GB2312</vt:lpstr>
      <vt:lpstr>仿宋</vt:lpstr>
      <vt:lpstr>Arial</vt:lpstr>
      <vt:lpstr>方正兰亭黑_GBK</vt:lpstr>
      <vt:lpstr>黑体</vt:lpstr>
      <vt:lpstr>等线</vt:lpstr>
      <vt:lpstr>Courier New</vt:lpstr>
      <vt:lpstr>楷体</vt:lpstr>
      <vt:lpstr>Arial Unicode MS</vt:lpstr>
      <vt:lpstr>方正兰亭大黑_GBK</vt:lpstr>
      <vt:lpstr>方正正大黑简体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  <Manager>CHENYING0907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旧十五</cp:lastModifiedBy>
  <cp:revision>791</cp:revision>
  <dcterms:created xsi:type="dcterms:W3CDTF">2015-04-24T01:01:00Z</dcterms:created>
  <dcterms:modified xsi:type="dcterms:W3CDTF">2020-08-19T10:42:16Z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