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96" r:id="rId6"/>
    <p:sldId id="364" r:id="rId7"/>
    <p:sldId id="332" r:id="rId8"/>
    <p:sldId id="299" r:id="rId9"/>
    <p:sldId id="300" r:id="rId10"/>
    <p:sldId id="301" r:id="rId11"/>
  </p:sldIdLst>
  <p:sldSz cx="12169775" cy="6859270"/>
  <p:notesSz cx="6858000" cy="9144000"/>
  <p:custDataLst>
    <p:tags r:id="rId15"/>
  </p:custDataLst>
  <p:defaultTextStyle>
    <a:defPPr>
      <a:defRPr lang="zh-CN"/>
    </a:defPPr>
    <a:lvl1pPr marL="0" algn="l" defTabSz="12179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965" algn="l" defTabSz="12179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930" algn="l" defTabSz="12179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895" algn="l" defTabSz="12179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860" algn="l" defTabSz="12179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190" algn="l" defTabSz="12179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155" algn="l" defTabSz="12179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120" algn="l" defTabSz="12179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1085" algn="l" defTabSz="12179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FA"/>
    <a:srgbClr val="740001"/>
    <a:srgbClr val="A90824"/>
    <a:srgbClr val="F71457"/>
    <a:srgbClr val="CC0000"/>
    <a:srgbClr val="FA608C"/>
    <a:srgbClr val="004D86"/>
    <a:srgbClr val="0996FF"/>
    <a:srgbClr val="43AEFF"/>
    <a:srgbClr val="9B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3" autoAdjust="0"/>
    <p:restoredTop sz="95284" autoAdjust="0"/>
  </p:normalViewPr>
  <p:slideViewPr>
    <p:cSldViewPr>
      <p:cViewPr varScale="1">
        <p:scale>
          <a:sx n="105" d="100"/>
          <a:sy n="105" d="100"/>
        </p:scale>
        <p:origin x="-816" y="-90"/>
      </p:cViewPr>
      <p:guideLst>
        <p:guide orient="horz" pos="2158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5" Type="http://schemas.microsoft.com/office/2011/relationships/chartColorStyle" Target="colors1.xml"/><Relationship Id="rId4" Type="http://schemas.microsoft.com/office/2011/relationships/chartStyle" Target="style1.xml"/><Relationship Id="rId3" Type="http://schemas.openxmlformats.org/officeDocument/2006/relationships/image" Target="../media/image3.png"/><Relationship Id="rId2" Type="http://schemas.openxmlformats.org/officeDocument/2006/relationships/themeOverride" Target="../theme/themeOverride1.xml"/><Relationship Id="rId1" Type="http://schemas.openxmlformats.org/officeDocument/2006/relationships/oleObject" Target="file:///C:\Users\Administrator\Datas\2&#26376;&#25253;&#27169;&#22411;\&#36994;&#36869;\9&#26376;&#25253;&#21578;\a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Administrator\Datas\2&#26376;&#25253;&#27169;&#22411;\&#36994;&#36869;\9&#26376;&#25253;&#21578;\data_x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Administrator\Datas\2&#26376;&#25253;&#27169;&#22411;\&#36994;&#36869;\9&#26376;&#25253;&#21578;\wrong_1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Administrator\Datas\2&#26376;&#25253;&#27169;&#22411;\&#36994;&#36869;\9&#26376;&#25253;&#21578;\wrong_1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0" i="0" u="none" strike="noStrike" kern="1200" spc="0" baseline="0">
                <a:solidFill>
                  <a:srgbClr val="9190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altLang="en-US"/>
              <a:t>大于</a:t>
            </a:r>
            <a:r>
              <a:rPr lang="en-US" altLang="zh-CN"/>
              <a:t>180</a:t>
            </a:r>
            <a:r>
              <a:rPr altLang="en-US"/>
              <a:t>秒订单量</a:t>
            </a:r>
            <a:endParaRPr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blipFill rotWithShape="1"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10000"/>
                </a:prstClr>
              </a:outerShdw>
            </a:effectLst>
          </c:spPr>
          <c:invertIfNegative val="0"/>
          <c:dLbls>
            <c:delete val="1"/>
          </c:dLbls>
          <c:val>
            <c:numRef>
              <c:f>a.csv!$B$1:$B$24</c:f>
              <c:numCache>
                <c:formatCode>General</c:formatCode>
                <c:ptCount val="24"/>
                <c:pt idx="0">
                  <c:v>8</c:v>
                </c:pt>
                <c:pt idx="1">
                  <c:v>6</c:v>
                </c:pt>
                <c:pt idx="2">
                  <c:v>3</c:v>
                </c:pt>
                <c:pt idx="3">
                  <c:v>2</c:v>
                </c:pt>
                <c:pt idx="4">
                  <c:v>11</c:v>
                </c:pt>
                <c:pt idx="5">
                  <c:v>29</c:v>
                </c:pt>
                <c:pt idx="6">
                  <c:v>24</c:v>
                </c:pt>
                <c:pt idx="7">
                  <c:v>23</c:v>
                </c:pt>
                <c:pt idx="8">
                  <c:v>18</c:v>
                </c:pt>
                <c:pt idx="9">
                  <c:v>33</c:v>
                </c:pt>
                <c:pt idx="10">
                  <c:v>7</c:v>
                </c:pt>
                <c:pt idx="11">
                  <c:v>48</c:v>
                </c:pt>
                <c:pt idx="12">
                  <c:v>21</c:v>
                </c:pt>
                <c:pt idx="13">
                  <c:v>4</c:v>
                </c:pt>
                <c:pt idx="14">
                  <c:v>18</c:v>
                </c:pt>
                <c:pt idx="15">
                  <c:v>7</c:v>
                </c:pt>
                <c:pt idx="16">
                  <c:v>4</c:v>
                </c:pt>
                <c:pt idx="17">
                  <c:v>50</c:v>
                </c:pt>
                <c:pt idx="18">
                  <c:v>27</c:v>
                </c:pt>
                <c:pt idx="19">
                  <c:v>32</c:v>
                </c:pt>
                <c:pt idx="20">
                  <c:v>30</c:v>
                </c:pt>
                <c:pt idx="21">
                  <c:v>13</c:v>
                </c:pt>
                <c:pt idx="22">
                  <c:v>15</c:v>
                </c:pt>
                <c:pt idx="2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40"/>
        <c:axId val="374946677"/>
        <c:axId val="312297744"/>
      </c:barChart>
      <c:catAx>
        <c:axId val="374946677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rgbClr val="9190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312297744"/>
        <c:crosses val="autoZero"/>
        <c:auto val="1"/>
        <c:lblAlgn val="ctr"/>
        <c:lblOffset val="100"/>
        <c:noMultiLvlLbl val="0"/>
      </c:catAx>
      <c:valAx>
        <c:axId val="312297744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rgbClr val="EAEAEA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rgbClr val="9190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37494667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rgbClr val="9190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rgbClr val="EAEAEA"/>
      </a:solidFill>
      <a:round/>
    </a:ln>
    <a:effectLst/>
  </c:spPr>
  <c:txPr>
    <a:bodyPr/>
    <a:lstStyle/>
    <a:p>
      <a:pPr>
        <a:defRPr lang="zh-CN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商品分类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29971014492754"/>
          <c:y val="0.159748427672956"/>
          <c:w val="0.792824844720497"/>
          <c:h val="0.48268343815513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[data_x.csv]data_x_GO9324!$A$1:$A$18</c:f>
              <c:strCache>
                <c:ptCount val="18"/>
                <c:pt idx="0">
                  <c:v>表白鲜花	</c:v>
                </c:pt>
                <c:pt idx="1">
                  <c:v>邂逅推荐	</c:v>
                </c:pt>
                <c:pt idx="2">
                  <c:v>高端礼盒	</c:v>
                </c:pt>
                <c:pt idx="3">
                  <c:v>教师节-鲜花预定	</c:v>
                </c:pt>
                <c:pt idx="4">
                  <c:v>小众鲜花	</c:v>
                </c:pt>
                <c:pt idx="5">
                  <c:v>33枝-玫瑰	</c:v>
                </c:pt>
                <c:pt idx="6">
                  <c:v>满天星区	</c:v>
                </c:pt>
                <c:pt idx="7">
                  <c:v>52枝-玫瑰	</c:v>
                </c:pt>
                <c:pt idx="8">
                  <c:v>99枝-玫瑰	</c:v>
                </c:pt>
                <c:pt idx="9">
                  <c:v>19枝-玫瑰	</c:v>
                </c:pt>
                <c:pt idx="10">
                  <c:v>康乃馨区	</c:v>
                </c:pt>
                <c:pt idx="11">
                  <c:v>活动专区	</c:v>
                </c:pt>
                <c:pt idx="12">
                  <c:v>开业花篮	</c:v>
                </c:pt>
                <c:pt idx="13">
                  <c:v>11枝-玫瑰	</c:v>
                </c:pt>
                <c:pt idx="14">
                  <c:v>生日鲜花	</c:v>
                </c:pt>
                <c:pt idx="15">
                  <c:v>生日祝福	</c:v>
                </c:pt>
                <c:pt idx="16">
                  <c:v>家居鲜花	</c:v>
                </c:pt>
                <c:pt idx="17">
                  <c:v>节日折扣	</c:v>
                </c:pt>
              </c:strCache>
            </c:strRef>
          </c:cat>
          <c:val>
            <c:numRef>
              <c:f>[data_x.csv]data_x_GO9324!$B$1:$B$18</c:f>
              <c:numCache>
                <c:formatCode>General</c:formatCode>
                <c:ptCount val="18"/>
                <c:pt idx="0">
                  <c:v>236</c:v>
                </c:pt>
                <c:pt idx="1">
                  <c:v>750</c:v>
                </c:pt>
                <c:pt idx="2">
                  <c:v>170</c:v>
                </c:pt>
                <c:pt idx="3">
                  <c:v>1809</c:v>
                </c:pt>
                <c:pt idx="4">
                  <c:v>290</c:v>
                </c:pt>
                <c:pt idx="5">
                  <c:v>1219</c:v>
                </c:pt>
                <c:pt idx="6">
                  <c:v>263</c:v>
                </c:pt>
                <c:pt idx="7">
                  <c:v>295</c:v>
                </c:pt>
                <c:pt idx="8">
                  <c:v>214</c:v>
                </c:pt>
                <c:pt idx="9">
                  <c:v>1390</c:v>
                </c:pt>
                <c:pt idx="10">
                  <c:v>485</c:v>
                </c:pt>
                <c:pt idx="11">
                  <c:v>441</c:v>
                </c:pt>
                <c:pt idx="12">
                  <c:v>671</c:v>
                </c:pt>
                <c:pt idx="13">
                  <c:v>1854</c:v>
                </c:pt>
                <c:pt idx="14">
                  <c:v>8005</c:v>
                </c:pt>
                <c:pt idx="15">
                  <c:v>694</c:v>
                </c:pt>
                <c:pt idx="16">
                  <c:v>1148</c:v>
                </c:pt>
                <c:pt idx="17">
                  <c:v>797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811145"/>
        <c:axId val="21121971"/>
      </c:barChart>
      <c:catAx>
        <c:axId val="8581114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eaVert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121971"/>
        <c:crosses val="autoZero"/>
        <c:auto val="1"/>
        <c:lblAlgn val="ctr"/>
        <c:lblOffset val="100"/>
        <c:noMultiLvlLbl val="0"/>
      </c:catAx>
      <c:valAx>
        <c:axId val="211219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81114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退单数据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wrong_1.csv!$A$2:$A$10</c:f>
              <c:strCache>
                <c:ptCount val="9"/>
                <c:pt idx="0">
                  <c:v>顾客重新下单</c:v>
                </c:pt>
                <c:pt idx="1">
                  <c:v>顾客不同意线下退款</c:v>
                </c:pt>
                <c:pt idx="2">
                  <c:v>其他</c:v>
                </c:pt>
                <c:pt idx="3">
                  <c:v>花材或者价格问题，联系未达成一致</c:v>
                </c:pt>
                <c:pt idx="4">
                  <c:v>顾客原因</c:v>
                </c:pt>
                <c:pt idx="5">
                  <c:v>顾客不合作</c:v>
                </c:pt>
                <c:pt idx="6">
                  <c:v>商家不重视数据</c:v>
                </c:pt>
                <c:pt idx="7">
                  <c:v>商家原因</c:v>
                </c:pt>
                <c:pt idx="8">
                  <c:v>商品问题</c:v>
                </c:pt>
              </c:strCache>
            </c:strRef>
          </c:cat>
          <c:val>
            <c:numRef>
              <c:f>wrong_1.csv!$B$2:$B$10</c:f>
              <c:numCache>
                <c:formatCode>General</c:formatCode>
                <c:ptCount val="9"/>
                <c:pt idx="0">
                  <c:v>16</c:v>
                </c:pt>
                <c:pt idx="1">
                  <c:v>4</c:v>
                </c:pt>
                <c:pt idx="2">
                  <c:v>167</c:v>
                </c:pt>
                <c:pt idx="3">
                  <c:v>33</c:v>
                </c:pt>
                <c:pt idx="4">
                  <c:v>3</c:v>
                </c:pt>
                <c:pt idx="5">
                  <c:v>8</c:v>
                </c:pt>
                <c:pt idx="6">
                  <c:v>54</c:v>
                </c:pt>
                <c:pt idx="7">
                  <c:v>9</c:v>
                </c:pt>
                <c:pt idx="8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0530537"/>
        <c:axId val="725935934"/>
      </c:barChart>
      <c:catAx>
        <c:axId val="78053053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eaVert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5935934"/>
        <c:crosses val="autoZero"/>
        <c:auto val="1"/>
        <c:lblAlgn val="ctr"/>
        <c:lblOffset val="100"/>
        <c:noMultiLvlLbl val="0"/>
      </c:catAx>
      <c:valAx>
        <c:axId val="72593593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8053053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门店拒单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wrong_1.csv!$A$2:$A$9</c:f>
              <c:strCache>
                <c:ptCount val="8"/>
                <c:pt idx="0">
                  <c:v>null</c:v>
                </c:pt>
                <c:pt idx="1">
                  <c:v>配送距离问题</c:v>
                </c:pt>
                <c:pt idx="2">
                  <c:v>价格问题</c:v>
                </c:pt>
                <c:pt idx="3">
                  <c:v>花材问题</c:v>
                </c:pt>
                <c:pt idx="4">
                  <c:v>联系不上顾客</c:v>
                </c:pt>
                <c:pt idx="5">
                  <c:v>营业时间不符</c:v>
                </c:pt>
                <c:pt idx="6">
                  <c:v>商家其他原因</c:v>
                </c:pt>
                <c:pt idx="7">
                  <c:v>商家不重视</c:v>
                </c:pt>
              </c:strCache>
            </c:strRef>
          </c:cat>
          <c:val>
            <c:numRef>
              <c:f>wrong_1.csv!$B$2:$B$9</c:f>
              <c:numCache>
                <c:formatCode>General</c:formatCode>
                <c:ptCount val="8"/>
                <c:pt idx="0">
                  <c:v>38</c:v>
                </c:pt>
                <c:pt idx="1">
                  <c:v>2</c:v>
                </c:pt>
                <c:pt idx="2">
                  <c:v>4</c:v>
                </c:pt>
                <c:pt idx="3">
                  <c:v>20</c:v>
                </c:pt>
                <c:pt idx="4">
                  <c:v>3</c:v>
                </c:pt>
                <c:pt idx="5">
                  <c:v>2</c:v>
                </c:pt>
                <c:pt idx="6">
                  <c:v>33</c:v>
                </c:pt>
                <c:pt idx="7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9897771"/>
        <c:axId val="718184049"/>
      </c:barChart>
      <c:catAx>
        <c:axId val="4298977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eaVert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8184049"/>
        <c:crosses val="autoZero"/>
        <c:auto val="1"/>
        <c:lblAlgn val="ctr"/>
        <c:lblOffset val="100"/>
        <c:noMultiLvlLbl val="0"/>
      </c:catAx>
      <c:valAx>
        <c:axId val="71818404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298977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DF681-989D-45CC-8EF3-E2D6094C62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685800"/>
            <a:ext cx="6083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DF36D-F4EA-43CF-8103-2C4ABBBE88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965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930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6895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5860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4190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3155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2120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1085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7350" y="685800"/>
            <a:ext cx="60833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DF36D-F4EA-43CF-8103-2C4ABBBE88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DF36D-F4EA-43CF-8103-2C4ABBBE88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DF36D-F4EA-43CF-8103-2C4ABBBE88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DF36D-F4EA-43CF-8103-2C4ABBBE88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DF36D-F4EA-43CF-8103-2C4ABBBE88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DF36D-F4EA-43CF-8103-2C4ABBBE88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DF36D-F4EA-43CF-8103-2C4ABBBE88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2733" y="2130919"/>
            <a:ext cx="10344309" cy="14703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5466" y="3887100"/>
            <a:ext cx="8518843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3087" y="274702"/>
            <a:ext cx="2738199" cy="58528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489" y="274702"/>
            <a:ext cx="8011769" cy="58528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L:\下载\大气灰色背景图\3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-5556"/>
            <a:ext cx="12192000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1328" y="4407922"/>
            <a:ext cx="10344309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1328" y="2907386"/>
            <a:ext cx="10344309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96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93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8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8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1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15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10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89" y="1600572"/>
            <a:ext cx="5374984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6302" y="1600572"/>
            <a:ext cx="5374984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489" y="1535469"/>
            <a:ext cx="5377097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65" indent="0">
              <a:buNone/>
              <a:defRPr sz="2700" b="1"/>
            </a:lvl2pPr>
            <a:lvl3pPr marL="1217930" indent="0">
              <a:buNone/>
              <a:defRPr sz="2400" b="1"/>
            </a:lvl3pPr>
            <a:lvl4pPr marL="1826895" indent="0">
              <a:buNone/>
              <a:defRPr sz="2100" b="1"/>
            </a:lvl4pPr>
            <a:lvl5pPr marL="2435860" indent="0">
              <a:buNone/>
              <a:defRPr sz="2100" b="1"/>
            </a:lvl5pPr>
            <a:lvl6pPr marL="3044190" indent="0">
              <a:buNone/>
              <a:defRPr sz="2100" b="1"/>
            </a:lvl6pPr>
            <a:lvl7pPr marL="3653155" indent="0">
              <a:buNone/>
              <a:defRPr sz="2100" b="1"/>
            </a:lvl7pPr>
            <a:lvl8pPr marL="4262120" indent="0">
              <a:buNone/>
              <a:defRPr sz="2100" b="1"/>
            </a:lvl8pPr>
            <a:lvl9pPr marL="4871085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89" y="2175378"/>
            <a:ext cx="5377097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2078" y="1535469"/>
            <a:ext cx="5379210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65" indent="0">
              <a:buNone/>
              <a:defRPr sz="2700" b="1"/>
            </a:lvl2pPr>
            <a:lvl3pPr marL="1217930" indent="0">
              <a:buNone/>
              <a:defRPr sz="2400" b="1"/>
            </a:lvl3pPr>
            <a:lvl4pPr marL="1826895" indent="0">
              <a:buNone/>
              <a:defRPr sz="2100" b="1"/>
            </a:lvl4pPr>
            <a:lvl5pPr marL="2435860" indent="0">
              <a:buNone/>
              <a:defRPr sz="2100" b="1"/>
            </a:lvl5pPr>
            <a:lvl6pPr marL="3044190" indent="0">
              <a:buNone/>
              <a:defRPr sz="2100" b="1"/>
            </a:lvl6pPr>
            <a:lvl7pPr marL="3653155" indent="0">
              <a:buNone/>
              <a:defRPr sz="2100" b="1"/>
            </a:lvl7pPr>
            <a:lvl8pPr marL="4262120" indent="0">
              <a:buNone/>
              <a:defRPr sz="2100" b="1"/>
            </a:lvl8pPr>
            <a:lvl9pPr marL="4871085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2078" y="2175378"/>
            <a:ext cx="5379210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91" y="273112"/>
            <a:ext cx="400377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8044" y="273114"/>
            <a:ext cx="6803242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491" y="1435434"/>
            <a:ext cx="400377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8965" indent="0">
              <a:buNone/>
              <a:defRPr sz="1600"/>
            </a:lvl2pPr>
            <a:lvl3pPr marL="1217930" indent="0">
              <a:buNone/>
              <a:defRPr sz="1300"/>
            </a:lvl3pPr>
            <a:lvl4pPr marL="1826895" indent="0">
              <a:buNone/>
              <a:defRPr sz="1200"/>
            </a:lvl4pPr>
            <a:lvl5pPr marL="2435860" indent="0">
              <a:buNone/>
              <a:defRPr sz="1200"/>
            </a:lvl5pPr>
            <a:lvl6pPr marL="3044190" indent="0">
              <a:buNone/>
              <a:defRPr sz="1200"/>
            </a:lvl6pPr>
            <a:lvl7pPr marL="3653155" indent="0">
              <a:buNone/>
              <a:defRPr sz="1200"/>
            </a:lvl7pPr>
            <a:lvl8pPr marL="4262120" indent="0">
              <a:buNone/>
              <a:defRPr sz="1200"/>
            </a:lvl8pPr>
            <a:lvl9pPr marL="487108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5361" y="4801712"/>
            <a:ext cx="7301865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5361" y="612916"/>
            <a:ext cx="7301865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8965" indent="0">
              <a:buNone/>
              <a:defRPr sz="3700"/>
            </a:lvl2pPr>
            <a:lvl3pPr marL="1217930" indent="0">
              <a:buNone/>
              <a:defRPr sz="3200"/>
            </a:lvl3pPr>
            <a:lvl4pPr marL="1826895" indent="0">
              <a:buNone/>
              <a:defRPr sz="2700"/>
            </a:lvl4pPr>
            <a:lvl5pPr marL="2435860" indent="0">
              <a:buNone/>
              <a:defRPr sz="2700"/>
            </a:lvl5pPr>
            <a:lvl6pPr marL="3044190" indent="0">
              <a:buNone/>
              <a:defRPr sz="2700"/>
            </a:lvl6pPr>
            <a:lvl7pPr marL="3653155" indent="0">
              <a:buNone/>
              <a:defRPr sz="2700"/>
            </a:lvl7pPr>
            <a:lvl8pPr marL="4262120" indent="0">
              <a:buNone/>
              <a:defRPr sz="2700"/>
            </a:lvl8pPr>
            <a:lvl9pPr marL="4871085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5361" y="5368581"/>
            <a:ext cx="7301865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8965" indent="0">
              <a:buNone/>
              <a:defRPr sz="1600"/>
            </a:lvl2pPr>
            <a:lvl3pPr marL="1217930" indent="0">
              <a:buNone/>
              <a:defRPr sz="1300"/>
            </a:lvl3pPr>
            <a:lvl4pPr marL="1826895" indent="0">
              <a:buNone/>
              <a:defRPr sz="1200"/>
            </a:lvl4pPr>
            <a:lvl5pPr marL="2435860" indent="0">
              <a:buNone/>
              <a:defRPr sz="1200"/>
            </a:lvl5pPr>
            <a:lvl6pPr marL="3044190" indent="0">
              <a:buNone/>
              <a:defRPr sz="1200"/>
            </a:lvl6pPr>
            <a:lvl7pPr marL="3653155" indent="0">
              <a:buNone/>
              <a:defRPr sz="1200"/>
            </a:lvl7pPr>
            <a:lvl8pPr marL="4262120" indent="0">
              <a:buNone/>
              <a:defRPr sz="1200"/>
            </a:lvl8pPr>
            <a:lvl9pPr marL="487108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8489" y="274701"/>
            <a:ext cx="10952798" cy="1143265"/>
          </a:xfrm>
          <a:prstGeom prst="rect">
            <a:avLst/>
          </a:prstGeom>
        </p:spPr>
        <p:txBody>
          <a:bodyPr vert="horz" lIns="121780" tIns="60890" rIns="121780" bIns="608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489" y="1600572"/>
            <a:ext cx="10952798" cy="4527011"/>
          </a:xfrm>
          <a:prstGeom prst="rect">
            <a:avLst/>
          </a:prstGeom>
        </p:spPr>
        <p:txBody>
          <a:bodyPr vert="horz" lIns="121780" tIns="60890" rIns="121780" bIns="608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8489" y="6357822"/>
            <a:ext cx="2839614" cy="365210"/>
          </a:xfrm>
          <a:prstGeom prst="rect">
            <a:avLst/>
          </a:prstGeom>
        </p:spPr>
        <p:txBody>
          <a:bodyPr vert="horz" lIns="121780" tIns="60890" rIns="121780" bIns="6089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58007" y="6357822"/>
            <a:ext cx="3853762" cy="365210"/>
          </a:xfrm>
          <a:prstGeom prst="rect">
            <a:avLst/>
          </a:prstGeom>
        </p:spPr>
        <p:txBody>
          <a:bodyPr vert="horz" lIns="121780" tIns="60890" rIns="121780" bIns="6089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21672" y="6357822"/>
            <a:ext cx="2839614" cy="365210"/>
          </a:xfrm>
          <a:prstGeom prst="rect">
            <a:avLst/>
          </a:prstGeom>
        </p:spPr>
        <p:txBody>
          <a:bodyPr vert="horz" lIns="121780" tIns="60890" rIns="121780" bIns="6089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121793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095" indent="-3041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060" indent="-3041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025" indent="-304165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8990" indent="-3041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7955" indent="-3041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6920" indent="-3041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5885" indent="-3041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1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1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12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08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淘宝店chenying0907出品 29"/>
          <p:cNvSpPr/>
          <p:nvPr/>
        </p:nvSpPr>
        <p:spPr>
          <a:xfrm>
            <a:off x="0" y="4661607"/>
            <a:ext cx="12188826" cy="2223058"/>
          </a:xfrm>
          <a:custGeom>
            <a:avLst/>
            <a:gdLst>
              <a:gd name="connsiteX0" fmla="*/ 0 w 12192000"/>
              <a:gd name="connsiteY0" fmla="*/ 0 h 1435099"/>
              <a:gd name="connsiteX1" fmla="*/ 4669277 w 12192000"/>
              <a:gd name="connsiteY1" fmla="*/ 0 h 1435099"/>
              <a:gd name="connsiteX2" fmla="*/ 4712442 w 12192000"/>
              <a:gd name="connsiteY2" fmla="*/ 89607 h 1435099"/>
              <a:gd name="connsiteX3" fmla="*/ 6096000 w 12192000"/>
              <a:gd name="connsiteY3" fmla="*/ 913066 h 1435099"/>
              <a:gd name="connsiteX4" fmla="*/ 7479558 w 12192000"/>
              <a:gd name="connsiteY4" fmla="*/ 89607 h 1435099"/>
              <a:gd name="connsiteX5" fmla="*/ 7522724 w 12192000"/>
              <a:gd name="connsiteY5" fmla="*/ 0 h 1435099"/>
              <a:gd name="connsiteX6" fmla="*/ 12192000 w 12192000"/>
              <a:gd name="connsiteY6" fmla="*/ 0 h 1435099"/>
              <a:gd name="connsiteX7" fmla="*/ 12192000 w 12192000"/>
              <a:gd name="connsiteY7" fmla="*/ 1435099 h 1435099"/>
              <a:gd name="connsiteX8" fmla="*/ 0 w 12192000"/>
              <a:gd name="connsiteY8" fmla="*/ 1435099 h 1435099"/>
              <a:gd name="connsiteX0-1" fmla="*/ 0 w 12192000"/>
              <a:gd name="connsiteY0-2" fmla="*/ 0 h 2208033"/>
              <a:gd name="connsiteX1-3" fmla="*/ 4669277 w 12192000"/>
              <a:gd name="connsiteY1-4" fmla="*/ 0 h 2208033"/>
              <a:gd name="connsiteX2-5" fmla="*/ 4712442 w 12192000"/>
              <a:gd name="connsiteY2-6" fmla="*/ 89607 h 2208033"/>
              <a:gd name="connsiteX3-7" fmla="*/ 6096000 w 12192000"/>
              <a:gd name="connsiteY3-8" fmla="*/ 913066 h 2208033"/>
              <a:gd name="connsiteX4-9" fmla="*/ 7479558 w 12192000"/>
              <a:gd name="connsiteY4-10" fmla="*/ 89607 h 2208033"/>
              <a:gd name="connsiteX5-11" fmla="*/ 7522724 w 12192000"/>
              <a:gd name="connsiteY5-12" fmla="*/ 0 h 2208033"/>
              <a:gd name="connsiteX6-13" fmla="*/ 12192000 w 12192000"/>
              <a:gd name="connsiteY6-14" fmla="*/ 0 h 2208033"/>
              <a:gd name="connsiteX7-15" fmla="*/ 12192000 w 12192000"/>
              <a:gd name="connsiteY7-16" fmla="*/ 1435099 h 2208033"/>
              <a:gd name="connsiteX8-17" fmla="*/ 0 w 12192000"/>
              <a:gd name="connsiteY8-18" fmla="*/ 2208033 h 2208033"/>
              <a:gd name="connsiteX9" fmla="*/ 0 w 12192000"/>
              <a:gd name="connsiteY9" fmla="*/ 0 h 2208033"/>
              <a:gd name="connsiteX0-19" fmla="*/ 0 w 12211085"/>
              <a:gd name="connsiteY0-20" fmla="*/ 0 h 2227118"/>
              <a:gd name="connsiteX1-21" fmla="*/ 4669277 w 12211085"/>
              <a:gd name="connsiteY1-22" fmla="*/ 0 h 2227118"/>
              <a:gd name="connsiteX2-23" fmla="*/ 4712442 w 12211085"/>
              <a:gd name="connsiteY2-24" fmla="*/ 89607 h 2227118"/>
              <a:gd name="connsiteX3-25" fmla="*/ 6096000 w 12211085"/>
              <a:gd name="connsiteY3-26" fmla="*/ 913066 h 2227118"/>
              <a:gd name="connsiteX4-27" fmla="*/ 7479558 w 12211085"/>
              <a:gd name="connsiteY4-28" fmla="*/ 89607 h 2227118"/>
              <a:gd name="connsiteX5-29" fmla="*/ 7522724 w 12211085"/>
              <a:gd name="connsiteY5-30" fmla="*/ 0 h 2227118"/>
              <a:gd name="connsiteX6-31" fmla="*/ 12192000 w 12211085"/>
              <a:gd name="connsiteY6-32" fmla="*/ 0 h 2227118"/>
              <a:gd name="connsiteX7-33" fmla="*/ 12211085 w 12211085"/>
              <a:gd name="connsiteY7-34" fmla="*/ 2227118 h 2227118"/>
              <a:gd name="connsiteX8-35" fmla="*/ 0 w 12211085"/>
              <a:gd name="connsiteY8-36" fmla="*/ 2208033 h 2227118"/>
              <a:gd name="connsiteX9-37" fmla="*/ 0 w 12211085"/>
              <a:gd name="connsiteY9-38" fmla="*/ 0 h 22271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</a:cxnLst>
            <a:rect l="l" t="t" r="r" b="b"/>
            <a:pathLst>
              <a:path w="12211085" h="2227118">
                <a:moveTo>
                  <a:pt x="0" y="0"/>
                </a:moveTo>
                <a:lnTo>
                  <a:pt x="4669277" y="0"/>
                </a:lnTo>
                <a:lnTo>
                  <a:pt x="4712442" y="89607"/>
                </a:lnTo>
                <a:cubicBezTo>
                  <a:pt x="4978892" y="580096"/>
                  <a:pt x="5498561" y="913066"/>
                  <a:pt x="6096000" y="913066"/>
                </a:cubicBezTo>
                <a:cubicBezTo>
                  <a:pt x="6693439" y="913066"/>
                  <a:pt x="7213109" y="580096"/>
                  <a:pt x="7479558" y="89607"/>
                </a:cubicBezTo>
                <a:lnTo>
                  <a:pt x="7522724" y="0"/>
                </a:lnTo>
                <a:lnTo>
                  <a:pt x="12192000" y="0"/>
                </a:lnTo>
                <a:lnTo>
                  <a:pt x="12211085" y="2227118"/>
                </a:lnTo>
                <a:lnTo>
                  <a:pt x="0" y="22080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31" name="淘宝店chenying0907出品 30"/>
          <p:cNvGrpSpPr/>
          <p:nvPr/>
        </p:nvGrpSpPr>
        <p:grpSpPr>
          <a:xfrm>
            <a:off x="4434173" y="2351694"/>
            <a:ext cx="3301430" cy="3301430"/>
            <a:chOff x="4240335" y="3008435"/>
            <a:chExt cx="3711332" cy="3711332"/>
          </a:xfrm>
        </p:grpSpPr>
        <p:sp>
          <p:nvSpPr>
            <p:cNvPr id="32" name="淘宝店chenying0907出品 31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228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33" name="淘宝店chenying0907出品 32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34" name="淘宝店chenying0907出品 33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4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淘宝店chenying0907出品 34"/>
              <p:cNvSpPr/>
              <p:nvPr/>
            </p:nvSpPr>
            <p:spPr>
              <a:xfrm>
                <a:off x="2334918" y="2041142"/>
                <a:ext cx="2137923" cy="21379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95250" h="317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3199140" y="873180"/>
            <a:ext cx="5770880" cy="937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5500" dirty="0" smtClean="0">
                <a:solidFill>
                  <a:schemeClr val="accent4"/>
                </a:solidFill>
                <a:latin typeface="方正兰亭特黑_GBK" pitchFamily="2" charset="-122"/>
                <a:ea typeface="方正兰亭特黑_GBK" pitchFamily="2" charset="-122"/>
              </a:rPr>
              <a:t>邂逅九月分析报告</a:t>
            </a:r>
            <a:endParaRPr lang="zh-CN" sz="5500" dirty="0">
              <a:solidFill>
                <a:schemeClr val="accent4"/>
              </a:solidFill>
              <a:latin typeface="方正兰亭特黑_GBK" pitchFamily="2" charset="-122"/>
              <a:ea typeface="方正兰亭特黑_GBK" pitchFamily="2" charset="-122"/>
            </a:endParaRPr>
          </a:p>
        </p:txBody>
      </p:sp>
      <p:pic>
        <p:nvPicPr>
          <p:cNvPr id="9" name="Maksim Mrvica-Exodus.mp3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 cstate="print"/>
          <a:stretch>
            <a:fillRect/>
          </a:stretch>
        </p:blipFill>
        <p:spPr>
          <a:xfrm>
            <a:off x="1030044" y="-818678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246"/>
    </mc:Choice>
    <mc:Fallback>
      <p:transition advTm="62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numSld="99">
                <p:cTn id="23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30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淘宝店chenying0907出品 14"/>
          <p:cNvSpPr>
            <a:spLocks noChangeArrowheads="1"/>
          </p:cNvSpPr>
          <p:nvPr/>
        </p:nvSpPr>
        <p:spPr bwMode="auto">
          <a:xfrm>
            <a:off x="6908800" y="1130268"/>
            <a:ext cx="1270000" cy="384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订单详情</a:t>
            </a:r>
            <a:endParaRPr kumimoji="0" lang="zh-CN" sz="2500" b="0" i="0" u="none" strike="noStrike" cap="none" normalizeH="0" baseline="0" dirty="0" smtClean="0">
              <a:ln>
                <a:noFill/>
              </a:ln>
              <a:effectLst/>
              <a:latin typeface="方正兰亭黑_GBK" pitchFamily="2" charset="-122"/>
              <a:ea typeface="方正兰亭黑_GBK" pitchFamily="2" charset="-122"/>
              <a:cs typeface="宋体" panose="02010600030101010101" pitchFamily="2" charset="-122"/>
            </a:endParaRPr>
          </a:p>
        </p:txBody>
      </p:sp>
      <p:sp>
        <p:nvSpPr>
          <p:cNvPr id="2063" name="淘宝店chenying0907出品 15"/>
          <p:cNvSpPr>
            <a:spLocks noChangeArrowheads="1"/>
          </p:cNvSpPr>
          <p:nvPr/>
        </p:nvSpPr>
        <p:spPr bwMode="auto">
          <a:xfrm>
            <a:off x="6915447" y="2175184"/>
            <a:ext cx="1587500" cy="384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门店价制度</a:t>
            </a:r>
            <a:endParaRPr kumimoji="0" lang="zh-CN" sz="2500" b="0" i="0" u="none" strike="noStrike" cap="none" normalizeH="0" baseline="0" dirty="0" smtClean="0">
              <a:ln>
                <a:noFill/>
              </a:ln>
              <a:effectLst/>
              <a:latin typeface="方正兰亭黑_GBK" pitchFamily="2" charset="-122"/>
              <a:ea typeface="方正兰亭黑_GBK" pitchFamily="2" charset="-122"/>
              <a:cs typeface="宋体" panose="02010600030101010101" pitchFamily="2" charset="-122"/>
            </a:endParaRPr>
          </a:p>
        </p:txBody>
      </p:sp>
      <p:sp>
        <p:nvSpPr>
          <p:cNvPr id="2064" name="淘宝店chenying0907出品 16"/>
          <p:cNvSpPr>
            <a:spLocks noChangeArrowheads="1"/>
          </p:cNvSpPr>
          <p:nvPr/>
        </p:nvSpPr>
        <p:spPr bwMode="auto">
          <a:xfrm>
            <a:off x="6908800" y="3222041"/>
            <a:ext cx="1905000" cy="384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城市等级详情</a:t>
            </a:r>
            <a:endParaRPr kumimoji="0" lang="zh-CN" sz="2500" b="0" i="0" u="none" strike="noStrike" cap="none" normalizeH="0" baseline="0" dirty="0" smtClean="0">
              <a:ln>
                <a:noFill/>
              </a:ln>
              <a:effectLst/>
              <a:latin typeface="方正兰亭黑_GBK" pitchFamily="2" charset="-122"/>
              <a:ea typeface="方正兰亭黑_GBK" pitchFamily="2" charset="-122"/>
              <a:cs typeface="宋体" panose="02010600030101010101" pitchFamily="2" charset="-122"/>
            </a:endParaRPr>
          </a:p>
        </p:txBody>
      </p:sp>
      <p:sp>
        <p:nvSpPr>
          <p:cNvPr id="2065" name="淘宝店chenying0907出品 17"/>
          <p:cNvSpPr>
            <a:spLocks noChangeArrowheads="1"/>
          </p:cNvSpPr>
          <p:nvPr/>
        </p:nvSpPr>
        <p:spPr bwMode="auto">
          <a:xfrm>
            <a:off x="6908800" y="4247033"/>
            <a:ext cx="1270000" cy="384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订单类别</a:t>
            </a:r>
            <a:endParaRPr kumimoji="0" lang="zh-CN" sz="2500" b="0" i="0" u="none" strike="noStrike" cap="none" normalizeH="0" baseline="0" dirty="0" smtClean="0">
              <a:ln>
                <a:noFill/>
              </a:ln>
              <a:effectLst/>
              <a:latin typeface="方正兰亭黑_GBK" pitchFamily="2" charset="-122"/>
              <a:ea typeface="方正兰亭黑_GBK" pitchFamily="2" charset="-122"/>
              <a:cs typeface="宋体" panose="02010600030101010101" pitchFamily="2" charset="-122"/>
            </a:endParaRPr>
          </a:p>
        </p:txBody>
      </p:sp>
      <p:sp>
        <p:nvSpPr>
          <p:cNvPr id="2066" name="淘宝店chenying0907出品 18"/>
          <p:cNvSpPr>
            <a:spLocks noChangeArrowheads="1"/>
          </p:cNvSpPr>
          <p:nvPr/>
        </p:nvSpPr>
        <p:spPr bwMode="auto">
          <a:xfrm>
            <a:off x="6908800" y="5299744"/>
            <a:ext cx="1270000" cy="384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问题订单</a:t>
            </a:r>
            <a:endParaRPr kumimoji="0" lang="zh-CN" sz="2500" b="0" i="0" u="none" strike="noStrike" cap="none" normalizeH="0" baseline="0" dirty="0" smtClean="0">
              <a:ln>
                <a:noFill/>
              </a:ln>
              <a:effectLst/>
              <a:latin typeface="方正兰亭黑_GBK" pitchFamily="2" charset="-122"/>
              <a:ea typeface="方正兰亭黑_GBK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淘宝店chenying0907出品 8"/>
          <p:cNvSpPr>
            <a:spLocks noChangeArrowheads="1"/>
          </p:cNvSpPr>
          <p:nvPr/>
        </p:nvSpPr>
        <p:spPr bwMode="auto">
          <a:xfrm>
            <a:off x="3176" y="-3176"/>
            <a:ext cx="2913359" cy="6862763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schemeClr val="lt1"/>
              </a:solidFill>
            </a:endParaRPr>
          </a:p>
        </p:txBody>
      </p:sp>
      <p:sp>
        <p:nvSpPr>
          <p:cNvPr id="2057" name="淘宝店chenying0907出品 9"/>
          <p:cNvSpPr/>
          <p:nvPr/>
        </p:nvSpPr>
        <p:spPr bwMode="auto">
          <a:xfrm>
            <a:off x="5781551" y="953144"/>
            <a:ext cx="736724" cy="738971"/>
          </a:xfrm>
          <a:custGeom>
            <a:avLst/>
            <a:gdLst/>
            <a:ahLst/>
            <a:cxnLst>
              <a:cxn ang="0">
                <a:pos x="814" y="0"/>
              </a:cxn>
              <a:cxn ang="0">
                <a:pos x="848" y="4"/>
              </a:cxn>
              <a:cxn ang="0">
                <a:pos x="880" y="14"/>
              </a:cxn>
              <a:cxn ang="0">
                <a:pos x="909" y="28"/>
              </a:cxn>
              <a:cxn ang="0">
                <a:pos x="933" y="50"/>
              </a:cxn>
              <a:cxn ang="0">
                <a:pos x="955" y="74"/>
              </a:cxn>
              <a:cxn ang="0">
                <a:pos x="970" y="103"/>
              </a:cxn>
              <a:cxn ang="0">
                <a:pos x="980" y="135"/>
              </a:cxn>
              <a:cxn ang="0">
                <a:pos x="983" y="169"/>
              </a:cxn>
              <a:cxn ang="0">
                <a:pos x="982" y="832"/>
              </a:cxn>
              <a:cxn ang="0">
                <a:pos x="976" y="865"/>
              </a:cxn>
              <a:cxn ang="0">
                <a:pos x="963" y="896"/>
              </a:cxn>
              <a:cxn ang="0">
                <a:pos x="945" y="923"/>
              </a:cxn>
              <a:cxn ang="0">
                <a:pos x="922" y="946"/>
              </a:cxn>
              <a:cxn ang="0">
                <a:pos x="894" y="963"/>
              </a:cxn>
              <a:cxn ang="0">
                <a:pos x="864" y="976"/>
              </a:cxn>
              <a:cxn ang="0">
                <a:pos x="831" y="983"/>
              </a:cxn>
              <a:cxn ang="0">
                <a:pos x="170" y="985"/>
              </a:cxn>
              <a:cxn ang="0">
                <a:pos x="135" y="981"/>
              </a:cxn>
              <a:cxn ang="0">
                <a:pos x="103" y="970"/>
              </a:cxn>
              <a:cxn ang="0">
                <a:pos x="75" y="955"/>
              </a:cxn>
              <a:cxn ang="0">
                <a:pos x="49" y="935"/>
              </a:cxn>
              <a:cxn ang="0">
                <a:pos x="29" y="909"/>
              </a:cxn>
              <a:cxn ang="0">
                <a:pos x="13" y="880"/>
              </a:cxn>
              <a:cxn ang="0">
                <a:pos x="3" y="848"/>
              </a:cxn>
              <a:cxn ang="0">
                <a:pos x="0" y="815"/>
              </a:cxn>
              <a:cxn ang="0">
                <a:pos x="0" y="152"/>
              </a:cxn>
              <a:cxn ang="0">
                <a:pos x="7" y="119"/>
              </a:cxn>
              <a:cxn ang="0">
                <a:pos x="20" y="89"/>
              </a:cxn>
              <a:cxn ang="0">
                <a:pos x="39" y="62"/>
              </a:cxn>
              <a:cxn ang="0">
                <a:pos x="62" y="39"/>
              </a:cxn>
              <a:cxn ang="0">
                <a:pos x="89" y="21"/>
              </a:cxn>
              <a:cxn ang="0">
                <a:pos x="119" y="8"/>
              </a:cxn>
              <a:cxn ang="0">
                <a:pos x="152" y="1"/>
              </a:cxn>
            </a:cxnLst>
            <a:rect l="0" t="0" r="r" b="b"/>
            <a:pathLst>
              <a:path w="983" h="985">
                <a:moveTo>
                  <a:pt x="170" y="0"/>
                </a:moveTo>
                <a:lnTo>
                  <a:pt x="814" y="0"/>
                </a:lnTo>
                <a:lnTo>
                  <a:pt x="831" y="1"/>
                </a:lnTo>
                <a:lnTo>
                  <a:pt x="848" y="4"/>
                </a:lnTo>
                <a:lnTo>
                  <a:pt x="864" y="8"/>
                </a:lnTo>
                <a:lnTo>
                  <a:pt x="880" y="14"/>
                </a:lnTo>
                <a:lnTo>
                  <a:pt x="894" y="21"/>
                </a:lnTo>
                <a:lnTo>
                  <a:pt x="909" y="28"/>
                </a:lnTo>
                <a:lnTo>
                  <a:pt x="922" y="39"/>
                </a:lnTo>
                <a:lnTo>
                  <a:pt x="933" y="50"/>
                </a:lnTo>
                <a:lnTo>
                  <a:pt x="945" y="62"/>
                </a:lnTo>
                <a:lnTo>
                  <a:pt x="955" y="74"/>
                </a:lnTo>
                <a:lnTo>
                  <a:pt x="963" y="89"/>
                </a:lnTo>
                <a:lnTo>
                  <a:pt x="970" y="103"/>
                </a:lnTo>
                <a:lnTo>
                  <a:pt x="976" y="119"/>
                </a:lnTo>
                <a:lnTo>
                  <a:pt x="980" y="135"/>
                </a:lnTo>
                <a:lnTo>
                  <a:pt x="982" y="152"/>
                </a:lnTo>
                <a:lnTo>
                  <a:pt x="983" y="169"/>
                </a:lnTo>
                <a:lnTo>
                  <a:pt x="983" y="815"/>
                </a:lnTo>
                <a:lnTo>
                  <a:pt x="982" y="832"/>
                </a:lnTo>
                <a:lnTo>
                  <a:pt x="980" y="848"/>
                </a:lnTo>
                <a:lnTo>
                  <a:pt x="976" y="865"/>
                </a:lnTo>
                <a:lnTo>
                  <a:pt x="970" y="880"/>
                </a:lnTo>
                <a:lnTo>
                  <a:pt x="963" y="896"/>
                </a:lnTo>
                <a:lnTo>
                  <a:pt x="955" y="909"/>
                </a:lnTo>
                <a:lnTo>
                  <a:pt x="945" y="923"/>
                </a:lnTo>
                <a:lnTo>
                  <a:pt x="933" y="935"/>
                </a:lnTo>
                <a:lnTo>
                  <a:pt x="922" y="946"/>
                </a:lnTo>
                <a:lnTo>
                  <a:pt x="909" y="955"/>
                </a:lnTo>
                <a:lnTo>
                  <a:pt x="894" y="963"/>
                </a:lnTo>
                <a:lnTo>
                  <a:pt x="880" y="970"/>
                </a:lnTo>
                <a:lnTo>
                  <a:pt x="864" y="976"/>
                </a:lnTo>
                <a:lnTo>
                  <a:pt x="848" y="981"/>
                </a:lnTo>
                <a:lnTo>
                  <a:pt x="831" y="983"/>
                </a:lnTo>
                <a:lnTo>
                  <a:pt x="814" y="985"/>
                </a:lnTo>
                <a:lnTo>
                  <a:pt x="170" y="985"/>
                </a:lnTo>
                <a:lnTo>
                  <a:pt x="152" y="983"/>
                </a:lnTo>
                <a:lnTo>
                  <a:pt x="135" y="981"/>
                </a:lnTo>
                <a:lnTo>
                  <a:pt x="119" y="976"/>
                </a:lnTo>
                <a:lnTo>
                  <a:pt x="103" y="970"/>
                </a:lnTo>
                <a:lnTo>
                  <a:pt x="89" y="963"/>
                </a:lnTo>
                <a:lnTo>
                  <a:pt x="75" y="955"/>
                </a:lnTo>
                <a:lnTo>
                  <a:pt x="62" y="946"/>
                </a:lnTo>
                <a:lnTo>
                  <a:pt x="49" y="935"/>
                </a:lnTo>
                <a:lnTo>
                  <a:pt x="39" y="923"/>
                </a:lnTo>
                <a:lnTo>
                  <a:pt x="29" y="909"/>
                </a:lnTo>
                <a:lnTo>
                  <a:pt x="20" y="896"/>
                </a:lnTo>
                <a:lnTo>
                  <a:pt x="13" y="880"/>
                </a:lnTo>
                <a:lnTo>
                  <a:pt x="7" y="865"/>
                </a:lnTo>
                <a:lnTo>
                  <a:pt x="3" y="848"/>
                </a:lnTo>
                <a:lnTo>
                  <a:pt x="0" y="832"/>
                </a:lnTo>
                <a:lnTo>
                  <a:pt x="0" y="815"/>
                </a:lnTo>
                <a:lnTo>
                  <a:pt x="0" y="169"/>
                </a:lnTo>
                <a:lnTo>
                  <a:pt x="0" y="152"/>
                </a:lnTo>
                <a:lnTo>
                  <a:pt x="3" y="135"/>
                </a:lnTo>
                <a:lnTo>
                  <a:pt x="7" y="119"/>
                </a:lnTo>
                <a:lnTo>
                  <a:pt x="13" y="103"/>
                </a:lnTo>
                <a:lnTo>
                  <a:pt x="20" y="89"/>
                </a:lnTo>
                <a:lnTo>
                  <a:pt x="29" y="74"/>
                </a:lnTo>
                <a:lnTo>
                  <a:pt x="39" y="62"/>
                </a:lnTo>
                <a:lnTo>
                  <a:pt x="49" y="50"/>
                </a:lnTo>
                <a:lnTo>
                  <a:pt x="62" y="39"/>
                </a:lnTo>
                <a:lnTo>
                  <a:pt x="75" y="28"/>
                </a:lnTo>
                <a:lnTo>
                  <a:pt x="89" y="21"/>
                </a:lnTo>
                <a:lnTo>
                  <a:pt x="103" y="14"/>
                </a:lnTo>
                <a:lnTo>
                  <a:pt x="119" y="8"/>
                </a:lnTo>
                <a:lnTo>
                  <a:pt x="135" y="4"/>
                </a:lnTo>
                <a:lnTo>
                  <a:pt x="152" y="1"/>
                </a:lnTo>
                <a:lnTo>
                  <a:pt x="170" y="0"/>
                </a:lnTo>
                <a:close/>
              </a:path>
            </a:pathLst>
          </a:custGeom>
          <a:solidFill>
            <a:schemeClr val="accent4"/>
          </a:solidFill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27000" dist="63500" dir="13500000">
              <a:schemeClr val="tx1">
                <a:lumMod val="65000"/>
                <a:lumOff val="35000"/>
                <a:alpha val="49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4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71" name="淘宝店chenying0907出品 23"/>
          <p:cNvSpPr>
            <a:spLocks noChangeArrowheads="1"/>
          </p:cNvSpPr>
          <p:nvPr/>
        </p:nvSpPr>
        <p:spPr bwMode="auto">
          <a:xfrm>
            <a:off x="6061591" y="909514"/>
            <a:ext cx="206393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5000" b="0" i="0" u="none" strike="noStrike" cap="none" normalizeH="0" baseline="0" dirty="0" smtClean="0">
                <a:ln>
                  <a:noFill/>
                </a:ln>
                <a:solidFill>
                  <a:srgbClr val="FEFEFE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kumimoji="0" lang="zh-CN" altLang="zh-CN" sz="5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58" name="淘宝店chenying0907出品 10"/>
          <p:cNvSpPr/>
          <p:nvPr/>
        </p:nvSpPr>
        <p:spPr bwMode="auto">
          <a:xfrm>
            <a:off x="5781551" y="1999183"/>
            <a:ext cx="736724" cy="736724"/>
          </a:xfrm>
          <a:custGeom>
            <a:avLst/>
            <a:gdLst/>
            <a:ahLst/>
            <a:cxnLst>
              <a:cxn ang="0">
                <a:pos x="814" y="0"/>
              </a:cxn>
              <a:cxn ang="0">
                <a:pos x="848" y="4"/>
              </a:cxn>
              <a:cxn ang="0">
                <a:pos x="880" y="14"/>
              </a:cxn>
              <a:cxn ang="0">
                <a:pos x="909" y="30"/>
              </a:cxn>
              <a:cxn ang="0">
                <a:pos x="933" y="50"/>
              </a:cxn>
              <a:cxn ang="0">
                <a:pos x="955" y="75"/>
              </a:cxn>
              <a:cxn ang="0">
                <a:pos x="970" y="104"/>
              </a:cxn>
              <a:cxn ang="0">
                <a:pos x="980" y="137"/>
              </a:cxn>
              <a:cxn ang="0">
                <a:pos x="983" y="170"/>
              </a:cxn>
              <a:cxn ang="0">
                <a:pos x="982" y="833"/>
              </a:cxn>
              <a:cxn ang="0">
                <a:pos x="976" y="866"/>
              </a:cxn>
              <a:cxn ang="0">
                <a:pos x="963" y="896"/>
              </a:cxn>
              <a:cxn ang="0">
                <a:pos x="945" y="923"/>
              </a:cxn>
              <a:cxn ang="0">
                <a:pos x="922" y="946"/>
              </a:cxn>
              <a:cxn ang="0">
                <a:pos x="894" y="964"/>
              </a:cxn>
              <a:cxn ang="0">
                <a:pos x="864" y="976"/>
              </a:cxn>
              <a:cxn ang="0">
                <a:pos x="831" y="984"/>
              </a:cxn>
              <a:cxn ang="0">
                <a:pos x="170" y="985"/>
              </a:cxn>
              <a:cxn ang="0">
                <a:pos x="135" y="981"/>
              </a:cxn>
              <a:cxn ang="0">
                <a:pos x="103" y="971"/>
              </a:cxn>
              <a:cxn ang="0">
                <a:pos x="75" y="955"/>
              </a:cxn>
              <a:cxn ang="0">
                <a:pos x="49" y="935"/>
              </a:cxn>
              <a:cxn ang="0">
                <a:pos x="29" y="910"/>
              </a:cxn>
              <a:cxn ang="0">
                <a:pos x="13" y="880"/>
              </a:cxn>
              <a:cxn ang="0">
                <a:pos x="3" y="848"/>
              </a:cxn>
              <a:cxn ang="0">
                <a:pos x="0" y="815"/>
              </a:cxn>
              <a:cxn ang="0">
                <a:pos x="0" y="152"/>
              </a:cxn>
              <a:cxn ang="0">
                <a:pos x="7" y="119"/>
              </a:cxn>
              <a:cxn ang="0">
                <a:pos x="20" y="89"/>
              </a:cxn>
              <a:cxn ang="0">
                <a:pos x="39" y="62"/>
              </a:cxn>
              <a:cxn ang="0">
                <a:pos x="62" y="39"/>
              </a:cxn>
              <a:cxn ang="0">
                <a:pos x="89" y="22"/>
              </a:cxn>
              <a:cxn ang="0">
                <a:pos x="119" y="9"/>
              </a:cxn>
              <a:cxn ang="0">
                <a:pos x="152" y="1"/>
              </a:cxn>
            </a:cxnLst>
            <a:rect l="0" t="0" r="r" b="b"/>
            <a:pathLst>
              <a:path w="983" h="985">
                <a:moveTo>
                  <a:pt x="170" y="0"/>
                </a:moveTo>
                <a:lnTo>
                  <a:pt x="814" y="0"/>
                </a:lnTo>
                <a:lnTo>
                  <a:pt x="831" y="1"/>
                </a:lnTo>
                <a:lnTo>
                  <a:pt x="848" y="4"/>
                </a:lnTo>
                <a:lnTo>
                  <a:pt x="864" y="9"/>
                </a:lnTo>
                <a:lnTo>
                  <a:pt x="880" y="14"/>
                </a:lnTo>
                <a:lnTo>
                  <a:pt x="894" y="22"/>
                </a:lnTo>
                <a:lnTo>
                  <a:pt x="909" y="30"/>
                </a:lnTo>
                <a:lnTo>
                  <a:pt x="922" y="39"/>
                </a:lnTo>
                <a:lnTo>
                  <a:pt x="933" y="50"/>
                </a:lnTo>
                <a:lnTo>
                  <a:pt x="945" y="62"/>
                </a:lnTo>
                <a:lnTo>
                  <a:pt x="955" y="75"/>
                </a:lnTo>
                <a:lnTo>
                  <a:pt x="963" y="89"/>
                </a:lnTo>
                <a:lnTo>
                  <a:pt x="970" y="104"/>
                </a:lnTo>
                <a:lnTo>
                  <a:pt x="976" y="119"/>
                </a:lnTo>
                <a:lnTo>
                  <a:pt x="980" y="137"/>
                </a:lnTo>
                <a:lnTo>
                  <a:pt x="982" y="152"/>
                </a:lnTo>
                <a:lnTo>
                  <a:pt x="983" y="170"/>
                </a:lnTo>
                <a:lnTo>
                  <a:pt x="983" y="815"/>
                </a:lnTo>
                <a:lnTo>
                  <a:pt x="982" y="833"/>
                </a:lnTo>
                <a:lnTo>
                  <a:pt x="980" y="848"/>
                </a:lnTo>
                <a:lnTo>
                  <a:pt x="976" y="866"/>
                </a:lnTo>
                <a:lnTo>
                  <a:pt x="970" y="880"/>
                </a:lnTo>
                <a:lnTo>
                  <a:pt x="963" y="896"/>
                </a:lnTo>
                <a:lnTo>
                  <a:pt x="955" y="910"/>
                </a:lnTo>
                <a:lnTo>
                  <a:pt x="945" y="923"/>
                </a:lnTo>
                <a:lnTo>
                  <a:pt x="933" y="935"/>
                </a:lnTo>
                <a:lnTo>
                  <a:pt x="922" y="946"/>
                </a:lnTo>
                <a:lnTo>
                  <a:pt x="909" y="955"/>
                </a:lnTo>
                <a:lnTo>
                  <a:pt x="894" y="964"/>
                </a:lnTo>
                <a:lnTo>
                  <a:pt x="880" y="971"/>
                </a:lnTo>
                <a:lnTo>
                  <a:pt x="864" y="976"/>
                </a:lnTo>
                <a:lnTo>
                  <a:pt x="848" y="981"/>
                </a:lnTo>
                <a:lnTo>
                  <a:pt x="831" y="984"/>
                </a:lnTo>
                <a:lnTo>
                  <a:pt x="814" y="985"/>
                </a:lnTo>
                <a:lnTo>
                  <a:pt x="170" y="985"/>
                </a:lnTo>
                <a:lnTo>
                  <a:pt x="152" y="984"/>
                </a:lnTo>
                <a:lnTo>
                  <a:pt x="135" y="981"/>
                </a:lnTo>
                <a:lnTo>
                  <a:pt x="119" y="976"/>
                </a:lnTo>
                <a:lnTo>
                  <a:pt x="103" y="971"/>
                </a:lnTo>
                <a:lnTo>
                  <a:pt x="89" y="964"/>
                </a:lnTo>
                <a:lnTo>
                  <a:pt x="75" y="955"/>
                </a:lnTo>
                <a:lnTo>
                  <a:pt x="62" y="946"/>
                </a:lnTo>
                <a:lnTo>
                  <a:pt x="49" y="935"/>
                </a:lnTo>
                <a:lnTo>
                  <a:pt x="39" y="923"/>
                </a:lnTo>
                <a:lnTo>
                  <a:pt x="29" y="910"/>
                </a:lnTo>
                <a:lnTo>
                  <a:pt x="20" y="896"/>
                </a:lnTo>
                <a:lnTo>
                  <a:pt x="13" y="880"/>
                </a:lnTo>
                <a:lnTo>
                  <a:pt x="7" y="866"/>
                </a:lnTo>
                <a:lnTo>
                  <a:pt x="3" y="848"/>
                </a:lnTo>
                <a:lnTo>
                  <a:pt x="0" y="833"/>
                </a:lnTo>
                <a:lnTo>
                  <a:pt x="0" y="815"/>
                </a:lnTo>
                <a:lnTo>
                  <a:pt x="0" y="170"/>
                </a:lnTo>
                <a:lnTo>
                  <a:pt x="0" y="152"/>
                </a:lnTo>
                <a:lnTo>
                  <a:pt x="3" y="137"/>
                </a:lnTo>
                <a:lnTo>
                  <a:pt x="7" y="119"/>
                </a:lnTo>
                <a:lnTo>
                  <a:pt x="13" y="104"/>
                </a:lnTo>
                <a:lnTo>
                  <a:pt x="20" y="89"/>
                </a:lnTo>
                <a:lnTo>
                  <a:pt x="29" y="75"/>
                </a:lnTo>
                <a:lnTo>
                  <a:pt x="39" y="62"/>
                </a:lnTo>
                <a:lnTo>
                  <a:pt x="49" y="50"/>
                </a:lnTo>
                <a:lnTo>
                  <a:pt x="62" y="39"/>
                </a:lnTo>
                <a:lnTo>
                  <a:pt x="75" y="30"/>
                </a:lnTo>
                <a:lnTo>
                  <a:pt x="89" y="22"/>
                </a:lnTo>
                <a:lnTo>
                  <a:pt x="103" y="14"/>
                </a:lnTo>
                <a:lnTo>
                  <a:pt x="119" y="9"/>
                </a:lnTo>
                <a:lnTo>
                  <a:pt x="135" y="4"/>
                </a:lnTo>
                <a:lnTo>
                  <a:pt x="152" y="1"/>
                </a:lnTo>
                <a:lnTo>
                  <a:pt x="170" y="0"/>
                </a:lnTo>
                <a:close/>
              </a:path>
            </a:pathLst>
          </a:custGeom>
          <a:solidFill>
            <a:schemeClr val="accent4"/>
          </a:solidFill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27000" dist="63500" dir="13500000">
              <a:schemeClr val="tx1">
                <a:lumMod val="65000"/>
                <a:lumOff val="35000"/>
                <a:alpha val="49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4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72" name="淘宝店chenying0907出品 24"/>
          <p:cNvSpPr>
            <a:spLocks noChangeArrowheads="1"/>
          </p:cNvSpPr>
          <p:nvPr/>
        </p:nvSpPr>
        <p:spPr bwMode="auto">
          <a:xfrm>
            <a:off x="6026079" y="1959372"/>
            <a:ext cx="272165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5000" b="0" i="0" u="none" strike="noStrike" cap="none" normalizeH="0" baseline="0" dirty="0" smtClean="0">
                <a:ln>
                  <a:noFill/>
                </a:ln>
                <a:solidFill>
                  <a:srgbClr val="FEFEFE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kumimoji="0" lang="zh-CN" altLang="zh-CN" sz="5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59" name="淘宝店chenying0907出品 11"/>
          <p:cNvSpPr/>
          <p:nvPr/>
        </p:nvSpPr>
        <p:spPr bwMode="auto">
          <a:xfrm>
            <a:off x="5781551" y="3046040"/>
            <a:ext cx="736724" cy="736724"/>
          </a:xfrm>
          <a:custGeom>
            <a:avLst/>
            <a:gdLst/>
            <a:ahLst/>
            <a:cxnLst>
              <a:cxn ang="0">
                <a:pos x="814" y="0"/>
              </a:cxn>
              <a:cxn ang="0">
                <a:pos x="848" y="5"/>
              </a:cxn>
              <a:cxn ang="0">
                <a:pos x="880" y="15"/>
              </a:cxn>
              <a:cxn ang="0">
                <a:pos x="909" y="30"/>
              </a:cxn>
              <a:cxn ang="0">
                <a:pos x="933" y="51"/>
              </a:cxn>
              <a:cxn ang="0">
                <a:pos x="955" y="75"/>
              </a:cxn>
              <a:cxn ang="0">
                <a:pos x="970" y="104"/>
              </a:cxn>
              <a:cxn ang="0">
                <a:pos x="980" y="137"/>
              </a:cxn>
              <a:cxn ang="0">
                <a:pos x="983" y="170"/>
              </a:cxn>
              <a:cxn ang="0">
                <a:pos x="982" y="833"/>
              </a:cxn>
              <a:cxn ang="0">
                <a:pos x="976" y="866"/>
              </a:cxn>
              <a:cxn ang="0">
                <a:pos x="963" y="896"/>
              </a:cxn>
              <a:cxn ang="0">
                <a:pos x="945" y="924"/>
              </a:cxn>
              <a:cxn ang="0">
                <a:pos x="922" y="947"/>
              </a:cxn>
              <a:cxn ang="0">
                <a:pos x="894" y="964"/>
              </a:cxn>
              <a:cxn ang="0">
                <a:pos x="864" y="977"/>
              </a:cxn>
              <a:cxn ang="0">
                <a:pos x="831" y="984"/>
              </a:cxn>
              <a:cxn ang="0">
                <a:pos x="170" y="985"/>
              </a:cxn>
              <a:cxn ang="0">
                <a:pos x="135" y="981"/>
              </a:cxn>
              <a:cxn ang="0">
                <a:pos x="103" y="971"/>
              </a:cxn>
              <a:cxn ang="0">
                <a:pos x="75" y="955"/>
              </a:cxn>
              <a:cxn ang="0">
                <a:pos x="49" y="935"/>
              </a:cxn>
              <a:cxn ang="0">
                <a:pos x="29" y="911"/>
              </a:cxn>
              <a:cxn ang="0">
                <a:pos x="13" y="882"/>
              </a:cxn>
              <a:cxn ang="0">
                <a:pos x="3" y="849"/>
              </a:cxn>
              <a:cxn ang="0">
                <a:pos x="0" y="816"/>
              </a:cxn>
              <a:cxn ang="0">
                <a:pos x="0" y="153"/>
              </a:cxn>
              <a:cxn ang="0">
                <a:pos x="7" y="120"/>
              </a:cxn>
              <a:cxn ang="0">
                <a:pos x="20" y="89"/>
              </a:cxn>
              <a:cxn ang="0">
                <a:pos x="39" y="62"/>
              </a:cxn>
              <a:cxn ang="0">
                <a:pos x="62" y="39"/>
              </a:cxn>
              <a:cxn ang="0">
                <a:pos x="89" y="22"/>
              </a:cxn>
              <a:cxn ang="0">
                <a:pos x="119" y="9"/>
              </a:cxn>
              <a:cxn ang="0">
                <a:pos x="152" y="2"/>
              </a:cxn>
            </a:cxnLst>
            <a:rect l="0" t="0" r="r" b="b"/>
            <a:pathLst>
              <a:path w="983" h="985">
                <a:moveTo>
                  <a:pt x="170" y="0"/>
                </a:moveTo>
                <a:lnTo>
                  <a:pt x="814" y="0"/>
                </a:lnTo>
                <a:lnTo>
                  <a:pt x="831" y="2"/>
                </a:lnTo>
                <a:lnTo>
                  <a:pt x="848" y="5"/>
                </a:lnTo>
                <a:lnTo>
                  <a:pt x="864" y="9"/>
                </a:lnTo>
                <a:lnTo>
                  <a:pt x="880" y="15"/>
                </a:lnTo>
                <a:lnTo>
                  <a:pt x="894" y="22"/>
                </a:lnTo>
                <a:lnTo>
                  <a:pt x="909" y="30"/>
                </a:lnTo>
                <a:lnTo>
                  <a:pt x="922" y="39"/>
                </a:lnTo>
                <a:lnTo>
                  <a:pt x="933" y="51"/>
                </a:lnTo>
                <a:lnTo>
                  <a:pt x="945" y="62"/>
                </a:lnTo>
                <a:lnTo>
                  <a:pt x="955" y="75"/>
                </a:lnTo>
                <a:lnTo>
                  <a:pt x="963" y="89"/>
                </a:lnTo>
                <a:lnTo>
                  <a:pt x="970" y="104"/>
                </a:lnTo>
                <a:lnTo>
                  <a:pt x="976" y="120"/>
                </a:lnTo>
                <a:lnTo>
                  <a:pt x="980" y="137"/>
                </a:lnTo>
                <a:lnTo>
                  <a:pt x="982" y="153"/>
                </a:lnTo>
                <a:lnTo>
                  <a:pt x="983" y="170"/>
                </a:lnTo>
                <a:lnTo>
                  <a:pt x="983" y="816"/>
                </a:lnTo>
                <a:lnTo>
                  <a:pt x="982" y="833"/>
                </a:lnTo>
                <a:lnTo>
                  <a:pt x="980" y="849"/>
                </a:lnTo>
                <a:lnTo>
                  <a:pt x="976" y="866"/>
                </a:lnTo>
                <a:lnTo>
                  <a:pt x="970" y="882"/>
                </a:lnTo>
                <a:lnTo>
                  <a:pt x="963" y="896"/>
                </a:lnTo>
                <a:lnTo>
                  <a:pt x="955" y="911"/>
                </a:lnTo>
                <a:lnTo>
                  <a:pt x="945" y="924"/>
                </a:lnTo>
                <a:lnTo>
                  <a:pt x="933" y="935"/>
                </a:lnTo>
                <a:lnTo>
                  <a:pt x="922" y="947"/>
                </a:lnTo>
                <a:lnTo>
                  <a:pt x="909" y="955"/>
                </a:lnTo>
                <a:lnTo>
                  <a:pt x="894" y="964"/>
                </a:lnTo>
                <a:lnTo>
                  <a:pt x="880" y="971"/>
                </a:lnTo>
                <a:lnTo>
                  <a:pt x="864" y="977"/>
                </a:lnTo>
                <a:lnTo>
                  <a:pt x="848" y="981"/>
                </a:lnTo>
                <a:lnTo>
                  <a:pt x="831" y="984"/>
                </a:lnTo>
                <a:lnTo>
                  <a:pt x="814" y="985"/>
                </a:lnTo>
                <a:lnTo>
                  <a:pt x="170" y="985"/>
                </a:lnTo>
                <a:lnTo>
                  <a:pt x="152" y="984"/>
                </a:lnTo>
                <a:lnTo>
                  <a:pt x="135" y="981"/>
                </a:lnTo>
                <a:lnTo>
                  <a:pt x="119" y="977"/>
                </a:lnTo>
                <a:lnTo>
                  <a:pt x="103" y="971"/>
                </a:lnTo>
                <a:lnTo>
                  <a:pt x="89" y="964"/>
                </a:lnTo>
                <a:lnTo>
                  <a:pt x="75" y="955"/>
                </a:lnTo>
                <a:lnTo>
                  <a:pt x="62" y="947"/>
                </a:lnTo>
                <a:lnTo>
                  <a:pt x="49" y="935"/>
                </a:lnTo>
                <a:lnTo>
                  <a:pt x="39" y="924"/>
                </a:lnTo>
                <a:lnTo>
                  <a:pt x="29" y="911"/>
                </a:lnTo>
                <a:lnTo>
                  <a:pt x="20" y="896"/>
                </a:lnTo>
                <a:lnTo>
                  <a:pt x="13" y="882"/>
                </a:lnTo>
                <a:lnTo>
                  <a:pt x="7" y="866"/>
                </a:lnTo>
                <a:lnTo>
                  <a:pt x="3" y="849"/>
                </a:lnTo>
                <a:lnTo>
                  <a:pt x="0" y="833"/>
                </a:lnTo>
                <a:lnTo>
                  <a:pt x="0" y="816"/>
                </a:lnTo>
                <a:lnTo>
                  <a:pt x="0" y="170"/>
                </a:lnTo>
                <a:lnTo>
                  <a:pt x="0" y="153"/>
                </a:lnTo>
                <a:lnTo>
                  <a:pt x="3" y="137"/>
                </a:lnTo>
                <a:lnTo>
                  <a:pt x="7" y="120"/>
                </a:lnTo>
                <a:lnTo>
                  <a:pt x="13" y="104"/>
                </a:lnTo>
                <a:lnTo>
                  <a:pt x="20" y="89"/>
                </a:lnTo>
                <a:lnTo>
                  <a:pt x="29" y="75"/>
                </a:lnTo>
                <a:lnTo>
                  <a:pt x="39" y="62"/>
                </a:lnTo>
                <a:lnTo>
                  <a:pt x="49" y="51"/>
                </a:lnTo>
                <a:lnTo>
                  <a:pt x="62" y="39"/>
                </a:lnTo>
                <a:lnTo>
                  <a:pt x="75" y="30"/>
                </a:lnTo>
                <a:lnTo>
                  <a:pt x="89" y="22"/>
                </a:lnTo>
                <a:lnTo>
                  <a:pt x="103" y="15"/>
                </a:lnTo>
                <a:lnTo>
                  <a:pt x="119" y="9"/>
                </a:lnTo>
                <a:lnTo>
                  <a:pt x="135" y="5"/>
                </a:lnTo>
                <a:lnTo>
                  <a:pt x="152" y="2"/>
                </a:lnTo>
                <a:lnTo>
                  <a:pt x="170" y="0"/>
                </a:lnTo>
                <a:close/>
              </a:path>
            </a:pathLst>
          </a:custGeom>
          <a:solidFill>
            <a:schemeClr val="accent4"/>
          </a:solidFill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27000" dist="63500" dir="13500000">
              <a:schemeClr val="tx1">
                <a:lumMod val="65000"/>
                <a:lumOff val="35000"/>
                <a:alpha val="49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4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73" name="淘宝店chenying0907出品 25"/>
          <p:cNvSpPr>
            <a:spLocks noChangeArrowheads="1"/>
          </p:cNvSpPr>
          <p:nvPr/>
        </p:nvSpPr>
        <p:spPr bwMode="auto">
          <a:xfrm>
            <a:off x="6015812" y="3000748"/>
            <a:ext cx="288043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5000" b="0" i="0" u="none" strike="noStrike" cap="none" normalizeH="0" baseline="0" dirty="0" smtClean="0">
                <a:ln>
                  <a:noFill/>
                </a:ln>
                <a:solidFill>
                  <a:srgbClr val="FEFEFE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kumimoji="0" lang="zh-CN" altLang="zh-CN" sz="5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60" name="淘宝店chenying0907出品 12"/>
          <p:cNvSpPr/>
          <p:nvPr/>
        </p:nvSpPr>
        <p:spPr bwMode="auto">
          <a:xfrm>
            <a:off x="5781551" y="4094485"/>
            <a:ext cx="736724" cy="736724"/>
          </a:xfrm>
          <a:custGeom>
            <a:avLst/>
            <a:gdLst/>
            <a:ahLst/>
            <a:cxnLst>
              <a:cxn ang="0">
                <a:pos x="814" y="0"/>
              </a:cxn>
              <a:cxn ang="0">
                <a:pos x="848" y="4"/>
              </a:cxn>
              <a:cxn ang="0">
                <a:pos x="880" y="14"/>
              </a:cxn>
              <a:cxn ang="0">
                <a:pos x="909" y="30"/>
              </a:cxn>
              <a:cxn ang="0">
                <a:pos x="933" y="50"/>
              </a:cxn>
              <a:cxn ang="0">
                <a:pos x="955" y="74"/>
              </a:cxn>
              <a:cxn ang="0">
                <a:pos x="970" y="103"/>
              </a:cxn>
              <a:cxn ang="0">
                <a:pos x="980" y="136"/>
              </a:cxn>
              <a:cxn ang="0">
                <a:pos x="983" y="169"/>
              </a:cxn>
              <a:cxn ang="0">
                <a:pos x="982" y="832"/>
              </a:cxn>
              <a:cxn ang="0">
                <a:pos x="976" y="865"/>
              </a:cxn>
              <a:cxn ang="0">
                <a:pos x="963" y="896"/>
              </a:cxn>
              <a:cxn ang="0">
                <a:pos x="945" y="923"/>
              </a:cxn>
              <a:cxn ang="0">
                <a:pos x="922" y="946"/>
              </a:cxn>
              <a:cxn ang="0">
                <a:pos x="894" y="963"/>
              </a:cxn>
              <a:cxn ang="0">
                <a:pos x="864" y="976"/>
              </a:cxn>
              <a:cxn ang="0">
                <a:pos x="831" y="983"/>
              </a:cxn>
              <a:cxn ang="0">
                <a:pos x="170" y="985"/>
              </a:cxn>
              <a:cxn ang="0">
                <a:pos x="135" y="980"/>
              </a:cxn>
              <a:cxn ang="0">
                <a:pos x="103" y="970"/>
              </a:cxn>
              <a:cxn ang="0">
                <a:pos x="75" y="954"/>
              </a:cxn>
              <a:cxn ang="0">
                <a:pos x="49" y="934"/>
              </a:cxn>
              <a:cxn ang="0">
                <a:pos x="29" y="910"/>
              </a:cxn>
              <a:cxn ang="0">
                <a:pos x="13" y="881"/>
              </a:cxn>
              <a:cxn ang="0">
                <a:pos x="3" y="848"/>
              </a:cxn>
              <a:cxn ang="0">
                <a:pos x="0" y="815"/>
              </a:cxn>
              <a:cxn ang="0">
                <a:pos x="0" y="152"/>
              </a:cxn>
              <a:cxn ang="0">
                <a:pos x="7" y="119"/>
              </a:cxn>
              <a:cxn ang="0">
                <a:pos x="20" y="89"/>
              </a:cxn>
              <a:cxn ang="0">
                <a:pos x="39" y="61"/>
              </a:cxn>
              <a:cxn ang="0">
                <a:pos x="62" y="38"/>
              </a:cxn>
              <a:cxn ang="0">
                <a:pos x="89" y="21"/>
              </a:cxn>
              <a:cxn ang="0">
                <a:pos x="119" y="8"/>
              </a:cxn>
              <a:cxn ang="0">
                <a:pos x="152" y="1"/>
              </a:cxn>
            </a:cxnLst>
            <a:rect l="0" t="0" r="r" b="b"/>
            <a:pathLst>
              <a:path w="983" h="985">
                <a:moveTo>
                  <a:pt x="170" y="0"/>
                </a:moveTo>
                <a:lnTo>
                  <a:pt x="814" y="0"/>
                </a:lnTo>
                <a:lnTo>
                  <a:pt x="831" y="1"/>
                </a:lnTo>
                <a:lnTo>
                  <a:pt x="848" y="4"/>
                </a:lnTo>
                <a:lnTo>
                  <a:pt x="864" y="8"/>
                </a:lnTo>
                <a:lnTo>
                  <a:pt x="880" y="14"/>
                </a:lnTo>
                <a:lnTo>
                  <a:pt x="894" y="21"/>
                </a:lnTo>
                <a:lnTo>
                  <a:pt x="909" y="30"/>
                </a:lnTo>
                <a:lnTo>
                  <a:pt x="922" y="38"/>
                </a:lnTo>
                <a:lnTo>
                  <a:pt x="933" y="50"/>
                </a:lnTo>
                <a:lnTo>
                  <a:pt x="945" y="61"/>
                </a:lnTo>
                <a:lnTo>
                  <a:pt x="955" y="74"/>
                </a:lnTo>
                <a:lnTo>
                  <a:pt x="963" y="89"/>
                </a:lnTo>
                <a:lnTo>
                  <a:pt x="970" y="103"/>
                </a:lnTo>
                <a:lnTo>
                  <a:pt x="976" y="119"/>
                </a:lnTo>
                <a:lnTo>
                  <a:pt x="980" y="136"/>
                </a:lnTo>
                <a:lnTo>
                  <a:pt x="982" y="152"/>
                </a:lnTo>
                <a:lnTo>
                  <a:pt x="983" y="169"/>
                </a:lnTo>
                <a:lnTo>
                  <a:pt x="983" y="815"/>
                </a:lnTo>
                <a:lnTo>
                  <a:pt x="982" y="832"/>
                </a:lnTo>
                <a:lnTo>
                  <a:pt x="980" y="848"/>
                </a:lnTo>
                <a:lnTo>
                  <a:pt x="976" y="865"/>
                </a:lnTo>
                <a:lnTo>
                  <a:pt x="970" y="881"/>
                </a:lnTo>
                <a:lnTo>
                  <a:pt x="963" y="896"/>
                </a:lnTo>
                <a:lnTo>
                  <a:pt x="955" y="910"/>
                </a:lnTo>
                <a:lnTo>
                  <a:pt x="945" y="923"/>
                </a:lnTo>
                <a:lnTo>
                  <a:pt x="933" y="934"/>
                </a:lnTo>
                <a:lnTo>
                  <a:pt x="922" y="946"/>
                </a:lnTo>
                <a:lnTo>
                  <a:pt x="909" y="954"/>
                </a:lnTo>
                <a:lnTo>
                  <a:pt x="894" y="963"/>
                </a:lnTo>
                <a:lnTo>
                  <a:pt x="880" y="970"/>
                </a:lnTo>
                <a:lnTo>
                  <a:pt x="864" y="976"/>
                </a:lnTo>
                <a:lnTo>
                  <a:pt x="848" y="980"/>
                </a:lnTo>
                <a:lnTo>
                  <a:pt x="831" y="983"/>
                </a:lnTo>
                <a:lnTo>
                  <a:pt x="814" y="985"/>
                </a:lnTo>
                <a:lnTo>
                  <a:pt x="170" y="985"/>
                </a:lnTo>
                <a:lnTo>
                  <a:pt x="152" y="983"/>
                </a:lnTo>
                <a:lnTo>
                  <a:pt x="135" y="980"/>
                </a:lnTo>
                <a:lnTo>
                  <a:pt x="119" y="976"/>
                </a:lnTo>
                <a:lnTo>
                  <a:pt x="103" y="970"/>
                </a:lnTo>
                <a:lnTo>
                  <a:pt x="89" y="963"/>
                </a:lnTo>
                <a:lnTo>
                  <a:pt x="75" y="954"/>
                </a:lnTo>
                <a:lnTo>
                  <a:pt x="62" y="946"/>
                </a:lnTo>
                <a:lnTo>
                  <a:pt x="49" y="934"/>
                </a:lnTo>
                <a:lnTo>
                  <a:pt x="39" y="923"/>
                </a:lnTo>
                <a:lnTo>
                  <a:pt x="29" y="910"/>
                </a:lnTo>
                <a:lnTo>
                  <a:pt x="20" y="896"/>
                </a:lnTo>
                <a:lnTo>
                  <a:pt x="13" y="881"/>
                </a:lnTo>
                <a:lnTo>
                  <a:pt x="7" y="865"/>
                </a:lnTo>
                <a:lnTo>
                  <a:pt x="3" y="848"/>
                </a:lnTo>
                <a:lnTo>
                  <a:pt x="0" y="832"/>
                </a:lnTo>
                <a:lnTo>
                  <a:pt x="0" y="815"/>
                </a:lnTo>
                <a:lnTo>
                  <a:pt x="0" y="169"/>
                </a:lnTo>
                <a:lnTo>
                  <a:pt x="0" y="152"/>
                </a:lnTo>
                <a:lnTo>
                  <a:pt x="3" y="136"/>
                </a:lnTo>
                <a:lnTo>
                  <a:pt x="7" y="119"/>
                </a:lnTo>
                <a:lnTo>
                  <a:pt x="13" y="103"/>
                </a:lnTo>
                <a:lnTo>
                  <a:pt x="20" y="89"/>
                </a:lnTo>
                <a:lnTo>
                  <a:pt x="29" y="74"/>
                </a:lnTo>
                <a:lnTo>
                  <a:pt x="39" y="61"/>
                </a:lnTo>
                <a:lnTo>
                  <a:pt x="49" y="50"/>
                </a:lnTo>
                <a:lnTo>
                  <a:pt x="62" y="38"/>
                </a:lnTo>
                <a:lnTo>
                  <a:pt x="75" y="30"/>
                </a:lnTo>
                <a:lnTo>
                  <a:pt x="89" y="21"/>
                </a:lnTo>
                <a:lnTo>
                  <a:pt x="103" y="14"/>
                </a:lnTo>
                <a:lnTo>
                  <a:pt x="119" y="8"/>
                </a:lnTo>
                <a:lnTo>
                  <a:pt x="135" y="4"/>
                </a:lnTo>
                <a:lnTo>
                  <a:pt x="152" y="1"/>
                </a:lnTo>
                <a:lnTo>
                  <a:pt x="170" y="0"/>
                </a:lnTo>
                <a:close/>
              </a:path>
            </a:pathLst>
          </a:custGeom>
          <a:solidFill>
            <a:schemeClr val="accent4"/>
          </a:solidFill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27000" dist="63500" dir="13500000">
              <a:schemeClr val="tx1">
                <a:lumMod val="65000"/>
                <a:lumOff val="35000"/>
                <a:alpha val="49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4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74" name="淘宝店chenying0907出品 26"/>
          <p:cNvSpPr>
            <a:spLocks noChangeArrowheads="1"/>
          </p:cNvSpPr>
          <p:nvPr/>
        </p:nvSpPr>
        <p:spPr bwMode="auto">
          <a:xfrm>
            <a:off x="6019062" y="4054674"/>
            <a:ext cx="272165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5000" b="0" i="0" u="none" strike="noStrike" cap="none" normalizeH="0" baseline="0" dirty="0" smtClean="0">
                <a:ln>
                  <a:noFill/>
                </a:ln>
                <a:solidFill>
                  <a:srgbClr val="FEFEFE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endParaRPr kumimoji="0" lang="zh-CN" altLang="zh-CN" sz="5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61" name="淘宝店chenying0907出品 13"/>
          <p:cNvSpPr/>
          <p:nvPr/>
        </p:nvSpPr>
        <p:spPr bwMode="auto">
          <a:xfrm>
            <a:off x="5781551" y="5141342"/>
            <a:ext cx="736724" cy="736724"/>
          </a:xfrm>
          <a:custGeom>
            <a:avLst/>
            <a:gdLst/>
            <a:ahLst/>
            <a:cxnLst>
              <a:cxn ang="0">
                <a:pos x="814" y="0"/>
              </a:cxn>
              <a:cxn ang="0">
                <a:pos x="848" y="4"/>
              </a:cxn>
              <a:cxn ang="0">
                <a:pos x="880" y="14"/>
              </a:cxn>
              <a:cxn ang="0">
                <a:pos x="909" y="30"/>
              </a:cxn>
              <a:cxn ang="0">
                <a:pos x="933" y="50"/>
              </a:cxn>
              <a:cxn ang="0">
                <a:pos x="955" y="76"/>
              </a:cxn>
              <a:cxn ang="0">
                <a:pos x="970" y="105"/>
              </a:cxn>
              <a:cxn ang="0">
                <a:pos x="980" y="136"/>
              </a:cxn>
              <a:cxn ang="0">
                <a:pos x="983" y="170"/>
              </a:cxn>
              <a:cxn ang="0">
                <a:pos x="982" y="832"/>
              </a:cxn>
              <a:cxn ang="0">
                <a:pos x="976" y="866"/>
              </a:cxn>
              <a:cxn ang="0">
                <a:pos x="963" y="896"/>
              </a:cxn>
              <a:cxn ang="0">
                <a:pos x="945" y="923"/>
              </a:cxn>
              <a:cxn ang="0">
                <a:pos x="922" y="946"/>
              </a:cxn>
              <a:cxn ang="0">
                <a:pos x="894" y="963"/>
              </a:cxn>
              <a:cxn ang="0">
                <a:pos x="864" y="976"/>
              </a:cxn>
              <a:cxn ang="0">
                <a:pos x="831" y="984"/>
              </a:cxn>
              <a:cxn ang="0">
                <a:pos x="170" y="985"/>
              </a:cxn>
              <a:cxn ang="0">
                <a:pos x="135" y="981"/>
              </a:cxn>
              <a:cxn ang="0">
                <a:pos x="103" y="971"/>
              </a:cxn>
              <a:cxn ang="0">
                <a:pos x="75" y="955"/>
              </a:cxn>
              <a:cxn ang="0">
                <a:pos x="49" y="935"/>
              </a:cxn>
              <a:cxn ang="0">
                <a:pos x="29" y="910"/>
              </a:cxn>
              <a:cxn ang="0">
                <a:pos x="13" y="881"/>
              </a:cxn>
              <a:cxn ang="0">
                <a:pos x="3" y="848"/>
              </a:cxn>
              <a:cxn ang="0">
                <a:pos x="0" y="815"/>
              </a:cxn>
              <a:cxn ang="0">
                <a:pos x="0" y="152"/>
              </a:cxn>
              <a:cxn ang="0">
                <a:pos x="7" y="119"/>
              </a:cxn>
              <a:cxn ang="0">
                <a:pos x="20" y="89"/>
              </a:cxn>
              <a:cxn ang="0">
                <a:pos x="39" y="62"/>
              </a:cxn>
              <a:cxn ang="0">
                <a:pos x="62" y="39"/>
              </a:cxn>
              <a:cxn ang="0">
                <a:pos x="89" y="21"/>
              </a:cxn>
              <a:cxn ang="0">
                <a:pos x="119" y="8"/>
              </a:cxn>
              <a:cxn ang="0">
                <a:pos x="152" y="1"/>
              </a:cxn>
            </a:cxnLst>
            <a:rect l="0" t="0" r="r" b="b"/>
            <a:pathLst>
              <a:path w="983" h="985">
                <a:moveTo>
                  <a:pt x="170" y="0"/>
                </a:moveTo>
                <a:lnTo>
                  <a:pt x="814" y="0"/>
                </a:lnTo>
                <a:lnTo>
                  <a:pt x="831" y="1"/>
                </a:lnTo>
                <a:lnTo>
                  <a:pt x="848" y="4"/>
                </a:lnTo>
                <a:lnTo>
                  <a:pt x="864" y="8"/>
                </a:lnTo>
                <a:lnTo>
                  <a:pt x="880" y="14"/>
                </a:lnTo>
                <a:lnTo>
                  <a:pt x="894" y="21"/>
                </a:lnTo>
                <a:lnTo>
                  <a:pt x="909" y="30"/>
                </a:lnTo>
                <a:lnTo>
                  <a:pt x="922" y="39"/>
                </a:lnTo>
                <a:lnTo>
                  <a:pt x="933" y="50"/>
                </a:lnTo>
                <a:lnTo>
                  <a:pt x="945" y="62"/>
                </a:lnTo>
                <a:lnTo>
                  <a:pt x="955" y="76"/>
                </a:lnTo>
                <a:lnTo>
                  <a:pt x="963" y="89"/>
                </a:lnTo>
                <a:lnTo>
                  <a:pt x="970" y="105"/>
                </a:lnTo>
                <a:lnTo>
                  <a:pt x="976" y="119"/>
                </a:lnTo>
                <a:lnTo>
                  <a:pt x="980" y="136"/>
                </a:lnTo>
                <a:lnTo>
                  <a:pt x="982" y="152"/>
                </a:lnTo>
                <a:lnTo>
                  <a:pt x="983" y="170"/>
                </a:lnTo>
                <a:lnTo>
                  <a:pt x="983" y="815"/>
                </a:lnTo>
                <a:lnTo>
                  <a:pt x="982" y="832"/>
                </a:lnTo>
                <a:lnTo>
                  <a:pt x="980" y="848"/>
                </a:lnTo>
                <a:lnTo>
                  <a:pt x="976" y="866"/>
                </a:lnTo>
                <a:lnTo>
                  <a:pt x="970" y="881"/>
                </a:lnTo>
                <a:lnTo>
                  <a:pt x="963" y="896"/>
                </a:lnTo>
                <a:lnTo>
                  <a:pt x="955" y="910"/>
                </a:lnTo>
                <a:lnTo>
                  <a:pt x="945" y="923"/>
                </a:lnTo>
                <a:lnTo>
                  <a:pt x="933" y="935"/>
                </a:lnTo>
                <a:lnTo>
                  <a:pt x="922" y="946"/>
                </a:lnTo>
                <a:lnTo>
                  <a:pt x="909" y="955"/>
                </a:lnTo>
                <a:lnTo>
                  <a:pt x="894" y="963"/>
                </a:lnTo>
                <a:lnTo>
                  <a:pt x="880" y="971"/>
                </a:lnTo>
                <a:lnTo>
                  <a:pt x="864" y="976"/>
                </a:lnTo>
                <a:lnTo>
                  <a:pt x="848" y="981"/>
                </a:lnTo>
                <a:lnTo>
                  <a:pt x="831" y="984"/>
                </a:lnTo>
                <a:lnTo>
                  <a:pt x="814" y="985"/>
                </a:lnTo>
                <a:lnTo>
                  <a:pt x="170" y="985"/>
                </a:lnTo>
                <a:lnTo>
                  <a:pt x="152" y="984"/>
                </a:lnTo>
                <a:lnTo>
                  <a:pt x="135" y="981"/>
                </a:lnTo>
                <a:lnTo>
                  <a:pt x="119" y="976"/>
                </a:lnTo>
                <a:lnTo>
                  <a:pt x="103" y="971"/>
                </a:lnTo>
                <a:lnTo>
                  <a:pt x="89" y="963"/>
                </a:lnTo>
                <a:lnTo>
                  <a:pt x="75" y="955"/>
                </a:lnTo>
                <a:lnTo>
                  <a:pt x="62" y="946"/>
                </a:lnTo>
                <a:lnTo>
                  <a:pt x="49" y="935"/>
                </a:lnTo>
                <a:lnTo>
                  <a:pt x="39" y="923"/>
                </a:lnTo>
                <a:lnTo>
                  <a:pt x="29" y="910"/>
                </a:lnTo>
                <a:lnTo>
                  <a:pt x="20" y="896"/>
                </a:lnTo>
                <a:lnTo>
                  <a:pt x="13" y="881"/>
                </a:lnTo>
                <a:lnTo>
                  <a:pt x="7" y="866"/>
                </a:lnTo>
                <a:lnTo>
                  <a:pt x="3" y="848"/>
                </a:lnTo>
                <a:lnTo>
                  <a:pt x="0" y="832"/>
                </a:lnTo>
                <a:lnTo>
                  <a:pt x="0" y="815"/>
                </a:lnTo>
                <a:lnTo>
                  <a:pt x="0" y="170"/>
                </a:lnTo>
                <a:lnTo>
                  <a:pt x="0" y="152"/>
                </a:lnTo>
                <a:lnTo>
                  <a:pt x="3" y="136"/>
                </a:lnTo>
                <a:lnTo>
                  <a:pt x="7" y="119"/>
                </a:lnTo>
                <a:lnTo>
                  <a:pt x="13" y="105"/>
                </a:lnTo>
                <a:lnTo>
                  <a:pt x="20" y="89"/>
                </a:lnTo>
                <a:lnTo>
                  <a:pt x="29" y="76"/>
                </a:lnTo>
                <a:lnTo>
                  <a:pt x="39" y="62"/>
                </a:lnTo>
                <a:lnTo>
                  <a:pt x="49" y="50"/>
                </a:lnTo>
                <a:lnTo>
                  <a:pt x="62" y="39"/>
                </a:lnTo>
                <a:lnTo>
                  <a:pt x="75" y="30"/>
                </a:lnTo>
                <a:lnTo>
                  <a:pt x="89" y="21"/>
                </a:lnTo>
                <a:lnTo>
                  <a:pt x="103" y="14"/>
                </a:lnTo>
                <a:lnTo>
                  <a:pt x="119" y="8"/>
                </a:lnTo>
                <a:lnTo>
                  <a:pt x="135" y="4"/>
                </a:lnTo>
                <a:lnTo>
                  <a:pt x="152" y="1"/>
                </a:lnTo>
                <a:lnTo>
                  <a:pt x="170" y="0"/>
                </a:lnTo>
                <a:close/>
              </a:path>
            </a:pathLst>
          </a:custGeom>
          <a:solidFill>
            <a:schemeClr val="accent4"/>
          </a:solidFill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27000" dist="63500" dir="13500000">
              <a:schemeClr val="tx1">
                <a:lumMod val="65000"/>
                <a:lumOff val="35000"/>
                <a:alpha val="49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4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75" name="淘宝店chenying0907出品 27"/>
          <p:cNvSpPr>
            <a:spLocks noChangeArrowheads="1"/>
          </p:cNvSpPr>
          <p:nvPr/>
        </p:nvSpPr>
        <p:spPr bwMode="auto">
          <a:xfrm>
            <a:off x="6012879" y="5107385"/>
            <a:ext cx="292579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5000" b="0" i="0" u="none" strike="noStrike" cap="none" normalizeH="0" baseline="0" dirty="0" smtClean="0">
                <a:ln>
                  <a:noFill/>
                </a:ln>
                <a:solidFill>
                  <a:srgbClr val="FEFEFE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endParaRPr kumimoji="0" lang="zh-CN" altLang="zh-CN" sz="5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pact" panose="020B080603090205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圆角淘宝店chenying0907出品 1"/>
          <p:cNvSpPr/>
          <p:nvPr/>
        </p:nvSpPr>
        <p:spPr>
          <a:xfrm>
            <a:off x="612279" y="1263191"/>
            <a:ext cx="1800200" cy="1800200"/>
          </a:xfrm>
          <a:prstGeom prst="roundRect">
            <a:avLst>
              <a:gd name="adj" fmla="val 10438"/>
            </a:avLst>
          </a:pr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82550" h="254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4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7" name="淘宝店chenying0907出品 21"/>
          <p:cNvSpPr>
            <a:spLocks noChangeArrowheads="1"/>
          </p:cNvSpPr>
          <p:nvPr/>
        </p:nvSpPr>
        <p:spPr bwMode="auto">
          <a:xfrm>
            <a:off x="777324" y="1583806"/>
            <a:ext cx="1470111" cy="8463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500" dirty="0">
                <a:solidFill>
                  <a:schemeClr val="accent4"/>
                </a:solidFill>
                <a:effectLst/>
                <a:latin typeface="方正兰亭特黑_GBK" pitchFamily="2" charset="-122"/>
                <a:ea typeface="方正兰亭特黑_GBK" pitchFamily="2" charset="-122"/>
                <a:cs typeface="宋体" panose="02010600030101010101" pitchFamily="2" charset="-122"/>
              </a:rPr>
              <a:t>目录</a:t>
            </a:r>
            <a:endParaRPr lang="zh-CN" sz="5500" dirty="0">
              <a:solidFill>
                <a:schemeClr val="accent4"/>
              </a:solidFill>
              <a:effectLst/>
              <a:latin typeface="方正兰亭特黑_GBK" pitchFamily="2" charset="-122"/>
              <a:ea typeface="方正兰亭特黑_GBK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淘宝店chenying0907出品 22"/>
          <p:cNvSpPr>
            <a:spLocks noChangeArrowheads="1"/>
          </p:cNvSpPr>
          <p:nvPr/>
        </p:nvSpPr>
        <p:spPr bwMode="auto">
          <a:xfrm>
            <a:off x="754232" y="2277666"/>
            <a:ext cx="151629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chemeClr val="accent4"/>
                </a:solidFill>
                <a:effectLst/>
                <a:latin typeface="Impact" panose="020B0806030902050204" pitchFamily="34" charset="0"/>
                <a:ea typeface="方正兰亭黑_GBK" pitchFamily="2" charset="-122"/>
              </a:rPr>
              <a:t>Contents</a:t>
            </a:r>
            <a:endParaRPr lang="zh-CN" altLang="zh-CN" sz="3000" dirty="0">
              <a:solidFill>
                <a:schemeClr val="accent4"/>
              </a:solidFill>
              <a:effectLst/>
              <a:latin typeface="Impact" panose="020B0806030902050204" pitchFamily="34" charset="0"/>
              <a:ea typeface="方正兰亭黑_GBK" pitchFamily="2" charset="-122"/>
            </a:endParaRPr>
          </a:p>
        </p:txBody>
      </p:sp>
    </p:spTree>
  </p:cSld>
  <p:clrMapOvr>
    <a:masterClrMapping/>
  </p:clrMapOvr>
  <p:transition spd="slow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.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 prLst="gradientSize: 0.1">
                                          <p:cBhvr>
                                            <p:cTn id="1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9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.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 prLst="gradientSize: 0.1">
                                          <p:cBhvr>
                                            <p:cTn id="2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0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0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0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0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0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0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20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20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0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0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0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0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0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0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0" dur="500" fill="hold"/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1" dur="500" fill="hold"/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0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0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0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0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5" dur="500" fill="hold"/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6" dur="500" fill="hold"/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20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0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0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20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0" dur="500" fill="hold"/>
                                            <p:tgtEl>
                                              <p:spTgt spid="20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1" dur="500" fill="hold"/>
                                            <p:tgtEl>
                                              <p:spTgt spid="20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8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0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0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20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0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20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20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5" dur="500" fill="hold"/>
                                            <p:tgtEl>
                                              <p:spTgt spid="20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6" dur="500" fill="hold"/>
                                            <p:tgtEl>
                                              <p:spTgt spid="20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62" grpId="0"/>
          <p:bldP spid="2063" grpId="0"/>
          <p:bldP spid="2064" grpId="0"/>
          <p:bldP spid="2065" grpId="0"/>
          <p:bldP spid="2066" grpId="0"/>
          <p:bldP spid="2057" grpId="0" animBg="1"/>
          <p:bldP spid="2071" grpId="0"/>
          <p:bldP spid="2058" grpId="0" animBg="1"/>
          <p:bldP spid="2072" grpId="0"/>
          <p:bldP spid="2059" grpId="0" animBg="1"/>
          <p:bldP spid="2073" grpId="0"/>
          <p:bldP spid="2060" grpId="0" animBg="1"/>
          <p:bldP spid="2074" grpId="0"/>
          <p:bldP spid="2061" grpId="0" animBg="1"/>
          <p:bldP spid="2075" grpId="0"/>
          <p:bldP spid="2" grpId="0" animBg="1"/>
          <p:bldP spid="27" grpId="0"/>
          <p:bldP spid="2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.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 prLst="gradientSize: 0.1">
                                          <p:cBhvr>
                                            <p:cTn id="1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9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.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 prLst="gradientSize: 0.1">
                                          <p:cBhvr>
                                            <p:cTn id="2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0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0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0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0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0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0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0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0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0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0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0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0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0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0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0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0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0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0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20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0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0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20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0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0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8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0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0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20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0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20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20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0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0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62" grpId="0"/>
          <p:bldP spid="2063" grpId="0"/>
          <p:bldP spid="2064" grpId="0"/>
          <p:bldP spid="2065" grpId="0"/>
          <p:bldP spid="2066" grpId="0"/>
          <p:bldP spid="2057" grpId="0" animBg="1"/>
          <p:bldP spid="2071" grpId="0"/>
          <p:bldP spid="2058" grpId="0" animBg="1"/>
          <p:bldP spid="2072" grpId="0"/>
          <p:bldP spid="2059" grpId="0" animBg="1"/>
          <p:bldP spid="2073" grpId="0"/>
          <p:bldP spid="2060" grpId="0" animBg="1"/>
          <p:bldP spid="2074" grpId="0"/>
          <p:bldP spid="2061" grpId="0" animBg="1"/>
          <p:bldP spid="2075" grpId="0"/>
          <p:bldP spid="2" grpId="0" animBg="1"/>
          <p:bldP spid="27" grpId="0"/>
          <p:bldP spid="2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194" y="315827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方正兰亭黑_GBK" pitchFamily="2" charset="-122"/>
                <a:ea typeface="方正兰亭黑_GBK" pitchFamily="2" charset="-122"/>
              </a:rPr>
              <a:t>订单详情</a:t>
            </a:r>
            <a:endParaRPr lang="zh-CN" altLang="en-US" sz="2400" b="1" dirty="0">
              <a:latin typeface="方正兰亭黑_GBK" pitchFamily="2" charset="-122"/>
              <a:ea typeface="方正兰亭黑_GBK" pitchFamily="2" charset="-122"/>
            </a:endParaRPr>
          </a:p>
        </p:txBody>
      </p:sp>
      <p:grpSp>
        <p:nvGrpSpPr>
          <p:cNvPr id="8" name="淘宝店chenying0907出品 7"/>
          <p:cNvGrpSpPr/>
          <p:nvPr/>
        </p:nvGrpSpPr>
        <p:grpSpPr>
          <a:xfrm>
            <a:off x="336791" y="261442"/>
            <a:ext cx="423713" cy="432048"/>
            <a:chOff x="1357722" y="1125538"/>
            <a:chExt cx="423713" cy="432048"/>
          </a:xfrm>
        </p:grpSpPr>
        <p:sp>
          <p:nvSpPr>
            <p:cNvPr id="6" name="淘宝店chenying0907出品 5"/>
            <p:cNvSpPr/>
            <p:nvPr/>
          </p:nvSpPr>
          <p:spPr>
            <a:xfrm>
              <a:off x="1493403" y="1269554"/>
              <a:ext cx="288032" cy="2880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/>
              <a:endParaRPr lang="zh-CN" altLang="en-US" sz="1400"/>
            </a:p>
          </p:txBody>
        </p:sp>
        <p:sp>
          <p:nvSpPr>
            <p:cNvPr id="7" name="淘宝店chenying0907出品 6"/>
            <p:cNvSpPr/>
            <p:nvPr/>
          </p:nvSpPr>
          <p:spPr>
            <a:xfrm>
              <a:off x="1357722" y="1125538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50800" dist="25400" dir="2700000" sx="99000" sy="99000" algn="tl" rotWithShape="0">
                <a:schemeClr val="tx1">
                  <a:alpha val="68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prstMaterial="softEdge">
              <a:bevelT w="38100" h="19050" prst="angle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9" name="淘宝店chenying0907出品 8"/>
          <p:cNvCxnSpPr/>
          <p:nvPr/>
        </p:nvCxnSpPr>
        <p:spPr>
          <a:xfrm>
            <a:off x="0" y="777492"/>
            <a:ext cx="12169775" cy="0"/>
          </a:xfrm>
          <a:prstGeom prst="line">
            <a:avLst/>
          </a:prstGeom>
          <a:ln w="127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淘宝店chenying0907出品 34"/>
          <p:cNvSpPr/>
          <p:nvPr/>
        </p:nvSpPr>
        <p:spPr>
          <a:xfrm>
            <a:off x="7669063" y="1587203"/>
            <a:ext cx="4032448" cy="21685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500" dirty="0">
                <a:latin typeface="方正兰亭黑_GBK" pitchFamily="2" charset="-122"/>
                <a:ea typeface="方正兰亭黑_GBK" pitchFamily="2" charset="-122"/>
              </a:rPr>
              <a:t>从节日有无的数据查看，订单数量降低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39%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，订单均价并没有太大的波动，门店均订单减少了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5.5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单，平均收入降低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719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，动销门店降低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198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家门店。动销率下降将近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10%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，也证明动销的门店中有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10%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的门店只能在九月份节日时候才会来订单。平常时间属于无订单的状态。</a:t>
            </a:r>
            <a:endParaRPr lang="zh-CN" altLang="en-US" sz="1500" dirty="0"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520913" y="4868202"/>
            <a:ext cx="690880" cy="3987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2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全月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Oval 53"/>
          <p:cNvSpPr>
            <a:spLocks noChangeAspect="1"/>
          </p:cNvSpPr>
          <p:nvPr/>
        </p:nvSpPr>
        <p:spPr>
          <a:xfrm>
            <a:off x="989375" y="4860939"/>
            <a:ext cx="414636" cy="41463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ontAwesome" pitchFamily="2" charset="0"/>
              </a:rPr>
              <a:t></a:t>
            </a:r>
            <a:endParaRPr lang="en-US" sz="14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9" name="Oval 54"/>
          <p:cNvSpPr>
            <a:spLocks noChangeAspect="1"/>
          </p:cNvSpPr>
          <p:nvPr/>
        </p:nvSpPr>
        <p:spPr>
          <a:xfrm>
            <a:off x="4231491" y="4875544"/>
            <a:ext cx="414636" cy="4146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FontAwesome" pitchFamily="2" charset="0"/>
              </a:rPr>
              <a:t></a:t>
            </a:r>
            <a:endParaRPr lang="en-US" sz="14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4750964" y="4875822"/>
            <a:ext cx="944880" cy="3987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2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无节日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728812" y="1599570"/>
            <a:ext cx="2354580" cy="2306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2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实付销售额：</a:t>
            </a:r>
            <a:r>
              <a:rPr lang="en-US" altLang="zh-CN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3926048</a:t>
            </a:r>
            <a:endParaRPr lang="en-US" altLang="zh-CN" sz="1800" dirty="0" smtClean="0">
              <a:solidFill>
                <a:schemeClr val="tx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订单总数  ：</a:t>
            </a:r>
            <a:r>
              <a:rPr lang="en-US" altLang="zh-CN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30418</a:t>
            </a:r>
            <a:endParaRPr lang="en-US" altLang="zh-CN" sz="1800" dirty="0" smtClean="0">
              <a:solidFill>
                <a:schemeClr val="tx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订单均价  ：</a:t>
            </a:r>
            <a:r>
              <a:rPr lang="en-US" altLang="zh-CN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129</a:t>
            </a:r>
            <a:endParaRPr lang="en-US" altLang="zh-CN" sz="1800" dirty="0" smtClean="0">
              <a:solidFill>
                <a:schemeClr val="tx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门店总数  ：</a:t>
            </a:r>
            <a:r>
              <a:rPr lang="en-US" altLang="zh-CN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2159</a:t>
            </a:r>
            <a:endParaRPr lang="en-US" altLang="zh-CN" sz="1800" dirty="0" smtClean="0">
              <a:solidFill>
                <a:schemeClr val="tx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门店均订单：</a:t>
            </a:r>
            <a:r>
              <a:rPr lang="en-US" altLang="zh-CN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14</a:t>
            </a:r>
            <a:endParaRPr lang="en-US" altLang="zh-CN" sz="1800" dirty="0" smtClean="0">
              <a:solidFill>
                <a:schemeClr val="tx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门店均营收：</a:t>
            </a:r>
            <a:r>
              <a:rPr lang="en-US" altLang="zh-CN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1818</a:t>
            </a:r>
            <a:endParaRPr lang="en-US" altLang="zh-CN" sz="1800" dirty="0" smtClean="0">
              <a:solidFill>
                <a:schemeClr val="tx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动销门店  ：</a:t>
            </a:r>
            <a:r>
              <a:rPr lang="en-US" altLang="zh-CN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1858</a:t>
            </a:r>
            <a:endParaRPr lang="en-US" altLang="zh-CN" sz="1800" dirty="0" smtClean="0">
              <a:solidFill>
                <a:schemeClr val="tx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门店动销率：</a:t>
            </a:r>
            <a:r>
              <a:rPr lang="en-US" altLang="zh-CN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86.05%</a:t>
            </a:r>
            <a:endParaRPr lang="en-US" altLang="zh-CN" sz="1800" dirty="0" smtClean="0">
              <a:solidFill>
                <a:schemeClr val="tx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3971122" y="1587505"/>
            <a:ext cx="2354580" cy="23069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2"/>
                </a:solidFill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实付销售额：</a:t>
            </a:r>
            <a:r>
              <a:rPr lang="en-US" altLang="zh-CN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2374390</a:t>
            </a:r>
            <a:endParaRPr lang="en-US" altLang="zh-CN" sz="1800" dirty="0" smtClean="0">
              <a:solidFill>
                <a:schemeClr val="tx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订单总数  ：</a:t>
            </a:r>
            <a:r>
              <a:rPr lang="en-US" altLang="zh-CN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18491</a:t>
            </a:r>
            <a:endParaRPr lang="en-US" altLang="zh-CN" sz="1800" dirty="0" smtClean="0">
              <a:solidFill>
                <a:schemeClr val="tx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订单均价  ：</a:t>
            </a:r>
            <a:r>
              <a:rPr lang="en-US" altLang="zh-CN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128</a:t>
            </a:r>
            <a:endParaRPr lang="en-US" altLang="zh-CN" sz="1800" dirty="0" smtClean="0">
              <a:solidFill>
                <a:schemeClr val="tx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门店总数  ：</a:t>
            </a:r>
            <a:r>
              <a:rPr lang="en-US" altLang="zh-CN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2159</a:t>
            </a:r>
            <a:endParaRPr lang="en-US" altLang="zh-CN" sz="1800" dirty="0" smtClean="0">
              <a:solidFill>
                <a:schemeClr val="tx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门店均订单：</a:t>
            </a:r>
            <a:r>
              <a:rPr lang="en-US" altLang="zh-CN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8.56</a:t>
            </a:r>
            <a:endParaRPr lang="en-US" altLang="zh-CN" sz="1800" dirty="0" smtClean="0">
              <a:solidFill>
                <a:schemeClr val="tx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门店均营收：</a:t>
            </a:r>
            <a:r>
              <a:rPr lang="en-US" altLang="zh-CN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1099</a:t>
            </a:r>
            <a:endParaRPr lang="en-US" altLang="zh-CN" sz="1800" dirty="0" smtClean="0">
              <a:solidFill>
                <a:schemeClr val="tx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动销门店  ：</a:t>
            </a:r>
            <a:r>
              <a:rPr lang="en-US" altLang="zh-CN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1660</a:t>
            </a:r>
            <a:endParaRPr lang="en-US" altLang="zh-CN" sz="1800" dirty="0" smtClean="0">
              <a:solidFill>
                <a:schemeClr val="tx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门店动销率：</a:t>
            </a:r>
            <a:r>
              <a:rPr lang="en-US" altLang="zh-CN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76.88</a:t>
            </a:r>
            <a:r>
              <a:rPr lang="en-US" altLang="zh-CN" sz="1800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%</a:t>
            </a:r>
            <a:endParaRPr lang="en-US" altLang="zh-CN" sz="1800" dirty="0" smtClean="0">
              <a:solidFill>
                <a:schemeClr val="tx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3" name="淘宝店chenying0907出品 34"/>
          <p:cNvSpPr/>
          <p:nvPr/>
        </p:nvSpPr>
        <p:spPr>
          <a:xfrm>
            <a:off x="7669063" y="3998298"/>
            <a:ext cx="4032448" cy="18224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sz="1500" dirty="0">
                <a:latin typeface="方正兰亭黑_GBK" pitchFamily="2" charset="-122"/>
                <a:ea typeface="方正兰亭黑_GBK" pitchFamily="2" charset="-122"/>
              </a:rPr>
              <a:t>门店中，平均一天一单，月单量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30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以上门店数量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126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，占总门店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5.8%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。月单量属于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15-30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单之间门店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194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家，占总门店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8.9%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。月单量在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10-15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门店总数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171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家门店，占总订单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7.91%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。订单量在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10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以上（包括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10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）门店占比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22.61%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。</a:t>
            </a:r>
            <a:endParaRPr lang="zh-CN" altLang="en-US" sz="1500" dirty="0">
              <a:latin typeface="方正兰亭黑_GBK" pitchFamily="2" charset="-122"/>
              <a:ea typeface="方正兰亭黑_GBK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19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19"/>
                            </p:stCondLst>
                            <p:childTnLst>
                              <p:par>
                                <p:cTn id="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920"/>
                            </p:stCondLst>
                            <p:childTnLst>
                              <p:par>
                                <p:cTn id="5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5" grpId="0"/>
      <p:bldP spid="18" grpId="0" bldLvl="0" animBg="1"/>
      <p:bldP spid="19" grpId="0" bldLvl="0" animBg="1"/>
      <p:bldP spid="23" grpId="0"/>
      <p:bldP spid="24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194" y="315827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tx2"/>
                </a:solidFill>
                <a:latin typeface="方正兰亭黑_GBK" pitchFamily="2" charset="-122"/>
                <a:ea typeface="方正兰亭黑_GBK" pitchFamily="2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订单详情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" name="淘宝店chenying0907出品 4"/>
          <p:cNvGrpSpPr/>
          <p:nvPr/>
        </p:nvGrpSpPr>
        <p:grpSpPr>
          <a:xfrm>
            <a:off x="336791" y="261442"/>
            <a:ext cx="423713" cy="432048"/>
            <a:chOff x="1357722" y="1125538"/>
            <a:chExt cx="423713" cy="432048"/>
          </a:xfrm>
        </p:grpSpPr>
        <p:sp>
          <p:nvSpPr>
            <p:cNvPr id="6" name="淘宝店chenying0907出品 5"/>
            <p:cNvSpPr/>
            <p:nvPr/>
          </p:nvSpPr>
          <p:spPr>
            <a:xfrm>
              <a:off x="1493403" y="1269554"/>
              <a:ext cx="288032" cy="2880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/>
              <a:endParaRPr lang="zh-CN" altLang="en-US" sz="1400"/>
            </a:p>
          </p:txBody>
        </p:sp>
        <p:sp>
          <p:nvSpPr>
            <p:cNvPr id="7" name="淘宝店chenying0907出品 6"/>
            <p:cNvSpPr/>
            <p:nvPr/>
          </p:nvSpPr>
          <p:spPr>
            <a:xfrm>
              <a:off x="1357722" y="1125538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50800" dist="25400" dir="2700000" sx="99000" sy="99000" algn="tl" rotWithShape="0">
                <a:schemeClr val="tx1">
                  <a:alpha val="68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prstMaterial="softEdge">
              <a:bevelT w="38100" h="19050" prst="angle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8" name="淘宝店chenying0907出品 7"/>
          <p:cNvCxnSpPr/>
          <p:nvPr/>
        </p:nvCxnSpPr>
        <p:spPr>
          <a:xfrm>
            <a:off x="0" y="777492"/>
            <a:ext cx="12169775" cy="0"/>
          </a:xfrm>
          <a:prstGeom prst="line">
            <a:avLst/>
          </a:prstGeom>
          <a:ln w="127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淘宝店chenying0907出品 5"/>
          <p:cNvSpPr/>
          <p:nvPr/>
        </p:nvSpPr>
        <p:spPr bwMode="auto">
          <a:xfrm>
            <a:off x="8009832" y="2944282"/>
            <a:ext cx="1770591" cy="1774728"/>
          </a:xfrm>
          <a:custGeom>
            <a:avLst/>
            <a:gdLst>
              <a:gd name="T0" fmla="*/ 856 w 856"/>
              <a:gd name="T1" fmla="*/ 546 h 858"/>
              <a:gd name="T2" fmla="*/ 800 w 856"/>
              <a:gd name="T3" fmla="*/ 542 h 858"/>
              <a:gd name="T4" fmla="*/ 746 w 856"/>
              <a:gd name="T5" fmla="*/ 534 h 858"/>
              <a:gd name="T6" fmla="*/ 694 w 856"/>
              <a:gd name="T7" fmla="*/ 520 h 858"/>
              <a:gd name="T8" fmla="*/ 644 w 856"/>
              <a:gd name="T9" fmla="*/ 502 h 858"/>
              <a:gd name="T10" fmla="*/ 596 w 856"/>
              <a:gd name="T11" fmla="*/ 480 h 858"/>
              <a:gd name="T12" fmla="*/ 552 w 856"/>
              <a:gd name="T13" fmla="*/ 452 h 858"/>
              <a:gd name="T14" fmla="*/ 510 w 856"/>
              <a:gd name="T15" fmla="*/ 420 h 858"/>
              <a:gd name="T16" fmla="*/ 472 w 856"/>
              <a:gd name="T17" fmla="*/ 386 h 858"/>
              <a:gd name="T18" fmla="*/ 436 w 856"/>
              <a:gd name="T19" fmla="*/ 346 h 858"/>
              <a:gd name="T20" fmla="*/ 404 w 856"/>
              <a:gd name="T21" fmla="*/ 306 h 858"/>
              <a:gd name="T22" fmla="*/ 378 w 856"/>
              <a:gd name="T23" fmla="*/ 260 h 858"/>
              <a:gd name="T24" fmla="*/ 354 w 856"/>
              <a:gd name="T25" fmla="*/ 212 h 858"/>
              <a:gd name="T26" fmla="*/ 336 w 856"/>
              <a:gd name="T27" fmla="*/ 162 h 858"/>
              <a:gd name="T28" fmla="*/ 322 w 856"/>
              <a:gd name="T29" fmla="*/ 110 h 858"/>
              <a:gd name="T30" fmla="*/ 314 w 856"/>
              <a:gd name="T31" fmla="*/ 56 h 858"/>
              <a:gd name="T32" fmla="*/ 312 w 856"/>
              <a:gd name="T33" fmla="*/ 0 h 858"/>
              <a:gd name="T34" fmla="*/ 0 w 856"/>
              <a:gd name="T35" fmla="*/ 0 h 858"/>
              <a:gd name="T36" fmla="*/ 2 w 856"/>
              <a:gd name="T37" fmla="*/ 80 h 858"/>
              <a:gd name="T38" fmla="*/ 14 w 856"/>
              <a:gd name="T39" fmla="*/ 158 h 858"/>
              <a:gd name="T40" fmla="*/ 30 w 856"/>
              <a:gd name="T41" fmla="*/ 232 h 858"/>
              <a:gd name="T42" fmla="*/ 54 w 856"/>
              <a:gd name="T43" fmla="*/ 306 h 858"/>
              <a:gd name="T44" fmla="*/ 84 w 856"/>
              <a:gd name="T45" fmla="*/ 374 h 858"/>
              <a:gd name="T46" fmla="*/ 120 w 856"/>
              <a:gd name="T47" fmla="*/ 440 h 858"/>
              <a:gd name="T48" fmla="*/ 162 w 856"/>
              <a:gd name="T49" fmla="*/ 504 h 858"/>
              <a:gd name="T50" fmla="*/ 208 w 856"/>
              <a:gd name="T51" fmla="*/ 562 h 858"/>
              <a:gd name="T52" fmla="*/ 174 w 856"/>
              <a:gd name="T53" fmla="*/ 692 h 858"/>
              <a:gd name="T54" fmla="*/ 304 w 856"/>
              <a:gd name="T55" fmla="*/ 656 h 858"/>
              <a:gd name="T56" fmla="*/ 332 w 856"/>
              <a:gd name="T57" fmla="*/ 680 h 858"/>
              <a:gd name="T58" fmla="*/ 392 w 856"/>
              <a:gd name="T59" fmla="*/ 722 h 858"/>
              <a:gd name="T60" fmla="*/ 456 w 856"/>
              <a:gd name="T61" fmla="*/ 758 h 858"/>
              <a:gd name="T62" fmla="*/ 522 w 856"/>
              <a:gd name="T63" fmla="*/ 790 h 858"/>
              <a:gd name="T64" fmla="*/ 592 w 856"/>
              <a:gd name="T65" fmla="*/ 816 h 858"/>
              <a:gd name="T66" fmla="*/ 666 w 856"/>
              <a:gd name="T67" fmla="*/ 836 h 858"/>
              <a:gd name="T68" fmla="*/ 740 w 856"/>
              <a:gd name="T69" fmla="*/ 850 h 858"/>
              <a:gd name="T70" fmla="*/ 818 w 856"/>
              <a:gd name="T71" fmla="*/ 856 h 858"/>
              <a:gd name="T72" fmla="*/ 856 w 856"/>
              <a:gd name="T73" fmla="*/ 546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56" h="858">
                <a:moveTo>
                  <a:pt x="856" y="546"/>
                </a:moveTo>
                <a:lnTo>
                  <a:pt x="856" y="546"/>
                </a:lnTo>
                <a:lnTo>
                  <a:pt x="828" y="544"/>
                </a:lnTo>
                <a:lnTo>
                  <a:pt x="800" y="542"/>
                </a:lnTo>
                <a:lnTo>
                  <a:pt x="774" y="538"/>
                </a:lnTo>
                <a:lnTo>
                  <a:pt x="746" y="534"/>
                </a:lnTo>
                <a:lnTo>
                  <a:pt x="720" y="528"/>
                </a:lnTo>
                <a:lnTo>
                  <a:pt x="694" y="520"/>
                </a:lnTo>
                <a:lnTo>
                  <a:pt x="670" y="512"/>
                </a:lnTo>
                <a:lnTo>
                  <a:pt x="644" y="502"/>
                </a:lnTo>
                <a:lnTo>
                  <a:pt x="620" y="492"/>
                </a:lnTo>
                <a:lnTo>
                  <a:pt x="596" y="480"/>
                </a:lnTo>
                <a:lnTo>
                  <a:pt x="574" y="466"/>
                </a:lnTo>
                <a:lnTo>
                  <a:pt x="552" y="452"/>
                </a:lnTo>
                <a:lnTo>
                  <a:pt x="530" y="436"/>
                </a:lnTo>
                <a:lnTo>
                  <a:pt x="510" y="420"/>
                </a:lnTo>
                <a:lnTo>
                  <a:pt x="490" y="404"/>
                </a:lnTo>
                <a:lnTo>
                  <a:pt x="472" y="386"/>
                </a:lnTo>
                <a:lnTo>
                  <a:pt x="454" y="366"/>
                </a:lnTo>
                <a:lnTo>
                  <a:pt x="436" y="346"/>
                </a:lnTo>
                <a:lnTo>
                  <a:pt x="420" y="326"/>
                </a:lnTo>
                <a:lnTo>
                  <a:pt x="404" y="306"/>
                </a:lnTo>
                <a:lnTo>
                  <a:pt x="390" y="282"/>
                </a:lnTo>
                <a:lnTo>
                  <a:pt x="378" y="260"/>
                </a:lnTo>
                <a:lnTo>
                  <a:pt x="366" y="236"/>
                </a:lnTo>
                <a:lnTo>
                  <a:pt x="354" y="212"/>
                </a:lnTo>
                <a:lnTo>
                  <a:pt x="344" y="188"/>
                </a:lnTo>
                <a:lnTo>
                  <a:pt x="336" y="162"/>
                </a:lnTo>
                <a:lnTo>
                  <a:pt x="328" y="136"/>
                </a:lnTo>
                <a:lnTo>
                  <a:pt x="322" y="110"/>
                </a:lnTo>
                <a:lnTo>
                  <a:pt x="318" y="84"/>
                </a:lnTo>
                <a:lnTo>
                  <a:pt x="314" y="56"/>
                </a:lnTo>
                <a:lnTo>
                  <a:pt x="312" y="28"/>
                </a:lnTo>
                <a:lnTo>
                  <a:pt x="312" y="0"/>
                </a:lnTo>
                <a:lnTo>
                  <a:pt x="0" y="0"/>
                </a:lnTo>
                <a:lnTo>
                  <a:pt x="0" y="0"/>
                </a:lnTo>
                <a:lnTo>
                  <a:pt x="0" y="40"/>
                </a:lnTo>
                <a:lnTo>
                  <a:pt x="2" y="80"/>
                </a:lnTo>
                <a:lnTo>
                  <a:pt x="8" y="120"/>
                </a:lnTo>
                <a:lnTo>
                  <a:pt x="14" y="158"/>
                </a:lnTo>
                <a:lnTo>
                  <a:pt x="22" y="196"/>
                </a:lnTo>
                <a:lnTo>
                  <a:pt x="30" y="232"/>
                </a:lnTo>
                <a:lnTo>
                  <a:pt x="42" y="270"/>
                </a:lnTo>
                <a:lnTo>
                  <a:pt x="54" y="306"/>
                </a:lnTo>
                <a:lnTo>
                  <a:pt x="70" y="340"/>
                </a:lnTo>
                <a:lnTo>
                  <a:pt x="84" y="374"/>
                </a:lnTo>
                <a:lnTo>
                  <a:pt x="102" y="408"/>
                </a:lnTo>
                <a:lnTo>
                  <a:pt x="120" y="440"/>
                </a:lnTo>
                <a:lnTo>
                  <a:pt x="140" y="472"/>
                </a:lnTo>
                <a:lnTo>
                  <a:pt x="162" y="504"/>
                </a:lnTo>
                <a:lnTo>
                  <a:pt x="184" y="534"/>
                </a:lnTo>
                <a:lnTo>
                  <a:pt x="208" y="562"/>
                </a:lnTo>
                <a:lnTo>
                  <a:pt x="192" y="622"/>
                </a:lnTo>
                <a:lnTo>
                  <a:pt x="174" y="692"/>
                </a:lnTo>
                <a:lnTo>
                  <a:pt x="244" y="672"/>
                </a:lnTo>
                <a:lnTo>
                  <a:pt x="304" y="656"/>
                </a:lnTo>
                <a:lnTo>
                  <a:pt x="304" y="656"/>
                </a:lnTo>
                <a:lnTo>
                  <a:pt x="332" y="680"/>
                </a:lnTo>
                <a:lnTo>
                  <a:pt x="362" y="700"/>
                </a:lnTo>
                <a:lnTo>
                  <a:pt x="392" y="722"/>
                </a:lnTo>
                <a:lnTo>
                  <a:pt x="424" y="740"/>
                </a:lnTo>
                <a:lnTo>
                  <a:pt x="456" y="758"/>
                </a:lnTo>
                <a:lnTo>
                  <a:pt x="488" y="776"/>
                </a:lnTo>
                <a:lnTo>
                  <a:pt x="522" y="790"/>
                </a:lnTo>
                <a:lnTo>
                  <a:pt x="558" y="804"/>
                </a:lnTo>
                <a:lnTo>
                  <a:pt x="592" y="816"/>
                </a:lnTo>
                <a:lnTo>
                  <a:pt x="628" y="828"/>
                </a:lnTo>
                <a:lnTo>
                  <a:pt x="666" y="836"/>
                </a:lnTo>
                <a:lnTo>
                  <a:pt x="702" y="844"/>
                </a:lnTo>
                <a:lnTo>
                  <a:pt x="740" y="850"/>
                </a:lnTo>
                <a:lnTo>
                  <a:pt x="778" y="854"/>
                </a:lnTo>
                <a:lnTo>
                  <a:pt x="818" y="856"/>
                </a:lnTo>
                <a:lnTo>
                  <a:pt x="856" y="858"/>
                </a:lnTo>
                <a:lnTo>
                  <a:pt x="856" y="54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淘宝店chenying0907出品 6"/>
          <p:cNvSpPr/>
          <p:nvPr/>
        </p:nvSpPr>
        <p:spPr bwMode="auto">
          <a:xfrm>
            <a:off x="9780423" y="2944282"/>
            <a:ext cx="1774729" cy="1774728"/>
          </a:xfrm>
          <a:custGeom>
            <a:avLst/>
            <a:gdLst>
              <a:gd name="T0" fmla="*/ 0 w 858"/>
              <a:gd name="T1" fmla="*/ 546 h 858"/>
              <a:gd name="T2" fmla="*/ 56 w 858"/>
              <a:gd name="T3" fmla="*/ 542 h 858"/>
              <a:gd name="T4" fmla="*/ 110 w 858"/>
              <a:gd name="T5" fmla="*/ 534 h 858"/>
              <a:gd name="T6" fmla="*/ 162 w 858"/>
              <a:gd name="T7" fmla="*/ 520 h 858"/>
              <a:gd name="T8" fmla="*/ 212 w 858"/>
              <a:gd name="T9" fmla="*/ 502 h 858"/>
              <a:gd name="T10" fmla="*/ 260 w 858"/>
              <a:gd name="T11" fmla="*/ 480 h 858"/>
              <a:gd name="T12" fmla="*/ 306 w 858"/>
              <a:gd name="T13" fmla="*/ 452 h 858"/>
              <a:gd name="T14" fmla="*/ 348 w 858"/>
              <a:gd name="T15" fmla="*/ 420 h 858"/>
              <a:gd name="T16" fmla="*/ 386 w 858"/>
              <a:gd name="T17" fmla="*/ 386 h 858"/>
              <a:gd name="T18" fmla="*/ 420 w 858"/>
              <a:gd name="T19" fmla="*/ 346 h 858"/>
              <a:gd name="T20" fmla="*/ 452 w 858"/>
              <a:gd name="T21" fmla="*/ 306 h 858"/>
              <a:gd name="T22" fmla="*/ 480 w 858"/>
              <a:gd name="T23" fmla="*/ 260 h 858"/>
              <a:gd name="T24" fmla="*/ 502 w 858"/>
              <a:gd name="T25" fmla="*/ 212 h 858"/>
              <a:gd name="T26" fmla="*/ 520 w 858"/>
              <a:gd name="T27" fmla="*/ 162 h 858"/>
              <a:gd name="T28" fmla="*/ 534 w 858"/>
              <a:gd name="T29" fmla="*/ 110 h 858"/>
              <a:gd name="T30" fmla="*/ 542 w 858"/>
              <a:gd name="T31" fmla="*/ 56 h 858"/>
              <a:gd name="T32" fmla="*/ 546 w 858"/>
              <a:gd name="T33" fmla="*/ 0 h 858"/>
              <a:gd name="T34" fmla="*/ 858 w 858"/>
              <a:gd name="T35" fmla="*/ 0 h 858"/>
              <a:gd name="T36" fmla="*/ 854 w 858"/>
              <a:gd name="T37" fmla="*/ 80 h 858"/>
              <a:gd name="T38" fmla="*/ 844 w 858"/>
              <a:gd name="T39" fmla="*/ 158 h 858"/>
              <a:gd name="T40" fmla="*/ 826 w 858"/>
              <a:gd name="T41" fmla="*/ 232 h 858"/>
              <a:gd name="T42" fmla="*/ 802 w 858"/>
              <a:gd name="T43" fmla="*/ 306 h 858"/>
              <a:gd name="T44" fmla="*/ 772 w 858"/>
              <a:gd name="T45" fmla="*/ 374 h 858"/>
              <a:gd name="T46" fmla="*/ 736 w 858"/>
              <a:gd name="T47" fmla="*/ 440 h 858"/>
              <a:gd name="T48" fmla="*/ 694 w 858"/>
              <a:gd name="T49" fmla="*/ 504 h 858"/>
              <a:gd name="T50" fmla="*/ 648 w 858"/>
              <a:gd name="T51" fmla="*/ 562 h 858"/>
              <a:gd name="T52" fmla="*/ 684 w 858"/>
              <a:gd name="T53" fmla="*/ 692 h 858"/>
              <a:gd name="T54" fmla="*/ 552 w 858"/>
              <a:gd name="T55" fmla="*/ 656 h 858"/>
              <a:gd name="T56" fmla="*/ 524 w 858"/>
              <a:gd name="T57" fmla="*/ 680 h 858"/>
              <a:gd name="T58" fmla="*/ 464 w 858"/>
              <a:gd name="T59" fmla="*/ 722 h 858"/>
              <a:gd name="T60" fmla="*/ 400 w 858"/>
              <a:gd name="T61" fmla="*/ 758 h 858"/>
              <a:gd name="T62" fmla="*/ 334 w 858"/>
              <a:gd name="T63" fmla="*/ 790 h 858"/>
              <a:gd name="T64" fmla="*/ 264 w 858"/>
              <a:gd name="T65" fmla="*/ 816 h 858"/>
              <a:gd name="T66" fmla="*/ 192 w 858"/>
              <a:gd name="T67" fmla="*/ 836 h 858"/>
              <a:gd name="T68" fmla="*/ 116 w 858"/>
              <a:gd name="T69" fmla="*/ 850 h 858"/>
              <a:gd name="T70" fmla="*/ 40 w 858"/>
              <a:gd name="T71" fmla="*/ 856 h 858"/>
              <a:gd name="T72" fmla="*/ 0 w 858"/>
              <a:gd name="T73" fmla="*/ 546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58" h="858">
                <a:moveTo>
                  <a:pt x="0" y="546"/>
                </a:moveTo>
                <a:lnTo>
                  <a:pt x="0" y="546"/>
                </a:lnTo>
                <a:lnTo>
                  <a:pt x="28" y="544"/>
                </a:lnTo>
                <a:lnTo>
                  <a:pt x="56" y="542"/>
                </a:lnTo>
                <a:lnTo>
                  <a:pt x="84" y="538"/>
                </a:lnTo>
                <a:lnTo>
                  <a:pt x="110" y="534"/>
                </a:lnTo>
                <a:lnTo>
                  <a:pt x="136" y="528"/>
                </a:lnTo>
                <a:lnTo>
                  <a:pt x="162" y="520"/>
                </a:lnTo>
                <a:lnTo>
                  <a:pt x="188" y="512"/>
                </a:lnTo>
                <a:lnTo>
                  <a:pt x="212" y="502"/>
                </a:lnTo>
                <a:lnTo>
                  <a:pt x="236" y="492"/>
                </a:lnTo>
                <a:lnTo>
                  <a:pt x="260" y="480"/>
                </a:lnTo>
                <a:lnTo>
                  <a:pt x="282" y="466"/>
                </a:lnTo>
                <a:lnTo>
                  <a:pt x="306" y="452"/>
                </a:lnTo>
                <a:lnTo>
                  <a:pt x="326" y="436"/>
                </a:lnTo>
                <a:lnTo>
                  <a:pt x="348" y="420"/>
                </a:lnTo>
                <a:lnTo>
                  <a:pt x="366" y="404"/>
                </a:lnTo>
                <a:lnTo>
                  <a:pt x="386" y="386"/>
                </a:lnTo>
                <a:lnTo>
                  <a:pt x="404" y="366"/>
                </a:lnTo>
                <a:lnTo>
                  <a:pt x="420" y="346"/>
                </a:lnTo>
                <a:lnTo>
                  <a:pt x="438" y="326"/>
                </a:lnTo>
                <a:lnTo>
                  <a:pt x="452" y="306"/>
                </a:lnTo>
                <a:lnTo>
                  <a:pt x="466" y="282"/>
                </a:lnTo>
                <a:lnTo>
                  <a:pt x="480" y="260"/>
                </a:lnTo>
                <a:lnTo>
                  <a:pt x="492" y="236"/>
                </a:lnTo>
                <a:lnTo>
                  <a:pt x="502" y="212"/>
                </a:lnTo>
                <a:lnTo>
                  <a:pt x="512" y="188"/>
                </a:lnTo>
                <a:lnTo>
                  <a:pt x="520" y="162"/>
                </a:lnTo>
                <a:lnTo>
                  <a:pt x="528" y="136"/>
                </a:lnTo>
                <a:lnTo>
                  <a:pt x="534" y="110"/>
                </a:lnTo>
                <a:lnTo>
                  <a:pt x="538" y="84"/>
                </a:lnTo>
                <a:lnTo>
                  <a:pt x="542" y="56"/>
                </a:lnTo>
                <a:lnTo>
                  <a:pt x="544" y="28"/>
                </a:lnTo>
                <a:lnTo>
                  <a:pt x="546" y="0"/>
                </a:lnTo>
                <a:lnTo>
                  <a:pt x="858" y="0"/>
                </a:lnTo>
                <a:lnTo>
                  <a:pt x="858" y="0"/>
                </a:lnTo>
                <a:lnTo>
                  <a:pt x="856" y="40"/>
                </a:lnTo>
                <a:lnTo>
                  <a:pt x="854" y="80"/>
                </a:lnTo>
                <a:lnTo>
                  <a:pt x="850" y="120"/>
                </a:lnTo>
                <a:lnTo>
                  <a:pt x="844" y="158"/>
                </a:lnTo>
                <a:lnTo>
                  <a:pt x="836" y="196"/>
                </a:lnTo>
                <a:lnTo>
                  <a:pt x="826" y="232"/>
                </a:lnTo>
                <a:lnTo>
                  <a:pt x="814" y="270"/>
                </a:lnTo>
                <a:lnTo>
                  <a:pt x="802" y="306"/>
                </a:lnTo>
                <a:lnTo>
                  <a:pt x="788" y="340"/>
                </a:lnTo>
                <a:lnTo>
                  <a:pt x="772" y="374"/>
                </a:lnTo>
                <a:lnTo>
                  <a:pt x="754" y="408"/>
                </a:lnTo>
                <a:lnTo>
                  <a:pt x="736" y="440"/>
                </a:lnTo>
                <a:lnTo>
                  <a:pt x="716" y="472"/>
                </a:lnTo>
                <a:lnTo>
                  <a:pt x="694" y="504"/>
                </a:lnTo>
                <a:lnTo>
                  <a:pt x="672" y="534"/>
                </a:lnTo>
                <a:lnTo>
                  <a:pt x="648" y="562"/>
                </a:lnTo>
                <a:lnTo>
                  <a:pt x="664" y="622"/>
                </a:lnTo>
                <a:lnTo>
                  <a:pt x="684" y="692"/>
                </a:lnTo>
                <a:lnTo>
                  <a:pt x="614" y="672"/>
                </a:lnTo>
                <a:lnTo>
                  <a:pt x="552" y="656"/>
                </a:lnTo>
                <a:lnTo>
                  <a:pt x="552" y="656"/>
                </a:lnTo>
                <a:lnTo>
                  <a:pt x="524" y="680"/>
                </a:lnTo>
                <a:lnTo>
                  <a:pt x="494" y="700"/>
                </a:lnTo>
                <a:lnTo>
                  <a:pt x="464" y="722"/>
                </a:lnTo>
                <a:lnTo>
                  <a:pt x="434" y="740"/>
                </a:lnTo>
                <a:lnTo>
                  <a:pt x="400" y="758"/>
                </a:lnTo>
                <a:lnTo>
                  <a:pt x="368" y="776"/>
                </a:lnTo>
                <a:lnTo>
                  <a:pt x="334" y="790"/>
                </a:lnTo>
                <a:lnTo>
                  <a:pt x="300" y="804"/>
                </a:lnTo>
                <a:lnTo>
                  <a:pt x="264" y="816"/>
                </a:lnTo>
                <a:lnTo>
                  <a:pt x="228" y="828"/>
                </a:lnTo>
                <a:lnTo>
                  <a:pt x="192" y="836"/>
                </a:lnTo>
                <a:lnTo>
                  <a:pt x="154" y="844"/>
                </a:lnTo>
                <a:lnTo>
                  <a:pt x="116" y="850"/>
                </a:lnTo>
                <a:lnTo>
                  <a:pt x="78" y="854"/>
                </a:lnTo>
                <a:lnTo>
                  <a:pt x="40" y="856"/>
                </a:lnTo>
                <a:lnTo>
                  <a:pt x="0" y="858"/>
                </a:lnTo>
                <a:lnTo>
                  <a:pt x="0" y="546"/>
                </a:lnTo>
                <a:close/>
              </a:path>
            </a:pathLst>
          </a:custGeom>
          <a:solidFill>
            <a:schemeClr val="accent4"/>
          </a:solidFill>
          <a:ln w="317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9" name="淘宝店chenying0907出品 7"/>
          <p:cNvSpPr/>
          <p:nvPr/>
        </p:nvSpPr>
        <p:spPr bwMode="auto">
          <a:xfrm>
            <a:off x="8009832" y="1173691"/>
            <a:ext cx="1770591" cy="1770591"/>
          </a:xfrm>
          <a:custGeom>
            <a:avLst/>
            <a:gdLst>
              <a:gd name="T0" fmla="*/ 856 w 856"/>
              <a:gd name="T1" fmla="*/ 312 h 856"/>
              <a:gd name="T2" fmla="*/ 800 w 856"/>
              <a:gd name="T3" fmla="*/ 314 h 856"/>
              <a:gd name="T4" fmla="*/ 746 w 856"/>
              <a:gd name="T5" fmla="*/ 324 h 856"/>
              <a:gd name="T6" fmla="*/ 694 w 856"/>
              <a:gd name="T7" fmla="*/ 336 h 856"/>
              <a:gd name="T8" fmla="*/ 644 w 856"/>
              <a:gd name="T9" fmla="*/ 354 h 856"/>
              <a:gd name="T10" fmla="*/ 596 w 856"/>
              <a:gd name="T11" fmla="*/ 378 h 856"/>
              <a:gd name="T12" fmla="*/ 552 w 856"/>
              <a:gd name="T13" fmla="*/ 406 h 856"/>
              <a:gd name="T14" fmla="*/ 510 w 856"/>
              <a:gd name="T15" fmla="*/ 436 h 856"/>
              <a:gd name="T16" fmla="*/ 472 w 856"/>
              <a:gd name="T17" fmla="*/ 472 h 856"/>
              <a:gd name="T18" fmla="*/ 436 w 856"/>
              <a:gd name="T19" fmla="*/ 510 h 856"/>
              <a:gd name="T20" fmla="*/ 404 w 856"/>
              <a:gd name="T21" fmla="*/ 552 h 856"/>
              <a:gd name="T22" fmla="*/ 378 w 856"/>
              <a:gd name="T23" fmla="*/ 598 h 856"/>
              <a:gd name="T24" fmla="*/ 354 w 856"/>
              <a:gd name="T25" fmla="*/ 644 h 856"/>
              <a:gd name="T26" fmla="*/ 336 w 856"/>
              <a:gd name="T27" fmla="*/ 694 h 856"/>
              <a:gd name="T28" fmla="*/ 322 w 856"/>
              <a:gd name="T29" fmla="*/ 746 h 856"/>
              <a:gd name="T30" fmla="*/ 314 w 856"/>
              <a:gd name="T31" fmla="*/ 800 h 856"/>
              <a:gd name="T32" fmla="*/ 312 w 856"/>
              <a:gd name="T33" fmla="*/ 856 h 856"/>
              <a:gd name="T34" fmla="*/ 0 w 856"/>
              <a:gd name="T35" fmla="*/ 856 h 856"/>
              <a:gd name="T36" fmla="*/ 2 w 856"/>
              <a:gd name="T37" fmla="*/ 778 h 856"/>
              <a:gd name="T38" fmla="*/ 14 w 856"/>
              <a:gd name="T39" fmla="*/ 700 h 856"/>
              <a:gd name="T40" fmla="*/ 30 w 856"/>
              <a:gd name="T41" fmla="*/ 624 h 856"/>
              <a:gd name="T42" fmla="*/ 54 w 856"/>
              <a:gd name="T43" fmla="*/ 552 h 856"/>
              <a:gd name="T44" fmla="*/ 84 w 856"/>
              <a:gd name="T45" fmla="*/ 482 h 856"/>
              <a:gd name="T46" fmla="*/ 120 w 856"/>
              <a:gd name="T47" fmla="*/ 416 h 856"/>
              <a:gd name="T48" fmla="*/ 162 w 856"/>
              <a:gd name="T49" fmla="*/ 354 h 856"/>
              <a:gd name="T50" fmla="*/ 208 w 856"/>
              <a:gd name="T51" fmla="*/ 296 h 856"/>
              <a:gd name="T52" fmla="*/ 174 w 856"/>
              <a:gd name="T53" fmla="*/ 166 h 856"/>
              <a:gd name="T54" fmla="*/ 304 w 856"/>
              <a:gd name="T55" fmla="*/ 200 h 856"/>
              <a:gd name="T56" fmla="*/ 332 w 856"/>
              <a:gd name="T57" fmla="*/ 178 h 856"/>
              <a:gd name="T58" fmla="*/ 392 w 856"/>
              <a:gd name="T59" fmla="*/ 136 h 856"/>
              <a:gd name="T60" fmla="*/ 456 w 856"/>
              <a:gd name="T61" fmla="*/ 98 h 856"/>
              <a:gd name="T62" fmla="*/ 522 w 856"/>
              <a:gd name="T63" fmla="*/ 66 h 856"/>
              <a:gd name="T64" fmla="*/ 592 w 856"/>
              <a:gd name="T65" fmla="*/ 40 h 856"/>
              <a:gd name="T66" fmla="*/ 666 w 856"/>
              <a:gd name="T67" fmla="*/ 20 h 856"/>
              <a:gd name="T68" fmla="*/ 740 w 856"/>
              <a:gd name="T69" fmla="*/ 8 h 856"/>
              <a:gd name="T70" fmla="*/ 818 w 856"/>
              <a:gd name="T71" fmla="*/ 0 h 856"/>
              <a:gd name="T72" fmla="*/ 856 w 856"/>
              <a:gd name="T73" fmla="*/ 312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56" h="856">
                <a:moveTo>
                  <a:pt x="856" y="312"/>
                </a:moveTo>
                <a:lnTo>
                  <a:pt x="856" y="312"/>
                </a:lnTo>
                <a:lnTo>
                  <a:pt x="828" y="312"/>
                </a:lnTo>
                <a:lnTo>
                  <a:pt x="800" y="314"/>
                </a:lnTo>
                <a:lnTo>
                  <a:pt x="774" y="318"/>
                </a:lnTo>
                <a:lnTo>
                  <a:pt x="746" y="324"/>
                </a:lnTo>
                <a:lnTo>
                  <a:pt x="720" y="330"/>
                </a:lnTo>
                <a:lnTo>
                  <a:pt x="694" y="336"/>
                </a:lnTo>
                <a:lnTo>
                  <a:pt x="670" y="346"/>
                </a:lnTo>
                <a:lnTo>
                  <a:pt x="644" y="354"/>
                </a:lnTo>
                <a:lnTo>
                  <a:pt x="620" y="366"/>
                </a:lnTo>
                <a:lnTo>
                  <a:pt x="596" y="378"/>
                </a:lnTo>
                <a:lnTo>
                  <a:pt x="574" y="390"/>
                </a:lnTo>
                <a:lnTo>
                  <a:pt x="552" y="406"/>
                </a:lnTo>
                <a:lnTo>
                  <a:pt x="530" y="420"/>
                </a:lnTo>
                <a:lnTo>
                  <a:pt x="510" y="436"/>
                </a:lnTo>
                <a:lnTo>
                  <a:pt x="490" y="454"/>
                </a:lnTo>
                <a:lnTo>
                  <a:pt x="472" y="472"/>
                </a:lnTo>
                <a:lnTo>
                  <a:pt x="454" y="490"/>
                </a:lnTo>
                <a:lnTo>
                  <a:pt x="436" y="510"/>
                </a:lnTo>
                <a:lnTo>
                  <a:pt x="420" y="530"/>
                </a:lnTo>
                <a:lnTo>
                  <a:pt x="404" y="552"/>
                </a:lnTo>
                <a:lnTo>
                  <a:pt x="390" y="574"/>
                </a:lnTo>
                <a:lnTo>
                  <a:pt x="378" y="598"/>
                </a:lnTo>
                <a:lnTo>
                  <a:pt x="366" y="620"/>
                </a:lnTo>
                <a:lnTo>
                  <a:pt x="354" y="644"/>
                </a:lnTo>
                <a:lnTo>
                  <a:pt x="344" y="670"/>
                </a:lnTo>
                <a:lnTo>
                  <a:pt x="336" y="694"/>
                </a:lnTo>
                <a:lnTo>
                  <a:pt x="328" y="720"/>
                </a:lnTo>
                <a:lnTo>
                  <a:pt x="322" y="746"/>
                </a:lnTo>
                <a:lnTo>
                  <a:pt x="318" y="774"/>
                </a:lnTo>
                <a:lnTo>
                  <a:pt x="314" y="800"/>
                </a:lnTo>
                <a:lnTo>
                  <a:pt x="312" y="828"/>
                </a:lnTo>
                <a:lnTo>
                  <a:pt x="312" y="856"/>
                </a:lnTo>
                <a:lnTo>
                  <a:pt x="0" y="856"/>
                </a:lnTo>
                <a:lnTo>
                  <a:pt x="0" y="856"/>
                </a:lnTo>
                <a:lnTo>
                  <a:pt x="0" y="816"/>
                </a:lnTo>
                <a:lnTo>
                  <a:pt x="2" y="778"/>
                </a:lnTo>
                <a:lnTo>
                  <a:pt x="8" y="738"/>
                </a:lnTo>
                <a:lnTo>
                  <a:pt x="14" y="700"/>
                </a:lnTo>
                <a:lnTo>
                  <a:pt x="22" y="662"/>
                </a:lnTo>
                <a:lnTo>
                  <a:pt x="30" y="624"/>
                </a:lnTo>
                <a:lnTo>
                  <a:pt x="42" y="588"/>
                </a:lnTo>
                <a:lnTo>
                  <a:pt x="54" y="552"/>
                </a:lnTo>
                <a:lnTo>
                  <a:pt x="70" y="516"/>
                </a:lnTo>
                <a:lnTo>
                  <a:pt x="84" y="482"/>
                </a:lnTo>
                <a:lnTo>
                  <a:pt x="102" y="448"/>
                </a:lnTo>
                <a:lnTo>
                  <a:pt x="120" y="416"/>
                </a:lnTo>
                <a:lnTo>
                  <a:pt x="140" y="384"/>
                </a:lnTo>
                <a:lnTo>
                  <a:pt x="162" y="354"/>
                </a:lnTo>
                <a:lnTo>
                  <a:pt x="184" y="324"/>
                </a:lnTo>
                <a:lnTo>
                  <a:pt x="208" y="296"/>
                </a:lnTo>
                <a:lnTo>
                  <a:pt x="192" y="236"/>
                </a:lnTo>
                <a:lnTo>
                  <a:pt x="174" y="166"/>
                </a:lnTo>
                <a:lnTo>
                  <a:pt x="244" y="184"/>
                </a:lnTo>
                <a:lnTo>
                  <a:pt x="304" y="200"/>
                </a:lnTo>
                <a:lnTo>
                  <a:pt x="304" y="200"/>
                </a:lnTo>
                <a:lnTo>
                  <a:pt x="332" y="178"/>
                </a:lnTo>
                <a:lnTo>
                  <a:pt x="362" y="156"/>
                </a:lnTo>
                <a:lnTo>
                  <a:pt x="392" y="136"/>
                </a:lnTo>
                <a:lnTo>
                  <a:pt x="424" y="116"/>
                </a:lnTo>
                <a:lnTo>
                  <a:pt x="456" y="98"/>
                </a:lnTo>
                <a:lnTo>
                  <a:pt x="488" y="82"/>
                </a:lnTo>
                <a:lnTo>
                  <a:pt x="522" y="66"/>
                </a:lnTo>
                <a:lnTo>
                  <a:pt x="558" y="54"/>
                </a:lnTo>
                <a:lnTo>
                  <a:pt x="592" y="40"/>
                </a:lnTo>
                <a:lnTo>
                  <a:pt x="628" y="30"/>
                </a:lnTo>
                <a:lnTo>
                  <a:pt x="666" y="20"/>
                </a:lnTo>
                <a:lnTo>
                  <a:pt x="702" y="14"/>
                </a:lnTo>
                <a:lnTo>
                  <a:pt x="740" y="8"/>
                </a:lnTo>
                <a:lnTo>
                  <a:pt x="778" y="2"/>
                </a:lnTo>
                <a:lnTo>
                  <a:pt x="818" y="0"/>
                </a:lnTo>
                <a:lnTo>
                  <a:pt x="856" y="0"/>
                </a:lnTo>
                <a:lnTo>
                  <a:pt x="856" y="312"/>
                </a:lnTo>
                <a:close/>
              </a:path>
            </a:pathLst>
          </a:custGeom>
          <a:solidFill>
            <a:schemeClr val="accent4"/>
          </a:solidFill>
          <a:ln w="317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0" name="淘宝店chenying0907出品 8"/>
          <p:cNvSpPr/>
          <p:nvPr/>
        </p:nvSpPr>
        <p:spPr bwMode="auto">
          <a:xfrm>
            <a:off x="9780423" y="1173691"/>
            <a:ext cx="1774729" cy="1770591"/>
          </a:xfrm>
          <a:custGeom>
            <a:avLst/>
            <a:gdLst>
              <a:gd name="T0" fmla="*/ 0 w 858"/>
              <a:gd name="T1" fmla="*/ 312 h 856"/>
              <a:gd name="T2" fmla="*/ 56 w 858"/>
              <a:gd name="T3" fmla="*/ 314 h 856"/>
              <a:gd name="T4" fmla="*/ 110 w 858"/>
              <a:gd name="T5" fmla="*/ 324 h 856"/>
              <a:gd name="T6" fmla="*/ 162 w 858"/>
              <a:gd name="T7" fmla="*/ 336 h 856"/>
              <a:gd name="T8" fmla="*/ 212 w 858"/>
              <a:gd name="T9" fmla="*/ 354 h 856"/>
              <a:gd name="T10" fmla="*/ 260 w 858"/>
              <a:gd name="T11" fmla="*/ 378 h 856"/>
              <a:gd name="T12" fmla="*/ 306 w 858"/>
              <a:gd name="T13" fmla="*/ 406 h 856"/>
              <a:gd name="T14" fmla="*/ 348 w 858"/>
              <a:gd name="T15" fmla="*/ 436 h 856"/>
              <a:gd name="T16" fmla="*/ 386 w 858"/>
              <a:gd name="T17" fmla="*/ 472 h 856"/>
              <a:gd name="T18" fmla="*/ 420 w 858"/>
              <a:gd name="T19" fmla="*/ 510 h 856"/>
              <a:gd name="T20" fmla="*/ 452 w 858"/>
              <a:gd name="T21" fmla="*/ 552 h 856"/>
              <a:gd name="T22" fmla="*/ 480 w 858"/>
              <a:gd name="T23" fmla="*/ 598 h 856"/>
              <a:gd name="T24" fmla="*/ 502 w 858"/>
              <a:gd name="T25" fmla="*/ 644 h 856"/>
              <a:gd name="T26" fmla="*/ 520 w 858"/>
              <a:gd name="T27" fmla="*/ 694 h 856"/>
              <a:gd name="T28" fmla="*/ 534 w 858"/>
              <a:gd name="T29" fmla="*/ 746 h 856"/>
              <a:gd name="T30" fmla="*/ 542 w 858"/>
              <a:gd name="T31" fmla="*/ 800 h 856"/>
              <a:gd name="T32" fmla="*/ 546 w 858"/>
              <a:gd name="T33" fmla="*/ 856 h 856"/>
              <a:gd name="T34" fmla="*/ 858 w 858"/>
              <a:gd name="T35" fmla="*/ 856 h 856"/>
              <a:gd name="T36" fmla="*/ 854 w 858"/>
              <a:gd name="T37" fmla="*/ 778 h 856"/>
              <a:gd name="T38" fmla="*/ 844 w 858"/>
              <a:gd name="T39" fmla="*/ 700 h 856"/>
              <a:gd name="T40" fmla="*/ 826 w 858"/>
              <a:gd name="T41" fmla="*/ 624 h 856"/>
              <a:gd name="T42" fmla="*/ 802 w 858"/>
              <a:gd name="T43" fmla="*/ 552 h 856"/>
              <a:gd name="T44" fmla="*/ 772 w 858"/>
              <a:gd name="T45" fmla="*/ 482 h 856"/>
              <a:gd name="T46" fmla="*/ 736 w 858"/>
              <a:gd name="T47" fmla="*/ 416 h 856"/>
              <a:gd name="T48" fmla="*/ 694 w 858"/>
              <a:gd name="T49" fmla="*/ 354 h 856"/>
              <a:gd name="T50" fmla="*/ 648 w 858"/>
              <a:gd name="T51" fmla="*/ 296 h 856"/>
              <a:gd name="T52" fmla="*/ 684 w 858"/>
              <a:gd name="T53" fmla="*/ 166 h 856"/>
              <a:gd name="T54" fmla="*/ 552 w 858"/>
              <a:gd name="T55" fmla="*/ 200 h 856"/>
              <a:gd name="T56" fmla="*/ 524 w 858"/>
              <a:gd name="T57" fmla="*/ 178 h 856"/>
              <a:gd name="T58" fmla="*/ 464 w 858"/>
              <a:gd name="T59" fmla="*/ 136 h 856"/>
              <a:gd name="T60" fmla="*/ 400 w 858"/>
              <a:gd name="T61" fmla="*/ 98 h 856"/>
              <a:gd name="T62" fmla="*/ 334 w 858"/>
              <a:gd name="T63" fmla="*/ 66 h 856"/>
              <a:gd name="T64" fmla="*/ 264 w 858"/>
              <a:gd name="T65" fmla="*/ 40 h 856"/>
              <a:gd name="T66" fmla="*/ 192 w 858"/>
              <a:gd name="T67" fmla="*/ 20 h 856"/>
              <a:gd name="T68" fmla="*/ 116 w 858"/>
              <a:gd name="T69" fmla="*/ 8 h 856"/>
              <a:gd name="T70" fmla="*/ 40 w 858"/>
              <a:gd name="T71" fmla="*/ 0 h 856"/>
              <a:gd name="T72" fmla="*/ 0 w 858"/>
              <a:gd name="T73" fmla="*/ 312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58" h="856">
                <a:moveTo>
                  <a:pt x="0" y="312"/>
                </a:moveTo>
                <a:lnTo>
                  <a:pt x="0" y="312"/>
                </a:lnTo>
                <a:lnTo>
                  <a:pt x="28" y="312"/>
                </a:lnTo>
                <a:lnTo>
                  <a:pt x="56" y="314"/>
                </a:lnTo>
                <a:lnTo>
                  <a:pt x="84" y="318"/>
                </a:lnTo>
                <a:lnTo>
                  <a:pt x="110" y="324"/>
                </a:lnTo>
                <a:lnTo>
                  <a:pt x="136" y="330"/>
                </a:lnTo>
                <a:lnTo>
                  <a:pt x="162" y="336"/>
                </a:lnTo>
                <a:lnTo>
                  <a:pt x="188" y="346"/>
                </a:lnTo>
                <a:lnTo>
                  <a:pt x="212" y="354"/>
                </a:lnTo>
                <a:lnTo>
                  <a:pt x="236" y="366"/>
                </a:lnTo>
                <a:lnTo>
                  <a:pt x="260" y="378"/>
                </a:lnTo>
                <a:lnTo>
                  <a:pt x="282" y="390"/>
                </a:lnTo>
                <a:lnTo>
                  <a:pt x="306" y="406"/>
                </a:lnTo>
                <a:lnTo>
                  <a:pt x="326" y="420"/>
                </a:lnTo>
                <a:lnTo>
                  <a:pt x="348" y="436"/>
                </a:lnTo>
                <a:lnTo>
                  <a:pt x="366" y="454"/>
                </a:lnTo>
                <a:lnTo>
                  <a:pt x="386" y="472"/>
                </a:lnTo>
                <a:lnTo>
                  <a:pt x="404" y="490"/>
                </a:lnTo>
                <a:lnTo>
                  <a:pt x="420" y="510"/>
                </a:lnTo>
                <a:lnTo>
                  <a:pt x="438" y="530"/>
                </a:lnTo>
                <a:lnTo>
                  <a:pt x="452" y="552"/>
                </a:lnTo>
                <a:lnTo>
                  <a:pt x="466" y="574"/>
                </a:lnTo>
                <a:lnTo>
                  <a:pt x="480" y="598"/>
                </a:lnTo>
                <a:lnTo>
                  <a:pt x="492" y="620"/>
                </a:lnTo>
                <a:lnTo>
                  <a:pt x="502" y="644"/>
                </a:lnTo>
                <a:lnTo>
                  <a:pt x="512" y="670"/>
                </a:lnTo>
                <a:lnTo>
                  <a:pt x="520" y="694"/>
                </a:lnTo>
                <a:lnTo>
                  <a:pt x="528" y="720"/>
                </a:lnTo>
                <a:lnTo>
                  <a:pt x="534" y="746"/>
                </a:lnTo>
                <a:lnTo>
                  <a:pt x="538" y="774"/>
                </a:lnTo>
                <a:lnTo>
                  <a:pt x="542" y="800"/>
                </a:lnTo>
                <a:lnTo>
                  <a:pt x="544" y="828"/>
                </a:lnTo>
                <a:lnTo>
                  <a:pt x="546" y="856"/>
                </a:lnTo>
                <a:lnTo>
                  <a:pt x="858" y="856"/>
                </a:lnTo>
                <a:lnTo>
                  <a:pt x="858" y="856"/>
                </a:lnTo>
                <a:lnTo>
                  <a:pt x="856" y="816"/>
                </a:lnTo>
                <a:lnTo>
                  <a:pt x="854" y="778"/>
                </a:lnTo>
                <a:lnTo>
                  <a:pt x="850" y="738"/>
                </a:lnTo>
                <a:lnTo>
                  <a:pt x="844" y="700"/>
                </a:lnTo>
                <a:lnTo>
                  <a:pt x="836" y="662"/>
                </a:lnTo>
                <a:lnTo>
                  <a:pt x="826" y="624"/>
                </a:lnTo>
                <a:lnTo>
                  <a:pt x="814" y="588"/>
                </a:lnTo>
                <a:lnTo>
                  <a:pt x="802" y="552"/>
                </a:lnTo>
                <a:lnTo>
                  <a:pt x="788" y="516"/>
                </a:lnTo>
                <a:lnTo>
                  <a:pt x="772" y="482"/>
                </a:lnTo>
                <a:lnTo>
                  <a:pt x="754" y="448"/>
                </a:lnTo>
                <a:lnTo>
                  <a:pt x="736" y="416"/>
                </a:lnTo>
                <a:lnTo>
                  <a:pt x="716" y="384"/>
                </a:lnTo>
                <a:lnTo>
                  <a:pt x="694" y="354"/>
                </a:lnTo>
                <a:lnTo>
                  <a:pt x="672" y="324"/>
                </a:lnTo>
                <a:lnTo>
                  <a:pt x="648" y="296"/>
                </a:lnTo>
                <a:lnTo>
                  <a:pt x="664" y="236"/>
                </a:lnTo>
                <a:lnTo>
                  <a:pt x="684" y="166"/>
                </a:lnTo>
                <a:lnTo>
                  <a:pt x="614" y="184"/>
                </a:lnTo>
                <a:lnTo>
                  <a:pt x="552" y="200"/>
                </a:lnTo>
                <a:lnTo>
                  <a:pt x="552" y="200"/>
                </a:lnTo>
                <a:lnTo>
                  <a:pt x="524" y="178"/>
                </a:lnTo>
                <a:lnTo>
                  <a:pt x="494" y="156"/>
                </a:lnTo>
                <a:lnTo>
                  <a:pt x="464" y="136"/>
                </a:lnTo>
                <a:lnTo>
                  <a:pt x="434" y="116"/>
                </a:lnTo>
                <a:lnTo>
                  <a:pt x="400" y="98"/>
                </a:lnTo>
                <a:lnTo>
                  <a:pt x="368" y="82"/>
                </a:lnTo>
                <a:lnTo>
                  <a:pt x="334" y="66"/>
                </a:lnTo>
                <a:lnTo>
                  <a:pt x="300" y="54"/>
                </a:lnTo>
                <a:lnTo>
                  <a:pt x="264" y="40"/>
                </a:lnTo>
                <a:lnTo>
                  <a:pt x="228" y="30"/>
                </a:lnTo>
                <a:lnTo>
                  <a:pt x="192" y="20"/>
                </a:lnTo>
                <a:lnTo>
                  <a:pt x="154" y="14"/>
                </a:lnTo>
                <a:lnTo>
                  <a:pt x="116" y="8"/>
                </a:lnTo>
                <a:lnTo>
                  <a:pt x="78" y="2"/>
                </a:lnTo>
                <a:lnTo>
                  <a:pt x="40" y="0"/>
                </a:lnTo>
                <a:lnTo>
                  <a:pt x="0" y="0"/>
                </a:lnTo>
                <a:lnTo>
                  <a:pt x="0" y="31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0" name="淘宝店chenying0907出品 59"/>
          <p:cNvSpPr/>
          <p:nvPr/>
        </p:nvSpPr>
        <p:spPr>
          <a:xfrm>
            <a:off x="8658903" y="1820588"/>
            <a:ext cx="2245214" cy="22452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76200" dist="38100" dir="2700000" algn="tl" rotWithShape="0">
              <a:schemeClr val="tx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 prstMaterial="softEdge">
            <a:bevelT w="31750" h="127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1" name="淘宝店chenying0907出品 3"/>
          <p:cNvSpPr txBox="1">
            <a:spLocks noChangeArrowheads="1"/>
          </p:cNvSpPr>
          <p:nvPr/>
        </p:nvSpPr>
        <p:spPr bwMode="auto">
          <a:xfrm>
            <a:off x="9004470" y="2805851"/>
            <a:ext cx="1554076" cy="27686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anose="020B0604020202020204" pitchFamily="34" charset="0"/>
                <a:ea typeface="+mj-ea"/>
                <a:cs typeface="Microsoft Sans Serif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spcBef>
                <a:spcPts val="0"/>
              </a:spcBef>
              <a:defRPr/>
            </a:pPr>
            <a:r>
              <a:rPr lang="zh-CN" altLang="en-US" sz="1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接单所用时长</a:t>
            </a:r>
            <a:endParaRPr lang="zh-CN" altLang="en-US" sz="18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63" name="淘宝店chenying0907出品 37"/>
          <p:cNvSpPr>
            <a:spLocks noChangeArrowheads="1"/>
          </p:cNvSpPr>
          <p:nvPr/>
        </p:nvSpPr>
        <p:spPr bwMode="auto">
          <a:xfrm>
            <a:off x="625003" y="4512274"/>
            <a:ext cx="3428887" cy="1567180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sz="1600" dirty="0">
                <a:latin typeface="方正兰亭黑_GBK" pitchFamily="2" charset="-122"/>
                <a:ea typeface="方正兰亭黑_GBK" pitchFamily="2" charset="-122"/>
                <a:sym typeface="微软雅黑" panose="020B0503020204020204" pitchFamily="34" charset="-122"/>
              </a:rPr>
              <a:t>接单所用时间最少的时间就是属于</a:t>
            </a:r>
            <a:r>
              <a:rPr lang="en-US" altLang="zh-CN" sz="1600" dirty="0">
                <a:latin typeface="方正兰亭黑_GBK" pitchFamily="2" charset="-122"/>
                <a:ea typeface="方正兰亭黑_GBK" pitchFamily="2" charset="-122"/>
                <a:sym typeface="微软雅黑" panose="020B0503020204020204" pitchFamily="34" charset="-122"/>
              </a:rPr>
              <a:t>‘</a:t>
            </a:r>
            <a:r>
              <a:rPr lang="zh-CN" altLang="en-US" sz="1600" dirty="0">
                <a:latin typeface="方正兰亭黑_GBK" pitchFamily="2" charset="-122"/>
                <a:ea typeface="方正兰亭黑_GBK" pitchFamily="2" charset="-122"/>
                <a:sym typeface="微软雅黑" panose="020B0503020204020204" pitchFamily="34" charset="-122"/>
              </a:rPr>
              <a:t>秒接</a:t>
            </a:r>
            <a:r>
              <a:rPr lang="en-US" altLang="zh-CN" sz="1600" dirty="0">
                <a:latin typeface="方正兰亭黑_GBK" pitchFamily="2" charset="-122"/>
                <a:ea typeface="方正兰亭黑_GBK" pitchFamily="2" charset="-122"/>
                <a:sym typeface="微软雅黑" panose="020B0503020204020204" pitchFamily="34" charset="-122"/>
              </a:rPr>
              <a:t>’</a:t>
            </a:r>
            <a:r>
              <a:rPr lang="zh-CN" altLang="en-US" sz="1600" dirty="0">
                <a:latin typeface="方正兰亭黑_GBK" pitchFamily="2" charset="-122"/>
                <a:ea typeface="方正兰亭黑_GBK" pitchFamily="2" charset="-122"/>
                <a:sym typeface="微软雅黑" panose="020B0503020204020204" pitchFamily="34" charset="-122"/>
              </a:rPr>
              <a:t>，类似于打印机的速度。而</a:t>
            </a:r>
            <a:r>
              <a:rPr lang="en-US" altLang="zh-CN" sz="1600" dirty="0">
                <a:latin typeface="方正兰亭黑_GBK" pitchFamily="2" charset="-122"/>
                <a:ea typeface="方正兰亭黑_GBK" pitchFamily="2" charset="-122"/>
                <a:sym typeface="微软雅黑" panose="020B0503020204020204" pitchFamily="34" charset="-122"/>
              </a:rPr>
              <a:t>75%</a:t>
            </a:r>
            <a:r>
              <a:rPr lang="zh-CN" altLang="en-US" sz="1600" dirty="0">
                <a:latin typeface="方正兰亭黑_GBK" pitchFamily="2" charset="-122"/>
                <a:ea typeface="方正兰亭黑_GBK" pitchFamily="2" charset="-122"/>
                <a:sym typeface="微软雅黑" panose="020B0503020204020204" pitchFamily="34" charset="-122"/>
              </a:rPr>
              <a:t>订单接单情况都在一分钟之内，但是订单也有接单时间过于长，最长时间订单</a:t>
            </a:r>
            <a:r>
              <a:rPr lang="en-US" altLang="zh-CN" sz="1600" dirty="0">
                <a:latin typeface="方正兰亭黑_GBK" pitchFamily="2" charset="-122"/>
                <a:ea typeface="方正兰亭黑_GBK" pitchFamily="2" charset="-122"/>
                <a:sym typeface="微软雅黑" panose="020B0503020204020204" pitchFamily="34" charset="-122"/>
              </a:rPr>
              <a:t>774</a:t>
            </a:r>
            <a:r>
              <a:rPr lang="zh-CN" altLang="en-US" sz="1600" dirty="0">
                <a:latin typeface="方正兰亭黑_GBK" pitchFamily="2" charset="-122"/>
                <a:ea typeface="方正兰亭黑_GBK" pitchFamily="2" charset="-122"/>
                <a:sym typeface="微软雅黑" panose="020B0503020204020204" pitchFamily="34" charset="-122"/>
              </a:rPr>
              <a:t>秒，已经属于</a:t>
            </a:r>
            <a:r>
              <a:rPr lang="en-US" altLang="zh-CN" sz="1600" dirty="0">
                <a:latin typeface="方正兰亭黑_GBK" pitchFamily="2" charset="-122"/>
                <a:ea typeface="方正兰亭黑_GBK" pitchFamily="2" charset="-122"/>
                <a:sym typeface="微软雅黑" panose="020B0503020204020204" pitchFamily="34" charset="-122"/>
              </a:rPr>
              <a:t>10</a:t>
            </a:r>
            <a:r>
              <a:rPr lang="zh-CN" altLang="en-US" sz="1600" dirty="0">
                <a:latin typeface="方正兰亭黑_GBK" pitchFamily="2" charset="-122"/>
                <a:ea typeface="方正兰亭黑_GBK" pitchFamily="2" charset="-122"/>
                <a:sym typeface="微软雅黑" panose="020B0503020204020204" pitchFamily="34" charset="-122"/>
              </a:rPr>
              <a:t>分钟之外。</a:t>
            </a:r>
            <a:endParaRPr lang="zh-CN" altLang="en-US" sz="1600" dirty="0">
              <a:latin typeface="方正兰亭黑_GBK" pitchFamily="2" charset="-122"/>
              <a:ea typeface="方正兰亭黑_GBK" pitchFamily="2" charset="-122"/>
              <a:sym typeface="微软雅黑" panose="020B0503020204020204" pitchFamily="34" charset="-122"/>
            </a:endParaRPr>
          </a:p>
        </p:txBody>
      </p:sp>
      <p:sp>
        <p:nvSpPr>
          <p:cNvPr id="64" name="淘宝店chenying0907出品 24"/>
          <p:cNvSpPr>
            <a:spLocks noChangeArrowheads="1"/>
          </p:cNvSpPr>
          <p:nvPr/>
        </p:nvSpPr>
        <p:spPr bwMode="auto">
          <a:xfrm>
            <a:off x="9780433" y="804189"/>
            <a:ext cx="297180" cy="36703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en-US" altLang="zh-CN" sz="1800" b="1" dirty="0">
                <a:latin typeface="方正兰亭黑_GBK" pitchFamily="2" charset="-122"/>
                <a:ea typeface="方正兰亭黑_GBK" pitchFamily="2" charset="-122"/>
              </a:rPr>
              <a:t>0</a:t>
            </a:r>
            <a:endParaRPr lang="en-US" altLang="zh-CN" sz="1800" b="1" dirty="0"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48188" y="1620098"/>
            <a:ext cx="22250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chemeClr val="accent4"/>
                </a:solidFill>
                <a:latin typeface="方正兰亭黑_GBK" pitchFamily="2" charset="-122"/>
                <a:ea typeface="方正兰亭黑_GBK" pitchFamily="2" charset="-122"/>
              </a:rPr>
              <a:t>订单完成使用时间</a:t>
            </a:r>
            <a:endParaRPr lang="zh-CN" altLang="en-US" sz="2000" dirty="0">
              <a:solidFill>
                <a:schemeClr val="accent4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96" name="淘宝店chenying0907出品 34"/>
          <p:cNvSpPr/>
          <p:nvPr/>
        </p:nvSpPr>
        <p:spPr>
          <a:xfrm>
            <a:off x="519241" y="2077064"/>
            <a:ext cx="3477414" cy="1476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500" dirty="0">
                <a:latin typeface="方正兰亭黑_GBK" pitchFamily="2" charset="-122"/>
                <a:ea typeface="方正兰亭黑_GBK" pitchFamily="2" charset="-122"/>
              </a:rPr>
              <a:t>多数订单完成时间在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10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小时以上，订单使用时间中，平均订单时间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14.5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小时。而只有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18%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的订单完成时间保持在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10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小时之内，最高的订单完成时间是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24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小时。</a:t>
            </a:r>
            <a:endParaRPr lang="zh-CN" altLang="en-US" sz="1500" dirty="0"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2" name="淘宝店chenying0907出品 24"/>
          <p:cNvSpPr>
            <a:spLocks noChangeArrowheads="1"/>
          </p:cNvSpPr>
          <p:nvPr/>
        </p:nvSpPr>
        <p:spPr bwMode="auto">
          <a:xfrm>
            <a:off x="11627013" y="2799994"/>
            <a:ext cx="297180" cy="36703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p>
            <a:r>
              <a:rPr lang="en-US" altLang="zh-CN" sz="1800" b="1" dirty="0">
                <a:latin typeface="方正兰亭黑_GBK" pitchFamily="2" charset="-122"/>
                <a:ea typeface="方正兰亭黑_GBK" pitchFamily="2" charset="-122"/>
              </a:rPr>
              <a:t>8</a:t>
            </a:r>
            <a:endParaRPr lang="en-US" altLang="zh-CN" sz="1800" b="1" dirty="0"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3" name="淘宝店chenying0907出品 24"/>
          <p:cNvSpPr>
            <a:spLocks noChangeArrowheads="1"/>
          </p:cNvSpPr>
          <p:nvPr/>
        </p:nvSpPr>
        <p:spPr bwMode="auto">
          <a:xfrm>
            <a:off x="9575328" y="4719599"/>
            <a:ext cx="412750" cy="36703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p>
            <a:r>
              <a:rPr lang="en-US" altLang="zh-CN" sz="1800" b="1" dirty="0">
                <a:latin typeface="方正兰亭黑_GBK" pitchFamily="2" charset="-122"/>
                <a:ea typeface="方正兰亭黑_GBK" pitchFamily="2" charset="-122"/>
              </a:rPr>
              <a:t>24</a:t>
            </a:r>
            <a:endParaRPr lang="en-US" altLang="zh-CN" sz="1800" b="1" dirty="0"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9" name="淘宝店chenying0907出品 24"/>
          <p:cNvSpPr>
            <a:spLocks noChangeArrowheads="1"/>
          </p:cNvSpPr>
          <p:nvPr/>
        </p:nvSpPr>
        <p:spPr bwMode="auto">
          <a:xfrm>
            <a:off x="7597303" y="2806344"/>
            <a:ext cx="412750" cy="36703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p>
            <a:r>
              <a:rPr lang="en-US" altLang="zh-CN" sz="1800" b="1" dirty="0">
                <a:latin typeface="方正兰亭黑_GBK" pitchFamily="2" charset="-122"/>
                <a:ea typeface="方正兰亭黑_GBK" pitchFamily="2" charset="-122"/>
              </a:rPr>
              <a:t>60</a:t>
            </a:r>
            <a:endParaRPr lang="en-US" altLang="zh-CN" sz="1800" b="1" dirty="0"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0" name="淘宝店chenying0907出品 24"/>
          <p:cNvSpPr>
            <a:spLocks noChangeArrowheads="1"/>
          </p:cNvSpPr>
          <p:nvPr/>
        </p:nvSpPr>
        <p:spPr bwMode="auto">
          <a:xfrm>
            <a:off x="9224808" y="804824"/>
            <a:ext cx="528320" cy="36703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p>
            <a:r>
              <a:rPr lang="en-US" altLang="zh-CN" sz="1800" b="1" dirty="0">
                <a:latin typeface="方正兰亭黑_GBK" pitchFamily="2" charset="-122"/>
                <a:ea typeface="方正兰亭黑_GBK" pitchFamily="2" charset="-122"/>
              </a:rPr>
              <a:t>774</a:t>
            </a:r>
            <a:endParaRPr lang="en-US" altLang="zh-CN" sz="1800" b="1" dirty="0"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 rot="2280000">
            <a:off x="10316845" y="1589405"/>
            <a:ext cx="9486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9</a:t>
            </a:r>
            <a:r>
              <a:rPr lang="en-US" altLang="zh-CN"/>
              <a:t>.</a:t>
            </a:r>
            <a:r>
              <a:rPr lang="zh-CN" altLang="en-US"/>
              <a:t>9</a:t>
            </a:r>
            <a:r>
              <a:rPr lang="en-US" altLang="zh-CN"/>
              <a:t>%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 rot="18780000">
            <a:off x="10441940" y="3601720"/>
            <a:ext cx="9486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3.5%</a:t>
            </a:r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 rot="2700000">
            <a:off x="8252460" y="3607435"/>
            <a:ext cx="9486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3.2%</a:t>
            </a:r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 rot="19380000">
            <a:off x="8420735" y="1593850"/>
            <a:ext cx="9486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5.9%</a:t>
            </a:r>
            <a:endParaRPr lang="en-US"/>
          </a:p>
        </p:txBody>
      </p:sp>
      <p:sp>
        <p:nvSpPr>
          <p:cNvPr id="15" name="文本框 14"/>
          <p:cNvSpPr txBox="1"/>
          <p:nvPr/>
        </p:nvSpPr>
        <p:spPr>
          <a:xfrm>
            <a:off x="9224645" y="1955800"/>
            <a:ext cx="1200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取消订单率</a:t>
            </a:r>
            <a:endParaRPr lang="zh-CN" altLang="en-US" sz="1600"/>
          </a:p>
        </p:txBody>
      </p:sp>
      <p:sp>
        <p:nvSpPr>
          <p:cNvPr id="16" name="淘宝店chenying0907出品 37"/>
          <p:cNvSpPr>
            <a:spLocks noChangeArrowheads="1"/>
          </p:cNvSpPr>
          <p:nvPr/>
        </p:nvSpPr>
        <p:spPr bwMode="auto">
          <a:xfrm>
            <a:off x="4729643" y="4512274"/>
            <a:ext cx="3428887" cy="1075055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sz="1600" dirty="0">
                <a:latin typeface="方正兰亭黑_GBK" pitchFamily="2" charset="-122"/>
                <a:ea typeface="方正兰亭黑_GBK" pitchFamily="2" charset="-122"/>
                <a:sym typeface="微软雅黑" panose="020B0503020204020204" pitchFamily="34" charset="-122"/>
              </a:rPr>
              <a:t>有一部分订单属于已经下单，但是因为没某些原因取消订单。而取消订单率最高的属于接单时间最快的订单中出现的最高。</a:t>
            </a:r>
            <a:endParaRPr lang="zh-CN" sz="1600" dirty="0">
              <a:latin typeface="方正兰亭黑_GBK" pitchFamily="2" charset="-122"/>
              <a:ea typeface="方正兰亭黑_GBK" pitchFamily="2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17" name="图表 16"/>
          <p:cNvGraphicFramePr/>
          <p:nvPr/>
        </p:nvGraphicFramePr>
        <p:xfrm>
          <a:off x="4729480" y="1619885"/>
          <a:ext cx="2710815" cy="2379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ip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4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819"/>
                                </p:stCondLst>
                                <p:childTnLst>
                                  <p:par>
                                    <p:cTn id="18" presetID="2" presetClass="entr" presetSubtype="6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9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3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319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1819"/>
                                </p:stCondLst>
                                <p:childTnLst>
                                  <p:par>
                                    <p:cTn id="46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2319"/>
                                </p:stCondLst>
                                <p:childTnLst>
                                  <p:par>
                                    <p:cTn id="53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55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6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869"/>
                                </p:stCondLst>
                                <p:childTnLst>
                                  <p:par>
                                    <p:cTn id="6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27" grpId="0" bldLvl="0" animBg="1"/>
          <p:bldP spid="28" grpId="0" bldLvl="0" animBg="1"/>
          <p:bldP spid="29" grpId="0" bldLvl="0" animBg="1"/>
          <p:bldP spid="30" grpId="0" bldLvl="0" animBg="1"/>
          <p:bldP spid="60" grpId="0" bldLvl="0" animBg="1"/>
          <p:bldP spid="31" grpId="0"/>
          <p:bldP spid="63" grpId="0"/>
          <p:bldP spid="64" grpId="0"/>
          <p:bldP spid="110" grpId="0"/>
          <p:bldP spid="19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4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819"/>
                                </p:stCondLst>
                                <p:childTnLst>
                                  <p:par>
                                    <p:cTn id="18" presetID="2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319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1819"/>
                                </p:stCondLst>
                                <p:childTnLst>
                                  <p:par>
                                    <p:cTn id="46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2319"/>
                                </p:stCondLst>
                                <p:childTnLst>
                                  <p:par>
                                    <p:cTn id="53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55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6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869"/>
                                </p:stCondLst>
                                <p:childTnLst>
                                  <p:par>
                                    <p:cTn id="6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27" grpId="0" bldLvl="0" animBg="1"/>
          <p:bldP spid="28" grpId="0" bldLvl="0" animBg="1"/>
          <p:bldP spid="29" grpId="0" bldLvl="0" animBg="1"/>
          <p:bldP spid="30" grpId="0" bldLvl="0" animBg="1"/>
          <p:bldP spid="60" grpId="0" bldLvl="0" animBg="1"/>
          <p:bldP spid="31" grpId="0"/>
          <p:bldP spid="63" grpId="0"/>
          <p:bldP spid="64" grpId="0"/>
          <p:bldP spid="110" grpId="0"/>
          <p:bldP spid="196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7"/>
          <p:cNvSpPr txBox="1"/>
          <p:nvPr/>
        </p:nvSpPr>
        <p:spPr>
          <a:xfrm>
            <a:off x="741194" y="315827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方正兰亭黑_GBK" pitchFamily="2" charset="-122"/>
                <a:ea typeface="方正兰亭黑_GBK" pitchFamily="2" charset="-122"/>
              </a:rPr>
              <a:t>门店价制度</a:t>
            </a:r>
            <a:endParaRPr lang="zh-CN" altLang="en-US" b="1" dirty="0">
              <a:latin typeface="方正兰亭黑_GBK" pitchFamily="2" charset="-122"/>
              <a:ea typeface="方正兰亭黑_GBK" pitchFamily="2" charset="-122"/>
            </a:endParaRPr>
          </a:p>
        </p:txBody>
      </p:sp>
      <p:grpSp>
        <p:nvGrpSpPr>
          <p:cNvPr id="159" name="淘宝店chenying0907出品 158"/>
          <p:cNvGrpSpPr/>
          <p:nvPr/>
        </p:nvGrpSpPr>
        <p:grpSpPr>
          <a:xfrm>
            <a:off x="336791" y="261442"/>
            <a:ext cx="423713" cy="432048"/>
            <a:chOff x="1357722" y="1125538"/>
            <a:chExt cx="423713" cy="432048"/>
          </a:xfrm>
        </p:grpSpPr>
        <p:sp>
          <p:nvSpPr>
            <p:cNvPr id="160" name="淘宝店chenying0907出品 159"/>
            <p:cNvSpPr/>
            <p:nvPr/>
          </p:nvSpPr>
          <p:spPr>
            <a:xfrm>
              <a:off x="1493403" y="1269554"/>
              <a:ext cx="288032" cy="2880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/>
              <a:endParaRPr lang="zh-CN" altLang="en-US" sz="1400"/>
            </a:p>
          </p:txBody>
        </p:sp>
        <p:sp>
          <p:nvSpPr>
            <p:cNvPr id="161" name="淘宝店chenying0907出品 160"/>
            <p:cNvSpPr/>
            <p:nvPr/>
          </p:nvSpPr>
          <p:spPr>
            <a:xfrm>
              <a:off x="1357722" y="1125538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50800" dist="25400" dir="2700000" sx="99000" sy="99000" algn="tl" rotWithShape="0">
                <a:schemeClr val="tx1">
                  <a:alpha val="68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prstMaterial="softEdge">
              <a:bevelT w="38100" h="19050" prst="angle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62" name="淘宝店chenying0907出品 161"/>
          <p:cNvCxnSpPr/>
          <p:nvPr/>
        </p:nvCxnSpPr>
        <p:spPr>
          <a:xfrm>
            <a:off x="0" y="777492"/>
            <a:ext cx="12169775" cy="0"/>
          </a:xfrm>
          <a:prstGeom prst="line">
            <a:avLst/>
          </a:prstGeom>
          <a:ln w="127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625023" y="1181948"/>
            <a:ext cx="24803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accent4"/>
                </a:solidFill>
                <a:latin typeface="方正兰亭黑_GBK" pitchFamily="2" charset="-122"/>
                <a:ea typeface="方正兰亭黑_GBK" pitchFamily="2" charset="-122"/>
              </a:rPr>
              <a:t>门店价制度分布情况</a:t>
            </a:r>
            <a:endParaRPr lang="zh-CN" altLang="en-US" sz="2000" dirty="0">
              <a:solidFill>
                <a:schemeClr val="accent4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208" name="淘宝店chenying0907出品 34"/>
          <p:cNvSpPr/>
          <p:nvPr/>
        </p:nvSpPr>
        <p:spPr>
          <a:xfrm>
            <a:off x="5796280" y="1832610"/>
            <a:ext cx="5748655" cy="42462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500" dirty="0">
                <a:latin typeface="方正兰亭黑_GBK" pitchFamily="2" charset="-122"/>
                <a:ea typeface="方正兰亭黑_GBK" pitchFamily="2" charset="-122"/>
              </a:rPr>
              <a:t>图中可以看，超过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600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家门店是属于最低等级的价值。订单数，订单金额都是没有太大的起色，其次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‘122’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的门店位居第二，这一类门店营业时间可能会稍微少一点，而订单与销售额分别处于中等门店。可以尝试着增加一点营业的时间。而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‘133’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的门店也是如此，可以尝试。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‘211’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与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‘311’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的门店有着较好的营业时间，但是订单数量预订单销售额并不好。而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‘222’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的门店属于中等门店。优质门店中从大到小排序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‘133’&gt;‘233’&gt;‘333’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，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‘133’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的门店用最少的营业时间做到了最好的订单数与最好的销售额。而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‘311’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类似于最辛苦的门店，但是订单与销售都很不理想。类似此种推测可以对门店做出相应调整。并未涉及到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‘331’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与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‘131’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的门店，但是有着</a:t>
            </a:r>
            <a:r>
              <a:rPr lang="en-US" altLang="zh-CN" sz="1500" dirty="0">
                <a:latin typeface="方正兰亭黑_GBK" pitchFamily="2" charset="-122"/>
                <a:ea typeface="方正兰亭黑_GBK" pitchFamily="2" charset="-122"/>
              </a:rPr>
              <a:t>‘231’</a:t>
            </a:r>
            <a:r>
              <a:rPr lang="zh-CN" altLang="en-US" sz="1500" dirty="0">
                <a:latin typeface="方正兰亭黑_GBK" pitchFamily="2" charset="-122"/>
                <a:ea typeface="方正兰亭黑_GBK" pitchFamily="2" charset="-122"/>
              </a:rPr>
              <a:t>的门店，此类门店订单数量可观，但是订单的价格有可能是有一些便宜。可以试着调整订单单价。</a:t>
            </a:r>
            <a:endParaRPr lang="zh-CN" altLang="en-US" sz="1500" dirty="0"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209" name="淘宝店chenying0907出品 35"/>
          <p:cNvSpPr/>
          <p:nvPr/>
        </p:nvSpPr>
        <p:spPr>
          <a:xfrm>
            <a:off x="8292043" y="1181679"/>
            <a:ext cx="1459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方正兰亭黑_GBK" pitchFamily="2" charset="-122"/>
                <a:ea typeface="方正兰亭黑_GBK" pitchFamily="2" charset="-122"/>
              </a:rPr>
              <a:t>价制度分析</a:t>
            </a:r>
            <a:endParaRPr lang="en-US" sz="2000" b="1" dirty="0">
              <a:solidFill>
                <a:schemeClr val="accent4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3" name="图片 2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" y="1832610"/>
            <a:ext cx="4766945" cy="3395980"/>
          </a:xfrm>
          <a:prstGeom prst="rect">
            <a:avLst/>
          </a:prstGeom>
        </p:spPr>
      </p:pic>
      <p:sp>
        <p:nvSpPr>
          <p:cNvPr id="163" name="文本框 162"/>
          <p:cNvSpPr txBox="1"/>
          <p:nvPr/>
        </p:nvSpPr>
        <p:spPr>
          <a:xfrm>
            <a:off x="741045" y="5418455"/>
            <a:ext cx="449770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门店三个数字指标分别是  </a:t>
            </a:r>
            <a:r>
              <a:rPr lang="en-US" altLang="zh-CN" sz="14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‘</a:t>
            </a:r>
            <a:r>
              <a:rPr lang="zh-CN" altLang="en-US" sz="14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营业时间</a:t>
            </a:r>
            <a:r>
              <a:rPr lang="en-US" altLang="zh-CN" sz="14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’‘</a:t>
            </a:r>
            <a:r>
              <a:rPr lang="zh-CN" altLang="en-US" sz="14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订单总数</a:t>
            </a:r>
            <a:r>
              <a:rPr lang="en-US" altLang="zh-CN" sz="14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’ ‘</a:t>
            </a:r>
            <a:r>
              <a:rPr lang="zh-CN" altLang="en-US" sz="14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订单总营收</a:t>
            </a:r>
            <a:r>
              <a:rPr lang="en-US" altLang="zh-CN" sz="14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’  </a:t>
            </a:r>
            <a:r>
              <a:rPr lang="zh-CN" altLang="en-US" sz="14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三重指标中的影响度多高的是营收金额</a:t>
            </a:r>
            <a:r>
              <a:rPr lang="en-US" altLang="zh-CN" sz="14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46%</a:t>
            </a:r>
            <a:r>
              <a:rPr lang="zh-CN" altLang="en-US" sz="14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。订单数</a:t>
            </a:r>
            <a:r>
              <a:rPr lang="en-US" altLang="zh-CN" sz="14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44%</a:t>
            </a:r>
            <a:r>
              <a:rPr lang="zh-CN" altLang="en-US" sz="14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，而营业时间影响程度为</a:t>
            </a:r>
            <a:r>
              <a:rPr lang="en-US" altLang="zh-CN" sz="14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10%</a:t>
            </a:r>
            <a:r>
              <a:rPr lang="zh-CN" altLang="en-US" sz="14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，所以营业时间有有可能会有微弱影响，但是只有</a:t>
            </a:r>
            <a:r>
              <a:rPr lang="en-US" altLang="zh-CN" sz="14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10%</a:t>
            </a:r>
            <a:r>
              <a:rPr lang="zh-CN" altLang="en-US" sz="14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的程度。</a:t>
            </a:r>
            <a:endParaRPr lang="zh-CN" altLang="en-US" sz="1400" dirty="0" smtClean="0">
              <a:latin typeface="方正兰亭黑_GBK" pitchFamily="2" charset="-122"/>
              <a:ea typeface="方正兰亭黑_GBK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6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9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92" grpId="0"/>
      <p:bldP spid="208" grpId="0"/>
      <p:bldP spid="2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194" y="315827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tx2"/>
                </a:solidFill>
                <a:latin typeface="方正兰亭黑_GBK" pitchFamily="2" charset="-122"/>
                <a:ea typeface="方正兰亭黑_GBK" pitchFamily="2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城市等级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" name="淘宝店chenying0907出品 4"/>
          <p:cNvGrpSpPr/>
          <p:nvPr/>
        </p:nvGrpSpPr>
        <p:grpSpPr>
          <a:xfrm>
            <a:off x="336791" y="261442"/>
            <a:ext cx="423713" cy="432048"/>
            <a:chOff x="1357722" y="1125538"/>
            <a:chExt cx="423713" cy="432048"/>
          </a:xfrm>
        </p:grpSpPr>
        <p:sp>
          <p:nvSpPr>
            <p:cNvPr id="6" name="淘宝店chenying0907出品 5"/>
            <p:cNvSpPr/>
            <p:nvPr/>
          </p:nvSpPr>
          <p:spPr>
            <a:xfrm>
              <a:off x="1493403" y="1269554"/>
              <a:ext cx="288032" cy="2880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/>
              <a:endParaRPr lang="zh-CN" altLang="en-US" sz="1400"/>
            </a:p>
          </p:txBody>
        </p:sp>
        <p:sp>
          <p:nvSpPr>
            <p:cNvPr id="7" name="淘宝店chenying0907出品 6"/>
            <p:cNvSpPr/>
            <p:nvPr/>
          </p:nvSpPr>
          <p:spPr>
            <a:xfrm>
              <a:off x="1357722" y="1125538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50800" dist="25400" dir="2700000" sx="99000" sy="99000" algn="tl" rotWithShape="0">
                <a:schemeClr val="tx1">
                  <a:alpha val="68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prstMaterial="softEdge">
              <a:bevelT w="38100" h="19050" prst="angle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8" name="淘宝店chenying0907出品 7"/>
          <p:cNvCxnSpPr/>
          <p:nvPr/>
        </p:nvCxnSpPr>
        <p:spPr>
          <a:xfrm>
            <a:off x="0" y="777492"/>
            <a:ext cx="12169775" cy="0"/>
          </a:xfrm>
          <a:prstGeom prst="line">
            <a:avLst/>
          </a:prstGeom>
          <a:ln w="127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店chenying0907出品 25"/>
          <p:cNvSpPr>
            <a:spLocks noChangeArrowheads="1"/>
          </p:cNvSpPr>
          <p:nvPr/>
        </p:nvSpPr>
        <p:spPr bwMode="auto">
          <a:xfrm>
            <a:off x="873125" y="1485900"/>
            <a:ext cx="4768215" cy="16617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邂逅门店有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20%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的部分是存在于没有等级的门店。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等级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10%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的门店总数。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B1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等级门店占总门店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11%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等级门店只有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6%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的门店，从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到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B1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等级门店数量逐渐增加。而从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C1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到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D3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等级门店逐渐减少。只有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B2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等级门店很少。而没等级的门店数量是最多的。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淘宝店chenying0907出品 24"/>
          <p:cNvSpPr>
            <a:spLocks noChangeArrowheads="1"/>
          </p:cNvSpPr>
          <p:nvPr/>
        </p:nvSpPr>
        <p:spPr bwMode="auto">
          <a:xfrm>
            <a:off x="842699" y="1087051"/>
            <a:ext cx="1203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 b="1" dirty="0" smtClean="0">
                <a:solidFill>
                  <a:schemeClr val="accent4"/>
                </a:solidFill>
                <a:latin typeface="方正兰亭黑_GBK" pitchFamily="2" charset="-122"/>
                <a:ea typeface="方正兰亭黑_GBK" pitchFamily="2" charset="-122"/>
              </a:rPr>
              <a:t>门店数量</a:t>
            </a:r>
            <a:endParaRPr lang="zh-CN" sz="2000" b="1" dirty="0" smtClean="0">
              <a:solidFill>
                <a:schemeClr val="accent4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3" name="淘宝店chenying0907出品 25"/>
          <p:cNvSpPr>
            <a:spLocks noChangeArrowheads="1"/>
          </p:cNvSpPr>
          <p:nvPr/>
        </p:nvSpPr>
        <p:spPr bwMode="auto">
          <a:xfrm>
            <a:off x="873125" y="3689985"/>
            <a:ext cx="4768215" cy="1107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有效订单数来自无等级的门店占总订单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27%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，其次就是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C1 B1 S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三个等级，每个等级占比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10%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。总订单中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57%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的订单来自于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C1 B1 S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与无等级的门店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淘宝店chenying0907出品 24"/>
          <p:cNvSpPr>
            <a:spLocks noChangeArrowheads="1"/>
          </p:cNvSpPr>
          <p:nvPr/>
        </p:nvSpPr>
        <p:spPr bwMode="auto">
          <a:xfrm>
            <a:off x="873179" y="3291136"/>
            <a:ext cx="1459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 b="1" dirty="0" smtClean="0">
                <a:solidFill>
                  <a:schemeClr val="accent4"/>
                </a:solidFill>
                <a:latin typeface="方正兰亭黑_GBK" pitchFamily="2" charset="-122"/>
                <a:ea typeface="方正兰亭黑_GBK" pitchFamily="2" charset="-122"/>
              </a:rPr>
              <a:t>有效订单数</a:t>
            </a:r>
            <a:endParaRPr lang="zh-CN" sz="2000" b="1" dirty="0" smtClean="0">
              <a:solidFill>
                <a:schemeClr val="accent4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26" name="淘宝店chenying0907出品 25"/>
          <p:cNvSpPr>
            <a:spLocks noChangeArrowheads="1"/>
          </p:cNvSpPr>
          <p:nvPr/>
        </p:nvSpPr>
        <p:spPr bwMode="auto">
          <a:xfrm>
            <a:off x="6911975" y="1557655"/>
            <a:ext cx="4768215" cy="1107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均单价中最高的单价是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等级城市。平均每一单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138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元。最少订单价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D1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门店。平均单价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114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元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单。从均单价上比较，门店多的城市均单价总体并不是太高。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7" name="淘宝店chenying0907出品 24"/>
          <p:cNvSpPr>
            <a:spLocks noChangeArrowheads="1"/>
          </p:cNvSpPr>
          <p:nvPr/>
        </p:nvSpPr>
        <p:spPr bwMode="auto">
          <a:xfrm>
            <a:off x="6912029" y="968306"/>
            <a:ext cx="948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 b="1" dirty="0" smtClean="0">
                <a:solidFill>
                  <a:schemeClr val="accent4"/>
                </a:solidFill>
                <a:latin typeface="方正兰亭黑_GBK" pitchFamily="2" charset="-122"/>
                <a:ea typeface="方正兰亭黑_GBK" pitchFamily="2" charset="-122"/>
              </a:rPr>
              <a:t>均单价</a:t>
            </a:r>
            <a:endParaRPr lang="zh-CN" sz="2000" b="1" dirty="0" smtClean="0">
              <a:solidFill>
                <a:schemeClr val="accent4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28" name="淘宝店chenying0907出品 25"/>
          <p:cNvSpPr>
            <a:spLocks noChangeArrowheads="1"/>
          </p:cNvSpPr>
          <p:nvPr/>
        </p:nvSpPr>
        <p:spPr bwMode="auto">
          <a:xfrm>
            <a:off x="873125" y="5306060"/>
            <a:ext cx="4768215" cy="8305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平均订单数最好的门店是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等级门店。平均每一家门店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13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单。除了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等级之外就是无等级门店的均订单数最多，平均每一家门店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10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单。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9" name="淘宝店chenying0907出品 24"/>
          <p:cNvSpPr>
            <a:spLocks noChangeArrowheads="1"/>
          </p:cNvSpPr>
          <p:nvPr/>
        </p:nvSpPr>
        <p:spPr bwMode="auto">
          <a:xfrm>
            <a:off x="1000814" y="4907211"/>
            <a:ext cx="1203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 b="1" dirty="0" smtClean="0">
                <a:solidFill>
                  <a:schemeClr val="accent4"/>
                </a:solidFill>
                <a:latin typeface="方正兰亭黑_GBK" pitchFamily="2" charset="-122"/>
                <a:ea typeface="方正兰亭黑_GBK" pitchFamily="2" charset="-122"/>
              </a:rPr>
              <a:t>均订单数</a:t>
            </a:r>
            <a:endParaRPr lang="zh-CN" sz="2000" b="1" dirty="0" smtClean="0">
              <a:solidFill>
                <a:schemeClr val="accent4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30" name="淘宝店chenying0907出品 25"/>
          <p:cNvSpPr>
            <a:spLocks noChangeArrowheads="1"/>
          </p:cNvSpPr>
          <p:nvPr/>
        </p:nvSpPr>
        <p:spPr bwMode="auto">
          <a:xfrm>
            <a:off x="6911975" y="3846830"/>
            <a:ext cx="4768215" cy="16617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整体的门店等级中，门店多的是无等级的门店。总订单最多的门店也是无等级的门店。均单价最好的与均订单的最好的城市等级是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等级门店。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无等级的末线城市门店适合多发展，趋于平缓。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‘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薄利多销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’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，而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等级城市门店根据门店程度多方面发展门店基础程度，争取做大做强。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2" grpId="0"/>
      <p:bldP spid="3" grpId="0"/>
      <p:bldP spid="9" grpId="0"/>
      <p:bldP spid="26" grpId="0"/>
      <p:bldP spid="27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194" y="315827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tx2"/>
                </a:solidFill>
                <a:latin typeface="方正兰亭黑_GBK" pitchFamily="2" charset="-122"/>
                <a:ea typeface="方正兰亭黑_GBK" pitchFamily="2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订单关键字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" name="淘宝店chenying0907出品 4"/>
          <p:cNvGrpSpPr/>
          <p:nvPr/>
        </p:nvGrpSpPr>
        <p:grpSpPr>
          <a:xfrm>
            <a:off x="336791" y="261442"/>
            <a:ext cx="423713" cy="432048"/>
            <a:chOff x="1357722" y="1125538"/>
            <a:chExt cx="423713" cy="432048"/>
          </a:xfrm>
        </p:grpSpPr>
        <p:sp>
          <p:nvSpPr>
            <p:cNvPr id="6" name="淘宝店chenying0907出品 5"/>
            <p:cNvSpPr/>
            <p:nvPr/>
          </p:nvSpPr>
          <p:spPr>
            <a:xfrm>
              <a:off x="1493403" y="1269554"/>
              <a:ext cx="288032" cy="2880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/>
              <a:endParaRPr lang="zh-CN" altLang="en-US" sz="1400"/>
            </a:p>
          </p:txBody>
        </p:sp>
        <p:sp>
          <p:nvSpPr>
            <p:cNvPr id="7" name="淘宝店chenying0907出品 6"/>
            <p:cNvSpPr/>
            <p:nvPr/>
          </p:nvSpPr>
          <p:spPr>
            <a:xfrm>
              <a:off x="1357722" y="1125538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50800" dist="25400" dir="2700000" sx="99000" sy="99000" algn="tl" rotWithShape="0">
                <a:schemeClr val="tx1">
                  <a:alpha val="68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prstMaterial="softEdge">
              <a:bevelT w="38100" h="19050" prst="angle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8" name="淘宝店chenying0907出品 7"/>
          <p:cNvCxnSpPr/>
          <p:nvPr/>
        </p:nvCxnSpPr>
        <p:spPr>
          <a:xfrm>
            <a:off x="0" y="777492"/>
            <a:ext cx="12169775" cy="0"/>
          </a:xfrm>
          <a:prstGeom prst="line">
            <a:avLst/>
          </a:prstGeom>
          <a:ln w="127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图表 1"/>
          <p:cNvGraphicFramePr/>
          <p:nvPr/>
        </p:nvGraphicFramePr>
        <p:xfrm>
          <a:off x="625157" y="1112203"/>
          <a:ext cx="4438650" cy="2991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24840" y="4932680"/>
            <a:ext cx="44386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上个月的商品分类中，算上教师节的订单数量，商品类别中最多购买的依然是生日鲜花。有着明显超越其他类别的效果。</a:t>
            </a:r>
            <a:endParaRPr lang="zh-CN" altLang="en-US" sz="1600" dirty="0" smtClean="0">
              <a:latin typeface="方正兰亭黑_GBK" pitchFamily="2" charset="-122"/>
              <a:ea typeface="方正兰亭黑_GBK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10985" y="1112520"/>
            <a:ext cx="44386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在总订单总，玫瑰的订单是最多的，设计玫瑰的订单</a:t>
            </a:r>
            <a:r>
              <a:rPr lang="en-US" altLang="zh-CN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13120</a:t>
            </a:r>
            <a:r>
              <a:rPr lang="zh-CN" altLang="en-US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单。而粉玫瑰与红玫瑰订单数量差不多 。分别是</a:t>
            </a:r>
            <a:r>
              <a:rPr lang="en-US" altLang="zh-CN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5200</a:t>
            </a:r>
            <a:r>
              <a:rPr lang="zh-CN" altLang="en-US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单与</a:t>
            </a:r>
            <a:r>
              <a:rPr lang="en-US" altLang="zh-CN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5300</a:t>
            </a:r>
            <a:r>
              <a:rPr lang="zh-CN" altLang="en-US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单左右</a:t>
            </a:r>
            <a:endParaRPr lang="zh-CN" altLang="en-US" sz="1600" dirty="0" smtClean="0">
              <a:latin typeface="方正兰亭黑_GBK" pitchFamily="2" charset="-122"/>
              <a:ea typeface="方正兰亭黑_GBK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77965" y="2905125"/>
            <a:ext cx="443865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搭配花朵中，满天星与尤加利搭配的订单数量较多。满天星</a:t>
            </a:r>
            <a:r>
              <a:rPr lang="en-US" altLang="zh-CN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5300</a:t>
            </a:r>
            <a:r>
              <a:rPr lang="zh-CN" altLang="en-US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多单。而尤加利将近</a:t>
            </a:r>
            <a:r>
              <a:rPr lang="en-US" altLang="zh-CN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6000</a:t>
            </a:r>
            <a:r>
              <a:rPr lang="zh-CN" altLang="en-US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单。也有部分原因是因为玫瑰的订单较多。而跟玫瑰搭配的花朵多数都是满天星和尤加利。</a:t>
            </a:r>
            <a:endParaRPr lang="en-US" altLang="zh-CN" sz="1600" dirty="0" smtClean="0">
              <a:latin typeface="方正兰亭黑_GBK" pitchFamily="2" charset="-122"/>
              <a:ea typeface="方正兰亭黑_GBK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10985" y="4932680"/>
            <a:ext cx="44386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花朵的枝数中，</a:t>
            </a:r>
            <a:r>
              <a:rPr lang="en-US" altLang="zh-CN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9</a:t>
            </a:r>
            <a:r>
              <a:rPr lang="zh-CN" altLang="en-US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枝卖的最好，订单数量</a:t>
            </a:r>
            <a:r>
              <a:rPr lang="en-US" altLang="zh-CN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5980</a:t>
            </a:r>
            <a:r>
              <a:rPr lang="zh-CN" altLang="en-US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，剩下就是</a:t>
            </a:r>
            <a:r>
              <a:rPr lang="en-US" altLang="zh-CN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11</a:t>
            </a:r>
            <a:r>
              <a:rPr lang="zh-CN" altLang="en-US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枝  </a:t>
            </a:r>
            <a:r>
              <a:rPr lang="en-US" altLang="zh-CN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19</a:t>
            </a:r>
            <a:r>
              <a:rPr lang="zh-CN" altLang="en-US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枝   </a:t>
            </a:r>
            <a:r>
              <a:rPr lang="en-US" altLang="zh-CN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33</a:t>
            </a:r>
            <a:r>
              <a:rPr lang="zh-CN" altLang="en-US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枝，分别是</a:t>
            </a:r>
            <a:r>
              <a:rPr lang="en-US" altLang="zh-CN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5600  2400</a:t>
            </a:r>
            <a:r>
              <a:rPr lang="zh-CN" altLang="en-US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与</a:t>
            </a:r>
            <a:r>
              <a:rPr lang="en-US" altLang="zh-CN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1750</a:t>
            </a:r>
            <a:r>
              <a:rPr lang="zh-CN" altLang="en-US" sz="1600" dirty="0" smtClean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  <a:sym typeface="+mn-ea"/>
              </a:rPr>
              <a:t>左右的数量。</a:t>
            </a:r>
            <a:endParaRPr lang="zh-CN" altLang="en-US" sz="1600" dirty="0" smtClean="0">
              <a:latin typeface="方正兰亭黑_GBK" pitchFamily="2" charset="-122"/>
              <a:ea typeface="方正兰亭黑_GBK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194" y="315827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tx2"/>
                </a:solidFill>
                <a:latin typeface="方正兰亭黑_GBK" pitchFamily="2" charset="-122"/>
                <a:ea typeface="方正兰亭黑_GBK" pitchFamily="2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问题订单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" name="淘宝店chenying0907出品 4"/>
          <p:cNvGrpSpPr/>
          <p:nvPr/>
        </p:nvGrpSpPr>
        <p:grpSpPr>
          <a:xfrm>
            <a:off x="336791" y="261442"/>
            <a:ext cx="423713" cy="432048"/>
            <a:chOff x="1357722" y="1125538"/>
            <a:chExt cx="423713" cy="432048"/>
          </a:xfrm>
        </p:grpSpPr>
        <p:sp>
          <p:nvSpPr>
            <p:cNvPr id="6" name="淘宝店chenying0907出品 5"/>
            <p:cNvSpPr/>
            <p:nvPr/>
          </p:nvSpPr>
          <p:spPr>
            <a:xfrm>
              <a:off x="1493403" y="1269554"/>
              <a:ext cx="288032" cy="2880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/>
              <a:endParaRPr lang="zh-CN" altLang="en-US" sz="1400"/>
            </a:p>
          </p:txBody>
        </p:sp>
        <p:sp>
          <p:nvSpPr>
            <p:cNvPr id="7" name="淘宝店chenying0907出品 6"/>
            <p:cNvSpPr/>
            <p:nvPr/>
          </p:nvSpPr>
          <p:spPr>
            <a:xfrm>
              <a:off x="1357722" y="1125538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50800" dist="25400" dir="2700000" sx="99000" sy="99000" algn="tl" rotWithShape="0">
                <a:schemeClr val="tx1">
                  <a:alpha val="68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prstMaterial="softEdge">
              <a:bevelT w="38100" h="19050" prst="angle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8" name="淘宝店chenying0907出品 7"/>
          <p:cNvCxnSpPr/>
          <p:nvPr/>
        </p:nvCxnSpPr>
        <p:spPr>
          <a:xfrm>
            <a:off x="0" y="777492"/>
            <a:ext cx="12169775" cy="0"/>
          </a:xfrm>
          <a:prstGeom prst="line">
            <a:avLst/>
          </a:prstGeom>
          <a:ln w="127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淘宝店chenying0907出品 37"/>
          <p:cNvSpPr>
            <a:spLocks noChangeArrowheads="1"/>
          </p:cNvSpPr>
          <p:nvPr/>
        </p:nvSpPr>
        <p:spPr bwMode="auto">
          <a:xfrm>
            <a:off x="1019810" y="1061085"/>
            <a:ext cx="298831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6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九月份门店超时订单虽然存在，但是超时的订单很少，只有</a:t>
            </a:r>
            <a:r>
              <a:rPr lang="en-US" altLang="zh-CN" sz="16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9</a:t>
            </a:r>
            <a:r>
              <a:rPr lang="zh-CN" altLang="en-US" sz="16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单。</a:t>
            </a:r>
            <a:endParaRPr lang="zh-CN" altLang="en-US" sz="1600" dirty="0">
              <a:latin typeface="方正兰亭黑_GBK" pitchFamily="2" charset="-122"/>
              <a:ea typeface="方正兰亭黑_GBK" pitchFamily="2" charset="-122"/>
              <a:cs typeface="宋体" panose="02010600030101010101" pitchFamily="2" charset="-122"/>
            </a:endParaRPr>
          </a:p>
        </p:txBody>
      </p:sp>
      <p:sp>
        <p:nvSpPr>
          <p:cNvPr id="67" name="淘宝店chenying0907出品 37"/>
          <p:cNvSpPr>
            <a:spLocks noChangeArrowheads="1"/>
          </p:cNvSpPr>
          <p:nvPr/>
        </p:nvSpPr>
        <p:spPr bwMode="auto">
          <a:xfrm>
            <a:off x="1049020" y="4926330"/>
            <a:ext cx="4542790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根据订单回访数据查看，最多的拒单就是</a:t>
            </a:r>
            <a:r>
              <a:rPr lang="en-US" altLang="zh-CN" sz="12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‘</a:t>
            </a:r>
            <a:r>
              <a:rPr lang="zh-CN" altLang="en-US" sz="12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未记录</a:t>
            </a:r>
            <a:r>
              <a:rPr lang="en-US" altLang="zh-CN" sz="12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’</a:t>
            </a:r>
            <a:r>
              <a:rPr lang="zh-CN" altLang="en-US" sz="12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部分。除了</a:t>
            </a:r>
            <a:r>
              <a:rPr lang="en-US" altLang="zh-CN" sz="12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‘</a:t>
            </a:r>
            <a:r>
              <a:rPr lang="zh-CN" altLang="en-US" sz="12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未记录</a:t>
            </a:r>
            <a:r>
              <a:rPr lang="en-US" altLang="zh-CN" sz="12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’</a:t>
            </a:r>
            <a:r>
              <a:rPr lang="zh-CN" altLang="en-US" sz="12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之外，最多的</a:t>
            </a:r>
            <a:r>
              <a:rPr lang="en-US" altLang="zh-CN" sz="12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‘</a:t>
            </a:r>
            <a:r>
              <a:rPr lang="zh-CN" altLang="en-US" sz="12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商家其它的原因</a:t>
            </a:r>
            <a:r>
              <a:rPr lang="en-US" altLang="zh-CN" sz="12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’</a:t>
            </a:r>
            <a:r>
              <a:rPr lang="zh-CN" altLang="en-US" sz="12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，商家有着不同的原因，比如有各种急事，其次就是花材的问题。应该及时跟门店沟通花材问题，如果没货，及时下架。</a:t>
            </a:r>
            <a:endParaRPr lang="zh-CN" altLang="en-US" sz="1200" dirty="0">
              <a:latin typeface="方正兰亭黑_GBK" pitchFamily="2" charset="-122"/>
              <a:ea typeface="方正兰亭黑_GBK" pitchFamily="2" charset="-122"/>
              <a:cs typeface="宋体" panose="02010600030101010101" pitchFamily="2" charset="-122"/>
            </a:endParaRPr>
          </a:p>
        </p:txBody>
      </p:sp>
      <p:sp>
        <p:nvSpPr>
          <p:cNvPr id="69" name="淘宝店chenying0907出品 37"/>
          <p:cNvSpPr>
            <a:spLocks noChangeArrowheads="1"/>
          </p:cNvSpPr>
          <p:nvPr/>
        </p:nvSpPr>
        <p:spPr bwMode="auto">
          <a:xfrm>
            <a:off x="6529070" y="4926330"/>
            <a:ext cx="4571365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退单的数据中大多数都是不同类型的问题，在</a:t>
            </a:r>
            <a:r>
              <a:rPr lang="en-US" altLang="zh-CN" sz="12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‘</a:t>
            </a:r>
            <a:r>
              <a:rPr lang="zh-CN" altLang="en-US" sz="12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其它</a:t>
            </a:r>
            <a:r>
              <a:rPr lang="en-US" altLang="zh-CN" sz="12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’</a:t>
            </a:r>
            <a:r>
              <a:rPr lang="zh-CN" altLang="en-US" sz="12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的订单中，都是门店与顾客的各种不可避免原因，部分也是系统的问题。其次是</a:t>
            </a:r>
            <a:r>
              <a:rPr lang="en-US" altLang="zh-CN" sz="12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‘</a:t>
            </a:r>
            <a:r>
              <a:rPr lang="zh-CN" altLang="en-US" sz="12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商家不重视数据</a:t>
            </a:r>
            <a:r>
              <a:rPr lang="en-US" altLang="zh-CN" sz="12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’</a:t>
            </a:r>
            <a:r>
              <a:rPr lang="zh-CN" altLang="en-US" sz="12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。可以及时的跟门店沟通，让门店明白</a:t>
            </a:r>
            <a:r>
              <a:rPr lang="en-US" altLang="zh-CN" sz="12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‘</a:t>
            </a:r>
            <a:r>
              <a:rPr lang="zh-CN" altLang="en-US" sz="12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数据</a:t>
            </a:r>
            <a:r>
              <a:rPr lang="en-US" altLang="zh-CN" sz="12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’</a:t>
            </a:r>
            <a:r>
              <a:rPr lang="zh-CN" altLang="en-US" sz="1200" dirty="0">
                <a:latin typeface="方正兰亭黑_GBK" pitchFamily="2" charset="-122"/>
                <a:ea typeface="方正兰亭黑_GBK" pitchFamily="2" charset="-122"/>
                <a:cs typeface="宋体" panose="02010600030101010101" pitchFamily="2" charset="-122"/>
              </a:rPr>
              <a:t>的重要性。</a:t>
            </a:r>
            <a:endParaRPr lang="zh-CN" altLang="en-US" sz="1200" dirty="0">
              <a:latin typeface="方正兰亭黑_GBK" pitchFamily="2" charset="-122"/>
              <a:ea typeface="方正兰亭黑_GBK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6529070" y="20580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" name="图表 1"/>
          <p:cNvGraphicFramePr/>
          <p:nvPr/>
        </p:nvGraphicFramePr>
        <p:xfrm>
          <a:off x="1020127" y="20580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5" grpId="0"/>
      <p:bldP spid="67" grpId="0"/>
      <p:bldP spid="69" grpId="0"/>
    </p:bldLst>
  </p:timing>
</p:sld>
</file>

<file path=ppt/tags/tag1.xml><?xml version="1.0" encoding="utf-8"?>
<p:tagLst xmlns:p="http://schemas.openxmlformats.org/presentationml/2006/main">
  <p:tag name="ISPRING_RESOURCE_PATHS_HASH_PRESENTER" val="1e9cd31d81969d84f883db44188695d84752d72d"/>
</p:tagLst>
</file>

<file path=ppt/theme/theme1.xml><?xml version="1.0" encoding="utf-8"?>
<a:theme xmlns:a="http://schemas.openxmlformats.org/drawingml/2006/main" name="Office 主题">
  <a:themeElements>
    <a:clrScheme name="自定义 3">
      <a:dk1>
        <a:srgbClr val="080808"/>
      </a:dk1>
      <a:lt1>
        <a:srgbClr val="FFFFFF"/>
      </a:lt1>
      <a:dk2>
        <a:srgbClr val="BFBFBF"/>
      </a:dk2>
      <a:lt2>
        <a:srgbClr val="FF6600"/>
      </a:lt2>
      <a:accent1>
        <a:srgbClr val="FF0000"/>
      </a:accent1>
      <a:accent2>
        <a:srgbClr val="FFC000"/>
      </a:accent2>
      <a:accent3>
        <a:srgbClr val="FFE627"/>
      </a:accent3>
      <a:accent4>
        <a:srgbClr val="C00000"/>
      </a:accent4>
      <a:accent5>
        <a:srgbClr val="5F5F5F"/>
      </a:accent5>
      <a:accent6>
        <a:srgbClr val="29ABE2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2194</Words>
  <Application>WPS 演示</Application>
  <PresentationFormat>自定义</PresentationFormat>
  <Paragraphs>139</Paragraphs>
  <Slides>8</Slides>
  <Notes>39</Notes>
  <HiddenSlides>0</HiddenSlides>
  <MMClips>1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方正兰亭特黑_GBK</vt:lpstr>
      <vt:lpstr>黑体</vt:lpstr>
      <vt:lpstr>方正兰亭黑_GBK</vt:lpstr>
      <vt:lpstr>Impact</vt:lpstr>
      <vt:lpstr>微软雅黑</vt:lpstr>
      <vt:lpstr>FontAwesome</vt:lpstr>
      <vt:lpstr>Microsoft Sans Serif</vt:lpstr>
      <vt:lpstr>Tahoma</vt:lpstr>
      <vt:lpstr>方正正黑简体</vt:lpstr>
      <vt:lpstr>Lao UI</vt:lpstr>
      <vt:lpstr>Arial Unicode MS</vt:lpstr>
      <vt:lpstr>Calibri</vt:lpstr>
      <vt:lpstr>时尚中黑简体</vt:lpstr>
      <vt:lpstr>LiHei Pro</vt:lpstr>
      <vt:lpstr>华文细黑</vt:lpstr>
      <vt:lpstr>Open Sans</vt:lpstr>
      <vt:lpstr>方正兰亭粗黑_GBK</vt:lpstr>
      <vt:lpstr>Segoe Print</vt:lpstr>
      <vt:lpstr>Segoe UI 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旧十五</cp:lastModifiedBy>
  <cp:revision>305</cp:revision>
  <dcterms:created xsi:type="dcterms:W3CDTF">2015-12-31T10:01:00Z</dcterms:created>
  <dcterms:modified xsi:type="dcterms:W3CDTF">2020-11-04T07:21:52Z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