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1" r:id="rId6"/>
    <p:sldId id="260" r:id="rId7"/>
    <p:sldId id="262" r:id="rId8"/>
    <p:sldId id="265" r:id="rId9"/>
    <p:sldId id="268" r:id="rId10"/>
    <p:sldId id="271" r:id="rId11"/>
    <p:sldId id="273" r:id="rId12"/>
    <p:sldId id="26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60E3"/>
    <a:srgbClr val="B0A0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13" autoAdjust="0"/>
    <p:restoredTop sz="94660"/>
  </p:normalViewPr>
  <p:slideViewPr>
    <p:cSldViewPr snapToGrid="0">
      <p:cViewPr varScale="1">
        <p:scale>
          <a:sx n="101" d="100"/>
          <a:sy n="101" d="100"/>
        </p:scale>
        <p:origin x="-720" y="-84"/>
      </p:cViewPr>
      <p:guideLst>
        <p:guide orient="horz" pos="2208"/>
        <p:guide pos="3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24037;&#20316;&#31807;1"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24037;&#20316;&#31807;1"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24037;&#20316;&#31807;1"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24037;&#20316;&#31807;2"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问题订单</a:t>
            </a:r>
          </a:p>
        </c:rich>
      </c:tx>
      <c:layout/>
      <c:overlay val="0"/>
      <c:spPr>
        <a:noFill/>
        <a:ln>
          <a:noFill/>
        </a:ln>
        <a:effectLst/>
      </c:spPr>
    </c:title>
    <c:autoTitleDeleted val="0"/>
    <c:plotArea>
      <c:layout/>
      <c:doughnutChart>
        <c:varyColors val="1"/>
        <c:ser>
          <c:idx val="0"/>
          <c:order val="0"/>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gradFill>
                <a:gsLst>
                  <a:gs pos="0">
                    <a:srgbClr val="7B32B2"/>
                  </a:gs>
                  <a:gs pos="100000">
                    <a:srgbClr val="401A5D"/>
                  </a:gs>
                </a:gsLst>
                <a:lin scaled="0"/>
              </a:gradFill>
              <a:ln w="19050">
                <a:solidFill>
                  <a:schemeClr val="lt1"/>
                </a:solidFill>
              </a:ln>
              <a:effectLst/>
            </c:spPr>
          </c:dPt>
          <c:dPt>
            <c:idx val="3"/>
            <c:bubble3D val="0"/>
            <c:spPr>
              <a:gradFill>
                <a:gsLst>
                  <a:gs pos="0">
                    <a:srgbClr val="FE4444"/>
                  </a:gs>
                  <a:gs pos="100000">
                    <a:srgbClr val="832B2B"/>
                  </a:gs>
                </a:gsLst>
                <a:lin ang="5400000" scaled="0"/>
              </a:gradFill>
              <a:ln w="19050">
                <a:solidFill>
                  <a:schemeClr val="lt1"/>
                </a:solidFill>
              </a:ln>
              <a:effectLst/>
            </c:spPr>
          </c:dPt>
          <c:dPt>
            <c:idx val="4"/>
            <c:bubble3D val="0"/>
            <c:spPr>
              <a:solidFill>
                <a:srgbClr val="FFFF00"/>
              </a:solidFill>
              <a:ln w="19050">
                <a:solidFill>
                  <a:srgbClr val="FFFF00"/>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Lbls>
            <c:delete val="1"/>
          </c:dLbls>
          <c:cat>
            <c:strRef>
              <c:f>[工作簿1]Sheet1!$A$1:$A$7</c:f>
              <c:strCache>
                <c:ptCount val="7"/>
                <c:pt idx="0">
                  <c:v>质量问题</c:v>
                </c:pt>
                <c:pt idx="1">
                  <c:v>拣货超时</c:v>
                </c:pt>
                <c:pt idx="2">
                  <c:v>商家少送错送</c:v>
                </c:pt>
                <c:pt idx="3">
                  <c:v>缺货</c:v>
                </c:pt>
                <c:pt idx="4">
                  <c:v>商家超时未接单</c:v>
                </c:pt>
                <c:pt idx="5">
                  <c:v>商家拒单</c:v>
                </c:pt>
                <c:pt idx="6">
                  <c:v>用户催单</c:v>
                </c:pt>
              </c:strCache>
            </c:strRef>
          </c:cat>
          <c:val>
            <c:numRef>
              <c:f>[工作簿1]Sheet1!$B$1:$B$7</c:f>
              <c:numCache>
                <c:formatCode>General</c:formatCode>
                <c:ptCount val="7"/>
                <c:pt idx="0">
                  <c:v>29</c:v>
                </c:pt>
                <c:pt idx="1">
                  <c:v>1431</c:v>
                </c:pt>
                <c:pt idx="2">
                  <c:v>65</c:v>
                </c:pt>
                <c:pt idx="3">
                  <c:v>157</c:v>
                </c:pt>
                <c:pt idx="4">
                  <c:v>447</c:v>
                </c:pt>
                <c:pt idx="5">
                  <c:v>1036</c:v>
                </c:pt>
                <c:pt idx="6">
                  <c:v>2921</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问题取消单</a:t>
            </a:r>
          </a:p>
        </c:rich>
      </c:tx>
      <c:layout/>
      <c:overlay val="0"/>
      <c:spPr>
        <a:noFill/>
        <a:ln>
          <a:noFill/>
        </a:ln>
        <a:effectLst/>
      </c:spPr>
    </c:title>
    <c:autoTitleDeleted val="0"/>
    <c:plotArea>
      <c:layout/>
      <c:pieChart>
        <c:varyColors val="1"/>
        <c:ser>
          <c:idx val="0"/>
          <c:order val="0"/>
          <c:spPr/>
          <c:explosion val="0"/>
          <c:dPt>
            <c:idx val="0"/>
            <c:bubble3D val="0"/>
            <c:spPr>
              <a:gradFill>
                <a:gsLst>
                  <a:gs pos="0">
                    <a:srgbClr val="7B32B2"/>
                  </a:gs>
                  <a:gs pos="100000">
                    <a:srgbClr val="401A5D"/>
                  </a:gs>
                </a:gsLst>
                <a:lin scaled="0"/>
              </a:gra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gradFill>
                <a:gsLst>
                  <a:gs pos="0">
                    <a:srgbClr val="007BD3"/>
                  </a:gs>
                  <a:gs pos="100000">
                    <a:srgbClr val="034373"/>
                  </a:gs>
                </a:gsLst>
                <a:lin scaled="0"/>
              </a:gradFill>
              <a:ln w="19050">
                <a:solidFill>
                  <a:schemeClr val="lt1"/>
                </a:solidFill>
              </a:ln>
              <a:effectLst/>
            </c:spPr>
          </c:dPt>
          <c:dPt>
            <c:idx val="5"/>
            <c:bubble3D val="0"/>
            <c:spPr>
              <a:gradFill>
                <a:gsLst>
                  <a:gs pos="0">
                    <a:srgbClr val="9EE256"/>
                  </a:gs>
                  <a:gs pos="100000">
                    <a:srgbClr val="52762D"/>
                  </a:gs>
                </a:gsLst>
                <a:lin scaled="0"/>
              </a:gradFill>
              <a:ln w="19050">
                <a:solidFill>
                  <a:schemeClr val="lt1"/>
                </a:solidFill>
              </a:ln>
              <a:effectLst/>
            </c:spPr>
          </c:dPt>
          <c:dPt>
            <c:idx val="6"/>
            <c:bubble3D val="0"/>
            <c:explosion val="0"/>
            <c:spPr>
              <a:gradFill>
                <a:gsLst>
                  <a:gs pos="0">
                    <a:srgbClr val="FE4444"/>
                  </a:gs>
                  <a:gs pos="100000">
                    <a:srgbClr val="832B2B"/>
                  </a:gs>
                </a:gsLst>
                <a:lin scaled="0"/>
              </a:gradFill>
              <a:ln w="19050">
                <a:solidFill>
                  <a:schemeClr val="lt1"/>
                </a:solidFill>
              </a:ln>
              <a:effectLst/>
            </c:spPr>
          </c:dPt>
          <c:dLbls>
            <c:delete val="1"/>
          </c:dLbls>
          <c:cat>
            <c:strRef>
              <c:f>[工作簿1]Sheet1!$A$1:$A$7</c:f>
              <c:strCache>
                <c:ptCount val="7"/>
                <c:pt idx="0">
                  <c:v>质量问题</c:v>
                </c:pt>
                <c:pt idx="1">
                  <c:v>拣货超时</c:v>
                </c:pt>
                <c:pt idx="2">
                  <c:v>商家少送错送</c:v>
                </c:pt>
                <c:pt idx="3">
                  <c:v>缺货</c:v>
                </c:pt>
                <c:pt idx="4">
                  <c:v>商家超时未接单</c:v>
                </c:pt>
                <c:pt idx="5">
                  <c:v>商家拒单</c:v>
                </c:pt>
                <c:pt idx="6">
                  <c:v>用户催单</c:v>
                </c:pt>
              </c:strCache>
            </c:strRef>
          </c:cat>
          <c:val>
            <c:numRef>
              <c:f>[工作簿1]Sheet1!$B$1:$B$7</c:f>
              <c:numCache>
                <c:formatCode>General</c:formatCode>
                <c:ptCount val="7"/>
                <c:pt idx="0">
                  <c:v>27</c:v>
                </c:pt>
                <c:pt idx="1">
                  <c:v>8</c:v>
                </c:pt>
                <c:pt idx="2">
                  <c:v>62</c:v>
                </c:pt>
                <c:pt idx="3">
                  <c:v>157</c:v>
                </c:pt>
                <c:pt idx="4">
                  <c:v>451</c:v>
                </c:pt>
                <c:pt idx="5">
                  <c:v>1038</c:v>
                </c:pt>
                <c:pt idx="6">
                  <c:v>432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预订单分布</a:t>
            </a:r>
          </a:p>
        </c:rich>
      </c:tx>
      <c:layout/>
      <c:overlay val="0"/>
      <c:spPr>
        <a:noFill/>
        <a:ln>
          <a:noFill/>
        </a:ln>
        <a:effectLst/>
      </c:spPr>
    </c:title>
    <c:autoTitleDeleted val="0"/>
    <c:plotArea>
      <c:layout/>
      <c:barChart>
        <c:barDir val="col"/>
        <c:grouping val="stacked"/>
        <c:varyColors val="0"/>
        <c:ser>
          <c:idx val="0"/>
          <c:order val="0"/>
          <c:tx>
            <c:strRef>
              <c:f>[工作簿1]Sheet1!$A$2</c:f>
              <c:strCache>
                <c:ptCount val="1"/>
                <c:pt idx="0">
                  <c:v>预定单</c:v>
                </c:pt>
              </c:strCache>
            </c:strRef>
          </c:tx>
          <c:spPr>
            <a:solidFill>
              <a:schemeClr val="accent1"/>
            </a:solidFill>
            <a:ln>
              <a:noFill/>
            </a:ln>
            <a:effectLst/>
          </c:spPr>
          <c:invertIfNegative val="0"/>
          <c:dLbls>
            <c:delete val="1"/>
          </c:dLbls>
          <c:cat>
            <c:strRef>
              <c:f>[工作簿1]Sheet1!$B$1:$C$1</c:f>
              <c:strCache>
                <c:ptCount val="2"/>
                <c:pt idx="0">
                  <c:v>取消单</c:v>
                </c:pt>
                <c:pt idx="1">
                  <c:v>取消问题单</c:v>
                </c:pt>
              </c:strCache>
            </c:strRef>
          </c:cat>
          <c:val>
            <c:numRef>
              <c:f>[工作簿1]Sheet1!$B$2:$C$2</c:f>
              <c:numCache>
                <c:formatCode>General</c:formatCode>
                <c:ptCount val="2"/>
                <c:pt idx="0">
                  <c:v>52</c:v>
                </c:pt>
                <c:pt idx="1">
                  <c:v>14</c:v>
                </c:pt>
              </c:numCache>
            </c:numRef>
          </c:val>
        </c:ser>
        <c:ser>
          <c:idx val="1"/>
          <c:order val="1"/>
          <c:tx>
            <c:strRef>
              <c:f>[工作簿1]Sheet1!$A$3</c:f>
              <c:strCache>
                <c:ptCount val="1"/>
                <c:pt idx="0">
                  <c:v>非预定单</c:v>
                </c:pt>
              </c:strCache>
            </c:strRef>
          </c:tx>
          <c:spPr>
            <a:solidFill>
              <a:schemeClr val="accent2"/>
            </a:solidFill>
            <a:ln>
              <a:noFill/>
            </a:ln>
            <a:effectLst/>
          </c:spPr>
          <c:invertIfNegative val="0"/>
          <c:dLbls>
            <c:delete val="1"/>
          </c:dLbls>
          <c:cat>
            <c:strRef>
              <c:f>[工作簿1]Sheet1!$B$1:$C$1</c:f>
              <c:strCache>
                <c:ptCount val="2"/>
                <c:pt idx="0">
                  <c:v>取消单</c:v>
                </c:pt>
                <c:pt idx="1">
                  <c:v>取消问题单</c:v>
                </c:pt>
              </c:strCache>
            </c:strRef>
          </c:cat>
          <c:val>
            <c:numRef>
              <c:f>[工作簿1]Sheet1!$B$3:$C$3</c:f>
              <c:numCache>
                <c:formatCode>General</c:formatCode>
                <c:ptCount val="2"/>
                <c:pt idx="0">
                  <c:v>449</c:v>
                </c:pt>
                <c:pt idx="1">
                  <c:v>122</c:v>
                </c:pt>
              </c:numCache>
            </c:numRef>
          </c:val>
        </c:ser>
        <c:dLbls>
          <c:showLegendKey val="0"/>
          <c:showVal val="0"/>
          <c:showCatName val="0"/>
          <c:showSerName val="0"/>
          <c:showPercent val="0"/>
          <c:showBubbleSize val="0"/>
        </c:dLbls>
        <c:gapWidth val="150"/>
        <c:overlap val="100"/>
        <c:axId val="458353617"/>
        <c:axId val="367392881"/>
      </c:barChart>
      <c:catAx>
        <c:axId val="458353617"/>
        <c:scaling>
          <c:orientation val="minMax"/>
        </c:scaling>
        <c:delete val="0"/>
        <c:axPos val="b"/>
        <c:title>
          <c:layout/>
          <c:overlay val="0"/>
          <c:spPr>
            <a:noFill/>
            <a:ln>
              <a:noFill/>
            </a:ln>
            <a:effectLst/>
          </c:spPr>
          <c:txPr>
            <a:bodyPr rot="0" spcFirstLastPara="0"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67392881"/>
        <c:crosses val="autoZero"/>
        <c:auto val="1"/>
        <c:lblAlgn val="ctr"/>
        <c:lblOffset val="100"/>
        <c:noMultiLvlLbl val="0"/>
      </c:catAx>
      <c:valAx>
        <c:axId val="36739288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t>总订单数</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58353617"/>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[工作簿1]Sheet1!$A$2</c:f>
              <c:strCache>
                <c:ptCount val="1"/>
                <c:pt idx="0">
                  <c:v>非预订单</c:v>
                </c:pt>
              </c:strCache>
            </c:strRef>
          </c:tx>
          <c:spPr>
            <a:solidFill>
              <a:schemeClr val="accent1"/>
            </a:solidFill>
            <a:ln>
              <a:noFill/>
            </a:ln>
            <a:effectLst/>
          </c:spPr>
          <c:invertIfNegative val="0"/>
          <c:dLbls>
            <c:delete val="1"/>
          </c:dLbls>
          <c:cat>
            <c:strRef>
              <c:f>[工作簿1]Sheet1!$B$1:$C$1</c:f>
              <c:strCache>
                <c:ptCount val="2"/>
                <c:pt idx="0">
                  <c:v>取消订单</c:v>
                </c:pt>
                <c:pt idx="1">
                  <c:v>取消问题单</c:v>
                </c:pt>
              </c:strCache>
            </c:strRef>
          </c:cat>
          <c:val>
            <c:numRef>
              <c:f>[工作簿1]Sheet1!$B$2:$C$2</c:f>
              <c:numCache>
                <c:formatCode>General</c:formatCode>
                <c:ptCount val="2"/>
                <c:pt idx="0">
                  <c:v>398</c:v>
                </c:pt>
                <c:pt idx="1">
                  <c:v>119</c:v>
                </c:pt>
              </c:numCache>
            </c:numRef>
          </c:val>
        </c:ser>
        <c:ser>
          <c:idx val="1"/>
          <c:order val="1"/>
          <c:tx>
            <c:strRef>
              <c:f>[工作簿1]Sheet1!$A$3</c:f>
              <c:strCache>
                <c:ptCount val="1"/>
                <c:pt idx="0">
                  <c:v>预订单</c:v>
                </c:pt>
              </c:strCache>
            </c:strRef>
          </c:tx>
          <c:spPr>
            <a:solidFill>
              <a:schemeClr val="accent2"/>
            </a:solidFill>
            <a:ln>
              <a:noFill/>
            </a:ln>
            <a:effectLst/>
          </c:spPr>
          <c:invertIfNegative val="0"/>
          <c:dLbls>
            <c:delete val="1"/>
          </c:dLbls>
          <c:cat>
            <c:strRef>
              <c:f>[工作簿1]Sheet1!$B$1:$C$1</c:f>
              <c:strCache>
                <c:ptCount val="2"/>
                <c:pt idx="0">
                  <c:v>取消订单</c:v>
                </c:pt>
                <c:pt idx="1">
                  <c:v>取消问题单</c:v>
                </c:pt>
              </c:strCache>
            </c:strRef>
          </c:cat>
          <c:val>
            <c:numRef>
              <c:f>[工作簿1]Sheet1!$B$3:$C$3</c:f>
              <c:numCache>
                <c:formatCode>General</c:formatCode>
                <c:ptCount val="2"/>
                <c:pt idx="0">
                  <c:v>3858</c:v>
                </c:pt>
                <c:pt idx="1">
                  <c:v>1982</c:v>
                </c:pt>
              </c:numCache>
            </c:numRef>
          </c:val>
        </c:ser>
        <c:dLbls>
          <c:showLegendKey val="0"/>
          <c:showVal val="0"/>
          <c:showCatName val="0"/>
          <c:showSerName val="0"/>
          <c:showPercent val="0"/>
          <c:showBubbleSize val="0"/>
        </c:dLbls>
        <c:gapWidth val="219"/>
        <c:overlap val="-27"/>
        <c:axId val="737396837"/>
        <c:axId val="340270854"/>
      </c:barChart>
      <c:catAx>
        <c:axId val="73739683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40270854"/>
        <c:crosses val="autoZero"/>
        <c:auto val="1"/>
        <c:lblAlgn val="ctr"/>
        <c:lblOffset val="100"/>
        <c:noMultiLvlLbl val="0"/>
      </c:catAx>
      <c:valAx>
        <c:axId val="34027085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37396837"/>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商品分类</a:t>
            </a:r>
          </a:p>
        </c:rich>
      </c:tx>
      <c:layout/>
      <c:overlay val="0"/>
      <c:spPr>
        <a:noFill/>
        <a:ln>
          <a:noFill/>
        </a:ln>
        <a:effectLst/>
      </c:spPr>
    </c:title>
    <c:autoTitleDeleted val="0"/>
    <c:plotArea>
      <c:layout/>
      <c:barChart>
        <c:barDir val="col"/>
        <c:grouping val="clustered"/>
        <c:varyColors val="0"/>
        <c:ser>
          <c:idx val="0"/>
          <c:order val="0"/>
          <c:spPr>
            <a:solidFill>
              <a:schemeClr val="accent1"/>
            </a:solidFill>
            <a:ln>
              <a:noFill/>
            </a:ln>
            <a:effectLst/>
          </c:spPr>
          <c:invertIfNegative val="0"/>
          <c:dLbls>
            <c:delete val="1"/>
          </c:dLbls>
          <c:cat>
            <c:strRef>
              <c:f>[工作簿2]Sheet1!$A$1:$A$6</c:f>
              <c:strCache>
                <c:ptCount val="6"/>
                <c:pt idx="0">
                  <c:v>礼盒</c:v>
                </c:pt>
                <c:pt idx="1">
                  <c:v>花束</c:v>
                </c:pt>
                <c:pt idx="2">
                  <c:v>11枝</c:v>
                </c:pt>
                <c:pt idx="3">
                  <c:v>19枝</c:v>
                </c:pt>
                <c:pt idx="4">
                  <c:v>红玫瑰</c:v>
                </c:pt>
                <c:pt idx="5">
                  <c:v>粉玫瑰</c:v>
                </c:pt>
              </c:strCache>
            </c:strRef>
          </c:cat>
          <c:val>
            <c:numRef>
              <c:f>[工作簿2]Sheet1!$B$1:$B$6</c:f>
              <c:numCache>
                <c:formatCode>General</c:formatCode>
                <c:ptCount val="6"/>
                <c:pt idx="0">
                  <c:v>10228</c:v>
                </c:pt>
                <c:pt idx="1">
                  <c:v>10564</c:v>
                </c:pt>
                <c:pt idx="2">
                  <c:v>11032</c:v>
                </c:pt>
                <c:pt idx="3">
                  <c:v>5824</c:v>
                </c:pt>
                <c:pt idx="4">
                  <c:v>13188</c:v>
                </c:pt>
                <c:pt idx="5">
                  <c:v>4920</c:v>
                </c:pt>
              </c:numCache>
            </c:numRef>
          </c:val>
        </c:ser>
        <c:dLbls>
          <c:showLegendKey val="0"/>
          <c:showVal val="0"/>
          <c:showCatName val="0"/>
          <c:showSerName val="0"/>
          <c:showPercent val="0"/>
          <c:showBubbleSize val="0"/>
        </c:dLbls>
        <c:gapWidth val="219"/>
        <c:overlap val="-27"/>
        <c:axId val="486879806"/>
        <c:axId val="224773415"/>
      </c:barChart>
      <c:catAx>
        <c:axId val="48687980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24773415"/>
        <c:crosses val="autoZero"/>
        <c:auto val="1"/>
        <c:lblAlgn val="ctr"/>
        <c:lblOffset val="100"/>
        <c:noMultiLvlLbl val="0"/>
      </c:catAx>
      <c:valAx>
        <c:axId val="2247734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86879806"/>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srcRect t="39691" b="-1"/>
          <a:stretch>
            <a:fillRect/>
          </a:stretch>
        </p:blipFill>
        <p:spPr>
          <a:xfrm rot="5400000">
            <a:off x="3566032" y="-1738819"/>
            <a:ext cx="6887149" cy="1036478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cstate="print"/>
          <a:stretch>
            <a:fillRect/>
          </a:stretch>
        </p:blipFill>
        <p:spPr>
          <a:xfrm rot="10800000" flipH="1">
            <a:off x="-185004" y="-1408908"/>
            <a:ext cx="6187501" cy="3982500"/>
          </a:xfrm>
          <a:prstGeom prst="rect">
            <a:avLst/>
          </a:prstGeom>
        </p:spPr>
      </p:pic>
      <p:cxnSp>
        <p:nvCxnSpPr>
          <p:cNvPr id="11" name="直接连接符 10"/>
          <p:cNvCxnSpPr/>
          <p:nvPr userDrawn="1"/>
        </p:nvCxnSpPr>
        <p:spPr>
          <a:xfrm>
            <a:off x="275771" y="275772"/>
            <a:ext cx="1567543"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451428" y="928915"/>
            <a:ext cx="2714172"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sz="quarter" idx="10" hasCustomPrompt="1"/>
          </p:nvPr>
        </p:nvSpPr>
        <p:spPr>
          <a:xfrm>
            <a:off x="368300" y="400660"/>
            <a:ext cx="3175000" cy="461962"/>
          </a:xfrm>
          <a:prstGeom prst="rect">
            <a:avLst/>
          </a:prstGeom>
        </p:spPr>
        <p:txBody>
          <a:bodyPr/>
          <a:lstStyle>
            <a:lvl1pPr marL="0" indent="0">
              <a:buNone/>
              <a:defRPr b="1">
                <a:solidFill>
                  <a:schemeClr val="bg1"/>
                </a:solidFill>
              </a:defRPr>
            </a:lvl1pPr>
          </a:lstStyle>
          <a:p>
            <a:pPr lvl="0"/>
            <a:r>
              <a:rPr lang="zh-CN" altLang="en-US" dirty="0" smtClean="0"/>
              <a:t>点击此处添加标题</a:t>
            </a:r>
            <a:endParaRPr lang="zh-CN" altLang="en-US" dirty="0"/>
          </a:p>
        </p:txBody>
      </p:sp>
      <p:sp>
        <p:nvSpPr>
          <p:cNvPr id="5" name="文本占位符 4"/>
          <p:cNvSpPr>
            <a:spLocks noGrp="1"/>
          </p:cNvSpPr>
          <p:nvPr>
            <p:ph type="body" sz="quarter" idx="11" hasCustomPrompt="1"/>
          </p:nvPr>
        </p:nvSpPr>
        <p:spPr>
          <a:xfrm>
            <a:off x="1451428" y="995209"/>
            <a:ext cx="2374900" cy="328485"/>
          </a:xfrm>
          <a:prstGeom prst="rect">
            <a:avLst/>
          </a:prstGeom>
        </p:spPr>
        <p:txBody>
          <a:bodyPr/>
          <a:lstStyle>
            <a:lvl1pPr marL="0" indent="0">
              <a:buNone/>
              <a:defRPr sz="1800" b="1" baseline="0"/>
            </a:lvl1pPr>
          </a:lstStyle>
          <a:p>
            <a:pPr lvl="0"/>
            <a:r>
              <a:rPr lang="en-US" altLang="zh-CN" dirty="0" smtClean="0"/>
              <a:t>ADD YOUR TITLE HERE</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11250" b="22500"/>
          <a:stretch>
            <a:fillRect/>
          </a:stretch>
        </p:blipFill>
        <p:spPr>
          <a:xfrm>
            <a:off x="0" y="0"/>
            <a:ext cx="12192000" cy="4038600"/>
          </a:xfrm>
          <a:prstGeom prst="rect">
            <a:avLst/>
          </a:prstGeom>
        </p:spPr>
      </p:pic>
      <p:pic>
        <p:nvPicPr>
          <p:cNvPr id="8" name="图片 7"/>
          <p:cNvPicPr>
            <a:picLocks noChangeAspect="1"/>
          </p:cNvPicPr>
          <p:nvPr userDrawn="1"/>
        </p:nvPicPr>
        <p:blipFill>
          <a:blip r:embed="rId3" cstate="print"/>
          <a:stretch>
            <a:fillRect/>
          </a:stretch>
        </p:blipFill>
        <p:spPr>
          <a:xfrm rot="10800000" flipH="1">
            <a:off x="-185004" y="-1408908"/>
            <a:ext cx="6187501" cy="3982500"/>
          </a:xfrm>
          <a:prstGeom prst="rect">
            <a:avLst/>
          </a:prstGeom>
        </p:spPr>
      </p:pic>
      <p:cxnSp>
        <p:nvCxnSpPr>
          <p:cNvPr id="9" name="直接连接符 8"/>
          <p:cNvCxnSpPr/>
          <p:nvPr userDrawn="1"/>
        </p:nvCxnSpPr>
        <p:spPr>
          <a:xfrm>
            <a:off x="275771" y="275772"/>
            <a:ext cx="1567543"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1451428" y="928915"/>
            <a:ext cx="2714172"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占位符 2"/>
          <p:cNvSpPr>
            <a:spLocks noGrp="1"/>
          </p:cNvSpPr>
          <p:nvPr>
            <p:ph type="body" sz="quarter" idx="10" hasCustomPrompt="1"/>
          </p:nvPr>
        </p:nvSpPr>
        <p:spPr>
          <a:xfrm>
            <a:off x="368300" y="400660"/>
            <a:ext cx="3175000" cy="461962"/>
          </a:xfrm>
          <a:prstGeom prst="rect">
            <a:avLst/>
          </a:prstGeom>
        </p:spPr>
        <p:txBody>
          <a:bodyPr/>
          <a:lstStyle>
            <a:lvl1pPr marL="0" indent="0">
              <a:buNone/>
              <a:defRPr b="1">
                <a:solidFill>
                  <a:schemeClr val="bg1"/>
                </a:solidFill>
              </a:defRPr>
            </a:lvl1pPr>
          </a:lstStyle>
          <a:p>
            <a:pPr lvl="0"/>
            <a:r>
              <a:rPr lang="zh-CN" altLang="en-US" dirty="0" smtClean="0"/>
              <a:t>点击此处添加标题</a:t>
            </a:r>
            <a:endParaRPr lang="zh-CN" altLang="en-US" dirty="0"/>
          </a:p>
        </p:txBody>
      </p:sp>
      <p:sp>
        <p:nvSpPr>
          <p:cNvPr id="11" name="文本占位符 4"/>
          <p:cNvSpPr>
            <a:spLocks noGrp="1"/>
          </p:cNvSpPr>
          <p:nvPr>
            <p:ph type="body" sz="quarter" idx="11" hasCustomPrompt="1"/>
          </p:nvPr>
        </p:nvSpPr>
        <p:spPr>
          <a:xfrm>
            <a:off x="1451428" y="995209"/>
            <a:ext cx="2374900" cy="328485"/>
          </a:xfrm>
          <a:prstGeom prst="rect">
            <a:avLst/>
          </a:prstGeom>
        </p:spPr>
        <p:txBody>
          <a:bodyPr/>
          <a:lstStyle>
            <a:lvl1pPr marL="0" indent="0">
              <a:buNone/>
              <a:defRPr sz="1800" b="1" baseline="0"/>
            </a:lvl1pPr>
          </a:lstStyle>
          <a:p>
            <a:pPr lvl="0"/>
            <a:r>
              <a:rPr lang="en-US" altLang="zh-CN" dirty="0" smtClean="0"/>
              <a:t>ADD YOUR TITLE HERE</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37500"/>
          <a:stretch>
            <a:fillRect/>
          </a:stretch>
        </p:blipFill>
        <p:spPr>
          <a:xfrm>
            <a:off x="0" y="0"/>
            <a:ext cx="8572500" cy="6858000"/>
          </a:xfrm>
          <a:prstGeom prst="trapezoid">
            <a:avLst/>
          </a:prstGeom>
        </p:spPr>
      </p:pic>
      <p:sp>
        <p:nvSpPr>
          <p:cNvPr id="12" name="等腰三角形 11"/>
          <p:cNvSpPr/>
          <p:nvPr userDrawn="1"/>
        </p:nvSpPr>
        <p:spPr>
          <a:xfrm rot="10800000">
            <a:off x="0" y="0"/>
            <a:ext cx="2171700" cy="6858000"/>
          </a:xfrm>
          <a:prstGeom prst="triangle">
            <a:avLst>
              <a:gd name="adj" fmla="val 100000"/>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nvSpPr>
        <p:spPr>
          <a:xfrm rot="10800000">
            <a:off x="0" y="0"/>
            <a:ext cx="2370852" cy="6858000"/>
          </a:xfrm>
          <a:prstGeom prst="triangle">
            <a:avLst>
              <a:gd name="adj" fmla="val 100000"/>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a:blip r:embed="rId3" cstate="print"/>
          <a:stretch>
            <a:fillRect/>
          </a:stretch>
        </p:blipFill>
        <p:spPr>
          <a:xfrm rot="10800000" flipH="1">
            <a:off x="-185004" y="-1408908"/>
            <a:ext cx="6187501" cy="3982500"/>
          </a:xfrm>
          <a:prstGeom prst="rect">
            <a:avLst/>
          </a:prstGeom>
        </p:spPr>
      </p:pic>
      <p:cxnSp>
        <p:nvCxnSpPr>
          <p:cNvPr id="8" name="直接连接符 7"/>
          <p:cNvCxnSpPr/>
          <p:nvPr userDrawn="1"/>
        </p:nvCxnSpPr>
        <p:spPr>
          <a:xfrm>
            <a:off x="275771" y="275772"/>
            <a:ext cx="1567543"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451428" y="928915"/>
            <a:ext cx="2714172"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占位符 2"/>
          <p:cNvSpPr>
            <a:spLocks noGrp="1"/>
          </p:cNvSpPr>
          <p:nvPr>
            <p:ph type="body" sz="quarter" idx="10" hasCustomPrompt="1"/>
          </p:nvPr>
        </p:nvSpPr>
        <p:spPr>
          <a:xfrm>
            <a:off x="368300" y="400660"/>
            <a:ext cx="3175000" cy="461962"/>
          </a:xfrm>
          <a:prstGeom prst="rect">
            <a:avLst/>
          </a:prstGeom>
        </p:spPr>
        <p:txBody>
          <a:bodyPr/>
          <a:lstStyle>
            <a:lvl1pPr marL="0" indent="0">
              <a:buNone/>
              <a:defRPr b="1">
                <a:solidFill>
                  <a:schemeClr val="bg1"/>
                </a:solidFill>
              </a:defRPr>
            </a:lvl1pPr>
          </a:lstStyle>
          <a:p>
            <a:pPr lvl="0"/>
            <a:r>
              <a:rPr lang="zh-CN" altLang="en-US" dirty="0" smtClean="0"/>
              <a:t>点击此处添加标题</a:t>
            </a:r>
            <a:endParaRPr lang="zh-CN" altLang="en-US" dirty="0"/>
          </a:p>
        </p:txBody>
      </p:sp>
      <p:sp>
        <p:nvSpPr>
          <p:cNvPr id="13" name="文本占位符 4"/>
          <p:cNvSpPr>
            <a:spLocks noGrp="1"/>
          </p:cNvSpPr>
          <p:nvPr>
            <p:ph type="body" sz="quarter" idx="11" hasCustomPrompt="1"/>
          </p:nvPr>
        </p:nvSpPr>
        <p:spPr>
          <a:xfrm>
            <a:off x="1451428" y="995209"/>
            <a:ext cx="2374900" cy="328485"/>
          </a:xfrm>
          <a:prstGeom prst="rect">
            <a:avLst/>
          </a:prstGeom>
        </p:spPr>
        <p:txBody>
          <a:bodyPr/>
          <a:lstStyle>
            <a:lvl1pPr marL="0" indent="0">
              <a:buNone/>
              <a:defRPr sz="1800" b="1" baseline="0"/>
            </a:lvl1pPr>
          </a:lstStyle>
          <a:p>
            <a:pPr lvl="0"/>
            <a:r>
              <a:rPr lang="en-US" altLang="zh-CN" dirty="0" smtClean="0"/>
              <a:t>ADD YOUR TITLE HERE</a:t>
            </a:r>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chart" Target="../charts/chart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hart" Target="../charts/chart2.xml"/><Relationship Id="rId1"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hart" Target="../charts/chart4.xml"/><Relationship Id="rId1"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stretch>
            <a:fillRect/>
          </a:stretch>
        </p:blipFill>
        <p:spPr>
          <a:xfrm>
            <a:off x="4289845" y="1505503"/>
            <a:ext cx="3318750" cy="3847500"/>
          </a:xfrm>
          <a:prstGeom prst="rect">
            <a:avLst/>
          </a:prstGeom>
        </p:spPr>
      </p:pic>
      <p:sp>
        <p:nvSpPr>
          <p:cNvPr id="2" name="文本框 1"/>
          <p:cNvSpPr txBox="1"/>
          <p:nvPr/>
        </p:nvSpPr>
        <p:spPr>
          <a:xfrm>
            <a:off x="4864888" y="3167643"/>
            <a:ext cx="2824669" cy="521970"/>
          </a:xfrm>
          <a:prstGeom prst="rect">
            <a:avLst/>
          </a:prstGeom>
          <a:noFill/>
        </p:spPr>
        <p:txBody>
          <a:bodyPr wrap="square" rtlCol="0">
            <a:spAutoFit/>
          </a:bodyPr>
          <a:lstStyle/>
          <a:p>
            <a:r>
              <a:rPr lang="zh-CN" altLang="en-US" sz="2800" b="1" dirty="0"/>
              <a:t>花生活七夕</a:t>
            </a:r>
            <a:endParaRPr lang="zh-CN" altLang="en-US" sz="2800" b="1" dirty="0"/>
          </a:p>
        </p:txBody>
      </p:sp>
      <p:cxnSp>
        <p:nvCxnSpPr>
          <p:cNvPr id="7" name="直接连接符 6"/>
          <p:cNvCxnSpPr/>
          <p:nvPr/>
        </p:nvCxnSpPr>
        <p:spPr>
          <a:xfrm>
            <a:off x="4165917" y="5570855"/>
            <a:ext cx="35236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605619" y="1320839"/>
            <a:ext cx="2687202" cy="369328"/>
          </a:xfrm>
          <a:prstGeom prst="rect">
            <a:avLst/>
          </a:prstGeom>
          <a:noFill/>
        </p:spPr>
        <p:txBody>
          <a:bodyPr wrap="none" lIns="91436" tIns="45718" rIns="91436" bIns="45718" rtlCol="0">
            <a:spAutoFit/>
          </a:bodyPr>
          <a:lstStyle/>
          <a:p>
            <a:r>
              <a:rPr kumimoji="1" lang="en-US" altLang="zh-CN" b="1" dirty="0"/>
              <a:t>PRESENTED</a:t>
            </a:r>
            <a:r>
              <a:rPr kumimoji="1" lang="zh-CN" altLang="en-US" b="1" dirty="0"/>
              <a:t> </a:t>
            </a:r>
            <a:r>
              <a:rPr kumimoji="1" lang="en-US" altLang="zh-CN" b="1" dirty="0"/>
              <a:t>BY</a:t>
            </a:r>
            <a:r>
              <a:rPr kumimoji="1" lang="zh-CN" altLang="en-US" b="1" dirty="0"/>
              <a:t> </a:t>
            </a:r>
            <a:r>
              <a:rPr kumimoji="1" lang="en-US" altLang="zh-CN" b="1" dirty="0" err="1" smtClean="0"/>
              <a:t>OfficePLUS</a:t>
            </a:r>
            <a:endParaRPr kumimoji="1" lang="zh-CN" altLang="en-US" b="1"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0200" y="361950"/>
            <a:ext cx="2454275" cy="521970"/>
          </a:xfrm>
          <a:prstGeom prst="rect">
            <a:avLst/>
          </a:prstGeom>
          <a:noFill/>
        </p:spPr>
        <p:txBody>
          <a:bodyPr wrap="square" rtlCol="0">
            <a:spAutoFit/>
          </a:bodyPr>
          <a:lstStyle/>
          <a:p>
            <a:r>
              <a:rPr lang="zh-CN" altLang="en-US" sz="2800" b="1" dirty="0">
                <a:solidFill>
                  <a:schemeClr val="bg1"/>
                </a:solidFill>
              </a:rPr>
              <a:t>商品分类排序</a:t>
            </a:r>
            <a:endParaRPr lang="zh-CN" altLang="en-US" sz="2800" b="1" dirty="0">
              <a:solidFill>
                <a:schemeClr val="bg1"/>
              </a:solidFill>
            </a:endParaRPr>
          </a:p>
        </p:txBody>
      </p:sp>
      <p:sp>
        <p:nvSpPr>
          <p:cNvPr id="3" name="文本框 2"/>
          <p:cNvSpPr txBox="1"/>
          <p:nvPr/>
        </p:nvSpPr>
        <p:spPr>
          <a:xfrm>
            <a:off x="1400631" y="943429"/>
            <a:ext cx="2561770" cy="369332"/>
          </a:xfrm>
          <a:prstGeom prst="rect">
            <a:avLst/>
          </a:prstGeom>
          <a:noFill/>
        </p:spPr>
        <p:txBody>
          <a:bodyPr wrap="square" rtlCol="0">
            <a:spAutoFit/>
          </a:bodyPr>
          <a:lstStyle/>
          <a:p>
            <a:r>
              <a:rPr lang="en-US" altLang="zh-CN" b="1" dirty="0" smtClean="0"/>
              <a:t>ADD YOUR TETLE HERE</a:t>
            </a:r>
            <a:endParaRPr lang="zh-CN" altLang="en-US" b="1" dirty="0"/>
          </a:p>
        </p:txBody>
      </p:sp>
      <p:sp>
        <p:nvSpPr>
          <p:cNvPr id="4" name="圆角矩形 3"/>
          <p:cNvSpPr/>
          <p:nvPr/>
        </p:nvSpPr>
        <p:spPr>
          <a:xfrm>
            <a:off x="862200" y="1905485"/>
            <a:ext cx="1525517" cy="582867"/>
          </a:xfrm>
          <a:prstGeom prst="roundRect">
            <a:avLst>
              <a:gd name="adj" fmla="val 7843"/>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rtlCol="0" anchor="ctr"/>
          <a:lstStyle/>
          <a:p>
            <a:pPr algn="ctr" defTabSz="685800"/>
            <a:r>
              <a:rPr lang="zh-CN" altLang="en-US" sz="1600" dirty="0">
                <a:solidFill>
                  <a:schemeClr val="bg1"/>
                </a:solidFill>
                <a:sym typeface="+mn-ea"/>
              </a:rPr>
              <a:t>约惠七夕11枝</a:t>
            </a:r>
            <a:endParaRPr lang="zh-CN" altLang="en-US" sz="1600" dirty="0">
              <a:solidFill>
                <a:schemeClr val="bg1"/>
              </a:solidFill>
              <a:sym typeface="+mn-ea"/>
            </a:endParaRPr>
          </a:p>
        </p:txBody>
      </p:sp>
      <p:sp>
        <p:nvSpPr>
          <p:cNvPr id="5" name="圆角矩形 4"/>
          <p:cNvSpPr/>
          <p:nvPr/>
        </p:nvSpPr>
        <p:spPr>
          <a:xfrm>
            <a:off x="862200" y="3212484"/>
            <a:ext cx="1525517" cy="582867"/>
          </a:xfrm>
          <a:prstGeom prst="roundRect">
            <a:avLst>
              <a:gd name="adj" fmla="val 784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rtlCol="0" anchor="ctr"/>
          <a:lstStyle/>
          <a:p>
            <a:pPr algn="ctr" defTabSz="685800"/>
            <a:r>
              <a:rPr lang="zh-CN" altLang="en-US" sz="1600" dirty="0">
                <a:solidFill>
                  <a:schemeClr val="bg1"/>
                </a:solidFill>
                <a:sym typeface="+mn-ea"/>
              </a:rPr>
              <a:t>约惠七夕19枝</a:t>
            </a:r>
            <a:endParaRPr lang="zh-CN" altLang="en-US" sz="1600" dirty="0">
              <a:solidFill>
                <a:schemeClr val="bg1"/>
              </a:solidFill>
              <a:sym typeface="+mn-ea"/>
            </a:endParaRPr>
          </a:p>
        </p:txBody>
      </p:sp>
      <p:sp>
        <p:nvSpPr>
          <p:cNvPr id="6" name="圆角矩形 5"/>
          <p:cNvSpPr/>
          <p:nvPr/>
        </p:nvSpPr>
        <p:spPr>
          <a:xfrm>
            <a:off x="862200" y="4413424"/>
            <a:ext cx="1525517" cy="582867"/>
          </a:xfrm>
          <a:prstGeom prst="roundRect">
            <a:avLst>
              <a:gd name="adj" fmla="val 784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rtlCol="0" anchor="ctr"/>
          <a:lstStyle/>
          <a:p>
            <a:pPr algn="ctr" defTabSz="685800"/>
            <a:r>
              <a:rPr lang="zh-CN" altLang="en-US" sz="1600" dirty="0">
                <a:solidFill>
                  <a:schemeClr val="bg1"/>
                </a:solidFill>
                <a:sym typeface="+mn-ea"/>
              </a:rPr>
              <a:t>店长推荐づ</a:t>
            </a:r>
            <a:endParaRPr lang="zh-CN" altLang="en-US" sz="1600" dirty="0">
              <a:solidFill>
                <a:schemeClr val="bg1"/>
              </a:solidFill>
              <a:sym typeface="+mn-ea"/>
            </a:endParaRPr>
          </a:p>
        </p:txBody>
      </p:sp>
      <p:sp>
        <p:nvSpPr>
          <p:cNvPr id="7" name="圆角矩形 6"/>
          <p:cNvSpPr/>
          <p:nvPr/>
        </p:nvSpPr>
        <p:spPr>
          <a:xfrm>
            <a:off x="862200" y="5689506"/>
            <a:ext cx="1525517" cy="582867"/>
          </a:xfrm>
          <a:prstGeom prst="roundRect">
            <a:avLst>
              <a:gd name="adj" fmla="val 784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rtlCol="0" anchor="ctr"/>
          <a:lstStyle/>
          <a:p>
            <a:pPr algn="ctr" defTabSz="685800"/>
            <a:r>
              <a:rPr lang="zh-CN" altLang="en-US" sz="1600" dirty="0">
                <a:solidFill>
                  <a:schemeClr val="bg1"/>
                </a:solidFill>
                <a:sym typeface="+mn-ea"/>
              </a:rPr>
              <a:t>活动专区づ</a:t>
            </a:r>
            <a:endParaRPr lang="zh-CN" altLang="en-US" sz="1600" dirty="0">
              <a:solidFill>
                <a:schemeClr val="bg1"/>
              </a:solidFill>
              <a:sym typeface="+mn-ea"/>
            </a:endParaRPr>
          </a:p>
        </p:txBody>
      </p:sp>
      <p:cxnSp>
        <p:nvCxnSpPr>
          <p:cNvPr id="8" name="直接连接符 7"/>
          <p:cNvCxnSpPr>
            <a:stCxn id="4" idx="2"/>
            <a:endCxn id="5" idx="0"/>
          </p:cNvCxnSpPr>
          <p:nvPr/>
        </p:nvCxnSpPr>
        <p:spPr>
          <a:xfrm>
            <a:off x="1624959" y="2488352"/>
            <a:ext cx="0" cy="724132"/>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2"/>
          </p:cNvCxnSpPr>
          <p:nvPr/>
        </p:nvCxnSpPr>
        <p:spPr>
          <a:xfrm>
            <a:off x="1624959" y="3795351"/>
            <a:ext cx="0" cy="63467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6" idx="2"/>
          </p:cNvCxnSpPr>
          <p:nvPr/>
        </p:nvCxnSpPr>
        <p:spPr>
          <a:xfrm>
            <a:off x="1624959" y="4996291"/>
            <a:ext cx="0" cy="709812"/>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2049780" y="2895600"/>
            <a:ext cx="1868805" cy="12065"/>
          </a:xfrm>
          <a:prstGeom prst="line">
            <a:avLst/>
          </a:prstGeom>
          <a:ln w="28575">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675601" y="1847646"/>
            <a:ext cx="1192530" cy="697865"/>
          </a:xfrm>
          <a:prstGeom prst="rect">
            <a:avLst/>
          </a:prstGeom>
          <a:noFill/>
        </p:spPr>
        <p:txBody>
          <a:bodyPr wrap="none" lIns="68570" tIns="34289" rIns="68570" bIns="34289" rtlCol="0">
            <a:spAutoFit/>
          </a:bodyPr>
          <a:lstStyle/>
          <a:p>
            <a:pPr defTabSz="685800"/>
            <a:r>
              <a:rPr lang="en-US" sz="4100" b="1" dirty="0">
                <a:solidFill>
                  <a:schemeClr val="tx2"/>
                </a:solidFill>
                <a:latin typeface="Calibri" panose="020F0502020204030204"/>
                <a:ea typeface="SimSun" panose="02010600030101010101" pitchFamily="2" charset="-122"/>
              </a:rPr>
              <a:t>6838</a:t>
            </a:r>
            <a:endParaRPr lang="en-US" sz="4100" b="1" dirty="0">
              <a:solidFill>
                <a:schemeClr val="tx2"/>
              </a:solidFill>
              <a:latin typeface="Calibri" panose="020F0502020204030204"/>
              <a:ea typeface="SimSun" panose="02010600030101010101" pitchFamily="2" charset="-122"/>
            </a:endParaRPr>
          </a:p>
        </p:txBody>
      </p:sp>
      <p:sp>
        <p:nvSpPr>
          <p:cNvPr id="15" name="文本框 14"/>
          <p:cNvSpPr txBox="1"/>
          <p:nvPr/>
        </p:nvSpPr>
        <p:spPr>
          <a:xfrm>
            <a:off x="2675601" y="3154774"/>
            <a:ext cx="1192530" cy="697865"/>
          </a:xfrm>
          <a:prstGeom prst="rect">
            <a:avLst/>
          </a:prstGeom>
          <a:noFill/>
        </p:spPr>
        <p:txBody>
          <a:bodyPr wrap="none" lIns="68570" tIns="34289" rIns="68570" bIns="34289" rtlCol="0">
            <a:spAutoFit/>
          </a:bodyPr>
          <a:lstStyle/>
          <a:p>
            <a:pPr defTabSz="685800"/>
            <a:r>
              <a:rPr lang="en-US" altLang="zh-CN" sz="4100" b="1" dirty="0">
                <a:solidFill>
                  <a:schemeClr val="accent2"/>
                </a:solidFill>
                <a:latin typeface="Calibri" panose="020F0502020204030204"/>
                <a:ea typeface="SimSun" panose="02010600030101010101" pitchFamily="2" charset="-122"/>
              </a:rPr>
              <a:t>4803</a:t>
            </a:r>
            <a:endParaRPr lang="zh-CN" altLang="en-US" sz="4100" b="1" dirty="0">
              <a:solidFill>
                <a:schemeClr val="accent2"/>
              </a:solidFill>
              <a:latin typeface="Calibri" panose="020F0502020204030204"/>
              <a:ea typeface="SimSun" panose="02010600030101010101" pitchFamily="2" charset="-122"/>
            </a:endParaRPr>
          </a:p>
        </p:txBody>
      </p:sp>
      <p:sp>
        <p:nvSpPr>
          <p:cNvPr id="16" name="文本框 15"/>
          <p:cNvSpPr txBox="1"/>
          <p:nvPr/>
        </p:nvSpPr>
        <p:spPr>
          <a:xfrm>
            <a:off x="2675601" y="4356207"/>
            <a:ext cx="1192530" cy="697865"/>
          </a:xfrm>
          <a:prstGeom prst="rect">
            <a:avLst/>
          </a:prstGeom>
          <a:noFill/>
        </p:spPr>
        <p:txBody>
          <a:bodyPr wrap="none" lIns="68570" tIns="34289" rIns="68570" bIns="34289" rtlCol="0">
            <a:spAutoFit/>
          </a:bodyPr>
          <a:lstStyle/>
          <a:p>
            <a:pPr defTabSz="685800"/>
            <a:r>
              <a:rPr lang="en-US" sz="4100" b="1" dirty="0">
                <a:solidFill>
                  <a:schemeClr val="accent3"/>
                </a:solidFill>
                <a:latin typeface="Calibri" panose="020F0502020204030204"/>
                <a:ea typeface="SimSun" panose="02010600030101010101" pitchFamily="2" charset="-122"/>
              </a:rPr>
              <a:t>2128</a:t>
            </a:r>
            <a:endParaRPr lang="en-US" sz="4100" b="1" dirty="0">
              <a:solidFill>
                <a:schemeClr val="accent3"/>
              </a:solidFill>
              <a:latin typeface="Calibri" panose="020F0502020204030204"/>
              <a:ea typeface="SimSun" panose="02010600030101010101" pitchFamily="2" charset="-122"/>
            </a:endParaRPr>
          </a:p>
        </p:txBody>
      </p:sp>
      <p:sp>
        <p:nvSpPr>
          <p:cNvPr id="17" name="文本框 16"/>
          <p:cNvSpPr txBox="1"/>
          <p:nvPr/>
        </p:nvSpPr>
        <p:spPr>
          <a:xfrm>
            <a:off x="2675601" y="5632622"/>
            <a:ext cx="1192530" cy="697865"/>
          </a:xfrm>
          <a:prstGeom prst="rect">
            <a:avLst/>
          </a:prstGeom>
          <a:noFill/>
        </p:spPr>
        <p:txBody>
          <a:bodyPr wrap="none" lIns="68570" tIns="34289" rIns="68570" bIns="34289" rtlCol="0">
            <a:spAutoFit/>
          </a:bodyPr>
          <a:lstStyle/>
          <a:p>
            <a:pPr defTabSz="685800"/>
            <a:r>
              <a:rPr lang="en-US" sz="4100" b="1" dirty="0">
                <a:solidFill>
                  <a:schemeClr val="accent4"/>
                </a:solidFill>
                <a:latin typeface="Calibri" panose="020F0502020204030204"/>
                <a:ea typeface="SimSun" panose="02010600030101010101" pitchFamily="2" charset="-122"/>
              </a:rPr>
              <a:t>1960</a:t>
            </a:r>
            <a:endParaRPr lang="en-US" sz="4100" b="1" dirty="0">
              <a:solidFill>
                <a:schemeClr val="accent4"/>
              </a:solidFill>
              <a:latin typeface="Calibri" panose="020F0502020204030204"/>
              <a:ea typeface="SimSun" panose="02010600030101010101" pitchFamily="2" charset="-122"/>
            </a:endParaRPr>
          </a:p>
        </p:txBody>
      </p:sp>
      <p:sp>
        <p:nvSpPr>
          <p:cNvPr id="19" name="矩形 18"/>
          <p:cNvSpPr/>
          <p:nvPr/>
        </p:nvSpPr>
        <p:spPr>
          <a:xfrm>
            <a:off x="4995545" y="2545715"/>
            <a:ext cx="723265" cy="467360"/>
          </a:xfrm>
          <a:prstGeom prst="rect">
            <a:avLst/>
          </a:prstGeom>
        </p:spPr>
        <p:style>
          <a:lnRef idx="2">
            <a:schemeClr val="accent3"/>
          </a:lnRef>
          <a:fillRef idx="1">
            <a:schemeClr val="lt1"/>
          </a:fillRef>
          <a:effectRef idx="0">
            <a:schemeClr val="accent3"/>
          </a:effectRef>
          <a:fontRef idx="minor">
            <a:schemeClr val="dk1"/>
          </a:fontRef>
        </p:style>
        <p:txBody>
          <a:bodyPr wrap="square" lIns="68570" tIns="34289" rIns="68570" bIns="34289">
            <a:spAutoFit/>
          </a:bodyPr>
          <a:lstStyle/>
          <a:p>
            <a:pPr lvl="0" defTabSz="685800">
              <a:lnSpc>
                <a:spcPct val="130000"/>
              </a:lnSpc>
            </a:pPr>
            <a:r>
              <a:rPr lang="zh-CN" altLang="en-US" sz="2000" dirty="0">
                <a:solidFill>
                  <a:srgbClr val="FF0000"/>
                </a:solidFill>
                <a:effectLst/>
              </a:rPr>
              <a:t>礼盒</a:t>
            </a:r>
            <a:endParaRPr lang="zh-CN" altLang="en-US" sz="2000" dirty="0">
              <a:solidFill>
                <a:srgbClr val="FF0000"/>
              </a:solidFill>
              <a:effectLst/>
            </a:endParaRPr>
          </a:p>
        </p:txBody>
      </p:sp>
      <p:sp>
        <p:nvSpPr>
          <p:cNvPr id="24" name="矩形 23"/>
          <p:cNvSpPr/>
          <p:nvPr/>
        </p:nvSpPr>
        <p:spPr>
          <a:xfrm>
            <a:off x="4995545" y="3079750"/>
            <a:ext cx="1075690" cy="426720"/>
          </a:xfrm>
          <a:prstGeom prst="rect">
            <a:avLst/>
          </a:prstGeom>
        </p:spPr>
        <p:style>
          <a:lnRef idx="2">
            <a:schemeClr val="accent3"/>
          </a:lnRef>
          <a:fillRef idx="1">
            <a:schemeClr val="lt1"/>
          </a:fillRef>
          <a:effectRef idx="0">
            <a:schemeClr val="accent3"/>
          </a:effectRef>
          <a:fontRef idx="minor">
            <a:schemeClr val="dk1"/>
          </a:fontRef>
        </p:style>
        <p:txBody>
          <a:bodyPr wrap="square" lIns="68570" tIns="34289" rIns="68570" bIns="34289">
            <a:spAutoFit/>
          </a:bodyPr>
          <a:lstStyle/>
          <a:p>
            <a:pPr marL="257175" indent="-257175" defTabSz="685800">
              <a:lnSpc>
                <a:spcPct val="130000"/>
              </a:lnSpc>
              <a:buClr>
                <a:prstClr val="white">
                  <a:lumMod val="65000"/>
                </a:prstClr>
              </a:buClr>
              <a:buFont typeface="Wingdings" panose="05000000000000000000" pitchFamily="2" charset="2"/>
              <a:buChar char="l"/>
            </a:pPr>
            <a:r>
              <a:rPr lang="en-US" altLang="zh-CN" dirty="0">
                <a:solidFill>
                  <a:prstClr val="black">
                    <a:lumMod val="85000"/>
                    <a:lumOff val="15000"/>
                  </a:prstClr>
                </a:solidFill>
                <a:latin typeface="Calibri" panose="020F0502020204030204"/>
                <a:ea typeface="SimSun" panose="02010600030101010101" pitchFamily="2" charset="-122"/>
              </a:rPr>
              <a:t>10228</a:t>
            </a:r>
            <a:endParaRPr lang="en-US" altLang="zh-CN" dirty="0">
              <a:solidFill>
                <a:prstClr val="black">
                  <a:lumMod val="85000"/>
                  <a:lumOff val="15000"/>
                </a:prstClr>
              </a:solidFill>
              <a:latin typeface="Calibri" panose="020F0502020204030204"/>
              <a:ea typeface="SimSun" panose="02010600030101010101" pitchFamily="2" charset="-122"/>
            </a:endParaRPr>
          </a:p>
        </p:txBody>
      </p:sp>
      <p:cxnSp>
        <p:nvCxnSpPr>
          <p:cNvPr id="26" name="直接连接符 25"/>
          <p:cNvCxnSpPr/>
          <p:nvPr/>
        </p:nvCxnSpPr>
        <p:spPr>
          <a:xfrm flipH="1">
            <a:off x="2093595" y="4106545"/>
            <a:ext cx="1868805" cy="12065"/>
          </a:xfrm>
          <a:prstGeom prst="line">
            <a:avLst/>
          </a:prstGeom>
          <a:ln w="28575">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093595" y="5344795"/>
            <a:ext cx="1868805" cy="12065"/>
          </a:xfrm>
          <a:prstGeom prst="line">
            <a:avLst/>
          </a:prstGeom>
          <a:ln w="28575">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6267450" y="2545715"/>
            <a:ext cx="723265" cy="467360"/>
          </a:xfrm>
          <a:prstGeom prst="rect">
            <a:avLst/>
          </a:prstGeom>
        </p:spPr>
        <p:style>
          <a:lnRef idx="2">
            <a:schemeClr val="accent3"/>
          </a:lnRef>
          <a:fillRef idx="1">
            <a:schemeClr val="lt1"/>
          </a:fillRef>
          <a:effectRef idx="0">
            <a:schemeClr val="accent3"/>
          </a:effectRef>
          <a:fontRef idx="minor">
            <a:schemeClr val="dk1"/>
          </a:fontRef>
        </p:style>
        <p:txBody>
          <a:bodyPr wrap="square" lIns="68570" tIns="34289" rIns="68570" bIns="34289">
            <a:spAutoFit/>
          </a:bodyPr>
          <a:p>
            <a:pPr lvl="0" defTabSz="685800">
              <a:lnSpc>
                <a:spcPct val="130000"/>
              </a:lnSpc>
            </a:pPr>
            <a:r>
              <a:rPr lang="zh-CN" altLang="en-US" sz="2000" dirty="0">
                <a:solidFill>
                  <a:srgbClr val="FF0000"/>
                </a:solidFill>
                <a:effectLst/>
              </a:rPr>
              <a:t>花束</a:t>
            </a:r>
            <a:endParaRPr lang="zh-CN" altLang="en-US" sz="2000" dirty="0">
              <a:solidFill>
                <a:srgbClr val="FF0000"/>
              </a:solidFill>
              <a:effectLst/>
            </a:endParaRPr>
          </a:p>
        </p:txBody>
      </p:sp>
      <p:sp>
        <p:nvSpPr>
          <p:cNvPr id="33" name="矩形 32"/>
          <p:cNvSpPr/>
          <p:nvPr/>
        </p:nvSpPr>
        <p:spPr>
          <a:xfrm>
            <a:off x="6267450" y="3079750"/>
            <a:ext cx="1068070" cy="426720"/>
          </a:xfrm>
          <a:prstGeom prst="rect">
            <a:avLst/>
          </a:prstGeom>
        </p:spPr>
        <p:style>
          <a:lnRef idx="2">
            <a:schemeClr val="accent3"/>
          </a:lnRef>
          <a:fillRef idx="1">
            <a:schemeClr val="lt1"/>
          </a:fillRef>
          <a:effectRef idx="0">
            <a:schemeClr val="accent3"/>
          </a:effectRef>
          <a:fontRef idx="minor">
            <a:schemeClr val="dk1"/>
          </a:fontRef>
        </p:style>
        <p:txBody>
          <a:bodyPr wrap="square" lIns="68570" tIns="34289" rIns="68570" bIns="34289">
            <a:spAutoFit/>
          </a:bodyPr>
          <a:p>
            <a:pPr marL="257175" indent="-257175" defTabSz="685800">
              <a:lnSpc>
                <a:spcPct val="130000"/>
              </a:lnSpc>
              <a:buClr>
                <a:prstClr val="white">
                  <a:lumMod val="65000"/>
                </a:prstClr>
              </a:buClr>
              <a:buFont typeface="Wingdings" panose="05000000000000000000" pitchFamily="2" charset="2"/>
              <a:buChar char="l"/>
            </a:pPr>
            <a:r>
              <a:rPr lang="en-US" altLang="zh-CN" dirty="0">
                <a:solidFill>
                  <a:prstClr val="black">
                    <a:lumMod val="85000"/>
                    <a:lumOff val="15000"/>
                  </a:prstClr>
                </a:solidFill>
                <a:latin typeface="Calibri" panose="020F0502020204030204"/>
                <a:ea typeface="SimSun" panose="02010600030101010101" pitchFamily="2" charset="-122"/>
              </a:rPr>
              <a:t>10564</a:t>
            </a:r>
            <a:endParaRPr lang="en-US" altLang="zh-CN" dirty="0">
              <a:solidFill>
                <a:prstClr val="black">
                  <a:lumMod val="85000"/>
                  <a:lumOff val="15000"/>
                </a:prstClr>
              </a:solidFill>
              <a:latin typeface="Calibri" panose="020F0502020204030204"/>
              <a:ea typeface="SimSun" panose="02010600030101010101" pitchFamily="2" charset="-122"/>
            </a:endParaRPr>
          </a:p>
        </p:txBody>
      </p:sp>
      <p:sp>
        <p:nvSpPr>
          <p:cNvPr id="34" name="矩形 33"/>
          <p:cNvSpPr/>
          <p:nvPr/>
        </p:nvSpPr>
        <p:spPr>
          <a:xfrm>
            <a:off x="4995545" y="3757295"/>
            <a:ext cx="723265" cy="467360"/>
          </a:xfrm>
          <a:prstGeom prst="rect">
            <a:avLst/>
          </a:prstGeom>
        </p:spPr>
        <p:style>
          <a:lnRef idx="2">
            <a:schemeClr val="accent3"/>
          </a:lnRef>
          <a:fillRef idx="1">
            <a:schemeClr val="lt1"/>
          </a:fillRef>
          <a:effectRef idx="0">
            <a:schemeClr val="accent3"/>
          </a:effectRef>
          <a:fontRef idx="minor">
            <a:schemeClr val="dk1"/>
          </a:fontRef>
        </p:style>
        <p:txBody>
          <a:bodyPr wrap="square" lIns="68570" tIns="34289" rIns="68570" bIns="34289">
            <a:spAutoFit/>
          </a:bodyPr>
          <a:lstStyle/>
          <a:p>
            <a:pPr lvl="0" defTabSz="685800">
              <a:lnSpc>
                <a:spcPct val="130000"/>
              </a:lnSpc>
            </a:pPr>
            <a:r>
              <a:rPr lang="en-US" altLang="zh-CN" sz="2000" dirty="0">
                <a:solidFill>
                  <a:srgbClr val="FF0000"/>
                </a:solidFill>
                <a:effectLst/>
              </a:rPr>
              <a:t>11</a:t>
            </a:r>
            <a:r>
              <a:rPr lang="zh-CN" altLang="en-US" sz="2000" dirty="0">
                <a:solidFill>
                  <a:srgbClr val="FF0000"/>
                </a:solidFill>
                <a:effectLst/>
              </a:rPr>
              <a:t>枝</a:t>
            </a:r>
            <a:endParaRPr lang="zh-CN" altLang="en-US" sz="2000" dirty="0">
              <a:solidFill>
                <a:srgbClr val="FF0000"/>
              </a:solidFill>
              <a:effectLst/>
            </a:endParaRPr>
          </a:p>
        </p:txBody>
      </p:sp>
      <p:sp>
        <p:nvSpPr>
          <p:cNvPr id="35" name="矩形 34"/>
          <p:cNvSpPr/>
          <p:nvPr/>
        </p:nvSpPr>
        <p:spPr>
          <a:xfrm>
            <a:off x="4995545" y="4301490"/>
            <a:ext cx="1075055" cy="426720"/>
          </a:xfrm>
          <a:prstGeom prst="rect">
            <a:avLst/>
          </a:prstGeom>
        </p:spPr>
        <p:style>
          <a:lnRef idx="2">
            <a:schemeClr val="accent3"/>
          </a:lnRef>
          <a:fillRef idx="1">
            <a:schemeClr val="lt1"/>
          </a:fillRef>
          <a:effectRef idx="0">
            <a:schemeClr val="accent3"/>
          </a:effectRef>
          <a:fontRef idx="minor">
            <a:schemeClr val="dk1"/>
          </a:fontRef>
        </p:style>
        <p:txBody>
          <a:bodyPr wrap="square" lIns="68570" tIns="34289" rIns="68570" bIns="34289">
            <a:spAutoFit/>
          </a:bodyPr>
          <a:lstStyle/>
          <a:p>
            <a:pPr marL="257175" indent="-257175" defTabSz="685800">
              <a:lnSpc>
                <a:spcPct val="130000"/>
              </a:lnSpc>
              <a:buClr>
                <a:prstClr val="white">
                  <a:lumMod val="65000"/>
                </a:prstClr>
              </a:buClr>
              <a:buFont typeface="Wingdings" panose="05000000000000000000" pitchFamily="2" charset="2"/>
              <a:buChar char="l"/>
            </a:pPr>
            <a:r>
              <a:rPr lang="en-US" altLang="zh-CN" dirty="0">
                <a:solidFill>
                  <a:prstClr val="black">
                    <a:lumMod val="85000"/>
                    <a:lumOff val="15000"/>
                  </a:prstClr>
                </a:solidFill>
                <a:latin typeface="Calibri" panose="020F0502020204030204"/>
                <a:ea typeface="SimSun" panose="02010600030101010101" pitchFamily="2" charset="-122"/>
              </a:rPr>
              <a:t>11032</a:t>
            </a:r>
            <a:endParaRPr lang="en-US" altLang="zh-CN" dirty="0">
              <a:solidFill>
                <a:prstClr val="black">
                  <a:lumMod val="85000"/>
                  <a:lumOff val="15000"/>
                </a:prstClr>
              </a:solidFill>
              <a:latin typeface="Calibri" panose="020F0502020204030204"/>
              <a:ea typeface="SimSun" panose="02010600030101010101" pitchFamily="2" charset="-122"/>
            </a:endParaRPr>
          </a:p>
        </p:txBody>
      </p:sp>
      <p:sp>
        <p:nvSpPr>
          <p:cNvPr id="36" name="矩形 35"/>
          <p:cNvSpPr/>
          <p:nvPr/>
        </p:nvSpPr>
        <p:spPr>
          <a:xfrm>
            <a:off x="6267450" y="3757295"/>
            <a:ext cx="723265" cy="467360"/>
          </a:xfrm>
          <a:prstGeom prst="rect">
            <a:avLst/>
          </a:prstGeom>
        </p:spPr>
        <p:style>
          <a:lnRef idx="2">
            <a:schemeClr val="accent3"/>
          </a:lnRef>
          <a:fillRef idx="1">
            <a:schemeClr val="lt1"/>
          </a:fillRef>
          <a:effectRef idx="0">
            <a:schemeClr val="accent3"/>
          </a:effectRef>
          <a:fontRef idx="minor">
            <a:schemeClr val="dk1"/>
          </a:fontRef>
        </p:style>
        <p:txBody>
          <a:bodyPr wrap="square" lIns="68570" tIns="34289" rIns="68570" bIns="34289">
            <a:spAutoFit/>
          </a:bodyPr>
          <a:p>
            <a:pPr lvl="0" defTabSz="685800">
              <a:lnSpc>
                <a:spcPct val="130000"/>
              </a:lnSpc>
            </a:pPr>
            <a:r>
              <a:rPr lang="en-US" altLang="zh-CN" sz="2000" dirty="0">
                <a:solidFill>
                  <a:srgbClr val="FF0000"/>
                </a:solidFill>
                <a:effectLst/>
              </a:rPr>
              <a:t>19</a:t>
            </a:r>
            <a:r>
              <a:rPr lang="zh-CN" altLang="en-US" sz="2000" dirty="0">
                <a:solidFill>
                  <a:srgbClr val="FF0000"/>
                </a:solidFill>
                <a:effectLst/>
              </a:rPr>
              <a:t>枝</a:t>
            </a:r>
            <a:endParaRPr lang="zh-CN" altLang="en-US" sz="2000" dirty="0">
              <a:solidFill>
                <a:srgbClr val="FF0000"/>
              </a:solidFill>
              <a:effectLst/>
            </a:endParaRPr>
          </a:p>
        </p:txBody>
      </p:sp>
      <p:sp>
        <p:nvSpPr>
          <p:cNvPr id="37" name="矩形 36"/>
          <p:cNvSpPr/>
          <p:nvPr/>
        </p:nvSpPr>
        <p:spPr>
          <a:xfrm>
            <a:off x="6267450" y="4301490"/>
            <a:ext cx="1068070" cy="426720"/>
          </a:xfrm>
          <a:prstGeom prst="rect">
            <a:avLst/>
          </a:prstGeom>
        </p:spPr>
        <p:style>
          <a:lnRef idx="2">
            <a:schemeClr val="accent3"/>
          </a:lnRef>
          <a:fillRef idx="1">
            <a:schemeClr val="lt1"/>
          </a:fillRef>
          <a:effectRef idx="0">
            <a:schemeClr val="accent3"/>
          </a:effectRef>
          <a:fontRef idx="minor">
            <a:schemeClr val="dk1"/>
          </a:fontRef>
        </p:style>
        <p:txBody>
          <a:bodyPr wrap="square" lIns="68570" tIns="34289" rIns="68570" bIns="34289">
            <a:spAutoFit/>
          </a:bodyPr>
          <a:p>
            <a:pPr marL="257175" indent="-257175" defTabSz="685800">
              <a:lnSpc>
                <a:spcPct val="130000"/>
              </a:lnSpc>
              <a:buClr>
                <a:prstClr val="white">
                  <a:lumMod val="65000"/>
                </a:prstClr>
              </a:buClr>
              <a:buFont typeface="Wingdings" panose="05000000000000000000" pitchFamily="2" charset="2"/>
              <a:buChar char="l"/>
            </a:pPr>
            <a:r>
              <a:rPr lang="en-US" altLang="zh-CN" dirty="0">
                <a:solidFill>
                  <a:prstClr val="black">
                    <a:lumMod val="85000"/>
                    <a:lumOff val="15000"/>
                  </a:prstClr>
                </a:solidFill>
                <a:latin typeface="Calibri" panose="020F0502020204030204"/>
                <a:ea typeface="SimSun" panose="02010600030101010101" pitchFamily="2" charset="-122"/>
              </a:rPr>
              <a:t>5824</a:t>
            </a:r>
            <a:endParaRPr lang="en-US" altLang="zh-CN" dirty="0">
              <a:solidFill>
                <a:prstClr val="black">
                  <a:lumMod val="85000"/>
                  <a:lumOff val="15000"/>
                </a:prstClr>
              </a:solidFill>
              <a:latin typeface="Calibri" panose="020F0502020204030204"/>
              <a:ea typeface="SimSun" panose="02010600030101010101" pitchFamily="2" charset="-122"/>
            </a:endParaRPr>
          </a:p>
        </p:txBody>
      </p:sp>
      <p:sp>
        <p:nvSpPr>
          <p:cNvPr id="38" name="矩形 37"/>
          <p:cNvSpPr/>
          <p:nvPr/>
        </p:nvSpPr>
        <p:spPr>
          <a:xfrm>
            <a:off x="4995545" y="5522595"/>
            <a:ext cx="1076325" cy="467360"/>
          </a:xfrm>
          <a:prstGeom prst="rect">
            <a:avLst/>
          </a:prstGeom>
        </p:spPr>
        <p:style>
          <a:lnRef idx="2">
            <a:schemeClr val="accent3"/>
          </a:lnRef>
          <a:fillRef idx="1">
            <a:schemeClr val="lt1"/>
          </a:fillRef>
          <a:effectRef idx="0">
            <a:schemeClr val="accent3"/>
          </a:effectRef>
          <a:fontRef idx="minor">
            <a:schemeClr val="dk1"/>
          </a:fontRef>
        </p:style>
        <p:txBody>
          <a:bodyPr wrap="square" lIns="68570" tIns="34289" rIns="68570" bIns="34289">
            <a:spAutoFit/>
          </a:bodyPr>
          <a:p>
            <a:pPr lvl="0" defTabSz="685800">
              <a:lnSpc>
                <a:spcPct val="130000"/>
              </a:lnSpc>
            </a:pPr>
            <a:r>
              <a:rPr lang="zh-CN" altLang="en-US" sz="2000" dirty="0">
                <a:solidFill>
                  <a:srgbClr val="FF0000"/>
                </a:solidFill>
                <a:effectLst/>
              </a:rPr>
              <a:t>粉玫瑰</a:t>
            </a:r>
            <a:endParaRPr lang="zh-CN" altLang="en-US" sz="2000" dirty="0">
              <a:solidFill>
                <a:srgbClr val="FF0000"/>
              </a:solidFill>
              <a:effectLst/>
            </a:endParaRPr>
          </a:p>
        </p:txBody>
      </p:sp>
      <p:sp>
        <p:nvSpPr>
          <p:cNvPr id="39" name="矩形 38"/>
          <p:cNvSpPr/>
          <p:nvPr/>
        </p:nvSpPr>
        <p:spPr>
          <a:xfrm>
            <a:off x="6267450" y="5522595"/>
            <a:ext cx="1068070" cy="426720"/>
          </a:xfrm>
          <a:prstGeom prst="rect">
            <a:avLst/>
          </a:prstGeom>
        </p:spPr>
        <p:style>
          <a:lnRef idx="2">
            <a:schemeClr val="accent3"/>
          </a:lnRef>
          <a:fillRef idx="1">
            <a:schemeClr val="lt1"/>
          </a:fillRef>
          <a:effectRef idx="0">
            <a:schemeClr val="accent3"/>
          </a:effectRef>
          <a:fontRef idx="minor">
            <a:schemeClr val="dk1"/>
          </a:fontRef>
        </p:style>
        <p:txBody>
          <a:bodyPr wrap="square" lIns="68570" tIns="34289" rIns="68570" bIns="34289">
            <a:spAutoFit/>
          </a:bodyPr>
          <a:p>
            <a:pPr marL="257175" indent="-257175" defTabSz="685800">
              <a:lnSpc>
                <a:spcPct val="130000"/>
              </a:lnSpc>
              <a:buClr>
                <a:prstClr val="white">
                  <a:lumMod val="65000"/>
                </a:prstClr>
              </a:buClr>
              <a:buFont typeface="Wingdings" panose="05000000000000000000" pitchFamily="2" charset="2"/>
              <a:buChar char="l"/>
            </a:pPr>
            <a:r>
              <a:rPr lang="en-US" altLang="zh-CN" dirty="0">
                <a:solidFill>
                  <a:prstClr val="black">
                    <a:lumMod val="85000"/>
                    <a:lumOff val="15000"/>
                  </a:prstClr>
                </a:solidFill>
                <a:latin typeface="Calibri" panose="020F0502020204030204"/>
                <a:ea typeface="SimSun" panose="02010600030101010101" pitchFamily="2" charset="-122"/>
              </a:rPr>
              <a:t>4920</a:t>
            </a:r>
            <a:endParaRPr lang="en-US" altLang="zh-CN" dirty="0">
              <a:solidFill>
                <a:prstClr val="black">
                  <a:lumMod val="85000"/>
                  <a:lumOff val="15000"/>
                </a:prstClr>
              </a:solidFill>
              <a:latin typeface="Calibri" panose="020F0502020204030204"/>
              <a:ea typeface="SimSun" panose="02010600030101010101" pitchFamily="2" charset="-122"/>
            </a:endParaRPr>
          </a:p>
        </p:txBody>
      </p:sp>
      <p:sp>
        <p:nvSpPr>
          <p:cNvPr id="40" name="矩形 39"/>
          <p:cNvSpPr/>
          <p:nvPr/>
        </p:nvSpPr>
        <p:spPr>
          <a:xfrm>
            <a:off x="4995545" y="4968875"/>
            <a:ext cx="1075055" cy="467360"/>
          </a:xfrm>
          <a:prstGeom prst="rect">
            <a:avLst/>
          </a:prstGeom>
        </p:spPr>
        <p:style>
          <a:lnRef idx="2">
            <a:schemeClr val="accent3"/>
          </a:lnRef>
          <a:fillRef idx="1">
            <a:schemeClr val="lt1"/>
          </a:fillRef>
          <a:effectRef idx="0">
            <a:schemeClr val="accent3"/>
          </a:effectRef>
          <a:fontRef idx="minor">
            <a:schemeClr val="dk1"/>
          </a:fontRef>
        </p:style>
        <p:txBody>
          <a:bodyPr wrap="square" lIns="68570" tIns="34289" rIns="68570" bIns="34289">
            <a:spAutoFit/>
          </a:bodyPr>
          <a:p>
            <a:pPr lvl="0" defTabSz="685800">
              <a:lnSpc>
                <a:spcPct val="130000"/>
              </a:lnSpc>
            </a:pPr>
            <a:r>
              <a:rPr lang="zh-CN" altLang="en-US" sz="2000" dirty="0">
                <a:solidFill>
                  <a:srgbClr val="FF0000"/>
                </a:solidFill>
                <a:effectLst/>
              </a:rPr>
              <a:t>红玫瑰</a:t>
            </a:r>
            <a:endParaRPr lang="zh-CN" altLang="en-US" sz="2000" dirty="0">
              <a:solidFill>
                <a:srgbClr val="FF0000"/>
              </a:solidFill>
              <a:effectLst/>
            </a:endParaRPr>
          </a:p>
        </p:txBody>
      </p:sp>
      <p:sp>
        <p:nvSpPr>
          <p:cNvPr id="41" name="矩形 40"/>
          <p:cNvSpPr/>
          <p:nvPr/>
        </p:nvSpPr>
        <p:spPr>
          <a:xfrm>
            <a:off x="6267450" y="4989195"/>
            <a:ext cx="1068070" cy="426720"/>
          </a:xfrm>
          <a:prstGeom prst="rect">
            <a:avLst/>
          </a:prstGeom>
        </p:spPr>
        <p:style>
          <a:lnRef idx="2">
            <a:schemeClr val="accent3"/>
          </a:lnRef>
          <a:fillRef idx="1">
            <a:schemeClr val="lt1"/>
          </a:fillRef>
          <a:effectRef idx="0">
            <a:schemeClr val="accent3"/>
          </a:effectRef>
          <a:fontRef idx="minor">
            <a:schemeClr val="dk1"/>
          </a:fontRef>
        </p:style>
        <p:txBody>
          <a:bodyPr wrap="square" lIns="68570" tIns="34289" rIns="68570" bIns="34289">
            <a:spAutoFit/>
          </a:bodyPr>
          <a:p>
            <a:pPr marL="257175" indent="-257175" defTabSz="685800">
              <a:lnSpc>
                <a:spcPct val="130000"/>
              </a:lnSpc>
              <a:buClr>
                <a:prstClr val="white">
                  <a:lumMod val="65000"/>
                </a:prstClr>
              </a:buClr>
              <a:buFont typeface="Wingdings" panose="05000000000000000000" pitchFamily="2" charset="2"/>
              <a:buChar char="l"/>
            </a:pPr>
            <a:r>
              <a:rPr lang="en-US" altLang="zh-CN" dirty="0">
                <a:solidFill>
                  <a:prstClr val="black">
                    <a:lumMod val="85000"/>
                    <a:lumOff val="15000"/>
                  </a:prstClr>
                </a:solidFill>
                <a:latin typeface="Calibri" panose="020F0502020204030204"/>
                <a:ea typeface="SimSun" panose="02010600030101010101" pitchFamily="2" charset="-122"/>
              </a:rPr>
              <a:t>13188</a:t>
            </a:r>
            <a:endParaRPr lang="en-US" altLang="zh-CN" dirty="0">
              <a:solidFill>
                <a:prstClr val="black">
                  <a:lumMod val="85000"/>
                  <a:lumOff val="15000"/>
                </a:prstClr>
              </a:solidFill>
              <a:latin typeface="Calibri" panose="020F0502020204030204"/>
              <a:ea typeface="SimSun" panose="02010600030101010101" pitchFamily="2" charset="-122"/>
            </a:endParaRPr>
          </a:p>
        </p:txBody>
      </p:sp>
      <p:sp>
        <p:nvSpPr>
          <p:cNvPr id="43" name="矩形 42"/>
          <p:cNvSpPr/>
          <p:nvPr/>
        </p:nvSpPr>
        <p:spPr>
          <a:xfrm>
            <a:off x="7531735" y="636905"/>
            <a:ext cx="4228465" cy="1745615"/>
          </a:xfrm>
          <a:prstGeom prst="rect">
            <a:avLst/>
          </a:prstGeom>
        </p:spPr>
        <p:txBody>
          <a:bodyPr wrap="square" lIns="68570" tIns="34289" rIns="68570" bIns="34289">
            <a:spAutoFit/>
          </a:bodyPr>
          <a:p>
            <a:pPr indent="0" defTabSz="685800">
              <a:lnSpc>
                <a:spcPct val="130000"/>
              </a:lnSpc>
              <a:buClr>
                <a:prstClr val="white">
                  <a:lumMod val="65000"/>
                </a:prstClr>
              </a:buClr>
              <a:buFont typeface="Wingdings" panose="05000000000000000000" pitchFamily="2" charset="2"/>
              <a:buNone/>
            </a:pPr>
            <a:r>
              <a:rPr lang="zh-CN" altLang="en-US" sz="1200" dirty="0">
                <a:solidFill>
                  <a:prstClr val="black">
                    <a:lumMod val="75000"/>
                    <a:lumOff val="25000"/>
                  </a:prstClr>
                </a:solidFill>
                <a:latin typeface="Calibri" panose="020F0502020204030204"/>
                <a:ea typeface="SimSun" panose="02010600030101010101" pitchFamily="2" charset="-122"/>
              </a:rPr>
              <a:t>七夕订单有着一定的特性，其中</a:t>
            </a:r>
            <a:r>
              <a:rPr lang="en-US" altLang="zh-CN" sz="1200" dirty="0">
                <a:solidFill>
                  <a:prstClr val="black">
                    <a:lumMod val="75000"/>
                    <a:lumOff val="25000"/>
                  </a:prstClr>
                </a:solidFill>
                <a:latin typeface="Calibri" panose="020F0502020204030204"/>
                <a:ea typeface="SimSun" panose="02010600030101010101" pitchFamily="2" charset="-122"/>
              </a:rPr>
              <a:t>’11</a:t>
            </a:r>
            <a:r>
              <a:rPr lang="zh-CN" altLang="en-US" sz="1200" dirty="0">
                <a:solidFill>
                  <a:prstClr val="black">
                    <a:lumMod val="75000"/>
                    <a:lumOff val="25000"/>
                  </a:prstClr>
                </a:solidFill>
                <a:latin typeface="Calibri" panose="020F0502020204030204"/>
                <a:ea typeface="SimSun" panose="02010600030101010101" pitchFamily="2" charset="-122"/>
              </a:rPr>
              <a:t>枝</a:t>
            </a:r>
            <a:r>
              <a:rPr lang="en-US" altLang="zh-CN" sz="1200" dirty="0">
                <a:solidFill>
                  <a:prstClr val="black">
                    <a:lumMod val="75000"/>
                    <a:lumOff val="25000"/>
                  </a:prstClr>
                </a:solidFill>
                <a:latin typeface="Calibri" panose="020F0502020204030204"/>
                <a:ea typeface="SimSun" panose="02010600030101010101" pitchFamily="2" charset="-122"/>
              </a:rPr>
              <a:t>‘  ‘</a:t>
            </a:r>
            <a:r>
              <a:rPr lang="zh-CN" altLang="en-US" sz="1200" dirty="0">
                <a:solidFill>
                  <a:prstClr val="black">
                    <a:lumMod val="75000"/>
                    <a:lumOff val="25000"/>
                  </a:prstClr>
                </a:solidFill>
                <a:latin typeface="Calibri" panose="020F0502020204030204"/>
                <a:ea typeface="SimSun" panose="02010600030101010101" pitchFamily="2" charset="-122"/>
              </a:rPr>
              <a:t>红玫瑰</a:t>
            </a:r>
            <a:r>
              <a:rPr lang="en-US" altLang="zh-CN" sz="1200" dirty="0">
                <a:solidFill>
                  <a:prstClr val="black">
                    <a:lumMod val="75000"/>
                    <a:lumOff val="25000"/>
                  </a:prstClr>
                </a:solidFill>
                <a:latin typeface="Calibri" panose="020F0502020204030204"/>
                <a:ea typeface="SimSun" panose="02010600030101010101" pitchFamily="2" charset="-122"/>
              </a:rPr>
              <a:t>’</a:t>
            </a:r>
            <a:r>
              <a:rPr lang="zh-CN" altLang="en-US" sz="1200" dirty="0">
                <a:solidFill>
                  <a:prstClr val="black">
                    <a:lumMod val="75000"/>
                    <a:lumOff val="25000"/>
                  </a:prstClr>
                </a:solidFill>
                <a:latin typeface="Calibri" panose="020F0502020204030204"/>
                <a:ea typeface="SimSun" panose="02010600030101010101" pitchFamily="2" charset="-122"/>
              </a:rPr>
              <a:t>是消费主体，而礼盒和花束却分极化却不是很明显，针对部分门店存在的因为某一时段的订单量急速上升而造成后续时段持续延迟的状况，除了适当时间关店之外，也可以提前备好主体货物进行应急，有部分商品并没有独特的要求，可以大大减少制作的时间，可以通过过节前一天的订单量预测查看，来确定不同门店应该准备多少束花朵准备迎接七夕。</a:t>
            </a:r>
            <a:endParaRPr lang="zh-CN" altLang="en-US" sz="1200" dirty="0">
              <a:solidFill>
                <a:prstClr val="black">
                  <a:lumMod val="75000"/>
                  <a:lumOff val="25000"/>
                </a:prstClr>
              </a:solidFill>
              <a:latin typeface="Calibri" panose="020F0502020204030204"/>
              <a:ea typeface="SimSun" panose="02010600030101010101" pitchFamily="2" charset="-122"/>
            </a:endParaRPr>
          </a:p>
        </p:txBody>
      </p:sp>
      <p:graphicFrame>
        <p:nvGraphicFramePr>
          <p:cNvPr id="12" name="图表 11"/>
          <p:cNvGraphicFramePr/>
          <p:nvPr/>
        </p:nvGraphicFramePr>
        <p:xfrm>
          <a:off x="7938770" y="3397250"/>
          <a:ext cx="3414395" cy="26162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stretch>
            <a:fillRect/>
          </a:stretch>
        </p:blipFill>
        <p:spPr>
          <a:xfrm>
            <a:off x="4271962" y="1234735"/>
            <a:ext cx="4033527" cy="3787106"/>
          </a:xfrm>
          <a:prstGeom prst="rect">
            <a:avLst/>
          </a:prstGeom>
        </p:spPr>
      </p:pic>
      <p:sp>
        <p:nvSpPr>
          <p:cNvPr id="4" name="文本框 3"/>
          <p:cNvSpPr txBox="1"/>
          <p:nvPr/>
        </p:nvSpPr>
        <p:spPr>
          <a:xfrm>
            <a:off x="4945405" y="2866633"/>
            <a:ext cx="2372335" cy="523220"/>
          </a:xfrm>
          <a:prstGeom prst="rect">
            <a:avLst/>
          </a:prstGeom>
          <a:noFill/>
        </p:spPr>
        <p:txBody>
          <a:bodyPr wrap="square" rtlCol="0">
            <a:spAutoFit/>
          </a:bodyPr>
          <a:lstStyle/>
          <a:p>
            <a:r>
              <a:rPr lang="en-US" altLang="zh-CN" sz="2800" b="1" dirty="0" smtClean="0"/>
              <a:t>THANK YOU !</a:t>
            </a:r>
            <a:endParaRPr lang="zh-CN" altLang="en-US" sz="2800" b="1" dirty="0"/>
          </a:p>
        </p:txBody>
      </p:sp>
      <p:cxnSp>
        <p:nvCxnSpPr>
          <p:cNvPr id="5" name="直接连接符 4"/>
          <p:cNvCxnSpPr/>
          <p:nvPr/>
        </p:nvCxnSpPr>
        <p:spPr>
          <a:xfrm>
            <a:off x="4348162" y="5200650"/>
            <a:ext cx="35236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337774" y="2368589"/>
            <a:ext cx="1588375" cy="369328"/>
          </a:xfrm>
          <a:prstGeom prst="rect">
            <a:avLst/>
          </a:prstGeom>
          <a:noFill/>
        </p:spPr>
        <p:txBody>
          <a:bodyPr wrap="none" lIns="91436" tIns="45718" rIns="91436" bIns="45718" rtlCol="0">
            <a:spAutoFit/>
          </a:bodyPr>
          <a:lstStyle/>
          <a:p>
            <a:r>
              <a:rPr kumimoji="1" lang="en-US" altLang="zh-CN" b="1" dirty="0"/>
              <a:t>PRESENTED</a:t>
            </a:r>
            <a:r>
              <a:rPr kumimoji="1" lang="zh-CN" altLang="en-US" b="1" dirty="0"/>
              <a:t> </a:t>
            </a:r>
            <a:r>
              <a:rPr kumimoji="1" lang="en-US" altLang="zh-CN" b="1" dirty="0" smtClean="0"/>
              <a:t>BY</a:t>
            </a:r>
            <a:endParaRPr kumimoji="1" lang="zh-CN" altLang="en-US" b="1"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457359" y="1457523"/>
            <a:ext cx="672148" cy="880631"/>
            <a:chOff x="1430689" y="1614368"/>
            <a:chExt cx="672148" cy="880631"/>
          </a:xfrm>
        </p:grpSpPr>
        <p:sp>
          <p:nvSpPr>
            <p:cNvPr id="37" name="等腰三角形 36"/>
            <p:cNvSpPr/>
            <p:nvPr/>
          </p:nvSpPr>
          <p:spPr>
            <a:xfrm rot="17527498">
              <a:off x="1345027" y="1700030"/>
              <a:ext cx="750324" cy="579000"/>
            </a:xfrm>
            <a:prstGeom prst="triangl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14313681">
              <a:off x="1438175" y="1830337"/>
              <a:ext cx="750324" cy="579000"/>
            </a:xfrm>
            <a:prstGeom prst="triangl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1153160" y="361950"/>
            <a:ext cx="3538855" cy="521970"/>
          </a:xfrm>
          <a:prstGeom prst="rect">
            <a:avLst/>
          </a:prstGeom>
          <a:noFill/>
        </p:spPr>
        <p:txBody>
          <a:bodyPr wrap="square" rtlCol="0">
            <a:spAutoFit/>
          </a:bodyPr>
          <a:lstStyle/>
          <a:p>
            <a:r>
              <a:rPr lang="zh-CN" altLang="en-US" sz="2800" b="1" dirty="0" smtClean="0">
                <a:solidFill>
                  <a:schemeClr val="bg1"/>
                </a:solidFill>
              </a:rPr>
              <a:t>七夕   </a:t>
            </a:r>
            <a:endParaRPr lang="zh-CN" altLang="en-US" sz="2800" b="1" dirty="0" smtClean="0">
              <a:solidFill>
                <a:schemeClr val="bg1"/>
              </a:solidFill>
            </a:endParaRPr>
          </a:p>
        </p:txBody>
      </p:sp>
      <p:sp>
        <p:nvSpPr>
          <p:cNvPr id="9" name="Rectangle 11"/>
          <p:cNvSpPr/>
          <p:nvPr/>
        </p:nvSpPr>
        <p:spPr>
          <a:xfrm>
            <a:off x="2129670" y="1533060"/>
            <a:ext cx="8152516" cy="729615"/>
          </a:xfrm>
          <a:prstGeom prst="rect">
            <a:avLst/>
          </a:prstGeom>
        </p:spPr>
        <p:txBody>
          <a:bodyPr wrap="square" lIns="91436" tIns="45718" rIns="91436" bIns="45718">
            <a:spAutoFit/>
          </a:bodyPr>
          <a:lstStyle/>
          <a:p>
            <a:pPr algn="ctr">
              <a:lnSpc>
                <a:spcPct val="130000"/>
              </a:lnSpc>
            </a:pPr>
            <a:r>
              <a:rPr lang="zh-CN" altLang="en-US" sz="1600" dirty="0"/>
              <a:t>七夕订单数据量庞大，也是最重要的节日之一，在所有订单中有着每一类门店自己的情况与现状，同时也表现着部分我们自身的问题。</a:t>
            </a:r>
            <a:endParaRPr kumimoji="1" lang="zh-CN" altLang="en-US" sz="1600" dirty="0"/>
          </a:p>
        </p:txBody>
      </p:sp>
      <p:sp>
        <p:nvSpPr>
          <p:cNvPr id="10" name="椭圆 9"/>
          <p:cNvSpPr/>
          <p:nvPr/>
        </p:nvSpPr>
        <p:spPr>
          <a:xfrm>
            <a:off x="4148455" y="2688601"/>
            <a:ext cx="681266" cy="6812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148455" y="3667459"/>
            <a:ext cx="681266" cy="68126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148455" y="4729825"/>
            <a:ext cx="681266" cy="6812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1"/>
          <p:cNvSpPr/>
          <p:nvPr/>
        </p:nvSpPr>
        <p:spPr>
          <a:xfrm>
            <a:off x="5058321" y="2704661"/>
            <a:ext cx="4309834" cy="449580"/>
          </a:xfrm>
          <a:prstGeom prst="rect">
            <a:avLst/>
          </a:prstGeom>
        </p:spPr>
        <p:txBody>
          <a:bodyPr wrap="square" lIns="91436" tIns="45718" rIns="91436" bIns="45718">
            <a:spAutoFit/>
          </a:bodyPr>
          <a:lstStyle/>
          <a:p>
            <a:pPr>
              <a:lnSpc>
                <a:spcPct val="130000"/>
              </a:lnSpc>
            </a:pPr>
            <a:r>
              <a:rPr kumimoji="1" lang="zh-CN" altLang="en-US" b="1" dirty="0"/>
              <a:t>订单的基本情况</a:t>
            </a:r>
            <a:endParaRPr kumimoji="1" lang="zh-CN" altLang="en-US" b="1" dirty="0"/>
          </a:p>
        </p:txBody>
      </p:sp>
      <p:sp>
        <p:nvSpPr>
          <p:cNvPr id="14" name="Rectangle 11"/>
          <p:cNvSpPr/>
          <p:nvPr/>
        </p:nvSpPr>
        <p:spPr>
          <a:xfrm>
            <a:off x="5058321" y="3754042"/>
            <a:ext cx="4309834" cy="449580"/>
          </a:xfrm>
          <a:prstGeom prst="rect">
            <a:avLst/>
          </a:prstGeom>
        </p:spPr>
        <p:txBody>
          <a:bodyPr wrap="square" lIns="91436" tIns="45718" rIns="91436" bIns="45718">
            <a:spAutoFit/>
          </a:bodyPr>
          <a:lstStyle/>
          <a:p>
            <a:pPr>
              <a:lnSpc>
                <a:spcPct val="130000"/>
              </a:lnSpc>
            </a:pPr>
            <a:r>
              <a:rPr kumimoji="1" lang="zh-CN" altLang="en-US" b="1" dirty="0"/>
              <a:t>问题单注意的事项</a:t>
            </a:r>
            <a:endParaRPr kumimoji="1" lang="zh-CN" altLang="en-US" b="1" dirty="0"/>
          </a:p>
        </p:txBody>
      </p:sp>
      <p:sp>
        <p:nvSpPr>
          <p:cNvPr id="15" name="Rectangle 11"/>
          <p:cNvSpPr/>
          <p:nvPr/>
        </p:nvSpPr>
        <p:spPr>
          <a:xfrm>
            <a:off x="5058321" y="4847485"/>
            <a:ext cx="4309834" cy="449580"/>
          </a:xfrm>
          <a:prstGeom prst="rect">
            <a:avLst/>
          </a:prstGeom>
        </p:spPr>
        <p:txBody>
          <a:bodyPr wrap="square" lIns="91436" tIns="45718" rIns="91436" bIns="45718">
            <a:spAutoFit/>
          </a:bodyPr>
          <a:lstStyle/>
          <a:p>
            <a:pPr>
              <a:lnSpc>
                <a:spcPct val="130000"/>
              </a:lnSpc>
            </a:pPr>
            <a:r>
              <a:rPr kumimoji="1" lang="zh-CN" altLang="en-US" b="1" dirty="0"/>
              <a:t>七夕当天订单部署情况</a:t>
            </a:r>
            <a:endParaRPr kumimoji="1" lang="zh-CN" altLang="en-US" b="1" dirty="0"/>
          </a:p>
        </p:txBody>
      </p:sp>
      <p:grpSp>
        <p:nvGrpSpPr>
          <p:cNvPr id="16" name="组 1"/>
          <p:cNvGrpSpPr/>
          <p:nvPr/>
        </p:nvGrpSpPr>
        <p:grpSpPr>
          <a:xfrm>
            <a:off x="4214830" y="2816947"/>
            <a:ext cx="548515" cy="439975"/>
            <a:chOff x="301625" y="1724025"/>
            <a:chExt cx="898525" cy="720725"/>
          </a:xfrm>
          <a:solidFill>
            <a:schemeClr val="bg1"/>
          </a:solidFill>
        </p:grpSpPr>
        <p:sp>
          <p:nvSpPr>
            <p:cNvPr id="17" name="Freeform 92"/>
            <p:cNvSpPr/>
            <p:nvPr/>
          </p:nvSpPr>
          <p:spPr bwMode="auto">
            <a:xfrm>
              <a:off x="927100" y="1743075"/>
              <a:ext cx="200025" cy="200025"/>
            </a:xfrm>
            <a:custGeom>
              <a:avLst/>
              <a:gdLst/>
              <a:ahLst/>
              <a:cxnLst>
                <a:cxn ang="0">
                  <a:pos x="64" y="0"/>
                </a:cxn>
                <a:cxn ang="0">
                  <a:pos x="64" y="0"/>
                </a:cxn>
                <a:cxn ang="0">
                  <a:pos x="76" y="2"/>
                </a:cxn>
                <a:cxn ang="0">
                  <a:pos x="88" y="4"/>
                </a:cxn>
                <a:cxn ang="0">
                  <a:pos x="98" y="10"/>
                </a:cxn>
                <a:cxn ang="0">
                  <a:pos x="108" y="18"/>
                </a:cxn>
                <a:cxn ang="0">
                  <a:pos x="116" y="28"/>
                </a:cxn>
                <a:cxn ang="0">
                  <a:pos x="120" y="38"/>
                </a:cxn>
                <a:cxn ang="0">
                  <a:pos x="124" y="50"/>
                </a:cxn>
                <a:cxn ang="0">
                  <a:pos x="126" y="62"/>
                </a:cxn>
                <a:cxn ang="0">
                  <a:pos x="126" y="62"/>
                </a:cxn>
                <a:cxn ang="0">
                  <a:pos x="124" y="76"/>
                </a:cxn>
                <a:cxn ang="0">
                  <a:pos x="120" y="86"/>
                </a:cxn>
                <a:cxn ang="0">
                  <a:pos x="116" y="98"/>
                </a:cxn>
                <a:cxn ang="0">
                  <a:pos x="108" y="106"/>
                </a:cxn>
                <a:cxn ang="0">
                  <a:pos x="98" y="114"/>
                </a:cxn>
                <a:cxn ang="0">
                  <a:pos x="88" y="120"/>
                </a:cxn>
                <a:cxn ang="0">
                  <a:pos x="76" y="124"/>
                </a:cxn>
                <a:cxn ang="0">
                  <a:pos x="64" y="126"/>
                </a:cxn>
                <a:cxn ang="0">
                  <a:pos x="64" y="126"/>
                </a:cxn>
                <a:cxn ang="0">
                  <a:pos x="50" y="124"/>
                </a:cxn>
                <a:cxn ang="0">
                  <a:pos x="38" y="120"/>
                </a:cxn>
                <a:cxn ang="0">
                  <a:pos x="28" y="114"/>
                </a:cxn>
                <a:cxn ang="0">
                  <a:pos x="18" y="106"/>
                </a:cxn>
                <a:cxn ang="0">
                  <a:pos x="12" y="98"/>
                </a:cxn>
                <a:cxn ang="0">
                  <a:pos x="6" y="86"/>
                </a:cxn>
                <a:cxn ang="0">
                  <a:pos x="2" y="76"/>
                </a:cxn>
                <a:cxn ang="0">
                  <a:pos x="0" y="62"/>
                </a:cxn>
                <a:cxn ang="0">
                  <a:pos x="0" y="62"/>
                </a:cxn>
                <a:cxn ang="0">
                  <a:pos x="2" y="50"/>
                </a:cxn>
                <a:cxn ang="0">
                  <a:pos x="6" y="38"/>
                </a:cxn>
                <a:cxn ang="0">
                  <a:pos x="12" y="28"/>
                </a:cxn>
                <a:cxn ang="0">
                  <a:pos x="18" y="18"/>
                </a:cxn>
                <a:cxn ang="0">
                  <a:pos x="28" y="10"/>
                </a:cxn>
                <a:cxn ang="0">
                  <a:pos x="38" y="4"/>
                </a:cxn>
                <a:cxn ang="0">
                  <a:pos x="50" y="2"/>
                </a:cxn>
                <a:cxn ang="0">
                  <a:pos x="64" y="0"/>
                </a:cxn>
                <a:cxn ang="0">
                  <a:pos x="64" y="0"/>
                </a:cxn>
              </a:cxnLst>
              <a:rect l="0" t="0" r="r" b="b"/>
              <a:pathLst>
                <a:path w="126" h="126">
                  <a:moveTo>
                    <a:pt x="64" y="0"/>
                  </a:moveTo>
                  <a:lnTo>
                    <a:pt x="64" y="0"/>
                  </a:lnTo>
                  <a:lnTo>
                    <a:pt x="76" y="2"/>
                  </a:lnTo>
                  <a:lnTo>
                    <a:pt x="88" y="4"/>
                  </a:lnTo>
                  <a:lnTo>
                    <a:pt x="98" y="10"/>
                  </a:lnTo>
                  <a:lnTo>
                    <a:pt x="108" y="18"/>
                  </a:lnTo>
                  <a:lnTo>
                    <a:pt x="116" y="28"/>
                  </a:lnTo>
                  <a:lnTo>
                    <a:pt x="120" y="38"/>
                  </a:lnTo>
                  <a:lnTo>
                    <a:pt x="124" y="50"/>
                  </a:lnTo>
                  <a:lnTo>
                    <a:pt x="126" y="62"/>
                  </a:lnTo>
                  <a:lnTo>
                    <a:pt x="126" y="62"/>
                  </a:lnTo>
                  <a:lnTo>
                    <a:pt x="124" y="76"/>
                  </a:lnTo>
                  <a:lnTo>
                    <a:pt x="120" y="86"/>
                  </a:lnTo>
                  <a:lnTo>
                    <a:pt x="116" y="98"/>
                  </a:lnTo>
                  <a:lnTo>
                    <a:pt x="108" y="106"/>
                  </a:lnTo>
                  <a:lnTo>
                    <a:pt x="98" y="114"/>
                  </a:lnTo>
                  <a:lnTo>
                    <a:pt x="88" y="120"/>
                  </a:lnTo>
                  <a:lnTo>
                    <a:pt x="76" y="124"/>
                  </a:lnTo>
                  <a:lnTo>
                    <a:pt x="64" y="126"/>
                  </a:lnTo>
                  <a:lnTo>
                    <a:pt x="64" y="126"/>
                  </a:lnTo>
                  <a:lnTo>
                    <a:pt x="50" y="124"/>
                  </a:lnTo>
                  <a:lnTo>
                    <a:pt x="38" y="120"/>
                  </a:lnTo>
                  <a:lnTo>
                    <a:pt x="28" y="114"/>
                  </a:lnTo>
                  <a:lnTo>
                    <a:pt x="18" y="106"/>
                  </a:lnTo>
                  <a:lnTo>
                    <a:pt x="12" y="98"/>
                  </a:lnTo>
                  <a:lnTo>
                    <a:pt x="6" y="86"/>
                  </a:lnTo>
                  <a:lnTo>
                    <a:pt x="2" y="76"/>
                  </a:lnTo>
                  <a:lnTo>
                    <a:pt x="0" y="62"/>
                  </a:lnTo>
                  <a:lnTo>
                    <a:pt x="0" y="62"/>
                  </a:lnTo>
                  <a:lnTo>
                    <a:pt x="2" y="50"/>
                  </a:lnTo>
                  <a:lnTo>
                    <a:pt x="6" y="38"/>
                  </a:lnTo>
                  <a:lnTo>
                    <a:pt x="12" y="28"/>
                  </a:lnTo>
                  <a:lnTo>
                    <a:pt x="18" y="18"/>
                  </a:lnTo>
                  <a:lnTo>
                    <a:pt x="28" y="10"/>
                  </a:lnTo>
                  <a:lnTo>
                    <a:pt x="38" y="4"/>
                  </a:lnTo>
                  <a:lnTo>
                    <a:pt x="50" y="2"/>
                  </a:lnTo>
                  <a:lnTo>
                    <a:pt x="64" y="0"/>
                  </a:lnTo>
                  <a:lnTo>
                    <a:pt x="6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 name="Freeform 93"/>
            <p:cNvSpPr/>
            <p:nvPr/>
          </p:nvSpPr>
          <p:spPr bwMode="auto">
            <a:xfrm>
              <a:off x="365125" y="1825625"/>
              <a:ext cx="165100" cy="165100"/>
            </a:xfrm>
            <a:custGeom>
              <a:avLst/>
              <a:gdLst/>
              <a:ahLst/>
              <a:cxnLst>
                <a:cxn ang="0">
                  <a:pos x="52" y="0"/>
                </a:cxn>
                <a:cxn ang="0">
                  <a:pos x="52" y="0"/>
                </a:cxn>
                <a:cxn ang="0">
                  <a:pos x="62" y="0"/>
                </a:cxn>
                <a:cxn ang="0">
                  <a:pos x="72" y="4"/>
                </a:cxn>
                <a:cxn ang="0">
                  <a:pos x="82" y="8"/>
                </a:cxn>
                <a:cxn ang="0">
                  <a:pos x="90" y="14"/>
                </a:cxn>
                <a:cxn ang="0">
                  <a:pos x="96" y="22"/>
                </a:cxn>
                <a:cxn ang="0">
                  <a:pos x="100" y="32"/>
                </a:cxn>
                <a:cxn ang="0">
                  <a:pos x="104" y="42"/>
                </a:cxn>
                <a:cxn ang="0">
                  <a:pos x="104" y="52"/>
                </a:cxn>
                <a:cxn ang="0">
                  <a:pos x="104" y="52"/>
                </a:cxn>
                <a:cxn ang="0">
                  <a:pos x="104" y="62"/>
                </a:cxn>
                <a:cxn ang="0">
                  <a:pos x="100" y="72"/>
                </a:cxn>
                <a:cxn ang="0">
                  <a:pos x="96" y="82"/>
                </a:cxn>
                <a:cxn ang="0">
                  <a:pos x="90" y="90"/>
                </a:cxn>
                <a:cxn ang="0">
                  <a:pos x="82" y="96"/>
                </a:cxn>
                <a:cxn ang="0">
                  <a:pos x="72" y="100"/>
                </a:cxn>
                <a:cxn ang="0">
                  <a:pos x="62" y="104"/>
                </a:cxn>
                <a:cxn ang="0">
                  <a:pos x="52" y="104"/>
                </a:cxn>
                <a:cxn ang="0">
                  <a:pos x="52" y="104"/>
                </a:cxn>
                <a:cxn ang="0">
                  <a:pos x="42" y="104"/>
                </a:cxn>
                <a:cxn ang="0">
                  <a:pos x="32" y="100"/>
                </a:cxn>
                <a:cxn ang="0">
                  <a:pos x="22" y="96"/>
                </a:cxn>
                <a:cxn ang="0">
                  <a:pos x="14" y="90"/>
                </a:cxn>
                <a:cxn ang="0">
                  <a:pos x="8" y="82"/>
                </a:cxn>
                <a:cxn ang="0">
                  <a:pos x="4" y="72"/>
                </a:cxn>
                <a:cxn ang="0">
                  <a:pos x="0" y="62"/>
                </a:cxn>
                <a:cxn ang="0">
                  <a:pos x="0" y="52"/>
                </a:cxn>
                <a:cxn ang="0">
                  <a:pos x="0" y="52"/>
                </a:cxn>
                <a:cxn ang="0">
                  <a:pos x="0" y="42"/>
                </a:cxn>
                <a:cxn ang="0">
                  <a:pos x="4" y="32"/>
                </a:cxn>
                <a:cxn ang="0">
                  <a:pos x="8" y="22"/>
                </a:cxn>
                <a:cxn ang="0">
                  <a:pos x="14" y="14"/>
                </a:cxn>
                <a:cxn ang="0">
                  <a:pos x="22" y="8"/>
                </a:cxn>
                <a:cxn ang="0">
                  <a:pos x="32" y="4"/>
                </a:cxn>
                <a:cxn ang="0">
                  <a:pos x="42" y="0"/>
                </a:cxn>
                <a:cxn ang="0">
                  <a:pos x="52" y="0"/>
                </a:cxn>
                <a:cxn ang="0">
                  <a:pos x="52" y="0"/>
                </a:cxn>
              </a:cxnLst>
              <a:rect l="0" t="0" r="r" b="b"/>
              <a:pathLst>
                <a:path w="104" h="104">
                  <a:moveTo>
                    <a:pt x="52" y="0"/>
                  </a:moveTo>
                  <a:lnTo>
                    <a:pt x="52" y="0"/>
                  </a:lnTo>
                  <a:lnTo>
                    <a:pt x="62" y="0"/>
                  </a:lnTo>
                  <a:lnTo>
                    <a:pt x="72" y="4"/>
                  </a:lnTo>
                  <a:lnTo>
                    <a:pt x="82" y="8"/>
                  </a:lnTo>
                  <a:lnTo>
                    <a:pt x="90" y="14"/>
                  </a:lnTo>
                  <a:lnTo>
                    <a:pt x="96" y="22"/>
                  </a:lnTo>
                  <a:lnTo>
                    <a:pt x="100" y="32"/>
                  </a:lnTo>
                  <a:lnTo>
                    <a:pt x="104" y="42"/>
                  </a:lnTo>
                  <a:lnTo>
                    <a:pt x="104" y="52"/>
                  </a:lnTo>
                  <a:lnTo>
                    <a:pt x="104" y="52"/>
                  </a:lnTo>
                  <a:lnTo>
                    <a:pt x="104" y="62"/>
                  </a:lnTo>
                  <a:lnTo>
                    <a:pt x="100" y="72"/>
                  </a:lnTo>
                  <a:lnTo>
                    <a:pt x="96" y="82"/>
                  </a:lnTo>
                  <a:lnTo>
                    <a:pt x="90" y="90"/>
                  </a:lnTo>
                  <a:lnTo>
                    <a:pt x="82" y="96"/>
                  </a:lnTo>
                  <a:lnTo>
                    <a:pt x="72" y="100"/>
                  </a:lnTo>
                  <a:lnTo>
                    <a:pt x="62" y="104"/>
                  </a:lnTo>
                  <a:lnTo>
                    <a:pt x="52" y="104"/>
                  </a:lnTo>
                  <a:lnTo>
                    <a:pt x="52" y="104"/>
                  </a:lnTo>
                  <a:lnTo>
                    <a:pt x="42" y="104"/>
                  </a:lnTo>
                  <a:lnTo>
                    <a:pt x="32" y="100"/>
                  </a:lnTo>
                  <a:lnTo>
                    <a:pt x="22" y="96"/>
                  </a:lnTo>
                  <a:lnTo>
                    <a:pt x="14" y="90"/>
                  </a:lnTo>
                  <a:lnTo>
                    <a:pt x="8" y="82"/>
                  </a:lnTo>
                  <a:lnTo>
                    <a:pt x="4" y="72"/>
                  </a:lnTo>
                  <a:lnTo>
                    <a:pt x="0" y="62"/>
                  </a:lnTo>
                  <a:lnTo>
                    <a:pt x="0" y="52"/>
                  </a:lnTo>
                  <a:lnTo>
                    <a:pt x="0" y="52"/>
                  </a:lnTo>
                  <a:lnTo>
                    <a:pt x="0" y="42"/>
                  </a:lnTo>
                  <a:lnTo>
                    <a:pt x="4" y="32"/>
                  </a:lnTo>
                  <a:lnTo>
                    <a:pt x="8" y="22"/>
                  </a:lnTo>
                  <a:lnTo>
                    <a:pt x="14" y="14"/>
                  </a:lnTo>
                  <a:lnTo>
                    <a:pt x="22" y="8"/>
                  </a:lnTo>
                  <a:lnTo>
                    <a:pt x="32" y="4"/>
                  </a:lnTo>
                  <a:lnTo>
                    <a:pt x="42" y="0"/>
                  </a:lnTo>
                  <a:lnTo>
                    <a:pt x="52" y="0"/>
                  </a:lnTo>
                  <a:lnTo>
                    <a:pt x="5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9" name="Freeform 94"/>
            <p:cNvSpPr/>
            <p:nvPr/>
          </p:nvSpPr>
          <p:spPr bwMode="auto">
            <a:xfrm>
              <a:off x="546100" y="2085975"/>
              <a:ext cx="47625" cy="123825"/>
            </a:xfrm>
            <a:custGeom>
              <a:avLst/>
              <a:gdLst/>
              <a:ahLst/>
              <a:cxnLst>
                <a:cxn ang="0">
                  <a:pos x="2" y="68"/>
                </a:cxn>
                <a:cxn ang="0">
                  <a:pos x="2" y="68"/>
                </a:cxn>
                <a:cxn ang="0">
                  <a:pos x="4" y="72"/>
                </a:cxn>
                <a:cxn ang="0">
                  <a:pos x="8" y="76"/>
                </a:cxn>
                <a:cxn ang="0">
                  <a:pos x="12" y="78"/>
                </a:cxn>
                <a:cxn ang="0">
                  <a:pos x="18" y="78"/>
                </a:cxn>
                <a:cxn ang="0">
                  <a:pos x="18" y="78"/>
                </a:cxn>
                <a:cxn ang="0">
                  <a:pos x="24" y="76"/>
                </a:cxn>
                <a:cxn ang="0">
                  <a:pos x="26" y="72"/>
                </a:cxn>
                <a:cxn ang="0">
                  <a:pos x="30" y="68"/>
                </a:cxn>
                <a:cxn ang="0">
                  <a:pos x="30" y="62"/>
                </a:cxn>
                <a:cxn ang="0">
                  <a:pos x="30" y="62"/>
                </a:cxn>
                <a:cxn ang="0">
                  <a:pos x="24" y="38"/>
                </a:cxn>
                <a:cxn ang="0">
                  <a:pos x="20" y="20"/>
                </a:cxn>
                <a:cxn ang="0">
                  <a:pos x="14" y="0"/>
                </a:cxn>
                <a:cxn ang="0">
                  <a:pos x="14" y="0"/>
                </a:cxn>
                <a:cxn ang="0">
                  <a:pos x="6" y="30"/>
                </a:cxn>
                <a:cxn ang="0">
                  <a:pos x="0" y="56"/>
                </a:cxn>
                <a:cxn ang="0">
                  <a:pos x="0" y="56"/>
                </a:cxn>
                <a:cxn ang="0">
                  <a:pos x="2" y="68"/>
                </a:cxn>
                <a:cxn ang="0">
                  <a:pos x="2" y="68"/>
                </a:cxn>
              </a:cxnLst>
              <a:rect l="0" t="0" r="r" b="b"/>
              <a:pathLst>
                <a:path w="30" h="78">
                  <a:moveTo>
                    <a:pt x="2" y="68"/>
                  </a:moveTo>
                  <a:lnTo>
                    <a:pt x="2" y="68"/>
                  </a:lnTo>
                  <a:lnTo>
                    <a:pt x="4" y="72"/>
                  </a:lnTo>
                  <a:lnTo>
                    <a:pt x="8" y="76"/>
                  </a:lnTo>
                  <a:lnTo>
                    <a:pt x="12" y="78"/>
                  </a:lnTo>
                  <a:lnTo>
                    <a:pt x="18" y="78"/>
                  </a:lnTo>
                  <a:lnTo>
                    <a:pt x="18" y="78"/>
                  </a:lnTo>
                  <a:lnTo>
                    <a:pt x="24" y="76"/>
                  </a:lnTo>
                  <a:lnTo>
                    <a:pt x="26" y="72"/>
                  </a:lnTo>
                  <a:lnTo>
                    <a:pt x="30" y="68"/>
                  </a:lnTo>
                  <a:lnTo>
                    <a:pt x="30" y="62"/>
                  </a:lnTo>
                  <a:lnTo>
                    <a:pt x="30" y="62"/>
                  </a:lnTo>
                  <a:lnTo>
                    <a:pt x="24" y="38"/>
                  </a:lnTo>
                  <a:lnTo>
                    <a:pt x="20" y="20"/>
                  </a:lnTo>
                  <a:lnTo>
                    <a:pt x="14" y="0"/>
                  </a:lnTo>
                  <a:lnTo>
                    <a:pt x="14" y="0"/>
                  </a:lnTo>
                  <a:lnTo>
                    <a:pt x="6" y="30"/>
                  </a:lnTo>
                  <a:lnTo>
                    <a:pt x="0" y="56"/>
                  </a:lnTo>
                  <a:lnTo>
                    <a:pt x="0" y="56"/>
                  </a:lnTo>
                  <a:lnTo>
                    <a:pt x="2" y="68"/>
                  </a:lnTo>
                  <a:lnTo>
                    <a:pt x="2" y="6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0" name="Freeform 95"/>
            <p:cNvSpPr/>
            <p:nvPr/>
          </p:nvSpPr>
          <p:spPr bwMode="auto">
            <a:xfrm>
              <a:off x="301625" y="2006600"/>
              <a:ext cx="244475" cy="368300"/>
            </a:xfrm>
            <a:custGeom>
              <a:avLst/>
              <a:gdLst/>
              <a:ahLst/>
              <a:cxnLst>
                <a:cxn ang="0">
                  <a:pos x="138" y="146"/>
                </a:cxn>
                <a:cxn ang="0">
                  <a:pos x="130" y="132"/>
                </a:cxn>
                <a:cxn ang="0">
                  <a:pos x="130" y="116"/>
                </a:cxn>
                <a:cxn ang="0">
                  <a:pos x="134" y="92"/>
                </a:cxn>
                <a:cxn ang="0">
                  <a:pos x="140" y="62"/>
                </a:cxn>
                <a:cxn ang="0">
                  <a:pos x="140" y="56"/>
                </a:cxn>
                <a:cxn ang="0">
                  <a:pos x="142" y="60"/>
                </a:cxn>
                <a:cxn ang="0">
                  <a:pos x="148" y="42"/>
                </a:cxn>
                <a:cxn ang="0">
                  <a:pos x="154" y="22"/>
                </a:cxn>
                <a:cxn ang="0">
                  <a:pos x="144" y="12"/>
                </a:cxn>
                <a:cxn ang="0">
                  <a:pos x="122" y="4"/>
                </a:cxn>
                <a:cxn ang="0">
                  <a:pos x="92" y="0"/>
                </a:cxn>
                <a:cxn ang="0">
                  <a:pos x="62" y="4"/>
                </a:cxn>
                <a:cxn ang="0">
                  <a:pos x="40" y="12"/>
                </a:cxn>
                <a:cxn ang="0">
                  <a:pos x="30" y="20"/>
                </a:cxn>
                <a:cxn ang="0">
                  <a:pos x="18" y="46"/>
                </a:cxn>
                <a:cxn ang="0">
                  <a:pos x="4" y="92"/>
                </a:cxn>
                <a:cxn ang="0">
                  <a:pos x="0" y="112"/>
                </a:cxn>
                <a:cxn ang="0">
                  <a:pos x="2" y="124"/>
                </a:cxn>
                <a:cxn ang="0">
                  <a:pos x="12" y="128"/>
                </a:cxn>
                <a:cxn ang="0">
                  <a:pos x="14" y="128"/>
                </a:cxn>
                <a:cxn ang="0">
                  <a:pos x="18" y="128"/>
                </a:cxn>
                <a:cxn ang="0">
                  <a:pos x="26" y="122"/>
                </a:cxn>
                <a:cxn ang="0">
                  <a:pos x="28" y="116"/>
                </a:cxn>
                <a:cxn ang="0">
                  <a:pos x="44" y="52"/>
                </a:cxn>
                <a:cxn ang="0">
                  <a:pos x="44" y="62"/>
                </a:cxn>
                <a:cxn ang="0">
                  <a:pos x="44" y="102"/>
                </a:cxn>
                <a:cxn ang="0">
                  <a:pos x="44" y="102"/>
                </a:cxn>
                <a:cxn ang="0">
                  <a:pos x="46" y="216"/>
                </a:cxn>
                <a:cxn ang="0">
                  <a:pos x="48" y="222"/>
                </a:cxn>
                <a:cxn ang="0">
                  <a:pos x="58" y="230"/>
                </a:cxn>
                <a:cxn ang="0">
                  <a:pos x="64" y="232"/>
                </a:cxn>
                <a:cxn ang="0">
                  <a:pos x="64" y="232"/>
                </a:cxn>
                <a:cxn ang="0">
                  <a:pos x="76" y="226"/>
                </a:cxn>
                <a:cxn ang="0">
                  <a:pos x="80" y="214"/>
                </a:cxn>
                <a:cxn ang="0">
                  <a:pos x="78" y="168"/>
                </a:cxn>
                <a:cxn ang="0">
                  <a:pos x="76" y="122"/>
                </a:cxn>
                <a:cxn ang="0">
                  <a:pos x="106" y="122"/>
                </a:cxn>
                <a:cxn ang="0">
                  <a:pos x="106" y="168"/>
                </a:cxn>
                <a:cxn ang="0">
                  <a:pos x="104" y="214"/>
                </a:cxn>
                <a:cxn ang="0">
                  <a:pos x="108" y="226"/>
                </a:cxn>
                <a:cxn ang="0">
                  <a:pos x="118" y="232"/>
                </a:cxn>
                <a:cxn ang="0">
                  <a:pos x="120" y="232"/>
                </a:cxn>
                <a:cxn ang="0">
                  <a:pos x="126" y="230"/>
                </a:cxn>
                <a:cxn ang="0">
                  <a:pos x="134" y="222"/>
                </a:cxn>
                <a:cxn ang="0">
                  <a:pos x="136" y="216"/>
                </a:cxn>
                <a:cxn ang="0">
                  <a:pos x="140" y="148"/>
                </a:cxn>
                <a:cxn ang="0">
                  <a:pos x="138" y="146"/>
                </a:cxn>
              </a:cxnLst>
              <a:rect l="0" t="0" r="r" b="b"/>
              <a:pathLst>
                <a:path w="154" h="232">
                  <a:moveTo>
                    <a:pt x="138" y="146"/>
                  </a:moveTo>
                  <a:lnTo>
                    <a:pt x="138" y="146"/>
                  </a:lnTo>
                  <a:lnTo>
                    <a:pt x="134" y="140"/>
                  </a:lnTo>
                  <a:lnTo>
                    <a:pt x="130" y="132"/>
                  </a:lnTo>
                  <a:lnTo>
                    <a:pt x="130" y="124"/>
                  </a:lnTo>
                  <a:lnTo>
                    <a:pt x="130" y="116"/>
                  </a:lnTo>
                  <a:lnTo>
                    <a:pt x="130" y="116"/>
                  </a:lnTo>
                  <a:lnTo>
                    <a:pt x="134" y="92"/>
                  </a:lnTo>
                  <a:lnTo>
                    <a:pt x="140" y="66"/>
                  </a:lnTo>
                  <a:lnTo>
                    <a:pt x="140" y="62"/>
                  </a:lnTo>
                  <a:lnTo>
                    <a:pt x="140" y="62"/>
                  </a:lnTo>
                  <a:lnTo>
                    <a:pt x="140" y="56"/>
                  </a:lnTo>
                  <a:lnTo>
                    <a:pt x="140" y="56"/>
                  </a:lnTo>
                  <a:lnTo>
                    <a:pt x="142" y="60"/>
                  </a:lnTo>
                  <a:lnTo>
                    <a:pt x="142" y="60"/>
                  </a:lnTo>
                  <a:lnTo>
                    <a:pt x="148" y="42"/>
                  </a:lnTo>
                  <a:lnTo>
                    <a:pt x="154" y="22"/>
                  </a:lnTo>
                  <a:lnTo>
                    <a:pt x="154" y="22"/>
                  </a:lnTo>
                  <a:lnTo>
                    <a:pt x="144" y="12"/>
                  </a:lnTo>
                  <a:lnTo>
                    <a:pt x="144" y="12"/>
                  </a:lnTo>
                  <a:lnTo>
                    <a:pt x="134" y="8"/>
                  </a:lnTo>
                  <a:lnTo>
                    <a:pt x="122" y="4"/>
                  </a:lnTo>
                  <a:lnTo>
                    <a:pt x="108" y="2"/>
                  </a:lnTo>
                  <a:lnTo>
                    <a:pt x="92" y="0"/>
                  </a:lnTo>
                  <a:lnTo>
                    <a:pt x="76" y="2"/>
                  </a:lnTo>
                  <a:lnTo>
                    <a:pt x="62" y="4"/>
                  </a:lnTo>
                  <a:lnTo>
                    <a:pt x="50" y="8"/>
                  </a:lnTo>
                  <a:lnTo>
                    <a:pt x="40" y="12"/>
                  </a:lnTo>
                  <a:lnTo>
                    <a:pt x="40" y="12"/>
                  </a:lnTo>
                  <a:lnTo>
                    <a:pt x="30" y="20"/>
                  </a:lnTo>
                  <a:lnTo>
                    <a:pt x="24" y="32"/>
                  </a:lnTo>
                  <a:lnTo>
                    <a:pt x="18" y="46"/>
                  </a:lnTo>
                  <a:lnTo>
                    <a:pt x="12" y="62"/>
                  </a:lnTo>
                  <a:lnTo>
                    <a:pt x="4" y="92"/>
                  </a:lnTo>
                  <a:lnTo>
                    <a:pt x="0" y="112"/>
                  </a:lnTo>
                  <a:lnTo>
                    <a:pt x="0" y="112"/>
                  </a:lnTo>
                  <a:lnTo>
                    <a:pt x="0" y="118"/>
                  </a:lnTo>
                  <a:lnTo>
                    <a:pt x="2" y="124"/>
                  </a:lnTo>
                  <a:lnTo>
                    <a:pt x="6" y="126"/>
                  </a:lnTo>
                  <a:lnTo>
                    <a:pt x="12" y="128"/>
                  </a:lnTo>
                  <a:lnTo>
                    <a:pt x="12" y="128"/>
                  </a:lnTo>
                  <a:lnTo>
                    <a:pt x="14" y="128"/>
                  </a:lnTo>
                  <a:lnTo>
                    <a:pt x="14" y="128"/>
                  </a:lnTo>
                  <a:lnTo>
                    <a:pt x="18" y="128"/>
                  </a:lnTo>
                  <a:lnTo>
                    <a:pt x="24" y="126"/>
                  </a:lnTo>
                  <a:lnTo>
                    <a:pt x="26" y="122"/>
                  </a:lnTo>
                  <a:lnTo>
                    <a:pt x="28" y="116"/>
                  </a:lnTo>
                  <a:lnTo>
                    <a:pt x="28" y="116"/>
                  </a:lnTo>
                  <a:lnTo>
                    <a:pt x="34" y="82"/>
                  </a:lnTo>
                  <a:lnTo>
                    <a:pt x="44" y="52"/>
                  </a:lnTo>
                  <a:lnTo>
                    <a:pt x="44" y="52"/>
                  </a:lnTo>
                  <a:lnTo>
                    <a:pt x="44" y="62"/>
                  </a:lnTo>
                  <a:lnTo>
                    <a:pt x="44" y="102"/>
                  </a:lnTo>
                  <a:lnTo>
                    <a:pt x="44" y="102"/>
                  </a:lnTo>
                  <a:lnTo>
                    <a:pt x="44" y="102"/>
                  </a:lnTo>
                  <a:lnTo>
                    <a:pt x="44" y="102"/>
                  </a:lnTo>
                  <a:lnTo>
                    <a:pt x="44" y="162"/>
                  </a:lnTo>
                  <a:lnTo>
                    <a:pt x="46" y="216"/>
                  </a:lnTo>
                  <a:lnTo>
                    <a:pt x="46" y="216"/>
                  </a:lnTo>
                  <a:lnTo>
                    <a:pt x="48" y="222"/>
                  </a:lnTo>
                  <a:lnTo>
                    <a:pt x="52" y="228"/>
                  </a:lnTo>
                  <a:lnTo>
                    <a:pt x="58" y="230"/>
                  </a:lnTo>
                  <a:lnTo>
                    <a:pt x="64" y="232"/>
                  </a:lnTo>
                  <a:lnTo>
                    <a:pt x="64" y="232"/>
                  </a:lnTo>
                  <a:lnTo>
                    <a:pt x="64" y="232"/>
                  </a:lnTo>
                  <a:lnTo>
                    <a:pt x="64" y="232"/>
                  </a:lnTo>
                  <a:lnTo>
                    <a:pt x="70" y="230"/>
                  </a:lnTo>
                  <a:lnTo>
                    <a:pt x="76" y="226"/>
                  </a:lnTo>
                  <a:lnTo>
                    <a:pt x="80" y="220"/>
                  </a:lnTo>
                  <a:lnTo>
                    <a:pt x="80" y="214"/>
                  </a:lnTo>
                  <a:lnTo>
                    <a:pt x="80" y="214"/>
                  </a:lnTo>
                  <a:lnTo>
                    <a:pt x="78" y="168"/>
                  </a:lnTo>
                  <a:lnTo>
                    <a:pt x="76" y="122"/>
                  </a:lnTo>
                  <a:lnTo>
                    <a:pt x="76" y="122"/>
                  </a:lnTo>
                  <a:lnTo>
                    <a:pt x="92" y="122"/>
                  </a:lnTo>
                  <a:lnTo>
                    <a:pt x="106" y="122"/>
                  </a:lnTo>
                  <a:lnTo>
                    <a:pt x="106" y="122"/>
                  </a:lnTo>
                  <a:lnTo>
                    <a:pt x="106" y="168"/>
                  </a:lnTo>
                  <a:lnTo>
                    <a:pt x="104" y="214"/>
                  </a:lnTo>
                  <a:lnTo>
                    <a:pt x="104" y="214"/>
                  </a:lnTo>
                  <a:lnTo>
                    <a:pt x="104" y="220"/>
                  </a:lnTo>
                  <a:lnTo>
                    <a:pt x="108" y="226"/>
                  </a:lnTo>
                  <a:lnTo>
                    <a:pt x="112" y="230"/>
                  </a:lnTo>
                  <a:lnTo>
                    <a:pt x="118" y="232"/>
                  </a:lnTo>
                  <a:lnTo>
                    <a:pt x="118" y="232"/>
                  </a:lnTo>
                  <a:lnTo>
                    <a:pt x="120" y="232"/>
                  </a:lnTo>
                  <a:lnTo>
                    <a:pt x="120" y="232"/>
                  </a:lnTo>
                  <a:lnTo>
                    <a:pt x="126" y="230"/>
                  </a:lnTo>
                  <a:lnTo>
                    <a:pt x="132" y="228"/>
                  </a:lnTo>
                  <a:lnTo>
                    <a:pt x="134" y="222"/>
                  </a:lnTo>
                  <a:lnTo>
                    <a:pt x="136" y="216"/>
                  </a:lnTo>
                  <a:lnTo>
                    <a:pt x="136" y="216"/>
                  </a:lnTo>
                  <a:lnTo>
                    <a:pt x="140" y="148"/>
                  </a:lnTo>
                  <a:lnTo>
                    <a:pt x="140" y="148"/>
                  </a:lnTo>
                  <a:lnTo>
                    <a:pt x="138" y="146"/>
                  </a:lnTo>
                  <a:lnTo>
                    <a:pt x="138" y="14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 name="Freeform 96"/>
            <p:cNvSpPr/>
            <p:nvPr/>
          </p:nvSpPr>
          <p:spPr bwMode="auto">
            <a:xfrm>
              <a:off x="901700" y="1962150"/>
              <a:ext cx="298450" cy="434975"/>
            </a:xfrm>
            <a:custGeom>
              <a:avLst/>
              <a:gdLst/>
              <a:ahLst/>
              <a:cxnLst>
                <a:cxn ang="0">
                  <a:pos x="142" y="14"/>
                </a:cxn>
                <a:cxn ang="0">
                  <a:pos x="116" y="2"/>
                </a:cxn>
                <a:cxn ang="0">
                  <a:pos x="80" y="0"/>
                </a:cxn>
                <a:cxn ang="0">
                  <a:pos x="44" y="2"/>
                </a:cxn>
                <a:cxn ang="0">
                  <a:pos x="18" y="12"/>
                </a:cxn>
                <a:cxn ang="0">
                  <a:pos x="8" y="20"/>
                </a:cxn>
                <a:cxn ang="0">
                  <a:pos x="0" y="30"/>
                </a:cxn>
                <a:cxn ang="0">
                  <a:pos x="18" y="72"/>
                </a:cxn>
                <a:cxn ang="0">
                  <a:pos x="22" y="62"/>
                </a:cxn>
                <a:cxn ang="0">
                  <a:pos x="22" y="72"/>
                </a:cxn>
                <a:cxn ang="0">
                  <a:pos x="22" y="84"/>
                </a:cxn>
                <a:cxn ang="0">
                  <a:pos x="36" y="144"/>
                </a:cxn>
                <a:cxn ang="0">
                  <a:pos x="36" y="154"/>
                </a:cxn>
                <a:cxn ang="0">
                  <a:pos x="28" y="172"/>
                </a:cxn>
                <a:cxn ang="0">
                  <a:pos x="22" y="180"/>
                </a:cxn>
                <a:cxn ang="0">
                  <a:pos x="26" y="256"/>
                </a:cxn>
                <a:cxn ang="0">
                  <a:pos x="32" y="270"/>
                </a:cxn>
                <a:cxn ang="0">
                  <a:pos x="46" y="274"/>
                </a:cxn>
                <a:cxn ang="0">
                  <a:pos x="46" y="274"/>
                </a:cxn>
                <a:cxn ang="0">
                  <a:pos x="54" y="272"/>
                </a:cxn>
                <a:cxn ang="0">
                  <a:pos x="64" y="262"/>
                </a:cxn>
                <a:cxn ang="0">
                  <a:pos x="66" y="254"/>
                </a:cxn>
                <a:cxn ang="0">
                  <a:pos x="62" y="142"/>
                </a:cxn>
                <a:cxn ang="0">
                  <a:pos x="78" y="144"/>
                </a:cxn>
                <a:cxn ang="0">
                  <a:pos x="96" y="142"/>
                </a:cxn>
                <a:cxn ang="0">
                  <a:pos x="92" y="254"/>
                </a:cxn>
                <a:cxn ang="0">
                  <a:pos x="94" y="262"/>
                </a:cxn>
                <a:cxn ang="0">
                  <a:pos x="104" y="272"/>
                </a:cxn>
                <a:cxn ang="0">
                  <a:pos x="112" y="274"/>
                </a:cxn>
                <a:cxn ang="0">
                  <a:pos x="112" y="274"/>
                </a:cxn>
                <a:cxn ang="0">
                  <a:pos x="126" y="270"/>
                </a:cxn>
                <a:cxn ang="0">
                  <a:pos x="132" y="256"/>
                </a:cxn>
                <a:cxn ang="0">
                  <a:pos x="136" y="190"/>
                </a:cxn>
                <a:cxn ang="0">
                  <a:pos x="136" y="122"/>
                </a:cxn>
                <a:cxn ang="0">
                  <a:pos x="136" y="72"/>
                </a:cxn>
                <a:cxn ang="0">
                  <a:pos x="136" y="64"/>
                </a:cxn>
                <a:cxn ang="0">
                  <a:pos x="148" y="100"/>
                </a:cxn>
                <a:cxn ang="0">
                  <a:pos x="156" y="138"/>
                </a:cxn>
                <a:cxn ang="0">
                  <a:pos x="162" y="148"/>
                </a:cxn>
                <a:cxn ang="0">
                  <a:pos x="174" y="152"/>
                </a:cxn>
                <a:cxn ang="0">
                  <a:pos x="180" y="148"/>
                </a:cxn>
                <a:cxn ang="0">
                  <a:pos x="188" y="138"/>
                </a:cxn>
                <a:cxn ang="0">
                  <a:pos x="188" y="132"/>
                </a:cxn>
                <a:cxn ang="0">
                  <a:pos x="174" y="76"/>
                </a:cxn>
                <a:cxn ang="0">
                  <a:pos x="160" y="38"/>
                </a:cxn>
                <a:cxn ang="0">
                  <a:pos x="142" y="14"/>
                </a:cxn>
              </a:cxnLst>
              <a:rect l="0" t="0" r="r" b="b"/>
              <a:pathLst>
                <a:path w="188" h="274">
                  <a:moveTo>
                    <a:pt x="142" y="14"/>
                  </a:moveTo>
                  <a:lnTo>
                    <a:pt x="142" y="14"/>
                  </a:lnTo>
                  <a:lnTo>
                    <a:pt x="130" y="6"/>
                  </a:lnTo>
                  <a:lnTo>
                    <a:pt x="116" y="2"/>
                  </a:lnTo>
                  <a:lnTo>
                    <a:pt x="98" y="0"/>
                  </a:lnTo>
                  <a:lnTo>
                    <a:pt x="80" y="0"/>
                  </a:lnTo>
                  <a:lnTo>
                    <a:pt x="62" y="0"/>
                  </a:lnTo>
                  <a:lnTo>
                    <a:pt x="44" y="2"/>
                  </a:lnTo>
                  <a:lnTo>
                    <a:pt x="28" y="8"/>
                  </a:lnTo>
                  <a:lnTo>
                    <a:pt x="18" y="12"/>
                  </a:lnTo>
                  <a:lnTo>
                    <a:pt x="18" y="12"/>
                  </a:lnTo>
                  <a:lnTo>
                    <a:pt x="8" y="20"/>
                  </a:lnTo>
                  <a:lnTo>
                    <a:pt x="0" y="30"/>
                  </a:lnTo>
                  <a:lnTo>
                    <a:pt x="0" y="30"/>
                  </a:lnTo>
                  <a:lnTo>
                    <a:pt x="10" y="52"/>
                  </a:lnTo>
                  <a:lnTo>
                    <a:pt x="18" y="72"/>
                  </a:lnTo>
                  <a:lnTo>
                    <a:pt x="18" y="72"/>
                  </a:lnTo>
                  <a:lnTo>
                    <a:pt x="22" y="62"/>
                  </a:lnTo>
                  <a:lnTo>
                    <a:pt x="22" y="62"/>
                  </a:lnTo>
                  <a:lnTo>
                    <a:pt x="22" y="72"/>
                  </a:lnTo>
                  <a:lnTo>
                    <a:pt x="22" y="84"/>
                  </a:lnTo>
                  <a:lnTo>
                    <a:pt x="22" y="84"/>
                  </a:lnTo>
                  <a:lnTo>
                    <a:pt x="30" y="116"/>
                  </a:lnTo>
                  <a:lnTo>
                    <a:pt x="36" y="144"/>
                  </a:lnTo>
                  <a:lnTo>
                    <a:pt x="36" y="144"/>
                  </a:lnTo>
                  <a:lnTo>
                    <a:pt x="36" y="154"/>
                  </a:lnTo>
                  <a:lnTo>
                    <a:pt x="34" y="164"/>
                  </a:lnTo>
                  <a:lnTo>
                    <a:pt x="28" y="172"/>
                  </a:lnTo>
                  <a:lnTo>
                    <a:pt x="22" y="180"/>
                  </a:lnTo>
                  <a:lnTo>
                    <a:pt x="22" y="180"/>
                  </a:lnTo>
                  <a:lnTo>
                    <a:pt x="26" y="256"/>
                  </a:lnTo>
                  <a:lnTo>
                    <a:pt x="26" y="256"/>
                  </a:lnTo>
                  <a:lnTo>
                    <a:pt x="28" y="264"/>
                  </a:lnTo>
                  <a:lnTo>
                    <a:pt x="32" y="270"/>
                  </a:lnTo>
                  <a:lnTo>
                    <a:pt x="38" y="272"/>
                  </a:lnTo>
                  <a:lnTo>
                    <a:pt x="46" y="274"/>
                  </a:lnTo>
                  <a:lnTo>
                    <a:pt x="46" y="274"/>
                  </a:lnTo>
                  <a:lnTo>
                    <a:pt x="46" y="274"/>
                  </a:lnTo>
                  <a:lnTo>
                    <a:pt x="46" y="274"/>
                  </a:lnTo>
                  <a:lnTo>
                    <a:pt x="54" y="272"/>
                  </a:lnTo>
                  <a:lnTo>
                    <a:pt x="60" y="268"/>
                  </a:lnTo>
                  <a:lnTo>
                    <a:pt x="64" y="262"/>
                  </a:lnTo>
                  <a:lnTo>
                    <a:pt x="66" y="254"/>
                  </a:lnTo>
                  <a:lnTo>
                    <a:pt x="66" y="254"/>
                  </a:lnTo>
                  <a:lnTo>
                    <a:pt x="62" y="200"/>
                  </a:lnTo>
                  <a:lnTo>
                    <a:pt x="62" y="142"/>
                  </a:lnTo>
                  <a:lnTo>
                    <a:pt x="62" y="142"/>
                  </a:lnTo>
                  <a:lnTo>
                    <a:pt x="78" y="144"/>
                  </a:lnTo>
                  <a:lnTo>
                    <a:pt x="96" y="142"/>
                  </a:lnTo>
                  <a:lnTo>
                    <a:pt x="96" y="142"/>
                  </a:lnTo>
                  <a:lnTo>
                    <a:pt x="96" y="200"/>
                  </a:lnTo>
                  <a:lnTo>
                    <a:pt x="92" y="254"/>
                  </a:lnTo>
                  <a:lnTo>
                    <a:pt x="92" y="254"/>
                  </a:lnTo>
                  <a:lnTo>
                    <a:pt x="94" y="262"/>
                  </a:lnTo>
                  <a:lnTo>
                    <a:pt x="98" y="268"/>
                  </a:lnTo>
                  <a:lnTo>
                    <a:pt x="104" y="272"/>
                  </a:lnTo>
                  <a:lnTo>
                    <a:pt x="112" y="274"/>
                  </a:lnTo>
                  <a:lnTo>
                    <a:pt x="112" y="274"/>
                  </a:lnTo>
                  <a:lnTo>
                    <a:pt x="112" y="274"/>
                  </a:lnTo>
                  <a:lnTo>
                    <a:pt x="112" y="274"/>
                  </a:lnTo>
                  <a:lnTo>
                    <a:pt x="120" y="274"/>
                  </a:lnTo>
                  <a:lnTo>
                    <a:pt x="126" y="270"/>
                  </a:lnTo>
                  <a:lnTo>
                    <a:pt x="130" y="264"/>
                  </a:lnTo>
                  <a:lnTo>
                    <a:pt x="132" y="256"/>
                  </a:lnTo>
                  <a:lnTo>
                    <a:pt x="132" y="256"/>
                  </a:lnTo>
                  <a:lnTo>
                    <a:pt x="136" y="190"/>
                  </a:lnTo>
                  <a:lnTo>
                    <a:pt x="136" y="122"/>
                  </a:lnTo>
                  <a:lnTo>
                    <a:pt x="136" y="122"/>
                  </a:lnTo>
                  <a:lnTo>
                    <a:pt x="136" y="120"/>
                  </a:lnTo>
                  <a:lnTo>
                    <a:pt x="136" y="72"/>
                  </a:lnTo>
                  <a:lnTo>
                    <a:pt x="136" y="72"/>
                  </a:lnTo>
                  <a:lnTo>
                    <a:pt x="136" y="64"/>
                  </a:lnTo>
                  <a:lnTo>
                    <a:pt x="136" y="64"/>
                  </a:lnTo>
                  <a:lnTo>
                    <a:pt x="148" y="100"/>
                  </a:lnTo>
                  <a:lnTo>
                    <a:pt x="156" y="138"/>
                  </a:lnTo>
                  <a:lnTo>
                    <a:pt x="156" y="138"/>
                  </a:lnTo>
                  <a:lnTo>
                    <a:pt x="158" y="144"/>
                  </a:lnTo>
                  <a:lnTo>
                    <a:pt x="162" y="148"/>
                  </a:lnTo>
                  <a:lnTo>
                    <a:pt x="168" y="152"/>
                  </a:lnTo>
                  <a:lnTo>
                    <a:pt x="174" y="152"/>
                  </a:lnTo>
                  <a:lnTo>
                    <a:pt x="174" y="152"/>
                  </a:lnTo>
                  <a:lnTo>
                    <a:pt x="180" y="148"/>
                  </a:lnTo>
                  <a:lnTo>
                    <a:pt x="186" y="144"/>
                  </a:lnTo>
                  <a:lnTo>
                    <a:pt x="188" y="138"/>
                  </a:lnTo>
                  <a:lnTo>
                    <a:pt x="188" y="132"/>
                  </a:lnTo>
                  <a:lnTo>
                    <a:pt x="188" y="132"/>
                  </a:lnTo>
                  <a:lnTo>
                    <a:pt x="184" y="110"/>
                  </a:lnTo>
                  <a:lnTo>
                    <a:pt x="174" y="76"/>
                  </a:lnTo>
                  <a:lnTo>
                    <a:pt x="168" y="56"/>
                  </a:lnTo>
                  <a:lnTo>
                    <a:pt x="160" y="38"/>
                  </a:lnTo>
                  <a:lnTo>
                    <a:pt x="152" y="24"/>
                  </a:lnTo>
                  <a:lnTo>
                    <a:pt x="142" y="14"/>
                  </a:lnTo>
                  <a:lnTo>
                    <a:pt x="142"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2" name="Freeform 97"/>
            <p:cNvSpPr/>
            <p:nvPr/>
          </p:nvSpPr>
          <p:spPr bwMode="auto">
            <a:xfrm>
              <a:off x="857250" y="2051050"/>
              <a:ext cx="53975" cy="152400"/>
            </a:xfrm>
            <a:custGeom>
              <a:avLst/>
              <a:gdLst/>
              <a:ahLst/>
              <a:cxnLst>
                <a:cxn ang="0">
                  <a:pos x="0" y="68"/>
                </a:cxn>
                <a:cxn ang="0">
                  <a:pos x="0" y="68"/>
                </a:cxn>
                <a:cxn ang="0">
                  <a:pos x="4" y="92"/>
                </a:cxn>
                <a:cxn ang="0">
                  <a:pos x="4" y="92"/>
                </a:cxn>
                <a:cxn ang="0">
                  <a:pos x="12" y="96"/>
                </a:cxn>
                <a:cxn ang="0">
                  <a:pos x="12" y="96"/>
                </a:cxn>
                <a:cxn ang="0">
                  <a:pos x="14" y="96"/>
                </a:cxn>
                <a:cxn ang="0">
                  <a:pos x="14" y="96"/>
                </a:cxn>
                <a:cxn ang="0">
                  <a:pos x="20" y="94"/>
                </a:cxn>
                <a:cxn ang="0">
                  <a:pos x="26" y="92"/>
                </a:cxn>
                <a:cxn ang="0">
                  <a:pos x="28" y="88"/>
                </a:cxn>
                <a:cxn ang="0">
                  <a:pos x="30" y="82"/>
                </a:cxn>
                <a:cxn ang="0">
                  <a:pos x="30" y="82"/>
                </a:cxn>
                <a:cxn ang="0">
                  <a:pos x="34" y="58"/>
                </a:cxn>
                <a:cxn ang="0">
                  <a:pos x="34" y="58"/>
                </a:cxn>
                <a:cxn ang="0">
                  <a:pos x="28" y="30"/>
                </a:cxn>
                <a:cxn ang="0">
                  <a:pos x="16" y="0"/>
                </a:cxn>
                <a:cxn ang="0">
                  <a:pos x="16" y="0"/>
                </a:cxn>
                <a:cxn ang="0">
                  <a:pos x="10" y="18"/>
                </a:cxn>
                <a:cxn ang="0">
                  <a:pos x="6" y="36"/>
                </a:cxn>
                <a:cxn ang="0">
                  <a:pos x="0" y="68"/>
                </a:cxn>
                <a:cxn ang="0">
                  <a:pos x="0" y="68"/>
                </a:cxn>
              </a:cxnLst>
              <a:rect l="0" t="0" r="r" b="b"/>
              <a:pathLst>
                <a:path w="34" h="96">
                  <a:moveTo>
                    <a:pt x="0" y="68"/>
                  </a:moveTo>
                  <a:lnTo>
                    <a:pt x="0" y="68"/>
                  </a:lnTo>
                  <a:lnTo>
                    <a:pt x="4" y="92"/>
                  </a:lnTo>
                  <a:lnTo>
                    <a:pt x="4" y="92"/>
                  </a:lnTo>
                  <a:lnTo>
                    <a:pt x="12" y="96"/>
                  </a:lnTo>
                  <a:lnTo>
                    <a:pt x="12" y="96"/>
                  </a:lnTo>
                  <a:lnTo>
                    <a:pt x="14" y="96"/>
                  </a:lnTo>
                  <a:lnTo>
                    <a:pt x="14" y="96"/>
                  </a:lnTo>
                  <a:lnTo>
                    <a:pt x="20" y="94"/>
                  </a:lnTo>
                  <a:lnTo>
                    <a:pt x="26" y="92"/>
                  </a:lnTo>
                  <a:lnTo>
                    <a:pt x="28" y="88"/>
                  </a:lnTo>
                  <a:lnTo>
                    <a:pt x="30" y="82"/>
                  </a:lnTo>
                  <a:lnTo>
                    <a:pt x="30" y="82"/>
                  </a:lnTo>
                  <a:lnTo>
                    <a:pt x="34" y="58"/>
                  </a:lnTo>
                  <a:lnTo>
                    <a:pt x="34" y="58"/>
                  </a:lnTo>
                  <a:lnTo>
                    <a:pt x="28" y="30"/>
                  </a:lnTo>
                  <a:lnTo>
                    <a:pt x="16" y="0"/>
                  </a:lnTo>
                  <a:lnTo>
                    <a:pt x="16" y="0"/>
                  </a:lnTo>
                  <a:lnTo>
                    <a:pt x="10" y="18"/>
                  </a:lnTo>
                  <a:lnTo>
                    <a:pt x="6" y="36"/>
                  </a:lnTo>
                  <a:lnTo>
                    <a:pt x="0" y="68"/>
                  </a:lnTo>
                  <a:lnTo>
                    <a:pt x="0" y="6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3" name="Freeform 98"/>
            <p:cNvSpPr/>
            <p:nvPr/>
          </p:nvSpPr>
          <p:spPr bwMode="auto">
            <a:xfrm>
              <a:off x="542925" y="1962150"/>
              <a:ext cx="381000" cy="482600"/>
            </a:xfrm>
            <a:custGeom>
              <a:avLst/>
              <a:gdLst/>
              <a:ahLst/>
              <a:cxnLst>
                <a:cxn ang="0">
                  <a:pos x="222" y="168"/>
                </a:cxn>
                <a:cxn ang="0">
                  <a:pos x="224" y="168"/>
                </a:cxn>
                <a:cxn ang="0">
                  <a:pos x="236" y="160"/>
                </a:cxn>
                <a:cxn ang="0">
                  <a:pos x="240" y="146"/>
                </a:cxn>
                <a:cxn ang="0">
                  <a:pos x="234" y="122"/>
                </a:cxn>
                <a:cxn ang="0">
                  <a:pos x="218" y="64"/>
                </a:cxn>
                <a:cxn ang="0">
                  <a:pos x="200" y="28"/>
                </a:cxn>
                <a:cxn ang="0">
                  <a:pos x="190" y="16"/>
                </a:cxn>
                <a:cxn ang="0">
                  <a:pos x="160" y="4"/>
                </a:cxn>
                <a:cxn ang="0">
                  <a:pos x="122" y="0"/>
                </a:cxn>
                <a:cxn ang="0">
                  <a:pos x="102" y="2"/>
                </a:cxn>
                <a:cxn ang="0">
                  <a:pos x="64" y="8"/>
                </a:cxn>
                <a:cxn ang="0">
                  <a:pos x="52" y="16"/>
                </a:cxn>
                <a:cxn ang="0">
                  <a:pos x="40" y="26"/>
                </a:cxn>
                <a:cxn ang="0">
                  <a:pos x="22" y="60"/>
                </a:cxn>
                <a:cxn ang="0">
                  <a:pos x="4" y="118"/>
                </a:cxn>
                <a:cxn ang="0">
                  <a:pos x="0" y="148"/>
                </a:cxn>
                <a:cxn ang="0">
                  <a:pos x="4" y="160"/>
                </a:cxn>
                <a:cxn ang="0">
                  <a:pos x="16" y="168"/>
                </a:cxn>
                <a:cxn ang="0">
                  <a:pos x="18" y="168"/>
                </a:cxn>
                <a:cxn ang="0">
                  <a:pos x="24" y="168"/>
                </a:cxn>
                <a:cxn ang="0">
                  <a:pos x="34" y="158"/>
                </a:cxn>
                <a:cxn ang="0">
                  <a:pos x="36" y="152"/>
                </a:cxn>
                <a:cxn ang="0">
                  <a:pos x="50" y="86"/>
                </a:cxn>
                <a:cxn ang="0">
                  <a:pos x="58" y="68"/>
                </a:cxn>
                <a:cxn ang="0">
                  <a:pos x="56" y="134"/>
                </a:cxn>
                <a:cxn ang="0">
                  <a:pos x="56" y="134"/>
                </a:cxn>
                <a:cxn ang="0">
                  <a:pos x="58" y="210"/>
                </a:cxn>
                <a:cxn ang="0">
                  <a:pos x="60" y="284"/>
                </a:cxn>
                <a:cxn ang="0">
                  <a:pos x="68" y="298"/>
                </a:cxn>
                <a:cxn ang="0">
                  <a:pos x="82" y="304"/>
                </a:cxn>
                <a:cxn ang="0">
                  <a:pos x="84" y="304"/>
                </a:cxn>
                <a:cxn ang="0">
                  <a:pos x="92" y="302"/>
                </a:cxn>
                <a:cxn ang="0">
                  <a:pos x="104" y="288"/>
                </a:cxn>
                <a:cxn ang="0">
                  <a:pos x="104" y="280"/>
                </a:cxn>
                <a:cxn ang="0">
                  <a:pos x="100" y="158"/>
                </a:cxn>
                <a:cxn ang="0">
                  <a:pos x="120" y="160"/>
                </a:cxn>
                <a:cxn ang="0">
                  <a:pos x="140" y="158"/>
                </a:cxn>
                <a:cxn ang="0">
                  <a:pos x="138" y="220"/>
                </a:cxn>
                <a:cxn ang="0">
                  <a:pos x="134" y="280"/>
                </a:cxn>
                <a:cxn ang="0">
                  <a:pos x="140" y="296"/>
                </a:cxn>
                <a:cxn ang="0">
                  <a:pos x="154" y="304"/>
                </a:cxn>
                <a:cxn ang="0">
                  <a:pos x="156" y="304"/>
                </a:cxn>
                <a:cxn ang="0">
                  <a:pos x="164" y="302"/>
                </a:cxn>
                <a:cxn ang="0">
                  <a:pos x="176" y="292"/>
                </a:cxn>
                <a:cxn ang="0">
                  <a:pos x="178" y="284"/>
                </a:cxn>
                <a:cxn ang="0">
                  <a:pos x="182" y="136"/>
                </a:cxn>
                <a:cxn ang="0">
                  <a:pos x="184" y="134"/>
                </a:cxn>
                <a:cxn ang="0">
                  <a:pos x="184" y="80"/>
                </a:cxn>
                <a:cxn ang="0">
                  <a:pos x="182" y="72"/>
                </a:cxn>
                <a:cxn ang="0">
                  <a:pos x="204" y="154"/>
                </a:cxn>
                <a:cxn ang="0">
                  <a:pos x="206" y="160"/>
                </a:cxn>
                <a:cxn ang="0">
                  <a:pos x="216" y="168"/>
                </a:cxn>
                <a:cxn ang="0">
                  <a:pos x="222" y="168"/>
                </a:cxn>
              </a:cxnLst>
              <a:rect l="0" t="0" r="r" b="b"/>
              <a:pathLst>
                <a:path w="240" h="304">
                  <a:moveTo>
                    <a:pt x="222" y="168"/>
                  </a:moveTo>
                  <a:lnTo>
                    <a:pt x="222" y="168"/>
                  </a:lnTo>
                  <a:lnTo>
                    <a:pt x="224" y="168"/>
                  </a:lnTo>
                  <a:lnTo>
                    <a:pt x="224" y="168"/>
                  </a:lnTo>
                  <a:lnTo>
                    <a:pt x="232" y="166"/>
                  </a:lnTo>
                  <a:lnTo>
                    <a:pt x="236" y="160"/>
                  </a:lnTo>
                  <a:lnTo>
                    <a:pt x="240" y="154"/>
                  </a:lnTo>
                  <a:lnTo>
                    <a:pt x="240" y="146"/>
                  </a:lnTo>
                  <a:lnTo>
                    <a:pt x="240" y="146"/>
                  </a:lnTo>
                  <a:lnTo>
                    <a:pt x="234" y="122"/>
                  </a:lnTo>
                  <a:lnTo>
                    <a:pt x="224" y="84"/>
                  </a:lnTo>
                  <a:lnTo>
                    <a:pt x="218" y="64"/>
                  </a:lnTo>
                  <a:lnTo>
                    <a:pt x="210" y="44"/>
                  </a:lnTo>
                  <a:lnTo>
                    <a:pt x="200" y="28"/>
                  </a:lnTo>
                  <a:lnTo>
                    <a:pt x="190" y="16"/>
                  </a:lnTo>
                  <a:lnTo>
                    <a:pt x="190" y="16"/>
                  </a:lnTo>
                  <a:lnTo>
                    <a:pt x="176" y="10"/>
                  </a:lnTo>
                  <a:lnTo>
                    <a:pt x="160" y="4"/>
                  </a:lnTo>
                  <a:lnTo>
                    <a:pt x="142" y="2"/>
                  </a:lnTo>
                  <a:lnTo>
                    <a:pt x="122" y="0"/>
                  </a:lnTo>
                  <a:lnTo>
                    <a:pt x="122" y="0"/>
                  </a:lnTo>
                  <a:lnTo>
                    <a:pt x="102" y="2"/>
                  </a:lnTo>
                  <a:lnTo>
                    <a:pt x="82" y="4"/>
                  </a:lnTo>
                  <a:lnTo>
                    <a:pt x="64" y="8"/>
                  </a:lnTo>
                  <a:lnTo>
                    <a:pt x="52" y="16"/>
                  </a:lnTo>
                  <a:lnTo>
                    <a:pt x="52" y="16"/>
                  </a:lnTo>
                  <a:lnTo>
                    <a:pt x="46" y="20"/>
                  </a:lnTo>
                  <a:lnTo>
                    <a:pt x="40" y="26"/>
                  </a:lnTo>
                  <a:lnTo>
                    <a:pt x="30" y="42"/>
                  </a:lnTo>
                  <a:lnTo>
                    <a:pt x="22" y="60"/>
                  </a:lnTo>
                  <a:lnTo>
                    <a:pt x="14" y="80"/>
                  </a:lnTo>
                  <a:lnTo>
                    <a:pt x="4" y="118"/>
                  </a:lnTo>
                  <a:lnTo>
                    <a:pt x="0" y="148"/>
                  </a:lnTo>
                  <a:lnTo>
                    <a:pt x="0" y="148"/>
                  </a:lnTo>
                  <a:lnTo>
                    <a:pt x="0" y="154"/>
                  </a:lnTo>
                  <a:lnTo>
                    <a:pt x="4" y="160"/>
                  </a:lnTo>
                  <a:lnTo>
                    <a:pt x="8" y="166"/>
                  </a:lnTo>
                  <a:lnTo>
                    <a:pt x="16" y="168"/>
                  </a:lnTo>
                  <a:lnTo>
                    <a:pt x="16" y="168"/>
                  </a:lnTo>
                  <a:lnTo>
                    <a:pt x="18" y="168"/>
                  </a:lnTo>
                  <a:lnTo>
                    <a:pt x="18" y="168"/>
                  </a:lnTo>
                  <a:lnTo>
                    <a:pt x="24" y="168"/>
                  </a:lnTo>
                  <a:lnTo>
                    <a:pt x="30" y="164"/>
                  </a:lnTo>
                  <a:lnTo>
                    <a:pt x="34" y="158"/>
                  </a:lnTo>
                  <a:lnTo>
                    <a:pt x="36" y="152"/>
                  </a:lnTo>
                  <a:lnTo>
                    <a:pt x="36" y="152"/>
                  </a:lnTo>
                  <a:lnTo>
                    <a:pt x="44" y="108"/>
                  </a:lnTo>
                  <a:lnTo>
                    <a:pt x="50" y="86"/>
                  </a:lnTo>
                  <a:lnTo>
                    <a:pt x="58" y="68"/>
                  </a:lnTo>
                  <a:lnTo>
                    <a:pt x="58" y="68"/>
                  </a:lnTo>
                  <a:lnTo>
                    <a:pt x="56" y="80"/>
                  </a:lnTo>
                  <a:lnTo>
                    <a:pt x="56" y="134"/>
                  </a:lnTo>
                  <a:lnTo>
                    <a:pt x="56" y="134"/>
                  </a:lnTo>
                  <a:lnTo>
                    <a:pt x="56" y="134"/>
                  </a:lnTo>
                  <a:lnTo>
                    <a:pt x="56" y="134"/>
                  </a:lnTo>
                  <a:lnTo>
                    <a:pt x="58" y="210"/>
                  </a:lnTo>
                  <a:lnTo>
                    <a:pt x="60" y="284"/>
                  </a:lnTo>
                  <a:lnTo>
                    <a:pt x="60" y="284"/>
                  </a:lnTo>
                  <a:lnTo>
                    <a:pt x="62" y="292"/>
                  </a:lnTo>
                  <a:lnTo>
                    <a:pt x="68" y="298"/>
                  </a:lnTo>
                  <a:lnTo>
                    <a:pt x="74" y="302"/>
                  </a:lnTo>
                  <a:lnTo>
                    <a:pt x="82" y="304"/>
                  </a:lnTo>
                  <a:lnTo>
                    <a:pt x="82" y="304"/>
                  </a:lnTo>
                  <a:lnTo>
                    <a:pt x="84" y="304"/>
                  </a:lnTo>
                  <a:lnTo>
                    <a:pt x="84" y="304"/>
                  </a:lnTo>
                  <a:lnTo>
                    <a:pt x="92" y="302"/>
                  </a:lnTo>
                  <a:lnTo>
                    <a:pt x="100" y="296"/>
                  </a:lnTo>
                  <a:lnTo>
                    <a:pt x="104" y="288"/>
                  </a:lnTo>
                  <a:lnTo>
                    <a:pt x="104" y="280"/>
                  </a:lnTo>
                  <a:lnTo>
                    <a:pt x="104" y="280"/>
                  </a:lnTo>
                  <a:lnTo>
                    <a:pt x="102" y="220"/>
                  </a:lnTo>
                  <a:lnTo>
                    <a:pt x="100" y="158"/>
                  </a:lnTo>
                  <a:lnTo>
                    <a:pt x="100" y="158"/>
                  </a:lnTo>
                  <a:lnTo>
                    <a:pt x="120" y="160"/>
                  </a:lnTo>
                  <a:lnTo>
                    <a:pt x="120" y="160"/>
                  </a:lnTo>
                  <a:lnTo>
                    <a:pt x="140" y="158"/>
                  </a:lnTo>
                  <a:lnTo>
                    <a:pt x="140" y="158"/>
                  </a:lnTo>
                  <a:lnTo>
                    <a:pt x="138" y="220"/>
                  </a:lnTo>
                  <a:lnTo>
                    <a:pt x="134" y="280"/>
                  </a:lnTo>
                  <a:lnTo>
                    <a:pt x="134" y="280"/>
                  </a:lnTo>
                  <a:lnTo>
                    <a:pt x="136" y="290"/>
                  </a:lnTo>
                  <a:lnTo>
                    <a:pt x="140" y="296"/>
                  </a:lnTo>
                  <a:lnTo>
                    <a:pt x="146" y="302"/>
                  </a:lnTo>
                  <a:lnTo>
                    <a:pt x="154" y="304"/>
                  </a:lnTo>
                  <a:lnTo>
                    <a:pt x="154" y="304"/>
                  </a:lnTo>
                  <a:lnTo>
                    <a:pt x="156" y="304"/>
                  </a:lnTo>
                  <a:lnTo>
                    <a:pt x="156" y="304"/>
                  </a:lnTo>
                  <a:lnTo>
                    <a:pt x="164" y="302"/>
                  </a:lnTo>
                  <a:lnTo>
                    <a:pt x="172" y="298"/>
                  </a:lnTo>
                  <a:lnTo>
                    <a:pt x="176" y="292"/>
                  </a:lnTo>
                  <a:lnTo>
                    <a:pt x="178" y="284"/>
                  </a:lnTo>
                  <a:lnTo>
                    <a:pt x="178" y="284"/>
                  </a:lnTo>
                  <a:lnTo>
                    <a:pt x="182" y="212"/>
                  </a:lnTo>
                  <a:lnTo>
                    <a:pt x="182" y="136"/>
                  </a:lnTo>
                  <a:lnTo>
                    <a:pt x="182" y="136"/>
                  </a:lnTo>
                  <a:lnTo>
                    <a:pt x="184" y="134"/>
                  </a:lnTo>
                  <a:lnTo>
                    <a:pt x="184" y="80"/>
                  </a:lnTo>
                  <a:lnTo>
                    <a:pt x="184" y="80"/>
                  </a:lnTo>
                  <a:lnTo>
                    <a:pt x="182" y="72"/>
                  </a:lnTo>
                  <a:lnTo>
                    <a:pt x="182" y="72"/>
                  </a:lnTo>
                  <a:lnTo>
                    <a:pt x="194" y="112"/>
                  </a:lnTo>
                  <a:lnTo>
                    <a:pt x="204" y="154"/>
                  </a:lnTo>
                  <a:lnTo>
                    <a:pt x="204" y="154"/>
                  </a:lnTo>
                  <a:lnTo>
                    <a:pt x="206" y="160"/>
                  </a:lnTo>
                  <a:lnTo>
                    <a:pt x="210" y="164"/>
                  </a:lnTo>
                  <a:lnTo>
                    <a:pt x="216" y="168"/>
                  </a:lnTo>
                  <a:lnTo>
                    <a:pt x="222" y="168"/>
                  </a:lnTo>
                  <a:lnTo>
                    <a:pt x="222" y="16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4" name="Freeform 99"/>
            <p:cNvSpPr/>
            <p:nvPr/>
          </p:nvSpPr>
          <p:spPr bwMode="auto">
            <a:xfrm>
              <a:off x="622300" y="1724025"/>
              <a:ext cx="219075" cy="219075"/>
            </a:xfrm>
            <a:custGeom>
              <a:avLst/>
              <a:gdLst/>
              <a:ahLst/>
              <a:cxnLst>
                <a:cxn ang="0">
                  <a:pos x="70" y="0"/>
                </a:cxn>
                <a:cxn ang="0">
                  <a:pos x="70" y="0"/>
                </a:cxn>
                <a:cxn ang="0">
                  <a:pos x="84" y="0"/>
                </a:cxn>
                <a:cxn ang="0">
                  <a:pos x="96" y="4"/>
                </a:cxn>
                <a:cxn ang="0">
                  <a:pos x="108" y="12"/>
                </a:cxn>
                <a:cxn ang="0">
                  <a:pos x="118" y="20"/>
                </a:cxn>
                <a:cxn ang="0">
                  <a:pos x="126" y="30"/>
                </a:cxn>
                <a:cxn ang="0">
                  <a:pos x="134" y="42"/>
                </a:cxn>
                <a:cxn ang="0">
                  <a:pos x="138" y="54"/>
                </a:cxn>
                <a:cxn ang="0">
                  <a:pos x="138" y="68"/>
                </a:cxn>
                <a:cxn ang="0">
                  <a:pos x="138" y="68"/>
                </a:cxn>
                <a:cxn ang="0">
                  <a:pos x="138" y="82"/>
                </a:cxn>
                <a:cxn ang="0">
                  <a:pos x="134" y="96"/>
                </a:cxn>
                <a:cxn ang="0">
                  <a:pos x="126" y="106"/>
                </a:cxn>
                <a:cxn ang="0">
                  <a:pos x="118" y="118"/>
                </a:cxn>
                <a:cxn ang="0">
                  <a:pos x="108" y="126"/>
                </a:cxn>
                <a:cxn ang="0">
                  <a:pos x="96" y="132"/>
                </a:cxn>
                <a:cxn ang="0">
                  <a:pos x="84" y="136"/>
                </a:cxn>
                <a:cxn ang="0">
                  <a:pos x="70" y="138"/>
                </a:cxn>
                <a:cxn ang="0">
                  <a:pos x="70" y="138"/>
                </a:cxn>
                <a:cxn ang="0">
                  <a:pos x="56" y="136"/>
                </a:cxn>
                <a:cxn ang="0">
                  <a:pos x="42" y="132"/>
                </a:cxn>
                <a:cxn ang="0">
                  <a:pos x="32" y="126"/>
                </a:cxn>
                <a:cxn ang="0">
                  <a:pos x="20" y="118"/>
                </a:cxn>
                <a:cxn ang="0">
                  <a:pos x="12" y="106"/>
                </a:cxn>
                <a:cxn ang="0">
                  <a:pos x="6" y="96"/>
                </a:cxn>
                <a:cxn ang="0">
                  <a:pos x="2" y="82"/>
                </a:cxn>
                <a:cxn ang="0">
                  <a:pos x="0" y="68"/>
                </a:cxn>
                <a:cxn ang="0">
                  <a:pos x="0" y="68"/>
                </a:cxn>
                <a:cxn ang="0">
                  <a:pos x="2" y="54"/>
                </a:cxn>
                <a:cxn ang="0">
                  <a:pos x="6" y="42"/>
                </a:cxn>
                <a:cxn ang="0">
                  <a:pos x="12" y="30"/>
                </a:cxn>
                <a:cxn ang="0">
                  <a:pos x="20" y="20"/>
                </a:cxn>
                <a:cxn ang="0">
                  <a:pos x="32" y="12"/>
                </a:cxn>
                <a:cxn ang="0">
                  <a:pos x="42" y="4"/>
                </a:cxn>
                <a:cxn ang="0">
                  <a:pos x="56" y="0"/>
                </a:cxn>
                <a:cxn ang="0">
                  <a:pos x="70" y="0"/>
                </a:cxn>
                <a:cxn ang="0">
                  <a:pos x="70" y="0"/>
                </a:cxn>
              </a:cxnLst>
              <a:rect l="0" t="0" r="r" b="b"/>
              <a:pathLst>
                <a:path w="138" h="138">
                  <a:moveTo>
                    <a:pt x="70" y="0"/>
                  </a:moveTo>
                  <a:lnTo>
                    <a:pt x="70" y="0"/>
                  </a:lnTo>
                  <a:lnTo>
                    <a:pt x="84" y="0"/>
                  </a:lnTo>
                  <a:lnTo>
                    <a:pt x="96" y="4"/>
                  </a:lnTo>
                  <a:lnTo>
                    <a:pt x="108" y="12"/>
                  </a:lnTo>
                  <a:lnTo>
                    <a:pt x="118" y="20"/>
                  </a:lnTo>
                  <a:lnTo>
                    <a:pt x="126" y="30"/>
                  </a:lnTo>
                  <a:lnTo>
                    <a:pt x="134" y="42"/>
                  </a:lnTo>
                  <a:lnTo>
                    <a:pt x="138" y="54"/>
                  </a:lnTo>
                  <a:lnTo>
                    <a:pt x="138" y="68"/>
                  </a:lnTo>
                  <a:lnTo>
                    <a:pt x="138" y="68"/>
                  </a:lnTo>
                  <a:lnTo>
                    <a:pt x="138" y="82"/>
                  </a:lnTo>
                  <a:lnTo>
                    <a:pt x="134" y="96"/>
                  </a:lnTo>
                  <a:lnTo>
                    <a:pt x="126" y="106"/>
                  </a:lnTo>
                  <a:lnTo>
                    <a:pt x="118" y="118"/>
                  </a:lnTo>
                  <a:lnTo>
                    <a:pt x="108" y="126"/>
                  </a:lnTo>
                  <a:lnTo>
                    <a:pt x="96" y="132"/>
                  </a:lnTo>
                  <a:lnTo>
                    <a:pt x="84" y="136"/>
                  </a:lnTo>
                  <a:lnTo>
                    <a:pt x="70" y="138"/>
                  </a:lnTo>
                  <a:lnTo>
                    <a:pt x="70" y="138"/>
                  </a:lnTo>
                  <a:lnTo>
                    <a:pt x="56" y="136"/>
                  </a:lnTo>
                  <a:lnTo>
                    <a:pt x="42" y="132"/>
                  </a:lnTo>
                  <a:lnTo>
                    <a:pt x="32" y="126"/>
                  </a:lnTo>
                  <a:lnTo>
                    <a:pt x="20" y="118"/>
                  </a:lnTo>
                  <a:lnTo>
                    <a:pt x="12" y="106"/>
                  </a:lnTo>
                  <a:lnTo>
                    <a:pt x="6" y="96"/>
                  </a:lnTo>
                  <a:lnTo>
                    <a:pt x="2" y="82"/>
                  </a:lnTo>
                  <a:lnTo>
                    <a:pt x="0" y="68"/>
                  </a:lnTo>
                  <a:lnTo>
                    <a:pt x="0" y="68"/>
                  </a:lnTo>
                  <a:lnTo>
                    <a:pt x="2" y="54"/>
                  </a:lnTo>
                  <a:lnTo>
                    <a:pt x="6" y="42"/>
                  </a:lnTo>
                  <a:lnTo>
                    <a:pt x="12" y="30"/>
                  </a:lnTo>
                  <a:lnTo>
                    <a:pt x="20" y="20"/>
                  </a:lnTo>
                  <a:lnTo>
                    <a:pt x="32" y="12"/>
                  </a:lnTo>
                  <a:lnTo>
                    <a:pt x="42" y="4"/>
                  </a:lnTo>
                  <a:lnTo>
                    <a:pt x="56" y="0"/>
                  </a:lnTo>
                  <a:lnTo>
                    <a:pt x="70" y="0"/>
                  </a:lnTo>
                  <a:lnTo>
                    <a:pt x="70" y="0"/>
                  </a:lnTo>
                  <a:close/>
                </a:path>
              </a:pathLst>
            </a:custGeom>
            <a:grpFill/>
            <a:ln w="9525">
              <a:noFill/>
              <a:round/>
            </a:ln>
          </p:spPr>
          <p:txBody>
            <a:bodyPr vert="horz" wrap="square" lIns="91440" tIns="45720" rIns="91440" bIns="45720" numCol="1" anchor="t" anchorCtr="0" compatLnSpc="1"/>
            <a:lstStyle/>
            <a:p>
              <a:endParaRPr lang="zh-CN" altLang="en-US"/>
            </a:p>
          </p:txBody>
        </p:sp>
      </p:grpSp>
      <p:sp>
        <p:nvSpPr>
          <p:cNvPr id="25" name="Freeform 194"/>
          <p:cNvSpPr>
            <a:spLocks noEditPoints="1"/>
          </p:cNvSpPr>
          <p:nvPr/>
        </p:nvSpPr>
        <p:spPr bwMode="auto">
          <a:xfrm>
            <a:off x="4253594" y="3803270"/>
            <a:ext cx="398250" cy="400500"/>
          </a:xfrm>
          <a:custGeom>
            <a:avLst/>
            <a:gdLst/>
            <a:ahLst/>
            <a:cxnLst>
              <a:cxn ang="0">
                <a:pos x="350" y="2"/>
              </a:cxn>
              <a:cxn ang="0">
                <a:pos x="350" y="2"/>
              </a:cxn>
              <a:cxn ang="0">
                <a:pos x="344" y="0"/>
              </a:cxn>
              <a:cxn ang="0">
                <a:pos x="344" y="0"/>
              </a:cxn>
              <a:cxn ang="0">
                <a:pos x="336" y="2"/>
              </a:cxn>
              <a:cxn ang="0">
                <a:pos x="4" y="224"/>
              </a:cxn>
              <a:cxn ang="0">
                <a:pos x="4" y="224"/>
              </a:cxn>
              <a:cxn ang="0">
                <a:pos x="0" y="230"/>
              </a:cxn>
              <a:cxn ang="0">
                <a:pos x="0" y="236"/>
              </a:cxn>
              <a:cxn ang="0">
                <a:pos x="0" y="236"/>
              </a:cxn>
              <a:cxn ang="0">
                <a:pos x="2" y="240"/>
              </a:cxn>
              <a:cxn ang="0">
                <a:pos x="6" y="244"/>
              </a:cxn>
              <a:cxn ang="0">
                <a:pos x="92" y="278"/>
              </a:cxn>
              <a:cxn ang="0">
                <a:pos x="134" y="350"/>
              </a:cxn>
              <a:cxn ang="0">
                <a:pos x="134" y="350"/>
              </a:cxn>
              <a:cxn ang="0">
                <a:pos x="138" y="354"/>
              </a:cxn>
              <a:cxn ang="0">
                <a:pos x="144" y="356"/>
              </a:cxn>
              <a:cxn ang="0">
                <a:pos x="144" y="356"/>
              </a:cxn>
              <a:cxn ang="0">
                <a:pos x="144" y="356"/>
              </a:cxn>
              <a:cxn ang="0">
                <a:pos x="144" y="356"/>
              </a:cxn>
              <a:cxn ang="0">
                <a:pos x="148" y="354"/>
              </a:cxn>
              <a:cxn ang="0">
                <a:pos x="152" y="350"/>
              </a:cxn>
              <a:cxn ang="0">
                <a:pos x="176" y="312"/>
              </a:cxn>
              <a:cxn ang="0">
                <a:pos x="284" y="356"/>
              </a:cxn>
              <a:cxn ang="0">
                <a:pos x="284" y="356"/>
              </a:cxn>
              <a:cxn ang="0">
                <a:pos x="288" y="356"/>
              </a:cxn>
              <a:cxn ang="0">
                <a:pos x="288" y="356"/>
              </a:cxn>
              <a:cxn ang="0">
                <a:pos x="294" y="354"/>
              </a:cxn>
              <a:cxn ang="0">
                <a:pos x="294" y="354"/>
              </a:cxn>
              <a:cxn ang="0">
                <a:pos x="296" y="352"/>
              </a:cxn>
              <a:cxn ang="0">
                <a:pos x="298" y="346"/>
              </a:cxn>
              <a:cxn ang="0">
                <a:pos x="354" y="14"/>
              </a:cxn>
              <a:cxn ang="0">
                <a:pos x="354" y="14"/>
              </a:cxn>
              <a:cxn ang="0">
                <a:pos x="354" y="8"/>
              </a:cxn>
              <a:cxn ang="0">
                <a:pos x="350" y="2"/>
              </a:cxn>
              <a:cxn ang="0">
                <a:pos x="350" y="2"/>
              </a:cxn>
              <a:cxn ang="0">
                <a:pos x="34" y="232"/>
              </a:cxn>
              <a:cxn ang="0">
                <a:pos x="292" y="60"/>
              </a:cxn>
              <a:cxn ang="0">
                <a:pos x="104" y="260"/>
              </a:cxn>
              <a:cxn ang="0">
                <a:pos x="104" y="260"/>
              </a:cxn>
              <a:cxn ang="0">
                <a:pos x="102" y="258"/>
              </a:cxn>
              <a:cxn ang="0">
                <a:pos x="34" y="232"/>
              </a:cxn>
              <a:cxn ang="0">
                <a:pos x="112" y="268"/>
              </a:cxn>
              <a:cxn ang="0">
                <a:pos x="112" y="268"/>
              </a:cxn>
              <a:cxn ang="0">
                <a:pos x="112" y="268"/>
              </a:cxn>
              <a:cxn ang="0">
                <a:pos x="322" y="42"/>
              </a:cxn>
              <a:cxn ang="0">
                <a:pos x="144" y="322"/>
              </a:cxn>
              <a:cxn ang="0">
                <a:pos x="112" y="268"/>
              </a:cxn>
              <a:cxn ang="0">
                <a:pos x="278" y="330"/>
              </a:cxn>
              <a:cxn ang="0">
                <a:pos x="184" y="292"/>
              </a:cxn>
              <a:cxn ang="0">
                <a:pos x="184" y="292"/>
              </a:cxn>
              <a:cxn ang="0">
                <a:pos x="178" y="290"/>
              </a:cxn>
              <a:cxn ang="0">
                <a:pos x="324" y="64"/>
              </a:cxn>
              <a:cxn ang="0">
                <a:pos x="278" y="330"/>
              </a:cxn>
            </a:cxnLst>
            <a:rect l="0" t="0" r="r" b="b"/>
            <a:pathLst>
              <a:path w="354" h="356">
                <a:moveTo>
                  <a:pt x="350" y="2"/>
                </a:moveTo>
                <a:lnTo>
                  <a:pt x="350" y="2"/>
                </a:lnTo>
                <a:lnTo>
                  <a:pt x="344" y="0"/>
                </a:lnTo>
                <a:lnTo>
                  <a:pt x="344" y="0"/>
                </a:lnTo>
                <a:lnTo>
                  <a:pt x="336" y="2"/>
                </a:lnTo>
                <a:lnTo>
                  <a:pt x="4" y="224"/>
                </a:lnTo>
                <a:lnTo>
                  <a:pt x="4" y="224"/>
                </a:lnTo>
                <a:lnTo>
                  <a:pt x="0" y="230"/>
                </a:lnTo>
                <a:lnTo>
                  <a:pt x="0" y="236"/>
                </a:lnTo>
                <a:lnTo>
                  <a:pt x="0" y="236"/>
                </a:lnTo>
                <a:lnTo>
                  <a:pt x="2" y="240"/>
                </a:lnTo>
                <a:lnTo>
                  <a:pt x="6" y="244"/>
                </a:lnTo>
                <a:lnTo>
                  <a:pt x="92" y="278"/>
                </a:lnTo>
                <a:lnTo>
                  <a:pt x="134" y="350"/>
                </a:lnTo>
                <a:lnTo>
                  <a:pt x="134" y="350"/>
                </a:lnTo>
                <a:lnTo>
                  <a:pt x="138" y="354"/>
                </a:lnTo>
                <a:lnTo>
                  <a:pt x="144" y="356"/>
                </a:lnTo>
                <a:lnTo>
                  <a:pt x="144" y="356"/>
                </a:lnTo>
                <a:lnTo>
                  <a:pt x="144" y="356"/>
                </a:lnTo>
                <a:lnTo>
                  <a:pt x="144" y="356"/>
                </a:lnTo>
                <a:lnTo>
                  <a:pt x="148" y="354"/>
                </a:lnTo>
                <a:lnTo>
                  <a:pt x="152" y="350"/>
                </a:lnTo>
                <a:lnTo>
                  <a:pt x="176" y="312"/>
                </a:lnTo>
                <a:lnTo>
                  <a:pt x="284" y="356"/>
                </a:lnTo>
                <a:lnTo>
                  <a:pt x="284" y="356"/>
                </a:lnTo>
                <a:lnTo>
                  <a:pt x="288" y="356"/>
                </a:lnTo>
                <a:lnTo>
                  <a:pt x="288" y="356"/>
                </a:lnTo>
                <a:lnTo>
                  <a:pt x="294" y="354"/>
                </a:lnTo>
                <a:lnTo>
                  <a:pt x="294" y="354"/>
                </a:lnTo>
                <a:lnTo>
                  <a:pt x="296" y="352"/>
                </a:lnTo>
                <a:lnTo>
                  <a:pt x="298" y="346"/>
                </a:lnTo>
                <a:lnTo>
                  <a:pt x="354" y="14"/>
                </a:lnTo>
                <a:lnTo>
                  <a:pt x="354" y="14"/>
                </a:lnTo>
                <a:lnTo>
                  <a:pt x="354" y="8"/>
                </a:lnTo>
                <a:lnTo>
                  <a:pt x="350" y="2"/>
                </a:lnTo>
                <a:lnTo>
                  <a:pt x="350" y="2"/>
                </a:lnTo>
                <a:close/>
                <a:moveTo>
                  <a:pt x="34" y="232"/>
                </a:moveTo>
                <a:lnTo>
                  <a:pt x="292" y="60"/>
                </a:lnTo>
                <a:lnTo>
                  <a:pt x="104" y="260"/>
                </a:lnTo>
                <a:lnTo>
                  <a:pt x="104" y="260"/>
                </a:lnTo>
                <a:lnTo>
                  <a:pt x="102" y="258"/>
                </a:lnTo>
                <a:lnTo>
                  <a:pt x="34" y="232"/>
                </a:lnTo>
                <a:close/>
                <a:moveTo>
                  <a:pt x="112" y="268"/>
                </a:moveTo>
                <a:lnTo>
                  <a:pt x="112" y="268"/>
                </a:lnTo>
                <a:lnTo>
                  <a:pt x="112" y="268"/>
                </a:lnTo>
                <a:lnTo>
                  <a:pt x="322" y="42"/>
                </a:lnTo>
                <a:lnTo>
                  <a:pt x="144" y="322"/>
                </a:lnTo>
                <a:lnTo>
                  <a:pt x="112" y="268"/>
                </a:lnTo>
                <a:close/>
                <a:moveTo>
                  <a:pt x="278" y="330"/>
                </a:moveTo>
                <a:lnTo>
                  <a:pt x="184" y="292"/>
                </a:lnTo>
                <a:lnTo>
                  <a:pt x="184" y="292"/>
                </a:lnTo>
                <a:lnTo>
                  <a:pt x="178" y="290"/>
                </a:lnTo>
                <a:lnTo>
                  <a:pt x="324" y="64"/>
                </a:lnTo>
                <a:lnTo>
                  <a:pt x="278" y="330"/>
                </a:ln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grpSp>
        <p:nvGrpSpPr>
          <p:cNvPr id="26" name="组 4"/>
          <p:cNvGrpSpPr/>
          <p:nvPr/>
        </p:nvGrpSpPr>
        <p:grpSpPr>
          <a:xfrm>
            <a:off x="4283140" y="4815553"/>
            <a:ext cx="408565" cy="489654"/>
            <a:chOff x="1536700" y="911225"/>
            <a:chExt cx="831850" cy="996950"/>
          </a:xfrm>
          <a:solidFill>
            <a:schemeClr val="bg1"/>
          </a:solidFill>
        </p:grpSpPr>
        <p:sp>
          <p:nvSpPr>
            <p:cNvPr id="27" name="Freeform 47"/>
            <p:cNvSpPr/>
            <p:nvPr/>
          </p:nvSpPr>
          <p:spPr bwMode="auto">
            <a:xfrm>
              <a:off x="1838325" y="1765300"/>
              <a:ext cx="234950" cy="50800"/>
            </a:xfrm>
            <a:custGeom>
              <a:avLst/>
              <a:gdLst/>
              <a:ahLst/>
              <a:cxnLst>
                <a:cxn ang="0">
                  <a:pos x="132" y="0"/>
                </a:cxn>
                <a:cxn ang="0">
                  <a:pos x="16" y="0"/>
                </a:cxn>
                <a:cxn ang="0">
                  <a:pos x="16" y="0"/>
                </a:cxn>
                <a:cxn ang="0">
                  <a:pos x="8" y="2"/>
                </a:cxn>
                <a:cxn ang="0">
                  <a:pos x="4" y="6"/>
                </a:cxn>
                <a:cxn ang="0">
                  <a:pos x="0" y="10"/>
                </a:cxn>
                <a:cxn ang="0">
                  <a:pos x="0" y="16"/>
                </a:cxn>
                <a:cxn ang="0">
                  <a:pos x="0" y="16"/>
                </a:cxn>
                <a:cxn ang="0">
                  <a:pos x="0" y="22"/>
                </a:cxn>
                <a:cxn ang="0">
                  <a:pos x="4" y="28"/>
                </a:cxn>
                <a:cxn ang="0">
                  <a:pos x="8" y="32"/>
                </a:cxn>
                <a:cxn ang="0">
                  <a:pos x="16" y="32"/>
                </a:cxn>
                <a:cxn ang="0">
                  <a:pos x="132" y="32"/>
                </a:cxn>
                <a:cxn ang="0">
                  <a:pos x="132" y="32"/>
                </a:cxn>
                <a:cxn ang="0">
                  <a:pos x="138" y="32"/>
                </a:cxn>
                <a:cxn ang="0">
                  <a:pos x="142" y="28"/>
                </a:cxn>
                <a:cxn ang="0">
                  <a:pos x="146" y="22"/>
                </a:cxn>
                <a:cxn ang="0">
                  <a:pos x="148" y="16"/>
                </a:cxn>
                <a:cxn ang="0">
                  <a:pos x="148" y="16"/>
                </a:cxn>
                <a:cxn ang="0">
                  <a:pos x="146" y="10"/>
                </a:cxn>
                <a:cxn ang="0">
                  <a:pos x="142" y="6"/>
                </a:cxn>
                <a:cxn ang="0">
                  <a:pos x="138" y="2"/>
                </a:cxn>
                <a:cxn ang="0">
                  <a:pos x="132" y="0"/>
                </a:cxn>
                <a:cxn ang="0">
                  <a:pos x="132" y="0"/>
                </a:cxn>
              </a:cxnLst>
              <a:rect l="0" t="0" r="r" b="b"/>
              <a:pathLst>
                <a:path w="148" h="32">
                  <a:moveTo>
                    <a:pt x="132" y="0"/>
                  </a:moveTo>
                  <a:lnTo>
                    <a:pt x="16" y="0"/>
                  </a:lnTo>
                  <a:lnTo>
                    <a:pt x="16" y="0"/>
                  </a:lnTo>
                  <a:lnTo>
                    <a:pt x="8" y="2"/>
                  </a:lnTo>
                  <a:lnTo>
                    <a:pt x="4" y="6"/>
                  </a:lnTo>
                  <a:lnTo>
                    <a:pt x="0" y="10"/>
                  </a:lnTo>
                  <a:lnTo>
                    <a:pt x="0" y="16"/>
                  </a:lnTo>
                  <a:lnTo>
                    <a:pt x="0" y="16"/>
                  </a:lnTo>
                  <a:lnTo>
                    <a:pt x="0" y="22"/>
                  </a:lnTo>
                  <a:lnTo>
                    <a:pt x="4" y="28"/>
                  </a:lnTo>
                  <a:lnTo>
                    <a:pt x="8" y="32"/>
                  </a:lnTo>
                  <a:lnTo>
                    <a:pt x="16" y="32"/>
                  </a:lnTo>
                  <a:lnTo>
                    <a:pt x="132" y="32"/>
                  </a:lnTo>
                  <a:lnTo>
                    <a:pt x="132" y="32"/>
                  </a:lnTo>
                  <a:lnTo>
                    <a:pt x="138" y="32"/>
                  </a:lnTo>
                  <a:lnTo>
                    <a:pt x="142" y="28"/>
                  </a:lnTo>
                  <a:lnTo>
                    <a:pt x="146" y="22"/>
                  </a:lnTo>
                  <a:lnTo>
                    <a:pt x="148" y="16"/>
                  </a:lnTo>
                  <a:lnTo>
                    <a:pt x="148" y="16"/>
                  </a:lnTo>
                  <a:lnTo>
                    <a:pt x="146" y="10"/>
                  </a:lnTo>
                  <a:lnTo>
                    <a:pt x="142" y="6"/>
                  </a:lnTo>
                  <a:lnTo>
                    <a:pt x="138" y="2"/>
                  </a:lnTo>
                  <a:lnTo>
                    <a:pt x="132" y="0"/>
                  </a:lnTo>
                  <a:lnTo>
                    <a:pt x="132"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28" name="Freeform 48"/>
            <p:cNvSpPr/>
            <p:nvPr/>
          </p:nvSpPr>
          <p:spPr bwMode="auto">
            <a:xfrm>
              <a:off x="1838325" y="1857375"/>
              <a:ext cx="234950" cy="50800"/>
            </a:xfrm>
            <a:custGeom>
              <a:avLst/>
              <a:gdLst/>
              <a:ahLst/>
              <a:cxnLst>
                <a:cxn ang="0">
                  <a:pos x="132" y="0"/>
                </a:cxn>
                <a:cxn ang="0">
                  <a:pos x="16" y="0"/>
                </a:cxn>
                <a:cxn ang="0">
                  <a:pos x="16" y="0"/>
                </a:cxn>
                <a:cxn ang="0">
                  <a:pos x="8" y="2"/>
                </a:cxn>
                <a:cxn ang="0">
                  <a:pos x="4" y="4"/>
                </a:cxn>
                <a:cxn ang="0">
                  <a:pos x="0" y="10"/>
                </a:cxn>
                <a:cxn ang="0">
                  <a:pos x="0" y="16"/>
                </a:cxn>
                <a:cxn ang="0">
                  <a:pos x="0" y="16"/>
                </a:cxn>
                <a:cxn ang="0">
                  <a:pos x="0" y="22"/>
                </a:cxn>
                <a:cxn ang="0">
                  <a:pos x="4" y="28"/>
                </a:cxn>
                <a:cxn ang="0">
                  <a:pos x="8" y="30"/>
                </a:cxn>
                <a:cxn ang="0">
                  <a:pos x="16" y="32"/>
                </a:cxn>
                <a:cxn ang="0">
                  <a:pos x="132" y="32"/>
                </a:cxn>
                <a:cxn ang="0">
                  <a:pos x="132" y="32"/>
                </a:cxn>
                <a:cxn ang="0">
                  <a:pos x="138" y="30"/>
                </a:cxn>
                <a:cxn ang="0">
                  <a:pos x="142" y="28"/>
                </a:cxn>
                <a:cxn ang="0">
                  <a:pos x="146" y="22"/>
                </a:cxn>
                <a:cxn ang="0">
                  <a:pos x="148" y="16"/>
                </a:cxn>
                <a:cxn ang="0">
                  <a:pos x="148" y="16"/>
                </a:cxn>
                <a:cxn ang="0">
                  <a:pos x="146" y="10"/>
                </a:cxn>
                <a:cxn ang="0">
                  <a:pos x="142" y="4"/>
                </a:cxn>
                <a:cxn ang="0">
                  <a:pos x="138" y="2"/>
                </a:cxn>
                <a:cxn ang="0">
                  <a:pos x="132" y="0"/>
                </a:cxn>
                <a:cxn ang="0">
                  <a:pos x="132" y="0"/>
                </a:cxn>
              </a:cxnLst>
              <a:rect l="0" t="0" r="r" b="b"/>
              <a:pathLst>
                <a:path w="148" h="32">
                  <a:moveTo>
                    <a:pt x="132" y="0"/>
                  </a:moveTo>
                  <a:lnTo>
                    <a:pt x="16" y="0"/>
                  </a:lnTo>
                  <a:lnTo>
                    <a:pt x="16" y="0"/>
                  </a:lnTo>
                  <a:lnTo>
                    <a:pt x="8" y="2"/>
                  </a:lnTo>
                  <a:lnTo>
                    <a:pt x="4" y="4"/>
                  </a:lnTo>
                  <a:lnTo>
                    <a:pt x="0" y="10"/>
                  </a:lnTo>
                  <a:lnTo>
                    <a:pt x="0" y="16"/>
                  </a:lnTo>
                  <a:lnTo>
                    <a:pt x="0" y="16"/>
                  </a:lnTo>
                  <a:lnTo>
                    <a:pt x="0" y="22"/>
                  </a:lnTo>
                  <a:lnTo>
                    <a:pt x="4" y="28"/>
                  </a:lnTo>
                  <a:lnTo>
                    <a:pt x="8" y="30"/>
                  </a:lnTo>
                  <a:lnTo>
                    <a:pt x="16" y="32"/>
                  </a:lnTo>
                  <a:lnTo>
                    <a:pt x="132" y="32"/>
                  </a:lnTo>
                  <a:lnTo>
                    <a:pt x="132" y="32"/>
                  </a:lnTo>
                  <a:lnTo>
                    <a:pt x="138" y="30"/>
                  </a:lnTo>
                  <a:lnTo>
                    <a:pt x="142" y="28"/>
                  </a:lnTo>
                  <a:lnTo>
                    <a:pt x="146" y="22"/>
                  </a:lnTo>
                  <a:lnTo>
                    <a:pt x="148" y="16"/>
                  </a:lnTo>
                  <a:lnTo>
                    <a:pt x="148" y="16"/>
                  </a:lnTo>
                  <a:lnTo>
                    <a:pt x="146" y="10"/>
                  </a:lnTo>
                  <a:lnTo>
                    <a:pt x="142" y="4"/>
                  </a:lnTo>
                  <a:lnTo>
                    <a:pt x="138" y="2"/>
                  </a:lnTo>
                  <a:lnTo>
                    <a:pt x="132" y="0"/>
                  </a:lnTo>
                  <a:lnTo>
                    <a:pt x="132"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29" name="Freeform 49"/>
            <p:cNvSpPr>
              <a:spLocks noEditPoints="1"/>
            </p:cNvSpPr>
            <p:nvPr/>
          </p:nvSpPr>
          <p:spPr bwMode="auto">
            <a:xfrm>
              <a:off x="1714500" y="1143000"/>
              <a:ext cx="476250" cy="581025"/>
            </a:xfrm>
            <a:custGeom>
              <a:avLst/>
              <a:gdLst/>
              <a:ahLst/>
              <a:cxnLst>
                <a:cxn ang="0">
                  <a:pos x="150" y="0"/>
                </a:cxn>
                <a:cxn ang="0">
                  <a:pos x="142" y="0"/>
                </a:cxn>
                <a:cxn ang="0">
                  <a:pos x="100" y="10"/>
                </a:cxn>
                <a:cxn ang="0">
                  <a:pos x="62" y="28"/>
                </a:cxn>
                <a:cxn ang="0">
                  <a:pos x="32" y="58"/>
                </a:cxn>
                <a:cxn ang="0">
                  <a:pos x="12" y="94"/>
                </a:cxn>
                <a:cxn ang="0">
                  <a:pos x="2" y="136"/>
                </a:cxn>
                <a:cxn ang="0">
                  <a:pos x="2" y="166"/>
                </a:cxn>
                <a:cxn ang="0">
                  <a:pos x="16" y="214"/>
                </a:cxn>
                <a:cxn ang="0">
                  <a:pos x="56" y="266"/>
                </a:cxn>
                <a:cxn ang="0">
                  <a:pos x="72" y="290"/>
                </a:cxn>
                <a:cxn ang="0">
                  <a:pos x="78" y="322"/>
                </a:cxn>
                <a:cxn ang="0">
                  <a:pos x="78" y="340"/>
                </a:cxn>
                <a:cxn ang="0">
                  <a:pos x="96" y="364"/>
                </a:cxn>
                <a:cxn ang="0">
                  <a:pos x="150" y="366"/>
                </a:cxn>
                <a:cxn ang="0">
                  <a:pos x="192" y="366"/>
                </a:cxn>
                <a:cxn ang="0">
                  <a:pos x="214" y="356"/>
                </a:cxn>
                <a:cxn ang="0">
                  <a:pos x="224" y="334"/>
                </a:cxn>
                <a:cxn ang="0">
                  <a:pos x="224" y="304"/>
                </a:cxn>
                <a:cxn ang="0">
                  <a:pos x="236" y="276"/>
                </a:cxn>
                <a:cxn ang="0">
                  <a:pos x="266" y="242"/>
                </a:cxn>
                <a:cxn ang="0">
                  <a:pos x="290" y="198"/>
                </a:cxn>
                <a:cxn ang="0">
                  <a:pos x="300" y="150"/>
                </a:cxn>
                <a:cxn ang="0">
                  <a:pos x="298" y="122"/>
                </a:cxn>
                <a:cxn ang="0">
                  <a:pos x="284" y="82"/>
                </a:cxn>
                <a:cxn ang="0">
                  <a:pos x="260" y="48"/>
                </a:cxn>
                <a:cxn ang="0">
                  <a:pos x="226" y="22"/>
                </a:cxn>
                <a:cxn ang="0">
                  <a:pos x="188" y="6"/>
                </a:cxn>
                <a:cxn ang="0">
                  <a:pos x="158" y="0"/>
                </a:cxn>
                <a:cxn ang="0">
                  <a:pos x="244" y="156"/>
                </a:cxn>
                <a:cxn ang="0">
                  <a:pos x="234" y="146"/>
                </a:cxn>
                <a:cxn ang="0">
                  <a:pos x="232" y="126"/>
                </a:cxn>
                <a:cxn ang="0">
                  <a:pos x="214" y="92"/>
                </a:cxn>
                <a:cxn ang="0">
                  <a:pos x="182" y="72"/>
                </a:cxn>
                <a:cxn ang="0">
                  <a:pos x="160" y="68"/>
                </a:cxn>
                <a:cxn ang="0">
                  <a:pos x="150" y="50"/>
                </a:cxn>
                <a:cxn ang="0">
                  <a:pos x="156" y="38"/>
                </a:cxn>
                <a:cxn ang="0">
                  <a:pos x="170" y="32"/>
                </a:cxn>
                <a:cxn ang="0">
                  <a:pos x="226" y="52"/>
                </a:cxn>
                <a:cxn ang="0">
                  <a:pos x="262" y="98"/>
                </a:cxn>
                <a:cxn ang="0">
                  <a:pos x="270" y="138"/>
                </a:cxn>
                <a:cxn ang="0">
                  <a:pos x="266" y="152"/>
                </a:cxn>
                <a:cxn ang="0">
                  <a:pos x="252" y="158"/>
                </a:cxn>
              </a:cxnLst>
              <a:rect l="0" t="0" r="r" b="b"/>
              <a:pathLst>
                <a:path w="300" h="366">
                  <a:moveTo>
                    <a:pt x="158" y="0"/>
                  </a:moveTo>
                  <a:lnTo>
                    <a:pt x="158" y="0"/>
                  </a:lnTo>
                  <a:lnTo>
                    <a:pt x="150" y="0"/>
                  </a:lnTo>
                  <a:lnTo>
                    <a:pt x="150" y="0"/>
                  </a:lnTo>
                  <a:lnTo>
                    <a:pt x="142" y="0"/>
                  </a:lnTo>
                  <a:lnTo>
                    <a:pt x="142" y="0"/>
                  </a:lnTo>
                  <a:lnTo>
                    <a:pt x="128" y="2"/>
                  </a:lnTo>
                  <a:lnTo>
                    <a:pt x="114" y="6"/>
                  </a:lnTo>
                  <a:lnTo>
                    <a:pt x="100" y="10"/>
                  </a:lnTo>
                  <a:lnTo>
                    <a:pt x="88" y="14"/>
                  </a:lnTo>
                  <a:lnTo>
                    <a:pt x="74" y="22"/>
                  </a:lnTo>
                  <a:lnTo>
                    <a:pt x="62" y="28"/>
                  </a:lnTo>
                  <a:lnTo>
                    <a:pt x="52" y="38"/>
                  </a:lnTo>
                  <a:lnTo>
                    <a:pt x="42" y="48"/>
                  </a:lnTo>
                  <a:lnTo>
                    <a:pt x="32" y="58"/>
                  </a:lnTo>
                  <a:lnTo>
                    <a:pt x="24" y="68"/>
                  </a:lnTo>
                  <a:lnTo>
                    <a:pt x="18" y="82"/>
                  </a:lnTo>
                  <a:lnTo>
                    <a:pt x="12" y="94"/>
                  </a:lnTo>
                  <a:lnTo>
                    <a:pt x="6" y="108"/>
                  </a:lnTo>
                  <a:lnTo>
                    <a:pt x="4" y="122"/>
                  </a:lnTo>
                  <a:lnTo>
                    <a:pt x="2" y="136"/>
                  </a:lnTo>
                  <a:lnTo>
                    <a:pt x="0" y="150"/>
                  </a:lnTo>
                  <a:lnTo>
                    <a:pt x="0" y="150"/>
                  </a:lnTo>
                  <a:lnTo>
                    <a:pt x="2" y="166"/>
                  </a:lnTo>
                  <a:lnTo>
                    <a:pt x="4" y="182"/>
                  </a:lnTo>
                  <a:lnTo>
                    <a:pt x="10" y="198"/>
                  </a:lnTo>
                  <a:lnTo>
                    <a:pt x="16" y="214"/>
                  </a:lnTo>
                  <a:lnTo>
                    <a:pt x="26" y="228"/>
                  </a:lnTo>
                  <a:lnTo>
                    <a:pt x="34" y="242"/>
                  </a:lnTo>
                  <a:lnTo>
                    <a:pt x="56" y="266"/>
                  </a:lnTo>
                  <a:lnTo>
                    <a:pt x="56" y="266"/>
                  </a:lnTo>
                  <a:lnTo>
                    <a:pt x="66" y="276"/>
                  </a:lnTo>
                  <a:lnTo>
                    <a:pt x="72" y="290"/>
                  </a:lnTo>
                  <a:lnTo>
                    <a:pt x="72" y="290"/>
                  </a:lnTo>
                  <a:lnTo>
                    <a:pt x="76" y="304"/>
                  </a:lnTo>
                  <a:lnTo>
                    <a:pt x="78" y="322"/>
                  </a:lnTo>
                  <a:lnTo>
                    <a:pt x="78" y="334"/>
                  </a:lnTo>
                  <a:lnTo>
                    <a:pt x="78" y="334"/>
                  </a:lnTo>
                  <a:lnTo>
                    <a:pt x="78" y="340"/>
                  </a:lnTo>
                  <a:lnTo>
                    <a:pt x="80" y="346"/>
                  </a:lnTo>
                  <a:lnTo>
                    <a:pt x="86" y="356"/>
                  </a:lnTo>
                  <a:lnTo>
                    <a:pt x="96" y="364"/>
                  </a:lnTo>
                  <a:lnTo>
                    <a:pt x="102" y="366"/>
                  </a:lnTo>
                  <a:lnTo>
                    <a:pt x="110" y="366"/>
                  </a:lnTo>
                  <a:lnTo>
                    <a:pt x="150" y="366"/>
                  </a:lnTo>
                  <a:lnTo>
                    <a:pt x="150" y="366"/>
                  </a:lnTo>
                  <a:lnTo>
                    <a:pt x="192" y="366"/>
                  </a:lnTo>
                  <a:lnTo>
                    <a:pt x="192" y="366"/>
                  </a:lnTo>
                  <a:lnTo>
                    <a:pt x="198" y="366"/>
                  </a:lnTo>
                  <a:lnTo>
                    <a:pt x="204" y="364"/>
                  </a:lnTo>
                  <a:lnTo>
                    <a:pt x="214" y="356"/>
                  </a:lnTo>
                  <a:lnTo>
                    <a:pt x="220" y="346"/>
                  </a:lnTo>
                  <a:lnTo>
                    <a:pt x="222" y="340"/>
                  </a:lnTo>
                  <a:lnTo>
                    <a:pt x="224" y="334"/>
                  </a:lnTo>
                  <a:lnTo>
                    <a:pt x="224" y="322"/>
                  </a:lnTo>
                  <a:lnTo>
                    <a:pt x="224" y="322"/>
                  </a:lnTo>
                  <a:lnTo>
                    <a:pt x="224" y="304"/>
                  </a:lnTo>
                  <a:lnTo>
                    <a:pt x="228" y="290"/>
                  </a:lnTo>
                  <a:lnTo>
                    <a:pt x="228" y="290"/>
                  </a:lnTo>
                  <a:lnTo>
                    <a:pt x="236" y="276"/>
                  </a:lnTo>
                  <a:lnTo>
                    <a:pt x="244" y="266"/>
                  </a:lnTo>
                  <a:lnTo>
                    <a:pt x="244" y="266"/>
                  </a:lnTo>
                  <a:lnTo>
                    <a:pt x="266" y="242"/>
                  </a:lnTo>
                  <a:lnTo>
                    <a:pt x="276" y="228"/>
                  </a:lnTo>
                  <a:lnTo>
                    <a:pt x="284" y="214"/>
                  </a:lnTo>
                  <a:lnTo>
                    <a:pt x="290" y="198"/>
                  </a:lnTo>
                  <a:lnTo>
                    <a:pt x="296" y="182"/>
                  </a:lnTo>
                  <a:lnTo>
                    <a:pt x="298" y="166"/>
                  </a:lnTo>
                  <a:lnTo>
                    <a:pt x="300" y="150"/>
                  </a:lnTo>
                  <a:lnTo>
                    <a:pt x="300" y="150"/>
                  </a:lnTo>
                  <a:lnTo>
                    <a:pt x="300" y="136"/>
                  </a:lnTo>
                  <a:lnTo>
                    <a:pt x="298" y="122"/>
                  </a:lnTo>
                  <a:lnTo>
                    <a:pt x="294" y="108"/>
                  </a:lnTo>
                  <a:lnTo>
                    <a:pt x="290" y="94"/>
                  </a:lnTo>
                  <a:lnTo>
                    <a:pt x="284" y="82"/>
                  </a:lnTo>
                  <a:lnTo>
                    <a:pt x="276" y="70"/>
                  </a:lnTo>
                  <a:lnTo>
                    <a:pt x="268" y="58"/>
                  </a:lnTo>
                  <a:lnTo>
                    <a:pt x="260" y="48"/>
                  </a:lnTo>
                  <a:lnTo>
                    <a:pt x="250" y="38"/>
                  </a:lnTo>
                  <a:lnTo>
                    <a:pt x="238" y="30"/>
                  </a:lnTo>
                  <a:lnTo>
                    <a:pt x="226" y="22"/>
                  </a:lnTo>
                  <a:lnTo>
                    <a:pt x="214" y="14"/>
                  </a:lnTo>
                  <a:lnTo>
                    <a:pt x="202" y="10"/>
                  </a:lnTo>
                  <a:lnTo>
                    <a:pt x="188" y="6"/>
                  </a:lnTo>
                  <a:lnTo>
                    <a:pt x="174" y="2"/>
                  </a:lnTo>
                  <a:lnTo>
                    <a:pt x="158" y="0"/>
                  </a:lnTo>
                  <a:lnTo>
                    <a:pt x="158" y="0"/>
                  </a:lnTo>
                  <a:close/>
                  <a:moveTo>
                    <a:pt x="252" y="158"/>
                  </a:moveTo>
                  <a:lnTo>
                    <a:pt x="252" y="158"/>
                  </a:lnTo>
                  <a:lnTo>
                    <a:pt x="244" y="156"/>
                  </a:lnTo>
                  <a:lnTo>
                    <a:pt x="238" y="152"/>
                  </a:lnTo>
                  <a:lnTo>
                    <a:pt x="238" y="152"/>
                  </a:lnTo>
                  <a:lnTo>
                    <a:pt x="234" y="146"/>
                  </a:lnTo>
                  <a:lnTo>
                    <a:pt x="232" y="138"/>
                  </a:lnTo>
                  <a:lnTo>
                    <a:pt x="232" y="138"/>
                  </a:lnTo>
                  <a:lnTo>
                    <a:pt x="232" y="126"/>
                  </a:lnTo>
                  <a:lnTo>
                    <a:pt x="228" y="112"/>
                  </a:lnTo>
                  <a:lnTo>
                    <a:pt x="222" y="102"/>
                  </a:lnTo>
                  <a:lnTo>
                    <a:pt x="214" y="92"/>
                  </a:lnTo>
                  <a:lnTo>
                    <a:pt x="204" y="84"/>
                  </a:lnTo>
                  <a:lnTo>
                    <a:pt x="194" y="76"/>
                  </a:lnTo>
                  <a:lnTo>
                    <a:pt x="182" y="72"/>
                  </a:lnTo>
                  <a:lnTo>
                    <a:pt x="168" y="70"/>
                  </a:lnTo>
                  <a:lnTo>
                    <a:pt x="168" y="70"/>
                  </a:lnTo>
                  <a:lnTo>
                    <a:pt x="160" y="68"/>
                  </a:lnTo>
                  <a:lnTo>
                    <a:pt x="154" y="64"/>
                  </a:lnTo>
                  <a:lnTo>
                    <a:pt x="150" y="58"/>
                  </a:lnTo>
                  <a:lnTo>
                    <a:pt x="150" y="50"/>
                  </a:lnTo>
                  <a:lnTo>
                    <a:pt x="150" y="50"/>
                  </a:lnTo>
                  <a:lnTo>
                    <a:pt x="152" y="42"/>
                  </a:lnTo>
                  <a:lnTo>
                    <a:pt x="156" y="38"/>
                  </a:lnTo>
                  <a:lnTo>
                    <a:pt x="162" y="34"/>
                  </a:lnTo>
                  <a:lnTo>
                    <a:pt x="170" y="32"/>
                  </a:lnTo>
                  <a:lnTo>
                    <a:pt x="170" y="32"/>
                  </a:lnTo>
                  <a:lnTo>
                    <a:pt x="190" y="36"/>
                  </a:lnTo>
                  <a:lnTo>
                    <a:pt x="210" y="42"/>
                  </a:lnTo>
                  <a:lnTo>
                    <a:pt x="226" y="52"/>
                  </a:lnTo>
                  <a:lnTo>
                    <a:pt x="242" y="66"/>
                  </a:lnTo>
                  <a:lnTo>
                    <a:pt x="254" y="80"/>
                  </a:lnTo>
                  <a:lnTo>
                    <a:pt x="262" y="98"/>
                  </a:lnTo>
                  <a:lnTo>
                    <a:pt x="268" y="118"/>
                  </a:lnTo>
                  <a:lnTo>
                    <a:pt x="270" y="138"/>
                  </a:lnTo>
                  <a:lnTo>
                    <a:pt x="270" y="138"/>
                  </a:lnTo>
                  <a:lnTo>
                    <a:pt x="270" y="146"/>
                  </a:lnTo>
                  <a:lnTo>
                    <a:pt x="266" y="152"/>
                  </a:lnTo>
                  <a:lnTo>
                    <a:pt x="266" y="152"/>
                  </a:lnTo>
                  <a:lnTo>
                    <a:pt x="260" y="156"/>
                  </a:lnTo>
                  <a:lnTo>
                    <a:pt x="252" y="158"/>
                  </a:lnTo>
                  <a:lnTo>
                    <a:pt x="252" y="158"/>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30" name="Rectangle 50"/>
            <p:cNvSpPr>
              <a:spLocks noChangeArrowheads="1"/>
            </p:cNvSpPr>
            <p:nvPr/>
          </p:nvSpPr>
          <p:spPr bwMode="auto">
            <a:xfrm>
              <a:off x="1838325" y="1609725"/>
              <a:ext cx="234950" cy="114300"/>
            </a:xfrm>
            <a:prstGeom prst="rect">
              <a:avLst/>
            </a:prstGeom>
            <a:grpFill/>
            <a:ln w="9525">
              <a:noFill/>
              <a:miter lim="800000"/>
            </a:ln>
          </p:spPr>
          <p:txBody>
            <a:bodyPr vert="horz" wrap="square" lIns="91440" tIns="45720" rIns="91440" bIns="45720" numCol="1" anchor="t" anchorCtr="0" compatLnSpc="1"/>
            <a:lstStyle/>
            <a:p>
              <a:endParaRPr lang="zh-CN" altLang="en-US" u="sng"/>
            </a:p>
          </p:txBody>
        </p:sp>
        <p:sp>
          <p:nvSpPr>
            <p:cNvPr id="31" name="Rectangle 51"/>
            <p:cNvSpPr>
              <a:spLocks noChangeArrowheads="1"/>
            </p:cNvSpPr>
            <p:nvPr/>
          </p:nvSpPr>
          <p:spPr bwMode="auto">
            <a:xfrm>
              <a:off x="1838325" y="1765300"/>
              <a:ext cx="234950" cy="50800"/>
            </a:xfrm>
            <a:prstGeom prst="rect">
              <a:avLst/>
            </a:prstGeom>
            <a:grpFill/>
            <a:ln w="9525">
              <a:noFill/>
              <a:miter lim="800000"/>
            </a:ln>
          </p:spPr>
          <p:txBody>
            <a:bodyPr vert="horz" wrap="square" lIns="91440" tIns="45720" rIns="91440" bIns="45720" numCol="1" anchor="t" anchorCtr="0" compatLnSpc="1"/>
            <a:lstStyle/>
            <a:p>
              <a:endParaRPr lang="zh-CN" altLang="en-US" u="sng"/>
            </a:p>
          </p:txBody>
        </p:sp>
        <p:sp>
          <p:nvSpPr>
            <p:cNvPr id="32" name="Freeform 52"/>
            <p:cNvSpPr/>
            <p:nvPr/>
          </p:nvSpPr>
          <p:spPr bwMode="auto">
            <a:xfrm>
              <a:off x="1927225" y="911225"/>
              <a:ext cx="53975" cy="180975"/>
            </a:xfrm>
            <a:custGeom>
              <a:avLst/>
              <a:gdLst/>
              <a:ahLst/>
              <a:cxnLst>
                <a:cxn ang="0">
                  <a:pos x="34" y="112"/>
                </a:cxn>
                <a:cxn ang="0">
                  <a:pos x="4" y="114"/>
                </a:cxn>
                <a:cxn ang="0">
                  <a:pos x="0" y="0"/>
                </a:cxn>
                <a:cxn ang="0">
                  <a:pos x="28" y="0"/>
                </a:cxn>
                <a:cxn ang="0">
                  <a:pos x="34" y="112"/>
                </a:cxn>
              </a:cxnLst>
              <a:rect l="0" t="0" r="r" b="b"/>
              <a:pathLst>
                <a:path w="34" h="114">
                  <a:moveTo>
                    <a:pt x="34" y="112"/>
                  </a:moveTo>
                  <a:lnTo>
                    <a:pt x="4" y="114"/>
                  </a:lnTo>
                  <a:lnTo>
                    <a:pt x="0" y="0"/>
                  </a:lnTo>
                  <a:lnTo>
                    <a:pt x="28" y="0"/>
                  </a:lnTo>
                  <a:lnTo>
                    <a:pt x="34" y="1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33" name="Freeform 53"/>
            <p:cNvSpPr/>
            <p:nvPr/>
          </p:nvSpPr>
          <p:spPr bwMode="auto">
            <a:xfrm>
              <a:off x="1698625" y="962025"/>
              <a:ext cx="130175" cy="177800"/>
            </a:xfrm>
            <a:custGeom>
              <a:avLst/>
              <a:gdLst/>
              <a:ahLst/>
              <a:cxnLst>
                <a:cxn ang="0">
                  <a:pos x="58" y="112"/>
                </a:cxn>
                <a:cxn ang="0">
                  <a:pos x="0" y="14"/>
                </a:cxn>
                <a:cxn ang="0">
                  <a:pos x="26" y="0"/>
                </a:cxn>
                <a:cxn ang="0">
                  <a:pos x="82" y="98"/>
                </a:cxn>
                <a:cxn ang="0">
                  <a:pos x="58" y="112"/>
                </a:cxn>
              </a:cxnLst>
              <a:rect l="0" t="0" r="r" b="b"/>
              <a:pathLst>
                <a:path w="82" h="112">
                  <a:moveTo>
                    <a:pt x="58" y="112"/>
                  </a:moveTo>
                  <a:lnTo>
                    <a:pt x="0" y="14"/>
                  </a:lnTo>
                  <a:lnTo>
                    <a:pt x="26" y="0"/>
                  </a:lnTo>
                  <a:lnTo>
                    <a:pt x="82" y="98"/>
                  </a:lnTo>
                  <a:lnTo>
                    <a:pt x="58" y="1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34" name="Freeform 54"/>
            <p:cNvSpPr/>
            <p:nvPr/>
          </p:nvSpPr>
          <p:spPr bwMode="auto">
            <a:xfrm>
              <a:off x="1536700" y="1123950"/>
              <a:ext cx="180975" cy="130175"/>
            </a:xfrm>
            <a:custGeom>
              <a:avLst/>
              <a:gdLst/>
              <a:ahLst/>
              <a:cxnLst>
                <a:cxn ang="0">
                  <a:pos x="14" y="0"/>
                </a:cxn>
                <a:cxn ang="0">
                  <a:pos x="114" y="58"/>
                </a:cxn>
                <a:cxn ang="0">
                  <a:pos x="98" y="82"/>
                </a:cxn>
                <a:cxn ang="0">
                  <a:pos x="0" y="26"/>
                </a:cxn>
                <a:cxn ang="0">
                  <a:pos x="14" y="0"/>
                </a:cxn>
              </a:cxnLst>
              <a:rect l="0" t="0" r="r" b="b"/>
              <a:pathLst>
                <a:path w="114" h="82">
                  <a:moveTo>
                    <a:pt x="14" y="0"/>
                  </a:moveTo>
                  <a:lnTo>
                    <a:pt x="114" y="58"/>
                  </a:lnTo>
                  <a:lnTo>
                    <a:pt x="98" y="82"/>
                  </a:lnTo>
                  <a:lnTo>
                    <a:pt x="0" y="26"/>
                  </a:lnTo>
                  <a:lnTo>
                    <a:pt x="14"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35" name="Freeform 55"/>
            <p:cNvSpPr/>
            <p:nvPr/>
          </p:nvSpPr>
          <p:spPr bwMode="auto">
            <a:xfrm>
              <a:off x="2190750" y="1123950"/>
              <a:ext cx="177800" cy="130175"/>
            </a:xfrm>
            <a:custGeom>
              <a:avLst/>
              <a:gdLst/>
              <a:ahLst/>
              <a:cxnLst>
                <a:cxn ang="0">
                  <a:pos x="98" y="0"/>
                </a:cxn>
                <a:cxn ang="0">
                  <a:pos x="0" y="58"/>
                </a:cxn>
                <a:cxn ang="0">
                  <a:pos x="14" y="82"/>
                </a:cxn>
                <a:cxn ang="0">
                  <a:pos x="112" y="26"/>
                </a:cxn>
                <a:cxn ang="0">
                  <a:pos x="98" y="0"/>
                </a:cxn>
              </a:cxnLst>
              <a:rect l="0" t="0" r="r" b="b"/>
              <a:pathLst>
                <a:path w="112" h="82">
                  <a:moveTo>
                    <a:pt x="98" y="0"/>
                  </a:moveTo>
                  <a:lnTo>
                    <a:pt x="0" y="58"/>
                  </a:lnTo>
                  <a:lnTo>
                    <a:pt x="14" y="82"/>
                  </a:lnTo>
                  <a:lnTo>
                    <a:pt x="112" y="26"/>
                  </a:lnTo>
                  <a:lnTo>
                    <a:pt x="98"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36" name="Freeform 56"/>
            <p:cNvSpPr/>
            <p:nvPr/>
          </p:nvSpPr>
          <p:spPr bwMode="auto">
            <a:xfrm>
              <a:off x="2076450" y="962025"/>
              <a:ext cx="130175" cy="177800"/>
            </a:xfrm>
            <a:custGeom>
              <a:avLst/>
              <a:gdLst/>
              <a:ahLst/>
              <a:cxnLst>
                <a:cxn ang="0">
                  <a:pos x="26" y="112"/>
                </a:cxn>
                <a:cxn ang="0">
                  <a:pos x="0" y="98"/>
                </a:cxn>
                <a:cxn ang="0">
                  <a:pos x="58" y="0"/>
                </a:cxn>
                <a:cxn ang="0">
                  <a:pos x="82" y="14"/>
                </a:cxn>
                <a:cxn ang="0">
                  <a:pos x="26" y="112"/>
                </a:cxn>
              </a:cxnLst>
              <a:rect l="0" t="0" r="r" b="b"/>
              <a:pathLst>
                <a:path w="82" h="112">
                  <a:moveTo>
                    <a:pt x="26" y="112"/>
                  </a:moveTo>
                  <a:lnTo>
                    <a:pt x="0" y="98"/>
                  </a:lnTo>
                  <a:lnTo>
                    <a:pt x="58" y="0"/>
                  </a:lnTo>
                  <a:lnTo>
                    <a:pt x="82" y="14"/>
                  </a:lnTo>
                  <a:lnTo>
                    <a:pt x="26" y="112"/>
                  </a:lnTo>
                  <a:close/>
                </a:path>
              </a:pathLst>
            </a:custGeom>
            <a:grpFill/>
            <a:ln w="9525">
              <a:noFill/>
              <a:round/>
            </a:ln>
          </p:spPr>
          <p:txBody>
            <a:bodyPr vert="horz" wrap="square" lIns="91440" tIns="45720" rIns="91440" bIns="45720" numCol="1" anchor="t" anchorCtr="0" compatLnSpc="1"/>
            <a:lstStyle/>
            <a:p>
              <a:endParaRPr lang="zh-CN" altLang="en-US" u="sng"/>
            </a:p>
          </p:txBody>
        </p:sp>
      </p:gr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0203" y="362153"/>
            <a:ext cx="2351313" cy="521970"/>
          </a:xfrm>
          <a:prstGeom prst="rect">
            <a:avLst/>
          </a:prstGeom>
          <a:noFill/>
        </p:spPr>
        <p:txBody>
          <a:bodyPr wrap="square" rtlCol="0">
            <a:spAutoFit/>
          </a:bodyPr>
          <a:lstStyle/>
          <a:p>
            <a:r>
              <a:rPr lang="zh-CN" altLang="en-US" sz="2800" b="1" dirty="0" smtClean="0">
                <a:solidFill>
                  <a:schemeClr val="bg1"/>
                </a:solidFill>
              </a:rPr>
              <a:t>订单基本情况   </a:t>
            </a:r>
            <a:endParaRPr lang="zh-CN" altLang="en-US" sz="2800" b="1" dirty="0">
              <a:solidFill>
                <a:schemeClr val="bg1"/>
              </a:solidFill>
            </a:endParaRPr>
          </a:p>
        </p:txBody>
      </p:sp>
      <p:sp>
        <p:nvSpPr>
          <p:cNvPr id="6" name="文本框 5"/>
          <p:cNvSpPr txBox="1"/>
          <p:nvPr/>
        </p:nvSpPr>
        <p:spPr>
          <a:xfrm>
            <a:off x="1915420" y="2227814"/>
            <a:ext cx="1409700" cy="460375"/>
          </a:xfrm>
          <a:prstGeom prst="rect">
            <a:avLst/>
          </a:prstGeom>
          <a:noFill/>
        </p:spPr>
        <p:txBody>
          <a:bodyPr wrap="square" rtlCol="0">
            <a:spAutoFit/>
          </a:bodyPr>
          <a:lstStyle/>
          <a:p>
            <a:r>
              <a:rPr lang="zh-CN" altLang="en-US" sz="2400" b="1" dirty="0"/>
              <a:t>总订单</a:t>
            </a:r>
            <a:endParaRPr lang="zh-CN" altLang="en-US" sz="2400" b="1" dirty="0"/>
          </a:p>
        </p:txBody>
      </p:sp>
      <p:sp>
        <p:nvSpPr>
          <p:cNvPr id="7" name="文本框 6"/>
          <p:cNvSpPr txBox="1"/>
          <p:nvPr/>
        </p:nvSpPr>
        <p:spPr>
          <a:xfrm>
            <a:off x="6544388" y="1396599"/>
            <a:ext cx="1409700" cy="460375"/>
          </a:xfrm>
          <a:prstGeom prst="rect">
            <a:avLst/>
          </a:prstGeom>
          <a:noFill/>
        </p:spPr>
        <p:txBody>
          <a:bodyPr wrap="square" rtlCol="0">
            <a:spAutoFit/>
          </a:bodyPr>
          <a:lstStyle/>
          <a:p>
            <a:r>
              <a:rPr lang="zh-CN" altLang="en-US" sz="2400" b="1" dirty="0"/>
              <a:t>有效订单</a:t>
            </a:r>
            <a:endParaRPr lang="zh-CN" altLang="en-US" sz="2400" b="1" dirty="0"/>
          </a:p>
        </p:txBody>
      </p:sp>
      <p:sp>
        <p:nvSpPr>
          <p:cNvPr id="8" name="等腰三角形 7"/>
          <p:cNvSpPr/>
          <p:nvPr/>
        </p:nvSpPr>
        <p:spPr>
          <a:xfrm rot="17527498">
            <a:off x="1130640" y="2602368"/>
            <a:ext cx="750324" cy="579000"/>
          </a:xfrm>
          <a:prstGeom prst="triangl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6770344">
            <a:off x="1046046" y="3112279"/>
            <a:ext cx="750324" cy="579000"/>
          </a:xfrm>
          <a:prstGeom prst="triangl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7527498">
            <a:off x="5545298" y="1338083"/>
            <a:ext cx="750324" cy="579000"/>
          </a:xfrm>
          <a:prstGeom prst="triangl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6770344">
            <a:off x="5460704" y="1847994"/>
            <a:ext cx="750324" cy="579000"/>
          </a:xfrm>
          <a:prstGeom prst="triangl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p:cNvSpPr/>
          <p:nvPr/>
        </p:nvSpPr>
        <p:spPr>
          <a:xfrm>
            <a:off x="1915160" y="2687955"/>
            <a:ext cx="2959735" cy="808990"/>
          </a:xfrm>
          <a:prstGeom prst="rect">
            <a:avLst/>
          </a:prstGeom>
        </p:spPr>
        <p:txBody>
          <a:bodyPr wrap="square" lIns="91436" tIns="45718" rIns="91436" bIns="45718">
            <a:spAutoFit/>
          </a:bodyPr>
          <a:lstStyle/>
          <a:p>
            <a:pPr>
              <a:lnSpc>
                <a:spcPct val="130000"/>
              </a:lnSpc>
            </a:pPr>
            <a:r>
              <a:rPr kumimoji="1" lang="zh-CN" altLang="en-US" sz="1200" dirty="0">
                <a:solidFill>
                  <a:schemeClr val="tx1">
                    <a:lumMod val="75000"/>
                    <a:lumOff val="25000"/>
                  </a:schemeClr>
                </a:solidFill>
              </a:rPr>
              <a:t>七夕活动而产生的总订单：</a:t>
            </a:r>
            <a:r>
              <a:rPr kumimoji="1" lang="en-US" altLang="zh-CN" sz="1200" dirty="0">
                <a:solidFill>
                  <a:schemeClr val="tx1">
                    <a:lumMod val="75000"/>
                    <a:lumOff val="25000"/>
                  </a:schemeClr>
                </a:solidFill>
              </a:rPr>
              <a:t>21720</a:t>
            </a:r>
            <a:endParaRPr kumimoji="1" lang="zh-CN" altLang="en-US" sz="1200" dirty="0">
              <a:solidFill>
                <a:schemeClr val="tx1">
                  <a:lumMod val="75000"/>
                  <a:lumOff val="25000"/>
                </a:schemeClr>
              </a:solidFill>
            </a:endParaRPr>
          </a:p>
          <a:p>
            <a:pPr>
              <a:lnSpc>
                <a:spcPct val="130000"/>
              </a:lnSpc>
            </a:pPr>
            <a:r>
              <a:rPr kumimoji="1" lang="en-US" altLang="zh-CN" sz="1200" dirty="0">
                <a:solidFill>
                  <a:schemeClr val="tx1">
                    <a:lumMod val="75000"/>
                    <a:lumOff val="25000"/>
                  </a:schemeClr>
                </a:solidFill>
              </a:rPr>
              <a:t>24</a:t>
            </a:r>
            <a:r>
              <a:rPr kumimoji="1" lang="zh-CN" altLang="en-US" sz="1200" dirty="0">
                <a:solidFill>
                  <a:schemeClr val="tx1">
                    <a:lumMod val="75000"/>
                    <a:lumOff val="25000"/>
                  </a:schemeClr>
                </a:solidFill>
              </a:rPr>
              <a:t>号产生订单总数：</a:t>
            </a:r>
            <a:r>
              <a:rPr kumimoji="1" lang="en-US" altLang="zh-CN" sz="1200" dirty="0">
                <a:solidFill>
                  <a:schemeClr val="tx1">
                    <a:lumMod val="75000"/>
                    <a:lumOff val="25000"/>
                  </a:schemeClr>
                </a:solidFill>
              </a:rPr>
              <a:t>3529</a:t>
            </a:r>
            <a:endParaRPr kumimoji="1" lang="en-US" altLang="zh-CN" sz="1200" dirty="0">
              <a:solidFill>
                <a:schemeClr val="tx1">
                  <a:lumMod val="75000"/>
                  <a:lumOff val="25000"/>
                </a:schemeClr>
              </a:solidFill>
            </a:endParaRPr>
          </a:p>
          <a:p>
            <a:pPr>
              <a:lnSpc>
                <a:spcPct val="130000"/>
              </a:lnSpc>
            </a:pPr>
            <a:r>
              <a:rPr kumimoji="1" lang="en-US" altLang="zh-CN" sz="1200" dirty="0">
                <a:solidFill>
                  <a:schemeClr val="tx1">
                    <a:lumMod val="75000"/>
                    <a:lumOff val="25000"/>
                  </a:schemeClr>
                </a:solidFill>
              </a:rPr>
              <a:t>25</a:t>
            </a:r>
            <a:r>
              <a:rPr kumimoji="1" lang="zh-CN" altLang="en-US" sz="1200" dirty="0">
                <a:solidFill>
                  <a:schemeClr val="tx1">
                    <a:lumMod val="75000"/>
                    <a:lumOff val="25000"/>
                  </a:schemeClr>
                </a:solidFill>
              </a:rPr>
              <a:t>号订单总数：</a:t>
            </a:r>
            <a:r>
              <a:rPr kumimoji="1" lang="en-US" altLang="zh-CN" sz="1200" dirty="0">
                <a:solidFill>
                  <a:schemeClr val="tx1">
                    <a:lumMod val="75000"/>
                    <a:lumOff val="25000"/>
                  </a:schemeClr>
                </a:solidFill>
              </a:rPr>
              <a:t>18191</a:t>
            </a:r>
            <a:endParaRPr kumimoji="1" lang="en-US" altLang="zh-CN" sz="1200" dirty="0">
              <a:solidFill>
                <a:schemeClr val="tx1">
                  <a:lumMod val="75000"/>
                  <a:lumOff val="25000"/>
                </a:schemeClr>
              </a:solidFill>
            </a:endParaRPr>
          </a:p>
        </p:txBody>
      </p:sp>
      <p:sp>
        <p:nvSpPr>
          <p:cNvPr id="13" name="Rectangle 11"/>
          <p:cNvSpPr/>
          <p:nvPr/>
        </p:nvSpPr>
        <p:spPr>
          <a:xfrm>
            <a:off x="6570980" y="1774825"/>
            <a:ext cx="2592070" cy="808990"/>
          </a:xfrm>
          <a:prstGeom prst="rect">
            <a:avLst/>
          </a:prstGeom>
        </p:spPr>
        <p:txBody>
          <a:bodyPr wrap="square" lIns="91436" tIns="45718" rIns="91436" bIns="45718">
            <a:spAutoFit/>
          </a:bodyPr>
          <a:lstStyle/>
          <a:p>
            <a:pPr>
              <a:lnSpc>
                <a:spcPct val="130000"/>
              </a:lnSpc>
            </a:pPr>
            <a:r>
              <a:rPr kumimoji="1" lang="zh-CN" altLang="en-US" sz="1200" dirty="0">
                <a:solidFill>
                  <a:schemeClr val="tx1">
                    <a:lumMod val="75000"/>
                    <a:lumOff val="25000"/>
                  </a:schemeClr>
                </a:solidFill>
                <a:sym typeface="+mn-ea"/>
              </a:rPr>
              <a:t>七夕活动有效订单：</a:t>
            </a:r>
            <a:r>
              <a:rPr kumimoji="1" lang="en-US" sz="1200" dirty="0">
                <a:solidFill>
                  <a:schemeClr val="tx1">
                    <a:lumMod val="75000"/>
                    <a:lumOff val="25000"/>
                  </a:schemeClr>
                </a:solidFill>
                <a:sym typeface="+mn-ea"/>
              </a:rPr>
              <a:t>17464</a:t>
            </a:r>
            <a:endParaRPr kumimoji="1" lang="en-US" sz="1200" dirty="0">
              <a:solidFill>
                <a:schemeClr val="tx1">
                  <a:lumMod val="75000"/>
                  <a:lumOff val="25000"/>
                </a:schemeClr>
              </a:solidFill>
              <a:sym typeface="+mn-ea"/>
            </a:endParaRPr>
          </a:p>
          <a:p>
            <a:pPr>
              <a:lnSpc>
                <a:spcPct val="130000"/>
              </a:lnSpc>
            </a:pPr>
            <a:r>
              <a:rPr kumimoji="1" lang="en-US" sz="1200" dirty="0">
                <a:solidFill>
                  <a:schemeClr val="tx1">
                    <a:lumMod val="75000"/>
                    <a:lumOff val="25000"/>
                  </a:schemeClr>
                </a:solidFill>
                <a:sym typeface="+mn-ea"/>
              </a:rPr>
              <a:t>24</a:t>
            </a:r>
            <a:r>
              <a:rPr kumimoji="1" lang="zh-CN" altLang="en-US" sz="1200" dirty="0">
                <a:solidFill>
                  <a:schemeClr val="tx1">
                    <a:lumMod val="75000"/>
                    <a:lumOff val="25000"/>
                  </a:schemeClr>
                </a:solidFill>
                <a:sym typeface="+mn-ea"/>
              </a:rPr>
              <a:t>号产生有效订单数：</a:t>
            </a:r>
            <a:r>
              <a:rPr kumimoji="1" lang="en-US" altLang="zh-CN" sz="1200" dirty="0">
                <a:solidFill>
                  <a:schemeClr val="tx1">
                    <a:lumMod val="75000"/>
                    <a:lumOff val="25000"/>
                  </a:schemeClr>
                </a:solidFill>
                <a:sym typeface="+mn-ea"/>
              </a:rPr>
              <a:t>3041</a:t>
            </a:r>
            <a:endParaRPr kumimoji="1" lang="zh-CN" altLang="en-US" sz="1200" dirty="0">
              <a:solidFill>
                <a:schemeClr val="tx1">
                  <a:lumMod val="75000"/>
                  <a:lumOff val="25000"/>
                </a:schemeClr>
              </a:solidFill>
            </a:endParaRPr>
          </a:p>
          <a:p>
            <a:pPr>
              <a:lnSpc>
                <a:spcPct val="130000"/>
              </a:lnSpc>
            </a:pPr>
            <a:r>
              <a:rPr kumimoji="1" lang="en-US" altLang="zh-CN" sz="1200" dirty="0">
                <a:solidFill>
                  <a:schemeClr val="tx1">
                    <a:lumMod val="75000"/>
                    <a:lumOff val="25000"/>
                  </a:schemeClr>
                </a:solidFill>
                <a:sym typeface="+mn-ea"/>
              </a:rPr>
              <a:t>25</a:t>
            </a:r>
            <a:r>
              <a:rPr kumimoji="1" lang="zh-CN" altLang="en-US" sz="1200" dirty="0">
                <a:solidFill>
                  <a:schemeClr val="tx1">
                    <a:lumMod val="75000"/>
                    <a:lumOff val="25000"/>
                  </a:schemeClr>
                </a:solidFill>
                <a:sym typeface="+mn-ea"/>
              </a:rPr>
              <a:t>号有效订单总数：</a:t>
            </a:r>
            <a:r>
              <a:rPr kumimoji="1" lang="en-US" sz="1200" dirty="0">
                <a:solidFill>
                  <a:schemeClr val="tx1">
                    <a:lumMod val="75000"/>
                    <a:lumOff val="25000"/>
                  </a:schemeClr>
                </a:solidFill>
                <a:sym typeface="+mn-ea"/>
              </a:rPr>
              <a:t>14423</a:t>
            </a:r>
            <a:endParaRPr kumimoji="1" lang="en-US" sz="1200" dirty="0">
              <a:solidFill>
                <a:schemeClr val="bg1">
                  <a:lumMod val="50000"/>
                </a:schemeClr>
              </a:solidFill>
            </a:endParaRPr>
          </a:p>
        </p:txBody>
      </p:sp>
      <p:cxnSp>
        <p:nvCxnSpPr>
          <p:cNvPr id="15" name="直接连接符 14"/>
          <p:cNvCxnSpPr/>
          <p:nvPr/>
        </p:nvCxnSpPr>
        <p:spPr>
          <a:xfrm>
            <a:off x="4304519" y="5561330"/>
            <a:ext cx="3582894" cy="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777105" y="5980430"/>
            <a:ext cx="2686945" cy="51004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KEYWORD</a:t>
            </a:r>
            <a:endParaRPr lang="zh-CN" altLang="en-US" sz="2800" b="1" dirty="0"/>
          </a:p>
        </p:txBody>
      </p:sp>
      <p:sp>
        <p:nvSpPr>
          <p:cNvPr id="14" name="文本框 13"/>
          <p:cNvSpPr txBox="1"/>
          <p:nvPr/>
        </p:nvSpPr>
        <p:spPr>
          <a:xfrm>
            <a:off x="9565083" y="3497179"/>
            <a:ext cx="1409700" cy="460375"/>
          </a:xfrm>
          <a:prstGeom prst="rect">
            <a:avLst/>
          </a:prstGeom>
          <a:noFill/>
        </p:spPr>
        <p:txBody>
          <a:bodyPr wrap="square" rtlCol="0">
            <a:spAutoFit/>
          </a:bodyPr>
          <a:p>
            <a:r>
              <a:rPr lang="zh-CN" altLang="en-US" sz="2400" b="1" dirty="0"/>
              <a:t>取消订单</a:t>
            </a:r>
            <a:endParaRPr lang="zh-CN" altLang="en-US" sz="2400" b="1" dirty="0"/>
          </a:p>
        </p:txBody>
      </p:sp>
      <p:sp>
        <p:nvSpPr>
          <p:cNvPr id="18" name="等腰三角形 17"/>
          <p:cNvSpPr/>
          <p:nvPr/>
        </p:nvSpPr>
        <p:spPr>
          <a:xfrm rot="17527498">
            <a:off x="8565993" y="3438663"/>
            <a:ext cx="750324" cy="579000"/>
          </a:xfrm>
          <a:prstGeom prst="triangl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等腰三角形 18"/>
          <p:cNvSpPr/>
          <p:nvPr/>
        </p:nvSpPr>
        <p:spPr>
          <a:xfrm rot="6770344">
            <a:off x="8481399" y="3948574"/>
            <a:ext cx="750324" cy="579000"/>
          </a:xfrm>
          <a:prstGeom prst="triangl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Rectangle 11"/>
          <p:cNvSpPr/>
          <p:nvPr/>
        </p:nvSpPr>
        <p:spPr>
          <a:xfrm>
            <a:off x="9591675" y="3875405"/>
            <a:ext cx="2592070" cy="1049020"/>
          </a:xfrm>
          <a:prstGeom prst="rect">
            <a:avLst/>
          </a:prstGeom>
        </p:spPr>
        <p:txBody>
          <a:bodyPr wrap="square" lIns="91436" tIns="45718" rIns="91436" bIns="45718">
            <a:spAutoFit/>
          </a:bodyPr>
          <a:p>
            <a:pPr>
              <a:lnSpc>
                <a:spcPct val="130000"/>
              </a:lnSpc>
            </a:pPr>
            <a:r>
              <a:rPr kumimoji="1" lang="zh-CN" altLang="en-US" sz="1200" dirty="0">
                <a:solidFill>
                  <a:schemeClr val="tx1">
                    <a:lumMod val="75000"/>
                    <a:lumOff val="25000"/>
                  </a:schemeClr>
                </a:solidFill>
                <a:sym typeface="+mn-ea"/>
              </a:rPr>
              <a:t>七夕活动取消订单：</a:t>
            </a:r>
            <a:r>
              <a:rPr kumimoji="1" lang="en-US" altLang="zh-CN" sz="1200" dirty="0">
                <a:solidFill>
                  <a:srgbClr val="FF0000"/>
                </a:solidFill>
                <a:sym typeface="+mn-ea"/>
              </a:rPr>
              <a:t>4256</a:t>
            </a:r>
            <a:endParaRPr kumimoji="1" lang="en-US" altLang="zh-CN" sz="1200" dirty="0">
              <a:solidFill>
                <a:srgbClr val="FF0000"/>
              </a:solidFill>
              <a:sym typeface="+mn-ea"/>
            </a:endParaRPr>
          </a:p>
          <a:p>
            <a:pPr>
              <a:lnSpc>
                <a:spcPct val="130000"/>
              </a:lnSpc>
            </a:pPr>
            <a:r>
              <a:rPr kumimoji="1" lang="en-US" altLang="zh-CN" sz="1200" dirty="0">
                <a:solidFill>
                  <a:schemeClr val="tx1">
                    <a:lumMod val="75000"/>
                    <a:lumOff val="25000"/>
                  </a:schemeClr>
                </a:solidFill>
                <a:sym typeface="+mn-ea"/>
              </a:rPr>
              <a:t>24</a:t>
            </a:r>
            <a:r>
              <a:rPr kumimoji="1" lang="zh-CN" altLang="en-US" sz="1200" dirty="0">
                <a:solidFill>
                  <a:schemeClr val="tx1">
                    <a:lumMod val="75000"/>
                    <a:lumOff val="25000"/>
                  </a:schemeClr>
                </a:solidFill>
                <a:sym typeface="+mn-ea"/>
              </a:rPr>
              <a:t>号产生取消订单数：</a:t>
            </a:r>
            <a:r>
              <a:rPr kumimoji="1" lang="en-US" sz="1200" dirty="0">
                <a:solidFill>
                  <a:srgbClr val="FF0000"/>
                </a:solidFill>
                <a:sym typeface="+mn-ea"/>
              </a:rPr>
              <a:t>488</a:t>
            </a:r>
            <a:endParaRPr kumimoji="1" lang="en-US" sz="1200" dirty="0">
              <a:solidFill>
                <a:srgbClr val="FF0000"/>
              </a:solidFill>
              <a:sym typeface="+mn-ea"/>
            </a:endParaRPr>
          </a:p>
          <a:p>
            <a:pPr>
              <a:lnSpc>
                <a:spcPct val="130000"/>
              </a:lnSpc>
            </a:pPr>
            <a:r>
              <a:rPr kumimoji="1" lang="en-US" altLang="zh-CN" sz="1200" dirty="0">
                <a:solidFill>
                  <a:schemeClr val="tx1">
                    <a:lumMod val="75000"/>
                    <a:lumOff val="25000"/>
                  </a:schemeClr>
                </a:solidFill>
                <a:sym typeface="+mn-ea"/>
              </a:rPr>
              <a:t>25</a:t>
            </a:r>
            <a:r>
              <a:rPr kumimoji="1" lang="zh-CN" altLang="en-US" sz="1200" dirty="0">
                <a:solidFill>
                  <a:schemeClr val="tx1">
                    <a:lumMod val="75000"/>
                    <a:lumOff val="25000"/>
                  </a:schemeClr>
                </a:solidFill>
                <a:sym typeface="+mn-ea"/>
              </a:rPr>
              <a:t>号取消订单总数：</a:t>
            </a:r>
            <a:r>
              <a:rPr kumimoji="1" lang="en-US" altLang="zh-CN" sz="1200" dirty="0">
                <a:solidFill>
                  <a:srgbClr val="FF0000"/>
                </a:solidFill>
                <a:sym typeface="+mn-ea"/>
              </a:rPr>
              <a:t>3768</a:t>
            </a:r>
            <a:endParaRPr kumimoji="1" lang="en-US" altLang="zh-CN" sz="1200" dirty="0">
              <a:solidFill>
                <a:srgbClr val="FF0000"/>
              </a:solidFill>
            </a:endParaRPr>
          </a:p>
          <a:p>
            <a:pPr>
              <a:lnSpc>
                <a:spcPct val="130000"/>
              </a:lnSpc>
            </a:pPr>
            <a:endParaRPr kumimoji="1" lang="en-US" altLang="zh-CN" sz="1200" dirty="0">
              <a:solidFill>
                <a:srgbClr val="FF0000"/>
              </a:solidFill>
            </a:endParaRPr>
          </a:p>
        </p:txBody>
      </p:sp>
      <p:sp>
        <p:nvSpPr>
          <p:cNvPr id="21" name="文本框 20"/>
          <p:cNvSpPr txBox="1"/>
          <p:nvPr/>
        </p:nvSpPr>
        <p:spPr>
          <a:xfrm>
            <a:off x="6166485" y="3453765"/>
            <a:ext cx="1594485" cy="730885"/>
          </a:xfrm>
          <a:prstGeom prst="rect">
            <a:avLst/>
          </a:prstGeom>
          <a:noFill/>
        </p:spPr>
        <p:txBody>
          <a:bodyPr wrap="square" rtlCol="0" anchor="t">
            <a:spAutoFit/>
          </a:bodyPr>
          <a:p>
            <a:pPr>
              <a:lnSpc>
                <a:spcPct val="130000"/>
              </a:lnSpc>
            </a:pPr>
            <a:r>
              <a:rPr kumimoji="1" lang="en-US" altLang="zh-CN" sz="3200" dirty="0">
                <a:ln w="6600">
                  <a:solidFill>
                    <a:schemeClr val="accent2"/>
                  </a:solidFill>
                  <a:prstDash val="solid"/>
                </a:ln>
                <a:solidFill>
                  <a:srgbClr val="FFFFFF"/>
                </a:solidFill>
                <a:effectLst>
                  <a:outerShdw dist="38100" dir="2700000" algn="tl" rotWithShape="0">
                    <a:schemeClr val="accent2"/>
                  </a:outerShdw>
                </a:effectLst>
                <a:sym typeface="+mn-ea"/>
              </a:rPr>
              <a:t>86.17%</a:t>
            </a:r>
            <a:endParaRPr kumimoji="1" lang="en-US" altLang="zh-CN" sz="3200" dirty="0">
              <a:ln w="6600">
                <a:solidFill>
                  <a:schemeClr val="accent2"/>
                </a:solidFill>
                <a:prstDash val="solid"/>
              </a:ln>
              <a:solidFill>
                <a:srgbClr val="FFFFFF"/>
              </a:solidFill>
              <a:effectLst>
                <a:outerShdw dist="38100" dir="2700000" algn="tl" rotWithShape="0">
                  <a:schemeClr val="accent2"/>
                </a:outerShdw>
              </a:effectLst>
              <a:sym typeface="+mn-ea"/>
            </a:endParaRPr>
          </a:p>
        </p:txBody>
      </p:sp>
      <p:sp>
        <p:nvSpPr>
          <p:cNvPr id="22" name="文本框 21"/>
          <p:cNvSpPr txBox="1"/>
          <p:nvPr/>
        </p:nvSpPr>
        <p:spPr>
          <a:xfrm>
            <a:off x="4556760" y="3271520"/>
            <a:ext cx="2014220" cy="368300"/>
          </a:xfrm>
          <a:prstGeom prst="rect">
            <a:avLst/>
          </a:prstGeom>
          <a:noFill/>
        </p:spPr>
        <p:txBody>
          <a:bodyPr wrap="none" rtlCol="0" anchor="t">
            <a:spAutoFit/>
          </a:bodyPr>
          <a:p>
            <a:r>
              <a:rPr kumimoji="1" lang="en-US" altLang="zh-CN" dirty="0">
                <a:solidFill>
                  <a:schemeClr val="tx1">
                    <a:lumMod val="75000"/>
                    <a:lumOff val="25000"/>
                  </a:schemeClr>
                </a:solidFill>
                <a:sym typeface="+mn-ea"/>
              </a:rPr>
              <a:t>24</a:t>
            </a:r>
            <a:r>
              <a:rPr kumimoji="1" lang="zh-CN" altLang="en-US" dirty="0">
                <a:solidFill>
                  <a:schemeClr val="tx1">
                    <a:lumMod val="75000"/>
                    <a:lumOff val="25000"/>
                  </a:schemeClr>
                </a:solidFill>
                <a:sym typeface="+mn-ea"/>
              </a:rPr>
              <a:t>号有效订单率：</a:t>
            </a:r>
            <a:endParaRPr kumimoji="1" lang="zh-CN" altLang="en-US" dirty="0">
              <a:solidFill>
                <a:schemeClr val="tx1">
                  <a:lumMod val="75000"/>
                  <a:lumOff val="25000"/>
                </a:schemeClr>
              </a:solidFill>
              <a:sym typeface="+mn-ea"/>
            </a:endParaRPr>
          </a:p>
        </p:txBody>
      </p:sp>
      <p:sp>
        <p:nvSpPr>
          <p:cNvPr id="23" name="文本框 22"/>
          <p:cNvSpPr txBox="1"/>
          <p:nvPr/>
        </p:nvSpPr>
        <p:spPr>
          <a:xfrm>
            <a:off x="6165850" y="4445000"/>
            <a:ext cx="1788160" cy="730885"/>
          </a:xfrm>
          <a:prstGeom prst="rect">
            <a:avLst/>
          </a:prstGeom>
          <a:noFill/>
        </p:spPr>
        <p:txBody>
          <a:bodyPr wrap="square" rtlCol="0" anchor="t">
            <a:spAutoFit/>
          </a:bodyPr>
          <a:p>
            <a:pPr>
              <a:lnSpc>
                <a:spcPct val="130000"/>
              </a:lnSpc>
            </a:pPr>
            <a:r>
              <a:rPr kumimoji="1" lang="en-US" altLang="zh-CN" sz="3200" dirty="0">
                <a:ln w="6600">
                  <a:solidFill>
                    <a:schemeClr val="accent2"/>
                  </a:solidFill>
                  <a:prstDash val="solid"/>
                </a:ln>
                <a:solidFill>
                  <a:srgbClr val="FFFFFF"/>
                </a:solidFill>
                <a:effectLst>
                  <a:outerShdw dist="38100" dir="2700000" algn="tl" rotWithShape="0">
                    <a:schemeClr val="accent2"/>
                  </a:outerShdw>
                </a:effectLst>
                <a:sym typeface="+mn-ea"/>
              </a:rPr>
              <a:t>79.28%</a:t>
            </a:r>
            <a:endParaRPr kumimoji="1" lang="en-US" altLang="zh-CN" sz="3200" dirty="0">
              <a:ln w="6600">
                <a:solidFill>
                  <a:schemeClr val="accent2"/>
                </a:solidFill>
                <a:prstDash val="solid"/>
              </a:ln>
              <a:solidFill>
                <a:srgbClr val="FFFFFF"/>
              </a:solidFill>
              <a:effectLst>
                <a:outerShdw dist="38100" dir="2700000" algn="tl" rotWithShape="0">
                  <a:schemeClr val="accent2"/>
                </a:outerShdw>
              </a:effectLst>
              <a:sym typeface="+mn-ea"/>
            </a:endParaRPr>
          </a:p>
        </p:txBody>
      </p:sp>
      <p:sp>
        <p:nvSpPr>
          <p:cNvPr id="24" name="文本框 23"/>
          <p:cNvSpPr txBox="1"/>
          <p:nvPr/>
        </p:nvSpPr>
        <p:spPr>
          <a:xfrm>
            <a:off x="4530090" y="4328160"/>
            <a:ext cx="2014220" cy="368300"/>
          </a:xfrm>
          <a:prstGeom prst="rect">
            <a:avLst/>
          </a:prstGeom>
          <a:noFill/>
        </p:spPr>
        <p:txBody>
          <a:bodyPr wrap="none" rtlCol="0" anchor="t">
            <a:spAutoFit/>
          </a:bodyPr>
          <a:p>
            <a:r>
              <a:rPr kumimoji="1" lang="en-US" altLang="zh-CN" dirty="0">
                <a:solidFill>
                  <a:schemeClr val="tx1">
                    <a:lumMod val="75000"/>
                    <a:lumOff val="25000"/>
                  </a:schemeClr>
                </a:solidFill>
                <a:sym typeface="+mn-ea"/>
              </a:rPr>
              <a:t>25</a:t>
            </a:r>
            <a:r>
              <a:rPr kumimoji="1" lang="zh-CN" altLang="en-US" dirty="0">
                <a:solidFill>
                  <a:schemeClr val="tx1">
                    <a:lumMod val="75000"/>
                    <a:lumOff val="25000"/>
                  </a:schemeClr>
                </a:solidFill>
                <a:sym typeface="+mn-ea"/>
              </a:rPr>
              <a:t>号有效订单率：</a:t>
            </a:r>
            <a:endParaRPr kumimoji="1" lang="zh-CN" altLang="en-US" dirty="0">
              <a:solidFill>
                <a:schemeClr val="tx1">
                  <a:lumMod val="75000"/>
                  <a:lumOff val="25000"/>
                </a:schemeClr>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0200" y="361950"/>
            <a:ext cx="3124835" cy="521970"/>
          </a:xfrm>
          <a:prstGeom prst="rect">
            <a:avLst/>
          </a:prstGeom>
          <a:noFill/>
        </p:spPr>
        <p:txBody>
          <a:bodyPr wrap="square" rtlCol="0">
            <a:spAutoFit/>
          </a:bodyPr>
          <a:lstStyle/>
          <a:p>
            <a:r>
              <a:rPr lang="zh-CN" altLang="en-US" sz="2800" b="1" dirty="0" smtClean="0">
                <a:solidFill>
                  <a:schemeClr val="bg1"/>
                </a:solidFill>
              </a:rPr>
              <a:t>取消、问题订单   </a:t>
            </a:r>
            <a:endParaRPr lang="zh-CN" altLang="en-US" sz="2800" b="1" dirty="0">
              <a:solidFill>
                <a:schemeClr val="bg1"/>
              </a:solidFill>
            </a:endParaRPr>
          </a:p>
        </p:txBody>
      </p:sp>
      <p:sp>
        <p:nvSpPr>
          <p:cNvPr id="3" name="文本框 2"/>
          <p:cNvSpPr txBox="1"/>
          <p:nvPr/>
        </p:nvSpPr>
        <p:spPr>
          <a:xfrm>
            <a:off x="1400631" y="943429"/>
            <a:ext cx="2561770" cy="369332"/>
          </a:xfrm>
          <a:prstGeom prst="rect">
            <a:avLst/>
          </a:prstGeom>
          <a:noFill/>
        </p:spPr>
        <p:txBody>
          <a:bodyPr wrap="square" rtlCol="0">
            <a:spAutoFit/>
          </a:bodyPr>
          <a:lstStyle/>
          <a:p>
            <a:r>
              <a:rPr lang="en-US" altLang="zh-CN" b="1" dirty="0" smtClean="0"/>
              <a:t>ADD YOUR TETLE HERE</a:t>
            </a:r>
            <a:endParaRPr lang="zh-CN" altLang="en-US" b="1" dirty="0"/>
          </a:p>
        </p:txBody>
      </p:sp>
      <p:sp>
        <p:nvSpPr>
          <p:cNvPr id="47" name="文本框 46"/>
          <p:cNvSpPr txBox="1"/>
          <p:nvPr/>
        </p:nvSpPr>
        <p:spPr>
          <a:xfrm>
            <a:off x="582295" y="1700530"/>
            <a:ext cx="2621280" cy="491490"/>
          </a:xfrm>
          <a:prstGeom prst="rect">
            <a:avLst/>
          </a:prstGeom>
          <a:noFill/>
        </p:spPr>
        <p:txBody>
          <a:bodyPr wrap="square" rtlCol="0">
            <a:spAutoFit/>
          </a:bodyPr>
          <a:p>
            <a:pPr>
              <a:lnSpc>
                <a:spcPct val="130000"/>
              </a:lnSpc>
            </a:pPr>
            <a:r>
              <a:rPr lang="zh-CN" altLang="en-US" sz="2000" b="1" dirty="0">
                <a:solidFill>
                  <a:schemeClr val="tx1">
                    <a:lumMod val="85000"/>
                    <a:lumOff val="15000"/>
                  </a:schemeClr>
                </a:solidFill>
                <a:cs typeface="Arial" panose="020B0604020202020204" pitchFamily="34" charset="0"/>
              </a:rPr>
              <a:t>问题订单总数：</a:t>
            </a:r>
            <a:r>
              <a:rPr lang="en-US" altLang="zh-CN" sz="2000" b="1" dirty="0">
                <a:solidFill>
                  <a:schemeClr val="tx1">
                    <a:lumMod val="85000"/>
                    <a:lumOff val="15000"/>
                  </a:schemeClr>
                </a:solidFill>
                <a:cs typeface="Arial" panose="020B0604020202020204" pitchFamily="34" charset="0"/>
              </a:rPr>
              <a:t>5828</a:t>
            </a:r>
            <a:endParaRPr lang="en-US" altLang="zh-CN" sz="2000" b="1" dirty="0">
              <a:solidFill>
                <a:schemeClr val="tx1">
                  <a:lumMod val="85000"/>
                  <a:lumOff val="15000"/>
                </a:schemeClr>
              </a:solidFill>
              <a:cs typeface="Arial" panose="020B0604020202020204" pitchFamily="34" charset="0"/>
            </a:endParaRPr>
          </a:p>
        </p:txBody>
      </p:sp>
      <p:sp>
        <p:nvSpPr>
          <p:cNvPr id="48" name="文本框 47"/>
          <p:cNvSpPr txBox="1"/>
          <p:nvPr/>
        </p:nvSpPr>
        <p:spPr>
          <a:xfrm>
            <a:off x="582295" y="2192020"/>
            <a:ext cx="2812415" cy="2327910"/>
          </a:xfrm>
          <a:prstGeom prst="rect">
            <a:avLst/>
          </a:prstGeom>
          <a:noFill/>
        </p:spPr>
        <p:txBody>
          <a:bodyPr wrap="square" rtlCol="0">
            <a:spAutoFit/>
          </a:bodyPr>
          <a:p>
            <a:pPr algn="l">
              <a:lnSpc>
                <a:spcPct val="130000"/>
              </a:lnSpc>
            </a:pPr>
            <a:r>
              <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rPr>
              <a:t>质量问题导致退款: </a:t>
            </a:r>
            <a:r>
              <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rPr>
              <a:t>29</a:t>
            </a:r>
            <a:endPar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endParaRPr>
          </a:p>
          <a:p>
            <a:pPr algn="l">
              <a:lnSpc>
                <a:spcPct val="130000"/>
              </a:lnSpc>
            </a:pPr>
            <a:r>
              <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rPr>
              <a:t>拣货超时: </a:t>
            </a:r>
            <a:r>
              <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rPr>
              <a:t>1431</a:t>
            </a:r>
            <a:endPar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endParaRPr>
          </a:p>
          <a:p>
            <a:pPr algn="l">
              <a:lnSpc>
                <a:spcPct val="130000"/>
              </a:lnSpc>
            </a:pPr>
            <a:r>
              <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rPr>
              <a:t>商家少送错送: </a:t>
            </a:r>
            <a:r>
              <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rPr>
              <a:t>65</a:t>
            </a:r>
            <a:endPar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endParaRPr>
          </a:p>
          <a:p>
            <a:pPr algn="l">
              <a:lnSpc>
                <a:spcPct val="130000"/>
              </a:lnSpc>
            </a:pPr>
            <a:r>
              <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rPr>
              <a:t>缺货导致退款: </a:t>
            </a:r>
            <a:r>
              <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rPr>
              <a:t>157</a:t>
            </a:r>
            <a:endPar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endParaRPr>
          </a:p>
          <a:p>
            <a:pPr algn="l">
              <a:lnSpc>
                <a:spcPct val="130000"/>
              </a:lnSpc>
            </a:pPr>
            <a:r>
              <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rPr>
              <a:t>商家超时未接单: </a:t>
            </a:r>
            <a:r>
              <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rPr>
              <a:t>447</a:t>
            </a:r>
            <a:endPar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endParaRPr>
          </a:p>
          <a:p>
            <a:pPr algn="l">
              <a:lnSpc>
                <a:spcPct val="130000"/>
              </a:lnSpc>
            </a:pPr>
            <a:r>
              <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rPr>
              <a:t>商家拒单: </a:t>
            </a:r>
            <a:r>
              <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rPr>
              <a:t>1036</a:t>
            </a:r>
            <a:endPar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endParaRPr>
          </a:p>
          <a:p>
            <a:pPr algn="l">
              <a:lnSpc>
                <a:spcPct val="130000"/>
              </a:lnSpc>
            </a:pPr>
            <a:r>
              <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rPr>
              <a:t>用户催单: </a:t>
            </a:r>
            <a:r>
              <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rPr>
              <a:t>2921</a:t>
            </a:r>
            <a:endPar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endParaRPr>
          </a:p>
          <a:p>
            <a:pPr algn="l">
              <a:lnSpc>
                <a:spcPct val="130000"/>
              </a:lnSpc>
            </a:pPr>
            <a:endPar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endParaRPr>
          </a:p>
        </p:txBody>
      </p:sp>
      <p:sp>
        <p:nvSpPr>
          <p:cNvPr id="51" name="文本框 50"/>
          <p:cNvSpPr txBox="1"/>
          <p:nvPr/>
        </p:nvSpPr>
        <p:spPr>
          <a:xfrm>
            <a:off x="8983345" y="1700530"/>
            <a:ext cx="2621280" cy="491490"/>
          </a:xfrm>
          <a:prstGeom prst="rect">
            <a:avLst/>
          </a:prstGeom>
          <a:noFill/>
        </p:spPr>
        <p:txBody>
          <a:bodyPr wrap="square" rtlCol="0">
            <a:spAutoFit/>
          </a:bodyPr>
          <a:p>
            <a:pPr>
              <a:lnSpc>
                <a:spcPct val="130000"/>
              </a:lnSpc>
            </a:pPr>
            <a:r>
              <a:rPr lang="zh-CN" altLang="en-US" sz="2000" b="1" dirty="0">
                <a:solidFill>
                  <a:schemeClr val="tx1">
                    <a:lumMod val="85000"/>
                    <a:lumOff val="15000"/>
                  </a:schemeClr>
                </a:solidFill>
                <a:cs typeface="Arial" panose="020B0604020202020204" pitchFamily="34" charset="0"/>
              </a:rPr>
              <a:t>取消问题总数：</a:t>
            </a:r>
            <a:r>
              <a:rPr lang="en-US" altLang="zh-CN" sz="2000" b="1" dirty="0">
                <a:solidFill>
                  <a:schemeClr val="tx1">
                    <a:lumMod val="85000"/>
                    <a:lumOff val="15000"/>
                  </a:schemeClr>
                </a:solidFill>
                <a:cs typeface="Arial" panose="020B0604020202020204" pitchFamily="34" charset="0"/>
              </a:rPr>
              <a:t>2101</a:t>
            </a:r>
            <a:endParaRPr lang="en-US" altLang="zh-CN" sz="2000" b="1" dirty="0">
              <a:solidFill>
                <a:schemeClr val="tx1">
                  <a:lumMod val="85000"/>
                  <a:lumOff val="15000"/>
                </a:schemeClr>
              </a:solidFill>
              <a:cs typeface="Arial" panose="020B0604020202020204" pitchFamily="34" charset="0"/>
            </a:endParaRPr>
          </a:p>
        </p:txBody>
      </p:sp>
      <p:sp>
        <p:nvSpPr>
          <p:cNvPr id="52" name="文本框 51"/>
          <p:cNvSpPr txBox="1"/>
          <p:nvPr/>
        </p:nvSpPr>
        <p:spPr>
          <a:xfrm>
            <a:off x="8983345" y="2192020"/>
            <a:ext cx="2812415" cy="2327910"/>
          </a:xfrm>
          <a:prstGeom prst="rect">
            <a:avLst/>
          </a:prstGeom>
          <a:noFill/>
        </p:spPr>
        <p:txBody>
          <a:bodyPr wrap="square" rtlCol="0">
            <a:spAutoFit/>
          </a:bodyPr>
          <a:p>
            <a:pPr algn="l">
              <a:lnSpc>
                <a:spcPct val="130000"/>
              </a:lnSpc>
            </a:pPr>
            <a:r>
              <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rPr>
              <a:t>质量问题导致退款: </a:t>
            </a:r>
            <a:r>
              <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rPr>
              <a:t>27</a:t>
            </a:r>
            <a:endPar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endParaRPr>
          </a:p>
          <a:p>
            <a:pPr algn="l">
              <a:lnSpc>
                <a:spcPct val="130000"/>
              </a:lnSpc>
            </a:pPr>
            <a:r>
              <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rPr>
              <a:t>拣货超时: </a:t>
            </a:r>
            <a:r>
              <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rPr>
              <a:t>8</a:t>
            </a:r>
            <a:endPar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endParaRPr>
          </a:p>
          <a:p>
            <a:pPr algn="l">
              <a:lnSpc>
                <a:spcPct val="130000"/>
              </a:lnSpc>
            </a:pPr>
            <a:r>
              <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rPr>
              <a:t>商家少送错送: </a:t>
            </a:r>
            <a:r>
              <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rPr>
              <a:t>62</a:t>
            </a:r>
            <a:endPar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endParaRPr>
          </a:p>
          <a:p>
            <a:pPr algn="l">
              <a:lnSpc>
                <a:spcPct val="130000"/>
              </a:lnSpc>
            </a:pPr>
            <a:r>
              <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rPr>
              <a:t>缺货导致退款: </a:t>
            </a:r>
            <a:r>
              <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rPr>
              <a:t>157</a:t>
            </a:r>
            <a:endPar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endParaRPr>
          </a:p>
          <a:p>
            <a:pPr algn="l">
              <a:lnSpc>
                <a:spcPct val="130000"/>
              </a:lnSpc>
            </a:pPr>
            <a:r>
              <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rPr>
              <a:t>商家超时未接单: </a:t>
            </a:r>
            <a:r>
              <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rPr>
              <a:t>451</a:t>
            </a:r>
            <a:endPar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endParaRPr>
          </a:p>
          <a:p>
            <a:pPr algn="l">
              <a:lnSpc>
                <a:spcPct val="130000"/>
              </a:lnSpc>
            </a:pPr>
            <a:r>
              <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rPr>
              <a:t>商家拒单: </a:t>
            </a:r>
            <a:r>
              <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rPr>
              <a:t>1038</a:t>
            </a:r>
            <a:endPar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endParaRPr>
          </a:p>
          <a:p>
            <a:pPr algn="l">
              <a:lnSpc>
                <a:spcPct val="130000"/>
              </a:lnSpc>
            </a:pPr>
            <a:r>
              <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rPr>
              <a:t>用户催单: </a:t>
            </a:r>
            <a:r>
              <a:rPr lang="en-US" altLang="zh-CN" sz="1400" dirty="0">
                <a:solidFill>
                  <a:schemeClr val="tx1">
                    <a:lumMod val="75000"/>
                    <a:lumOff val="25000"/>
                  </a:schemeClr>
                </a:solidFill>
                <a:latin typeface="Batang" panose="02030600000101010101" charset="-127"/>
                <a:ea typeface="Batang" panose="02030600000101010101" charset="-127"/>
                <a:cs typeface="Batang" panose="02030600000101010101" charset="-127"/>
                <a:sym typeface="+mn-ea"/>
              </a:rPr>
              <a:t>432</a:t>
            </a:r>
            <a:endPar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endParaRPr>
          </a:p>
          <a:p>
            <a:pPr algn="l">
              <a:lnSpc>
                <a:spcPct val="130000"/>
              </a:lnSpc>
            </a:pPr>
            <a:endParaRPr lang="zh-CN" altLang="en-US" sz="1400" dirty="0">
              <a:solidFill>
                <a:schemeClr val="tx1">
                  <a:lumMod val="75000"/>
                  <a:lumOff val="25000"/>
                </a:schemeClr>
              </a:solidFill>
              <a:latin typeface="Batang" panose="02030600000101010101" charset="-127"/>
              <a:ea typeface="Batang" panose="02030600000101010101" charset="-127"/>
              <a:cs typeface="Batang" panose="02030600000101010101" charset="-127"/>
            </a:endParaRPr>
          </a:p>
        </p:txBody>
      </p:sp>
      <p:cxnSp>
        <p:nvCxnSpPr>
          <p:cNvPr id="55" name="直接连接符 54"/>
          <p:cNvCxnSpPr/>
          <p:nvPr/>
        </p:nvCxnSpPr>
        <p:spPr>
          <a:xfrm flipV="1">
            <a:off x="0" y="6301105"/>
            <a:ext cx="12164060" cy="3175"/>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9060815" y="4777105"/>
            <a:ext cx="2142490" cy="1267460"/>
          </a:xfrm>
          <a:prstGeom prst="rect">
            <a:avLst/>
          </a:prstGeom>
        </p:spPr>
        <p:txBody>
          <a:bodyPr wrap="square" lIns="68570" tIns="34289" rIns="68570" bIns="34289">
            <a:spAutoFit/>
          </a:bodyPr>
          <a:p>
            <a:pPr indent="0" defTabSz="685800">
              <a:lnSpc>
                <a:spcPct val="130000"/>
              </a:lnSpc>
              <a:buClr>
                <a:prstClr val="white">
                  <a:lumMod val="65000"/>
                </a:prstClr>
              </a:buClr>
              <a:buFont typeface="Wingdings" panose="05000000000000000000" pitchFamily="2" charset="2"/>
              <a:buNone/>
            </a:pPr>
            <a:r>
              <a:rPr lang="zh-CN" altLang="en-US" sz="1000" dirty="0">
                <a:solidFill>
                  <a:srgbClr val="FF0000"/>
                </a:solidFill>
                <a:latin typeface="Calibri" panose="020F0502020204030204" charset="0"/>
                <a:ea typeface="SimHei" panose="02010609060101010101" charset="-122"/>
              </a:rPr>
              <a:t>在取消问题单的总数中，用户催单并不会造成大部分取消订单，只是很少一部分，与订单有着直接相关性的是后台</a:t>
            </a:r>
            <a:r>
              <a:rPr lang="en-US" altLang="zh-CN" sz="1000" dirty="0">
                <a:solidFill>
                  <a:srgbClr val="FF0000"/>
                </a:solidFill>
                <a:latin typeface="Calibri" panose="020F0502020204030204" charset="0"/>
                <a:ea typeface="SimHei" panose="02010609060101010101" charset="-122"/>
              </a:rPr>
              <a:t>IM</a:t>
            </a:r>
            <a:r>
              <a:rPr lang="zh-CN" altLang="en-US" sz="1000" dirty="0">
                <a:solidFill>
                  <a:srgbClr val="FF0000"/>
                </a:solidFill>
                <a:latin typeface="Calibri" panose="020F0502020204030204" charset="0"/>
                <a:ea typeface="SimHei" panose="02010609060101010101" charset="-122"/>
              </a:rPr>
              <a:t>后台消息，在过节时刻，催单不可避免，应该多留意消息</a:t>
            </a:r>
            <a:endParaRPr lang="zh-CN" altLang="en-US" sz="1000" dirty="0">
              <a:solidFill>
                <a:srgbClr val="FF0000"/>
              </a:solidFill>
              <a:latin typeface="Calibri" panose="020F0502020204030204" charset="0"/>
              <a:ea typeface="SimHei" panose="02010609060101010101" charset="-122"/>
            </a:endParaRPr>
          </a:p>
        </p:txBody>
      </p:sp>
      <p:graphicFrame>
        <p:nvGraphicFramePr>
          <p:cNvPr id="4" name="图表 3"/>
          <p:cNvGraphicFramePr/>
          <p:nvPr/>
        </p:nvGraphicFramePr>
        <p:xfrm>
          <a:off x="3630295" y="2192020"/>
          <a:ext cx="2287905" cy="315404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图表 4"/>
          <p:cNvGraphicFramePr/>
          <p:nvPr/>
        </p:nvGraphicFramePr>
        <p:xfrm>
          <a:off x="6192520" y="2192020"/>
          <a:ext cx="2287270" cy="315404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0203" y="362153"/>
            <a:ext cx="2351313" cy="521970"/>
          </a:xfrm>
          <a:prstGeom prst="rect">
            <a:avLst/>
          </a:prstGeom>
          <a:noFill/>
        </p:spPr>
        <p:txBody>
          <a:bodyPr wrap="square" rtlCol="0">
            <a:spAutoFit/>
          </a:bodyPr>
          <a:lstStyle/>
          <a:p>
            <a:r>
              <a:rPr lang="zh-CN" altLang="en-US" sz="2800" b="1" dirty="0">
                <a:solidFill>
                  <a:schemeClr val="bg1"/>
                </a:solidFill>
              </a:rPr>
              <a:t>预订单</a:t>
            </a:r>
            <a:endParaRPr lang="zh-CN" altLang="en-US" sz="2800" b="1" dirty="0">
              <a:solidFill>
                <a:schemeClr val="bg1"/>
              </a:solidFill>
            </a:endParaRPr>
          </a:p>
        </p:txBody>
      </p:sp>
      <p:sp>
        <p:nvSpPr>
          <p:cNvPr id="3" name="文本框 2"/>
          <p:cNvSpPr txBox="1"/>
          <p:nvPr/>
        </p:nvSpPr>
        <p:spPr>
          <a:xfrm>
            <a:off x="1400631" y="943429"/>
            <a:ext cx="2561770" cy="369332"/>
          </a:xfrm>
          <a:prstGeom prst="rect">
            <a:avLst/>
          </a:prstGeom>
          <a:noFill/>
        </p:spPr>
        <p:txBody>
          <a:bodyPr wrap="square" rtlCol="0">
            <a:spAutoFit/>
          </a:bodyPr>
          <a:lstStyle/>
          <a:p>
            <a:r>
              <a:rPr lang="en-US" altLang="zh-CN" b="1" dirty="0" smtClean="0"/>
              <a:t>ADD YOUR TETLE HERE</a:t>
            </a:r>
            <a:endParaRPr lang="zh-CN" altLang="en-US" b="1" dirty="0"/>
          </a:p>
        </p:txBody>
      </p:sp>
      <p:sp>
        <p:nvSpPr>
          <p:cNvPr id="4" name="文本框 3"/>
          <p:cNvSpPr txBox="1"/>
          <p:nvPr/>
        </p:nvSpPr>
        <p:spPr>
          <a:xfrm>
            <a:off x="1034415" y="1898650"/>
            <a:ext cx="1356360" cy="570865"/>
          </a:xfrm>
          <a:prstGeom prst="rect">
            <a:avLst/>
          </a:prstGeom>
          <a:noFill/>
        </p:spPr>
        <p:txBody>
          <a:bodyPr wrap="square" rtlCol="0">
            <a:spAutoFit/>
          </a:bodyPr>
          <a:lstStyle/>
          <a:p>
            <a:pPr>
              <a:lnSpc>
                <a:spcPct val="130000"/>
              </a:lnSpc>
            </a:pPr>
            <a:r>
              <a:rPr lang="zh-CN" altLang="en-US" sz="1200" dirty="0">
                <a:solidFill>
                  <a:schemeClr val="tx1">
                    <a:lumMod val="75000"/>
                    <a:lumOff val="25000"/>
                  </a:schemeClr>
                </a:solidFill>
                <a:cs typeface="Arial" panose="020B0604020202020204" pitchFamily="34" charset="0"/>
              </a:rPr>
              <a:t>预订单：</a:t>
            </a:r>
            <a:r>
              <a:rPr lang="en-US" altLang="zh-CN" sz="1200" dirty="0">
                <a:solidFill>
                  <a:schemeClr val="tx1">
                    <a:lumMod val="75000"/>
                    <a:lumOff val="25000"/>
                  </a:schemeClr>
                </a:solidFill>
                <a:cs typeface="Arial" panose="020B0604020202020204" pitchFamily="34" charset="0"/>
              </a:rPr>
              <a:t>2653</a:t>
            </a:r>
            <a:endParaRPr lang="en-US" altLang="zh-CN" sz="1200" dirty="0">
              <a:solidFill>
                <a:schemeClr val="tx1">
                  <a:lumMod val="75000"/>
                  <a:lumOff val="25000"/>
                </a:schemeClr>
              </a:solidFill>
              <a:cs typeface="Arial" panose="020B0604020202020204" pitchFamily="34" charset="0"/>
            </a:endParaRPr>
          </a:p>
          <a:p>
            <a:pPr>
              <a:lnSpc>
                <a:spcPct val="130000"/>
              </a:lnSpc>
            </a:pPr>
            <a:r>
              <a:rPr lang="zh-CN" altLang="en-US" sz="1200" dirty="0">
                <a:solidFill>
                  <a:schemeClr val="tx1">
                    <a:lumMod val="75000"/>
                    <a:lumOff val="25000"/>
                  </a:schemeClr>
                </a:solidFill>
                <a:cs typeface="Arial" panose="020B0604020202020204" pitchFamily="34" charset="0"/>
              </a:rPr>
              <a:t>非预订单：</a:t>
            </a:r>
            <a:r>
              <a:rPr lang="en-US" altLang="zh-CN" sz="1200" dirty="0">
                <a:solidFill>
                  <a:schemeClr val="tx1">
                    <a:lumMod val="75000"/>
                    <a:lumOff val="25000"/>
                  </a:schemeClr>
                </a:solidFill>
                <a:cs typeface="Arial" panose="020B0604020202020204" pitchFamily="34" charset="0"/>
              </a:rPr>
              <a:t>19067</a:t>
            </a:r>
            <a:endParaRPr lang="en-US" altLang="zh-CN" sz="1200" dirty="0">
              <a:solidFill>
                <a:schemeClr val="tx1">
                  <a:lumMod val="75000"/>
                  <a:lumOff val="25000"/>
                </a:schemeClr>
              </a:solidFill>
              <a:cs typeface="Arial" panose="020B0604020202020204" pitchFamily="34" charset="0"/>
            </a:endParaRPr>
          </a:p>
        </p:txBody>
      </p:sp>
      <p:sp>
        <p:nvSpPr>
          <p:cNvPr id="5" name="矩形 4"/>
          <p:cNvSpPr/>
          <p:nvPr/>
        </p:nvSpPr>
        <p:spPr>
          <a:xfrm>
            <a:off x="722225" y="2532542"/>
            <a:ext cx="1668028" cy="901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804189" y="2677242"/>
            <a:ext cx="586064" cy="586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01</a:t>
            </a:r>
            <a:endParaRPr lang="zh-CN" altLang="en-US" dirty="0"/>
          </a:p>
        </p:txBody>
      </p:sp>
      <p:sp>
        <p:nvSpPr>
          <p:cNvPr id="7" name="矩形 6"/>
          <p:cNvSpPr/>
          <p:nvPr/>
        </p:nvSpPr>
        <p:spPr>
          <a:xfrm>
            <a:off x="2493428" y="2532542"/>
            <a:ext cx="1668028" cy="901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493645" y="1865630"/>
            <a:ext cx="1668145" cy="5861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文本框 32"/>
          <p:cNvSpPr txBox="1"/>
          <p:nvPr/>
        </p:nvSpPr>
        <p:spPr>
          <a:xfrm>
            <a:off x="2921000" y="3895725"/>
            <a:ext cx="1346200" cy="570865"/>
          </a:xfrm>
          <a:prstGeom prst="rect">
            <a:avLst/>
          </a:prstGeom>
          <a:noFill/>
        </p:spPr>
        <p:txBody>
          <a:bodyPr wrap="square" rtlCol="0">
            <a:spAutoFit/>
          </a:bodyPr>
          <a:lstStyle/>
          <a:p>
            <a:pPr>
              <a:lnSpc>
                <a:spcPct val="130000"/>
              </a:lnSpc>
            </a:pPr>
            <a:r>
              <a:rPr lang="zh-CN" altLang="en-US" sz="1200" dirty="0">
                <a:solidFill>
                  <a:schemeClr val="tx1">
                    <a:lumMod val="75000"/>
                    <a:lumOff val="25000"/>
                  </a:schemeClr>
                </a:solidFill>
                <a:cs typeface="Arial" panose="020B0604020202020204" pitchFamily="34" charset="0"/>
              </a:rPr>
              <a:t>预订单：</a:t>
            </a:r>
            <a:r>
              <a:rPr lang="en-US" altLang="zh-CN" sz="1200" dirty="0">
                <a:solidFill>
                  <a:schemeClr val="tx1">
                    <a:lumMod val="85000"/>
                    <a:lumOff val="15000"/>
                  </a:schemeClr>
                </a:solidFill>
                <a:cs typeface="Arial" panose="020B0604020202020204" pitchFamily="34" charset="0"/>
                <a:sym typeface="+mn-ea"/>
              </a:rPr>
              <a:t>398</a:t>
            </a:r>
            <a:endParaRPr lang="en-US" altLang="zh-CN" sz="1200" dirty="0">
              <a:solidFill>
                <a:schemeClr val="tx1">
                  <a:lumMod val="75000"/>
                  <a:lumOff val="25000"/>
                </a:schemeClr>
              </a:solidFill>
              <a:cs typeface="Arial" panose="020B0604020202020204" pitchFamily="34" charset="0"/>
            </a:endParaRPr>
          </a:p>
          <a:p>
            <a:pPr>
              <a:lnSpc>
                <a:spcPct val="130000"/>
              </a:lnSpc>
            </a:pPr>
            <a:r>
              <a:rPr lang="zh-CN" altLang="en-US" sz="1200" dirty="0">
                <a:solidFill>
                  <a:schemeClr val="tx1">
                    <a:lumMod val="75000"/>
                    <a:lumOff val="25000"/>
                  </a:schemeClr>
                </a:solidFill>
                <a:cs typeface="Arial" panose="020B0604020202020204" pitchFamily="34" charset="0"/>
              </a:rPr>
              <a:t>非预订单：</a:t>
            </a:r>
            <a:r>
              <a:rPr lang="en-US" altLang="zh-CN" sz="1200" dirty="0">
                <a:solidFill>
                  <a:schemeClr val="tx1">
                    <a:lumMod val="85000"/>
                    <a:lumOff val="15000"/>
                  </a:schemeClr>
                </a:solidFill>
                <a:cs typeface="Arial" panose="020B0604020202020204" pitchFamily="34" charset="0"/>
                <a:sym typeface="+mn-ea"/>
              </a:rPr>
              <a:t>3858</a:t>
            </a:r>
            <a:endParaRPr lang="en-US" altLang="zh-CN" sz="1200" dirty="0">
              <a:solidFill>
                <a:schemeClr val="tx1">
                  <a:lumMod val="75000"/>
                  <a:lumOff val="25000"/>
                </a:schemeClr>
              </a:solidFill>
              <a:cs typeface="Arial" panose="020B0604020202020204" pitchFamily="34" charset="0"/>
            </a:endParaRPr>
          </a:p>
        </p:txBody>
      </p:sp>
      <p:sp>
        <p:nvSpPr>
          <p:cNvPr id="34" name="矩形 33"/>
          <p:cNvSpPr/>
          <p:nvPr/>
        </p:nvSpPr>
        <p:spPr>
          <a:xfrm>
            <a:off x="2495207" y="4552183"/>
            <a:ext cx="1668028" cy="901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77171" y="4696281"/>
            <a:ext cx="586064" cy="58606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02</a:t>
            </a:r>
            <a:endParaRPr lang="zh-CN" altLang="en-US" dirty="0"/>
          </a:p>
        </p:txBody>
      </p:sp>
      <p:sp>
        <p:nvSpPr>
          <p:cNvPr id="36" name="矩形 35"/>
          <p:cNvSpPr/>
          <p:nvPr/>
        </p:nvSpPr>
        <p:spPr>
          <a:xfrm>
            <a:off x="4266410" y="4552183"/>
            <a:ext cx="1668028" cy="901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266565" y="3860800"/>
            <a:ext cx="1668145" cy="5861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文本框 45"/>
          <p:cNvSpPr txBox="1"/>
          <p:nvPr/>
        </p:nvSpPr>
        <p:spPr>
          <a:xfrm>
            <a:off x="5928995" y="1898650"/>
            <a:ext cx="1333500" cy="570865"/>
          </a:xfrm>
          <a:prstGeom prst="rect">
            <a:avLst/>
          </a:prstGeom>
          <a:noFill/>
        </p:spPr>
        <p:txBody>
          <a:bodyPr wrap="square" rtlCol="0">
            <a:spAutoFit/>
          </a:bodyPr>
          <a:lstStyle/>
          <a:p>
            <a:pPr>
              <a:lnSpc>
                <a:spcPct val="130000"/>
              </a:lnSpc>
            </a:pPr>
            <a:r>
              <a:rPr lang="zh-CN" altLang="en-US" sz="1200" dirty="0">
                <a:solidFill>
                  <a:schemeClr val="tx1">
                    <a:lumMod val="85000"/>
                    <a:lumOff val="15000"/>
                  </a:schemeClr>
                </a:solidFill>
                <a:cs typeface="Arial" panose="020B0604020202020204" pitchFamily="34" charset="0"/>
              </a:rPr>
              <a:t>预订单：</a:t>
            </a:r>
            <a:r>
              <a:rPr lang="en-US" altLang="zh-CN" sz="1200" dirty="0">
                <a:solidFill>
                  <a:schemeClr val="tx1">
                    <a:lumMod val="85000"/>
                    <a:lumOff val="15000"/>
                  </a:schemeClr>
                </a:solidFill>
                <a:cs typeface="Arial" panose="020B0604020202020204" pitchFamily="34" charset="0"/>
              </a:rPr>
              <a:t>119</a:t>
            </a:r>
            <a:endParaRPr lang="en-US" altLang="zh-CN" sz="1200" dirty="0">
              <a:solidFill>
                <a:schemeClr val="tx1">
                  <a:lumMod val="85000"/>
                  <a:lumOff val="15000"/>
                </a:schemeClr>
              </a:solidFill>
              <a:cs typeface="Arial" panose="020B0604020202020204" pitchFamily="34" charset="0"/>
            </a:endParaRPr>
          </a:p>
          <a:p>
            <a:pPr>
              <a:lnSpc>
                <a:spcPct val="130000"/>
              </a:lnSpc>
            </a:pPr>
            <a:r>
              <a:rPr lang="zh-CN" altLang="en-US" sz="1200" dirty="0">
                <a:solidFill>
                  <a:schemeClr val="tx1">
                    <a:lumMod val="85000"/>
                    <a:lumOff val="15000"/>
                  </a:schemeClr>
                </a:solidFill>
                <a:cs typeface="Arial" panose="020B0604020202020204" pitchFamily="34" charset="0"/>
              </a:rPr>
              <a:t>非预订单：</a:t>
            </a:r>
            <a:r>
              <a:rPr lang="en-US" altLang="zh-CN" sz="1200" dirty="0">
                <a:solidFill>
                  <a:schemeClr val="tx1">
                    <a:lumMod val="85000"/>
                    <a:lumOff val="15000"/>
                  </a:schemeClr>
                </a:solidFill>
                <a:cs typeface="Arial" panose="020B0604020202020204" pitchFamily="34" charset="0"/>
              </a:rPr>
              <a:t>1982</a:t>
            </a:r>
            <a:endParaRPr lang="en-US" altLang="zh-CN" sz="1200" dirty="0">
              <a:solidFill>
                <a:schemeClr val="tx1">
                  <a:lumMod val="85000"/>
                  <a:lumOff val="15000"/>
                </a:schemeClr>
              </a:solidFill>
              <a:cs typeface="Arial" panose="020B0604020202020204" pitchFamily="34" charset="0"/>
            </a:endParaRPr>
          </a:p>
        </p:txBody>
      </p:sp>
      <p:sp>
        <p:nvSpPr>
          <p:cNvPr id="47" name="矩形 46"/>
          <p:cNvSpPr/>
          <p:nvPr/>
        </p:nvSpPr>
        <p:spPr>
          <a:xfrm>
            <a:off x="5491365" y="2532542"/>
            <a:ext cx="1668028" cy="901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6573329" y="2677242"/>
            <a:ext cx="586064" cy="58606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03</a:t>
            </a:r>
            <a:endParaRPr lang="zh-CN" altLang="en-US" dirty="0"/>
          </a:p>
        </p:txBody>
      </p:sp>
      <p:sp>
        <p:nvSpPr>
          <p:cNvPr id="49" name="矩形 48"/>
          <p:cNvSpPr/>
          <p:nvPr/>
        </p:nvSpPr>
        <p:spPr>
          <a:xfrm>
            <a:off x="7262568" y="2532542"/>
            <a:ext cx="1668028" cy="90174"/>
          </a:xfrm>
          <a:prstGeom prst="rect">
            <a:avLst/>
          </a:prstGeom>
          <a:solidFill>
            <a:srgbClr val="1BBA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7262495" y="1883410"/>
            <a:ext cx="1672590" cy="586105"/>
          </a:xfrm>
          <a:prstGeom prst="rect">
            <a:avLst/>
          </a:prstGeom>
          <a:solidFill>
            <a:srgbClr val="1BBA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p:cNvSpPr txBox="1"/>
          <p:nvPr/>
        </p:nvSpPr>
        <p:spPr>
          <a:xfrm>
            <a:off x="2496185" y="1865630"/>
            <a:ext cx="1666875" cy="570865"/>
          </a:xfrm>
          <a:prstGeom prst="rect">
            <a:avLst/>
          </a:prstGeom>
          <a:noFill/>
        </p:spPr>
        <p:txBody>
          <a:bodyPr wrap="square" rtlCol="0">
            <a:spAutoFit/>
          </a:bodyPr>
          <a:p>
            <a:pPr algn="ctr">
              <a:lnSpc>
                <a:spcPct val="130000"/>
              </a:lnSpc>
            </a:pPr>
            <a:r>
              <a:rPr lang="zh-CN" altLang="en-US" sz="2400" dirty="0">
                <a:solidFill>
                  <a:schemeClr val="bg1"/>
                </a:solidFill>
                <a:cs typeface="Arial" panose="020B0604020202020204" pitchFamily="34" charset="0"/>
              </a:rPr>
              <a:t>总预定单</a:t>
            </a:r>
            <a:endParaRPr lang="zh-CN" altLang="en-US" sz="2400" dirty="0">
              <a:solidFill>
                <a:schemeClr val="bg1"/>
              </a:solidFill>
              <a:cs typeface="Arial" panose="020B0604020202020204" pitchFamily="34" charset="0"/>
            </a:endParaRPr>
          </a:p>
        </p:txBody>
      </p:sp>
      <p:sp>
        <p:nvSpPr>
          <p:cNvPr id="11" name="文本框 10"/>
          <p:cNvSpPr txBox="1"/>
          <p:nvPr/>
        </p:nvSpPr>
        <p:spPr>
          <a:xfrm>
            <a:off x="4266565" y="3868420"/>
            <a:ext cx="1668145" cy="570865"/>
          </a:xfrm>
          <a:prstGeom prst="rect">
            <a:avLst/>
          </a:prstGeom>
          <a:noFill/>
        </p:spPr>
        <p:txBody>
          <a:bodyPr wrap="square" rtlCol="0">
            <a:spAutoFit/>
          </a:bodyPr>
          <a:p>
            <a:pPr algn="ctr">
              <a:lnSpc>
                <a:spcPct val="130000"/>
              </a:lnSpc>
            </a:pPr>
            <a:r>
              <a:rPr lang="zh-CN" altLang="en-US" sz="2400" dirty="0">
                <a:solidFill>
                  <a:schemeClr val="bg1"/>
                </a:solidFill>
                <a:cs typeface="Arial" panose="020B0604020202020204" pitchFamily="34" charset="0"/>
              </a:rPr>
              <a:t>取消单</a:t>
            </a:r>
            <a:endParaRPr lang="zh-CN" altLang="en-US" sz="2400" dirty="0">
              <a:solidFill>
                <a:schemeClr val="bg1"/>
              </a:solidFill>
              <a:cs typeface="Arial" panose="020B0604020202020204" pitchFamily="34" charset="0"/>
            </a:endParaRPr>
          </a:p>
        </p:txBody>
      </p:sp>
      <p:sp>
        <p:nvSpPr>
          <p:cNvPr id="12" name="文本框 11"/>
          <p:cNvSpPr txBox="1"/>
          <p:nvPr/>
        </p:nvSpPr>
        <p:spPr>
          <a:xfrm>
            <a:off x="7267575" y="1865630"/>
            <a:ext cx="1776095" cy="570865"/>
          </a:xfrm>
          <a:prstGeom prst="rect">
            <a:avLst/>
          </a:prstGeom>
          <a:noFill/>
        </p:spPr>
        <p:txBody>
          <a:bodyPr wrap="square" rtlCol="0">
            <a:spAutoFit/>
          </a:bodyPr>
          <a:p>
            <a:pPr>
              <a:lnSpc>
                <a:spcPct val="130000"/>
              </a:lnSpc>
            </a:pPr>
            <a:r>
              <a:rPr lang="zh-CN" altLang="en-US" sz="2400" dirty="0">
                <a:solidFill>
                  <a:schemeClr val="bg1"/>
                </a:solidFill>
                <a:cs typeface="Arial" panose="020B0604020202020204" pitchFamily="34" charset="0"/>
              </a:rPr>
              <a:t>取消问题单</a:t>
            </a:r>
            <a:endParaRPr lang="zh-CN" altLang="en-US" sz="2400" dirty="0">
              <a:solidFill>
                <a:schemeClr val="bg1"/>
              </a:solidFill>
              <a:cs typeface="Arial" panose="020B0604020202020204" pitchFamily="34" charset="0"/>
            </a:endParaRPr>
          </a:p>
        </p:txBody>
      </p:sp>
      <p:graphicFrame>
        <p:nvGraphicFramePr>
          <p:cNvPr id="13" name="图表 12"/>
          <p:cNvGraphicFramePr/>
          <p:nvPr/>
        </p:nvGraphicFramePr>
        <p:xfrm>
          <a:off x="8126730" y="3358515"/>
          <a:ext cx="3239770" cy="247713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9" name="图表 8"/>
          <p:cNvGraphicFramePr/>
          <p:nvPr/>
        </p:nvGraphicFramePr>
        <p:xfrm>
          <a:off x="8126730" y="3358515"/>
          <a:ext cx="3239770" cy="24771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0203" y="362153"/>
            <a:ext cx="5251447" cy="521970"/>
          </a:xfrm>
          <a:prstGeom prst="rect">
            <a:avLst/>
          </a:prstGeom>
          <a:noFill/>
        </p:spPr>
        <p:txBody>
          <a:bodyPr wrap="square" rtlCol="0">
            <a:spAutoFit/>
          </a:bodyPr>
          <a:lstStyle/>
          <a:p>
            <a:r>
              <a:rPr lang="zh-CN" altLang="en-US" sz="2800" b="1" dirty="0">
                <a:solidFill>
                  <a:schemeClr val="bg1"/>
                </a:solidFill>
              </a:rPr>
              <a:t>接单时间</a:t>
            </a:r>
            <a:endParaRPr lang="zh-CN" altLang="en-US" sz="2800" b="1" dirty="0">
              <a:solidFill>
                <a:schemeClr val="bg1"/>
              </a:solidFill>
            </a:endParaRPr>
          </a:p>
        </p:txBody>
      </p:sp>
      <p:sp>
        <p:nvSpPr>
          <p:cNvPr id="3" name="文本框 2"/>
          <p:cNvSpPr txBox="1"/>
          <p:nvPr/>
        </p:nvSpPr>
        <p:spPr>
          <a:xfrm>
            <a:off x="1400631" y="943429"/>
            <a:ext cx="2561770" cy="369332"/>
          </a:xfrm>
          <a:prstGeom prst="rect">
            <a:avLst/>
          </a:prstGeom>
          <a:noFill/>
        </p:spPr>
        <p:txBody>
          <a:bodyPr wrap="square" rtlCol="0">
            <a:spAutoFit/>
          </a:bodyPr>
          <a:lstStyle/>
          <a:p>
            <a:r>
              <a:rPr lang="en-US" altLang="zh-CN" b="1" dirty="0" smtClean="0"/>
              <a:t>ADD YOUR TETLE HERE</a:t>
            </a:r>
            <a:endParaRPr lang="zh-CN" altLang="en-US" b="1" dirty="0"/>
          </a:p>
        </p:txBody>
      </p:sp>
      <p:sp>
        <p:nvSpPr>
          <p:cNvPr id="7" name="矩形 6"/>
          <p:cNvSpPr/>
          <p:nvPr/>
        </p:nvSpPr>
        <p:spPr>
          <a:xfrm>
            <a:off x="1427936" y="1797050"/>
            <a:ext cx="2737247" cy="9715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647385" y="1797050"/>
            <a:ext cx="2737247" cy="9715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866834" y="1797050"/>
            <a:ext cx="2737247" cy="9715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494790" y="1877695"/>
            <a:ext cx="2670810" cy="891540"/>
          </a:xfrm>
          <a:prstGeom prst="rect">
            <a:avLst/>
          </a:prstGeom>
          <a:noFill/>
        </p:spPr>
        <p:txBody>
          <a:bodyPr wrap="square" rtlCol="0">
            <a:spAutoFit/>
          </a:bodyPr>
          <a:lstStyle/>
          <a:p>
            <a:pPr>
              <a:lnSpc>
                <a:spcPct val="130000"/>
              </a:lnSpc>
            </a:pPr>
            <a:r>
              <a:rPr lang="zh-CN" altLang="en-US" sz="2000" dirty="0">
                <a:solidFill>
                  <a:schemeClr val="tx1">
                    <a:lumMod val="75000"/>
                    <a:lumOff val="25000"/>
                  </a:schemeClr>
                </a:solidFill>
                <a:cs typeface="Arial" panose="020B0604020202020204" pitchFamily="34" charset="0"/>
              </a:rPr>
              <a:t>订单完成总数：</a:t>
            </a:r>
            <a:r>
              <a:rPr lang="en-US" altLang="zh-CN" sz="2000" dirty="0">
                <a:solidFill>
                  <a:schemeClr val="tx1">
                    <a:lumMod val="75000"/>
                    <a:lumOff val="25000"/>
                  </a:schemeClr>
                </a:solidFill>
                <a:cs typeface="Arial" panose="020B0604020202020204" pitchFamily="34" charset="0"/>
              </a:rPr>
              <a:t>17319</a:t>
            </a:r>
            <a:r>
              <a:rPr lang="zh-CN" altLang="en-US" sz="2000" dirty="0">
                <a:solidFill>
                  <a:schemeClr val="tx1">
                    <a:lumMod val="75000"/>
                    <a:lumOff val="25000"/>
                  </a:schemeClr>
                </a:solidFill>
                <a:cs typeface="Arial" panose="020B0604020202020204" pitchFamily="34" charset="0"/>
              </a:rPr>
              <a:t>平均接单时间：5.52秒</a:t>
            </a:r>
            <a:endParaRPr lang="zh-CN" altLang="en-US" sz="2000" dirty="0">
              <a:solidFill>
                <a:schemeClr val="tx1">
                  <a:lumMod val="75000"/>
                  <a:lumOff val="25000"/>
                </a:schemeClr>
              </a:solidFill>
              <a:cs typeface="Arial" panose="020B0604020202020204" pitchFamily="34" charset="0"/>
            </a:endParaRPr>
          </a:p>
        </p:txBody>
      </p:sp>
      <p:sp>
        <p:nvSpPr>
          <p:cNvPr id="11" name="文本框 10"/>
          <p:cNvSpPr txBox="1"/>
          <p:nvPr/>
        </p:nvSpPr>
        <p:spPr>
          <a:xfrm>
            <a:off x="1427935" y="2768338"/>
            <a:ext cx="748527" cy="461665"/>
          </a:xfrm>
          <a:prstGeom prst="rect">
            <a:avLst/>
          </a:prstGeom>
          <a:noFill/>
        </p:spPr>
        <p:txBody>
          <a:bodyPr wrap="square" rtlCol="0">
            <a:spAutoFit/>
          </a:bodyPr>
          <a:lstStyle/>
          <a:p>
            <a:r>
              <a:rPr lang="en-US" altLang="zh-CN" sz="2400" b="1" dirty="0" smtClean="0">
                <a:solidFill>
                  <a:schemeClr val="accent3"/>
                </a:solidFill>
              </a:rPr>
              <a:t>ONE</a:t>
            </a:r>
            <a:endParaRPr lang="zh-CN" altLang="en-US" sz="2400" b="1" dirty="0">
              <a:solidFill>
                <a:schemeClr val="accent3"/>
              </a:solidFill>
            </a:endParaRPr>
          </a:p>
        </p:txBody>
      </p:sp>
      <p:sp>
        <p:nvSpPr>
          <p:cNvPr id="13" name="文本框 12"/>
          <p:cNvSpPr txBox="1"/>
          <p:nvPr/>
        </p:nvSpPr>
        <p:spPr>
          <a:xfrm>
            <a:off x="4647565" y="1837055"/>
            <a:ext cx="3072765" cy="891540"/>
          </a:xfrm>
          <a:prstGeom prst="rect">
            <a:avLst/>
          </a:prstGeom>
          <a:noFill/>
        </p:spPr>
        <p:txBody>
          <a:bodyPr wrap="square" rtlCol="0">
            <a:spAutoFit/>
          </a:bodyPr>
          <a:lstStyle/>
          <a:p>
            <a:pPr>
              <a:lnSpc>
                <a:spcPct val="130000"/>
              </a:lnSpc>
            </a:pPr>
            <a:r>
              <a:rPr lang="zh-CN" altLang="en-US" sz="2000" dirty="0">
                <a:solidFill>
                  <a:schemeClr val="tx1">
                    <a:lumMod val="75000"/>
                    <a:lumOff val="25000"/>
                  </a:schemeClr>
                </a:solidFill>
                <a:cs typeface="Arial" panose="020B0604020202020204" pitchFamily="34" charset="0"/>
                <a:sym typeface="+mn-ea"/>
              </a:rPr>
              <a:t>取消订单总数：</a:t>
            </a:r>
            <a:r>
              <a:rPr lang="en-US" altLang="zh-CN" sz="2000" dirty="0">
                <a:solidFill>
                  <a:schemeClr val="tx1">
                    <a:lumMod val="75000"/>
                    <a:lumOff val="25000"/>
                  </a:schemeClr>
                </a:solidFill>
                <a:cs typeface="Arial" panose="020B0604020202020204" pitchFamily="34" charset="0"/>
                <a:sym typeface="+mn-ea"/>
              </a:rPr>
              <a:t>4256</a:t>
            </a:r>
            <a:endParaRPr lang="en-US" altLang="zh-CN" sz="2000" dirty="0">
              <a:solidFill>
                <a:schemeClr val="tx1">
                  <a:lumMod val="75000"/>
                  <a:lumOff val="25000"/>
                </a:schemeClr>
              </a:solidFill>
              <a:cs typeface="Arial" panose="020B0604020202020204" pitchFamily="34" charset="0"/>
              <a:sym typeface="+mn-ea"/>
            </a:endParaRPr>
          </a:p>
          <a:p>
            <a:pPr>
              <a:lnSpc>
                <a:spcPct val="130000"/>
              </a:lnSpc>
            </a:pPr>
            <a:r>
              <a:rPr lang="zh-CN" altLang="en-US" sz="2000" dirty="0">
                <a:solidFill>
                  <a:schemeClr val="tx1">
                    <a:lumMod val="75000"/>
                    <a:lumOff val="25000"/>
                  </a:schemeClr>
                </a:solidFill>
                <a:cs typeface="Arial" panose="020B0604020202020204" pitchFamily="34" charset="0"/>
                <a:sym typeface="+mn-ea"/>
              </a:rPr>
              <a:t>平均接单时间：28.21秒</a:t>
            </a:r>
            <a:endParaRPr lang="zh-CN" altLang="en-US" sz="2000" dirty="0">
              <a:solidFill>
                <a:schemeClr val="tx1">
                  <a:lumMod val="75000"/>
                  <a:lumOff val="25000"/>
                </a:schemeClr>
              </a:solidFill>
              <a:cs typeface="Arial" panose="020B0604020202020204" pitchFamily="34" charset="0"/>
              <a:sym typeface="+mn-ea"/>
            </a:endParaRPr>
          </a:p>
        </p:txBody>
      </p:sp>
      <p:sp>
        <p:nvSpPr>
          <p:cNvPr id="14" name="文本框 13"/>
          <p:cNvSpPr txBox="1"/>
          <p:nvPr/>
        </p:nvSpPr>
        <p:spPr>
          <a:xfrm>
            <a:off x="4647790" y="2785483"/>
            <a:ext cx="898531" cy="461665"/>
          </a:xfrm>
          <a:prstGeom prst="rect">
            <a:avLst/>
          </a:prstGeom>
          <a:noFill/>
        </p:spPr>
        <p:txBody>
          <a:bodyPr wrap="square" rtlCol="0">
            <a:spAutoFit/>
          </a:bodyPr>
          <a:lstStyle/>
          <a:p>
            <a:r>
              <a:rPr lang="en-US" altLang="zh-CN" sz="2400" b="1" dirty="0" smtClean="0">
                <a:solidFill>
                  <a:schemeClr val="accent3"/>
                </a:solidFill>
              </a:rPr>
              <a:t>TWO</a:t>
            </a:r>
            <a:endParaRPr lang="zh-CN" altLang="en-US" sz="2400" b="1" dirty="0">
              <a:solidFill>
                <a:schemeClr val="accent3"/>
              </a:solidFill>
            </a:endParaRPr>
          </a:p>
        </p:txBody>
      </p:sp>
      <p:sp>
        <p:nvSpPr>
          <p:cNvPr id="15" name="文本框 14"/>
          <p:cNvSpPr txBox="1"/>
          <p:nvPr/>
        </p:nvSpPr>
        <p:spPr>
          <a:xfrm>
            <a:off x="7867015" y="1837055"/>
            <a:ext cx="2823210" cy="891540"/>
          </a:xfrm>
          <a:prstGeom prst="rect">
            <a:avLst/>
          </a:prstGeom>
          <a:noFill/>
        </p:spPr>
        <p:txBody>
          <a:bodyPr wrap="square" rtlCol="0">
            <a:spAutoFit/>
          </a:bodyPr>
          <a:lstStyle/>
          <a:p>
            <a:pPr>
              <a:lnSpc>
                <a:spcPct val="130000"/>
              </a:lnSpc>
            </a:pPr>
            <a:r>
              <a:rPr lang="zh-CN" altLang="en-US" sz="2000" dirty="0">
                <a:solidFill>
                  <a:schemeClr val="tx1">
                    <a:lumMod val="75000"/>
                    <a:lumOff val="25000"/>
                  </a:schemeClr>
                </a:solidFill>
                <a:cs typeface="Arial" panose="020B0604020202020204" pitchFamily="34" charset="0"/>
                <a:sym typeface="+mn-ea"/>
              </a:rPr>
              <a:t>问题订单总数：</a:t>
            </a:r>
            <a:r>
              <a:rPr lang="en-US" altLang="zh-CN" sz="2000" dirty="0">
                <a:solidFill>
                  <a:schemeClr val="tx1">
                    <a:lumMod val="75000"/>
                    <a:lumOff val="25000"/>
                  </a:schemeClr>
                </a:solidFill>
                <a:cs typeface="Arial" panose="020B0604020202020204" pitchFamily="34" charset="0"/>
                <a:sym typeface="+mn-ea"/>
              </a:rPr>
              <a:t>136</a:t>
            </a:r>
            <a:endParaRPr lang="en-US" altLang="zh-CN" sz="2000" dirty="0">
              <a:solidFill>
                <a:schemeClr val="tx1">
                  <a:lumMod val="75000"/>
                  <a:lumOff val="25000"/>
                </a:schemeClr>
              </a:solidFill>
              <a:cs typeface="Arial" panose="020B0604020202020204" pitchFamily="34" charset="0"/>
              <a:sym typeface="+mn-ea"/>
            </a:endParaRPr>
          </a:p>
          <a:p>
            <a:pPr>
              <a:lnSpc>
                <a:spcPct val="130000"/>
              </a:lnSpc>
            </a:pPr>
            <a:r>
              <a:rPr lang="zh-CN" altLang="en-US" sz="2000" dirty="0">
                <a:solidFill>
                  <a:schemeClr val="tx1">
                    <a:lumMod val="75000"/>
                    <a:lumOff val="25000"/>
                  </a:schemeClr>
                </a:solidFill>
                <a:cs typeface="Arial" panose="020B0604020202020204" pitchFamily="34" charset="0"/>
                <a:sym typeface="+mn-ea"/>
              </a:rPr>
              <a:t>平均接单时间：</a:t>
            </a:r>
            <a:r>
              <a:rPr lang="en-US" altLang="zh-CN" sz="2000" dirty="0">
                <a:solidFill>
                  <a:schemeClr val="tx1">
                    <a:lumMod val="75000"/>
                    <a:lumOff val="25000"/>
                  </a:schemeClr>
                </a:solidFill>
                <a:cs typeface="Arial" panose="020B0604020202020204" pitchFamily="34" charset="0"/>
                <a:sym typeface="+mn-ea"/>
              </a:rPr>
              <a:t>26.22</a:t>
            </a:r>
            <a:r>
              <a:rPr lang="zh-CN" altLang="en-US" sz="2000" dirty="0">
                <a:solidFill>
                  <a:schemeClr val="tx1">
                    <a:lumMod val="75000"/>
                    <a:lumOff val="25000"/>
                  </a:schemeClr>
                </a:solidFill>
                <a:cs typeface="Arial" panose="020B0604020202020204" pitchFamily="34" charset="0"/>
                <a:sym typeface="+mn-ea"/>
              </a:rPr>
              <a:t>秒</a:t>
            </a:r>
            <a:endParaRPr lang="zh-CN" altLang="en-US" sz="2000" dirty="0">
              <a:solidFill>
                <a:schemeClr val="tx1">
                  <a:lumMod val="75000"/>
                  <a:lumOff val="25000"/>
                </a:schemeClr>
              </a:solidFill>
              <a:cs typeface="Arial" panose="020B0604020202020204" pitchFamily="34" charset="0"/>
              <a:sym typeface="+mn-ea"/>
            </a:endParaRPr>
          </a:p>
        </p:txBody>
      </p:sp>
      <p:sp>
        <p:nvSpPr>
          <p:cNvPr id="16" name="文本框 15"/>
          <p:cNvSpPr txBox="1"/>
          <p:nvPr/>
        </p:nvSpPr>
        <p:spPr>
          <a:xfrm>
            <a:off x="7866816" y="2785483"/>
            <a:ext cx="1281141" cy="461665"/>
          </a:xfrm>
          <a:prstGeom prst="rect">
            <a:avLst/>
          </a:prstGeom>
          <a:noFill/>
        </p:spPr>
        <p:txBody>
          <a:bodyPr wrap="square" rtlCol="0">
            <a:spAutoFit/>
          </a:bodyPr>
          <a:lstStyle/>
          <a:p>
            <a:r>
              <a:rPr lang="en-US" altLang="zh-CN" sz="2400" b="1" dirty="0" smtClean="0">
                <a:solidFill>
                  <a:schemeClr val="accent3"/>
                </a:solidFill>
              </a:rPr>
              <a:t>THREE</a:t>
            </a:r>
            <a:endParaRPr lang="zh-CN" altLang="en-US" sz="2400" b="1" dirty="0">
              <a:solidFill>
                <a:schemeClr val="accent3"/>
              </a:solidFill>
            </a:endParaRPr>
          </a:p>
        </p:txBody>
      </p:sp>
      <p:sp>
        <p:nvSpPr>
          <p:cNvPr id="17" name="等腰三角形 16"/>
          <p:cNvSpPr/>
          <p:nvPr/>
        </p:nvSpPr>
        <p:spPr>
          <a:xfrm>
            <a:off x="1272123" y="4468947"/>
            <a:ext cx="1061534" cy="819150"/>
          </a:xfrm>
          <a:prstGeom prst="triangl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2332990" y="4331335"/>
            <a:ext cx="6182995" cy="1266190"/>
          </a:xfrm>
          <a:prstGeom prst="rect">
            <a:avLst/>
          </a:prstGeom>
        </p:spPr>
        <p:txBody>
          <a:bodyPr wrap="square" lIns="68570" tIns="34289" rIns="68570" bIns="34289">
            <a:spAutoFit/>
          </a:bodyPr>
          <a:p>
            <a:pPr indent="0" defTabSz="685800">
              <a:lnSpc>
                <a:spcPct val="130000"/>
              </a:lnSpc>
              <a:buClr>
                <a:prstClr val="white">
                  <a:lumMod val="65000"/>
                </a:prstClr>
              </a:buClr>
              <a:buFont typeface="Wingdings" panose="05000000000000000000" pitchFamily="2" charset="2"/>
              <a:buNone/>
            </a:pPr>
            <a:r>
              <a:rPr lang="zh-CN" altLang="en-US" sz="1200" dirty="0">
                <a:solidFill>
                  <a:prstClr val="black">
                    <a:lumMod val="75000"/>
                    <a:lumOff val="25000"/>
                  </a:prstClr>
                </a:solidFill>
                <a:latin typeface="Calibri" panose="020F0502020204030204"/>
                <a:ea typeface="SimSun" panose="02010600030101010101" pitchFamily="2" charset="-122"/>
              </a:rPr>
              <a:t>订单完成中平均接单时间很少，而节日当天的时间中，接单时间越快并不代表就等于订单就越不容易出现问题，反馈出来的是商家问题，完成总数中接单时间速度快，代表商家目前注意力在平台上面，可以实时互动，此时的商家门店也是可以随时回复顾客问题的，当订单时间超过半分钟的时候应该引起注意，而时间更长的时候，此时门店可能不能继续接单，不能把注意力放到平台上面，出现长时间不接单，应该直接关闭店铺</a:t>
            </a:r>
            <a:endParaRPr lang="en-US" altLang="zh-CN" sz="1200" dirty="0">
              <a:solidFill>
                <a:prstClr val="black">
                  <a:lumMod val="75000"/>
                  <a:lumOff val="25000"/>
                </a:prstClr>
              </a:solidFill>
              <a:latin typeface="Calibri" panose="020F0502020204030204"/>
              <a:ea typeface="SimSun"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0200" y="361950"/>
            <a:ext cx="2209165" cy="521970"/>
          </a:xfrm>
          <a:prstGeom prst="rect">
            <a:avLst/>
          </a:prstGeom>
          <a:noFill/>
        </p:spPr>
        <p:txBody>
          <a:bodyPr wrap="square" rtlCol="0">
            <a:spAutoFit/>
          </a:bodyPr>
          <a:lstStyle/>
          <a:p>
            <a:r>
              <a:rPr lang="zh-CN" altLang="en-US" sz="2800" b="1" dirty="0">
                <a:solidFill>
                  <a:schemeClr val="bg1"/>
                </a:solidFill>
              </a:rPr>
              <a:t>前十项门店</a:t>
            </a:r>
            <a:endParaRPr lang="zh-CN" altLang="en-US" sz="2800" b="1" dirty="0">
              <a:solidFill>
                <a:schemeClr val="bg1"/>
              </a:solidFill>
            </a:endParaRPr>
          </a:p>
        </p:txBody>
      </p:sp>
      <p:sp>
        <p:nvSpPr>
          <p:cNvPr id="5" name="矩形 4"/>
          <p:cNvSpPr/>
          <p:nvPr/>
        </p:nvSpPr>
        <p:spPr>
          <a:xfrm>
            <a:off x="1381125" y="1699895"/>
            <a:ext cx="9429750" cy="4458970"/>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900035" y="2493645"/>
            <a:ext cx="2781935" cy="35680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969885" y="1840230"/>
            <a:ext cx="2712085" cy="521970"/>
          </a:xfrm>
          <a:prstGeom prst="rect">
            <a:avLst/>
          </a:prstGeom>
          <a:noFill/>
        </p:spPr>
        <p:txBody>
          <a:bodyPr wrap="square" rtlCol="0">
            <a:spAutoFit/>
          </a:bodyPr>
          <a:lstStyle/>
          <a:p>
            <a:pPr algn="ctr"/>
            <a:r>
              <a:rPr lang="zh-CN" altLang="en-US" sz="2800" b="1" dirty="0">
                <a:solidFill>
                  <a:schemeClr val="accent3"/>
                </a:solidFill>
              </a:rPr>
              <a:t>问题订单门店</a:t>
            </a:r>
            <a:endParaRPr lang="zh-CN" altLang="en-US" sz="2800" b="1" dirty="0">
              <a:solidFill>
                <a:schemeClr val="accent3"/>
              </a:solidFill>
            </a:endParaRPr>
          </a:p>
        </p:txBody>
      </p:sp>
      <p:grpSp>
        <p:nvGrpSpPr>
          <p:cNvPr id="12" name="组合 11"/>
          <p:cNvGrpSpPr/>
          <p:nvPr/>
        </p:nvGrpSpPr>
        <p:grpSpPr>
          <a:xfrm>
            <a:off x="9987280" y="2493645"/>
            <a:ext cx="694055" cy="180340"/>
            <a:chOff x="9156701" y="1924051"/>
            <a:chExt cx="803730" cy="184150"/>
          </a:xfrm>
        </p:grpSpPr>
        <p:sp>
          <p:nvSpPr>
            <p:cNvPr id="9" name="椭圆 8"/>
            <p:cNvSpPr/>
            <p:nvPr/>
          </p:nvSpPr>
          <p:spPr>
            <a:xfrm>
              <a:off x="9156701" y="1924051"/>
              <a:ext cx="184150" cy="1841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466491" y="1924051"/>
              <a:ext cx="184150" cy="1841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9776281" y="1924051"/>
              <a:ext cx="184150" cy="1841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等腰三角形 13"/>
          <p:cNvSpPr/>
          <p:nvPr/>
        </p:nvSpPr>
        <p:spPr>
          <a:xfrm rot="14167498">
            <a:off x="9616440" y="5229225"/>
            <a:ext cx="833120" cy="698500"/>
          </a:xfrm>
          <a:prstGeom prst="triangle">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1"/>
          <p:cNvSpPr/>
          <p:nvPr/>
        </p:nvSpPr>
        <p:spPr>
          <a:xfrm>
            <a:off x="7847965" y="2594610"/>
            <a:ext cx="2834005" cy="3501390"/>
          </a:xfrm>
          <a:prstGeom prst="rect">
            <a:avLst/>
          </a:prstGeom>
        </p:spPr>
        <p:txBody>
          <a:bodyPr wrap="square" lIns="91436" tIns="45718" rIns="91436" bIns="45718">
            <a:spAutoFit/>
          </a:bodyPr>
          <a:lstStyle/>
          <a:p>
            <a:pPr>
              <a:lnSpc>
                <a:spcPct val="130000"/>
              </a:lnSpc>
            </a:pPr>
            <a:r>
              <a:rPr sz="900" dirty="0">
                <a:solidFill>
                  <a:schemeClr val="bg1"/>
                </a:solidFill>
              </a:rPr>
              <a:t>花生活鲜花（七彩坊鲜花店）</a:t>
            </a:r>
            <a:r>
              <a:rPr lang="zh-CN" sz="900" dirty="0">
                <a:solidFill>
                  <a:schemeClr val="bg1"/>
                </a:solidFill>
                <a:sym typeface="+mn-ea"/>
              </a:rPr>
              <a:t>：</a:t>
            </a:r>
            <a:r>
              <a:rPr sz="900" dirty="0">
                <a:solidFill>
                  <a:schemeClr val="bg1"/>
                </a:solidFill>
              </a:rPr>
              <a:t>53</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花生活鲜花（藝雅鲜花店）</a:t>
            </a:r>
            <a:r>
              <a:rPr lang="zh-CN" sz="900" dirty="0">
                <a:solidFill>
                  <a:schemeClr val="bg1"/>
                </a:solidFill>
                <a:sym typeface="+mn-ea"/>
              </a:rPr>
              <a:t>：</a:t>
            </a:r>
            <a:r>
              <a:rPr sz="900" dirty="0">
                <a:solidFill>
                  <a:schemeClr val="bg1"/>
                </a:solidFill>
              </a:rPr>
              <a:t> 44</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爱尚花艺鲜花</a:t>
            </a:r>
            <a:r>
              <a:rPr lang="zh-CN" sz="900" dirty="0">
                <a:solidFill>
                  <a:schemeClr val="bg1"/>
                </a:solidFill>
                <a:sym typeface="+mn-ea"/>
              </a:rPr>
              <a:t>：</a:t>
            </a:r>
            <a:r>
              <a:rPr sz="900" dirty="0">
                <a:solidFill>
                  <a:schemeClr val="bg1"/>
                </a:solidFill>
              </a:rPr>
              <a:t>30),</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花生活鲜花（金鳞花坊）</a:t>
            </a:r>
            <a:r>
              <a:rPr lang="zh-CN" sz="900" dirty="0">
                <a:solidFill>
                  <a:schemeClr val="bg1"/>
                </a:solidFill>
                <a:sym typeface="+mn-ea"/>
              </a:rPr>
              <a:t>：</a:t>
            </a:r>
            <a:r>
              <a:rPr sz="900" dirty="0">
                <a:solidFill>
                  <a:schemeClr val="bg1"/>
                </a:solidFill>
              </a:rPr>
              <a:t>29</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花遇画（七夕节日，表白，鲜花）</a:t>
            </a:r>
            <a:r>
              <a:rPr lang="zh-CN" sz="900" dirty="0">
                <a:solidFill>
                  <a:schemeClr val="bg1"/>
                </a:solidFill>
                <a:sym typeface="+mn-ea"/>
              </a:rPr>
              <a:t>：</a:t>
            </a:r>
            <a:r>
              <a:rPr sz="900" dirty="0">
                <a:solidFill>
                  <a:schemeClr val="bg1"/>
                </a:solidFill>
              </a:rPr>
              <a:t> 27</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花生活鲜花（花之恋花卉）</a:t>
            </a:r>
            <a:r>
              <a:rPr lang="zh-CN" sz="900" dirty="0">
                <a:solidFill>
                  <a:schemeClr val="bg1"/>
                </a:solidFill>
                <a:sym typeface="+mn-ea"/>
              </a:rPr>
              <a:t>：</a:t>
            </a:r>
            <a:r>
              <a:rPr sz="900" dirty="0">
                <a:solidFill>
                  <a:schemeClr val="bg1"/>
                </a:solidFill>
              </a:rPr>
              <a:t> 26</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溢清园花卉·七夕鲜花</a:t>
            </a:r>
            <a:r>
              <a:rPr lang="zh-CN" sz="900" dirty="0">
                <a:solidFill>
                  <a:schemeClr val="bg1"/>
                </a:solidFill>
                <a:sym typeface="+mn-ea"/>
              </a:rPr>
              <a:t>：</a:t>
            </a:r>
            <a:r>
              <a:rPr sz="900" dirty="0">
                <a:solidFill>
                  <a:schemeClr val="bg1"/>
                </a:solidFill>
              </a:rPr>
              <a:t> 24</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花生活鲜花（花瓣雨花坊）</a:t>
            </a:r>
            <a:r>
              <a:rPr lang="zh-CN" sz="900" dirty="0">
                <a:solidFill>
                  <a:schemeClr val="bg1"/>
                </a:solidFill>
              </a:rPr>
              <a:t>：</a:t>
            </a:r>
            <a:r>
              <a:rPr sz="900" dirty="0">
                <a:solidFill>
                  <a:schemeClr val="bg1"/>
                </a:solidFill>
              </a:rPr>
              <a:t> 23</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群磊花艺</a:t>
            </a:r>
            <a:r>
              <a:rPr lang="zh-CN" sz="900" dirty="0">
                <a:solidFill>
                  <a:schemeClr val="bg1"/>
                </a:solidFill>
                <a:sym typeface="+mn-ea"/>
              </a:rPr>
              <a:t>：</a:t>
            </a:r>
            <a:r>
              <a:rPr sz="900" dirty="0">
                <a:solidFill>
                  <a:schemeClr val="bg1"/>
                </a:solidFill>
              </a:rPr>
              <a:t> 22</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花生活鲜花（花田故事）</a:t>
            </a:r>
            <a:r>
              <a:rPr lang="zh-CN" sz="900" dirty="0">
                <a:solidFill>
                  <a:schemeClr val="bg1"/>
                </a:solidFill>
                <a:sym typeface="+mn-ea"/>
              </a:rPr>
              <a:t>：</a:t>
            </a:r>
            <a:r>
              <a:rPr sz="900" dirty="0">
                <a:solidFill>
                  <a:schemeClr val="bg1"/>
                </a:solidFill>
              </a:rPr>
              <a:t> 20</a:t>
            </a:r>
            <a:endParaRPr sz="900" dirty="0">
              <a:solidFill>
                <a:schemeClr val="bg1"/>
              </a:solidFill>
            </a:endParaRPr>
          </a:p>
        </p:txBody>
      </p:sp>
      <p:grpSp>
        <p:nvGrpSpPr>
          <p:cNvPr id="20" name="组 4"/>
          <p:cNvGrpSpPr/>
          <p:nvPr/>
        </p:nvGrpSpPr>
        <p:grpSpPr>
          <a:xfrm>
            <a:off x="1946275" y="4951730"/>
            <a:ext cx="630555" cy="738505"/>
            <a:chOff x="1536700" y="911225"/>
            <a:chExt cx="831850" cy="996950"/>
          </a:xfrm>
          <a:solidFill>
            <a:schemeClr val="bg1"/>
          </a:solidFill>
        </p:grpSpPr>
        <p:sp>
          <p:nvSpPr>
            <p:cNvPr id="21" name="Freeform 47"/>
            <p:cNvSpPr/>
            <p:nvPr/>
          </p:nvSpPr>
          <p:spPr bwMode="auto">
            <a:xfrm>
              <a:off x="1838325" y="1765300"/>
              <a:ext cx="234950" cy="50800"/>
            </a:xfrm>
            <a:custGeom>
              <a:avLst/>
              <a:gdLst/>
              <a:ahLst/>
              <a:cxnLst>
                <a:cxn ang="0">
                  <a:pos x="132" y="0"/>
                </a:cxn>
                <a:cxn ang="0">
                  <a:pos x="16" y="0"/>
                </a:cxn>
                <a:cxn ang="0">
                  <a:pos x="16" y="0"/>
                </a:cxn>
                <a:cxn ang="0">
                  <a:pos x="8" y="2"/>
                </a:cxn>
                <a:cxn ang="0">
                  <a:pos x="4" y="6"/>
                </a:cxn>
                <a:cxn ang="0">
                  <a:pos x="0" y="10"/>
                </a:cxn>
                <a:cxn ang="0">
                  <a:pos x="0" y="16"/>
                </a:cxn>
                <a:cxn ang="0">
                  <a:pos x="0" y="16"/>
                </a:cxn>
                <a:cxn ang="0">
                  <a:pos x="0" y="22"/>
                </a:cxn>
                <a:cxn ang="0">
                  <a:pos x="4" y="28"/>
                </a:cxn>
                <a:cxn ang="0">
                  <a:pos x="8" y="32"/>
                </a:cxn>
                <a:cxn ang="0">
                  <a:pos x="16" y="32"/>
                </a:cxn>
                <a:cxn ang="0">
                  <a:pos x="132" y="32"/>
                </a:cxn>
                <a:cxn ang="0">
                  <a:pos x="132" y="32"/>
                </a:cxn>
                <a:cxn ang="0">
                  <a:pos x="138" y="32"/>
                </a:cxn>
                <a:cxn ang="0">
                  <a:pos x="142" y="28"/>
                </a:cxn>
                <a:cxn ang="0">
                  <a:pos x="146" y="22"/>
                </a:cxn>
                <a:cxn ang="0">
                  <a:pos x="148" y="16"/>
                </a:cxn>
                <a:cxn ang="0">
                  <a:pos x="148" y="16"/>
                </a:cxn>
                <a:cxn ang="0">
                  <a:pos x="146" y="10"/>
                </a:cxn>
                <a:cxn ang="0">
                  <a:pos x="142" y="6"/>
                </a:cxn>
                <a:cxn ang="0">
                  <a:pos x="138" y="2"/>
                </a:cxn>
                <a:cxn ang="0">
                  <a:pos x="132" y="0"/>
                </a:cxn>
                <a:cxn ang="0">
                  <a:pos x="132" y="0"/>
                </a:cxn>
              </a:cxnLst>
              <a:rect l="0" t="0" r="r" b="b"/>
              <a:pathLst>
                <a:path w="148" h="32">
                  <a:moveTo>
                    <a:pt x="132" y="0"/>
                  </a:moveTo>
                  <a:lnTo>
                    <a:pt x="16" y="0"/>
                  </a:lnTo>
                  <a:lnTo>
                    <a:pt x="16" y="0"/>
                  </a:lnTo>
                  <a:lnTo>
                    <a:pt x="8" y="2"/>
                  </a:lnTo>
                  <a:lnTo>
                    <a:pt x="4" y="6"/>
                  </a:lnTo>
                  <a:lnTo>
                    <a:pt x="0" y="10"/>
                  </a:lnTo>
                  <a:lnTo>
                    <a:pt x="0" y="16"/>
                  </a:lnTo>
                  <a:lnTo>
                    <a:pt x="0" y="16"/>
                  </a:lnTo>
                  <a:lnTo>
                    <a:pt x="0" y="22"/>
                  </a:lnTo>
                  <a:lnTo>
                    <a:pt x="4" y="28"/>
                  </a:lnTo>
                  <a:lnTo>
                    <a:pt x="8" y="32"/>
                  </a:lnTo>
                  <a:lnTo>
                    <a:pt x="16" y="32"/>
                  </a:lnTo>
                  <a:lnTo>
                    <a:pt x="132" y="32"/>
                  </a:lnTo>
                  <a:lnTo>
                    <a:pt x="132" y="32"/>
                  </a:lnTo>
                  <a:lnTo>
                    <a:pt x="138" y="32"/>
                  </a:lnTo>
                  <a:lnTo>
                    <a:pt x="142" y="28"/>
                  </a:lnTo>
                  <a:lnTo>
                    <a:pt x="146" y="22"/>
                  </a:lnTo>
                  <a:lnTo>
                    <a:pt x="148" y="16"/>
                  </a:lnTo>
                  <a:lnTo>
                    <a:pt x="148" y="16"/>
                  </a:lnTo>
                  <a:lnTo>
                    <a:pt x="146" y="10"/>
                  </a:lnTo>
                  <a:lnTo>
                    <a:pt x="142" y="6"/>
                  </a:lnTo>
                  <a:lnTo>
                    <a:pt x="138" y="2"/>
                  </a:lnTo>
                  <a:lnTo>
                    <a:pt x="132" y="0"/>
                  </a:lnTo>
                  <a:lnTo>
                    <a:pt x="132"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22" name="Freeform 48"/>
            <p:cNvSpPr/>
            <p:nvPr/>
          </p:nvSpPr>
          <p:spPr bwMode="auto">
            <a:xfrm>
              <a:off x="1838325" y="1857375"/>
              <a:ext cx="234950" cy="50800"/>
            </a:xfrm>
            <a:custGeom>
              <a:avLst/>
              <a:gdLst/>
              <a:ahLst/>
              <a:cxnLst>
                <a:cxn ang="0">
                  <a:pos x="132" y="0"/>
                </a:cxn>
                <a:cxn ang="0">
                  <a:pos x="16" y="0"/>
                </a:cxn>
                <a:cxn ang="0">
                  <a:pos x="16" y="0"/>
                </a:cxn>
                <a:cxn ang="0">
                  <a:pos x="8" y="2"/>
                </a:cxn>
                <a:cxn ang="0">
                  <a:pos x="4" y="4"/>
                </a:cxn>
                <a:cxn ang="0">
                  <a:pos x="0" y="10"/>
                </a:cxn>
                <a:cxn ang="0">
                  <a:pos x="0" y="16"/>
                </a:cxn>
                <a:cxn ang="0">
                  <a:pos x="0" y="16"/>
                </a:cxn>
                <a:cxn ang="0">
                  <a:pos x="0" y="22"/>
                </a:cxn>
                <a:cxn ang="0">
                  <a:pos x="4" y="28"/>
                </a:cxn>
                <a:cxn ang="0">
                  <a:pos x="8" y="30"/>
                </a:cxn>
                <a:cxn ang="0">
                  <a:pos x="16" y="32"/>
                </a:cxn>
                <a:cxn ang="0">
                  <a:pos x="132" y="32"/>
                </a:cxn>
                <a:cxn ang="0">
                  <a:pos x="132" y="32"/>
                </a:cxn>
                <a:cxn ang="0">
                  <a:pos x="138" y="30"/>
                </a:cxn>
                <a:cxn ang="0">
                  <a:pos x="142" y="28"/>
                </a:cxn>
                <a:cxn ang="0">
                  <a:pos x="146" y="22"/>
                </a:cxn>
                <a:cxn ang="0">
                  <a:pos x="148" y="16"/>
                </a:cxn>
                <a:cxn ang="0">
                  <a:pos x="148" y="16"/>
                </a:cxn>
                <a:cxn ang="0">
                  <a:pos x="146" y="10"/>
                </a:cxn>
                <a:cxn ang="0">
                  <a:pos x="142" y="4"/>
                </a:cxn>
                <a:cxn ang="0">
                  <a:pos x="138" y="2"/>
                </a:cxn>
                <a:cxn ang="0">
                  <a:pos x="132" y="0"/>
                </a:cxn>
                <a:cxn ang="0">
                  <a:pos x="132" y="0"/>
                </a:cxn>
              </a:cxnLst>
              <a:rect l="0" t="0" r="r" b="b"/>
              <a:pathLst>
                <a:path w="148" h="32">
                  <a:moveTo>
                    <a:pt x="132" y="0"/>
                  </a:moveTo>
                  <a:lnTo>
                    <a:pt x="16" y="0"/>
                  </a:lnTo>
                  <a:lnTo>
                    <a:pt x="16" y="0"/>
                  </a:lnTo>
                  <a:lnTo>
                    <a:pt x="8" y="2"/>
                  </a:lnTo>
                  <a:lnTo>
                    <a:pt x="4" y="4"/>
                  </a:lnTo>
                  <a:lnTo>
                    <a:pt x="0" y="10"/>
                  </a:lnTo>
                  <a:lnTo>
                    <a:pt x="0" y="16"/>
                  </a:lnTo>
                  <a:lnTo>
                    <a:pt x="0" y="16"/>
                  </a:lnTo>
                  <a:lnTo>
                    <a:pt x="0" y="22"/>
                  </a:lnTo>
                  <a:lnTo>
                    <a:pt x="4" y="28"/>
                  </a:lnTo>
                  <a:lnTo>
                    <a:pt x="8" y="30"/>
                  </a:lnTo>
                  <a:lnTo>
                    <a:pt x="16" y="32"/>
                  </a:lnTo>
                  <a:lnTo>
                    <a:pt x="132" y="32"/>
                  </a:lnTo>
                  <a:lnTo>
                    <a:pt x="132" y="32"/>
                  </a:lnTo>
                  <a:lnTo>
                    <a:pt x="138" y="30"/>
                  </a:lnTo>
                  <a:lnTo>
                    <a:pt x="142" y="28"/>
                  </a:lnTo>
                  <a:lnTo>
                    <a:pt x="146" y="22"/>
                  </a:lnTo>
                  <a:lnTo>
                    <a:pt x="148" y="16"/>
                  </a:lnTo>
                  <a:lnTo>
                    <a:pt x="148" y="16"/>
                  </a:lnTo>
                  <a:lnTo>
                    <a:pt x="146" y="10"/>
                  </a:lnTo>
                  <a:lnTo>
                    <a:pt x="142" y="4"/>
                  </a:lnTo>
                  <a:lnTo>
                    <a:pt x="138" y="2"/>
                  </a:lnTo>
                  <a:lnTo>
                    <a:pt x="132" y="0"/>
                  </a:lnTo>
                  <a:lnTo>
                    <a:pt x="132"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23" name="Freeform 49"/>
            <p:cNvSpPr>
              <a:spLocks noEditPoints="1"/>
            </p:cNvSpPr>
            <p:nvPr/>
          </p:nvSpPr>
          <p:spPr bwMode="auto">
            <a:xfrm>
              <a:off x="1714500" y="1143000"/>
              <a:ext cx="476250" cy="581025"/>
            </a:xfrm>
            <a:custGeom>
              <a:avLst/>
              <a:gdLst/>
              <a:ahLst/>
              <a:cxnLst>
                <a:cxn ang="0">
                  <a:pos x="150" y="0"/>
                </a:cxn>
                <a:cxn ang="0">
                  <a:pos x="142" y="0"/>
                </a:cxn>
                <a:cxn ang="0">
                  <a:pos x="100" y="10"/>
                </a:cxn>
                <a:cxn ang="0">
                  <a:pos x="62" y="28"/>
                </a:cxn>
                <a:cxn ang="0">
                  <a:pos x="32" y="58"/>
                </a:cxn>
                <a:cxn ang="0">
                  <a:pos x="12" y="94"/>
                </a:cxn>
                <a:cxn ang="0">
                  <a:pos x="2" y="136"/>
                </a:cxn>
                <a:cxn ang="0">
                  <a:pos x="2" y="166"/>
                </a:cxn>
                <a:cxn ang="0">
                  <a:pos x="16" y="214"/>
                </a:cxn>
                <a:cxn ang="0">
                  <a:pos x="56" y="266"/>
                </a:cxn>
                <a:cxn ang="0">
                  <a:pos x="72" y="290"/>
                </a:cxn>
                <a:cxn ang="0">
                  <a:pos x="78" y="322"/>
                </a:cxn>
                <a:cxn ang="0">
                  <a:pos x="78" y="340"/>
                </a:cxn>
                <a:cxn ang="0">
                  <a:pos x="96" y="364"/>
                </a:cxn>
                <a:cxn ang="0">
                  <a:pos x="150" y="366"/>
                </a:cxn>
                <a:cxn ang="0">
                  <a:pos x="192" y="366"/>
                </a:cxn>
                <a:cxn ang="0">
                  <a:pos x="214" y="356"/>
                </a:cxn>
                <a:cxn ang="0">
                  <a:pos x="224" y="334"/>
                </a:cxn>
                <a:cxn ang="0">
                  <a:pos x="224" y="304"/>
                </a:cxn>
                <a:cxn ang="0">
                  <a:pos x="236" y="276"/>
                </a:cxn>
                <a:cxn ang="0">
                  <a:pos x="266" y="242"/>
                </a:cxn>
                <a:cxn ang="0">
                  <a:pos x="290" y="198"/>
                </a:cxn>
                <a:cxn ang="0">
                  <a:pos x="300" y="150"/>
                </a:cxn>
                <a:cxn ang="0">
                  <a:pos x="298" y="122"/>
                </a:cxn>
                <a:cxn ang="0">
                  <a:pos x="284" y="82"/>
                </a:cxn>
                <a:cxn ang="0">
                  <a:pos x="260" y="48"/>
                </a:cxn>
                <a:cxn ang="0">
                  <a:pos x="226" y="22"/>
                </a:cxn>
                <a:cxn ang="0">
                  <a:pos x="188" y="6"/>
                </a:cxn>
                <a:cxn ang="0">
                  <a:pos x="158" y="0"/>
                </a:cxn>
                <a:cxn ang="0">
                  <a:pos x="244" y="156"/>
                </a:cxn>
                <a:cxn ang="0">
                  <a:pos x="234" y="146"/>
                </a:cxn>
                <a:cxn ang="0">
                  <a:pos x="232" y="126"/>
                </a:cxn>
                <a:cxn ang="0">
                  <a:pos x="214" y="92"/>
                </a:cxn>
                <a:cxn ang="0">
                  <a:pos x="182" y="72"/>
                </a:cxn>
                <a:cxn ang="0">
                  <a:pos x="160" y="68"/>
                </a:cxn>
                <a:cxn ang="0">
                  <a:pos x="150" y="50"/>
                </a:cxn>
                <a:cxn ang="0">
                  <a:pos x="156" y="38"/>
                </a:cxn>
                <a:cxn ang="0">
                  <a:pos x="170" y="32"/>
                </a:cxn>
                <a:cxn ang="0">
                  <a:pos x="226" y="52"/>
                </a:cxn>
                <a:cxn ang="0">
                  <a:pos x="262" y="98"/>
                </a:cxn>
                <a:cxn ang="0">
                  <a:pos x="270" y="138"/>
                </a:cxn>
                <a:cxn ang="0">
                  <a:pos x="266" y="152"/>
                </a:cxn>
                <a:cxn ang="0">
                  <a:pos x="252" y="158"/>
                </a:cxn>
              </a:cxnLst>
              <a:rect l="0" t="0" r="r" b="b"/>
              <a:pathLst>
                <a:path w="300" h="366">
                  <a:moveTo>
                    <a:pt x="158" y="0"/>
                  </a:moveTo>
                  <a:lnTo>
                    <a:pt x="158" y="0"/>
                  </a:lnTo>
                  <a:lnTo>
                    <a:pt x="150" y="0"/>
                  </a:lnTo>
                  <a:lnTo>
                    <a:pt x="150" y="0"/>
                  </a:lnTo>
                  <a:lnTo>
                    <a:pt x="142" y="0"/>
                  </a:lnTo>
                  <a:lnTo>
                    <a:pt x="142" y="0"/>
                  </a:lnTo>
                  <a:lnTo>
                    <a:pt x="128" y="2"/>
                  </a:lnTo>
                  <a:lnTo>
                    <a:pt x="114" y="6"/>
                  </a:lnTo>
                  <a:lnTo>
                    <a:pt x="100" y="10"/>
                  </a:lnTo>
                  <a:lnTo>
                    <a:pt x="88" y="14"/>
                  </a:lnTo>
                  <a:lnTo>
                    <a:pt x="74" y="22"/>
                  </a:lnTo>
                  <a:lnTo>
                    <a:pt x="62" y="28"/>
                  </a:lnTo>
                  <a:lnTo>
                    <a:pt x="52" y="38"/>
                  </a:lnTo>
                  <a:lnTo>
                    <a:pt x="42" y="48"/>
                  </a:lnTo>
                  <a:lnTo>
                    <a:pt x="32" y="58"/>
                  </a:lnTo>
                  <a:lnTo>
                    <a:pt x="24" y="68"/>
                  </a:lnTo>
                  <a:lnTo>
                    <a:pt x="18" y="82"/>
                  </a:lnTo>
                  <a:lnTo>
                    <a:pt x="12" y="94"/>
                  </a:lnTo>
                  <a:lnTo>
                    <a:pt x="6" y="108"/>
                  </a:lnTo>
                  <a:lnTo>
                    <a:pt x="4" y="122"/>
                  </a:lnTo>
                  <a:lnTo>
                    <a:pt x="2" y="136"/>
                  </a:lnTo>
                  <a:lnTo>
                    <a:pt x="0" y="150"/>
                  </a:lnTo>
                  <a:lnTo>
                    <a:pt x="0" y="150"/>
                  </a:lnTo>
                  <a:lnTo>
                    <a:pt x="2" y="166"/>
                  </a:lnTo>
                  <a:lnTo>
                    <a:pt x="4" y="182"/>
                  </a:lnTo>
                  <a:lnTo>
                    <a:pt x="10" y="198"/>
                  </a:lnTo>
                  <a:lnTo>
                    <a:pt x="16" y="214"/>
                  </a:lnTo>
                  <a:lnTo>
                    <a:pt x="26" y="228"/>
                  </a:lnTo>
                  <a:lnTo>
                    <a:pt x="34" y="242"/>
                  </a:lnTo>
                  <a:lnTo>
                    <a:pt x="56" y="266"/>
                  </a:lnTo>
                  <a:lnTo>
                    <a:pt x="56" y="266"/>
                  </a:lnTo>
                  <a:lnTo>
                    <a:pt x="66" y="276"/>
                  </a:lnTo>
                  <a:lnTo>
                    <a:pt x="72" y="290"/>
                  </a:lnTo>
                  <a:lnTo>
                    <a:pt x="72" y="290"/>
                  </a:lnTo>
                  <a:lnTo>
                    <a:pt x="76" y="304"/>
                  </a:lnTo>
                  <a:lnTo>
                    <a:pt x="78" y="322"/>
                  </a:lnTo>
                  <a:lnTo>
                    <a:pt x="78" y="334"/>
                  </a:lnTo>
                  <a:lnTo>
                    <a:pt x="78" y="334"/>
                  </a:lnTo>
                  <a:lnTo>
                    <a:pt x="78" y="340"/>
                  </a:lnTo>
                  <a:lnTo>
                    <a:pt x="80" y="346"/>
                  </a:lnTo>
                  <a:lnTo>
                    <a:pt x="86" y="356"/>
                  </a:lnTo>
                  <a:lnTo>
                    <a:pt x="96" y="364"/>
                  </a:lnTo>
                  <a:lnTo>
                    <a:pt x="102" y="366"/>
                  </a:lnTo>
                  <a:lnTo>
                    <a:pt x="110" y="366"/>
                  </a:lnTo>
                  <a:lnTo>
                    <a:pt x="150" y="366"/>
                  </a:lnTo>
                  <a:lnTo>
                    <a:pt x="150" y="366"/>
                  </a:lnTo>
                  <a:lnTo>
                    <a:pt x="192" y="366"/>
                  </a:lnTo>
                  <a:lnTo>
                    <a:pt x="192" y="366"/>
                  </a:lnTo>
                  <a:lnTo>
                    <a:pt x="198" y="366"/>
                  </a:lnTo>
                  <a:lnTo>
                    <a:pt x="204" y="364"/>
                  </a:lnTo>
                  <a:lnTo>
                    <a:pt x="214" y="356"/>
                  </a:lnTo>
                  <a:lnTo>
                    <a:pt x="220" y="346"/>
                  </a:lnTo>
                  <a:lnTo>
                    <a:pt x="222" y="340"/>
                  </a:lnTo>
                  <a:lnTo>
                    <a:pt x="224" y="334"/>
                  </a:lnTo>
                  <a:lnTo>
                    <a:pt x="224" y="322"/>
                  </a:lnTo>
                  <a:lnTo>
                    <a:pt x="224" y="322"/>
                  </a:lnTo>
                  <a:lnTo>
                    <a:pt x="224" y="304"/>
                  </a:lnTo>
                  <a:lnTo>
                    <a:pt x="228" y="290"/>
                  </a:lnTo>
                  <a:lnTo>
                    <a:pt x="228" y="290"/>
                  </a:lnTo>
                  <a:lnTo>
                    <a:pt x="236" y="276"/>
                  </a:lnTo>
                  <a:lnTo>
                    <a:pt x="244" y="266"/>
                  </a:lnTo>
                  <a:lnTo>
                    <a:pt x="244" y="266"/>
                  </a:lnTo>
                  <a:lnTo>
                    <a:pt x="266" y="242"/>
                  </a:lnTo>
                  <a:lnTo>
                    <a:pt x="276" y="228"/>
                  </a:lnTo>
                  <a:lnTo>
                    <a:pt x="284" y="214"/>
                  </a:lnTo>
                  <a:lnTo>
                    <a:pt x="290" y="198"/>
                  </a:lnTo>
                  <a:lnTo>
                    <a:pt x="296" y="182"/>
                  </a:lnTo>
                  <a:lnTo>
                    <a:pt x="298" y="166"/>
                  </a:lnTo>
                  <a:lnTo>
                    <a:pt x="300" y="150"/>
                  </a:lnTo>
                  <a:lnTo>
                    <a:pt x="300" y="150"/>
                  </a:lnTo>
                  <a:lnTo>
                    <a:pt x="300" y="136"/>
                  </a:lnTo>
                  <a:lnTo>
                    <a:pt x="298" y="122"/>
                  </a:lnTo>
                  <a:lnTo>
                    <a:pt x="294" y="108"/>
                  </a:lnTo>
                  <a:lnTo>
                    <a:pt x="290" y="94"/>
                  </a:lnTo>
                  <a:lnTo>
                    <a:pt x="284" y="82"/>
                  </a:lnTo>
                  <a:lnTo>
                    <a:pt x="276" y="70"/>
                  </a:lnTo>
                  <a:lnTo>
                    <a:pt x="268" y="58"/>
                  </a:lnTo>
                  <a:lnTo>
                    <a:pt x="260" y="48"/>
                  </a:lnTo>
                  <a:lnTo>
                    <a:pt x="250" y="38"/>
                  </a:lnTo>
                  <a:lnTo>
                    <a:pt x="238" y="30"/>
                  </a:lnTo>
                  <a:lnTo>
                    <a:pt x="226" y="22"/>
                  </a:lnTo>
                  <a:lnTo>
                    <a:pt x="214" y="14"/>
                  </a:lnTo>
                  <a:lnTo>
                    <a:pt x="202" y="10"/>
                  </a:lnTo>
                  <a:lnTo>
                    <a:pt x="188" y="6"/>
                  </a:lnTo>
                  <a:lnTo>
                    <a:pt x="174" y="2"/>
                  </a:lnTo>
                  <a:lnTo>
                    <a:pt x="158" y="0"/>
                  </a:lnTo>
                  <a:lnTo>
                    <a:pt x="158" y="0"/>
                  </a:lnTo>
                  <a:close/>
                  <a:moveTo>
                    <a:pt x="252" y="158"/>
                  </a:moveTo>
                  <a:lnTo>
                    <a:pt x="252" y="158"/>
                  </a:lnTo>
                  <a:lnTo>
                    <a:pt x="244" y="156"/>
                  </a:lnTo>
                  <a:lnTo>
                    <a:pt x="238" y="152"/>
                  </a:lnTo>
                  <a:lnTo>
                    <a:pt x="238" y="152"/>
                  </a:lnTo>
                  <a:lnTo>
                    <a:pt x="234" y="146"/>
                  </a:lnTo>
                  <a:lnTo>
                    <a:pt x="232" y="138"/>
                  </a:lnTo>
                  <a:lnTo>
                    <a:pt x="232" y="138"/>
                  </a:lnTo>
                  <a:lnTo>
                    <a:pt x="232" y="126"/>
                  </a:lnTo>
                  <a:lnTo>
                    <a:pt x="228" y="112"/>
                  </a:lnTo>
                  <a:lnTo>
                    <a:pt x="222" y="102"/>
                  </a:lnTo>
                  <a:lnTo>
                    <a:pt x="214" y="92"/>
                  </a:lnTo>
                  <a:lnTo>
                    <a:pt x="204" y="84"/>
                  </a:lnTo>
                  <a:lnTo>
                    <a:pt x="194" y="76"/>
                  </a:lnTo>
                  <a:lnTo>
                    <a:pt x="182" y="72"/>
                  </a:lnTo>
                  <a:lnTo>
                    <a:pt x="168" y="70"/>
                  </a:lnTo>
                  <a:lnTo>
                    <a:pt x="168" y="70"/>
                  </a:lnTo>
                  <a:lnTo>
                    <a:pt x="160" y="68"/>
                  </a:lnTo>
                  <a:lnTo>
                    <a:pt x="154" y="64"/>
                  </a:lnTo>
                  <a:lnTo>
                    <a:pt x="150" y="58"/>
                  </a:lnTo>
                  <a:lnTo>
                    <a:pt x="150" y="50"/>
                  </a:lnTo>
                  <a:lnTo>
                    <a:pt x="150" y="50"/>
                  </a:lnTo>
                  <a:lnTo>
                    <a:pt x="152" y="42"/>
                  </a:lnTo>
                  <a:lnTo>
                    <a:pt x="156" y="38"/>
                  </a:lnTo>
                  <a:lnTo>
                    <a:pt x="162" y="34"/>
                  </a:lnTo>
                  <a:lnTo>
                    <a:pt x="170" y="32"/>
                  </a:lnTo>
                  <a:lnTo>
                    <a:pt x="170" y="32"/>
                  </a:lnTo>
                  <a:lnTo>
                    <a:pt x="190" y="36"/>
                  </a:lnTo>
                  <a:lnTo>
                    <a:pt x="210" y="42"/>
                  </a:lnTo>
                  <a:lnTo>
                    <a:pt x="226" y="52"/>
                  </a:lnTo>
                  <a:lnTo>
                    <a:pt x="242" y="66"/>
                  </a:lnTo>
                  <a:lnTo>
                    <a:pt x="254" y="80"/>
                  </a:lnTo>
                  <a:lnTo>
                    <a:pt x="262" y="98"/>
                  </a:lnTo>
                  <a:lnTo>
                    <a:pt x="268" y="118"/>
                  </a:lnTo>
                  <a:lnTo>
                    <a:pt x="270" y="138"/>
                  </a:lnTo>
                  <a:lnTo>
                    <a:pt x="270" y="138"/>
                  </a:lnTo>
                  <a:lnTo>
                    <a:pt x="270" y="146"/>
                  </a:lnTo>
                  <a:lnTo>
                    <a:pt x="266" y="152"/>
                  </a:lnTo>
                  <a:lnTo>
                    <a:pt x="266" y="152"/>
                  </a:lnTo>
                  <a:lnTo>
                    <a:pt x="260" y="156"/>
                  </a:lnTo>
                  <a:lnTo>
                    <a:pt x="252" y="158"/>
                  </a:lnTo>
                  <a:lnTo>
                    <a:pt x="252" y="158"/>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24" name="Rectangle 50"/>
            <p:cNvSpPr>
              <a:spLocks noChangeArrowheads="1"/>
            </p:cNvSpPr>
            <p:nvPr/>
          </p:nvSpPr>
          <p:spPr bwMode="auto">
            <a:xfrm>
              <a:off x="1838325" y="1609725"/>
              <a:ext cx="234950" cy="114300"/>
            </a:xfrm>
            <a:prstGeom prst="rect">
              <a:avLst/>
            </a:prstGeom>
            <a:grpFill/>
            <a:ln w="9525">
              <a:noFill/>
              <a:miter lim="800000"/>
            </a:ln>
          </p:spPr>
          <p:txBody>
            <a:bodyPr vert="horz" wrap="square" lIns="91440" tIns="45720" rIns="91440" bIns="45720" numCol="1" anchor="t" anchorCtr="0" compatLnSpc="1"/>
            <a:lstStyle/>
            <a:p>
              <a:endParaRPr lang="zh-CN" altLang="en-US" u="sng"/>
            </a:p>
          </p:txBody>
        </p:sp>
        <p:sp>
          <p:nvSpPr>
            <p:cNvPr id="25" name="Rectangle 51"/>
            <p:cNvSpPr>
              <a:spLocks noChangeArrowheads="1"/>
            </p:cNvSpPr>
            <p:nvPr/>
          </p:nvSpPr>
          <p:spPr bwMode="auto">
            <a:xfrm>
              <a:off x="1838325" y="1765300"/>
              <a:ext cx="234950" cy="50800"/>
            </a:xfrm>
            <a:prstGeom prst="rect">
              <a:avLst/>
            </a:prstGeom>
            <a:grpFill/>
            <a:ln w="9525">
              <a:noFill/>
              <a:miter lim="800000"/>
            </a:ln>
          </p:spPr>
          <p:txBody>
            <a:bodyPr vert="horz" wrap="square" lIns="91440" tIns="45720" rIns="91440" bIns="45720" numCol="1" anchor="t" anchorCtr="0" compatLnSpc="1"/>
            <a:lstStyle/>
            <a:p>
              <a:endParaRPr lang="zh-CN" altLang="en-US" u="sng"/>
            </a:p>
          </p:txBody>
        </p:sp>
        <p:sp>
          <p:nvSpPr>
            <p:cNvPr id="26" name="Freeform 52"/>
            <p:cNvSpPr/>
            <p:nvPr/>
          </p:nvSpPr>
          <p:spPr bwMode="auto">
            <a:xfrm>
              <a:off x="1927225" y="911225"/>
              <a:ext cx="53975" cy="180975"/>
            </a:xfrm>
            <a:custGeom>
              <a:avLst/>
              <a:gdLst/>
              <a:ahLst/>
              <a:cxnLst>
                <a:cxn ang="0">
                  <a:pos x="34" y="112"/>
                </a:cxn>
                <a:cxn ang="0">
                  <a:pos x="4" y="114"/>
                </a:cxn>
                <a:cxn ang="0">
                  <a:pos x="0" y="0"/>
                </a:cxn>
                <a:cxn ang="0">
                  <a:pos x="28" y="0"/>
                </a:cxn>
                <a:cxn ang="0">
                  <a:pos x="34" y="112"/>
                </a:cxn>
              </a:cxnLst>
              <a:rect l="0" t="0" r="r" b="b"/>
              <a:pathLst>
                <a:path w="34" h="114">
                  <a:moveTo>
                    <a:pt x="34" y="112"/>
                  </a:moveTo>
                  <a:lnTo>
                    <a:pt x="4" y="114"/>
                  </a:lnTo>
                  <a:lnTo>
                    <a:pt x="0" y="0"/>
                  </a:lnTo>
                  <a:lnTo>
                    <a:pt x="28" y="0"/>
                  </a:lnTo>
                  <a:lnTo>
                    <a:pt x="34" y="1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27" name="Freeform 53"/>
            <p:cNvSpPr/>
            <p:nvPr/>
          </p:nvSpPr>
          <p:spPr bwMode="auto">
            <a:xfrm>
              <a:off x="1698625" y="962025"/>
              <a:ext cx="130175" cy="177800"/>
            </a:xfrm>
            <a:custGeom>
              <a:avLst/>
              <a:gdLst/>
              <a:ahLst/>
              <a:cxnLst>
                <a:cxn ang="0">
                  <a:pos x="58" y="112"/>
                </a:cxn>
                <a:cxn ang="0">
                  <a:pos x="0" y="14"/>
                </a:cxn>
                <a:cxn ang="0">
                  <a:pos x="26" y="0"/>
                </a:cxn>
                <a:cxn ang="0">
                  <a:pos x="82" y="98"/>
                </a:cxn>
                <a:cxn ang="0">
                  <a:pos x="58" y="112"/>
                </a:cxn>
              </a:cxnLst>
              <a:rect l="0" t="0" r="r" b="b"/>
              <a:pathLst>
                <a:path w="82" h="112">
                  <a:moveTo>
                    <a:pt x="58" y="112"/>
                  </a:moveTo>
                  <a:lnTo>
                    <a:pt x="0" y="14"/>
                  </a:lnTo>
                  <a:lnTo>
                    <a:pt x="26" y="0"/>
                  </a:lnTo>
                  <a:lnTo>
                    <a:pt x="82" y="98"/>
                  </a:lnTo>
                  <a:lnTo>
                    <a:pt x="58" y="112"/>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28" name="Freeform 54"/>
            <p:cNvSpPr/>
            <p:nvPr/>
          </p:nvSpPr>
          <p:spPr bwMode="auto">
            <a:xfrm>
              <a:off x="1536700" y="1123950"/>
              <a:ext cx="180975" cy="130175"/>
            </a:xfrm>
            <a:custGeom>
              <a:avLst/>
              <a:gdLst/>
              <a:ahLst/>
              <a:cxnLst>
                <a:cxn ang="0">
                  <a:pos x="14" y="0"/>
                </a:cxn>
                <a:cxn ang="0">
                  <a:pos x="114" y="58"/>
                </a:cxn>
                <a:cxn ang="0">
                  <a:pos x="98" y="82"/>
                </a:cxn>
                <a:cxn ang="0">
                  <a:pos x="0" y="26"/>
                </a:cxn>
                <a:cxn ang="0">
                  <a:pos x="14" y="0"/>
                </a:cxn>
              </a:cxnLst>
              <a:rect l="0" t="0" r="r" b="b"/>
              <a:pathLst>
                <a:path w="114" h="82">
                  <a:moveTo>
                    <a:pt x="14" y="0"/>
                  </a:moveTo>
                  <a:lnTo>
                    <a:pt x="114" y="58"/>
                  </a:lnTo>
                  <a:lnTo>
                    <a:pt x="98" y="82"/>
                  </a:lnTo>
                  <a:lnTo>
                    <a:pt x="0" y="26"/>
                  </a:lnTo>
                  <a:lnTo>
                    <a:pt x="14"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29" name="Freeform 55"/>
            <p:cNvSpPr/>
            <p:nvPr/>
          </p:nvSpPr>
          <p:spPr bwMode="auto">
            <a:xfrm>
              <a:off x="2190750" y="1123950"/>
              <a:ext cx="177800" cy="130175"/>
            </a:xfrm>
            <a:custGeom>
              <a:avLst/>
              <a:gdLst/>
              <a:ahLst/>
              <a:cxnLst>
                <a:cxn ang="0">
                  <a:pos x="98" y="0"/>
                </a:cxn>
                <a:cxn ang="0">
                  <a:pos x="0" y="58"/>
                </a:cxn>
                <a:cxn ang="0">
                  <a:pos x="14" y="82"/>
                </a:cxn>
                <a:cxn ang="0">
                  <a:pos x="112" y="26"/>
                </a:cxn>
                <a:cxn ang="0">
                  <a:pos x="98" y="0"/>
                </a:cxn>
              </a:cxnLst>
              <a:rect l="0" t="0" r="r" b="b"/>
              <a:pathLst>
                <a:path w="112" h="82">
                  <a:moveTo>
                    <a:pt x="98" y="0"/>
                  </a:moveTo>
                  <a:lnTo>
                    <a:pt x="0" y="58"/>
                  </a:lnTo>
                  <a:lnTo>
                    <a:pt x="14" y="82"/>
                  </a:lnTo>
                  <a:lnTo>
                    <a:pt x="112" y="26"/>
                  </a:lnTo>
                  <a:lnTo>
                    <a:pt x="98" y="0"/>
                  </a:lnTo>
                  <a:close/>
                </a:path>
              </a:pathLst>
            </a:custGeom>
            <a:grpFill/>
            <a:ln w="9525">
              <a:noFill/>
              <a:round/>
            </a:ln>
          </p:spPr>
          <p:txBody>
            <a:bodyPr vert="horz" wrap="square" lIns="91440" tIns="45720" rIns="91440" bIns="45720" numCol="1" anchor="t" anchorCtr="0" compatLnSpc="1"/>
            <a:lstStyle/>
            <a:p>
              <a:endParaRPr lang="zh-CN" altLang="en-US" u="sng"/>
            </a:p>
          </p:txBody>
        </p:sp>
        <p:sp>
          <p:nvSpPr>
            <p:cNvPr id="30" name="Freeform 56"/>
            <p:cNvSpPr/>
            <p:nvPr/>
          </p:nvSpPr>
          <p:spPr bwMode="auto">
            <a:xfrm>
              <a:off x="2076450" y="962025"/>
              <a:ext cx="130175" cy="177800"/>
            </a:xfrm>
            <a:custGeom>
              <a:avLst/>
              <a:gdLst/>
              <a:ahLst/>
              <a:cxnLst>
                <a:cxn ang="0">
                  <a:pos x="26" y="112"/>
                </a:cxn>
                <a:cxn ang="0">
                  <a:pos x="0" y="98"/>
                </a:cxn>
                <a:cxn ang="0">
                  <a:pos x="58" y="0"/>
                </a:cxn>
                <a:cxn ang="0">
                  <a:pos x="82" y="14"/>
                </a:cxn>
                <a:cxn ang="0">
                  <a:pos x="26" y="112"/>
                </a:cxn>
              </a:cxnLst>
              <a:rect l="0" t="0" r="r" b="b"/>
              <a:pathLst>
                <a:path w="82" h="112">
                  <a:moveTo>
                    <a:pt x="26" y="112"/>
                  </a:moveTo>
                  <a:lnTo>
                    <a:pt x="0" y="98"/>
                  </a:lnTo>
                  <a:lnTo>
                    <a:pt x="58" y="0"/>
                  </a:lnTo>
                  <a:lnTo>
                    <a:pt x="82" y="14"/>
                  </a:lnTo>
                  <a:lnTo>
                    <a:pt x="26" y="112"/>
                  </a:lnTo>
                  <a:close/>
                </a:path>
              </a:pathLst>
            </a:custGeom>
            <a:grpFill/>
            <a:ln w="9525">
              <a:noFill/>
              <a:round/>
            </a:ln>
          </p:spPr>
          <p:txBody>
            <a:bodyPr vert="horz" wrap="square" lIns="91440" tIns="45720" rIns="91440" bIns="45720" numCol="1" anchor="t" anchorCtr="0" compatLnSpc="1"/>
            <a:lstStyle/>
            <a:p>
              <a:endParaRPr lang="zh-CN" altLang="en-US" u="sng"/>
            </a:p>
          </p:txBody>
        </p:sp>
      </p:grpSp>
      <p:sp>
        <p:nvSpPr>
          <p:cNvPr id="31" name="Line 110"/>
          <p:cNvSpPr>
            <a:spLocks noChangeShapeType="1"/>
          </p:cNvSpPr>
          <p:nvPr/>
        </p:nvSpPr>
        <p:spPr bwMode="auto">
          <a:xfrm>
            <a:off x="3210560" y="5039995"/>
            <a:ext cx="1270" cy="1270"/>
          </a:xfrm>
          <a:prstGeom prst="line">
            <a:avLst/>
          </a:prstGeom>
          <a:noFill/>
          <a:ln w="9525">
            <a:noFill/>
            <a:round/>
          </a:ln>
        </p:spPr>
        <p:txBody>
          <a:bodyPr vert="horz" wrap="square" lIns="91440" tIns="45720" rIns="91440" bIns="45720" numCol="1" anchor="t" anchorCtr="0" compatLnSpc="1"/>
          <a:lstStyle/>
          <a:p>
            <a:endParaRPr lang="zh-CN" altLang="en-US" u="sng"/>
          </a:p>
        </p:txBody>
      </p:sp>
      <p:sp>
        <p:nvSpPr>
          <p:cNvPr id="32" name="Line 111"/>
          <p:cNvSpPr>
            <a:spLocks noChangeShapeType="1"/>
          </p:cNvSpPr>
          <p:nvPr/>
        </p:nvSpPr>
        <p:spPr bwMode="auto">
          <a:xfrm>
            <a:off x="3210560" y="5039995"/>
            <a:ext cx="1270" cy="1270"/>
          </a:xfrm>
          <a:prstGeom prst="line">
            <a:avLst/>
          </a:prstGeom>
          <a:noFill/>
          <a:ln w="9525">
            <a:noFill/>
            <a:round/>
          </a:ln>
        </p:spPr>
        <p:txBody>
          <a:bodyPr vert="horz" wrap="square" lIns="91440" tIns="45720" rIns="91440" bIns="45720" numCol="1" anchor="t" anchorCtr="0" compatLnSpc="1"/>
          <a:lstStyle/>
          <a:p>
            <a:endParaRPr lang="zh-CN" altLang="en-US" u="sng"/>
          </a:p>
        </p:txBody>
      </p:sp>
      <p:sp>
        <p:nvSpPr>
          <p:cNvPr id="54" name="矩形 53"/>
          <p:cNvSpPr/>
          <p:nvPr/>
        </p:nvSpPr>
        <p:spPr>
          <a:xfrm>
            <a:off x="4710430" y="2493645"/>
            <a:ext cx="2896235" cy="35680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文本框 54"/>
          <p:cNvSpPr txBox="1"/>
          <p:nvPr/>
        </p:nvSpPr>
        <p:spPr>
          <a:xfrm>
            <a:off x="4895215" y="1844040"/>
            <a:ext cx="2712720" cy="521970"/>
          </a:xfrm>
          <a:prstGeom prst="rect">
            <a:avLst/>
          </a:prstGeom>
          <a:noFill/>
        </p:spPr>
        <p:txBody>
          <a:bodyPr wrap="square" rtlCol="0">
            <a:spAutoFit/>
          </a:bodyPr>
          <a:p>
            <a:pPr algn="ctr"/>
            <a:r>
              <a:rPr lang="zh-CN" altLang="en-US" sz="2800" b="1" dirty="0">
                <a:solidFill>
                  <a:schemeClr val="accent3"/>
                </a:solidFill>
              </a:rPr>
              <a:t>取消订单门店</a:t>
            </a:r>
            <a:endParaRPr lang="zh-CN" altLang="en-US" sz="2800" b="1" dirty="0">
              <a:solidFill>
                <a:schemeClr val="accent3"/>
              </a:solidFill>
            </a:endParaRPr>
          </a:p>
        </p:txBody>
      </p:sp>
      <p:grpSp>
        <p:nvGrpSpPr>
          <p:cNvPr id="56" name="组合 55"/>
          <p:cNvGrpSpPr/>
          <p:nvPr/>
        </p:nvGrpSpPr>
        <p:grpSpPr>
          <a:xfrm>
            <a:off x="6912610" y="2493645"/>
            <a:ext cx="694055" cy="180340"/>
            <a:chOff x="9156701" y="1924051"/>
            <a:chExt cx="803730" cy="184150"/>
          </a:xfrm>
        </p:grpSpPr>
        <p:sp>
          <p:nvSpPr>
            <p:cNvPr id="57" name="椭圆 56"/>
            <p:cNvSpPr/>
            <p:nvPr/>
          </p:nvSpPr>
          <p:spPr>
            <a:xfrm>
              <a:off x="9156701" y="1924051"/>
              <a:ext cx="184150" cy="1841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椭圆 57"/>
            <p:cNvSpPr/>
            <p:nvPr/>
          </p:nvSpPr>
          <p:spPr>
            <a:xfrm>
              <a:off x="9466491" y="1924051"/>
              <a:ext cx="184150" cy="1841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椭圆 58"/>
            <p:cNvSpPr/>
            <p:nvPr/>
          </p:nvSpPr>
          <p:spPr>
            <a:xfrm>
              <a:off x="9776281" y="1924051"/>
              <a:ext cx="184150" cy="1841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0" name="Rectangle 11"/>
          <p:cNvSpPr/>
          <p:nvPr/>
        </p:nvSpPr>
        <p:spPr>
          <a:xfrm>
            <a:off x="4710430" y="2594610"/>
            <a:ext cx="2898140" cy="3501390"/>
          </a:xfrm>
          <a:prstGeom prst="rect">
            <a:avLst/>
          </a:prstGeom>
        </p:spPr>
        <p:txBody>
          <a:bodyPr wrap="square" lIns="91436" tIns="45718" rIns="91436" bIns="45718">
            <a:spAutoFit/>
          </a:bodyPr>
          <a:p>
            <a:pPr>
              <a:lnSpc>
                <a:spcPct val="130000"/>
              </a:lnSpc>
            </a:pPr>
            <a:r>
              <a:rPr sz="900" dirty="0">
                <a:solidFill>
                  <a:schemeClr val="bg1"/>
                </a:solidFill>
                <a:sym typeface="+mn-ea"/>
              </a:rPr>
              <a:t>花生活鲜花（七彩坊鲜花店）</a:t>
            </a:r>
            <a:r>
              <a:rPr lang="zh-CN" sz="900" dirty="0">
                <a:solidFill>
                  <a:schemeClr val="bg1"/>
                </a:solidFill>
                <a:sym typeface="+mn-ea"/>
              </a:rPr>
              <a:t>：</a:t>
            </a:r>
            <a:r>
              <a:rPr sz="900" dirty="0">
                <a:solidFill>
                  <a:schemeClr val="bg1"/>
                </a:solidFill>
                <a:sym typeface="+mn-ea"/>
              </a:rPr>
              <a:t>56</a:t>
            </a:r>
            <a:endParaRPr sz="900" dirty="0">
              <a:solidFill>
                <a:schemeClr val="bg1"/>
              </a:solidFill>
              <a:sym typeface="+mn-ea"/>
            </a:endParaRPr>
          </a:p>
          <a:p>
            <a:pPr>
              <a:lnSpc>
                <a:spcPct val="130000"/>
              </a:lnSpc>
            </a:pPr>
            <a:endParaRPr sz="900" dirty="0">
              <a:solidFill>
                <a:schemeClr val="bg1"/>
              </a:solidFill>
              <a:sym typeface="+mn-ea"/>
            </a:endParaRPr>
          </a:p>
          <a:p>
            <a:pPr>
              <a:lnSpc>
                <a:spcPct val="130000"/>
              </a:lnSpc>
            </a:pPr>
            <a:r>
              <a:rPr sz="900" dirty="0">
                <a:solidFill>
                  <a:schemeClr val="bg1"/>
                </a:solidFill>
                <a:sym typeface="+mn-ea"/>
              </a:rPr>
              <a:t>花生活鲜花（藝雅鲜花店）</a:t>
            </a:r>
            <a:r>
              <a:rPr lang="zh-CN" sz="900" dirty="0">
                <a:solidFill>
                  <a:schemeClr val="bg1"/>
                </a:solidFill>
                <a:sym typeface="+mn-ea"/>
              </a:rPr>
              <a:t>：</a:t>
            </a:r>
            <a:r>
              <a:rPr sz="900" dirty="0">
                <a:solidFill>
                  <a:schemeClr val="bg1"/>
                </a:solidFill>
                <a:sym typeface="+mn-ea"/>
              </a:rPr>
              <a:t>48</a:t>
            </a:r>
            <a:endParaRPr sz="900" dirty="0">
              <a:solidFill>
                <a:schemeClr val="bg1"/>
              </a:solidFill>
              <a:sym typeface="+mn-ea"/>
            </a:endParaRPr>
          </a:p>
          <a:p>
            <a:pPr>
              <a:lnSpc>
                <a:spcPct val="130000"/>
              </a:lnSpc>
            </a:pPr>
            <a:endParaRPr sz="900" dirty="0">
              <a:solidFill>
                <a:schemeClr val="bg1"/>
              </a:solidFill>
              <a:sym typeface="+mn-ea"/>
            </a:endParaRPr>
          </a:p>
          <a:p>
            <a:pPr>
              <a:lnSpc>
                <a:spcPct val="130000"/>
              </a:lnSpc>
            </a:pPr>
            <a:r>
              <a:rPr sz="900" dirty="0">
                <a:solidFill>
                  <a:schemeClr val="bg1"/>
                </a:solidFill>
                <a:sym typeface="+mn-ea"/>
              </a:rPr>
              <a:t>花遇画（七夕节日，表白，鲜花）</a:t>
            </a:r>
            <a:r>
              <a:rPr lang="zh-CN" sz="900" dirty="0">
                <a:solidFill>
                  <a:schemeClr val="bg1"/>
                </a:solidFill>
                <a:sym typeface="+mn-ea"/>
              </a:rPr>
              <a:t>：</a:t>
            </a:r>
            <a:r>
              <a:rPr sz="900" dirty="0">
                <a:solidFill>
                  <a:schemeClr val="bg1"/>
                </a:solidFill>
                <a:sym typeface="+mn-ea"/>
              </a:rPr>
              <a:t>44</a:t>
            </a:r>
            <a:endParaRPr sz="900" dirty="0">
              <a:solidFill>
                <a:schemeClr val="bg1"/>
              </a:solidFill>
              <a:sym typeface="+mn-ea"/>
            </a:endParaRPr>
          </a:p>
          <a:p>
            <a:pPr>
              <a:lnSpc>
                <a:spcPct val="130000"/>
              </a:lnSpc>
            </a:pPr>
            <a:endParaRPr sz="900" dirty="0">
              <a:solidFill>
                <a:schemeClr val="bg1"/>
              </a:solidFill>
              <a:sym typeface="+mn-ea"/>
            </a:endParaRPr>
          </a:p>
          <a:p>
            <a:pPr>
              <a:lnSpc>
                <a:spcPct val="130000"/>
              </a:lnSpc>
            </a:pPr>
            <a:r>
              <a:rPr sz="900" dirty="0">
                <a:solidFill>
                  <a:schemeClr val="bg1"/>
                </a:solidFill>
                <a:sym typeface="+mn-ea"/>
              </a:rPr>
              <a:t>爱尚花艺鲜花</a:t>
            </a:r>
            <a:r>
              <a:rPr lang="zh-CN" sz="900" dirty="0">
                <a:solidFill>
                  <a:schemeClr val="bg1"/>
                </a:solidFill>
                <a:sym typeface="+mn-ea"/>
              </a:rPr>
              <a:t>：</a:t>
            </a:r>
            <a:r>
              <a:rPr sz="900" dirty="0">
                <a:solidFill>
                  <a:schemeClr val="bg1"/>
                </a:solidFill>
                <a:sym typeface="+mn-ea"/>
              </a:rPr>
              <a:t>40),</a:t>
            </a:r>
            <a:endParaRPr sz="900" dirty="0">
              <a:solidFill>
                <a:schemeClr val="bg1"/>
              </a:solidFill>
              <a:sym typeface="+mn-ea"/>
            </a:endParaRPr>
          </a:p>
          <a:p>
            <a:pPr>
              <a:lnSpc>
                <a:spcPct val="130000"/>
              </a:lnSpc>
            </a:pPr>
            <a:endParaRPr sz="900" dirty="0">
              <a:solidFill>
                <a:schemeClr val="bg1"/>
              </a:solidFill>
              <a:sym typeface="+mn-ea"/>
            </a:endParaRPr>
          </a:p>
          <a:p>
            <a:pPr>
              <a:lnSpc>
                <a:spcPct val="130000"/>
              </a:lnSpc>
            </a:pPr>
            <a:r>
              <a:rPr sz="900" dirty="0">
                <a:solidFill>
                  <a:schemeClr val="bg1"/>
                </a:solidFill>
                <a:sym typeface="+mn-ea"/>
              </a:rPr>
              <a:t>花生活鲜花（金鳞花坊）</a:t>
            </a:r>
            <a:r>
              <a:rPr lang="zh-CN" sz="900" dirty="0">
                <a:solidFill>
                  <a:schemeClr val="bg1"/>
                </a:solidFill>
                <a:sym typeface="+mn-ea"/>
              </a:rPr>
              <a:t>：</a:t>
            </a:r>
            <a:r>
              <a:rPr sz="900" dirty="0">
                <a:solidFill>
                  <a:schemeClr val="bg1"/>
                </a:solidFill>
                <a:sym typeface="+mn-ea"/>
              </a:rPr>
              <a:t>39</a:t>
            </a:r>
            <a:endParaRPr sz="900" dirty="0">
              <a:solidFill>
                <a:schemeClr val="bg1"/>
              </a:solidFill>
              <a:sym typeface="+mn-ea"/>
            </a:endParaRPr>
          </a:p>
          <a:p>
            <a:pPr>
              <a:lnSpc>
                <a:spcPct val="130000"/>
              </a:lnSpc>
            </a:pPr>
            <a:endParaRPr sz="900" dirty="0">
              <a:solidFill>
                <a:schemeClr val="bg1"/>
              </a:solidFill>
              <a:sym typeface="+mn-ea"/>
            </a:endParaRPr>
          </a:p>
          <a:p>
            <a:pPr>
              <a:lnSpc>
                <a:spcPct val="130000"/>
              </a:lnSpc>
            </a:pPr>
            <a:r>
              <a:rPr sz="900" dirty="0">
                <a:solidFill>
                  <a:schemeClr val="bg1"/>
                </a:solidFill>
                <a:sym typeface="+mn-ea"/>
              </a:rPr>
              <a:t>花生活鲜花（萍萍花店）</a:t>
            </a:r>
            <a:r>
              <a:rPr lang="zh-CN" sz="900" dirty="0">
                <a:solidFill>
                  <a:schemeClr val="bg1"/>
                </a:solidFill>
                <a:sym typeface="+mn-ea"/>
              </a:rPr>
              <a:t>：</a:t>
            </a:r>
            <a:r>
              <a:rPr sz="900" dirty="0">
                <a:solidFill>
                  <a:schemeClr val="bg1"/>
                </a:solidFill>
                <a:sym typeface="+mn-ea"/>
              </a:rPr>
              <a:t> 34</a:t>
            </a:r>
            <a:endParaRPr sz="900" dirty="0">
              <a:solidFill>
                <a:schemeClr val="bg1"/>
              </a:solidFill>
              <a:sym typeface="+mn-ea"/>
            </a:endParaRPr>
          </a:p>
          <a:p>
            <a:pPr>
              <a:lnSpc>
                <a:spcPct val="130000"/>
              </a:lnSpc>
            </a:pPr>
            <a:endParaRPr sz="900" dirty="0">
              <a:solidFill>
                <a:schemeClr val="bg1"/>
              </a:solidFill>
              <a:sym typeface="+mn-ea"/>
            </a:endParaRPr>
          </a:p>
          <a:p>
            <a:pPr>
              <a:lnSpc>
                <a:spcPct val="130000"/>
              </a:lnSpc>
            </a:pPr>
            <a:r>
              <a:rPr sz="900" dirty="0">
                <a:solidFill>
                  <a:schemeClr val="bg1"/>
                </a:solidFill>
                <a:sym typeface="+mn-ea"/>
              </a:rPr>
              <a:t>溢清园花卉·七夕鲜花\t', 33</a:t>
            </a:r>
            <a:endParaRPr sz="900" dirty="0">
              <a:solidFill>
                <a:schemeClr val="bg1"/>
              </a:solidFill>
              <a:sym typeface="+mn-ea"/>
            </a:endParaRPr>
          </a:p>
          <a:p>
            <a:pPr>
              <a:lnSpc>
                <a:spcPct val="130000"/>
              </a:lnSpc>
            </a:pPr>
            <a:endParaRPr sz="900" dirty="0">
              <a:solidFill>
                <a:schemeClr val="bg1"/>
              </a:solidFill>
              <a:sym typeface="+mn-ea"/>
            </a:endParaRPr>
          </a:p>
          <a:p>
            <a:pPr>
              <a:lnSpc>
                <a:spcPct val="130000"/>
              </a:lnSpc>
            </a:pPr>
            <a:r>
              <a:rPr sz="900" dirty="0">
                <a:solidFill>
                  <a:schemeClr val="bg1"/>
                </a:solidFill>
                <a:sym typeface="+mn-ea"/>
              </a:rPr>
              <a:t>创意鲜花（七夕情人节，礼物，鲜花）</a:t>
            </a:r>
            <a:r>
              <a:rPr lang="zh-CN" sz="900" dirty="0">
                <a:solidFill>
                  <a:schemeClr val="bg1"/>
                </a:solidFill>
                <a:sym typeface="+mn-ea"/>
              </a:rPr>
              <a:t>：</a:t>
            </a:r>
            <a:r>
              <a:rPr sz="900" dirty="0">
                <a:solidFill>
                  <a:schemeClr val="bg1"/>
                </a:solidFill>
                <a:sym typeface="+mn-ea"/>
              </a:rPr>
              <a:t> 29</a:t>
            </a:r>
            <a:endParaRPr sz="900" dirty="0">
              <a:solidFill>
                <a:schemeClr val="bg1"/>
              </a:solidFill>
              <a:sym typeface="+mn-ea"/>
            </a:endParaRPr>
          </a:p>
          <a:p>
            <a:pPr>
              <a:lnSpc>
                <a:spcPct val="130000"/>
              </a:lnSpc>
            </a:pPr>
            <a:endParaRPr sz="900" dirty="0">
              <a:solidFill>
                <a:schemeClr val="bg1"/>
              </a:solidFill>
              <a:sym typeface="+mn-ea"/>
            </a:endParaRPr>
          </a:p>
          <a:p>
            <a:pPr>
              <a:lnSpc>
                <a:spcPct val="130000"/>
              </a:lnSpc>
            </a:pPr>
            <a:r>
              <a:rPr sz="900" dirty="0">
                <a:solidFill>
                  <a:schemeClr val="bg1"/>
                </a:solidFill>
                <a:sym typeface="+mn-ea"/>
              </a:rPr>
              <a:t>花生活鲜花（伊馨花坊）</a:t>
            </a:r>
            <a:r>
              <a:rPr lang="zh-CN" sz="900" dirty="0">
                <a:solidFill>
                  <a:schemeClr val="bg1"/>
                </a:solidFill>
                <a:sym typeface="+mn-ea"/>
              </a:rPr>
              <a:t>：</a:t>
            </a:r>
            <a:r>
              <a:rPr sz="900" dirty="0">
                <a:solidFill>
                  <a:schemeClr val="bg1"/>
                </a:solidFill>
                <a:sym typeface="+mn-ea"/>
              </a:rPr>
              <a:t>28</a:t>
            </a:r>
            <a:endParaRPr sz="900" dirty="0">
              <a:solidFill>
                <a:schemeClr val="bg1"/>
              </a:solidFill>
              <a:sym typeface="+mn-ea"/>
            </a:endParaRPr>
          </a:p>
          <a:p>
            <a:pPr>
              <a:lnSpc>
                <a:spcPct val="130000"/>
              </a:lnSpc>
            </a:pPr>
            <a:endParaRPr sz="900" dirty="0">
              <a:solidFill>
                <a:schemeClr val="bg1"/>
              </a:solidFill>
              <a:sym typeface="+mn-ea"/>
            </a:endParaRPr>
          </a:p>
          <a:p>
            <a:pPr>
              <a:lnSpc>
                <a:spcPct val="130000"/>
              </a:lnSpc>
            </a:pPr>
            <a:r>
              <a:rPr sz="900" dirty="0">
                <a:solidFill>
                  <a:schemeClr val="bg1"/>
                </a:solidFill>
                <a:sym typeface="+mn-ea"/>
              </a:rPr>
              <a:t>不忘初心花艺·七夕鲜花</a:t>
            </a:r>
            <a:r>
              <a:rPr lang="zh-CN" sz="900" dirty="0">
                <a:solidFill>
                  <a:schemeClr val="bg1"/>
                </a:solidFill>
                <a:sym typeface="+mn-ea"/>
              </a:rPr>
              <a:t>：</a:t>
            </a:r>
            <a:r>
              <a:rPr sz="900" dirty="0">
                <a:solidFill>
                  <a:schemeClr val="bg1"/>
                </a:solidFill>
                <a:sym typeface="+mn-ea"/>
              </a:rPr>
              <a:t> 28</a:t>
            </a:r>
            <a:endParaRPr sz="900" dirty="0">
              <a:solidFill>
                <a:schemeClr val="bg1"/>
              </a:solidFill>
              <a:sym typeface="+mn-ea"/>
            </a:endParaRPr>
          </a:p>
        </p:txBody>
      </p:sp>
      <p:sp>
        <p:nvSpPr>
          <p:cNvPr id="61" name="等腰三角形 60"/>
          <p:cNvSpPr/>
          <p:nvPr/>
        </p:nvSpPr>
        <p:spPr>
          <a:xfrm rot="17527498">
            <a:off x="6541770" y="5229225"/>
            <a:ext cx="833120" cy="698500"/>
          </a:xfrm>
          <a:prstGeom prst="triangle">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矩形 63"/>
          <p:cNvSpPr/>
          <p:nvPr/>
        </p:nvSpPr>
        <p:spPr>
          <a:xfrm>
            <a:off x="1498600" y="2493645"/>
            <a:ext cx="2875280" cy="35680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文本框 64"/>
          <p:cNvSpPr txBox="1"/>
          <p:nvPr/>
        </p:nvSpPr>
        <p:spPr>
          <a:xfrm>
            <a:off x="1498600" y="1840230"/>
            <a:ext cx="2712720" cy="521970"/>
          </a:xfrm>
          <a:prstGeom prst="rect">
            <a:avLst/>
          </a:prstGeom>
          <a:noFill/>
        </p:spPr>
        <p:txBody>
          <a:bodyPr wrap="square" rtlCol="0">
            <a:spAutoFit/>
          </a:bodyPr>
          <a:p>
            <a:pPr algn="ctr"/>
            <a:r>
              <a:rPr lang="zh-CN" altLang="en-US" sz="2800" b="1" dirty="0">
                <a:solidFill>
                  <a:schemeClr val="accent3"/>
                </a:solidFill>
              </a:rPr>
              <a:t>总订单门店</a:t>
            </a:r>
            <a:endParaRPr lang="zh-CN" altLang="en-US" sz="2800" b="1" dirty="0">
              <a:solidFill>
                <a:schemeClr val="accent3"/>
              </a:solidFill>
            </a:endParaRPr>
          </a:p>
        </p:txBody>
      </p:sp>
      <p:grpSp>
        <p:nvGrpSpPr>
          <p:cNvPr id="66" name="组合 65"/>
          <p:cNvGrpSpPr/>
          <p:nvPr/>
        </p:nvGrpSpPr>
        <p:grpSpPr>
          <a:xfrm>
            <a:off x="3517265" y="2493645"/>
            <a:ext cx="694055" cy="180340"/>
            <a:chOff x="9156701" y="1924051"/>
            <a:chExt cx="803730" cy="184150"/>
          </a:xfrm>
        </p:grpSpPr>
        <p:sp>
          <p:nvSpPr>
            <p:cNvPr id="67" name="椭圆 66"/>
            <p:cNvSpPr/>
            <p:nvPr/>
          </p:nvSpPr>
          <p:spPr>
            <a:xfrm>
              <a:off x="9156701" y="1924051"/>
              <a:ext cx="184150" cy="1841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椭圆 67"/>
            <p:cNvSpPr/>
            <p:nvPr/>
          </p:nvSpPr>
          <p:spPr>
            <a:xfrm>
              <a:off x="9466491" y="1924051"/>
              <a:ext cx="184150" cy="1841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椭圆 68"/>
            <p:cNvSpPr/>
            <p:nvPr/>
          </p:nvSpPr>
          <p:spPr>
            <a:xfrm>
              <a:off x="9776281" y="1924051"/>
              <a:ext cx="184150" cy="1841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0" name="Rectangle 11"/>
          <p:cNvSpPr/>
          <p:nvPr/>
        </p:nvSpPr>
        <p:spPr>
          <a:xfrm>
            <a:off x="1498600" y="2594610"/>
            <a:ext cx="2875915" cy="3501390"/>
          </a:xfrm>
          <a:prstGeom prst="rect">
            <a:avLst/>
          </a:prstGeom>
        </p:spPr>
        <p:txBody>
          <a:bodyPr wrap="square" lIns="91436" tIns="45718" rIns="91436" bIns="45718">
            <a:spAutoFit/>
          </a:bodyPr>
          <a:p>
            <a:pPr>
              <a:lnSpc>
                <a:spcPct val="130000"/>
              </a:lnSpc>
            </a:pPr>
            <a:r>
              <a:rPr sz="900" dirty="0">
                <a:solidFill>
                  <a:schemeClr val="bg1"/>
                </a:solidFill>
              </a:rPr>
              <a:t>花生活鲜花（遇见花艺馆）</a:t>
            </a:r>
            <a:r>
              <a:rPr lang="zh-CN" sz="900" dirty="0">
                <a:solidFill>
                  <a:schemeClr val="bg1"/>
                </a:solidFill>
              </a:rPr>
              <a:t>：</a:t>
            </a:r>
            <a:r>
              <a:rPr sz="900" dirty="0">
                <a:solidFill>
                  <a:schemeClr val="bg1"/>
                </a:solidFill>
              </a:rPr>
              <a:t> 284</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千百卉鲜花店（七夕预定，表白，鲜花）</a:t>
            </a:r>
            <a:r>
              <a:rPr lang="zh-CN" sz="900" dirty="0">
                <a:solidFill>
                  <a:schemeClr val="bg1"/>
                </a:solidFill>
                <a:sym typeface="+mn-ea"/>
              </a:rPr>
              <a:t>：</a:t>
            </a:r>
            <a:r>
              <a:rPr sz="900" dirty="0">
                <a:solidFill>
                  <a:schemeClr val="bg1"/>
                </a:solidFill>
              </a:rPr>
              <a:t>205</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花生活鲜花（花之恋鲜花店）</a:t>
            </a:r>
            <a:r>
              <a:rPr lang="zh-CN" sz="900" dirty="0">
                <a:solidFill>
                  <a:schemeClr val="bg1"/>
                </a:solidFill>
                <a:sym typeface="+mn-ea"/>
              </a:rPr>
              <a:t>：</a:t>
            </a:r>
            <a:r>
              <a:rPr sz="900" dirty="0">
                <a:solidFill>
                  <a:schemeClr val="bg1"/>
                </a:solidFill>
              </a:rPr>
              <a:t> 197</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花生活鲜花（家美园艺）</a:t>
            </a:r>
            <a:r>
              <a:rPr lang="zh-CN" sz="900" dirty="0">
                <a:solidFill>
                  <a:schemeClr val="bg1"/>
                </a:solidFill>
                <a:sym typeface="+mn-ea"/>
              </a:rPr>
              <a:t>：</a:t>
            </a:r>
            <a:r>
              <a:rPr sz="900" dirty="0">
                <a:solidFill>
                  <a:schemeClr val="bg1"/>
                </a:solidFill>
              </a:rPr>
              <a:t>196</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花生活鲜花（花海）</a:t>
            </a:r>
            <a:r>
              <a:rPr lang="zh-CN" sz="900" dirty="0">
                <a:solidFill>
                  <a:schemeClr val="bg1"/>
                </a:solidFill>
                <a:sym typeface="+mn-ea"/>
              </a:rPr>
              <a:t>：</a:t>
            </a:r>
            <a:r>
              <a:rPr sz="900" dirty="0">
                <a:solidFill>
                  <a:schemeClr val="bg1"/>
                </a:solidFill>
              </a:rPr>
              <a:t> 179</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卡斯曼鲜花店(衡阳先峰路店）</a:t>
            </a:r>
            <a:r>
              <a:rPr lang="zh-CN" sz="900" dirty="0">
                <a:solidFill>
                  <a:schemeClr val="bg1"/>
                </a:solidFill>
                <a:sym typeface="+mn-ea"/>
              </a:rPr>
              <a:t>：</a:t>
            </a:r>
            <a:r>
              <a:rPr sz="900" dirty="0">
                <a:solidFill>
                  <a:schemeClr val="bg1"/>
                </a:solidFill>
              </a:rPr>
              <a:t>174</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花生活鲜花（庆祝花卉）</a:t>
            </a:r>
            <a:r>
              <a:rPr lang="zh-CN" sz="900" dirty="0">
                <a:solidFill>
                  <a:schemeClr val="bg1"/>
                </a:solidFill>
                <a:sym typeface="+mn-ea"/>
              </a:rPr>
              <a:t>：</a:t>
            </a:r>
            <a:r>
              <a:rPr sz="900" dirty="0">
                <a:solidFill>
                  <a:schemeClr val="bg1"/>
                </a:solidFill>
              </a:rPr>
              <a:t>173</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花生活鲜花（龙兴花艺）</a:t>
            </a:r>
            <a:r>
              <a:rPr lang="zh-CN" sz="900" dirty="0">
                <a:solidFill>
                  <a:schemeClr val="bg1"/>
                </a:solidFill>
                <a:sym typeface="+mn-ea"/>
              </a:rPr>
              <a:t>：</a:t>
            </a:r>
            <a:r>
              <a:rPr sz="900" dirty="0">
                <a:solidFill>
                  <a:schemeClr val="bg1"/>
                </a:solidFill>
              </a:rPr>
              <a:t> 161</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花生活鲜花（萍萍花店）</a:t>
            </a:r>
            <a:r>
              <a:rPr lang="zh-CN" sz="900" dirty="0">
                <a:solidFill>
                  <a:schemeClr val="bg1"/>
                </a:solidFill>
                <a:sym typeface="+mn-ea"/>
              </a:rPr>
              <a:t>：</a:t>
            </a:r>
            <a:r>
              <a:rPr sz="900" dirty="0">
                <a:solidFill>
                  <a:schemeClr val="bg1"/>
                </a:solidFill>
              </a:rPr>
              <a:t> 158</a:t>
            </a:r>
            <a:endParaRPr sz="900" dirty="0">
              <a:solidFill>
                <a:schemeClr val="bg1"/>
              </a:solidFill>
            </a:endParaRPr>
          </a:p>
          <a:p>
            <a:pPr>
              <a:lnSpc>
                <a:spcPct val="130000"/>
              </a:lnSpc>
            </a:pPr>
            <a:endParaRPr sz="900" dirty="0">
              <a:solidFill>
                <a:schemeClr val="bg1"/>
              </a:solidFill>
            </a:endParaRPr>
          </a:p>
          <a:p>
            <a:pPr>
              <a:lnSpc>
                <a:spcPct val="130000"/>
              </a:lnSpc>
            </a:pPr>
            <a:r>
              <a:rPr sz="900" dirty="0">
                <a:solidFill>
                  <a:schemeClr val="bg1"/>
                </a:solidFill>
              </a:rPr>
              <a:t>郁涧鲜花坊（七夕情人节，礼物，鲜花）</a:t>
            </a:r>
            <a:r>
              <a:rPr lang="zh-CN" sz="900" dirty="0">
                <a:solidFill>
                  <a:schemeClr val="bg1"/>
                </a:solidFill>
                <a:sym typeface="+mn-ea"/>
              </a:rPr>
              <a:t>：</a:t>
            </a:r>
            <a:r>
              <a:rPr sz="900" dirty="0">
                <a:solidFill>
                  <a:schemeClr val="bg1"/>
                </a:solidFill>
              </a:rPr>
              <a:t>151</a:t>
            </a:r>
            <a:endParaRPr sz="900" dirty="0">
              <a:solidFill>
                <a:schemeClr val="bg1"/>
              </a:solidFill>
            </a:endParaRPr>
          </a:p>
        </p:txBody>
      </p:sp>
      <p:sp>
        <p:nvSpPr>
          <p:cNvPr id="72" name="等腰三角形 71"/>
          <p:cNvSpPr/>
          <p:nvPr/>
        </p:nvSpPr>
        <p:spPr>
          <a:xfrm rot="5595865">
            <a:off x="3357245" y="5242560"/>
            <a:ext cx="733425" cy="500380"/>
          </a:xfrm>
          <a:prstGeom prst="triangl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0200" y="422275"/>
            <a:ext cx="3846830" cy="521970"/>
          </a:xfrm>
          <a:prstGeom prst="rect">
            <a:avLst/>
          </a:prstGeom>
          <a:noFill/>
        </p:spPr>
        <p:txBody>
          <a:bodyPr wrap="square" rtlCol="0">
            <a:spAutoFit/>
          </a:bodyPr>
          <a:lstStyle/>
          <a:p>
            <a:r>
              <a:rPr lang="zh-CN" altLang="en-US" sz="2800" b="1" dirty="0">
                <a:solidFill>
                  <a:schemeClr val="bg1"/>
                </a:solidFill>
              </a:rPr>
              <a:t>七夕订单实时情况</a:t>
            </a:r>
            <a:endParaRPr lang="zh-CN" altLang="en-US" sz="2800" b="1" dirty="0">
              <a:solidFill>
                <a:schemeClr val="bg1"/>
              </a:solidFill>
            </a:endParaRPr>
          </a:p>
        </p:txBody>
      </p:sp>
      <p:sp>
        <p:nvSpPr>
          <p:cNvPr id="22" name="矩形 21"/>
          <p:cNvSpPr/>
          <p:nvPr/>
        </p:nvSpPr>
        <p:spPr>
          <a:xfrm>
            <a:off x="1188462" y="1638100"/>
            <a:ext cx="2734568" cy="546735"/>
          </a:xfrm>
          <a:prstGeom prst="rect">
            <a:avLst/>
          </a:prstGeom>
        </p:spPr>
        <p:txBody>
          <a:bodyPr wrap="square" lIns="68570" tIns="34289" rIns="68570" bIns="34289">
            <a:spAutoFit/>
          </a:bodyPr>
          <a:lstStyle/>
          <a:p>
            <a:pPr indent="0" defTabSz="685800">
              <a:lnSpc>
                <a:spcPct val="130000"/>
              </a:lnSpc>
              <a:buClr>
                <a:prstClr val="white">
                  <a:lumMod val="65000"/>
                </a:prstClr>
              </a:buClr>
              <a:buFont typeface="Wingdings" panose="05000000000000000000" pitchFamily="2" charset="2"/>
              <a:buNone/>
            </a:pPr>
            <a:r>
              <a:rPr lang="zh-CN" altLang="en-US" sz="1200" dirty="0">
                <a:solidFill>
                  <a:prstClr val="black">
                    <a:lumMod val="75000"/>
                    <a:lumOff val="25000"/>
                  </a:prstClr>
                </a:solidFill>
                <a:latin typeface="Calibri" panose="020F0502020204030204"/>
                <a:ea typeface="SimSun" panose="02010600030101010101" pitchFamily="2" charset="-122"/>
              </a:rPr>
              <a:t>右下图中数据是</a:t>
            </a:r>
            <a:r>
              <a:rPr lang="en-US" altLang="zh-CN" sz="1200" dirty="0">
                <a:solidFill>
                  <a:prstClr val="black">
                    <a:lumMod val="75000"/>
                    <a:lumOff val="25000"/>
                  </a:prstClr>
                </a:solidFill>
                <a:latin typeface="Calibri" panose="020F0502020204030204"/>
                <a:ea typeface="SimSun" panose="02010600030101010101" pitchFamily="2" charset="-122"/>
              </a:rPr>
              <a:t>24</a:t>
            </a:r>
            <a:r>
              <a:rPr lang="zh-CN" altLang="en-US" sz="1200" dirty="0">
                <a:solidFill>
                  <a:prstClr val="black">
                    <a:lumMod val="75000"/>
                    <a:lumOff val="25000"/>
                  </a:prstClr>
                </a:solidFill>
                <a:latin typeface="Calibri" panose="020F0502020204030204"/>
                <a:ea typeface="SimSun" panose="02010600030101010101" pitchFamily="2" charset="-122"/>
              </a:rPr>
              <a:t>、</a:t>
            </a:r>
            <a:r>
              <a:rPr lang="en-US" altLang="zh-CN" sz="1200" dirty="0">
                <a:solidFill>
                  <a:prstClr val="black">
                    <a:lumMod val="75000"/>
                    <a:lumOff val="25000"/>
                  </a:prstClr>
                </a:solidFill>
                <a:latin typeface="Calibri" panose="020F0502020204030204"/>
                <a:ea typeface="SimSun" panose="02010600030101010101" pitchFamily="2" charset="-122"/>
              </a:rPr>
              <a:t>25</a:t>
            </a:r>
            <a:r>
              <a:rPr lang="zh-CN" altLang="en-US" sz="1200" dirty="0">
                <a:solidFill>
                  <a:prstClr val="black">
                    <a:lumMod val="75000"/>
                    <a:lumOff val="25000"/>
                  </a:prstClr>
                </a:solidFill>
                <a:latin typeface="Calibri" panose="020F0502020204030204"/>
                <a:ea typeface="SimSun" panose="02010600030101010101" pitchFamily="2" charset="-122"/>
              </a:rPr>
              <a:t>号的主要数据，每一个时间阶段中的全部订单量</a:t>
            </a:r>
            <a:endParaRPr lang="en-US" altLang="zh-CN" sz="1200" dirty="0">
              <a:solidFill>
                <a:prstClr val="black">
                  <a:lumMod val="75000"/>
                  <a:lumOff val="25000"/>
                </a:prstClr>
              </a:solidFill>
              <a:latin typeface="Calibri" panose="020F0502020204030204"/>
              <a:ea typeface="SimSun" panose="02010600030101010101" pitchFamily="2" charset="-122"/>
            </a:endParaRPr>
          </a:p>
        </p:txBody>
      </p:sp>
      <p:sp>
        <p:nvSpPr>
          <p:cNvPr id="25" name="矩形 24"/>
          <p:cNvSpPr/>
          <p:nvPr/>
        </p:nvSpPr>
        <p:spPr>
          <a:xfrm>
            <a:off x="4400927" y="3450630"/>
            <a:ext cx="2734568" cy="1505585"/>
          </a:xfrm>
          <a:prstGeom prst="rect">
            <a:avLst/>
          </a:prstGeom>
        </p:spPr>
        <p:txBody>
          <a:bodyPr wrap="square" lIns="68570" tIns="34289" rIns="68570" bIns="34289">
            <a:spAutoFit/>
          </a:bodyPr>
          <a:lstStyle/>
          <a:p>
            <a:pPr indent="0" defTabSz="685800">
              <a:lnSpc>
                <a:spcPct val="130000"/>
              </a:lnSpc>
              <a:buClr>
                <a:prstClr val="white">
                  <a:lumMod val="65000"/>
                </a:prstClr>
              </a:buClr>
              <a:buFont typeface="Wingdings" panose="05000000000000000000" pitchFamily="2" charset="2"/>
              <a:buNone/>
            </a:pPr>
            <a:r>
              <a:rPr lang="en-US" altLang="zh-CN" sz="1200" dirty="0">
                <a:solidFill>
                  <a:prstClr val="black">
                    <a:lumMod val="75000"/>
                    <a:lumOff val="25000"/>
                  </a:prstClr>
                </a:solidFill>
              </a:rPr>
              <a:t>24</a:t>
            </a:r>
            <a:r>
              <a:rPr lang="zh-CN" altLang="en-US" sz="1200" dirty="0">
                <a:solidFill>
                  <a:prstClr val="black">
                    <a:lumMod val="75000"/>
                    <a:lumOff val="25000"/>
                  </a:prstClr>
                </a:solidFill>
              </a:rPr>
              <a:t>号订单从早上</a:t>
            </a:r>
            <a:r>
              <a:rPr lang="en-US" altLang="zh-CN" sz="1200" dirty="0">
                <a:solidFill>
                  <a:prstClr val="black">
                    <a:lumMod val="75000"/>
                    <a:lumOff val="25000"/>
                  </a:prstClr>
                </a:solidFill>
              </a:rPr>
              <a:t>7</a:t>
            </a:r>
            <a:r>
              <a:rPr lang="zh-CN" altLang="en-US" sz="1200" dirty="0">
                <a:solidFill>
                  <a:prstClr val="black">
                    <a:lumMod val="75000"/>
                    <a:lumOff val="25000"/>
                  </a:prstClr>
                </a:solidFill>
              </a:rPr>
              <a:t>点开始直线上升，到</a:t>
            </a:r>
            <a:r>
              <a:rPr lang="en-US" altLang="zh-CN" sz="1200" dirty="0">
                <a:solidFill>
                  <a:prstClr val="black">
                    <a:lumMod val="75000"/>
                    <a:lumOff val="25000"/>
                  </a:prstClr>
                </a:solidFill>
              </a:rPr>
              <a:t>11</a:t>
            </a:r>
            <a:r>
              <a:rPr lang="zh-CN" altLang="en-US" sz="1200" dirty="0">
                <a:solidFill>
                  <a:prstClr val="black">
                    <a:lumMod val="75000"/>
                    <a:lumOff val="25000"/>
                  </a:prstClr>
                </a:solidFill>
              </a:rPr>
              <a:t>点时候趋近于两个小时的平静期，然后又是逐渐上升，虽然不同时间内有着一定的波动效果。但是大部分稳定数据应该是逐渐上升一直到凌晨</a:t>
            </a:r>
            <a:r>
              <a:rPr lang="en-US" altLang="zh-CN" sz="1200" dirty="0">
                <a:solidFill>
                  <a:prstClr val="black">
                    <a:lumMod val="75000"/>
                    <a:lumOff val="25000"/>
                  </a:prstClr>
                </a:solidFill>
              </a:rPr>
              <a:t>12</a:t>
            </a:r>
            <a:r>
              <a:rPr lang="zh-CN" altLang="en-US" sz="1200" dirty="0">
                <a:solidFill>
                  <a:prstClr val="black">
                    <a:lumMod val="75000"/>
                    <a:lumOff val="25000"/>
                  </a:prstClr>
                </a:solidFill>
              </a:rPr>
              <a:t>点的时间时间段缓慢下降</a:t>
            </a:r>
            <a:endParaRPr lang="zh-CN" altLang="en-US" sz="1200" dirty="0">
              <a:solidFill>
                <a:prstClr val="black">
                  <a:lumMod val="75000"/>
                  <a:lumOff val="25000"/>
                </a:prstClr>
              </a:solidFill>
              <a:latin typeface="Calibri" panose="020F0502020204030204"/>
              <a:ea typeface="SimSun" panose="02010600030101010101" pitchFamily="2" charset="-122"/>
            </a:endParaRPr>
          </a:p>
        </p:txBody>
      </p:sp>
      <p:sp>
        <p:nvSpPr>
          <p:cNvPr id="27" name="矩形 26"/>
          <p:cNvSpPr/>
          <p:nvPr/>
        </p:nvSpPr>
        <p:spPr>
          <a:xfrm>
            <a:off x="1075055" y="4956175"/>
            <a:ext cx="2961005" cy="306705"/>
          </a:xfrm>
          <a:prstGeom prst="rect">
            <a:avLst/>
          </a:prstGeom>
        </p:spPr>
        <p:txBody>
          <a:bodyPr wrap="square" lIns="68570" tIns="34289" rIns="68570" bIns="34289">
            <a:spAutoFit/>
          </a:bodyPr>
          <a:p>
            <a:pPr marL="257175" indent="-257175" defTabSz="685800">
              <a:lnSpc>
                <a:spcPct val="130000"/>
              </a:lnSpc>
              <a:buClr>
                <a:prstClr val="white">
                  <a:lumMod val="65000"/>
                </a:prstClr>
              </a:buClr>
              <a:buFont typeface="Wingdings" panose="05000000000000000000" pitchFamily="2" charset="2"/>
              <a:buChar char="l"/>
            </a:pPr>
            <a:r>
              <a:rPr lang="en-US" sz="1200" dirty="0">
                <a:solidFill>
                  <a:prstClr val="black">
                    <a:lumMod val="75000"/>
                    <a:lumOff val="25000"/>
                  </a:prstClr>
                </a:solidFill>
              </a:rPr>
              <a:t>24</a:t>
            </a:r>
            <a:r>
              <a:rPr lang="zh-CN" altLang="en-US" sz="1200" dirty="0">
                <a:solidFill>
                  <a:prstClr val="black">
                    <a:lumMod val="75000"/>
                    <a:lumOff val="25000"/>
                  </a:prstClr>
                </a:solidFill>
              </a:rPr>
              <a:t>号全天不同时间订单增长</a:t>
            </a:r>
            <a:endParaRPr lang="zh-CN" altLang="en-US" sz="1200" dirty="0">
              <a:solidFill>
                <a:prstClr val="black">
                  <a:lumMod val="75000"/>
                  <a:lumOff val="25000"/>
                </a:prstClr>
              </a:solidFill>
              <a:latin typeface="Calibri" panose="020F0502020204030204"/>
              <a:ea typeface="SimSun" panose="02010600030101010101" pitchFamily="2" charset="-122"/>
            </a:endParaRPr>
          </a:p>
        </p:txBody>
      </p:sp>
      <p:sp>
        <p:nvSpPr>
          <p:cNvPr id="29" name="矩形 28"/>
          <p:cNvSpPr/>
          <p:nvPr/>
        </p:nvSpPr>
        <p:spPr>
          <a:xfrm>
            <a:off x="4904740" y="2570480"/>
            <a:ext cx="2961005" cy="306705"/>
          </a:xfrm>
          <a:prstGeom prst="rect">
            <a:avLst/>
          </a:prstGeom>
        </p:spPr>
        <p:txBody>
          <a:bodyPr wrap="square" lIns="68570" tIns="34289" rIns="68570" bIns="34289">
            <a:spAutoFit/>
          </a:bodyPr>
          <a:p>
            <a:pPr marL="257175" indent="-257175" defTabSz="685800">
              <a:lnSpc>
                <a:spcPct val="130000"/>
              </a:lnSpc>
              <a:buClr>
                <a:prstClr val="white">
                  <a:lumMod val="65000"/>
                </a:prstClr>
              </a:buClr>
              <a:buFont typeface="Wingdings" panose="05000000000000000000" pitchFamily="2" charset="2"/>
              <a:buChar char="l"/>
            </a:pPr>
            <a:r>
              <a:rPr lang="en-US" sz="1200" dirty="0">
                <a:solidFill>
                  <a:prstClr val="black">
                    <a:lumMod val="75000"/>
                    <a:lumOff val="25000"/>
                  </a:prstClr>
                </a:solidFill>
              </a:rPr>
              <a:t>25</a:t>
            </a:r>
            <a:r>
              <a:rPr lang="zh-CN" altLang="en-US" sz="1200" dirty="0">
                <a:solidFill>
                  <a:prstClr val="black">
                    <a:lumMod val="75000"/>
                    <a:lumOff val="25000"/>
                  </a:prstClr>
                </a:solidFill>
              </a:rPr>
              <a:t>号全天不同时间订单增长</a:t>
            </a:r>
            <a:endParaRPr lang="zh-CN" altLang="en-US" sz="1200" dirty="0">
              <a:solidFill>
                <a:prstClr val="black">
                  <a:lumMod val="75000"/>
                  <a:lumOff val="25000"/>
                </a:prstClr>
              </a:solidFill>
              <a:latin typeface="Calibri" panose="020F0502020204030204"/>
              <a:ea typeface="SimSun" panose="02010600030101010101" pitchFamily="2" charset="-122"/>
            </a:endParaRPr>
          </a:p>
        </p:txBody>
      </p:sp>
      <p:sp>
        <p:nvSpPr>
          <p:cNvPr id="30" name="矩形 29"/>
          <p:cNvSpPr/>
          <p:nvPr/>
        </p:nvSpPr>
        <p:spPr>
          <a:xfrm>
            <a:off x="8268077" y="559475"/>
            <a:ext cx="2734568" cy="2465070"/>
          </a:xfrm>
          <a:prstGeom prst="rect">
            <a:avLst/>
          </a:prstGeom>
        </p:spPr>
        <p:txBody>
          <a:bodyPr wrap="square" lIns="68570" tIns="34289" rIns="68570" bIns="34289">
            <a:spAutoFit/>
          </a:bodyPr>
          <a:p>
            <a:pPr indent="0" defTabSz="685800">
              <a:lnSpc>
                <a:spcPct val="130000"/>
              </a:lnSpc>
              <a:buClr>
                <a:prstClr val="white">
                  <a:lumMod val="65000"/>
                </a:prstClr>
              </a:buClr>
              <a:buFont typeface="Wingdings" panose="05000000000000000000" pitchFamily="2" charset="2"/>
              <a:buNone/>
            </a:pPr>
            <a:r>
              <a:rPr lang="en-US" altLang="zh-CN" sz="1200" dirty="0">
                <a:solidFill>
                  <a:prstClr val="black">
                    <a:lumMod val="75000"/>
                    <a:lumOff val="25000"/>
                  </a:prstClr>
                </a:solidFill>
                <a:latin typeface="Calibri" panose="020F0502020204030204"/>
                <a:ea typeface="SimSun" panose="02010600030101010101" pitchFamily="2" charset="-122"/>
              </a:rPr>
              <a:t>25</a:t>
            </a:r>
            <a:r>
              <a:rPr lang="zh-CN" altLang="en-US" sz="1200" dirty="0">
                <a:solidFill>
                  <a:prstClr val="black">
                    <a:lumMod val="75000"/>
                    <a:lumOff val="25000"/>
                  </a:prstClr>
                </a:solidFill>
                <a:latin typeface="Calibri" panose="020F0502020204030204"/>
                <a:ea typeface="SimSun" panose="02010600030101010101" pitchFamily="2" charset="-122"/>
              </a:rPr>
              <a:t>号的订单中从</a:t>
            </a:r>
            <a:r>
              <a:rPr lang="en-US" altLang="zh-CN" sz="1200" dirty="0">
                <a:solidFill>
                  <a:prstClr val="black">
                    <a:lumMod val="75000"/>
                    <a:lumOff val="25000"/>
                  </a:prstClr>
                </a:solidFill>
                <a:latin typeface="Calibri" panose="020F0502020204030204"/>
                <a:ea typeface="SimSun" panose="02010600030101010101" pitchFamily="2" charset="-122"/>
              </a:rPr>
              <a:t>0</a:t>
            </a:r>
            <a:r>
              <a:rPr lang="zh-CN" altLang="en-US" sz="1200" dirty="0">
                <a:solidFill>
                  <a:prstClr val="black">
                    <a:lumMod val="75000"/>
                    <a:lumOff val="25000"/>
                  </a:prstClr>
                </a:solidFill>
                <a:latin typeface="Calibri" panose="020F0502020204030204"/>
                <a:ea typeface="SimSun" panose="02010600030101010101" pitchFamily="2" charset="-122"/>
              </a:rPr>
              <a:t>点与</a:t>
            </a:r>
            <a:r>
              <a:rPr lang="en-US" altLang="zh-CN" sz="1200" dirty="0">
                <a:solidFill>
                  <a:prstClr val="black">
                    <a:lumMod val="75000"/>
                    <a:lumOff val="25000"/>
                  </a:prstClr>
                </a:solidFill>
                <a:latin typeface="Calibri" panose="020F0502020204030204"/>
                <a:ea typeface="SimSun" panose="02010600030101010101" pitchFamily="2" charset="-122"/>
              </a:rPr>
              <a:t>24</a:t>
            </a:r>
            <a:r>
              <a:rPr lang="zh-CN" altLang="en-US" sz="1200" dirty="0">
                <a:solidFill>
                  <a:prstClr val="black">
                    <a:lumMod val="75000"/>
                    <a:lumOff val="25000"/>
                  </a:prstClr>
                </a:solidFill>
                <a:latin typeface="Calibri" panose="020F0502020204030204"/>
                <a:ea typeface="SimSun" panose="02010600030101010101" pitchFamily="2" charset="-122"/>
              </a:rPr>
              <a:t>的折线连接的情况就是在</a:t>
            </a:r>
            <a:r>
              <a:rPr lang="en-US" altLang="zh-CN" sz="1200" dirty="0">
                <a:solidFill>
                  <a:prstClr val="black">
                    <a:lumMod val="75000"/>
                    <a:lumOff val="25000"/>
                  </a:prstClr>
                </a:solidFill>
                <a:latin typeface="Calibri" panose="020F0502020204030204"/>
                <a:ea typeface="SimSun" panose="02010600030101010101" pitchFamily="2" charset="-122"/>
              </a:rPr>
              <a:t>0</a:t>
            </a:r>
            <a:r>
              <a:rPr lang="zh-CN" altLang="en-US" sz="1200" dirty="0">
                <a:solidFill>
                  <a:prstClr val="black">
                    <a:lumMod val="75000"/>
                    <a:lumOff val="25000"/>
                  </a:prstClr>
                </a:solidFill>
                <a:latin typeface="Calibri" panose="020F0502020204030204"/>
                <a:ea typeface="SimSun" panose="02010600030101010101" pitchFamily="2" charset="-122"/>
              </a:rPr>
              <a:t>点时刻逐渐开始下降，但是值得注意的是虽然是从</a:t>
            </a:r>
            <a:r>
              <a:rPr lang="en-US" altLang="zh-CN" sz="1200" dirty="0">
                <a:solidFill>
                  <a:prstClr val="black">
                    <a:lumMod val="75000"/>
                    <a:lumOff val="25000"/>
                  </a:prstClr>
                </a:solidFill>
                <a:latin typeface="Calibri" panose="020F0502020204030204"/>
                <a:ea typeface="SimSun" panose="02010600030101010101" pitchFamily="2" charset="-122"/>
              </a:rPr>
              <a:t>0</a:t>
            </a:r>
            <a:r>
              <a:rPr lang="zh-CN" altLang="en-US" sz="1200" dirty="0">
                <a:solidFill>
                  <a:prstClr val="black">
                    <a:lumMod val="75000"/>
                    <a:lumOff val="25000"/>
                  </a:prstClr>
                </a:solidFill>
                <a:latin typeface="Calibri" panose="020F0502020204030204"/>
                <a:ea typeface="SimSun" panose="02010600030101010101" pitchFamily="2" charset="-122"/>
              </a:rPr>
              <a:t>点逐渐下降，但是订单也是一直存在的，从早上</a:t>
            </a:r>
            <a:r>
              <a:rPr lang="en-US" altLang="zh-CN" sz="1200" dirty="0">
                <a:solidFill>
                  <a:prstClr val="black">
                    <a:lumMod val="75000"/>
                    <a:lumOff val="25000"/>
                  </a:prstClr>
                </a:solidFill>
                <a:latin typeface="Calibri" panose="020F0502020204030204"/>
                <a:ea typeface="SimSun" panose="02010600030101010101" pitchFamily="2" charset="-122"/>
              </a:rPr>
              <a:t>5</a:t>
            </a:r>
            <a:r>
              <a:rPr lang="zh-CN" altLang="en-US" sz="1200" dirty="0">
                <a:solidFill>
                  <a:prstClr val="black">
                    <a:lumMod val="75000"/>
                    <a:lumOff val="25000"/>
                  </a:prstClr>
                </a:solidFill>
                <a:latin typeface="Calibri" panose="020F0502020204030204"/>
                <a:ea typeface="SimSun" panose="02010600030101010101" pitchFamily="2" charset="-122"/>
              </a:rPr>
              <a:t>点有了缓慢的上升趋势，从早上</a:t>
            </a:r>
            <a:r>
              <a:rPr lang="en-US" altLang="zh-CN" sz="1200" dirty="0">
                <a:solidFill>
                  <a:prstClr val="black">
                    <a:lumMod val="75000"/>
                    <a:lumOff val="25000"/>
                  </a:prstClr>
                </a:solidFill>
                <a:latin typeface="Calibri" panose="020F0502020204030204"/>
                <a:ea typeface="SimSun" panose="02010600030101010101" pitchFamily="2" charset="-122"/>
              </a:rPr>
              <a:t>7</a:t>
            </a:r>
            <a:r>
              <a:rPr lang="zh-CN" altLang="en-US" sz="1200" dirty="0">
                <a:solidFill>
                  <a:prstClr val="black">
                    <a:lumMod val="75000"/>
                    <a:lumOff val="25000"/>
                  </a:prstClr>
                </a:solidFill>
                <a:latin typeface="Calibri" panose="020F0502020204030204"/>
                <a:ea typeface="SimSun" panose="02010600030101010101" pitchFamily="2" charset="-122"/>
              </a:rPr>
              <a:t>点开始，开始大幅度上升，订单总量上升速率在</a:t>
            </a:r>
            <a:r>
              <a:rPr lang="en-US" altLang="zh-CN" sz="1200" dirty="0">
                <a:solidFill>
                  <a:prstClr val="black">
                    <a:lumMod val="75000"/>
                    <a:lumOff val="25000"/>
                  </a:prstClr>
                </a:solidFill>
                <a:latin typeface="Calibri" panose="020F0502020204030204"/>
                <a:ea typeface="SimSun" panose="02010600030101010101" pitchFamily="2" charset="-122"/>
              </a:rPr>
              <a:t>7-8</a:t>
            </a:r>
            <a:r>
              <a:rPr lang="zh-CN" altLang="en-US" sz="1200" dirty="0">
                <a:solidFill>
                  <a:prstClr val="black">
                    <a:lumMod val="75000"/>
                    <a:lumOff val="25000"/>
                  </a:prstClr>
                </a:solidFill>
                <a:latin typeface="Calibri" panose="020F0502020204030204"/>
                <a:ea typeface="SimSun" panose="02010600030101010101" pitchFamily="2" charset="-122"/>
              </a:rPr>
              <a:t>点时刻直线上升最快，而到</a:t>
            </a:r>
            <a:r>
              <a:rPr lang="en-US" altLang="zh-CN" sz="1200" dirty="0">
                <a:solidFill>
                  <a:prstClr val="black">
                    <a:lumMod val="75000"/>
                    <a:lumOff val="25000"/>
                  </a:prstClr>
                </a:solidFill>
                <a:latin typeface="Calibri" panose="020F0502020204030204"/>
                <a:ea typeface="SimSun" panose="02010600030101010101" pitchFamily="2" charset="-122"/>
              </a:rPr>
              <a:t>9</a:t>
            </a:r>
            <a:r>
              <a:rPr lang="zh-CN" altLang="en-US" sz="1200" dirty="0">
                <a:solidFill>
                  <a:prstClr val="black">
                    <a:lumMod val="75000"/>
                    <a:lumOff val="25000"/>
                  </a:prstClr>
                </a:solidFill>
                <a:latin typeface="Calibri" panose="020F0502020204030204"/>
                <a:ea typeface="SimSun" panose="02010600030101010101" pitchFamily="2" charset="-122"/>
              </a:rPr>
              <a:t>点就是整个活动的顶峰时间，也是订单最多最需要注意的时间，在之后的时间还是缓慢的下降，</a:t>
            </a:r>
            <a:endParaRPr lang="zh-CN" altLang="en-US" sz="1200" dirty="0">
              <a:solidFill>
                <a:prstClr val="black">
                  <a:lumMod val="75000"/>
                  <a:lumOff val="25000"/>
                </a:prstClr>
              </a:solidFill>
              <a:latin typeface="Calibri" panose="020F0502020204030204"/>
              <a:ea typeface="SimSun" panose="02010600030101010101" pitchFamily="2" charset="-122"/>
            </a:endParaRPr>
          </a:p>
        </p:txBody>
      </p:sp>
      <p:sp>
        <p:nvSpPr>
          <p:cNvPr id="31" name="矩形 30"/>
          <p:cNvSpPr/>
          <p:nvPr/>
        </p:nvSpPr>
        <p:spPr>
          <a:xfrm>
            <a:off x="7675245" y="3729990"/>
            <a:ext cx="3267075" cy="2465070"/>
          </a:xfrm>
          <a:prstGeom prst="rect">
            <a:avLst/>
          </a:prstGeom>
        </p:spPr>
        <p:txBody>
          <a:bodyPr wrap="square" lIns="68570" tIns="34289" rIns="68570" bIns="34289">
            <a:spAutoFit/>
          </a:bodyPr>
          <a:p>
            <a:pPr indent="0" defTabSz="685800">
              <a:lnSpc>
                <a:spcPct val="130000"/>
              </a:lnSpc>
              <a:buClr>
                <a:prstClr val="white">
                  <a:lumMod val="65000"/>
                </a:prstClr>
              </a:buClr>
              <a:buFont typeface="Wingdings" panose="05000000000000000000" pitchFamily="2" charset="2"/>
              <a:buNone/>
            </a:pPr>
            <a:r>
              <a:rPr lang="zh-CN" altLang="en-US" sz="1200" dirty="0">
                <a:solidFill>
                  <a:prstClr val="black">
                    <a:lumMod val="75000"/>
                    <a:lumOff val="25000"/>
                  </a:prstClr>
                </a:solidFill>
                <a:latin typeface="Calibri" panose="020F0502020204030204"/>
                <a:ea typeface="SimSun" panose="02010600030101010101" pitchFamily="2" charset="-122"/>
              </a:rPr>
              <a:t>七夕节中两天可以看出，在</a:t>
            </a:r>
            <a:r>
              <a:rPr lang="en-US" altLang="zh-CN" sz="1200" dirty="0">
                <a:solidFill>
                  <a:prstClr val="black">
                    <a:lumMod val="75000"/>
                    <a:lumOff val="25000"/>
                  </a:prstClr>
                </a:solidFill>
                <a:latin typeface="Calibri" panose="020F0502020204030204"/>
                <a:ea typeface="SimSun" panose="02010600030101010101" pitchFamily="2" charset="-122"/>
              </a:rPr>
              <a:t>24</a:t>
            </a:r>
            <a:r>
              <a:rPr lang="zh-CN" altLang="en-US" sz="1200" dirty="0">
                <a:solidFill>
                  <a:prstClr val="black">
                    <a:lumMod val="75000"/>
                    <a:lumOff val="25000"/>
                  </a:prstClr>
                </a:solidFill>
                <a:latin typeface="Calibri" panose="020F0502020204030204"/>
                <a:ea typeface="SimSun" panose="02010600030101010101" pitchFamily="2" charset="-122"/>
              </a:rPr>
              <a:t>号开始，订单量也就已经开始增加了，所以情人节以及其他的节日前一天情况也尤为重要，而在早上</a:t>
            </a:r>
            <a:r>
              <a:rPr lang="en-US" altLang="zh-CN" sz="1200" dirty="0">
                <a:solidFill>
                  <a:prstClr val="black">
                    <a:lumMod val="75000"/>
                    <a:lumOff val="25000"/>
                  </a:prstClr>
                </a:solidFill>
                <a:latin typeface="Calibri" panose="020F0502020204030204"/>
                <a:ea typeface="SimSun" panose="02010600030101010101" pitchFamily="2" charset="-122"/>
              </a:rPr>
              <a:t>25</a:t>
            </a:r>
            <a:r>
              <a:rPr lang="zh-CN" altLang="en-US" sz="1200" dirty="0">
                <a:solidFill>
                  <a:prstClr val="black">
                    <a:lumMod val="75000"/>
                    <a:lumOff val="25000"/>
                  </a:prstClr>
                </a:solidFill>
                <a:latin typeface="Calibri" panose="020F0502020204030204"/>
                <a:ea typeface="SimSun" panose="02010600030101010101" pitchFamily="2" charset="-122"/>
              </a:rPr>
              <a:t>号</a:t>
            </a:r>
            <a:r>
              <a:rPr lang="en-US" altLang="zh-CN" sz="1200" dirty="0">
                <a:solidFill>
                  <a:prstClr val="black">
                    <a:lumMod val="75000"/>
                    <a:lumOff val="25000"/>
                  </a:prstClr>
                </a:solidFill>
                <a:latin typeface="Calibri" panose="020F0502020204030204"/>
                <a:ea typeface="SimSun" panose="02010600030101010101" pitchFamily="2" charset="-122"/>
              </a:rPr>
              <a:t>7</a:t>
            </a:r>
            <a:r>
              <a:rPr lang="zh-CN" altLang="en-US" sz="1200" dirty="0">
                <a:solidFill>
                  <a:prstClr val="black">
                    <a:lumMod val="75000"/>
                    <a:lumOff val="25000"/>
                  </a:prstClr>
                </a:solidFill>
                <a:latin typeface="Calibri" panose="020F0502020204030204"/>
                <a:ea typeface="SimSun" panose="02010600030101010101" pitchFamily="2" charset="-122"/>
              </a:rPr>
              <a:t>点开始是上升最快的时间，所以应当在七点之前就应该准备好迎接高峰的来临，同时也要告诉门店适当的提前备货，甚至是做好一部分成品等待迎接高峰，因为高峰处理不当，会产生恶性存储，因为高峰时期订单过多，一直处理高峰时期，而造成的后续事件订单全部向后推迟，从而加大了非遗订单率</a:t>
            </a:r>
            <a:endParaRPr lang="zh-CN" altLang="en-US" sz="1200" dirty="0">
              <a:solidFill>
                <a:prstClr val="black">
                  <a:lumMod val="75000"/>
                  <a:lumOff val="25000"/>
                </a:prstClr>
              </a:solidFill>
              <a:latin typeface="Calibri" panose="020F0502020204030204"/>
              <a:ea typeface="SimSun" panose="02010600030101010101" pitchFamily="2" charset="-122"/>
            </a:endParaRPr>
          </a:p>
        </p:txBody>
      </p:sp>
      <p:pic>
        <p:nvPicPr>
          <p:cNvPr id="6" name="图片 5" descr="下载"/>
          <p:cNvPicPr>
            <a:picLocks noChangeAspect="1"/>
          </p:cNvPicPr>
          <p:nvPr/>
        </p:nvPicPr>
        <p:blipFill>
          <a:blip r:embed="rId1"/>
          <a:stretch>
            <a:fillRect/>
          </a:stretch>
        </p:blipFill>
        <p:spPr>
          <a:xfrm>
            <a:off x="749300" y="2570480"/>
            <a:ext cx="3613150" cy="2408555"/>
          </a:xfrm>
          <a:prstGeom prst="rect">
            <a:avLst/>
          </a:prstGeom>
        </p:spPr>
      </p:pic>
      <p:pic>
        <p:nvPicPr>
          <p:cNvPr id="7" name="图片 6" descr="下载 (1)"/>
          <p:cNvPicPr>
            <a:picLocks noChangeAspect="1"/>
          </p:cNvPicPr>
          <p:nvPr/>
        </p:nvPicPr>
        <p:blipFill>
          <a:blip r:embed="rId2"/>
          <a:stretch>
            <a:fillRect/>
          </a:stretch>
        </p:blipFill>
        <p:spPr>
          <a:xfrm>
            <a:off x="4289425" y="218440"/>
            <a:ext cx="3613150" cy="23520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62635" y="421640"/>
            <a:ext cx="3142615" cy="521970"/>
          </a:xfrm>
          <a:prstGeom prst="rect">
            <a:avLst/>
          </a:prstGeom>
          <a:noFill/>
        </p:spPr>
        <p:txBody>
          <a:bodyPr wrap="square" rtlCol="0">
            <a:spAutoFit/>
          </a:bodyPr>
          <a:p>
            <a:r>
              <a:rPr lang="zh-CN" altLang="en-US" sz="2800" b="1" dirty="0">
                <a:solidFill>
                  <a:schemeClr val="bg1"/>
                </a:solidFill>
              </a:rPr>
              <a:t>节日时段均单价</a:t>
            </a:r>
            <a:endParaRPr lang="zh-CN" altLang="en-US" sz="2800" b="1" dirty="0">
              <a:solidFill>
                <a:schemeClr val="bg1"/>
              </a:solidFill>
            </a:endParaRPr>
          </a:p>
        </p:txBody>
      </p:sp>
      <p:sp>
        <p:nvSpPr>
          <p:cNvPr id="4" name="文本框 3"/>
          <p:cNvSpPr txBox="1"/>
          <p:nvPr/>
        </p:nvSpPr>
        <p:spPr>
          <a:xfrm>
            <a:off x="8602691" y="3743121"/>
            <a:ext cx="659130" cy="697865"/>
          </a:xfrm>
          <a:prstGeom prst="rect">
            <a:avLst/>
          </a:prstGeom>
          <a:noFill/>
        </p:spPr>
        <p:txBody>
          <a:bodyPr wrap="none" lIns="68570" tIns="34289" rIns="68570" bIns="34289" rtlCol="0">
            <a:spAutoFit/>
          </a:bodyPr>
          <a:p>
            <a:pPr defTabSz="685800"/>
            <a:r>
              <a:rPr lang="zh-CN" altLang="en-US" sz="4100" b="1" dirty="0">
                <a:solidFill>
                  <a:schemeClr val="tx2"/>
                </a:solidFill>
                <a:latin typeface="Calibri" panose="020F0502020204030204"/>
                <a:ea typeface="SimSun" panose="02010600030101010101" pitchFamily="2" charset="-122"/>
              </a:rPr>
              <a:t>总</a:t>
            </a:r>
            <a:endParaRPr lang="zh-CN" altLang="en-US" sz="4100" b="1" dirty="0">
              <a:solidFill>
                <a:schemeClr val="tx2"/>
              </a:solidFill>
              <a:latin typeface="Calibri" panose="020F0502020204030204"/>
              <a:ea typeface="SimSun" panose="02010600030101010101" pitchFamily="2" charset="-122"/>
            </a:endParaRPr>
          </a:p>
        </p:txBody>
      </p:sp>
      <p:sp>
        <p:nvSpPr>
          <p:cNvPr id="7" name="文本框 6"/>
          <p:cNvSpPr txBox="1"/>
          <p:nvPr/>
        </p:nvSpPr>
        <p:spPr>
          <a:xfrm>
            <a:off x="1324956" y="3743497"/>
            <a:ext cx="664210" cy="697865"/>
          </a:xfrm>
          <a:prstGeom prst="rect">
            <a:avLst/>
          </a:prstGeom>
          <a:noFill/>
        </p:spPr>
        <p:txBody>
          <a:bodyPr wrap="none" lIns="68570" tIns="34289" rIns="68570" bIns="34289" rtlCol="0">
            <a:spAutoFit/>
          </a:bodyPr>
          <a:p>
            <a:pPr defTabSz="685800"/>
            <a:r>
              <a:rPr lang="en-US" sz="4100" b="1" dirty="0">
                <a:solidFill>
                  <a:schemeClr val="accent4"/>
                </a:solidFill>
                <a:latin typeface="Calibri" panose="020F0502020204030204"/>
                <a:ea typeface="SimSun" panose="02010600030101010101" pitchFamily="2" charset="-122"/>
              </a:rPr>
              <a:t>24</a:t>
            </a:r>
            <a:endParaRPr lang="en-US" sz="4100" b="1" dirty="0">
              <a:solidFill>
                <a:schemeClr val="accent4"/>
              </a:solidFill>
              <a:latin typeface="Calibri" panose="020F0502020204030204"/>
              <a:ea typeface="SimSun" panose="02010600030101010101" pitchFamily="2" charset="-122"/>
            </a:endParaRPr>
          </a:p>
        </p:txBody>
      </p:sp>
      <p:sp>
        <p:nvSpPr>
          <p:cNvPr id="8" name="矩形 7"/>
          <p:cNvSpPr/>
          <p:nvPr/>
        </p:nvSpPr>
        <p:spPr>
          <a:xfrm>
            <a:off x="1400552" y="4440990"/>
            <a:ext cx="2734568" cy="1267460"/>
          </a:xfrm>
          <a:prstGeom prst="rect">
            <a:avLst/>
          </a:prstGeom>
        </p:spPr>
        <p:txBody>
          <a:bodyPr wrap="square" lIns="68570" tIns="34289" rIns="68570" bIns="34289">
            <a:spAutoFit/>
          </a:bodyPr>
          <a:p>
            <a:pPr indent="0" defTabSz="685800">
              <a:lnSpc>
                <a:spcPct val="130000"/>
              </a:lnSpc>
              <a:buClr>
                <a:prstClr val="white">
                  <a:lumMod val="65000"/>
                </a:prstClr>
              </a:buClr>
              <a:buFont typeface="Wingdings" panose="05000000000000000000" pitchFamily="2" charset="2"/>
              <a:buNone/>
            </a:pPr>
            <a:r>
              <a:rPr lang="en-US" altLang="zh-CN" sz="1000" dirty="0">
                <a:solidFill>
                  <a:prstClr val="black">
                    <a:lumMod val="85000"/>
                    <a:lumOff val="15000"/>
                  </a:prstClr>
                </a:solidFill>
                <a:latin typeface="Calibri" panose="020F0502020204030204"/>
                <a:ea typeface="SimSun" panose="02010600030101010101" pitchFamily="2" charset="-122"/>
              </a:rPr>
              <a:t>24</a:t>
            </a:r>
            <a:r>
              <a:rPr lang="zh-CN" altLang="en-US" sz="1000" dirty="0">
                <a:solidFill>
                  <a:prstClr val="black">
                    <a:lumMod val="85000"/>
                    <a:lumOff val="15000"/>
                  </a:prstClr>
                </a:solidFill>
                <a:latin typeface="Calibri" panose="020F0502020204030204"/>
                <a:ea typeface="SimSun" panose="02010600030101010101" pitchFamily="2" charset="-122"/>
              </a:rPr>
              <a:t>号全天的走势中，</a:t>
            </a:r>
            <a:r>
              <a:rPr lang="en-US" altLang="zh-CN" sz="1000" dirty="0">
                <a:solidFill>
                  <a:prstClr val="black">
                    <a:lumMod val="85000"/>
                    <a:lumOff val="15000"/>
                  </a:prstClr>
                </a:solidFill>
                <a:latin typeface="Calibri" panose="020F0502020204030204"/>
                <a:ea typeface="SimSun" panose="02010600030101010101" pitchFamily="2" charset="-122"/>
              </a:rPr>
              <a:t>1</a:t>
            </a:r>
            <a:r>
              <a:rPr lang="zh-CN" altLang="en-US" sz="1000" dirty="0">
                <a:solidFill>
                  <a:prstClr val="black">
                    <a:lumMod val="85000"/>
                    <a:lumOff val="15000"/>
                  </a:prstClr>
                </a:solidFill>
                <a:latin typeface="Calibri" panose="020F0502020204030204"/>
                <a:ea typeface="SimSun" panose="02010600030101010101" pitchFamily="2" charset="-122"/>
              </a:rPr>
              <a:t>点到早上时间有着很大的波动，可能涉及部分大额订单，但是订单量并不是很庞大，方差波动也是较高，并不会给主体订单情况带来很大的波动。从</a:t>
            </a:r>
            <a:r>
              <a:rPr lang="en-US" altLang="zh-CN" sz="1000" dirty="0">
                <a:solidFill>
                  <a:prstClr val="black">
                    <a:lumMod val="85000"/>
                    <a:lumOff val="15000"/>
                  </a:prstClr>
                </a:solidFill>
                <a:latin typeface="Calibri" panose="020F0502020204030204"/>
                <a:ea typeface="SimSun" panose="02010600030101010101" pitchFamily="2" charset="-122"/>
              </a:rPr>
              <a:t>7</a:t>
            </a:r>
            <a:r>
              <a:rPr lang="zh-CN" altLang="en-US" sz="1000" dirty="0">
                <a:solidFill>
                  <a:prstClr val="black">
                    <a:lumMod val="85000"/>
                    <a:lumOff val="15000"/>
                  </a:prstClr>
                </a:solidFill>
                <a:latin typeface="Calibri" panose="020F0502020204030204"/>
                <a:ea typeface="SimSun" panose="02010600030101010101" pitchFamily="2" charset="-122"/>
              </a:rPr>
              <a:t>点开始，均单价是会有波动，但是幅度不大，价格也一直稳定在</a:t>
            </a:r>
            <a:r>
              <a:rPr lang="en-US" altLang="zh-CN" sz="1000" dirty="0">
                <a:solidFill>
                  <a:prstClr val="black">
                    <a:lumMod val="85000"/>
                    <a:lumOff val="15000"/>
                  </a:prstClr>
                </a:solidFill>
                <a:latin typeface="Calibri" panose="020F0502020204030204"/>
                <a:ea typeface="SimSun" panose="02010600030101010101" pitchFamily="2" charset="-122"/>
              </a:rPr>
              <a:t>160-190</a:t>
            </a:r>
            <a:r>
              <a:rPr lang="zh-CN" altLang="en-US" sz="1000" dirty="0">
                <a:solidFill>
                  <a:prstClr val="black">
                    <a:lumMod val="85000"/>
                    <a:lumOff val="15000"/>
                  </a:prstClr>
                </a:solidFill>
                <a:latin typeface="Calibri" panose="020F0502020204030204"/>
                <a:ea typeface="SimSun" panose="02010600030101010101" pitchFamily="2" charset="-122"/>
              </a:rPr>
              <a:t>之间。</a:t>
            </a:r>
            <a:endParaRPr lang="zh-CN" altLang="en-US" sz="1000" dirty="0">
              <a:solidFill>
                <a:prstClr val="black">
                  <a:lumMod val="85000"/>
                  <a:lumOff val="15000"/>
                </a:prstClr>
              </a:solidFill>
              <a:latin typeface="Calibri" panose="020F0502020204030204"/>
              <a:ea typeface="SimSun" panose="02010600030101010101" pitchFamily="2" charset="-122"/>
            </a:endParaRPr>
          </a:p>
        </p:txBody>
      </p:sp>
      <p:sp>
        <p:nvSpPr>
          <p:cNvPr id="9" name="矩形 8"/>
          <p:cNvSpPr/>
          <p:nvPr/>
        </p:nvSpPr>
        <p:spPr>
          <a:xfrm>
            <a:off x="1860550" y="3938905"/>
            <a:ext cx="1643380" cy="306705"/>
          </a:xfrm>
          <a:prstGeom prst="rect">
            <a:avLst/>
          </a:prstGeom>
        </p:spPr>
        <p:txBody>
          <a:bodyPr wrap="square" lIns="68570" tIns="34289" rIns="68570" bIns="34289">
            <a:spAutoFit/>
          </a:bodyPr>
          <a:p>
            <a:pPr marL="257175" indent="-257175" defTabSz="685800">
              <a:lnSpc>
                <a:spcPct val="130000"/>
              </a:lnSpc>
              <a:buClr>
                <a:prstClr val="white">
                  <a:lumMod val="65000"/>
                </a:prstClr>
              </a:buClr>
              <a:buFont typeface="Wingdings" panose="05000000000000000000" pitchFamily="2" charset="2"/>
              <a:buChar char="l"/>
            </a:pPr>
            <a:r>
              <a:rPr lang="zh-CN" altLang="en-US" sz="1200" dirty="0">
                <a:solidFill>
                  <a:prstClr val="black">
                    <a:lumMod val="85000"/>
                    <a:lumOff val="15000"/>
                  </a:prstClr>
                </a:solidFill>
                <a:latin typeface="Calibri" panose="020F0502020204030204"/>
                <a:ea typeface="SimSun" panose="02010600030101010101" pitchFamily="2" charset="-122"/>
              </a:rPr>
              <a:t>均订单价走势图</a:t>
            </a:r>
            <a:endParaRPr lang="zh-CN" altLang="en-US" sz="1200" dirty="0">
              <a:solidFill>
                <a:prstClr val="black">
                  <a:lumMod val="85000"/>
                  <a:lumOff val="15000"/>
                </a:prstClr>
              </a:solidFill>
              <a:latin typeface="Calibri" panose="020F0502020204030204"/>
              <a:ea typeface="SimSun" panose="02010600030101010101" pitchFamily="2" charset="-122"/>
            </a:endParaRPr>
          </a:p>
        </p:txBody>
      </p:sp>
      <p:sp>
        <p:nvSpPr>
          <p:cNvPr id="10" name="文本框 9"/>
          <p:cNvSpPr txBox="1"/>
          <p:nvPr/>
        </p:nvSpPr>
        <p:spPr>
          <a:xfrm>
            <a:off x="5284181" y="3743497"/>
            <a:ext cx="664210" cy="697865"/>
          </a:xfrm>
          <a:prstGeom prst="rect">
            <a:avLst/>
          </a:prstGeom>
          <a:noFill/>
        </p:spPr>
        <p:txBody>
          <a:bodyPr wrap="none" lIns="68570" tIns="34289" rIns="68570" bIns="34289" rtlCol="0">
            <a:spAutoFit/>
          </a:bodyPr>
          <a:p>
            <a:pPr defTabSz="685800"/>
            <a:r>
              <a:rPr lang="en-US" sz="4100" b="1" dirty="0">
                <a:solidFill>
                  <a:srgbClr val="FF0000"/>
                </a:solidFill>
                <a:latin typeface="Calibri" panose="020F0502020204030204"/>
                <a:ea typeface="SimSun" panose="02010600030101010101" pitchFamily="2" charset="-122"/>
              </a:rPr>
              <a:t>25</a:t>
            </a:r>
            <a:endParaRPr lang="en-US" sz="4100" b="1" dirty="0">
              <a:solidFill>
                <a:srgbClr val="FF0000"/>
              </a:solidFill>
              <a:latin typeface="Calibri" panose="020F0502020204030204"/>
              <a:ea typeface="SimSun" panose="02010600030101010101" pitchFamily="2" charset="-122"/>
            </a:endParaRPr>
          </a:p>
        </p:txBody>
      </p:sp>
      <p:sp>
        <p:nvSpPr>
          <p:cNvPr id="11" name="矩形 10"/>
          <p:cNvSpPr/>
          <p:nvPr/>
        </p:nvSpPr>
        <p:spPr>
          <a:xfrm>
            <a:off x="5819775" y="3938905"/>
            <a:ext cx="1643380" cy="306705"/>
          </a:xfrm>
          <a:prstGeom prst="rect">
            <a:avLst/>
          </a:prstGeom>
        </p:spPr>
        <p:txBody>
          <a:bodyPr wrap="square" lIns="68570" tIns="34289" rIns="68570" bIns="34289">
            <a:spAutoFit/>
          </a:bodyPr>
          <a:p>
            <a:pPr marL="257175" indent="-257175" defTabSz="685800">
              <a:lnSpc>
                <a:spcPct val="130000"/>
              </a:lnSpc>
              <a:buClr>
                <a:prstClr val="white">
                  <a:lumMod val="65000"/>
                </a:prstClr>
              </a:buClr>
              <a:buFont typeface="Wingdings" panose="05000000000000000000" pitchFamily="2" charset="2"/>
              <a:buChar char="l"/>
            </a:pPr>
            <a:r>
              <a:rPr lang="zh-CN" altLang="en-US" sz="1200" dirty="0">
                <a:solidFill>
                  <a:prstClr val="black">
                    <a:lumMod val="85000"/>
                    <a:lumOff val="15000"/>
                  </a:prstClr>
                </a:solidFill>
                <a:latin typeface="Calibri" panose="020F0502020204030204"/>
                <a:ea typeface="SimSun" panose="02010600030101010101" pitchFamily="2" charset="-122"/>
              </a:rPr>
              <a:t>均订单价走势图</a:t>
            </a:r>
            <a:endParaRPr lang="zh-CN" altLang="en-US" sz="1200" dirty="0">
              <a:solidFill>
                <a:prstClr val="black">
                  <a:lumMod val="85000"/>
                  <a:lumOff val="15000"/>
                </a:prstClr>
              </a:solidFill>
              <a:latin typeface="Calibri" panose="020F0502020204030204"/>
              <a:ea typeface="SimSun" panose="02010600030101010101" pitchFamily="2" charset="-122"/>
            </a:endParaRPr>
          </a:p>
        </p:txBody>
      </p:sp>
      <p:sp>
        <p:nvSpPr>
          <p:cNvPr id="12" name="矩形 11"/>
          <p:cNvSpPr/>
          <p:nvPr/>
        </p:nvSpPr>
        <p:spPr>
          <a:xfrm>
            <a:off x="9135110" y="3939540"/>
            <a:ext cx="2000885" cy="306705"/>
          </a:xfrm>
          <a:prstGeom prst="rect">
            <a:avLst/>
          </a:prstGeom>
        </p:spPr>
        <p:txBody>
          <a:bodyPr wrap="square" lIns="68570" tIns="34289" rIns="68570" bIns="34289">
            <a:spAutoFit/>
          </a:bodyPr>
          <a:p>
            <a:pPr marL="257175" indent="-257175" defTabSz="685800">
              <a:lnSpc>
                <a:spcPct val="130000"/>
              </a:lnSpc>
              <a:buClr>
                <a:prstClr val="white">
                  <a:lumMod val="65000"/>
                </a:prstClr>
              </a:buClr>
              <a:buFont typeface="Wingdings" panose="05000000000000000000" pitchFamily="2" charset="2"/>
              <a:buChar char="l"/>
            </a:pPr>
            <a:r>
              <a:rPr lang="zh-CN" altLang="en-US" sz="1200" dirty="0">
                <a:solidFill>
                  <a:prstClr val="black">
                    <a:lumMod val="85000"/>
                    <a:lumOff val="15000"/>
                  </a:prstClr>
                </a:solidFill>
                <a:latin typeface="Calibri" panose="020F0502020204030204"/>
                <a:ea typeface="SimSun" panose="02010600030101010101" pitchFamily="2" charset="-122"/>
              </a:rPr>
              <a:t>均订单价走势图</a:t>
            </a:r>
            <a:endParaRPr lang="zh-CN" altLang="en-US" sz="1200" dirty="0">
              <a:solidFill>
                <a:prstClr val="black">
                  <a:lumMod val="85000"/>
                  <a:lumOff val="15000"/>
                </a:prstClr>
              </a:solidFill>
              <a:latin typeface="Calibri" panose="020F0502020204030204"/>
              <a:ea typeface="SimSun" panose="02010600030101010101" pitchFamily="2" charset="-122"/>
            </a:endParaRPr>
          </a:p>
        </p:txBody>
      </p:sp>
      <p:sp>
        <p:nvSpPr>
          <p:cNvPr id="13" name="矩形 12"/>
          <p:cNvSpPr/>
          <p:nvPr/>
        </p:nvSpPr>
        <p:spPr>
          <a:xfrm>
            <a:off x="4956552" y="4440990"/>
            <a:ext cx="2734568" cy="1267460"/>
          </a:xfrm>
          <a:prstGeom prst="rect">
            <a:avLst/>
          </a:prstGeom>
        </p:spPr>
        <p:txBody>
          <a:bodyPr wrap="square" lIns="68570" tIns="34289" rIns="68570" bIns="34289">
            <a:spAutoFit/>
          </a:bodyPr>
          <a:p>
            <a:pPr indent="0" defTabSz="685800">
              <a:lnSpc>
                <a:spcPct val="130000"/>
              </a:lnSpc>
              <a:buClr>
                <a:prstClr val="white">
                  <a:lumMod val="65000"/>
                </a:prstClr>
              </a:buClr>
              <a:buFont typeface="Wingdings" panose="05000000000000000000" pitchFamily="2" charset="2"/>
              <a:buNone/>
            </a:pPr>
            <a:r>
              <a:rPr lang="zh-CN" altLang="en-US" sz="1000" dirty="0">
                <a:solidFill>
                  <a:prstClr val="black">
                    <a:lumMod val="85000"/>
                    <a:lumOff val="15000"/>
                  </a:prstClr>
                </a:solidFill>
                <a:latin typeface="Calibri" panose="020F0502020204030204"/>
                <a:ea typeface="SimSun" panose="02010600030101010101" pitchFamily="2" charset="-122"/>
              </a:rPr>
              <a:t>总体价格区间还是持续在</a:t>
            </a:r>
            <a:r>
              <a:rPr lang="en-US" altLang="zh-CN" sz="1000" dirty="0">
                <a:solidFill>
                  <a:prstClr val="black">
                    <a:lumMod val="85000"/>
                    <a:lumOff val="15000"/>
                  </a:prstClr>
                </a:solidFill>
                <a:latin typeface="Calibri" panose="020F0502020204030204"/>
                <a:ea typeface="SimSun" panose="02010600030101010101" pitchFamily="2" charset="-122"/>
              </a:rPr>
              <a:t>170-180</a:t>
            </a:r>
            <a:r>
              <a:rPr lang="zh-CN" altLang="en-US" sz="1000" dirty="0">
                <a:solidFill>
                  <a:prstClr val="black">
                    <a:lumMod val="85000"/>
                    <a:lumOff val="15000"/>
                  </a:prstClr>
                </a:solidFill>
                <a:latin typeface="Calibri" panose="020F0502020204030204"/>
                <a:ea typeface="SimSun" panose="02010600030101010101" pitchFamily="2" charset="-122"/>
              </a:rPr>
              <a:t>中，稳定情况非常好，并且部分时间订单超越</a:t>
            </a:r>
            <a:r>
              <a:rPr lang="en-US" altLang="zh-CN" sz="1000" dirty="0">
                <a:solidFill>
                  <a:prstClr val="black">
                    <a:lumMod val="85000"/>
                    <a:lumOff val="15000"/>
                  </a:prstClr>
                </a:solidFill>
                <a:latin typeface="Calibri" panose="020F0502020204030204"/>
                <a:ea typeface="SimSun" panose="02010600030101010101" pitchFamily="2" charset="-122"/>
              </a:rPr>
              <a:t>180</a:t>
            </a:r>
            <a:r>
              <a:rPr lang="zh-CN" altLang="en-US" sz="1000" dirty="0">
                <a:solidFill>
                  <a:prstClr val="black">
                    <a:lumMod val="85000"/>
                    <a:lumOff val="15000"/>
                  </a:prstClr>
                </a:solidFill>
                <a:latin typeface="Calibri" panose="020F0502020204030204"/>
                <a:ea typeface="SimSun" panose="02010600030101010101" pitchFamily="2" charset="-122"/>
              </a:rPr>
              <a:t>的临界值，在门店订单量过程中，有很多门店花材售罄只能关店，针对不同门店可以适当提高价格，能提高到</a:t>
            </a:r>
            <a:r>
              <a:rPr lang="en-US" altLang="zh-CN" sz="1000" dirty="0">
                <a:solidFill>
                  <a:prstClr val="black">
                    <a:lumMod val="85000"/>
                    <a:lumOff val="15000"/>
                  </a:prstClr>
                </a:solidFill>
                <a:latin typeface="Calibri" panose="020F0502020204030204"/>
                <a:ea typeface="SimSun" panose="02010600030101010101" pitchFamily="2" charset="-122"/>
              </a:rPr>
              <a:t>190-220</a:t>
            </a:r>
            <a:r>
              <a:rPr lang="zh-CN" altLang="en-US" sz="1000" dirty="0">
                <a:solidFill>
                  <a:prstClr val="black">
                    <a:lumMod val="85000"/>
                    <a:lumOff val="15000"/>
                  </a:prstClr>
                </a:solidFill>
                <a:latin typeface="Calibri" panose="020F0502020204030204"/>
                <a:ea typeface="SimSun" panose="02010600030101010101" pitchFamily="2" charset="-122"/>
              </a:rPr>
              <a:t>之间，针对不同门店有不同的调节方式。</a:t>
            </a:r>
            <a:endParaRPr lang="zh-CN" altLang="en-US" sz="1000" dirty="0">
              <a:solidFill>
                <a:prstClr val="black">
                  <a:lumMod val="85000"/>
                  <a:lumOff val="15000"/>
                </a:prstClr>
              </a:solidFill>
              <a:latin typeface="Calibri" panose="020F0502020204030204"/>
              <a:ea typeface="SimSun" panose="02010600030101010101" pitchFamily="2" charset="-122"/>
            </a:endParaRPr>
          </a:p>
        </p:txBody>
      </p:sp>
      <p:sp>
        <p:nvSpPr>
          <p:cNvPr id="15" name="矩形 14"/>
          <p:cNvSpPr/>
          <p:nvPr/>
        </p:nvSpPr>
        <p:spPr>
          <a:xfrm>
            <a:off x="8589387" y="4440990"/>
            <a:ext cx="2734568" cy="667385"/>
          </a:xfrm>
          <a:prstGeom prst="rect">
            <a:avLst/>
          </a:prstGeom>
        </p:spPr>
        <p:txBody>
          <a:bodyPr wrap="square" lIns="68570" tIns="34289" rIns="68570" bIns="34289">
            <a:spAutoFit/>
          </a:bodyPr>
          <a:p>
            <a:pPr indent="0" defTabSz="685800">
              <a:lnSpc>
                <a:spcPct val="130000"/>
              </a:lnSpc>
              <a:buClr>
                <a:prstClr val="white">
                  <a:lumMod val="65000"/>
                </a:prstClr>
              </a:buClr>
              <a:buFont typeface="Wingdings" panose="05000000000000000000" pitchFamily="2" charset="2"/>
              <a:buNone/>
            </a:pPr>
            <a:r>
              <a:rPr lang="zh-CN" altLang="en-US" sz="1000" dirty="0">
                <a:solidFill>
                  <a:prstClr val="black">
                    <a:lumMod val="85000"/>
                    <a:lumOff val="15000"/>
                  </a:prstClr>
                </a:solidFill>
                <a:latin typeface="Calibri" panose="020F0502020204030204"/>
                <a:ea typeface="SimSun" panose="02010600030101010101" pitchFamily="2" charset="-122"/>
              </a:rPr>
              <a:t>订单的总走势图中可以看出，上午</a:t>
            </a:r>
            <a:r>
              <a:rPr lang="en-US" altLang="zh-CN" sz="1000" dirty="0">
                <a:solidFill>
                  <a:prstClr val="black">
                    <a:lumMod val="85000"/>
                    <a:lumOff val="15000"/>
                  </a:prstClr>
                </a:solidFill>
                <a:latin typeface="Calibri" panose="020F0502020204030204"/>
                <a:ea typeface="SimSun" panose="02010600030101010101" pitchFamily="2" charset="-122"/>
              </a:rPr>
              <a:t>9-11</a:t>
            </a:r>
            <a:r>
              <a:rPr lang="zh-CN" altLang="en-US" sz="1000" dirty="0">
                <a:solidFill>
                  <a:prstClr val="black">
                    <a:lumMod val="85000"/>
                    <a:lumOff val="15000"/>
                  </a:prstClr>
                </a:solidFill>
                <a:latin typeface="Calibri" panose="020F0502020204030204"/>
                <a:ea typeface="SimSun" panose="02010600030101010101" pitchFamily="2" charset="-122"/>
              </a:rPr>
              <a:t>时的时候价格逐渐下降，而</a:t>
            </a:r>
            <a:r>
              <a:rPr lang="en-US" altLang="zh-CN" sz="1000" dirty="0">
                <a:solidFill>
                  <a:prstClr val="black">
                    <a:lumMod val="85000"/>
                    <a:lumOff val="15000"/>
                  </a:prstClr>
                </a:solidFill>
                <a:latin typeface="Calibri" panose="020F0502020204030204"/>
                <a:ea typeface="SimSun" panose="02010600030101010101" pitchFamily="2" charset="-122"/>
              </a:rPr>
              <a:t>9</a:t>
            </a:r>
            <a:r>
              <a:rPr lang="zh-CN" altLang="en-US" sz="1000" dirty="0">
                <a:solidFill>
                  <a:prstClr val="black">
                    <a:lumMod val="85000"/>
                    <a:lumOff val="15000"/>
                  </a:prstClr>
                </a:solidFill>
                <a:latin typeface="Calibri" panose="020F0502020204030204"/>
                <a:ea typeface="SimSun" panose="02010600030101010101" pitchFamily="2" charset="-122"/>
              </a:rPr>
              <a:t>点是订单流量顶峰时刻，最好确保价格的区间。</a:t>
            </a:r>
            <a:endParaRPr lang="zh-CN" altLang="en-US" sz="1000" dirty="0">
              <a:solidFill>
                <a:prstClr val="black">
                  <a:lumMod val="85000"/>
                  <a:lumOff val="15000"/>
                </a:prstClr>
              </a:solidFill>
              <a:latin typeface="Calibri" panose="020F0502020204030204"/>
              <a:ea typeface="SimSun" panose="02010600030101010101" pitchFamily="2" charset="-122"/>
            </a:endParaRPr>
          </a:p>
        </p:txBody>
      </p:sp>
      <p:pic>
        <p:nvPicPr>
          <p:cNvPr id="16" name="图片 15" descr="下载 (2)"/>
          <p:cNvPicPr>
            <a:picLocks noChangeAspect="1"/>
          </p:cNvPicPr>
          <p:nvPr/>
        </p:nvPicPr>
        <p:blipFill>
          <a:blip r:embed="rId1"/>
          <a:stretch>
            <a:fillRect/>
          </a:stretch>
        </p:blipFill>
        <p:spPr>
          <a:xfrm>
            <a:off x="1189355" y="1654810"/>
            <a:ext cx="3157855" cy="2088515"/>
          </a:xfrm>
          <a:prstGeom prst="rect">
            <a:avLst/>
          </a:prstGeom>
        </p:spPr>
      </p:pic>
      <p:pic>
        <p:nvPicPr>
          <p:cNvPr id="18" name="图片 17" descr="下载 (3)"/>
          <p:cNvPicPr>
            <a:picLocks noChangeAspect="1"/>
          </p:cNvPicPr>
          <p:nvPr/>
        </p:nvPicPr>
        <p:blipFill>
          <a:blip r:embed="rId2"/>
          <a:stretch>
            <a:fillRect/>
          </a:stretch>
        </p:blipFill>
        <p:spPr>
          <a:xfrm>
            <a:off x="4728210" y="1632585"/>
            <a:ext cx="3191510" cy="2110740"/>
          </a:xfrm>
          <a:prstGeom prst="rect">
            <a:avLst/>
          </a:prstGeom>
        </p:spPr>
      </p:pic>
      <p:pic>
        <p:nvPicPr>
          <p:cNvPr id="19" name="图片 18" descr="下载 (4)"/>
          <p:cNvPicPr>
            <a:picLocks noChangeAspect="1"/>
          </p:cNvPicPr>
          <p:nvPr/>
        </p:nvPicPr>
        <p:blipFill>
          <a:blip r:embed="rId3"/>
          <a:stretch>
            <a:fillRect/>
          </a:stretch>
        </p:blipFill>
        <p:spPr>
          <a:xfrm>
            <a:off x="8363585" y="1610360"/>
            <a:ext cx="3185795" cy="21329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alibri">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2604</Words>
  <Application>WPS 演示</Application>
  <PresentationFormat>自定义</PresentationFormat>
  <Paragraphs>270</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Batang</vt:lpstr>
      <vt:lpstr>Calibri</vt:lpstr>
      <vt:lpstr>SimHei</vt:lpstr>
      <vt:lpstr>Calibri</vt:lpstr>
      <vt:lpstr>Microsoft YaHei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Administrator</cp:lastModifiedBy>
  <cp:revision>38</cp:revision>
  <dcterms:created xsi:type="dcterms:W3CDTF">2015-10-15T04:54:00Z</dcterms:created>
  <dcterms:modified xsi:type="dcterms:W3CDTF">2020-09-07T06:23:33Z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