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0" r:id="rId7"/>
    <p:sldId id="262" r:id="rId8"/>
    <p:sldId id="265" r:id="rId9"/>
    <p:sldId id="268" r:id="rId10"/>
    <p:sldId id="271" r:id="rId11"/>
    <p:sldId id="273"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0E3"/>
    <a:srgbClr val="B0A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4660"/>
  </p:normalViewPr>
  <p:slideViewPr>
    <p:cSldViewPr snapToGrid="0">
      <p:cViewPr varScale="1">
        <p:scale>
          <a:sx n="101" d="100"/>
          <a:sy n="101" d="100"/>
        </p:scale>
        <p:origin x="-720" y="-84"/>
      </p:cViewPr>
      <p:guideLst>
        <p:guide orient="horz" pos="2208"/>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5" Type="http://schemas.microsoft.com/office/2011/relationships/chartColorStyle" Target="colors3.xml"/><Relationship Id="rId4" Type="http://schemas.microsoft.com/office/2011/relationships/chartStyle" Target="style3.xml"/><Relationship Id="rId3" Type="http://schemas.openxmlformats.org/officeDocument/2006/relationships/image" Target="../media/image6.png"/><Relationship Id="rId2" Type="http://schemas.openxmlformats.org/officeDocument/2006/relationships/themeOverride" Target="../theme/themeOverride1.xml"/><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24037;&#20316;&#31807;1"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问题订单</a:t>
            </a:r>
          </a:p>
        </c:rich>
      </c:tx>
      <c:layout/>
      <c:overlay val="0"/>
      <c:spPr>
        <a:noFill/>
        <a:ln>
          <a:noFill/>
        </a:ln>
        <a:effectLst/>
      </c:spPr>
    </c:title>
    <c:autoTitleDeleted val="0"/>
    <c:plotArea>
      <c:layout/>
      <c:doughnut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gradFill>
                <a:gsLst>
                  <a:gs pos="0">
                    <a:srgbClr val="7B32B2"/>
                  </a:gs>
                  <a:gs pos="100000">
                    <a:srgbClr val="401A5D"/>
                  </a:gs>
                </a:gsLst>
                <a:lin scaled="0"/>
              </a:gradFill>
              <a:ln w="19050">
                <a:solidFill>
                  <a:schemeClr val="lt1"/>
                </a:solidFill>
              </a:ln>
              <a:effectLst/>
            </c:spPr>
          </c:dPt>
          <c:dPt>
            <c:idx val="3"/>
            <c:bubble3D val="0"/>
            <c:spPr>
              <a:gradFill>
                <a:gsLst>
                  <a:gs pos="0">
                    <a:srgbClr val="FE4444"/>
                  </a:gs>
                  <a:gs pos="100000">
                    <a:srgbClr val="832B2B"/>
                  </a:gs>
                </a:gsLst>
                <a:lin ang="5400000" scaled="0"/>
              </a:gradFill>
              <a:ln w="19050">
                <a:solidFill>
                  <a:schemeClr val="lt1"/>
                </a:solidFill>
              </a:ln>
              <a:effectLst/>
            </c:spPr>
          </c:dPt>
          <c:dPt>
            <c:idx val="4"/>
            <c:bubble3D val="0"/>
            <c:spPr>
              <a:solidFill>
                <a:srgbClr val="FFFF00"/>
              </a:solidFill>
              <a:ln w="19050">
                <a:solidFill>
                  <a:srgbClr val="FFFF00"/>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delete val="1"/>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29</c:v>
                </c:pt>
                <c:pt idx="1">
                  <c:v>1431</c:v>
                </c:pt>
                <c:pt idx="2">
                  <c:v>65</c:v>
                </c:pt>
                <c:pt idx="3">
                  <c:v>157</c:v>
                </c:pt>
                <c:pt idx="4">
                  <c:v>447</c:v>
                </c:pt>
                <c:pt idx="5">
                  <c:v>1036</c:v>
                </c:pt>
                <c:pt idx="6">
                  <c:v>2921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问题取消单</a:t>
            </a:r>
          </a:p>
        </c:rich>
      </c:tx>
      <c:layout/>
      <c:overlay val="0"/>
      <c:spPr>
        <a:noFill/>
        <a:ln>
          <a:noFill/>
        </a:ln>
        <a:effectLst/>
      </c:spPr>
    </c:title>
    <c:autoTitleDeleted val="0"/>
    <c:plotArea>
      <c:layout/>
      <c:pieChart>
        <c:varyColors val="1"/>
        <c:ser>
          <c:idx val="0"/>
          <c:order val="0"/>
          <c:spPr/>
          <c:explosion val="0"/>
          <c:dPt>
            <c:idx val="0"/>
            <c:bubble3D val="0"/>
            <c:spPr>
              <a:gradFill>
                <a:gsLst>
                  <a:gs pos="0">
                    <a:srgbClr val="7B32B2"/>
                  </a:gs>
                  <a:gs pos="100000">
                    <a:srgbClr val="401A5D"/>
                  </a:gs>
                </a:gsLst>
                <a:lin scaled="0"/>
              </a:gra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gradFill>
                <a:gsLst>
                  <a:gs pos="0">
                    <a:srgbClr val="007BD3"/>
                  </a:gs>
                  <a:gs pos="100000">
                    <a:srgbClr val="034373"/>
                  </a:gs>
                </a:gsLst>
                <a:lin scaled="0"/>
              </a:gradFill>
              <a:ln w="19050">
                <a:solidFill>
                  <a:schemeClr val="lt1"/>
                </a:solidFill>
              </a:ln>
              <a:effectLst/>
            </c:spPr>
          </c:dPt>
          <c:dPt>
            <c:idx val="5"/>
            <c:bubble3D val="0"/>
            <c:spPr>
              <a:gradFill>
                <a:gsLst>
                  <a:gs pos="0">
                    <a:srgbClr val="9EE256"/>
                  </a:gs>
                  <a:gs pos="100000">
                    <a:srgbClr val="52762D"/>
                  </a:gs>
                </a:gsLst>
                <a:lin scaled="0"/>
              </a:gradFill>
              <a:ln w="19050">
                <a:solidFill>
                  <a:schemeClr val="lt1"/>
                </a:solidFill>
              </a:ln>
              <a:effectLst/>
            </c:spPr>
          </c:dPt>
          <c:dPt>
            <c:idx val="6"/>
            <c:bubble3D val="0"/>
            <c:explosion val="0"/>
            <c:spPr>
              <a:gradFill>
                <a:gsLst>
                  <a:gs pos="0">
                    <a:srgbClr val="FE4444"/>
                  </a:gs>
                  <a:gs pos="100000">
                    <a:srgbClr val="832B2B"/>
                  </a:gs>
                </a:gsLst>
                <a:lin scaled="0"/>
              </a:gradFill>
              <a:ln w="19050">
                <a:solidFill>
                  <a:schemeClr val="lt1"/>
                </a:solidFill>
              </a:ln>
              <a:effectLst/>
            </c:spPr>
          </c:dPt>
          <c:dLbls>
            <c:delete val="1"/>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27</c:v>
                </c:pt>
                <c:pt idx="1">
                  <c:v>8</c:v>
                </c:pt>
                <c:pt idx="2">
                  <c:v>62</c:v>
                </c:pt>
                <c:pt idx="3">
                  <c:v>157</c:v>
                </c:pt>
                <c:pt idx="4">
                  <c:v>451</c:v>
                </c:pt>
                <c:pt idx="5">
                  <c:v>1038</c:v>
                </c:pt>
                <c:pt idx="6">
                  <c:v>432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137107965584"/>
          <c:y val="0.347292128045098"/>
          <c:w val="0.778240355259506"/>
          <c:h val="0.56452587074693"/>
        </c:manualLayout>
      </c:layout>
      <c:pieChart>
        <c:varyColors val="1"/>
        <c:ser>
          <c:idx val="0"/>
          <c:order val="0"/>
          <c:spPr>
            <a:solidFill>
              <a:srgbClr val="1E2223"/>
            </a:solidFill>
            <a:ln w="19050" cap="rnd" cmpd="sng">
              <a:solidFill>
                <a:schemeClr val="tx1">
                  <a:lumMod val="65000"/>
                  <a:lumOff val="35000"/>
                </a:schemeClr>
              </a:solidFill>
              <a:prstDash val="solid"/>
              <a:round/>
            </a:ln>
            <a:effectLst/>
          </c:spPr>
          <c:explosion val="0"/>
          <c:dPt>
            <c:idx val="0"/>
            <c:bubble3D val="0"/>
            <c:spPr>
              <a:solidFill>
                <a:srgbClr val="FFD588"/>
              </a:solidFill>
              <a:ln w="19050" cap="rnd" cmpd="sng">
                <a:solidFill>
                  <a:schemeClr val="tx1">
                    <a:lumMod val="65000"/>
                    <a:lumOff val="35000"/>
                  </a:schemeClr>
                </a:solidFill>
                <a:prstDash val="solid"/>
                <a:round/>
              </a:ln>
              <a:effectLst/>
            </c:spPr>
          </c:dPt>
          <c:dPt>
            <c:idx val="1"/>
            <c:bubble3D val="0"/>
            <c:spPr>
              <a:solidFill>
                <a:srgbClr val="00CCD5"/>
              </a:solidFill>
              <a:ln w="19050" cap="rnd" cmpd="sng">
                <a:solidFill>
                  <a:schemeClr val="tx1">
                    <a:lumMod val="65000"/>
                    <a:lumOff val="35000"/>
                  </a:schemeClr>
                </a:solidFill>
                <a:prstDash val="solid"/>
                <a:round/>
              </a:ln>
              <a:effectLst/>
            </c:spPr>
          </c:dPt>
          <c:dPt>
            <c:idx val="2"/>
            <c:bubble3D val="0"/>
            <c:spPr>
              <a:gradFill>
                <a:gsLst>
                  <a:gs pos="100000">
                    <a:srgbClr val="7B32B2"/>
                  </a:gs>
                  <a:gs pos="100000">
                    <a:srgbClr val="401A5D"/>
                  </a:gs>
                </a:gsLst>
                <a:lin ang="5400000" scaled="0"/>
              </a:gradFill>
              <a:ln w="19050" cap="rnd" cmpd="sng">
                <a:solidFill>
                  <a:schemeClr val="tx1">
                    <a:lumMod val="65000"/>
                    <a:lumOff val="35000"/>
                  </a:schemeClr>
                </a:solidFill>
                <a:prstDash val="solid"/>
                <a:round/>
              </a:ln>
              <a:effectLst/>
            </c:spPr>
          </c:dPt>
          <c:dPt>
            <c:idx val="3"/>
            <c:bubble3D val="0"/>
            <c:spPr>
              <a:gradFill>
                <a:gsLst>
                  <a:gs pos="100000">
                    <a:srgbClr val="FE4444"/>
                  </a:gs>
                  <a:gs pos="100000">
                    <a:srgbClr val="832B2B"/>
                  </a:gs>
                </a:gsLst>
                <a:lin ang="5400000" scaled="0"/>
              </a:gradFill>
              <a:ln w="19050" cap="rnd" cmpd="sng">
                <a:solidFill>
                  <a:schemeClr val="tx1">
                    <a:lumMod val="65000"/>
                    <a:lumOff val="35000"/>
                  </a:schemeClr>
                </a:solidFill>
                <a:prstDash val="solid"/>
                <a:round/>
              </a:ln>
              <a:effectLst/>
            </c:spPr>
          </c:dPt>
          <c:dPt>
            <c:idx val="4"/>
            <c:bubble3D val="0"/>
            <c:spPr>
              <a:gradFill>
                <a:gsLst>
                  <a:gs pos="0">
                    <a:srgbClr val="007BD3"/>
                  </a:gs>
                  <a:gs pos="100000">
                    <a:srgbClr val="034373"/>
                  </a:gs>
                </a:gsLst>
                <a:lin ang="5400000" scaled="0"/>
              </a:gradFill>
              <a:ln w="19050" cap="rnd" cmpd="sng">
                <a:solidFill>
                  <a:schemeClr val="tx1">
                    <a:lumMod val="65000"/>
                    <a:lumOff val="35000"/>
                  </a:schemeClr>
                </a:solidFill>
                <a:prstDash val="solid"/>
                <a:round/>
              </a:ln>
              <a:effectLst/>
            </c:spPr>
          </c:dPt>
          <c:dPt>
            <c:idx val="5"/>
            <c:bubble3D val="0"/>
            <c:spPr>
              <a:gradFill>
                <a:gsLst>
                  <a:gs pos="100000">
                    <a:srgbClr val="FBFB11"/>
                  </a:gs>
                  <a:gs pos="100000">
                    <a:srgbClr val="838309"/>
                  </a:gs>
                </a:gsLst>
                <a:lin ang="5400000" scaled="0"/>
              </a:gradFill>
              <a:ln w="19050" cap="rnd" cmpd="sng">
                <a:solidFill>
                  <a:schemeClr val="tx1">
                    <a:lumMod val="65000"/>
                    <a:lumOff val="35000"/>
                  </a:schemeClr>
                </a:solidFill>
                <a:prstDash val="solid"/>
                <a:round/>
              </a:ln>
              <a:effectLst/>
            </c:spPr>
          </c:dPt>
          <c:dPt>
            <c:idx val="6"/>
            <c:bubble3D val="0"/>
            <c:spPr>
              <a:gradFill>
                <a:gsLst>
                  <a:gs pos="100000">
                    <a:srgbClr val="14CD68"/>
                  </a:gs>
                  <a:gs pos="100000">
                    <a:srgbClr val="0B6E38"/>
                  </a:gs>
                </a:gsLst>
                <a:lin ang="5400000" scaled="0"/>
              </a:gradFill>
              <a:ln w="19050" cap="rnd" cmpd="sng">
                <a:solidFill>
                  <a:schemeClr val="tx1">
                    <a:lumMod val="65000"/>
                    <a:lumOff val="35000"/>
                  </a:schemeClr>
                </a:solidFill>
                <a:prstDash val="solid"/>
                <a:round/>
              </a:ln>
              <a:effectLst/>
            </c:spPr>
          </c:dPt>
          <c:dLbls>
            <c:dLbl>
              <c:idx val="0"/>
              <c:layout/>
              <c:numFmt formatCode="General" sourceLinked="1"/>
              <c:spPr>
                <a:solidFill>
                  <a:srgbClr val="F3BF61"/>
                </a:solidFill>
                <a:ln>
                  <a:solidFill>
                    <a:schemeClr val="tx1">
                      <a:lumMod val="65000"/>
                      <a:lumOff val="35000"/>
                    </a:schemeClr>
                  </a:solid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dLblPos val="outEnd"/>
              <c:showLegendKey val="0"/>
              <c:showVal val="0"/>
              <c:showCatName val="0"/>
              <c:showSerName val="0"/>
              <c:showPercent val="1"/>
              <c:showBubbleSize val="0"/>
              <c:extLst>
                <c:ext xmlns:c15="http://schemas.microsoft.com/office/drawing/2012/chart" uri="{CE6537A1-D6FC-4f65-9D91-7224C49458BB}"/>
              </c:extLst>
            </c:dLbl>
            <c:dLbl>
              <c:idx val="1"/>
              <c:layout>
                <c:manualLayout>
                  <c:x val="-0.00519399527818608"/>
                  <c:y val="-0.00541684225312559"/>
                </c:manualLayout>
              </c:layout>
              <c:numFmt formatCode="General" sourceLinked="1"/>
              <c:spPr>
                <a:solidFill>
                  <a:srgbClr val="00CCD5"/>
                </a:solidFill>
                <a:ln>
                  <a:solidFill>
                    <a:schemeClr val="tx1">
                      <a:lumMod val="65000"/>
                      <a:lumOff val="35000"/>
                    </a:schemeClr>
                  </a:solid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0180408926900976"/>
                  <c:y val="-0.0246536745714957"/>
                </c:manualLayout>
              </c:layout>
              <c:numFmt formatCode="General" sourceLinked="1"/>
              <c:spPr>
                <a:solidFill>
                  <a:srgbClr val="B1A4FF"/>
                </a:solidFill>
                <a:ln>
                  <a:solidFill>
                    <a:schemeClr val="tx1">
                      <a:lumMod val="65000"/>
                      <a:lumOff val="35000"/>
                    </a:schemeClr>
                  </a:solid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numFmt formatCode="General" sourceLinked="1"/>
            <c:spPr>
              <a:solidFill>
                <a:srgbClr val="FFD588"/>
              </a:solidFill>
              <a:ln>
                <a:solidFill>
                  <a:schemeClr val="tx1">
                    <a:lumMod val="65000"/>
                    <a:lumOff val="35000"/>
                  </a:schemeClr>
                </a:solid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dLblPos val="outEnd"/>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67</c:v>
                </c:pt>
                <c:pt idx="1">
                  <c:v>4630</c:v>
                </c:pt>
                <c:pt idx="2">
                  <c:v>105</c:v>
                </c:pt>
                <c:pt idx="3">
                  <c:v>352</c:v>
                </c:pt>
                <c:pt idx="4">
                  <c:v>471</c:v>
                </c:pt>
                <c:pt idx="5">
                  <c:v>817</c:v>
                </c:pt>
                <c:pt idx="6">
                  <c:v>6803</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00832639467110741"/>
          <c:y val="0.0432856855244614"/>
          <c:w val="0.983347210657785"/>
          <c:h val="0.232937386752567"/>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noFill/>
      <a:round/>
    </a:ln>
    <a:effectLst>
      <a:outerShdw blurRad="63500" dist="37357" dir="2700000" sx="0" sy="0" rotWithShape="0">
        <a:scrgbClr r="0" g="0" b="0"/>
      </a:outerShdw>
    </a:effectLst>
  </c:spPr>
  <c:txPr>
    <a:bodyPr/>
    <a:lstStyle/>
    <a:p>
      <a:pPr>
        <a:defRPr lang="zh-CN">
          <a:solidFill>
            <a:schemeClr val="tx1">
              <a:lumMod val="65000"/>
              <a:lumOff val="35000"/>
            </a:schemeClr>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71848972792893"/>
          <c:y val="0.111032816589491"/>
          <c:w val="0.877845641310383"/>
          <c:h val="0.636601570364405"/>
        </c:manualLayout>
      </c:layout>
      <c:doughnutChart>
        <c:varyColors val="1"/>
        <c:ser>
          <c:idx val="0"/>
          <c:order val="0"/>
          <c:spPr/>
          <c:explosion val="0"/>
          <c:dPt>
            <c:idx val="0"/>
            <c:bubble3D val="0"/>
            <c:spPr>
              <a:gradFill>
                <a:gsLst>
                  <a:gs pos="0">
                    <a:srgbClr val="7B32B2"/>
                  </a:gs>
                  <a:gs pos="100000">
                    <a:srgbClr val="401A5D"/>
                  </a:gs>
                </a:gsLst>
                <a:lin ang="5400000" scaled="0"/>
              </a:gradFill>
              <a:ln w="19050">
                <a:solidFill>
                  <a:schemeClr val="lt1"/>
                </a:solidFill>
              </a:ln>
              <a:effectLst/>
            </c:spPr>
          </c:dPt>
          <c:dPt>
            <c:idx val="1"/>
            <c:bubble3D val="0"/>
            <c:spPr>
              <a:gradFill>
                <a:gsLst>
                  <a:gs pos="0">
                    <a:srgbClr val="9EE256"/>
                  </a:gs>
                  <a:gs pos="100000">
                    <a:srgbClr val="52762D"/>
                  </a:gs>
                </a:gsLst>
                <a:lin ang="5400000" scaled="0"/>
              </a:gradFill>
              <a:ln w="19050">
                <a:solidFill>
                  <a:schemeClr val="lt1"/>
                </a:solidFill>
              </a:ln>
              <a:effectLst/>
            </c:spPr>
          </c:dPt>
          <c:dPt>
            <c:idx val="2"/>
            <c:bubble3D val="0"/>
            <c:spPr>
              <a:gradFill>
                <a:gsLst>
                  <a:gs pos="100000">
                    <a:srgbClr val="FE4444"/>
                  </a:gs>
                  <a:gs pos="100000">
                    <a:srgbClr val="832B2B"/>
                  </a:gs>
                </a:gsLst>
                <a:lin ang="5400000" scaled="0"/>
              </a:gra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2">
                  <a:lumMod val="60000"/>
                  <a:lumOff val="40000"/>
                </a:schemeClr>
              </a:solidFill>
              <a:ln w="19050">
                <a:solidFill>
                  <a:schemeClr val="lt1"/>
                </a:solidFill>
              </a:ln>
              <a:effectLst/>
            </c:spPr>
          </c:dPt>
          <c:dPt>
            <c:idx val="5"/>
            <c:bubble3D val="0"/>
            <c:spPr>
              <a:gradFill>
                <a:gsLst>
                  <a:gs pos="0">
                    <a:srgbClr val="FECF40"/>
                  </a:gs>
                  <a:gs pos="100000">
                    <a:srgbClr val="846C21"/>
                  </a:gs>
                </a:gsLst>
                <a:lin ang="5400000" scaled="0"/>
              </a:gradFill>
              <a:ln w="19050">
                <a:solidFill>
                  <a:schemeClr val="lt1"/>
                </a:solidFill>
              </a:ln>
              <a:effectLst/>
            </c:spPr>
          </c:dPt>
          <c:dPt>
            <c:idx val="6"/>
            <c:bubble3D val="0"/>
            <c:spPr>
              <a:solidFill>
                <a:schemeClr val="accent1">
                  <a:lumMod val="75000"/>
                </a:schemeClr>
              </a:solidFill>
              <a:ln w="19050">
                <a:solidFill>
                  <a:schemeClr val="lt1"/>
                </a:solidFill>
              </a:ln>
              <a:effectLst/>
            </c:spPr>
          </c:dPt>
          <c:dLbls>
            <c:delete val="1"/>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67</c:v>
                </c:pt>
                <c:pt idx="1">
                  <c:v>20</c:v>
                </c:pt>
                <c:pt idx="2">
                  <c:v>98</c:v>
                </c:pt>
                <c:pt idx="3">
                  <c:v>346</c:v>
                </c:pt>
                <c:pt idx="4">
                  <c:v>461</c:v>
                </c:pt>
                <c:pt idx="5">
                  <c:v>820</c:v>
                </c:pt>
                <c:pt idx="6">
                  <c:v>719</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0769017212659634"/>
          <c:y val="0.784175558687336"/>
          <c:w val="0.84647418101055"/>
          <c:h val="0.191664988926918"/>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[工作簿1]Sheet1!$A$2</c:f>
              <c:strCache>
                <c:ptCount val="1"/>
                <c:pt idx="0">
                  <c:v>取消问题单</c:v>
                </c:pt>
              </c:strCache>
            </c:strRef>
          </c:tx>
          <c:spPr>
            <a:solidFill>
              <a:schemeClr val="accent1"/>
            </a:solidFill>
            <a:ln>
              <a:noFill/>
            </a:ln>
            <a:effectLst/>
          </c:spPr>
          <c:invertIfNegative val="0"/>
          <c:dLbls>
            <c:delete val="1"/>
          </c:dLbls>
          <c:cat>
            <c:strRef>
              <c:f>[工作簿1]Sheet1!$B$1:$C$1</c:f>
              <c:strCache>
                <c:ptCount val="2"/>
                <c:pt idx="0">
                  <c:v>预订单</c:v>
                </c:pt>
                <c:pt idx="1">
                  <c:v>非预订单</c:v>
                </c:pt>
              </c:strCache>
            </c:strRef>
          </c:cat>
          <c:val>
            <c:numRef>
              <c:f>[工作簿1]Sheet1!$B$2:$C$2</c:f>
              <c:numCache>
                <c:formatCode>General</c:formatCode>
                <c:ptCount val="2"/>
                <c:pt idx="0">
                  <c:v>146</c:v>
                </c:pt>
                <c:pt idx="1">
                  <c:v>2278</c:v>
                </c:pt>
              </c:numCache>
            </c:numRef>
          </c:val>
        </c:ser>
        <c:ser>
          <c:idx val="1"/>
          <c:order val="1"/>
          <c:tx>
            <c:strRef>
              <c:f>[工作簿1]Sheet1!$A$3</c:f>
              <c:strCache>
                <c:ptCount val="1"/>
                <c:pt idx="0">
                  <c:v>取消单</c:v>
                </c:pt>
              </c:strCache>
            </c:strRef>
          </c:tx>
          <c:spPr>
            <a:solidFill>
              <a:schemeClr val="accent2"/>
            </a:solidFill>
            <a:ln>
              <a:noFill/>
            </a:ln>
            <a:effectLst/>
          </c:spPr>
          <c:invertIfNegative val="0"/>
          <c:dLbls>
            <c:delete val="1"/>
          </c:dLbls>
          <c:cat>
            <c:strRef>
              <c:f>[工作簿1]Sheet1!$B$1:$C$1</c:f>
              <c:strCache>
                <c:ptCount val="2"/>
                <c:pt idx="0">
                  <c:v>预订单</c:v>
                </c:pt>
                <c:pt idx="1">
                  <c:v>非预订单</c:v>
                </c:pt>
              </c:strCache>
            </c:strRef>
          </c:cat>
          <c:val>
            <c:numRef>
              <c:f>[工作簿1]Sheet1!$B$3:$C$3</c:f>
              <c:numCache>
                <c:formatCode>General</c:formatCode>
                <c:ptCount val="2"/>
                <c:pt idx="0">
                  <c:v>821</c:v>
                </c:pt>
                <c:pt idx="1">
                  <c:v>6222</c:v>
                </c:pt>
              </c:numCache>
            </c:numRef>
          </c:val>
        </c:ser>
        <c:dLbls>
          <c:showLegendKey val="0"/>
          <c:showVal val="0"/>
          <c:showCatName val="0"/>
          <c:showSerName val="0"/>
          <c:showPercent val="0"/>
          <c:showBubbleSize val="0"/>
        </c:dLbls>
        <c:gapWidth val="219"/>
        <c:overlap val="-27"/>
        <c:axId val="693291036"/>
        <c:axId val="14867710"/>
      </c:barChart>
      <c:catAx>
        <c:axId val="6932910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867710"/>
        <c:crosses val="autoZero"/>
        <c:auto val="1"/>
        <c:lblAlgn val="ctr"/>
        <c:lblOffset val="100"/>
        <c:noMultiLvlLbl val="0"/>
      </c:catAx>
      <c:valAx>
        <c:axId val="1486771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9329103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elete val="1"/>
          </c:dLbls>
          <c:cat>
            <c:strRef>
              <c:f>[工作簿1]Sheet1!$A$1:$A$6</c:f>
              <c:strCache>
                <c:ptCount val="6"/>
                <c:pt idx="0">
                  <c:v>红玫瑰</c:v>
                </c:pt>
                <c:pt idx="1">
                  <c:v>粉玫瑰</c:v>
                </c:pt>
                <c:pt idx="2">
                  <c:v>11枝</c:v>
                </c:pt>
                <c:pt idx="3">
                  <c:v>19枝</c:v>
                </c:pt>
                <c:pt idx="4">
                  <c:v>礼盒</c:v>
                </c:pt>
                <c:pt idx="5">
                  <c:v>花束</c:v>
                </c:pt>
              </c:strCache>
            </c:strRef>
          </c:cat>
          <c:val>
            <c:numRef>
              <c:f>[工作簿1]Sheet1!$B$1:$B$6</c:f>
              <c:numCache>
                <c:formatCode>General</c:formatCode>
                <c:ptCount val="6"/>
                <c:pt idx="0">
                  <c:v>35707</c:v>
                </c:pt>
                <c:pt idx="1">
                  <c:v>11616</c:v>
                </c:pt>
                <c:pt idx="2">
                  <c:v>35409</c:v>
                </c:pt>
                <c:pt idx="3">
                  <c:v>9973</c:v>
                </c:pt>
                <c:pt idx="4">
                  <c:v>23427</c:v>
                </c:pt>
                <c:pt idx="5">
                  <c:v>31400</c:v>
                </c:pt>
              </c:numCache>
            </c:numRef>
          </c:val>
        </c:ser>
        <c:dLbls>
          <c:showLegendKey val="0"/>
          <c:showVal val="0"/>
          <c:showCatName val="0"/>
          <c:showSerName val="0"/>
          <c:showPercent val="0"/>
          <c:showBubbleSize val="0"/>
        </c:dLbls>
        <c:gapWidth val="219"/>
        <c:overlap val="-27"/>
        <c:axId val="34382373"/>
        <c:axId val="554998332"/>
      </c:barChart>
      <c:catAx>
        <c:axId val="343823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4998332"/>
        <c:crosses val="autoZero"/>
        <c:auto val="1"/>
        <c:lblAlgn val="ctr"/>
        <c:lblOffset val="100"/>
        <c:noMultiLvlLbl val="0"/>
      </c:catAx>
      <c:valAx>
        <c:axId val="5549983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438237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39691" b="-1"/>
          <a:stretch>
            <a:fillRect/>
          </a:stretch>
        </p:blipFill>
        <p:spPr>
          <a:xfrm rot="5400000">
            <a:off x="3566032" y="-1738819"/>
            <a:ext cx="6887149" cy="103647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stretch>
            <a:fillRect/>
          </a:stretch>
        </p:blipFill>
        <p:spPr>
          <a:xfrm rot="10800000" flipH="1">
            <a:off x="-185004" y="-1408908"/>
            <a:ext cx="6187501" cy="3982500"/>
          </a:xfrm>
          <a:prstGeom prst="rect">
            <a:avLst/>
          </a:prstGeom>
        </p:spPr>
      </p:pic>
      <p:cxnSp>
        <p:nvCxnSpPr>
          <p:cNvPr id="11" name="直接连接符 10"/>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5"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1250" b="22500"/>
          <a:stretch>
            <a:fillRect/>
          </a:stretch>
        </p:blipFill>
        <p:spPr>
          <a:xfrm>
            <a:off x="0" y="0"/>
            <a:ext cx="12192000" cy="4038600"/>
          </a:xfrm>
          <a:prstGeom prst="rect">
            <a:avLst/>
          </a:prstGeom>
        </p:spPr>
      </p:pic>
      <p:pic>
        <p:nvPicPr>
          <p:cNvPr id="8" name="图片 7"/>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9" name="直接连接符 8"/>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1"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7500"/>
          <a:stretch>
            <a:fillRect/>
          </a:stretch>
        </p:blipFill>
        <p:spPr>
          <a:xfrm>
            <a:off x="0" y="0"/>
            <a:ext cx="8572500" cy="6858000"/>
          </a:xfrm>
          <a:prstGeom prst="trapezoid">
            <a:avLst/>
          </a:prstGeom>
        </p:spPr>
      </p:pic>
      <p:sp>
        <p:nvSpPr>
          <p:cNvPr id="12" name="等腰三角形 11"/>
          <p:cNvSpPr/>
          <p:nvPr userDrawn="1"/>
        </p:nvSpPr>
        <p:spPr>
          <a:xfrm rot="10800000">
            <a:off x="0" y="0"/>
            <a:ext cx="2171700"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10800000">
            <a:off x="0" y="0"/>
            <a:ext cx="2370852"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8" name="直接连接符 7"/>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3"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4289845" y="1505503"/>
            <a:ext cx="3318750" cy="3847500"/>
          </a:xfrm>
          <a:prstGeom prst="rect">
            <a:avLst/>
          </a:prstGeom>
        </p:spPr>
      </p:pic>
      <p:sp>
        <p:nvSpPr>
          <p:cNvPr id="2" name="文本框 1"/>
          <p:cNvSpPr txBox="1"/>
          <p:nvPr/>
        </p:nvSpPr>
        <p:spPr>
          <a:xfrm>
            <a:off x="5056505" y="3168015"/>
            <a:ext cx="1786255" cy="521970"/>
          </a:xfrm>
          <a:prstGeom prst="rect">
            <a:avLst/>
          </a:prstGeom>
          <a:noFill/>
        </p:spPr>
        <p:txBody>
          <a:bodyPr wrap="square" rtlCol="0">
            <a:spAutoFit/>
          </a:bodyPr>
          <a:lstStyle/>
          <a:p>
            <a:r>
              <a:rPr lang="zh-CN" altLang="en-US" sz="2800" b="1" dirty="0"/>
              <a:t>邂逅七夕</a:t>
            </a:r>
            <a:endParaRPr lang="zh-CN" altLang="en-US" sz="2800" b="1" dirty="0"/>
          </a:p>
        </p:txBody>
      </p:sp>
      <p:cxnSp>
        <p:nvCxnSpPr>
          <p:cNvPr id="7" name="直接连接符 6"/>
          <p:cNvCxnSpPr/>
          <p:nvPr/>
        </p:nvCxnSpPr>
        <p:spPr>
          <a:xfrm>
            <a:off x="4165917" y="5570855"/>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05619" y="1320839"/>
            <a:ext cx="2687202" cy="369328"/>
          </a:xfrm>
          <a:prstGeom prst="rect">
            <a:avLst/>
          </a:prstGeom>
          <a:noFill/>
        </p:spPr>
        <p:txBody>
          <a:bodyPr wrap="none" lIns="91436" tIns="45718" rIns="91436" bIns="45718" rtlCol="0">
            <a:spAutoFit/>
          </a:bodyPr>
          <a:lstStyle/>
          <a:p>
            <a:r>
              <a:rPr kumimoji="1" lang="en-US" altLang="zh-CN" b="1" dirty="0"/>
              <a:t>PRESENTED</a:t>
            </a:r>
            <a:r>
              <a:rPr kumimoji="1" lang="zh-CN" altLang="en-US" b="1" dirty="0"/>
              <a:t> </a:t>
            </a:r>
            <a:r>
              <a:rPr kumimoji="1" lang="en-US" altLang="zh-CN" b="1" dirty="0"/>
              <a:t>BY</a:t>
            </a:r>
            <a:r>
              <a:rPr kumimoji="1" lang="zh-CN" altLang="en-US" b="1" dirty="0"/>
              <a:t> </a:t>
            </a:r>
            <a:r>
              <a:rPr kumimoji="1" lang="en-US" altLang="zh-CN" b="1" dirty="0" err="1" smtClean="0"/>
              <a:t>OfficePLUS</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361950"/>
            <a:ext cx="2454275" cy="521970"/>
          </a:xfrm>
          <a:prstGeom prst="rect">
            <a:avLst/>
          </a:prstGeom>
          <a:noFill/>
        </p:spPr>
        <p:txBody>
          <a:bodyPr wrap="square" rtlCol="0">
            <a:spAutoFit/>
          </a:bodyPr>
          <a:lstStyle/>
          <a:p>
            <a:r>
              <a:rPr lang="zh-CN" altLang="en-US" sz="2800" b="1" dirty="0">
                <a:solidFill>
                  <a:schemeClr val="bg1"/>
                </a:solidFill>
              </a:rPr>
              <a:t>商品分类排序</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 name="圆角矩形 3"/>
          <p:cNvSpPr/>
          <p:nvPr/>
        </p:nvSpPr>
        <p:spPr>
          <a:xfrm>
            <a:off x="862200" y="1905485"/>
            <a:ext cx="1525517" cy="582867"/>
          </a:xfrm>
          <a:prstGeom prst="roundRect">
            <a:avLst>
              <a:gd name="adj" fmla="val 7843"/>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约惠七夕11枝</a:t>
            </a:r>
            <a:endParaRPr lang="zh-CN" altLang="en-US" sz="1600" dirty="0">
              <a:solidFill>
                <a:schemeClr val="bg1"/>
              </a:solidFill>
              <a:sym typeface="+mn-ea"/>
            </a:endParaRPr>
          </a:p>
        </p:txBody>
      </p:sp>
      <p:sp>
        <p:nvSpPr>
          <p:cNvPr id="5" name="圆角矩形 4"/>
          <p:cNvSpPr/>
          <p:nvPr/>
        </p:nvSpPr>
        <p:spPr>
          <a:xfrm>
            <a:off x="862200" y="3212484"/>
            <a:ext cx="1525517" cy="582867"/>
          </a:xfrm>
          <a:prstGeom prst="roundRect">
            <a:avLst>
              <a:gd name="adj" fmla="val 78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约惠七夕19枝</a:t>
            </a:r>
            <a:endParaRPr lang="zh-CN" altLang="en-US" sz="1600" dirty="0">
              <a:solidFill>
                <a:schemeClr val="bg1"/>
              </a:solidFill>
              <a:sym typeface="+mn-ea"/>
            </a:endParaRPr>
          </a:p>
        </p:txBody>
      </p:sp>
      <p:sp>
        <p:nvSpPr>
          <p:cNvPr id="6" name="圆角矩形 5"/>
          <p:cNvSpPr/>
          <p:nvPr/>
        </p:nvSpPr>
        <p:spPr>
          <a:xfrm>
            <a:off x="862200" y="4413424"/>
            <a:ext cx="1525517" cy="582867"/>
          </a:xfrm>
          <a:prstGeom prst="roundRect">
            <a:avLst>
              <a:gd name="adj" fmla="val 7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店长推荐づ</a:t>
            </a:r>
            <a:endParaRPr lang="zh-CN" altLang="en-US" sz="1600" dirty="0">
              <a:solidFill>
                <a:schemeClr val="bg1"/>
              </a:solidFill>
              <a:sym typeface="+mn-ea"/>
            </a:endParaRPr>
          </a:p>
        </p:txBody>
      </p:sp>
      <p:sp>
        <p:nvSpPr>
          <p:cNvPr id="7" name="圆角矩形 6"/>
          <p:cNvSpPr/>
          <p:nvPr/>
        </p:nvSpPr>
        <p:spPr>
          <a:xfrm>
            <a:off x="862200" y="5689506"/>
            <a:ext cx="1525517" cy="582867"/>
          </a:xfrm>
          <a:prstGeom prst="roundRect">
            <a:avLst>
              <a:gd name="adj" fmla="val 78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活动专区づ</a:t>
            </a:r>
            <a:endParaRPr lang="zh-CN" altLang="en-US" sz="1600" dirty="0">
              <a:solidFill>
                <a:schemeClr val="bg1"/>
              </a:solidFill>
              <a:sym typeface="+mn-ea"/>
            </a:endParaRPr>
          </a:p>
        </p:txBody>
      </p:sp>
      <p:cxnSp>
        <p:nvCxnSpPr>
          <p:cNvPr id="8" name="直接连接符 7"/>
          <p:cNvCxnSpPr>
            <a:stCxn id="4" idx="2"/>
            <a:endCxn id="5" idx="0"/>
          </p:cNvCxnSpPr>
          <p:nvPr/>
        </p:nvCxnSpPr>
        <p:spPr>
          <a:xfrm>
            <a:off x="1624959" y="2488352"/>
            <a:ext cx="0" cy="72413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2"/>
          </p:cNvCxnSpPr>
          <p:nvPr/>
        </p:nvCxnSpPr>
        <p:spPr>
          <a:xfrm>
            <a:off x="1624959" y="3795351"/>
            <a:ext cx="0" cy="6346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2"/>
          </p:cNvCxnSpPr>
          <p:nvPr/>
        </p:nvCxnSpPr>
        <p:spPr>
          <a:xfrm>
            <a:off x="1624959" y="4996291"/>
            <a:ext cx="0" cy="70981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049780" y="2895600"/>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75601" y="1847646"/>
            <a:ext cx="1192530" cy="697865"/>
          </a:xfrm>
          <a:prstGeom prst="rect">
            <a:avLst/>
          </a:prstGeom>
          <a:noFill/>
        </p:spPr>
        <p:txBody>
          <a:bodyPr wrap="none" lIns="68570" tIns="34289" rIns="68570" bIns="34289" rtlCol="0">
            <a:spAutoFit/>
          </a:bodyPr>
          <a:lstStyle/>
          <a:p>
            <a:pPr defTabSz="685800"/>
            <a:r>
              <a:rPr lang="en-US" sz="4100" b="1" dirty="0">
                <a:solidFill>
                  <a:schemeClr val="tx2"/>
                </a:solidFill>
                <a:latin typeface="Calibri" panose="020F0502020204030204"/>
                <a:ea typeface="SimSun" panose="02010600030101010101" pitchFamily="2" charset="-122"/>
              </a:rPr>
              <a:t>6838</a:t>
            </a:r>
            <a:endParaRPr lang="en-US" sz="4100" b="1" dirty="0">
              <a:solidFill>
                <a:schemeClr val="tx2"/>
              </a:solidFill>
              <a:latin typeface="Calibri" panose="020F0502020204030204"/>
              <a:ea typeface="SimSun" panose="02010600030101010101" pitchFamily="2" charset="-122"/>
            </a:endParaRPr>
          </a:p>
        </p:txBody>
      </p:sp>
      <p:sp>
        <p:nvSpPr>
          <p:cNvPr id="15" name="文本框 14"/>
          <p:cNvSpPr txBox="1"/>
          <p:nvPr/>
        </p:nvSpPr>
        <p:spPr>
          <a:xfrm>
            <a:off x="2675601" y="3154774"/>
            <a:ext cx="1192530" cy="697865"/>
          </a:xfrm>
          <a:prstGeom prst="rect">
            <a:avLst/>
          </a:prstGeom>
          <a:noFill/>
        </p:spPr>
        <p:txBody>
          <a:bodyPr wrap="none" lIns="68570" tIns="34289" rIns="68570" bIns="34289" rtlCol="0">
            <a:spAutoFit/>
          </a:bodyPr>
          <a:lstStyle/>
          <a:p>
            <a:pPr defTabSz="685800"/>
            <a:r>
              <a:rPr lang="en-US" altLang="zh-CN" sz="4100" b="1" dirty="0">
                <a:solidFill>
                  <a:schemeClr val="accent2"/>
                </a:solidFill>
                <a:latin typeface="Calibri" panose="020F0502020204030204"/>
                <a:ea typeface="SimSun" panose="02010600030101010101" pitchFamily="2" charset="-122"/>
              </a:rPr>
              <a:t>4803</a:t>
            </a:r>
            <a:endParaRPr lang="zh-CN" altLang="en-US" sz="4100" b="1" dirty="0">
              <a:solidFill>
                <a:schemeClr val="accent2"/>
              </a:solidFill>
              <a:latin typeface="Calibri" panose="020F0502020204030204"/>
              <a:ea typeface="SimSun" panose="02010600030101010101" pitchFamily="2" charset="-122"/>
            </a:endParaRPr>
          </a:p>
        </p:txBody>
      </p:sp>
      <p:sp>
        <p:nvSpPr>
          <p:cNvPr id="16" name="文本框 15"/>
          <p:cNvSpPr txBox="1"/>
          <p:nvPr/>
        </p:nvSpPr>
        <p:spPr>
          <a:xfrm>
            <a:off x="2675601" y="4356207"/>
            <a:ext cx="1192530" cy="697865"/>
          </a:xfrm>
          <a:prstGeom prst="rect">
            <a:avLst/>
          </a:prstGeom>
          <a:noFill/>
        </p:spPr>
        <p:txBody>
          <a:bodyPr wrap="none" lIns="68570" tIns="34289" rIns="68570" bIns="34289" rtlCol="0">
            <a:spAutoFit/>
          </a:bodyPr>
          <a:lstStyle/>
          <a:p>
            <a:pPr defTabSz="685800"/>
            <a:r>
              <a:rPr lang="en-US" sz="4100" b="1" dirty="0">
                <a:solidFill>
                  <a:schemeClr val="accent3"/>
                </a:solidFill>
                <a:latin typeface="Calibri" panose="020F0502020204030204"/>
                <a:ea typeface="SimSun" panose="02010600030101010101" pitchFamily="2" charset="-122"/>
              </a:rPr>
              <a:t>2128</a:t>
            </a:r>
            <a:endParaRPr lang="en-US" sz="4100" b="1" dirty="0">
              <a:solidFill>
                <a:schemeClr val="accent3"/>
              </a:solidFill>
              <a:latin typeface="Calibri" panose="020F0502020204030204"/>
              <a:ea typeface="SimSun" panose="02010600030101010101" pitchFamily="2" charset="-122"/>
            </a:endParaRPr>
          </a:p>
        </p:txBody>
      </p:sp>
      <p:sp>
        <p:nvSpPr>
          <p:cNvPr id="17" name="文本框 16"/>
          <p:cNvSpPr txBox="1"/>
          <p:nvPr/>
        </p:nvSpPr>
        <p:spPr>
          <a:xfrm>
            <a:off x="2675601" y="5632622"/>
            <a:ext cx="1192530" cy="697865"/>
          </a:xfrm>
          <a:prstGeom prst="rect">
            <a:avLst/>
          </a:prstGeom>
          <a:noFill/>
        </p:spPr>
        <p:txBody>
          <a:bodyPr wrap="none" lIns="68570" tIns="34289" rIns="68570" bIns="34289" rtlCol="0">
            <a:spAutoFit/>
          </a:bodyPr>
          <a:lstStyle/>
          <a:p>
            <a:pPr defTabSz="685800"/>
            <a:r>
              <a:rPr lang="en-US" sz="4100" b="1" dirty="0">
                <a:solidFill>
                  <a:schemeClr val="accent4"/>
                </a:solidFill>
                <a:latin typeface="Calibri" panose="020F0502020204030204"/>
                <a:ea typeface="SimSun" panose="02010600030101010101" pitchFamily="2" charset="-122"/>
              </a:rPr>
              <a:t>1960</a:t>
            </a:r>
            <a:endParaRPr lang="en-US" sz="4100" b="1" dirty="0">
              <a:solidFill>
                <a:schemeClr val="accent4"/>
              </a:solidFill>
              <a:latin typeface="Calibri" panose="020F0502020204030204"/>
              <a:ea typeface="SimSun" panose="02010600030101010101" pitchFamily="2" charset="-122"/>
            </a:endParaRPr>
          </a:p>
        </p:txBody>
      </p:sp>
      <p:sp>
        <p:nvSpPr>
          <p:cNvPr id="19" name="矩形 18"/>
          <p:cNvSpPr/>
          <p:nvPr/>
        </p:nvSpPr>
        <p:spPr>
          <a:xfrm>
            <a:off x="4995545" y="254571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lvl="0" defTabSz="685800">
              <a:lnSpc>
                <a:spcPct val="130000"/>
              </a:lnSpc>
            </a:pPr>
            <a:r>
              <a:rPr lang="zh-CN" altLang="en-US" sz="2000" dirty="0">
                <a:solidFill>
                  <a:srgbClr val="FF0000"/>
                </a:solidFill>
                <a:effectLst/>
              </a:rPr>
              <a:t>礼盒</a:t>
            </a:r>
            <a:endParaRPr lang="zh-CN" altLang="en-US" sz="2000" dirty="0">
              <a:solidFill>
                <a:srgbClr val="FF0000"/>
              </a:solidFill>
              <a:effectLst/>
            </a:endParaRPr>
          </a:p>
        </p:txBody>
      </p:sp>
      <p:sp>
        <p:nvSpPr>
          <p:cNvPr id="24" name="矩形 23"/>
          <p:cNvSpPr/>
          <p:nvPr/>
        </p:nvSpPr>
        <p:spPr>
          <a:xfrm>
            <a:off x="4995545" y="3079750"/>
            <a:ext cx="107569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23427</a:t>
            </a:r>
            <a:endParaRPr lang="en-US" altLang="zh-CN" dirty="0">
              <a:solidFill>
                <a:prstClr val="black">
                  <a:lumMod val="85000"/>
                  <a:lumOff val="15000"/>
                </a:prstClr>
              </a:solidFill>
              <a:latin typeface="Calibri" panose="020F0502020204030204"/>
              <a:ea typeface="SimSun" panose="02010600030101010101" pitchFamily="2" charset="-122"/>
            </a:endParaRPr>
          </a:p>
        </p:txBody>
      </p:sp>
      <p:cxnSp>
        <p:nvCxnSpPr>
          <p:cNvPr id="26" name="直接连接符 25"/>
          <p:cNvCxnSpPr/>
          <p:nvPr/>
        </p:nvCxnSpPr>
        <p:spPr>
          <a:xfrm flipH="1">
            <a:off x="2093595" y="4106545"/>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093595" y="5344795"/>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267450" y="254571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花束</a:t>
            </a:r>
            <a:endParaRPr lang="zh-CN" altLang="en-US" sz="2000" dirty="0">
              <a:solidFill>
                <a:srgbClr val="FF0000"/>
              </a:solidFill>
              <a:effectLst/>
            </a:endParaRPr>
          </a:p>
        </p:txBody>
      </p:sp>
      <p:sp>
        <p:nvSpPr>
          <p:cNvPr id="33" name="矩形 32"/>
          <p:cNvSpPr/>
          <p:nvPr/>
        </p:nvSpPr>
        <p:spPr>
          <a:xfrm>
            <a:off x="6267450" y="3079750"/>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31400</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4" name="矩形 33"/>
          <p:cNvSpPr/>
          <p:nvPr/>
        </p:nvSpPr>
        <p:spPr>
          <a:xfrm>
            <a:off x="4995545" y="375729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lvl="0" defTabSz="685800">
              <a:lnSpc>
                <a:spcPct val="130000"/>
              </a:lnSpc>
            </a:pPr>
            <a:r>
              <a:rPr lang="en-US" altLang="zh-CN" sz="2000" dirty="0">
                <a:solidFill>
                  <a:srgbClr val="FF0000"/>
                </a:solidFill>
                <a:effectLst/>
              </a:rPr>
              <a:t>11</a:t>
            </a:r>
            <a:r>
              <a:rPr lang="zh-CN" altLang="en-US" sz="2000" dirty="0">
                <a:solidFill>
                  <a:srgbClr val="FF0000"/>
                </a:solidFill>
                <a:effectLst/>
              </a:rPr>
              <a:t>枝</a:t>
            </a:r>
            <a:endParaRPr lang="zh-CN" altLang="en-US" sz="2000" dirty="0">
              <a:solidFill>
                <a:srgbClr val="FF0000"/>
              </a:solidFill>
              <a:effectLst/>
            </a:endParaRPr>
          </a:p>
        </p:txBody>
      </p:sp>
      <p:sp>
        <p:nvSpPr>
          <p:cNvPr id="35" name="矩形 34"/>
          <p:cNvSpPr/>
          <p:nvPr/>
        </p:nvSpPr>
        <p:spPr>
          <a:xfrm>
            <a:off x="4995545" y="4301490"/>
            <a:ext cx="1075055"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35409</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6" name="矩形 35"/>
          <p:cNvSpPr/>
          <p:nvPr/>
        </p:nvSpPr>
        <p:spPr>
          <a:xfrm>
            <a:off x="6267450" y="375729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en-US" altLang="zh-CN" sz="2000" dirty="0">
                <a:solidFill>
                  <a:srgbClr val="FF0000"/>
                </a:solidFill>
                <a:effectLst/>
              </a:rPr>
              <a:t>19</a:t>
            </a:r>
            <a:r>
              <a:rPr lang="zh-CN" altLang="en-US" sz="2000" dirty="0">
                <a:solidFill>
                  <a:srgbClr val="FF0000"/>
                </a:solidFill>
                <a:effectLst/>
              </a:rPr>
              <a:t>枝</a:t>
            </a:r>
            <a:endParaRPr lang="zh-CN" altLang="en-US" sz="2000" dirty="0">
              <a:solidFill>
                <a:srgbClr val="FF0000"/>
              </a:solidFill>
              <a:effectLst/>
            </a:endParaRPr>
          </a:p>
        </p:txBody>
      </p:sp>
      <p:sp>
        <p:nvSpPr>
          <p:cNvPr id="37" name="矩形 36"/>
          <p:cNvSpPr/>
          <p:nvPr/>
        </p:nvSpPr>
        <p:spPr>
          <a:xfrm>
            <a:off x="6267450" y="4301490"/>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9973</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8" name="矩形 37"/>
          <p:cNvSpPr/>
          <p:nvPr/>
        </p:nvSpPr>
        <p:spPr>
          <a:xfrm>
            <a:off x="4995545" y="5522595"/>
            <a:ext cx="107632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粉玫瑰</a:t>
            </a:r>
            <a:endParaRPr lang="zh-CN" altLang="en-US" sz="2000" dirty="0">
              <a:solidFill>
                <a:srgbClr val="FF0000"/>
              </a:solidFill>
              <a:effectLst/>
            </a:endParaRPr>
          </a:p>
        </p:txBody>
      </p:sp>
      <p:sp>
        <p:nvSpPr>
          <p:cNvPr id="39" name="矩形 38"/>
          <p:cNvSpPr/>
          <p:nvPr/>
        </p:nvSpPr>
        <p:spPr>
          <a:xfrm>
            <a:off x="6267450" y="5522595"/>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11616</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40" name="矩形 39"/>
          <p:cNvSpPr/>
          <p:nvPr/>
        </p:nvSpPr>
        <p:spPr>
          <a:xfrm>
            <a:off x="4995545" y="4968875"/>
            <a:ext cx="107505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红玫瑰</a:t>
            </a:r>
            <a:endParaRPr lang="zh-CN" altLang="en-US" sz="2000" dirty="0">
              <a:solidFill>
                <a:srgbClr val="FF0000"/>
              </a:solidFill>
              <a:effectLst/>
            </a:endParaRPr>
          </a:p>
        </p:txBody>
      </p:sp>
      <p:sp>
        <p:nvSpPr>
          <p:cNvPr id="41" name="矩形 40"/>
          <p:cNvSpPr/>
          <p:nvPr/>
        </p:nvSpPr>
        <p:spPr>
          <a:xfrm>
            <a:off x="6267450" y="4989195"/>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35707</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43" name="矩形 42"/>
          <p:cNvSpPr/>
          <p:nvPr/>
        </p:nvSpPr>
        <p:spPr>
          <a:xfrm>
            <a:off x="7531735" y="636905"/>
            <a:ext cx="4228465" cy="1505585"/>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七夕订单有着一定的特性，其中</a:t>
            </a:r>
            <a:r>
              <a:rPr lang="en-US" altLang="zh-CN" sz="1200" dirty="0">
                <a:solidFill>
                  <a:prstClr val="black">
                    <a:lumMod val="75000"/>
                    <a:lumOff val="25000"/>
                  </a:prstClr>
                </a:solidFill>
                <a:latin typeface="Calibri" panose="020F0502020204030204"/>
                <a:ea typeface="SimSun" panose="02010600030101010101" pitchFamily="2" charset="-122"/>
              </a:rPr>
              <a:t>’11</a:t>
            </a:r>
            <a:r>
              <a:rPr lang="zh-CN" altLang="en-US" sz="1200" dirty="0">
                <a:solidFill>
                  <a:prstClr val="black">
                    <a:lumMod val="75000"/>
                    <a:lumOff val="25000"/>
                  </a:prstClr>
                </a:solidFill>
                <a:latin typeface="Calibri" panose="020F0502020204030204"/>
                <a:ea typeface="SimSun" panose="02010600030101010101" pitchFamily="2" charset="-122"/>
              </a:rPr>
              <a:t>枝</a:t>
            </a:r>
            <a:r>
              <a:rPr lang="en-US" altLang="zh-CN" sz="1200" dirty="0">
                <a:solidFill>
                  <a:prstClr val="black">
                    <a:lumMod val="75000"/>
                    <a:lumOff val="25000"/>
                  </a:prstClr>
                </a:solidFill>
                <a:latin typeface="Calibri" panose="020F0502020204030204"/>
                <a:ea typeface="SimSun" panose="02010600030101010101" pitchFamily="2" charset="-122"/>
              </a:rPr>
              <a:t>‘  ‘</a:t>
            </a:r>
            <a:r>
              <a:rPr lang="zh-CN" altLang="en-US" sz="1200" dirty="0">
                <a:solidFill>
                  <a:prstClr val="black">
                    <a:lumMod val="75000"/>
                    <a:lumOff val="25000"/>
                  </a:prstClr>
                </a:solidFill>
                <a:latin typeface="Calibri" panose="020F0502020204030204"/>
                <a:ea typeface="SimSun" panose="02010600030101010101" pitchFamily="2" charset="-122"/>
              </a:rPr>
              <a:t>红玫瑰</a:t>
            </a:r>
            <a:r>
              <a:rPr lang="en-US" altLang="zh-CN" sz="1200" dirty="0">
                <a:solidFill>
                  <a:prstClr val="black">
                    <a:lumMod val="75000"/>
                    <a:lumOff val="25000"/>
                  </a:prstClr>
                </a:solidFill>
                <a:latin typeface="Calibri" panose="020F0502020204030204"/>
                <a:ea typeface="SimSun" panose="02010600030101010101" pitchFamily="2" charset="-122"/>
              </a:rPr>
              <a:t>’</a:t>
            </a:r>
            <a:r>
              <a:rPr lang="zh-CN" altLang="en-US" sz="1200" dirty="0">
                <a:solidFill>
                  <a:prstClr val="black">
                    <a:lumMod val="75000"/>
                    <a:lumOff val="25000"/>
                  </a:prstClr>
                </a:solidFill>
                <a:latin typeface="Calibri" panose="020F0502020204030204"/>
                <a:ea typeface="SimSun" panose="02010600030101010101" pitchFamily="2" charset="-122"/>
              </a:rPr>
              <a:t>是消费主体，针对部分门店存在的因为某一时段的订单量急速上升而造成后续时段持续延迟的状况，除了适当时间关店之外，也可以提前备好主体货物进行应急，有部分商品并没有独特的要求，可以大大减少制作的时间，可以通过过节前一天的订单量预测查看，来确定不同门店应该准备多少束花朵准备迎接七夕。</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graphicFrame>
        <p:nvGraphicFramePr>
          <p:cNvPr id="13" name="图表 12"/>
          <p:cNvGraphicFramePr/>
          <p:nvPr/>
        </p:nvGraphicFramePr>
        <p:xfrm>
          <a:off x="8183245" y="3246755"/>
          <a:ext cx="3576955"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4271962" y="1234735"/>
            <a:ext cx="4033527" cy="3787106"/>
          </a:xfrm>
          <a:prstGeom prst="rect">
            <a:avLst/>
          </a:prstGeom>
        </p:spPr>
      </p:pic>
      <p:sp>
        <p:nvSpPr>
          <p:cNvPr id="4" name="文本框 3"/>
          <p:cNvSpPr txBox="1"/>
          <p:nvPr/>
        </p:nvSpPr>
        <p:spPr>
          <a:xfrm>
            <a:off x="4945405" y="2866633"/>
            <a:ext cx="2372335" cy="523220"/>
          </a:xfrm>
          <a:prstGeom prst="rect">
            <a:avLst/>
          </a:prstGeom>
          <a:noFill/>
        </p:spPr>
        <p:txBody>
          <a:bodyPr wrap="square" rtlCol="0">
            <a:spAutoFit/>
          </a:bodyPr>
          <a:lstStyle/>
          <a:p>
            <a:r>
              <a:rPr lang="en-US" altLang="zh-CN" sz="2800" b="1" dirty="0" smtClean="0"/>
              <a:t>THANK YOU !</a:t>
            </a:r>
            <a:endParaRPr lang="zh-CN" altLang="en-US" sz="2800" b="1" dirty="0"/>
          </a:p>
        </p:txBody>
      </p:sp>
      <p:cxnSp>
        <p:nvCxnSpPr>
          <p:cNvPr id="5" name="直接连接符 4"/>
          <p:cNvCxnSpPr/>
          <p:nvPr/>
        </p:nvCxnSpPr>
        <p:spPr>
          <a:xfrm>
            <a:off x="4348162" y="5200650"/>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37774" y="2368589"/>
            <a:ext cx="1588375" cy="369328"/>
          </a:xfrm>
          <a:prstGeom prst="rect">
            <a:avLst/>
          </a:prstGeom>
          <a:noFill/>
        </p:spPr>
        <p:txBody>
          <a:bodyPr wrap="none" lIns="91436" tIns="45718" rIns="91436" bIns="45718" rtlCol="0">
            <a:spAutoFit/>
          </a:bodyPr>
          <a:lstStyle/>
          <a:p>
            <a:r>
              <a:rPr kumimoji="1" lang="en-US" altLang="zh-CN" b="1" dirty="0"/>
              <a:t>PRESENTED</a:t>
            </a:r>
            <a:r>
              <a:rPr kumimoji="1" lang="zh-CN" altLang="en-US" b="1" dirty="0"/>
              <a:t> </a:t>
            </a:r>
            <a:r>
              <a:rPr kumimoji="1" lang="en-US" altLang="zh-CN" b="1" dirty="0" smtClean="0"/>
              <a:t>BY</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57359" y="1457523"/>
            <a:ext cx="672148" cy="880631"/>
            <a:chOff x="1430689" y="1614368"/>
            <a:chExt cx="672148" cy="880631"/>
          </a:xfrm>
        </p:grpSpPr>
        <p:sp>
          <p:nvSpPr>
            <p:cNvPr id="37" name="等腰三角形 36"/>
            <p:cNvSpPr/>
            <p:nvPr/>
          </p:nvSpPr>
          <p:spPr>
            <a:xfrm rot="17527498">
              <a:off x="1345027" y="1700030"/>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4313681">
              <a:off x="1438175" y="1830337"/>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153160" y="361950"/>
            <a:ext cx="3538855" cy="521970"/>
          </a:xfrm>
          <a:prstGeom prst="rect">
            <a:avLst/>
          </a:prstGeom>
          <a:noFill/>
        </p:spPr>
        <p:txBody>
          <a:bodyPr wrap="square" rtlCol="0">
            <a:spAutoFit/>
          </a:bodyPr>
          <a:lstStyle/>
          <a:p>
            <a:r>
              <a:rPr lang="zh-CN" altLang="en-US" sz="2800" b="1" dirty="0" smtClean="0">
                <a:solidFill>
                  <a:schemeClr val="bg1"/>
                </a:solidFill>
              </a:rPr>
              <a:t>七夕   </a:t>
            </a:r>
            <a:endParaRPr lang="zh-CN" altLang="en-US" sz="2800" b="1" dirty="0" smtClean="0">
              <a:solidFill>
                <a:schemeClr val="bg1"/>
              </a:solidFill>
            </a:endParaRPr>
          </a:p>
        </p:txBody>
      </p:sp>
      <p:sp>
        <p:nvSpPr>
          <p:cNvPr id="9" name="Rectangle 11"/>
          <p:cNvSpPr/>
          <p:nvPr/>
        </p:nvSpPr>
        <p:spPr>
          <a:xfrm>
            <a:off x="2129670" y="1533060"/>
            <a:ext cx="8152516" cy="729615"/>
          </a:xfrm>
          <a:prstGeom prst="rect">
            <a:avLst/>
          </a:prstGeom>
        </p:spPr>
        <p:txBody>
          <a:bodyPr wrap="square" lIns="91436" tIns="45718" rIns="91436" bIns="45718">
            <a:spAutoFit/>
          </a:bodyPr>
          <a:lstStyle/>
          <a:p>
            <a:pPr algn="ctr">
              <a:lnSpc>
                <a:spcPct val="130000"/>
              </a:lnSpc>
            </a:pPr>
            <a:r>
              <a:rPr lang="zh-CN" altLang="en-US" sz="1600" dirty="0"/>
              <a:t>七夕订单数据量庞大，也是最重要的节日之一，在所有订单中有着每一类门店自己的情况与现状，同时也表现着部分我们自身的问题。</a:t>
            </a:r>
            <a:endParaRPr kumimoji="1" lang="zh-CN" altLang="en-US" sz="1600" dirty="0"/>
          </a:p>
        </p:txBody>
      </p:sp>
      <p:sp>
        <p:nvSpPr>
          <p:cNvPr id="10" name="椭圆 9"/>
          <p:cNvSpPr/>
          <p:nvPr/>
        </p:nvSpPr>
        <p:spPr>
          <a:xfrm>
            <a:off x="4148455" y="2688601"/>
            <a:ext cx="681266" cy="6812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48455" y="3667459"/>
            <a:ext cx="681266" cy="6812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8455" y="4729825"/>
            <a:ext cx="681266" cy="6812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1"/>
          <p:cNvSpPr/>
          <p:nvPr/>
        </p:nvSpPr>
        <p:spPr>
          <a:xfrm>
            <a:off x="5058321" y="2704661"/>
            <a:ext cx="4309834" cy="449580"/>
          </a:xfrm>
          <a:prstGeom prst="rect">
            <a:avLst/>
          </a:prstGeom>
        </p:spPr>
        <p:txBody>
          <a:bodyPr wrap="square" lIns="91436" tIns="45718" rIns="91436" bIns="45718">
            <a:spAutoFit/>
          </a:bodyPr>
          <a:lstStyle/>
          <a:p>
            <a:pPr>
              <a:lnSpc>
                <a:spcPct val="130000"/>
              </a:lnSpc>
            </a:pPr>
            <a:r>
              <a:rPr kumimoji="1" lang="zh-CN" altLang="en-US" b="1" dirty="0"/>
              <a:t>订单的基本情况</a:t>
            </a:r>
            <a:endParaRPr kumimoji="1" lang="zh-CN" altLang="en-US" b="1" dirty="0"/>
          </a:p>
        </p:txBody>
      </p:sp>
      <p:sp>
        <p:nvSpPr>
          <p:cNvPr id="14" name="Rectangle 11"/>
          <p:cNvSpPr/>
          <p:nvPr/>
        </p:nvSpPr>
        <p:spPr>
          <a:xfrm>
            <a:off x="5058321" y="3754042"/>
            <a:ext cx="4309834" cy="449580"/>
          </a:xfrm>
          <a:prstGeom prst="rect">
            <a:avLst/>
          </a:prstGeom>
        </p:spPr>
        <p:txBody>
          <a:bodyPr wrap="square" lIns="91436" tIns="45718" rIns="91436" bIns="45718">
            <a:spAutoFit/>
          </a:bodyPr>
          <a:lstStyle/>
          <a:p>
            <a:pPr>
              <a:lnSpc>
                <a:spcPct val="130000"/>
              </a:lnSpc>
            </a:pPr>
            <a:r>
              <a:rPr kumimoji="1" lang="zh-CN" altLang="en-US" b="1" dirty="0"/>
              <a:t>问题单注意的事项</a:t>
            </a:r>
            <a:endParaRPr kumimoji="1" lang="zh-CN" altLang="en-US" b="1" dirty="0"/>
          </a:p>
        </p:txBody>
      </p:sp>
      <p:sp>
        <p:nvSpPr>
          <p:cNvPr id="15" name="Rectangle 11"/>
          <p:cNvSpPr/>
          <p:nvPr/>
        </p:nvSpPr>
        <p:spPr>
          <a:xfrm>
            <a:off x="5058321" y="4847485"/>
            <a:ext cx="4309834" cy="449580"/>
          </a:xfrm>
          <a:prstGeom prst="rect">
            <a:avLst/>
          </a:prstGeom>
        </p:spPr>
        <p:txBody>
          <a:bodyPr wrap="square" lIns="91436" tIns="45718" rIns="91436" bIns="45718">
            <a:spAutoFit/>
          </a:bodyPr>
          <a:lstStyle/>
          <a:p>
            <a:pPr>
              <a:lnSpc>
                <a:spcPct val="130000"/>
              </a:lnSpc>
            </a:pPr>
            <a:r>
              <a:rPr kumimoji="1" lang="zh-CN" altLang="en-US" b="1" dirty="0"/>
              <a:t>七夕当天订单部署情况</a:t>
            </a:r>
            <a:endParaRPr kumimoji="1" lang="zh-CN" altLang="en-US" b="1" dirty="0"/>
          </a:p>
        </p:txBody>
      </p:sp>
      <p:grpSp>
        <p:nvGrpSpPr>
          <p:cNvPr id="16" name="组 1"/>
          <p:cNvGrpSpPr/>
          <p:nvPr/>
        </p:nvGrpSpPr>
        <p:grpSpPr>
          <a:xfrm>
            <a:off x="4214830" y="2816947"/>
            <a:ext cx="548515" cy="439975"/>
            <a:chOff x="301625" y="1724025"/>
            <a:chExt cx="898525" cy="720725"/>
          </a:xfrm>
          <a:solidFill>
            <a:schemeClr val="bg1"/>
          </a:solidFill>
        </p:grpSpPr>
        <p:sp>
          <p:nvSpPr>
            <p:cNvPr id="17" name="Freeform 92"/>
            <p:cNvSpPr/>
            <p:nvPr/>
          </p:nvSpPr>
          <p:spPr bwMode="auto">
            <a:xfrm>
              <a:off x="927100" y="1743075"/>
              <a:ext cx="200025" cy="200025"/>
            </a:xfrm>
            <a:custGeom>
              <a:avLst/>
              <a:gdLst/>
              <a:ahLst/>
              <a:cxnLst>
                <a:cxn ang="0">
                  <a:pos x="64" y="0"/>
                </a:cxn>
                <a:cxn ang="0">
                  <a:pos x="64" y="0"/>
                </a:cxn>
                <a:cxn ang="0">
                  <a:pos x="76" y="2"/>
                </a:cxn>
                <a:cxn ang="0">
                  <a:pos x="88" y="4"/>
                </a:cxn>
                <a:cxn ang="0">
                  <a:pos x="98" y="10"/>
                </a:cxn>
                <a:cxn ang="0">
                  <a:pos x="108" y="18"/>
                </a:cxn>
                <a:cxn ang="0">
                  <a:pos x="116" y="28"/>
                </a:cxn>
                <a:cxn ang="0">
                  <a:pos x="120" y="38"/>
                </a:cxn>
                <a:cxn ang="0">
                  <a:pos x="124" y="50"/>
                </a:cxn>
                <a:cxn ang="0">
                  <a:pos x="126" y="62"/>
                </a:cxn>
                <a:cxn ang="0">
                  <a:pos x="126" y="62"/>
                </a:cxn>
                <a:cxn ang="0">
                  <a:pos x="124" y="76"/>
                </a:cxn>
                <a:cxn ang="0">
                  <a:pos x="120" y="86"/>
                </a:cxn>
                <a:cxn ang="0">
                  <a:pos x="116" y="98"/>
                </a:cxn>
                <a:cxn ang="0">
                  <a:pos x="108" y="106"/>
                </a:cxn>
                <a:cxn ang="0">
                  <a:pos x="98" y="114"/>
                </a:cxn>
                <a:cxn ang="0">
                  <a:pos x="88" y="120"/>
                </a:cxn>
                <a:cxn ang="0">
                  <a:pos x="76" y="124"/>
                </a:cxn>
                <a:cxn ang="0">
                  <a:pos x="64" y="126"/>
                </a:cxn>
                <a:cxn ang="0">
                  <a:pos x="64" y="126"/>
                </a:cxn>
                <a:cxn ang="0">
                  <a:pos x="50" y="124"/>
                </a:cxn>
                <a:cxn ang="0">
                  <a:pos x="38" y="120"/>
                </a:cxn>
                <a:cxn ang="0">
                  <a:pos x="28" y="114"/>
                </a:cxn>
                <a:cxn ang="0">
                  <a:pos x="18" y="106"/>
                </a:cxn>
                <a:cxn ang="0">
                  <a:pos x="12" y="98"/>
                </a:cxn>
                <a:cxn ang="0">
                  <a:pos x="6" y="86"/>
                </a:cxn>
                <a:cxn ang="0">
                  <a:pos x="2" y="76"/>
                </a:cxn>
                <a:cxn ang="0">
                  <a:pos x="0" y="62"/>
                </a:cxn>
                <a:cxn ang="0">
                  <a:pos x="0" y="62"/>
                </a:cxn>
                <a:cxn ang="0">
                  <a:pos x="2" y="50"/>
                </a:cxn>
                <a:cxn ang="0">
                  <a:pos x="6" y="38"/>
                </a:cxn>
                <a:cxn ang="0">
                  <a:pos x="12" y="28"/>
                </a:cxn>
                <a:cxn ang="0">
                  <a:pos x="18" y="18"/>
                </a:cxn>
                <a:cxn ang="0">
                  <a:pos x="28" y="10"/>
                </a:cxn>
                <a:cxn ang="0">
                  <a:pos x="38" y="4"/>
                </a:cxn>
                <a:cxn ang="0">
                  <a:pos x="50" y="2"/>
                </a:cxn>
                <a:cxn ang="0">
                  <a:pos x="64" y="0"/>
                </a:cxn>
                <a:cxn ang="0">
                  <a:pos x="64" y="0"/>
                </a:cxn>
              </a:cxnLst>
              <a:rect l="0" t="0" r="r" b="b"/>
              <a:pathLst>
                <a:path w="126" h="126">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93"/>
            <p:cNvSpPr/>
            <p:nvPr/>
          </p:nvSpPr>
          <p:spPr bwMode="auto">
            <a:xfrm>
              <a:off x="365125" y="1825625"/>
              <a:ext cx="165100" cy="165100"/>
            </a:xfrm>
            <a:custGeom>
              <a:avLst/>
              <a:gdLst/>
              <a:ahLst/>
              <a:cxnLst>
                <a:cxn ang="0">
                  <a:pos x="52" y="0"/>
                </a:cxn>
                <a:cxn ang="0">
                  <a:pos x="52" y="0"/>
                </a:cxn>
                <a:cxn ang="0">
                  <a:pos x="62" y="0"/>
                </a:cxn>
                <a:cxn ang="0">
                  <a:pos x="72" y="4"/>
                </a:cxn>
                <a:cxn ang="0">
                  <a:pos x="82" y="8"/>
                </a:cxn>
                <a:cxn ang="0">
                  <a:pos x="90" y="14"/>
                </a:cxn>
                <a:cxn ang="0">
                  <a:pos x="96" y="22"/>
                </a:cxn>
                <a:cxn ang="0">
                  <a:pos x="100" y="32"/>
                </a:cxn>
                <a:cxn ang="0">
                  <a:pos x="104" y="42"/>
                </a:cxn>
                <a:cxn ang="0">
                  <a:pos x="104" y="52"/>
                </a:cxn>
                <a:cxn ang="0">
                  <a:pos x="104" y="52"/>
                </a:cxn>
                <a:cxn ang="0">
                  <a:pos x="104" y="62"/>
                </a:cxn>
                <a:cxn ang="0">
                  <a:pos x="100" y="72"/>
                </a:cxn>
                <a:cxn ang="0">
                  <a:pos x="96" y="82"/>
                </a:cxn>
                <a:cxn ang="0">
                  <a:pos x="90" y="90"/>
                </a:cxn>
                <a:cxn ang="0">
                  <a:pos x="82" y="96"/>
                </a:cxn>
                <a:cxn ang="0">
                  <a:pos x="72" y="100"/>
                </a:cxn>
                <a:cxn ang="0">
                  <a:pos x="62" y="104"/>
                </a:cxn>
                <a:cxn ang="0">
                  <a:pos x="52" y="104"/>
                </a:cxn>
                <a:cxn ang="0">
                  <a:pos x="52" y="104"/>
                </a:cxn>
                <a:cxn ang="0">
                  <a:pos x="42" y="104"/>
                </a:cxn>
                <a:cxn ang="0">
                  <a:pos x="32" y="100"/>
                </a:cxn>
                <a:cxn ang="0">
                  <a:pos x="22" y="96"/>
                </a:cxn>
                <a:cxn ang="0">
                  <a:pos x="14" y="90"/>
                </a:cxn>
                <a:cxn ang="0">
                  <a:pos x="8" y="82"/>
                </a:cxn>
                <a:cxn ang="0">
                  <a:pos x="4" y="72"/>
                </a:cxn>
                <a:cxn ang="0">
                  <a:pos x="0" y="62"/>
                </a:cxn>
                <a:cxn ang="0">
                  <a:pos x="0" y="52"/>
                </a:cxn>
                <a:cxn ang="0">
                  <a:pos x="0" y="52"/>
                </a:cxn>
                <a:cxn ang="0">
                  <a:pos x="0" y="42"/>
                </a:cxn>
                <a:cxn ang="0">
                  <a:pos x="4" y="32"/>
                </a:cxn>
                <a:cxn ang="0">
                  <a:pos x="8" y="22"/>
                </a:cxn>
                <a:cxn ang="0">
                  <a:pos x="14" y="14"/>
                </a:cxn>
                <a:cxn ang="0">
                  <a:pos x="22" y="8"/>
                </a:cxn>
                <a:cxn ang="0">
                  <a:pos x="32" y="4"/>
                </a:cxn>
                <a:cxn ang="0">
                  <a:pos x="42" y="0"/>
                </a:cxn>
                <a:cxn ang="0">
                  <a:pos x="52" y="0"/>
                </a:cxn>
                <a:cxn ang="0">
                  <a:pos x="52" y="0"/>
                </a:cxn>
              </a:cxnLst>
              <a:rect l="0" t="0" r="r" b="b"/>
              <a:pathLst>
                <a:path w="104" h="104">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94"/>
            <p:cNvSpPr/>
            <p:nvPr/>
          </p:nvSpPr>
          <p:spPr bwMode="auto">
            <a:xfrm>
              <a:off x="546100" y="2085975"/>
              <a:ext cx="47625" cy="123825"/>
            </a:xfrm>
            <a:custGeom>
              <a:avLst/>
              <a:gdLst/>
              <a:ahLst/>
              <a:cxnLst>
                <a:cxn ang="0">
                  <a:pos x="2" y="68"/>
                </a:cxn>
                <a:cxn ang="0">
                  <a:pos x="2" y="68"/>
                </a:cxn>
                <a:cxn ang="0">
                  <a:pos x="4" y="72"/>
                </a:cxn>
                <a:cxn ang="0">
                  <a:pos x="8" y="76"/>
                </a:cxn>
                <a:cxn ang="0">
                  <a:pos x="12" y="78"/>
                </a:cxn>
                <a:cxn ang="0">
                  <a:pos x="18" y="78"/>
                </a:cxn>
                <a:cxn ang="0">
                  <a:pos x="18" y="78"/>
                </a:cxn>
                <a:cxn ang="0">
                  <a:pos x="24" y="76"/>
                </a:cxn>
                <a:cxn ang="0">
                  <a:pos x="26" y="72"/>
                </a:cxn>
                <a:cxn ang="0">
                  <a:pos x="30" y="68"/>
                </a:cxn>
                <a:cxn ang="0">
                  <a:pos x="30" y="62"/>
                </a:cxn>
                <a:cxn ang="0">
                  <a:pos x="30" y="62"/>
                </a:cxn>
                <a:cxn ang="0">
                  <a:pos x="24" y="38"/>
                </a:cxn>
                <a:cxn ang="0">
                  <a:pos x="20" y="20"/>
                </a:cxn>
                <a:cxn ang="0">
                  <a:pos x="14" y="0"/>
                </a:cxn>
                <a:cxn ang="0">
                  <a:pos x="14" y="0"/>
                </a:cxn>
                <a:cxn ang="0">
                  <a:pos x="6" y="30"/>
                </a:cxn>
                <a:cxn ang="0">
                  <a:pos x="0" y="56"/>
                </a:cxn>
                <a:cxn ang="0">
                  <a:pos x="0" y="56"/>
                </a:cxn>
                <a:cxn ang="0">
                  <a:pos x="2" y="68"/>
                </a:cxn>
                <a:cxn ang="0">
                  <a:pos x="2" y="68"/>
                </a:cxn>
              </a:cxnLst>
              <a:rect l="0" t="0" r="r" b="b"/>
              <a:pathLst>
                <a:path w="30" h="78">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95"/>
            <p:cNvSpPr/>
            <p:nvPr/>
          </p:nvSpPr>
          <p:spPr bwMode="auto">
            <a:xfrm>
              <a:off x="301625" y="2006600"/>
              <a:ext cx="244475" cy="368300"/>
            </a:xfrm>
            <a:custGeom>
              <a:avLst/>
              <a:gdLst/>
              <a:ahLst/>
              <a:cxnLst>
                <a:cxn ang="0">
                  <a:pos x="138" y="146"/>
                </a:cxn>
                <a:cxn ang="0">
                  <a:pos x="130" y="132"/>
                </a:cxn>
                <a:cxn ang="0">
                  <a:pos x="130" y="116"/>
                </a:cxn>
                <a:cxn ang="0">
                  <a:pos x="134" y="92"/>
                </a:cxn>
                <a:cxn ang="0">
                  <a:pos x="140" y="62"/>
                </a:cxn>
                <a:cxn ang="0">
                  <a:pos x="140" y="56"/>
                </a:cxn>
                <a:cxn ang="0">
                  <a:pos x="142" y="60"/>
                </a:cxn>
                <a:cxn ang="0">
                  <a:pos x="148" y="42"/>
                </a:cxn>
                <a:cxn ang="0">
                  <a:pos x="154" y="22"/>
                </a:cxn>
                <a:cxn ang="0">
                  <a:pos x="144" y="12"/>
                </a:cxn>
                <a:cxn ang="0">
                  <a:pos x="122" y="4"/>
                </a:cxn>
                <a:cxn ang="0">
                  <a:pos x="92" y="0"/>
                </a:cxn>
                <a:cxn ang="0">
                  <a:pos x="62" y="4"/>
                </a:cxn>
                <a:cxn ang="0">
                  <a:pos x="40" y="12"/>
                </a:cxn>
                <a:cxn ang="0">
                  <a:pos x="30" y="20"/>
                </a:cxn>
                <a:cxn ang="0">
                  <a:pos x="18" y="46"/>
                </a:cxn>
                <a:cxn ang="0">
                  <a:pos x="4" y="92"/>
                </a:cxn>
                <a:cxn ang="0">
                  <a:pos x="0" y="112"/>
                </a:cxn>
                <a:cxn ang="0">
                  <a:pos x="2" y="124"/>
                </a:cxn>
                <a:cxn ang="0">
                  <a:pos x="12" y="128"/>
                </a:cxn>
                <a:cxn ang="0">
                  <a:pos x="14" y="128"/>
                </a:cxn>
                <a:cxn ang="0">
                  <a:pos x="18" y="128"/>
                </a:cxn>
                <a:cxn ang="0">
                  <a:pos x="26" y="122"/>
                </a:cxn>
                <a:cxn ang="0">
                  <a:pos x="28" y="116"/>
                </a:cxn>
                <a:cxn ang="0">
                  <a:pos x="44" y="52"/>
                </a:cxn>
                <a:cxn ang="0">
                  <a:pos x="44" y="62"/>
                </a:cxn>
                <a:cxn ang="0">
                  <a:pos x="44" y="102"/>
                </a:cxn>
                <a:cxn ang="0">
                  <a:pos x="44" y="102"/>
                </a:cxn>
                <a:cxn ang="0">
                  <a:pos x="46" y="216"/>
                </a:cxn>
                <a:cxn ang="0">
                  <a:pos x="48" y="222"/>
                </a:cxn>
                <a:cxn ang="0">
                  <a:pos x="58" y="230"/>
                </a:cxn>
                <a:cxn ang="0">
                  <a:pos x="64" y="232"/>
                </a:cxn>
                <a:cxn ang="0">
                  <a:pos x="64" y="232"/>
                </a:cxn>
                <a:cxn ang="0">
                  <a:pos x="76" y="226"/>
                </a:cxn>
                <a:cxn ang="0">
                  <a:pos x="80" y="214"/>
                </a:cxn>
                <a:cxn ang="0">
                  <a:pos x="78" y="168"/>
                </a:cxn>
                <a:cxn ang="0">
                  <a:pos x="76" y="122"/>
                </a:cxn>
                <a:cxn ang="0">
                  <a:pos x="106" y="122"/>
                </a:cxn>
                <a:cxn ang="0">
                  <a:pos x="106" y="168"/>
                </a:cxn>
                <a:cxn ang="0">
                  <a:pos x="104" y="214"/>
                </a:cxn>
                <a:cxn ang="0">
                  <a:pos x="108" y="226"/>
                </a:cxn>
                <a:cxn ang="0">
                  <a:pos x="118" y="232"/>
                </a:cxn>
                <a:cxn ang="0">
                  <a:pos x="120" y="232"/>
                </a:cxn>
                <a:cxn ang="0">
                  <a:pos x="126" y="230"/>
                </a:cxn>
                <a:cxn ang="0">
                  <a:pos x="134" y="222"/>
                </a:cxn>
                <a:cxn ang="0">
                  <a:pos x="136" y="216"/>
                </a:cxn>
                <a:cxn ang="0">
                  <a:pos x="140" y="148"/>
                </a:cxn>
                <a:cxn ang="0">
                  <a:pos x="138" y="146"/>
                </a:cxn>
              </a:cxnLst>
              <a:rect l="0" t="0" r="r" b="b"/>
              <a:pathLst>
                <a:path w="154" h="232">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96"/>
            <p:cNvSpPr/>
            <p:nvPr/>
          </p:nvSpPr>
          <p:spPr bwMode="auto">
            <a:xfrm>
              <a:off x="901700" y="1962150"/>
              <a:ext cx="298450" cy="434975"/>
            </a:xfrm>
            <a:custGeom>
              <a:avLst/>
              <a:gdLst/>
              <a:ahLst/>
              <a:cxnLst>
                <a:cxn ang="0">
                  <a:pos x="142" y="14"/>
                </a:cxn>
                <a:cxn ang="0">
                  <a:pos x="116" y="2"/>
                </a:cxn>
                <a:cxn ang="0">
                  <a:pos x="80" y="0"/>
                </a:cxn>
                <a:cxn ang="0">
                  <a:pos x="44" y="2"/>
                </a:cxn>
                <a:cxn ang="0">
                  <a:pos x="18" y="12"/>
                </a:cxn>
                <a:cxn ang="0">
                  <a:pos x="8" y="20"/>
                </a:cxn>
                <a:cxn ang="0">
                  <a:pos x="0" y="30"/>
                </a:cxn>
                <a:cxn ang="0">
                  <a:pos x="18" y="72"/>
                </a:cxn>
                <a:cxn ang="0">
                  <a:pos x="22" y="62"/>
                </a:cxn>
                <a:cxn ang="0">
                  <a:pos x="22" y="72"/>
                </a:cxn>
                <a:cxn ang="0">
                  <a:pos x="22" y="84"/>
                </a:cxn>
                <a:cxn ang="0">
                  <a:pos x="36" y="144"/>
                </a:cxn>
                <a:cxn ang="0">
                  <a:pos x="36" y="154"/>
                </a:cxn>
                <a:cxn ang="0">
                  <a:pos x="28" y="172"/>
                </a:cxn>
                <a:cxn ang="0">
                  <a:pos x="22" y="180"/>
                </a:cxn>
                <a:cxn ang="0">
                  <a:pos x="26" y="256"/>
                </a:cxn>
                <a:cxn ang="0">
                  <a:pos x="32" y="270"/>
                </a:cxn>
                <a:cxn ang="0">
                  <a:pos x="46" y="274"/>
                </a:cxn>
                <a:cxn ang="0">
                  <a:pos x="46" y="274"/>
                </a:cxn>
                <a:cxn ang="0">
                  <a:pos x="54" y="272"/>
                </a:cxn>
                <a:cxn ang="0">
                  <a:pos x="64" y="262"/>
                </a:cxn>
                <a:cxn ang="0">
                  <a:pos x="66" y="254"/>
                </a:cxn>
                <a:cxn ang="0">
                  <a:pos x="62" y="142"/>
                </a:cxn>
                <a:cxn ang="0">
                  <a:pos x="78" y="144"/>
                </a:cxn>
                <a:cxn ang="0">
                  <a:pos x="96" y="142"/>
                </a:cxn>
                <a:cxn ang="0">
                  <a:pos x="92" y="254"/>
                </a:cxn>
                <a:cxn ang="0">
                  <a:pos x="94" y="262"/>
                </a:cxn>
                <a:cxn ang="0">
                  <a:pos x="104" y="272"/>
                </a:cxn>
                <a:cxn ang="0">
                  <a:pos x="112" y="274"/>
                </a:cxn>
                <a:cxn ang="0">
                  <a:pos x="112" y="274"/>
                </a:cxn>
                <a:cxn ang="0">
                  <a:pos x="126" y="270"/>
                </a:cxn>
                <a:cxn ang="0">
                  <a:pos x="132" y="256"/>
                </a:cxn>
                <a:cxn ang="0">
                  <a:pos x="136" y="190"/>
                </a:cxn>
                <a:cxn ang="0">
                  <a:pos x="136" y="122"/>
                </a:cxn>
                <a:cxn ang="0">
                  <a:pos x="136" y="72"/>
                </a:cxn>
                <a:cxn ang="0">
                  <a:pos x="136" y="64"/>
                </a:cxn>
                <a:cxn ang="0">
                  <a:pos x="148" y="100"/>
                </a:cxn>
                <a:cxn ang="0">
                  <a:pos x="156" y="138"/>
                </a:cxn>
                <a:cxn ang="0">
                  <a:pos x="162" y="148"/>
                </a:cxn>
                <a:cxn ang="0">
                  <a:pos x="174" y="152"/>
                </a:cxn>
                <a:cxn ang="0">
                  <a:pos x="180" y="148"/>
                </a:cxn>
                <a:cxn ang="0">
                  <a:pos x="188" y="138"/>
                </a:cxn>
                <a:cxn ang="0">
                  <a:pos x="188" y="132"/>
                </a:cxn>
                <a:cxn ang="0">
                  <a:pos x="174" y="76"/>
                </a:cxn>
                <a:cxn ang="0">
                  <a:pos x="160" y="38"/>
                </a:cxn>
                <a:cxn ang="0">
                  <a:pos x="142" y="14"/>
                </a:cxn>
              </a:cxnLst>
              <a:rect l="0" t="0" r="r" b="b"/>
              <a:pathLst>
                <a:path w="188" h="274">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97"/>
            <p:cNvSpPr/>
            <p:nvPr/>
          </p:nvSpPr>
          <p:spPr bwMode="auto">
            <a:xfrm>
              <a:off x="857250" y="2051050"/>
              <a:ext cx="53975" cy="152400"/>
            </a:xfrm>
            <a:custGeom>
              <a:avLst/>
              <a:gdLst/>
              <a:ahLst/>
              <a:cxnLst>
                <a:cxn ang="0">
                  <a:pos x="0" y="68"/>
                </a:cxn>
                <a:cxn ang="0">
                  <a:pos x="0" y="68"/>
                </a:cxn>
                <a:cxn ang="0">
                  <a:pos x="4" y="92"/>
                </a:cxn>
                <a:cxn ang="0">
                  <a:pos x="4" y="92"/>
                </a:cxn>
                <a:cxn ang="0">
                  <a:pos x="12" y="96"/>
                </a:cxn>
                <a:cxn ang="0">
                  <a:pos x="12" y="96"/>
                </a:cxn>
                <a:cxn ang="0">
                  <a:pos x="14" y="96"/>
                </a:cxn>
                <a:cxn ang="0">
                  <a:pos x="14" y="96"/>
                </a:cxn>
                <a:cxn ang="0">
                  <a:pos x="20" y="94"/>
                </a:cxn>
                <a:cxn ang="0">
                  <a:pos x="26" y="92"/>
                </a:cxn>
                <a:cxn ang="0">
                  <a:pos x="28" y="88"/>
                </a:cxn>
                <a:cxn ang="0">
                  <a:pos x="30" y="82"/>
                </a:cxn>
                <a:cxn ang="0">
                  <a:pos x="30" y="82"/>
                </a:cxn>
                <a:cxn ang="0">
                  <a:pos x="34" y="58"/>
                </a:cxn>
                <a:cxn ang="0">
                  <a:pos x="34" y="58"/>
                </a:cxn>
                <a:cxn ang="0">
                  <a:pos x="28" y="30"/>
                </a:cxn>
                <a:cxn ang="0">
                  <a:pos x="16" y="0"/>
                </a:cxn>
                <a:cxn ang="0">
                  <a:pos x="16" y="0"/>
                </a:cxn>
                <a:cxn ang="0">
                  <a:pos x="10" y="18"/>
                </a:cxn>
                <a:cxn ang="0">
                  <a:pos x="6" y="36"/>
                </a:cxn>
                <a:cxn ang="0">
                  <a:pos x="0" y="68"/>
                </a:cxn>
                <a:cxn ang="0">
                  <a:pos x="0" y="68"/>
                </a:cxn>
              </a:cxnLst>
              <a:rect l="0" t="0" r="r" b="b"/>
              <a:pathLst>
                <a:path w="34" h="96">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98"/>
            <p:cNvSpPr/>
            <p:nvPr/>
          </p:nvSpPr>
          <p:spPr bwMode="auto">
            <a:xfrm>
              <a:off x="542925" y="1962150"/>
              <a:ext cx="381000" cy="482600"/>
            </a:xfrm>
            <a:custGeom>
              <a:avLst/>
              <a:gdLst/>
              <a:ahLst/>
              <a:cxnLst>
                <a:cxn ang="0">
                  <a:pos x="222" y="168"/>
                </a:cxn>
                <a:cxn ang="0">
                  <a:pos x="224" y="168"/>
                </a:cxn>
                <a:cxn ang="0">
                  <a:pos x="236" y="160"/>
                </a:cxn>
                <a:cxn ang="0">
                  <a:pos x="240" y="146"/>
                </a:cxn>
                <a:cxn ang="0">
                  <a:pos x="234" y="122"/>
                </a:cxn>
                <a:cxn ang="0">
                  <a:pos x="218" y="64"/>
                </a:cxn>
                <a:cxn ang="0">
                  <a:pos x="200" y="28"/>
                </a:cxn>
                <a:cxn ang="0">
                  <a:pos x="190" y="16"/>
                </a:cxn>
                <a:cxn ang="0">
                  <a:pos x="160" y="4"/>
                </a:cxn>
                <a:cxn ang="0">
                  <a:pos x="122" y="0"/>
                </a:cxn>
                <a:cxn ang="0">
                  <a:pos x="102" y="2"/>
                </a:cxn>
                <a:cxn ang="0">
                  <a:pos x="64" y="8"/>
                </a:cxn>
                <a:cxn ang="0">
                  <a:pos x="52" y="16"/>
                </a:cxn>
                <a:cxn ang="0">
                  <a:pos x="40" y="26"/>
                </a:cxn>
                <a:cxn ang="0">
                  <a:pos x="22" y="60"/>
                </a:cxn>
                <a:cxn ang="0">
                  <a:pos x="4" y="118"/>
                </a:cxn>
                <a:cxn ang="0">
                  <a:pos x="0" y="148"/>
                </a:cxn>
                <a:cxn ang="0">
                  <a:pos x="4" y="160"/>
                </a:cxn>
                <a:cxn ang="0">
                  <a:pos x="16" y="168"/>
                </a:cxn>
                <a:cxn ang="0">
                  <a:pos x="18" y="168"/>
                </a:cxn>
                <a:cxn ang="0">
                  <a:pos x="24" y="168"/>
                </a:cxn>
                <a:cxn ang="0">
                  <a:pos x="34" y="158"/>
                </a:cxn>
                <a:cxn ang="0">
                  <a:pos x="36" y="152"/>
                </a:cxn>
                <a:cxn ang="0">
                  <a:pos x="50" y="86"/>
                </a:cxn>
                <a:cxn ang="0">
                  <a:pos x="58" y="68"/>
                </a:cxn>
                <a:cxn ang="0">
                  <a:pos x="56" y="134"/>
                </a:cxn>
                <a:cxn ang="0">
                  <a:pos x="56" y="134"/>
                </a:cxn>
                <a:cxn ang="0">
                  <a:pos x="58" y="210"/>
                </a:cxn>
                <a:cxn ang="0">
                  <a:pos x="60" y="284"/>
                </a:cxn>
                <a:cxn ang="0">
                  <a:pos x="68" y="298"/>
                </a:cxn>
                <a:cxn ang="0">
                  <a:pos x="82" y="304"/>
                </a:cxn>
                <a:cxn ang="0">
                  <a:pos x="84" y="304"/>
                </a:cxn>
                <a:cxn ang="0">
                  <a:pos x="92" y="302"/>
                </a:cxn>
                <a:cxn ang="0">
                  <a:pos x="104" y="288"/>
                </a:cxn>
                <a:cxn ang="0">
                  <a:pos x="104" y="280"/>
                </a:cxn>
                <a:cxn ang="0">
                  <a:pos x="100" y="158"/>
                </a:cxn>
                <a:cxn ang="0">
                  <a:pos x="120" y="160"/>
                </a:cxn>
                <a:cxn ang="0">
                  <a:pos x="140" y="158"/>
                </a:cxn>
                <a:cxn ang="0">
                  <a:pos x="138" y="220"/>
                </a:cxn>
                <a:cxn ang="0">
                  <a:pos x="134" y="280"/>
                </a:cxn>
                <a:cxn ang="0">
                  <a:pos x="140" y="296"/>
                </a:cxn>
                <a:cxn ang="0">
                  <a:pos x="154" y="304"/>
                </a:cxn>
                <a:cxn ang="0">
                  <a:pos x="156" y="304"/>
                </a:cxn>
                <a:cxn ang="0">
                  <a:pos x="164" y="302"/>
                </a:cxn>
                <a:cxn ang="0">
                  <a:pos x="176" y="292"/>
                </a:cxn>
                <a:cxn ang="0">
                  <a:pos x="178" y="284"/>
                </a:cxn>
                <a:cxn ang="0">
                  <a:pos x="182" y="136"/>
                </a:cxn>
                <a:cxn ang="0">
                  <a:pos x="184" y="134"/>
                </a:cxn>
                <a:cxn ang="0">
                  <a:pos x="184" y="80"/>
                </a:cxn>
                <a:cxn ang="0">
                  <a:pos x="182" y="72"/>
                </a:cxn>
                <a:cxn ang="0">
                  <a:pos x="204" y="154"/>
                </a:cxn>
                <a:cxn ang="0">
                  <a:pos x="206" y="160"/>
                </a:cxn>
                <a:cxn ang="0">
                  <a:pos x="216" y="168"/>
                </a:cxn>
                <a:cxn ang="0">
                  <a:pos x="222" y="168"/>
                </a:cxn>
              </a:cxnLst>
              <a:rect l="0" t="0" r="r" b="b"/>
              <a:pathLst>
                <a:path w="240" h="304">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99"/>
            <p:cNvSpPr/>
            <p:nvPr/>
          </p:nvSpPr>
          <p:spPr bwMode="auto">
            <a:xfrm>
              <a:off x="622300" y="1724025"/>
              <a:ext cx="219075" cy="219075"/>
            </a:xfrm>
            <a:custGeom>
              <a:avLst/>
              <a:gdLst/>
              <a:ahLst/>
              <a:cxnLst>
                <a:cxn ang="0">
                  <a:pos x="70" y="0"/>
                </a:cxn>
                <a:cxn ang="0">
                  <a:pos x="70" y="0"/>
                </a:cxn>
                <a:cxn ang="0">
                  <a:pos x="84" y="0"/>
                </a:cxn>
                <a:cxn ang="0">
                  <a:pos x="96" y="4"/>
                </a:cxn>
                <a:cxn ang="0">
                  <a:pos x="108" y="12"/>
                </a:cxn>
                <a:cxn ang="0">
                  <a:pos x="118" y="20"/>
                </a:cxn>
                <a:cxn ang="0">
                  <a:pos x="126" y="30"/>
                </a:cxn>
                <a:cxn ang="0">
                  <a:pos x="134" y="42"/>
                </a:cxn>
                <a:cxn ang="0">
                  <a:pos x="138" y="54"/>
                </a:cxn>
                <a:cxn ang="0">
                  <a:pos x="138" y="68"/>
                </a:cxn>
                <a:cxn ang="0">
                  <a:pos x="138" y="68"/>
                </a:cxn>
                <a:cxn ang="0">
                  <a:pos x="138" y="82"/>
                </a:cxn>
                <a:cxn ang="0">
                  <a:pos x="134" y="96"/>
                </a:cxn>
                <a:cxn ang="0">
                  <a:pos x="126" y="106"/>
                </a:cxn>
                <a:cxn ang="0">
                  <a:pos x="118" y="118"/>
                </a:cxn>
                <a:cxn ang="0">
                  <a:pos x="108" y="126"/>
                </a:cxn>
                <a:cxn ang="0">
                  <a:pos x="96" y="132"/>
                </a:cxn>
                <a:cxn ang="0">
                  <a:pos x="84" y="136"/>
                </a:cxn>
                <a:cxn ang="0">
                  <a:pos x="70" y="138"/>
                </a:cxn>
                <a:cxn ang="0">
                  <a:pos x="70" y="138"/>
                </a:cxn>
                <a:cxn ang="0">
                  <a:pos x="56" y="136"/>
                </a:cxn>
                <a:cxn ang="0">
                  <a:pos x="42" y="132"/>
                </a:cxn>
                <a:cxn ang="0">
                  <a:pos x="32" y="126"/>
                </a:cxn>
                <a:cxn ang="0">
                  <a:pos x="20" y="118"/>
                </a:cxn>
                <a:cxn ang="0">
                  <a:pos x="12" y="106"/>
                </a:cxn>
                <a:cxn ang="0">
                  <a:pos x="6" y="96"/>
                </a:cxn>
                <a:cxn ang="0">
                  <a:pos x="2" y="82"/>
                </a:cxn>
                <a:cxn ang="0">
                  <a:pos x="0" y="68"/>
                </a:cxn>
                <a:cxn ang="0">
                  <a:pos x="0" y="68"/>
                </a:cxn>
                <a:cxn ang="0">
                  <a:pos x="2" y="54"/>
                </a:cxn>
                <a:cxn ang="0">
                  <a:pos x="6" y="42"/>
                </a:cxn>
                <a:cxn ang="0">
                  <a:pos x="12" y="30"/>
                </a:cxn>
                <a:cxn ang="0">
                  <a:pos x="20" y="20"/>
                </a:cxn>
                <a:cxn ang="0">
                  <a:pos x="32" y="12"/>
                </a:cxn>
                <a:cxn ang="0">
                  <a:pos x="42" y="4"/>
                </a:cxn>
                <a:cxn ang="0">
                  <a:pos x="56" y="0"/>
                </a:cxn>
                <a:cxn ang="0">
                  <a:pos x="70" y="0"/>
                </a:cxn>
                <a:cxn ang="0">
                  <a:pos x="70" y="0"/>
                </a:cxn>
              </a:cxnLst>
              <a:rect l="0" t="0" r="r" b="b"/>
              <a:pathLst>
                <a:path w="138" h="138">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5" name="Freeform 194"/>
          <p:cNvSpPr>
            <a:spLocks noEditPoints="1"/>
          </p:cNvSpPr>
          <p:nvPr/>
        </p:nvSpPr>
        <p:spPr bwMode="auto">
          <a:xfrm>
            <a:off x="4253594" y="3803270"/>
            <a:ext cx="398250" cy="400500"/>
          </a:xfrm>
          <a:custGeom>
            <a:avLst/>
            <a:gdLst/>
            <a:ahLst/>
            <a:cxnLst>
              <a:cxn ang="0">
                <a:pos x="350" y="2"/>
              </a:cxn>
              <a:cxn ang="0">
                <a:pos x="350" y="2"/>
              </a:cxn>
              <a:cxn ang="0">
                <a:pos x="344" y="0"/>
              </a:cxn>
              <a:cxn ang="0">
                <a:pos x="344" y="0"/>
              </a:cxn>
              <a:cxn ang="0">
                <a:pos x="336" y="2"/>
              </a:cxn>
              <a:cxn ang="0">
                <a:pos x="4" y="224"/>
              </a:cxn>
              <a:cxn ang="0">
                <a:pos x="4" y="224"/>
              </a:cxn>
              <a:cxn ang="0">
                <a:pos x="0" y="230"/>
              </a:cxn>
              <a:cxn ang="0">
                <a:pos x="0" y="236"/>
              </a:cxn>
              <a:cxn ang="0">
                <a:pos x="0" y="236"/>
              </a:cxn>
              <a:cxn ang="0">
                <a:pos x="2" y="240"/>
              </a:cxn>
              <a:cxn ang="0">
                <a:pos x="6" y="244"/>
              </a:cxn>
              <a:cxn ang="0">
                <a:pos x="92" y="278"/>
              </a:cxn>
              <a:cxn ang="0">
                <a:pos x="134" y="350"/>
              </a:cxn>
              <a:cxn ang="0">
                <a:pos x="134" y="350"/>
              </a:cxn>
              <a:cxn ang="0">
                <a:pos x="138" y="354"/>
              </a:cxn>
              <a:cxn ang="0">
                <a:pos x="144" y="356"/>
              </a:cxn>
              <a:cxn ang="0">
                <a:pos x="144" y="356"/>
              </a:cxn>
              <a:cxn ang="0">
                <a:pos x="144" y="356"/>
              </a:cxn>
              <a:cxn ang="0">
                <a:pos x="144" y="356"/>
              </a:cxn>
              <a:cxn ang="0">
                <a:pos x="148" y="354"/>
              </a:cxn>
              <a:cxn ang="0">
                <a:pos x="152" y="350"/>
              </a:cxn>
              <a:cxn ang="0">
                <a:pos x="176" y="312"/>
              </a:cxn>
              <a:cxn ang="0">
                <a:pos x="284" y="356"/>
              </a:cxn>
              <a:cxn ang="0">
                <a:pos x="284" y="356"/>
              </a:cxn>
              <a:cxn ang="0">
                <a:pos x="288" y="356"/>
              </a:cxn>
              <a:cxn ang="0">
                <a:pos x="288" y="356"/>
              </a:cxn>
              <a:cxn ang="0">
                <a:pos x="294" y="354"/>
              </a:cxn>
              <a:cxn ang="0">
                <a:pos x="294" y="354"/>
              </a:cxn>
              <a:cxn ang="0">
                <a:pos x="296" y="352"/>
              </a:cxn>
              <a:cxn ang="0">
                <a:pos x="298" y="346"/>
              </a:cxn>
              <a:cxn ang="0">
                <a:pos x="354" y="14"/>
              </a:cxn>
              <a:cxn ang="0">
                <a:pos x="354" y="14"/>
              </a:cxn>
              <a:cxn ang="0">
                <a:pos x="354" y="8"/>
              </a:cxn>
              <a:cxn ang="0">
                <a:pos x="350" y="2"/>
              </a:cxn>
              <a:cxn ang="0">
                <a:pos x="350" y="2"/>
              </a:cxn>
              <a:cxn ang="0">
                <a:pos x="34" y="232"/>
              </a:cxn>
              <a:cxn ang="0">
                <a:pos x="292" y="60"/>
              </a:cxn>
              <a:cxn ang="0">
                <a:pos x="104" y="260"/>
              </a:cxn>
              <a:cxn ang="0">
                <a:pos x="104" y="260"/>
              </a:cxn>
              <a:cxn ang="0">
                <a:pos x="102" y="258"/>
              </a:cxn>
              <a:cxn ang="0">
                <a:pos x="34" y="232"/>
              </a:cxn>
              <a:cxn ang="0">
                <a:pos x="112" y="268"/>
              </a:cxn>
              <a:cxn ang="0">
                <a:pos x="112" y="268"/>
              </a:cxn>
              <a:cxn ang="0">
                <a:pos x="112" y="268"/>
              </a:cxn>
              <a:cxn ang="0">
                <a:pos x="322" y="42"/>
              </a:cxn>
              <a:cxn ang="0">
                <a:pos x="144" y="322"/>
              </a:cxn>
              <a:cxn ang="0">
                <a:pos x="112" y="268"/>
              </a:cxn>
              <a:cxn ang="0">
                <a:pos x="278" y="330"/>
              </a:cxn>
              <a:cxn ang="0">
                <a:pos x="184" y="292"/>
              </a:cxn>
              <a:cxn ang="0">
                <a:pos x="184" y="292"/>
              </a:cxn>
              <a:cxn ang="0">
                <a:pos x="178" y="290"/>
              </a:cxn>
              <a:cxn ang="0">
                <a:pos x="324" y="64"/>
              </a:cxn>
              <a:cxn ang="0">
                <a:pos x="278" y="330"/>
              </a:cxn>
            </a:cxnLst>
            <a:rect l="0" t="0" r="r" b="b"/>
            <a:pathLst>
              <a:path w="354" h="356">
                <a:moveTo>
                  <a:pt x="350" y="2"/>
                </a:moveTo>
                <a:lnTo>
                  <a:pt x="350" y="2"/>
                </a:lnTo>
                <a:lnTo>
                  <a:pt x="344" y="0"/>
                </a:lnTo>
                <a:lnTo>
                  <a:pt x="344" y="0"/>
                </a:lnTo>
                <a:lnTo>
                  <a:pt x="336" y="2"/>
                </a:lnTo>
                <a:lnTo>
                  <a:pt x="4" y="224"/>
                </a:lnTo>
                <a:lnTo>
                  <a:pt x="4" y="224"/>
                </a:lnTo>
                <a:lnTo>
                  <a:pt x="0" y="230"/>
                </a:lnTo>
                <a:lnTo>
                  <a:pt x="0" y="236"/>
                </a:lnTo>
                <a:lnTo>
                  <a:pt x="0" y="236"/>
                </a:lnTo>
                <a:lnTo>
                  <a:pt x="2" y="240"/>
                </a:lnTo>
                <a:lnTo>
                  <a:pt x="6" y="244"/>
                </a:lnTo>
                <a:lnTo>
                  <a:pt x="92" y="278"/>
                </a:lnTo>
                <a:lnTo>
                  <a:pt x="134" y="350"/>
                </a:lnTo>
                <a:lnTo>
                  <a:pt x="134" y="350"/>
                </a:lnTo>
                <a:lnTo>
                  <a:pt x="138" y="354"/>
                </a:lnTo>
                <a:lnTo>
                  <a:pt x="144" y="356"/>
                </a:lnTo>
                <a:lnTo>
                  <a:pt x="144" y="356"/>
                </a:lnTo>
                <a:lnTo>
                  <a:pt x="144" y="356"/>
                </a:lnTo>
                <a:lnTo>
                  <a:pt x="144" y="356"/>
                </a:lnTo>
                <a:lnTo>
                  <a:pt x="148" y="354"/>
                </a:lnTo>
                <a:lnTo>
                  <a:pt x="152" y="350"/>
                </a:lnTo>
                <a:lnTo>
                  <a:pt x="176" y="312"/>
                </a:lnTo>
                <a:lnTo>
                  <a:pt x="284" y="356"/>
                </a:lnTo>
                <a:lnTo>
                  <a:pt x="284" y="356"/>
                </a:lnTo>
                <a:lnTo>
                  <a:pt x="288" y="356"/>
                </a:lnTo>
                <a:lnTo>
                  <a:pt x="288" y="356"/>
                </a:lnTo>
                <a:lnTo>
                  <a:pt x="294" y="354"/>
                </a:lnTo>
                <a:lnTo>
                  <a:pt x="294" y="354"/>
                </a:lnTo>
                <a:lnTo>
                  <a:pt x="296" y="352"/>
                </a:lnTo>
                <a:lnTo>
                  <a:pt x="298" y="346"/>
                </a:lnTo>
                <a:lnTo>
                  <a:pt x="354" y="14"/>
                </a:lnTo>
                <a:lnTo>
                  <a:pt x="354" y="14"/>
                </a:lnTo>
                <a:lnTo>
                  <a:pt x="354" y="8"/>
                </a:lnTo>
                <a:lnTo>
                  <a:pt x="350" y="2"/>
                </a:lnTo>
                <a:lnTo>
                  <a:pt x="350" y="2"/>
                </a:lnTo>
                <a:close/>
                <a:moveTo>
                  <a:pt x="34" y="232"/>
                </a:moveTo>
                <a:lnTo>
                  <a:pt x="292" y="60"/>
                </a:lnTo>
                <a:lnTo>
                  <a:pt x="104" y="260"/>
                </a:lnTo>
                <a:lnTo>
                  <a:pt x="104" y="260"/>
                </a:lnTo>
                <a:lnTo>
                  <a:pt x="102" y="258"/>
                </a:lnTo>
                <a:lnTo>
                  <a:pt x="34" y="232"/>
                </a:lnTo>
                <a:close/>
                <a:moveTo>
                  <a:pt x="112" y="268"/>
                </a:moveTo>
                <a:lnTo>
                  <a:pt x="112" y="268"/>
                </a:lnTo>
                <a:lnTo>
                  <a:pt x="112" y="268"/>
                </a:lnTo>
                <a:lnTo>
                  <a:pt x="322" y="42"/>
                </a:lnTo>
                <a:lnTo>
                  <a:pt x="144" y="322"/>
                </a:lnTo>
                <a:lnTo>
                  <a:pt x="112" y="268"/>
                </a:lnTo>
                <a:close/>
                <a:moveTo>
                  <a:pt x="278" y="330"/>
                </a:moveTo>
                <a:lnTo>
                  <a:pt x="184" y="292"/>
                </a:lnTo>
                <a:lnTo>
                  <a:pt x="184" y="292"/>
                </a:lnTo>
                <a:lnTo>
                  <a:pt x="178" y="290"/>
                </a:lnTo>
                <a:lnTo>
                  <a:pt x="324" y="64"/>
                </a:lnTo>
                <a:lnTo>
                  <a:pt x="278" y="33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nvGrpSpPr>
          <p:cNvPr id="26" name="组 4"/>
          <p:cNvGrpSpPr/>
          <p:nvPr/>
        </p:nvGrpSpPr>
        <p:grpSpPr>
          <a:xfrm>
            <a:off x="4283140" y="4815553"/>
            <a:ext cx="408565" cy="489654"/>
            <a:chOff x="1536700" y="911225"/>
            <a:chExt cx="831850" cy="996950"/>
          </a:xfrm>
          <a:solidFill>
            <a:schemeClr val="bg1"/>
          </a:solidFill>
        </p:grpSpPr>
        <p:sp>
          <p:nvSpPr>
            <p:cNvPr id="27"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1"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2"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3"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4"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5"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6"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zh-CN" altLang="en-US" sz="2800" b="1" dirty="0" smtClean="0">
                <a:solidFill>
                  <a:schemeClr val="bg1"/>
                </a:solidFill>
              </a:rPr>
              <a:t>订单基本情况   </a:t>
            </a:r>
            <a:endParaRPr lang="zh-CN" altLang="en-US" sz="2800" b="1" dirty="0">
              <a:solidFill>
                <a:schemeClr val="bg1"/>
              </a:solidFill>
            </a:endParaRPr>
          </a:p>
        </p:txBody>
      </p:sp>
      <p:sp>
        <p:nvSpPr>
          <p:cNvPr id="6" name="文本框 5"/>
          <p:cNvSpPr txBox="1"/>
          <p:nvPr/>
        </p:nvSpPr>
        <p:spPr>
          <a:xfrm>
            <a:off x="1915420" y="2227814"/>
            <a:ext cx="1409700" cy="460375"/>
          </a:xfrm>
          <a:prstGeom prst="rect">
            <a:avLst/>
          </a:prstGeom>
          <a:noFill/>
        </p:spPr>
        <p:txBody>
          <a:bodyPr wrap="square" rtlCol="0">
            <a:spAutoFit/>
          </a:bodyPr>
          <a:lstStyle/>
          <a:p>
            <a:r>
              <a:rPr lang="zh-CN" altLang="en-US" sz="2400" b="1" dirty="0"/>
              <a:t>总订单</a:t>
            </a:r>
            <a:endParaRPr lang="zh-CN" altLang="en-US" sz="2400" b="1" dirty="0"/>
          </a:p>
        </p:txBody>
      </p:sp>
      <p:sp>
        <p:nvSpPr>
          <p:cNvPr id="7" name="文本框 6"/>
          <p:cNvSpPr txBox="1"/>
          <p:nvPr/>
        </p:nvSpPr>
        <p:spPr>
          <a:xfrm>
            <a:off x="6544388" y="1396599"/>
            <a:ext cx="1409700" cy="460375"/>
          </a:xfrm>
          <a:prstGeom prst="rect">
            <a:avLst/>
          </a:prstGeom>
          <a:noFill/>
        </p:spPr>
        <p:txBody>
          <a:bodyPr wrap="square" rtlCol="0">
            <a:spAutoFit/>
          </a:bodyPr>
          <a:lstStyle/>
          <a:p>
            <a:r>
              <a:rPr lang="zh-CN" altLang="en-US" sz="2400" b="1" dirty="0"/>
              <a:t>有效订单</a:t>
            </a:r>
            <a:endParaRPr lang="zh-CN" altLang="en-US" sz="2400" b="1" dirty="0"/>
          </a:p>
        </p:txBody>
      </p:sp>
      <p:sp>
        <p:nvSpPr>
          <p:cNvPr id="8" name="等腰三角形 7"/>
          <p:cNvSpPr/>
          <p:nvPr/>
        </p:nvSpPr>
        <p:spPr>
          <a:xfrm rot="17527498">
            <a:off x="1130640" y="2602368"/>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770344">
            <a:off x="1046046" y="3112279"/>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7527498">
            <a:off x="5545298" y="133808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770344">
            <a:off x="5460704" y="184799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1915160" y="2687955"/>
            <a:ext cx="2959735" cy="808990"/>
          </a:xfrm>
          <a:prstGeom prst="rect">
            <a:avLst/>
          </a:prstGeom>
        </p:spPr>
        <p:txBody>
          <a:bodyPr wrap="square" lIns="91436" tIns="45718" rIns="91436" bIns="45718">
            <a:spAutoFit/>
          </a:bodyPr>
          <a:lstStyle/>
          <a:p>
            <a:pPr>
              <a:lnSpc>
                <a:spcPct val="130000"/>
              </a:lnSpc>
            </a:pPr>
            <a:r>
              <a:rPr kumimoji="1" lang="zh-CN" altLang="en-US" sz="1200" dirty="0">
                <a:solidFill>
                  <a:schemeClr val="tx1">
                    <a:lumMod val="75000"/>
                    <a:lumOff val="25000"/>
                  </a:schemeClr>
                </a:solidFill>
              </a:rPr>
              <a:t>七夕活动而产生的总订单：</a:t>
            </a:r>
            <a:r>
              <a:rPr kumimoji="1" lang="en-US" altLang="zh-CN" sz="1200" dirty="0">
                <a:solidFill>
                  <a:schemeClr val="tx1">
                    <a:lumMod val="75000"/>
                    <a:lumOff val="25000"/>
                  </a:schemeClr>
                </a:solidFill>
              </a:rPr>
              <a:t>56447</a:t>
            </a:r>
            <a:endParaRPr kumimoji="1" lang="zh-CN" altLang="en-US"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rPr>
              <a:t>24</a:t>
            </a:r>
            <a:r>
              <a:rPr kumimoji="1" lang="zh-CN" altLang="en-US" sz="1200" dirty="0">
                <a:solidFill>
                  <a:schemeClr val="tx1">
                    <a:lumMod val="75000"/>
                    <a:lumOff val="25000"/>
                  </a:schemeClr>
                </a:solidFill>
              </a:rPr>
              <a:t>号产生订单总数：</a:t>
            </a:r>
            <a:r>
              <a:rPr kumimoji="1" lang="en-US" altLang="zh-CN" sz="1200" dirty="0">
                <a:solidFill>
                  <a:schemeClr val="tx1">
                    <a:lumMod val="75000"/>
                    <a:lumOff val="25000"/>
                  </a:schemeClr>
                </a:solidFill>
              </a:rPr>
              <a:t>11053</a:t>
            </a:r>
            <a:endParaRPr kumimoji="1" lang="en-US" altLang="zh-CN"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rPr>
              <a:t>25</a:t>
            </a:r>
            <a:r>
              <a:rPr kumimoji="1" lang="zh-CN" altLang="en-US" sz="1200" dirty="0">
                <a:solidFill>
                  <a:schemeClr val="tx1">
                    <a:lumMod val="75000"/>
                    <a:lumOff val="25000"/>
                  </a:schemeClr>
                </a:solidFill>
              </a:rPr>
              <a:t>号订单总数：</a:t>
            </a:r>
            <a:r>
              <a:rPr kumimoji="1" lang="en-US" altLang="zh-CN" sz="1200" dirty="0">
                <a:solidFill>
                  <a:schemeClr val="tx1">
                    <a:lumMod val="75000"/>
                    <a:lumOff val="25000"/>
                  </a:schemeClr>
                </a:solidFill>
              </a:rPr>
              <a:t>45394</a:t>
            </a:r>
            <a:endParaRPr kumimoji="1" lang="en-US" altLang="zh-CN" sz="1200" dirty="0">
              <a:solidFill>
                <a:schemeClr val="tx1">
                  <a:lumMod val="75000"/>
                  <a:lumOff val="25000"/>
                </a:schemeClr>
              </a:solidFill>
            </a:endParaRPr>
          </a:p>
        </p:txBody>
      </p:sp>
      <p:sp>
        <p:nvSpPr>
          <p:cNvPr id="13" name="Rectangle 11"/>
          <p:cNvSpPr/>
          <p:nvPr/>
        </p:nvSpPr>
        <p:spPr>
          <a:xfrm>
            <a:off x="6570980" y="1774825"/>
            <a:ext cx="2592070" cy="808990"/>
          </a:xfrm>
          <a:prstGeom prst="rect">
            <a:avLst/>
          </a:prstGeom>
        </p:spPr>
        <p:txBody>
          <a:bodyPr wrap="square" lIns="91436" tIns="45718" rIns="91436" bIns="45718">
            <a:spAutoFit/>
          </a:bodyPr>
          <a:lstStyle/>
          <a:p>
            <a:pPr>
              <a:lnSpc>
                <a:spcPct val="130000"/>
              </a:lnSpc>
            </a:pPr>
            <a:r>
              <a:rPr kumimoji="1" lang="zh-CN" altLang="en-US" sz="1200" dirty="0">
                <a:solidFill>
                  <a:schemeClr val="tx1">
                    <a:lumMod val="75000"/>
                    <a:lumOff val="25000"/>
                  </a:schemeClr>
                </a:solidFill>
                <a:sym typeface="+mn-ea"/>
              </a:rPr>
              <a:t>七夕活动有效订单：</a:t>
            </a:r>
            <a:r>
              <a:rPr kumimoji="1" lang="en-US" sz="1200" dirty="0">
                <a:solidFill>
                  <a:schemeClr val="tx1">
                    <a:lumMod val="75000"/>
                    <a:lumOff val="25000"/>
                  </a:schemeClr>
                </a:solidFill>
                <a:sym typeface="+mn-ea"/>
              </a:rPr>
              <a:t>49405</a:t>
            </a:r>
            <a:endParaRPr kumimoji="1" lang="en-US" sz="1200" dirty="0">
              <a:solidFill>
                <a:schemeClr val="tx1">
                  <a:lumMod val="75000"/>
                  <a:lumOff val="25000"/>
                </a:schemeClr>
              </a:solidFill>
              <a:sym typeface="+mn-ea"/>
            </a:endParaRPr>
          </a:p>
          <a:p>
            <a:pPr>
              <a:lnSpc>
                <a:spcPct val="130000"/>
              </a:lnSpc>
            </a:pPr>
            <a:r>
              <a:rPr kumimoji="1" lang="en-US" sz="1200" dirty="0">
                <a:solidFill>
                  <a:schemeClr val="tx1">
                    <a:lumMod val="75000"/>
                    <a:lumOff val="25000"/>
                  </a:schemeClr>
                </a:solidFill>
                <a:sym typeface="+mn-ea"/>
              </a:rPr>
              <a:t>24</a:t>
            </a:r>
            <a:r>
              <a:rPr kumimoji="1" lang="zh-CN" altLang="en-US" sz="1200" dirty="0">
                <a:solidFill>
                  <a:schemeClr val="tx1">
                    <a:lumMod val="75000"/>
                    <a:lumOff val="25000"/>
                  </a:schemeClr>
                </a:solidFill>
                <a:sym typeface="+mn-ea"/>
              </a:rPr>
              <a:t>号产生有效订单数：</a:t>
            </a:r>
            <a:r>
              <a:rPr kumimoji="1" lang="en-US" altLang="zh-CN" sz="1200" dirty="0">
                <a:solidFill>
                  <a:schemeClr val="tx1">
                    <a:lumMod val="75000"/>
                    <a:lumOff val="25000"/>
                  </a:schemeClr>
                </a:solidFill>
                <a:sym typeface="+mn-ea"/>
              </a:rPr>
              <a:t>9993</a:t>
            </a:r>
            <a:endParaRPr kumimoji="1" lang="zh-CN" altLang="en-US"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sym typeface="+mn-ea"/>
              </a:rPr>
              <a:t>25</a:t>
            </a:r>
            <a:r>
              <a:rPr kumimoji="1" lang="zh-CN" altLang="en-US" sz="1200" dirty="0">
                <a:solidFill>
                  <a:schemeClr val="tx1">
                    <a:lumMod val="75000"/>
                    <a:lumOff val="25000"/>
                  </a:schemeClr>
                </a:solidFill>
                <a:sym typeface="+mn-ea"/>
              </a:rPr>
              <a:t>号有效订单总数：</a:t>
            </a:r>
            <a:r>
              <a:rPr kumimoji="1" lang="en-US" sz="1200" dirty="0">
                <a:solidFill>
                  <a:schemeClr val="tx1">
                    <a:lumMod val="75000"/>
                    <a:lumOff val="25000"/>
                  </a:schemeClr>
                </a:solidFill>
                <a:sym typeface="+mn-ea"/>
              </a:rPr>
              <a:t>39412</a:t>
            </a:r>
            <a:endParaRPr kumimoji="1" lang="en-US" sz="1200" dirty="0">
              <a:solidFill>
                <a:schemeClr val="bg1">
                  <a:lumMod val="50000"/>
                </a:schemeClr>
              </a:solidFill>
            </a:endParaRPr>
          </a:p>
        </p:txBody>
      </p:sp>
      <p:cxnSp>
        <p:nvCxnSpPr>
          <p:cNvPr id="15" name="直接连接符 14"/>
          <p:cNvCxnSpPr/>
          <p:nvPr/>
        </p:nvCxnSpPr>
        <p:spPr>
          <a:xfrm>
            <a:off x="4304519" y="5561330"/>
            <a:ext cx="358289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777105" y="5980430"/>
            <a:ext cx="2686945" cy="5100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KEYWORD</a:t>
            </a:r>
            <a:endParaRPr lang="zh-CN" altLang="en-US" sz="2800" b="1" dirty="0"/>
          </a:p>
        </p:txBody>
      </p:sp>
      <p:sp>
        <p:nvSpPr>
          <p:cNvPr id="14" name="文本框 13"/>
          <p:cNvSpPr txBox="1"/>
          <p:nvPr/>
        </p:nvSpPr>
        <p:spPr>
          <a:xfrm>
            <a:off x="9565083" y="3497179"/>
            <a:ext cx="1409700" cy="460375"/>
          </a:xfrm>
          <a:prstGeom prst="rect">
            <a:avLst/>
          </a:prstGeom>
          <a:noFill/>
        </p:spPr>
        <p:txBody>
          <a:bodyPr wrap="square" rtlCol="0">
            <a:spAutoFit/>
          </a:bodyPr>
          <a:p>
            <a:r>
              <a:rPr lang="zh-CN" altLang="en-US" sz="2400" b="1" dirty="0"/>
              <a:t>取消订单</a:t>
            </a:r>
            <a:endParaRPr lang="zh-CN" altLang="en-US" sz="2400" b="1" dirty="0"/>
          </a:p>
        </p:txBody>
      </p:sp>
      <p:sp>
        <p:nvSpPr>
          <p:cNvPr id="18" name="等腰三角形 17"/>
          <p:cNvSpPr/>
          <p:nvPr/>
        </p:nvSpPr>
        <p:spPr>
          <a:xfrm rot="17527498">
            <a:off x="8565993" y="343866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rot="6770344">
            <a:off x="8481399" y="394857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Rectangle 11"/>
          <p:cNvSpPr/>
          <p:nvPr/>
        </p:nvSpPr>
        <p:spPr>
          <a:xfrm>
            <a:off x="9591675" y="3875405"/>
            <a:ext cx="2592070" cy="1049020"/>
          </a:xfrm>
          <a:prstGeom prst="rect">
            <a:avLst/>
          </a:prstGeom>
        </p:spPr>
        <p:txBody>
          <a:bodyPr wrap="square" lIns="91436" tIns="45718" rIns="91436" bIns="45718">
            <a:spAutoFit/>
          </a:bodyPr>
          <a:p>
            <a:pPr>
              <a:lnSpc>
                <a:spcPct val="130000"/>
              </a:lnSpc>
            </a:pPr>
            <a:r>
              <a:rPr kumimoji="1" lang="zh-CN" altLang="en-US" sz="1200" dirty="0">
                <a:solidFill>
                  <a:schemeClr val="tx1">
                    <a:lumMod val="75000"/>
                    <a:lumOff val="25000"/>
                  </a:schemeClr>
                </a:solidFill>
                <a:sym typeface="+mn-ea"/>
              </a:rPr>
              <a:t>七夕活动取消订单：</a:t>
            </a:r>
            <a:r>
              <a:rPr kumimoji="1" lang="en-US" altLang="zh-CN" sz="1200" dirty="0">
                <a:solidFill>
                  <a:srgbClr val="FF0000"/>
                </a:solidFill>
                <a:sym typeface="+mn-ea"/>
              </a:rPr>
              <a:t>7042</a:t>
            </a:r>
            <a:endParaRPr kumimoji="1" lang="en-US" altLang="zh-CN" sz="1200" dirty="0">
              <a:solidFill>
                <a:srgbClr val="FF0000"/>
              </a:solidFill>
              <a:sym typeface="+mn-ea"/>
            </a:endParaRPr>
          </a:p>
          <a:p>
            <a:pPr>
              <a:lnSpc>
                <a:spcPct val="130000"/>
              </a:lnSpc>
            </a:pPr>
            <a:r>
              <a:rPr kumimoji="1" lang="en-US" altLang="zh-CN" sz="1200" dirty="0">
                <a:solidFill>
                  <a:schemeClr val="tx1">
                    <a:lumMod val="75000"/>
                    <a:lumOff val="25000"/>
                  </a:schemeClr>
                </a:solidFill>
                <a:sym typeface="+mn-ea"/>
              </a:rPr>
              <a:t>24</a:t>
            </a:r>
            <a:r>
              <a:rPr kumimoji="1" lang="zh-CN" altLang="en-US" sz="1200" dirty="0">
                <a:solidFill>
                  <a:schemeClr val="tx1">
                    <a:lumMod val="75000"/>
                    <a:lumOff val="25000"/>
                  </a:schemeClr>
                </a:solidFill>
                <a:sym typeface="+mn-ea"/>
              </a:rPr>
              <a:t>号产生取消订单数：</a:t>
            </a:r>
            <a:r>
              <a:rPr kumimoji="1" lang="en-US" sz="1200" dirty="0">
                <a:solidFill>
                  <a:srgbClr val="FF0000"/>
                </a:solidFill>
                <a:sym typeface="+mn-ea"/>
              </a:rPr>
              <a:t>1060</a:t>
            </a:r>
            <a:endParaRPr kumimoji="1" lang="en-US" sz="1200" dirty="0">
              <a:solidFill>
                <a:srgbClr val="FF0000"/>
              </a:solidFill>
              <a:sym typeface="+mn-ea"/>
            </a:endParaRPr>
          </a:p>
          <a:p>
            <a:pPr>
              <a:lnSpc>
                <a:spcPct val="130000"/>
              </a:lnSpc>
            </a:pPr>
            <a:r>
              <a:rPr kumimoji="1" lang="en-US" altLang="zh-CN" sz="1200" dirty="0">
                <a:solidFill>
                  <a:schemeClr val="tx1">
                    <a:lumMod val="75000"/>
                    <a:lumOff val="25000"/>
                  </a:schemeClr>
                </a:solidFill>
                <a:sym typeface="+mn-ea"/>
              </a:rPr>
              <a:t>25</a:t>
            </a:r>
            <a:r>
              <a:rPr kumimoji="1" lang="zh-CN" altLang="en-US" sz="1200" dirty="0">
                <a:solidFill>
                  <a:schemeClr val="tx1">
                    <a:lumMod val="75000"/>
                    <a:lumOff val="25000"/>
                  </a:schemeClr>
                </a:solidFill>
                <a:sym typeface="+mn-ea"/>
              </a:rPr>
              <a:t>号取消订单总数：</a:t>
            </a:r>
            <a:r>
              <a:rPr kumimoji="1" lang="en-US" altLang="zh-CN" sz="1200" dirty="0">
                <a:solidFill>
                  <a:srgbClr val="FF0000"/>
                </a:solidFill>
                <a:sym typeface="+mn-ea"/>
              </a:rPr>
              <a:t>5982</a:t>
            </a:r>
            <a:endParaRPr kumimoji="1" lang="en-US" altLang="zh-CN" sz="1200" dirty="0">
              <a:solidFill>
                <a:srgbClr val="FF0000"/>
              </a:solidFill>
              <a:sym typeface="+mn-ea"/>
            </a:endParaRPr>
          </a:p>
          <a:p>
            <a:pPr>
              <a:lnSpc>
                <a:spcPct val="130000"/>
              </a:lnSpc>
            </a:pPr>
            <a:endParaRPr kumimoji="1" lang="en-US" altLang="zh-CN" sz="1200" dirty="0">
              <a:solidFill>
                <a:srgbClr val="FF0000"/>
              </a:solidFill>
            </a:endParaRPr>
          </a:p>
        </p:txBody>
      </p:sp>
      <p:sp>
        <p:nvSpPr>
          <p:cNvPr id="21" name="文本框 20"/>
          <p:cNvSpPr txBox="1"/>
          <p:nvPr/>
        </p:nvSpPr>
        <p:spPr>
          <a:xfrm>
            <a:off x="6166485" y="3453765"/>
            <a:ext cx="1594485" cy="730885"/>
          </a:xfrm>
          <a:prstGeom prst="rect">
            <a:avLst/>
          </a:prstGeom>
          <a:noFill/>
        </p:spPr>
        <p:txBody>
          <a:bodyPr wrap="square" rtlCol="0" anchor="t">
            <a:spAutoFit/>
          </a:bodyPr>
          <a:p>
            <a:pPr>
              <a:lnSpc>
                <a:spcPct val="130000"/>
              </a:lnSpc>
            </a:pPr>
            <a:r>
              <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rPr>
              <a:t>90.40%</a:t>
            </a:r>
            <a:endPar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endParaRPr>
          </a:p>
        </p:txBody>
      </p:sp>
      <p:sp>
        <p:nvSpPr>
          <p:cNvPr id="22" name="文本框 21"/>
          <p:cNvSpPr txBox="1"/>
          <p:nvPr/>
        </p:nvSpPr>
        <p:spPr>
          <a:xfrm>
            <a:off x="4556760" y="3271520"/>
            <a:ext cx="2014220" cy="368300"/>
          </a:xfrm>
          <a:prstGeom prst="rect">
            <a:avLst/>
          </a:prstGeom>
          <a:noFill/>
        </p:spPr>
        <p:txBody>
          <a:bodyPr wrap="none" rtlCol="0" anchor="t">
            <a:spAutoFit/>
          </a:bodyPr>
          <a:p>
            <a:r>
              <a:rPr kumimoji="1" lang="en-US" altLang="zh-CN" dirty="0">
                <a:solidFill>
                  <a:schemeClr val="tx1">
                    <a:lumMod val="75000"/>
                    <a:lumOff val="25000"/>
                  </a:schemeClr>
                </a:solidFill>
                <a:sym typeface="+mn-ea"/>
              </a:rPr>
              <a:t>24</a:t>
            </a:r>
            <a:r>
              <a:rPr kumimoji="1" lang="zh-CN" altLang="en-US" dirty="0">
                <a:solidFill>
                  <a:schemeClr val="tx1">
                    <a:lumMod val="75000"/>
                    <a:lumOff val="25000"/>
                  </a:schemeClr>
                </a:solidFill>
                <a:sym typeface="+mn-ea"/>
              </a:rPr>
              <a:t>号有效订单率：</a:t>
            </a:r>
            <a:endParaRPr kumimoji="1" lang="zh-CN" altLang="en-US" dirty="0">
              <a:solidFill>
                <a:schemeClr val="tx1">
                  <a:lumMod val="75000"/>
                  <a:lumOff val="25000"/>
                </a:schemeClr>
              </a:solidFill>
              <a:sym typeface="+mn-ea"/>
            </a:endParaRPr>
          </a:p>
        </p:txBody>
      </p:sp>
      <p:sp>
        <p:nvSpPr>
          <p:cNvPr id="23" name="文本框 22"/>
          <p:cNvSpPr txBox="1"/>
          <p:nvPr/>
        </p:nvSpPr>
        <p:spPr>
          <a:xfrm>
            <a:off x="6165850" y="4445000"/>
            <a:ext cx="1788160" cy="730885"/>
          </a:xfrm>
          <a:prstGeom prst="rect">
            <a:avLst/>
          </a:prstGeom>
          <a:noFill/>
        </p:spPr>
        <p:txBody>
          <a:bodyPr wrap="square" rtlCol="0" anchor="t">
            <a:spAutoFit/>
          </a:bodyPr>
          <a:p>
            <a:pPr>
              <a:lnSpc>
                <a:spcPct val="130000"/>
              </a:lnSpc>
            </a:pPr>
            <a:r>
              <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rPr>
              <a:t>86.82%</a:t>
            </a:r>
            <a:endPar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endParaRPr>
          </a:p>
        </p:txBody>
      </p:sp>
      <p:sp>
        <p:nvSpPr>
          <p:cNvPr id="24" name="文本框 23"/>
          <p:cNvSpPr txBox="1"/>
          <p:nvPr/>
        </p:nvSpPr>
        <p:spPr>
          <a:xfrm>
            <a:off x="4530090" y="4328160"/>
            <a:ext cx="2014220" cy="368300"/>
          </a:xfrm>
          <a:prstGeom prst="rect">
            <a:avLst/>
          </a:prstGeom>
          <a:noFill/>
        </p:spPr>
        <p:txBody>
          <a:bodyPr wrap="none" rtlCol="0" anchor="t">
            <a:spAutoFit/>
          </a:bodyPr>
          <a:p>
            <a:r>
              <a:rPr kumimoji="1" lang="en-US" altLang="zh-CN" dirty="0">
                <a:solidFill>
                  <a:schemeClr val="tx1">
                    <a:lumMod val="75000"/>
                    <a:lumOff val="25000"/>
                  </a:schemeClr>
                </a:solidFill>
                <a:sym typeface="+mn-ea"/>
              </a:rPr>
              <a:t>25</a:t>
            </a:r>
            <a:r>
              <a:rPr kumimoji="1" lang="zh-CN" altLang="en-US" dirty="0">
                <a:solidFill>
                  <a:schemeClr val="tx1">
                    <a:lumMod val="75000"/>
                    <a:lumOff val="25000"/>
                  </a:schemeClr>
                </a:solidFill>
                <a:sym typeface="+mn-ea"/>
              </a:rPr>
              <a:t>号有效订单率：</a:t>
            </a:r>
            <a:endParaRPr kumimoji="1" lang="zh-CN" altLang="en-US" dirty="0">
              <a:solidFill>
                <a:schemeClr val="tx1">
                  <a:lumMod val="75000"/>
                  <a:lumOff val="2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361950"/>
            <a:ext cx="3124835" cy="521970"/>
          </a:xfrm>
          <a:prstGeom prst="rect">
            <a:avLst/>
          </a:prstGeom>
          <a:noFill/>
        </p:spPr>
        <p:txBody>
          <a:bodyPr wrap="square" rtlCol="0">
            <a:spAutoFit/>
          </a:bodyPr>
          <a:lstStyle/>
          <a:p>
            <a:r>
              <a:rPr lang="zh-CN" altLang="en-US" sz="2800" b="1" dirty="0" smtClean="0">
                <a:solidFill>
                  <a:schemeClr val="bg1"/>
                </a:solidFill>
              </a:rPr>
              <a:t>取消、问题订单   </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7" name="文本框 46"/>
          <p:cNvSpPr txBox="1"/>
          <p:nvPr/>
        </p:nvSpPr>
        <p:spPr>
          <a:xfrm>
            <a:off x="582295" y="1700530"/>
            <a:ext cx="2621280" cy="491490"/>
          </a:xfrm>
          <a:prstGeom prst="rect">
            <a:avLst/>
          </a:prstGeom>
          <a:noFill/>
        </p:spPr>
        <p:txBody>
          <a:bodyPr wrap="square" rtlCol="0">
            <a:spAutoFit/>
          </a:bodyPr>
          <a:p>
            <a:pPr>
              <a:lnSpc>
                <a:spcPct val="130000"/>
              </a:lnSpc>
            </a:pPr>
            <a:r>
              <a:rPr lang="zh-CN" altLang="en-US" sz="2000" b="1" dirty="0">
                <a:solidFill>
                  <a:schemeClr val="tx1">
                    <a:lumMod val="85000"/>
                    <a:lumOff val="15000"/>
                  </a:schemeClr>
                </a:solidFill>
                <a:cs typeface="Arial" panose="020B0604020202020204" pitchFamily="34" charset="0"/>
              </a:rPr>
              <a:t>问题订单总数：</a:t>
            </a:r>
            <a:r>
              <a:rPr lang="en-US" altLang="zh-CN" sz="2000" b="1" dirty="0">
                <a:solidFill>
                  <a:schemeClr val="tx1">
                    <a:lumMod val="85000"/>
                    <a:lumOff val="15000"/>
                  </a:schemeClr>
                </a:solidFill>
                <a:cs typeface="Arial" panose="020B0604020202020204" pitchFamily="34" charset="0"/>
              </a:rPr>
              <a:t>12660</a:t>
            </a:r>
            <a:endParaRPr lang="en-US" altLang="zh-CN" sz="2000" b="1" dirty="0">
              <a:solidFill>
                <a:schemeClr val="tx1">
                  <a:lumMod val="85000"/>
                  <a:lumOff val="15000"/>
                </a:schemeClr>
              </a:solidFill>
              <a:cs typeface="Arial" panose="020B0604020202020204" pitchFamily="34" charset="0"/>
            </a:endParaRPr>
          </a:p>
        </p:txBody>
      </p:sp>
      <p:sp>
        <p:nvSpPr>
          <p:cNvPr id="48" name="文本框 47"/>
          <p:cNvSpPr txBox="1"/>
          <p:nvPr/>
        </p:nvSpPr>
        <p:spPr>
          <a:xfrm>
            <a:off x="582295" y="2192020"/>
            <a:ext cx="2812415" cy="2327910"/>
          </a:xfrm>
          <a:prstGeom prst="rect">
            <a:avLst/>
          </a:prstGeom>
          <a:noFill/>
        </p:spPr>
        <p:txBody>
          <a:bodyPr wrap="square" rtlCol="0">
            <a:spAutoFit/>
          </a:bodyPr>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质量问题导致退款: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67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拣货超时: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4630</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商家少送错送: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105</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缺货导致退款: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352</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商家超时未接单: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471</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商家拒单: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817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用户催单: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6803</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p:txBody>
      </p:sp>
      <p:sp>
        <p:nvSpPr>
          <p:cNvPr id="51" name="文本框 50"/>
          <p:cNvSpPr txBox="1"/>
          <p:nvPr/>
        </p:nvSpPr>
        <p:spPr>
          <a:xfrm>
            <a:off x="8983345" y="1700530"/>
            <a:ext cx="2621280" cy="491490"/>
          </a:xfrm>
          <a:prstGeom prst="rect">
            <a:avLst/>
          </a:prstGeom>
          <a:noFill/>
        </p:spPr>
        <p:txBody>
          <a:bodyPr wrap="square" rtlCol="0">
            <a:spAutoFit/>
          </a:bodyPr>
          <a:p>
            <a:pPr>
              <a:lnSpc>
                <a:spcPct val="130000"/>
              </a:lnSpc>
            </a:pPr>
            <a:r>
              <a:rPr lang="zh-CN" altLang="en-US" sz="2000" b="1" dirty="0">
                <a:solidFill>
                  <a:schemeClr val="tx1">
                    <a:lumMod val="85000"/>
                    <a:lumOff val="15000"/>
                  </a:schemeClr>
                </a:solidFill>
                <a:cs typeface="Arial" panose="020B0604020202020204" pitchFamily="34" charset="0"/>
              </a:rPr>
              <a:t>取消问题总数：</a:t>
            </a:r>
            <a:r>
              <a:rPr lang="en-US" altLang="zh-CN" sz="2000" b="1" dirty="0">
                <a:solidFill>
                  <a:schemeClr val="tx1">
                    <a:lumMod val="85000"/>
                    <a:lumOff val="15000"/>
                  </a:schemeClr>
                </a:solidFill>
                <a:cs typeface="Arial" panose="020B0604020202020204" pitchFamily="34" charset="0"/>
              </a:rPr>
              <a:t>2101</a:t>
            </a:r>
            <a:endParaRPr lang="en-US" altLang="zh-CN" sz="2000" b="1" dirty="0">
              <a:solidFill>
                <a:schemeClr val="tx1">
                  <a:lumMod val="85000"/>
                  <a:lumOff val="15000"/>
                </a:schemeClr>
              </a:solidFill>
              <a:cs typeface="Arial" panose="020B0604020202020204" pitchFamily="34" charset="0"/>
            </a:endParaRPr>
          </a:p>
        </p:txBody>
      </p:sp>
      <p:sp>
        <p:nvSpPr>
          <p:cNvPr id="52" name="文本框 51"/>
          <p:cNvSpPr txBox="1"/>
          <p:nvPr/>
        </p:nvSpPr>
        <p:spPr>
          <a:xfrm>
            <a:off x="8983345" y="2192020"/>
            <a:ext cx="2812415" cy="2327910"/>
          </a:xfrm>
          <a:prstGeom prst="rect">
            <a:avLst/>
          </a:prstGeom>
          <a:noFill/>
        </p:spPr>
        <p:txBody>
          <a:bodyPr wrap="square" rtlCol="0">
            <a:spAutoFit/>
          </a:bodyPr>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质量问题导致退款: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67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拣货超时: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20</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商家少送错送: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98</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缺货导致退款: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346</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商家超时未接单: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461</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商家拒单: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820</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用户催单: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719</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p:txBody>
      </p:sp>
      <p:cxnSp>
        <p:nvCxnSpPr>
          <p:cNvPr id="55" name="直接连接符 54"/>
          <p:cNvCxnSpPr/>
          <p:nvPr/>
        </p:nvCxnSpPr>
        <p:spPr>
          <a:xfrm flipV="1">
            <a:off x="0" y="6301105"/>
            <a:ext cx="12164060" cy="3175"/>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060815" y="4777105"/>
            <a:ext cx="2142490"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000" dirty="0">
                <a:solidFill>
                  <a:srgbClr val="FF0000"/>
                </a:solidFill>
                <a:latin typeface="Calibri" panose="020F0502020204030204" charset="0"/>
                <a:ea typeface="SimHei" panose="02010609060101010101" charset="-122"/>
              </a:rPr>
              <a:t>在取消问题单的总数中，用户催单并不会造成大部分取消订单，只是很少一部分，与订单有着直接相关性的是后台</a:t>
            </a:r>
            <a:r>
              <a:rPr lang="en-US" altLang="zh-CN" sz="1000" dirty="0">
                <a:solidFill>
                  <a:srgbClr val="FF0000"/>
                </a:solidFill>
                <a:latin typeface="Calibri" panose="020F0502020204030204" charset="0"/>
                <a:ea typeface="SimHei" panose="02010609060101010101" charset="-122"/>
              </a:rPr>
              <a:t>IM</a:t>
            </a:r>
            <a:r>
              <a:rPr lang="zh-CN" altLang="en-US" sz="1000" dirty="0">
                <a:solidFill>
                  <a:srgbClr val="FF0000"/>
                </a:solidFill>
                <a:latin typeface="Calibri" panose="020F0502020204030204" charset="0"/>
                <a:ea typeface="SimHei" panose="02010609060101010101" charset="-122"/>
              </a:rPr>
              <a:t>后台消息，在过节时刻，催单不可避免，应该多留意消息</a:t>
            </a:r>
            <a:endParaRPr lang="zh-CN" altLang="en-US" sz="1000" dirty="0">
              <a:solidFill>
                <a:srgbClr val="FF0000"/>
              </a:solidFill>
              <a:latin typeface="Calibri" panose="020F0502020204030204" charset="0"/>
              <a:ea typeface="SimHei" panose="02010609060101010101" charset="-122"/>
            </a:endParaRPr>
          </a:p>
        </p:txBody>
      </p:sp>
      <p:graphicFrame>
        <p:nvGraphicFramePr>
          <p:cNvPr id="4" name="图表 3"/>
          <p:cNvGraphicFramePr/>
          <p:nvPr/>
        </p:nvGraphicFramePr>
        <p:xfrm>
          <a:off x="3630295" y="2192020"/>
          <a:ext cx="2287905" cy="31540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6192520" y="2192020"/>
          <a:ext cx="2287270" cy="31540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nvGraphicFramePr>
        <p:xfrm>
          <a:off x="3630295" y="2192020"/>
          <a:ext cx="2287905" cy="31540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6192520" y="2192020"/>
          <a:ext cx="2287270" cy="31540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zh-CN" altLang="en-US" sz="2800" b="1" dirty="0">
                <a:solidFill>
                  <a:schemeClr val="bg1"/>
                </a:solidFill>
              </a:rPr>
              <a:t>预订单</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 name="文本框 3"/>
          <p:cNvSpPr txBox="1"/>
          <p:nvPr/>
        </p:nvSpPr>
        <p:spPr>
          <a:xfrm>
            <a:off x="1034415" y="1898650"/>
            <a:ext cx="1356360" cy="570865"/>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cs typeface="Arial" panose="020B0604020202020204" pitchFamily="34" charset="0"/>
              </a:rPr>
              <a:t>预订单：</a:t>
            </a:r>
            <a:r>
              <a:rPr lang="en-US" altLang="zh-CN" sz="1200" dirty="0">
                <a:solidFill>
                  <a:schemeClr val="tx1">
                    <a:lumMod val="75000"/>
                    <a:lumOff val="25000"/>
                  </a:schemeClr>
                </a:solidFill>
                <a:cs typeface="Arial" panose="020B0604020202020204" pitchFamily="34" charset="0"/>
              </a:rPr>
              <a:t>8041</a:t>
            </a:r>
            <a:endParaRPr lang="en-US" altLang="zh-CN" sz="1200" dirty="0">
              <a:solidFill>
                <a:schemeClr val="tx1">
                  <a:lumMod val="75000"/>
                  <a:lumOff val="25000"/>
                </a:schemeClr>
              </a:solidFill>
              <a:cs typeface="Arial" panose="020B0604020202020204" pitchFamily="34" charset="0"/>
            </a:endParaRPr>
          </a:p>
          <a:p>
            <a:pPr>
              <a:lnSpc>
                <a:spcPct val="130000"/>
              </a:lnSpc>
            </a:pPr>
            <a:r>
              <a:rPr lang="zh-CN" altLang="en-US" sz="1200" dirty="0">
                <a:solidFill>
                  <a:schemeClr val="tx1">
                    <a:lumMod val="75000"/>
                    <a:lumOff val="25000"/>
                  </a:schemeClr>
                </a:solidFill>
                <a:cs typeface="Arial" panose="020B0604020202020204" pitchFamily="34" charset="0"/>
              </a:rPr>
              <a:t>非预订单：</a:t>
            </a:r>
            <a:r>
              <a:rPr lang="en-US" altLang="zh-CN" sz="1200" dirty="0">
                <a:solidFill>
                  <a:schemeClr val="tx1">
                    <a:lumMod val="75000"/>
                    <a:lumOff val="25000"/>
                  </a:schemeClr>
                </a:solidFill>
                <a:cs typeface="Arial" panose="020B0604020202020204" pitchFamily="34" charset="0"/>
              </a:rPr>
              <a:t>48407</a:t>
            </a:r>
            <a:endParaRPr lang="en-US" altLang="zh-CN" sz="1200" dirty="0">
              <a:solidFill>
                <a:schemeClr val="tx1">
                  <a:lumMod val="75000"/>
                  <a:lumOff val="25000"/>
                </a:schemeClr>
              </a:solidFill>
              <a:cs typeface="Arial" panose="020B0604020202020204" pitchFamily="34" charset="0"/>
            </a:endParaRPr>
          </a:p>
        </p:txBody>
      </p:sp>
      <p:sp>
        <p:nvSpPr>
          <p:cNvPr id="5" name="矩形 4"/>
          <p:cNvSpPr/>
          <p:nvPr/>
        </p:nvSpPr>
        <p:spPr>
          <a:xfrm>
            <a:off x="722225" y="2532542"/>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4189" y="2677242"/>
            <a:ext cx="586064" cy="58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endParaRPr lang="zh-CN" altLang="en-US" dirty="0"/>
          </a:p>
        </p:txBody>
      </p:sp>
      <p:sp>
        <p:nvSpPr>
          <p:cNvPr id="7" name="矩形 6"/>
          <p:cNvSpPr/>
          <p:nvPr/>
        </p:nvSpPr>
        <p:spPr>
          <a:xfrm>
            <a:off x="2493428" y="2532542"/>
            <a:ext cx="1668028" cy="901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493645" y="1865630"/>
            <a:ext cx="1668145" cy="586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2921000" y="3895725"/>
            <a:ext cx="1346200" cy="570865"/>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cs typeface="Arial" panose="020B0604020202020204" pitchFamily="34" charset="0"/>
              </a:rPr>
              <a:t>预订单：</a:t>
            </a:r>
            <a:r>
              <a:rPr lang="en-US" altLang="zh-CN" sz="1200" dirty="0">
                <a:solidFill>
                  <a:schemeClr val="tx1">
                    <a:lumMod val="85000"/>
                    <a:lumOff val="15000"/>
                  </a:schemeClr>
                </a:solidFill>
                <a:cs typeface="Arial" panose="020B0604020202020204" pitchFamily="34" charset="0"/>
                <a:sym typeface="+mn-ea"/>
              </a:rPr>
              <a:t>821</a:t>
            </a:r>
            <a:endParaRPr lang="en-US" altLang="zh-CN" sz="1200" dirty="0">
              <a:solidFill>
                <a:schemeClr val="tx1">
                  <a:lumMod val="75000"/>
                  <a:lumOff val="25000"/>
                </a:schemeClr>
              </a:solidFill>
              <a:cs typeface="Arial" panose="020B0604020202020204" pitchFamily="34" charset="0"/>
            </a:endParaRPr>
          </a:p>
          <a:p>
            <a:pPr>
              <a:lnSpc>
                <a:spcPct val="130000"/>
              </a:lnSpc>
            </a:pPr>
            <a:r>
              <a:rPr lang="zh-CN" altLang="en-US" sz="1200" dirty="0">
                <a:solidFill>
                  <a:schemeClr val="tx1">
                    <a:lumMod val="75000"/>
                    <a:lumOff val="25000"/>
                  </a:schemeClr>
                </a:solidFill>
                <a:cs typeface="Arial" panose="020B0604020202020204" pitchFamily="34" charset="0"/>
              </a:rPr>
              <a:t>非预订单：</a:t>
            </a:r>
            <a:r>
              <a:rPr lang="en-US" altLang="zh-CN" sz="1200" dirty="0">
                <a:solidFill>
                  <a:schemeClr val="tx1">
                    <a:lumMod val="85000"/>
                    <a:lumOff val="15000"/>
                  </a:schemeClr>
                </a:solidFill>
                <a:cs typeface="Arial" panose="020B0604020202020204" pitchFamily="34" charset="0"/>
                <a:sym typeface="+mn-ea"/>
              </a:rPr>
              <a:t>6222</a:t>
            </a:r>
            <a:endParaRPr lang="en-US" altLang="zh-CN" sz="1200" dirty="0">
              <a:solidFill>
                <a:schemeClr val="tx1">
                  <a:lumMod val="75000"/>
                  <a:lumOff val="25000"/>
                </a:schemeClr>
              </a:solidFill>
              <a:cs typeface="Arial" panose="020B0604020202020204" pitchFamily="34" charset="0"/>
            </a:endParaRPr>
          </a:p>
        </p:txBody>
      </p:sp>
      <p:sp>
        <p:nvSpPr>
          <p:cNvPr id="34" name="矩形 33"/>
          <p:cNvSpPr/>
          <p:nvPr/>
        </p:nvSpPr>
        <p:spPr>
          <a:xfrm>
            <a:off x="2495207" y="4552183"/>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77171" y="4696281"/>
            <a:ext cx="586064" cy="58606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02</a:t>
            </a:r>
            <a:endParaRPr lang="zh-CN" altLang="en-US" dirty="0"/>
          </a:p>
        </p:txBody>
      </p:sp>
      <p:sp>
        <p:nvSpPr>
          <p:cNvPr id="36" name="矩形 35"/>
          <p:cNvSpPr/>
          <p:nvPr/>
        </p:nvSpPr>
        <p:spPr>
          <a:xfrm>
            <a:off x="4266410" y="4552183"/>
            <a:ext cx="1668028" cy="90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266565" y="3860800"/>
            <a:ext cx="1668145" cy="586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5928995" y="1898650"/>
            <a:ext cx="1333500" cy="570865"/>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cs typeface="Arial" panose="020B0604020202020204" pitchFamily="34" charset="0"/>
              </a:rPr>
              <a:t>预订单：</a:t>
            </a:r>
            <a:r>
              <a:rPr lang="en-US" altLang="zh-CN" sz="1200" dirty="0">
                <a:solidFill>
                  <a:schemeClr val="tx1">
                    <a:lumMod val="85000"/>
                    <a:lumOff val="15000"/>
                  </a:schemeClr>
                </a:solidFill>
                <a:cs typeface="Arial" panose="020B0604020202020204" pitchFamily="34" charset="0"/>
              </a:rPr>
              <a:t>146</a:t>
            </a:r>
            <a:endParaRPr lang="en-US" altLang="zh-CN" sz="1200" dirty="0">
              <a:solidFill>
                <a:schemeClr val="tx1">
                  <a:lumMod val="85000"/>
                  <a:lumOff val="15000"/>
                </a:schemeClr>
              </a:solidFill>
              <a:cs typeface="Arial" panose="020B0604020202020204" pitchFamily="34" charset="0"/>
            </a:endParaRPr>
          </a:p>
          <a:p>
            <a:pPr>
              <a:lnSpc>
                <a:spcPct val="130000"/>
              </a:lnSpc>
            </a:pPr>
            <a:r>
              <a:rPr lang="zh-CN" altLang="en-US" sz="1200" dirty="0">
                <a:solidFill>
                  <a:schemeClr val="tx1">
                    <a:lumMod val="85000"/>
                    <a:lumOff val="15000"/>
                  </a:schemeClr>
                </a:solidFill>
                <a:cs typeface="Arial" panose="020B0604020202020204" pitchFamily="34" charset="0"/>
              </a:rPr>
              <a:t>非预订单：</a:t>
            </a:r>
            <a:r>
              <a:rPr lang="en-US" altLang="zh-CN" sz="1200" dirty="0">
                <a:solidFill>
                  <a:schemeClr val="tx1">
                    <a:lumMod val="85000"/>
                    <a:lumOff val="15000"/>
                  </a:schemeClr>
                </a:solidFill>
                <a:cs typeface="Arial" panose="020B0604020202020204" pitchFamily="34" charset="0"/>
              </a:rPr>
              <a:t>2278</a:t>
            </a:r>
            <a:endParaRPr lang="en-US" altLang="zh-CN" sz="1200" dirty="0">
              <a:solidFill>
                <a:schemeClr val="tx1">
                  <a:lumMod val="85000"/>
                  <a:lumOff val="15000"/>
                </a:schemeClr>
              </a:solidFill>
              <a:cs typeface="Arial" panose="020B0604020202020204" pitchFamily="34" charset="0"/>
            </a:endParaRPr>
          </a:p>
        </p:txBody>
      </p:sp>
      <p:sp>
        <p:nvSpPr>
          <p:cNvPr id="47" name="矩形 46"/>
          <p:cNvSpPr/>
          <p:nvPr/>
        </p:nvSpPr>
        <p:spPr>
          <a:xfrm>
            <a:off x="5491365" y="2532542"/>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573329" y="2677242"/>
            <a:ext cx="586064" cy="58606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03</a:t>
            </a:r>
            <a:endParaRPr lang="zh-CN" altLang="en-US" dirty="0"/>
          </a:p>
        </p:txBody>
      </p:sp>
      <p:sp>
        <p:nvSpPr>
          <p:cNvPr id="49" name="矩形 48"/>
          <p:cNvSpPr/>
          <p:nvPr/>
        </p:nvSpPr>
        <p:spPr>
          <a:xfrm>
            <a:off x="7262568" y="2532542"/>
            <a:ext cx="1668028" cy="90174"/>
          </a:xfrm>
          <a:prstGeom prst="rect">
            <a:avLst/>
          </a:prstGeom>
          <a:solidFill>
            <a:srgbClr val="1BB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262495" y="1883410"/>
            <a:ext cx="1672590" cy="586105"/>
          </a:xfrm>
          <a:prstGeom prst="rect">
            <a:avLst/>
          </a:prstGeom>
          <a:solidFill>
            <a:srgbClr val="1BB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496185" y="1865630"/>
            <a:ext cx="1666875" cy="570865"/>
          </a:xfrm>
          <a:prstGeom prst="rect">
            <a:avLst/>
          </a:prstGeom>
          <a:noFill/>
        </p:spPr>
        <p:txBody>
          <a:bodyPr wrap="square" rtlCol="0">
            <a:spAutoFit/>
          </a:bodyPr>
          <a:p>
            <a:pPr algn="ctr">
              <a:lnSpc>
                <a:spcPct val="130000"/>
              </a:lnSpc>
            </a:pPr>
            <a:r>
              <a:rPr lang="zh-CN" altLang="en-US" sz="2400" dirty="0">
                <a:solidFill>
                  <a:schemeClr val="bg1"/>
                </a:solidFill>
                <a:cs typeface="Arial" panose="020B0604020202020204" pitchFamily="34" charset="0"/>
              </a:rPr>
              <a:t>总预定单</a:t>
            </a:r>
            <a:endParaRPr lang="zh-CN" altLang="en-US" sz="2400" dirty="0">
              <a:solidFill>
                <a:schemeClr val="bg1"/>
              </a:solidFill>
              <a:cs typeface="Arial" panose="020B0604020202020204" pitchFamily="34" charset="0"/>
            </a:endParaRPr>
          </a:p>
        </p:txBody>
      </p:sp>
      <p:sp>
        <p:nvSpPr>
          <p:cNvPr id="11" name="文本框 10"/>
          <p:cNvSpPr txBox="1"/>
          <p:nvPr/>
        </p:nvSpPr>
        <p:spPr>
          <a:xfrm>
            <a:off x="4266565" y="3868420"/>
            <a:ext cx="1668145" cy="570865"/>
          </a:xfrm>
          <a:prstGeom prst="rect">
            <a:avLst/>
          </a:prstGeom>
          <a:noFill/>
        </p:spPr>
        <p:txBody>
          <a:bodyPr wrap="square" rtlCol="0">
            <a:spAutoFit/>
          </a:bodyPr>
          <a:p>
            <a:pPr algn="ctr">
              <a:lnSpc>
                <a:spcPct val="130000"/>
              </a:lnSpc>
            </a:pPr>
            <a:r>
              <a:rPr lang="zh-CN" altLang="en-US" sz="2400" dirty="0">
                <a:solidFill>
                  <a:schemeClr val="bg1"/>
                </a:solidFill>
                <a:cs typeface="Arial" panose="020B0604020202020204" pitchFamily="34" charset="0"/>
              </a:rPr>
              <a:t>取消单</a:t>
            </a:r>
            <a:endParaRPr lang="zh-CN" altLang="en-US" sz="2400" dirty="0">
              <a:solidFill>
                <a:schemeClr val="bg1"/>
              </a:solidFill>
              <a:cs typeface="Arial" panose="020B0604020202020204" pitchFamily="34" charset="0"/>
            </a:endParaRPr>
          </a:p>
        </p:txBody>
      </p:sp>
      <p:sp>
        <p:nvSpPr>
          <p:cNvPr id="12" name="文本框 11"/>
          <p:cNvSpPr txBox="1"/>
          <p:nvPr/>
        </p:nvSpPr>
        <p:spPr>
          <a:xfrm>
            <a:off x="7267575" y="1865630"/>
            <a:ext cx="1776095" cy="570865"/>
          </a:xfrm>
          <a:prstGeom prst="rect">
            <a:avLst/>
          </a:prstGeom>
          <a:noFill/>
        </p:spPr>
        <p:txBody>
          <a:bodyPr wrap="square" rtlCol="0">
            <a:spAutoFit/>
          </a:bodyPr>
          <a:p>
            <a:pPr>
              <a:lnSpc>
                <a:spcPct val="130000"/>
              </a:lnSpc>
            </a:pPr>
            <a:r>
              <a:rPr lang="zh-CN" altLang="en-US" sz="2400" dirty="0">
                <a:solidFill>
                  <a:schemeClr val="bg1"/>
                </a:solidFill>
                <a:cs typeface="Arial" panose="020B0604020202020204" pitchFamily="34" charset="0"/>
              </a:rPr>
              <a:t>取消问题单</a:t>
            </a:r>
            <a:endParaRPr lang="zh-CN" altLang="en-US" sz="2400" dirty="0">
              <a:solidFill>
                <a:schemeClr val="bg1"/>
              </a:solidFill>
              <a:cs typeface="Arial" panose="020B0604020202020204" pitchFamily="34" charset="0"/>
            </a:endParaRPr>
          </a:p>
        </p:txBody>
      </p:sp>
      <p:graphicFrame>
        <p:nvGraphicFramePr>
          <p:cNvPr id="14" name="图表 13"/>
          <p:cNvGraphicFramePr/>
          <p:nvPr/>
        </p:nvGraphicFramePr>
        <p:xfrm>
          <a:off x="8031480" y="3263265"/>
          <a:ext cx="3302000" cy="27070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5251447" cy="521970"/>
          </a:xfrm>
          <a:prstGeom prst="rect">
            <a:avLst/>
          </a:prstGeom>
          <a:noFill/>
        </p:spPr>
        <p:txBody>
          <a:bodyPr wrap="square" rtlCol="0">
            <a:spAutoFit/>
          </a:bodyPr>
          <a:lstStyle/>
          <a:p>
            <a:r>
              <a:rPr lang="zh-CN" altLang="en-US" sz="2800" b="1" dirty="0">
                <a:solidFill>
                  <a:schemeClr val="bg1"/>
                </a:solidFill>
              </a:rPr>
              <a:t>接单时间</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7" name="矩形 6"/>
          <p:cNvSpPr/>
          <p:nvPr/>
        </p:nvSpPr>
        <p:spPr>
          <a:xfrm>
            <a:off x="1427936"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47385"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866834"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94790" y="1877695"/>
            <a:ext cx="2670810"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rPr>
              <a:t>订单完成总数：</a:t>
            </a:r>
            <a:r>
              <a:rPr lang="en-US" altLang="zh-CN" sz="2000" dirty="0">
                <a:solidFill>
                  <a:schemeClr val="tx1">
                    <a:lumMod val="75000"/>
                    <a:lumOff val="25000"/>
                  </a:schemeClr>
                </a:solidFill>
                <a:cs typeface="Arial" panose="020B0604020202020204" pitchFamily="34" charset="0"/>
              </a:rPr>
              <a:t>48803</a:t>
            </a:r>
            <a:r>
              <a:rPr lang="zh-CN" altLang="en-US" sz="2000" dirty="0">
                <a:solidFill>
                  <a:schemeClr val="tx1">
                    <a:lumMod val="75000"/>
                    <a:lumOff val="25000"/>
                  </a:schemeClr>
                </a:solidFill>
                <a:cs typeface="Arial" panose="020B0604020202020204" pitchFamily="34" charset="0"/>
              </a:rPr>
              <a:t>平均接单时间：</a:t>
            </a:r>
            <a:r>
              <a:rPr lang="en-US" altLang="zh-CN" sz="2000" dirty="0">
                <a:solidFill>
                  <a:schemeClr val="tx1">
                    <a:lumMod val="75000"/>
                    <a:lumOff val="25000"/>
                  </a:schemeClr>
                </a:solidFill>
                <a:cs typeface="Arial" panose="020B0604020202020204" pitchFamily="34" charset="0"/>
              </a:rPr>
              <a:t>4.22</a:t>
            </a:r>
            <a:r>
              <a:rPr lang="zh-CN" altLang="en-US" sz="2000" dirty="0">
                <a:solidFill>
                  <a:schemeClr val="tx1">
                    <a:lumMod val="75000"/>
                    <a:lumOff val="25000"/>
                  </a:schemeClr>
                </a:solidFill>
                <a:cs typeface="Arial" panose="020B0604020202020204" pitchFamily="34" charset="0"/>
              </a:rPr>
              <a:t>秒</a:t>
            </a:r>
            <a:endParaRPr lang="zh-CN" altLang="en-US" sz="2000" dirty="0">
              <a:solidFill>
                <a:schemeClr val="tx1">
                  <a:lumMod val="75000"/>
                  <a:lumOff val="25000"/>
                </a:schemeClr>
              </a:solidFill>
              <a:cs typeface="Arial" panose="020B0604020202020204" pitchFamily="34" charset="0"/>
            </a:endParaRPr>
          </a:p>
        </p:txBody>
      </p:sp>
      <p:sp>
        <p:nvSpPr>
          <p:cNvPr id="11" name="文本框 10"/>
          <p:cNvSpPr txBox="1"/>
          <p:nvPr/>
        </p:nvSpPr>
        <p:spPr>
          <a:xfrm>
            <a:off x="1427935" y="2768338"/>
            <a:ext cx="748527" cy="461665"/>
          </a:xfrm>
          <a:prstGeom prst="rect">
            <a:avLst/>
          </a:prstGeom>
          <a:noFill/>
        </p:spPr>
        <p:txBody>
          <a:bodyPr wrap="square" rtlCol="0">
            <a:spAutoFit/>
          </a:bodyPr>
          <a:lstStyle/>
          <a:p>
            <a:r>
              <a:rPr lang="en-US" altLang="zh-CN" sz="2400" b="1" dirty="0" smtClean="0">
                <a:solidFill>
                  <a:schemeClr val="accent3"/>
                </a:solidFill>
              </a:rPr>
              <a:t>ONE</a:t>
            </a:r>
            <a:endParaRPr lang="zh-CN" altLang="en-US" sz="2400" b="1" dirty="0">
              <a:solidFill>
                <a:schemeClr val="accent3"/>
              </a:solidFill>
            </a:endParaRPr>
          </a:p>
        </p:txBody>
      </p:sp>
      <p:sp>
        <p:nvSpPr>
          <p:cNvPr id="13" name="文本框 12"/>
          <p:cNvSpPr txBox="1"/>
          <p:nvPr/>
        </p:nvSpPr>
        <p:spPr>
          <a:xfrm>
            <a:off x="4647565" y="1837055"/>
            <a:ext cx="3072765"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sym typeface="+mn-ea"/>
              </a:rPr>
              <a:t>取消订单总数：</a:t>
            </a:r>
            <a:r>
              <a:rPr lang="en-US" altLang="zh-CN" sz="2000" dirty="0">
                <a:solidFill>
                  <a:schemeClr val="tx1">
                    <a:lumMod val="75000"/>
                    <a:lumOff val="25000"/>
                  </a:schemeClr>
                </a:solidFill>
                <a:cs typeface="Arial" panose="020B0604020202020204" pitchFamily="34" charset="0"/>
                <a:sym typeface="+mn-ea"/>
              </a:rPr>
              <a:t>7043</a:t>
            </a:r>
            <a:endParaRPr lang="en-US" altLang="zh-CN" sz="2000" dirty="0">
              <a:solidFill>
                <a:schemeClr val="tx1">
                  <a:lumMod val="75000"/>
                  <a:lumOff val="25000"/>
                </a:schemeClr>
              </a:solidFill>
              <a:cs typeface="Arial" panose="020B0604020202020204" pitchFamily="34" charset="0"/>
              <a:sym typeface="+mn-ea"/>
            </a:endParaRPr>
          </a:p>
          <a:p>
            <a:pPr>
              <a:lnSpc>
                <a:spcPct val="130000"/>
              </a:lnSpc>
            </a:pPr>
            <a:r>
              <a:rPr lang="zh-CN" altLang="en-US" sz="2000" dirty="0">
                <a:solidFill>
                  <a:schemeClr val="tx1">
                    <a:lumMod val="75000"/>
                    <a:lumOff val="25000"/>
                  </a:schemeClr>
                </a:solidFill>
                <a:cs typeface="Arial" panose="020B0604020202020204" pitchFamily="34" charset="0"/>
                <a:sym typeface="+mn-ea"/>
              </a:rPr>
              <a:t>平均接单时间：</a:t>
            </a:r>
            <a:r>
              <a:rPr lang="en-US" altLang="zh-CN" sz="2000" dirty="0">
                <a:solidFill>
                  <a:schemeClr val="tx1">
                    <a:lumMod val="75000"/>
                    <a:lumOff val="25000"/>
                  </a:schemeClr>
                </a:solidFill>
                <a:cs typeface="Arial" panose="020B0604020202020204" pitchFamily="34" charset="0"/>
                <a:sym typeface="+mn-ea"/>
              </a:rPr>
              <a:t>33.89</a:t>
            </a:r>
            <a:r>
              <a:rPr lang="zh-CN" altLang="en-US" sz="2000" dirty="0">
                <a:solidFill>
                  <a:schemeClr val="tx1">
                    <a:lumMod val="75000"/>
                    <a:lumOff val="25000"/>
                  </a:schemeClr>
                </a:solidFill>
                <a:cs typeface="Arial" panose="020B0604020202020204" pitchFamily="34" charset="0"/>
                <a:sym typeface="+mn-ea"/>
              </a:rPr>
              <a:t>秒</a:t>
            </a:r>
            <a:endParaRPr lang="zh-CN" altLang="en-US" sz="2000" dirty="0">
              <a:solidFill>
                <a:schemeClr val="tx1">
                  <a:lumMod val="75000"/>
                  <a:lumOff val="25000"/>
                </a:schemeClr>
              </a:solidFill>
              <a:cs typeface="Arial" panose="020B0604020202020204" pitchFamily="34" charset="0"/>
              <a:sym typeface="+mn-ea"/>
            </a:endParaRPr>
          </a:p>
        </p:txBody>
      </p:sp>
      <p:sp>
        <p:nvSpPr>
          <p:cNvPr id="14" name="文本框 13"/>
          <p:cNvSpPr txBox="1"/>
          <p:nvPr/>
        </p:nvSpPr>
        <p:spPr>
          <a:xfrm>
            <a:off x="4647790" y="2785483"/>
            <a:ext cx="898531" cy="461665"/>
          </a:xfrm>
          <a:prstGeom prst="rect">
            <a:avLst/>
          </a:prstGeom>
          <a:noFill/>
        </p:spPr>
        <p:txBody>
          <a:bodyPr wrap="square" rtlCol="0">
            <a:spAutoFit/>
          </a:bodyPr>
          <a:lstStyle/>
          <a:p>
            <a:r>
              <a:rPr lang="en-US" altLang="zh-CN" sz="2400" b="1" dirty="0" smtClean="0">
                <a:solidFill>
                  <a:schemeClr val="accent3"/>
                </a:solidFill>
              </a:rPr>
              <a:t>TWO</a:t>
            </a:r>
            <a:endParaRPr lang="zh-CN" altLang="en-US" sz="2400" b="1" dirty="0">
              <a:solidFill>
                <a:schemeClr val="accent3"/>
              </a:solidFill>
            </a:endParaRPr>
          </a:p>
        </p:txBody>
      </p:sp>
      <p:sp>
        <p:nvSpPr>
          <p:cNvPr id="15" name="文本框 14"/>
          <p:cNvSpPr txBox="1"/>
          <p:nvPr/>
        </p:nvSpPr>
        <p:spPr>
          <a:xfrm>
            <a:off x="7867015" y="1837055"/>
            <a:ext cx="2823210"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sym typeface="+mn-ea"/>
              </a:rPr>
              <a:t>问题订单总数：</a:t>
            </a:r>
            <a:r>
              <a:rPr lang="en-US" altLang="zh-CN" sz="2000" dirty="0">
                <a:solidFill>
                  <a:schemeClr val="tx1">
                    <a:lumMod val="75000"/>
                    <a:lumOff val="25000"/>
                  </a:schemeClr>
                </a:solidFill>
                <a:cs typeface="Arial" panose="020B0604020202020204" pitchFamily="34" charset="0"/>
                <a:sym typeface="+mn-ea"/>
              </a:rPr>
              <a:t>2424</a:t>
            </a:r>
            <a:endParaRPr lang="en-US" altLang="zh-CN" sz="2000" dirty="0">
              <a:solidFill>
                <a:schemeClr val="tx1">
                  <a:lumMod val="75000"/>
                  <a:lumOff val="25000"/>
                </a:schemeClr>
              </a:solidFill>
              <a:cs typeface="Arial" panose="020B0604020202020204" pitchFamily="34" charset="0"/>
              <a:sym typeface="+mn-ea"/>
            </a:endParaRPr>
          </a:p>
          <a:p>
            <a:pPr>
              <a:lnSpc>
                <a:spcPct val="130000"/>
              </a:lnSpc>
            </a:pPr>
            <a:r>
              <a:rPr lang="zh-CN" altLang="en-US" sz="2000" dirty="0">
                <a:solidFill>
                  <a:schemeClr val="tx1">
                    <a:lumMod val="75000"/>
                    <a:lumOff val="25000"/>
                  </a:schemeClr>
                </a:solidFill>
                <a:cs typeface="Arial" panose="020B0604020202020204" pitchFamily="34" charset="0"/>
                <a:sym typeface="+mn-ea"/>
              </a:rPr>
              <a:t>平均接单时间：</a:t>
            </a:r>
            <a:r>
              <a:rPr lang="en-US" altLang="zh-CN" sz="2000" dirty="0">
                <a:solidFill>
                  <a:schemeClr val="tx1">
                    <a:lumMod val="75000"/>
                    <a:lumOff val="25000"/>
                  </a:schemeClr>
                </a:solidFill>
                <a:cs typeface="Arial" panose="020B0604020202020204" pitchFamily="34" charset="0"/>
                <a:sym typeface="+mn-ea"/>
              </a:rPr>
              <a:t>40.81</a:t>
            </a:r>
            <a:r>
              <a:rPr lang="zh-CN" altLang="en-US" sz="2000" dirty="0">
                <a:solidFill>
                  <a:schemeClr val="tx1">
                    <a:lumMod val="75000"/>
                    <a:lumOff val="25000"/>
                  </a:schemeClr>
                </a:solidFill>
                <a:cs typeface="Arial" panose="020B0604020202020204" pitchFamily="34" charset="0"/>
                <a:sym typeface="+mn-ea"/>
              </a:rPr>
              <a:t>秒</a:t>
            </a:r>
            <a:endParaRPr lang="zh-CN" altLang="en-US" sz="2000" dirty="0">
              <a:solidFill>
                <a:schemeClr val="tx1">
                  <a:lumMod val="75000"/>
                  <a:lumOff val="25000"/>
                </a:schemeClr>
              </a:solidFill>
              <a:cs typeface="Arial" panose="020B0604020202020204" pitchFamily="34" charset="0"/>
              <a:sym typeface="+mn-ea"/>
            </a:endParaRPr>
          </a:p>
        </p:txBody>
      </p:sp>
      <p:sp>
        <p:nvSpPr>
          <p:cNvPr id="16" name="文本框 15"/>
          <p:cNvSpPr txBox="1"/>
          <p:nvPr/>
        </p:nvSpPr>
        <p:spPr>
          <a:xfrm>
            <a:off x="7866816" y="2785483"/>
            <a:ext cx="1281141" cy="461665"/>
          </a:xfrm>
          <a:prstGeom prst="rect">
            <a:avLst/>
          </a:prstGeom>
          <a:noFill/>
        </p:spPr>
        <p:txBody>
          <a:bodyPr wrap="square" rtlCol="0">
            <a:spAutoFit/>
          </a:bodyPr>
          <a:lstStyle/>
          <a:p>
            <a:r>
              <a:rPr lang="en-US" altLang="zh-CN" sz="2400" b="1" dirty="0" smtClean="0">
                <a:solidFill>
                  <a:schemeClr val="accent3"/>
                </a:solidFill>
              </a:rPr>
              <a:t>THREE</a:t>
            </a:r>
            <a:endParaRPr lang="zh-CN" altLang="en-US" sz="2400" b="1" dirty="0">
              <a:solidFill>
                <a:schemeClr val="accent3"/>
              </a:solidFill>
            </a:endParaRPr>
          </a:p>
        </p:txBody>
      </p:sp>
      <p:sp>
        <p:nvSpPr>
          <p:cNvPr id="17" name="等腰三角形 16"/>
          <p:cNvSpPr/>
          <p:nvPr/>
        </p:nvSpPr>
        <p:spPr>
          <a:xfrm>
            <a:off x="1272123" y="4468947"/>
            <a:ext cx="1061534" cy="81915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32990" y="4331335"/>
            <a:ext cx="6182995" cy="126619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订单完成中平均接单时间很少，而节日当天的时间中，接单时间越快并不代表就等于订单就越不容易出现问题，反馈出来的是商家问题，完成总数中接单时间速度快，代表商家目前注意力在平台上面，可以实时互动，此时的商家门店也是可以随时回复顾客问题的，当订单时间超过半分钟的时候应该引起注意，而时间更长的时候，此时门店可能不能继续接单，不能把注意力放到平台上面，出现长时间不接单，应该直接关闭店铺</a:t>
            </a:r>
            <a:endParaRPr lang="en-US" altLang="zh-CN" sz="1200" dirty="0">
              <a:solidFill>
                <a:prstClr val="black">
                  <a:lumMod val="75000"/>
                  <a:lumOff val="25000"/>
                </a:prstClr>
              </a:solidFill>
              <a:latin typeface="Calibri" panose="020F05020202040302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0200" y="361950"/>
            <a:ext cx="2209165" cy="521970"/>
          </a:xfrm>
          <a:prstGeom prst="rect">
            <a:avLst/>
          </a:prstGeom>
          <a:noFill/>
        </p:spPr>
        <p:txBody>
          <a:bodyPr wrap="square" rtlCol="0">
            <a:spAutoFit/>
          </a:bodyPr>
          <a:lstStyle/>
          <a:p>
            <a:r>
              <a:rPr lang="zh-CN" altLang="en-US" sz="2800" b="1" dirty="0">
                <a:solidFill>
                  <a:schemeClr val="bg1"/>
                </a:solidFill>
              </a:rPr>
              <a:t>前十项门店</a:t>
            </a:r>
            <a:endParaRPr lang="zh-CN" altLang="en-US" sz="2800" b="1" dirty="0">
              <a:solidFill>
                <a:schemeClr val="bg1"/>
              </a:solidFill>
            </a:endParaRPr>
          </a:p>
        </p:txBody>
      </p:sp>
      <p:sp>
        <p:nvSpPr>
          <p:cNvPr id="5" name="矩形 4"/>
          <p:cNvSpPr/>
          <p:nvPr/>
        </p:nvSpPr>
        <p:spPr>
          <a:xfrm>
            <a:off x="1381125" y="1699895"/>
            <a:ext cx="9429750" cy="4458970"/>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00035" y="2493645"/>
            <a:ext cx="2781935"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969885" y="1840230"/>
            <a:ext cx="2712085" cy="521970"/>
          </a:xfrm>
          <a:prstGeom prst="rect">
            <a:avLst/>
          </a:prstGeom>
          <a:noFill/>
        </p:spPr>
        <p:txBody>
          <a:bodyPr wrap="square" rtlCol="0">
            <a:spAutoFit/>
          </a:bodyPr>
          <a:lstStyle/>
          <a:p>
            <a:pPr algn="ctr"/>
            <a:r>
              <a:rPr lang="zh-CN" altLang="en-US" sz="2800" b="1" dirty="0">
                <a:solidFill>
                  <a:schemeClr val="accent3"/>
                </a:solidFill>
              </a:rPr>
              <a:t>问题订单门店</a:t>
            </a:r>
            <a:endParaRPr lang="zh-CN" altLang="en-US" sz="2800" b="1" dirty="0">
              <a:solidFill>
                <a:schemeClr val="accent3"/>
              </a:solidFill>
            </a:endParaRPr>
          </a:p>
        </p:txBody>
      </p:sp>
      <p:grpSp>
        <p:nvGrpSpPr>
          <p:cNvPr id="12" name="组合 11"/>
          <p:cNvGrpSpPr/>
          <p:nvPr/>
        </p:nvGrpSpPr>
        <p:grpSpPr>
          <a:xfrm>
            <a:off x="9987280" y="2493645"/>
            <a:ext cx="694055" cy="180340"/>
            <a:chOff x="9156701" y="1924051"/>
            <a:chExt cx="803730" cy="184150"/>
          </a:xfrm>
        </p:grpSpPr>
        <p:sp>
          <p:nvSpPr>
            <p:cNvPr id="9" name="椭圆 8"/>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14167498">
            <a:off x="9616440" y="5229225"/>
            <a:ext cx="833120" cy="698500"/>
          </a:xfrm>
          <a:prstGeom prst="triangl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p:cNvSpPr/>
          <p:nvPr/>
        </p:nvSpPr>
        <p:spPr>
          <a:xfrm>
            <a:off x="7847965" y="2594610"/>
            <a:ext cx="2834005" cy="3501390"/>
          </a:xfrm>
          <a:prstGeom prst="rect">
            <a:avLst/>
          </a:prstGeom>
        </p:spPr>
        <p:txBody>
          <a:bodyPr wrap="square" lIns="91436" tIns="45718" rIns="91436" bIns="45718">
            <a:spAutoFit/>
          </a:bodyPr>
          <a:lstStyle/>
          <a:p>
            <a:pPr>
              <a:lnSpc>
                <a:spcPct val="130000"/>
              </a:lnSpc>
            </a:pPr>
            <a:r>
              <a:rPr sz="900" dirty="0">
                <a:solidFill>
                  <a:schemeClr val="bg1"/>
                </a:solidFill>
              </a:rPr>
              <a:t>邂逅花坊鲜花（BEWITHYOU早安花艺）</a:t>
            </a:r>
            <a:r>
              <a:rPr lang="zh-CN" sz="900" dirty="0">
                <a:solidFill>
                  <a:schemeClr val="bg1"/>
                </a:solidFill>
                <a:sym typeface="+mn-ea"/>
              </a:rPr>
              <a:t>：</a:t>
            </a:r>
            <a:r>
              <a:rPr sz="900" dirty="0">
                <a:solidFill>
                  <a:schemeClr val="bg1"/>
                </a:solidFill>
              </a:rPr>
              <a:t> 36</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心愿花屋(七夕预定，表白，鲜花)</a:t>
            </a:r>
            <a:r>
              <a:rPr lang="zh-CN" sz="900" dirty="0">
                <a:solidFill>
                  <a:schemeClr val="bg1"/>
                </a:solidFill>
                <a:sym typeface="+mn-ea"/>
              </a:rPr>
              <a:t>：</a:t>
            </a:r>
            <a:r>
              <a:rPr sz="900" dirty="0">
                <a:solidFill>
                  <a:schemeClr val="bg1"/>
                </a:solidFill>
              </a:rPr>
              <a:t> 32</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邂逅花坊鲜花（缤纷花坊）</a:t>
            </a:r>
            <a:r>
              <a:rPr lang="zh-CN" sz="900" dirty="0">
                <a:solidFill>
                  <a:schemeClr val="bg1"/>
                </a:solidFill>
                <a:sym typeface="+mn-ea"/>
              </a:rPr>
              <a:t>：</a:t>
            </a:r>
            <a:r>
              <a:rPr sz="900" dirty="0">
                <a:solidFill>
                  <a:schemeClr val="bg1"/>
                </a:solidFill>
              </a:rPr>
              <a:t> 31</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欢欢花艺坊(七夕预定，表白，鲜花)</a:t>
            </a:r>
            <a:r>
              <a:rPr lang="zh-CN" sz="900" dirty="0">
                <a:solidFill>
                  <a:schemeClr val="bg1"/>
                </a:solidFill>
                <a:sym typeface="+mn-ea"/>
              </a:rPr>
              <a:t>：</a:t>
            </a:r>
            <a:r>
              <a:rPr sz="900" dirty="0">
                <a:solidFill>
                  <a:schemeClr val="bg1"/>
                </a:solidFill>
              </a:rPr>
              <a:t> 30</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邂逅花坊鲜花（小仙女花艺）</a:t>
            </a:r>
            <a:r>
              <a:rPr lang="zh-CN" sz="900" dirty="0">
                <a:solidFill>
                  <a:schemeClr val="bg1"/>
                </a:solidFill>
                <a:sym typeface="+mn-ea"/>
              </a:rPr>
              <a:t>：</a:t>
            </a:r>
            <a:r>
              <a:rPr sz="900" dirty="0">
                <a:solidFill>
                  <a:schemeClr val="bg1"/>
                </a:solidFill>
              </a:rPr>
              <a:t>27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邂逅花坊鲜花（鑫缘鲜花）</a:t>
            </a:r>
            <a:r>
              <a:rPr lang="zh-CN" sz="900" dirty="0">
                <a:solidFill>
                  <a:schemeClr val="bg1"/>
                </a:solidFill>
                <a:sym typeface="+mn-ea"/>
              </a:rPr>
              <a:t>：</a:t>
            </a:r>
            <a:r>
              <a:rPr sz="900" dirty="0">
                <a:solidFill>
                  <a:schemeClr val="bg1"/>
                </a:solidFill>
              </a:rPr>
              <a:t>26</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51.K花店(七夕预定，表白，鲜花）</a:t>
            </a:r>
            <a:r>
              <a:rPr lang="zh-CN" sz="900" dirty="0">
                <a:solidFill>
                  <a:schemeClr val="bg1"/>
                </a:solidFill>
                <a:sym typeface="+mn-ea"/>
              </a:rPr>
              <a:t>：</a:t>
            </a:r>
            <a:r>
              <a:rPr sz="900" dirty="0">
                <a:solidFill>
                  <a:schemeClr val="bg1"/>
                </a:solidFill>
              </a:rPr>
              <a:t>24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邂逅花坊鲜花（紫伊园艺）</a:t>
            </a:r>
            <a:r>
              <a:rPr lang="zh-CN" sz="900" dirty="0">
                <a:solidFill>
                  <a:schemeClr val="bg1"/>
                </a:solidFill>
                <a:sym typeface="+mn-ea"/>
              </a:rPr>
              <a:t>：</a:t>
            </a:r>
            <a:r>
              <a:rPr sz="900" dirty="0">
                <a:solidFill>
                  <a:schemeClr val="bg1"/>
                </a:solidFill>
              </a:rPr>
              <a:t> 21</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花好月圆(七夕预定，表白，鲜花)</a:t>
            </a:r>
            <a:r>
              <a:rPr lang="zh-CN" sz="900" dirty="0">
                <a:solidFill>
                  <a:schemeClr val="bg1"/>
                </a:solidFill>
                <a:sym typeface="+mn-ea"/>
              </a:rPr>
              <a:t>：</a:t>
            </a:r>
            <a:r>
              <a:rPr sz="900" dirty="0">
                <a:solidFill>
                  <a:schemeClr val="bg1"/>
                </a:solidFill>
              </a:rPr>
              <a:t>20</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花好月缘花店</a:t>
            </a:r>
            <a:r>
              <a:rPr lang="zh-CN" sz="900" dirty="0">
                <a:solidFill>
                  <a:schemeClr val="bg1"/>
                </a:solidFill>
                <a:sym typeface="+mn-ea"/>
              </a:rPr>
              <a:t>：</a:t>
            </a:r>
            <a:r>
              <a:rPr sz="900" dirty="0">
                <a:solidFill>
                  <a:schemeClr val="bg1"/>
                </a:solidFill>
              </a:rPr>
              <a:t> 19</a:t>
            </a:r>
            <a:endParaRPr sz="900" dirty="0">
              <a:solidFill>
                <a:schemeClr val="bg1"/>
              </a:solidFill>
            </a:endParaRPr>
          </a:p>
        </p:txBody>
      </p:sp>
      <p:grpSp>
        <p:nvGrpSpPr>
          <p:cNvPr id="20" name="组 4"/>
          <p:cNvGrpSpPr/>
          <p:nvPr/>
        </p:nvGrpSpPr>
        <p:grpSpPr>
          <a:xfrm>
            <a:off x="1946275" y="4951730"/>
            <a:ext cx="630555" cy="738505"/>
            <a:chOff x="1536700" y="911225"/>
            <a:chExt cx="831850" cy="996950"/>
          </a:xfrm>
          <a:solidFill>
            <a:schemeClr val="bg1"/>
          </a:solidFill>
        </p:grpSpPr>
        <p:sp>
          <p:nvSpPr>
            <p:cNvPr id="21"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2"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3"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4"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5"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6"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7"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31" name="Line 110"/>
          <p:cNvSpPr>
            <a:spLocks noChangeShapeType="1"/>
          </p:cNvSpPr>
          <p:nvPr/>
        </p:nvSpPr>
        <p:spPr bwMode="auto">
          <a:xfrm>
            <a:off x="3210560" y="5039995"/>
            <a:ext cx="1270" cy="1270"/>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32" name="Line 111"/>
          <p:cNvSpPr>
            <a:spLocks noChangeShapeType="1"/>
          </p:cNvSpPr>
          <p:nvPr/>
        </p:nvSpPr>
        <p:spPr bwMode="auto">
          <a:xfrm>
            <a:off x="3210560" y="5039995"/>
            <a:ext cx="1270" cy="1270"/>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54" name="矩形 53"/>
          <p:cNvSpPr/>
          <p:nvPr/>
        </p:nvSpPr>
        <p:spPr>
          <a:xfrm>
            <a:off x="4710430" y="2493645"/>
            <a:ext cx="2896235"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4895215" y="1844040"/>
            <a:ext cx="2712720" cy="521970"/>
          </a:xfrm>
          <a:prstGeom prst="rect">
            <a:avLst/>
          </a:prstGeom>
          <a:noFill/>
        </p:spPr>
        <p:txBody>
          <a:bodyPr wrap="square" rtlCol="0">
            <a:spAutoFit/>
          </a:bodyPr>
          <a:p>
            <a:pPr algn="ctr"/>
            <a:r>
              <a:rPr lang="zh-CN" altLang="en-US" sz="2800" b="1" dirty="0">
                <a:solidFill>
                  <a:schemeClr val="accent3"/>
                </a:solidFill>
              </a:rPr>
              <a:t>取消订单门店</a:t>
            </a:r>
            <a:endParaRPr lang="zh-CN" altLang="en-US" sz="2800" b="1" dirty="0">
              <a:solidFill>
                <a:schemeClr val="accent3"/>
              </a:solidFill>
            </a:endParaRPr>
          </a:p>
        </p:txBody>
      </p:sp>
      <p:grpSp>
        <p:nvGrpSpPr>
          <p:cNvPr id="56" name="组合 55"/>
          <p:cNvGrpSpPr/>
          <p:nvPr/>
        </p:nvGrpSpPr>
        <p:grpSpPr>
          <a:xfrm>
            <a:off x="6912610" y="2493645"/>
            <a:ext cx="694055" cy="180340"/>
            <a:chOff x="9156701" y="1924051"/>
            <a:chExt cx="803730" cy="184150"/>
          </a:xfrm>
        </p:grpSpPr>
        <p:sp>
          <p:nvSpPr>
            <p:cNvPr id="57" name="椭圆 56"/>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0" name="Rectangle 11"/>
          <p:cNvSpPr/>
          <p:nvPr/>
        </p:nvSpPr>
        <p:spPr>
          <a:xfrm>
            <a:off x="4710430" y="2594610"/>
            <a:ext cx="2898140" cy="3501390"/>
          </a:xfrm>
          <a:prstGeom prst="rect">
            <a:avLst/>
          </a:prstGeom>
        </p:spPr>
        <p:txBody>
          <a:bodyPr wrap="square" lIns="91436" tIns="45718" rIns="91436" bIns="45718">
            <a:spAutoFit/>
          </a:bodyPr>
          <a:p>
            <a:pPr>
              <a:lnSpc>
                <a:spcPct val="130000"/>
              </a:lnSpc>
            </a:pPr>
            <a:r>
              <a:rPr sz="900" dirty="0">
                <a:solidFill>
                  <a:schemeClr val="bg1"/>
                </a:solidFill>
                <a:sym typeface="+mn-ea"/>
              </a:rPr>
              <a:t>邂逅花坊鲜花（缤纷花坊）</a:t>
            </a:r>
            <a:r>
              <a:rPr lang="zh-CN" sz="900" dirty="0">
                <a:solidFill>
                  <a:schemeClr val="bg1"/>
                </a:solidFill>
                <a:sym typeface="+mn-ea"/>
              </a:rPr>
              <a:t>：</a:t>
            </a:r>
            <a:r>
              <a:rPr sz="900" dirty="0">
                <a:solidFill>
                  <a:schemeClr val="bg1"/>
                </a:solidFill>
                <a:sym typeface="+mn-ea"/>
              </a:rPr>
              <a:t>120</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邂逅花坊鲜花（BEWITHYOU早安花艺）</a:t>
            </a:r>
            <a:r>
              <a:rPr lang="zh-CN" sz="900" dirty="0">
                <a:solidFill>
                  <a:schemeClr val="bg1"/>
                </a:solidFill>
                <a:sym typeface="+mn-ea"/>
              </a:rPr>
              <a:t>：</a:t>
            </a:r>
            <a:r>
              <a:rPr sz="900" dirty="0">
                <a:solidFill>
                  <a:schemeClr val="bg1"/>
                </a:solidFill>
                <a:sym typeface="+mn-ea"/>
              </a:rPr>
              <a:t> 72</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邂逅花坊鲜花（小仙女花艺）</a:t>
            </a:r>
            <a:r>
              <a:rPr lang="zh-CN" sz="900" dirty="0">
                <a:solidFill>
                  <a:schemeClr val="bg1"/>
                </a:solidFill>
                <a:sym typeface="+mn-ea"/>
              </a:rPr>
              <a:t>：</a:t>
            </a:r>
            <a:r>
              <a:rPr sz="900" dirty="0">
                <a:solidFill>
                  <a:schemeClr val="bg1"/>
                </a:solidFill>
                <a:sym typeface="+mn-ea"/>
              </a:rPr>
              <a:t>65</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邂逅花坊鲜花（先花店）</a:t>
            </a:r>
            <a:r>
              <a:rPr lang="zh-CN" sz="900" dirty="0">
                <a:solidFill>
                  <a:schemeClr val="bg1"/>
                </a:solidFill>
                <a:sym typeface="+mn-ea"/>
              </a:rPr>
              <a:t>：</a:t>
            </a:r>
            <a:r>
              <a:rPr sz="900" dirty="0">
                <a:solidFill>
                  <a:schemeClr val="bg1"/>
                </a:solidFill>
                <a:sym typeface="+mn-ea"/>
              </a:rPr>
              <a:t>52</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欢欢花艺坊(七夕预定，表白，鲜花)</a:t>
            </a:r>
            <a:r>
              <a:rPr lang="zh-CN" sz="900" dirty="0">
                <a:solidFill>
                  <a:schemeClr val="bg1"/>
                </a:solidFill>
                <a:sym typeface="+mn-ea"/>
              </a:rPr>
              <a:t>：</a:t>
            </a:r>
            <a:r>
              <a:rPr sz="900" dirty="0">
                <a:solidFill>
                  <a:schemeClr val="bg1"/>
                </a:solidFill>
                <a:sym typeface="+mn-ea"/>
              </a:rPr>
              <a:t> 46</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邂逅花坊鲜花（花颜花艺）</a:t>
            </a:r>
            <a:r>
              <a:rPr lang="zh-CN" sz="900" dirty="0">
                <a:solidFill>
                  <a:schemeClr val="bg1"/>
                </a:solidFill>
                <a:sym typeface="+mn-ea"/>
              </a:rPr>
              <a:t>：</a:t>
            </a:r>
            <a:r>
              <a:rPr sz="900" dirty="0">
                <a:solidFill>
                  <a:schemeClr val="bg1"/>
                </a:solidFill>
                <a:sym typeface="+mn-ea"/>
              </a:rPr>
              <a:t>43</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心愿花屋(七夕预定，表白，鲜花)</a:t>
            </a:r>
            <a:r>
              <a:rPr lang="zh-CN" sz="900" dirty="0">
                <a:solidFill>
                  <a:schemeClr val="bg1"/>
                </a:solidFill>
                <a:sym typeface="+mn-ea"/>
              </a:rPr>
              <a:t>：</a:t>
            </a:r>
            <a:r>
              <a:rPr sz="900" dirty="0">
                <a:solidFill>
                  <a:schemeClr val="bg1"/>
                </a:solidFill>
                <a:sym typeface="+mn-ea"/>
              </a:rPr>
              <a:t>42</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邂逅花坊鲜花（Ainoflowery）</a:t>
            </a:r>
            <a:r>
              <a:rPr lang="zh-CN" sz="900" dirty="0">
                <a:solidFill>
                  <a:schemeClr val="bg1"/>
                </a:solidFill>
                <a:sym typeface="+mn-ea"/>
              </a:rPr>
              <a:t>：</a:t>
            </a:r>
            <a:r>
              <a:rPr sz="900" dirty="0">
                <a:solidFill>
                  <a:schemeClr val="bg1"/>
                </a:solidFill>
                <a:sym typeface="+mn-ea"/>
              </a:rPr>
              <a:t> 40</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邂逅花坊鲜花（紫伊园艺）</a:t>
            </a:r>
            <a:r>
              <a:rPr lang="zh-CN" sz="900" dirty="0">
                <a:solidFill>
                  <a:schemeClr val="bg1"/>
                </a:solidFill>
                <a:sym typeface="+mn-ea"/>
              </a:rPr>
              <a:t>：</a:t>
            </a:r>
            <a:r>
              <a:rPr sz="900" dirty="0">
                <a:solidFill>
                  <a:schemeClr val="bg1"/>
                </a:solidFill>
                <a:sym typeface="+mn-ea"/>
              </a:rPr>
              <a:t>39</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邂逅花坊鲜花（鑫缘鲜花）</a:t>
            </a:r>
            <a:r>
              <a:rPr lang="zh-CN" sz="900" dirty="0">
                <a:solidFill>
                  <a:schemeClr val="bg1"/>
                </a:solidFill>
                <a:sym typeface="+mn-ea"/>
              </a:rPr>
              <a:t>：</a:t>
            </a:r>
            <a:r>
              <a:rPr sz="900" dirty="0">
                <a:solidFill>
                  <a:schemeClr val="bg1"/>
                </a:solidFill>
                <a:sym typeface="+mn-ea"/>
              </a:rPr>
              <a:t> 38</a:t>
            </a:r>
            <a:endParaRPr sz="900" dirty="0">
              <a:solidFill>
                <a:schemeClr val="bg1"/>
              </a:solidFill>
              <a:sym typeface="+mn-ea"/>
            </a:endParaRPr>
          </a:p>
        </p:txBody>
      </p:sp>
      <p:sp>
        <p:nvSpPr>
          <p:cNvPr id="61" name="等腰三角形 60"/>
          <p:cNvSpPr/>
          <p:nvPr/>
        </p:nvSpPr>
        <p:spPr>
          <a:xfrm rot="17527498">
            <a:off x="6541770" y="5229225"/>
            <a:ext cx="833120" cy="698500"/>
          </a:xfrm>
          <a:prstGeom prst="triangl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nvSpPr>
        <p:spPr>
          <a:xfrm>
            <a:off x="1499235" y="2493645"/>
            <a:ext cx="2875280"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1498600" y="1840230"/>
            <a:ext cx="2712720" cy="521970"/>
          </a:xfrm>
          <a:prstGeom prst="rect">
            <a:avLst/>
          </a:prstGeom>
          <a:noFill/>
        </p:spPr>
        <p:txBody>
          <a:bodyPr wrap="square" rtlCol="0">
            <a:spAutoFit/>
          </a:bodyPr>
          <a:p>
            <a:pPr algn="ctr"/>
            <a:r>
              <a:rPr lang="zh-CN" altLang="en-US" sz="2800" b="1" dirty="0">
                <a:solidFill>
                  <a:schemeClr val="accent3"/>
                </a:solidFill>
              </a:rPr>
              <a:t>总订单门店</a:t>
            </a:r>
            <a:endParaRPr lang="zh-CN" altLang="en-US" sz="2800" b="1" dirty="0">
              <a:solidFill>
                <a:schemeClr val="accent3"/>
              </a:solidFill>
            </a:endParaRPr>
          </a:p>
        </p:txBody>
      </p:sp>
      <p:grpSp>
        <p:nvGrpSpPr>
          <p:cNvPr id="66" name="组合 65"/>
          <p:cNvGrpSpPr/>
          <p:nvPr/>
        </p:nvGrpSpPr>
        <p:grpSpPr>
          <a:xfrm>
            <a:off x="3517265" y="2493645"/>
            <a:ext cx="694055" cy="180340"/>
            <a:chOff x="9156701" y="1924051"/>
            <a:chExt cx="803730" cy="184150"/>
          </a:xfrm>
        </p:grpSpPr>
        <p:sp>
          <p:nvSpPr>
            <p:cNvPr id="67" name="椭圆 66"/>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0" name="Rectangle 11"/>
          <p:cNvSpPr/>
          <p:nvPr/>
        </p:nvSpPr>
        <p:spPr>
          <a:xfrm>
            <a:off x="1498600" y="2594610"/>
            <a:ext cx="2875915" cy="3501390"/>
          </a:xfrm>
          <a:prstGeom prst="rect">
            <a:avLst/>
          </a:prstGeom>
        </p:spPr>
        <p:txBody>
          <a:bodyPr wrap="square" lIns="91436" tIns="45718" rIns="91436" bIns="45718">
            <a:spAutoFit/>
          </a:bodyPr>
          <a:p>
            <a:pPr>
              <a:lnSpc>
                <a:spcPct val="130000"/>
              </a:lnSpc>
            </a:pPr>
            <a:r>
              <a:rPr sz="900" dirty="0">
                <a:solidFill>
                  <a:schemeClr val="bg1"/>
                </a:solidFill>
              </a:rPr>
              <a:t>邂逅花坊鲜花（先花店）</a:t>
            </a:r>
            <a:r>
              <a:rPr lang="zh-CN" sz="900" dirty="0">
                <a:solidFill>
                  <a:schemeClr val="bg1"/>
                </a:solidFill>
              </a:rPr>
              <a:t>：</a:t>
            </a:r>
            <a:r>
              <a:rPr sz="900" dirty="0">
                <a:solidFill>
                  <a:schemeClr val="bg1"/>
                </a:solidFill>
              </a:rPr>
              <a:t>467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邂逅花坊鲜花（缤纷花坊）</a:t>
            </a:r>
            <a:r>
              <a:rPr lang="zh-CN" sz="900" dirty="0">
                <a:solidFill>
                  <a:schemeClr val="bg1"/>
                </a:solidFill>
              </a:rPr>
              <a:t>：</a:t>
            </a:r>
            <a:r>
              <a:rPr sz="900" dirty="0">
                <a:solidFill>
                  <a:schemeClr val="bg1"/>
                </a:solidFill>
              </a:rPr>
              <a:t> 328</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邂逅花坊鲜花（BEWITHYOU早安花艺）</a:t>
            </a:r>
            <a:r>
              <a:rPr lang="zh-CN" sz="900" dirty="0">
                <a:solidFill>
                  <a:schemeClr val="bg1"/>
                </a:solidFill>
              </a:rPr>
              <a:t>：</a:t>
            </a:r>
            <a:r>
              <a:rPr sz="900" dirty="0">
                <a:solidFill>
                  <a:schemeClr val="bg1"/>
                </a:solidFill>
              </a:rPr>
              <a:t> 287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邂逅花坊鲜花（缤纷花艺）</a:t>
            </a:r>
            <a:r>
              <a:rPr lang="zh-CN" sz="900" dirty="0">
                <a:solidFill>
                  <a:schemeClr val="bg1"/>
                </a:solidFill>
              </a:rPr>
              <a:t>：</a:t>
            </a:r>
            <a:r>
              <a:rPr sz="900" dirty="0">
                <a:solidFill>
                  <a:schemeClr val="bg1"/>
                </a:solidFill>
              </a:rPr>
              <a:t>237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千百渡花艺(七夕预定，表白，鲜花</a:t>
            </a:r>
            <a:r>
              <a:rPr lang="zh-CN" sz="900" dirty="0">
                <a:solidFill>
                  <a:schemeClr val="bg1"/>
                </a:solidFill>
              </a:rPr>
              <a:t>）</a:t>
            </a:r>
            <a:r>
              <a:rPr lang="zh-CN" sz="900" dirty="0">
                <a:solidFill>
                  <a:schemeClr val="bg1"/>
                </a:solidFill>
              </a:rPr>
              <a:t>：</a:t>
            </a:r>
            <a:r>
              <a:rPr sz="900" dirty="0">
                <a:solidFill>
                  <a:schemeClr val="bg1"/>
                </a:solidFill>
              </a:rPr>
              <a:t> 227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邂逅花坊鲜花（心意花店喜糖）</a:t>
            </a:r>
            <a:r>
              <a:rPr lang="zh-CN" sz="900" dirty="0">
                <a:solidFill>
                  <a:schemeClr val="bg1"/>
                </a:solidFill>
              </a:rPr>
              <a:t>：</a:t>
            </a:r>
            <a:r>
              <a:rPr sz="900" dirty="0">
                <a:solidFill>
                  <a:schemeClr val="bg1"/>
                </a:solidFill>
              </a:rPr>
              <a:t>224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邂逅花坊鲜花（Ainoflowery）</a:t>
            </a:r>
            <a:r>
              <a:rPr lang="zh-CN" sz="900" dirty="0">
                <a:solidFill>
                  <a:schemeClr val="bg1"/>
                </a:solidFill>
              </a:rPr>
              <a:t>：</a:t>
            </a:r>
            <a:r>
              <a:rPr sz="900" dirty="0">
                <a:solidFill>
                  <a:schemeClr val="bg1"/>
                </a:solidFill>
              </a:rPr>
              <a:t>216</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邂逅花坊鲜花（浪漫情缘）</a:t>
            </a:r>
            <a:r>
              <a:rPr lang="zh-CN" sz="900" dirty="0">
                <a:solidFill>
                  <a:schemeClr val="bg1"/>
                </a:solidFill>
                <a:sym typeface="+mn-ea"/>
              </a:rPr>
              <a:t>：</a:t>
            </a:r>
            <a:r>
              <a:rPr sz="900" dirty="0">
                <a:solidFill>
                  <a:schemeClr val="bg1"/>
                </a:solidFill>
              </a:rPr>
              <a:t>201</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邂逅花坊鲜花（浪漫花屋）</a:t>
            </a:r>
            <a:r>
              <a:rPr lang="zh-CN" sz="900" dirty="0">
                <a:solidFill>
                  <a:schemeClr val="bg1"/>
                </a:solidFill>
                <a:sym typeface="+mn-ea"/>
              </a:rPr>
              <a:t>：</a:t>
            </a:r>
            <a:r>
              <a:rPr sz="900" dirty="0">
                <a:solidFill>
                  <a:schemeClr val="bg1"/>
                </a:solidFill>
              </a:rPr>
              <a:t>191</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邂逅花坊鲜花（简爱花艺）</a:t>
            </a:r>
            <a:r>
              <a:rPr lang="zh-CN" sz="900" dirty="0">
                <a:solidFill>
                  <a:schemeClr val="bg1"/>
                </a:solidFill>
                <a:sym typeface="+mn-ea"/>
              </a:rPr>
              <a:t>：</a:t>
            </a:r>
            <a:r>
              <a:rPr sz="900" dirty="0">
                <a:solidFill>
                  <a:schemeClr val="bg1"/>
                </a:solidFill>
              </a:rPr>
              <a:t>190</a:t>
            </a:r>
            <a:endParaRPr sz="900" dirty="0">
              <a:solidFill>
                <a:schemeClr val="bg1"/>
              </a:solidFill>
            </a:endParaRPr>
          </a:p>
        </p:txBody>
      </p:sp>
      <p:sp>
        <p:nvSpPr>
          <p:cNvPr id="72" name="等腰三角形 71"/>
          <p:cNvSpPr/>
          <p:nvPr/>
        </p:nvSpPr>
        <p:spPr>
          <a:xfrm rot="5595865">
            <a:off x="3357245" y="5242560"/>
            <a:ext cx="733425" cy="50038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422275"/>
            <a:ext cx="3846830" cy="521970"/>
          </a:xfrm>
          <a:prstGeom prst="rect">
            <a:avLst/>
          </a:prstGeom>
          <a:noFill/>
        </p:spPr>
        <p:txBody>
          <a:bodyPr wrap="square" rtlCol="0">
            <a:spAutoFit/>
          </a:bodyPr>
          <a:lstStyle/>
          <a:p>
            <a:r>
              <a:rPr lang="zh-CN" altLang="en-US" sz="2800" b="1" dirty="0">
                <a:solidFill>
                  <a:schemeClr val="bg1"/>
                </a:solidFill>
              </a:rPr>
              <a:t>七夕订单实时情况</a:t>
            </a:r>
            <a:endParaRPr lang="zh-CN" altLang="en-US" sz="2800" b="1" dirty="0">
              <a:solidFill>
                <a:schemeClr val="bg1"/>
              </a:solidFill>
            </a:endParaRPr>
          </a:p>
        </p:txBody>
      </p:sp>
      <p:sp>
        <p:nvSpPr>
          <p:cNvPr id="22" name="矩形 21"/>
          <p:cNvSpPr/>
          <p:nvPr/>
        </p:nvSpPr>
        <p:spPr>
          <a:xfrm>
            <a:off x="1188462" y="1638100"/>
            <a:ext cx="2734568" cy="546735"/>
          </a:xfrm>
          <a:prstGeom prst="rect">
            <a:avLst/>
          </a:prstGeom>
        </p:spPr>
        <p:txBody>
          <a:bodyPr wrap="square" lIns="68570" tIns="34289" rIns="68570" bIns="34289">
            <a:spAutoFit/>
          </a:bodyPr>
          <a:lstStyle/>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右下图中数据是</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a:t>
            </a: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号的主要数据，每一个时间阶段中的全部订单量</a:t>
            </a:r>
            <a:endParaRPr lang="en-US" altLang="zh-CN" sz="1200" dirty="0">
              <a:solidFill>
                <a:prstClr val="black">
                  <a:lumMod val="75000"/>
                  <a:lumOff val="25000"/>
                </a:prstClr>
              </a:solidFill>
              <a:latin typeface="Calibri" panose="020F0502020204030204"/>
              <a:ea typeface="SimSun" panose="02010600030101010101" pitchFamily="2" charset="-122"/>
            </a:endParaRPr>
          </a:p>
        </p:txBody>
      </p:sp>
      <p:sp>
        <p:nvSpPr>
          <p:cNvPr id="25" name="矩形 24"/>
          <p:cNvSpPr/>
          <p:nvPr/>
        </p:nvSpPr>
        <p:spPr>
          <a:xfrm>
            <a:off x="4400927" y="3450630"/>
            <a:ext cx="2734568" cy="1266190"/>
          </a:xfrm>
          <a:prstGeom prst="rect">
            <a:avLst/>
          </a:prstGeom>
        </p:spPr>
        <p:txBody>
          <a:bodyPr wrap="square" lIns="68570" tIns="34289" rIns="68570" bIns="34289">
            <a:spAutoFit/>
          </a:bodyPr>
          <a:lstStyle/>
          <a:p>
            <a:pPr indent="0" defTabSz="685800">
              <a:lnSpc>
                <a:spcPct val="130000"/>
              </a:lnSpc>
              <a:buClr>
                <a:prstClr val="white">
                  <a:lumMod val="65000"/>
                </a:prstClr>
              </a:buClr>
              <a:buFont typeface="Wingdings" panose="05000000000000000000" pitchFamily="2" charset="2"/>
              <a:buNone/>
            </a:pPr>
            <a:r>
              <a:rPr lang="en-US" altLang="zh-CN" sz="1200" dirty="0">
                <a:solidFill>
                  <a:prstClr val="black">
                    <a:lumMod val="75000"/>
                    <a:lumOff val="25000"/>
                  </a:prstClr>
                </a:solidFill>
              </a:rPr>
              <a:t>24</a:t>
            </a:r>
            <a:r>
              <a:rPr lang="zh-CN" altLang="en-US" sz="1200" dirty="0">
                <a:solidFill>
                  <a:prstClr val="black">
                    <a:lumMod val="75000"/>
                    <a:lumOff val="25000"/>
                  </a:prstClr>
                </a:solidFill>
              </a:rPr>
              <a:t>号订单从早上</a:t>
            </a:r>
            <a:r>
              <a:rPr lang="en-US" altLang="zh-CN" sz="1200" dirty="0">
                <a:solidFill>
                  <a:prstClr val="black">
                    <a:lumMod val="75000"/>
                    <a:lumOff val="25000"/>
                  </a:prstClr>
                </a:solidFill>
              </a:rPr>
              <a:t>7</a:t>
            </a:r>
            <a:r>
              <a:rPr lang="zh-CN" altLang="en-US" sz="1200" dirty="0">
                <a:solidFill>
                  <a:prstClr val="black">
                    <a:lumMod val="75000"/>
                    <a:lumOff val="25000"/>
                  </a:prstClr>
                </a:solidFill>
              </a:rPr>
              <a:t>点开始直线上升，到</a:t>
            </a:r>
            <a:r>
              <a:rPr lang="en-US" altLang="zh-CN" sz="1200" dirty="0">
                <a:solidFill>
                  <a:prstClr val="black">
                    <a:lumMod val="75000"/>
                    <a:lumOff val="25000"/>
                  </a:prstClr>
                </a:solidFill>
              </a:rPr>
              <a:t>12</a:t>
            </a:r>
            <a:r>
              <a:rPr lang="zh-CN" altLang="en-US" sz="1200" dirty="0">
                <a:solidFill>
                  <a:prstClr val="black">
                    <a:lumMod val="75000"/>
                    <a:lumOff val="25000"/>
                  </a:prstClr>
                </a:solidFill>
              </a:rPr>
              <a:t>点时候趋近于</a:t>
            </a:r>
            <a:r>
              <a:rPr lang="en-US" altLang="zh-CN" sz="1200" dirty="0">
                <a:solidFill>
                  <a:prstClr val="black">
                    <a:lumMod val="75000"/>
                    <a:lumOff val="25000"/>
                  </a:prstClr>
                </a:solidFill>
              </a:rPr>
              <a:t>4</a:t>
            </a:r>
            <a:r>
              <a:rPr lang="zh-CN" altLang="en-US" sz="1200" dirty="0">
                <a:solidFill>
                  <a:prstClr val="black">
                    <a:lumMod val="75000"/>
                    <a:lumOff val="25000"/>
                  </a:prstClr>
                </a:solidFill>
              </a:rPr>
              <a:t>个小时的平静期，然后又是逐渐上升，大部分稳定数据应该是逐渐上升一直到</a:t>
            </a:r>
            <a:r>
              <a:rPr lang="en-US" altLang="zh-CN" sz="1200" dirty="0">
                <a:solidFill>
                  <a:prstClr val="black">
                    <a:lumMod val="75000"/>
                    <a:lumOff val="25000"/>
                  </a:prstClr>
                </a:solidFill>
              </a:rPr>
              <a:t>22</a:t>
            </a:r>
            <a:r>
              <a:rPr lang="zh-CN" altLang="en-US" sz="1200" dirty="0">
                <a:solidFill>
                  <a:prstClr val="black">
                    <a:lumMod val="75000"/>
                    <a:lumOff val="25000"/>
                  </a:prstClr>
                </a:solidFill>
              </a:rPr>
              <a:t>点的时间时间段缓慢下降</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27" name="矩形 26"/>
          <p:cNvSpPr/>
          <p:nvPr/>
        </p:nvSpPr>
        <p:spPr>
          <a:xfrm>
            <a:off x="1075055" y="4956175"/>
            <a:ext cx="296100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sz="1200" dirty="0">
                <a:solidFill>
                  <a:prstClr val="black">
                    <a:lumMod val="75000"/>
                    <a:lumOff val="25000"/>
                  </a:prstClr>
                </a:solidFill>
              </a:rPr>
              <a:t>24</a:t>
            </a:r>
            <a:r>
              <a:rPr lang="zh-CN" altLang="en-US" sz="1200" dirty="0">
                <a:solidFill>
                  <a:prstClr val="black">
                    <a:lumMod val="75000"/>
                    <a:lumOff val="25000"/>
                  </a:prstClr>
                </a:solidFill>
              </a:rPr>
              <a:t>号全天不同时间订单增长</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29" name="矩形 28"/>
          <p:cNvSpPr/>
          <p:nvPr/>
        </p:nvSpPr>
        <p:spPr>
          <a:xfrm>
            <a:off x="4904740" y="2570480"/>
            <a:ext cx="296100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sz="1200" dirty="0">
                <a:solidFill>
                  <a:prstClr val="black">
                    <a:lumMod val="75000"/>
                    <a:lumOff val="25000"/>
                  </a:prstClr>
                </a:solidFill>
              </a:rPr>
              <a:t>25</a:t>
            </a:r>
            <a:r>
              <a:rPr lang="zh-CN" altLang="en-US" sz="1200" dirty="0">
                <a:solidFill>
                  <a:prstClr val="black">
                    <a:lumMod val="75000"/>
                    <a:lumOff val="25000"/>
                  </a:prstClr>
                </a:solidFill>
              </a:rPr>
              <a:t>号全天不同时间订单增长</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30" name="矩形 29"/>
          <p:cNvSpPr/>
          <p:nvPr/>
        </p:nvSpPr>
        <p:spPr>
          <a:xfrm>
            <a:off x="8268077" y="559475"/>
            <a:ext cx="2734568" cy="222504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号的订单中从</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点与</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的折线连接的情况就是在</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点时刻逐渐开始下降，但是值得注意的是虽然是从</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点逐渐下降，但是订单也是一直存在的，从早上</a:t>
            </a:r>
            <a:r>
              <a:rPr lang="en-US" altLang="zh-CN" sz="1200" dirty="0">
                <a:solidFill>
                  <a:prstClr val="black">
                    <a:lumMod val="75000"/>
                    <a:lumOff val="25000"/>
                  </a:prstClr>
                </a:solidFill>
                <a:latin typeface="Calibri" panose="020F0502020204030204"/>
                <a:ea typeface="SimSun" panose="02010600030101010101" pitchFamily="2" charset="-122"/>
              </a:rPr>
              <a:t>5</a:t>
            </a:r>
            <a:r>
              <a:rPr lang="zh-CN" altLang="en-US" sz="1200" dirty="0">
                <a:solidFill>
                  <a:prstClr val="black">
                    <a:lumMod val="75000"/>
                    <a:lumOff val="25000"/>
                  </a:prstClr>
                </a:solidFill>
                <a:latin typeface="Calibri" panose="020F0502020204030204"/>
                <a:ea typeface="SimSun" panose="02010600030101010101" pitchFamily="2" charset="-122"/>
              </a:rPr>
              <a:t>点有了缓慢的上升趋势，从早上</a:t>
            </a:r>
            <a:r>
              <a:rPr lang="en-US" altLang="zh-CN" sz="1200" dirty="0">
                <a:solidFill>
                  <a:prstClr val="black">
                    <a:lumMod val="75000"/>
                    <a:lumOff val="25000"/>
                  </a:prstClr>
                </a:solidFill>
                <a:latin typeface="Calibri" panose="020F0502020204030204"/>
                <a:ea typeface="SimSun" panose="02010600030101010101" pitchFamily="2" charset="-122"/>
              </a:rPr>
              <a:t>7</a:t>
            </a:r>
            <a:r>
              <a:rPr lang="zh-CN" altLang="en-US" sz="1200" dirty="0">
                <a:solidFill>
                  <a:prstClr val="black">
                    <a:lumMod val="75000"/>
                    <a:lumOff val="25000"/>
                  </a:prstClr>
                </a:solidFill>
                <a:latin typeface="Calibri" panose="020F0502020204030204"/>
                <a:ea typeface="SimSun" panose="02010600030101010101" pitchFamily="2" charset="-122"/>
              </a:rPr>
              <a:t>点开始，开始大幅度上升，订单总量上升速率在</a:t>
            </a:r>
            <a:r>
              <a:rPr lang="en-US" altLang="zh-CN" sz="1200" dirty="0">
                <a:solidFill>
                  <a:prstClr val="black">
                    <a:lumMod val="75000"/>
                    <a:lumOff val="25000"/>
                  </a:prstClr>
                </a:solidFill>
                <a:latin typeface="Calibri" panose="020F0502020204030204"/>
                <a:ea typeface="SimSun" panose="02010600030101010101" pitchFamily="2" charset="-122"/>
              </a:rPr>
              <a:t>7-8</a:t>
            </a:r>
            <a:r>
              <a:rPr lang="zh-CN" altLang="en-US" sz="1200" dirty="0">
                <a:solidFill>
                  <a:prstClr val="black">
                    <a:lumMod val="75000"/>
                    <a:lumOff val="25000"/>
                  </a:prstClr>
                </a:solidFill>
                <a:latin typeface="Calibri" panose="020F0502020204030204"/>
                <a:ea typeface="SimSun" panose="02010600030101010101" pitchFamily="2" charset="-122"/>
              </a:rPr>
              <a:t>点时刻直线上升最快，而到</a:t>
            </a:r>
            <a:r>
              <a:rPr lang="en-US" altLang="zh-CN" sz="1200" dirty="0">
                <a:solidFill>
                  <a:prstClr val="black">
                    <a:lumMod val="75000"/>
                    <a:lumOff val="25000"/>
                  </a:prstClr>
                </a:solidFill>
                <a:latin typeface="Calibri" panose="020F0502020204030204"/>
                <a:ea typeface="SimSun" panose="02010600030101010101" pitchFamily="2" charset="-122"/>
              </a:rPr>
              <a:t>9</a:t>
            </a:r>
            <a:r>
              <a:rPr lang="zh-CN" altLang="en-US" sz="1200" dirty="0">
                <a:solidFill>
                  <a:prstClr val="black">
                    <a:lumMod val="75000"/>
                    <a:lumOff val="25000"/>
                  </a:prstClr>
                </a:solidFill>
                <a:latin typeface="Calibri" panose="020F0502020204030204"/>
                <a:ea typeface="SimSun" panose="02010600030101010101" pitchFamily="2" charset="-122"/>
              </a:rPr>
              <a:t>点就是整个活动的顶峰时间，也是订单最多最需要注意的时间</a:t>
            </a:r>
            <a:r>
              <a:rPr lang="en-US" sz="1200" dirty="0">
                <a:solidFill>
                  <a:prstClr val="black">
                    <a:lumMod val="75000"/>
                    <a:lumOff val="25000"/>
                  </a:prstClr>
                </a:solidFill>
                <a:latin typeface="Calibri" panose="020F0502020204030204"/>
                <a:ea typeface="SimSun" panose="02010600030101010101" pitchFamily="2" charset="-122"/>
              </a:rPr>
              <a:t>.</a:t>
            </a:r>
            <a:endParaRPr lang="en-US" sz="1200" dirty="0">
              <a:solidFill>
                <a:prstClr val="black">
                  <a:lumMod val="75000"/>
                  <a:lumOff val="25000"/>
                </a:prstClr>
              </a:solidFill>
              <a:latin typeface="Calibri" panose="020F0502020204030204"/>
              <a:ea typeface="SimSun" panose="02010600030101010101" pitchFamily="2" charset="-122"/>
            </a:endParaRPr>
          </a:p>
        </p:txBody>
      </p:sp>
      <p:sp>
        <p:nvSpPr>
          <p:cNvPr id="31" name="矩形 30"/>
          <p:cNvSpPr/>
          <p:nvPr/>
        </p:nvSpPr>
        <p:spPr>
          <a:xfrm>
            <a:off x="7675245" y="3729990"/>
            <a:ext cx="3267075" cy="246507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七夕节中两天可以看出，在</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号开始，订单量也就已经开始增加了，所以情人节以及其他的节日前一天情况也尤为重要，而在早上</a:t>
            </a: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a:t>
            </a:r>
            <a:r>
              <a:rPr lang="en-US" altLang="zh-CN" sz="1200" dirty="0">
                <a:solidFill>
                  <a:prstClr val="black">
                    <a:lumMod val="75000"/>
                    <a:lumOff val="25000"/>
                  </a:prstClr>
                </a:solidFill>
                <a:latin typeface="Calibri" panose="020F0502020204030204"/>
                <a:ea typeface="SimSun" panose="02010600030101010101" pitchFamily="2" charset="-122"/>
              </a:rPr>
              <a:t>7</a:t>
            </a:r>
            <a:r>
              <a:rPr lang="zh-CN" altLang="en-US" sz="1200" dirty="0">
                <a:solidFill>
                  <a:prstClr val="black">
                    <a:lumMod val="75000"/>
                    <a:lumOff val="25000"/>
                  </a:prstClr>
                </a:solidFill>
                <a:latin typeface="Calibri" panose="020F0502020204030204"/>
                <a:ea typeface="SimSun" panose="02010600030101010101" pitchFamily="2" charset="-122"/>
              </a:rPr>
              <a:t>点开始是上升最快的时间，所以应当在七点之前就应该准备好迎接高峰的来临，同时也要告诉门店适当的提前备货，甚至是做好一部分成品等待迎接高峰，因为高峰处理不当，会产生恶性存储，因为高峰时期订单过多，一直处理高峰时期，而造成的后续事件订单全部向后推迟，从而加大了非议订单率</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pic>
        <p:nvPicPr>
          <p:cNvPr id="3" name="图片 2" descr="下载"/>
          <p:cNvPicPr>
            <a:picLocks noChangeAspect="1"/>
          </p:cNvPicPr>
          <p:nvPr/>
        </p:nvPicPr>
        <p:blipFill>
          <a:blip r:embed="rId1"/>
          <a:stretch>
            <a:fillRect/>
          </a:stretch>
        </p:blipFill>
        <p:spPr>
          <a:xfrm>
            <a:off x="604520" y="2547620"/>
            <a:ext cx="3684905" cy="2408555"/>
          </a:xfrm>
          <a:prstGeom prst="rect">
            <a:avLst/>
          </a:prstGeom>
        </p:spPr>
      </p:pic>
      <p:pic>
        <p:nvPicPr>
          <p:cNvPr id="4" name="图片 3" descr="下载 (1)"/>
          <p:cNvPicPr>
            <a:picLocks noChangeAspect="1"/>
          </p:cNvPicPr>
          <p:nvPr/>
        </p:nvPicPr>
        <p:blipFill>
          <a:blip r:embed="rId2"/>
          <a:stretch>
            <a:fillRect/>
          </a:stretch>
        </p:blipFill>
        <p:spPr>
          <a:xfrm>
            <a:off x="4289425" y="292100"/>
            <a:ext cx="3465195" cy="2255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2635" y="421640"/>
            <a:ext cx="3142615" cy="521970"/>
          </a:xfrm>
          <a:prstGeom prst="rect">
            <a:avLst/>
          </a:prstGeom>
          <a:noFill/>
        </p:spPr>
        <p:txBody>
          <a:bodyPr wrap="square" rtlCol="0">
            <a:spAutoFit/>
          </a:bodyPr>
          <a:p>
            <a:r>
              <a:rPr lang="zh-CN" altLang="en-US" sz="2800" b="1" dirty="0">
                <a:solidFill>
                  <a:schemeClr val="bg1"/>
                </a:solidFill>
              </a:rPr>
              <a:t>节日时段均单价</a:t>
            </a:r>
            <a:endParaRPr lang="zh-CN" altLang="en-US" sz="2800" b="1" dirty="0">
              <a:solidFill>
                <a:schemeClr val="bg1"/>
              </a:solidFill>
            </a:endParaRPr>
          </a:p>
        </p:txBody>
      </p:sp>
      <p:sp>
        <p:nvSpPr>
          <p:cNvPr id="4" name="文本框 3"/>
          <p:cNvSpPr txBox="1"/>
          <p:nvPr/>
        </p:nvSpPr>
        <p:spPr>
          <a:xfrm>
            <a:off x="8602691" y="3743121"/>
            <a:ext cx="659130" cy="697865"/>
          </a:xfrm>
          <a:prstGeom prst="rect">
            <a:avLst/>
          </a:prstGeom>
          <a:noFill/>
        </p:spPr>
        <p:txBody>
          <a:bodyPr wrap="none" lIns="68570" tIns="34289" rIns="68570" bIns="34289" rtlCol="0">
            <a:spAutoFit/>
          </a:bodyPr>
          <a:p>
            <a:pPr defTabSz="685800"/>
            <a:r>
              <a:rPr lang="zh-CN" altLang="en-US" sz="4100" b="1" dirty="0">
                <a:solidFill>
                  <a:schemeClr val="tx2"/>
                </a:solidFill>
                <a:latin typeface="Calibri" panose="020F0502020204030204"/>
                <a:ea typeface="SimSun" panose="02010600030101010101" pitchFamily="2" charset="-122"/>
              </a:rPr>
              <a:t>总</a:t>
            </a:r>
            <a:endParaRPr lang="zh-CN" altLang="en-US" sz="4100" b="1" dirty="0">
              <a:solidFill>
                <a:schemeClr val="tx2"/>
              </a:solidFill>
              <a:latin typeface="Calibri" panose="020F0502020204030204"/>
              <a:ea typeface="SimSun" panose="02010600030101010101" pitchFamily="2" charset="-122"/>
            </a:endParaRPr>
          </a:p>
        </p:txBody>
      </p:sp>
      <p:sp>
        <p:nvSpPr>
          <p:cNvPr id="7" name="文本框 6"/>
          <p:cNvSpPr txBox="1"/>
          <p:nvPr/>
        </p:nvSpPr>
        <p:spPr>
          <a:xfrm>
            <a:off x="1324956" y="3743497"/>
            <a:ext cx="664210" cy="697865"/>
          </a:xfrm>
          <a:prstGeom prst="rect">
            <a:avLst/>
          </a:prstGeom>
          <a:noFill/>
        </p:spPr>
        <p:txBody>
          <a:bodyPr wrap="none" lIns="68570" tIns="34289" rIns="68570" bIns="34289" rtlCol="0">
            <a:spAutoFit/>
          </a:bodyPr>
          <a:p>
            <a:pPr defTabSz="685800"/>
            <a:r>
              <a:rPr lang="en-US" sz="4100" b="1" dirty="0">
                <a:solidFill>
                  <a:schemeClr val="accent4"/>
                </a:solidFill>
                <a:latin typeface="Calibri" panose="020F0502020204030204"/>
                <a:ea typeface="SimSun" panose="02010600030101010101" pitchFamily="2" charset="-122"/>
              </a:rPr>
              <a:t>24</a:t>
            </a:r>
            <a:endParaRPr lang="en-US" sz="4100" b="1" dirty="0">
              <a:solidFill>
                <a:schemeClr val="accent4"/>
              </a:solidFill>
              <a:latin typeface="Calibri" panose="020F0502020204030204"/>
              <a:ea typeface="SimSun" panose="02010600030101010101" pitchFamily="2" charset="-122"/>
            </a:endParaRPr>
          </a:p>
        </p:txBody>
      </p:sp>
      <p:sp>
        <p:nvSpPr>
          <p:cNvPr id="8" name="矩形 7"/>
          <p:cNvSpPr/>
          <p:nvPr/>
        </p:nvSpPr>
        <p:spPr>
          <a:xfrm>
            <a:off x="1400552" y="4440990"/>
            <a:ext cx="2734568" cy="86741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en-US" altLang="zh-CN" sz="1000" dirty="0">
                <a:solidFill>
                  <a:prstClr val="black">
                    <a:lumMod val="85000"/>
                    <a:lumOff val="15000"/>
                  </a:prstClr>
                </a:solidFill>
                <a:latin typeface="Calibri" panose="020F0502020204030204"/>
                <a:ea typeface="SimSun" panose="02010600030101010101" pitchFamily="2" charset="-122"/>
              </a:rPr>
              <a:t>24</a:t>
            </a:r>
            <a:r>
              <a:rPr lang="zh-CN" altLang="en-US" sz="1000" dirty="0">
                <a:solidFill>
                  <a:prstClr val="black">
                    <a:lumMod val="85000"/>
                    <a:lumOff val="15000"/>
                  </a:prstClr>
                </a:solidFill>
                <a:latin typeface="Calibri" panose="020F0502020204030204"/>
                <a:ea typeface="SimSun" panose="02010600030101010101" pitchFamily="2" charset="-122"/>
              </a:rPr>
              <a:t>号全天的走势中，</a:t>
            </a:r>
            <a:r>
              <a:rPr lang="en-US" altLang="zh-CN" sz="1000" dirty="0">
                <a:solidFill>
                  <a:prstClr val="black">
                    <a:lumMod val="85000"/>
                    <a:lumOff val="15000"/>
                  </a:prstClr>
                </a:solidFill>
                <a:latin typeface="Calibri" panose="020F0502020204030204"/>
                <a:ea typeface="SimSun" panose="02010600030101010101" pitchFamily="2" charset="-122"/>
              </a:rPr>
              <a:t>1</a:t>
            </a:r>
            <a:r>
              <a:rPr lang="zh-CN" altLang="en-US" sz="1000" dirty="0">
                <a:solidFill>
                  <a:prstClr val="black">
                    <a:lumMod val="85000"/>
                    <a:lumOff val="15000"/>
                  </a:prstClr>
                </a:solidFill>
                <a:latin typeface="Calibri" panose="020F0502020204030204"/>
                <a:ea typeface="SimSun" panose="02010600030101010101" pitchFamily="2" charset="-122"/>
              </a:rPr>
              <a:t>点到早上时间有着很大的波动，可能涉及部分大额订单，但是订单量并不是很庞大，方差波动也是较高，并不会给主体订单情况带来很大的波动。</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sp>
        <p:nvSpPr>
          <p:cNvPr id="9" name="矩形 8"/>
          <p:cNvSpPr/>
          <p:nvPr/>
        </p:nvSpPr>
        <p:spPr>
          <a:xfrm>
            <a:off x="1860550" y="3938905"/>
            <a:ext cx="1643380"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0" name="文本框 9"/>
          <p:cNvSpPr txBox="1"/>
          <p:nvPr/>
        </p:nvSpPr>
        <p:spPr>
          <a:xfrm>
            <a:off x="5284181" y="3743497"/>
            <a:ext cx="664210" cy="697865"/>
          </a:xfrm>
          <a:prstGeom prst="rect">
            <a:avLst/>
          </a:prstGeom>
          <a:noFill/>
        </p:spPr>
        <p:txBody>
          <a:bodyPr wrap="none" lIns="68570" tIns="34289" rIns="68570" bIns="34289" rtlCol="0">
            <a:spAutoFit/>
          </a:bodyPr>
          <a:p>
            <a:pPr defTabSz="685800"/>
            <a:r>
              <a:rPr lang="en-US" sz="4100" b="1" dirty="0">
                <a:solidFill>
                  <a:srgbClr val="FF0000"/>
                </a:solidFill>
                <a:latin typeface="Calibri" panose="020F0502020204030204"/>
                <a:ea typeface="SimSun" panose="02010600030101010101" pitchFamily="2" charset="-122"/>
              </a:rPr>
              <a:t>25</a:t>
            </a:r>
            <a:endParaRPr lang="en-US" sz="4100" b="1" dirty="0">
              <a:solidFill>
                <a:srgbClr val="FF0000"/>
              </a:solidFill>
              <a:latin typeface="Calibri" panose="020F0502020204030204"/>
              <a:ea typeface="SimSun" panose="02010600030101010101" pitchFamily="2" charset="-122"/>
            </a:endParaRPr>
          </a:p>
        </p:txBody>
      </p:sp>
      <p:sp>
        <p:nvSpPr>
          <p:cNvPr id="11" name="矩形 10"/>
          <p:cNvSpPr/>
          <p:nvPr/>
        </p:nvSpPr>
        <p:spPr>
          <a:xfrm>
            <a:off x="5819775" y="3938905"/>
            <a:ext cx="1643380"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2" name="矩形 11"/>
          <p:cNvSpPr/>
          <p:nvPr/>
        </p:nvSpPr>
        <p:spPr>
          <a:xfrm>
            <a:off x="9135110" y="3939540"/>
            <a:ext cx="200088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3" name="矩形 12"/>
          <p:cNvSpPr/>
          <p:nvPr/>
        </p:nvSpPr>
        <p:spPr>
          <a:xfrm>
            <a:off x="4956552" y="4440990"/>
            <a:ext cx="2734568"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en-US" sz="1000" dirty="0">
                <a:solidFill>
                  <a:prstClr val="black">
                    <a:lumMod val="85000"/>
                    <a:lumOff val="15000"/>
                  </a:prstClr>
                </a:solidFill>
                <a:latin typeface="Calibri" panose="020F0502020204030204"/>
                <a:ea typeface="SimSun" panose="02010600030101010101" pitchFamily="2" charset="-122"/>
              </a:rPr>
              <a:t>25</a:t>
            </a:r>
            <a:r>
              <a:rPr lang="zh-CN" altLang="en-US" sz="1000" dirty="0">
                <a:solidFill>
                  <a:prstClr val="black">
                    <a:lumMod val="85000"/>
                    <a:lumOff val="15000"/>
                  </a:prstClr>
                </a:solidFill>
                <a:latin typeface="Calibri" panose="020F0502020204030204"/>
                <a:ea typeface="SimSun" panose="02010600030101010101" pitchFamily="2" charset="-122"/>
              </a:rPr>
              <a:t>日的均单价一直也在</a:t>
            </a:r>
            <a:r>
              <a:rPr lang="en-US" altLang="zh-CN" sz="1000" dirty="0">
                <a:solidFill>
                  <a:prstClr val="black">
                    <a:lumMod val="85000"/>
                    <a:lumOff val="15000"/>
                  </a:prstClr>
                </a:solidFill>
                <a:latin typeface="Calibri" panose="020F0502020204030204"/>
                <a:ea typeface="SimSun" panose="02010600030101010101" pitchFamily="2" charset="-122"/>
              </a:rPr>
              <a:t>180-185</a:t>
            </a:r>
            <a:r>
              <a:rPr lang="zh-CN" altLang="en-US" sz="1000" dirty="0">
                <a:solidFill>
                  <a:prstClr val="black">
                    <a:lumMod val="85000"/>
                    <a:lumOff val="15000"/>
                  </a:prstClr>
                </a:solidFill>
                <a:latin typeface="Calibri" panose="020F0502020204030204"/>
                <a:ea typeface="SimSun" panose="02010600030101010101" pitchFamily="2" charset="-122"/>
              </a:rPr>
              <a:t>之间，而大部分的订单都是</a:t>
            </a:r>
            <a:r>
              <a:rPr lang="en-US" altLang="zh-CN" sz="1000" dirty="0">
                <a:solidFill>
                  <a:prstClr val="black">
                    <a:lumMod val="85000"/>
                    <a:lumOff val="15000"/>
                  </a:prstClr>
                </a:solidFill>
                <a:latin typeface="Calibri" panose="020F0502020204030204"/>
                <a:ea typeface="SimSun" panose="02010600030101010101" pitchFamily="2" charset="-122"/>
              </a:rPr>
              <a:t>11</a:t>
            </a:r>
            <a:r>
              <a:rPr lang="zh-CN" altLang="en-US" sz="1000" dirty="0">
                <a:solidFill>
                  <a:prstClr val="black">
                    <a:lumMod val="85000"/>
                    <a:lumOff val="15000"/>
                  </a:prstClr>
                </a:solidFill>
                <a:latin typeface="Calibri" panose="020F0502020204030204"/>
                <a:ea typeface="SimSun" panose="02010600030101010101" pitchFamily="2" charset="-122"/>
              </a:rPr>
              <a:t>枝订单，</a:t>
            </a:r>
            <a:r>
              <a:rPr lang="en-US" altLang="zh-CN" sz="1000" dirty="0">
                <a:solidFill>
                  <a:prstClr val="black">
                    <a:lumMod val="85000"/>
                    <a:lumOff val="15000"/>
                  </a:prstClr>
                </a:solidFill>
                <a:latin typeface="Calibri" panose="020F0502020204030204"/>
                <a:ea typeface="SimSun" panose="02010600030101010101" pitchFamily="2" charset="-122"/>
              </a:rPr>
              <a:t>11</a:t>
            </a:r>
            <a:r>
              <a:rPr lang="zh-CN" altLang="en-US" sz="1000" dirty="0">
                <a:solidFill>
                  <a:prstClr val="black">
                    <a:lumMod val="85000"/>
                    <a:lumOff val="15000"/>
                  </a:prstClr>
                </a:solidFill>
                <a:latin typeface="Calibri" panose="020F0502020204030204"/>
                <a:ea typeface="SimSun" panose="02010600030101010101" pitchFamily="2" charset="-122"/>
              </a:rPr>
              <a:t>枝定价在当天最好在这个范围之内，</a:t>
            </a:r>
            <a:r>
              <a:rPr lang="en-US" altLang="zh-CN" sz="1000" dirty="0">
                <a:solidFill>
                  <a:prstClr val="black">
                    <a:lumMod val="85000"/>
                    <a:lumOff val="15000"/>
                  </a:prstClr>
                </a:solidFill>
                <a:latin typeface="Calibri" panose="020F0502020204030204"/>
                <a:ea typeface="SimSun" panose="02010600030101010101" pitchFamily="2" charset="-122"/>
              </a:rPr>
              <a:t>9</a:t>
            </a:r>
            <a:r>
              <a:rPr lang="zh-CN" altLang="en-US" sz="1000" dirty="0">
                <a:solidFill>
                  <a:prstClr val="black">
                    <a:lumMod val="85000"/>
                    <a:lumOff val="15000"/>
                  </a:prstClr>
                </a:solidFill>
                <a:latin typeface="Calibri" panose="020F0502020204030204"/>
                <a:ea typeface="SimSun" panose="02010600030101010101" pitchFamily="2" charset="-122"/>
              </a:rPr>
              <a:t>点时候订单量是最多的，但是均单价却没有很高，也就是在订单量高峰，大额订单几乎很少，而在中午时刻的时候，会出现部分大额订单。</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sp>
        <p:nvSpPr>
          <p:cNvPr id="15" name="矩形 14"/>
          <p:cNvSpPr/>
          <p:nvPr/>
        </p:nvSpPr>
        <p:spPr>
          <a:xfrm>
            <a:off x="8589387" y="4440990"/>
            <a:ext cx="2734568"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000" dirty="0">
                <a:solidFill>
                  <a:prstClr val="black">
                    <a:lumMod val="85000"/>
                    <a:lumOff val="15000"/>
                  </a:prstClr>
                </a:solidFill>
                <a:latin typeface="Calibri" panose="020F0502020204030204"/>
                <a:ea typeface="SimSun" panose="02010600030101010101" pitchFamily="2" charset="-122"/>
              </a:rPr>
              <a:t>总订单中两天的均单价上下波动很大，是因为有部分订单是大额订单，也是非常影响单价的增长幅度，但是大部分的价格还是在</a:t>
            </a:r>
            <a:r>
              <a:rPr lang="en-US" altLang="zh-CN" sz="1000" dirty="0">
                <a:solidFill>
                  <a:prstClr val="black">
                    <a:lumMod val="85000"/>
                    <a:lumOff val="15000"/>
                  </a:prstClr>
                </a:solidFill>
                <a:latin typeface="Calibri" panose="020F0502020204030204"/>
                <a:ea typeface="SimSun" panose="02010600030101010101" pitchFamily="2" charset="-122"/>
              </a:rPr>
              <a:t>180-185</a:t>
            </a:r>
            <a:r>
              <a:rPr lang="zh-CN" altLang="en-US" sz="1000" dirty="0">
                <a:solidFill>
                  <a:prstClr val="black">
                    <a:lumMod val="85000"/>
                    <a:lumOff val="15000"/>
                  </a:prstClr>
                </a:solidFill>
                <a:latin typeface="Calibri" panose="020F0502020204030204"/>
                <a:ea typeface="SimSun" panose="02010600030101010101" pitchFamily="2" charset="-122"/>
              </a:rPr>
              <a:t>之间，但是不管</a:t>
            </a:r>
            <a:r>
              <a:rPr lang="en-US" altLang="zh-CN" sz="1000" dirty="0">
                <a:solidFill>
                  <a:prstClr val="black">
                    <a:lumMod val="85000"/>
                    <a:lumOff val="15000"/>
                  </a:prstClr>
                </a:solidFill>
                <a:latin typeface="Calibri" panose="020F0502020204030204"/>
                <a:ea typeface="SimSun" panose="02010600030101010101" pitchFamily="2" charset="-122"/>
              </a:rPr>
              <a:t>24</a:t>
            </a:r>
            <a:r>
              <a:rPr lang="zh-CN" altLang="en-US" sz="1000" dirty="0">
                <a:solidFill>
                  <a:prstClr val="black">
                    <a:lumMod val="85000"/>
                    <a:lumOff val="15000"/>
                  </a:prstClr>
                </a:solidFill>
                <a:latin typeface="Calibri" panose="020F0502020204030204"/>
                <a:ea typeface="SimSun" panose="02010600030101010101" pitchFamily="2" charset="-122"/>
              </a:rPr>
              <a:t>或者</a:t>
            </a:r>
            <a:r>
              <a:rPr lang="en-US" altLang="zh-CN" sz="1000" dirty="0">
                <a:solidFill>
                  <a:prstClr val="black">
                    <a:lumMod val="85000"/>
                    <a:lumOff val="15000"/>
                  </a:prstClr>
                </a:solidFill>
                <a:latin typeface="Calibri" panose="020F0502020204030204"/>
                <a:ea typeface="SimSun" panose="02010600030101010101" pitchFamily="2" charset="-122"/>
              </a:rPr>
              <a:t>25</a:t>
            </a:r>
            <a:r>
              <a:rPr lang="zh-CN" altLang="en-US" sz="1000" dirty="0">
                <a:solidFill>
                  <a:prstClr val="black">
                    <a:lumMod val="85000"/>
                    <a:lumOff val="15000"/>
                  </a:prstClr>
                </a:solidFill>
                <a:latin typeface="Calibri" panose="020F0502020204030204"/>
                <a:ea typeface="SimSun" panose="02010600030101010101" pitchFamily="2" charset="-122"/>
              </a:rPr>
              <a:t>日中，凌晨到早上的时间这段时间订单量不是很大，但是均单价确实差异却是很大</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pic>
        <p:nvPicPr>
          <p:cNvPr id="2" name="图片 1" descr="下载"/>
          <p:cNvPicPr>
            <a:picLocks noChangeAspect="1"/>
          </p:cNvPicPr>
          <p:nvPr/>
        </p:nvPicPr>
        <p:blipFill>
          <a:blip r:embed="rId1"/>
          <a:stretch>
            <a:fillRect/>
          </a:stretch>
        </p:blipFill>
        <p:spPr>
          <a:xfrm>
            <a:off x="1151890" y="1605915"/>
            <a:ext cx="3232150" cy="2137410"/>
          </a:xfrm>
          <a:prstGeom prst="rect">
            <a:avLst/>
          </a:prstGeom>
        </p:spPr>
      </p:pic>
      <p:pic>
        <p:nvPicPr>
          <p:cNvPr id="5" name="图片 4" descr="下载 (1)"/>
          <p:cNvPicPr>
            <a:picLocks noChangeAspect="1"/>
          </p:cNvPicPr>
          <p:nvPr/>
        </p:nvPicPr>
        <p:blipFill>
          <a:blip r:embed="rId2"/>
          <a:stretch>
            <a:fillRect/>
          </a:stretch>
        </p:blipFill>
        <p:spPr>
          <a:xfrm>
            <a:off x="4721225" y="1605915"/>
            <a:ext cx="3205480" cy="2137410"/>
          </a:xfrm>
          <a:prstGeom prst="rect">
            <a:avLst/>
          </a:prstGeom>
        </p:spPr>
      </p:pic>
      <p:pic>
        <p:nvPicPr>
          <p:cNvPr id="6" name="图片 5" descr="下载 (2)"/>
          <p:cNvPicPr>
            <a:picLocks noChangeAspect="1"/>
          </p:cNvPicPr>
          <p:nvPr/>
        </p:nvPicPr>
        <p:blipFill>
          <a:blip r:embed="rId3"/>
          <a:stretch>
            <a:fillRect/>
          </a:stretch>
        </p:blipFill>
        <p:spPr>
          <a:xfrm>
            <a:off x="8519160" y="1605915"/>
            <a:ext cx="3232150" cy="2138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2647</Words>
  <Application>WPS 演示</Application>
  <PresentationFormat>自定义</PresentationFormat>
  <Paragraphs>270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Batang</vt:lpstr>
      <vt:lpstr>Calibri</vt:lpstr>
      <vt:lpstr>SimHei</vt:lpstr>
      <vt:lpstr>Calibri</vt:lpstr>
      <vt:lpstr>Microsoft YaHei</vt:lpstr>
      <vt:lpstr>Arial Unicode MS</vt:lpstr>
      <vt:lpstr>等线</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Administrator</cp:lastModifiedBy>
  <cp:revision>45</cp:revision>
  <dcterms:created xsi:type="dcterms:W3CDTF">2015-10-15T04:54:00Z</dcterms:created>
  <dcterms:modified xsi:type="dcterms:W3CDTF">2020-09-07T06:18:38Z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