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94" r:id="rId3"/>
    <p:sldId id="295" r:id="rId4"/>
    <p:sldId id="296" r:id="rId5"/>
    <p:sldId id="312" r:id="rId6"/>
    <p:sldId id="313" r:id="rId7"/>
    <p:sldId id="301" r:id="rId8"/>
    <p:sldId id="303" r:id="rId9"/>
    <p:sldId id="330" r:id="rId11"/>
    <p:sldId id="308" r:id="rId12"/>
  </p:sldIdLst>
  <p:sldSz cx="9144000" cy="5143500" type="screen16x9"/>
  <p:notesSz cx="6858000" cy="9144000"/>
  <p:embeddedFontLst>
    <p:embeddedFont>
      <p:font typeface="微软雅黑" panose="020B0503020204020204" pitchFamily="34" charset="-122"/>
      <p:regular r:id="rId16"/>
    </p:embeddedFont>
    <p:embeddedFont>
      <p:font typeface="方正正中黑简体" panose="02000000000000000000" pitchFamily="2" charset="-122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华文细黑" panose="02010600040101010101" charset="0"/>
      <p:regular r:id="rId2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005"/>
    <a:srgbClr val="8BCD43"/>
    <a:srgbClr val="9CD45E"/>
    <a:srgbClr val="97D256"/>
    <a:srgbClr val="4B731F"/>
    <a:srgbClr val="588725"/>
    <a:srgbClr val="619428"/>
    <a:srgbClr val="76B531"/>
    <a:srgbClr val="A6D86E"/>
    <a:srgbClr val="2C9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31" autoAdjust="0"/>
  </p:normalViewPr>
  <p:slideViewPr>
    <p:cSldViewPr>
      <p:cViewPr varScale="1">
        <p:scale>
          <a:sx n="137" d="100"/>
          <a:sy n="137" d="100"/>
        </p:scale>
        <p:origin x="-780" y="-72"/>
      </p:cViewPr>
      <p:guideLst>
        <p:guide orient="horz" pos="1620"/>
        <p:guide pos="28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096" y="-108"/>
      </p:cViewPr>
      <p:guideLst>
        <p:guide orient="horz" pos="2880"/>
        <p:guide pos="215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0BC3B-932F-4304-9FC7-49073098DBC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CA8BF-9CBE-44E1-AFF6-CE275E5241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5518-7772-4686-BD5D-2FEE0711FA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E078-DB24-4AF0-B804-EC003AEE07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5518-7772-4686-BD5D-2FEE0711FA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E078-DB24-4AF0-B804-EC003AEE07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5518-7772-4686-BD5D-2FEE0711FA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E078-DB24-4AF0-B804-EC003AEE07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5518-7772-4686-BD5D-2FEE0711FA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E078-DB24-4AF0-B804-EC003AEE07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5518-7772-4686-BD5D-2FEE0711FA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E078-DB24-4AF0-B804-EC003AEE07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5518-7772-4686-BD5D-2FEE0711FA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E078-DB24-4AF0-B804-EC003AEE07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5518-7772-4686-BD5D-2FEE0711FA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E078-DB24-4AF0-B804-EC003AEE07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5518-7772-4686-BD5D-2FEE0711FA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E078-DB24-4AF0-B804-EC003AEE07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5518-7772-4686-BD5D-2FEE0711FA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E078-DB24-4AF0-B804-EC003AEE07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5518-7772-4686-BD5D-2FEE0711FA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E078-DB24-4AF0-B804-EC003AEE07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5518-7772-4686-BD5D-2FEE0711FA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FE078-DB24-4AF0-B804-EC003AEE07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35518-7772-4686-BD5D-2FEE0711FA1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FE078-DB24-4AF0-B804-EC003AEE071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 rot="597069">
            <a:off x="2504004" y="1509538"/>
            <a:ext cx="4135991" cy="1692377"/>
            <a:chOff x="2756708" y="1533426"/>
            <a:chExt cx="3103360" cy="1270234"/>
          </a:xfrm>
          <a:solidFill>
            <a:schemeClr val="bg1">
              <a:lumMod val="75000"/>
            </a:schemeClr>
          </a:solidFill>
        </p:grpSpPr>
        <p:sp>
          <p:nvSpPr>
            <p:cNvPr id="15" name="椭圆 14"/>
            <p:cNvSpPr/>
            <p:nvPr/>
          </p:nvSpPr>
          <p:spPr>
            <a:xfrm>
              <a:off x="4896792" y="1533426"/>
              <a:ext cx="72008" cy="7200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 flipV="1">
              <a:off x="2843808" y="1564433"/>
              <a:ext cx="2088232" cy="1152127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21175419" flipH="1" flipV="1">
              <a:off x="4991814" y="1549735"/>
              <a:ext cx="177956" cy="981404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 flipV="1">
              <a:off x="5231136" y="2529247"/>
              <a:ext cx="592930" cy="7546"/>
            </a:xfrm>
            <a:prstGeom prst="line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/>
            <p:cNvSpPr/>
            <p:nvPr/>
          </p:nvSpPr>
          <p:spPr>
            <a:xfrm>
              <a:off x="5173871" y="2471990"/>
              <a:ext cx="114523" cy="11452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5788060" y="2493244"/>
              <a:ext cx="72008" cy="7200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2756708" y="2644552"/>
              <a:ext cx="159108" cy="159108"/>
            </a:xfrm>
            <a:prstGeom prst="ellipse">
              <a:avLst/>
            </a:prstGeom>
            <a:solidFill>
              <a:srgbClr val="B60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674622" y="2336635"/>
            <a:ext cx="380395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8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方正正中黑简体" panose="02000000000000000000" pitchFamily="2" charset="-122"/>
              </a:rPr>
              <a:t>锦上添花</a:t>
            </a:r>
            <a:endParaRPr lang="zh-CN" sz="2800" dirty="0">
              <a:solidFill>
                <a:schemeClr val="tx1">
                  <a:lumMod val="65000"/>
                  <a:lumOff val="35000"/>
                </a:schemeClr>
              </a:solidFill>
              <a:ea typeface="方正正中黑简体" panose="02000000000000000000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4580" y="93861"/>
            <a:ext cx="19773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PART Ⅰ</a:t>
            </a: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公司概况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" y="122362"/>
            <a:ext cx="179388" cy="380902"/>
          </a:xfrm>
          <a:prstGeom prst="rect">
            <a:avLst/>
          </a:prstGeom>
          <a:solidFill>
            <a:srgbClr val="B6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521067" y="310773"/>
            <a:ext cx="6084044" cy="460375"/>
            <a:chOff x="504180" y="381893"/>
            <a:chExt cx="6084044" cy="460375"/>
          </a:xfrm>
        </p:grpSpPr>
        <p:sp>
          <p:nvSpPr>
            <p:cNvPr id="22" name="矩形 21"/>
            <p:cNvSpPr/>
            <p:nvPr/>
          </p:nvSpPr>
          <p:spPr>
            <a:xfrm>
              <a:off x="504180" y="381893"/>
              <a:ext cx="179388" cy="454025"/>
            </a:xfrm>
            <a:prstGeom prst="rect">
              <a:avLst/>
            </a:prstGeom>
            <a:solidFill>
              <a:srgbClr val="B60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83568" y="381893"/>
              <a:ext cx="5904656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长春</a:t>
              </a: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锦上添花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21335" y="838835"/>
            <a:ext cx="39160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没有订单相关原因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1.没有曝光，曝光时间在前几天的保护期过去之后根本没有很高的曝光</a:t>
            </a:r>
            <a:r>
              <a:rPr 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，在前几天还好，但是后来就不可以了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2.根据推广后结果没有几人进店，纵使有很少的人进店，也不会选择下单</a:t>
            </a:r>
            <a:r>
              <a:rPr 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，留不住人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开了推广，让推广开效果开到最大</a:t>
            </a:r>
            <a:endParaRPr 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403090" y="-659765"/>
            <a:ext cx="2708910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05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zh-CN" sz="1050" b="0">
                <a:latin typeface="Calibri" panose="020F0502020204030204" pitchFamily="34" charset="0"/>
                <a:ea typeface="宋体" panose="02010600030101010101" pitchFamily="2" charset="-122"/>
              </a:rPr>
              <a:t>门店基础数据</a:t>
            </a:r>
            <a:r>
              <a:rPr lang="en-US" sz="105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                  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403090" y="5227320"/>
            <a:ext cx="2708910" cy="575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05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  </a:t>
            </a:r>
            <a:endParaRPr lang="zh-CN" altLang="en-US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5959475" y="35560"/>
          <a:ext cx="2780665" cy="5107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75"/>
                <a:gridCol w="302895"/>
                <a:gridCol w="302895"/>
                <a:gridCol w="313690"/>
                <a:gridCol w="291465"/>
                <a:gridCol w="302895"/>
                <a:gridCol w="302895"/>
                <a:gridCol w="302260"/>
                <a:gridCol w="302895"/>
              </a:tblGrid>
              <a:tr h="4851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（日均）预设营业时长（h）</a:t>
                      </a:r>
                      <a:endParaRPr lang="zh-CN" altLang="en-US" sz="7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（日均）在线营业时长（h）</a:t>
                      </a:r>
                      <a:endParaRPr lang="zh-CN" altLang="en-US" sz="7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曝光人数</a:t>
                      </a:r>
                      <a:endParaRPr lang="zh-CN" altLang="en-US" sz="7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入店人数</a:t>
                      </a:r>
                      <a:endParaRPr lang="zh-CN" altLang="en-US" sz="7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下单人数</a:t>
                      </a:r>
                      <a:endParaRPr lang="zh-CN" altLang="en-US" sz="7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下单新客人数</a:t>
                      </a:r>
                      <a:endParaRPr lang="zh-CN" altLang="en-US" sz="7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入店转化率</a:t>
                      </a:r>
                      <a:endParaRPr lang="zh-CN" altLang="en-US" sz="7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下单转化率</a:t>
                      </a:r>
                      <a:endParaRPr lang="zh-CN" altLang="en-US" sz="7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7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推单数</a:t>
                      </a:r>
                      <a:endParaRPr lang="zh-CN" altLang="en-US" sz="7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8.1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38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2.63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2.5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21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195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1.54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251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1.59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228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3.95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168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4.76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193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2.07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25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198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3.03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16.67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156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0.64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51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1.96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29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3.45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44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37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5.41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31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12.9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25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43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2.33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39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2.56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46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4.35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35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8.57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66.67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95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14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14.74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14.29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76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3.95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33.33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95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7.37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28.57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118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5.08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309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1.62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265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3.02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12.5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285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3.86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18.18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7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7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" name="图片 3" descr="微信截图_202007161410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35" y="2843530"/>
            <a:ext cx="4853940" cy="1884680"/>
          </a:xfrm>
          <a:prstGeom prst="rect">
            <a:avLst/>
          </a:prstGeom>
        </p:spPr>
      </p:pic>
      <p:sp>
        <p:nvSpPr>
          <p:cNvPr id="5" name="TextBox 2"/>
          <p:cNvSpPr txBox="1"/>
          <p:nvPr/>
        </p:nvSpPr>
        <p:spPr>
          <a:xfrm>
            <a:off x="817245" y="4599940"/>
            <a:ext cx="39160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门店曝光走势图</a:t>
            </a:r>
            <a:endParaRPr 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/>
          <p:cNvGrpSpPr/>
          <p:nvPr/>
        </p:nvGrpSpPr>
        <p:grpSpPr>
          <a:xfrm>
            <a:off x="247650" y="312420"/>
            <a:ext cx="2854960" cy="460375"/>
            <a:chOff x="504180" y="381893"/>
            <a:chExt cx="6388967" cy="460375"/>
          </a:xfrm>
        </p:grpSpPr>
        <p:sp>
          <p:nvSpPr>
            <p:cNvPr id="77" name="矩形 76"/>
            <p:cNvSpPr/>
            <p:nvPr/>
          </p:nvSpPr>
          <p:spPr>
            <a:xfrm>
              <a:off x="504180" y="381893"/>
              <a:ext cx="179388" cy="454025"/>
            </a:xfrm>
            <a:prstGeom prst="rect">
              <a:avLst/>
            </a:prstGeom>
            <a:solidFill>
              <a:srgbClr val="B60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683230" y="381893"/>
              <a:ext cx="6209917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长春花生活情况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矩形 8"/>
          <p:cNvSpPr/>
          <p:nvPr/>
        </p:nvSpPr>
        <p:spPr>
          <a:xfrm>
            <a:off x="4036695" y="3210560"/>
            <a:ext cx="4657725" cy="147637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lnSpc>
                <a:spcPct val="150000"/>
              </a:lnSpc>
              <a:buSzPct val="100000"/>
            </a:pPr>
            <a:r>
              <a:rPr lang="zh-CN" sz="1000" dirty="0">
                <a:solidFill>
                  <a:srgbClr val="0E1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在左图中可以看出，</a:t>
            </a:r>
            <a:r>
              <a:rPr lang="en-US" altLang="zh-CN" sz="1000" dirty="0">
                <a:solidFill>
                  <a:srgbClr val="0E1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zh-CN" altLang="en-US" sz="1000" dirty="0">
                <a:solidFill>
                  <a:srgbClr val="0E1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是总体订单，在</a:t>
            </a:r>
            <a:r>
              <a:rPr lang="en-US" altLang="zh-CN" sz="1000" dirty="0">
                <a:solidFill>
                  <a:srgbClr val="0E1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6.17-7.14</a:t>
            </a:r>
            <a:r>
              <a:rPr lang="zh-CN" altLang="en-US" sz="1000" dirty="0">
                <a:solidFill>
                  <a:srgbClr val="0E1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这段时间里面，花生活总体订单数量是</a:t>
            </a:r>
            <a:r>
              <a:rPr lang="en-US" altLang="zh-CN" sz="1000" dirty="0">
                <a:solidFill>
                  <a:srgbClr val="0E1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</a:t>
            </a:r>
            <a:r>
              <a:rPr lang="zh-CN" altLang="en-US" sz="1000" dirty="0">
                <a:solidFill>
                  <a:srgbClr val="0E1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单，总共是</a:t>
            </a:r>
            <a:r>
              <a:rPr lang="en-US" altLang="zh-CN" sz="1000" dirty="0">
                <a:solidFill>
                  <a:srgbClr val="0E1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000" dirty="0">
                <a:solidFill>
                  <a:srgbClr val="0E1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家门店，也就是平均每家门店</a:t>
            </a:r>
            <a:r>
              <a:rPr lang="en-US" altLang="zh-CN" sz="1000" dirty="0">
                <a:solidFill>
                  <a:srgbClr val="0E1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000" dirty="0">
                <a:solidFill>
                  <a:srgbClr val="0E1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单，也就是说平均下来华花生活的门店平均三天就一个订单。再看左图的奢漫的数据，</a:t>
            </a:r>
            <a:r>
              <a:rPr lang="en-US" altLang="zh-CN" sz="1000" dirty="0">
                <a:solidFill>
                  <a:srgbClr val="0E1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</a:t>
            </a:r>
            <a:r>
              <a:rPr lang="zh-CN" altLang="en-US" sz="1000" dirty="0">
                <a:solidFill>
                  <a:srgbClr val="0E1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号开始就从一个优秀曝光逐渐下降，而</a:t>
            </a:r>
            <a:r>
              <a:rPr lang="zh-CN" sz="1000" dirty="0">
                <a:solidFill>
                  <a:srgbClr val="0E1E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在这</a:t>
            </a:r>
            <a:r>
              <a:rPr lang="en-US" altLang="zh-CN" sz="1000" dirty="0">
                <a:solidFill>
                  <a:srgbClr val="0E1E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54</a:t>
            </a:r>
            <a:r>
              <a:rPr lang="zh-CN" altLang="en-US" sz="1000" dirty="0">
                <a:solidFill>
                  <a:srgbClr val="0E1E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单中有</a:t>
            </a:r>
            <a:r>
              <a:rPr lang="en-US" altLang="zh-CN" sz="1000" dirty="0">
                <a:solidFill>
                  <a:srgbClr val="0E1E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24</a:t>
            </a:r>
            <a:r>
              <a:rPr lang="zh-CN" altLang="en-US" sz="1000" dirty="0">
                <a:solidFill>
                  <a:srgbClr val="0E1E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单是来自</a:t>
            </a:r>
            <a:r>
              <a:rPr lang="en-US" altLang="zh-CN" sz="1000" dirty="0">
                <a:solidFill>
                  <a:srgbClr val="0E1E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‘</a:t>
            </a:r>
            <a:r>
              <a:rPr lang="zh-CN" altLang="en-US" sz="1000" dirty="0">
                <a:solidFill>
                  <a:srgbClr val="0E1E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奢漫花店</a:t>
            </a:r>
            <a:r>
              <a:rPr lang="en-US" altLang="zh-CN" sz="1000" dirty="0">
                <a:solidFill>
                  <a:srgbClr val="0E1E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’</a:t>
            </a:r>
            <a:r>
              <a:rPr lang="zh-CN" altLang="en-US" sz="1000" dirty="0">
                <a:solidFill>
                  <a:srgbClr val="0E1E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门店（奢漫数据左图）</a:t>
            </a:r>
            <a:endParaRPr lang="zh-CN" altLang="en-US" sz="1000" dirty="0">
              <a:solidFill>
                <a:srgbClr val="0E1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  <a:buSzPct val="100000"/>
            </a:pPr>
            <a:endParaRPr lang="zh-CN" altLang="en-US" sz="1000" dirty="0">
              <a:solidFill>
                <a:srgbClr val="0E1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4036378" y="852170"/>
          <a:ext cx="4657725" cy="1607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1123950"/>
                <a:gridCol w="904875"/>
                <a:gridCol w="923925"/>
                <a:gridCol w="1019175"/>
              </a:tblGrid>
              <a:tr h="226060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1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订单折扣后金额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Helvetica" charset="-122"/>
                        </a:rPr>
                        <a:t>商品销售数量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Helvetica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Helvetica" charset="-122"/>
                        </a:rPr>
                        <a:t>商品原价销售额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Helvetica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Helvetica" charset="-122"/>
                        </a:rPr>
                        <a:t>  </a:t>
                      </a:r>
                      <a:r>
                        <a:rPr lang="zh-CN" sz="1000" b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Helvetica" charset="-122"/>
                        </a:rPr>
                        <a:t>商品实付销售额</a:t>
                      </a:r>
                      <a:endParaRPr lang="en-US" altLang="en-US" sz="1000" b="1">
                        <a:solidFill>
                          <a:srgbClr val="000000"/>
                        </a:solidFill>
                        <a:latin typeface="Helvetica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Helvetica" charset="-122"/>
                        </a:rPr>
                        <a:t>count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Helvetica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Helvetica" charset="-122"/>
                        </a:rPr>
                        <a:t>54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Helvetica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Helvetica" charset="-122"/>
                        </a:rPr>
                        <a:t>54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Helvetica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Helvetica" charset="-122"/>
                        </a:rPr>
                        <a:t>54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Helvetica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Helvetica" charset="-122"/>
                        </a:rPr>
                        <a:t>54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Helvetica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</a:tr>
              <a:tr h="19558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Helvetica" charset="-122"/>
                        </a:rPr>
                        <a:t>mean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Helvetica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Helvetica" charset="-122"/>
                        </a:rPr>
                        <a:t>86.7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Helvetica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Helvetica" charset="-122"/>
                        </a:rPr>
                        <a:t>1.555556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Helvetica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Helvetica" charset="-122"/>
                        </a:rPr>
                        <a:t>189.274074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Helvetica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Helvetica" charset="-122"/>
                        </a:rPr>
                        <a:t>86.7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Helvetica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510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Helvetica" charset="-122"/>
                        </a:rPr>
                        <a:t>std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Helvetica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Helvetica" charset="-122"/>
                        </a:rPr>
                        <a:t>53.606737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Helvetica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Helvetica" charset="-122"/>
                        </a:rPr>
                        <a:t>2.859388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Helvetica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Helvetica" charset="-122"/>
                        </a:rPr>
                        <a:t>82.605743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Helvetica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Helvetica" charset="-122"/>
                        </a:rPr>
                        <a:t>53.606737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Helvetica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</a:tr>
              <a:tr h="16510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Helvetica" charset="-122"/>
                        </a:rPr>
                        <a:t>min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Helvetica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Helvetica" charset="-122"/>
                        </a:rPr>
                        <a:t>26.9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Helvetica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Helvetica" charset="-122"/>
                        </a:rPr>
                        <a:t>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Helvetica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Helvetica" charset="-122"/>
                        </a:rPr>
                        <a:t>29.9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Helvetica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Helvetica" charset="-122"/>
                        </a:rPr>
                        <a:t>26.9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Helvetica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510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Helvetica" charset="-122"/>
                        </a:rPr>
                        <a:t>25%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Helvetica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Helvetica" charset="-122"/>
                        </a:rPr>
                        <a:t>35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Helvetica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Helvetica" charset="-122"/>
                        </a:rPr>
                        <a:t>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Helvetica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Helvetica" charset="-122"/>
                        </a:rPr>
                        <a:t>98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Helvetica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Helvetica" charset="-122"/>
                        </a:rPr>
                        <a:t>35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Helvetica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</a:tr>
              <a:tr h="16510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Helvetica" charset="-122"/>
                        </a:rPr>
                        <a:t>50%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Helvetica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Helvetica" charset="-122"/>
                        </a:rPr>
                        <a:t>76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Helvetica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Helvetica" charset="-122"/>
                        </a:rPr>
                        <a:t>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Helvetica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Helvetica" charset="-122"/>
                        </a:rPr>
                        <a:t>188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Helvetica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Helvetica" charset="-122"/>
                        </a:rPr>
                        <a:t>76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Helvetica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510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Helvetica" charset="-122"/>
                        </a:rPr>
                        <a:t>75%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Helvetica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Helvetica" charset="-122"/>
                        </a:rPr>
                        <a:t>98.25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Helvetica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Helvetica" charset="-122"/>
                        </a:rPr>
                        <a:t>1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Helvetica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Helvetica" charset="-122"/>
                        </a:rPr>
                        <a:t>238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Helvetica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Helvetica" charset="-122"/>
                        </a:rPr>
                        <a:t>98.25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Helvetica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5F5"/>
                    </a:solidFill>
                  </a:tcPr>
                </a:tc>
              </a:tr>
              <a:tr h="195580"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900" b="1">
                          <a:solidFill>
                            <a:srgbClr val="000000"/>
                          </a:solidFill>
                          <a:latin typeface="Helvetica" charset="-122"/>
                        </a:rPr>
                        <a:t>max</a:t>
                      </a:r>
                      <a:endParaRPr lang="en-US" altLang="en-US" sz="900" b="1">
                        <a:solidFill>
                          <a:srgbClr val="000000"/>
                        </a:solidFill>
                        <a:latin typeface="Helvetica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Helvetica" charset="-122"/>
                        </a:rPr>
                        <a:t>379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Helvetica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Helvetica" charset="-122"/>
                        </a:rPr>
                        <a:t>16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Helvetica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Helvetica" charset="-122"/>
                        </a:rPr>
                        <a:t>379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Helvetica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Helvetica" charset="-122"/>
                        </a:rPr>
                        <a:t>276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Helvetica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>
            <p:custDataLst>
              <p:tags r:id="rId2"/>
            </p:custDataLst>
          </p:nvPr>
        </p:nvGraphicFramePr>
        <p:xfrm>
          <a:off x="365125" y="895572"/>
          <a:ext cx="2790190" cy="4056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450"/>
                <a:gridCol w="337820"/>
                <a:gridCol w="337820"/>
                <a:gridCol w="337820"/>
                <a:gridCol w="337820"/>
                <a:gridCol w="337820"/>
                <a:gridCol w="337820"/>
                <a:gridCol w="337820"/>
              </a:tblGrid>
              <a:tr h="27622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（日均）预设营业时长（h）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（日均）在线营业时长（h）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曝光人数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入店人数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下单人数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下单新客人数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入店转化率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5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下单转化率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9.4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5.88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16.7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287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2.09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16.67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628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1.27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25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1261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17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1.35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23.53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1663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38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2.29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2.63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1380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33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2.39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3.03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1356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39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2.88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7.69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862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3.6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3.23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773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23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2.98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710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33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4.65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9.09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430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2.79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8.33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384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4.17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416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27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6.49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7.41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416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2.88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392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3.83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6.67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448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3.57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440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3.64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12.5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46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406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2.71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507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2.76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7.14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390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4.1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411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15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3.65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367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9.09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347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12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3.46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8.33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309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2.91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279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3.58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322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1.86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277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2.17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16.67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24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276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9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3.26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5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</a:t>
                      </a:r>
                      <a:endParaRPr lang="en-US" altLang="en-US" sz="5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469632" y="317758"/>
            <a:ext cx="5724004" cy="460375"/>
            <a:chOff x="504180" y="381893"/>
            <a:chExt cx="5724004" cy="460375"/>
          </a:xfrm>
        </p:grpSpPr>
        <p:sp>
          <p:nvSpPr>
            <p:cNvPr id="37" name="矩形 36"/>
            <p:cNvSpPr/>
            <p:nvPr/>
          </p:nvSpPr>
          <p:spPr>
            <a:xfrm>
              <a:off x="504180" y="381893"/>
              <a:ext cx="179388" cy="454025"/>
            </a:xfrm>
            <a:prstGeom prst="rect">
              <a:avLst/>
            </a:prstGeom>
            <a:solidFill>
              <a:srgbClr val="B60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83568" y="381893"/>
              <a:ext cx="5544616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曝光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69900" y="967740"/>
            <a:ext cx="4003675" cy="783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在线时间：在数据上已经发现了，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小时根本不够新开业时间门店发育的，鲜花的时间虽然不在傍晚，但是晚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点打烊休息有点早，因为在发展绝对不能放弃任何一点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 descr="微信图片_20200715134027"/>
          <p:cNvPicPr>
            <a:picLocks noChangeAspect="1"/>
          </p:cNvPicPr>
          <p:nvPr/>
        </p:nvPicPr>
        <p:blipFill>
          <a:blip r:embed="rId1"/>
          <a:srcRect l="1131" t="37701" r="-1131" b="3888"/>
          <a:stretch>
            <a:fillRect/>
          </a:stretch>
        </p:blipFill>
        <p:spPr>
          <a:xfrm>
            <a:off x="5615305" y="1751330"/>
            <a:ext cx="2395855" cy="29451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78705" y="771525"/>
            <a:ext cx="400367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配送时间：可以从图中看出，艾尚的配送时间有点长，而其他品牌时间跟艾尚也相似 ，但是订单并不好。相距距离很少，时间却是两个小时，应该减少到最小的时间而且最好用多少少分钟来定义，后面单位是小时的话让人感觉有点长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9900" y="2429510"/>
            <a:ext cx="400367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lang="en-US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最关键一点，长春市有三个门店对市场价格冲击严重，影响特别严重，爆品商品几乎都是进行半折向外卖，转而很影响其它门店生存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9900" y="3513455"/>
            <a:ext cx="400367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自我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策略：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因为三家门店的原因，我们跟他们抢客户根本抢不过，最优先的战略应该是自己稳定调理好，不宜盲目扩展自己，不能盲目的跟他们抢顾客，还有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40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天就是七夕，刚上线门店就只有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40</a:t>
            </a:r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天时间在这种冲击先稳定，在发展。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792212" y="381893"/>
            <a:ext cx="4499868" cy="460375"/>
            <a:chOff x="504180" y="381893"/>
            <a:chExt cx="4499868" cy="460375"/>
          </a:xfrm>
        </p:grpSpPr>
        <p:sp>
          <p:nvSpPr>
            <p:cNvPr id="37" name="矩形 36"/>
            <p:cNvSpPr/>
            <p:nvPr/>
          </p:nvSpPr>
          <p:spPr>
            <a:xfrm>
              <a:off x="504180" y="381893"/>
              <a:ext cx="179388" cy="454025"/>
            </a:xfrm>
            <a:prstGeom prst="rect">
              <a:avLst/>
            </a:prstGeom>
            <a:solidFill>
              <a:srgbClr val="B60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83568" y="381893"/>
              <a:ext cx="432048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总体市场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792480" y="835660"/>
            <a:ext cx="4499610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长春目前的情况，没有品牌连锁的门店，几乎七成的门店都有着自己的爆品，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枝红玫瑰不到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28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元，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99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枝玫瑰</a:t>
            </a: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150</a:t>
            </a:r>
            <a:r>
              <a:rPr lang="zh-CN" altLang="en-US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元。而其他价格缺没有很大变化，也就是说长春单门店的玫瑰价格是突然下降的，而其他连锁品牌门店，还没有这种情况，价格也偏向正常</a:t>
            </a:r>
            <a:endPara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 descr="微信图片_20200715134027"/>
          <p:cNvPicPr>
            <a:picLocks noChangeAspect="1"/>
          </p:cNvPicPr>
          <p:nvPr/>
        </p:nvPicPr>
        <p:blipFill>
          <a:blip r:embed="rId1"/>
          <a:srcRect t="12220" b="59752"/>
          <a:stretch>
            <a:fillRect/>
          </a:stretch>
        </p:blipFill>
        <p:spPr>
          <a:xfrm>
            <a:off x="5499100" y="835660"/>
            <a:ext cx="1686560" cy="998220"/>
          </a:xfrm>
          <a:prstGeom prst="rect">
            <a:avLst/>
          </a:prstGeom>
        </p:spPr>
      </p:pic>
      <p:pic>
        <p:nvPicPr>
          <p:cNvPr id="12" name="图片 11" descr="微信图片_202007151340273"/>
          <p:cNvPicPr>
            <a:picLocks noChangeAspect="1"/>
          </p:cNvPicPr>
          <p:nvPr/>
        </p:nvPicPr>
        <p:blipFill>
          <a:blip r:embed="rId2"/>
          <a:srcRect t="36806" b="31612"/>
          <a:stretch>
            <a:fillRect/>
          </a:stretch>
        </p:blipFill>
        <p:spPr>
          <a:xfrm>
            <a:off x="7185660" y="835660"/>
            <a:ext cx="1486535" cy="99187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807710" y="2459355"/>
            <a:ext cx="2956560" cy="22453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200000"/>
              </a:lnSpc>
            </a:pPr>
            <a:r>
              <a:rPr lang="en-US" alt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还有其它很多门店进行这种价格的调整虽然调整有很多，但是几乎都是针对的玫瑰花的调整，针对这种情况，跟当地门店联系一下，是否是长春本地玫瑰花供应有问题，或者有人在针对品牌门店进行打压，考虑下个月就是七夕情人节，也是鲜花爆火行业的第二大日期，很可能会出现这种情况</a:t>
            </a:r>
            <a:endParaRPr 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0915" y="4077970"/>
            <a:ext cx="1867535" cy="3987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200000"/>
              </a:lnSpc>
            </a:pPr>
            <a:r>
              <a:rPr 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花生活长春门店曝光折线图</a:t>
            </a:r>
            <a:endParaRPr 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 descr="下载 (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450" y="2317115"/>
            <a:ext cx="2669540" cy="19431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3230245" y="4123055"/>
            <a:ext cx="1867535" cy="3987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200000"/>
              </a:lnSpc>
            </a:pPr>
            <a:r>
              <a:rPr lang="zh-CN" sz="1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花生活长春门店进店折线图</a:t>
            </a:r>
            <a:endParaRPr 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 descr="下载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70" y="2315210"/>
            <a:ext cx="2764790" cy="1945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61085" y="2877820"/>
            <a:ext cx="236855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1000" dirty="0" smtClean="0">
                <a:solidFill>
                  <a:srgbClr val="0E1E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前面曝光与入店只能看出波动，而入店率确实很明显下降，也就代表花生活的六个门店进店率呈现下降</a:t>
            </a:r>
            <a:endParaRPr lang="zh-CN" altLang="en-US" sz="1000" dirty="0" smtClean="0">
              <a:solidFill>
                <a:srgbClr val="0E1E2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51506" y="272931"/>
            <a:ext cx="3178776" cy="428779"/>
            <a:chOff x="348026" y="2605921"/>
            <a:chExt cx="3178776" cy="428779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395536" y="2605921"/>
              <a:ext cx="313126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48026" y="2635920"/>
              <a:ext cx="1960880" cy="398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进店率和下单率</a:t>
              </a:r>
              <a:endPara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6124575" y="2878455"/>
            <a:ext cx="2362835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sz="1000" dirty="0">
                <a:solidFill>
                  <a:srgbClr val="0E1E2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因为进店人数太少  所以下单人数很少，构成了下单率极不稳定，幅度很大，在这些门店是有新上线的门店的，他们的情况跟锦上添花没有什么太大的区别</a:t>
            </a:r>
            <a:endParaRPr lang="zh-CN" sz="1000" dirty="0">
              <a:solidFill>
                <a:srgbClr val="0E1E2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 descr="下载 (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5185" y="995680"/>
            <a:ext cx="2585085" cy="1881505"/>
          </a:xfrm>
          <a:prstGeom prst="rect">
            <a:avLst/>
          </a:prstGeom>
        </p:spPr>
      </p:pic>
      <p:pic>
        <p:nvPicPr>
          <p:cNvPr id="9" name="图片 8" descr="下载 (5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030" y="995680"/>
            <a:ext cx="2608580" cy="1882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792212" y="381893"/>
            <a:ext cx="5075932" cy="460375"/>
            <a:chOff x="504180" y="381893"/>
            <a:chExt cx="5075932" cy="460375"/>
          </a:xfrm>
        </p:grpSpPr>
        <p:sp>
          <p:nvSpPr>
            <p:cNvPr id="35" name="矩形 34"/>
            <p:cNvSpPr/>
            <p:nvPr/>
          </p:nvSpPr>
          <p:spPr>
            <a:xfrm>
              <a:off x="504180" y="381893"/>
              <a:ext cx="179388" cy="454025"/>
            </a:xfrm>
            <a:prstGeom prst="rect">
              <a:avLst/>
            </a:prstGeom>
            <a:solidFill>
              <a:srgbClr val="B60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683568" y="381893"/>
              <a:ext cx="4896544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锦上推广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4" name="图片 3" descr="微信截图_202007161421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6615" y="842010"/>
            <a:ext cx="1940560" cy="1495425"/>
          </a:xfrm>
          <a:prstGeom prst="rect">
            <a:avLst/>
          </a:prstGeom>
        </p:spPr>
      </p:pic>
      <p:pic>
        <p:nvPicPr>
          <p:cNvPr id="5" name="图片 4" descr="微信截图_202007151054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150" y="842010"/>
            <a:ext cx="2536190" cy="1516380"/>
          </a:xfrm>
          <a:prstGeom prst="rect">
            <a:avLst/>
          </a:prstGeom>
        </p:spPr>
      </p:pic>
      <p:pic>
        <p:nvPicPr>
          <p:cNvPr id="6" name="图片 5" descr="微信截图_202007151341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0" y="842010"/>
            <a:ext cx="3173095" cy="1306830"/>
          </a:xfrm>
          <a:prstGeom prst="rect">
            <a:avLst/>
          </a:prstGeom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92480" y="2698115"/>
            <a:ext cx="2672080" cy="224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1000" dirty="0">
                <a:solidFill>
                  <a:srgbClr val="0E1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000" dirty="0">
                <a:solidFill>
                  <a:srgbClr val="0E1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从这天的推广上面看，几乎锦上的推广曝光点都在他们门店的左面的地区，而且距离并不是很远，也就是在推广这个期间，左面的用户是重点的用户，既然这样最好把配送时间调短一点，来加大用户下单力度</a:t>
            </a:r>
            <a:endParaRPr lang="zh-CN" altLang="en-US" sz="1000" dirty="0">
              <a:solidFill>
                <a:srgbClr val="0E1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sz="1000" dirty="0">
                <a:solidFill>
                  <a:srgbClr val="0E1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000" dirty="0">
                <a:solidFill>
                  <a:srgbClr val="0E1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为什么右面没有推广的曝光用户呢，这个就是源于单门店的低价销售问题，右面的区域恰好有两个最大的低价格门店，客户吸引走了</a:t>
            </a:r>
            <a:endParaRPr lang="zh-CN" altLang="en-US" sz="1000" dirty="0">
              <a:solidFill>
                <a:srgbClr val="0E1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微信图片_20200716143436"/>
          <p:cNvPicPr>
            <a:picLocks noChangeAspect="1"/>
          </p:cNvPicPr>
          <p:nvPr/>
        </p:nvPicPr>
        <p:blipFill>
          <a:blip r:embed="rId4"/>
          <a:srcRect t="14451" b="970"/>
          <a:stretch>
            <a:fillRect/>
          </a:stretch>
        </p:blipFill>
        <p:spPr>
          <a:xfrm>
            <a:off x="6708140" y="2435860"/>
            <a:ext cx="1425575" cy="2545715"/>
          </a:xfrm>
          <a:prstGeom prst="rect">
            <a:avLst/>
          </a:prstGeom>
        </p:spPr>
      </p:pic>
      <p:pic>
        <p:nvPicPr>
          <p:cNvPr id="10" name="图片 9" descr="微信截图_202007161440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2990" y="2391410"/>
            <a:ext cx="2491105" cy="25520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792212" y="381893"/>
            <a:ext cx="5291956" cy="460375"/>
            <a:chOff x="504180" y="381893"/>
            <a:chExt cx="5291956" cy="460375"/>
          </a:xfrm>
        </p:grpSpPr>
        <p:sp>
          <p:nvSpPr>
            <p:cNvPr id="35" name="矩形 34"/>
            <p:cNvSpPr/>
            <p:nvPr/>
          </p:nvSpPr>
          <p:spPr>
            <a:xfrm>
              <a:off x="504180" y="381893"/>
              <a:ext cx="179388" cy="454025"/>
            </a:xfrm>
            <a:prstGeom prst="rect">
              <a:avLst/>
            </a:prstGeom>
            <a:solidFill>
              <a:srgbClr val="B60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683568" y="381893"/>
              <a:ext cx="5112568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长春门店花朵价格表格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617345" y="1064260"/>
          <a:ext cx="5379720" cy="3422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095"/>
                <a:gridCol w="862330"/>
                <a:gridCol w="753110"/>
                <a:gridCol w="739775"/>
                <a:gridCol w="829310"/>
                <a:gridCol w="9271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门店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</a:t>
                      </a:r>
                      <a:r>
                        <a:rPr lang="zh-CN" altLang="en-US"/>
                        <a:t>玫瑰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</a:t>
                      </a:r>
                      <a:r>
                        <a:rPr lang="zh-CN" altLang="en-US"/>
                        <a:t>玫瑰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33</a:t>
                      </a:r>
                      <a:r>
                        <a:rPr lang="zh-CN" altLang="en-US"/>
                        <a:t>玫瑰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52</a:t>
                      </a:r>
                      <a:r>
                        <a:rPr lang="zh-CN" altLang="en-US"/>
                        <a:t>玫瑰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99玫</a:t>
                      </a:r>
                      <a:r>
                        <a:rPr lang="zh-CN" altLang="en-US"/>
                        <a:t>瑰</a:t>
                      </a:r>
                      <a:endParaRPr lang="zh-CN" altLang="en-US"/>
                    </a:p>
                  </a:txBody>
                  <a:tcPr/>
                </a:tc>
              </a:tr>
              <a:tr h="3740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花仙子鲜花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27-147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69-166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76-256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125-279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135-698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r>
                        <a:rPr lang="zh-CN" altLang="en-US"/>
                        <a:t>号鲜花店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31-185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88-198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77-258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117-298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150-598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一亩鲜花店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38-208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39-369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69-328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108-365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128-699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王小样花店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32-256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79-289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78-456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156-256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165-1888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长春花羿花店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19.9-598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77-398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88-528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138-299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168-658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维纳斯鲜花店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35-298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78-298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350">
                          <a:sym typeface="+mn-ea"/>
                        </a:rPr>
                        <a:t>78-458</a:t>
                      </a:r>
                      <a:endParaRPr lang="en-US" altLang="zh-CN" sz="1350"/>
                    </a:p>
                    <a:p>
                      <a:pPr>
                        <a:buNone/>
                      </a:pPr>
                      <a:endParaRPr lang="en-US" altLang="zh-CN" sz="135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98-398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148-1199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617345" y="3896995"/>
            <a:ext cx="537908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sz="1000" dirty="0">
                <a:solidFill>
                  <a:srgbClr val="0E1E2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不仅仅是红玫瑰价格偏低，只要是原材是玫瑰的花束，比如白玫瑰，篮玫瑰，价格都跟正常的比低了很多</a:t>
            </a:r>
            <a:endParaRPr lang="zh-CN" sz="1000" dirty="0">
              <a:solidFill>
                <a:srgbClr val="0E1E2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/>
        </p:nvSpPr>
        <p:spPr>
          <a:xfrm>
            <a:off x="805709" y="2067694"/>
            <a:ext cx="4176464" cy="10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27584" y="1059582"/>
            <a:ext cx="18678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bg1">
                    <a:lumMod val="95000"/>
                  </a:schemeClr>
                </a:solidFill>
                <a:latin typeface="方正正中黑简体" panose="02000000000000000000" pitchFamily="2" charset="-122"/>
                <a:ea typeface="方正正中黑简体" panose="02000000000000000000" pitchFamily="2" charset="-122"/>
              </a:rPr>
              <a:t>Thanks</a:t>
            </a:r>
            <a:endParaRPr lang="zh-CN" altLang="en-US" sz="3200" dirty="0">
              <a:solidFill>
                <a:schemeClr val="bg1">
                  <a:lumMod val="95000"/>
                </a:schemeClr>
              </a:solidFill>
              <a:latin typeface="方正正中黑简体" panose="02000000000000000000" pitchFamily="2" charset="-122"/>
              <a:ea typeface="方正正中黑简体" panose="02000000000000000000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3137" y="1703149"/>
            <a:ext cx="716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chemeClr val="bg1">
                    <a:lumMod val="95000"/>
                  </a:schemeClr>
                </a:solidFill>
                <a:latin typeface="+mn-ea"/>
              </a:rPr>
              <a:t>侯晓伟</a:t>
            </a:r>
            <a:endParaRPr lang="zh-CN" altLang="en-US" sz="1400" dirty="0">
              <a:solidFill>
                <a:schemeClr val="bg1">
                  <a:lumMod val="9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edd0d13e-3f3f-4331-9253-fd5ee5dc3ac4}"/>
</p:tagLst>
</file>

<file path=ppt/tags/tag2.xml><?xml version="1.0" encoding="utf-8"?>
<p:tagLst xmlns:p="http://schemas.openxmlformats.org/presentationml/2006/main">
  <p:tag name="KSO_WM_UNIT_TABLE_BEAUTIFY" val="smartTable{05583c52-aba7-4fb8-9ff2-f9b083944c5f}"/>
</p:tagLst>
</file>

<file path=ppt/tags/tag3.xml><?xml version="1.0" encoding="utf-8"?>
<p:tagLst xmlns:p="http://schemas.openxmlformats.org/presentationml/2006/main">
  <p:tag name="KSO_WM_UNIT_TABLE_BEAUTIFY" val="smartTable{c63d03d2-446d-4c65-9598-c5fad742c8bb}"/>
</p:tagLst>
</file>

<file path=ppt/tags/tag4.xml><?xml version="1.0" encoding="utf-8"?>
<p:tagLst xmlns:p="http://schemas.openxmlformats.org/presentationml/2006/main">
  <p:tag name="KSO_WM_UNIT_TABLE_BEAUTIFY" val="smartTable{c56f29c5-9d2c-4da7-9e1a-f96a34acfba2}"/>
</p:tagLst>
</file>

<file path=ppt/theme/theme1.xml><?xml version="1.0" encoding="utf-8"?>
<a:theme xmlns:a="http://schemas.openxmlformats.org/drawingml/2006/main" name="微软雅黑-华文细黑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-华文细黑">
      <a:majorFont>
        <a:latin typeface="华文细黑"/>
        <a:ea typeface="微软雅黑"/>
        <a:cs typeface=""/>
      </a:majorFont>
      <a:minorFont>
        <a:latin typeface="华文细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2782</Words>
  <Application>WPS 演示</Application>
  <PresentationFormat>全屏显示(16:9)</PresentationFormat>
  <Paragraphs>1223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方正正中黑简体</vt:lpstr>
      <vt:lpstr>Calibri</vt:lpstr>
      <vt:lpstr>Times New Roman</vt:lpstr>
      <vt:lpstr>Helvetica</vt:lpstr>
      <vt:lpstr>华文细黑</vt:lpstr>
      <vt:lpstr>Arial Unicode MS</vt:lpstr>
      <vt:lpstr>微软雅黑-华文细黑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Administrator</cp:lastModifiedBy>
  <cp:revision>639</cp:revision>
  <dcterms:created xsi:type="dcterms:W3CDTF">2014-02-20T13:25:00Z</dcterms:created>
  <dcterms:modified xsi:type="dcterms:W3CDTF">2020-07-16T07:19:17Z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