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3" r:id="rId5"/>
    <p:sldId id="289" r:id="rId6"/>
    <p:sldId id="334" r:id="rId7"/>
    <p:sldId id="288" r:id="rId8"/>
    <p:sldId id="262" r:id="rId9"/>
    <p:sldId id="290" r:id="rId10"/>
    <p:sldId id="291" r:id="rId11"/>
    <p:sldId id="278" r:id="rId12"/>
    <p:sldId id="321" r:id="rId13"/>
    <p:sldId id="348" r:id="rId14"/>
    <p:sldId id="266" r:id="rId15"/>
    <p:sldId id="318" r:id="rId16"/>
    <p:sldId id="295" r:id="rId17"/>
    <p:sldId id="326" r:id="rId18"/>
    <p:sldId id="331" r:id="rId19"/>
    <p:sldId id="332" r:id="rId20"/>
    <p:sldId id="287" r:id="rId21"/>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9C"/>
    <a:srgbClr val="0192D5"/>
    <a:srgbClr val="FFFFFF"/>
    <a:srgbClr val="38A8DD"/>
    <a:srgbClr val="34A8DD"/>
    <a:srgbClr val="004C9F"/>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8" d="100"/>
          <a:sy n="98" d="100"/>
        </p:scale>
        <p:origin x="-432" y="888"/>
      </p:cViewPr>
      <p:guideLst>
        <p:guide orient="horz" pos="21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9826E-166A-4035-94D5-5CF86B4CDE7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B96F7-238A-436E-8798-5DD8D861D6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0975"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DB456A-88D9-4756-BDA4-105779AD5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AC42DB-AB78-4AC1-B50F-34DD8CEE12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E2DB456A-88D9-4756-BDA4-105779AD5779}"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0AC42DB-AB78-4AC1-B50F-34DD8CEE12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1.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椭圆 3"/>
          <p:cNvSpPr/>
          <p:nvPr>
            <p:custDataLst>
              <p:tags r:id="rId1"/>
            </p:custDataLst>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椭圆 6"/>
          <p:cNvSpPr/>
          <p:nvPr>
            <p:custDataLst>
              <p:tags r:id="rId2"/>
            </p:custDataLst>
          </p:nvPr>
        </p:nvSpPr>
        <p:spPr>
          <a:xfrm>
            <a:off x="2854846" y="-3914640"/>
            <a:ext cx="14401600" cy="11521280"/>
          </a:xfrm>
          <a:prstGeom prst="ellipse">
            <a:avLst/>
          </a:prstGeom>
          <a:solidFill>
            <a:srgbClr val="004C9C">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任意多边形 5"/>
          <p:cNvSpPr/>
          <p:nvPr>
            <p:custDataLst>
              <p:tags r:id="rId3"/>
            </p:custDataLst>
          </p:nvPr>
        </p:nvSpPr>
        <p:spPr bwMode="auto">
          <a:xfrm rot="1801673">
            <a:off x="4661426" y="1304242"/>
            <a:ext cx="2704420" cy="24797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outerShdw blurRad="3810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11" name="PA_任意多边形 5"/>
          <p:cNvSpPr/>
          <p:nvPr>
            <p:custDataLst>
              <p:tags r:id="rId4"/>
            </p:custDataLst>
          </p:nvPr>
        </p:nvSpPr>
        <p:spPr bwMode="auto">
          <a:xfrm rot="1801673">
            <a:off x="4759970" y="1413687"/>
            <a:ext cx="2507547" cy="22608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0192D5"/>
            </a:solid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12" name="PA_文本框 11"/>
          <p:cNvSpPr txBox="1"/>
          <p:nvPr>
            <p:custDataLst>
              <p:tags r:id="rId5"/>
            </p:custDataLst>
          </p:nvPr>
        </p:nvSpPr>
        <p:spPr>
          <a:xfrm>
            <a:off x="5512094" y="2276886"/>
            <a:ext cx="1003300" cy="583565"/>
          </a:xfrm>
          <a:prstGeom prst="rect">
            <a:avLst/>
          </a:prstGeom>
          <a:noFill/>
        </p:spPr>
        <p:txBody>
          <a:bodyPr wrap="none" rtlCol="0">
            <a:spAutoFit/>
          </a:bodyPr>
          <a:lstStyle/>
          <a:p>
            <a:pPr algn="ctr"/>
            <a:r>
              <a:rPr lang="en-US" altLang="zh-CN" sz="32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2022</a:t>
            </a:r>
            <a:endParaRPr lang="zh-CN" altLang="en-US" sz="32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endParaRPr>
          </a:p>
        </p:txBody>
      </p:sp>
      <p:sp>
        <p:nvSpPr>
          <p:cNvPr id="15" name="PA_标题 1"/>
          <p:cNvSpPr txBox="1"/>
          <p:nvPr>
            <p:custDataLst>
              <p:tags r:id="rId6"/>
            </p:custDataLst>
          </p:nvPr>
        </p:nvSpPr>
        <p:spPr>
          <a:xfrm>
            <a:off x="909955" y="4293870"/>
            <a:ext cx="10361930" cy="106426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sz="5400" b="1" dirty="0" smtClean="0">
                <a:solidFill>
                  <a:schemeClr val="bg1"/>
                </a:solidFill>
                <a:latin typeface="微软雅黑" panose="020B0503020204020204" pitchFamily="34" charset="-122"/>
                <a:ea typeface="微软雅黑" panose="020B0503020204020204" pitchFamily="34" charset="-122"/>
              </a:rPr>
              <a:t>健康帮四月数据分析报告</a:t>
            </a:r>
            <a:endParaRPr lang="en-US" altLang="zh-CN" sz="5400" b="1" dirty="0" smtClean="0">
              <a:solidFill>
                <a:schemeClr val="bg1"/>
              </a:solidFill>
              <a:latin typeface="微软雅黑" panose="020B0503020204020204" pitchFamily="34" charset="-122"/>
              <a:ea typeface="微软雅黑" panose="020B0503020204020204" pitchFamily="34" charset="-122"/>
            </a:endParaRPr>
          </a:p>
        </p:txBody>
      </p:sp>
      <p:pic>
        <p:nvPicPr>
          <p:cNvPr id="29" name="图片 28" descr="E:\健康帮\广场舞ppt设计\图片\02.png02"/>
          <p:cNvPicPr preferRelativeResize="0">
            <a:picLocks noChangeAspect="1"/>
          </p:cNvPicPr>
          <p:nvPr/>
        </p:nvPicPr>
        <p:blipFill>
          <a:blip r:embed="rId7"/>
          <a:srcRect/>
          <a:stretch>
            <a:fillRect/>
          </a:stretch>
        </p:blipFill>
        <p:spPr>
          <a:xfrm>
            <a:off x="3646805" y="598170"/>
            <a:ext cx="4872990" cy="38912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1000"/>
                                        <p:tgtEl>
                                          <p:spTgt spid="11"/>
                                        </p:tgtEl>
                                      </p:cBhvr>
                                    </p:animEffect>
                                  </p:childTnLst>
                                </p:cTn>
                              </p:par>
                            </p:childTnLst>
                          </p:cTn>
                        </p:par>
                        <p:par>
                          <p:cTn id="11" fill="hold">
                            <p:stCondLst>
                              <p:cond delay="175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225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9" name="副标题 2"/>
          <p:cNvSpPr txBox="1"/>
          <p:nvPr/>
        </p:nvSpPr>
        <p:spPr>
          <a:xfrm>
            <a:off x="118541" y="405458"/>
            <a:ext cx="7089137"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各个级别用户每日活跃</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Freeform 5"/>
          <p:cNvSpPr>
            <a:spLocks noEditPoints="1"/>
          </p:cNvSpPr>
          <p:nvPr/>
        </p:nvSpPr>
        <p:spPr bwMode="auto">
          <a:xfrm>
            <a:off x="6094956" y="1977832"/>
            <a:ext cx="2308909" cy="2107765"/>
          </a:xfrm>
          <a:custGeom>
            <a:avLst/>
            <a:gdLst>
              <a:gd name="T0" fmla="*/ 2244 w 2282"/>
              <a:gd name="T1" fmla="*/ 1868 h 2084"/>
              <a:gd name="T2" fmla="*/ 1631 w 2282"/>
              <a:gd name="T3" fmla="*/ 1320 h 2084"/>
              <a:gd name="T4" fmla="*/ 1588 w 2282"/>
              <a:gd name="T5" fmla="*/ 1314 h 2084"/>
              <a:gd name="T6" fmla="*/ 1569 w 2282"/>
              <a:gd name="T7" fmla="*/ 1297 h 2084"/>
              <a:gd name="T8" fmla="*/ 1556 w 2282"/>
              <a:gd name="T9" fmla="*/ 1312 h 2084"/>
              <a:gd name="T10" fmla="*/ 1521 w 2282"/>
              <a:gd name="T11" fmla="*/ 1281 h 2084"/>
              <a:gd name="T12" fmla="*/ 1383 w 2282"/>
              <a:gd name="T13" fmla="*/ 286 h 2084"/>
              <a:gd name="T14" fmla="*/ 286 w 2282"/>
              <a:gd name="T15" fmla="*/ 347 h 2084"/>
              <a:gd name="T16" fmla="*/ 347 w 2282"/>
              <a:gd name="T17" fmla="*/ 1443 h 2084"/>
              <a:gd name="T18" fmla="*/ 1422 w 2282"/>
              <a:gd name="T19" fmla="*/ 1406 h 2084"/>
              <a:gd name="T20" fmla="*/ 1450 w 2282"/>
              <a:gd name="T21" fmla="*/ 1431 h 2084"/>
              <a:gd name="T22" fmla="*/ 1436 w 2282"/>
              <a:gd name="T23" fmla="*/ 1446 h 2084"/>
              <a:gd name="T24" fmla="*/ 1455 w 2282"/>
              <a:gd name="T25" fmla="*/ 1463 h 2084"/>
              <a:gd name="T26" fmla="*/ 1466 w 2282"/>
              <a:gd name="T27" fmla="*/ 1505 h 2084"/>
              <a:gd name="T28" fmla="*/ 2078 w 2282"/>
              <a:gd name="T29" fmla="*/ 2053 h 2084"/>
              <a:gd name="T30" fmla="*/ 2197 w 2282"/>
              <a:gd name="T31" fmla="*/ 2048 h 2084"/>
              <a:gd name="T32" fmla="*/ 2252 w 2282"/>
              <a:gd name="T33" fmla="*/ 1986 h 2084"/>
              <a:gd name="T34" fmla="*/ 2244 w 2282"/>
              <a:gd name="T35" fmla="*/ 1868 h 2084"/>
              <a:gd name="T36" fmla="*/ 436 w 2282"/>
              <a:gd name="T37" fmla="*/ 1344 h 2084"/>
              <a:gd name="T38" fmla="*/ 386 w 2282"/>
              <a:gd name="T39" fmla="*/ 436 h 2084"/>
              <a:gd name="T40" fmla="*/ 1294 w 2282"/>
              <a:gd name="T41" fmla="*/ 385 h 2084"/>
              <a:gd name="T42" fmla="*/ 1344 w 2282"/>
              <a:gd name="T43" fmla="*/ 1293 h 2084"/>
              <a:gd name="T44" fmla="*/ 436 w 2282"/>
              <a:gd name="T45" fmla="*/ 1344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2" h="2084">
                <a:moveTo>
                  <a:pt x="2244" y="1868"/>
                </a:moveTo>
                <a:cubicBezTo>
                  <a:pt x="1631" y="1320"/>
                  <a:pt x="1631" y="1320"/>
                  <a:pt x="1631" y="1320"/>
                </a:cubicBezTo>
                <a:cubicBezTo>
                  <a:pt x="1614" y="1304"/>
                  <a:pt x="1601" y="1305"/>
                  <a:pt x="1588" y="1314"/>
                </a:cubicBezTo>
                <a:cubicBezTo>
                  <a:pt x="1569" y="1297"/>
                  <a:pt x="1569" y="1297"/>
                  <a:pt x="1569" y="1297"/>
                </a:cubicBezTo>
                <a:cubicBezTo>
                  <a:pt x="1556" y="1312"/>
                  <a:pt x="1556" y="1312"/>
                  <a:pt x="1556" y="1312"/>
                </a:cubicBezTo>
                <a:cubicBezTo>
                  <a:pt x="1521" y="1281"/>
                  <a:pt x="1521" y="1281"/>
                  <a:pt x="1521" y="1281"/>
                </a:cubicBezTo>
                <a:cubicBezTo>
                  <a:pt x="1721" y="966"/>
                  <a:pt x="1670" y="543"/>
                  <a:pt x="1383" y="286"/>
                </a:cubicBezTo>
                <a:cubicBezTo>
                  <a:pt x="1063" y="0"/>
                  <a:pt x="572" y="27"/>
                  <a:pt x="286" y="347"/>
                </a:cubicBezTo>
                <a:cubicBezTo>
                  <a:pt x="0" y="666"/>
                  <a:pt x="28" y="1157"/>
                  <a:pt x="347" y="1443"/>
                </a:cubicBezTo>
                <a:cubicBezTo>
                  <a:pt x="659" y="1722"/>
                  <a:pt x="1133" y="1703"/>
                  <a:pt x="1422" y="1406"/>
                </a:cubicBezTo>
                <a:cubicBezTo>
                  <a:pt x="1450" y="1431"/>
                  <a:pt x="1450" y="1431"/>
                  <a:pt x="1450" y="1431"/>
                </a:cubicBezTo>
                <a:cubicBezTo>
                  <a:pt x="1436" y="1446"/>
                  <a:pt x="1436" y="1446"/>
                  <a:pt x="1436" y="1446"/>
                </a:cubicBezTo>
                <a:cubicBezTo>
                  <a:pt x="1455" y="1463"/>
                  <a:pt x="1455" y="1463"/>
                  <a:pt x="1455" y="1463"/>
                </a:cubicBezTo>
                <a:cubicBezTo>
                  <a:pt x="1447" y="1476"/>
                  <a:pt x="1448" y="1489"/>
                  <a:pt x="1466" y="1505"/>
                </a:cubicBezTo>
                <a:cubicBezTo>
                  <a:pt x="2078" y="2053"/>
                  <a:pt x="2078" y="2053"/>
                  <a:pt x="2078" y="2053"/>
                </a:cubicBezTo>
                <a:cubicBezTo>
                  <a:pt x="2113" y="2084"/>
                  <a:pt x="2166" y="2082"/>
                  <a:pt x="2197" y="2048"/>
                </a:cubicBezTo>
                <a:cubicBezTo>
                  <a:pt x="2252" y="1986"/>
                  <a:pt x="2252" y="1986"/>
                  <a:pt x="2252" y="1986"/>
                </a:cubicBezTo>
                <a:cubicBezTo>
                  <a:pt x="2282" y="1952"/>
                  <a:pt x="2279" y="1899"/>
                  <a:pt x="2244" y="1868"/>
                </a:cubicBezTo>
                <a:close/>
                <a:moveTo>
                  <a:pt x="436" y="1344"/>
                </a:moveTo>
                <a:cubicBezTo>
                  <a:pt x="172" y="1107"/>
                  <a:pt x="149" y="701"/>
                  <a:pt x="386" y="436"/>
                </a:cubicBezTo>
                <a:cubicBezTo>
                  <a:pt x="623" y="171"/>
                  <a:pt x="1029" y="149"/>
                  <a:pt x="1294" y="385"/>
                </a:cubicBezTo>
                <a:cubicBezTo>
                  <a:pt x="1558" y="622"/>
                  <a:pt x="1581" y="1028"/>
                  <a:pt x="1344" y="1293"/>
                </a:cubicBezTo>
                <a:cubicBezTo>
                  <a:pt x="1107" y="1558"/>
                  <a:pt x="701" y="1580"/>
                  <a:pt x="436" y="134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bg-BG"/>
          </a:p>
        </p:txBody>
      </p:sp>
      <p:grpSp>
        <p:nvGrpSpPr>
          <p:cNvPr id="24" name="组合 23"/>
          <p:cNvGrpSpPr/>
          <p:nvPr/>
        </p:nvGrpSpPr>
        <p:grpSpPr>
          <a:xfrm>
            <a:off x="714639" y="1603680"/>
            <a:ext cx="2100151" cy="398780"/>
            <a:chOff x="4673998" y="1988840"/>
            <a:chExt cx="2100151" cy="398780"/>
          </a:xfrm>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49"/>
            <p:cNvSpPr/>
            <p:nvPr/>
          </p:nvSpPr>
          <p:spPr>
            <a:xfrm>
              <a:off x="4743632" y="1988840"/>
              <a:ext cx="1960880" cy="398780"/>
            </a:xfrm>
            <a:prstGeom prst="rect">
              <a:avLst/>
            </a:prstGeom>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各级别用户活跃</a:t>
              </a:r>
              <a:endPar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27" name="TextBox 26"/>
          <p:cNvSpPr txBox="1"/>
          <p:nvPr/>
        </p:nvSpPr>
        <p:spPr>
          <a:xfrm>
            <a:off x="820420" y="2277110"/>
            <a:ext cx="1887855" cy="275590"/>
          </a:xfrm>
          <a:prstGeom prst="rect">
            <a:avLst/>
          </a:prstGeom>
          <a:noFill/>
        </p:spPr>
        <p:txBody>
          <a:bodyPr wrap="square" rtlCol="0">
            <a:spAutoFit/>
          </a:bodyPr>
          <a:lstStyle/>
          <a:p>
            <a:pPr algn="just"/>
            <a:r>
              <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rPr>
              <a:t> </a:t>
            </a:r>
            <a:endPar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endParaRPr>
          </a:p>
        </p:txBody>
      </p:sp>
      <p:sp>
        <p:nvSpPr>
          <p:cNvPr id="47" name="TextBox 46"/>
          <p:cNvSpPr txBox="1"/>
          <p:nvPr/>
        </p:nvSpPr>
        <p:spPr>
          <a:xfrm>
            <a:off x="694055" y="2061210"/>
            <a:ext cx="10083800" cy="975995"/>
          </a:xfrm>
          <a:prstGeom prst="rect">
            <a:avLst/>
          </a:prstGeom>
          <a:noFill/>
        </p:spPr>
        <p:txBody>
          <a:bodyPr wrap="square" rtlCol="0">
            <a:spAutoFit/>
          </a:bodyPr>
          <a:p>
            <a:pPr>
              <a:lnSpc>
                <a:spcPct val="120000"/>
              </a:lnSpc>
            </a:pPr>
            <a:r>
              <a:rPr lang="zh-CN" sz="1200" dirty="0">
                <a:solidFill>
                  <a:schemeClr val="tx1">
                    <a:lumMod val="85000"/>
                    <a:lumOff val="15000"/>
                  </a:schemeClr>
                </a:solidFill>
                <a:latin typeface="Agency FB" panose="020B0503020202020204" pitchFamily="34" charset="0"/>
              </a:rPr>
              <a:t>四月份各个级别的用户活跃波动最小是师承招生两个级别，因为级别较高，用户人数较少，活跃情况较为平缓，没有什么波动。</a:t>
            </a:r>
            <a:endParaRPr lang="zh-CN" sz="1200" dirty="0">
              <a:solidFill>
                <a:schemeClr val="tx1">
                  <a:lumMod val="85000"/>
                  <a:lumOff val="15000"/>
                </a:schemeClr>
              </a:solidFill>
              <a:latin typeface="Agency FB" panose="020B0503020202020204" pitchFamily="34" charset="0"/>
            </a:endParaRPr>
          </a:p>
          <a:p>
            <a:pPr>
              <a:lnSpc>
                <a:spcPct val="120000"/>
              </a:lnSpc>
            </a:pPr>
            <a:endParaRPr lang="zh-CN" sz="1200" dirty="0">
              <a:solidFill>
                <a:schemeClr val="tx1">
                  <a:lumMod val="85000"/>
                  <a:lumOff val="15000"/>
                </a:schemeClr>
              </a:solidFill>
              <a:latin typeface="Agency FB" panose="020B0503020202020204" pitchFamily="34" charset="0"/>
            </a:endParaRPr>
          </a:p>
          <a:p>
            <a:pPr>
              <a:lnSpc>
                <a:spcPct val="120000"/>
              </a:lnSpc>
            </a:pPr>
            <a:r>
              <a:rPr lang="zh-CN" sz="1200" dirty="0">
                <a:solidFill>
                  <a:schemeClr val="tx1">
                    <a:lumMod val="85000"/>
                    <a:lumOff val="15000"/>
                  </a:schemeClr>
                </a:solidFill>
                <a:latin typeface="Agency FB" panose="020B0503020202020204" pitchFamily="34" charset="0"/>
              </a:rPr>
              <a:t>而基础级别整体趋势波动来自于用户新增数据，与升级数据没有太大的关联性，研修学员虽然比基础学员等级要高，但是在</a:t>
            </a:r>
            <a:r>
              <a:rPr lang="en-US" altLang="zh-CN" sz="1200" dirty="0">
                <a:solidFill>
                  <a:schemeClr val="tx1">
                    <a:lumMod val="85000"/>
                    <a:lumOff val="15000"/>
                  </a:schemeClr>
                </a:solidFill>
                <a:latin typeface="Agency FB" panose="020B0503020202020204" pitchFamily="34" charset="0"/>
              </a:rPr>
              <a:t>4.19</a:t>
            </a:r>
            <a:r>
              <a:rPr lang="zh-CN" altLang="en-US" sz="1200" dirty="0">
                <a:solidFill>
                  <a:schemeClr val="tx1">
                    <a:lumMod val="85000"/>
                    <a:lumOff val="15000"/>
                  </a:schemeClr>
                </a:solidFill>
                <a:latin typeface="Agency FB" panose="020B0503020202020204" pitchFamily="34" charset="0"/>
              </a:rPr>
              <a:t>日</a:t>
            </a:r>
            <a:r>
              <a:rPr lang="zh-CN" altLang="en-US" sz="1200" dirty="0">
                <a:solidFill>
                  <a:schemeClr val="tx1">
                    <a:lumMod val="85000"/>
                    <a:lumOff val="15000"/>
                  </a:schemeClr>
                </a:solidFill>
                <a:latin typeface="Agency FB" panose="020B0503020202020204" pitchFamily="34" charset="0"/>
                <a:sym typeface="+mn-ea"/>
              </a:rPr>
              <a:t>时候研修</a:t>
            </a:r>
            <a:r>
              <a:rPr lang="zh-CN" altLang="en-US" sz="1200" dirty="0">
                <a:solidFill>
                  <a:schemeClr val="tx1">
                    <a:lumMod val="85000"/>
                    <a:lumOff val="15000"/>
                  </a:schemeClr>
                </a:solidFill>
                <a:latin typeface="Agency FB" panose="020B0503020202020204" pitchFamily="34" charset="0"/>
              </a:rPr>
              <a:t>的活跃人数是大于基础的。</a:t>
            </a:r>
            <a:endParaRPr lang="zh-CN" altLang="en-US" sz="1200" dirty="0">
              <a:solidFill>
                <a:schemeClr val="tx1">
                  <a:lumMod val="85000"/>
                  <a:lumOff val="15000"/>
                </a:schemeClr>
              </a:solidFill>
              <a:latin typeface="Agency FB" panose="020B0503020202020204" pitchFamily="34" charset="0"/>
            </a:endParaRPr>
          </a:p>
        </p:txBody>
      </p:sp>
      <p:pic>
        <p:nvPicPr>
          <p:cNvPr id="2" name="图片 1" descr="18"/>
          <p:cNvPicPr>
            <a:picLocks noChangeAspect="1"/>
          </p:cNvPicPr>
          <p:nvPr/>
        </p:nvPicPr>
        <p:blipFill>
          <a:blip r:embed="rId1"/>
          <a:stretch>
            <a:fillRect/>
          </a:stretch>
        </p:blipFill>
        <p:spPr>
          <a:xfrm>
            <a:off x="6310630" y="3069590"/>
            <a:ext cx="5654040" cy="3623310"/>
          </a:xfrm>
          <a:prstGeom prst="rect">
            <a:avLst/>
          </a:prstGeom>
        </p:spPr>
      </p:pic>
      <p:pic>
        <p:nvPicPr>
          <p:cNvPr id="3" name="图片 2" descr="打算放大发放"/>
          <p:cNvPicPr>
            <a:picLocks noChangeAspect="1"/>
          </p:cNvPicPr>
          <p:nvPr/>
        </p:nvPicPr>
        <p:blipFill>
          <a:blip r:embed="rId2"/>
          <a:srcRect t="16634" r="24167" b="19968"/>
          <a:stretch>
            <a:fillRect/>
          </a:stretch>
        </p:blipFill>
        <p:spPr>
          <a:xfrm>
            <a:off x="-1826260" y="3501390"/>
            <a:ext cx="7487920" cy="3284220"/>
          </a:xfrm>
          <a:prstGeom prst="rect">
            <a:avLst/>
          </a:prstGeom>
        </p:spPr>
      </p:pic>
      <p:sp>
        <p:nvSpPr>
          <p:cNvPr id="6" name="TextBox 46"/>
          <p:cNvSpPr txBox="1"/>
          <p:nvPr/>
        </p:nvSpPr>
        <p:spPr>
          <a:xfrm>
            <a:off x="2062480" y="3225800"/>
            <a:ext cx="1979295" cy="275590"/>
          </a:xfrm>
          <a:prstGeom prst="rect">
            <a:avLst/>
          </a:prstGeom>
          <a:noFill/>
        </p:spPr>
        <p:txBody>
          <a:bodyPr wrap="square" rtlCol="0">
            <a:spAutoFit/>
          </a:bodyPr>
          <a:p>
            <a:pPr>
              <a:lnSpc>
                <a:spcPct val="120000"/>
              </a:lnSpc>
            </a:pPr>
            <a:r>
              <a:rPr lang="zh-CN" sz="1000" b="1" dirty="0">
                <a:solidFill>
                  <a:schemeClr val="tx1">
                    <a:lumMod val="85000"/>
                    <a:lumOff val="15000"/>
                  </a:schemeClr>
                </a:solidFill>
                <a:latin typeface="等线" panose="02010600030101010101" charset="-122"/>
                <a:ea typeface="等线" panose="02010600030101010101" charset="-122"/>
              </a:rPr>
              <a:t>各级别用户四月份活跃总占比</a:t>
            </a:r>
            <a:endParaRPr lang="zh-CN" sz="1000" b="1" dirty="0">
              <a:solidFill>
                <a:schemeClr val="tx1">
                  <a:lumMod val="85000"/>
                  <a:lumOff val="15000"/>
                </a:schemeClr>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3"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
                                        <p:tgtEl>
                                          <p:spTgt spid="19"/>
                                        </p:tgtEl>
                                      </p:cBhvr>
                                    </p:animEffect>
                                    <p:anim calcmode="lin" valueType="num">
                                      <p:cBhvr>
                                        <p:cTn id="12" dur="400" fill="hold"/>
                                        <p:tgtEl>
                                          <p:spTgt spid="19"/>
                                        </p:tgtEl>
                                        <p:attrNameLst>
                                          <p:attrName>ppt_x</p:attrName>
                                        </p:attrNameLst>
                                      </p:cBhvr>
                                      <p:tavLst>
                                        <p:tav tm="0">
                                          <p:val>
                                            <p:strVal val="#ppt_x"/>
                                          </p:val>
                                        </p:tav>
                                        <p:tav tm="100000">
                                          <p:val>
                                            <p:strVal val="#ppt_x"/>
                                          </p:val>
                                        </p:tav>
                                      </p:tavLst>
                                    </p:anim>
                                    <p:anim calcmode="lin" valueType="num">
                                      <p:cBhvr>
                                        <p:cTn id="13" dur="400" fill="hold"/>
                                        <p:tgtEl>
                                          <p:spTgt spid="19"/>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bldLvl="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5"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9" name="副标题 2"/>
          <p:cNvSpPr txBox="1"/>
          <p:nvPr/>
        </p:nvSpPr>
        <p:spPr>
          <a:xfrm>
            <a:off x="118541" y="405458"/>
            <a:ext cx="7089137"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各个级别用户活跃度</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30225" y="1603375"/>
            <a:ext cx="2955290" cy="398780"/>
            <a:chOff x="4489632" y="1988840"/>
            <a:chExt cx="2468880" cy="398780"/>
          </a:xfrm>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49"/>
            <p:cNvSpPr/>
            <p:nvPr/>
          </p:nvSpPr>
          <p:spPr>
            <a:xfrm>
              <a:off x="4489632" y="1988840"/>
              <a:ext cx="2468880" cy="398780"/>
            </a:xfrm>
            <a:prstGeom prst="rect">
              <a:avLst/>
            </a:prstGeom>
          </p:spPr>
          <p:txBody>
            <a:bodyPr wrap="squar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各个级别学员活跃度</a:t>
              </a:r>
              <a:endPar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27" name="TextBox 26"/>
          <p:cNvSpPr txBox="1"/>
          <p:nvPr/>
        </p:nvSpPr>
        <p:spPr>
          <a:xfrm>
            <a:off x="820420" y="2277110"/>
            <a:ext cx="1887855" cy="275590"/>
          </a:xfrm>
          <a:prstGeom prst="rect">
            <a:avLst/>
          </a:prstGeom>
          <a:noFill/>
        </p:spPr>
        <p:txBody>
          <a:bodyPr wrap="square" rtlCol="0">
            <a:spAutoFit/>
          </a:bodyPr>
          <a:lstStyle/>
          <a:p>
            <a:pPr algn="just"/>
            <a:r>
              <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rPr>
              <a:t> </a:t>
            </a:r>
            <a:endPar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endParaRPr>
          </a:p>
        </p:txBody>
      </p:sp>
      <p:sp>
        <p:nvSpPr>
          <p:cNvPr id="47" name="TextBox 46"/>
          <p:cNvSpPr txBox="1"/>
          <p:nvPr/>
        </p:nvSpPr>
        <p:spPr>
          <a:xfrm>
            <a:off x="251460" y="4653915"/>
            <a:ext cx="3549015" cy="755015"/>
          </a:xfrm>
          <a:prstGeom prst="rect">
            <a:avLst/>
          </a:prstGeom>
          <a:noFill/>
        </p:spPr>
        <p:txBody>
          <a:bodyPr wrap="square" rtlCol="0">
            <a:spAutoFit/>
          </a:bodyPr>
          <a:p>
            <a:pPr>
              <a:lnSpc>
                <a:spcPct val="120000"/>
              </a:lnSpc>
            </a:pPr>
            <a:r>
              <a:rPr lang="zh-CN" sz="1200" dirty="0">
                <a:solidFill>
                  <a:schemeClr val="tx1">
                    <a:lumMod val="85000"/>
                    <a:lumOff val="15000"/>
                  </a:schemeClr>
                </a:solidFill>
                <a:latin typeface="等线" panose="02010600030101010101" charset="-122"/>
                <a:ea typeface="等线" panose="02010600030101010101" charset="-122"/>
              </a:rPr>
              <a:t>普通用户基数过大，用户活跃率最小，因为级别逐渐升高，用户的基数逐渐减小，用户忠诚度依赖性也逐渐增大，活跃率也逐渐增大。</a:t>
            </a:r>
            <a:endParaRPr lang="zh-CN" sz="1200" dirty="0">
              <a:solidFill>
                <a:schemeClr val="tx1">
                  <a:lumMod val="85000"/>
                  <a:lumOff val="15000"/>
                </a:schemeClr>
              </a:solidFill>
              <a:latin typeface="等线" panose="02010600030101010101" charset="-122"/>
              <a:ea typeface="等线" panose="02010600030101010101" charset="-122"/>
            </a:endParaRPr>
          </a:p>
        </p:txBody>
      </p:sp>
      <p:pic>
        <p:nvPicPr>
          <p:cNvPr id="10" name="图片 9" descr="下载 (1)"/>
          <p:cNvPicPr>
            <a:picLocks noChangeAspect="1"/>
          </p:cNvPicPr>
          <p:nvPr/>
        </p:nvPicPr>
        <p:blipFill>
          <a:blip r:embed="rId1"/>
          <a:stretch>
            <a:fillRect/>
          </a:stretch>
        </p:blipFill>
        <p:spPr>
          <a:xfrm>
            <a:off x="3862705" y="1845310"/>
            <a:ext cx="8178800" cy="4643755"/>
          </a:xfrm>
          <a:prstGeom prst="rect">
            <a:avLst/>
          </a:prstGeom>
        </p:spPr>
      </p:pic>
      <p:graphicFrame>
        <p:nvGraphicFramePr>
          <p:cNvPr id="12" name="表格 11"/>
          <p:cNvGraphicFramePr/>
          <p:nvPr>
            <p:custDataLst>
              <p:tags r:id="rId2"/>
            </p:custDataLst>
          </p:nvPr>
        </p:nvGraphicFramePr>
        <p:xfrm>
          <a:off x="190500" y="2277745"/>
          <a:ext cx="3659505" cy="2177415"/>
        </p:xfrm>
        <a:graphic>
          <a:graphicData uri="http://schemas.openxmlformats.org/drawingml/2006/table">
            <a:tbl>
              <a:tblPr firstRow="1" bandRow="1">
                <a:tableStyleId>{5C22544A-7EE6-4342-B048-85BDC9FD1C3A}</a:tableStyleId>
              </a:tblPr>
              <a:tblGrid>
                <a:gridCol w="682625"/>
                <a:gridCol w="963930"/>
                <a:gridCol w="963295"/>
                <a:gridCol w="1049655"/>
              </a:tblGrid>
              <a:tr h="424180">
                <a:tc>
                  <a:txBody>
                    <a:bodyPr/>
                    <a:p>
                      <a:pPr indent="0" algn="ctr">
                        <a:lnSpc>
                          <a:spcPct val="100000"/>
                        </a:lnSpc>
                        <a:buNone/>
                      </a:pPr>
                      <a:r>
                        <a:rPr lang="zh-CN" altLang="en-US" sz="1200" b="0">
                          <a:solidFill>
                            <a:srgbClr val="000000"/>
                          </a:solidFill>
                          <a:latin typeface="等线" panose="02010600030101010101" charset="-122"/>
                          <a:ea typeface="等线" panose="02010600030101010101" charset="-122"/>
                        </a:rPr>
                        <a:t>用户级别</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zh-CN" sz="1200" b="0">
                          <a:solidFill>
                            <a:srgbClr val="000000"/>
                          </a:solidFill>
                          <a:latin typeface="等线" panose="02010600030101010101" charset="-122"/>
                          <a:ea typeface="等线" panose="02010600030101010101" charset="-122"/>
                        </a:rPr>
                        <a:t>总用户人数</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zh-CN" sz="1200" b="0">
                          <a:solidFill>
                            <a:srgbClr val="000000"/>
                          </a:solidFill>
                          <a:latin typeface="等线" panose="02010600030101010101" charset="-122"/>
                          <a:ea typeface="等线" panose="02010600030101010101" charset="-122"/>
                        </a:rPr>
                        <a:t>活跃用户人数</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zh-CN" sz="1200" b="0">
                          <a:solidFill>
                            <a:srgbClr val="000000"/>
                          </a:solidFill>
                          <a:latin typeface="等线" panose="02010600030101010101" charset="-122"/>
                          <a:ea typeface="等线" panose="02010600030101010101" charset="-122"/>
                        </a:rPr>
                        <a:t>用户活跃率</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r h="350520">
                <a:tc>
                  <a:txBody>
                    <a:bodyPr/>
                    <a:p>
                      <a:pPr indent="0" algn="ctr">
                        <a:lnSpc>
                          <a:spcPct val="100000"/>
                        </a:lnSpc>
                        <a:buNone/>
                      </a:pPr>
                      <a:r>
                        <a:rPr lang="zh-CN" altLang="en-US" sz="1200" b="0">
                          <a:solidFill>
                            <a:srgbClr val="000000"/>
                          </a:solidFill>
                          <a:latin typeface="等线" panose="02010600030101010101" charset="-122"/>
                          <a:ea typeface="等线" panose="02010600030101010101" charset="-122"/>
                        </a:rPr>
                        <a:t>普通</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1327365</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60192</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4.53%</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r h="350520">
                <a:tc>
                  <a:txBody>
                    <a:bodyPr/>
                    <a:p>
                      <a:pPr indent="0" algn="ctr">
                        <a:lnSpc>
                          <a:spcPct val="100000"/>
                        </a:lnSpc>
                        <a:buNone/>
                      </a:pPr>
                      <a:r>
                        <a:rPr lang="zh-CN" altLang="en-US" sz="1200">
                          <a:solidFill>
                            <a:srgbClr val="000000"/>
                          </a:solidFill>
                          <a:latin typeface="等线" panose="02010600030101010101" charset="-122"/>
                          <a:ea typeface="等线" panose="02010600030101010101" charset="-122"/>
                          <a:sym typeface="+mn-ea"/>
                        </a:rPr>
                        <a:t>基础</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167145</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16369</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9.79%</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r h="350520">
                <a:tc>
                  <a:txBody>
                    <a:bodyPr/>
                    <a:p>
                      <a:pPr indent="0" algn="ctr">
                        <a:lnSpc>
                          <a:spcPct val="100000"/>
                        </a:lnSpc>
                        <a:buNone/>
                      </a:pPr>
                      <a:r>
                        <a:rPr lang="zh-CN" altLang="en-US" sz="1200" b="0">
                          <a:solidFill>
                            <a:srgbClr val="000000"/>
                          </a:solidFill>
                          <a:latin typeface="等线" panose="02010600030101010101" charset="-122"/>
                          <a:ea typeface="等线" panose="02010600030101010101" charset="-122"/>
                        </a:rPr>
                        <a:t>研修</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64977</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23059</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35.49%</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r h="351155">
                <a:tc>
                  <a:txBody>
                    <a:bodyPr/>
                    <a:p>
                      <a:pPr indent="0" algn="ctr">
                        <a:lnSpc>
                          <a:spcPct val="100000"/>
                        </a:lnSpc>
                        <a:buNone/>
                      </a:pPr>
                      <a:r>
                        <a:rPr lang="zh-CN" altLang="en-US" sz="1200" b="0">
                          <a:solidFill>
                            <a:srgbClr val="000000"/>
                          </a:solidFill>
                          <a:latin typeface="等线" panose="02010600030101010101" charset="-122"/>
                          <a:ea typeface="等线" panose="02010600030101010101" charset="-122"/>
                        </a:rPr>
                        <a:t>师承</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6956</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4660</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66.99%</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r h="350520">
                <a:tc>
                  <a:txBody>
                    <a:bodyPr/>
                    <a:p>
                      <a:pPr indent="0" algn="ctr">
                        <a:lnSpc>
                          <a:spcPct val="100000"/>
                        </a:lnSpc>
                        <a:buNone/>
                      </a:pPr>
                      <a:r>
                        <a:rPr lang="zh-CN" altLang="en-US" sz="1200" b="0">
                          <a:solidFill>
                            <a:srgbClr val="000000"/>
                          </a:solidFill>
                          <a:latin typeface="等线" panose="02010600030101010101" charset="-122"/>
                          <a:ea typeface="等线" panose="02010600030101010101" charset="-122"/>
                        </a:rPr>
                        <a:t>招生</a:t>
                      </a:r>
                      <a:endParaRPr lang="zh-CN"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2976</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2257</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c>
                  <a:txBody>
                    <a:bodyPr/>
                    <a:p>
                      <a:pPr indent="0" algn="ctr">
                        <a:lnSpc>
                          <a:spcPct val="100000"/>
                        </a:lnSpc>
                        <a:buNone/>
                      </a:pPr>
                      <a:r>
                        <a:rPr lang="en-US" sz="1200" b="0">
                          <a:solidFill>
                            <a:srgbClr val="000000"/>
                          </a:solidFill>
                          <a:latin typeface="等线" panose="02010600030101010101" charset="-122"/>
                          <a:ea typeface="等线" panose="02010600030101010101" charset="-122"/>
                        </a:rPr>
                        <a:t>75.84%</a:t>
                      </a:r>
                      <a:endParaRPr lang="en-US" altLang="en-US" sz="1200" b="0">
                        <a:solidFill>
                          <a:srgbClr val="000000"/>
                        </a:solidFill>
                        <a:latin typeface="等线" panose="02010600030101010101" charset="-122"/>
                        <a:ea typeface="等线" panose="02010600030101010101"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189865" y="405130"/>
            <a:ext cx="4752340" cy="586105"/>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smtClean="0">
                <a:solidFill>
                  <a:schemeClr val="bg1"/>
                </a:solidFill>
                <a:latin typeface="微软雅黑" panose="020B0503020204020204" pitchFamily="34" charset="-122"/>
                <a:ea typeface="微软雅黑" panose="020B0503020204020204" pitchFamily="34" charset="-122"/>
              </a:rPr>
              <a:t>3.</a:t>
            </a:r>
            <a:r>
              <a:rPr lang="zh-CN" altLang="en-US" sz="2800" dirty="0" smtClean="0">
                <a:solidFill>
                  <a:schemeClr val="bg1"/>
                </a:solidFill>
                <a:latin typeface="微软雅黑" panose="020B0503020204020204" pitchFamily="34" charset="-122"/>
                <a:ea typeface="微软雅黑" panose="020B0503020204020204" pitchFamily="34" charset="-122"/>
              </a:rPr>
              <a:t>用户每日活跃分组</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9335135" y="1673860"/>
            <a:ext cx="2601595" cy="2531110"/>
            <a:chOff x="6052133" y="4156333"/>
            <a:chExt cx="2601772" cy="1216883"/>
          </a:xfrm>
        </p:grpSpPr>
        <p:sp>
          <p:nvSpPr>
            <p:cNvPr id="21" name="圆角矩形 20"/>
            <p:cNvSpPr/>
            <p:nvPr/>
          </p:nvSpPr>
          <p:spPr>
            <a:xfrm>
              <a:off x="6052133" y="4156333"/>
              <a:ext cx="2601772" cy="1216883"/>
            </a:xfrm>
            <a:prstGeom prst="roundRect">
              <a:avLst>
                <a:gd name="adj" fmla="val 50000"/>
              </a:avLst>
            </a:prstGeom>
            <a:noFill/>
            <a:ln w="12700">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lumMod val="6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6484006" y="4542476"/>
              <a:ext cx="1898056" cy="444501"/>
            </a:xfrm>
            <a:prstGeom prst="rect">
              <a:avLst/>
            </a:prstGeom>
            <a:noFill/>
          </p:spPr>
          <p:txBody>
            <a:bodyPr wrap="square" rtlCol="0">
              <a:spAutoFit/>
            </a:bodyPr>
            <a:lstStyle/>
            <a:p>
              <a:pPr algn="just">
                <a:lnSpc>
                  <a:spcPts val="1300"/>
                </a:lnSpc>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20.42%</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的每日活跃集合中为连续上月本月连续登录，这部分用户应该加以注意，活跃程度是高级价值用户。</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42840" y="5157470"/>
            <a:ext cx="6905625" cy="1216660"/>
            <a:chOff x="8514872" y="4156333"/>
            <a:chExt cx="2601772" cy="1216883"/>
          </a:xfrm>
        </p:grpSpPr>
        <p:sp>
          <p:nvSpPr>
            <p:cNvPr id="24" name="圆角矩形 23"/>
            <p:cNvSpPr/>
            <p:nvPr/>
          </p:nvSpPr>
          <p:spPr>
            <a:xfrm>
              <a:off x="8514872" y="4156333"/>
              <a:ext cx="2601772" cy="1216883"/>
            </a:xfrm>
            <a:prstGeom prst="roundRect">
              <a:avLst>
                <a:gd name="adj" fmla="val 50000"/>
              </a:avLst>
            </a:prstGeom>
            <a:noFill/>
            <a:ln w="12700">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8866491" y="4302179"/>
              <a:ext cx="1898056" cy="924729"/>
            </a:xfrm>
            <a:prstGeom prst="rect">
              <a:avLst/>
            </a:prstGeom>
            <a:noFill/>
          </p:spPr>
          <p:txBody>
            <a:bodyPr wrap="square" rtlCol="0">
              <a:spAutoFit/>
            </a:bodyPr>
            <a:lstStyle/>
            <a:p>
              <a:pPr algn="just">
                <a:lnSpc>
                  <a:spcPts val="1300"/>
                </a:lnSpc>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1.DAU(</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每日用户</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数据集和进行判断活跃用户的组成部分，其中</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75.25%</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的活跃用户都是由新用户组成，用户忠诚度与依赖度很低。</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ts val="1300"/>
                </a:lnSpc>
              </a:pP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ts val="1300"/>
                </a:lnSpc>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重复活跃的用户数不如</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，健康帮对用户的工具性极强，不能唤醒顾客主动登录健康帮。</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2" name="图片 1" descr="13"/>
          <p:cNvPicPr>
            <a:picLocks noChangeAspect="1"/>
          </p:cNvPicPr>
          <p:nvPr/>
        </p:nvPicPr>
        <p:blipFill>
          <a:blip r:embed="rId1"/>
          <a:stretch>
            <a:fillRect/>
          </a:stretch>
        </p:blipFill>
        <p:spPr>
          <a:xfrm>
            <a:off x="46355" y="1268730"/>
            <a:ext cx="4725670" cy="5235575"/>
          </a:xfrm>
          <a:prstGeom prst="rect">
            <a:avLst/>
          </a:prstGeom>
        </p:spPr>
      </p:pic>
      <p:pic>
        <p:nvPicPr>
          <p:cNvPr id="3" name="图片 2" descr="14"/>
          <p:cNvPicPr>
            <a:picLocks noChangeAspect="1"/>
          </p:cNvPicPr>
          <p:nvPr/>
        </p:nvPicPr>
        <p:blipFill>
          <a:blip r:embed="rId2"/>
          <a:srcRect t="15329" b="20608"/>
          <a:stretch>
            <a:fillRect/>
          </a:stretch>
        </p:blipFill>
        <p:spPr>
          <a:xfrm>
            <a:off x="5302885" y="1413510"/>
            <a:ext cx="4554220" cy="3051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53" presetClass="entr" presetSubtype="16" fill="hold" nodeType="withEffect">
                                  <p:stCondLst>
                                    <p:cond delay="1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nodeType="withEffect">
                                  <p:stCondLst>
                                    <p:cond delay="15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2"/>
          <p:cNvSpPr txBox="1"/>
          <p:nvPr/>
        </p:nvSpPr>
        <p:spPr>
          <a:xfrm>
            <a:off x="5551494" y="5205772"/>
            <a:ext cx="1656185" cy="311460"/>
          </a:xfrm>
          <a:prstGeom prst="rect">
            <a:avLst/>
          </a:prstGeom>
          <a:ln>
            <a:solidFill>
              <a:schemeClr val="bg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rPr>
              <a:t>汇报：张三</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 name="副标题 2"/>
          <p:cNvSpPr txBox="1"/>
          <p:nvPr/>
        </p:nvSpPr>
        <p:spPr>
          <a:xfrm>
            <a:off x="118165" y="404823"/>
            <a:ext cx="4752528"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smtClean="0">
                <a:solidFill>
                  <a:schemeClr val="bg1"/>
                </a:solidFill>
                <a:latin typeface="微软雅黑" panose="020B0503020204020204" pitchFamily="34" charset="-122"/>
                <a:ea typeface="微软雅黑" panose="020B0503020204020204" pitchFamily="34" charset="-122"/>
              </a:rPr>
              <a:t>4.</a:t>
            </a:r>
            <a:r>
              <a:rPr lang="zh-CN" altLang="en-US" sz="2800" dirty="0" smtClean="0">
                <a:solidFill>
                  <a:schemeClr val="bg1"/>
                </a:solidFill>
                <a:latin typeface="微软雅黑" panose="020B0503020204020204" pitchFamily="34" charset="-122"/>
                <a:ea typeface="微软雅黑" panose="020B0503020204020204" pitchFamily="34" charset="-122"/>
              </a:rPr>
              <a:t>用户留存分组详情</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7030720" y="2031365"/>
            <a:ext cx="4424045" cy="4282440"/>
          </a:xfrm>
          <a:prstGeom prst="rect">
            <a:avLst/>
          </a:prstGeom>
          <a:noFill/>
        </p:spPr>
        <p:txBody>
          <a:bodyPr wrap="square" rIns="144000" bIns="36000" numCol="1" spcCol="360000" rtlCol="0">
            <a:spAutoFit/>
          </a:bodyPr>
          <a:lstStyle/>
          <a:p>
            <a:r>
              <a:rPr lang="zh-CN" dirty="0" smtClean="0">
                <a:solidFill>
                  <a:srgbClr val="0070C0"/>
                </a:solidFill>
                <a:latin typeface="微软雅黑" panose="020B0503020204020204" pitchFamily="34" charset="-122"/>
                <a:ea typeface="微软雅黑" panose="020B0503020204020204" pitchFamily="34" charset="-122"/>
              </a:rPr>
              <a:t>用户留存对比</a:t>
            </a:r>
            <a:endParaRPr lang="zh-CN" dirty="0" smtClean="0">
              <a:solidFill>
                <a:srgbClr val="0070C0"/>
              </a:solidFill>
              <a:latin typeface="微软雅黑" panose="020B0503020204020204" pitchFamily="34" charset="-122"/>
              <a:ea typeface="微软雅黑" panose="020B0503020204020204" pitchFamily="34" charset="-122"/>
            </a:endParaRPr>
          </a:p>
          <a:p>
            <a:endParaRPr lang="zh-CN" altLang="en-US" sz="120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留存中次日留存代表用户第一天注册后第二天连续登录的用户留存数量，七日留存用户是指用户注册后七日内用户重复登录，包含了次日留存的数据，而单条件留存人数是不包括次日留存，同理十五日留存不包括七日留存。</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2.</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总留存人数逐渐上升，但是从七日留存开始后单条件用户增长是程下降趋势，代表用户在注册七日内，用户留存的可能性最大，而</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7</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日则为用户的黄金留存时间，如果超过</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7</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日还未登录用户，很可能就是流失用户。</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3.</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三十日用户留存也就代表用户在</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4</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月注册后并重复登录用户的总数量，总留存数量</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15703</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，新用户各个留存详情</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pPr algn="l"/>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次日留存</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     </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2%</a:t>
            </a:r>
            <a:endPar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pPr algn="l"/>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7</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日留存率</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   </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6%</a:t>
            </a:r>
            <a:endPar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pPr algn="l"/>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15</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日留存率</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 </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10%</a:t>
            </a:r>
            <a:endPar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a:p>
            <a:pPr algn="l"/>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30</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日留存率</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 </a:t>
            </a:r>
            <a:r>
              <a:rPr lang="zh-CN" altLang="en-US"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a:t>
            </a:r>
            <a:r>
              <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rPr>
              <a:t>12%</a:t>
            </a:r>
            <a:endParaRPr lang="en-US" altLang="zh-CN" sz="1200" b="1"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p:txBody>
      </p:sp>
      <p:pic>
        <p:nvPicPr>
          <p:cNvPr id="3" name="图片 2" descr="17"/>
          <p:cNvPicPr>
            <a:picLocks noChangeAspect="1"/>
          </p:cNvPicPr>
          <p:nvPr/>
        </p:nvPicPr>
        <p:blipFill>
          <a:blip r:embed="rId1"/>
          <a:stretch>
            <a:fillRect/>
          </a:stretch>
        </p:blipFill>
        <p:spPr>
          <a:xfrm>
            <a:off x="478155" y="1413510"/>
            <a:ext cx="5640705" cy="4846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118036" y="389583"/>
            <a:ext cx="4104456" cy="720080"/>
          </a:xfrm>
          <a:prstGeom prst="rect">
            <a:avLst/>
          </a:prstGeom>
          <a:ln>
            <a:noFill/>
          </a:ln>
        </p:spPr>
        <p:txBody>
          <a:bodyPr vert="horz" lIns="91440" tIns="45720" rIns="91440" bIns="45720" rtlCol="0"/>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5.</a:t>
            </a:r>
            <a:r>
              <a:rPr lang="zh-CN" altLang="en-US" sz="2800" dirty="0">
                <a:solidFill>
                  <a:schemeClr val="bg1"/>
                </a:solidFill>
                <a:latin typeface="微软雅黑" panose="020B0503020204020204" pitchFamily="34" charset="-122"/>
                <a:ea typeface="微软雅黑" panose="020B0503020204020204" pitchFamily="34" charset="-122"/>
              </a:rPr>
              <a:t>总结分析</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125575" y="3638952"/>
            <a:ext cx="4718290" cy="1150003"/>
            <a:chOff x="1064741" y="1736376"/>
            <a:chExt cx="4718290" cy="1150003"/>
          </a:xfrm>
        </p:grpSpPr>
        <p:sp>
          <p:nvSpPr>
            <p:cNvPr id="22" name="Oval 68"/>
            <p:cNvSpPr>
              <a:spLocks noChangeArrowheads="1"/>
            </p:cNvSpPr>
            <p:nvPr/>
          </p:nvSpPr>
          <p:spPr bwMode="auto">
            <a:xfrm flipH="1">
              <a:off x="1064741" y="1843186"/>
              <a:ext cx="752008" cy="750378"/>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23" name="Rectangle 2"/>
            <p:cNvSpPr/>
            <p:nvPr/>
          </p:nvSpPr>
          <p:spPr bwMode="auto">
            <a:xfrm>
              <a:off x="1200777" y="1833940"/>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id-ID"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1</a:t>
              </a:r>
              <a:endPar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24" name="组合 23"/>
            <p:cNvGrpSpPr/>
            <p:nvPr/>
          </p:nvGrpSpPr>
          <p:grpSpPr>
            <a:xfrm>
              <a:off x="1816749" y="1736376"/>
              <a:ext cx="3966282" cy="1150003"/>
              <a:chOff x="2697421" y="988328"/>
              <a:chExt cx="3966282" cy="1150003"/>
            </a:xfrm>
          </p:grpSpPr>
          <p:sp>
            <p:nvSpPr>
              <p:cNvPr id="25" name="TextBox 24"/>
              <p:cNvSpPr txBox="1"/>
              <p:nvPr/>
            </p:nvSpPr>
            <p:spPr>
              <a:xfrm>
                <a:off x="2779299" y="1383316"/>
                <a:ext cx="3884404" cy="755015"/>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在健康帮</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5-13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日的拉新中效果明显，整个月份的</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82%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的用户基数来自</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5-13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的新增用户，但是后面转化率留存率太低。</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2697421" y="988328"/>
                <a:ext cx="3035275" cy="488950"/>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用户新增效果</a:t>
                </a:r>
                <a:endParaRPr lang="en-US" altLang="zh-CN"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grpSp>
        <p:nvGrpSpPr>
          <p:cNvPr id="27" name="组合 26"/>
          <p:cNvGrpSpPr/>
          <p:nvPr/>
        </p:nvGrpSpPr>
        <p:grpSpPr>
          <a:xfrm>
            <a:off x="6345468" y="3639746"/>
            <a:ext cx="4718290" cy="928388"/>
            <a:chOff x="1064741" y="1736376"/>
            <a:chExt cx="4718290" cy="928388"/>
          </a:xfrm>
        </p:grpSpPr>
        <p:sp>
          <p:nvSpPr>
            <p:cNvPr id="28" name="Oval 68"/>
            <p:cNvSpPr>
              <a:spLocks noChangeArrowheads="1"/>
            </p:cNvSpPr>
            <p:nvPr/>
          </p:nvSpPr>
          <p:spPr bwMode="auto">
            <a:xfrm flipH="1">
              <a:off x="1064741" y="1843186"/>
              <a:ext cx="752008" cy="750378"/>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29" name="Rectangle 2"/>
            <p:cNvSpPr/>
            <p:nvPr/>
          </p:nvSpPr>
          <p:spPr bwMode="auto">
            <a:xfrm>
              <a:off x="1200777" y="1833940"/>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2</a:t>
              </a:r>
              <a:endPar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30" name="组合 29"/>
            <p:cNvGrpSpPr/>
            <p:nvPr/>
          </p:nvGrpSpPr>
          <p:grpSpPr>
            <a:xfrm>
              <a:off x="1816749" y="1736376"/>
              <a:ext cx="3966282" cy="928388"/>
              <a:chOff x="2697421" y="988328"/>
              <a:chExt cx="3966282" cy="928388"/>
            </a:xfrm>
          </p:grpSpPr>
          <p:sp>
            <p:nvSpPr>
              <p:cNvPr id="31" name="TextBox 30"/>
              <p:cNvSpPr txBox="1"/>
              <p:nvPr/>
            </p:nvSpPr>
            <p:spPr>
              <a:xfrm>
                <a:off x="2779299" y="1383316"/>
                <a:ext cx="3884404" cy="53340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Agency FB" panose="020B0503020202020204" pitchFamily="34" charset="0"/>
                  </a:rPr>
                  <a:t>在健康帮四月增长的总用户数中，</a:t>
                </a:r>
                <a:r>
                  <a:rPr lang="en-US" altLang="zh-CN" sz="1200" dirty="0">
                    <a:solidFill>
                      <a:schemeClr val="tx1">
                        <a:lumMod val="85000"/>
                        <a:lumOff val="15000"/>
                      </a:schemeClr>
                    </a:solidFill>
                    <a:latin typeface="Agency FB" panose="020B0503020202020204" pitchFamily="34" charset="0"/>
                  </a:rPr>
                  <a:t>80%</a:t>
                </a:r>
                <a:r>
                  <a:rPr lang="zh-CN" altLang="en-US" sz="1200" dirty="0">
                    <a:solidFill>
                      <a:schemeClr val="tx1">
                        <a:lumMod val="85000"/>
                        <a:lumOff val="15000"/>
                      </a:schemeClr>
                    </a:solidFill>
                    <a:latin typeface="Agency FB" panose="020B0503020202020204" pitchFamily="34" charset="0"/>
                  </a:rPr>
                  <a:t>数据是来自女性，而女性中的</a:t>
                </a:r>
                <a:r>
                  <a:rPr lang="en-US" altLang="zh-CN" sz="1200" dirty="0">
                    <a:solidFill>
                      <a:schemeClr val="tx1">
                        <a:lumMod val="85000"/>
                        <a:lumOff val="15000"/>
                      </a:schemeClr>
                    </a:solidFill>
                    <a:latin typeface="Agency FB" panose="020B0503020202020204" pitchFamily="34" charset="0"/>
                  </a:rPr>
                  <a:t>70%</a:t>
                </a:r>
                <a:r>
                  <a:rPr lang="zh-CN" altLang="en-US" sz="1200" dirty="0">
                    <a:solidFill>
                      <a:schemeClr val="tx1">
                        <a:lumMod val="85000"/>
                        <a:lumOff val="15000"/>
                      </a:schemeClr>
                    </a:solidFill>
                    <a:latin typeface="Agency FB" panose="020B0503020202020204" pitchFamily="34" charset="0"/>
                  </a:rPr>
                  <a:t>是</a:t>
                </a:r>
                <a:r>
                  <a:rPr lang="en-US" altLang="zh-CN" sz="1200" dirty="0">
                    <a:solidFill>
                      <a:schemeClr val="tx1">
                        <a:lumMod val="85000"/>
                        <a:lumOff val="15000"/>
                      </a:schemeClr>
                    </a:solidFill>
                    <a:latin typeface="Agency FB" panose="020B0503020202020204" pitchFamily="34" charset="0"/>
                  </a:rPr>
                  <a:t>40</a:t>
                </a:r>
                <a:r>
                  <a:rPr lang="zh-CN" altLang="en-US" sz="1200" dirty="0">
                    <a:solidFill>
                      <a:schemeClr val="tx1">
                        <a:lumMod val="85000"/>
                        <a:lumOff val="15000"/>
                      </a:schemeClr>
                    </a:solidFill>
                    <a:latin typeface="Agency FB" panose="020B0503020202020204" pitchFamily="34" charset="0"/>
                  </a:rPr>
                  <a:t>岁以上的中老年女性。</a:t>
                </a:r>
                <a:endParaRPr lang="zh-CN" altLang="en-US" sz="1200" dirty="0">
                  <a:solidFill>
                    <a:schemeClr val="tx1">
                      <a:lumMod val="85000"/>
                      <a:lumOff val="15000"/>
                    </a:schemeClr>
                  </a:solidFill>
                  <a:latin typeface="Agency FB" panose="020B0503020202020204" pitchFamily="34" charset="0"/>
                </a:endParaRPr>
              </a:p>
            </p:txBody>
          </p:sp>
          <p:sp>
            <p:nvSpPr>
              <p:cNvPr id="32" name="TextBox 31"/>
              <p:cNvSpPr txBox="1"/>
              <p:nvPr/>
            </p:nvSpPr>
            <p:spPr>
              <a:xfrm>
                <a:off x="2697421" y="988328"/>
                <a:ext cx="3035275" cy="488950"/>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用户组成特性</a:t>
                </a:r>
                <a:endParaRPr lang="zh-CN" altLang="en-US"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grpSp>
        <p:nvGrpSpPr>
          <p:cNvPr id="33" name="组合 32"/>
          <p:cNvGrpSpPr/>
          <p:nvPr/>
        </p:nvGrpSpPr>
        <p:grpSpPr>
          <a:xfrm>
            <a:off x="1126654" y="4868673"/>
            <a:ext cx="4718290" cy="1370983"/>
            <a:chOff x="1064741" y="1736376"/>
            <a:chExt cx="4718290" cy="1370983"/>
          </a:xfrm>
        </p:grpSpPr>
        <p:sp>
          <p:nvSpPr>
            <p:cNvPr id="34" name="Oval 68"/>
            <p:cNvSpPr>
              <a:spLocks noChangeArrowheads="1"/>
            </p:cNvSpPr>
            <p:nvPr/>
          </p:nvSpPr>
          <p:spPr bwMode="auto">
            <a:xfrm flipH="1">
              <a:off x="1064741" y="1843186"/>
              <a:ext cx="752008" cy="750378"/>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35" name="Rectangle 2"/>
            <p:cNvSpPr/>
            <p:nvPr/>
          </p:nvSpPr>
          <p:spPr bwMode="auto">
            <a:xfrm>
              <a:off x="1200777" y="1833940"/>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3</a:t>
              </a:r>
              <a:endPar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36" name="组合 35"/>
            <p:cNvGrpSpPr/>
            <p:nvPr/>
          </p:nvGrpSpPr>
          <p:grpSpPr>
            <a:xfrm>
              <a:off x="1816749" y="1736376"/>
              <a:ext cx="3966282" cy="1370983"/>
              <a:chOff x="2697421" y="988328"/>
              <a:chExt cx="3966282" cy="1370983"/>
            </a:xfrm>
          </p:grpSpPr>
          <p:sp>
            <p:nvSpPr>
              <p:cNvPr id="37" name="TextBox 36"/>
              <p:cNvSpPr txBox="1"/>
              <p:nvPr/>
            </p:nvSpPr>
            <p:spPr>
              <a:xfrm>
                <a:off x="2779299" y="1383316"/>
                <a:ext cx="3884404" cy="975995"/>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组成用户活跃的总人数中，</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70%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以上来自新用户的注册，虽然活跃人数很多，但是实际能创造价值的用户很少，扩大用户基数而不能唤醒与留存，新增用户几乎没有太大价值，用户唤醒与留存重要程度要大于拉新。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2697421" y="988328"/>
                <a:ext cx="3035275" cy="488950"/>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用户活跃详情</a:t>
                </a:r>
                <a:endParaRPr lang="en-US" altLang="zh-CN"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grpSp>
        <p:nvGrpSpPr>
          <p:cNvPr id="39" name="组合 38"/>
          <p:cNvGrpSpPr/>
          <p:nvPr/>
        </p:nvGrpSpPr>
        <p:grpSpPr>
          <a:xfrm>
            <a:off x="6346547" y="4869467"/>
            <a:ext cx="4718290" cy="928388"/>
            <a:chOff x="1064741" y="1736376"/>
            <a:chExt cx="4718290" cy="928388"/>
          </a:xfrm>
        </p:grpSpPr>
        <p:sp>
          <p:nvSpPr>
            <p:cNvPr id="40" name="Oval 68"/>
            <p:cNvSpPr>
              <a:spLocks noChangeArrowheads="1"/>
            </p:cNvSpPr>
            <p:nvPr/>
          </p:nvSpPr>
          <p:spPr bwMode="auto">
            <a:xfrm flipH="1">
              <a:off x="1064741" y="1843186"/>
              <a:ext cx="752008" cy="750378"/>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41" name="Rectangle 2"/>
            <p:cNvSpPr/>
            <p:nvPr/>
          </p:nvSpPr>
          <p:spPr bwMode="auto">
            <a:xfrm>
              <a:off x="1200777" y="1833940"/>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4</a:t>
              </a:r>
              <a:endParaRPr lang="en-US"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42" name="组合 41"/>
            <p:cNvGrpSpPr/>
            <p:nvPr/>
          </p:nvGrpSpPr>
          <p:grpSpPr>
            <a:xfrm>
              <a:off x="1816749" y="1736376"/>
              <a:ext cx="3966282" cy="928388"/>
              <a:chOff x="2697421" y="988328"/>
              <a:chExt cx="3966282" cy="928388"/>
            </a:xfrm>
          </p:grpSpPr>
          <p:sp>
            <p:nvSpPr>
              <p:cNvPr id="43" name="TextBox 42"/>
              <p:cNvSpPr txBox="1"/>
              <p:nvPr/>
            </p:nvSpPr>
            <p:spPr>
              <a:xfrm>
                <a:off x="2779299" y="1383316"/>
                <a:ext cx="3884404" cy="53340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用户留存与用户活跃的情况相差不多，也有着用户忠诚度低的情况，最终就会造成留存低的现状。</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2697421" y="988328"/>
                <a:ext cx="3035275" cy="488950"/>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用户留存详情</a:t>
                </a:r>
                <a:endParaRPr lang="en-US" altLang="zh-CN"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grpSp>
        <p:nvGrpSpPr>
          <p:cNvPr id="51" name="组合 50"/>
          <p:cNvGrpSpPr/>
          <p:nvPr/>
        </p:nvGrpSpPr>
        <p:grpSpPr>
          <a:xfrm>
            <a:off x="2926715" y="1557020"/>
            <a:ext cx="6192520" cy="1370977"/>
            <a:chOff x="1064741" y="1736376"/>
            <a:chExt cx="4718290" cy="1370998"/>
          </a:xfrm>
        </p:grpSpPr>
        <p:sp>
          <p:nvSpPr>
            <p:cNvPr id="52" name="Oval 68"/>
            <p:cNvSpPr>
              <a:spLocks noChangeArrowheads="1"/>
            </p:cNvSpPr>
            <p:nvPr/>
          </p:nvSpPr>
          <p:spPr bwMode="auto">
            <a:xfrm flipH="1">
              <a:off x="1064741" y="1843186"/>
              <a:ext cx="752008" cy="750378"/>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53" name="Rectangle 2"/>
            <p:cNvSpPr/>
            <p:nvPr/>
          </p:nvSpPr>
          <p:spPr bwMode="auto">
            <a:xfrm>
              <a:off x="1200777" y="1833940"/>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0</a:t>
              </a:r>
              <a:endPar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54" name="组合 53"/>
            <p:cNvGrpSpPr/>
            <p:nvPr/>
          </p:nvGrpSpPr>
          <p:grpSpPr>
            <a:xfrm>
              <a:off x="1816749" y="1736376"/>
              <a:ext cx="3966282" cy="1370998"/>
              <a:chOff x="2697421" y="988328"/>
              <a:chExt cx="3966282" cy="1370998"/>
            </a:xfrm>
          </p:grpSpPr>
          <p:sp>
            <p:nvSpPr>
              <p:cNvPr id="55" name="TextBox 54"/>
              <p:cNvSpPr txBox="1"/>
              <p:nvPr/>
            </p:nvSpPr>
            <p:spPr>
              <a:xfrm>
                <a:off x="2779299" y="1383316"/>
                <a:ext cx="3884404" cy="976010"/>
              </a:xfrm>
              <a:prstGeom prst="rect">
                <a:avLst/>
              </a:prstGeom>
              <a:noFill/>
            </p:spPr>
            <p:txBody>
              <a:bodyPr wrap="square" rtlCol="0">
                <a:spAutoFit/>
              </a:bodyPr>
              <a:lstStyle/>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四月用户新增数量效果明显，活动对于拉新有着很好的作用</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四月用户活跃、留存、升级效果逐渐递减，最后结果中，升级用户人数对比，并没有跟拉新效果形成正比。</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升级虽然跟上一个月度对比有着上涨的情况，但是上涨幅度一般</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TextBox 55"/>
              <p:cNvSpPr txBox="1"/>
              <p:nvPr/>
            </p:nvSpPr>
            <p:spPr>
              <a:xfrm>
                <a:off x="2697421" y="988328"/>
                <a:ext cx="3035275" cy="488958"/>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四月总结</a:t>
                </a:r>
                <a:endParaRPr lang="en-US" altLang="zh-CN"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118036" y="389583"/>
            <a:ext cx="4104456" cy="720080"/>
          </a:xfrm>
          <a:prstGeom prst="rect">
            <a:avLst/>
          </a:prstGeom>
          <a:ln>
            <a:noFill/>
          </a:ln>
        </p:spPr>
        <p:txBody>
          <a:bodyPr vert="horz" lIns="91440" tIns="45720" rIns="91440" bIns="45720" rtlCol="0"/>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sz="2800" dirty="0">
                <a:solidFill>
                  <a:schemeClr val="bg1"/>
                </a:solidFill>
                <a:latin typeface="微软雅黑" panose="020B0503020204020204" pitchFamily="34" charset="-122"/>
                <a:ea typeface="微软雅黑" panose="020B0503020204020204" pitchFamily="34" charset="-122"/>
              </a:rPr>
              <a:t>母亲节数据总结</a:t>
            </a:r>
            <a:endParaRPr lang="zh-CN" sz="28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262255" y="2709545"/>
            <a:ext cx="4970620" cy="2060574"/>
            <a:chOff x="1064741" y="1736376"/>
            <a:chExt cx="3787283" cy="2060606"/>
          </a:xfrm>
        </p:grpSpPr>
        <p:sp>
          <p:nvSpPr>
            <p:cNvPr id="52" name="Oval 68"/>
            <p:cNvSpPr>
              <a:spLocks noChangeArrowheads="1"/>
            </p:cNvSpPr>
            <p:nvPr/>
          </p:nvSpPr>
          <p:spPr bwMode="auto">
            <a:xfrm flipH="1">
              <a:off x="1064741" y="1843058"/>
              <a:ext cx="564143" cy="750581"/>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53" name="Rectangle 2"/>
            <p:cNvSpPr/>
            <p:nvPr/>
          </p:nvSpPr>
          <p:spPr bwMode="auto">
            <a:xfrm>
              <a:off x="1106914" y="1880296"/>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1</a:t>
              </a:r>
              <a:endPar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54" name="组合 53"/>
            <p:cNvGrpSpPr/>
            <p:nvPr/>
          </p:nvGrpSpPr>
          <p:grpSpPr>
            <a:xfrm>
              <a:off x="1816749" y="1736376"/>
              <a:ext cx="3035275" cy="2060606"/>
              <a:chOff x="2697421" y="988328"/>
              <a:chExt cx="3035275" cy="2060606"/>
            </a:xfrm>
          </p:grpSpPr>
          <p:sp>
            <p:nvSpPr>
              <p:cNvPr id="55" name="TextBox 54"/>
              <p:cNvSpPr txBox="1"/>
              <p:nvPr/>
            </p:nvSpPr>
            <p:spPr>
              <a:xfrm>
                <a:off x="2768060" y="1409339"/>
                <a:ext cx="1466482" cy="1639595"/>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5.02——5.05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的时间里，用户访问活动界面的总次数</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149115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次，访问用户数</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35163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人。平均每日点击访问</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次，几乎保持每位用户活动期间每天都会进行访问浏览</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TextBox 55"/>
              <p:cNvSpPr txBox="1"/>
              <p:nvPr/>
            </p:nvSpPr>
            <p:spPr>
              <a:xfrm>
                <a:off x="2697421" y="988328"/>
                <a:ext cx="3035275" cy="488957"/>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活动访问详情</a:t>
                </a:r>
                <a:endParaRPr lang="zh-CN" altLang="en-US" sz="2000" dirty="0">
                  <a:solidFill>
                    <a:srgbClr val="0070C0"/>
                  </a:solidFill>
                  <a:latin typeface="微软雅黑" panose="020B0503020204020204" pitchFamily="34" charset="-122"/>
                  <a:ea typeface="微软雅黑" panose="020B0503020204020204" pitchFamily="34" charset="-122"/>
                  <a:cs typeface="Lato Regular"/>
                </a:endParaRPr>
              </a:p>
            </p:txBody>
          </p:sp>
        </p:grpSp>
      </p:grpSp>
      <p:pic>
        <p:nvPicPr>
          <p:cNvPr id="2" name="图片 1" descr="1"/>
          <p:cNvPicPr>
            <a:picLocks noChangeAspect="1"/>
          </p:cNvPicPr>
          <p:nvPr/>
        </p:nvPicPr>
        <p:blipFill>
          <a:blip r:embed="rId1"/>
          <a:stretch>
            <a:fillRect/>
          </a:stretch>
        </p:blipFill>
        <p:spPr>
          <a:xfrm>
            <a:off x="4305935" y="1845310"/>
            <a:ext cx="7380605" cy="4190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118036" y="389583"/>
            <a:ext cx="4104456" cy="720080"/>
          </a:xfrm>
          <a:prstGeom prst="rect">
            <a:avLst/>
          </a:prstGeom>
          <a:ln>
            <a:noFill/>
          </a:ln>
        </p:spPr>
        <p:txBody>
          <a:bodyPr vert="horz" lIns="91440" tIns="45720" rIns="91440" bIns="45720" rtlCol="0"/>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sz="2800" dirty="0">
                <a:solidFill>
                  <a:schemeClr val="bg1"/>
                </a:solidFill>
                <a:latin typeface="微软雅黑" panose="020B0503020204020204" pitchFamily="34" charset="-122"/>
                <a:ea typeface="微软雅黑" panose="020B0503020204020204" pitchFamily="34" charset="-122"/>
              </a:rPr>
              <a:t>母亲节数据总结</a:t>
            </a:r>
            <a:endParaRPr lang="zh-CN" sz="28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78155" y="1413510"/>
            <a:ext cx="6453053" cy="1487804"/>
            <a:chOff x="1064741" y="1736376"/>
            <a:chExt cx="4916799" cy="1487827"/>
          </a:xfrm>
        </p:grpSpPr>
        <p:sp>
          <p:nvSpPr>
            <p:cNvPr id="52" name="Oval 68"/>
            <p:cNvSpPr>
              <a:spLocks noChangeArrowheads="1"/>
            </p:cNvSpPr>
            <p:nvPr/>
          </p:nvSpPr>
          <p:spPr bwMode="auto">
            <a:xfrm flipH="1">
              <a:off x="1064741" y="1843058"/>
              <a:ext cx="564143" cy="750581"/>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53" name="Rectangle 2"/>
            <p:cNvSpPr/>
            <p:nvPr/>
          </p:nvSpPr>
          <p:spPr bwMode="auto">
            <a:xfrm>
              <a:off x="1106914" y="1880296"/>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2</a:t>
              </a:r>
              <a:endPar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54" name="组合 53"/>
            <p:cNvGrpSpPr/>
            <p:nvPr/>
          </p:nvGrpSpPr>
          <p:grpSpPr>
            <a:xfrm>
              <a:off x="1816749" y="1736376"/>
              <a:ext cx="4164791" cy="1487827"/>
              <a:chOff x="2697421" y="988328"/>
              <a:chExt cx="4164791" cy="1487827"/>
            </a:xfrm>
          </p:grpSpPr>
          <p:sp>
            <p:nvSpPr>
              <p:cNvPr id="55" name="TextBox 54"/>
              <p:cNvSpPr txBox="1"/>
              <p:nvPr/>
            </p:nvSpPr>
            <p:spPr>
              <a:xfrm>
                <a:off x="2768060" y="1409339"/>
                <a:ext cx="4094152" cy="533408"/>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5.02——5.05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日总活跃次数中，其中有</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102570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次是经过扫码进入活动，</a:t>
                </a: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扫码进入次数占总访问次数的</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68%</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。用户扫码率较高。</a:t>
                </a:r>
                <a:endPar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TextBox 55"/>
              <p:cNvSpPr txBox="1"/>
              <p:nvPr/>
            </p:nvSpPr>
            <p:spPr>
              <a:xfrm>
                <a:off x="2697421" y="988328"/>
                <a:ext cx="1536637" cy="488957"/>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活动分享详情</a:t>
                </a:r>
                <a:endParaRPr lang="zh-CN" altLang="en-US" sz="2000" dirty="0">
                  <a:solidFill>
                    <a:srgbClr val="0070C0"/>
                  </a:solidFill>
                  <a:latin typeface="微软雅黑" panose="020B0503020204020204" pitchFamily="34" charset="-122"/>
                  <a:ea typeface="微软雅黑" panose="020B0503020204020204" pitchFamily="34" charset="-122"/>
                  <a:cs typeface="Lato Regular"/>
                </a:endParaRPr>
              </a:p>
            </p:txBody>
          </p:sp>
          <p:sp>
            <p:nvSpPr>
              <p:cNvPr id="6" name="TextBox 54"/>
              <p:cNvSpPr txBox="1"/>
              <p:nvPr/>
            </p:nvSpPr>
            <p:spPr>
              <a:xfrm>
                <a:off x="2768544" y="1942747"/>
                <a:ext cx="3937875" cy="533408"/>
              </a:xfrm>
              <a:prstGeom prst="rect">
                <a:avLst/>
              </a:prstGeom>
              <a:noFill/>
            </p:spPr>
            <p:txBody>
              <a:bodyPr wrap="square" rtlCol="0">
                <a:spAutoFit/>
              </a:bodyPr>
              <a:p>
                <a:pPr>
                  <a:lnSpc>
                    <a:spcPct val="120000"/>
                  </a:lnSpc>
                </a:pP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用户保存生成二维码海报总人数</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2615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，平均每个二维码在</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5.02-5.05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期间被扫描访问</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40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次，二维码访问次数前三分别是</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3092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1588</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164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pic>
        <p:nvPicPr>
          <p:cNvPr id="10" name="图片 9" descr="23"/>
          <p:cNvPicPr>
            <a:picLocks noChangeAspect="1"/>
          </p:cNvPicPr>
          <p:nvPr/>
        </p:nvPicPr>
        <p:blipFill>
          <a:blip r:embed="rId1"/>
          <a:stretch>
            <a:fillRect/>
          </a:stretch>
        </p:blipFill>
        <p:spPr>
          <a:xfrm>
            <a:off x="5158740" y="1520190"/>
            <a:ext cx="8434705" cy="4789170"/>
          </a:xfrm>
          <a:prstGeom prst="rect">
            <a:avLst/>
          </a:prstGeom>
        </p:spPr>
      </p:pic>
      <p:pic>
        <p:nvPicPr>
          <p:cNvPr id="12" name="图片 11" descr="4545654"/>
          <p:cNvPicPr>
            <a:picLocks noChangeAspect="1"/>
          </p:cNvPicPr>
          <p:nvPr/>
        </p:nvPicPr>
        <p:blipFill>
          <a:blip r:embed="rId2"/>
          <a:stretch>
            <a:fillRect/>
          </a:stretch>
        </p:blipFill>
        <p:spPr>
          <a:xfrm>
            <a:off x="1464945" y="3213735"/>
            <a:ext cx="5410835" cy="3330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118036" y="389583"/>
            <a:ext cx="4104456" cy="720080"/>
          </a:xfrm>
          <a:prstGeom prst="rect">
            <a:avLst/>
          </a:prstGeom>
          <a:ln>
            <a:noFill/>
          </a:ln>
        </p:spPr>
        <p:txBody>
          <a:bodyPr vert="horz" lIns="91440" tIns="45720" rIns="91440" bIns="45720" rtlCol="0"/>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sz="2800" dirty="0">
                <a:solidFill>
                  <a:schemeClr val="bg1"/>
                </a:solidFill>
                <a:latin typeface="微软雅黑" panose="020B0503020204020204" pitchFamily="34" charset="-122"/>
                <a:ea typeface="微软雅黑" panose="020B0503020204020204" pitchFamily="34" charset="-122"/>
              </a:rPr>
              <a:t>母亲节数据总结</a:t>
            </a:r>
            <a:endParaRPr lang="zh-CN" sz="28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657860" y="2205355"/>
            <a:ext cx="3025322" cy="3729990"/>
            <a:chOff x="1064741" y="1736376"/>
            <a:chExt cx="2305095" cy="3730046"/>
          </a:xfrm>
        </p:grpSpPr>
        <p:sp>
          <p:nvSpPr>
            <p:cNvPr id="52" name="Oval 68"/>
            <p:cNvSpPr>
              <a:spLocks noChangeArrowheads="1"/>
            </p:cNvSpPr>
            <p:nvPr/>
          </p:nvSpPr>
          <p:spPr bwMode="auto">
            <a:xfrm flipH="1">
              <a:off x="1064741" y="1843058"/>
              <a:ext cx="564143" cy="750581"/>
            </a:xfrm>
            <a:prstGeom prst="ellipse">
              <a:avLst/>
            </a:prstGeom>
            <a:solidFill>
              <a:srgbClr val="0070C0"/>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00">
                <a:solidFill>
                  <a:prstClr val="black"/>
                </a:solidFill>
                <a:latin typeface="微软雅黑" panose="020B0503020204020204" pitchFamily="34" charset="-122"/>
                <a:ea typeface="微软雅黑" panose="020B0503020204020204" pitchFamily="34" charset="-122"/>
              </a:endParaRPr>
            </a:p>
          </p:txBody>
        </p:sp>
        <p:sp>
          <p:nvSpPr>
            <p:cNvPr id="53" name="Rectangle 2"/>
            <p:cNvSpPr/>
            <p:nvPr/>
          </p:nvSpPr>
          <p:spPr bwMode="auto">
            <a:xfrm>
              <a:off x="1106914" y="1880296"/>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rPr>
                <a:t>3</a:t>
              </a:r>
              <a:endParaRPr lang="en-US" altLang="zh-CN" sz="4400" dirty="0">
                <a:solidFill>
                  <a:prstClr val="white"/>
                </a:solidFill>
                <a:latin typeface="微软雅黑" panose="020B0503020204020204" pitchFamily="34" charset="-122"/>
                <a:ea typeface="微软雅黑" panose="020B0503020204020204" pitchFamily="34" charset="-122"/>
                <a:cs typeface="Lato" panose="020F0502020204030203" pitchFamily="34" charset="0"/>
                <a:sym typeface="Lato Bold" charset="0"/>
              </a:endParaRPr>
            </a:p>
          </p:txBody>
        </p:sp>
        <p:grpSp>
          <p:nvGrpSpPr>
            <p:cNvPr id="54" name="组合 53"/>
            <p:cNvGrpSpPr/>
            <p:nvPr/>
          </p:nvGrpSpPr>
          <p:grpSpPr>
            <a:xfrm>
              <a:off x="1816749" y="1736376"/>
              <a:ext cx="1553087" cy="3730046"/>
              <a:chOff x="2697421" y="988328"/>
              <a:chExt cx="1553087" cy="3730046"/>
            </a:xfrm>
          </p:grpSpPr>
          <p:sp>
            <p:nvSpPr>
              <p:cNvPr id="55" name="TextBox 54"/>
              <p:cNvSpPr txBox="1"/>
              <p:nvPr/>
            </p:nvSpPr>
            <p:spPr>
              <a:xfrm>
                <a:off x="2768060" y="1409339"/>
                <a:ext cx="1466482" cy="976010"/>
              </a:xfrm>
              <a:prstGeom prst="rect">
                <a:avLst/>
              </a:prstGeom>
              <a:noFill/>
            </p:spPr>
            <p:txBody>
              <a:bodyPr wrap="square" rtlCol="0">
                <a:spAutoFit/>
              </a:bodyPr>
              <a:lstStyle/>
              <a:p>
                <a:pPr>
                  <a:lnSpc>
                    <a:spcPct val="120000"/>
                  </a:lnSpc>
                </a:pP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用户在活动期间，</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日总用户增长</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9885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人，平均每日增加</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1977</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人，总升级人数</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1694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人。</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TextBox 55"/>
              <p:cNvSpPr txBox="1"/>
              <p:nvPr/>
            </p:nvSpPr>
            <p:spPr>
              <a:xfrm>
                <a:off x="2697421" y="988328"/>
                <a:ext cx="1536637" cy="488957"/>
              </a:xfrm>
              <a:prstGeom prst="rect">
                <a:avLst/>
              </a:prstGeom>
              <a:noFill/>
            </p:spPr>
            <p:txBody>
              <a:bodyPr wrap="square" lIns="182843" tIns="91422" rIns="182843" bIns="91422" rtlCol="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Lato Regular"/>
                  </a:rPr>
                  <a:t>活动结果详情</a:t>
                </a:r>
                <a:endParaRPr lang="zh-CN" altLang="en-US" sz="2000" dirty="0">
                  <a:solidFill>
                    <a:srgbClr val="0070C0"/>
                  </a:solidFill>
                  <a:latin typeface="微软雅黑" panose="020B0503020204020204" pitchFamily="34" charset="-122"/>
                  <a:ea typeface="微软雅黑" panose="020B0503020204020204" pitchFamily="34" charset="-122"/>
                  <a:cs typeface="Lato Regular"/>
                </a:endParaRPr>
              </a:p>
            </p:txBody>
          </p:sp>
          <p:sp>
            <p:nvSpPr>
              <p:cNvPr id="6" name="TextBox 54"/>
              <p:cNvSpPr txBox="1"/>
              <p:nvPr/>
            </p:nvSpPr>
            <p:spPr>
              <a:xfrm>
                <a:off x="2784026" y="2857161"/>
                <a:ext cx="1466482" cy="1861213"/>
              </a:xfrm>
              <a:prstGeom prst="rect">
                <a:avLst/>
              </a:prstGeom>
              <a:noFill/>
            </p:spPr>
            <p:txBody>
              <a:bodyPr wrap="square" rtlCol="0">
                <a:spAutoFit/>
              </a:bodyPr>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母亲节与四月份进行对比，四月平均每日新增人数</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4311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，母亲节新增人数占四月份平均每日</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45%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母亲节活动升级人数占四月份总升级人数的</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23%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。母亲节活动平均每日升级增加对比四月上涨</a:t>
                </a:r>
                <a:r>
                  <a:rPr lang="en-US" altLang="zh-CN"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66%</a:t>
                </a:r>
                <a:endParaRPr lang="zh-CN" altLang="en-US"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pic>
        <p:nvPicPr>
          <p:cNvPr id="10" name="图片 9" descr="下载"/>
          <p:cNvPicPr>
            <a:picLocks noChangeAspect="1"/>
          </p:cNvPicPr>
          <p:nvPr/>
        </p:nvPicPr>
        <p:blipFill>
          <a:blip r:embed="rId1"/>
          <a:stretch>
            <a:fillRect/>
          </a:stretch>
        </p:blipFill>
        <p:spPr>
          <a:xfrm>
            <a:off x="4510405" y="1845310"/>
            <a:ext cx="7106285" cy="4374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30910" y="-3987030"/>
            <a:ext cx="14401600"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5"/>
          <p:cNvSpPr/>
          <p:nvPr/>
        </p:nvSpPr>
        <p:spPr bwMode="auto">
          <a:xfrm rot="1801673">
            <a:off x="4674126" y="671782"/>
            <a:ext cx="2704420" cy="24797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ln>
          <a:effectLst>
            <a:outerShdw blurRad="3810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126" name="Freeform 5"/>
          <p:cNvSpPr/>
          <p:nvPr/>
        </p:nvSpPr>
        <p:spPr bwMode="auto">
          <a:xfrm rot="1801673">
            <a:off x="4772035" y="781227"/>
            <a:ext cx="2507547" cy="22608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0192D5"/>
            </a:solid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127" name="TextBox 126"/>
          <p:cNvSpPr txBox="1"/>
          <p:nvPr/>
        </p:nvSpPr>
        <p:spPr>
          <a:xfrm>
            <a:off x="5524159" y="1436781"/>
            <a:ext cx="1003300" cy="583565"/>
          </a:xfrm>
          <a:prstGeom prst="rect">
            <a:avLst/>
          </a:prstGeom>
          <a:noFill/>
        </p:spPr>
        <p:txBody>
          <a:bodyPr wrap="none" rtlCol="0">
            <a:spAutoFit/>
          </a:bodyPr>
          <a:lstStyle/>
          <a:p>
            <a:pPr algn="ctr"/>
            <a:r>
              <a:rPr lang="en-US" altLang="zh-CN" sz="3200" b="1"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2022</a:t>
            </a:r>
            <a:endParaRPr lang="zh-CN" altLang="en-US" sz="32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endParaRPr>
          </a:p>
        </p:txBody>
      </p:sp>
      <p:sp>
        <p:nvSpPr>
          <p:cNvPr id="128" name="TextBox 127"/>
          <p:cNvSpPr txBox="1"/>
          <p:nvPr/>
        </p:nvSpPr>
        <p:spPr>
          <a:xfrm>
            <a:off x="5134268" y="1924288"/>
            <a:ext cx="1783080" cy="737235"/>
          </a:xfrm>
          <a:prstGeom prst="rect">
            <a:avLst/>
          </a:prstGeom>
          <a:noFill/>
        </p:spPr>
        <p:txBody>
          <a:bodyPr wrap="none" rtlCol="0">
            <a:spAutoFit/>
          </a:bodyPr>
          <a:lstStyle/>
          <a:p>
            <a:pPr algn="ctr"/>
            <a:r>
              <a:rPr lang="zh-CN" altLang="en-US"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健康帮四月</a:t>
            </a:r>
            <a:endParaRPr lang="zh-CN" altLang="en-US"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endParaRPr>
          </a:p>
          <a:p>
            <a:pPr algn="ctr"/>
            <a:r>
              <a:rPr lang="zh-CN" altLang="en-US"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rPr>
              <a:t>数据分析报告</a:t>
            </a:r>
            <a:endParaRPr lang="zh-CN" altLang="en-US"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微软雅黑" panose="020B0503020204020204" pitchFamily="34" charset="-122"/>
            </a:endParaRPr>
          </a:p>
        </p:txBody>
      </p:sp>
      <p:sp>
        <p:nvSpPr>
          <p:cNvPr id="129" name="标题 1"/>
          <p:cNvSpPr txBox="1"/>
          <p:nvPr/>
        </p:nvSpPr>
        <p:spPr>
          <a:xfrm>
            <a:off x="910630" y="3500302"/>
            <a:ext cx="10361851"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0" name="副标题 2"/>
          <p:cNvSpPr txBox="1"/>
          <p:nvPr/>
        </p:nvSpPr>
        <p:spPr>
          <a:xfrm>
            <a:off x="1846734" y="4366828"/>
            <a:ext cx="8533289" cy="38346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2" name="TextBox 131"/>
          <p:cNvSpPr txBox="1"/>
          <p:nvPr/>
        </p:nvSpPr>
        <p:spPr>
          <a:xfrm>
            <a:off x="4342616" y="3617942"/>
            <a:ext cx="3595072" cy="2123658"/>
          </a:xfrm>
          <a:prstGeom prst="rect">
            <a:avLst/>
          </a:prstGeom>
          <a:noFill/>
          <a:effectLst/>
        </p:spPr>
        <p:txBody>
          <a:bodyPr wrap="square" rtlCol="0">
            <a:spAutoFit/>
          </a:bodyPr>
          <a:lstStyle/>
          <a:p>
            <a:pPr algn="ctr"/>
            <a:r>
              <a:rPr lang="zh-CN" altLang="en-US" sz="6600" dirty="0" smtClean="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汇报完毕谢谢观看</a:t>
            </a:r>
            <a:endParaRPr lang="zh-CN" altLang="en-US" sz="6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pic>
        <p:nvPicPr>
          <p:cNvPr id="29" name="图片 28" descr="E:\健康帮\广场舞ppt设计\图片\02.png02"/>
          <p:cNvPicPr preferRelativeResize="0">
            <a:picLocks noChangeAspect="1"/>
          </p:cNvPicPr>
          <p:nvPr/>
        </p:nvPicPr>
        <p:blipFill>
          <a:blip r:embed="rId1"/>
          <a:srcRect/>
          <a:stretch>
            <a:fillRect/>
          </a:stretch>
        </p:blipFill>
        <p:spPr>
          <a:xfrm>
            <a:off x="3589020" y="-27305"/>
            <a:ext cx="4872990" cy="38912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25"/>
                                        </p:tgtEl>
                                        <p:attrNameLst>
                                          <p:attrName>style.visibility</p:attrName>
                                        </p:attrNameLst>
                                      </p:cBhvr>
                                      <p:to>
                                        <p:strVal val="visible"/>
                                      </p:to>
                                    </p:set>
                                    <p:animEffect transition="in" filter="wipe(down)">
                                      <p:cBhvr>
                                        <p:cTn id="7" dur="1000"/>
                                        <p:tgtEl>
                                          <p:spTgt spid="125"/>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126"/>
                                        </p:tgtEl>
                                        <p:attrNameLst>
                                          <p:attrName>style.visibility</p:attrName>
                                        </p:attrNameLst>
                                      </p:cBhvr>
                                      <p:to>
                                        <p:strVal val="visible"/>
                                      </p:to>
                                    </p:set>
                                    <p:animEffect transition="in" filter="wipe(up)">
                                      <p:cBhvr>
                                        <p:cTn id="10" dur="1000"/>
                                        <p:tgtEl>
                                          <p:spTgt spid="126"/>
                                        </p:tgtEl>
                                      </p:cBhvr>
                                    </p:animEffect>
                                  </p:childTnLst>
                                </p:cTn>
                              </p:par>
                            </p:childTnLst>
                          </p:cTn>
                        </p:par>
                        <p:par>
                          <p:cTn id="11" fill="hold">
                            <p:stCondLst>
                              <p:cond delay="1750"/>
                            </p:stCondLst>
                            <p:childTnLst>
                              <p:par>
                                <p:cTn id="12" presetID="10" presetClass="entr" presetSubtype="0" fill="hold" grpId="0"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fade">
                                      <p:cBhvr>
                                        <p:cTn id="14" dur="500"/>
                                        <p:tgtEl>
                                          <p:spTgt spid="127"/>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par>
                          <p:cTn id="19" fill="hold">
                            <p:stCondLst>
                              <p:cond delay="2750"/>
                            </p:stCondLst>
                            <p:childTnLst>
                              <p:par>
                                <p:cTn id="20" presetID="42" presetClass="entr" presetSubtype="0" fill="hold" grpId="0" nodeType="afterEffect" nodePh="1">
                                  <p:stCondLst>
                                    <p:cond delay="0"/>
                                  </p:stCondLst>
                                  <p:endCondLst>
                                    <p:cond evt="begin" delay="0">
                                      <p:tn val="20"/>
                                    </p:cond>
                                  </p:end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1000"/>
                                        <p:tgtEl>
                                          <p:spTgt spid="129"/>
                                        </p:tgtEl>
                                      </p:cBhvr>
                                    </p:animEffect>
                                    <p:anim calcmode="lin" valueType="num">
                                      <p:cBhvr>
                                        <p:cTn id="23" dur="1000" fill="hold"/>
                                        <p:tgtEl>
                                          <p:spTgt spid="129"/>
                                        </p:tgtEl>
                                        <p:attrNameLst>
                                          <p:attrName>ppt_x</p:attrName>
                                        </p:attrNameLst>
                                      </p:cBhvr>
                                      <p:tavLst>
                                        <p:tav tm="0">
                                          <p:val>
                                            <p:strVal val="#ppt_x"/>
                                          </p:val>
                                        </p:tav>
                                        <p:tav tm="100000">
                                          <p:val>
                                            <p:strVal val="#ppt_x"/>
                                          </p:val>
                                        </p:tav>
                                      </p:tavLst>
                                    </p:anim>
                                    <p:anim calcmode="lin" valueType="num">
                                      <p:cBhvr>
                                        <p:cTn id="24" dur="1000" fill="hold"/>
                                        <p:tgtEl>
                                          <p:spTgt spid="129"/>
                                        </p:tgtEl>
                                        <p:attrNameLst>
                                          <p:attrName>ppt_y</p:attrName>
                                        </p:attrNameLst>
                                      </p:cBhvr>
                                      <p:tavLst>
                                        <p:tav tm="0">
                                          <p:val>
                                            <p:strVal val="#ppt_y+.1"/>
                                          </p:val>
                                        </p:tav>
                                        <p:tav tm="100000">
                                          <p:val>
                                            <p:strVal val="#ppt_y"/>
                                          </p:val>
                                        </p:tav>
                                      </p:tavLst>
                                    </p:anim>
                                  </p:childTnLst>
                                </p:cTn>
                              </p:par>
                            </p:childTnLst>
                          </p:cTn>
                        </p:par>
                        <p:par>
                          <p:cTn id="25" fill="hold">
                            <p:stCondLst>
                              <p:cond delay="375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30">
                                            <p:txEl>
                                              <p:pRg st="0" end="0"/>
                                            </p:txEl>
                                          </p:spTgt>
                                        </p:tgtEl>
                                        <p:attrNameLst>
                                          <p:attrName>style.visibility</p:attrName>
                                        </p:attrNameLst>
                                      </p:cBhvr>
                                      <p:to>
                                        <p:strVal val="visible"/>
                                      </p:to>
                                    </p:set>
                                    <p:animEffect transition="in" filter="fade">
                                      <p:cBhvr>
                                        <p:cTn id="28" dur="500"/>
                                        <p:tgtEl>
                                          <p:spTgt spid="130">
                                            <p:txEl>
                                              <p:pRg st="0" end="0"/>
                                            </p:txEl>
                                          </p:spTgt>
                                        </p:tgtEl>
                                      </p:cBhvr>
                                    </p:animEffect>
                                  </p:childTnLst>
                                </p:cTn>
                              </p:par>
                            </p:childTnLst>
                          </p:cTn>
                        </p:par>
                        <p:par>
                          <p:cTn id="29" fill="hold">
                            <p:stCondLst>
                              <p:cond delay="4250"/>
                            </p:stCondLst>
                            <p:childTnLst>
                              <p:par>
                                <p:cTn id="30" presetID="10" presetClass="entr" presetSubtype="0" fill="hold" grpId="0" nodeType="after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fade">
                                      <p:cBhvr>
                                        <p:cTn id="3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p:bldP spid="128" grpId="0"/>
      <p:bldP spid="129" grpId="0"/>
      <p:bldP spid="130" grpId="0" build="p"/>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718942" y="-3962541"/>
            <a:ext cx="14401600"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373646" y="-3602501"/>
            <a:ext cx="13753528" cy="111612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a:t>
            </a:r>
            <a:endParaRPr lang="zh-CN" altLang="en-US" dirty="0"/>
          </a:p>
        </p:txBody>
      </p:sp>
      <p:sp>
        <p:nvSpPr>
          <p:cNvPr id="47" name="副标题 2"/>
          <p:cNvSpPr txBox="1"/>
          <p:nvPr/>
        </p:nvSpPr>
        <p:spPr>
          <a:xfrm>
            <a:off x="5267907" y="5950074"/>
            <a:ext cx="1656185" cy="671500"/>
          </a:xfrm>
          <a:prstGeom prst="rect">
            <a:avLst/>
          </a:prstGeom>
          <a:ln>
            <a:solidFill>
              <a:schemeClr val="bg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rPr>
              <a:t>汇报：张三</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8" name="副标题 2"/>
          <p:cNvSpPr txBox="1"/>
          <p:nvPr/>
        </p:nvSpPr>
        <p:spPr>
          <a:xfrm>
            <a:off x="334565" y="261442"/>
            <a:ext cx="2592289" cy="2431876"/>
          </a:xfrm>
          <a:prstGeom prst="rect">
            <a:avLst/>
          </a:prstGeom>
          <a:ln>
            <a:solidFill>
              <a:schemeClr val="bg1"/>
            </a:solidFill>
          </a:ln>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9600" b="1" dirty="0">
                <a:solidFill>
                  <a:srgbClr val="0070C0"/>
                </a:solidFill>
                <a:latin typeface="微软雅黑" panose="020B0503020204020204" pitchFamily="34" charset="-122"/>
                <a:ea typeface="微软雅黑" panose="020B0503020204020204" pitchFamily="34" charset="-122"/>
              </a:rPr>
              <a:t>目录</a:t>
            </a:r>
            <a:endParaRPr lang="zh-CN" altLang="en-US" sz="9600" b="1" dirty="0">
              <a:solidFill>
                <a:srgbClr val="0070C0"/>
              </a:solidFill>
              <a:latin typeface="微软雅黑" panose="020B0503020204020204" pitchFamily="34" charset="-122"/>
              <a:ea typeface="微软雅黑" panose="020B0503020204020204" pitchFamily="34" charset="-122"/>
            </a:endParaRPr>
          </a:p>
        </p:txBody>
      </p:sp>
      <p:sp>
        <p:nvSpPr>
          <p:cNvPr id="49" name="圆角矩形 48"/>
          <p:cNvSpPr/>
          <p:nvPr/>
        </p:nvSpPr>
        <p:spPr>
          <a:xfrm>
            <a:off x="3582838" y="2405286"/>
            <a:ext cx="4465289" cy="576064"/>
          </a:xfrm>
          <a:prstGeom prst="roundRect">
            <a:avLst>
              <a:gd name="adj" fmla="val 50000"/>
            </a:avLst>
          </a:prstGeom>
          <a:noFill/>
          <a:ln w="9525">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6887294" y="2405286"/>
            <a:ext cx="1174323"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9"/>
          <p:cNvSpPr>
            <a:spLocks noChangeArrowheads="1"/>
          </p:cNvSpPr>
          <p:nvPr/>
        </p:nvSpPr>
        <p:spPr bwMode="auto">
          <a:xfrm flipH="1">
            <a:off x="3682938" y="2463279"/>
            <a:ext cx="828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sym typeface="方正兰亭黑_GBK" pitchFamily="2" charset="-122"/>
              </a:rPr>
              <a:t>01</a:t>
            </a:r>
            <a:endPar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52" name="TextBox 59"/>
          <p:cNvSpPr>
            <a:spLocks noChangeArrowheads="1"/>
          </p:cNvSpPr>
          <p:nvPr/>
        </p:nvSpPr>
        <p:spPr bwMode="auto">
          <a:xfrm flipH="1">
            <a:off x="4967985" y="2463279"/>
            <a:ext cx="263938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dirty="0" smtClean="0">
                <a:solidFill>
                  <a:srgbClr val="0973DD"/>
                </a:solidFill>
                <a:latin typeface="微软雅黑" panose="020B0503020204020204" pitchFamily="34" charset="-122"/>
                <a:ea typeface="微软雅黑" panose="020B0503020204020204" pitchFamily="34" charset="-122"/>
                <a:sym typeface="方正兰亭黑_GBK" pitchFamily="2" charset="-122"/>
              </a:rPr>
              <a:t>用户注册数据</a:t>
            </a:r>
            <a:endParaRPr lang="en-US" altLang="zh-CN" sz="2400" dirty="0">
              <a:solidFill>
                <a:srgbClr val="0973DD"/>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53" name="圆角矩形 52"/>
          <p:cNvSpPr/>
          <p:nvPr/>
        </p:nvSpPr>
        <p:spPr>
          <a:xfrm>
            <a:off x="3574926" y="3068960"/>
            <a:ext cx="4465289" cy="576064"/>
          </a:xfrm>
          <a:prstGeom prst="roundRect">
            <a:avLst>
              <a:gd name="adj" fmla="val 50000"/>
            </a:avLst>
          </a:prstGeom>
          <a:noFill/>
          <a:ln w="9525">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6879382" y="3068960"/>
            <a:ext cx="1174323"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9"/>
          <p:cNvSpPr>
            <a:spLocks noChangeArrowheads="1"/>
          </p:cNvSpPr>
          <p:nvPr/>
        </p:nvSpPr>
        <p:spPr bwMode="auto">
          <a:xfrm flipH="1">
            <a:off x="3675026" y="3126953"/>
            <a:ext cx="828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sym typeface="方正兰亭黑_GBK" pitchFamily="2" charset="-122"/>
              </a:rPr>
              <a:t>02</a:t>
            </a:r>
            <a:endPar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56" name="TextBox 59"/>
          <p:cNvSpPr>
            <a:spLocks noChangeArrowheads="1"/>
          </p:cNvSpPr>
          <p:nvPr/>
        </p:nvSpPr>
        <p:spPr bwMode="auto">
          <a:xfrm flipH="1">
            <a:off x="4960073" y="3126953"/>
            <a:ext cx="263938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dirty="0" smtClean="0">
                <a:solidFill>
                  <a:srgbClr val="0973DD"/>
                </a:solidFill>
                <a:latin typeface="微软雅黑" panose="020B0503020204020204" pitchFamily="34" charset="-122"/>
                <a:ea typeface="微软雅黑" panose="020B0503020204020204" pitchFamily="34" charset="-122"/>
                <a:sym typeface="方正兰亭黑_GBK" pitchFamily="2" charset="-122"/>
              </a:rPr>
              <a:t>用户新增数据</a:t>
            </a:r>
            <a:endParaRPr lang="en-US" altLang="zh-CN" sz="2400" dirty="0">
              <a:solidFill>
                <a:srgbClr val="0973DD"/>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57" name="圆角矩形 56"/>
          <p:cNvSpPr/>
          <p:nvPr/>
        </p:nvSpPr>
        <p:spPr>
          <a:xfrm>
            <a:off x="3574926" y="3717032"/>
            <a:ext cx="4465289" cy="576064"/>
          </a:xfrm>
          <a:prstGeom prst="roundRect">
            <a:avLst>
              <a:gd name="adj" fmla="val 50000"/>
            </a:avLst>
          </a:prstGeom>
          <a:noFill/>
          <a:ln w="9525">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879382" y="3717032"/>
            <a:ext cx="1174323"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9"/>
          <p:cNvSpPr>
            <a:spLocks noChangeArrowheads="1"/>
          </p:cNvSpPr>
          <p:nvPr/>
        </p:nvSpPr>
        <p:spPr bwMode="auto">
          <a:xfrm flipH="1">
            <a:off x="3675026" y="3775025"/>
            <a:ext cx="828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sym typeface="方正兰亭黑_GBK" pitchFamily="2" charset="-122"/>
              </a:rPr>
              <a:t>03</a:t>
            </a:r>
            <a:endPar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60" name="TextBox 59"/>
          <p:cNvSpPr>
            <a:spLocks noChangeArrowheads="1"/>
          </p:cNvSpPr>
          <p:nvPr/>
        </p:nvSpPr>
        <p:spPr bwMode="auto">
          <a:xfrm flipH="1">
            <a:off x="4960073" y="3775025"/>
            <a:ext cx="263938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973DD"/>
                </a:solidFill>
                <a:latin typeface="微软雅黑" panose="020B0503020204020204" pitchFamily="34" charset="-122"/>
                <a:ea typeface="微软雅黑" panose="020B0503020204020204" pitchFamily="34" charset="-122"/>
                <a:sym typeface="方正兰亭黑_GBK" pitchFamily="2" charset="-122"/>
              </a:rPr>
              <a:t>用户活跃数据</a:t>
            </a:r>
            <a:endParaRPr lang="en-US" altLang="zh-CN" sz="2400" dirty="0">
              <a:solidFill>
                <a:srgbClr val="0973DD"/>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61" name="圆角矩形 60"/>
          <p:cNvSpPr/>
          <p:nvPr/>
        </p:nvSpPr>
        <p:spPr>
          <a:xfrm>
            <a:off x="3574926" y="4365104"/>
            <a:ext cx="4465289" cy="576064"/>
          </a:xfrm>
          <a:prstGeom prst="roundRect">
            <a:avLst>
              <a:gd name="adj" fmla="val 50000"/>
            </a:avLst>
          </a:prstGeom>
          <a:noFill/>
          <a:ln w="9525">
            <a:solidFill>
              <a:srgbClr val="097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6879382" y="4365104"/>
            <a:ext cx="1174323" cy="57606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59"/>
          <p:cNvSpPr>
            <a:spLocks noChangeArrowheads="1"/>
          </p:cNvSpPr>
          <p:nvPr/>
        </p:nvSpPr>
        <p:spPr bwMode="auto">
          <a:xfrm flipH="1">
            <a:off x="3675026" y="4423097"/>
            <a:ext cx="828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sym typeface="方正兰亭黑_GBK" pitchFamily="2" charset="-122"/>
              </a:rPr>
              <a:t>04</a:t>
            </a:r>
            <a:endPar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64" name="TextBox 59"/>
          <p:cNvSpPr>
            <a:spLocks noChangeArrowheads="1"/>
          </p:cNvSpPr>
          <p:nvPr/>
        </p:nvSpPr>
        <p:spPr bwMode="auto">
          <a:xfrm flipH="1">
            <a:off x="4960073" y="4423097"/>
            <a:ext cx="263938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dirty="0" smtClean="0">
                <a:solidFill>
                  <a:srgbClr val="0973DD"/>
                </a:solidFill>
                <a:latin typeface="微软雅黑" panose="020B0503020204020204" pitchFamily="34" charset="-122"/>
                <a:ea typeface="微软雅黑" panose="020B0503020204020204" pitchFamily="34" charset="-122"/>
                <a:sym typeface="方正兰亭黑_GBK" pitchFamily="2" charset="-122"/>
              </a:rPr>
              <a:t>用户留存数据</a:t>
            </a:r>
            <a:endParaRPr lang="en-US" altLang="zh-CN" sz="2400" dirty="0">
              <a:solidFill>
                <a:srgbClr val="0973DD"/>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67" name="TextBox 59"/>
          <p:cNvSpPr>
            <a:spLocks noChangeArrowheads="1"/>
          </p:cNvSpPr>
          <p:nvPr/>
        </p:nvSpPr>
        <p:spPr bwMode="auto">
          <a:xfrm flipH="1">
            <a:off x="3675026" y="5071169"/>
            <a:ext cx="828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sym typeface="方正兰亭黑_GBK" pitchFamily="2" charset="-122"/>
              </a:rPr>
              <a:t>05</a:t>
            </a:r>
            <a:endPar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arn(inVertical)">
                                      <p:cBhvr>
                                        <p:cTn id="15" dur="500"/>
                                        <p:tgtEl>
                                          <p:spTgt spid="49"/>
                                        </p:tgtEl>
                                      </p:cBhvr>
                                    </p:animEffect>
                                  </p:childTnLst>
                                </p:cTn>
                              </p:par>
                            </p:childTnLst>
                          </p:cTn>
                        </p:par>
                        <p:par>
                          <p:cTn id="16" fill="hold">
                            <p:stCondLst>
                              <p:cond delay="1500"/>
                            </p:stCondLst>
                            <p:childTnLst>
                              <p:par>
                                <p:cTn id="17" presetID="10" presetClass="entr" presetSubtype="0" fill="hold" grpId="1"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par>
                          <p:cTn id="20" fill="hold">
                            <p:stCondLst>
                              <p:cond delay="2000"/>
                            </p:stCondLst>
                            <p:childTnLst>
                              <p:par>
                                <p:cTn id="21" presetID="42" presetClass="path" presetSubtype="0" accel="50000" decel="50000" fill="hold" grpId="0" nodeType="afterEffect">
                                  <p:stCondLst>
                                    <p:cond delay="0"/>
                                  </p:stCondLst>
                                  <p:childTnLst>
                                    <p:animMotion origin="layout" path="M 0.00078 4.88663E-6 L -0.27263 4.88663E-6 " pathEditMode="relative" rAng="0" ptsTypes="AA">
                                      <p:cBhvr>
                                        <p:cTn id="22" dur="2000" fill="hold"/>
                                        <p:tgtEl>
                                          <p:spTgt spid="50"/>
                                        </p:tgtEl>
                                        <p:attrNameLst>
                                          <p:attrName>ppt_x</p:attrName>
                                          <p:attrName>ppt_y</p:attrName>
                                        </p:attrNameLst>
                                      </p:cBhvr>
                                      <p:rCtr x="-13677" y="0"/>
                                    </p:animMotion>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1000"/>
                                        <p:tgtEl>
                                          <p:spTgt spid="52"/>
                                        </p:tgtEl>
                                      </p:cBhvr>
                                    </p:animEffect>
                                    <p:anim calcmode="lin" valueType="num">
                                      <p:cBhvr>
                                        <p:cTn id="33" dur="1000" fill="hold"/>
                                        <p:tgtEl>
                                          <p:spTgt spid="52"/>
                                        </p:tgtEl>
                                        <p:attrNameLst>
                                          <p:attrName>ppt_x</p:attrName>
                                        </p:attrNameLst>
                                      </p:cBhvr>
                                      <p:tavLst>
                                        <p:tav tm="0">
                                          <p:val>
                                            <p:strVal val="#ppt_x"/>
                                          </p:val>
                                        </p:tav>
                                        <p:tav tm="100000">
                                          <p:val>
                                            <p:strVal val="#ppt_x"/>
                                          </p:val>
                                        </p:tav>
                                      </p:tavLst>
                                    </p:anim>
                                    <p:anim calcmode="lin" valueType="num">
                                      <p:cBhvr>
                                        <p:cTn id="34" dur="1000" fill="hold"/>
                                        <p:tgtEl>
                                          <p:spTgt spid="52"/>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16" presetClass="entr" presetSubtype="21"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barn(inVertical)">
                                      <p:cBhvr>
                                        <p:cTn id="38" dur="500"/>
                                        <p:tgtEl>
                                          <p:spTgt spid="53"/>
                                        </p:tgtEl>
                                      </p:cBhvr>
                                    </p:animEffect>
                                  </p:childTnLst>
                                </p:cTn>
                              </p:par>
                            </p:childTnLst>
                          </p:cTn>
                        </p:par>
                        <p:par>
                          <p:cTn id="39" fill="hold">
                            <p:stCondLst>
                              <p:cond delay="6500"/>
                            </p:stCondLst>
                            <p:childTnLst>
                              <p:par>
                                <p:cTn id="40" presetID="10" presetClass="entr" presetSubtype="0" fill="hold" grpId="1"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7000"/>
                            </p:stCondLst>
                            <p:childTnLst>
                              <p:par>
                                <p:cTn id="44" presetID="42" presetClass="path" presetSubtype="0" accel="50000" decel="50000" fill="hold" grpId="0" nodeType="afterEffect">
                                  <p:stCondLst>
                                    <p:cond delay="0"/>
                                  </p:stCondLst>
                                  <p:childTnLst>
                                    <p:animMotion origin="layout" path="M 0.00078 4.88663E-6 L -0.27263 4.88663E-6 " pathEditMode="relative" rAng="0" ptsTypes="AA">
                                      <p:cBhvr>
                                        <p:cTn id="45" dur="2000" fill="hold"/>
                                        <p:tgtEl>
                                          <p:spTgt spid="54"/>
                                        </p:tgtEl>
                                        <p:attrNameLst>
                                          <p:attrName>ppt_x</p:attrName>
                                          <p:attrName>ppt_y</p:attrName>
                                        </p:attrNameLst>
                                      </p:cBhvr>
                                      <p:rCtr x="-13677" y="0"/>
                                    </p:animMotion>
                                  </p:childTnLst>
                                </p:cTn>
                              </p:par>
                            </p:childTnLst>
                          </p:cTn>
                        </p:par>
                        <p:par>
                          <p:cTn id="46" fill="hold">
                            <p:stCondLst>
                              <p:cond delay="9000"/>
                            </p:stCondLst>
                            <p:childTnLst>
                              <p:par>
                                <p:cTn id="47" presetID="42"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1000" fill="hold"/>
                                        <p:tgtEl>
                                          <p:spTgt spid="55"/>
                                        </p:tgtEl>
                                        <p:attrNameLst>
                                          <p:attrName>ppt_y</p:attrName>
                                        </p:attrNameLst>
                                      </p:cBhvr>
                                      <p:tavLst>
                                        <p:tav tm="0">
                                          <p:val>
                                            <p:strVal val="#ppt_y+.1"/>
                                          </p:val>
                                        </p:tav>
                                        <p:tav tm="100000">
                                          <p:val>
                                            <p:strVal val="#ppt_y"/>
                                          </p:val>
                                        </p:tav>
                                      </p:tavLst>
                                    </p:anim>
                                  </p:childTnLst>
                                </p:cTn>
                              </p:par>
                            </p:childTnLst>
                          </p:cTn>
                        </p:par>
                        <p:par>
                          <p:cTn id="52" fill="hold">
                            <p:stCondLst>
                              <p:cond delay="10000"/>
                            </p:stCondLst>
                            <p:childTnLst>
                              <p:par>
                                <p:cTn id="53" presetID="42"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childTnLst>
                          </p:cTn>
                        </p:par>
                        <p:par>
                          <p:cTn id="58" fill="hold">
                            <p:stCondLst>
                              <p:cond delay="11000"/>
                            </p:stCondLst>
                            <p:childTnLst>
                              <p:par>
                                <p:cTn id="59" presetID="16" presetClass="entr" presetSubtype="2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arn(inVertical)">
                                      <p:cBhvr>
                                        <p:cTn id="61" dur="500"/>
                                        <p:tgtEl>
                                          <p:spTgt spid="57"/>
                                        </p:tgtEl>
                                      </p:cBhvr>
                                    </p:animEffect>
                                  </p:childTnLst>
                                </p:cTn>
                              </p:par>
                            </p:childTnLst>
                          </p:cTn>
                        </p:par>
                        <p:par>
                          <p:cTn id="62" fill="hold">
                            <p:stCondLst>
                              <p:cond delay="11500"/>
                            </p:stCondLst>
                            <p:childTnLst>
                              <p:par>
                                <p:cTn id="63" presetID="10" presetClass="entr" presetSubtype="0" fill="hold" grpId="1"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par>
                          <p:cTn id="66" fill="hold">
                            <p:stCondLst>
                              <p:cond delay="12000"/>
                            </p:stCondLst>
                            <p:childTnLst>
                              <p:par>
                                <p:cTn id="67" presetID="42" presetClass="path" presetSubtype="0" accel="50000" decel="50000" fill="hold" grpId="0" nodeType="afterEffect">
                                  <p:stCondLst>
                                    <p:cond delay="0"/>
                                  </p:stCondLst>
                                  <p:childTnLst>
                                    <p:animMotion origin="layout" path="M 0.00078 4.88663E-6 L -0.27263 4.88663E-6 " pathEditMode="relative" rAng="0" ptsTypes="AA">
                                      <p:cBhvr>
                                        <p:cTn id="68" dur="2000" fill="hold"/>
                                        <p:tgtEl>
                                          <p:spTgt spid="58"/>
                                        </p:tgtEl>
                                        <p:attrNameLst>
                                          <p:attrName>ppt_x</p:attrName>
                                          <p:attrName>ppt_y</p:attrName>
                                        </p:attrNameLst>
                                      </p:cBhvr>
                                      <p:rCtr x="-13677" y="0"/>
                                    </p:animMotion>
                                  </p:childTnLst>
                                </p:cTn>
                              </p:par>
                            </p:childTnLst>
                          </p:cTn>
                        </p:par>
                        <p:par>
                          <p:cTn id="69" fill="hold">
                            <p:stCondLst>
                              <p:cond delay="14000"/>
                            </p:stCondLst>
                            <p:childTnLst>
                              <p:par>
                                <p:cTn id="70" presetID="42" presetClass="entr" presetSubtype="0" fill="hold" grpId="0"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childTnLst>
                          </p:cTn>
                        </p:par>
                        <p:par>
                          <p:cTn id="75" fill="hold">
                            <p:stCondLst>
                              <p:cond delay="15000"/>
                            </p:stCondLst>
                            <p:childTnLst>
                              <p:par>
                                <p:cTn id="76" presetID="42"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1000"/>
                                        <p:tgtEl>
                                          <p:spTgt spid="60"/>
                                        </p:tgtEl>
                                      </p:cBhvr>
                                    </p:animEffect>
                                    <p:anim calcmode="lin" valueType="num">
                                      <p:cBhvr>
                                        <p:cTn id="79" dur="1000" fill="hold"/>
                                        <p:tgtEl>
                                          <p:spTgt spid="60"/>
                                        </p:tgtEl>
                                        <p:attrNameLst>
                                          <p:attrName>ppt_x</p:attrName>
                                        </p:attrNameLst>
                                      </p:cBhvr>
                                      <p:tavLst>
                                        <p:tav tm="0">
                                          <p:val>
                                            <p:strVal val="#ppt_x"/>
                                          </p:val>
                                        </p:tav>
                                        <p:tav tm="100000">
                                          <p:val>
                                            <p:strVal val="#ppt_x"/>
                                          </p:val>
                                        </p:tav>
                                      </p:tavLst>
                                    </p:anim>
                                    <p:anim calcmode="lin" valueType="num">
                                      <p:cBhvr>
                                        <p:cTn id="80" dur="1000" fill="hold"/>
                                        <p:tgtEl>
                                          <p:spTgt spid="60"/>
                                        </p:tgtEl>
                                        <p:attrNameLst>
                                          <p:attrName>ppt_y</p:attrName>
                                        </p:attrNameLst>
                                      </p:cBhvr>
                                      <p:tavLst>
                                        <p:tav tm="0">
                                          <p:val>
                                            <p:strVal val="#ppt_y+.1"/>
                                          </p:val>
                                        </p:tav>
                                        <p:tav tm="100000">
                                          <p:val>
                                            <p:strVal val="#ppt_y"/>
                                          </p:val>
                                        </p:tav>
                                      </p:tavLst>
                                    </p:anim>
                                  </p:childTnLst>
                                </p:cTn>
                              </p:par>
                            </p:childTnLst>
                          </p:cTn>
                        </p:par>
                        <p:par>
                          <p:cTn id="81" fill="hold">
                            <p:stCondLst>
                              <p:cond delay="16000"/>
                            </p:stCondLst>
                            <p:childTnLst>
                              <p:par>
                                <p:cTn id="82" presetID="16" presetClass="entr" presetSubtype="21"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barn(inVertical)">
                                      <p:cBhvr>
                                        <p:cTn id="84" dur="500"/>
                                        <p:tgtEl>
                                          <p:spTgt spid="61"/>
                                        </p:tgtEl>
                                      </p:cBhvr>
                                    </p:animEffect>
                                  </p:childTnLst>
                                </p:cTn>
                              </p:par>
                            </p:childTnLst>
                          </p:cTn>
                        </p:par>
                        <p:par>
                          <p:cTn id="85" fill="hold">
                            <p:stCondLst>
                              <p:cond delay="16500"/>
                            </p:stCondLst>
                            <p:childTnLst>
                              <p:par>
                                <p:cTn id="86" presetID="10" presetClass="entr" presetSubtype="0" fill="hold" grpId="1" nodeType="after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childTnLst>
                          </p:cTn>
                        </p:par>
                        <p:par>
                          <p:cTn id="89" fill="hold">
                            <p:stCondLst>
                              <p:cond delay="17000"/>
                            </p:stCondLst>
                            <p:childTnLst>
                              <p:par>
                                <p:cTn id="90" presetID="42" presetClass="path" presetSubtype="0" accel="50000" decel="50000" fill="hold" grpId="0" nodeType="afterEffect">
                                  <p:stCondLst>
                                    <p:cond delay="0"/>
                                  </p:stCondLst>
                                  <p:childTnLst>
                                    <p:animMotion origin="layout" path="M 0.00078 4.88663E-6 L -0.27263 4.88663E-6 " pathEditMode="relative" rAng="0" ptsTypes="AA">
                                      <p:cBhvr>
                                        <p:cTn id="91" dur="2000" fill="hold"/>
                                        <p:tgtEl>
                                          <p:spTgt spid="62"/>
                                        </p:tgtEl>
                                        <p:attrNameLst>
                                          <p:attrName>ppt_x</p:attrName>
                                          <p:attrName>ppt_y</p:attrName>
                                        </p:attrNameLst>
                                      </p:cBhvr>
                                      <p:rCtr x="-13677" y="0"/>
                                    </p:animMotion>
                                  </p:childTnLst>
                                </p:cTn>
                              </p:par>
                            </p:childTnLst>
                          </p:cTn>
                        </p:par>
                        <p:par>
                          <p:cTn id="92" fill="hold">
                            <p:stCondLst>
                              <p:cond delay="19000"/>
                            </p:stCondLst>
                            <p:childTnLst>
                              <p:par>
                                <p:cTn id="93" presetID="42" presetClass="entr" presetSubtype="0" fill="hold" grpId="0" nodeType="after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1000"/>
                                        <p:tgtEl>
                                          <p:spTgt spid="63"/>
                                        </p:tgtEl>
                                      </p:cBhvr>
                                    </p:animEffect>
                                    <p:anim calcmode="lin" valueType="num">
                                      <p:cBhvr>
                                        <p:cTn id="96" dur="1000" fill="hold"/>
                                        <p:tgtEl>
                                          <p:spTgt spid="63"/>
                                        </p:tgtEl>
                                        <p:attrNameLst>
                                          <p:attrName>ppt_x</p:attrName>
                                        </p:attrNameLst>
                                      </p:cBhvr>
                                      <p:tavLst>
                                        <p:tav tm="0">
                                          <p:val>
                                            <p:strVal val="#ppt_x"/>
                                          </p:val>
                                        </p:tav>
                                        <p:tav tm="100000">
                                          <p:val>
                                            <p:strVal val="#ppt_x"/>
                                          </p:val>
                                        </p:tav>
                                      </p:tavLst>
                                    </p:anim>
                                    <p:anim calcmode="lin" valueType="num">
                                      <p:cBhvr>
                                        <p:cTn id="97" dur="1000" fill="hold"/>
                                        <p:tgtEl>
                                          <p:spTgt spid="63"/>
                                        </p:tgtEl>
                                        <p:attrNameLst>
                                          <p:attrName>ppt_y</p:attrName>
                                        </p:attrNameLst>
                                      </p:cBhvr>
                                      <p:tavLst>
                                        <p:tav tm="0">
                                          <p:val>
                                            <p:strVal val="#ppt_y+.1"/>
                                          </p:val>
                                        </p:tav>
                                        <p:tav tm="100000">
                                          <p:val>
                                            <p:strVal val="#ppt_y"/>
                                          </p:val>
                                        </p:tav>
                                      </p:tavLst>
                                    </p:anim>
                                  </p:childTnLst>
                                </p:cTn>
                              </p:par>
                            </p:childTnLst>
                          </p:cTn>
                        </p:par>
                        <p:par>
                          <p:cTn id="98" fill="hold">
                            <p:stCondLst>
                              <p:cond delay="20000"/>
                            </p:stCondLst>
                            <p:childTnLst>
                              <p:par>
                                <p:cTn id="99" presetID="42" presetClass="entr" presetSubtype="0" fill="hold" grpId="0"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1000"/>
                                        <p:tgtEl>
                                          <p:spTgt spid="64"/>
                                        </p:tgtEl>
                                      </p:cBhvr>
                                    </p:animEffect>
                                    <p:anim calcmode="lin" valueType="num">
                                      <p:cBhvr>
                                        <p:cTn id="102" dur="1000" fill="hold"/>
                                        <p:tgtEl>
                                          <p:spTgt spid="64"/>
                                        </p:tgtEl>
                                        <p:attrNameLst>
                                          <p:attrName>ppt_x</p:attrName>
                                        </p:attrNameLst>
                                      </p:cBhvr>
                                      <p:tavLst>
                                        <p:tav tm="0">
                                          <p:val>
                                            <p:strVal val="#ppt_x"/>
                                          </p:val>
                                        </p:tav>
                                        <p:tav tm="100000">
                                          <p:val>
                                            <p:strVal val="#ppt_x"/>
                                          </p:val>
                                        </p:tav>
                                      </p:tavLst>
                                    </p:anim>
                                    <p:anim calcmode="lin" valueType="num">
                                      <p:cBhvr>
                                        <p:cTn id="103" dur="1000" fill="hold"/>
                                        <p:tgtEl>
                                          <p:spTgt spid="64"/>
                                        </p:tgtEl>
                                        <p:attrNameLst>
                                          <p:attrName>ppt_y</p:attrName>
                                        </p:attrNameLst>
                                      </p:cBhvr>
                                      <p:tavLst>
                                        <p:tav tm="0">
                                          <p:val>
                                            <p:strVal val="#ppt_y+.1"/>
                                          </p:val>
                                        </p:tav>
                                        <p:tav tm="100000">
                                          <p:val>
                                            <p:strVal val="#ppt_y"/>
                                          </p:val>
                                        </p:tav>
                                      </p:tavLst>
                                    </p:anim>
                                  </p:childTnLst>
                                </p:cTn>
                              </p:par>
                            </p:childTnLst>
                          </p:cTn>
                        </p:par>
                        <p:par>
                          <p:cTn id="104" fill="hold">
                            <p:stCondLst>
                              <p:cond delay="21000"/>
                            </p:stCondLst>
                            <p:childTnLst>
                              <p:par>
                                <p:cTn id="105" presetID="42" presetClass="entr" presetSubtype="0" fill="hold" grpId="0" nodeType="after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1000"/>
                                        <p:tgtEl>
                                          <p:spTgt spid="67"/>
                                        </p:tgtEl>
                                      </p:cBhvr>
                                    </p:animEffect>
                                    <p:anim calcmode="lin" valueType="num">
                                      <p:cBhvr>
                                        <p:cTn id="108" dur="1000" fill="hold"/>
                                        <p:tgtEl>
                                          <p:spTgt spid="67"/>
                                        </p:tgtEl>
                                        <p:attrNameLst>
                                          <p:attrName>ppt_x</p:attrName>
                                        </p:attrNameLst>
                                      </p:cBhvr>
                                      <p:tavLst>
                                        <p:tav tm="0">
                                          <p:val>
                                            <p:strVal val="#ppt_x"/>
                                          </p:val>
                                        </p:tav>
                                        <p:tav tm="100000">
                                          <p:val>
                                            <p:strVal val="#ppt_x"/>
                                          </p:val>
                                        </p:tav>
                                      </p:tavLst>
                                    </p:anim>
                                    <p:anim calcmode="lin" valueType="num">
                                      <p:cBhvr>
                                        <p:cTn id="10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0" grpId="1" animBg="1"/>
      <p:bldP spid="51" grpId="0"/>
      <p:bldP spid="52" grpId="0"/>
      <p:bldP spid="53" grpId="0" animBg="1"/>
      <p:bldP spid="54" grpId="0" animBg="1"/>
      <p:bldP spid="54" grpId="1" animBg="1"/>
      <p:bldP spid="55" grpId="0"/>
      <p:bldP spid="56" grpId="0"/>
      <p:bldP spid="57" grpId="0" animBg="1"/>
      <p:bldP spid="58" grpId="0" animBg="1"/>
      <p:bldP spid="58" grpId="1" animBg="1"/>
      <p:bldP spid="59" grpId="0"/>
      <p:bldP spid="60" grpId="0"/>
      <p:bldP spid="61" grpId="0" animBg="1"/>
      <p:bldP spid="62" grpId="0" animBg="1"/>
      <p:bldP spid="62" grpId="1" animBg="1"/>
      <p:bldP spid="63" grpId="0"/>
      <p:bldP spid="64"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66011" y="598691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4" y="1124903"/>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262558" y="405458"/>
            <a:ext cx="7967414"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用户加入方式数据详情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5014838" y="1917174"/>
            <a:ext cx="2477771" cy="1374774"/>
            <a:chOff x="857249" y="1714500"/>
            <a:chExt cx="1908435" cy="1058882"/>
          </a:xfrm>
        </p:grpSpPr>
        <p:sp>
          <p:nvSpPr>
            <p:cNvPr id="47" name="五边形 46"/>
            <p:cNvSpPr/>
            <p:nvPr/>
          </p:nvSpPr>
          <p:spPr>
            <a:xfrm>
              <a:off x="912516" y="1714500"/>
              <a:ext cx="1048123" cy="308617"/>
            </a:xfrm>
            <a:prstGeom prst="homePlate">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857249" y="2294073"/>
              <a:ext cx="1908435" cy="479309"/>
            </a:xfrm>
            <a:prstGeom prst="rect">
              <a:avLst/>
            </a:prstGeom>
          </p:spPr>
          <p:txBody>
            <a:bodyPr wrap="square" lIns="68580" tIns="34290" rIns="68580" bIns="34290">
              <a:spAutoFit/>
            </a:bodyPr>
            <a:lstStyle/>
            <a:p>
              <a:pPr>
                <a:spcBef>
                  <a:spcPts val="840"/>
                </a:spcBef>
                <a:spcAft>
                  <a:spcPts val="840"/>
                </a:spcAft>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健康帮注册用户来源中，</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97.14%</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的用户来自被人邀请，</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2.86%</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的用户自己加入健康帮</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913001" y="1721552"/>
              <a:ext cx="927317" cy="301280"/>
            </a:xfrm>
            <a:prstGeom prst="rect">
              <a:avLst/>
            </a:prstGeom>
          </p:spPr>
          <p:txBody>
            <a:bodyPr wrap="none" lIns="68580" tIns="34290" rIns="68580" bIns="3429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注册方式</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5014838" y="3765659"/>
            <a:ext cx="2477771" cy="1945640"/>
          </a:xfrm>
          <a:prstGeom prst="rect">
            <a:avLst/>
          </a:prstGeom>
        </p:spPr>
        <p:txBody>
          <a:bodyPr wrap="square" lIns="68580" tIns="34290" rIns="68580" bIns="34290">
            <a:spAutoFit/>
          </a:bodyPr>
          <a:p>
            <a:pPr>
              <a:spcBef>
                <a:spcPts val="840"/>
              </a:spcBef>
              <a:spcAft>
                <a:spcPts val="840"/>
              </a:spcAft>
            </a:pPr>
            <a:r>
              <a:rPr 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用户在注册中，被人邀请的用户跟普通自加入用户比较，有着更高忠诚度，联系关系较重，用户价制度更高，对于业务转化有着比自加入用户较高的转换率。</a:t>
            </a:r>
            <a:endParaRPr 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spcBef>
                <a:spcPts val="840"/>
              </a:spcBef>
              <a:spcAft>
                <a:spcPts val="840"/>
              </a:spcAft>
            </a:pPr>
            <a:r>
              <a:rPr 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同时，用户自加入比例太少，反映用户自加入的方式、渠道、频率，时间等相对的较少，如果扩展用户数量与广度，需要加大推广效果。</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3" name="图片 12" descr="1"/>
          <p:cNvPicPr>
            <a:picLocks noChangeAspect="1"/>
          </p:cNvPicPr>
          <p:nvPr/>
        </p:nvPicPr>
        <p:blipFill>
          <a:blip r:embed="rId1"/>
          <a:stretch>
            <a:fillRect/>
          </a:stretch>
        </p:blipFill>
        <p:spPr>
          <a:xfrm>
            <a:off x="622300" y="1629410"/>
            <a:ext cx="4109085" cy="4572000"/>
          </a:xfrm>
          <a:prstGeom prst="rect">
            <a:avLst/>
          </a:prstGeom>
        </p:spPr>
      </p:pic>
      <p:pic>
        <p:nvPicPr>
          <p:cNvPr id="14" name="图片 13" descr="2"/>
          <p:cNvPicPr>
            <a:picLocks noChangeAspect="1"/>
          </p:cNvPicPr>
          <p:nvPr/>
        </p:nvPicPr>
        <p:blipFill>
          <a:blip r:embed="rId2"/>
          <a:srcRect l="25519" r="25469"/>
          <a:stretch>
            <a:fillRect/>
          </a:stretch>
        </p:blipFill>
        <p:spPr>
          <a:xfrm>
            <a:off x="7950835" y="1757680"/>
            <a:ext cx="3702685" cy="4315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 presetClass="entr" presetSubtype="2" fill="hold" nodeType="withEffect">
                                  <p:stCondLst>
                                    <p:cond delay="500"/>
                                  </p:stCondLst>
                                  <p:childTnLst>
                                    <p:set>
                                      <p:cBhvr>
                                        <p:cTn id="9" dur="1" fill="hold">
                                          <p:stCondLst>
                                            <p:cond delay="0"/>
                                          </p:stCondLst>
                                        </p:cTn>
                                        <p:tgtEl>
                                          <p:spTgt spid="46"/>
                                        </p:tgtEl>
                                        <p:attrNameLst>
                                          <p:attrName>style.visibility</p:attrName>
                                        </p:attrNameLst>
                                      </p:cBhvr>
                                      <p:to>
                                        <p:strVal val="visible"/>
                                      </p:to>
                                    </p:set>
                                    <p:anim calcmode="lin" valueType="num">
                                      <p:cBhvr additive="base">
                                        <p:cTn id="10" dur="500" fill="hold"/>
                                        <p:tgtEl>
                                          <p:spTgt spid="46"/>
                                        </p:tgtEl>
                                        <p:attrNameLst>
                                          <p:attrName>ppt_x</p:attrName>
                                        </p:attrNameLst>
                                      </p:cBhvr>
                                      <p:tavLst>
                                        <p:tav tm="0">
                                          <p:val>
                                            <p:strVal val="1+#ppt_w/2"/>
                                          </p:val>
                                        </p:tav>
                                        <p:tav tm="100000">
                                          <p:val>
                                            <p:strVal val="#ppt_x"/>
                                          </p:val>
                                        </p:tav>
                                      </p:tavLst>
                                    </p:anim>
                                    <p:anim calcmode="lin" valueType="num">
                                      <p:cBhvr additive="base">
                                        <p:cTn id="1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66011" y="598691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4"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262558" y="405458"/>
            <a:ext cx="7967414"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用户终端分类数据详情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9335378" y="2997944"/>
            <a:ext cx="2477771" cy="1559560"/>
            <a:chOff x="857249" y="1714500"/>
            <a:chExt cx="1908435" cy="1201208"/>
          </a:xfrm>
        </p:grpSpPr>
        <p:sp>
          <p:nvSpPr>
            <p:cNvPr id="47" name="五边形 46"/>
            <p:cNvSpPr/>
            <p:nvPr/>
          </p:nvSpPr>
          <p:spPr>
            <a:xfrm>
              <a:off x="912516" y="1714500"/>
              <a:ext cx="1048123" cy="308617"/>
            </a:xfrm>
            <a:prstGeom prst="homePlate">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913001" y="1721552"/>
              <a:ext cx="927317" cy="301280"/>
            </a:xfrm>
            <a:prstGeom prst="rect">
              <a:avLst/>
            </a:prstGeom>
          </p:spPr>
          <p:txBody>
            <a:bodyPr wrap="none" lIns="68580" tIns="34290" rIns="68580" bIns="3429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终端分布</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857249" y="2294073"/>
              <a:ext cx="1908435" cy="621635"/>
            </a:xfrm>
            <a:prstGeom prst="rect">
              <a:avLst/>
            </a:prstGeom>
          </p:spPr>
          <p:txBody>
            <a:bodyPr wrap="square" lIns="68580" tIns="34290" rIns="68580" bIns="34290">
              <a:spAutoFit/>
            </a:bodyPr>
            <a:lstStyle/>
            <a:p>
              <a:pPr>
                <a:spcBef>
                  <a:spcPts val="840"/>
                </a:spcBef>
                <a:spcAft>
                  <a:spcPts val="840"/>
                </a:spcAft>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从健康帮公众号数据查看，现使用健康帮用户中，</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87.68%</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的用户来</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Android</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系统手机，</a:t>
              </a:r>
              <a:r>
                <a:rPr 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12.04</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的用户使用</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iPhone</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终端系统</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262255" y="1701800"/>
            <a:ext cx="8820150" cy="4238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 presetClass="entr" presetSubtype="2" fill="hold" nodeType="withEffect">
                                  <p:stCondLst>
                                    <p:cond delay="500"/>
                                  </p:stCondLst>
                                  <p:childTnLst>
                                    <p:set>
                                      <p:cBhvr>
                                        <p:cTn id="9" dur="1" fill="hold">
                                          <p:stCondLst>
                                            <p:cond delay="0"/>
                                          </p:stCondLst>
                                        </p:cTn>
                                        <p:tgtEl>
                                          <p:spTgt spid="46"/>
                                        </p:tgtEl>
                                        <p:attrNameLst>
                                          <p:attrName>style.visibility</p:attrName>
                                        </p:attrNameLst>
                                      </p:cBhvr>
                                      <p:to>
                                        <p:strVal val="visible"/>
                                      </p:to>
                                    </p:set>
                                    <p:anim calcmode="lin" valueType="num">
                                      <p:cBhvr additive="base">
                                        <p:cTn id="10" dur="500" fill="hold"/>
                                        <p:tgtEl>
                                          <p:spTgt spid="46"/>
                                        </p:tgtEl>
                                        <p:attrNameLst>
                                          <p:attrName>ppt_x</p:attrName>
                                        </p:attrNameLst>
                                      </p:cBhvr>
                                      <p:tavLst>
                                        <p:tav tm="0">
                                          <p:val>
                                            <p:strVal val="1+#ppt_w/2"/>
                                          </p:val>
                                        </p:tav>
                                        <p:tav tm="100000">
                                          <p:val>
                                            <p:strVal val="#ppt_x"/>
                                          </p:val>
                                        </p:tav>
                                      </p:tavLst>
                                    </p:anim>
                                    <p:anim calcmode="lin" valueType="num">
                                      <p:cBhvr additive="base">
                                        <p:cTn id="1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276600" y="-3987165"/>
            <a:ext cx="13836015" cy="1152144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9"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288032" y="405458"/>
            <a:ext cx="7967414"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用户增长每日详情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79" name="图片 78"/>
          <p:cNvPicPr>
            <a:picLocks noChangeAspect="1"/>
          </p:cNvPicPr>
          <p:nvPr/>
        </p:nvPicPr>
        <p:blipFill>
          <a:blip r:embed="rId1" cstate="print">
            <a:duotone>
              <a:schemeClr val="bg2">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rot="408161">
            <a:off x="1246505" y="1701800"/>
            <a:ext cx="5149215" cy="4766310"/>
          </a:xfrm>
          <a:prstGeom prst="rect">
            <a:avLst/>
          </a:prstGeom>
        </p:spPr>
      </p:pic>
      <p:grpSp>
        <p:nvGrpSpPr>
          <p:cNvPr id="80" name="组合 79"/>
          <p:cNvGrpSpPr/>
          <p:nvPr/>
        </p:nvGrpSpPr>
        <p:grpSpPr>
          <a:xfrm>
            <a:off x="8441055" y="4221480"/>
            <a:ext cx="3085465" cy="888365"/>
            <a:chOff x="2486520" y="3853980"/>
            <a:chExt cx="3093703" cy="771720"/>
          </a:xfrm>
        </p:grpSpPr>
        <p:sp>
          <p:nvSpPr>
            <p:cNvPr id="81" name="Rectangle 13" descr="FD1DDF730CE4456e89755B07FE1653D0# #Rectangle 13"/>
            <p:cNvSpPr>
              <a:spLocks noChangeArrowheads="1"/>
            </p:cNvSpPr>
            <p:nvPr/>
          </p:nvSpPr>
          <p:spPr bwMode="auto">
            <a:xfrm>
              <a:off x="2486520" y="4145237"/>
              <a:ext cx="2026602" cy="48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月用户对比中，</a:t>
              </a: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日</a:t>
              </a: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日活动期间之外，用户增长数据趋势跟</a:t>
              </a: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月相差不多。</a:t>
              </a:r>
              <a:endPar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2" name="Rectangle 13" descr="FD1DDF730CE4456e89755B07FE1653D0# #Rectangle 13"/>
            <p:cNvSpPr>
              <a:spLocks noChangeArrowheads="1"/>
            </p:cNvSpPr>
            <p:nvPr/>
          </p:nvSpPr>
          <p:spPr bwMode="auto">
            <a:xfrm>
              <a:off x="2486520" y="3853980"/>
              <a:ext cx="3093703" cy="31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00" dirty="0">
                  <a:solidFill>
                    <a:srgbClr val="0070C0"/>
                  </a:solidFill>
                  <a:latin typeface="微软雅黑" panose="020B0503020204020204" pitchFamily="34" charset="-122"/>
                  <a:ea typeface="微软雅黑" panose="020B0503020204020204" pitchFamily="34" charset="-122"/>
                </a:rPr>
                <a:t>数据对比</a:t>
              </a:r>
              <a:endParaRPr lang="zh-CN" altLang="en-US" sz="1800" dirty="0">
                <a:solidFill>
                  <a:srgbClr val="0070C0"/>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8441055" y="2349500"/>
            <a:ext cx="2021205" cy="1430020"/>
            <a:chOff x="2957356" y="3207603"/>
            <a:chExt cx="2063363" cy="1242860"/>
          </a:xfrm>
        </p:grpSpPr>
        <p:sp>
          <p:nvSpPr>
            <p:cNvPr id="84" name="Rectangle 13" descr="FD1DDF730CE4456e89755B07FE1653D0# #Rectangle 13"/>
            <p:cNvSpPr>
              <a:spLocks noChangeArrowheads="1"/>
            </p:cNvSpPr>
            <p:nvPr/>
          </p:nvSpPr>
          <p:spPr bwMode="auto">
            <a:xfrm>
              <a:off x="2987824" y="3207603"/>
              <a:ext cx="1378817" cy="32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00" dirty="0">
                  <a:solidFill>
                    <a:srgbClr val="0070C0"/>
                  </a:solidFill>
                  <a:latin typeface="微软雅黑" panose="020B0503020204020204" pitchFamily="34" charset="-122"/>
                  <a:ea typeface="微软雅黑" panose="020B0503020204020204" pitchFamily="34" charset="-122"/>
                </a:rPr>
                <a:t>新增用户</a:t>
              </a:r>
              <a:endParaRPr lang="zh-CN" altLang="en-US" sz="1800" dirty="0">
                <a:solidFill>
                  <a:srgbClr val="0070C0"/>
                </a:solidFill>
                <a:latin typeface="微软雅黑" panose="020B0503020204020204" pitchFamily="34" charset="-122"/>
                <a:ea typeface="微软雅黑" panose="020B0503020204020204" pitchFamily="34" charset="-122"/>
              </a:endParaRPr>
            </a:p>
          </p:txBody>
        </p:sp>
        <p:sp>
          <p:nvSpPr>
            <p:cNvPr id="85" name="Rectangle 13" descr="FD1DDF730CE4456e89755B07FE1653D0# #Rectangle 13"/>
            <p:cNvSpPr>
              <a:spLocks noChangeArrowheads="1"/>
            </p:cNvSpPr>
            <p:nvPr/>
          </p:nvSpPr>
          <p:spPr bwMode="auto">
            <a:xfrm>
              <a:off x="2957356" y="3702650"/>
              <a:ext cx="2063363" cy="7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四月份的用户增长中，</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4.13</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日用户增长人数最多，数据从</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日开始增长，</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5-13</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用户增长效果明显。增长用户</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102646</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，占总用户数</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82%</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2" name="图片 1" descr="5"/>
          <p:cNvPicPr>
            <a:picLocks noChangeAspect="1"/>
          </p:cNvPicPr>
          <p:nvPr/>
        </p:nvPicPr>
        <p:blipFill>
          <a:blip r:embed="rId3"/>
          <a:stretch>
            <a:fillRect/>
          </a:stretch>
        </p:blipFill>
        <p:spPr>
          <a:xfrm>
            <a:off x="-43815" y="1634490"/>
            <a:ext cx="8630920" cy="490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down)">
                                      <p:cBhvr>
                                        <p:cTn id="11" dur="500"/>
                                        <p:tgtEl>
                                          <p:spTgt spid="79"/>
                                        </p:tgtEl>
                                      </p:cBhvr>
                                    </p:animEffect>
                                  </p:childTnLst>
                                </p:cTn>
                              </p:par>
                              <p:par>
                                <p:cTn id="12" presetID="42" presetClass="entr" presetSubtype="0" fill="hold" nodeType="withEffect">
                                  <p:stCondLst>
                                    <p:cond delay="100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1000"/>
                                        <p:tgtEl>
                                          <p:spTgt spid="80"/>
                                        </p:tgtEl>
                                      </p:cBhvr>
                                    </p:animEffect>
                                    <p:anim calcmode="lin" valueType="num">
                                      <p:cBhvr>
                                        <p:cTn id="15" dur="1000" fill="hold"/>
                                        <p:tgtEl>
                                          <p:spTgt spid="80"/>
                                        </p:tgtEl>
                                        <p:attrNameLst>
                                          <p:attrName>ppt_x</p:attrName>
                                        </p:attrNameLst>
                                      </p:cBhvr>
                                      <p:tavLst>
                                        <p:tav tm="0">
                                          <p:val>
                                            <p:strVal val="#ppt_x"/>
                                          </p:val>
                                        </p:tav>
                                        <p:tav tm="100000">
                                          <p:val>
                                            <p:strVal val="#ppt_x"/>
                                          </p:val>
                                        </p:tav>
                                      </p:tavLst>
                                    </p:anim>
                                    <p:anim calcmode="lin" valueType="num">
                                      <p:cBhvr>
                                        <p:cTn id="16" dur="1000" fill="hold"/>
                                        <p:tgtEl>
                                          <p:spTgt spid="8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100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1000"/>
                                        <p:tgtEl>
                                          <p:spTgt spid="83"/>
                                        </p:tgtEl>
                                      </p:cBhvr>
                                    </p:animEffect>
                                    <p:anim calcmode="lin" valueType="num">
                                      <p:cBhvr>
                                        <p:cTn id="20" dur="1000" fill="hold"/>
                                        <p:tgtEl>
                                          <p:spTgt spid="83"/>
                                        </p:tgtEl>
                                        <p:attrNameLst>
                                          <p:attrName>ppt_x</p:attrName>
                                        </p:attrNameLst>
                                      </p:cBhvr>
                                      <p:tavLst>
                                        <p:tav tm="0">
                                          <p:val>
                                            <p:strVal val="#ppt_x"/>
                                          </p:val>
                                        </p:tav>
                                        <p:tav tm="100000">
                                          <p:val>
                                            <p:strVal val="#ppt_x"/>
                                          </p:val>
                                        </p:tav>
                                      </p:tavLst>
                                    </p:anim>
                                    <p:anim calcmode="lin" valueType="num">
                                      <p:cBhvr>
                                        <p:cTn id="21"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89"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262558" y="405458"/>
            <a:ext cx="7967414"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全国各省区用户增长详情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7174865" y="5445760"/>
            <a:ext cx="4658360" cy="507365"/>
          </a:xfrm>
          <a:prstGeom prst="rect">
            <a:avLst/>
          </a:prstGeom>
          <a:noFill/>
        </p:spPr>
        <p:txBody>
          <a:bodyPr wrap="square" lIns="0" tIns="0" rIns="0" bIns="0" rtlCol="0">
            <a:spAutoFit/>
          </a:bodyPr>
          <a:lstStyle/>
          <a:p>
            <a:pPr algn="l"/>
            <a:r>
              <a:rPr lang="zh-CN" sz="1100" dirty="0" smtClean="0">
                <a:solidFill>
                  <a:schemeClr val="tx1">
                    <a:lumMod val="85000"/>
                    <a:lumOff val="15000"/>
                  </a:schemeClr>
                </a:solidFill>
                <a:latin typeface="微软雅黑" panose="020B0503020204020204" pitchFamily="34" charset="-122"/>
                <a:ea typeface="微软雅黑" panose="020B0503020204020204" pitchFamily="34" charset="-122"/>
                <a:cs typeface="Lato Light" charset="0"/>
                <a:sym typeface="Lato Light" charset="0"/>
              </a:rPr>
              <a:t>剔除部分未知数据，进行整合计算，各个省份用户增长排序前十分别是：</a:t>
            </a:r>
            <a:endParaRPr lang="zh-CN" sz="1100" dirty="0" smtClean="0">
              <a:solidFill>
                <a:schemeClr val="tx1">
                  <a:lumMod val="85000"/>
                  <a:lumOff val="15000"/>
                </a:schemeClr>
              </a:solidFill>
              <a:latin typeface="微软雅黑" panose="020B0503020204020204" pitchFamily="34" charset="-122"/>
              <a:ea typeface="微软雅黑" panose="020B0503020204020204" pitchFamily="34" charset="-122"/>
              <a:cs typeface="Lato Light" charset="0"/>
              <a:sym typeface="Lato Light" charset="0"/>
            </a:endParaRPr>
          </a:p>
          <a:p>
            <a:pPr algn="l"/>
            <a:r>
              <a:rPr lang="zh-CN" sz="1100" dirty="0" smtClean="0">
                <a:solidFill>
                  <a:schemeClr val="tx1">
                    <a:lumMod val="85000"/>
                    <a:lumOff val="15000"/>
                  </a:schemeClr>
                </a:solidFill>
                <a:latin typeface="微软雅黑" panose="020B0503020204020204" pitchFamily="34" charset="-122"/>
                <a:ea typeface="微软雅黑" panose="020B0503020204020204" pitchFamily="34" charset="-122"/>
                <a:cs typeface="Lato Light" charset="0"/>
                <a:sym typeface="Lato Light" charset="0"/>
              </a:rPr>
              <a:t>广东、浙江、辽宁、湖南、山东、河北、江苏、山西、河南、黑龙江。</a:t>
            </a:r>
            <a:endParaRPr lang="zh-CN" sz="1100" dirty="0" smtClean="0">
              <a:solidFill>
                <a:schemeClr val="tx1">
                  <a:lumMod val="85000"/>
                  <a:lumOff val="15000"/>
                </a:schemeClr>
              </a:solidFill>
              <a:latin typeface="微软雅黑" panose="020B0503020204020204" pitchFamily="34" charset="-122"/>
              <a:ea typeface="微软雅黑" panose="020B0503020204020204" pitchFamily="34" charset="-122"/>
              <a:cs typeface="Lato Light" charset="0"/>
              <a:sym typeface="Lato Light" charset="0"/>
            </a:endParaRPr>
          </a:p>
          <a:p>
            <a:pPr algn="l"/>
            <a:endParaRPr lang="zh-CN" sz="1100" dirty="0" smtClean="0">
              <a:solidFill>
                <a:schemeClr val="tx1">
                  <a:lumMod val="85000"/>
                  <a:lumOff val="15000"/>
                </a:schemeClr>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2" name="图片 1" descr="7"/>
          <p:cNvPicPr>
            <a:picLocks noChangeAspect="1"/>
          </p:cNvPicPr>
          <p:nvPr/>
        </p:nvPicPr>
        <p:blipFill>
          <a:blip r:embed="rId1"/>
          <a:srcRect t="5268" r="12555"/>
          <a:stretch>
            <a:fillRect/>
          </a:stretch>
        </p:blipFill>
        <p:spPr>
          <a:xfrm>
            <a:off x="-26035" y="1115060"/>
            <a:ext cx="6641465" cy="5755640"/>
          </a:xfrm>
          <a:prstGeom prst="rect">
            <a:avLst/>
          </a:prstGeom>
        </p:spPr>
      </p:pic>
      <p:pic>
        <p:nvPicPr>
          <p:cNvPr id="3" name="图片 2" descr="8"/>
          <p:cNvPicPr>
            <a:picLocks noChangeAspect="1"/>
          </p:cNvPicPr>
          <p:nvPr/>
        </p:nvPicPr>
        <p:blipFill>
          <a:blip r:embed="rId2"/>
          <a:stretch>
            <a:fillRect/>
          </a:stretch>
        </p:blipFill>
        <p:spPr>
          <a:xfrm>
            <a:off x="7319010" y="1269365"/>
            <a:ext cx="4575810" cy="3331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300" fill="hold"/>
                                        <p:tgtEl>
                                          <p:spTgt spid="79"/>
                                        </p:tgtEl>
                                        <p:attrNameLst>
                                          <p:attrName>ppt_x</p:attrName>
                                        </p:attrNameLst>
                                      </p:cBhvr>
                                      <p:tavLst>
                                        <p:tav tm="0">
                                          <p:val>
                                            <p:strVal val="1+#ppt_w/2"/>
                                          </p:val>
                                        </p:tav>
                                        <p:tav tm="100000">
                                          <p:val>
                                            <p:strVal val="#ppt_x"/>
                                          </p:val>
                                        </p:tav>
                                      </p:tavLst>
                                    </p:anim>
                                    <p:anim calcmode="lin" valueType="num">
                                      <p:cBhvr additive="base">
                                        <p:cTn id="12" dur="3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149"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262558" y="405458"/>
            <a:ext cx="7967414"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各省份新增用户月度对比</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TextBox 26"/>
          <p:cNvSpPr txBox="1"/>
          <p:nvPr/>
        </p:nvSpPr>
        <p:spPr>
          <a:xfrm>
            <a:off x="9046845" y="3223260"/>
            <a:ext cx="2322195" cy="1198880"/>
          </a:xfrm>
          <a:prstGeom prst="rect">
            <a:avLst/>
          </a:prstGeom>
          <a:noFill/>
        </p:spPr>
        <p:txBody>
          <a:bodyPr wrap="square" rtlCol="0">
            <a:spAutoFit/>
          </a:bodyPr>
          <a:p>
            <a:pPr algn="just"/>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用户增长数据根据</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月进行排序，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月增长数据根据三月进行排序发现，浙江、山东、辽宁、山西、黑龙江增长效果较为明显。</a:t>
            </a: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四月份的用户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增长数据多于</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月一倍以上</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Open Sans Light" panose="020B0306030504020204" pitchFamily="34" charset="0"/>
              <a:sym typeface="微软雅黑" panose="020B0503020204020204" pitchFamily="34" charset="-122"/>
            </a:endParaRPr>
          </a:p>
        </p:txBody>
      </p:sp>
      <p:grpSp>
        <p:nvGrpSpPr>
          <p:cNvPr id="24" name="组合 23"/>
          <p:cNvGrpSpPr/>
          <p:nvPr/>
        </p:nvGrpSpPr>
        <p:grpSpPr>
          <a:xfrm>
            <a:off x="8975354" y="1845615"/>
            <a:ext cx="2100151" cy="398780"/>
            <a:chOff x="4673998" y="1988840"/>
            <a:chExt cx="2100151" cy="398780"/>
          </a:xfrm>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bg-BG"/>
            </a:p>
          </p:txBody>
        </p:sp>
        <p:sp>
          <p:nvSpPr>
            <p:cNvPr id="26" name="Rectangle 49"/>
            <p:cNvSpPr/>
            <p:nvPr/>
          </p:nvSpPr>
          <p:spPr>
            <a:xfrm>
              <a:off x="4870632" y="1988840"/>
              <a:ext cx="1706880" cy="398780"/>
            </a:xfrm>
            <a:prstGeom prst="rect">
              <a:avLst/>
            </a:prstGeom>
          </p:spPr>
          <p:txBody>
            <a:bodyPr wrap="none">
              <a:spAutoFit/>
            </a:bodyPr>
            <a:p>
              <a:pPr algn="ctr"/>
              <a:r>
                <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省份数据对比</a:t>
              </a:r>
              <a:endPar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pic>
        <p:nvPicPr>
          <p:cNvPr id="11" name="图片 10" descr="9"/>
          <p:cNvPicPr>
            <a:picLocks noChangeAspect="1"/>
          </p:cNvPicPr>
          <p:nvPr/>
        </p:nvPicPr>
        <p:blipFill>
          <a:blip r:embed="rId1"/>
          <a:stretch>
            <a:fillRect/>
          </a:stretch>
        </p:blipFill>
        <p:spPr>
          <a:xfrm>
            <a:off x="622300" y="1125855"/>
            <a:ext cx="7927975" cy="557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txBox="1"/>
          <p:nvPr/>
        </p:nvSpPr>
        <p:spPr>
          <a:xfrm>
            <a:off x="302213" y="405458"/>
            <a:ext cx="7089137"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用户活跃详情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1544369" y="4374949"/>
            <a:ext cx="4478829" cy="901072"/>
            <a:chOff x="1361910" y="1894925"/>
            <a:chExt cx="4478829" cy="901072"/>
          </a:xfrm>
        </p:grpSpPr>
        <p:grpSp>
          <p:nvGrpSpPr>
            <p:cNvPr id="34" name="Group 332"/>
            <p:cNvGrpSpPr>
              <a:grpSpLocks noChangeAspect="1"/>
            </p:cNvGrpSpPr>
            <p:nvPr/>
          </p:nvGrpSpPr>
          <p:grpSpPr>
            <a:xfrm>
              <a:off x="1361910" y="2154848"/>
              <a:ext cx="540000" cy="540000"/>
              <a:chOff x="4643438" y="2786064"/>
              <a:chExt cx="288476" cy="288476"/>
            </a:xfrm>
          </p:grpSpPr>
          <p:sp>
            <p:nvSpPr>
              <p:cNvPr id="37" name="Oval 59"/>
              <p:cNvSpPr/>
              <p:nvPr/>
            </p:nvSpPr>
            <p:spPr>
              <a:xfrm>
                <a:off x="4643438" y="2786064"/>
                <a:ext cx="288476" cy="288476"/>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gency FB" panose="020B0503020202020204" pitchFamily="34" charset="0"/>
                </a:endParaRPr>
              </a:p>
            </p:txBody>
          </p:sp>
          <p:sp>
            <p:nvSpPr>
              <p:cNvPr id="38"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lstStyle/>
              <a:p>
                <a:endParaRPr lang="en-US" sz="1400" dirty="0">
                  <a:solidFill>
                    <a:prstClr val="black"/>
                  </a:solidFill>
                  <a:latin typeface="Agency FB" panose="020B0503020202020204" pitchFamily="34" charset="0"/>
                </a:endParaRPr>
              </a:p>
            </p:txBody>
          </p:sp>
        </p:grpSp>
        <p:sp>
          <p:nvSpPr>
            <p:cNvPr id="35" name="TextBox 34"/>
            <p:cNvSpPr txBox="1"/>
            <p:nvPr/>
          </p:nvSpPr>
          <p:spPr>
            <a:xfrm>
              <a:off x="1956335" y="2260466"/>
              <a:ext cx="3884404" cy="535531"/>
            </a:xfrm>
            <a:prstGeom prst="rect">
              <a:avLst/>
            </a:prstGeom>
            <a:noFill/>
          </p:spPr>
          <p:txBody>
            <a:bodyPr wrap="square" rtlCol="0">
              <a:spAutoFit/>
            </a:bodyPr>
            <a:lstStyle/>
            <a:p>
              <a:pPr>
                <a:lnSpc>
                  <a:spcPct val="120000"/>
                </a:lnSpc>
              </a:pPr>
              <a:r>
                <a:rPr lang="zh-CN" alt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右键点击图片选择设置图片格式可直接替换图片。</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rPr>
                <a:t>文本。</a:t>
              </a:r>
              <a:endParaRPr lang="en-US" sz="1200" dirty="0">
                <a:solidFill>
                  <a:schemeClr val="bg1">
                    <a:lumMod val="65000"/>
                  </a:schemeClr>
                </a:solidFill>
                <a:latin typeface="Agency FB" panose="020B0503020202020204" pitchFamily="34" charset="0"/>
              </a:endParaRPr>
            </a:p>
          </p:txBody>
        </p:sp>
        <p:sp>
          <p:nvSpPr>
            <p:cNvPr id="36" name="TextBox 35"/>
            <p:cNvSpPr txBox="1"/>
            <p:nvPr/>
          </p:nvSpPr>
          <p:spPr>
            <a:xfrm>
              <a:off x="1874457" y="1894925"/>
              <a:ext cx="3876036" cy="507795"/>
            </a:xfrm>
            <a:prstGeom prst="rect">
              <a:avLst/>
            </a:prstGeom>
            <a:noFill/>
          </p:spPr>
          <p:txBody>
            <a:bodyPr wrap="square" lIns="182843" tIns="91422" rIns="182843" bIns="91422"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添加标题内容</a:t>
              </a:r>
              <a:endParaRPr lang="zh-CN" altLang="en-US"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1544369" y="5311053"/>
            <a:ext cx="4478829" cy="901072"/>
            <a:chOff x="1361910" y="1894925"/>
            <a:chExt cx="4478829" cy="901072"/>
          </a:xfrm>
        </p:grpSpPr>
        <p:grpSp>
          <p:nvGrpSpPr>
            <p:cNvPr id="40" name="Group 332"/>
            <p:cNvGrpSpPr>
              <a:grpSpLocks noChangeAspect="1"/>
            </p:cNvGrpSpPr>
            <p:nvPr/>
          </p:nvGrpSpPr>
          <p:grpSpPr>
            <a:xfrm>
              <a:off x="1361910" y="2154848"/>
              <a:ext cx="540000" cy="540000"/>
              <a:chOff x="4643438" y="2786064"/>
              <a:chExt cx="288476" cy="288476"/>
            </a:xfrm>
          </p:grpSpPr>
          <p:sp>
            <p:nvSpPr>
              <p:cNvPr id="43" name="Oval 59"/>
              <p:cNvSpPr/>
              <p:nvPr/>
            </p:nvSpPr>
            <p:spPr>
              <a:xfrm>
                <a:off x="4643438" y="2786064"/>
                <a:ext cx="288476" cy="288476"/>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gency FB" panose="020B0503020202020204" pitchFamily="34" charset="0"/>
                </a:endParaRPr>
              </a:p>
            </p:txBody>
          </p:sp>
          <p:sp>
            <p:nvSpPr>
              <p:cNvPr id="44"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lstStyle/>
              <a:p>
                <a:endParaRPr lang="en-US" sz="1400" dirty="0">
                  <a:solidFill>
                    <a:prstClr val="black"/>
                  </a:solidFill>
                  <a:latin typeface="Agency FB" panose="020B0503020202020204" pitchFamily="34" charset="0"/>
                </a:endParaRPr>
              </a:p>
            </p:txBody>
          </p:sp>
        </p:grpSp>
        <p:sp>
          <p:nvSpPr>
            <p:cNvPr id="41" name="TextBox 40"/>
            <p:cNvSpPr txBox="1"/>
            <p:nvPr/>
          </p:nvSpPr>
          <p:spPr>
            <a:xfrm>
              <a:off x="1956335" y="2260466"/>
              <a:ext cx="3884404" cy="535531"/>
            </a:xfrm>
            <a:prstGeom prst="rect">
              <a:avLst/>
            </a:prstGeom>
            <a:noFill/>
          </p:spPr>
          <p:txBody>
            <a:bodyPr wrap="square" rtlCol="0">
              <a:spAutoFit/>
            </a:bodyPr>
            <a:lstStyle/>
            <a:p>
              <a:pPr>
                <a:lnSpc>
                  <a:spcPct val="120000"/>
                </a:lnSpc>
              </a:pPr>
              <a:r>
                <a:rPr lang="zh-CN" alt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右键点击图片选择设置图片格式可直接替换图片。</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您的容打在这里，或者通过复制您的</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rPr>
                <a:t>文本。</a:t>
              </a:r>
              <a:endParaRPr lang="en-US" sz="1200" dirty="0">
                <a:solidFill>
                  <a:schemeClr val="bg1">
                    <a:lumMod val="65000"/>
                  </a:schemeClr>
                </a:solidFill>
                <a:latin typeface="Agency FB" panose="020B0503020202020204" pitchFamily="34" charset="0"/>
              </a:endParaRPr>
            </a:p>
          </p:txBody>
        </p:sp>
        <p:sp>
          <p:nvSpPr>
            <p:cNvPr id="42" name="TextBox 41"/>
            <p:cNvSpPr txBox="1"/>
            <p:nvPr/>
          </p:nvSpPr>
          <p:spPr>
            <a:xfrm>
              <a:off x="1874457" y="1894925"/>
              <a:ext cx="3035275" cy="507795"/>
            </a:xfrm>
            <a:prstGeom prst="rect">
              <a:avLst/>
            </a:prstGeom>
            <a:noFill/>
          </p:spPr>
          <p:txBody>
            <a:bodyPr wrap="square" lIns="182843" tIns="91422" rIns="182843" bIns="91422"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添加标题内容</a:t>
              </a:r>
              <a:endParaRPr lang="zh-CN" altLang="en-US" dirty="0">
                <a:solidFill>
                  <a:srgbClr val="0070C0"/>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613633" y="1340919"/>
            <a:ext cx="4517564" cy="1259621"/>
            <a:chOff x="1361910" y="1894925"/>
            <a:chExt cx="4517564" cy="1259621"/>
          </a:xfrm>
        </p:grpSpPr>
        <p:grpSp>
          <p:nvGrpSpPr>
            <p:cNvPr id="46" name="Group 332"/>
            <p:cNvGrpSpPr>
              <a:grpSpLocks noChangeAspect="1"/>
            </p:cNvGrpSpPr>
            <p:nvPr/>
          </p:nvGrpSpPr>
          <p:grpSpPr>
            <a:xfrm>
              <a:off x="1361910" y="2154848"/>
              <a:ext cx="540000" cy="540000"/>
              <a:chOff x="4643438" y="2786064"/>
              <a:chExt cx="288476" cy="288476"/>
            </a:xfrm>
          </p:grpSpPr>
          <p:sp>
            <p:nvSpPr>
              <p:cNvPr id="49" name="Oval 59"/>
              <p:cNvSpPr/>
              <p:nvPr/>
            </p:nvSpPr>
            <p:spPr>
              <a:xfrm>
                <a:off x="4643438" y="2786064"/>
                <a:ext cx="288476" cy="288476"/>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gency FB" panose="020B0503020202020204" pitchFamily="34" charset="0"/>
                </a:endParaRPr>
              </a:p>
            </p:txBody>
          </p:sp>
          <p:sp>
            <p:nvSpPr>
              <p:cNvPr id="50"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lstStyle/>
              <a:p>
                <a:endParaRPr lang="en-US" sz="1400" dirty="0">
                  <a:solidFill>
                    <a:prstClr val="black"/>
                  </a:solidFill>
                  <a:latin typeface="Agency FB" panose="020B0503020202020204" pitchFamily="34" charset="0"/>
                </a:endParaRPr>
              </a:p>
            </p:txBody>
          </p:sp>
        </p:grpSp>
        <p:sp>
          <p:nvSpPr>
            <p:cNvPr id="47" name="TextBox 46"/>
            <p:cNvSpPr txBox="1"/>
            <p:nvPr/>
          </p:nvSpPr>
          <p:spPr>
            <a:xfrm>
              <a:off x="1995070" y="2399531"/>
              <a:ext cx="3884404" cy="755015"/>
            </a:xfrm>
            <a:prstGeom prst="rect">
              <a:avLst/>
            </a:prstGeom>
            <a:noFill/>
          </p:spPr>
          <p:txBody>
            <a:bodyPr wrap="square" rtlCol="0">
              <a:spAutoFit/>
            </a:bodyPr>
            <a:lstStyle/>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月度活跃人数：收集一个月用户活跃数据，进行去重的集合，一个用户一个月记录为</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次</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四月月度活跃总人数：</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165249</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Box 47"/>
            <p:cNvSpPr txBox="1"/>
            <p:nvPr/>
          </p:nvSpPr>
          <p:spPr>
            <a:xfrm>
              <a:off x="1874457" y="1894925"/>
              <a:ext cx="3035275" cy="504190"/>
            </a:xfrm>
            <a:prstGeom prst="rect">
              <a:avLst/>
            </a:prstGeom>
            <a:noFill/>
          </p:spPr>
          <p:txBody>
            <a:bodyPr wrap="square" lIns="182843" tIns="91422" rIns="182843" bIns="91422" rtlCol="0">
              <a:spAutoFit/>
            </a:bodyPr>
            <a:lstStyle/>
            <a:p>
              <a:r>
                <a:rPr lang="en-US" altLang="zh-CN" dirty="0">
                  <a:solidFill>
                    <a:srgbClr val="0070C0"/>
                  </a:solidFill>
                  <a:latin typeface="微软雅黑" panose="020B0503020204020204" pitchFamily="34" charset="-122"/>
                  <a:ea typeface="微软雅黑" panose="020B0503020204020204" pitchFamily="34" charset="-122"/>
                </a:rPr>
                <a:t>MAU(</a:t>
              </a:r>
              <a:r>
                <a:rPr lang="zh-CN" altLang="en-US" dirty="0">
                  <a:solidFill>
                    <a:srgbClr val="0070C0"/>
                  </a:solidFill>
                  <a:latin typeface="微软雅黑" panose="020B0503020204020204" pitchFamily="34" charset="-122"/>
                  <a:ea typeface="微软雅黑" panose="020B0503020204020204" pitchFamily="34" charset="-122"/>
                </a:rPr>
                <a:t>月度活跃人数</a:t>
              </a:r>
              <a:r>
                <a:rPr lang="en-US" altLang="zh-CN" dirty="0">
                  <a:solidFill>
                    <a:srgbClr val="0070C0"/>
                  </a:solidFill>
                  <a:latin typeface="微软雅黑" panose="020B0503020204020204" pitchFamily="34" charset="-122"/>
                  <a:ea typeface="微软雅黑" panose="020B0503020204020204" pitchFamily="34" charset="-122"/>
                </a:rPr>
                <a:t>)</a:t>
              </a:r>
              <a:endParaRPr lang="en-US" altLang="zh-CN" dirty="0">
                <a:solidFill>
                  <a:srgbClr val="0070C0"/>
                </a:solidFill>
                <a:latin typeface="微软雅黑" panose="020B0503020204020204" pitchFamily="34" charset="-122"/>
                <a:ea typeface="微软雅黑" panose="020B0503020204020204" pitchFamily="34" charset="-122"/>
              </a:endParaRPr>
            </a:p>
          </p:txBody>
        </p:sp>
      </p:grpSp>
      <p:pic>
        <p:nvPicPr>
          <p:cNvPr id="2" name="图片 1" descr="12"/>
          <p:cNvPicPr>
            <a:picLocks noChangeAspect="1"/>
          </p:cNvPicPr>
          <p:nvPr/>
        </p:nvPicPr>
        <p:blipFill>
          <a:blip r:embed="rId1"/>
          <a:srcRect t="5120" r="16525"/>
          <a:stretch>
            <a:fillRect/>
          </a:stretch>
        </p:blipFill>
        <p:spPr>
          <a:xfrm>
            <a:off x="0" y="1125855"/>
            <a:ext cx="6264275" cy="5696585"/>
          </a:xfrm>
          <a:prstGeom prst="rect">
            <a:avLst/>
          </a:prstGeom>
        </p:spPr>
      </p:pic>
      <p:grpSp>
        <p:nvGrpSpPr>
          <p:cNvPr id="6" name="组合 5"/>
          <p:cNvGrpSpPr/>
          <p:nvPr/>
        </p:nvGrpSpPr>
        <p:grpSpPr>
          <a:xfrm>
            <a:off x="6599028" y="2870748"/>
            <a:ext cx="4516929" cy="1285021"/>
            <a:chOff x="1361910" y="1894925"/>
            <a:chExt cx="4516929" cy="1285021"/>
          </a:xfrm>
        </p:grpSpPr>
        <p:grpSp>
          <p:nvGrpSpPr>
            <p:cNvPr id="10" name="Group 332"/>
            <p:cNvGrpSpPr>
              <a:grpSpLocks noChangeAspect="1"/>
            </p:cNvGrpSpPr>
            <p:nvPr/>
          </p:nvGrpSpPr>
          <p:grpSpPr>
            <a:xfrm>
              <a:off x="1361910" y="2154848"/>
              <a:ext cx="540000" cy="540000"/>
              <a:chOff x="4643438" y="2786064"/>
              <a:chExt cx="288476" cy="288476"/>
            </a:xfrm>
          </p:grpSpPr>
          <p:sp>
            <p:nvSpPr>
              <p:cNvPr id="11" name="Oval 59"/>
              <p:cNvSpPr/>
              <p:nvPr/>
            </p:nvSpPr>
            <p:spPr>
              <a:xfrm>
                <a:off x="4643438" y="2786064"/>
                <a:ext cx="288476" cy="288476"/>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solidFill>
                    <a:prstClr val="white"/>
                  </a:solidFill>
                  <a:latin typeface="Agency FB" panose="020B0503020202020204" pitchFamily="34" charset="0"/>
                </a:endParaRPr>
              </a:p>
            </p:txBody>
          </p:sp>
          <p:sp>
            <p:nvSpPr>
              <p:cNvPr id="12"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
                <a:endParaRPr lang="en-US" sz="1400" dirty="0">
                  <a:solidFill>
                    <a:prstClr val="black"/>
                  </a:solidFill>
                  <a:latin typeface="Agency FB" panose="020B0503020202020204" pitchFamily="34" charset="0"/>
                </a:endParaRPr>
              </a:p>
            </p:txBody>
          </p:sp>
        </p:grpSp>
        <p:sp>
          <p:nvSpPr>
            <p:cNvPr id="13" name="TextBox 52"/>
            <p:cNvSpPr txBox="1"/>
            <p:nvPr/>
          </p:nvSpPr>
          <p:spPr>
            <a:xfrm>
              <a:off x="1994435" y="2424931"/>
              <a:ext cx="3884404" cy="755015"/>
            </a:xfrm>
            <a:prstGeom prst="rect">
              <a:avLst/>
            </a:prstGeom>
            <a:noFill/>
          </p:spPr>
          <p:txBody>
            <a:bodyPr wrap="square" rtlCol="0">
              <a:spAutoFit/>
            </a:bodyPr>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月度活跃人数：收集一天用户活跃数据，进行不去重的集合，一个用户一个月可能记录多次</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四月平均每日活跃人数</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7435</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53"/>
            <p:cNvSpPr txBox="1"/>
            <p:nvPr/>
          </p:nvSpPr>
          <p:spPr>
            <a:xfrm>
              <a:off x="1874457" y="1894925"/>
              <a:ext cx="3035275" cy="504190"/>
            </a:xfrm>
            <a:prstGeom prst="rect">
              <a:avLst/>
            </a:prstGeom>
            <a:noFill/>
          </p:spPr>
          <p:txBody>
            <a:bodyPr wrap="square" lIns="182843" tIns="91422" rIns="182843" bIns="91422" rtlCol="0">
              <a:spAutoFit/>
            </a:bodyPr>
            <a:p>
              <a:r>
                <a:rPr lang="en-US" altLang="zh-CN" dirty="0">
                  <a:solidFill>
                    <a:srgbClr val="0070C0"/>
                  </a:solidFill>
                  <a:latin typeface="微软雅黑" panose="020B0503020204020204" pitchFamily="34" charset="-122"/>
                  <a:ea typeface="微软雅黑" panose="020B0503020204020204" pitchFamily="34" charset="-122"/>
                </a:rPr>
                <a:t>DAU</a:t>
              </a:r>
              <a:r>
                <a:rPr lang="zh-CN" altLang="en-US" dirty="0">
                  <a:solidFill>
                    <a:srgbClr val="0070C0"/>
                  </a:solidFill>
                  <a:latin typeface="微软雅黑" panose="020B0503020204020204" pitchFamily="34" charset="-122"/>
                  <a:ea typeface="微软雅黑" panose="020B0503020204020204" pitchFamily="34" charset="-122"/>
                </a:rPr>
                <a:t>（每日活跃人数）</a:t>
              </a:r>
              <a:endParaRPr lang="zh-CN" altLang="en-US" dirty="0">
                <a:solidFill>
                  <a:srgbClr val="0070C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6614268" y="4293783"/>
            <a:ext cx="4516929" cy="2169576"/>
            <a:chOff x="1361910" y="1894925"/>
            <a:chExt cx="4516929" cy="2169576"/>
          </a:xfrm>
        </p:grpSpPr>
        <p:grpSp>
          <p:nvGrpSpPr>
            <p:cNvPr id="18" name="Group 332"/>
            <p:cNvGrpSpPr>
              <a:grpSpLocks noChangeAspect="1"/>
            </p:cNvGrpSpPr>
            <p:nvPr/>
          </p:nvGrpSpPr>
          <p:grpSpPr>
            <a:xfrm>
              <a:off x="1361910" y="2154848"/>
              <a:ext cx="540000" cy="540000"/>
              <a:chOff x="4643438" y="2786064"/>
              <a:chExt cx="288476" cy="288476"/>
            </a:xfrm>
          </p:grpSpPr>
          <p:sp>
            <p:nvSpPr>
              <p:cNvPr id="19" name="Oval 59"/>
              <p:cNvSpPr/>
              <p:nvPr/>
            </p:nvSpPr>
            <p:spPr>
              <a:xfrm>
                <a:off x="4643438" y="2786064"/>
                <a:ext cx="288476" cy="288476"/>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solidFill>
                    <a:prstClr val="white"/>
                  </a:solidFill>
                  <a:latin typeface="Agency FB" panose="020B0503020202020204" pitchFamily="34" charset="0"/>
                </a:endParaRPr>
              </a:p>
            </p:txBody>
          </p:sp>
          <p:sp>
            <p:nvSpPr>
              <p:cNvPr id="20"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
                <a:endParaRPr lang="en-US" sz="1400" dirty="0">
                  <a:solidFill>
                    <a:prstClr val="black"/>
                  </a:solidFill>
                  <a:latin typeface="Agency FB" panose="020B0503020202020204" pitchFamily="34" charset="0"/>
                </a:endParaRPr>
              </a:p>
            </p:txBody>
          </p:sp>
        </p:grpSp>
        <p:sp>
          <p:nvSpPr>
            <p:cNvPr id="21" name="TextBox 52"/>
            <p:cNvSpPr txBox="1"/>
            <p:nvPr/>
          </p:nvSpPr>
          <p:spPr>
            <a:xfrm>
              <a:off x="1994435" y="2424931"/>
              <a:ext cx="3884404" cy="1639570"/>
            </a:xfrm>
            <a:prstGeom prst="rect">
              <a:avLst/>
            </a:prstGeom>
            <a:noFill/>
          </p:spPr>
          <p:txBody>
            <a:bodyPr wrap="square" rtlCol="0">
              <a:spAutoFit/>
            </a:bodyPr>
            <a:p>
              <a:pPr>
                <a:lnSpc>
                  <a:spcPct val="1200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用户粘性：</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1.34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223057 / 165249</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用户粘性代表用户的忠诚度、信任度与依赖度，当前用户粘性很低，重复活跃用户数量极少，代表一个用户四月份只有</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1.34</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天访问了健康帮</a:t>
              </a:r>
              <a:r>
                <a:rPr 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，构成用户活跃的主要部分由新用户组成，粘性低的同时用户留存效果也同样不好。</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53"/>
            <p:cNvSpPr txBox="1"/>
            <p:nvPr/>
          </p:nvSpPr>
          <p:spPr>
            <a:xfrm>
              <a:off x="1874457" y="1894925"/>
              <a:ext cx="3035275" cy="504190"/>
            </a:xfrm>
            <a:prstGeom prst="rect">
              <a:avLst/>
            </a:prstGeom>
            <a:noFill/>
          </p:spPr>
          <p:txBody>
            <a:bodyPr wrap="square" lIns="182843" tIns="91422" rIns="182843" bIns="91422" rtlCol="0">
              <a:spAutoFit/>
            </a:bodyPr>
            <a:p>
              <a:r>
                <a:rPr lang="zh-CN" dirty="0">
                  <a:solidFill>
                    <a:srgbClr val="0070C0"/>
                  </a:solidFill>
                  <a:latin typeface="微软雅黑" panose="020B0503020204020204" pitchFamily="34" charset="-122"/>
                  <a:ea typeface="微软雅黑" panose="020B0503020204020204" pitchFamily="34" charset="-122"/>
                </a:rPr>
                <a:t>用户粘性</a:t>
              </a:r>
              <a:endParaRPr lang="zh-CN" dirty="0">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42" presetClass="entr" presetSubtype="0" fill="hold" nodeType="withEffect">
                                  <p:stCondLst>
                                    <p:cond delay="5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anim calcmode="lin" valueType="num">
                                      <p:cBhvr>
                                        <p:cTn id="11" dur="1000" fill="hold"/>
                                        <p:tgtEl>
                                          <p:spTgt spid="33"/>
                                        </p:tgtEl>
                                        <p:attrNameLst>
                                          <p:attrName>ppt_x</p:attrName>
                                        </p:attrNameLst>
                                      </p:cBhvr>
                                      <p:tavLst>
                                        <p:tav tm="0">
                                          <p:val>
                                            <p:strVal val="#ppt_x"/>
                                          </p:val>
                                        </p:tav>
                                        <p:tav tm="100000">
                                          <p:val>
                                            <p:strVal val="#ppt_x"/>
                                          </p:val>
                                        </p:tav>
                                      </p:tavLst>
                                    </p:anim>
                                    <p:anim calcmode="lin" valueType="num">
                                      <p:cBhvr>
                                        <p:cTn id="12" dur="1000" fill="hold"/>
                                        <p:tgtEl>
                                          <p:spTgt spid="3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33986" y="-3626990"/>
            <a:ext cx="13753528" cy="11161240"/>
          </a:xfrm>
          <a:prstGeom prst="ellipse">
            <a:avLst/>
          </a:prstGeom>
          <a:solidFill>
            <a:srgbClr val="0192D5">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74926" y="-3987030"/>
            <a:ext cx="13537504" cy="11521280"/>
          </a:xfrm>
          <a:prstGeom prst="ellipse">
            <a:avLst/>
          </a:prstGeom>
          <a:solidFill>
            <a:srgbClr val="004C9C">
              <a:alpha val="8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666" y="5229994"/>
            <a:ext cx="16129792" cy="10693188"/>
          </a:xfrm>
          <a:prstGeom prst="ellipse">
            <a:avLst/>
          </a:prstGeom>
          <a:solidFill>
            <a:srgbClr val="38A8D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5" y="1125538"/>
            <a:ext cx="12190413" cy="573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6" name="副标题 2"/>
          <p:cNvSpPr txBox="1"/>
          <p:nvPr/>
        </p:nvSpPr>
        <p:spPr>
          <a:xfrm>
            <a:off x="5551494" y="5205772"/>
            <a:ext cx="1656185" cy="311460"/>
          </a:xfrm>
          <a:prstGeom prst="rect">
            <a:avLst/>
          </a:prstGeom>
          <a:ln>
            <a:solidFill>
              <a:schemeClr val="bg1"/>
            </a:solidFill>
          </a:ln>
        </p:spPr>
        <p:txBody>
          <a:bodyPr vert="horz" lIns="91440" tIns="45720" rIns="91440" bIns="45720" rtlCol="0">
            <a:normAutofit fontScale="90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rPr>
              <a:t>汇报：张三</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 name="副标题 2"/>
          <p:cNvSpPr txBox="1"/>
          <p:nvPr/>
        </p:nvSpPr>
        <p:spPr>
          <a:xfrm>
            <a:off x="118541" y="405458"/>
            <a:ext cx="7089137" cy="72008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用户每日活跃详情</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Freeform 5"/>
          <p:cNvSpPr>
            <a:spLocks noEditPoints="1"/>
          </p:cNvSpPr>
          <p:nvPr/>
        </p:nvSpPr>
        <p:spPr bwMode="auto">
          <a:xfrm>
            <a:off x="8255226" y="2061017"/>
            <a:ext cx="2308909" cy="2107765"/>
          </a:xfrm>
          <a:custGeom>
            <a:avLst/>
            <a:gdLst>
              <a:gd name="T0" fmla="*/ 2244 w 2282"/>
              <a:gd name="T1" fmla="*/ 1868 h 2084"/>
              <a:gd name="T2" fmla="*/ 1631 w 2282"/>
              <a:gd name="T3" fmla="*/ 1320 h 2084"/>
              <a:gd name="T4" fmla="*/ 1588 w 2282"/>
              <a:gd name="T5" fmla="*/ 1314 h 2084"/>
              <a:gd name="T6" fmla="*/ 1569 w 2282"/>
              <a:gd name="T7" fmla="*/ 1297 h 2084"/>
              <a:gd name="T8" fmla="*/ 1556 w 2282"/>
              <a:gd name="T9" fmla="*/ 1312 h 2084"/>
              <a:gd name="T10" fmla="*/ 1521 w 2282"/>
              <a:gd name="T11" fmla="*/ 1281 h 2084"/>
              <a:gd name="T12" fmla="*/ 1383 w 2282"/>
              <a:gd name="T13" fmla="*/ 286 h 2084"/>
              <a:gd name="T14" fmla="*/ 286 w 2282"/>
              <a:gd name="T15" fmla="*/ 347 h 2084"/>
              <a:gd name="T16" fmla="*/ 347 w 2282"/>
              <a:gd name="T17" fmla="*/ 1443 h 2084"/>
              <a:gd name="T18" fmla="*/ 1422 w 2282"/>
              <a:gd name="T19" fmla="*/ 1406 h 2084"/>
              <a:gd name="T20" fmla="*/ 1450 w 2282"/>
              <a:gd name="T21" fmla="*/ 1431 h 2084"/>
              <a:gd name="T22" fmla="*/ 1436 w 2282"/>
              <a:gd name="T23" fmla="*/ 1446 h 2084"/>
              <a:gd name="T24" fmla="*/ 1455 w 2282"/>
              <a:gd name="T25" fmla="*/ 1463 h 2084"/>
              <a:gd name="T26" fmla="*/ 1466 w 2282"/>
              <a:gd name="T27" fmla="*/ 1505 h 2084"/>
              <a:gd name="T28" fmla="*/ 2078 w 2282"/>
              <a:gd name="T29" fmla="*/ 2053 h 2084"/>
              <a:gd name="T30" fmla="*/ 2197 w 2282"/>
              <a:gd name="T31" fmla="*/ 2048 h 2084"/>
              <a:gd name="T32" fmla="*/ 2252 w 2282"/>
              <a:gd name="T33" fmla="*/ 1986 h 2084"/>
              <a:gd name="T34" fmla="*/ 2244 w 2282"/>
              <a:gd name="T35" fmla="*/ 1868 h 2084"/>
              <a:gd name="T36" fmla="*/ 436 w 2282"/>
              <a:gd name="T37" fmla="*/ 1344 h 2084"/>
              <a:gd name="T38" fmla="*/ 386 w 2282"/>
              <a:gd name="T39" fmla="*/ 436 h 2084"/>
              <a:gd name="T40" fmla="*/ 1294 w 2282"/>
              <a:gd name="T41" fmla="*/ 385 h 2084"/>
              <a:gd name="T42" fmla="*/ 1344 w 2282"/>
              <a:gd name="T43" fmla="*/ 1293 h 2084"/>
              <a:gd name="T44" fmla="*/ 436 w 2282"/>
              <a:gd name="T45" fmla="*/ 1344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2" h="2084">
                <a:moveTo>
                  <a:pt x="2244" y="1868"/>
                </a:moveTo>
                <a:cubicBezTo>
                  <a:pt x="1631" y="1320"/>
                  <a:pt x="1631" y="1320"/>
                  <a:pt x="1631" y="1320"/>
                </a:cubicBezTo>
                <a:cubicBezTo>
                  <a:pt x="1614" y="1304"/>
                  <a:pt x="1601" y="1305"/>
                  <a:pt x="1588" y="1314"/>
                </a:cubicBezTo>
                <a:cubicBezTo>
                  <a:pt x="1569" y="1297"/>
                  <a:pt x="1569" y="1297"/>
                  <a:pt x="1569" y="1297"/>
                </a:cubicBezTo>
                <a:cubicBezTo>
                  <a:pt x="1556" y="1312"/>
                  <a:pt x="1556" y="1312"/>
                  <a:pt x="1556" y="1312"/>
                </a:cubicBezTo>
                <a:cubicBezTo>
                  <a:pt x="1521" y="1281"/>
                  <a:pt x="1521" y="1281"/>
                  <a:pt x="1521" y="1281"/>
                </a:cubicBezTo>
                <a:cubicBezTo>
                  <a:pt x="1721" y="966"/>
                  <a:pt x="1670" y="543"/>
                  <a:pt x="1383" y="286"/>
                </a:cubicBezTo>
                <a:cubicBezTo>
                  <a:pt x="1063" y="0"/>
                  <a:pt x="572" y="27"/>
                  <a:pt x="286" y="347"/>
                </a:cubicBezTo>
                <a:cubicBezTo>
                  <a:pt x="0" y="666"/>
                  <a:pt x="28" y="1157"/>
                  <a:pt x="347" y="1443"/>
                </a:cubicBezTo>
                <a:cubicBezTo>
                  <a:pt x="659" y="1722"/>
                  <a:pt x="1133" y="1703"/>
                  <a:pt x="1422" y="1406"/>
                </a:cubicBezTo>
                <a:cubicBezTo>
                  <a:pt x="1450" y="1431"/>
                  <a:pt x="1450" y="1431"/>
                  <a:pt x="1450" y="1431"/>
                </a:cubicBezTo>
                <a:cubicBezTo>
                  <a:pt x="1436" y="1446"/>
                  <a:pt x="1436" y="1446"/>
                  <a:pt x="1436" y="1446"/>
                </a:cubicBezTo>
                <a:cubicBezTo>
                  <a:pt x="1455" y="1463"/>
                  <a:pt x="1455" y="1463"/>
                  <a:pt x="1455" y="1463"/>
                </a:cubicBezTo>
                <a:cubicBezTo>
                  <a:pt x="1447" y="1476"/>
                  <a:pt x="1448" y="1489"/>
                  <a:pt x="1466" y="1505"/>
                </a:cubicBezTo>
                <a:cubicBezTo>
                  <a:pt x="2078" y="2053"/>
                  <a:pt x="2078" y="2053"/>
                  <a:pt x="2078" y="2053"/>
                </a:cubicBezTo>
                <a:cubicBezTo>
                  <a:pt x="2113" y="2084"/>
                  <a:pt x="2166" y="2082"/>
                  <a:pt x="2197" y="2048"/>
                </a:cubicBezTo>
                <a:cubicBezTo>
                  <a:pt x="2252" y="1986"/>
                  <a:pt x="2252" y="1986"/>
                  <a:pt x="2252" y="1986"/>
                </a:cubicBezTo>
                <a:cubicBezTo>
                  <a:pt x="2282" y="1952"/>
                  <a:pt x="2279" y="1899"/>
                  <a:pt x="2244" y="1868"/>
                </a:cubicBezTo>
                <a:close/>
                <a:moveTo>
                  <a:pt x="436" y="1344"/>
                </a:moveTo>
                <a:cubicBezTo>
                  <a:pt x="172" y="1107"/>
                  <a:pt x="149" y="701"/>
                  <a:pt x="386" y="436"/>
                </a:cubicBezTo>
                <a:cubicBezTo>
                  <a:pt x="623" y="171"/>
                  <a:pt x="1029" y="149"/>
                  <a:pt x="1294" y="385"/>
                </a:cubicBezTo>
                <a:cubicBezTo>
                  <a:pt x="1558" y="622"/>
                  <a:pt x="1581" y="1028"/>
                  <a:pt x="1344" y="1293"/>
                </a:cubicBezTo>
                <a:cubicBezTo>
                  <a:pt x="1107" y="1558"/>
                  <a:pt x="701" y="1580"/>
                  <a:pt x="436" y="134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bg-BG"/>
          </a:p>
        </p:txBody>
      </p:sp>
      <p:grpSp>
        <p:nvGrpSpPr>
          <p:cNvPr id="24" name="组合 23"/>
          <p:cNvGrpSpPr/>
          <p:nvPr/>
        </p:nvGrpSpPr>
        <p:grpSpPr>
          <a:xfrm>
            <a:off x="262519" y="1269670"/>
            <a:ext cx="2100151" cy="398780"/>
            <a:chOff x="4673998" y="1988840"/>
            <a:chExt cx="2100151" cy="398780"/>
          </a:xfrm>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49"/>
            <p:cNvSpPr/>
            <p:nvPr/>
          </p:nvSpPr>
          <p:spPr>
            <a:xfrm>
              <a:off x="5124632" y="1988840"/>
              <a:ext cx="1198880" cy="398780"/>
            </a:xfrm>
            <a:prstGeom prst="rect">
              <a:avLst/>
            </a:prstGeom>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rPr>
                <a:t>用户活跃</a:t>
              </a:r>
              <a:endParaRPr lang="zh-CN" altLang="en-US" sz="2000"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endParaRPr>
            </a:p>
          </p:txBody>
        </p:sp>
      </p:grpSp>
      <p:sp>
        <p:nvSpPr>
          <p:cNvPr id="27" name="TextBox 26"/>
          <p:cNvSpPr txBox="1"/>
          <p:nvPr/>
        </p:nvSpPr>
        <p:spPr>
          <a:xfrm>
            <a:off x="820420" y="2277110"/>
            <a:ext cx="1887855" cy="275590"/>
          </a:xfrm>
          <a:prstGeom prst="rect">
            <a:avLst/>
          </a:prstGeom>
          <a:noFill/>
        </p:spPr>
        <p:txBody>
          <a:bodyPr wrap="square" rtlCol="0">
            <a:spAutoFit/>
          </a:bodyPr>
          <a:lstStyle/>
          <a:p>
            <a:pPr algn="just"/>
            <a:r>
              <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rPr>
              <a:t> </a:t>
            </a:r>
            <a:endParaRPr lang="en-US" altLang="zh-CN" sz="1200" dirty="0">
              <a:solidFill>
                <a:schemeClr val="tx1">
                  <a:lumMod val="85000"/>
                  <a:lumOff val="15000"/>
                </a:schemeClr>
              </a:solidFill>
              <a:latin typeface="Open Sans Light" panose="020B0306030504020204" pitchFamily="34" charset="0"/>
              <a:ea typeface="宋体" panose="02010600030101010101" pitchFamily="2" charset="-122"/>
              <a:cs typeface="Open Sans Light" panose="020B0306030504020204" pitchFamily="34" charset="0"/>
            </a:endParaRPr>
          </a:p>
        </p:txBody>
      </p:sp>
      <p:pic>
        <p:nvPicPr>
          <p:cNvPr id="40" name="图片 39" descr="11"/>
          <p:cNvPicPr>
            <a:picLocks noChangeAspect="1"/>
          </p:cNvPicPr>
          <p:nvPr/>
        </p:nvPicPr>
        <p:blipFill>
          <a:blip r:embed="rId1"/>
          <a:stretch>
            <a:fillRect/>
          </a:stretch>
        </p:blipFill>
        <p:spPr>
          <a:xfrm>
            <a:off x="248285" y="4149725"/>
            <a:ext cx="3326765" cy="2952750"/>
          </a:xfrm>
          <a:prstGeom prst="rect">
            <a:avLst/>
          </a:prstGeom>
        </p:spPr>
      </p:pic>
      <p:sp>
        <p:nvSpPr>
          <p:cNvPr id="47" name="TextBox 46"/>
          <p:cNvSpPr txBox="1"/>
          <p:nvPr/>
        </p:nvSpPr>
        <p:spPr>
          <a:xfrm>
            <a:off x="325120" y="1633855"/>
            <a:ext cx="11201400" cy="755015"/>
          </a:xfrm>
          <a:prstGeom prst="rect">
            <a:avLst/>
          </a:prstGeom>
          <a:noFill/>
        </p:spPr>
        <p:txBody>
          <a:bodyPr wrap="square" rtlCol="0">
            <a:spAutoFit/>
          </a:bodyPr>
          <a:p>
            <a:pPr>
              <a:lnSpc>
                <a:spcPct val="120000"/>
              </a:lnSpc>
            </a:pPr>
            <a:r>
              <a:rPr lang="zh-CN" altLang="en-US" sz="1200" dirty="0">
                <a:solidFill>
                  <a:schemeClr val="tx1">
                    <a:lumMod val="85000"/>
                    <a:lumOff val="15000"/>
                  </a:schemeClr>
                </a:solidFill>
                <a:latin typeface="Agency FB" panose="020B0503020202020204" pitchFamily="34" charset="0"/>
              </a:rPr>
              <a:t>用户活跃总人数中，三月活跃人数与四月进行对比，</a:t>
            </a:r>
            <a:r>
              <a:rPr lang="en-US" altLang="zh-CN" sz="1200" dirty="0">
                <a:solidFill>
                  <a:schemeClr val="tx1">
                    <a:lumMod val="85000"/>
                    <a:lumOff val="15000"/>
                  </a:schemeClr>
                </a:solidFill>
                <a:latin typeface="Agency FB" panose="020B0503020202020204" pitchFamily="34" charset="0"/>
              </a:rPr>
              <a:t>3</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4</a:t>
            </a:r>
            <a:r>
              <a:rPr lang="zh-CN" altLang="en-US" sz="1200" dirty="0">
                <a:solidFill>
                  <a:schemeClr val="tx1">
                    <a:lumMod val="85000"/>
                    <a:lumOff val="15000"/>
                  </a:schemeClr>
                </a:solidFill>
                <a:latin typeface="Agency FB" panose="020B0503020202020204" pitchFamily="34" charset="0"/>
              </a:rPr>
              <a:t>月总数据占比中，</a:t>
            </a:r>
            <a:r>
              <a:rPr lang="en-US" altLang="zh-CN" sz="1200" dirty="0">
                <a:solidFill>
                  <a:schemeClr val="tx1">
                    <a:lumMod val="85000"/>
                    <a:lumOff val="15000"/>
                  </a:schemeClr>
                </a:solidFill>
                <a:latin typeface="Agency FB" panose="020B0503020202020204" pitchFamily="34" charset="0"/>
              </a:rPr>
              <a:t>3</a:t>
            </a:r>
            <a:r>
              <a:rPr lang="zh-CN" altLang="en-US" sz="1200" dirty="0">
                <a:solidFill>
                  <a:schemeClr val="tx1">
                    <a:lumMod val="85000"/>
                    <a:lumOff val="15000"/>
                  </a:schemeClr>
                </a:solidFill>
                <a:latin typeface="Agency FB" panose="020B0503020202020204" pitchFamily="34" charset="0"/>
              </a:rPr>
              <a:t>月份新增用户占总用户（</a:t>
            </a:r>
            <a:r>
              <a:rPr lang="en-US" altLang="zh-CN" sz="1200" dirty="0">
                <a:solidFill>
                  <a:schemeClr val="tx1">
                    <a:lumMod val="85000"/>
                    <a:lumOff val="15000"/>
                  </a:schemeClr>
                </a:solidFill>
                <a:latin typeface="Agency FB" panose="020B0503020202020204" pitchFamily="34" charset="0"/>
              </a:rPr>
              <a:t>3</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4</a:t>
            </a:r>
            <a:r>
              <a:rPr lang="zh-CN" altLang="en-US" sz="1200" dirty="0">
                <a:solidFill>
                  <a:schemeClr val="tx1">
                    <a:lumMod val="85000"/>
                    <a:lumOff val="15000"/>
                  </a:schemeClr>
                </a:solidFill>
                <a:latin typeface="Agency FB" panose="020B0503020202020204" pitchFamily="34" charset="0"/>
              </a:rPr>
              <a:t>月新增用户总数）</a:t>
            </a:r>
            <a:r>
              <a:rPr lang="en-US" altLang="zh-CN" sz="1200" dirty="0">
                <a:solidFill>
                  <a:schemeClr val="tx1">
                    <a:lumMod val="85000"/>
                    <a:lumOff val="15000"/>
                  </a:schemeClr>
                </a:solidFill>
                <a:latin typeface="Agency FB" panose="020B0503020202020204" pitchFamily="34" charset="0"/>
              </a:rPr>
              <a:t>23%</a:t>
            </a:r>
            <a:r>
              <a:rPr lang="zh-CN" altLang="en-US" sz="1200" dirty="0">
                <a:solidFill>
                  <a:schemeClr val="tx1">
                    <a:lumMod val="85000"/>
                    <a:lumOff val="15000"/>
                  </a:schemeClr>
                </a:solidFill>
                <a:latin typeface="Agency FB" panose="020B0503020202020204" pitchFamily="34" charset="0"/>
              </a:rPr>
              <a:t>，活跃用户占比</a:t>
            </a:r>
            <a:r>
              <a:rPr lang="en-US" altLang="zh-CN" sz="1200" dirty="0">
                <a:solidFill>
                  <a:schemeClr val="tx1">
                    <a:lumMod val="85000"/>
                    <a:lumOff val="15000"/>
                  </a:schemeClr>
                </a:solidFill>
                <a:latin typeface="Agency FB" panose="020B0503020202020204" pitchFamily="34" charset="0"/>
              </a:rPr>
              <a:t>38.48%</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3</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4</a:t>
            </a:r>
            <a:r>
              <a:rPr lang="zh-CN" altLang="en-US" sz="1200" dirty="0">
                <a:solidFill>
                  <a:schemeClr val="tx1">
                    <a:lumMod val="85000"/>
                    <a:lumOff val="15000"/>
                  </a:schemeClr>
                </a:solidFill>
                <a:latin typeface="Agency FB" panose="020B0503020202020204" pitchFamily="34" charset="0"/>
              </a:rPr>
              <a:t>月对比用户新增是</a:t>
            </a:r>
            <a:r>
              <a:rPr lang="en-US" altLang="zh-CN" sz="1200" dirty="0">
                <a:solidFill>
                  <a:schemeClr val="tx1">
                    <a:lumMod val="85000"/>
                    <a:lumOff val="15000"/>
                  </a:schemeClr>
                </a:solidFill>
                <a:latin typeface="Agency FB" panose="020B0503020202020204" pitchFamily="34" charset="0"/>
              </a:rPr>
              <a:t>23%</a:t>
            </a:r>
            <a:r>
              <a:rPr lang="zh-CN" altLang="en-US" sz="1200" dirty="0">
                <a:solidFill>
                  <a:schemeClr val="tx1">
                    <a:lumMod val="85000"/>
                    <a:lumOff val="15000"/>
                  </a:schemeClr>
                </a:solidFill>
                <a:latin typeface="Agency FB" panose="020B0503020202020204" pitchFamily="34" charset="0"/>
                <a:sym typeface="+mn-ea"/>
              </a:rPr>
              <a:t>：</a:t>
            </a:r>
            <a:r>
              <a:rPr lang="en-US" altLang="zh-CN" sz="1200" dirty="0">
                <a:solidFill>
                  <a:schemeClr val="tx1">
                    <a:lumMod val="85000"/>
                    <a:lumOff val="15000"/>
                  </a:schemeClr>
                </a:solidFill>
                <a:latin typeface="Agency FB" panose="020B0503020202020204" pitchFamily="34" charset="0"/>
                <a:sym typeface="+mn-ea"/>
              </a:rPr>
              <a:t>77%</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3</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4</a:t>
            </a:r>
            <a:r>
              <a:rPr lang="zh-CN" altLang="en-US" sz="1200" dirty="0">
                <a:solidFill>
                  <a:schemeClr val="tx1">
                    <a:lumMod val="85000"/>
                    <a:lumOff val="15000"/>
                  </a:schemeClr>
                </a:solidFill>
                <a:latin typeface="Agency FB" panose="020B0503020202020204" pitchFamily="34" charset="0"/>
              </a:rPr>
              <a:t>月活跃对比是</a:t>
            </a:r>
            <a:r>
              <a:rPr lang="en-US" altLang="zh-CN" sz="1200" dirty="0">
                <a:solidFill>
                  <a:schemeClr val="tx1">
                    <a:lumMod val="85000"/>
                    <a:lumOff val="15000"/>
                  </a:schemeClr>
                </a:solidFill>
                <a:latin typeface="Agency FB" panose="020B0503020202020204" pitchFamily="34" charset="0"/>
              </a:rPr>
              <a:t>38%</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62%</a:t>
            </a:r>
            <a:r>
              <a:rPr lang="zh-CN" altLang="en-US" sz="1200" dirty="0">
                <a:solidFill>
                  <a:schemeClr val="tx1">
                    <a:lumMod val="85000"/>
                    <a:lumOff val="15000"/>
                  </a:schemeClr>
                </a:solidFill>
                <a:latin typeface="Agency FB" panose="020B0503020202020204" pitchFamily="34" charset="0"/>
              </a:rPr>
              <a:t>，</a:t>
            </a:r>
            <a:r>
              <a:rPr lang="en-US" altLang="zh-CN" sz="1200" dirty="0">
                <a:solidFill>
                  <a:schemeClr val="tx1">
                    <a:lumMod val="85000"/>
                    <a:lumOff val="15000"/>
                  </a:schemeClr>
                </a:solidFill>
                <a:latin typeface="Agency FB" panose="020B0503020202020204" pitchFamily="34" charset="0"/>
              </a:rPr>
              <a:t>  </a:t>
            </a:r>
            <a:r>
              <a:rPr lang="zh-CN" altLang="en-US" sz="1200" dirty="0">
                <a:solidFill>
                  <a:schemeClr val="tx1">
                    <a:lumMod val="85000"/>
                    <a:lumOff val="15000"/>
                  </a:schemeClr>
                </a:solidFill>
                <a:latin typeface="Agency FB" panose="020B0503020202020204" pitchFamily="34" charset="0"/>
              </a:rPr>
              <a:t>三月份新增用户到活跃用户的总占比逐渐增加，同时，四月份的总占比逐渐减小，说明四月份用户新增到活跃用户转化中，是逐渐下降的，这个趋势是下降速率比三月</a:t>
            </a:r>
            <a:r>
              <a:rPr lang="zh-CN" altLang="en-US" sz="1200" dirty="0">
                <a:solidFill>
                  <a:schemeClr val="tx1">
                    <a:lumMod val="85000"/>
                    <a:lumOff val="15000"/>
                  </a:schemeClr>
                </a:solidFill>
                <a:latin typeface="Agency FB" panose="020B0503020202020204" pitchFamily="34" charset="0"/>
                <a:sym typeface="+mn-ea"/>
              </a:rPr>
              <a:t>要快</a:t>
            </a:r>
            <a:r>
              <a:rPr lang="zh-CN" altLang="en-US" sz="1200" dirty="0">
                <a:solidFill>
                  <a:schemeClr val="tx1">
                    <a:lumMod val="85000"/>
                    <a:lumOff val="15000"/>
                  </a:schemeClr>
                </a:solidFill>
                <a:latin typeface="Agency FB" panose="020B0503020202020204" pitchFamily="34" charset="0"/>
              </a:rPr>
              <a:t>。</a:t>
            </a:r>
            <a:endParaRPr lang="zh-CN" altLang="en-US" sz="1200" dirty="0">
              <a:solidFill>
                <a:schemeClr val="tx1">
                  <a:lumMod val="85000"/>
                  <a:lumOff val="15000"/>
                </a:schemeClr>
              </a:solidFill>
              <a:latin typeface="Agency FB" panose="020B0503020202020204" pitchFamily="34" charset="0"/>
            </a:endParaRPr>
          </a:p>
        </p:txBody>
      </p:sp>
      <p:pic>
        <p:nvPicPr>
          <p:cNvPr id="2" name="图片 1" descr="10"/>
          <p:cNvPicPr>
            <a:picLocks noChangeAspect="1"/>
          </p:cNvPicPr>
          <p:nvPr/>
        </p:nvPicPr>
        <p:blipFill>
          <a:blip r:embed="rId2"/>
          <a:stretch>
            <a:fillRect/>
          </a:stretch>
        </p:blipFill>
        <p:spPr>
          <a:xfrm>
            <a:off x="4366895" y="2335530"/>
            <a:ext cx="7786370" cy="4421505"/>
          </a:xfrm>
          <a:prstGeom prst="rect">
            <a:avLst/>
          </a:prstGeom>
        </p:spPr>
      </p:pic>
      <p:pic>
        <p:nvPicPr>
          <p:cNvPr id="3" name="图片 2" descr="撒大多数发啊"/>
          <p:cNvPicPr>
            <a:picLocks noChangeAspect="1"/>
          </p:cNvPicPr>
          <p:nvPr/>
        </p:nvPicPr>
        <p:blipFill>
          <a:blip r:embed="rId3"/>
          <a:srcRect t="21757"/>
          <a:stretch>
            <a:fillRect/>
          </a:stretch>
        </p:blipFill>
        <p:spPr>
          <a:xfrm>
            <a:off x="-941705" y="2493645"/>
            <a:ext cx="5706110" cy="2535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4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
                                        <p:tgtEl>
                                          <p:spTgt spid="19"/>
                                        </p:tgtEl>
                                      </p:cBhvr>
                                    </p:animEffect>
                                    <p:anim calcmode="lin" valueType="num">
                                      <p:cBhvr>
                                        <p:cTn id="16" dur="400" fill="hold"/>
                                        <p:tgtEl>
                                          <p:spTgt spid="19"/>
                                        </p:tgtEl>
                                        <p:attrNameLst>
                                          <p:attrName>ppt_x</p:attrName>
                                        </p:attrNameLst>
                                      </p:cBhvr>
                                      <p:tavLst>
                                        <p:tav tm="0">
                                          <p:val>
                                            <p:strVal val="#ppt_x"/>
                                          </p:val>
                                        </p:tav>
                                        <p:tav tm="100000">
                                          <p:val>
                                            <p:strVal val="#ppt_x"/>
                                          </p:val>
                                        </p:tav>
                                      </p:tavLst>
                                    </p:anim>
                                    <p:anim calcmode="lin" valueType="num">
                                      <p:cBhvr>
                                        <p:cTn id="17" dur="400" fill="hold"/>
                                        <p:tgtEl>
                                          <p:spTgt spid="19"/>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9" grpId="0" bldLvl="0" animBg="1"/>
      <p:bldP spid="27"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KSO_WM_UNIT_TABLE_BEAUTIFY" val="smartTable{0091307f-3327-4aa9-b01c-d535da43a0a4}"/>
  <p:tag name="TABLE_ENDDRAG_ORIGIN_RECT" val="288*171"/>
  <p:tag name="TABLE_ENDDRAG_RECT" val="38*163*288*1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2857</Words>
  <Application>WPS 演示</Application>
  <PresentationFormat>自定义</PresentationFormat>
  <Paragraphs>267</Paragraphs>
  <Slides>18</Slides>
  <Notes>32</Notes>
  <HiddenSlides>0</HiddenSlides>
  <MMClips>1</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18</vt:i4>
      </vt:variant>
    </vt:vector>
  </HeadingPairs>
  <TitlesOfParts>
    <vt:vector size="40" baseType="lpstr">
      <vt:lpstr>Arial</vt:lpstr>
      <vt:lpstr>宋体</vt:lpstr>
      <vt:lpstr>Wingdings</vt:lpstr>
      <vt:lpstr>Arial Unicode MS</vt:lpstr>
      <vt:lpstr>微软雅黑</vt:lpstr>
      <vt:lpstr>方正兰亭黑_GBK</vt:lpstr>
      <vt:lpstr>黑体</vt:lpstr>
      <vt:lpstr>Calibri</vt:lpstr>
      <vt:lpstr>Lato Light</vt:lpstr>
      <vt:lpstr>Segoe Print</vt:lpstr>
      <vt:lpstr>Open Sans Light</vt:lpstr>
      <vt:lpstr>Yu Gothic UI Light</vt:lpstr>
      <vt:lpstr>Agency FB</vt:lpstr>
      <vt:lpstr>Trebuchet MS</vt:lpstr>
      <vt:lpstr>等线</vt:lpstr>
      <vt:lpstr>Lato</vt:lpstr>
      <vt:lpstr>Lato Bold</vt:lpstr>
      <vt:lpstr>Lato Regular</vt:lpstr>
      <vt:lpstr>Arial Unicode MS</vt:lpstr>
      <vt:lpstr>仿宋</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lastModifiedBy>旧十五</cp:lastModifiedBy>
  <cp:revision>81</cp:revision>
  <dcterms:created xsi:type="dcterms:W3CDTF">2016-06-21T06:30:00Z</dcterms:created>
  <dcterms:modified xsi:type="dcterms:W3CDTF">2022-05-07T04:10:09Z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370902C76AA04666AE2D210236CE28B9</vt:lpwstr>
  </property>
  <property fmtid="{D5CDD505-2E9C-101B-9397-08002B2CF9AE}" pid="3" name="KSOProductBuildVer">
    <vt:lpwstr>2052-11.1.0.11411</vt:lpwstr>
  </property>
</Properties>
</file>