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8"/>
  </p:notesMasterIdLst>
  <p:handoutMasterIdLst>
    <p:handoutMasterId r:id="rId19"/>
  </p:handoutMasterIdLst>
  <p:sldIdLst>
    <p:sldId id="434" r:id="rId2"/>
    <p:sldId id="344" r:id="rId3"/>
    <p:sldId id="416" r:id="rId4"/>
    <p:sldId id="430" r:id="rId5"/>
    <p:sldId id="429" r:id="rId6"/>
    <p:sldId id="364" r:id="rId7"/>
    <p:sldId id="382" r:id="rId8"/>
    <p:sldId id="388" r:id="rId9"/>
    <p:sldId id="374" r:id="rId10"/>
    <p:sldId id="438" r:id="rId11"/>
    <p:sldId id="380" r:id="rId12"/>
    <p:sldId id="379" r:id="rId13"/>
    <p:sldId id="439" r:id="rId14"/>
    <p:sldId id="413" r:id="rId15"/>
    <p:sldId id="265" r:id="rId16"/>
    <p:sldId id="43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3" autoAdjust="0"/>
    <p:restoredTop sz="96619" autoAdjust="0"/>
  </p:normalViewPr>
  <p:slideViewPr>
    <p:cSldViewPr snapToGrid="0" showGuides="1">
      <p:cViewPr varScale="1">
        <p:scale>
          <a:sx n="125" d="100"/>
          <a:sy n="125" d="100"/>
        </p:scale>
        <p:origin x="366" y="90"/>
      </p:cViewPr>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4"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pic>
        <p:nvPicPr>
          <p:cNvPr id="8"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1887480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6"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Copyright information"/>
          <p:cNvSpPr txBox="1"/>
          <p:nvPr/>
        </p:nvSpPr>
        <p:spPr bwMode="black">
          <a:xfrm>
            <a:off x="503999" y="1620000"/>
            <a:ext cx="11185200" cy="332398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1100" kern="1200" baseline="0" dirty="0">
                <a:solidFill>
                  <a:schemeClr val="tx1"/>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3" name="Headline Copyright english"/>
          <p:cNvSpPr txBox="1"/>
          <p:nvPr userDrawn="1"/>
        </p:nvSpPr>
        <p:spPr>
          <a:xfrm>
            <a:off x="504001" y="719834"/>
            <a:ext cx="8740726"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b="0" noProof="0" dirty="0"/>
              <a:t>© 2018 SAP SE or an SAP affiliate company. All rights reserved.</a:t>
            </a:r>
            <a:endParaRPr lang="de-DE" sz="2400" kern="0" dirty="0" err="1">
              <a:ea typeface="Arial Unicode MS" pitchFamily="34" charset="-128"/>
              <a:cs typeface="Arial Unicode MS" pitchFamily="34" charset="-128"/>
            </a:endParaRPr>
          </a:p>
        </p:txBody>
      </p:sp>
      <p:grpSp>
        <p:nvGrpSpPr>
          <p:cNvPr id="10" name="Group 9"/>
          <p:cNvGrpSpPr/>
          <p:nvPr userDrawn="1"/>
        </p:nvGrpSpPr>
        <p:grpSpPr>
          <a:xfrm>
            <a:off x="0" y="0"/>
            <a:ext cx="12195175" cy="251942"/>
            <a:chOff x="0" y="0"/>
            <a:chExt cx="12195175" cy="251942"/>
          </a:xfrm>
        </p:grpSpPr>
        <p:sp>
          <p:nvSpPr>
            <p:cNvPr id="11"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 name="Secondary Motion Band"/>
            <p:cNvGrpSpPr/>
            <p:nvPr userDrawn="1"/>
          </p:nvGrpSpPr>
          <p:grpSpPr>
            <a:xfrm>
              <a:off x="10682127" y="0"/>
              <a:ext cx="1513048" cy="251942"/>
              <a:chOff x="10682127" y="0"/>
              <a:chExt cx="1513048" cy="252000"/>
            </a:xfrm>
          </p:grpSpPr>
          <p:sp>
            <p:nvSpPr>
              <p:cNvPr id="13"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4" name="Copyright information"/>
          <p:cNvSpPr txBox="1"/>
          <p:nvPr userDrawn="1"/>
        </p:nvSpPr>
        <p:spPr bwMode="black">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10" name="Headline Copyright german"/>
          <p:cNvSpPr txBox="1"/>
          <p:nvPr userDrawn="1"/>
        </p:nvSpPr>
        <p:spPr>
          <a:xfrm>
            <a:off x="504001" y="719834"/>
            <a:ext cx="10796097"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b="0" noProof="0" dirty="0"/>
              <a:t>© </a:t>
            </a:r>
            <a:r>
              <a:rPr lang="de-DE" sz="2400" b="0" noProof="0" dirty="0"/>
              <a:t>2018 SAP SE oder ein SAP-Konzernunternehmen. Alle Rechte vorbehalten.</a:t>
            </a:r>
            <a:endParaRPr lang="de-DE" sz="2400" kern="0" dirty="0" err="1">
              <a:ea typeface="Arial Unicode MS" pitchFamily="34" charset="-128"/>
              <a:cs typeface="Arial Unicode MS" pitchFamily="34" charset="-128"/>
            </a:endParaRPr>
          </a:p>
        </p:txBody>
      </p:sp>
      <p:grpSp>
        <p:nvGrpSpPr>
          <p:cNvPr id="11" name="Group 10"/>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3" name="Secondary Motion Band"/>
            <p:cNvGrpSpPr/>
            <p:nvPr userDrawn="1"/>
          </p:nvGrpSpPr>
          <p:grpSpPr>
            <a:xfrm>
              <a:off x="10682127" y="0"/>
              <a:ext cx="1513048" cy="251942"/>
              <a:chOff x="10682127" y="0"/>
              <a:chExt cx="1513048" cy="252000"/>
            </a:xfrm>
          </p:grpSpPr>
          <p:sp>
            <p:nvSpPr>
              <p:cNvPr id="14"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1"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hyperlink" Target="http://www.reactive-streams.org/" TargetMode="External"/><Relationship Id="rId13" Type="http://schemas.openxmlformats.org/officeDocument/2006/relationships/hyperlink" Target="https://docs.oracle.com/javase/9/jshell/introduction-jshell.htm#JSHEL-GUID-630F27C8-1195-4989-9F6B-2C51D46F52C8" TargetMode="External"/><Relationship Id="rId3" Type="http://schemas.openxmlformats.org/officeDocument/2006/relationships/hyperlink" Target="https://docs.oracle.com/javase/9/tools/jlink.htm#JSWOR-GUID-CECAC52B-CFEE-46CB-8166-F17A8E9280E9" TargetMode="External"/><Relationship Id="rId7" Type="http://schemas.openxmlformats.org/officeDocument/2006/relationships/hyperlink" Target="https://blog.takipi.com/back-to-the-completablefuture-java-8-feature-highlight/" TargetMode="External"/><Relationship Id="rId12" Type="http://schemas.openxmlformats.org/officeDocument/2006/relationships/hyperlink" Target="https://docs.oracle.com/javase/9/language/toc.htm#JSLAN-GUID-16A5183A-DC0D-4A96-B9D8-AAC9671222DD" TargetMode="External"/><Relationship Id="rId2" Type="http://schemas.openxmlformats.org/officeDocument/2006/relationships/hyperlink" Target="https://labs.consol.de/development/2017/02/13/getting-started-with-java9-modules.html" TargetMode="External"/><Relationship Id="rId1" Type="http://schemas.openxmlformats.org/officeDocument/2006/relationships/slideLayout" Target="../slideLayouts/slideLayout18.xml"/><Relationship Id="rId6" Type="http://schemas.openxmlformats.org/officeDocument/2006/relationships/hyperlink" Target="https://docs.oracle.com/javase/8/docs/api/java/util/concurrent/CompletableFuture.html" TargetMode="External"/><Relationship Id="rId11" Type="http://schemas.openxmlformats.org/officeDocument/2006/relationships/hyperlink" Target="https://docs.oracle.com/javase/9/core/creating-immutable-lists-sets-and-maps.htm#JSCOR-GUID-DD066F67-9C9B-444E-A3CB-820503735951" TargetMode="External"/><Relationship Id="rId5" Type="http://schemas.openxmlformats.org/officeDocument/2006/relationships/hyperlink" Target="https://docs.oracle.com/javase/9/docs/api/module-overview-frame.html" TargetMode="External"/><Relationship Id="rId10" Type="http://schemas.openxmlformats.org/officeDocument/2006/relationships/hyperlink" Target="https://www.journaldev.com/12850/java-9-private-methods-interfaces" TargetMode="External"/><Relationship Id="rId4" Type="http://schemas.openxmlformats.org/officeDocument/2006/relationships/hyperlink" Target="https://docs.oracle.com/javase/9/tools/jar.htm#JSWOR614" TargetMode="External"/><Relationship Id="rId9" Type="http://schemas.openxmlformats.org/officeDocument/2006/relationships/hyperlink" Target="http://www.baeldung.com/java-9-reactive-streams" TargetMode="External"/><Relationship Id="rId14" Type="http://schemas.openxmlformats.org/officeDocument/2006/relationships/hyperlink" Target="https://docs.oracle.com/javase/9/core/process-api1.htm#JSCOR-GUID-ED9190A3-FE19-474F-8F85-36819B66513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p:txBody>
          <a:bodyPr/>
          <a:lstStyle/>
          <a:p>
            <a:r>
              <a:rPr lang="en-US" dirty="0"/>
              <a:t>Speaker’s Name, SAP</a:t>
            </a:r>
          </a:p>
          <a:p>
            <a:pPr lvl="0"/>
            <a:r>
              <a:rPr lang="en-US" dirty="0"/>
              <a:t>Month 00, 2018</a:t>
            </a:r>
          </a:p>
        </p:txBody>
      </p:sp>
      <p:sp>
        <p:nvSpPr>
          <p:cNvPr id="4" name="Title"/>
          <p:cNvSpPr>
            <a:spLocks noGrp="1"/>
          </p:cNvSpPr>
          <p:nvPr>
            <p:ph type="title"/>
          </p:nvPr>
        </p:nvSpPr>
        <p:spPr bwMode="invGray"/>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6" name="Pictogram" descr="Example of an pictogram" title="Pictogram for title slide"/>
          <p:cNvPicPr>
            <a:picLocks noGrp="1" noChangeAspect="1"/>
          </p:cNvPicPr>
          <p:nvPr>
            <p:ph type="pic" sz="quarter" idx="16"/>
          </p:nvPr>
        </p:nvPicPr>
        <p:blipFill>
          <a:blip r:embed="rId2"/>
          <a:srcRect t="16" b="16"/>
          <a:stretch>
            <a:fillRect/>
          </a:stretch>
        </p:blipFill>
        <p:spPr bwMode="invGray"/>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
        <p:nvSpPr>
          <p:cNvPr id="4"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84554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p:sp>
      <p:sp>
        <p:nvSpPr>
          <p:cNvPr id="4" name="Text Placeholder"/>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p:sp>
      <p:sp>
        <p:nvSpPr>
          <p:cNvPr id="4" name="Text Placeholder"/>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Resources for this sharing</a:t>
            </a:r>
          </a:p>
        </p:txBody>
      </p:sp>
      <p:sp>
        <p:nvSpPr>
          <p:cNvPr id="6" name="TextBox 5"/>
          <p:cNvSpPr txBox="1"/>
          <p:nvPr/>
        </p:nvSpPr>
        <p:spPr>
          <a:xfrm>
            <a:off x="616945" y="1244906"/>
            <a:ext cx="8967730" cy="5586145"/>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AutoNum type="arabicPeriod"/>
            </a:pPr>
            <a:r>
              <a:rPr lang="en-US" sz="1100" dirty="0"/>
              <a:t>Java Platform Module System</a:t>
            </a:r>
          </a:p>
          <a:p>
            <a:pPr marL="887288" lvl="1" indent="-342900" fontAlgn="base">
              <a:spcBef>
                <a:spcPct val="50000"/>
              </a:spcBef>
              <a:spcAft>
                <a:spcPct val="0"/>
              </a:spcAft>
              <a:buClr>
                <a:srgbClr val="F0AB00"/>
              </a:buClr>
              <a:buSzPct val="80000"/>
              <a:buAutoNum type="arabicPeriod"/>
            </a:pPr>
            <a:r>
              <a:rPr lang="en-US" sz="1100" dirty="0">
                <a:hlinkClick r:id="rId2"/>
              </a:rPr>
              <a:t>https://labs.consol.de/development/2017/02/13/getting-started-with-java9-modules.html</a:t>
            </a:r>
            <a:endParaRPr lang="en-US" sz="1100" dirty="0"/>
          </a:p>
          <a:p>
            <a:pPr marL="887288" lvl="1" indent="-342900" fontAlgn="base">
              <a:spcBef>
                <a:spcPct val="50000"/>
              </a:spcBef>
              <a:spcAft>
                <a:spcPct val="0"/>
              </a:spcAft>
              <a:buClr>
                <a:srgbClr val="F0AB00"/>
              </a:buClr>
              <a:buSzPct val="80000"/>
              <a:buAutoNum type="arabicPeriod"/>
            </a:pPr>
            <a:r>
              <a:rPr lang="en-US" sz="1100" dirty="0" err="1"/>
              <a:t>Jlink</a:t>
            </a:r>
            <a:r>
              <a:rPr lang="en-US" sz="1100" dirty="0"/>
              <a:t>(The Java Linker) </a:t>
            </a:r>
            <a:r>
              <a:rPr lang="en-US" sz="1100" dirty="0">
                <a:hlinkClick r:id="rId3"/>
              </a:rPr>
              <a:t>https://docs.oracle.com/javase/9/tools/jlink.htm#JSWOR-GUID-CECAC52B-CFEE-46CB-8166-F17A8E9280E9</a:t>
            </a:r>
            <a:endParaRPr lang="en-US" sz="1100" dirty="0"/>
          </a:p>
          <a:p>
            <a:pPr marL="887288" lvl="1" indent="-342900" fontAlgn="base">
              <a:spcBef>
                <a:spcPct val="50000"/>
              </a:spcBef>
              <a:spcAft>
                <a:spcPct val="0"/>
              </a:spcAft>
              <a:buClr>
                <a:srgbClr val="F0AB00"/>
              </a:buClr>
              <a:buSzPct val="80000"/>
              <a:buAutoNum type="arabicPeriod"/>
            </a:pPr>
            <a:r>
              <a:rPr lang="en-US" sz="1100" dirty="0"/>
              <a:t>Jar for Multi-Release </a:t>
            </a:r>
            <a:r>
              <a:rPr lang="en-US" sz="1100" dirty="0">
                <a:hlinkClick r:id="rId4"/>
              </a:rPr>
              <a:t>https://docs.oracle.com/javase/9/tools/jar.htm#JSWOR614</a:t>
            </a:r>
            <a:endParaRPr lang="en-US" sz="1100" dirty="0"/>
          </a:p>
          <a:p>
            <a:pPr marL="887288" lvl="1" indent="-342900" fontAlgn="base">
              <a:spcBef>
                <a:spcPct val="50000"/>
              </a:spcBef>
              <a:spcAft>
                <a:spcPct val="0"/>
              </a:spcAft>
              <a:buClr>
                <a:srgbClr val="F0AB00"/>
              </a:buClr>
              <a:buSzPct val="80000"/>
              <a:buAutoNum type="arabicPeriod"/>
            </a:pPr>
            <a:r>
              <a:rPr lang="en-US" sz="1100"/>
              <a:t>JDK modules </a:t>
            </a:r>
            <a:r>
              <a:rPr lang="en-US" sz="1100">
                <a:hlinkClick r:id="rId5"/>
              </a:rPr>
              <a:t>https://docs.oracle.com/javase/9/docs/api/module-overview-frame</a:t>
            </a:r>
            <a:r>
              <a:rPr lang="en-US" sz="1100">
                <a:hlinkClick r:id="rId5"/>
              </a:rPr>
              <a:t>.html</a:t>
            </a:r>
            <a:endParaRPr lang="en-US" sz="1100" dirty="0"/>
          </a:p>
          <a:p>
            <a:pPr marL="342900" indent="-342900" fontAlgn="base">
              <a:spcBef>
                <a:spcPct val="50000"/>
              </a:spcBef>
              <a:spcAft>
                <a:spcPct val="0"/>
              </a:spcAft>
              <a:buClr>
                <a:srgbClr val="F0AB00"/>
              </a:buClr>
              <a:buSzPct val="80000"/>
              <a:buAutoNum type="arabicPeriod"/>
            </a:pPr>
            <a:r>
              <a:rPr lang="en-US" sz="1100" dirty="0"/>
              <a:t>Better Future</a:t>
            </a:r>
          </a:p>
          <a:p>
            <a:pPr marL="887288" lvl="1" indent="-342900" fontAlgn="base">
              <a:spcBef>
                <a:spcPct val="50000"/>
              </a:spcBef>
              <a:spcAft>
                <a:spcPct val="0"/>
              </a:spcAft>
              <a:buClr>
                <a:srgbClr val="F0AB00"/>
              </a:buClr>
              <a:buSzPct val="80000"/>
              <a:buAutoNum type="arabicPeriod"/>
            </a:pPr>
            <a:r>
              <a:rPr lang="en-US" sz="1100" dirty="0">
                <a:hlinkClick r:id="rId6"/>
              </a:rPr>
              <a:t>https://docs.oracle.com/javase/8/docs/api/java/util/concurrent/CompletableFuture.html</a:t>
            </a:r>
            <a:endParaRPr lang="en-US" sz="1100" dirty="0"/>
          </a:p>
          <a:p>
            <a:pPr marL="887288" lvl="1" indent="-342900" fontAlgn="base">
              <a:spcBef>
                <a:spcPct val="50000"/>
              </a:spcBef>
              <a:spcAft>
                <a:spcPct val="0"/>
              </a:spcAft>
              <a:buClr>
                <a:srgbClr val="F0AB00"/>
              </a:buClr>
              <a:buSzPct val="80000"/>
              <a:buAutoNum type="arabicPeriod"/>
            </a:pPr>
            <a:r>
              <a:rPr lang="en-US" sz="1100" dirty="0">
                <a:hlinkClick r:id="rId7"/>
              </a:rPr>
              <a:t>https://blog.takipi.com/back-to-the-completablefuture-java-8-feature-highlight/</a:t>
            </a:r>
            <a:endParaRPr lang="en-US" sz="1100" dirty="0"/>
          </a:p>
          <a:p>
            <a:pPr marL="342900" indent="-342900" fontAlgn="base">
              <a:spcBef>
                <a:spcPct val="50000"/>
              </a:spcBef>
              <a:spcAft>
                <a:spcPct val="0"/>
              </a:spcAft>
              <a:buClr>
                <a:srgbClr val="F0AB00"/>
              </a:buClr>
              <a:buSzPct val="80000"/>
              <a:buAutoNum type="arabicPeriod"/>
            </a:pPr>
            <a:r>
              <a:rPr lang="en-US" sz="1100" dirty="0"/>
              <a:t>Reactive Streams </a:t>
            </a:r>
          </a:p>
          <a:p>
            <a:pPr marL="887288" lvl="1" indent="-342900" fontAlgn="base">
              <a:spcBef>
                <a:spcPct val="50000"/>
              </a:spcBef>
              <a:spcAft>
                <a:spcPct val="0"/>
              </a:spcAft>
              <a:buClr>
                <a:srgbClr val="F0AB00"/>
              </a:buClr>
              <a:buSzPct val="80000"/>
              <a:buAutoNum type="arabicPeriod"/>
            </a:pPr>
            <a:r>
              <a:rPr lang="en-US" sz="1100" dirty="0">
                <a:hlinkClick r:id="rId8"/>
              </a:rPr>
              <a:t>http://www.reactive-streams.org/</a:t>
            </a:r>
            <a:endParaRPr lang="en-US" sz="1100" dirty="0"/>
          </a:p>
          <a:p>
            <a:pPr marL="887288" lvl="1" indent="-342900" fontAlgn="base">
              <a:spcBef>
                <a:spcPct val="50000"/>
              </a:spcBef>
              <a:spcAft>
                <a:spcPct val="0"/>
              </a:spcAft>
              <a:buClr>
                <a:srgbClr val="F0AB00"/>
              </a:buClr>
              <a:buSzPct val="80000"/>
              <a:buAutoNum type="arabicPeriod"/>
            </a:pPr>
            <a:r>
              <a:rPr lang="en-US" sz="1100" dirty="0">
                <a:hlinkClick r:id="rId9"/>
              </a:rPr>
              <a:t>http://www.baeldung.com/java-9-reactive-streams</a:t>
            </a:r>
            <a:endParaRPr lang="en-US" sz="1100" dirty="0"/>
          </a:p>
          <a:p>
            <a:pPr marL="342900" indent="-342900" fontAlgn="base">
              <a:spcBef>
                <a:spcPct val="50000"/>
              </a:spcBef>
              <a:spcAft>
                <a:spcPct val="0"/>
              </a:spcAft>
              <a:buClr>
                <a:srgbClr val="F0AB00"/>
              </a:buClr>
              <a:buSzPct val="80000"/>
              <a:buAutoNum type="arabicPeriod"/>
            </a:pPr>
            <a:r>
              <a:rPr lang="en-US" sz="1100" dirty="0"/>
              <a:t>Interface private methods </a:t>
            </a:r>
          </a:p>
          <a:p>
            <a:pPr marL="887288" lvl="1" indent="-342900" fontAlgn="base">
              <a:spcBef>
                <a:spcPct val="50000"/>
              </a:spcBef>
              <a:spcAft>
                <a:spcPct val="0"/>
              </a:spcAft>
              <a:buClr>
                <a:srgbClr val="F0AB00"/>
              </a:buClr>
              <a:buSzPct val="80000"/>
              <a:buAutoNum type="arabicPeriod"/>
            </a:pPr>
            <a:r>
              <a:rPr lang="en-US" sz="1100" dirty="0">
                <a:hlinkClick r:id="rId10"/>
              </a:rPr>
              <a:t>https://www.journaldev.com/12850/java-9-private-methods-interfaces</a:t>
            </a:r>
            <a:endParaRPr lang="en-US" sz="1100" dirty="0"/>
          </a:p>
          <a:p>
            <a:pPr marL="342900" indent="-342900" fontAlgn="base">
              <a:spcBef>
                <a:spcPct val="50000"/>
              </a:spcBef>
              <a:spcAft>
                <a:spcPct val="0"/>
              </a:spcAft>
              <a:buClr>
                <a:srgbClr val="F0AB00"/>
              </a:buClr>
              <a:buSzPct val="80000"/>
              <a:buAutoNum type="arabicPeriod"/>
            </a:pPr>
            <a:r>
              <a:rPr lang="en-US" sz="1100" dirty="0"/>
              <a:t>Immutable Lists, Sets, and Maps   </a:t>
            </a:r>
            <a:r>
              <a:rPr lang="en-US" sz="1100" dirty="0">
                <a:hlinkClick r:id="rId11"/>
              </a:rPr>
              <a:t>https://docs.oracle.com/javase/9/core/creating-immutable-lists-sets-and-maps.htm#JSCOR-GUID-DD066F67-9C9B-444E-A3CB-820503735951</a:t>
            </a:r>
            <a:endParaRPr lang="en-US" sz="1100" dirty="0"/>
          </a:p>
          <a:p>
            <a:pPr marL="342900" indent="-342900" fontAlgn="base">
              <a:spcBef>
                <a:spcPct val="50000"/>
              </a:spcBef>
              <a:spcAft>
                <a:spcPct val="0"/>
              </a:spcAft>
              <a:buClr>
                <a:srgbClr val="F0AB00"/>
              </a:buClr>
              <a:buSzPct val="80000"/>
              <a:buAutoNum type="arabicPeriod"/>
            </a:pPr>
            <a:r>
              <a:rPr lang="en-US" sz="1100" dirty="0"/>
              <a:t>Try with Resources  </a:t>
            </a:r>
            <a:r>
              <a:rPr lang="en-US" sz="1100" dirty="0">
                <a:hlinkClick r:id="rId12"/>
              </a:rPr>
              <a:t>https://docs.oracle.com/javase/9/language/toc.htm#JSLAN-GUID-16A5183A-DC0D-4A96-B9D8-AAC9671222DD</a:t>
            </a:r>
            <a:endParaRPr lang="en-US" sz="1100" dirty="0"/>
          </a:p>
          <a:p>
            <a:pPr marL="342900" indent="-342900" fontAlgn="base">
              <a:spcBef>
                <a:spcPct val="50000"/>
              </a:spcBef>
              <a:spcAft>
                <a:spcPct val="0"/>
              </a:spcAft>
              <a:buClr>
                <a:srgbClr val="F0AB00"/>
              </a:buClr>
              <a:buSzPct val="80000"/>
              <a:buAutoNum type="arabicPeriod"/>
            </a:pPr>
            <a:r>
              <a:rPr lang="en-US" sz="1100" dirty="0"/>
              <a:t>REPL(</a:t>
            </a:r>
            <a:r>
              <a:rPr lang="en-US" sz="1100" dirty="0" err="1"/>
              <a:t>jshell</a:t>
            </a:r>
            <a:r>
              <a:rPr lang="en-US" sz="1100" dirty="0"/>
              <a:t>)</a:t>
            </a:r>
          </a:p>
          <a:p>
            <a:pPr marL="887288" lvl="1" indent="-342900" fontAlgn="base">
              <a:spcBef>
                <a:spcPct val="50000"/>
              </a:spcBef>
              <a:spcAft>
                <a:spcPct val="0"/>
              </a:spcAft>
              <a:buClr>
                <a:srgbClr val="F0AB00"/>
              </a:buClr>
              <a:buSzPct val="80000"/>
              <a:buAutoNum type="arabicPeriod"/>
            </a:pPr>
            <a:r>
              <a:rPr lang="en-US" sz="1100" dirty="0">
                <a:hlinkClick r:id="rId13"/>
              </a:rPr>
              <a:t>https://docs.oracle.com/javase/9/jshell/introduction-jshell.htm#JSHEL-GUID-630F27C8-1195-4989-9F6B-2C51D46F52C8</a:t>
            </a:r>
            <a:endParaRPr lang="en-US" sz="1100" dirty="0"/>
          </a:p>
          <a:p>
            <a:pPr marL="342900" indent="-342900" fontAlgn="base">
              <a:spcBef>
                <a:spcPct val="50000"/>
              </a:spcBef>
              <a:spcAft>
                <a:spcPct val="0"/>
              </a:spcAft>
              <a:buClr>
                <a:srgbClr val="F0AB00"/>
              </a:buClr>
              <a:buSzPct val="80000"/>
              <a:buAutoNum type="arabicPeriod"/>
            </a:pPr>
            <a:r>
              <a:rPr lang="en-US" sz="1100" dirty="0"/>
              <a:t>Better Process API</a:t>
            </a:r>
          </a:p>
          <a:p>
            <a:pPr marL="887288" lvl="1" indent="-342900" fontAlgn="base">
              <a:spcBef>
                <a:spcPct val="50000"/>
              </a:spcBef>
              <a:spcAft>
                <a:spcPct val="0"/>
              </a:spcAft>
              <a:buClr>
                <a:srgbClr val="F0AB00"/>
              </a:buClr>
              <a:buSzPct val="80000"/>
              <a:buAutoNum type="arabicPeriod"/>
            </a:pPr>
            <a:r>
              <a:rPr lang="en-US" sz="1100" dirty="0">
                <a:hlinkClick r:id="rId14"/>
              </a:rPr>
              <a:t>https://docs.oracle.com/javase/9/core/process-api1.htm#JSCOR-GUID-ED9190A3-FE19-474F-8F85-36819B665130</a:t>
            </a:r>
            <a:endParaRPr lang="en-US" sz="1100" dirty="0"/>
          </a:p>
          <a:p>
            <a:pPr marL="342900" indent="-342900" fontAlgn="base">
              <a:spcBef>
                <a:spcPct val="50000"/>
              </a:spcBef>
              <a:spcAft>
                <a:spcPct val="0"/>
              </a:spcAft>
              <a:buClr>
                <a:srgbClr val="F0AB00"/>
              </a:buClr>
              <a:buSzPct val="80000"/>
              <a:buAutoNum type="arabicPeriod"/>
            </a:pPr>
            <a:endParaRPr lang="en-US" sz="1100" dirty="0"/>
          </a:p>
          <a:p>
            <a:pPr marL="342900" indent="-342900" fontAlgn="base">
              <a:spcBef>
                <a:spcPct val="50000"/>
              </a:spcBef>
              <a:spcAft>
                <a:spcPct val="0"/>
              </a:spcAft>
              <a:buClr>
                <a:srgbClr val="F0AB00"/>
              </a:buClr>
              <a:buSzPct val="80000"/>
              <a:buAutoNum type="arabicPeriod"/>
            </a:pPr>
            <a:endParaRPr lang="en-US" sz="11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425902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10744419"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5"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invGray"/>
      </p:pic>
    </p:spTree>
    <p:extLst>
      <p:ext uri="{BB962C8B-B14F-4D97-AF65-F5344CB8AC3E}">
        <p14:creationId xmlns:p14="http://schemas.microsoft.com/office/powerpoint/2010/main" val="15154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8" name="Image" descr="Example of an image" title="Image for divider page"/>
          <p:cNvPicPr>
            <a:picLocks noGrp="1" noChangeAspect="1"/>
          </p:cNvPicPr>
          <p:nvPr>
            <p:ph type="pic" sz="quarter" idx="12"/>
          </p:nvPr>
        </p:nvPicPr>
        <p:blipFill>
          <a:blip r:embed="rId2"/>
          <a:srcRect t="22534" b="22534"/>
          <a:stretch>
            <a:fillRect/>
          </a:stretch>
        </p:blipFill>
        <p:spPr/>
      </p:pic>
    </p:spTree>
    <p:extLst>
      <p:ext uri="{BB962C8B-B14F-4D97-AF65-F5344CB8AC3E}">
        <p14:creationId xmlns:p14="http://schemas.microsoft.com/office/powerpoint/2010/main" val="169369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p:txBody>
          <a:bodyPr/>
          <a:lstStyle/>
          <a:p>
            <a:r>
              <a:rPr lang="en-US" dirty="0"/>
              <a:t>Insert page title (sentence case)</a:t>
            </a:r>
          </a:p>
        </p:txBody>
      </p:sp>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8643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a:xfrm>
            <a:off x="504001" y="504000"/>
            <a:ext cx="11186476" cy="677108"/>
          </a:xfrm>
        </p:spPr>
        <p:txBody>
          <a:bodyPr/>
          <a:lstStyle/>
          <a:p>
            <a:r>
              <a:rPr lang="en-US" dirty="0"/>
              <a:t>Insert page title (sentence case)</a:t>
            </a:r>
            <a:br>
              <a:rPr lang="en-US" dirty="0"/>
            </a:br>
            <a:r>
              <a:rPr lang="en-US" sz="2000" b="0" dirty="0" err="1"/>
              <a:t>Subheadline</a:t>
            </a:r>
            <a:endParaRPr lang="en-US" sz="2000" b="0" dirty="0"/>
          </a:p>
        </p:txBody>
      </p:sp>
    </p:spTree>
    <p:extLst>
      <p:ext uri="{BB962C8B-B14F-4D97-AF65-F5344CB8AC3E}">
        <p14:creationId xmlns:p14="http://schemas.microsoft.com/office/powerpoint/2010/main" val="4210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theme/theme1.xml><?xml version="1.0" encoding="utf-8"?>
<a:theme xmlns:a="http://schemas.openxmlformats.org/drawingml/2006/main" name="SAP 2018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_and_white.potx" id="{B666F8F3-2D8C-4552-AACF-16A17D7BBA86}" vid="{4DE22097-4D35-4FB9-A633-B9E336B3DCE9}"/>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SAP_2018_16x9_Black_and_White</Template>
  <TotalTime>1786</TotalTime>
  <Words>425</Words>
  <Application>Microsoft Office PowerPoint</Application>
  <PresentationFormat>Custom</PresentationFormat>
  <Paragraphs>78</Paragraphs>
  <Slides>16</Slides>
  <Notes>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Unicode MS</vt:lpstr>
      <vt:lpstr>Arial</vt:lpstr>
      <vt:lpstr>Courier New</vt:lpstr>
      <vt:lpstr>Symbol</vt:lpstr>
      <vt:lpstr>wingdings</vt:lpstr>
      <vt:lpstr>wingdings</vt:lpstr>
      <vt:lpstr>SAP 2018 16x9 black and white</vt:lpstr>
      <vt:lpstr>Title Goes Here and Here and Here</vt:lpstr>
      <vt:lpstr>Agenda</vt:lpstr>
      <vt:lpstr>Divider page</vt:lpstr>
      <vt:lpstr>Divider page</vt:lpstr>
      <vt:lpstr>Divider page</vt:lpstr>
      <vt:lpstr>Insert page title (sentence case)</vt:lpstr>
      <vt:lpstr>Insert page title (sentence case)</vt:lpstr>
      <vt:lpstr>Insert page title (sentence case) Subheadline</vt:lpstr>
      <vt:lpstr>PowerPoint Presentation</vt:lpstr>
      <vt:lpstr>Insert page title (sentence case)</vt:lpstr>
      <vt:lpstr>Insert page title (sentence case)</vt:lpstr>
      <vt:lpstr>Insert page title (sentence case)</vt:lpstr>
      <vt:lpstr>Resources for this sharing</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2018/16:9/black and white</cp:keywords>
  <cp:lastModifiedBy>Hou, Changjun</cp:lastModifiedBy>
  <cp:revision>55</cp:revision>
  <dcterms:created xsi:type="dcterms:W3CDTF">2018-01-02T03:14:19Z</dcterms:created>
  <dcterms:modified xsi:type="dcterms:W3CDTF">2018-01-03T09:00:31Z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