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sans titre" id="{26DBE2CB-94E7-4988-A5A7-F922BA890845}">
          <p14:sldIdLst>
            <p14:sldId id="269"/>
            <p14:sldId id="270"/>
            <p14:sldId id="271"/>
            <p14:sldId id="272"/>
            <p14:sldId id="273"/>
            <p14:sldId id="263"/>
          </p14:sldIdLst>
        </p14:section>
      </p14:sectionLst>
    </p:ex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0" d="100"/>
          <a:sy n="70" d="100"/>
        </p:scale>
        <p:origin x="732" y="5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11/14/2020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‹N°›</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11/14/2020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‹N°›</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11/14/2020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‹N°›</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11/14/2020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11/14/2020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11/14/2020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11/14/2020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11/14/2020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11/14/2020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11/14/2020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11/14/2020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11/14/2020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11/14/2020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11/14/2020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‹N°›</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6000">
              <a:schemeClr val="accent1">
                <a:lumMod val="75000"/>
              </a:schemeClr>
            </a:gs>
            <a:gs pos="40000">
              <a:schemeClr val="bg2"/>
            </a:gs>
            <a:gs pos="10000">
              <a:schemeClr val="bg1">
                <a:lumMod val="95000"/>
              </a:schemeClr>
            </a:gs>
            <a:gs pos="100000">
              <a:schemeClr val="bg2">
                <a:lumMod val="90000"/>
              </a:schemeClr>
            </a:gs>
          </a:gsLst>
          <a:lin ang="27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rot="21057265">
            <a:off x="-1" y="2509536"/>
            <a:ext cx="12188824" cy="871736"/>
          </a:xfrm>
        </p:spPr>
        <p:txBody>
          <a:bodyPr>
            <a:normAutofit/>
          </a:bodyPr>
          <a:lstStyle/>
          <a:p>
            <a:pPr algn="ctr"/>
            <a:r>
              <a:rPr lang="en-IN" sz="5400" b="1" dirty="0">
                <a:latin typeface="Arabic Typesetting" panose="020B0604020202020204" pitchFamily="66" charset="-78"/>
                <a:cs typeface="Arabic Typesetting" panose="020B0604020202020204" pitchFamily="66" charset="-78"/>
              </a:rPr>
              <a:t>The Battle of Neighbourhoods</a:t>
            </a:r>
            <a:endParaRPr lang="en-US" sz="5400" dirty="0">
              <a:latin typeface="Arabic Typesetting" panose="020B0604020202020204" pitchFamily="66" charset="-78"/>
              <a:cs typeface="Arabic Typesetting" panose="020B0604020202020204" pitchFamily="66" charset="-78"/>
            </a:endParaRPr>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err="1"/>
              <a:t>Houcine</a:t>
            </a:r>
            <a:r>
              <a:rPr lang="en-US" dirty="0"/>
              <a:t>  </a:t>
            </a:r>
            <a:r>
              <a:rPr lang="en-US" dirty="0" err="1"/>
              <a:t>Safta</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Autofit/>
          </a:bodyPr>
          <a:lstStyle/>
          <a:p>
            <a:pPr algn="just">
              <a:lnSpc>
                <a:spcPct val="120000"/>
              </a:lnSpc>
            </a:pPr>
            <a:r>
              <a:rPr lang="en-IN" sz="1600" dirty="0">
                <a:latin typeface="Arial" panose="020B0604020202020204" pitchFamily="34" charset="0"/>
                <a:cs typeface="Arial" panose="020B0604020202020204" pitchFamily="34" charset="0"/>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sz="1600" dirty="0">
                <a:latin typeface="Arial" panose="020B0604020202020204" pitchFamily="34" charset="0"/>
                <a:cs typeface="Arial" panose="020B0604020202020204" pitchFamily="34" charset="0"/>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With its diverse culture, comes diverse food items. One of which is Pizza and who in the world is not familiarized with pizza considered by some the most appetizing food item that ever existed. New York City has always been famous for its Pizza and we tend to hear about the NY Style pizza in news and food review shows for a reason. The goal in this project is to familiarize ourselves with the density of pizza places in the city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ans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try to find out where the best places for pizza are located.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marL="0" marR="0" indent="0">
              <a:lnSpc>
                <a:spcPct val="107000"/>
              </a:lnSpc>
              <a:spcBef>
                <a:spcPts val="0"/>
              </a:spcBef>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To find the first insights to the following problems: </a:t>
            </a:r>
          </a:p>
          <a:p>
            <a:pPr marL="0" marR="0" indent="0">
              <a:lnSpc>
                <a:spcPct val="107000"/>
              </a:lnSpc>
              <a:spcBef>
                <a:spcPts val="0"/>
              </a:spcBef>
              <a:spcAft>
                <a:spcPts val="800"/>
              </a:spcAft>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 Find the Borough with least neighbourhoods (We narrow down our research to a specific Borough because we will assume that less neighbourhoods means less traffic for someone visiting New York and wanting to take the pizza journey)</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 Find the different pizza places in the found Borough</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 Depending on the rate and number of likes, finding the best pizza places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 Suggest an area to stay in in new </a:t>
            </a:r>
            <a:r>
              <a:rPr lang="en-IN" sz="1800" dirty="0" err="1">
                <a:effectLst/>
                <a:latin typeface="Arial" panose="020B0604020202020204" pitchFamily="34" charset="0"/>
                <a:ea typeface="Calibri" panose="020F0502020204030204" pitchFamily="34" charset="0"/>
                <a:cs typeface="Arial" panose="020B0604020202020204" pitchFamily="34" charset="0"/>
              </a:rPr>
              <a:t>york</a:t>
            </a:r>
            <a:r>
              <a:rPr lang="en-IN" sz="1800" dirty="0">
                <a:effectLst/>
                <a:latin typeface="Arial" panose="020B0604020202020204" pitchFamily="34" charset="0"/>
                <a:ea typeface="Calibri" panose="020F0502020204030204" pitchFamily="34" charset="0"/>
                <a:cs typeface="Arial" panose="020B0604020202020204" pitchFamily="34" charset="0"/>
              </a:rPr>
              <a:t> to easily visit the nicest pizza places </a:t>
            </a:r>
            <a:r>
              <a:rPr lang="en-IN" sz="1800" dirty="0" err="1">
                <a:effectLst/>
                <a:latin typeface="Arial" panose="020B0604020202020204" pitchFamily="34" charset="0"/>
                <a:ea typeface="Calibri" panose="020F0502020204030204" pitchFamily="34" charset="0"/>
                <a:cs typeface="Arial" panose="020B0604020202020204" pitchFamily="34" charset="0"/>
              </a:rPr>
              <a:t>outthere</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 Suggest an area where to open a new Pizza Place</a:t>
            </a: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Q5) which is the best place to stay if you prefer Indian Cuisine?</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just"/>
            <a:endParaRPr lang="en-IN"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latin typeface="Arial" panose="020B0604020202020204" pitchFamily="34" charset="0"/>
                <a:cs typeface="Arial" panose="020B0604020202020204" pitchFamily="34" charset="0"/>
              </a:rPr>
              <a:t>For this project we need the following data:</a:t>
            </a:r>
          </a:p>
          <a:p>
            <a:pPr marL="502920" indent="-457200" algn="just">
              <a:buFont typeface="+mj-lt"/>
              <a:buAutoNum type="arabicPeriod"/>
            </a:pPr>
            <a:r>
              <a:rPr lang="en-IN" sz="2000" dirty="0">
                <a:latin typeface="Arial" panose="020B0604020202020204" pitchFamily="34" charset="0"/>
                <a:cs typeface="Arial" panose="020B0604020202020204" pitchFamily="34" charset="0"/>
              </a:rPr>
              <a:t>New York City data that contains list Boroughs, Neighbourhoods along with their latitude and longitude.</a:t>
            </a:r>
          </a:p>
          <a:p>
            <a:pPr lvl="1" algn="just"/>
            <a:r>
              <a:rPr lang="en-IN" sz="1800" dirty="0">
                <a:latin typeface="Arial" panose="020B0604020202020204" pitchFamily="34" charset="0"/>
                <a:cs typeface="Arial" panose="020B0604020202020204" pitchFamily="34" charset="0"/>
              </a:rPr>
              <a:t>Data source : </a:t>
            </a:r>
            <a:r>
              <a:rPr lang="en-IN" sz="1800" dirty="0">
                <a:latin typeface="Arial" panose="020B0604020202020204" pitchFamily="34" charset="0"/>
                <a:cs typeface="Arial" panose="020B0604020202020204" pitchFamily="34" charset="0"/>
                <a:hlinkClick r:id="rId3"/>
              </a:rPr>
              <a:t>https://cocl.us/new_york_dataset</a:t>
            </a:r>
            <a:endParaRPr lang="en-IN" sz="1800" dirty="0">
              <a:latin typeface="Arial" panose="020B0604020202020204" pitchFamily="34" charset="0"/>
              <a:cs typeface="Arial" panose="020B0604020202020204" pitchFamily="34" charset="0"/>
            </a:endParaRPr>
          </a:p>
          <a:p>
            <a:pPr lvl="1" algn="just"/>
            <a:r>
              <a:rPr lang="en-IN" sz="1800" dirty="0">
                <a:latin typeface="Arial" panose="020B0604020202020204" pitchFamily="34" charset="0"/>
                <a:cs typeface="Arial" panose="020B0604020202020204" pitchFamily="34" charset="0"/>
              </a:rPr>
              <a:t>Description: This data set contains the required information. And we will use this data set to explore various neighbourhoods of New York City</a:t>
            </a:r>
            <a:r>
              <a:rPr lang="en-IN" dirty="0">
                <a:latin typeface="Arial" panose="020B0604020202020204" pitchFamily="34" charset="0"/>
                <a:cs typeface="Arial" panose="020B0604020202020204" pitchFamily="34" charset="0"/>
              </a:rPr>
              <a:t>.</a:t>
            </a:r>
          </a:p>
          <a:p>
            <a:pPr marL="502920" indent="-457200" algn="just">
              <a:buFont typeface="+mj-lt"/>
              <a:buAutoNum type="arabicPeriod"/>
            </a:pPr>
            <a:r>
              <a:rPr lang="en-IN" sz="2000" dirty="0">
                <a:latin typeface="Arial" panose="020B0604020202020204" pitchFamily="34" charset="0"/>
                <a:cs typeface="Arial" panose="020B0604020202020204" pitchFamily="34" charset="0"/>
              </a:rPr>
              <a:t>Pizza places in each neighbourhood of New York City.</a:t>
            </a:r>
          </a:p>
          <a:p>
            <a:pPr lvl="1" algn="just"/>
            <a:r>
              <a:rPr lang="en-IN" sz="1800" dirty="0">
                <a:latin typeface="Arial" panose="020B0604020202020204" pitchFamily="34" charset="0"/>
                <a:cs typeface="Arial" panose="020B0604020202020204" pitchFamily="34" charset="0"/>
              </a:rPr>
              <a:t>Data source : Foursquare API</a:t>
            </a:r>
          </a:p>
          <a:p>
            <a:pPr lvl="1" algn="just"/>
            <a:r>
              <a:rPr lang="en-IN" sz="1800" dirty="0">
                <a:latin typeface="Arial" panose="020B0604020202020204" pitchFamily="34" charset="0"/>
                <a:cs typeface="Arial" panose="020B0604020202020204" pitchFamily="34" charset="0"/>
              </a:rPr>
              <a:t>Description: By using this API we will get all the venues in each neighbourhood. We can filter these venues to get only Pizza Places</a:t>
            </a:r>
          </a:p>
          <a:p>
            <a:pPr marL="502920" indent="-457200" algn="just">
              <a:buFont typeface="+mj-lt"/>
              <a:buAutoNum type="arabicPeriod"/>
            </a:pPr>
            <a:r>
              <a:rPr lang="en-IN" sz="2000" dirty="0">
                <a:latin typeface="Arial" panose="020B0604020202020204" pitchFamily="34" charset="0"/>
                <a:cs typeface="Arial" panose="020B0604020202020204" pitchFamily="34" charset="0"/>
              </a:rPr>
              <a:t>GeoSpace data</a:t>
            </a:r>
          </a:p>
          <a:p>
            <a:pPr lvl="1" algn="just"/>
            <a:r>
              <a:rPr lang="en-IN" sz="1800" dirty="0">
                <a:latin typeface="Arial" panose="020B0604020202020204" pitchFamily="34" charset="0"/>
                <a:cs typeface="Arial" panose="020B0604020202020204" pitchFamily="34" charset="0"/>
              </a:rPr>
              <a:t>Data source : </a:t>
            </a:r>
            <a:r>
              <a:rPr lang="en-IN" sz="1800" u="sng" dirty="0">
                <a:latin typeface="Arial" panose="020B0604020202020204" pitchFamily="34" charset="0"/>
                <a:cs typeface="Arial" panose="020B0604020202020204" pitchFamily="34" charset="0"/>
                <a:hlinkClick r:id="rId4"/>
              </a:rPr>
              <a:t>https://data.cityofnewyork.us/City-Government/Borough-Boundaries/tqmj-j8zm</a:t>
            </a:r>
            <a:endParaRPr lang="en-IN" sz="1800" dirty="0">
              <a:latin typeface="Arial" panose="020B0604020202020204" pitchFamily="34" charset="0"/>
              <a:cs typeface="Arial" panose="020B0604020202020204" pitchFamily="34" charset="0"/>
            </a:endParaRPr>
          </a:p>
          <a:p>
            <a:pPr lvl="1" algn="just"/>
            <a:r>
              <a:rPr lang="en-IN" sz="1800" dirty="0">
                <a:latin typeface="Arial" panose="020B0604020202020204" pitchFamily="34" charset="0"/>
                <a:cs typeface="Arial" panose="020B0604020202020204" pitchFamily="34" charset="0"/>
              </a:rPr>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124744"/>
            <a:ext cx="11809312" cy="5544616"/>
          </a:xfrm>
        </p:spPr>
        <p:txBody>
          <a:bodyPr>
            <a:normAutofit/>
          </a:bodyPr>
          <a:lstStyle/>
          <a:p>
            <a:pPr marL="388620" lvl="0" indent="-342900" algn="just">
              <a:buFont typeface="+mj-lt"/>
              <a:buAutoNum type="arabicParenR"/>
            </a:pPr>
            <a:r>
              <a:rPr lang="en-IN" sz="1800" dirty="0">
                <a:latin typeface="Arial" panose="020B0604020202020204" pitchFamily="34" charset="0"/>
                <a:cs typeface="Arial" panose="020B0604020202020204" pitchFamily="34" charset="0"/>
              </a:rPr>
              <a:t>We begin by collecting the New York city data from the following link "</a:t>
            </a:r>
            <a:r>
              <a:rPr lang="en-IN" sz="1800" dirty="0">
                <a:latin typeface="Arial" panose="020B0604020202020204" pitchFamily="34" charset="0"/>
                <a:cs typeface="Arial" panose="020B0604020202020204" pitchFamily="34" charset="0"/>
                <a:hlinkClick r:id="rId3"/>
              </a:rPr>
              <a:t>https://cocl.us/</a:t>
            </a:r>
            <a:r>
              <a:rPr lang="en-IN" sz="1800" dirty="0" err="1">
                <a:latin typeface="Arial" panose="020B0604020202020204" pitchFamily="34" charset="0"/>
                <a:cs typeface="Arial" panose="020B0604020202020204" pitchFamily="34" charset="0"/>
                <a:hlinkClick r:id="rId3"/>
              </a:rPr>
              <a:t>new_york_dataset</a:t>
            </a:r>
            <a:r>
              <a:rPr lang="en-IN" sz="1800" dirty="0">
                <a:latin typeface="Arial" panose="020B0604020202020204" pitchFamily="34" charset="0"/>
                <a:cs typeface="Arial" panose="020B0604020202020204" pitchFamily="34" charset="0"/>
                <a:hlinkClick r:id="rId3"/>
              </a:rPr>
              <a:t>“</a:t>
            </a:r>
            <a:endParaRPr lang="en-IN" sz="1800" dirty="0">
              <a:latin typeface="Arial" panose="020B0604020202020204" pitchFamily="34" charset="0"/>
              <a:cs typeface="Arial" panose="020B0604020202020204" pitchFamily="34" charset="0"/>
            </a:endParaRPr>
          </a:p>
          <a:p>
            <a:pPr marL="502920" lvl="0" indent="-457200" algn="just">
              <a:buFont typeface="+mj-lt"/>
              <a:buAutoNum type="arabicParenR"/>
            </a:pPr>
            <a:endParaRPr lang="en-IN" sz="1800" dirty="0">
              <a:latin typeface="Arial" panose="020B060402020202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arenR"/>
            </a:pP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We will explore the different neighbourhoods using Foursquare API and realise that Manhattan is the Borough   with least neighbourhoods. We will only consider Manhattan for further exploration like mentioned before.</a:t>
            </a:r>
          </a:p>
          <a:p>
            <a:pPr marL="342900" marR="0" lvl="0" indent="-342900">
              <a:lnSpc>
                <a:spcPct val="107000"/>
              </a:lnSpc>
              <a:spcBef>
                <a:spcPts val="0"/>
              </a:spcBef>
              <a:spcAft>
                <a:spcPts val="800"/>
              </a:spcAft>
              <a:buFont typeface="+mj-lt"/>
              <a:buAutoNum type="arabicParenR"/>
            </a:pPr>
            <a:endPar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18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We will then try to investigate the popularity of pizza or rather the </a:t>
            </a:r>
            <a:r>
              <a:rPr kumimoji="0" lang="en-US" altLang="en-US" sz="18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localisation</a:t>
            </a:r>
            <a:r>
              <a:rPr kumimoji="0" lang="en-US" altLang="en-US" sz="18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of the different pizza  places inside the different </a:t>
            </a:r>
            <a:r>
              <a:rPr kumimoji="0" lang="en-US" altLang="en-US" sz="18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neighbourhoods</a:t>
            </a:r>
            <a:r>
              <a:rPr kumimoji="0" lang="en-US" altLang="en-US" sz="18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and visually represent them in the New York map</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arenR"/>
            </a:pPr>
            <a:endParaRPr lang="en-IN" sz="1800" dirty="0">
              <a:latin typeface="Arial" panose="020B060402020202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arenR"/>
            </a:pPr>
            <a:r>
              <a:rPr lang="en-IN" sz="1800" dirty="0">
                <a:latin typeface="Arial" panose="020B0604020202020204" pitchFamily="34" charset="0"/>
                <a:cs typeface="Arial" panose="020B0604020202020204" pitchFamily="34" charset="0"/>
              </a:rPr>
              <a:t>Next </a:t>
            </a:r>
            <a:r>
              <a:rPr lang="en-IN"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ext</a:t>
            </a: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using Foursquare API, we will find the Ratings, Tips, and Number of Likes for all the pizza places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arenR"/>
            </a:pPr>
            <a:endPar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arenR"/>
            </a:pP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We will order the Neighbourhoods of Manhattan, depending on the popularity ( </a:t>
            </a:r>
            <a:r>
              <a:rPr lang="en-IN"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avg</a:t>
            </a: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Rating and Likes ) of the pizza places located within and will consider the ones having an average rating superior to 9 and average number of likes surpassing 100</a:t>
            </a:r>
          </a:p>
          <a:p>
            <a:pPr marL="342900" marR="0" lvl="0" indent="-342900">
              <a:lnSpc>
                <a:spcPct val="107000"/>
              </a:lnSpc>
              <a:spcBef>
                <a:spcPts val="0"/>
              </a:spcBef>
              <a:spcAft>
                <a:spcPts val="800"/>
              </a:spcAft>
              <a:buFont typeface="+mj-lt"/>
              <a:buAutoNum type="arabicParenR"/>
            </a:pPr>
            <a:endParaRPr lang="en-US" sz="1800"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arenR"/>
            </a:pP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Finally, we will visualize those Neighbourhoods</a:t>
            </a:r>
            <a:endParaRPr lang="en-IN" sz="1800" dirty="0">
              <a:latin typeface="Arial" panose="020B0604020202020204" pitchFamily="34" charset="0"/>
              <a:cs typeface="Arial" panose="020B0604020202020204" pitchFamily="34" charset="0"/>
            </a:endParaRPr>
          </a:p>
        </p:txBody>
      </p:sp>
      <p:sp>
        <p:nvSpPr>
          <p:cNvPr id="8" name="Rectangle 8">
            <a:extLst>
              <a:ext uri="{FF2B5EF4-FFF2-40B4-BE49-F238E27FC236}">
                <a16:creationId xmlns:a16="http://schemas.microsoft.com/office/drawing/2014/main" id="{119BC578-207D-4C64-9EA2-ECACAB2B3DF6}"/>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20000"/>
          </a:bodyPr>
          <a:lstStyle/>
          <a:p>
            <a:pPr marL="45720" indent="0">
              <a:buNone/>
            </a:pPr>
            <a:r>
              <a:rPr lang="en-IN" dirty="0">
                <a:latin typeface="Arial" panose="020B0604020202020204" pitchFamily="34" charset="0"/>
                <a:cs typeface="Arial" panose="020B0604020202020204" pitchFamily="34" charset="0"/>
              </a:rPr>
              <a:t>So now we can answer the questions asked above in the Questions section:</a:t>
            </a:r>
            <a:endParaRPr lang="en-US" dirty="0">
              <a:latin typeface="Arial" panose="020B0604020202020204" pitchFamily="34" charset="0"/>
              <a:cs typeface="Arial" panose="020B0604020202020204" pitchFamily="34" charset="0"/>
            </a:endParaRPr>
          </a:p>
          <a:p>
            <a:pPr marL="45720" indent="0">
              <a:buNone/>
            </a:pPr>
            <a:r>
              <a:rPr lang="en-IN" dirty="0">
                <a:latin typeface="Arial" panose="020B0604020202020204" pitchFamily="34" charset="0"/>
                <a:cs typeface="Arial" panose="020B0604020202020204" pitchFamily="34" charset="0"/>
              </a:rPr>
              <a:t>Answers:</a:t>
            </a:r>
          </a:p>
          <a:p>
            <a:pPr marL="45720" indent="0">
              <a:buNone/>
            </a:pPr>
            <a:endParaRPr lang="en-IN" dirty="0">
              <a:latin typeface="Arial" panose="020B0604020202020204" pitchFamily="34" charset="0"/>
              <a:cs typeface="Arial" panose="020B0604020202020204" pitchFamily="34" charset="0"/>
            </a:endParaRPr>
          </a:p>
          <a:p>
            <a:pPr marL="0" marR="0">
              <a:lnSpc>
                <a:spcPct val="107000"/>
              </a:lnSpc>
              <a:spcBef>
                <a:spcPts val="0"/>
              </a:spcBef>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Find the Borough with least neighbourhoods (We narrow down our research to a specific Borough because we will  assume that less neighbourhoods means less traffic for someone visiting New York and wanting to take the pizza journey)</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IN" sz="1800" dirty="0">
                <a:effectLst/>
                <a:latin typeface="Arial" panose="020B0604020202020204" pitchFamily="34" charset="0"/>
                <a:ea typeface="Calibri" panose="020F0502020204030204" pitchFamily="34" charset="0"/>
                <a:cs typeface="Arial" panose="020B0604020202020204" pitchFamily="34" charset="0"/>
              </a:rPr>
              <a:t> Manhattan </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Find the different pizza places in the found Borough</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IN" sz="1800" dirty="0">
                <a:effectLst/>
                <a:latin typeface="Arial" panose="020B0604020202020204" pitchFamily="34" charset="0"/>
                <a:ea typeface="Calibri" panose="020F0502020204030204" pitchFamily="34" charset="0"/>
                <a:cs typeface="Arial" panose="020B0604020202020204" pitchFamily="34" charset="0"/>
              </a:rPr>
              <a:t> This is represented in the first map</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Depending on the rate and number of likes, finding the best pizza places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IN" sz="1800" dirty="0">
                <a:effectLst/>
                <a:latin typeface="Arial" panose="020B0604020202020204" pitchFamily="34" charset="0"/>
                <a:ea typeface="Calibri" panose="020F0502020204030204" pitchFamily="34" charset="0"/>
                <a:cs typeface="Arial" panose="020B0604020202020204" pitchFamily="34" charset="0"/>
              </a:rPr>
              <a:t> Best pizza places are situated in neighbourhoods located in the south of Manhattan </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Suggest an area to stay in in new </a:t>
            </a:r>
            <a:r>
              <a:rPr lang="en-IN" sz="1800" dirty="0" err="1">
                <a:effectLst/>
                <a:latin typeface="Arial" panose="020B0604020202020204" pitchFamily="34" charset="0"/>
                <a:ea typeface="Calibri" panose="020F0502020204030204" pitchFamily="34" charset="0"/>
                <a:cs typeface="Arial" panose="020B0604020202020204" pitchFamily="34" charset="0"/>
              </a:rPr>
              <a:t>york</a:t>
            </a:r>
            <a:r>
              <a:rPr lang="en-IN" sz="1800" dirty="0">
                <a:effectLst/>
                <a:latin typeface="Arial" panose="020B0604020202020204" pitchFamily="34" charset="0"/>
                <a:ea typeface="Calibri" panose="020F0502020204030204" pitchFamily="34" charset="0"/>
                <a:cs typeface="Arial" panose="020B0604020202020204" pitchFamily="34" charset="0"/>
              </a:rPr>
              <a:t> to easily visit the nicest pizza places </a:t>
            </a:r>
            <a:r>
              <a:rPr lang="en-IN" sz="1800" dirty="0" err="1">
                <a:effectLst/>
                <a:latin typeface="Arial" panose="020B0604020202020204" pitchFamily="34" charset="0"/>
                <a:ea typeface="Calibri" panose="020F0502020204030204" pitchFamily="34" charset="0"/>
                <a:cs typeface="Arial" panose="020B0604020202020204" pitchFamily="34" charset="0"/>
              </a:rPr>
              <a:t>outthere</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IN" sz="1800" dirty="0">
                <a:effectLst/>
                <a:latin typeface="Arial" panose="020B0604020202020204" pitchFamily="34" charset="0"/>
                <a:ea typeface="Calibri" panose="020F0502020204030204" pitchFamily="34" charset="0"/>
                <a:cs typeface="Arial" panose="020B0604020202020204" pitchFamily="34" charset="0"/>
              </a:rPr>
              <a:t> Book a hostel in south Manhattan for sure</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Suggest an area where to open a new Pizza Place</a:t>
            </a: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Q5) which is the best place to stay if you prefer Indian Cuisine?</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45720" indent="0">
              <a:buNone/>
            </a:pP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Since the north </a:t>
            </a:r>
            <a:r>
              <a:rPr lang="en-IN"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est</a:t>
            </a: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of Manhattan does not contain too many famous pizza places and people might travel around for some time to get their hands on a good Pizza slice, </a:t>
            </a:r>
            <a:endParaRPr lang="en-IN" dirty="0">
              <a:latin typeface="Arial" panose="020B0604020202020204" pitchFamily="34" charset="0"/>
              <a:cs typeface="Arial" panose="020B0604020202020204" pitchFamily="34" charset="0"/>
            </a:endParaRPr>
          </a:p>
          <a:p>
            <a:pPr marL="45720" indent="0">
              <a:buNone/>
            </a:pPr>
            <a:endParaRPr lang="en-US"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79</TotalTime>
  <Words>1020</Words>
  <Application>Microsoft Office PowerPoint</Application>
  <PresentationFormat>Personnalisé</PresentationFormat>
  <Paragraphs>62</Paragraphs>
  <Slides>6</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Arabic Typesetting</vt:lpstr>
      <vt:lpstr>Arial</vt:lpstr>
      <vt:lpstr>Calibri</vt:lpstr>
      <vt:lpstr>Century Gothic</vt:lpstr>
      <vt:lpstr>Times New Roman</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ga86yem</cp:lastModifiedBy>
  <cp:revision>8</cp:revision>
  <dcterms:created xsi:type="dcterms:W3CDTF">2020-01-05T08:05:09Z</dcterms:created>
  <dcterms:modified xsi:type="dcterms:W3CDTF">2020-11-14T20:00:53Z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