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latsi" charset="1" panose="000005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  <p:embeddedFont>
      <p:font typeface="Abhaya Libre" charset="1" panose="02000503000000000000"/>
      <p:regular r:id="rId19"/>
    </p:embeddedFont>
    <p:embeddedFont>
      <p:font typeface="Abhaya Libre Bold" charset="1" panose="02000803000000000000"/>
      <p:regular r:id="rId20"/>
    </p:embeddedFont>
    <p:embeddedFont>
      <p:font typeface="Abhaya Libre Italics" charset="1" panose="02000503000000000000"/>
      <p:regular r:id="rId21"/>
    </p:embeddedFont>
    <p:embeddedFont>
      <p:font typeface="Abhaya Libre Bold Italics" charset="1" panose="02000803000000000000"/>
      <p:regular r:id="rId22"/>
    </p:embeddedFont>
    <p:embeddedFont>
      <p:font typeface="Abhaya Libre Medium" charset="1" panose="02000603000000000000"/>
      <p:regular r:id="rId23"/>
    </p:embeddedFont>
    <p:embeddedFont>
      <p:font typeface="Abhaya Libre Medium Italics" charset="1" panose="02000603000000000000"/>
      <p:regular r:id="rId24"/>
    </p:embeddedFont>
    <p:embeddedFont>
      <p:font typeface="Abhaya Libre Semi-Bold" charset="1" panose="02000703000000000000"/>
      <p:regular r:id="rId25"/>
    </p:embeddedFont>
    <p:embeddedFont>
      <p:font typeface="Abhaya Libre Semi-Bold Italics" charset="1" panose="02000703000000000000"/>
      <p:regular r:id="rId26"/>
    </p:embeddedFont>
    <p:embeddedFont>
      <p:font typeface="Abhaya Libre Ultra-Bold" charset="1" panose="02000803000000000000"/>
      <p:regular r:id="rId27"/>
    </p:embeddedFont>
    <p:embeddedFont>
      <p:font typeface="Abhaya Libre Ultra-Bold Italics" charset="1" panose="02000803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90842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6F3E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D2D2D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833673" y="2180547"/>
            <a:ext cx="11786985" cy="476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721">
                <a:solidFill>
                  <a:srgbClr val="28C1E0"/>
                </a:solidFill>
                <a:latin typeface="Alatsi"/>
              </a:rPr>
              <a:t>PROJET</a:t>
            </a:r>
          </a:p>
          <a:p>
            <a:pPr algn="ctr">
              <a:lnSpc>
                <a:spcPts val="7490"/>
              </a:lnSpc>
            </a:pPr>
            <a:r>
              <a:rPr lang="en-US" sz="7721">
                <a:solidFill>
                  <a:srgbClr val="000000"/>
                </a:solidFill>
                <a:latin typeface="Alatsi"/>
              </a:rPr>
              <a:t>Informatique décisionnelle et dataminin</a:t>
            </a:r>
          </a:p>
          <a:p>
            <a:pPr algn="ctr">
              <a:lnSpc>
                <a:spcPts val="749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3792" y="7822922"/>
            <a:ext cx="12625348" cy="75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000000"/>
                </a:solidFill>
                <a:latin typeface="Alatsi Bold"/>
              </a:rPr>
              <a:t>Réalisé par: Houda Kaissi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84613" y="4637578"/>
            <a:ext cx="10703387" cy="2795917"/>
          </a:xfrm>
          <a:custGeom>
            <a:avLst/>
            <a:gdLst/>
            <a:ahLst/>
            <a:cxnLst/>
            <a:rect r="r" b="b" t="t" l="l"/>
            <a:pathLst>
              <a:path h="2795917" w="10703387">
                <a:moveTo>
                  <a:pt x="0" y="0"/>
                </a:moveTo>
                <a:lnTo>
                  <a:pt x="10703387" y="0"/>
                </a:lnTo>
                <a:lnTo>
                  <a:pt x="10703387" y="2795917"/>
                </a:lnTo>
                <a:lnTo>
                  <a:pt x="0" y="279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5072183"/>
            <a:ext cx="5821159" cy="2747151"/>
          </a:xfrm>
          <a:custGeom>
            <a:avLst/>
            <a:gdLst/>
            <a:ahLst/>
            <a:cxnLst/>
            <a:rect r="r" b="b" t="t" l="l"/>
            <a:pathLst>
              <a:path h="2747151" w="5821159">
                <a:moveTo>
                  <a:pt x="0" y="0"/>
                </a:moveTo>
                <a:lnTo>
                  <a:pt x="5821159" y="0"/>
                </a:lnTo>
                <a:lnTo>
                  <a:pt x="5821159" y="2747151"/>
                </a:lnTo>
                <a:lnTo>
                  <a:pt x="0" y="2747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854998" y="890942"/>
            <a:ext cx="5994935" cy="246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8"/>
              </a:lnSpc>
            </a:pPr>
            <a:r>
              <a:rPr lang="en-US" sz="4670">
                <a:solidFill>
                  <a:srgbClr val="000000"/>
                </a:solidFill>
                <a:latin typeface="Montserrat Classic Bold"/>
              </a:rPr>
              <a:t>Taux de réussite :</a:t>
            </a:r>
          </a:p>
          <a:p>
            <a:pPr algn="l">
              <a:lnSpc>
                <a:spcPts val="6538"/>
              </a:lnSpc>
            </a:pPr>
            <a:r>
              <a:rPr lang="en-US" sz="4670">
                <a:solidFill>
                  <a:srgbClr val="000000"/>
                </a:solidFill>
                <a:latin typeface="Montserrat Classic"/>
              </a:rPr>
              <a:t>exemple:</a:t>
            </a:r>
            <a:r>
              <a:rPr lang="en-US" sz="4670">
                <a:solidFill>
                  <a:srgbClr val="000000"/>
                </a:solidFill>
                <a:latin typeface="Montserrat Classic Bold"/>
              </a:rPr>
              <a:t>BCG 1 2014</a:t>
            </a:r>
          </a:p>
          <a:p>
            <a:pPr algn="l" marL="0" indent="0" lvl="1">
              <a:lnSpc>
                <a:spcPts val="653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52647" y="2968088"/>
            <a:ext cx="9205194" cy="70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72"/>
              </a:lnSpc>
            </a:pPr>
            <a:r>
              <a:rPr lang="en-US" sz="4194">
                <a:solidFill>
                  <a:srgbClr val="000000"/>
                </a:solidFill>
                <a:latin typeface="Montserrat Classic"/>
              </a:rPr>
              <a:t>selon semestre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610" y="3950228"/>
            <a:ext cx="5067630" cy="6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6"/>
              </a:lnSpc>
            </a:pPr>
            <a:r>
              <a:rPr lang="en-US" sz="3947">
                <a:solidFill>
                  <a:srgbClr val="000000"/>
                </a:solidFill>
                <a:latin typeface="Montserrat Classic Bold"/>
              </a:rPr>
              <a:t>selon Module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61795" y="809975"/>
            <a:ext cx="12995442" cy="352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GÉNÉRATION DE RAPPORT</a:t>
            </a:r>
          </a:p>
          <a:p>
            <a:pPr algn="ctr">
              <a:lnSpc>
                <a:spcPts val="92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872777" y="5143500"/>
            <a:ext cx="9134115" cy="4671646"/>
          </a:xfrm>
          <a:custGeom>
            <a:avLst/>
            <a:gdLst/>
            <a:ahLst/>
            <a:cxnLst/>
            <a:rect r="r" b="b" t="t" l="l"/>
            <a:pathLst>
              <a:path h="4671646" w="9134115">
                <a:moveTo>
                  <a:pt x="0" y="0"/>
                </a:moveTo>
                <a:lnTo>
                  <a:pt x="9134114" y="0"/>
                </a:lnTo>
                <a:lnTo>
                  <a:pt x="9134114" y="4671646"/>
                </a:lnTo>
                <a:lnTo>
                  <a:pt x="0" y="467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62137" y="2716856"/>
            <a:ext cx="12889508" cy="246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8"/>
              </a:lnSpc>
            </a:pPr>
            <a:r>
              <a:rPr lang="en-US" sz="4670">
                <a:solidFill>
                  <a:srgbClr val="000000"/>
                </a:solidFill>
                <a:latin typeface="Montserrat Classic Bold"/>
              </a:rPr>
              <a:t>analyse des modules avec échecs élevés</a:t>
            </a:r>
          </a:p>
          <a:p>
            <a:pPr algn="l">
              <a:lnSpc>
                <a:spcPts val="6538"/>
              </a:lnSpc>
            </a:pPr>
            <a:r>
              <a:rPr lang="en-US" sz="4670">
                <a:solidFill>
                  <a:srgbClr val="000000"/>
                </a:solidFill>
                <a:latin typeface="Montserrat Classic Bold"/>
              </a:rPr>
              <a:t>GEGM 2014</a:t>
            </a:r>
          </a:p>
          <a:p>
            <a:pPr algn="l" marL="0" indent="0" lvl="1">
              <a:lnSpc>
                <a:spcPts val="653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557385" y="4260565"/>
            <a:ext cx="9205194" cy="70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72"/>
              </a:lnSpc>
            </a:pPr>
            <a:r>
              <a:rPr lang="en-US" sz="4194">
                <a:solidFill>
                  <a:srgbClr val="000000"/>
                </a:solidFill>
                <a:latin typeface="Montserrat Classic"/>
              </a:rPr>
              <a:t>Algebre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461795" y="809975"/>
            <a:ext cx="12995442" cy="352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GÉNÉRATION DE RAPPORT</a:t>
            </a:r>
          </a:p>
          <a:p>
            <a:pPr algn="ctr">
              <a:lnSpc>
                <a:spcPts val="92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56595" y="2812106"/>
            <a:ext cx="8513889" cy="5675926"/>
          </a:xfrm>
          <a:custGeom>
            <a:avLst/>
            <a:gdLst/>
            <a:ahLst/>
            <a:cxnLst/>
            <a:rect r="r" b="b" t="t" l="l"/>
            <a:pathLst>
              <a:path h="5675926" w="8513889">
                <a:moveTo>
                  <a:pt x="0" y="0"/>
                </a:moveTo>
                <a:lnTo>
                  <a:pt x="8513889" y="0"/>
                </a:lnTo>
                <a:lnTo>
                  <a:pt x="8513889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60425" y="640016"/>
            <a:ext cx="11387301" cy="217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125">
                <a:solidFill>
                  <a:srgbClr val="000000"/>
                </a:solidFill>
                <a:latin typeface="Montserrat Classic Bold"/>
              </a:rPr>
              <a:t>Analyse des résultats du Algèbre1 en fonction du sexe</a:t>
            </a:r>
          </a:p>
          <a:p>
            <a:pPr algn="l" marL="0" indent="0" lvl="1">
              <a:lnSpc>
                <a:spcPts val="57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615367" y="2812106"/>
            <a:ext cx="10077416" cy="6518218"/>
          </a:xfrm>
          <a:custGeom>
            <a:avLst/>
            <a:gdLst/>
            <a:ahLst/>
            <a:cxnLst/>
            <a:rect r="r" b="b" t="t" l="l"/>
            <a:pathLst>
              <a:path h="6518218" w="10077416">
                <a:moveTo>
                  <a:pt x="0" y="0"/>
                </a:moveTo>
                <a:lnTo>
                  <a:pt x="10077416" y="0"/>
                </a:lnTo>
                <a:lnTo>
                  <a:pt x="10077416" y="6518218"/>
                </a:lnTo>
                <a:lnTo>
                  <a:pt x="0" y="6518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60425" y="640016"/>
            <a:ext cx="11387301" cy="217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125">
                <a:solidFill>
                  <a:srgbClr val="000000"/>
                </a:solidFill>
                <a:latin typeface="Montserrat Classic Bold"/>
              </a:rPr>
              <a:t>Analyse des résultats du Algèbre1 en fonction du delegation</a:t>
            </a:r>
          </a:p>
          <a:p>
            <a:pPr algn="l" marL="0" indent="0" lvl="1">
              <a:lnSpc>
                <a:spcPts val="57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220686" y="2812106"/>
            <a:ext cx="9846628" cy="6263550"/>
          </a:xfrm>
          <a:custGeom>
            <a:avLst/>
            <a:gdLst/>
            <a:ahLst/>
            <a:cxnLst/>
            <a:rect r="r" b="b" t="t" l="l"/>
            <a:pathLst>
              <a:path h="6263550" w="9846628">
                <a:moveTo>
                  <a:pt x="0" y="0"/>
                </a:moveTo>
                <a:lnTo>
                  <a:pt x="9846628" y="0"/>
                </a:lnTo>
                <a:lnTo>
                  <a:pt x="9846628" y="6263550"/>
                </a:lnTo>
                <a:lnTo>
                  <a:pt x="0" y="6263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60425" y="640016"/>
            <a:ext cx="11387301" cy="217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125">
                <a:solidFill>
                  <a:srgbClr val="000000"/>
                </a:solidFill>
                <a:latin typeface="Montserrat Classic Bold"/>
              </a:rPr>
              <a:t>Analyse des résultats du Algèbre1 en fonction du type de bac</a:t>
            </a:r>
          </a:p>
          <a:p>
            <a:pPr algn="l" marL="0" indent="0" lvl="1">
              <a:lnSpc>
                <a:spcPts val="577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88118" y="4839391"/>
            <a:ext cx="10783219" cy="5742147"/>
          </a:xfrm>
          <a:custGeom>
            <a:avLst/>
            <a:gdLst/>
            <a:ahLst/>
            <a:cxnLst/>
            <a:rect r="r" b="b" t="t" l="l"/>
            <a:pathLst>
              <a:path h="5742147" w="10783219">
                <a:moveTo>
                  <a:pt x="0" y="0"/>
                </a:moveTo>
                <a:lnTo>
                  <a:pt x="10783219" y="0"/>
                </a:lnTo>
                <a:lnTo>
                  <a:pt x="10783219" y="5742148"/>
                </a:lnTo>
                <a:lnTo>
                  <a:pt x="0" y="5742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546" y="-43654"/>
            <a:ext cx="15545999" cy="58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3"/>
              </a:lnSpc>
            </a:pPr>
            <a:r>
              <a:rPr lang="en-US" sz="7930">
                <a:solidFill>
                  <a:srgbClr val="000000"/>
                </a:solidFill>
                <a:latin typeface="Montserrat Classic Bold"/>
              </a:rPr>
              <a:t>TAUX DE REDOUBLEMENT ,D’OBTENTION DE DIPLÔME , D’ABANDON PAR FILIERE ET ANNÉE</a:t>
            </a:r>
          </a:p>
          <a:p>
            <a:pPr algn="l">
              <a:lnSpc>
                <a:spcPts val="1113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904747" y="3245104"/>
            <a:ext cx="7266590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Mipc 2014</a:t>
            </a:r>
          </a:p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taux d’obtention de diplome</a:t>
            </a:r>
          </a:p>
          <a:p>
            <a:pPr algn="l">
              <a:lnSpc>
                <a:spcPts val="324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27100" y="4684649"/>
            <a:ext cx="8572430" cy="5367492"/>
          </a:xfrm>
          <a:custGeom>
            <a:avLst/>
            <a:gdLst/>
            <a:ahLst/>
            <a:cxnLst/>
            <a:rect r="r" b="b" t="t" l="l"/>
            <a:pathLst>
              <a:path h="5367492" w="8572430">
                <a:moveTo>
                  <a:pt x="0" y="0"/>
                </a:moveTo>
                <a:lnTo>
                  <a:pt x="8572430" y="0"/>
                </a:lnTo>
                <a:lnTo>
                  <a:pt x="8572430" y="5367493"/>
                </a:lnTo>
                <a:lnTo>
                  <a:pt x="0" y="536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546" y="-43654"/>
            <a:ext cx="15545999" cy="58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3"/>
              </a:lnSpc>
            </a:pPr>
            <a:r>
              <a:rPr lang="en-US" sz="7930">
                <a:solidFill>
                  <a:srgbClr val="000000"/>
                </a:solidFill>
                <a:latin typeface="Montserrat Classic Bold"/>
              </a:rPr>
              <a:t>TAUX DE REDOUBLEMENT ,D’OBTENTION DE DIPLÔME , D’ABANDON PAR FILIERE ET ANNÉE</a:t>
            </a:r>
          </a:p>
          <a:p>
            <a:pPr algn="l">
              <a:lnSpc>
                <a:spcPts val="1113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904747" y="3245104"/>
            <a:ext cx="7266590" cy="143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Mipc 2014</a:t>
            </a:r>
          </a:p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taux de doublement 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88118" y="4199509"/>
            <a:ext cx="10736231" cy="5834539"/>
          </a:xfrm>
          <a:custGeom>
            <a:avLst/>
            <a:gdLst/>
            <a:ahLst/>
            <a:cxnLst/>
            <a:rect r="r" b="b" t="t" l="l"/>
            <a:pathLst>
              <a:path h="5834539" w="10736231">
                <a:moveTo>
                  <a:pt x="0" y="0"/>
                </a:moveTo>
                <a:lnTo>
                  <a:pt x="10736231" y="0"/>
                </a:lnTo>
                <a:lnTo>
                  <a:pt x="10736231" y="5834539"/>
                </a:lnTo>
                <a:lnTo>
                  <a:pt x="0" y="583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546" y="-43654"/>
            <a:ext cx="15545999" cy="58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3"/>
              </a:lnSpc>
            </a:pPr>
            <a:r>
              <a:rPr lang="en-US" sz="7930">
                <a:solidFill>
                  <a:srgbClr val="000000"/>
                </a:solidFill>
                <a:latin typeface="Montserrat Classic Bold"/>
              </a:rPr>
              <a:t>TAUX DE REDOUBLEMENT ,D’OBTENTION DE DIPLÔME , D’ABANDON PAR FILIERE ET ANNÉE</a:t>
            </a:r>
          </a:p>
          <a:p>
            <a:pPr algn="l">
              <a:lnSpc>
                <a:spcPts val="1113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904747" y="3245104"/>
            <a:ext cx="7266590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Mipc 2014</a:t>
            </a:r>
          </a:p>
          <a:p>
            <a:pPr algn="l">
              <a:lnSpc>
                <a:spcPts val="5719"/>
              </a:lnSpc>
            </a:pPr>
            <a:r>
              <a:rPr lang="en-US" sz="4399">
                <a:solidFill>
                  <a:srgbClr val="000000"/>
                </a:solidFill>
                <a:latin typeface="Montserrat Classic"/>
              </a:rPr>
              <a:t>taux d’abandon</a:t>
            </a:r>
          </a:p>
          <a:p>
            <a:pPr algn="l">
              <a:lnSpc>
                <a:spcPts val="324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59612" y="2612039"/>
            <a:ext cx="7148069" cy="6185661"/>
          </a:xfrm>
          <a:custGeom>
            <a:avLst/>
            <a:gdLst/>
            <a:ahLst/>
            <a:cxnLst/>
            <a:rect r="r" b="b" t="t" l="l"/>
            <a:pathLst>
              <a:path h="6185661" w="7148069">
                <a:moveTo>
                  <a:pt x="0" y="0"/>
                </a:moveTo>
                <a:lnTo>
                  <a:pt x="7148069" y="0"/>
                </a:lnTo>
                <a:lnTo>
                  <a:pt x="7148069" y="6185661"/>
                </a:lnTo>
                <a:lnTo>
                  <a:pt x="0" y="618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26610" y="3950228"/>
            <a:ext cx="5067630" cy="6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6"/>
              </a:lnSpc>
            </a:pPr>
            <a:r>
              <a:rPr lang="en-US" sz="3947">
                <a:solidFill>
                  <a:srgbClr val="000000"/>
                </a:solidFill>
                <a:latin typeface="Montserrat Classic Bold"/>
              </a:rPr>
              <a:t>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461795" y="809975"/>
            <a:ext cx="12995442" cy="235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DATA MINING</a:t>
            </a:r>
          </a:p>
          <a:p>
            <a:pPr algn="ctr">
              <a:lnSpc>
                <a:spcPts val="92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152647" y="1973295"/>
            <a:ext cx="4311538" cy="7085919"/>
          </a:xfrm>
          <a:custGeom>
            <a:avLst/>
            <a:gdLst/>
            <a:ahLst/>
            <a:cxnLst/>
            <a:rect r="r" b="b" t="t" l="l"/>
            <a:pathLst>
              <a:path h="7085919" w="4311538">
                <a:moveTo>
                  <a:pt x="0" y="0"/>
                </a:moveTo>
                <a:lnTo>
                  <a:pt x="4311538" y="0"/>
                </a:lnTo>
                <a:lnTo>
                  <a:pt x="4311538" y="7085919"/>
                </a:lnTo>
                <a:lnTo>
                  <a:pt x="0" y="7085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30819" y="2812106"/>
            <a:ext cx="6610214" cy="5166604"/>
          </a:xfrm>
          <a:custGeom>
            <a:avLst/>
            <a:gdLst/>
            <a:ahLst/>
            <a:cxnLst/>
            <a:rect r="r" b="b" t="t" l="l"/>
            <a:pathLst>
              <a:path h="5166604" w="6610214">
                <a:moveTo>
                  <a:pt x="0" y="0"/>
                </a:moveTo>
                <a:lnTo>
                  <a:pt x="6610214" y="0"/>
                </a:lnTo>
                <a:lnTo>
                  <a:pt x="6610214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-1461795" y="809975"/>
            <a:ext cx="12995442" cy="235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DATA MINING</a:t>
            </a:r>
          </a:p>
          <a:p>
            <a:pPr algn="ctr">
              <a:lnSpc>
                <a:spcPts val="92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2599" y="3253445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9167" y="5693489"/>
            <a:ext cx="6638467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Génération de rapports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44390" y="3305470"/>
            <a:ext cx="448096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Logiciels utilisés 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29300" y="5693489"/>
            <a:ext cx="6669735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Analyse Datamining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77875" y="3224383"/>
            <a:ext cx="6857344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Analyse du système d’information décisionnel 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778340" y="5740479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Conclusion</a:t>
            </a:r>
          </a:p>
        </p:txBody>
      </p: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95980"/>
            <a:ext cx="14705320" cy="443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Le  Business Intelligence, également connue sous le nom d'informatique décisionnelle, constitue le socle technologique et méthodologique qui permet aux entreprises d'accéder à des données précieuses et de les analyser en vue d'améliorer leurs performances et leurs prises de décision.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6300" y="-361442"/>
            <a:ext cx="11274313" cy="11009883"/>
            <a:chOff x="0" y="0"/>
            <a:chExt cx="2969366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9366" cy="2899722"/>
            </a:xfrm>
            <a:custGeom>
              <a:avLst/>
              <a:gdLst/>
              <a:ahLst/>
              <a:cxnLst/>
              <a:rect r="r" b="b" t="t" l="l"/>
              <a:pathLst>
                <a:path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950405" y="6631710"/>
            <a:ext cx="6577411" cy="1734868"/>
          </a:xfrm>
          <a:custGeom>
            <a:avLst/>
            <a:gdLst/>
            <a:ahLst/>
            <a:cxnLst/>
            <a:rect r="r" b="b" t="t" l="l"/>
            <a:pathLst>
              <a:path h="1734868" w="6577411">
                <a:moveTo>
                  <a:pt x="0" y="0"/>
                </a:moveTo>
                <a:lnTo>
                  <a:pt x="6577410" y="0"/>
                </a:lnTo>
                <a:lnTo>
                  <a:pt x="6577410" y="1734868"/>
                </a:lnTo>
                <a:lnTo>
                  <a:pt x="0" y="173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6519" y="3655290"/>
            <a:ext cx="5285713" cy="2976421"/>
          </a:xfrm>
          <a:custGeom>
            <a:avLst/>
            <a:gdLst/>
            <a:ahLst/>
            <a:cxnLst/>
            <a:rect r="r" b="b" t="t" l="l"/>
            <a:pathLst>
              <a:path h="2976421" w="5285713">
                <a:moveTo>
                  <a:pt x="0" y="0"/>
                </a:moveTo>
                <a:lnTo>
                  <a:pt x="5285712" y="0"/>
                </a:lnTo>
                <a:lnTo>
                  <a:pt x="5285712" y="2976420"/>
                </a:lnTo>
                <a:lnTo>
                  <a:pt x="0" y="2976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26838" y="557692"/>
            <a:ext cx="5424544" cy="2712272"/>
          </a:xfrm>
          <a:custGeom>
            <a:avLst/>
            <a:gdLst/>
            <a:ahLst/>
            <a:cxnLst/>
            <a:rect r="r" b="b" t="t" l="l"/>
            <a:pathLst>
              <a:path h="2712272" w="5424544">
                <a:moveTo>
                  <a:pt x="0" y="0"/>
                </a:moveTo>
                <a:lnTo>
                  <a:pt x="5424544" y="0"/>
                </a:lnTo>
                <a:lnTo>
                  <a:pt x="5424544" y="2712272"/>
                </a:lnTo>
                <a:lnTo>
                  <a:pt x="0" y="2712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60468"/>
            <a:ext cx="9473215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LOGICIELS UTILISÉS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78961" y="78863"/>
            <a:ext cx="10224351" cy="10627180"/>
            <a:chOff x="0" y="0"/>
            <a:chExt cx="2692833" cy="27989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92833" cy="2798928"/>
            </a:xfrm>
            <a:custGeom>
              <a:avLst/>
              <a:gdLst/>
              <a:ahLst/>
              <a:cxnLst/>
              <a:rect r="r" b="b" t="t" l="l"/>
              <a:pathLst>
                <a:path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57259" y="2812106"/>
            <a:ext cx="11494040" cy="5980097"/>
          </a:xfrm>
          <a:custGeom>
            <a:avLst/>
            <a:gdLst/>
            <a:ahLst/>
            <a:cxnLst/>
            <a:rect r="r" b="b" t="t" l="l"/>
            <a:pathLst>
              <a:path h="5980097" w="11494040">
                <a:moveTo>
                  <a:pt x="0" y="0"/>
                </a:moveTo>
                <a:lnTo>
                  <a:pt x="11494040" y="0"/>
                </a:lnTo>
                <a:lnTo>
                  <a:pt x="11494040" y="5980097"/>
                </a:lnTo>
                <a:lnTo>
                  <a:pt x="0" y="5980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568523"/>
            <a:ext cx="14835647" cy="2606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2"/>
              </a:lnSpc>
            </a:pPr>
            <a:r>
              <a:rPr lang="en-US" sz="5045" spc="237">
                <a:solidFill>
                  <a:srgbClr val="000000"/>
                </a:solidFill>
                <a:latin typeface="Montserrat Classic Bold"/>
              </a:rPr>
              <a:t>ANALYSE DU SYSTÈME D’INFORMATION DÉCISIONNEL</a:t>
            </a:r>
          </a:p>
          <a:p>
            <a:pPr algn="ctr">
              <a:lnSpc>
                <a:spcPts val="883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78961" y="78863"/>
            <a:ext cx="10224351" cy="10627180"/>
            <a:chOff x="0" y="0"/>
            <a:chExt cx="2692833" cy="27989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92833" cy="2798928"/>
            </a:xfrm>
            <a:custGeom>
              <a:avLst/>
              <a:gdLst/>
              <a:ahLst/>
              <a:cxnLst/>
              <a:rect r="r" b="b" t="t" l="l"/>
              <a:pathLst>
                <a:path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63366" y="2144467"/>
            <a:ext cx="12585460" cy="5998065"/>
          </a:xfrm>
          <a:custGeom>
            <a:avLst/>
            <a:gdLst/>
            <a:ahLst/>
            <a:cxnLst/>
            <a:rect r="r" b="b" t="t" l="l"/>
            <a:pathLst>
              <a:path h="5998065" w="12585460">
                <a:moveTo>
                  <a:pt x="0" y="0"/>
                </a:moveTo>
                <a:lnTo>
                  <a:pt x="12585460" y="0"/>
                </a:lnTo>
                <a:lnTo>
                  <a:pt x="12585460" y="5998066"/>
                </a:lnTo>
                <a:lnTo>
                  <a:pt x="0" y="599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78961" y="78863"/>
            <a:ext cx="10224351" cy="10627180"/>
            <a:chOff x="0" y="0"/>
            <a:chExt cx="2692833" cy="27989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92833" cy="2798928"/>
            </a:xfrm>
            <a:custGeom>
              <a:avLst/>
              <a:gdLst/>
              <a:ahLst/>
              <a:cxnLst/>
              <a:rect r="r" b="b" t="t" l="l"/>
              <a:pathLst>
                <a:path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48420" y="2236627"/>
            <a:ext cx="13991161" cy="5813746"/>
          </a:xfrm>
          <a:custGeom>
            <a:avLst/>
            <a:gdLst/>
            <a:ahLst/>
            <a:cxnLst/>
            <a:rect r="r" b="b" t="t" l="l"/>
            <a:pathLst>
              <a:path h="5813746" w="13991161">
                <a:moveTo>
                  <a:pt x="0" y="0"/>
                </a:moveTo>
                <a:lnTo>
                  <a:pt x="13991160" y="0"/>
                </a:lnTo>
                <a:lnTo>
                  <a:pt x="13991160" y="5813746"/>
                </a:lnTo>
                <a:lnTo>
                  <a:pt x="0" y="581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09780" y="5143500"/>
            <a:ext cx="7450144" cy="4114800"/>
          </a:xfrm>
          <a:custGeom>
            <a:avLst/>
            <a:gdLst/>
            <a:ahLst/>
            <a:cxnLst/>
            <a:rect r="r" b="b" t="t" l="l"/>
            <a:pathLst>
              <a:path h="4114800" w="7450144">
                <a:moveTo>
                  <a:pt x="0" y="0"/>
                </a:moveTo>
                <a:lnTo>
                  <a:pt x="7450145" y="0"/>
                </a:lnTo>
                <a:lnTo>
                  <a:pt x="74501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19973" y="4042258"/>
            <a:ext cx="7190190" cy="3325222"/>
          </a:xfrm>
          <a:custGeom>
            <a:avLst/>
            <a:gdLst/>
            <a:ahLst/>
            <a:cxnLst/>
            <a:rect r="r" b="b" t="t" l="l"/>
            <a:pathLst>
              <a:path h="3325222" w="7190190">
                <a:moveTo>
                  <a:pt x="0" y="0"/>
                </a:moveTo>
                <a:lnTo>
                  <a:pt x="7190190" y="0"/>
                </a:lnTo>
                <a:lnTo>
                  <a:pt x="7190190" y="3325222"/>
                </a:lnTo>
                <a:lnTo>
                  <a:pt x="0" y="3325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400982" y="1508660"/>
            <a:ext cx="7110010" cy="194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4"/>
              </a:lnSpc>
            </a:pPr>
            <a:r>
              <a:rPr lang="en-US" sz="5538">
                <a:solidFill>
                  <a:srgbClr val="000000"/>
                </a:solidFill>
                <a:latin typeface="Montserrat Classic Bold"/>
              </a:rPr>
              <a:t>Taux d’inscription</a:t>
            </a:r>
          </a:p>
          <a:p>
            <a:pPr algn="l" marL="0" indent="0" lvl="1">
              <a:lnSpc>
                <a:spcPts val="775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400982" y="2735906"/>
            <a:ext cx="9205194" cy="70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72"/>
              </a:lnSpc>
            </a:pPr>
            <a:r>
              <a:rPr lang="en-US" sz="4194">
                <a:solidFill>
                  <a:srgbClr val="000000"/>
                </a:solidFill>
                <a:latin typeface="Montserrat Classic"/>
              </a:rPr>
              <a:t>selon sexe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610" y="3950228"/>
            <a:ext cx="5067630" cy="6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6"/>
              </a:lnSpc>
            </a:pPr>
            <a:r>
              <a:rPr lang="en-US" sz="3947">
                <a:solidFill>
                  <a:srgbClr val="000000"/>
                </a:solidFill>
                <a:latin typeface="Montserrat Classic Bold"/>
              </a:rPr>
              <a:t>selon ville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61795" y="809975"/>
            <a:ext cx="12995442" cy="352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8000" spc="376">
                <a:solidFill>
                  <a:srgbClr val="000000"/>
                </a:solidFill>
                <a:latin typeface="Montserrat Classic Bold"/>
              </a:rPr>
              <a:t>GÉNÉRATION DE RAPPORT</a:t>
            </a:r>
          </a:p>
          <a:p>
            <a:pPr algn="ctr">
              <a:lnSpc>
                <a:spcPts val="92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2647" y="2172381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52647" y="5704869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9004891" cy="10627180"/>
            <a:chOff x="0" y="0"/>
            <a:chExt cx="2371658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1659" cy="2798928"/>
            </a:xfrm>
            <a:custGeom>
              <a:avLst/>
              <a:gdLst/>
              <a:ahLst/>
              <a:cxnLst/>
              <a:rect r="r" b="b" t="t" l="l"/>
              <a:pathLst>
                <a:path h="2798928" w="2371659">
                  <a:moveTo>
                    <a:pt x="0" y="0"/>
                  </a:moveTo>
                  <a:lnTo>
                    <a:pt x="2371659" y="0"/>
                  </a:lnTo>
                  <a:lnTo>
                    <a:pt x="2371659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71658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4163443"/>
            <a:ext cx="8827725" cy="4564630"/>
          </a:xfrm>
          <a:custGeom>
            <a:avLst/>
            <a:gdLst/>
            <a:ahLst/>
            <a:cxnLst/>
            <a:rect r="r" b="b" t="t" l="l"/>
            <a:pathLst>
              <a:path h="4564630" w="8827725">
                <a:moveTo>
                  <a:pt x="0" y="0"/>
                </a:moveTo>
                <a:lnTo>
                  <a:pt x="8827725" y="0"/>
                </a:lnTo>
                <a:lnTo>
                  <a:pt x="8827725" y="4564631"/>
                </a:lnTo>
                <a:lnTo>
                  <a:pt x="0" y="4564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6610" y="5325437"/>
            <a:ext cx="6307811" cy="3402636"/>
          </a:xfrm>
          <a:custGeom>
            <a:avLst/>
            <a:gdLst/>
            <a:ahLst/>
            <a:cxnLst/>
            <a:rect r="r" b="b" t="t" l="l"/>
            <a:pathLst>
              <a:path h="3402636" w="6307811">
                <a:moveTo>
                  <a:pt x="0" y="0"/>
                </a:moveTo>
                <a:lnTo>
                  <a:pt x="6307811" y="0"/>
                </a:lnTo>
                <a:lnTo>
                  <a:pt x="6307811" y="3402637"/>
                </a:lnTo>
                <a:lnTo>
                  <a:pt x="0" y="3402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400982" y="1508660"/>
            <a:ext cx="7110010" cy="194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4"/>
              </a:lnSpc>
            </a:pPr>
            <a:r>
              <a:rPr lang="en-US" sz="5538">
                <a:solidFill>
                  <a:srgbClr val="000000"/>
                </a:solidFill>
                <a:latin typeface="Montserrat Classic Bold"/>
              </a:rPr>
              <a:t>Taux d’inscription</a:t>
            </a:r>
          </a:p>
          <a:p>
            <a:pPr algn="l" marL="0" indent="0" lvl="1">
              <a:lnSpc>
                <a:spcPts val="775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400982" y="2735906"/>
            <a:ext cx="9205194" cy="70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72"/>
              </a:lnSpc>
            </a:pPr>
            <a:r>
              <a:rPr lang="en-US" sz="4194">
                <a:solidFill>
                  <a:srgbClr val="000000"/>
                </a:solidFill>
                <a:latin typeface="Montserrat Classic"/>
              </a:rPr>
              <a:t>selon serie de bac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610" y="3950228"/>
            <a:ext cx="5067630" cy="6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26"/>
              </a:lnSpc>
            </a:pPr>
            <a:r>
              <a:rPr lang="en-US" sz="3947">
                <a:solidFill>
                  <a:srgbClr val="000000"/>
                </a:solidFill>
                <a:latin typeface="Montserrat Classic Bold"/>
              </a:rPr>
              <a:t>selon session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60425" y="6398134"/>
            <a:ext cx="21121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Montserrat Classic Bold"/>
              </a:rPr>
              <a:t>READ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DAGEdxea-Tg</dc:identifier>
  <dcterms:modified xsi:type="dcterms:W3CDTF">2011-08-01T06:04:30Z</dcterms:modified>
  <cp:revision>1</cp:revision>
  <dc:title>Purple &amp;  white business profile presentation</dc:title>
</cp:coreProperties>
</file>