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Open Sauce" charset="1" panose="00000500000000000000"/>
      <p:regular r:id="rId20"/>
    </p:embeddedFont>
    <p:embeddedFont>
      <p:font typeface="Arimo" charset="1" panose="020B0604020202020204"/>
      <p:regular r:id="rId21"/>
    </p:embeddedFont>
    <p:embeddedFont>
      <p:font typeface="Arimo Italics" charset="1" panose="020B0604020202090204"/>
      <p:regular r:id="rId22"/>
    </p:embeddedFont>
    <p:embeddedFont>
      <p:font typeface="Arimo Bold" charset="1" panose="020B0704020202020204"/>
      <p:regular r:id="rId23"/>
    </p:embeddedFont>
    <p:embeddedFont>
      <p:font typeface="Open Sauce Italics" charset="1" panose="00000500000000000000"/>
      <p:regular r:id="rId24"/>
    </p:embeddedFont>
    <p:embeddedFont>
      <p:font typeface="Open Sauce Bold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40.png" Type="http://schemas.openxmlformats.org/officeDocument/2006/relationships/image"/><Relationship Id="rId5" Target="../media/image37.png" Type="http://schemas.openxmlformats.org/officeDocument/2006/relationships/image"/><Relationship Id="rId6" Target="../media/image3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44.png" Type="http://schemas.openxmlformats.org/officeDocument/2006/relationships/image"/><Relationship Id="rId5" Target="mailto:LSI2024@add_server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4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2.png" Type="http://schemas.openxmlformats.org/officeDocument/2006/relationships/image"/><Relationship Id="rId12" Target="../media/image23.png" Type="http://schemas.openxmlformats.org/officeDocument/2006/relationships/image"/><Relationship Id="rId13" Target="../media/image24.png" Type="http://schemas.openxmlformats.org/officeDocument/2006/relationships/image"/><Relationship Id="rId14" Target="../media/image25.png" Type="http://schemas.openxmlformats.org/officeDocument/2006/relationships/image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3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37.pn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3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999354" y="-630548"/>
            <a:ext cx="3086100" cy="11372230"/>
          </a:xfrm>
          <a:custGeom>
            <a:avLst/>
            <a:gdLst/>
            <a:ahLst/>
            <a:cxnLst/>
            <a:rect r="r" b="b" t="t" l="l"/>
            <a:pathLst>
              <a:path h="11372230" w="3086100">
                <a:moveTo>
                  <a:pt x="0" y="0"/>
                </a:moveTo>
                <a:lnTo>
                  <a:pt x="3086100" y="0"/>
                </a:lnTo>
                <a:lnTo>
                  <a:pt x="3086100" y="11372230"/>
                </a:lnTo>
                <a:lnTo>
                  <a:pt x="0" y="11372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9245384"/>
            <a:ext cx="3806571" cy="2083232"/>
            <a:chOff x="0" y="0"/>
            <a:chExt cx="5075428" cy="27776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75428" cy="2777617"/>
            </a:xfrm>
            <a:custGeom>
              <a:avLst/>
              <a:gdLst/>
              <a:ahLst/>
              <a:cxnLst/>
              <a:rect r="r" b="b" t="t" l="l"/>
              <a:pathLst>
                <a:path h="2777617" w="5075428">
                  <a:moveTo>
                    <a:pt x="0" y="0"/>
                  </a:moveTo>
                  <a:lnTo>
                    <a:pt x="5075428" y="0"/>
                  </a:lnTo>
                  <a:lnTo>
                    <a:pt x="5075428" y="2777617"/>
                  </a:lnTo>
                  <a:lnTo>
                    <a:pt x="0" y="27776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49" r="0" b="-25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543050" y="-630548"/>
            <a:ext cx="3086100" cy="11372230"/>
          </a:xfrm>
          <a:custGeom>
            <a:avLst/>
            <a:gdLst/>
            <a:ahLst/>
            <a:cxnLst/>
            <a:rect r="r" b="b" t="t" l="l"/>
            <a:pathLst>
              <a:path h="11372230" w="3086100">
                <a:moveTo>
                  <a:pt x="0" y="0"/>
                </a:moveTo>
                <a:lnTo>
                  <a:pt x="3086100" y="0"/>
                </a:lnTo>
                <a:lnTo>
                  <a:pt x="3086100" y="11372230"/>
                </a:lnTo>
                <a:lnTo>
                  <a:pt x="0" y="113722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7773" y="4083810"/>
            <a:ext cx="110236" cy="2898808"/>
          </a:xfrm>
          <a:custGeom>
            <a:avLst/>
            <a:gdLst/>
            <a:ahLst/>
            <a:cxnLst/>
            <a:rect r="r" b="b" t="t" l="l"/>
            <a:pathLst>
              <a:path h="2898808" w="110236">
                <a:moveTo>
                  <a:pt x="0" y="0"/>
                </a:moveTo>
                <a:lnTo>
                  <a:pt x="110236" y="0"/>
                </a:lnTo>
                <a:lnTo>
                  <a:pt x="110236" y="2898808"/>
                </a:lnTo>
                <a:lnTo>
                  <a:pt x="0" y="28988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2777871" y="-207071"/>
            <a:ext cx="3806571" cy="2083232"/>
            <a:chOff x="0" y="0"/>
            <a:chExt cx="5075428" cy="277764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75428" cy="2777617"/>
            </a:xfrm>
            <a:custGeom>
              <a:avLst/>
              <a:gdLst/>
              <a:ahLst/>
              <a:cxnLst/>
              <a:rect r="r" b="b" t="t" l="l"/>
              <a:pathLst>
                <a:path h="2777617" w="5075428">
                  <a:moveTo>
                    <a:pt x="0" y="0"/>
                  </a:moveTo>
                  <a:lnTo>
                    <a:pt x="5075428" y="0"/>
                  </a:lnTo>
                  <a:lnTo>
                    <a:pt x="5075428" y="2777617"/>
                  </a:lnTo>
                  <a:lnTo>
                    <a:pt x="0" y="27776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249" r="0" b="-25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543050" y="0"/>
            <a:ext cx="3438698" cy="3438698"/>
            <a:chOff x="0" y="0"/>
            <a:chExt cx="4584931" cy="45849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584954" cy="4584954"/>
            </a:xfrm>
            <a:custGeom>
              <a:avLst/>
              <a:gdLst/>
              <a:ahLst/>
              <a:cxnLst/>
              <a:rect r="r" b="b" t="t" l="l"/>
              <a:pathLst>
                <a:path h="4584954" w="4584954">
                  <a:moveTo>
                    <a:pt x="0" y="0"/>
                  </a:moveTo>
                  <a:lnTo>
                    <a:pt x="4584954" y="0"/>
                  </a:lnTo>
                  <a:lnTo>
                    <a:pt x="4584954" y="4584954"/>
                  </a:lnTo>
                  <a:lnTo>
                    <a:pt x="0" y="45849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15533" y="16713"/>
            <a:ext cx="3983821" cy="3021374"/>
            <a:chOff x="0" y="0"/>
            <a:chExt cx="5311761" cy="402849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11775" cy="4028542"/>
            </a:xfrm>
            <a:custGeom>
              <a:avLst/>
              <a:gdLst/>
              <a:ahLst/>
              <a:cxnLst/>
              <a:rect r="r" b="b" t="t" l="l"/>
              <a:pathLst>
                <a:path h="4028542" w="5311775">
                  <a:moveTo>
                    <a:pt x="0" y="0"/>
                  </a:moveTo>
                  <a:lnTo>
                    <a:pt x="5311775" y="0"/>
                  </a:lnTo>
                  <a:lnTo>
                    <a:pt x="5311775" y="4028542"/>
                  </a:lnTo>
                  <a:lnTo>
                    <a:pt x="0" y="40285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-5439" t="0" r="-5439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2714094" y="7939994"/>
            <a:ext cx="4134652" cy="1507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4"/>
              </a:lnSpc>
            </a:pPr>
            <a:r>
              <a:rPr lang="en-US" sz="2888" spc="143">
                <a:solidFill>
                  <a:srgbClr val="1C5739"/>
                </a:solidFill>
                <a:latin typeface="Open Sauce"/>
              </a:rPr>
              <a:t>Réalisé par:</a:t>
            </a:r>
          </a:p>
          <a:p>
            <a:pPr algn="l">
              <a:lnSpc>
                <a:spcPts val="4044"/>
              </a:lnSpc>
            </a:pPr>
            <a:r>
              <a:rPr lang="en-US" sz="2889" spc="141">
                <a:solidFill>
                  <a:srgbClr val="1C5739"/>
                </a:solidFill>
                <a:latin typeface="Open Sauce"/>
              </a:rPr>
              <a:t>KAISSI Houda</a:t>
            </a:r>
          </a:p>
          <a:p>
            <a:pPr algn="l">
              <a:lnSpc>
                <a:spcPts val="4044"/>
              </a:lnSpc>
            </a:pPr>
            <a:r>
              <a:rPr lang="en-US" sz="2888" spc="143">
                <a:solidFill>
                  <a:srgbClr val="1C5739"/>
                </a:solidFill>
                <a:latin typeface="Open Sauce"/>
              </a:rPr>
              <a:t>ESSALHI Sara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378900" y="4456828"/>
            <a:ext cx="13880400" cy="1592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4"/>
              </a:lnSpc>
            </a:pPr>
            <a:r>
              <a:rPr lang="en-US" sz="6307">
                <a:solidFill>
                  <a:srgbClr val="1C5739"/>
                </a:solidFill>
                <a:latin typeface="Arimo"/>
              </a:rPr>
              <a:t>CONFIGURATION DE CONNEXION SSH ENTRE SERVEUR ET CLIENT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87774" y="2605605"/>
            <a:ext cx="1408888" cy="1280807"/>
            <a:chOff x="0" y="0"/>
            <a:chExt cx="1878517" cy="17077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78457" cy="1707769"/>
            </a:xfrm>
            <a:custGeom>
              <a:avLst/>
              <a:gdLst/>
              <a:ahLst/>
              <a:cxnLst/>
              <a:rect r="r" b="b" t="t" l="l"/>
              <a:pathLst>
                <a:path h="1707769" w="1878457">
                  <a:moveTo>
                    <a:pt x="0" y="0"/>
                  </a:moveTo>
                  <a:lnTo>
                    <a:pt x="1878457" y="0"/>
                  </a:lnTo>
                  <a:lnTo>
                    <a:pt x="1878457" y="1707769"/>
                  </a:lnTo>
                  <a:lnTo>
                    <a:pt x="0" y="17077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68" r="-3" b="-167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67878" y="1053467"/>
            <a:ext cx="5150121" cy="2192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5"/>
              </a:lnSpc>
            </a:pPr>
            <a:r>
              <a:rPr lang="en-US" sz="5764" spc="565">
                <a:solidFill>
                  <a:srgbClr val="231F20"/>
                </a:solidFill>
                <a:latin typeface="Arimo"/>
              </a:rPr>
              <a:t>Réalisation</a:t>
            </a:r>
          </a:p>
          <a:p>
            <a:pPr algn="l">
              <a:lnSpc>
                <a:spcPts val="7955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6322124" y="7754894"/>
            <a:ext cx="4118443" cy="3654183"/>
            <a:chOff x="0" y="0"/>
            <a:chExt cx="5491257" cy="48722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91226" cy="4872228"/>
            </a:xfrm>
            <a:custGeom>
              <a:avLst/>
              <a:gdLst/>
              <a:ahLst/>
              <a:cxnLst/>
              <a:rect r="r" b="b" t="t" l="l"/>
              <a:pathLst>
                <a:path h="4872228" w="5491226">
                  <a:moveTo>
                    <a:pt x="0" y="0"/>
                  </a:moveTo>
                  <a:lnTo>
                    <a:pt x="5491226" y="0"/>
                  </a:lnTo>
                  <a:lnTo>
                    <a:pt x="5491226" y="4872228"/>
                  </a:lnTo>
                  <a:lnTo>
                    <a:pt x="0" y="4872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05" r="0" b="-105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2192572" y="-798391"/>
            <a:ext cx="4118443" cy="3654183"/>
            <a:chOff x="0" y="0"/>
            <a:chExt cx="5491257" cy="4872244"/>
          </a:xfrm>
        </p:grpSpPr>
        <p:sp>
          <p:nvSpPr>
            <p:cNvPr name="Freeform 8" id="8"/>
            <p:cNvSpPr/>
            <p:nvPr/>
          </p:nvSpPr>
          <p:spPr>
            <a:xfrm flipH="true" flipV="true" rot="0">
              <a:off x="0" y="0"/>
              <a:ext cx="5491226" cy="4872228"/>
            </a:xfrm>
            <a:custGeom>
              <a:avLst/>
              <a:gdLst/>
              <a:ahLst/>
              <a:cxnLst/>
              <a:rect r="r" b="b" t="t" l="l"/>
              <a:pathLst>
                <a:path h="4872228" w="5491226">
                  <a:moveTo>
                    <a:pt x="5491226" y="4872228"/>
                  </a:moveTo>
                  <a:lnTo>
                    <a:pt x="0" y="4872228"/>
                  </a:lnTo>
                  <a:lnTo>
                    <a:pt x="0" y="0"/>
                  </a:lnTo>
                  <a:lnTo>
                    <a:pt x="5491226" y="0"/>
                  </a:lnTo>
                  <a:lnTo>
                    <a:pt x="5491226" y="4872228"/>
                  </a:lnTo>
                  <a:close/>
                </a:path>
              </a:pathLst>
            </a:custGeom>
            <a:blipFill>
              <a:blip r:embed="rId3"/>
              <a:stretch>
                <a:fillRect l="0" t="-105" r="0" b="-10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4351744" y="5757352"/>
            <a:ext cx="9584513" cy="2111842"/>
            <a:chOff x="0" y="0"/>
            <a:chExt cx="12779351" cy="281578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79375" cy="2815844"/>
            </a:xfrm>
            <a:custGeom>
              <a:avLst/>
              <a:gdLst/>
              <a:ahLst/>
              <a:cxnLst/>
              <a:rect r="r" b="b" t="t" l="l"/>
              <a:pathLst>
                <a:path h="2815844" w="12779375">
                  <a:moveTo>
                    <a:pt x="0" y="0"/>
                  </a:moveTo>
                  <a:lnTo>
                    <a:pt x="12779375" y="0"/>
                  </a:lnTo>
                  <a:lnTo>
                    <a:pt x="12779375" y="2815844"/>
                  </a:lnTo>
                  <a:lnTo>
                    <a:pt x="0" y="28158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1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0" y="8185536"/>
            <a:ext cx="16793323" cy="87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8"/>
              </a:lnSpc>
            </a:pPr>
            <a:r>
              <a:rPr lang="en-US" sz="2699">
                <a:solidFill>
                  <a:srgbClr val="231F20"/>
                </a:solidFill>
                <a:latin typeface="Open Sauce"/>
              </a:rPr>
              <a:t>    • Autoriser le trafic entrant uniquement sur le port SSH (généralement le port 22) à l'aide de la</a:t>
            </a:r>
          </a:p>
          <a:p>
            <a:pPr algn="l">
              <a:lnSpc>
                <a:spcPts val="3508"/>
              </a:lnSpc>
            </a:pPr>
            <a:r>
              <a:rPr lang="en-US" sz="2699">
                <a:solidFill>
                  <a:srgbClr val="231F20"/>
                </a:solidFill>
                <a:latin typeface="Open Sauce"/>
              </a:rPr>
              <a:t>      </a:t>
            </a:r>
            <a:r>
              <a:rPr lang="en-US" sz="2699">
                <a:solidFill>
                  <a:srgbClr val="231F20"/>
                </a:solidFill>
                <a:latin typeface="Open Sauce"/>
              </a:rPr>
              <a:t>commande suivante :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6987774" y="8635103"/>
            <a:ext cx="4196634" cy="1246394"/>
          </a:xfrm>
          <a:custGeom>
            <a:avLst/>
            <a:gdLst/>
            <a:ahLst/>
            <a:cxnLst/>
            <a:rect r="r" b="b" t="t" l="l"/>
            <a:pathLst>
              <a:path h="1246394" w="4196634">
                <a:moveTo>
                  <a:pt x="0" y="0"/>
                </a:moveTo>
                <a:lnTo>
                  <a:pt x="4196634" y="0"/>
                </a:lnTo>
                <a:lnTo>
                  <a:pt x="4196634" y="1246394"/>
                </a:lnTo>
                <a:lnTo>
                  <a:pt x="0" y="12463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37598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351744" y="4149461"/>
            <a:ext cx="9718389" cy="1344842"/>
          </a:xfrm>
          <a:custGeom>
            <a:avLst/>
            <a:gdLst/>
            <a:ahLst/>
            <a:cxnLst/>
            <a:rect r="r" b="b" t="t" l="l"/>
            <a:pathLst>
              <a:path h="1344842" w="9718389">
                <a:moveTo>
                  <a:pt x="0" y="0"/>
                </a:moveTo>
                <a:lnTo>
                  <a:pt x="9718389" y="0"/>
                </a:lnTo>
                <a:lnTo>
                  <a:pt x="9718389" y="1344842"/>
                </a:lnTo>
                <a:lnTo>
                  <a:pt x="0" y="13448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2352262"/>
            <a:ext cx="8057391" cy="50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9"/>
              </a:lnSpc>
            </a:pPr>
            <a:r>
              <a:rPr lang="en-US" sz="3099">
                <a:solidFill>
                  <a:srgbClr val="231F20"/>
                </a:solidFill>
                <a:latin typeface="Open Sauce Bold"/>
              </a:rPr>
              <a:t>  Configuration du Pare-feu du Serveur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226958"/>
            <a:ext cx="16545538" cy="1271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124" indent="-280562" lvl="1">
              <a:lnSpc>
                <a:spcPts val="3378"/>
              </a:lnSpc>
              <a:buFont typeface="Arial"/>
              <a:buChar char="•"/>
            </a:pPr>
            <a:r>
              <a:rPr lang="en-US" sz="2598">
                <a:solidFill>
                  <a:srgbClr val="231F20"/>
                </a:solidFill>
                <a:latin typeface="Open Sauce"/>
              </a:rPr>
              <a:t>Pour faciliter les connexions SSH vers le serveur, nous avons mis en place un utilisateur dédié. </a:t>
            </a:r>
          </a:p>
          <a:p>
            <a:pPr algn="l">
              <a:lnSpc>
                <a:spcPts val="3378"/>
              </a:lnSpc>
            </a:pPr>
            <a:r>
              <a:rPr lang="en-US" sz="2598">
                <a:solidFill>
                  <a:srgbClr val="231F20"/>
                </a:solidFill>
                <a:latin typeface="Open Sauce"/>
              </a:rPr>
              <a:t>      </a:t>
            </a:r>
            <a:r>
              <a:rPr lang="en-US" sz="2598">
                <a:solidFill>
                  <a:srgbClr val="231F20"/>
                </a:solidFill>
                <a:latin typeface="Open Sauce"/>
              </a:rPr>
              <a:t>SSH a été installé avec succès sur le serveur en utilisant la configuration par défaut via la commande :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87774" y="2605605"/>
            <a:ext cx="1408888" cy="1280807"/>
            <a:chOff x="0" y="0"/>
            <a:chExt cx="1878517" cy="17077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78457" cy="1707769"/>
            </a:xfrm>
            <a:custGeom>
              <a:avLst/>
              <a:gdLst/>
              <a:ahLst/>
              <a:cxnLst/>
              <a:rect r="r" b="b" t="t" l="l"/>
              <a:pathLst>
                <a:path h="1707769" w="1878457">
                  <a:moveTo>
                    <a:pt x="0" y="0"/>
                  </a:moveTo>
                  <a:lnTo>
                    <a:pt x="1878457" y="0"/>
                  </a:lnTo>
                  <a:lnTo>
                    <a:pt x="1878457" y="1707769"/>
                  </a:lnTo>
                  <a:lnTo>
                    <a:pt x="0" y="17077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68" r="-3" b="-167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67878" y="1053467"/>
            <a:ext cx="5150121" cy="2192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5"/>
              </a:lnSpc>
            </a:pPr>
            <a:r>
              <a:rPr lang="en-US" sz="5764" spc="565">
                <a:solidFill>
                  <a:srgbClr val="231F20"/>
                </a:solidFill>
                <a:latin typeface="Arimo"/>
              </a:rPr>
              <a:t>Réalisation</a:t>
            </a:r>
          </a:p>
          <a:p>
            <a:pPr algn="l">
              <a:lnSpc>
                <a:spcPts val="7955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6322124" y="7754894"/>
            <a:ext cx="4118443" cy="3654183"/>
            <a:chOff x="0" y="0"/>
            <a:chExt cx="5491257" cy="48722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91226" cy="4872228"/>
            </a:xfrm>
            <a:custGeom>
              <a:avLst/>
              <a:gdLst/>
              <a:ahLst/>
              <a:cxnLst/>
              <a:rect r="r" b="b" t="t" l="l"/>
              <a:pathLst>
                <a:path h="4872228" w="5491226">
                  <a:moveTo>
                    <a:pt x="0" y="0"/>
                  </a:moveTo>
                  <a:lnTo>
                    <a:pt x="5491226" y="0"/>
                  </a:lnTo>
                  <a:lnTo>
                    <a:pt x="5491226" y="4872228"/>
                  </a:lnTo>
                  <a:lnTo>
                    <a:pt x="0" y="4872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05" r="0" b="-105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2183047" y="-798391"/>
            <a:ext cx="4118443" cy="3654183"/>
            <a:chOff x="0" y="0"/>
            <a:chExt cx="5491257" cy="4872244"/>
          </a:xfrm>
        </p:grpSpPr>
        <p:sp>
          <p:nvSpPr>
            <p:cNvPr name="Freeform 8" id="8"/>
            <p:cNvSpPr/>
            <p:nvPr/>
          </p:nvSpPr>
          <p:spPr>
            <a:xfrm flipH="true" flipV="true" rot="0">
              <a:off x="0" y="0"/>
              <a:ext cx="5491226" cy="4872228"/>
            </a:xfrm>
            <a:custGeom>
              <a:avLst/>
              <a:gdLst/>
              <a:ahLst/>
              <a:cxnLst/>
              <a:rect r="r" b="b" t="t" l="l"/>
              <a:pathLst>
                <a:path h="4872228" w="5491226">
                  <a:moveTo>
                    <a:pt x="5491226" y="4872228"/>
                  </a:moveTo>
                  <a:lnTo>
                    <a:pt x="0" y="4872228"/>
                  </a:lnTo>
                  <a:lnTo>
                    <a:pt x="0" y="0"/>
                  </a:lnTo>
                  <a:lnTo>
                    <a:pt x="5491226" y="0"/>
                  </a:lnTo>
                  <a:lnTo>
                    <a:pt x="5491226" y="4872228"/>
                  </a:lnTo>
                  <a:close/>
                </a:path>
              </a:pathLst>
            </a:custGeom>
            <a:blipFill>
              <a:blip r:embed="rId3"/>
              <a:stretch>
                <a:fillRect l="0" t="-105" r="0" b="-10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3940207" y="5947812"/>
            <a:ext cx="10407587" cy="2878289"/>
            <a:chOff x="0" y="0"/>
            <a:chExt cx="13876783" cy="38377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876782" cy="3837686"/>
            </a:xfrm>
            <a:custGeom>
              <a:avLst/>
              <a:gdLst/>
              <a:ahLst/>
              <a:cxnLst/>
              <a:rect r="r" b="b" t="t" l="l"/>
              <a:pathLst>
                <a:path h="3837686" w="13876782">
                  <a:moveTo>
                    <a:pt x="0" y="0"/>
                  </a:moveTo>
                  <a:lnTo>
                    <a:pt x="13876782" y="0"/>
                  </a:lnTo>
                  <a:lnTo>
                    <a:pt x="13876782" y="3837686"/>
                  </a:lnTo>
                  <a:lnTo>
                    <a:pt x="0" y="38376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61495" y="2904827"/>
            <a:ext cx="9570452" cy="981585"/>
          </a:xfrm>
          <a:custGeom>
            <a:avLst/>
            <a:gdLst/>
            <a:ahLst/>
            <a:cxnLst/>
            <a:rect r="r" b="b" t="t" l="l"/>
            <a:pathLst>
              <a:path h="981585" w="9570452">
                <a:moveTo>
                  <a:pt x="0" y="0"/>
                </a:moveTo>
                <a:lnTo>
                  <a:pt x="9570452" y="0"/>
                </a:lnTo>
                <a:lnTo>
                  <a:pt x="9570452" y="981585"/>
                </a:lnTo>
                <a:lnTo>
                  <a:pt x="0" y="9815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446721" y="4847106"/>
            <a:ext cx="4372945" cy="900681"/>
          </a:xfrm>
          <a:custGeom>
            <a:avLst/>
            <a:gdLst/>
            <a:ahLst/>
            <a:cxnLst/>
            <a:rect r="r" b="b" t="t" l="l"/>
            <a:pathLst>
              <a:path h="900681" w="4372945">
                <a:moveTo>
                  <a:pt x="0" y="0"/>
                </a:moveTo>
                <a:lnTo>
                  <a:pt x="4372945" y="0"/>
                </a:lnTo>
                <a:lnTo>
                  <a:pt x="4372945" y="900681"/>
                </a:lnTo>
                <a:lnTo>
                  <a:pt x="0" y="9006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5573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12465" y="4061744"/>
            <a:ext cx="17663071" cy="432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8"/>
              </a:lnSpc>
            </a:pPr>
            <a:r>
              <a:rPr lang="en-US" sz="2699">
                <a:solidFill>
                  <a:srgbClr val="231F20"/>
                </a:solidFill>
                <a:latin typeface="Open Sauce"/>
              </a:rPr>
              <a:t>Une fois connecté au serveur, ouvrir un terminal et saisir la commande suivante pour obtenir l'adresse IP 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2504" y="2230700"/>
            <a:ext cx="11668434" cy="100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9"/>
              </a:lnSpc>
            </a:pPr>
            <a:r>
              <a:rPr lang="en-US" sz="3099">
                <a:solidFill>
                  <a:srgbClr val="231F20"/>
                </a:solidFill>
                <a:latin typeface="Open Sauce Bold"/>
              </a:rPr>
              <a:t>Installer  package pour voir l’addresse ip de ssh server </a:t>
            </a:r>
          </a:p>
          <a:p>
            <a:pPr algn="ctr">
              <a:lnSpc>
                <a:spcPts val="402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87774" y="2605605"/>
            <a:ext cx="1408888" cy="1280807"/>
            <a:chOff x="0" y="0"/>
            <a:chExt cx="1878517" cy="17077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78457" cy="1707769"/>
            </a:xfrm>
            <a:custGeom>
              <a:avLst/>
              <a:gdLst/>
              <a:ahLst/>
              <a:cxnLst/>
              <a:rect r="r" b="b" t="t" l="l"/>
              <a:pathLst>
                <a:path h="1707769" w="1878457">
                  <a:moveTo>
                    <a:pt x="0" y="0"/>
                  </a:moveTo>
                  <a:lnTo>
                    <a:pt x="1878457" y="0"/>
                  </a:lnTo>
                  <a:lnTo>
                    <a:pt x="1878457" y="1707769"/>
                  </a:lnTo>
                  <a:lnTo>
                    <a:pt x="0" y="17077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68" r="-3" b="-167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67878" y="1053467"/>
            <a:ext cx="5150121" cy="2192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5"/>
              </a:lnSpc>
            </a:pPr>
            <a:r>
              <a:rPr lang="en-US" sz="5764" spc="565">
                <a:solidFill>
                  <a:srgbClr val="231F20"/>
                </a:solidFill>
                <a:latin typeface="Arimo"/>
              </a:rPr>
              <a:t>Réalisation</a:t>
            </a:r>
          </a:p>
          <a:p>
            <a:pPr algn="l">
              <a:lnSpc>
                <a:spcPts val="7955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6322124" y="7754894"/>
            <a:ext cx="4118443" cy="3654183"/>
            <a:chOff x="0" y="0"/>
            <a:chExt cx="5491257" cy="48722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91226" cy="4872228"/>
            </a:xfrm>
            <a:custGeom>
              <a:avLst/>
              <a:gdLst/>
              <a:ahLst/>
              <a:cxnLst/>
              <a:rect r="r" b="b" t="t" l="l"/>
              <a:pathLst>
                <a:path h="4872228" w="5491226">
                  <a:moveTo>
                    <a:pt x="0" y="0"/>
                  </a:moveTo>
                  <a:lnTo>
                    <a:pt x="5491226" y="0"/>
                  </a:lnTo>
                  <a:lnTo>
                    <a:pt x="5491226" y="4872228"/>
                  </a:lnTo>
                  <a:lnTo>
                    <a:pt x="0" y="4872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05" r="0" b="-105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2173522" y="-798391"/>
            <a:ext cx="4118443" cy="3654183"/>
            <a:chOff x="0" y="0"/>
            <a:chExt cx="5491257" cy="4872244"/>
          </a:xfrm>
        </p:grpSpPr>
        <p:sp>
          <p:nvSpPr>
            <p:cNvPr name="Freeform 8" id="8"/>
            <p:cNvSpPr/>
            <p:nvPr/>
          </p:nvSpPr>
          <p:spPr>
            <a:xfrm flipH="true" flipV="true" rot="0">
              <a:off x="0" y="0"/>
              <a:ext cx="5491226" cy="4872228"/>
            </a:xfrm>
            <a:custGeom>
              <a:avLst/>
              <a:gdLst/>
              <a:ahLst/>
              <a:cxnLst/>
              <a:rect r="r" b="b" t="t" l="l"/>
              <a:pathLst>
                <a:path h="4872228" w="5491226">
                  <a:moveTo>
                    <a:pt x="5491226" y="4872228"/>
                  </a:moveTo>
                  <a:lnTo>
                    <a:pt x="0" y="4872228"/>
                  </a:lnTo>
                  <a:lnTo>
                    <a:pt x="0" y="0"/>
                  </a:lnTo>
                  <a:lnTo>
                    <a:pt x="5491226" y="0"/>
                  </a:lnTo>
                  <a:lnTo>
                    <a:pt x="5491226" y="4872228"/>
                  </a:lnTo>
                  <a:close/>
                </a:path>
              </a:pathLst>
            </a:custGeom>
            <a:blipFill>
              <a:blip r:embed="rId3"/>
              <a:stretch>
                <a:fillRect l="0" t="-105" r="0" b="-105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65906" y="2976591"/>
            <a:ext cx="7330756" cy="50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9"/>
              </a:lnSpc>
            </a:pPr>
            <a:r>
              <a:rPr lang="en-US" sz="3099">
                <a:solidFill>
                  <a:srgbClr val="231F20"/>
                </a:solidFill>
                <a:latin typeface="Open Sauce Bold"/>
              </a:rPr>
              <a:t>Installation de SSH et configuration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4929" y="4502710"/>
            <a:ext cx="17663071" cy="2578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8"/>
              </a:lnSpc>
            </a:pPr>
            <a:r>
              <a:rPr lang="en-US" sz="2699">
                <a:solidFill>
                  <a:srgbClr val="231F20"/>
                </a:solidFill>
                <a:latin typeface="Open Sauce"/>
              </a:rPr>
              <a:t>sudo apt install openssh-server Une fois installé, le service SSH est généralement automatiquement démarré. Pour vérifier son statut et s'assurer qu'il est en cours d'exécution, nous avons utilisé la commande suivante : sudo systemctl status sshPour permettre l'accès SSH au PC, nous avons également vérifié si le pare-feu autorisait le trafic sur le port 22, </a:t>
            </a:r>
          </a:p>
          <a:p>
            <a:pPr algn="ctr">
              <a:lnSpc>
                <a:spcPts val="3508"/>
              </a:lnSpc>
            </a:pPr>
            <a:r>
              <a:rPr lang="en-US" sz="2699">
                <a:solidFill>
                  <a:srgbClr val="231F20"/>
                </a:solidFill>
                <a:latin typeface="Open Sauce"/>
              </a:rPr>
              <a:t>Après l'installation, nous avons ouvert le fichier "sshd_config" situé dans le répertoire "/etc/ssh".</a:t>
            </a:r>
          </a:p>
          <a:p>
            <a:pPr algn="ctr">
              <a:lnSpc>
                <a:spcPts val="285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87774" y="2605605"/>
            <a:ext cx="1408888" cy="1280807"/>
            <a:chOff x="0" y="0"/>
            <a:chExt cx="1878517" cy="17077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78457" cy="1707769"/>
            </a:xfrm>
            <a:custGeom>
              <a:avLst/>
              <a:gdLst/>
              <a:ahLst/>
              <a:cxnLst/>
              <a:rect r="r" b="b" t="t" l="l"/>
              <a:pathLst>
                <a:path h="1707769" w="1878457">
                  <a:moveTo>
                    <a:pt x="0" y="0"/>
                  </a:moveTo>
                  <a:lnTo>
                    <a:pt x="1878457" y="0"/>
                  </a:lnTo>
                  <a:lnTo>
                    <a:pt x="1878457" y="1707769"/>
                  </a:lnTo>
                  <a:lnTo>
                    <a:pt x="0" y="17077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68" r="-3" b="-167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67878" y="1053467"/>
            <a:ext cx="5150121" cy="2192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5"/>
              </a:lnSpc>
            </a:pPr>
            <a:r>
              <a:rPr lang="en-US" sz="5764" spc="565">
                <a:solidFill>
                  <a:srgbClr val="231F20"/>
                </a:solidFill>
                <a:latin typeface="Arimo"/>
              </a:rPr>
              <a:t>Réalisation</a:t>
            </a:r>
          </a:p>
          <a:p>
            <a:pPr algn="l">
              <a:lnSpc>
                <a:spcPts val="7955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6322124" y="7754894"/>
            <a:ext cx="4118443" cy="3654183"/>
            <a:chOff x="0" y="0"/>
            <a:chExt cx="5491257" cy="48722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91226" cy="4872228"/>
            </a:xfrm>
            <a:custGeom>
              <a:avLst/>
              <a:gdLst/>
              <a:ahLst/>
              <a:cxnLst/>
              <a:rect r="r" b="b" t="t" l="l"/>
              <a:pathLst>
                <a:path h="4872228" w="5491226">
                  <a:moveTo>
                    <a:pt x="0" y="0"/>
                  </a:moveTo>
                  <a:lnTo>
                    <a:pt x="5491226" y="0"/>
                  </a:lnTo>
                  <a:lnTo>
                    <a:pt x="5491226" y="4872228"/>
                  </a:lnTo>
                  <a:lnTo>
                    <a:pt x="0" y="4872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05" r="0" b="-105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2183047" y="-798391"/>
            <a:ext cx="4118443" cy="3654183"/>
            <a:chOff x="0" y="0"/>
            <a:chExt cx="5491257" cy="4872244"/>
          </a:xfrm>
        </p:grpSpPr>
        <p:sp>
          <p:nvSpPr>
            <p:cNvPr name="Freeform 8" id="8"/>
            <p:cNvSpPr/>
            <p:nvPr/>
          </p:nvSpPr>
          <p:spPr>
            <a:xfrm flipH="true" flipV="true" rot="0">
              <a:off x="0" y="0"/>
              <a:ext cx="5491226" cy="4872228"/>
            </a:xfrm>
            <a:custGeom>
              <a:avLst/>
              <a:gdLst/>
              <a:ahLst/>
              <a:cxnLst/>
              <a:rect r="r" b="b" t="t" l="l"/>
              <a:pathLst>
                <a:path h="4872228" w="5491226">
                  <a:moveTo>
                    <a:pt x="5491226" y="4872228"/>
                  </a:moveTo>
                  <a:lnTo>
                    <a:pt x="0" y="4872228"/>
                  </a:lnTo>
                  <a:lnTo>
                    <a:pt x="0" y="0"/>
                  </a:lnTo>
                  <a:lnTo>
                    <a:pt x="5491226" y="0"/>
                  </a:lnTo>
                  <a:lnTo>
                    <a:pt x="5491226" y="4872228"/>
                  </a:lnTo>
                  <a:close/>
                </a:path>
              </a:pathLst>
            </a:custGeom>
            <a:blipFill>
              <a:blip r:embed="rId3"/>
              <a:stretch>
                <a:fillRect l="0" t="-105" r="0" b="-10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4981578" y="4603980"/>
            <a:ext cx="8820144" cy="5683020"/>
            <a:chOff x="0" y="0"/>
            <a:chExt cx="11760192" cy="757736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760200" cy="7577328"/>
            </a:xfrm>
            <a:custGeom>
              <a:avLst/>
              <a:gdLst/>
              <a:ahLst/>
              <a:cxnLst/>
              <a:rect r="r" b="b" t="t" l="l"/>
              <a:pathLst>
                <a:path h="7577328" w="11760200">
                  <a:moveTo>
                    <a:pt x="0" y="0"/>
                  </a:moveTo>
                  <a:lnTo>
                    <a:pt x="11760200" y="0"/>
                  </a:lnTo>
                  <a:lnTo>
                    <a:pt x="11760200" y="7577328"/>
                  </a:lnTo>
                  <a:lnTo>
                    <a:pt x="0" y="75773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367878" y="2294451"/>
            <a:ext cx="4542234" cy="1046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9"/>
              </a:lnSpc>
            </a:pPr>
            <a:r>
              <a:rPr lang="en-US" sz="3099">
                <a:solidFill>
                  <a:srgbClr val="231F20"/>
                </a:solidFill>
                <a:latin typeface="Open Sauce"/>
              </a:rPr>
              <a:t>connexion avec serveur</a:t>
            </a:r>
          </a:p>
          <a:p>
            <a:pPr algn="ctr">
              <a:lnSpc>
                <a:spcPts val="402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811620" y="3188858"/>
            <a:ext cx="17476380" cy="1711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8"/>
              </a:lnSpc>
            </a:pPr>
            <a:r>
              <a:rPr lang="en-US" sz="2699">
                <a:solidFill>
                  <a:srgbClr val="231F20"/>
                </a:solidFill>
                <a:latin typeface="Open Sauce"/>
              </a:rPr>
              <a:t>Utilisez la commande suivante pour vous connecter au serveur distant en remplaçant nom_utilisateur par le nom d'utilisateur approprié et adresse_IP_serveur par l'adresse IP du serveur </a:t>
            </a:r>
          </a:p>
          <a:p>
            <a:pPr algn="ctr">
              <a:lnSpc>
                <a:spcPts val="3508"/>
              </a:lnSpc>
            </a:pPr>
            <a:r>
              <a:rPr lang="en-US" sz="2699" u="sng">
                <a:solidFill>
                  <a:srgbClr val="0000FF"/>
                </a:solidFill>
                <a:latin typeface="Open Sauce"/>
                <a:hlinkClick r:id="rId5" tooltip="mailto:LSI2024@add_server"/>
              </a:rPr>
              <a:t>r</a:t>
            </a:r>
            <a:r>
              <a:rPr lang="en-US" sz="2699">
                <a:solidFill>
                  <a:srgbClr val="231F20"/>
                </a:solidFill>
                <a:latin typeface="Open Sauce"/>
              </a:rPr>
              <a:t>.</a:t>
            </a:r>
          </a:p>
          <a:p>
            <a:pPr algn="ctr">
              <a:lnSpc>
                <a:spcPts val="285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87774" y="2605605"/>
            <a:ext cx="1408888" cy="1280807"/>
            <a:chOff x="0" y="0"/>
            <a:chExt cx="1878517" cy="17077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78457" cy="1707769"/>
            </a:xfrm>
            <a:custGeom>
              <a:avLst/>
              <a:gdLst/>
              <a:ahLst/>
              <a:cxnLst/>
              <a:rect r="r" b="b" t="t" l="l"/>
              <a:pathLst>
                <a:path h="1707769" w="1878457">
                  <a:moveTo>
                    <a:pt x="0" y="0"/>
                  </a:moveTo>
                  <a:lnTo>
                    <a:pt x="1878457" y="0"/>
                  </a:lnTo>
                  <a:lnTo>
                    <a:pt x="1878457" y="1707769"/>
                  </a:lnTo>
                  <a:lnTo>
                    <a:pt x="0" y="17077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68" r="-3" b="-167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67878" y="1053467"/>
            <a:ext cx="5150121" cy="2192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5"/>
              </a:lnSpc>
            </a:pPr>
            <a:r>
              <a:rPr lang="en-US" sz="5764" spc="565">
                <a:solidFill>
                  <a:srgbClr val="231F20"/>
                </a:solidFill>
                <a:latin typeface="Arimo"/>
              </a:rPr>
              <a:t>Réalisation</a:t>
            </a:r>
          </a:p>
          <a:p>
            <a:pPr algn="l">
              <a:lnSpc>
                <a:spcPts val="7955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6322124" y="7754894"/>
            <a:ext cx="4118443" cy="3654183"/>
            <a:chOff x="0" y="0"/>
            <a:chExt cx="5491257" cy="48722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91226" cy="4872228"/>
            </a:xfrm>
            <a:custGeom>
              <a:avLst/>
              <a:gdLst/>
              <a:ahLst/>
              <a:cxnLst/>
              <a:rect r="r" b="b" t="t" l="l"/>
              <a:pathLst>
                <a:path h="4872228" w="5491226">
                  <a:moveTo>
                    <a:pt x="0" y="0"/>
                  </a:moveTo>
                  <a:lnTo>
                    <a:pt x="5491226" y="0"/>
                  </a:lnTo>
                  <a:lnTo>
                    <a:pt x="5491226" y="4872228"/>
                  </a:lnTo>
                  <a:lnTo>
                    <a:pt x="0" y="4872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05" r="0" b="-105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2183047" y="-798391"/>
            <a:ext cx="4118443" cy="3654183"/>
            <a:chOff x="0" y="0"/>
            <a:chExt cx="5491257" cy="4872244"/>
          </a:xfrm>
        </p:grpSpPr>
        <p:sp>
          <p:nvSpPr>
            <p:cNvPr name="Freeform 8" id="8"/>
            <p:cNvSpPr/>
            <p:nvPr/>
          </p:nvSpPr>
          <p:spPr>
            <a:xfrm flipH="true" flipV="true" rot="0">
              <a:off x="0" y="0"/>
              <a:ext cx="5491226" cy="4872228"/>
            </a:xfrm>
            <a:custGeom>
              <a:avLst/>
              <a:gdLst/>
              <a:ahLst/>
              <a:cxnLst/>
              <a:rect r="r" b="b" t="t" l="l"/>
              <a:pathLst>
                <a:path h="4872228" w="5491226">
                  <a:moveTo>
                    <a:pt x="5491226" y="4872228"/>
                  </a:moveTo>
                  <a:lnTo>
                    <a:pt x="0" y="4872228"/>
                  </a:lnTo>
                  <a:lnTo>
                    <a:pt x="0" y="0"/>
                  </a:lnTo>
                  <a:lnTo>
                    <a:pt x="5491226" y="0"/>
                  </a:lnTo>
                  <a:lnTo>
                    <a:pt x="5491226" y="4872228"/>
                  </a:lnTo>
                  <a:close/>
                </a:path>
              </a:pathLst>
            </a:custGeom>
            <a:blipFill>
              <a:blip r:embed="rId3"/>
              <a:stretch>
                <a:fillRect l="0" t="-105" r="0" b="-10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3942939" y="6266180"/>
            <a:ext cx="10725312" cy="2111014"/>
            <a:chOff x="0" y="0"/>
            <a:chExt cx="14300416" cy="281468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300454" cy="2814701"/>
            </a:xfrm>
            <a:custGeom>
              <a:avLst/>
              <a:gdLst/>
              <a:ahLst/>
              <a:cxnLst/>
              <a:rect r="r" b="b" t="t" l="l"/>
              <a:pathLst>
                <a:path h="2814701" w="14300454">
                  <a:moveTo>
                    <a:pt x="0" y="0"/>
                  </a:moveTo>
                  <a:lnTo>
                    <a:pt x="14300454" y="0"/>
                  </a:lnTo>
                  <a:lnTo>
                    <a:pt x="14300454" y="2814701"/>
                  </a:lnTo>
                  <a:lnTo>
                    <a:pt x="0" y="28147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73149" y="2529405"/>
            <a:ext cx="5489255" cy="93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9"/>
              </a:lnSpc>
            </a:pPr>
            <a:r>
              <a:rPr lang="en-US" sz="3099">
                <a:solidFill>
                  <a:srgbClr val="231F20"/>
                </a:solidFill>
                <a:latin typeface="Open Sauce Bold"/>
              </a:rPr>
              <a:t>création de script python</a:t>
            </a:r>
          </a:p>
          <a:p>
            <a:pPr algn="ctr">
              <a:lnSpc>
                <a:spcPts val="285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3829262"/>
            <a:ext cx="18279814" cy="89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8"/>
              </a:lnSpc>
            </a:pPr>
            <a:r>
              <a:rPr lang="en-US" sz="2699">
                <a:solidFill>
                  <a:srgbClr val="231F20"/>
                </a:solidFill>
                <a:latin typeface="Open Sauce"/>
              </a:rPr>
              <a:t>Création du fichier Python : Une fois connecté au serveur, utilisez un éditeur de texte ou une commande de création de fichier pour créer un fichier Python nommé fact.py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4919345"/>
            <a:ext cx="18288000" cy="87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8"/>
              </a:lnSpc>
            </a:pPr>
            <a:r>
              <a:rPr lang="en-US" sz="2699">
                <a:solidFill>
                  <a:srgbClr val="231F20"/>
                </a:solidFill>
                <a:latin typeface="Open Sauce"/>
              </a:rPr>
              <a:t>xécution du fichier Python : Après avoir créé le fichier hello.py, vous pouvez l'exécuter en utilisant l'interpréteur Python 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12627" y="2829367"/>
            <a:ext cx="1400485" cy="3771995"/>
          </a:xfrm>
          <a:custGeom>
            <a:avLst/>
            <a:gdLst/>
            <a:ahLst/>
            <a:cxnLst/>
            <a:rect r="r" b="b" t="t" l="l"/>
            <a:pathLst>
              <a:path h="3771995" w="1400485">
                <a:moveTo>
                  <a:pt x="0" y="0"/>
                </a:moveTo>
                <a:lnTo>
                  <a:pt x="1400485" y="0"/>
                </a:lnTo>
                <a:lnTo>
                  <a:pt x="1400485" y="3771995"/>
                </a:lnTo>
                <a:lnTo>
                  <a:pt x="0" y="3771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43050" y="-630548"/>
            <a:ext cx="3086100" cy="11372230"/>
          </a:xfrm>
          <a:custGeom>
            <a:avLst/>
            <a:gdLst/>
            <a:ahLst/>
            <a:cxnLst/>
            <a:rect r="r" b="b" t="t" l="l"/>
            <a:pathLst>
              <a:path h="11372230" w="3086100">
                <a:moveTo>
                  <a:pt x="0" y="0"/>
                </a:moveTo>
                <a:lnTo>
                  <a:pt x="3086100" y="0"/>
                </a:lnTo>
                <a:lnTo>
                  <a:pt x="3086100" y="11372230"/>
                </a:lnTo>
                <a:lnTo>
                  <a:pt x="0" y="113722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384715" y="9245384"/>
            <a:ext cx="3806571" cy="2083232"/>
            <a:chOff x="0" y="0"/>
            <a:chExt cx="5075428" cy="277764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75428" cy="2777617"/>
            </a:xfrm>
            <a:custGeom>
              <a:avLst/>
              <a:gdLst/>
              <a:ahLst/>
              <a:cxnLst/>
              <a:rect r="r" b="b" t="t" l="l"/>
              <a:pathLst>
                <a:path h="2777617" w="5075428">
                  <a:moveTo>
                    <a:pt x="0" y="0"/>
                  </a:moveTo>
                  <a:lnTo>
                    <a:pt x="5075428" y="0"/>
                  </a:lnTo>
                  <a:lnTo>
                    <a:pt x="5075428" y="2777617"/>
                  </a:lnTo>
                  <a:lnTo>
                    <a:pt x="0" y="27776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249" r="0" b="-25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7561885" y="503116"/>
            <a:ext cx="5661991" cy="161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58"/>
              </a:lnSpc>
            </a:pPr>
            <a:r>
              <a:rPr lang="en-US" sz="7868" spc="770">
                <a:solidFill>
                  <a:srgbClr val="231F20"/>
                </a:solidFill>
                <a:latin typeface="Arimo"/>
              </a:rPr>
              <a:t>Plan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24659" y="3018261"/>
            <a:ext cx="937219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1" spc="350">
                <a:solidFill>
                  <a:srgbClr val="FFFFFF"/>
                </a:solidFill>
                <a:latin typeface="Arimo Italics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24659" y="3946104"/>
            <a:ext cx="937219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1" spc="350">
                <a:solidFill>
                  <a:srgbClr val="FFFFFF"/>
                </a:solidFill>
                <a:latin typeface="Arimo Italics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24659" y="4827261"/>
            <a:ext cx="937219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1" spc="350">
                <a:solidFill>
                  <a:srgbClr val="FFFFFF"/>
                </a:solidFill>
                <a:latin typeface="Arimo Italics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24659" y="5624380"/>
            <a:ext cx="937219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1" spc="350">
                <a:solidFill>
                  <a:srgbClr val="FFFFFF"/>
                </a:solidFill>
                <a:latin typeface="Arimo Italics"/>
              </a:rPr>
              <a:t>04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00737" y="3256937"/>
            <a:ext cx="5790503" cy="585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124" spc="305">
                <a:solidFill>
                  <a:srgbClr val="231F20"/>
                </a:solidFill>
                <a:latin typeface="Open Sauce"/>
              </a:rPr>
              <a:t>Objectif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00737" y="4051155"/>
            <a:ext cx="6076629" cy="585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124" spc="305">
                <a:solidFill>
                  <a:srgbClr val="231F20"/>
                </a:solidFill>
                <a:latin typeface="Open Sauce"/>
              </a:rPr>
              <a:t>SSH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00737" y="4971245"/>
            <a:ext cx="5790503" cy="585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124" spc="305">
                <a:solidFill>
                  <a:srgbClr val="231F20"/>
                </a:solidFill>
                <a:latin typeface="Open Sauce"/>
              </a:rPr>
              <a:t>Dispositif de projet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00737" y="5765463"/>
            <a:ext cx="6076629" cy="585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3124" spc="305">
                <a:solidFill>
                  <a:srgbClr val="231F20"/>
                </a:solidFill>
                <a:latin typeface="Open Sauce"/>
              </a:rPr>
              <a:t>Réalisation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86857" y="8309087"/>
            <a:ext cx="4687320" cy="4687320"/>
            <a:chOff x="0" y="0"/>
            <a:chExt cx="6249760" cy="62497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49797" cy="6249797"/>
            </a:xfrm>
            <a:custGeom>
              <a:avLst/>
              <a:gdLst/>
              <a:ahLst/>
              <a:cxnLst/>
              <a:rect r="r" b="b" t="t" l="l"/>
              <a:pathLst>
                <a:path h="6249797" w="6249797">
                  <a:moveTo>
                    <a:pt x="0" y="0"/>
                  </a:moveTo>
                  <a:lnTo>
                    <a:pt x="6249797" y="0"/>
                  </a:lnTo>
                  <a:lnTo>
                    <a:pt x="6249797" y="6249797"/>
                  </a:lnTo>
                  <a:lnTo>
                    <a:pt x="0" y="6249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7482588" y="7705130"/>
            <a:ext cx="2085109" cy="2085109"/>
          </a:xfrm>
          <a:custGeom>
            <a:avLst/>
            <a:gdLst/>
            <a:ahLst/>
            <a:cxnLst/>
            <a:rect r="r" b="b" t="t" l="l"/>
            <a:pathLst>
              <a:path h="2085109" w="2085109">
                <a:moveTo>
                  <a:pt x="0" y="0"/>
                </a:moveTo>
                <a:lnTo>
                  <a:pt x="2085109" y="0"/>
                </a:lnTo>
                <a:lnTo>
                  <a:pt x="2085109" y="2085109"/>
                </a:lnTo>
                <a:lnTo>
                  <a:pt x="0" y="20851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2489897" y="818220"/>
            <a:ext cx="4687320" cy="4687320"/>
            <a:chOff x="0" y="0"/>
            <a:chExt cx="6249760" cy="62497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49797" cy="6249797"/>
            </a:xfrm>
            <a:custGeom>
              <a:avLst/>
              <a:gdLst/>
              <a:ahLst/>
              <a:cxnLst/>
              <a:rect r="r" b="b" t="t" l="l"/>
              <a:pathLst>
                <a:path h="6249797" w="6249797">
                  <a:moveTo>
                    <a:pt x="0" y="0"/>
                  </a:moveTo>
                  <a:lnTo>
                    <a:pt x="6249797" y="0"/>
                  </a:lnTo>
                  <a:lnTo>
                    <a:pt x="6249797" y="6249797"/>
                  </a:lnTo>
                  <a:lnTo>
                    <a:pt x="0" y="6249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4318947" y="-5042764"/>
            <a:ext cx="8637895" cy="8637895"/>
          </a:xfrm>
          <a:custGeom>
            <a:avLst/>
            <a:gdLst/>
            <a:ahLst/>
            <a:cxnLst/>
            <a:rect r="r" b="b" t="t" l="l"/>
            <a:pathLst>
              <a:path h="8637895" w="8637895">
                <a:moveTo>
                  <a:pt x="0" y="0"/>
                </a:moveTo>
                <a:lnTo>
                  <a:pt x="8637895" y="0"/>
                </a:lnTo>
                <a:lnTo>
                  <a:pt x="8637895" y="8637895"/>
                </a:lnTo>
                <a:lnTo>
                  <a:pt x="0" y="86378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318947" y="3248985"/>
            <a:ext cx="434447" cy="1006423"/>
          </a:xfrm>
          <a:custGeom>
            <a:avLst/>
            <a:gdLst/>
            <a:ahLst/>
            <a:cxnLst/>
            <a:rect r="r" b="b" t="t" l="l"/>
            <a:pathLst>
              <a:path h="1006423" w="434447">
                <a:moveTo>
                  <a:pt x="0" y="0"/>
                </a:moveTo>
                <a:lnTo>
                  <a:pt x="434447" y="0"/>
                </a:lnTo>
                <a:lnTo>
                  <a:pt x="434447" y="1006423"/>
                </a:lnTo>
                <a:lnTo>
                  <a:pt x="0" y="10064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200022" y="3502534"/>
            <a:ext cx="261618" cy="493258"/>
          </a:xfrm>
          <a:custGeom>
            <a:avLst/>
            <a:gdLst/>
            <a:ahLst/>
            <a:cxnLst/>
            <a:rect r="r" b="b" t="t" l="l"/>
            <a:pathLst>
              <a:path h="493258" w="261618">
                <a:moveTo>
                  <a:pt x="0" y="0"/>
                </a:moveTo>
                <a:lnTo>
                  <a:pt x="261618" y="0"/>
                </a:lnTo>
                <a:lnTo>
                  <a:pt x="261618" y="493258"/>
                </a:lnTo>
                <a:lnTo>
                  <a:pt x="0" y="4932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8747792" y="1741356"/>
            <a:ext cx="847584" cy="1009028"/>
            <a:chOff x="0" y="0"/>
            <a:chExt cx="1130112" cy="13453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30173" cy="1345311"/>
            </a:xfrm>
            <a:custGeom>
              <a:avLst/>
              <a:gdLst/>
              <a:ahLst/>
              <a:cxnLst/>
              <a:rect r="r" b="b" t="t" l="l"/>
              <a:pathLst>
                <a:path h="1345311" w="1130173">
                  <a:moveTo>
                    <a:pt x="0" y="0"/>
                  </a:moveTo>
                  <a:lnTo>
                    <a:pt x="1130173" y="0"/>
                  </a:lnTo>
                  <a:lnTo>
                    <a:pt x="1130173" y="1345311"/>
                  </a:lnTo>
                  <a:lnTo>
                    <a:pt x="0" y="13453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-539" t="0" r="-533" b="-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889965" y="3595131"/>
            <a:ext cx="976021" cy="1071481"/>
            <a:chOff x="0" y="0"/>
            <a:chExt cx="1301361" cy="142864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01369" cy="1428623"/>
            </a:xfrm>
            <a:custGeom>
              <a:avLst/>
              <a:gdLst/>
              <a:ahLst/>
              <a:cxnLst/>
              <a:rect r="r" b="b" t="t" l="l"/>
              <a:pathLst>
                <a:path h="1428623" w="1301369">
                  <a:moveTo>
                    <a:pt x="0" y="0"/>
                  </a:moveTo>
                  <a:lnTo>
                    <a:pt x="1301369" y="0"/>
                  </a:lnTo>
                  <a:lnTo>
                    <a:pt x="1301369" y="1428623"/>
                  </a:lnTo>
                  <a:lnTo>
                    <a:pt x="0" y="1428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32" t="0" r="-32" b="-1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8477841" y="5957903"/>
            <a:ext cx="928806" cy="896720"/>
            <a:chOff x="0" y="0"/>
            <a:chExt cx="1238408" cy="119562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38377" cy="1195578"/>
            </a:xfrm>
            <a:custGeom>
              <a:avLst/>
              <a:gdLst/>
              <a:ahLst/>
              <a:cxnLst/>
              <a:rect r="r" b="b" t="t" l="l"/>
              <a:pathLst>
                <a:path h="1195578" w="1238377">
                  <a:moveTo>
                    <a:pt x="0" y="0"/>
                  </a:moveTo>
                  <a:lnTo>
                    <a:pt x="1238377" y="0"/>
                  </a:lnTo>
                  <a:lnTo>
                    <a:pt x="1238377" y="1195578"/>
                  </a:lnTo>
                  <a:lnTo>
                    <a:pt x="0" y="11955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203" r="-2" b="-207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835982" y="7870488"/>
            <a:ext cx="877197" cy="877197"/>
            <a:chOff x="0" y="0"/>
            <a:chExt cx="1169596" cy="116959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69543" cy="1169543"/>
            </a:xfrm>
            <a:custGeom>
              <a:avLst/>
              <a:gdLst/>
              <a:ahLst/>
              <a:cxnLst/>
              <a:rect r="r" b="b" t="t" l="l"/>
              <a:pathLst>
                <a:path h="1169543" w="1169543">
                  <a:moveTo>
                    <a:pt x="0" y="0"/>
                  </a:moveTo>
                  <a:lnTo>
                    <a:pt x="1169543" y="0"/>
                  </a:lnTo>
                  <a:lnTo>
                    <a:pt x="1169543" y="1169543"/>
                  </a:lnTo>
                  <a:lnTo>
                    <a:pt x="0" y="1169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-4" b="-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7301876" y="496523"/>
            <a:ext cx="5605439" cy="1285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20"/>
              </a:lnSpc>
            </a:pPr>
            <a:r>
              <a:rPr lang="en-US" sz="6246" spc="612">
                <a:solidFill>
                  <a:srgbClr val="000000"/>
                </a:solidFill>
                <a:latin typeface="Arimo"/>
              </a:rPr>
              <a:t>Objectif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580031" y="3291981"/>
            <a:ext cx="9183106" cy="2213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6"/>
              </a:lnSpc>
            </a:pPr>
            <a:r>
              <a:rPr lang="en-US" sz="3328">
                <a:solidFill>
                  <a:srgbClr val="000000"/>
                </a:solidFill>
                <a:latin typeface="Open Sauce"/>
              </a:rPr>
              <a:t>L’objectif de ce projet est l’utilisation du protocole SSH pour établir une connexion Client-Serveur :SSH avec authentification par mot de passe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87774" y="2605605"/>
            <a:ext cx="1408888" cy="1280807"/>
            <a:chOff x="0" y="0"/>
            <a:chExt cx="1878517" cy="17077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78457" cy="1707769"/>
            </a:xfrm>
            <a:custGeom>
              <a:avLst/>
              <a:gdLst/>
              <a:ahLst/>
              <a:cxnLst/>
              <a:rect r="r" b="b" t="t" l="l"/>
              <a:pathLst>
                <a:path h="1707769" w="1878457">
                  <a:moveTo>
                    <a:pt x="0" y="0"/>
                  </a:moveTo>
                  <a:lnTo>
                    <a:pt x="1878457" y="0"/>
                  </a:lnTo>
                  <a:lnTo>
                    <a:pt x="1878457" y="1707769"/>
                  </a:lnTo>
                  <a:lnTo>
                    <a:pt x="0" y="17077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68" r="-3" b="-167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82178" y="1325705"/>
            <a:ext cx="5150121" cy="1001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5"/>
              </a:lnSpc>
            </a:pPr>
            <a:r>
              <a:rPr lang="en-US" sz="5764" spc="565">
                <a:solidFill>
                  <a:srgbClr val="231F20"/>
                </a:solidFill>
                <a:latin typeface="Arimo Bold"/>
              </a:rPr>
              <a:t>SSH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322124" y="7754894"/>
            <a:ext cx="4118443" cy="3654183"/>
            <a:chOff x="0" y="0"/>
            <a:chExt cx="5491257" cy="48722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91226" cy="4872228"/>
            </a:xfrm>
            <a:custGeom>
              <a:avLst/>
              <a:gdLst/>
              <a:ahLst/>
              <a:cxnLst/>
              <a:rect r="r" b="b" t="t" l="l"/>
              <a:pathLst>
                <a:path h="4872228" w="5491226">
                  <a:moveTo>
                    <a:pt x="0" y="0"/>
                  </a:moveTo>
                  <a:lnTo>
                    <a:pt x="5491226" y="0"/>
                  </a:lnTo>
                  <a:lnTo>
                    <a:pt x="5491226" y="4872228"/>
                  </a:lnTo>
                  <a:lnTo>
                    <a:pt x="0" y="4872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05" r="0" b="-105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2173522" y="-798391"/>
            <a:ext cx="4118443" cy="3654183"/>
            <a:chOff x="0" y="0"/>
            <a:chExt cx="5491257" cy="4872244"/>
          </a:xfrm>
        </p:grpSpPr>
        <p:sp>
          <p:nvSpPr>
            <p:cNvPr name="Freeform 8" id="8"/>
            <p:cNvSpPr/>
            <p:nvPr/>
          </p:nvSpPr>
          <p:spPr>
            <a:xfrm flipH="true" flipV="true" rot="0">
              <a:off x="0" y="0"/>
              <a:ext cx="5491226" cy="4872228"/>
            </a:xfrm>
            <a:custGeom>
              <a:avLst/>
              <a:gdLst/>
              <a:ahLst/>
              <a:cxnLst/>
              <a:rect r="r" b="b" t="t" l="l"/>
              <a:pathLst>
                <a:path h="4872228" w="5491226">
                  <a:moveTo>
                    <a:pt x="5491226" y="4872228"/>
                  </a:moveTo>
                  <a:lnTo>
                    <a:pt x="0" y="4872228"/>
                  </a:lnTo>
                  <a:lnTo>
                    <a:pt x="0" y="0"/>
                  </a:lnTo>
                  <a:lnTo>
                    <a:pt x="5491226" y="0"/>
                  </a:lnTo>
                  <a:lnTo>
                    <a:pt x="5491226" y="4872228"/>
                  </a:lnTo>
                  <a:close/>
                </a:path>
              </a:pathLst>
            </a:custGeom>
            <a:blipFill>
              <a:blip r:embed="rId3"/>
              <a:stretch>
                <a:fillRect l="0" t="-105" r="0" b="-10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7807794" y="1426242"/>
            <a:ext cx="9334350" cy="4713847"/>
            <a:chOff x="0" y="0"/>
            <a:chExt cx="12445800" cy="62851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445746" cy="6285103"/>
            </a:xfrm>
            <a:custGeom>
              <a:avLst/>
              <a:gdLst/>
              <a:ahLst/>
              <a:cxnLst/>
              <a:rect r="r" b="b" t="t" l="l"/>
              <a:pathLst>
                <a:path h="6285103" w="12445746">
                  <a:moveTo>
                    <a:pt x="0" y="0"/>
                  </a:moveTo>
                  <a:lnTo>
                    <a:pt x="12445746" y="0"/>
                  </a:lnTo>
                  <a:lnTo>
                    <a:pt x="12445746" y="6285103"/>
                  </a:lnTo>
                  <a:lnTo>
                    <a:pt x="0" y="62851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04146" y="2599690"/>
            <a:ext cx="6183628" cy="2543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SSH, ou Secure Shell, est un protocole de communication sécurisé conçu pour assurer des connexions sécurisées sur un réseau non sécurisé. Il est largement utilisé pour administrer des serveurs à distance, transférer des fichiers de manière sécurisée et exécuter des commandes à distance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97372" y="6808222"/>
            <a:ext cx="12282460" cy="1457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199">
                <a:solidFill>
                  <a:srgbClr val="66BB6A"/>
                </a:solidFill>
                <a:latin typeface="Open Sauce"/>
              </a:rPr>
              <a:t>Port </a:t>
            </a:r>
            <a:r>
              <a:rPr lang="en-US" sz="2199">
                <a:solidFill>
                  <a:srgbClr val="000000"/>
                </a:solidFill>
                <a:latin typeface="Open Sauce"/>
              </a:rPr>
              <a:t>: Par défaut, le port TCP utilisé par SSH est le port 22 </a:t>
            </a:r>
          </a:p>
          <a:p>
            <a:pPr algn="ctr">
              <a:lnSpc>
                <a:spcPts val="2859"/>
              </a:lnSpc>
            </a:pPr>
            <a:r>
              <a:rPr lang="en-US" sz="2199">
                <a:solidFill>
                  <a:srgbClr val="66BB6A"/>
                </a:solidFill>
                <a:latin typeface="Open Sauce"/>
              </a:rPr>
              <a:t>Authentification </a:t>
            </a:r>
            <a:r>
              <a:rPr lang="en-US" sz="2199">
                <a:solidFill>
                  <a:srgbClr val="000000"/>
                </a:solidFill>
                <a:latin typeface="Open Sauce"/>
              </a:rPr>
              <a:t>: SSH prend en charge plusieurs méthodes d'authentification, y compris l'authentification par mot de passe </a:t>
            </a:r>
          </a:p>
          <a:p>
            <a:pPr algn="ctr">
              <a:lnSpc>
                <a:spcPts val="2859"/>
              </a:lnSpc>
            </a:pPr>
            <a:r>
              <a:rPr lang="en-US" sz="2199">
                <a:solidFill>
                  <a:srgbClr val="66BB6A"/>
                </a:solidFill>
                <a:latin typeface="Open Sauce"/>
              </a:rPr>
              <a:t>Sécurité :</a:t>
            </a:r>
            <a:r>
              <a:rPr lang="en-US" sz="2199">
                <a:solidFill>
                  <a:srgbClr val="000000"/>
                </a:solidFill>
                <a:latin typeface="Open Sauce"/>
              </a:rPr>
              <a:t> SSH assure la confidentialité et l'intégrité des données échangées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8002" y="-72330"/>
            <a:ext cx="19048322" cy="3158430"/>
          </a:xfrm>
          <a:custGeom>
            <a:avLst/>
            <a:gdLst/>
            <a:ahLst/>
            <a:cxnLst/>
            <a:rect r="r" b="b" t="t" l="l"/>
            <a:pathLst>
              <a:path h="3158430" w="19048322">
                <a:moveTo>
                  <a:pt x="0" y="0"/>
                </a:moveTo>
                <a:lnTo>
                  <a:pt x="19048322" y="0"/>
                </a:lnTo>
                <a:lnTo>
                  <a:pt x="19048322" y="3158430"/>
                </a:lnTo>
                <a:lnTo>
                  <a:pt x="0" y="3158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684488" y="3760093"/>
            <a:ext cx="3130714" cy="1389495"/>
            <a:chOff x="0" y="0"/>
            <a:chExt cx="4174285" cy="18526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74236" cy="1852676"/>
            </a:xfrm>
            <a:custGeom>
              <a:avLst/>
              <a:gdLst/>
              <a:ahLst/>
              <a:cxnLst/>
              <a:rect r="r" b="b" t="t" l="l"/>
              <a:pathLst>
                <a:path h="1852676" w="4174236">
                  <a:moveTo>
                    <a:pt x="0" y="0"/>
                  </a:moveTo>
                  <a:lnTo>
                    <a:pt x="4174236" y="0"/>
                  </a:lnTo>
                  <a:lnTo>
                    <a:pt x="4174236" y="1852676"/>
                  </a:lnTo>
                  <a:lnTo>
                    <a:pt x="0" y="1852676"/>
                  </a:lnTo>
                  <a:close/>
                </a:path>
              </a:pathLst>
            </a:custGeom>
            <a:solidFill>
              <a:srgbClr val="1C5739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735288" y="4049228"/>
            <a:ext cx="3029114" cy="1516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3"/>
              </a:lnSpc>
            </a:pPr>
            <a:r>
              <a:rPr lang="en-US" sz="2481" spc="23">
                <a:solidFill>
                  <a:srgbClr val="FFFFFF"/>
                </a:solidFill>
                <a:latin typeface="Open Sauce Italics"/>
              </a:rPr>
              <a:t>PC avec Ubuntu (client) </a:t>
            </a:r>
          </a:p>
          <a:p>
            <a:pPr algn="ctr">
              <a:lnSpc>
                <a:spcPts val="342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690980" y="1003686"/>
            <a:ext cx="10713642" cy="116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67"/>
              </a:lnSpc>
            </a:pPr>
            <a:r>
              <a:rPr lang="en-US" sz="6788" spc="665">
                <a:solidFill>
                  <a:srgbClr val="FFFFFF"/>
                </a:solidFill>
                <a:latin typeface="Arimo"/>
              </a:rPr>
              <a:t>Dispositif du projet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906074" y="4115903"/>
            <a:ext cx="4473739" cy="636748"/>
            <a:chOff x="0" y="0"/>
            <a:chExt cx="5964985" cy="8489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964936" cy="848995"/>
            </a:xfrm>
            <a:custGeom>
              <a:avLst/>
              <a:gdLst/>
              <a:ahLst/>
              <a:cxnLst/>
              <a:rect r="r" b="b" t="t" l="l"/>
              <a:pathLst>
                <a:path h="848995" w="5964936">
                  <a:moveTo>
                    <a:pt x="0" y="0"/>
                  </a:moveTo>
                  <a:lnTo>
                    <a:pt x="5964936" y="0"/>
                  </a:lnTo>
                  <a:lnTo>
                    <a:pt x="5964936" y="848995"/>
                  </a:lnTo>
                  <a:lnTo>
                    <a:pt x="0" y="848995"/>
                  </a:lnTo>
                  <a:close/>
                </a:path>
              </a:pathLst>
            </a:custGeom>
            <a:solidFill>
              <a:srgbClr val="1C5739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6956874" y="4171034"/>
            <a:ext cx="4372139" cy="4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3"/>
              </a:lnSpc>
            </a:pPr>
            <a:r>
              <a:rPr lang="en-US" sz="2481" spc="23">
                <a:solidFill>
                  <a:srgbClr val="FFFFFF"/>
                </a:solidFill>
                <a:latin typeface="Open Sauce Italics"/>
              </a:rPr>
              <a:t>Serveur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1884638" y="4115903"/>
            <a:ext cx="4473739" cy="636748"/>
            <a:chOff x="0" y="0"/>
            <a:chExt cx="5964985" cy="84899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964936" cy="848995"/>
            </a:xfrm>
            <a:custGeom>
              <a:avLst/>
              <a:gdLst/>
              <a:ahLst/>
              <a:cxnLst/>
              <a:rect r="r" b="b" t="t" l="l"/>
              <a:pathLst>
                <a:path h="848995" w="5964936">
                  <a:moveTo>
                    <a:pt x="0" y="0"/>
                  </a:moveTo>
                  <a:lnTo>
                    <a:pt x="5964936" y="0"/>
                  </a:lnTo>
                  <a:lnTo>
                    <a:pt x="5964936" y="848995"/>
                  </a:lnTo>
                  <a:lnTo>
                    <a:pt x="0" y="848995"/>
                  </a:lnTo>
                  <a:close/>
                </a:path>
              </a:pathLst>
            </a:custGeom>
            <a:solidFill>
              <a:srgbClr val="1C5739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1935438" y="4171034"/>
            <a:ext cx="4372139" cy="7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3"/>
              </a:lnSpc>
            </a:pPr>
            <a:r>
              <a:rPr lang="en-US" sz="2481" spc="23">
                <a:solidFill>
                  <a:srgbClr val="F2F2F2"/>
                </a:solidFill>
                <a:latin typeface="Open Sauce Italics"/>
              </a:rPr>
              <a:t>Routeur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408481" y="-2153153"/>
            <a:ext cx="4116356" cy="4116356"/>
            <a:chOff x="0" y="0"/>
            <a:chExt cx="5488475" cy="54884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488432" cy="5488432"/>
            </a:xfrm>
            <a:custGeom>
              <a:avLst/>
              <a:gdLst/>
              <a:ahLst/>
              <a:cxnLst/>
              <a:rect r="r" b="b" t="t" l="l"/>
              <a:pathLst>
                <a:path h="5488432" w="5488432">
                  <a:moveTo>
                    <a:pt x="0" y="0"/>
                  </a:moveTo>
                  <a:lnTo>
                    <a:pt x="5488432" y="0"/>
                  </a:lnTo>
                  <a:lnTo>
                    <a:pt x="5488432" y="5488432"/>
                  </a:lnTo>
                  <a:lnTo>
                    <a:pt x="0" y="5488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-2602379" y="0"/>
            <a:ext cx="3256087" cy="3256087"/>
            <a:chOff x="0" y="0"/>
            <a:chExt cx="4341449" cy="434144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341495" cy="4341495"/>
            </a:xfrm>
            <a:custGeom>
              <a:avLst/>
              <a:gdLst/>
              <a:ahLst/>
              <a:cxnLst/>
              <a:rect r="r" b="b" t="t" l="l"/>
              <a:pathLst>
                <a:path h="4341495" w="4341495">
                  <a:moveTo>
                    <a:pt x="0" y="0"/>
                  </a:moveTo>
                  <a:lnTo>
                    <a:pt x="4341495" y="0"/>
                  </a:lnTo>
                  <a:lnTo>
                    <a:pt x="4341495" y="4341495"/>
                  </a:lnTo>
                  <a:lnTo>
                    <a:pt x="0" y="4341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1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2203216" y="5327170"/>
            <a:ext cx="4093258" cy="2988358"/>
            <a:chOff x="0" y="0"/>
            <a:chExt cx="5457677" cy="398447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457698" cy="3984498"/>
            </a:xfrm>
            <a:custGeom>
              <a:avLst/>
              <a:gdLst/>
              <a:ahLst/>
              <a:cxnLst/>
              <a:rect r="r" b="b" t="t" l="l"/>
              <a:pathLst>
                <a:path h="3984498" w="5457698">
                  <a:moveTo>
                    <a:pt x="0" y="0"/>
                  </a:moveTo>
                  <a:lnTo>
                    <a:pt x="5457698" y="0"/>
                  </a:lnTo>
                  <a:lnTo>
                    <a:pt x="5457698" y="3984498"/>
                  </a:lnTo>
                  <a:lnTo>
                    <a:pt x="0" y="39844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8486" r="0" b="-18486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6906074" y="4896707"/>
            <a:ext cx="4558427" cy="3418821"/>
            <a:chOff x="0" y="0"/>
            <a:chExt cx="6077903" cy="455842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077966" cy="4558411"/>
            </a:xfrm>
            <a:custGeom>
              <a:avLst/>
              <a:gdLst/>
              <a:ahLst/>
              <a:cxnLst/>
              <a:rect r="r" b="b" t="t" l="l"/>
              <a:pathLst>
                <a:path h="4558411" w="6077966">
                  <a:moveTo>
                    <a:pt x="0" y="0"/>
                  </a:moveTo>
                  <a:lnTo>
                    <a:pt x="6077966" y="0"/>
                  </a:lnTo>
                  <a:lnTo>
                    <a:pt x="6077966" y="4558411"/>
                  </a:lnTo>
                  <a:lnTo>
                    <a:pt x="0" y="4558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90" r="1" b="-91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2616499" y="5101109"/>
            <a:ext cx="3010017" cy="3010017"/>
            <a:chOff x="0" y="0"/>
            <a:chExt cx="4013356" cy="401335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013327" cy="4013327"/>
            </a:xfrm>
            <a:custGeom>
              <a:avLst/>
              <a:gdLst/>
              <a:ahLst/>
              <a:cxnLst/>
              <a:rect r="r" b="b" t="t" l="l"/>
              <a:pathLst>
                <a:path h="4013327" w="4013327">
                  <a:moveTo>
                    <a:pt x="0" y="0"/>
                  </a:moveTo>
                  <a:lnTo>
                    <a:pt x="4013327" y="0"/>
                  </a:lnTo>
                  <a:lnTo>
                    <a:pt x="4013327" y="4013327"/>
                  </a:lnTo>
                  <a:lnTo>
                    <a:pt x="0" y="4013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87774" y="2605605"/>
            <a:ext cx="1408888" cy="1280807"/>
            <a:chOff x="0" y="0"/>
            <a:chExt cx="1878517" cy="17077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78457" cy="1707769"/>
            </a:xfrm>
            <a:custGeom>
              <a:avLst/>
              <a:gdLst/>
              <a:ahLst/>
              <a:cxnLst/>
              <a:rect r="r" b="b" t="t" l="l"/>
              <a:pathLst>
                <a:path h="1707769" w="1878457">
                  <a:moveTo>
                    <a:pt x="0" y="0"/>
                  </a:moveTo>
                  <a:lnTo>
                    <a:pt x="1878457" y="0"/>
                  </a:lnTo>
                  <a:lnTo>
                    <a:pt x="1878457" y="1707769"/>
                  </a:lnTo>
                  <a:lnTo>
                    <a:pt x="0" y="17077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68" r="-3" b="-167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82178" y="811349"/>
            <a:ext cx="5150121" cy="2300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6"/>
              </a:lnSpc>
            </a:pPr>
            <a:r>
              <a:rPr lang="en-US" sz="6265" spc="614">
                <a:solidFill>
                  <a:srgbClr val="231F20"/>
                </a:solidFill>
                <a:latin typeface="Arimo"/>
              </a:rPr>
              <a:t>Réalisation</a:t>
            </a:r>
          </a:p>
          <a:p>
            <a:pPr algn="l">
              <a:lnSpc>
                <a:spcPts val="7956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6322124" y="7754894"/>
            <a:ext cx="4118443" cy="3654183"/>
            <a:chOff x="0" y="0"/>
            <a:chExt cx="5491257" cy="48722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91226" cy="4872228"/>
            </a:xfrm>
            <a:custGeom>
              <a:avLst/>
              <a:gdLst/>
              <a:ahLst/>
              <a:cxnLst/>
              <a:rect r="r" b="b" t="t" l="l"/>
              <a:pathLst>
                <a:path h="4872228" w="5491226">
                  <a:moveTo>
                    <a:pt x="0" y="0"/>
                  </a:moveTo>
                  <a:lnTo>
                    <a:pt x="5491226" y="0"/>
                  </a:lnTo>
                  <a:lnTo>
                    <a:pt x="5491226" y="4872228"/>
                  </a:lnTo>
                  <a:lnTo>
                    <a:pt x="0" y="4872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05" r="0" b="-105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2192572" y="-798391"/>
            <a:ext cx="4118443" cy="3654183"/>
            <a:chOff x="0" y="0"/>
            <a:chExt cx="5491257" cy="4872244"/>
          </a:xfrm>
        </p:grpSpPr>
        <p:sp>
          <p:nvSpPr>
            <p:cNvPr name="Freeform 8" id="8"/>
            <p:cNvSpPr/>
            <p:nvPr/>
          </p:nvSpPr>
          <p:spPr>
            <a:xfrm flipH="true" flipV="true" rot="0">
              <a:off x="0" y="0"/>
              <a:ext cx="5491226" cy="4872228"/>
            </a:xfrm>
            <a:custGeom>
              <a:avLst/>
              <a:gdLst/>
              <a:ahLst/>
              <a:cxnLst/>
              <a:rect r="r" b="b" t="t" l="l"/>
              <a:pathLst>
                <a:path h="4872228" w="5491226">
                  <a:moveTo>
                    <a:pt x="5491226" y="4872228"/>
                  </a:moveTo>
                  <a:lnTo>
                    <a:pt x="0" y="4872228"/>
                  </a:lnTo>
                  <a:lnTo>
                    <a:pt x="0" y="0"/>
                  </a:lnTo>
                  <a:lnTo>
                    <a:pt x="5491226" y="0"/>
                  </a:lnTo>
                  <a:lnTo>
                    <a:pt x="5491226" y="4872228"/>
                  </a:lnTo>
                  <a:close/>
                </a:path>
              </a:pathLst>
            </a:custGeom>
            <a:blipFill>
              <a:blip r:embed="rId3"/>
              <a:stretch>
                <a:fillRect l="0" t="-105" r="0" b="-10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4364049" y="4476968"/>
            <a:ext cx="9620467" cy="5507269"/>
            <a:chOff x="0" y="0"/>
            <a:chExt cx="12827289" cy="73430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27254" cy="7343013"/>
            </a:xfrm>
            <a:custGeom>
              <a:avLst/>
              <a:gdLst/>
              <a:ahLst/>
              <a:cxnLst/>
              <a:rect r="r" b="b" t="t" l="l"/>
              <a:pathLst>
                <a:path h="7343013" w="12827254">
                  <a:moveTo>
                    <a:pt x="0" y="0"/>
                  </a:moveTo>
                  <a:lnTo>
                    <a:pt x="12827254" y="0"/>
                  </a:lnTo>
                  <a:lnTo>
                    <a:pt x="12827254" y="7343013"/>
                  </a:lnTo>
                  <a:lnTo>
                    <a:pt x="0" y="73430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6094" r="0" b="-66094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62603" y="2144938"/>
            <a:ext cx="6257925" cy="53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8"/>
              </a:lnSpc>
            </a:pPr>
            <a:r>
              <a:rPr lang="en-US" sz="3298">
                <a:solidFill>
                  <a:srgbClr val="231F20"/>
                </a:solidFill>
                <a:latin typeface="Open Sauce Bold"/>
              </a:rPr>
              <a:t>Problème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895" y="3083657"/>
            <a:ext cx="18280776" cy="962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8"/>
              </a:lnSpc>
            </a:pPr>
            <a:r>
              <a:rPr lang="en-US" sz="2999">
                <a:solidFill>
                  <a:srgbClr val="231F20"/>
                </a:solidFill>
                <a:latin typeface="Open Sauce"/>
              </a:rPr>
              <a:t>Un problème d'authentification avec VMware a été résolu en explorant le BIOS et en utilisant </a:t>
            </a:r>
          </a:p>
          <a:p>
            <a:pPr algn="ctr">
              <a:lnSpc>
                <a:spcPts val="3898"/>
              </a:lnSpc>
            </a:pPr>
            <a:r>
              <a:rPr lang="en-US" sz="2999">
                <a:solidFill>
                  <a:srgbClr val="231F20"/>
                </a:solidFill>
                <a:latin typeface="Open Sauce"/>
              </a:rPr>
              <a:t>iLO 5. En raison de contraintes de licence, un disque dur a été remplacé et Ubuntu a été installé.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87774" y="2605605"/>
            <a:ext cx="1408888" cy="1280807"/>
            <a:chOff x="0" y="0"/>
            <a:chExt cx="1878517" cy="17077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78457" cy="1707769"/>
            </a:xfrm>
            <a:custGeom>
              <a:avLst/>
              <a:gdLst/>
              <a:ahLst/>
              <a:cxnLst/>
              <a:rect r="r" b="b" t="t" l="l"/>
              <a:pathLst>
                <a:path h="1707769" w="1878457">
                  <a:moveTo>
                    <a:pt x="0" y="0"/>
                  </a:moveTo>
                  <a:lnTo>
                    <a:pt x="1878457" y="0"/>
                  </a:lnTo>
                  <a:lnTo>
                    <a:pt x="1878457" y="1707769"/>
                  </a:lnTo>
                  <a:lnTo>
                    <a:pt x="0" y="17077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68" r="-3" b="-167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82178" y="1306655"/>
            <a:ext cx="5150121" cy="108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5"/>
              </a:lnSpc>
            </a:pPr>
            <a:r>
              <a:rPr lang="en-US" sz="6265" spc="614">
                <a:solidFill>
                  <a:srgbClr val="231F20"/>
                </a:solidFill>
                <a:latin typeface="Arimo"/>
              </a:rPr>
              <a:t>Réalisation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322124" y="7754894"/>
            <a:ext cx="4118443" cy="3654183"/>
            <a:chOff x="0" y="0"/>
            <a:chExt cx="5491257" cy="48722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91226" cy="4872228"/>
            </a:xfrm>
            <a:custGeom>
              <a:avLst/>
              <a:gdLst/>
              <a:ahLst/>
              <a:cxnLst/>
              <a:rect r="r" b="b" t="t" l="l"/>
              <a:pathLst>
                <a:path h="4872228" w="5491226">
                  <a:moveTo>
                    <a:pt x="0" y="0"/>
                  </a:moveTo>
                  <a:lnTo>
                    <a:pt x="5491226" y="0"/>
                  </a:lnTo>
                  <a:lnTo>
                    <a:pt x="5491226" y="4872228"/>
                  </a:lnTo>
                  <a:lnTo>
                    <a:pt x="0" y="4872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05" r="0" b="-105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2192572" y="-798391"/>
            <a:ext cx="4118443" cy="3654183"/>
            <a:chOff x="0" y="0"/>
            <a:chExt cx="5491257" cy="4872244"/>
          </a:xfrm>
        </p:grpSpPr>
        <p:sp>
          <p:nvSpPr>
            <p:cNvPr name="Freeform 8" id="8"/>
            <p:cNvSpPr/>
            <p:nvPr/>
          </p:nvSpPr>
          <p:spPr>
            <a:xfrm flipH="true" flipV="true" rot="0">
              <a:off x="0" y="0"/>
              <a:ext cx="5491226" cy="4872228"/>
            </a:xfrm>
            <a:custGeom>
              <a:avLst/>
              <a:gdLst/>
              <a:ahLst/>
              <a:cxnLst/>
              <a:rect r="r" b="b" t="t" l="l"/>
              <a:pathLst>
                <a:path h="4872228" w="5491226">
                  <a:moveTo>
                    <a:pt x="5491226" y="4872228"/>
                  </a:moveTo>
                  <a:lnTo>
                    <a:pt x="0" y="4872228"/>
                  </a:lnTo>
                  <a:lnTo>
                    <a:pt x="0" y="0"/>
                  </a:lnTo>
                  <a:lnTo>
                    <a:pt x="5491226" y="0"/>
                  </a:lnTo>
                  <a:lnTo>
                    <a:pt x="5491226" y="4872228"/>
                  </a:lnTo>
                  <a:close/>
                </a:path>
              </a:pathLst>
            </a:custGeom>
            <a:blipFill>
              <a:blip r:embed="rId3"/>
              <a:stretch>
                <a:fillRect l="0" t="-105" r="0" b="-10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7877067" y="3303299"/>
            <a:ext cx="9620467" cy="5507269"/>
            <a:chOff x="0" y="0"/>
            <a:chExt cx="12827289" cy="73430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27254" cy="7343013"/>
            </a:xfrm>
            <a:custGeom>
              <a:avLst/>
              <a:gdLst/>
              <a:ahLst/>
              <a:cxnLst/>
              <a:rect r="r" b="b" t="t" l="l"/>
              <a:pathLst>
                <a:path h="7343013" w="12827254">
                  <a:moveTo>
                    <a:pt x="0" y="0"/>
                  </a:moveTo>
                  <a:lnTo>
                    <a:pt x="12827254" y="0"/>
                  </a:lnTo>
                  <a:lnTo>
                    <a:pt x="12827254" y="7343013"/>
                  </a:lnTo>
                  <a:lnTo>
                    <a:pt x="0" y="73430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293018" y="2976591"/>
            <a:ext cx="6257925" cy="577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8"/>
              </a:lnSpc>
            </a:pPr>
            <a:r>
              <a:rPr lang="en-US" sz="3298">
                <a:solidFill>
                  <a:srgbClr val="231F20"/>
                </a:solidFill>
                <a:latin typeface="Open Sauce"/>
              </a:rPr>
              <a:t>Configuration du Serveur SSH 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2603" y="3966845"/>
            <a:ext cx="6125170" cy="436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8"/>
              </a:lnSpc>
            </a:pPr>
            <a:r>
              <a:rPr lang="en-US" sz="2999">
                <a:solidFill>
                  <a:srgbClr val="231F20"/>
                </a:solidFill>
                <a:latin typeface="Open Sauce"/>
              </a:rPr>
              <a:t>Après l'installation d'Ubuntu, nous avons procédé à la configuration de SSH pour un accès distant</a:t>
            </a:r>
          </a:p>
          <a:p>
            <a:pPr algn="ctr">
              <a:lnSpc>
                <a:spcPts val="3898"/>
              </a:lnSpc>
            </a:pPr>
            <a:r>
              <a:rPr lang="en-US" sz="2999">
                <a:solidFill>
                  <a:srgbClr val="231F20"/>
                </a:solidFill>
                <a:latin typeface="Open Sauce"/>
              </a:rPr>
              <a:t>sécurisé aux machines serveur et client.</a:t>
            </a:r>
          </a:p>
          <a:p>
            <a:pPr algn="ctr">
              <a:lnSpc>
                <a:spcPts val="3898"/>
              </a:lnSpc>
            </a:pPr>
            <a:r>
              <a:rPr lang="en-US" sz="2999">
                <a:solidFill>
                  <a:srgbClr val="231F20"/>
                </a:solidFill>
                <a:latin typeface="Open Sauce"/>
              </a:rPr>
              <a:t>Détails d'Accès au Serveur :</a:t>
            </a:r>
          </a:p>
          <a:p>
            <a:pPr algn="ctr">
              <a:lnSpc>
                <a:spcPts val="3898"/>
              </a:lnSpc>
            </a:pPr>
            <a:r>
              <a:rPr lang="en-US" sz="2999">
                <a:solidFill>
                  <a:srgbClr val="231F20"/>
                </a:solidFill>
                <a:latin typeface="Open Sauce"/>
              </a:rPr>
              <a:t>    • Nom d'Utilisateur : LSI2024</a:t>
            </a:r>
          </a:p>
          <a:p>
            <a:pPr algn="ctr">
              <a:lnSpc>
                <a:spcPts val="3898"/>
              </a:lnSpc>
            </a:pPr>
            <a:r>
              <a:rPr lang="en-US" sz="2999">
                <a:solidFill>
                  <a:srgbClr val="231F20"/>
                </a:solidFill>
                <a:latin typeface="Open Sauce"/>
              </a:rPr>
              <a:t>    • Mot de Passe : 123456789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7878" y="1053467"/>
            <a:ext cx="5150121" cy="2192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5"/>
              </a:lnSpc>
            </a:pPr>
            <a:r>
              <a:rPr lang="en-US" sz="5764" spc="565">
                <a:solidFill>
                  <a:srgbClr val="231F20"/>
                </a:solidFill>
                <a:latin typeface="Arimo"/>
              </a:rPr>
              <a:t>Réalisation</a:t>
            </a:r>
          </a:p>
          <a:p>
            <a:pPr algn="l">
              <a:lnSpc>
                <a:spcPts val="7955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6322124" y="7754894"/>
            <a:ext cx="4118443" cy="3654183"/>
            <a:chOff x="0" y="0"/>
            <a:chExt cx="5491257" cy="48722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491226" cy="4872228"/>
            </a:xfrm>
            <a:custGeom>
              <a:avLst/>
              <a:gdLst/>
              <a:ahLst/>
              <a:cxnLst/>
              <a:rect r="r" b="b" t="t" l="l"/>
              <a:pathLst>
                <a:path h="4872228" w="5491226">
                  <a:moveTo>
                    <a:pt x="0" y="0"/>
                  </a:moveTo>
                  <a:lnTo>
                    <a:pt x="5491226" y="0"/>
                  </a:lnTo>
                  <a:lnTo>
                    <a:pt x="5491226" y="4872228"/>
                  </a:lnTo>
                  <a:lnTo>
                    <a:pt x="0" y="4872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05" r="0" b="-105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2204798" y="-798391"/>
            <a:ext cx="4118443" cy="3654183"/>
            <a:chOff x="0" y="0"/>
            <a:chExt cx="5491257" cy="4872244"/>
          </a:xfrm>
        </p:grpSpPr>
        <p:sp>
          <p:nvSpPr>
            <p:cNvPr name="Freeform 6" id="6"/>
            <p:cNvSpPr/>
            <p:nvPr/>
          </p:nvSpPr>
          <p:spPr>
            <a:xfrm flipH="true" flipV="true" rot="0">
              <a:off x="0" y="0"/>
              <a:ext cx="5491226" cy="4872228"/>
            </a:xfrm>
            <a:custGeom>
              <a:avLst/>
              <a:gdLst/>
              <a:ahLst/>
              <a:cxnLst/>
              <a:rect r="r" b="b" t="t" l="l"/>
              <a:pathLst>
                <a:path h="4872228" w="5491226">
                  <a:moveTo>
                    <a:pt x="5491226" y="4872228"/>
                  </a:moveTo>
                  <a:lnTo>
                    <a:pt x="0" y="4872228"/>
                  </a:lnTo>
                  <a:lnTo>
                    <a:pt x="0" y="0"/>
                  </a:lnTo>
                  <a:lnTo>
                    <a:pt x="5491226" y="0"/>
                  </a:lnTo>
                  <a:lnTo>
                    <a:pt x="5491226" y="4872228"/>
                  </a:lnTo>
                  <a:close/>
                </a:path>
              </a:pathLst>
            </a:custGeom>
            <a:blipFill>
              <a:blip r:embed="rId2"/>
              <a:stretch>
                <a:fillRect l="0" t="-105" r="0" b="-105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6857666" y="7849981"/>
            <a:ext cx="4196634" cy="1246394"/>
          </a:xfrm>
          <a:custGeom>
            <a:avLst/>
            <a:gdLst/>
            <a:ahLst/>
            <a:cxnLst/>
            <a:rect r="r" b="b" t="t" l="l"/>
            <a:pathLst>
              <a:path h="1246394" w="4196634">
                <a:moveTo>
                  <a:pt x="0" y="0"/>
                </a:moveTo>
                <a:lnTo>
                  <a:pt x="4196635" y="0"/>
                </a:lnTo>
                <a:lnTo>
                  <a:pt x="4196635" y="1246394"/>
                </a:lnTo>
                <a:lnTo>
                  <a:pt x="0" y="12463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37598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284805" y="4695696"/>
            <a:ext cx="9718389" cy="1344842"/>
          </a:xfrm>
          <a:custGeom>
            <a:avLst/>
            <a:gdLst/>
            <a:ahLst/>
            <a:cxnLst/>
            <a:rect r="r" b="b" t="t" l="l"/>
            <a:pathLst>
              <a:path h="1344842" w="9718389">
                <a:moveTo>
                  <a:pt x="0" y="0"/>
                </a:moveTo>
                <a:lnTo>
                  <a:pt x="9718390" y="0"/>
                </a:lnTo>
                <a:lnTo>
                  <a:pt x="9718390" y="1344843"/>
                </a:lnTo>
                <a:lnTo>
                  <a:pt x="0" y="13448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87362" y="2434155"/>
            <a:ext cx="5570304" cy="521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8"/>
              </a:lnSpc>
            </a:pPr>
            <a:r>
              <a:rPr lang="en-US" sz="3199">
                <a:solidFill>
                  <a:srgbClr val="231F20"/>
                </a:solidFill>
                <a:latin typeface="Open Sauce Bold"/>
              </a:rPr>
              <a:t>Création d'Utilisateur SSH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345" y="6741296"/>
            <a:ext cx="17725277" cy="87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8"/>
              </a:lnSpc>
            </a:pPr>
            <a:r>
              <a:rPr lang="en-US" sz="2699">
                <a:solidFill>
                  <a:srgbClr val="231F20"/>
                </a:solidFill>
                <a:latin typeface="Open Sauce"/>
              </a:rPr>
              <a:t>    • Autoriser le trafic entrant uniquement sur le port SSH (généralement le port 22) à l'aide de la     </a:t>
            </a:r>
          </a:p>
          <a:p>
            <a:pPr algn="l">
              <a:lnSpc>
                <a:spcPts val="3508"/>
              </a:lnSpc>
            </a:pPr>
            <a:r>
              <a:rPr lang="en-US" sz="2699">
                <a:solidFill>
                  <a:srgbClr val="231F20"/>
                </a:solidFill>
                <a:latin typeface="Open Sauce"/>
              </a:rPr>
              <a:t>      </a:t>
            </a:r>
            <a:r>
              <a:rPr lang="en-US" sz="2699">
                <a:solidFill>
                  <a:srgbClr val="231F20"/>
                </a:solidFill>
                <a:latin typeface="Open Sauce"/>
              </a:rPr>
              <a:t>commande suivante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345" y="3377462"/>
            <a:ext cx="18288000" cy="87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715" indent="-291357" lvl="1">
              <a:lnSpc>
                <a:spcPts val="3508"/>
              </a:lnSpc>
              <a:buFont typeface="Arial"/>
              <a:buChar char="•"/>
            </a:pPr>
            <a:r>
              <a:rPr lang="en-US" sz="2699">
                <a:solidFill>
                  <a:srgbClr val="231F20"/>
                </a:solidFill>
                <a:latin typeface="Open Sauce"/>
              </a:rPr>
              <a:t>Pour faciliter les connexions SSH vers le serveur, nous avons mis en place un utilisateur dédié. </a:t>
            </a:r>
          </a:p>
          <a:p>
            <a:pPr algn="l">
              <a:lnSpc>
                <a:spcPts val="3508"/>
              </a:lnSpc>
            </a:pPr>
            <a:r>
              <a:rPr lang="en-US" sz="2699">
                <a:solidFill>
                  <a:srgbClr val="231F20"/>
                </a:solidFill>
                <a:latin typeface="Open Sauce"/>
              </a:rPr>
              <a:t>      </a:t>
            </a:r>
            <a:r>
              <a:rPr lang="en-US" sz="2699">
                <a:solidFill>
                  <a:srgbClr val="231F20"/>
                </a:solidFill>
                <a:latin typeface="Open Sauce"/>
              </a:rPr>
              <a:t>SSH a été installé avec succès sur le serveur en utilisant la configuration par défaut via les commande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87774" y="2605605"/>
            <a:ext cx="1408888" cy="1280807"/>
            <a:chOff x="0" y="0"/>
            <a:chExt cx="1878517" cy="17077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78457" cy="1707769"/>
            </a:xfrm>
            <a:custGeom>
              <a:avLst/>
              <a:gdLst/>
              <a:ahLst/>
              <a:cxnLst/>
              <a:rect r="r" b="b" t="t" l="l"/>
              <a:pathLst>
                <a:path h="1707769" w="1878457">
                  <a:moveTo>
                    <a:pt x="0" y="0"/>
                  </a:moveTo>
                  <a:lnTo>
                    <a:pt x="1878457" y="0"/>
                  </a:lnTo>
                  <a:lnTo>
                    <a:pt x="1878457" y="1707769"/>
                  </a:lnTo>
                  <a:lnTo>
                    <a:pt x="0" y="17077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68" r="-3" b="-167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67878" y="1053467"/>
            <a:ext cx="5150121" cy="2192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5"/>
              </a:lnSpc>
            </a:pPr>
            <a:r>
              <a:rPr lang="en-US" sz="5764" spc="565">
                <a:solidFill>
                  <a:srgbClr val="231F20"/>
                </a:solidFill>
                <a:latin typeface="Arimo"/>
              </a:rPr>
              <a:t>Réalisation</a:t>
            </a:r>
          </a:p>
          <a:p>
            <a:pPr algn="l">
              <a:lnSpc>
                <a:spcPts val="7955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6322124" y="7754894"/>
            <a:ext cx="4118443" cy="3654183"/>
            <a:chOff x="0" y="0"/>
            <a:chExt cx="5491257" cy="48722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91226" cy="4872228"/>
            </a:xfrm>
            <a:custGeom>
              <a:avLst/>
              <a:gdLst/>
              <a:ahLst/>
              <a:cxnLst/>
              <a:rect r="r" b="b" t="t" l="l"/>
              <a:pathLst>
                <a:path h="4872228" w="5491226">
                  <a:moveTo>
                    <a:pt x="0" y="0"/>
                  </a:moveTo>
                  <a:lnTo>
                    <a:pt x="5491226" y="0"/>
                  </a:lnTo>
                  <a:lnTo>
                    <a:pt x="5491226" y="4872228"/>
                  </a:lnTo>
                  <a:lnTo>
                    <a:pt x="0" y="4872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05" r="0" b="-105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2173522" y="-798391"/>
            <a:ext cx="4118443" cy="3654183"/>
            <a:chOff x="0" y="0"/>
            <a:chExt cx="5491257" cy="4872244"/>
          </a:xfrm>
        </p:grpSpPr>
        <p:sp>
          <p:nvSpPr>
            <p:cNvPr name="Freeform 8" id="8"/>
            <p:cNvSpPr/>
            <p:nvPr/>
          </p:nvSpPr>
          <p:spPr>
            <a:xfrm flipH="true" flipV="true" rot="0">
              <a:off x="0" y="0"/>
              <a:ext cx="5491226" cy="4872228"/>
            </a:xfrm>
            <a:custGeom>
              <a:avLst/>
              <a:gdLst/>
              <a:ahLst/>
              <a:cxnLst/>
              <a:rect r="r" b="b" t="t" l="l"/>
              <a:pathLst>
                <a:path h="4872228" w="5491226">
                  <a:moveTo>
                    <a:pt x="5491226" y="4872228"/>
                  </a:moveTo>
                  <a:lnTo>
                    <a:pt x="0" y="4872228"/>
                  </a:lnTo>
                  <a:lnTo>
                    <a:pt x="0" y="0"/>
                  </a:lnTo>
                  <a:lnTo>
                    <a:pt x="5491226" y="0"/>
                  </a:lnTo>
                  <a:lnTo>
                    <a:pt x="5491226" y="4872228"/>
                  </a:lnTo>
                  <a:close/>
                </a:path>
              </a:pathLst>
            </a:custGeom>
            <a:blipFill>
              <a:blip r:embed="rId3"/>
              <a:stretch>
                <a:fillRect l="0" t="-105" r="0" b="-10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331263" y="976658"/>
            <a:ext cx="5302874" cy="7048472"/>
            <a:chOff x="0" y="0"/>
            <a:chExt cx="7070499" cy="939796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070471" cy="9398000"/>
            </a:xfrm>
            <a:custGeom>
              <a:avLst/>
              <a:gdLst/>
              <a:ahLst/>
              <a:cxnLst/>
              <a:rect r="r" b="b" t="t" l="l"/>
              <a:pathLst>
                <a:path h="9398000" w="7070471">
                  <a:moveTo>
                    <a:pt x="0" y="0"/>
                  </a:moveTo>
                  <a:lnTo>
                    <a:pt x="7070471" y="0"/>
                  </a:lnTo>
                  <a:lnTo>
                    <a:pt x="7070471" y="9398000"/>
                  </a:lnTo>
                  <a:lnTo>
                    <a:pt x="0" y="939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" t="0" r="-67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367878" y="2294451"/>
            <a:ext cx="4502303" cy="100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9"/>
              </a:lnSpc>
            </a:pPr>
            <a:r>
              <a:rPr lang="en-US" sz="3099">
                <a:solidFill>
                  <a:srgbClr val="231F20"/>
                </a:solidFill>
                <a:latin typeface="Open Sauce Bold"/>
              </a:rPr>
              <a:t>Configuration Roteur</a:t>
            </a:r>
          </a:p>
          <a:p>
            <a:pPr algn="ctr">
              <a:lnSpc>
                <a:spcPts val="402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428326" y="3838787"/>
            <a:ext cx="9525000" cy="2341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9"/>
              </a:lnSpc>
            </a:pPr>
            <a:r>
              <a:rPr lang="en-US" sz="2398">
                <a:solidFill>
                  <a:srgbClr val="231F20"/>
                </a:solidFill>
                <a:latin typeface="Open Sauce"/>
              </a:rPr>
              <a:t>Pour accéder à Internet via un câble Ethernet, branchez-le au réseau de la faculté. Connectez-vous à l'URL 192.168.1.1 depuis votre PC et entrez le mot de passe TP-Link. Sélectionnez l'option "Répéteur" et configurez les paramètres du réseau WiFi. Utilisez votre appareil mobile pour vous connecter au WiFi et poursuivre l'installation des packages requis.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DAGH0VScHyc</dc:identifier>
  <dcterms:modified xsi:type="dcterms:W3CDTF">2011-08-01T06:04:30Z</dcterms:modified>
  <cp:revision>1</cp:revision>
  <dc:title>Réalisé par: KAISSI Houda ESSALHI Sara</dc:title>
</cp:coreProperties>
</file>