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9"/>
  </p:notesMasterIdLst>
  <p:sldIdLst>
    <p:sldId id="256" r:id="rId2"/>
    <p:sldId id="257" r:id="rId3"/>
    <p:sldId id="259" r:id="rId4"/>
    <p:sldId id="303" r:id="rId5"/>
    <p:sldId id="264" r:id="rId6"/>
    <p:sldId id="260" r:id="rId7"/>
    <p:sldId id="287" r:id="rId8"/>
    <p:sldId id="261" r:id="rId9"/>
    <p:sldId id="304" r:id="rId10"/>
    <p:sldId id="288" r:id="rId11"/>
    <p:sldId id="289" r:id="rId12"/>
    <p:sldId id="291" r:id="rId13"/>
    <p:sldId id="292" r:id="rId14"/>
    <p:sldId id="290" r:id="rId15"/>
    <p:sldId id="294" r:id="rId16"/>
    <p:sldId id="262" r:id="rId17"/>
    <p:sldId id="295" r:id="rId18"/>
    <p:sldId id="296" r:id="rId19"/>
    <p:sldId id="297" r:id="rId20"/>
    <p:sldId id="305" r:id="rId21"/>
    <p:sldId id="298" r:id="rId22"/>
    <p:sldId id="299" r:id="rId23"/>
    <p:sldId id="300" r:id="rId24"/>
    <p:sldId id="301" r:id="rId25"/>
    <p:sldId id="306" r:id="rId26"/>
    <p:sldId id="302" r:id="rId27"/>
    <p:sldId id="28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095" autoAdjust="0"/>
    <p:restoredTop sz="94660"/>
  </p:normalViewPr>
  <p:slideViewPr>
    <p:cSldViewPr snapToGrid="0">
      <p:cViewPr varScale="1">
        <p:scale>
          <a:sx n="60" d="100"/>
          <a:sy n="60" d="100"/>
        </p:scale>
        <p:origin x="64" y="100"/>
      </p:cViewPr>
      <p:guideLst/>
    </p:cSldViewPr>
  </p:slideViewPr>
  <p:notesTextViewPr>
    <p:cViewPr>
      <p:scale>
        <a:sx n="1" d="1"/>
        <a:sy n="1" d="1"/>
      </p:scale>
      <p:origin x="0" y="0"/>
    </p:cViewPr>
  </p:notesTextViewPr>
  <p:sorterViewPr>
    <p:cViewPr>
      <p:scale>
        <a:sx n="100" d="100"/>
        <a:sy n="100" d="100"/>
      </p:scale>
      <p:origin x="0" y="-27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33E441-25BD-4FFB-BCB4-2277065D6A4F}" type="datetimeFigureOut">
              <a:rPr lang="en-GB" smtClean="0"/>
              <a:t>19/02/2023</a:t>
            </a:fld>
            <a:endParaRPr lang="en-GB"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3F9A2C-F794-4B46-8E13-7A8897F1634F}" type="slidenum">
              <a:rPr lang="en-GB" smtClean="0"/>
              <a:t>‹N°›</a:t>
            </a:fld>
            <a:endParaRPr lang="en-GB" dirty="0"/>
          </a:p>
        </p:txBody>
      </p:sp>
    </p:spTree>
    <p:extLst>
      <p:ext uri="{BB962C8B-B14F-4D97-AF65-F5344CB8AC3E}">
        <p14:creationId xmlns:p14="http://schemas.microsoft.com/office/powerpoint/2010/main" val="414960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fr-FR"/>
              <a:t>Modifiez le style du titre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54F4B78-2422-4F80-936C-1238D6512F16}" type="datetimeFigureOut">
              <a:rPr lang="en-GB" smtClean="0"/>
              <a:t>19/02/2023</a:t>
            </a:fld>
            <a:endParaRPr lang="en-GB"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D811B5B-FBCD-4B80-BF77-EE86702179D3}" type="slidenum">
              <a:rPr lang="en-GB" smtClean="0"/>
              <a:t>‹N°›</a:t>
            </a:fld>
            <a:endParaRPr lang="en-GB"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1751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54F4B78-2422-4F80-936C-1238D6512F16}" type="datetimeFigureOut">
              <a:rPr lang="en-GB" smtClean="0"/>
              <a:t>19/02/2023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D811B5B-FBCD-4B80-BF77-EE86702179D3}" type="slidenum">
              <a:rPr lang="en-GB" smtClean="0"/>
              <a:t>‹N°›</a:t>
            </a:fld>
            <a:endParaRPr lang="en-GB" dirty="0"/>
          </a:p>
        </p:txBody>
      </p:sp>
    </p:spTree>
    <p:extLst>
      <p:ext uri="{BB962C8B-B14F-4D97-AF65-F5344CB8AC3E}">
        <p14:creationId xmlns:p14="http://schemas.microsoft.com/office/powerpoint/2010/main" val="3325375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54F4B78-2422-4F80-936C-1238D6512F16}" type="datetimeFigureOut">
              <a:rPr lang="en-GB" smtClean="0"/>
              <a:t>19/02/2023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D811B5B-FBCD-4B80-BF77-EE86702179D3}" type="slidenum">
              <a:rPr lang="en-GB" smtClean="0"/>
              <a:t>‹N°›</a:t>
            </a:fld>
            <a:endParaRPr lang="en-GB" dirty="0"/>
          </a:p>
        </p:txBody>
      </p:sp>
    </p:spTree>
    <p:extLst>
      <p:ext uri="{BB962C8B-B14F-4D97-AF65-F5344CB8AC3E}">
        <p14:creationId xmlns:p14="http://schemas.microsoft.com/office/powerpoint/2010/main" val="4243288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54F4B78-2422-4F80-936C-1238D6512F16}" type="datetimeFigureOut">
              <a:rPr lang="en-GB" smtClean="0"/>
              <a:t>19/02/2023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D811B5B-FBCD-4B80-BF77-EE86702179D3}" type="slidenum">
              <a:rPr lang="en-GB" smtClean="0"/>
              <a:t>‹N°›</a:t>
            </a:fld>
            <a:endParaRPr lang="en-GB" dirty="0"/>
          </a:p>
        </p:txBody>
      </p:sp>
    </p:spTree>
    <p:extLst>
      <p:ext uri="{BB962C8B-B14F-4D97-AF65-F5344CB8AC3E}">
        <p14:creationId xmlns:p14="http://schemas.microsoft.com/office/powerpoint/2010/main" val="325872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fr-FR"/>
              <a:t>Modifiez le style du titre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54F4B78-2422-4F80-936C-1238D6512F16}" type="datetimeFigureOut">
              <a:rPr lang="en-GB" smtClean="0"/>
              <a:t>19/02/2023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D811B5B-FBCD-4B80-BF77-EE86702179D3}" type="slidenum">
              <a:rPr lang="en-GB" smtClean="0"/>
              <a:t>‹N°›</a:t>
            </a:fld>
            <a:endParaRPr lang="en-GB"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37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54F4B78-2422-4F80-936C-1238D6512F16}" type="datetimeFigureOut">
              <a:rPr lang="en-GB" smtClean="0"/>
              <a:t>19/02/2023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D811B5B-FBCD-4B80-BF77-EE86702179D3}" type="slidenum">
              <a:rPr lang="en-GB" smtClean="0"/>
              <a:t>‹N°›</a:t>
            </a:fld>
            <a:endParaRPr lang="en-GB" dirty="0"/>
          </a:p>
        </p:txBody>
      </p:sp>
    </p:spTree>
    <p:extLst>
      <p:ext uri="{BB962C8B-B14F-4D97-AF65-F5344CB8AC3E}">
        <p14:creationId xmlns:p14="http://schemas.microsoft.com/office/powerpoint/2010/main" val="287465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54F4B78-2422-4F80-936C-1238D6512F16}" type="datetimeFigureOut">
              <a:rPr lang="en-GB" smtClean="0"/>
              <a:t>19/02/2023</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ED811B5B-FBCD-4B80-BF77-EE86702179D3}" type="slidenum">
              <a:rPr lang="en-GB" smtClean="0"/>
              <a:t>‹N°›</a:t>
            </a:fld>
            <a:endParaRPr lang="en-GB" dirty="0"/>
          </a:p>
        </p:txBody>
      </p:sp>
    </p:spTree>
    <p:extLst>
      <p:ext uri="{BB962C8B-B14F-4D97-AF65-F5344CB8AC3E}">
        <p14:creationId xmlns:p14="http://schemas.microsoft.com/office/powerpoint/2010/main" val="4230682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54F4B78-2422-4F80-936C-1238D6512F16}" type="datetimeFigureOut">
              <a:rPr lang="en-GB" smtClean="0"/>
              <a:t>19/02/2023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ED811B5B-FBCD-4B80-BF77-EE86702179D3}" type="slidenum">
              <a:rPr lang="en-GB" smtClean="0"/>
              <a:t>‹N°›</a:t>
            </a:fld>
            <a:endParaRPr lang="en-GB" dirty="0"/>
          </a:p>
        </p:txBody>
      </p:sp>
    </p:spTree>
    <p:extLst>
      <p:ext uri="{BB962C8B-B14F-4D97-AF65-F5344CB8AC3E}">
        <p14:creationId xmlns:p14="http://schemas.microsoft.com/office/powerpoint/2010/main" val="4148177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4F4B78-2422-4F80-936C-1238D6512F16}" type="datetimeFigureOut">
              <a:rPr lang="en-GB" smtClean="0"/>
              <a:t>19/02/2023</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ED811B5B-FBCD-4B80-BF77-EE86702179D3}" type="slidenum">
              <a:rPr lang="en-GB" smtClean="0"/>
              <a:t>‹N°›</a:t>
            </a:fld>
            <a:endParaRPr lang="en-GB" dirty="0"/>
          </a:p>
        </p:txBody>
      </p:sp>
    </p:spTree>
    <p:extLst>
      <p:ext uri="{BB962C8B-B14F-4D97-AF65-F5344CB8AC3E}">
        <p14:creationId xmlns:p14="http://schemas.microsoft.com/office/powerpoint/2010/main" val="1706706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fr-FR"/>
              <a:t>Modifiez le style du titre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54F4B78-2422-4F80-936C-1238D6512F16}" type="datetimeFigureOut">
              <a:rPr lang="en-GB" smtClean="0"/>
              <a:t>19/02/2023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D811B5B-FBCD-4B80-BF77-EE86702179D3}" type="slidenum">
              <a:rPr lang="en-GB" smtClean="0"/>
              <a:t>‹N°›</a:t>
            </a:fld>
            <a:endParaRPr lang="en-GB" dirty="0"/>
          </a:p>
        </p:txBody>
      </p:sp>
    </p:spTree>
    <p:extLst>
      <p:ext uri="{BB962C8B-B14F-4D97-AF65-F5344CB8AC3E}">
        <p14:creationId xmlns:p14="http://schemas.microsoft.com/office/powerpoint/2010/main" val="2481730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fr-FR"/>
              <a:t>Modifiez le style du titre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54F4B78-2422-4F80-936C-1238D6512F16}" type="datetimeFigureOut">
              <a:rPr lang="en-GB" smtClean="0"/>
              <a:t>19/02/2023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D811B5B-FBCD-4B80-BF77-EE86702179D3}" type="slidenum">
              <a:rPr lang="en-GB" smtClean="0"/>
              <a:t>‹N°›</a:t>
            </a:fld>
            <a:endParaRPr lang="en-GB" dirty="0"/>
          </a:p>
        </p:txBody>
      </p:sp>
    </p:spTree>
    <p:extLst>
      <p:ext uri="{BB962C8B-B14F-4D97-AF65-F5344CB8AC3E}">
        <p14:creationId xmlns:p14="http://schemas.microsoft.com/office/powerpoint/2010/main" val="3493194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154F4B78-2422-4F80-936C-1238D6512F16}" type="datetimeFigureOut">
              <a:rPr lang="en-GB" smtClean="0"/>
              <a:t>19/02/2023</a:t>
            </a:fld>
            <a:endParaRPr lang="en-GB"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GB"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ED811B5B-FBCD-4B80-BF77-EE86702179D3}" type="slidenum">
              <a:rPr lang="en-GB" smtClean="0"/>
              <a:t>‹N°›</a:t>
            </a:fld>
            <a:endParaRPr lang="en-GB" dirty="0"/>
          </a:p>
        </p:txBody>
      </p:sp>
    </p:spTree>
    <p:extLst>
      <p:ext uri="{BB962C8B-B14F-4D97-AF65-F5344CB8AC3E}">
        <p14:creationId xmlns:p14="http://schemas.microsoft.com/office/powerpoint/2010/main" val="321965521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santepubliquefrance.fr/"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191EAB-1AE9-A25B-5313-9AFB3F9601BE}"/>
              </a:ext>
            </a:extLst>
          </p:cNvPr>
          <p:cNvSpPr>
            <a:spLocks noGrp="1"/>
          </p:cNvSpPr>
          <p:nvPr>
            <p:ph type="ctrTitle"/>
          </p:nvPr>
        </p:nvSpPr>
        <p:spPr/>
        <p:txBody>
          <a:bodyPr/>
          <a:lstStyle/>
          <a:p>
            <a:r>
              <a:rPr lang="fr-FR" dirty="0"/>
              <a:t>Projet 3</a:t>
            </a:r>
            <a:endParaRPr lang="en-GB" dirty="0"/>
          </a:p>
        </p:txBody>
      </p:sp>
      <p:sp>
        <p:nvSpPr>
          <p:cNvPr id="3" name="Sous-titre 2">
            <a:extLst>
              <a:ext uri="{FF2B5EF4-FFF2-40B4-BE49-F238E27FC236}">
                <a16:creationId xmlns:a16="http://schemas.microsoft.com/office/drawing/2014/main" id="{3703F8EC-0D3F-9728-409B-9FBB22C5E8B0}"/>
              </a:ext>
            </a:extLst>
          </p:cNvPr>
          <p:cNvSpPr>
            <a:spLocks noGrp="1"/>
          </p:cNvSpPr>
          <p:nvPr>
            <p:ph type="subTitle" idx="1"/>
          </p:nvPr>
        </p:nvSpPr>
        <p:spPr>
          <a:xfrm>
            <a:off x="1709530" y="3951891"/>
            <a:ext cx="8767860" cy="1388165"/>
          </a:xfrm>
        </p:spPr>
        <p:txBody>
          <a:bodyPr/>
          <a:lstStyle/>
          <a:p>
            <a:pPr algn="l"/>
            <a:endParaRPr lang="fr-FR" dirty="0"/>
          </a:p>
          <a:p>
            <a:pPr algn="l"/>
            <a:endParaRPr lang="en-GB" dirty="0"/>
          </a:p>
          <a:p>
            <a:pPr algn="l"/>
            <a:r>
              <a:rPr lang="en-GB" dirty="0"/>
              <a:t>Houda </a:t>
            </a:r>
            <a:r>
              <a:rPr lang="fr-FR" dirty="0"/>
              <a:t>Tilehghouatine</a:t>
            </a:r>
            <a:r>
              <a:rPr lang="en-GB" dirty="0"/>
              <a:t>, </a:t>
            </a:r>
            <a:r>
              <a:rPr lang="fr-FR" dirty="0"/>
              <a:t>Février</a:t>
            </a:r>
            <a:r>
              <a:rPr lang="en-GB" dirty="0"/>
              <a:t> 2023.</a:t>
            </a:r>
          </a:p>
        </p:txBody>
      </p:sp>
    </p:spTree>
    <p:extLst>
      <p:ext uri="{BB962C8B-B14F-4D97-AF65-F5344CB8AC3E}">
        <p14:creationId xmlns:p14="http://schemas.microsoft.com/office/powerpoint/2010/main" val="651605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4C69F2-7F06-7A44-F545-1B81B4490892}"/>
              </a:ext>
            </a:extLst>
          </p:cNvPr>
          <p:cNvSpPr>
            <a:spLocks noGrp="1"/>
          </p:cNvSpPr>
          <p:nvPr>
            <p:ph type="title"/>
          </p:nvPr>
        </p:nvSpPr>
        <p:spPr/>
        <p:txBody>
          <a:bodyPr>
            <a:normAutofit fontScale="90000"/>
          </a:bodyPr>
          <a:lstStyle/>
          <a:p>
            <a:br>
              <a:rPr lang="fr-FR" dirty="0"/>
            </a:br>
            <a:r>
              <a:rPr lang="fr-FR" dirty="0"/>
              <a:t>II –Analyse exploratoire</a:t>
            </a:r>
            <a:br>
              <a:rPr lang="fr-FR" dirty="0"/>
            </a:br>
            <a:endParaRPr lang="en-GB" dirty="0"/>
          </a:p>
        </p:txBody>
      </p:sp>
      <p:sp>
        <p:nvSpPr>
          <p:cNvPr id="3" name="Espace réservé du contenu 2">
            <a:extLst>
              <a:ext uri="{FF2B5EF4-FFF2-40B4-BE49-F238E27FC236}">
                <a16:creationId xmlns:a16="http://schemas.microsoft.com/office/drawing/2014/main" id="{C2C6EDFD-C956-A3BE-FE73-1AB96E8821F9}"/>
              </a:ext>
            </a:extLst>
          </p:cNvPr>
          <p:cNvSpPr>
            <a:spLocks noGrp="1"/>
          </p:cNvSpPr>
          <p:nvPr>
            <p:ph idx="1"/>
          </p:nvPr>
        </p:nvSpPr>
        <p:spPr>
          <a:xfrm>
            <a:off x="1143000" y="1976120"/>
            <a:ext cx="9872871" cy="3836162"/>
          </a:xfrm>
        </p:spPr>
        <p:txBody>
          <a:bodyPr/>
          <a:lstStyle/>
          <a:p>
            <a:pPr lvl="1"/>
            <a:r>
              <a:rPr lang="fr-FR" sz="2800" b="1" u="sng" dirty="0"/>
              <a:t>Analyse </a:t>
            </a:r>
            <a:r>
              <a:rPr lang="fr-FR" sz="2800" b="1" u="sng" dirty="0" err="1"/>
              <a:t>uni-variée</a:t>
            </a:r>
            <a:r>
              <a:rPr lang="fr-FR" sz="2800" b="1" u="sng" dirty="0"/>
              <a:t> :</a:t>
            </a:r>
          </a:p>
          <a:p>
            <a:pPr marL="274320" lvl="1" indent="0">
              <a:buNone/>
            </a:pPr>
            <a:endParaRPr lang="fr-FR" dirty="0"/>
          </a:p>
          <a:p>
            <a:pPr lvl="1"/>
            <a:endParaRPr lang="en-GB" dirty="0"/>
          </a:p>
        </p:txBody>
      </p:sp>
      <p:pic>
        <p:nvPicPr>
          <p:cNvPr id="5" name="Image 4" descr="Une image contenant texte, capture d’écran, moniteur, plusieurs&#10;&#10;Description générée automatiquement">
            <a:extLst>
              <a:ext uri="{FF2B5EF4-FFF2-40B4-BE49-F238E27FC236}">
                <a16:creationId xmlns:a16="http://schemas.microsoft.com/office/drawing/2014/main" id="{93378DED-467B-05F9-CF07-8CC1E617A0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767" y="2563377"/>
            <a:ext cx="9874757" cy="1524078"/>
          </a:xfrm>
          <a:prstGeom prst="rect">
            <a:avLst/>
          </a:prstGeom>
        </p:spPr>
      </p:pic>
      <p:pic>
        <p:nvPicPr>
          <p:cNvPr id="7" name="Image 6" descr="Une image contenant texte&#10;&#10;Description générée automatiquement">
            <a:extLst>
              <a:ext uri="{FF2B5EF4-FFF2-40B4-BE49-F238E27FC236}">
                <a16:creationId xmlns:a16="http://schemas.microsoft.com/office/drawing/2014/main" id="{721B1006-419B-C779-8D82-18472211F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293" y="4524088"/>
            <a:ext cx="4503172" cy="1536158"/>
          </a:xfrm>
          <a:prstGeom prst="rect">
            <a:avLst/>
          </a:prstGeom>
        </p:spPr>
      </p:pic>
      <p:pic>
        <p:nvPicPr>
          <p:cNvPr id="11" name="Image 10">
            <a:extLst>
              <a:ext uri="{FF2B5EF4-FFF2-40B4-BE49-F238E27FC236}">
                <a16:creationId xmlns:a16="http://schemas.microsoft.com/office/drawing/2014/main" id="{261735AD-3F1B-7C08-5F7A-7597FC7805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3293" y="3894201"/>
            <a:ext cx="9898349" cy="618647"/>
          </a:xfrm>
          <a:prstGeom prst="rect">
            <a:avLst/>
          </a:prstGeom>
        </p:spPr>
      </p:pic>
      <p:pic>
        <p:nvPicPr>
          <p:cNvPr id="13" name="Image 12" descr="Une image contenant texte&#10;&#10;Description générée automatiquement">
            <a:extLst>
              <a:ext uri="{FF2B5EF4-FFF2-40B4-BE49-F238E27FC236}">
                <a16:creationId xmlns:a16="http://schemas.microsoft.com/office/drawing/2014/main" id="{5D4DE46C-205A-D3E7-5006-8FCCA05594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000" y="5843672"/>
            <a:ext cx="4623038" cy="666784"/>
          </a:xfrm>
          <a:prstGeom prst="rect">
            <a:avLst/>
          </a:prstGeom>
        </p:spPr>
      </p:pic>
    </p:spTree>
    <p:extLst>
      <p:ext uri="{BB962C8B-B14F-4D97-AF65-F5344CB8AC3E}">
        <p14:creationId xmlns:p14="http://schemas.microsoft.com/office/powerpoint/2010/main" val="60768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4C69F2-7F06-7A44-F545-1B81B4490892}"/>
              </a:ext>
            </a:extLst>
          </p:cNvPr>
          <p:cNvSpPr>
            <a:spLocks noGrp="1"/>
          </p:cNvSpPr>
          <p:nvPr>
            <p:ph type="title"/>
          </p:nvPr>
        </p:nvSpPr>
        <p:spPr/>
        <p:txBody>
          <a:bodyPr>
            <a:normAutofit fontScale="90000"/>
          </a:bodyPr>
          <a:lstStyle/>
          <a:p>
            <a:br>
              <a:rPr lang="fr-FR" dirty="0"/>
            </a:br>
            <a:r>
              <a:rPr lang="fr-FR" dirty="0"/>
              <a:t>II –Analyse exploratoire</a:t>
            </a:r>
            <a:br>
              <a:rPr lang="fr-FR" dirty="0"/>
            </a:br>
            <a:endParaRPr lang="en-GB" dirty="0"/>
          </a:p>
        </p:txBody>
      </p:sp>
      <p:sp>
        <p:nvSpPr>
          <p:cNvPr id="3" name="Espace réservé du contenu 2">
            <a:extLst>
              <a:ext uri="{FF2B5EF4-FFF2-40B4-BE49-F238E27FC236}">
                <a16:creationId xmlns:a16="http://schemas.microsoft.com/office/drawing/2014/main" id="{C2C6EDFD-C956-A3BE-FE73-1AB96E8821F9}"/>
              </a:ext>
            </a:extLst>
          </p:cNvPr>
          <p:cNvSpPr>
            <a:spLocks noGrp="1"/>
          </p:cNvSpPr>
          <p:nvPr>
            <p:ph idx="1"/>
          </p:nvPr>
        </p:nvSpPr>
        <p:spPr>
          <a:xfrm>
            <a:off x="1143000" y="1976120"/>
            <a:ext cx="9872871" cy="3836162"/>
          </a:xfrm>
        </p:spPr>
        <p:txBody>
          <a:bodyPr/>
          <a:lstStyle/>
          <a:p>
            <a:pPr lvl="1"/>
            <a:r>
              <a:rPr lang="fr-FR" sz="2800" b="1" u="sng" dirty="0"/>
              <a:t>Analyse </a:t>
            </a:r>
            <a:r>
              <a:rPr lang="fr-FR" sz="2800" b="1" u="sng" dirty="0" err="1"/>
              <a:t>uni-variée</a:t>
            </a:r>
            <a:r>
              <a:rPr lang="fr-FR" sz="2800" b="1" u="sng" dirty="0"/>
              <a:t> :</a:t>
            </a:r>
            <a:endParaRPr lang="fr-FR" sz="2800" dirty="0"/>
          </a:p>
          <a:p>
            <a:pPr marL="274320" lvl="1" indent="0">
              <a:buNone/>
            </a:pPr>
            <a:endParaRPr lang="fr-FR" dirty="0"/>
          </a:p>
          <a:p>
            <a:pPr lvl="1"/>
            <a:endParaRPr lang="en-GB" dirty="0"/>
          </a:p>
        </p:txBody>
      </p:sp>
      <p:pic>
        <p:nvPicPr>
          <p:cNvPr id="5" name="Image 4">
            <a:extLst>
              <a:ext uri="{FF2B5EF4-FFF2-40B4-BE49-F238E27FC236}">
                <a16:creationId xmlns:a16="http://schemas.microsoft.com/office/drawing/2014/main" id="{20616D9B-C27B-EF3A-F236-B821FF11CE97}"/>
              </a:ext>
            </a:extLst>
          </p:cNvPr>
          <p:cNvPicPr>
            <a:picLocks noChangeAspect="1"/>
          </p:cNvPicPr>
          <p:nvPr/>
        </p:nvPicPr>
        <p:blipFill rotWithShape="1">
          <a:blip r:embed="rId2">
            <a:extLst>
              <a:ext uri="{28A0092B-C50C-407E-A947-70E740481C1C}">
                <a14:useLocalDpi xmlns:a14="http://schemas.microsoft.com/office/drawing/2010/main" val="0"/>
              </a:ext>
            </a:extLst>
          </a:blip>
          <a:srcRect l="5333" t="9490" r="3324" b="37282"/>
          <a:stretch/>
        </p:blipFill>
        <p:spPr>
          <a:xfrm>
            <a:off x="4976578" y="1552352"/>
            <a:ext cx="7016948" cy="4928007"/>
          </a:xfrm>
          <a:prstGeom prst="rect">
            <a:avLst/>
          </a:prstGeom>
        </p:spPr>
      </p:pic>
    </p:spTree>
    <p:extLst>
      <p:ext uri="{BB962C8B-B14F-4D97-AF65-F5344CB8AC3E}">
        <p14:creationId xmlns:p14="http://schemas.microsoft.com/office/powerpoint/2010/main" val="224558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4C69F2-7F06-7A44-F545-1B81B4490892}"/>
              </a:ext>
            </a:extLst>
          </p:cNvPr>
          <p:cNvSpPr>
            <a:spLocks noGrp="1"/>
          </p:cNvSpPr>
          <p:nvPr>
            <p:ph type="title"/>
          </p:nvPr>
        </p:nvSpPr>
        <p:spPr/>
        <p:txBody>
          <a:bodyPr>
            <a:normAutofit fontScale="90000"/>
          </a:bodyPr>
          <a:lstStyle/>
          <a:p>
            <a:br>
              <a:rPr lang="fr-FR" dirty="0"/>
            </a:br>
            <a:r>
              <a:rPr lang="fr-FR" dirty="0"/>
              <a:t>II –Analyse exploratoire</a:t>
            </a:r>
            <a:br>
              <a:rPr lang="fr-FR" dirty="0"/>
            </a:br>
            <a:endParaRPr lang="en-GB" dirty="0"/>
          </a:p>
        </p:txBody>
      </p:sp>
      <p:sp>
        <p:nvSpPr>
          <p:cNvPr id="3" name="Espace réservé du contenu 2">
            <a:extLst>
              <a:ext uri="{FF2B5EF4-FFF2-40B4-BE49-F238E27FC236}">
                <a16:creationId xmlns:a16="http://schemas.microsoft.com/office/drawing/2014/main" id="{C2C6EDFD-C956-A3BE-FE73-1AB96E8821F9}"/>
              </a:ext>
            </a:extLst>
          </p:cNvPr>
          <p:cNvSpPr>
            <a:spLocks noGrp="1"/>
          </p:cNvSpPr>
          <p:nvPr>
            <p:ph idx="1"/>
          </p:nvPr>
        </p:nvSpPr>
        <p:spPr>
          <a:xfrm>
            <a:off x="1143000" y="1976120"/>
            <a:ext cx="9872871" cy="3836162"/>
          </a:xfrm>
        </p:spPr>
        <p:txBody>
          <a:bodyPr/>
          <a:lstStyle/>
          <a:p>
            <a:pPr lvl="1"/>
            <a:r>
              <a:rPr lang="fr-FR" sz="2800" b="1" u="sng" dirty="0"/>
              <a:t>Analyse </a:t>
            </a:r>
            <a:r>
              <a:rPr lang="fr-FR" sz="2800" b="1" u="sng" dirty="0" err="1"/>
              <a:t>uni-variée</a:t>
            </a:r>
            <a:r>
              <a:rPr lang="fr-FR" sz="2800" b="1" u="sng" dirty="0"/>
              <a:t> :</a:t>
            </a:r>
          </a:p>
          <a:p>
            <a:pPr marL="274320" lvl="1" indent="0">
              <a:buNone/>
            </a:pPr>
            <a:endParaRPr lang="fr-FR" dirty="0"/>
          </a:p>
          <a:p>
            <a:pPr lvl="1"/>
            <a:endParaRPr lang="en-GB" dirty="0"/>
          </a:p>
        </p:txBody>
      </p:sp>
      <p:pic>
        <p:nvPicPr>
          <p:cNvPr id="11" name="Image 10" descr="Une image contenant texte, afficher&#10;&#10;Description générée automatiquement">
            <a:extLst>
              <a:ext uri="{FF2B5EF4-FFF2-40B4-BE49-F238E27FC236}">
                <a16:creationId xmlns:a16="http://schemas.microsoft.com/office/drawing/2014/main" id="{8069F111-01EB-29C8-6E37-E1D3952E4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406" y="2788891"/>
            <a:ext cx="5344308" cy="3023391"/>
          </a:xfrm>
          <a:prstGeom prst="rect">
            <a:avLst/>
          </a:prstGeom>
        </p:spPr>
      </p:pic>
      <p:pic>
        <p:nvPicPr>
          <p:cNvPr id="14" name="Image 13">
            <a:extLst>
              <a:ext uri="{FF2B5EF4-FFF2-40B4-BE49-F238E27FC236}">
                <a16:creationId xmlns:a16="http://schemas.microsoft.com/office/drawing/2014/main" id="{5A4D062C-DE14-2464-2415-6FD18E662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1360" y="2788891"/>
            <a:ext cx="5352776" cy="3023391"/>
          </a:xfrm>
          <a:prstGeom prst="rect">
            <a:avLst/>
          </a:prstGeom>
        </p:spPr>
      </p:pic>
    </p:spTree>
    <p:extLst>
      <p:ext uri="{BB962C8B-B14F-4D97-AF65-F5344CB8AC3E}">
        <p14:creationId xmlns:p14="http://schemas.microsoft.com/office/powerpoint/2010/main" val="1234422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4C69F2-7F06-7A44-F545-1B81B4490892}"/>
              </a:ext>
            </a:extLst>
          </p:cNvPr>
          <p:cNvSpPr>
            <a:spLocks noGrp="1"/>
          </p:cNvSpPr>
          <p:nvPr>
            <p:ph type="title"/>
          </p:nvPr>
        </p:nvSpPr>
        <p:spPr/>
        <p:txBody>
          <a:bodyPr>
            <a:normAutofit fontScale="90000"/>
          </a:bodyPr>
          <a:lstStyle/>
          <a:p>
            <a:br>
              <a:rPr lang="fr-FR" dirty="0"/>
            </a:br>
            <a:r>
              <a:rPr lang="fr-FR" dirty="0"/>
              <a:t>II –Analyse exploratoire</a:t>
            </a:r>
            <a:br>
              <a:rPr lang="fr-FR" dirty="0"/>
            </a:br>
            <a:endParaRPr lang="en-GB" dirty="0"/>
          </a:p>
        </p:txBody>
      </p:sp>
      <p:sp>
        <p:nvSpPr>
          <p:cNvPr id="3" name="Espace réservé du contenu 2">
            <a:extLst>
              <a:ext uri="{FF2B5EF4-FFF2-40B4-BE49-F238E27FC236}">
                <a16:creationId xmlns:a16="http://schemas.microsoft.com/office/drawing/2014/main" id="{C2C6EDFD-C956-A3BE-FE73-1AB96E8821F9}"/>
              </a:ext>
            </a:extLst>
          </p:cNvPr>
          <p:cNvSpPr>
            <a:spLocks noGrp="1"/>
          </p:cNvSpPr>
          <p:nvPr>
            <p:ph idx="1"/>
          </p:nvPr>
        </p:nvSpPr>
        <p:spPr>
          <a:xfrm>
            <a:off x="1143000" y="1745301"/>
            <a:ext cx="9872871" cy="3836162"/>
          </a:xfrm>
        </p:spPr>
        <p:txBody>
          <a:bodyPr/>
          <a:lstStyle/>
          <a:p>
            <a:pPr lvl="1"/>
            <a:r>
              <a:rPr lang="fr-FR" sz="2800" b="1" u="sng" dirty="0"/>
              <a:t>Analyse </a:t>
            </a:r>
            <a:r>
              <a:rPr lang="fr-FR" sz="2800" b="1" u="sng" dirty="0" err="1"/>
              <a:t>uni-variée</a:t>
            </a:r>
            <a:r>
              <a:rPr lang="fr-FR" sz="2800" b="1" u="sng" dirty="0"/>
              <a:t> :</a:t>
            </a:r>
          </a:p>
          <a:p>
            <a:pPr marL="274320" lvl="1" indent="0">
              <a:buNone/>
            </a:pPr>
            <a:endParaRPr lang="fr-FR" dirty="0"/>
          </a:p>
          <a:p>
            <a:pPr lvl="1"/>
            <a:endParaRPr lang="en-GB" dirty="0"/>
          </a:p>
        </p:txBody>
      </p:sp>
      <p:pic>
        <p:nvPicPr>
          <p:cNvPr id="4" name="Image 3">
            <a:extLst>
              <a:ext uri="{FF2B5EF4-FFF2-40B4-BE49-F238E27FC236}">
                <a16:creationId xmlns:a16="http://schemas.microsoft.com/office/drawing/2014/main" id="{34D246AD-6512-DE9D-41CC-1219701C0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9435" y="4045344"/>
            <a:ext cx="4056118" cy="2189497"/>
          </a:xfrm>
          <a:prstGeom prst="rect">
            <a:avLst/>
          </a:prstGeom>
        </p:spPr>
      </p:pic>
      <p:pic>
        <p:nvPicPr>
          <p:cNvPr id="10" name="Image 9">
            <a:extLst>
              <a:ext uri="{FF2B5EF4-FFF2-40B4-BE49-F238E27FC236}">
                <a16:creationId xmlns:a16="http://schemas.microsoft.com/office/drawing/2014/main" id="{ECE178F8-ECC7-7CB6-CDB7-A660A1E8FF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9435" y="1584213"/>
            <a:ext cx="4056118" cy="2300043"/>
          </a:xfrm>
          <a:prstGeom prst="rect">
            <a:avLst/>
          </a:prstGeom>
        </p:spPr>
      </p:pic>
      <p:pic>
        <p:nvPicPr>
          <p:cNvPr id="11" name="Image 10">
            <a:extLst>
              <a:ext uri="{FF2B5EF4-FFF2-40B4-BE49-F238E27FC236}">
                <a16:creationId xmlns:a16="http://schemas.microsoft.com/office/drawing/2014/main" id="{1AAF4E9E-A117-CAB1-AD70-3156DB55AD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371" y="3000296"/>
            <a:ext cx="4786784" cy="2915449"/>
          </a:xfrm>
          <a:prstGeom prst="rect">
            <a:avLst/>
          </a:prstGeom>
        </p:spPr>
      </p:pic>
    </p:spTree>
    <p:extLst>
      <p:ext uri="{BB962C8B-B14F-4D97-AF65-F5344CB8AC3E}">
        <p14:creationId xmlns:p14="http://schemas.microsoft.com/office/powerpoint/2010/main" val="3790865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4C69F2-7F06-7A44-F545-1B81B4490892}"/>
              </a:ext>
            </a:extLst>
          </p:cNvPr>
          <p:cNvSpPr>
            <a:spLocks noGrp="1"/>
          </p:cNvSpPr>
          <p:nvPr>
            <p:ph type="title"/>
          </p:nvPr>
        </p:nvSpPr>
        <p:spPr/>
        <p:txBody>
          <a:bodyPr>
            <a:normAutofit fontScale="90000"/>
          </a:bodyPr>
          <a:lstStyle/>
          <a:p>
            <a:br>
              <a:rPr lang="fr-FR" dirty="0"/>
            </a:br>
            <a:r>
              <a:rPr lang="fr-FR" dirty="0"/>
              <a:t>II –Analyse exploratoire</a:t>
            </a:r>
            <a:br>
              <a:rPr lang="fr-FR" dirty="0"/>
            </a:br>
            <a:endParaRPr lang="en-GB" dirty="0"/>
          </a:p>
        </p:txBody>
      </p:sp>
      <p:sp>
        <p:nvSpPr>
          <p:cNvPr id="3" name="Espace réservé du contenu 2">
            <a:extLst>
              <a:ext uri="{FF2B5EF4-FFF2-40B4-BE49-F238E27FC236}">
                <a16:creationId xmlns:a16="http://schemas.microsoft.com/office/drawing/2014/main" id="{C2C6EDFD-C956-A3BE-FE73-1AB96E8821F9}"/>
              </a:ext>
            </a:extLst>
          </p:cNvPr>
          <p:cNvSpPr>
            <a:spLocks noGrp="1"/>
          </p:cNvSpPr>
          <p:nvPr>
            <p:ph idx="1"/>
          </p:nvPr>
        </p:nvSpPr>
        <p:spPr>
          <a:xfrm>
            <a:off x="1143000" y="1852552"/>
            <a:ext cx="9872871" cy="3836162"/>
          </a:xfrm>
        </p:spPr>
        <p:txBody>
          <a:bodyPr/>
          <a:lstStyle/>
          <a:p>
            <a:pPr lvl="1"/>
            <a:r>
              <a:rPr lang="fr-FR" sz="2800" b="1" u="sng" dirty="0"/>
              <a:t>Analyse </a:t>
            </a:r>
            <a:r>
              <a:rPr lang="fr-FR" sz="2800" b="1" u="sng" dirty="0" err="1"/>
              <a:t>uni-variée</a:t>
            </a:r>
            <a:r>
              <a:rPr lang="fr-FR" sz="2800" b="1" u="sng" dirty="0"/>
              <a:t> :</a:t>
            </a:r>
          </a:p>
          <a:p>
            <a:pPr marL="274320" lvl="1" indent="0">
              <a:buNone/>
            </a:pPr>
            <a:endParaRPr lang="fr-FR" dirty="0"/>
          </a:p>
          <a:p>
            <a:pPr lvl="1"/>
            <a:endParaRPr lang="en-GB" dirty="0"/>
          </a:p>
        </p:txBody>
      </p:sp>
      <p:pic>
        <p:nvPicPr>
          <p:cNvPr id="5" name="Image 4">
            <a:extLst>
              <a:ext uri="{FF2B5EF4-FFF2-40B4-BE49-F238E27FC236}">
                <a16:creationId xmlns:a16="http://schemas.microsoft.com/office/drawing/2014/main" id="{4EAEB584-97D5-D749-5E2E-DCDB51092D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104" y="2355650"/>
            <a:ext cx="8966661" cy="3892750"/>
          </a:xfrm>
          <a:prstGeom prst="rect">
            <a:avLst/>
          </a:prstGeom>
        </p:spPr>
      </p:pic>
    </p:spTree>
    <p:extLst>
      <p:ext uri="{BB962C8B-B14F-4D97-AF65-F5344CB8AC3E}">
        <p14:creationId xmlns:p14="http://schemas.microsoft.com/office/powerpoint/2010/main" val="3624471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4C69F2-7F06-7A44-F545-1B81B4490892}"/>
              </a:ext>
            </a:extLst>
          </p:cNvPr>
          <p:cNvSpPr>
            <a:spLocks noGrp="1"/>
          </p:cNvSpPr>
          <p:nvPr>
            <p:ph type="title"/>
          </p:nvPr>
        </p:nvSpPr>
        <p:spPr/>
        <p:txBody>
          <a:bodyPr>
            <a:normAutofit fontScale="90000"/>
          </a:bodyPr>
          <a:lstStyle/>
          <a:p>
            <a:br>
              <a:rPr lang="fr-FR" dirty="0"/>
            </a:br>
            <a:r>
              <a:rPr lang="fr-FR" dirty="0"/>
              <a:t>II –Analyse exploratoire</a:t>
            </a:r>
            <a:br>
              <a:rPr lang="fr-FR" dirty="0"/>
            </a:br>
            <a:endParaRPr lang="en-GB" dirty="0"/>
          </a:p>
        </p:txBody>
      </p:sp>
      <p:sp>
        <p:nvSpPr>
          <p:cNvPr id="3" name="Espace réservé du contenu 2">
            <a:extLst>
              <a:ext uri="{FF2B5EF4-FFF2-40B4-BE49-F238E27FC236}">
                <a16:creationId xmlns:a16="http://schemas.microsoft.com/office/drawing/2014/main" id="{C2C6EDFD-C956-A3BE-FE73-1AB96E8821F9}"/>
              </a:ext>
            </a:extLst>
          </p:cNvPr>
          <p:cNvSpPr>
            <a:spLocks noGrp="1"/>
          </p:cNvSpPr>
          <p:nvPr>
            <p:ph idx="1"/>
          </p:nvPr>
        </p:nvSpPr>
        <p:spPr>
          <a:xfrm>
            <a:off x="1143000" y="1666121"/>
            <a:ext cx="9872871" cy="3836162"/>
          </a:xfrm>
        </p:spPr>
        <p:txBody>
          <a:bodyPr/>
          <a:lstStyle/>
          <a:p>
            <a:pPr lvl="1"/>
            <a:r>
              <a:rPr lang="fr-FR" sz="2800" b="1" u="sng" dirty="0"/>
              <a:t>Analyse </a:t>
            </a:r>
            <a:r>
              <a:rPr lang="fr-FR" sz="2800" b="1" u="sng" dirty="0" err="1"/>
              <a:t>bi-variée</a:t>
            </a:r>
            <a:r>
              <a:rPr lang="fr-FR" sz="2800" b="1" u="sng" dirty="0"/>
              <a:t> :</a:t>
            </a:r>
          </a:p>
          <a:p>
            <a:pPr marL="274320" lvl="1" indent="0">
              <a:buNone/>
            </a:pPr>
            <a:endParaRPr lang="fr-FR" dirty="0"/>
          </a:p>
          <a:p>
            <a:pPr lvl="1"/>
            <a:endParaRPr lang="en-GB" dirty="0"/>
          </a:p>
        </p:txBody>
      </p:sp>
      <p:pic>
        <p:nvPicPr>
          <p:cNvPr id="6" name="Image 5">
            <a:extLst>
              <a:ext uri="{FF2B5EF4-FFF2-40B4-BE49-F238E27FC236}">
                <a16:creationId xmlns:a16="http://schemas.microsoft.com/office/drawing/2014/main" id="{A2774B30-50CD-3550-AC48-B748A22BF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6617" y="1488740"/>
            <a:ext cx="5798732" cy="5045466"/>
          </a:xfrm>
          <a:prstGeom prst="rect">
            <a:avLst/>
          </a:prstGeom>
        </p:spPr>
      </p:pic>
    </p:spTree>
    <p:extLst>
      <p:ext uri="{BB962C8B-B14F-4D97-AF65-F5344CB8AC3E}">
        <p14:creationId xmlns:p14="http://schemas.microsoft.com/office/powerpoint/2010/main" val="2698439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059582-A1E0-00EA-2735-019260BE42AD}"/>
              </a:ext>
            </a:extLst>
          </p:cNvPr>
          <p:cNvSpPr>
            <a:spLocks noGrp="1"/>
          </p:cNvSpPr>
          <p:nvPr>
            <p:ph type="title"/>
          </p:nvPr>
        </p:nvSpPr>
        <p:spPr/>
        <p:txBody>
          <a:bodyPr>
            <a:normAutofit fontScale="90000"/>
          </a:bodyPr>
          <a:lstStyle/>
          <a:p>
            <a:br>
              <a:rPr lang="fr-FR" dirty="0"/>
            </a:br>
            <a:r>
              <a:rPr lang="fr-FR" dirty="0"/>
              <a:t>II –Analyse exploratoire</a:t>
            </a:r>
            <a:br>
              <a:rPr lang="fr-FR" dirty="0"/>
            </a:br>
            <a:endParaRPr lang="en-GB" dirty="0"/>
          </a:p>
        </p:txBody>
      </p:sp>
      <p:sp>
        <p:nvSpPr>
          <p:cNvPr id="7" name="Espace réservé du contenu 6">
            <a:extLst>
              <a:ext uri="{FF2B5EF4-FFF2-40B4-BE49-F238E27FC236}">
                <a16:creationId xmlns:a16="http://schemas.microsoft.com/office/drawing/2014/main" id="{70F8C043-7273-B4F7-4E88-3FFE6F097245}"/>
              </a:ext>
            </a:extLst>
          </p:cNvPr>
          <p:cNvSpPr>
            <a:spLocks noGrp="1"/>
          </p:cNvSpPr>
          <p:nvPr>
            <p:ph idx="1"/>
          </p:nvPr>
        </p:nvSpPr>
        <p:spPr>
          <a:xfrm>
            <a:off x="1143000" y="1965960"/>
            <a:ext cx="9872871" cy="4038600"/>
          </a:xfrm>
        </p:spPr>
        <p:txBody>
          <a:bodyPr/>
          <a:lstStyle/>
          <a:p>
            <a:r>
              <a:rPr lang="fr-FR" sz="2400" b="1" u="sng" dirty="0"/>
              <a:t>Analyse </a:t>
            </a:r>
            <a:r>
              <a:rPr lang="fr-FR" sz="2400" b="1" u="sng" dirty="0" err="1"/>
              <a:t>bi-variée</a:t>
            </a:r>
            <a:r>
              <a:rPr lang="fr-FR" sz="2400" b="1" u="sng" dirty="0"/>
              <a:t> :</a:t>
            </a:r>
          </a:p>
          <a:p>
            <a:r>
              <a:rPr lang="fr-FR" sz="2400" dirty="0"/>
              <a:t>Coeff de corrélation : </a:t>
            </a:r>
          </a:p>
          <a:p>
            <a:pPr lvl="1"/>
            <a:r>
              <a:rPr lang="fr-FR" sz="1800" dirty="0"/>
              <a:t>Coeff Pearson : </a:t>
            </a:r>
            <a:r>
              <a:rPr lang="fr-FR" sz="1800" dirty="0" err="1"/>
              <a:t>ax+b</a:t>
            </a:r>
            <a:r>
              <a:rPr lang="fr-FR" sz="1800" dirty="0"/>
              <a:t> </a:t>
            </a:r>
            <a:r>
              <a:rPr lang="fr-FR" sz="1800" dirty="0" err="1"/>
              <a:t>lineaire</a:t>
            </a:r>
            <a:r>
              <a:rPr lang="fr-FR" sz="1800" dirty="0"/>
              <a:t>. :</a:t>
            </a:r>
          </a:p>
          <a:p>
            <a:pPr lvl="1"/>
            <a:endParaRPr lang="fr-FR" sz="1800" dirty="0"/>
          </a:p>
        </p:txBody>
      </p:sp>
      <p:pic>
        <p:nvPicPr>
          <p:cNvPr id="5" name="Image 4" descr="Une image contenant texte, ordinateur&#10;&#10;Description générée automatiquement">
            <a:extLst>
              <a:ext uri="{FF2B5EF4-FFF2-40B4-BE49-F238E27FC236}">
                <a16:creationId xmlns:a16="http://schemas.microsoft.com/office/drawing/2014/main" id="{4723B297-9F95-077E-AD21-78BA846018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4238" y="1740770"/>
            <a:ext cx="6592628" cy="4488980"/>
          </a:xfrm>
          <a:prstGeom prst="rect">
            <a:avLst/>
          </a:prstGeom>
        </p:spPr>
      </p:pic>
    </p:spTree>
    <p:extLst>
      <p:ext uri="{BB962C8B-B14F-4D97-AF65-F5344CB8AC3E}">
        <p14:creationId xmlns:p14="http://schemas.microsoft.com/office/powerpoint/2010/main" val="9780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059582-A1E0-00EA-2735-019260BE42AD}"/>
              </a:ext>
            </a:extLst>
          </p:cNvPr>
          <p:cNvSpPr>
            <a:spLocks noGrp="1"/>
          </p:cNvSpPr>
          <p:nvPr>
            <p:ph type="title"/>
          </p:nvPr>
        </p:nvSpPr>
        <p:spPr/>
        <p:txBody>
          <a:bodyPr>
            <a:normAutofit fontScale="90000"/>
          </a:bodyPr>
          <a:lstStyle/>
          <a:p>
            <a:br>
              <a:rPr lang="fr-FR" dirty="0"/>
            </a:br>
            <a:r>
              <a:rPr lang="fr-FR" dirty="0"/>
              <a:t>II –Analyse exploratoire</a:t>
            </a:r>
            <a:br>
              <a:rPr lang="fr-FR" dirty="0"/>
            </a:br>
            <a:endParaRPr lang="en-GB" dirty="0"/>
          </a:p>
        </p:txBody>
      </p:sp>
      <p:sp>
        <p:nvSpPr>
          <p:cNvPr id="7" name="Espace réservé du contenu 6">
            <a:extLst>
              <a:ext uri="{FF2B5EF4-FFF2-40B4-BE49-F238E27FC236}">
                <a16:creationId xmlns:a16="http://schemas.microsoft.com/office/drawing/2014/main" id="{70F8C043-7273-B4F7-4E88-3FFE6F097245}"/>
              </a:ext>
            </a:extLst>
          </p:cNvPr>
          <p:cNvSpPr>
            <a:spLocks noGrp="1"/>
          </p:cNvSpPr>
          <p:nvPr>
            <p:ph idx="1"/>
          </p:nvPr>
        </p:nvSpPr>
        <p:spPr>
          <a:xfrm>
            <a:off x="1143000" y="1965960"/>
            <a:ext cx="9872871" cy="4038600"/>
          </a:xfrm>
        </p:spPr>
        <p:txBody>
          <a:bodyPr/>
          <a:lstStyle/>
          <a:p>
            <a:pPr marL="45720" indent="0">
              <a:buNone/>
            </a:pPr>
            <a:r>
              <a:rPr lang="fr-FR" sz="2400" b="1" u="sng" dirty="0"/>
              <a:t>Analyse </a:t>
            </a:r>
            <a:r>
              <a:rPr lang="fr-FR" sz="2400" b="1" u="sng" dirty="0" err="1"/>
              <a:t>bi-variée</a:t>
            </a:r>
            <a:r>
              <a:rPr lang="fr-FR" sz="2400" b="1" u="sng" dirty="0"/>
              <a:t> :</a:t>
            </a:r>
          </a:p>
          <a:p>
            <a:pPr marL="45720" indent="0">
              <a:buNone/>
            </a:pPr>
            <a:endParaRPr lang="fr-FR" sz="2400" b="1" u="sng" dirty="0"/>
          </a:p>
        </p:txBody>
      </p:sp>
      <p:pic>
        <p:nvPicPr>
          <p:cNvPr id="8" name="Image 7">
            <a:extLst>
              <a:ext uri="{FF2B5EF4-FFF2-40B4-BE49-F238E27FC236}">
                <a16:creationId xmlns:a16="http://schemas.microsoft.com/office/drawing/2014/main" id="{335E5BFB-2E8B-2CB5-25D8-094E96B8C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868" y="2356518"/>
            <a:ext cx="4952976" cy="3806306"/>
          </a:xfrm>
          <a:prstGeom prst="rect">
            <a:avLst/>
          </a:prstGeom>
        </p:spPr>
      </p:pic>
      <p:pic>
        <p:nvPicPr>
          <p:cNvPr id="9" name="Image 8">
            <a:extLst>
              <a:ext uri="{FF2B5EF4-FFF2-40B4-BE49-F238E27FC236}">
                <a16:creationId xmlns:a16="http://schemas.microsoft.com/office/drawing/2014/main" id="{B7F21191-17E9-EE55-D58B-17AB84CE1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8331" y="2356518"/>
            <a:ext cx="5659560" cy="3811648"/>
          </a:xfrm>
          <a:prstGeom prst="rect">
            <a:avLst/>
          </a:prstGeom>
        </p:spPr>
      </p:pic>
    </p:spTree>
    <p:extLst>
      <p:ext uri="{BB962C8B-B14F-4D97-AF65-F5344CB8AC3E}">
        <p14:creationId xmlns:p14="http://schemas.microsoft.com/office/powerpoint/2010/main" val="960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059582-A1E0-00EA-2735-019260BE42AD}"/>
              </a:ext>
            </a:extLst>
          </p:cNvPr>
          <p:cNvSpPr>
            <a:spLocks noGrp="1"/>
          </p:cNvSpPr>
          <p:nvPr>
            <p:ph type="title"/>
          </p:nvPr>
        </p:nvSpPr>
        <p:spPr/>
        <p:txBody>
          <a:bodyPr>
            <a:normAutofit fontScale="90000"/>
          </a:bodyPr>
          <a:lstStyle/>
          <a:p>
            <a:br>
              <a:rPr lang="fr-FR" dirty="0"/>
            </a:br>
            <a:r>
              <a:rPr lang="fr-FR" dirty="0"/>
              <a:t>II –Analyse exploratoire</a:t>
            </a:r>
            <a:br>
              <a:rPr lang="fr-FR" dirty="0"/>
            </a:br>
            <a:endParaRPr lang="en-GB" dirty="0"/>
          </a:p>
        </p:txBody>
      </p:sp>
      <p:sp>
        <p:nvSpPr>
          <p:cNvPr id="7" name="Espace réservé du contenu 6">
            <a:extLst>
              <a:ext uri="{FF2B5EF4-FFF2-40B4-BE49-F238E27FC236}">
                <a16:creationId xmlns:a16="http://schemas.microsoft.com/office/drawing/2014/main" id="{70F8C043-7273-B4F7-4E88-3FFE6F097245}"/>
              </a:ext>
            </a:extLst>
          </p:cNvPr>
          <p:cNvSpPr>
            <a:spLocks noGrp="1"/>
          </p:cNvSpPr>
          <p:nvPr>
            <p:ph idx="1"/>
          </p:nvPr>
        </p:nvSpPr>
        <p:spPr>
          <a:xfrm>
            <a:off x="1143000" y="1965960"/>
            <a:ext cx="9872871" cy="4038600"/>
          </a:xfrm>
        </p:spPr>
        <p:txBody>
          <a:bodyPr/>
          <a:lstStyle/>
          <a:p>
            <a:pPr marL="45720" indent="0">
              <a:buNone/>
            </a:pPr>
            <a:r>
              <a:rPr lang="fr-FR" sz="2400" b="1" u="sng" dirty="0"/>
              <a:t>Analyse </a:t>
            </a:r>
            <a:r>
              <a:rPr lang="fr-FR" sz="2400" b="1" u="sng" dirty="0" err="1"/>
              <a:t>bi-variée</a:t>
            </a:r>
            <a:r>
              <a:rPr lang="fr-FR" sz="2400" b="1" u="sng" dirty="0"/>
              <a:t> :</a:t>
            </a:r>
          </a:p>
          <a:p>
            <a:pPr marL="45720" indent="0">
              <a:buNone/>
            </a:pPr>
            <a:endParaRPr lang="fr-FR" sz="2400" b="1" u="sng" dirty="0"/>
          </a:p>
        </p:txBody>
      </p:sp>
      <p:pic>
        <p:nvPicPr>
          <p:cNvPr id="8" name="Image 7">
            <a:extLst>
              <a:ext uri="{FF2B5EF4-FFF2-40B4-BE49-F238E27FC236}">
                <a16:creationId xmlns:a16="http://schemas.microsoft.com/office/drawing/2014/main" id="{0029D1D6-5516-76A0-B898-5C62BD2C04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41" y="2377693"/>
            <a:ext cx="5186050" cy="3981945"/>
          </a:xfrm>
          <a:prstGeom prst="rect">
            <a:avLst/>
          </a:prstGeom>
        </p:spPr>
      </p:pic>
      <p:pic>
        <p:nvPicPr>
          <p:cNvPr id="10" name="Image 9">
            <a:extLst>
              <a:ext uri="{FF2B5EF4-FFF2-40B4-BE49-F238E27FC236}">
                <a16:creationId xmlns:a16="http://schemas.microsoft.com/office/drawing/2014/main" id="{7A3F79F5-E85A-1AF1-2F7A-D8E2A9FF9F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1354" y="2391721"/>
            <a:ext cx="5953905" cy="3981945"/>
          </a:xfrm>
          <a:prstGeom prst="rect">
            <a:avLst/>
          </a:prstGeom>
        </p:spPr>
      </p:pic>
    </p:spTree>
    <p:extLst>
      <p:ext uri="{BB962C8B-B14F-4D97-AF65-F5344CB8AC3E}">
        <p14:creationId xmlns:p14="http://schemas.microsoft.com/office/powerpoint/2010/main" val="4051919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059582-A1E0-00EA-2735-019260BE42AD}"/>
              </a:ext>
            </a:extLst>
          </p:cNvPr>
          <p:cNvSpPr>
            <a:spLocks noGrp="1"/>
          </p:cNvSpPr>
          <p:nvPr>
            <p:ph type="title"/>
          </p:nvPr>
        </p:nvSpPr>
        <p:spPr/>
        <p:txBody>
          <a:bodyPr>
            <a:normAutofit fontScale="90000"/>
          </a:bodyPr>
          <a:lstStyle/>
          <a:p>
            <a:br>
              <a:rPr lang="fr-FR" dirty="0"/>
            </a:br>
            <a:r>
              <a:rPr lang="fr-FR" dirty="0"/>
              <a:t>II –Analyse exploratoire</a:t>
            </a:r>
            <a:br>
              <a:rPr lang="fr-FR" dirty="0"/>
            </a:br>
            <a:endParaRPr lang="en-GB" dirty="0"/>
          </a:p>
        </p:txBody>
      </p:sp>
      <p:sp>
        <p:nvSpPr>
          <p:cNvPr id="7" name="Espace réservé du contenu 6">
            <a:extLst>
              <a:ext uri="{FF2B5EF4-FFF2-40B4-BE49-F238E27FC236}">
                <a16:creationId xmlns:a16="http://schemas.microsoft.com/office/drawing/2014/main" id="{70F8C043-7273-B4F7-4E88-3FFE6F097245}"/>
              </a:ext>
            </a:extLst>
          </p:cNvPr>
          <p:cNvSpPr>
            <a:spLocks noGrp="1"/>
          </p:cNvSpPr>
          <p:nvPr>
            <p:ph idx="1"/>
          </p:nvPr>
        </p:nvSpPr>
        <p:spPr>
          <a:xfrm>
            <a:off x="1143000" y="1965960"/>
            <a:ext cx="9872871" cy="4038600"/>
          </a:xfrm>
        </p:spPr>
        <p:txBody>
          <a:bodyPr/>
          <a:lstStyle/>
          <a:p>
            <a:pPr lvl="1"/>
            <a:r>
              <a:rPr lang="fr-FR" sz="2800" b="1" u="sng" dirty="0"/>
              <a:t>Analyse </a:t>
            </a:r>
            <a:r>
              <a:rPr lang="fr-FR" sz="2800" b="1" u="sng" dirty="0" err="1"/>
              <a:t>multi-variée</a:t>
            </a:r>
            <a:r>
              <a:rPr lang="fr-FR" sz="2800" b="1" u="sng" dirty="0"/>
              <a:t> : PCA</a:t>
            </a:r>
          </a:p>
          <a:p>
            <a:pPr lvl="1"/>
            <a:endParaRPr lang="fr-FR" sz="2800" b="1" u="sng" dirty="0"/>
          </a:p>
          <a:p>
            <a:pPr lvl="1"/>
            <a:r>
              <a:rPr lang="fr-FR" sz="2800" dirty="0"/>
              <a:t>Reduction dimensionnelle linéaire qui a pour objectif de transformer des variable corrélées en des variables décorrélées projetant les données dans le sens de la variance croissante.</a:t>
            </a:r>
          </a:p>
        </p:txBody>
      </p:sp>
    </p:spTree>
    <p:extLst>
      <p:ext uri="{BB962C8B-B14F-4D97-AF65-F5344CB8AC3E}">
        <p14:creationId xmlns:p14="http://schemas.microsoft.com/office/powerpoint/2010/main" val="23458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D57F01-0090-152E-B9BD-3805875469CA}"/>
              </a:ext>
            </a:extLst>
          </p:cNvPr>
          <p:cNvSpPr>
            <a:spLocks noGrp="1"/>
          </p:cNvSpPr>
          <p:nvPr>
            <p:ph type="title"/>
          </p:nvPr>
        </p:nvSpPr>
        <p:spPr/>
        <p:txBody>
          <a:bodyPr>
            <a:normAutofit fontScale="90000"/>
          </a:bodyPr>
          <a:lstStyle/>
          <a:p>
            <a:br>
              <a:rPr lang="fr-FR" dirty="0"/>
            </a:br>
            <a:r>
              <a:rPr lang="fr-FR" dirty="0"/>
              <a:t>Introduction</a:t>
            </a:r>
            <a:br>
              <a:rPr lang="fr-FR" dirty="0"/>
            </a:br>
            <a:endParaRPr lang="en-GB" dirty="0"/>
          </a:p>
        </p:txBody>
      </p:sp>
      <p:sp>
        <p:nvSpPr>
          <p:cNvPr id="3" name="Espace réservé du contenu 2">
            <a:extLst>
              <a:ext uri="{FF2B5EF4-FFF2-40B4-BE49-F238E27FC236}">
                <a16:creationId xmlns:a16="http://schemas.microsoft.com/office/drawing/2014/main" id="{B73B7E2F-55AC-FCFD-2567-F1A6B560408B}"/>
              </a:ext>
            </a:extLst>
          </p:cNvPr>
          <p:cNvSpPr>
            <a:spLocks noGrp="1"/>
          </p:cNvSpPr>
          <p:nvPr>
            <p:ph idx="1"/>
          </p:nvPr>
        </p:nvSpPr>
        <p:spPr/>
        <p:txBody>
          <a:bodyPr>
            <a:normAutofit fontScale="92500" lnSpcReduction="10000"/>
          </a:bodyPr>
          <a:lstStyle/>
          <a:p>
            <a:pPr marL="45720" indent="0">
              <a:buNone/>
            </a:pPr>
            <a:r>
              <a:rPr lang="fr-FR" dirty="0"/>
              <a:t>Problématique :</a:t>
            </a:r>
          </a:p>
          <a:p>
            <a:pPr marL="45720" indent="0">
              <a:buNone/>
            </a:pPr>
            <a:r>
              <a:rPr lang="fr-FR" dirty="0"/>
              <a:t>L'agence "</a:t>
            </a:r>
            <a:r>
              <a:rPr lang="fr-FR" dirty="0">
                <a:hlinkClick r:id="rId2">
                  <a:extLst>
                    <a:ext uri="{A12FA001-AC4F-418D-AE19-62706E023703}">
                      <ahyp:hlinkClr xmlns:ahyp="http://schemas.microsoft.com/office/drawing/2018/hyperlinkcolor" val="tx"/>
                    </a:ext>
                  </a:extLst>
                </a:hlinkClick>
              </a:rPr>
              <a:t>Santé publique France</a:t>
            </a:r>
            <a:r>
              <a:rPr lang="fr-FR" dirty="0"/>
              <a:t>" a lancé</a:t>
            </a:r>
            <a:r>
              <a:rPr lang="fr-FR" b="1" dirty="0"/>
              <a:t> un appel à projets pour trouver des idées innovantes d’applications en lien avec l'alimentation.</a:t>
            </a:r>
            <a:r>
              <a:rPr lang="fr-FR" dirty="0"/>
              <a:t> Je souhaite y participer et proposer une idée d’application.</a:t>
            </a:r>
          </a:p>
          <a:p>
            <a:pPr marL="45720" indent="0">
              <a:buNone/>
            </a:pPr>
            <a:r>
              <a:rPr lang="fr-FR" dirty="0"/>
              <a:t>Objectifs : </a:t>
            </a:r>
          </a:p>
          <a:p>
            <a:r>
              <a:rPr lang="fr-FR" b="1" dirty="0"/>
              <a:t>Traiter le jeu de données</a:t>
            </a:r>
            <a:r>
              <a:rPr lang="fr-FR" dirty="0"/>
              <a:t>, en :</a:t>
            </a:r>
          </a:p>
          <a:p>
            <a:pPr lvl="1">
              <a:buFont typeface="Arial" panose="020B0604020202020204" pitchFamily="34" charset="0"/>
              <a:buChar char="•"/>
            </a:pPr>
            <a:r>
              <a:rPr lang="fr-FR" b="1" dirty="0"/>
              <a:t>Réfléchissant à une idée</a:t>
            </a:r>
            <a:r>
              <a:rPr lang="fr-FR" dirty="0"/>
              <a:t> </a:t>
            </a:r>
            <a:r>
              <a:rPr lang="fr-FR" b="1" dirty="0"/>
              <a:t>d’application</a:t>
            </a:r>
            <a:r>
              <a:rPr lang="fr-FR" dirty="0"/>
              <a:t>.</a:t>
            </a:r>
          </a:p>
          <a:p>
            <a:pPr lvl="1">
              <a:buFont typeface="Arial" panose="020B0604020202020204" pitchFamily="34" charset="0"/>
              <a:buChar char="•"/>
            </a:pPr>
            <a:r>
              <a:rPr lang="fr-FR" b="1" dirty="0"/>
              <a:t>Repérant des variables pertinentes</a:t>
            </a:r>
            <a:r>
              <a:rPr lang="fr-FR" dirty="0"/>
              <a:t> pour les traitements à venir, et nécessaires pour votre idée d’application.</a:t>
            </a:r>
          </a:p>
          <a:p>
            <a:pPr>
              <a:buFont typeface="Arial" panose="020B0604020202020204" pitchFamily="34" charset="0"/>
              <a:buChar char="•"/>
            </a:pPr>
            <a:r>
              <a:rPr lang="fr-FR" b="1" dirty="0"/>
              <a:t>Nettoyant les données</a:t>
            </a:r>
            <a:r>
              <a:rPr lang="fr-FR" dirty="0"/>
              <a:t> </a:t>
            </a:r>
          </a:p>
          <a:p>
            <a:pPr>
              <a:buFont typeface="Arial" panose="020B0604020202020204" pitchFamily="34" charset="0"/>
              <a:buChar char="•"/>
            </a:pPr>
            <a:r>
              <a:rPr lang="fr-FR" b="1" dirty="0"/>
              <a:t>Produire des visualisations</a:t>
            </a:r>
            <a:r>
              <a:rPr lang="fr-FR" dirty="0"/>
              <a:t> afin de mieux comprendre les données. </a:t>
            </a:r>
          </a:p>
          <a:p>
            <a:pPr>
              <a:buFont typeface="Arial" panose="020B0604020202020204" pitchFamily="34" charset="0"/>
              <a:buChar char="•"/>
            </a:pPr>
            <a:endParaRPr lang="fr-FR" dirty="0"/>
          </a:p>
          <a:p>
            <a:pPr marL="45720" indent="0">
              <a:buNone/>
            </a:pPr>
            <a:endParaRPr lang="fr-FR" dirty="0"/>
          </a:p>
          <a:p>
            <a:endParaRPr lang="en-GB" dirty="0"/>
          </a:p>
        </p:txBody>
      </p:sp>
    </p:spTree>
    <p:extLst>
      <p:ext uri="{BB962C8B-B14F-4D97-AF65-F5344CB8AC3E}">
        <p14:creationId xmlns:p14="http://schemas.microsoft.com/office/powerpoint/2010/main" val="939683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059582-A1E0-00EA-2735-019260BE42AD}"/>
              </a:ext>
            </a:extLst>
          </p:cNvPr>
          <p:cNvSpPr>
            <a:spLocks noGrp="1"/>
          </p:cNvSpPr>
          <p:nvPr>
            <p:ph type="title"/>
          </p:nvPr>
        </p:nvSpPr>
        <p:spPr/>
        <p:txBody>
          <a:bodyPr>
            <a:normAutofit fontScale="90000"/>
          </a:bodyPr>
          <a:lstStyle/>
          <a:p>
            <a:br>
              <a:rPr lang="fr-FR" dirty="0"/>
            </a:br>
            <a:r>
              <a:rPr lang="fr-FR" dirty="0"/>
              <a:t>II –Analyse exploratoire</a:t>
            </a:r>
            <a:br>
              <a:rPr lang="fr-FR" dirty="0"/>
            </a:br>
            <a:endParaRPr lang="en-GB" dirty="0"/>
          </a:p>
        </p:txBody>
      </p:sp>
      <p:sp>
        <p:nvSpPr>
          <p:cNvPr id="7" name="Espace réservé du contenu 6">
            <a:extLst>
              <a:ext uri="{FF2B5EF4-FFF2-40B4-BE49-F238E27FC236}">
                <a16:creationId xmlns:a16="http://schemas.microsoft.com/office/drawing/2014/main" id="{70F8C043-7273-B4F7-4E88-3FFE6F097245}"/>
              </a:ext>
            </a:extLst>
          </p:cNvPr>
          <p:cNvSpPr>
            <a:spLocks noGrp="1"/>
          </p:cNvSpPr>
          <p:nvPr>
            <p:ph idx="1"/>
          </p:nvPr>
        </p:nvSpPr>
        <p:spPr>
          <a:xfrm>
            <a:off x="1143000" y="1965960"/>
            <a:ext cx="9872871" cy="4038600"/>
          </a:xfrm>
        </p:spPr>
        <p:txBody>
          <a:bodyPr/>
          <a:lstStyle/>
          <a:p>
            <a:pPr lvl="1"/>
            <a:r>
              <a:rPr lang="fr-FR" sz="2800" b="1" u="sng" dirty="0"/>
              <a:t>Analyse </a:t>
            </a:r>
            <a:r>
              <a:rPr lang="fr-FR" sz="2800" b="1" u="sng" dirty="0" err="1"/>
              <a:t>multi-variée</a:t>
            </a:r>
            <a:r>
              <a:rPr lang="fr-FR" sz="2800" b="1" u="sng" dirty="0"/>
              <a:t> : PCA</a:t>
            </a:r>
          </a:p>
          <a:p>
            <a:pPr lvl="1"/>
            <a:endParaRPr lang="fr-FR" sz="2800" b="1" u="sng" dirty="0"/>
          </a:p>
          <a:p>
            <a:pPr marL="45720" indent="0">
              <a:buNone/>
            </a:pPr>
            <a:endParaRPr lang="fr-FR" sz="2400" b="1" u="sng" dirty="0"/>
          </a:p>
        </p:txBody>
      </p:sp>
      <p:pic>
        <p:nvPicPr>
          <p:cNvPr id="4" name="Image 3">
            <a:extLst>
              <a:ext uri="{FF2B5EF4-FFF2-40B4-BE49-F238E27FC236}">
                <a16:creationId xmlns:a16="http://schemas.microsoft.com/office/drawing/2014/main" id="{2DE0FE19-304D-F4EF-B73B-93F7D9835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441" y="2536984"/>
            <a:ext cx="6816718" cy="3562560"/>
          </a:xfrm>
          <a:prstGeom prst="rect">
            <a:avLst/>
          </a:prstGeom>
        </p:spPr>
      </p:pic>
    </p:spTree>
    <p:extLst>
      <p:ext uri="{BB962C8B-B14F-4D97-AF65-F5344CB8AC3E}">
        <p14:creationId xmlns:p14="http://schemas.microsoft.com/office/powerpoint/2010/main" val="182481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059582-A1E0-00EA-2735-019260BE42AD}"/>
              </a:ext>
            </a:extLst>
          </p:cNvPr>
          <p:cNvSpPr>
            <a:spLocks noGrp="1"/>
          </p:cNvSpPr>
          <p:nvPr>
            <p:ph type="title"/>
          </p:nvPr>
        </p:nvSpPr>
        <p:spPr/>
        <p:txBody>
          <a:bodyPr>
            <a:normAutofit fontScale="90000"/>
          </a:bodyPr>
          <a:lstStyle/>
          <a:p>
            <a:br>
              <a:rPr lang="fr-FR" dirty="0"/>
            </a:br>
            <a:r>
              <a:rPr lang="fr-FR" dirty="0"/>
              <a:t>II –Analyse exploratoire</a:t>
            </a:r>
            <a:br>
              <a:rPr lang="fr-FR" dirty="0"/>
            </a:br>
            <a:endParaRPr lang="en-GB" dirty="0"/>
          </a:p>
        </p:txBody>
      </p:sp>
      <p:sp>
        <p:nvSpPr>
          <p:cNvPr id="7" name="Espace réservé du contenu 6">
            <a:extLst>
              <a:ext uri="{FF2B5EF4-FFF2-40B4-BE49-F238E27FC236}">
                <a16:creationId xmlns:a16="http://schemas.microsoft.com/office/drawing/2014/main" id="{70F8C043-7273-B4F7-4E88-3FFE6F097245}"/>
              </a:ext>
            </a:extLst>
          </p:cNvPr>
          <p:cNvSpPr>
            <a:spLocks noGrp="1"/>
          </p:cNvSpPr>
          <p:nvPr>
            <p:ph idx="1"/>
          </p:nvPr>
        </p:nvSpPr>
        <p:spPr>
          <a:xfrm>
            <a:off x="1143000" y="1965960"/>
            <a:ext cx="9872871" cy="4038600"/>
          </a:xfrm>
        </p:spPr>
        <p:txBody>
          <a:bodyPr/>
          <a:lstStyle/>
          <a:p>
            <a:pPr lvl="1"/>
            <a:r>
              <a:rPr lang="fr-FR" sz="2800" b="1" u="sng" dirty="0"/>
              <a:t>Analyse </a:t>
            </a:r>
            <a:r>
              <a:rPr lang="fr-FR" sz="2800" b="1" u="sng" dirty="0" err="1"/>
              <a:t>multi-variée</a:t>
            </a:r>
            <a:r>
              <a:rPr lang="fr-FR" sz="2800" b="1" u="sng" dirty="0"/>
              <a:t> : PCA</a:t>
            </a:r>
          </a:p>
          <a:p>
            <a:pPr marL="45720" indent="0">
              <a:buNone/>
            </a:pPr>
            <a:endParaRPr lang="fr-FR" sz="2400" b="1" u="sng" dirty="0"/>
          </a:p>
        </p:txBody>
      </p:sp>
      <p:pic>
        <p:nvPicPr>
          <p:cNvPr id="5" name="Image 4" descr="Une image contenant texte, moniteur&#10;&#10;Description générée automatiquement">
            <a:extLst>
              <a:ext uri="{FF2B5EF4-FFF2-40B4-BE49-F238E27FC236}">
                <a16:creationId xmlns:a16="http://schemas.microsoft.com/office/drawing/2014/main" id="{CE69FE69-B25C-6F23-9EFF-2A7E3310C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783" y="2496123"/>
            <a:ext cx="4237310" cy="3752277"/>
          </a:xfrm>
          <a:prstGeom prst="rect">
            <a:avLst/>
          </a:prstGeom>
        </p:spPr>
      </p:pic>
      <p:pic>
        <p:nvPicPr>
          <p:cNvPr id="8" name="Image 7">
            <a:extLst>
              <a:ext uri="{FF2B5EF4-FFF2-40B4-BE49-F238E27FC236}">
                <a16:creationId xmlns:a16="http://schemas.microsoft.com/office/drawing/2014/main" id="{9A8842C2-CF1D-D4A5-C76D-9EBC96D0A5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496123"/>
            <a:ext cx="4606755" cy="3752277"/>
          </a:xfrm>
          <a:prstGeom prst="rect">
            <a:avLst/>
          </a:prstGeom>
        </p:spPr>
      </p:pic>
    </p:spTree>
    <p:extLst>
      <p:ext uri="{BB962C8B-B14F-4D97-AF65-F5344CB8AC3E}">
        <p14:creationId xmlns:p14="http://schemas.microsoft.com/office/powerpoint/2010/main" val="1247290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059582-A1E0-00EA-2735-019260BE42AD}"/>
              </a:ext>
            </a:extLst>
          </p:cNvPr>
          <p:cNvSpPr>
            <a:spLocks noGrp="1"/>
          </p:cNvSpPr>
          <p:nvPr>
            <p:ph type="title"/>
          </p:nvPr>
        </p:nvSpPr>
        <p:spPr/>
        <p:txBody>
          <a:bodyPr>
            <a:normAutofit fontScale="90000"/>
          </a:bodyPr>
          <a:lstStyle/>
          <a:p>
            <a:br>
              <a:rPr lang="fr-FR" dirty="0"/>
            </a:br>
            <a:r>
              <a:rPr lang="fr-FR" dirty="0"/>
              <a:t>II –Analyse exploratoire</a:t>
            </a:r>
            <a:br>
              <a:rPr lang="fr-FR" dirty="0"/>
            </a:br>
            <a:endParaRPr lang="en-GB" dirty="0"/>
          </a:p>
        </p:txBody>
      </p:sp>
      <p:sp>
        <p:nvSpPr>
          <p:cNvPr id="7" name="Espace réservé du contenu 6">
            <a:extLst>
              <a:ext uri="{FF2B5EF4-FFF2-40B4-BE49-F238E27FC236}">
                <a16:creationId xmlns:a16="http://schemas.microsoft.com/office/drawing/2014/main" id="{70F8C043-7273-B4F7-4E88-3FFE6F097245}"/>
              </a:ext>
            </a:extLst>
          </p:cNvPr>
          <p:cNvSpPr>
            <a:spLocks noGrp="1"/>
          </p:cNvSpPr>
          <p:nvPr>
            <p:ph idx="1"/>
          </p:nvPr>
        </p:nvSpPr>
        <p:spPr>
          <a:xfrm>
            <a:off x="1143000" y="1965960"/>
            <a:ext cx="9872871" cy="4038600"/>
          </a:xfrm>
        </p:spPr>
        <p:txBody>
          <a:bodyPr/>
          <a:lstStyle/>
          <a:p>
            <a:pPr lvl="1"/>
            <a:r>
              <a:rPr lang="fr-FR" sz="2800" b="1" u="sng" dirty="0"/>
              <a:t>Analyse </a:t>
            </a:r>
            <a:r>
              <a:rPr lang="fr-FR" sz="2800" b="1" u="sng" dirty="0" err="1"/>
              <a:t>multi-variée</a:t>
            </a:r>
            <a:r>
              <a:rPr lang="fr-FR" sz="2800" b="1" u="sng" dirty="0"/>
              <a:t> : PCA</a:t>
            </a:r>
          </a:p>
          <a:p>
            <a:pPr marL="45720" indent="0">
              <a:buNone/>
            </a:pPr>
            <a:endParaRPr lang="fr-FR" sz="2400" b="1" u="sng" dirty="0"/>
          </a:p>
        </p:txBody>
      </p:sp>
      <p:pic>
        <p:nvPicPr>
          <p:cNvPr id="5" name="Image 4" descr="Une image contenant texte, moniteur&#10;&#10;Description générée automatiquement">
            <a:extLst>
              <a:ext uri="{FF2B5EF4-FFF2-40B4-BE49-F238E27FC236}">
                <a16:creationId xmlns:a16="http://schemas.microsoft.com/office/drawing/2014/main" id="{D7EEDF48-119C-A48A-A44F-A3E91BC5A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645" y="2551376"/>
            <a:ext cx="4026107" cy="3530781"/>
          </a:xfrm>
          <a:prstGeom prst="rect">
            <a:avLst/>
          </a:prstGeom>
        </p:spPr>
      </p:pic>
      <p:pic>
        <p:nvPicPr>
          <p:cNvPr id="8" name="Image 7" descr="Une image contenant texte, équipement électronique, afficher&#10;&#10;Description générée automatiquement">
            <a:extLst>
              <a:ext uri="{FF2B5EF4-FFF2-40B4-BE49-F238E27FC236}">
                <a16:creationId xmlns:a16="http://schemas.microsoft.com/office/drawing/2014/main" id="{D1E55C2A-99A9-FB94-E333-8A2DC3003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9434" y="2551375"/>
            <a:ext cx="4329411" cy="3530781"/>
          </a:xfrm>
          <a:prstGeom prst="rect">
            <a:avLst/>
          </a:prstGeom>
        </p:spPr>
      </p:pic>
    </p:spTree>
    <p:extLst>
      <p:ext uri="{BB962C8B-B14F-4D97-AF65-F5344CB8AC3E}">
        <p14:creationId xmlns:p14="http://schemas.microsoft.com/office/powerpoint/2010/main" val="1723312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059582-A1E0-00EA-2735-019260BE42AD}"/>
              </a:ext>
            </a:extLst>
          </p:cNvPr>
          <p:cNvSpPr>
            <a:spLocks noGrp="1"/>
          </p:cNvSpPr>
          <p:nvPr>
            <p:ph type="title"/>
          </p:nvPr>
        </p:nvSpPr>
        <p:spPr/>
        <p:txBody>
          <a:bodyPr>
            <a:normAutofit fontScale="90000"/>
          </a:bodyPr>
          <a:lstStyle/>
          <a:p>
            <a:br>
              <a:rPr lang="fr-FR" dirty="0"/>
            </a:br>
            <a:r>
              <a:rPr lang="fr-FR" dirty="0"/>
              <a:t>II –Analyse exploratoire</a:t>
            </a:r>
            <a:br>
              <a:rPr lang="fr-FR" dirty="0"/>
            </a:br>
            <a:endParaRPr lang="en-GB" dirty="0"/>
          </a:p>
        </p:txBody>
      </p:sp>
      <p:sp>
        <p:nvSpPr>
          <p:cNvPr id="7" name="Espace réservé du contenu 6">
            <a:extLst>
              <a:ext uri="{FF2B5EF4-FFF2-40B4-BE49-F238E27FC236}">
                <a16:creationId xmlns:a16="http://schemas.microsoft.com/office/drawing/2014/main" id="{70F8C043-7273-B4F7-4E88-3FFE6F097245}"/>
              </a:ext>
            </a:extLst>
          </p:cNvPr>
          <p:cNvSpPr>
            <a:spLocks noGrp="1"/>
          </p:cNvSpPr>
          <p:nvPr>
            <p:ph idx="1"/>
          </p:nvPr>
        </p:nvSpPr>
        <p:spPr>
          <a:xfrm>
            <a:off x="1143000" y="1965960"/>
            <a:ext cx="9872871" cy="4038600"/>
          </a:xfrm>
        </p:spPr>
        <p:txBody>
          <a:bodyPr/>
          <a:lstStyle/>
          <a:p>
            <a:pPr lvl="1"/>
            <a:r>
              <a:rPr lang="fr-FR" sz="2800" b="1" u="sng" dirty="0"/>
              <a:t>Analyse </a:t>
            </a:r>
            <a:r>
              <a:rPr lang="fr-FR" sz="2800" b="1" u="sng" dirty="0" err="1"/>
              <a:t>multi-variée</a:t>
            </a:r>
            <a:r>
              <a:rPr lang="fr-FR" sz="2800" b="1" u="sng" dirty="0"/>
              <a:t> : PCA</a:t>
            </a:r>
          </a:p>
          <a:p>
            <a:pPr marL="45720" indent="0">
              <a:buNone/>
            </a:pPr>
            <a:endParaRPr lang="fr-FR" sz="2400" b="1" u="sng" dirty="0"/>
          </a:p>
        </p:txBody>
      </p:sp>
      <p:pic>
        <p:nvPicPr>
          <p:cNvPr id="5" name="Image 4" descr="Une image contenant texte, moniteur&#10;&#10;Description générée automatiquement">
            <a:extLst>
              <a:ext uri="{FF2B5EF4-FFF2-40B4-BE49-F238E27FC236}">
                <a16:creationId xmlns:a16="http://schemas.microsoft.com/office/drawing/2014/main" id="{53FBEC5B-D35A-B02B-CEF6-0885A03E9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20" y="2541851"/>
            <a:ext cx="3988005" cy="3549832"/>
          </a:xfrm>
          <a:prstGeom prst="rect">
            <a:avLst/>
          </a:prstGeom>
        </p:spPr>
      </p:pic>
      <p:pic>
        <p:nvPicPr>
          <p:cNvPr id="8" name="Image 7">
            <a:extLst>
              <a:ext uri="{FF2B5EF4-FFF2-40B4-BE49-F238E27FC236}">
                <a16:creationId xmlns:a16="http://schemas.microsoft.com/office/drawing/2014/main" id="{8ADB8800-D255-2EF4-BF8D-2E09B21B9B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854" y="2541850"/>
            <a:ext cx="4353434" cy="3549831"/>
          </a:xfrm>
          <a:prstGeom prst="rect">
            <a:avLst/>
          </a:prstGeom>
        </p:spPr>
      </p:pic>
    </p:spTree>
    <p:extLst>
      <p:ext uri="{BB962C8B-B14F-4D97-AF65-F5344CB8AC3E}">
        <p14:creationId xmlns:p14="http://schemas.microsoft.com/office/powerpoint/2010/main" val="4106516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059582-A1E0-00EA-2735-019260BE42AD}"/>
              </a:ext>
            </a:extLst>
          </p:cNvPr>
          <p:cNvSpPr>
            <a:spLocks noGrp="1"/>
          </p:cNvSpPr>
          <p:nvPr>
            <p:ph type="title"/>
          </p:nvPr>
        </p:nvSpPr>
        <p:spPr/>
        <p:txBody>
          <a:bodyPr>
            <a:normAutofit fontScale="90000"/>
          </a:bodyPr>
          <a:lstStyle/>
          <a:p>
            <a:br>
              <a:rPr lang="fr-FR" dirty="0"/>
            </a:br>
            <a:r>
              <a:rPr lang="fr-FR" dirty="0"/>
              <a:t>II –Analyse exploratoire</a:t>
            </a:r>
            <a:br>
              <a:rPr lang="fr-FR" dirty="0"/>
            </a:br>
            <a:endParaRPr lang="en-GB" dirty="0"/>
          </a:p>
        </p:txBody>
      </p:sp>
      <p:sp>
        <p:nvSpPr>
          <p:cNvPr id="7" name="Espace réservé du contenu 6">
            <a:extLst>
              <a:ext uri="{FF2B5EF4-FFF2-40B4-BE49-F238E27FC236}">
                <a16:creationId xmlns:a16="http://schemas.microsoft.com/office/drawing/2014/main" id="{70F8C043-7273-B4F7-4E88-3FFE6F097245}"/>
              </a:ext>
            </a:extLst>
          </p:cNvPr>
          <p:cNvSpPr>
            <a:spLocks noGrp="1"/>
          </p:cNvSpPr>
          <p:nvPr>
            <p:ph idx="1"/>
          </p:nvPr>
        </p:nvSpPr>
        <p:spPr>
          <a:xfrm>
            <a:off x="1143000" y="1965960"/>
            <a:ext cx="9872871" cy="4038600"/>
          </a:xfrm>
        </p:spPr>
        <p:txBody>
          <a:bodyPr/>
          <a:lstStyle/>
          <a:p>
            <a:pPr lvl="1"/>
            <a:r>
              <a:rPr lang="fr-FR" sz="2800" b="1" u="sng" dirty="0"/>
              <a:t>Analyse </a:t>
            </a:r>
            <a:r>
              <a:rPr lang="fr-FR" sz="2800" b="1" u="sng" dirty="0" err="1"/>
              <a:t>multi-variée</a:t>
            </a:r>
            <a:r>
              <a:rPr lang="fr-FR" sz="2800" b="1" u="sng" dirty="0"/>
              <a:t> : PCA</a:t>
            </a:r>
          </a:p>
          <a:p>
            <a:pPr marL="45720" indent="0">
              <a:buNone/>
            </a:pPr>
            <a:endParaRPr lang="fr-FR" sz="2400" b="1" u="sng" dirty="0"/>
          </a:p>
        </p:txBody>
      </p:sp>
      <p:pic>
        <p:nvPicPr>
          <p:cNvPr id="5" name="Image 4" descr="Une image contenant texte, moniteur, écran&#10;&#10;Description générée automatiquement">
            <a:extLst>
              <a:ext uri="{FF2B5EF4-FFF2-40B4-BE49-F238E27FC236}">
                <a16:creationId xmlns:a16="http://schemas.microsoft.com/office/drawing/2014/main" id="{578EAE3E-ACE0-777E-34B4-BA8EE75DB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533" y="2550728"/>
            <a:ext cx="4019757" cy="3549832"/>
          </a:xfrm>
          <a:prstGeom prst="rect">
            <a:avLst/>
          </a:prstGeom>
        </p:spPr>
      </p:pic>
      <p:pic>
        <p:nvPicPr>
          <p:cNvPr id="8" name="Image 7" descr="Une image contenant texte, équipement électronique, afficher, ordinateur&#10;&#10;Description générée automatiquement">
            <a:extLst>
              <a:ext uri="{FF2B5EF4-FFF2-40B4-BE49-F238E27FC236}">
                <a16:creationId xmlns:a16="http://schemas.microsoft.com/office/drawing/2014/main" id="{73B4F3DF-5D3F-C0AD-F0D2-814D4750F7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7413" y="2550728"/>
            <a:ext cx="4301975" cy="3549832"/>
          </a:xfrm>
          <a:prstGeom prst="rect">
            <a:avLst/>
          </a:prstGeom>
        </p:spPr>
      </p:pic>
    </p:spTree>
    <p:extLst>
      <p:ext uri="{BB962C8B-B14F-4D97-AF65-F5344CB8AC3E}">
        <p14:creationId xmlns:p14="http://schemas.microsoft.com/office/powerpoint/2010/main" val="2327273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059582-A1E0-00EA-2735-019260BE42AD}"/>
              </a:ext>
            </a:extLst>
          </p:cNvPr>
          <p:cNvSpPr>
            <a:spLocks noGrp="1"/>
          </p:cNvSpPr>
          <p:nvPr>
            <p:ph type="title"/>
          </p:nvPr>
        </p:nvSpPr>
        <p:spPr/>
        <p:txBody>
          <a:bodyPr>
            <a:normAutofit fontScale="90000"/>
          </a:bodyPr>
          <a:lstStyle/>
          <a:p>
            <a:br>
              <a:rPr lang="fr-FR" dirty="0"/>
            </a:br>
            <a:r>
              <a:rPr lang="fr-FR" dirty="0"/>
              <a:t>II –Analyse exploratoire</a:t>
            </a:r>
            <a:br>
              <a:rPr lang="fr-FR" dirty="0"/>
            </a:br>
            <a:endParaRPr lang="en-GB" dirty="0"/>
          </a:p>
        </p:txBody>
      </p:sp>
      <p:sp>
        <p:nvSpPr>
          <p:cNvPr id="7" name="Espace réservé du contenu 6">
            <a:extLst>
              <a:ext uri="{FF2B5EF4-FFF2-40B4-BE49-F238E27FC236}">
                <a16:creationId xmlns:a16="http://schemas.microsoft.com/office/drawing/2014/main" id="{70F8C043-7273-B4F7-4E88-3FFE6F097245}"/>
              </a:ext>
            </a:extLst>
          </p:cNvPr>
          <p:cNvSpPr>
            <a:spLocks noGrp="1"/>
          </p:cNvSpPr>
          <p:nvPr>
            <p:ph idx="1"/>
          </p:nvPr>
        </p:nvSpPr>
        <p:spPr>
          <a:xfrm>
            <a:off x="1143000" y="1965960"/>
            <a:ext cx="9872871" cy="4038600"/>
          </a:xfrm>
        </p:spPr>
        <p:txBody>
          <a:bodyPr>
            <a:normAutofit/>
          </a:bodyPr>
          <a:lstStyle/>
          <a:p>
            <a:pPr lvl="1"/>
            <a:r>
              <a:rPr lang="fr-FR" sz="2800" b="1" u="sng" dirty="0"/>
              <a:t>Analyse </a:t>
            </a:r>
            <a:r>
              <a:rPr lang="fr-FR" sz="2800" b="1" u="sng" dirty="0" err="1"/>
              <a:t>multi-variée</a:t>
            </a:r>
            <a:r>
              <a:rPr lang="fr-FR" sz="2800" b="1" u="sng" dirty="0"/>
              <a:t> : ANOVA</a:t>
            </a:r>
          </a:p>
          <a:p>
            <a:pPr lvl="2"/>
            <a:endParaRPr lang="fr-FR" sz="2600" b="1" u="sng" dirty="0"/>
          </a:p>
          <a:p>
            <a:pPr lvl="2"/>
            <a:r>
              <a:rPr lang="fr-FR" sz="2600" dirty="0"/>
              <a:t>Une méthode statistique qui permet de comparer les moyens de deux ou plusieurs groupes. Par exemple, en étudiant la corrélation entre une variable catégorielle et une variable quantitative.</a:t>
            </a:r>
          </a:p>
          <a:p>
            <a:pPr lvl="2"/>
            <a:r>
              <a:rPr lang="fr-FR" sz="2600" dirty="0"/>
              <a:t>Hypothèse sous adjacente:</a:t>
            </a:r>
          </a:p>
          <a:p>
            <a:pPr lvl="3"/>
            <a:r>
              <a:rPr lang="fr-FR" sz="2400" dirty="0"/>
              <a:t>H0 : Hypothèse de indépendance selon un certain seuil, les échantillons de la population étudié ne sont pas les mêmes.</a:t>
            </a:r>
          </a:p>
          <a:p>
            <a:pPr lvl="3"/>
            <a:r>
              <a:rPr lang="fr-FR" sz="2400" dirty="0"/>
              <a:t>H1 : Hypothèse de dépendance selon un certain seuil, les échantillons de la population étudié sont les mêmes.</a:t>
            </a:r>
          </a:p>
          <a:p>
            <a:pPr lvl="3"/>
            <a:endParaRPr lang="fr-FR" sz="2600" dirty="0"/>
          </a:p>
          <a:p>
            <a:pPr lvl="2"/>
            <a:endParaRPr lang="fr-FR" sz="2400" dirty="0"/>
          </a:p>
        </p:txBody>
      </p:sp>
    </p:spTree>
    <p:extLst>
      <p:ext uri="{BB962C8B-B14F-4D97-AF65-F5344CB8AC3E}">
        <p14:creationId xmlns:p14="http://schemas.microsoft.com/office/powerpoint/2010/main" val="2482478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059582-A1E0-00EA-2735-019260BE42AD}"/>
              </a:ext>
            </a:extLst>
          </p:cNvPr>
          <p:cNvSpPr>
            <a:spLocks noGrp="1"/>
          </p:cNvSpPr>
          <p:nvPr>
            <p:ph type="title"/>
          </p:nvPr>
        </p:nvSpPr>
        <p:spPr/>
        <p:txBody>
          <a:bodyPr>
            <a:normAutofit fontScale="90000"/>
          </a:bodyPr>
          <a:lstStyle/>
          <a:p>
            <a:br>
              <a:rPr lang="fr-FR" dirty="0"/>
            </a:br>
            <a:r>
              <a:rPr lang="fr-FR" dirty="0"/>
              <a:t>II –Analyse exploratoire</a:t>
            </a:r>
            <a:br>
              <a:rPr lang="fr-FR" dirty="0"/>
            </a:br>
            <a:endParaRPr lang="en-GB" dirty="0"/>
          </a:p>
        </p:txBody>
      </p:sp>
      <p:sp>
        <p:nvSpPr>
          <p:cNvPr id="7" name="Espace réservé du contenu 6">
            <a:extLst>
              <a:ext uri="{FF2B5EF4-FFF2-40B4-BE49-F238E27FC236}">
                <a16:creationId xmlns:a16="http://schemas.microsoft.com/office/drawing/2014/main" id="{70F8C043-7273-B4F7-4E88-3FFE6F097245}"/>
              </a:ext>
            </a:extLst>
          </p:cNvPr>
          <p:cNvSpPr>
            <a:spLocks noGrp="1"/>
          </p:cNvSpPr>
          <p:nvPr>
            <p:ph idx="1"/>
          </p:nvPr>
        </p:nvSpPr>
        <p:spPr>
          <a:xfrm>
            <a:off x="1143000" y="1965960"/>
            <a:ext cx="9872871" cy="4038600"/>
          </a:xfrm>
        </p:spPr>
        <p:txBody>
          <a:bodyPr/>
          <a:lstStyle/>
          <a:p>
            <a:pPr lvl="1"/>
            <a:r>
              <a:rPr lang="fr-FR" sz="2800" b="1" u="sng" dirty="0"/>
              <a:t>Analyse </a:t>
            </a:r>
            <a:r>
              <a:rPr lang="fr-FR" sz="2800" b="1" u="sng" dirty="0" err="1"/>
              <a:t>multi-variée</a:t>
            </a:r>
            <a:r>
              <a:rPr lang="fr-FR" sz="2800" b="1" u="sng" dirty="0"/>
              <a:t> : ANOVA</a:t>
            </a:r>
          </a:p>
          <a:p>
            <a:pPr marL="45720" indent="0">
              <a:buNone/>
            </a:pPr>
            <a:endParaRPr lang="fr-FR" sz="2400" b="1" u="sng" dirty="0"/>
          </a:p>
        </p:txBody>
      </p:sp>
      <p:pic>
        <p:nvPicPr>
          <p:cNvPr id="5" name="Image 4" descr="Une image contenant texte&#10;&#10;Description générée automatiquement">
            <a:extLst>
              <a:ext uri="{FF2B5EF4-FFF2-40B4-BE49-F238E27FC236}">
                <a16:creationId xmlns:a16="http://schemas.microsoft.com/office/drawing/2014/main" id="{FAE3F5B5-45F2-06E6-D1FF-27C401F178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658" y="3020009"/>
            <a:ext cx="5397777" cy="1930499"/>
          </a:xfrm>
          <a:prstGeom prst="rect">
            <a:avLst/>
          </a:prstGeom>
        </p:spPr>
      </p:pic>
      <p:pic>
        <p:nvPicPr>
          <p:cNvPr id="8" name="Image 7" descr="Une image contenant texte&#10;&#10;Description générée automatiquement">
            <a:extLst>
              <a:ext uri="{FF2B5EF4-FFF2-40B4-BE49-F238E27FC236}">
                <a16:creationId xmlns:a16="http://schemas.microsoft.com/office/drawing/2014/main" id="{62F1F0F4-68E2-9276-86BA-5C2E22A1E7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050" y="3013992"/>
            <a:ext cx="5200917" cy="1930499"/>
          </a:xfrm>
          <a:prstGeom prst="rect">
            <a:avLst/>
          </a:prstGeom>
        </p:spPr>
      </p:pic>
    </p:spTree>
    <p:extLst>
      <p:ext uri="{BB962C8B-B14F-4D97-AF65-F5344CB8AC3E}">
        <p14:creationId xmlns:p14="http://schemas.microsoft.com/office/powerpoint/2010/main" val="2757410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B6812F-5240-0FA1-6B08-042A5CFAFA01}"/>
              </a:ext>
            </a:extLst>
          </p:cNvPr>
          <p:cNvSpPr>
            <a:spLocks noGrp="1"/>
          </p:cNvSpPr>
          <p:nvPr>
            <p:ph type="title"/>
          </p:nvPr>
        </p:nvSpPr>
        <p:spPr>
          <a:xfrm>
            <a:off x="1036675" y="1254642"/>
            <a:ext cx="10212572" cy="2720872"/>
          </a:xfrm>
        </p:spPr>
        <p:txBody>
          <a:bodyPr>
            <a:normAutofit fontScale="90000"/>
          </a:bodyPr>
          <a:lstStyle/>
          <a:p>
            <a:pPr marL="571500" indent="-571500">
              <a:buFont typeface="Arial" panose="020B0604020202020204" pitchFamily="34" charset="0"/>
              <a:buChar char="•"/>
            </a:pPr>
            <a:br>
              <a:rPr lang="fr-FR" u="sng" dirty="0"/>
            </a:br>
            <a:br>
              <a:rPr lang="fr-FR" u="sng" dirty="0"/>
            </a:br>
            <a:br>
              <a:rPr lang="fr-FR" u="sng" dirty="0"/>
            </a:br>
            <a:br>
              <a:rPr lang="fr-FR" u="sng" dirty="0"/>
            </a:br>
            <a:br>
              <a:rPr lang="fr-FR" u="sng" dirty="0"/>
            </a:br>
            <a:r>
              <a:rPr lang="fr-FR" u="sng" dirty="0"/>
              <a:t>Conclusion :</a:t>
            </a:r>
            <a:br>
              <a:rPr lang="fr-FR" u="sng" dirty="0"/>
            </a:br>
            <a:br>
              <a:rPr lang="fr-FR" sz="3600" u="sng" dirty="0"/>
            </a:br>
            <a:r>
              <a:rPr lang="fr-FR" sz="3600" dirty="0"/>
              <a:t>on peut donc résumer que l’info de notre donnée on peut l’avoir en 3 axes avec 80% de variance.</a:t>
            </a:r>
            <a:br>
              <a:rPr lang="fr-FR" sz="3600" dirty="0"/>
            </a:br>
            <a:r>
              <a:rPr lang="fr-FR" sz="3600" dirty="0"/>
              <a:t>Les données obtenu ont été suffisante pour permettre de trouver des relations de dépendance entre nos différentes colonnes et le sucre.</a:t>
            </a:r>
            <a:br>
              <a:rPr lang="fr-FR" sz="3600" dirty="0"/>
            </a:br>
            <a:r>
              <a:rPr lang="fr-FR" sz="3600" dirty="0"/>
              <a:t>Notre application est belle et bien faisable au vu des différentes analyse réaliser précédemment.</a:t>
            </a:r>
            <a:br>
              <a:rPr lang="fr-FR" sz="3600" u="sng" dirty="0"/>
            </a:br>
            <a:r>
              <a:rPr lang="fr-FR" u="sng" dirty="0"/>
              <a:t> </a:t>
            </a:r>
            <a:br>
              <a:rPr lang="fr-FR" u="sng" dirty="0"/>
            </a:br>
            <a:br>
              <a:rPr lang="fr-FR" u="sng" dirty="0"/>
            </a:br>
            <a:endParaRPr lang="fr-FR" u="sng" dirty="0"/>
          </a:p>
        </p:txBody>
      </p:sp>
    </p:spTree>
    <p:extLst>
      <p:ext uri="{BB962C8B-B14F-4D97-AF65-F5344CB8AC3E}">
        <p14:creationId xmlns:p14="http://schemas.microsoft.com/office/powerpoint/2010/main" val="1569884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BB2E44-79EF-01FC-EAB8-FB4E2CE2DC0E}"/>
              </a:ext>
            </a:extLst>
          </p:cNvPr>
          <p:cNvSpPr>
            <a:spLocks noGrp="1"/>
          </p:cNvSpPr>
          <p:nvPr>
            <p:ph type="title"/>
          </p:nvPr>
        </p:nvSpPr>
        <p:spPr/>
        <p:txBody>
          <a:bodyPr/>
          <a:lstStyle/>
          <a:p>
            <a:r>
              <a:rPr lang="fr-FR" dirty="0"/>
              <a:t>Plan</a:t>
            </a:r>
            <a:endParaRPr lang="en-GB" dirty="0"/>
          </a:p>
        </p:txBody>
      </p:sp>
      <p:sp>
        <p:nvSpPr>
          <p:cNvPr id="3" name="Espace réservé du contenu 2">
            <a:extLst>
              <a:ext uri="{FF2B5EF4-FFF2-40B4-BE49-F238E27FC236}">
                <a16:creationId xmlns:a16="http://schemas.microsoft.com/office/drawing/2014/main" id="{939E5D60-B5CC-B478-CD23-72A4DC29F7AD}"/>
              </a:ext>
            </a:extLst>
          </p:cNvPr>
          <p:cNvSpPr>
            <a:spLocks noGrp="1"/>
          </p:cNvSpPr>
          <p:nvPr>
            <p:ph idx="1"/>
          </p:nvPr>
        </p:nvSpPr>
        <p:spPr/>
        <p:txBody>
          <a:bodyPr/>
          <a:lstStyle/>
          <a:p>
            <a:r>
              <a:rPr lang="fr-FR" dirty="0"/>
              <a:t>I – Nettoyage des données</a:t>
            </a:r>
          </a:p>
          <a:p>
            <a:pPr lvl="1"/>
            <a:r>
              <a:rPr lang="fr-FR" dirty="0"/>
              <a:t>Première analyse du </a:t>
            </a:r>
            <a:r>
              <a:rPr lang="fr-FR" dirty="0" err="1"/>
              <a:t>dataframe</a:t>
            </a:r>
            <a:endParaRPr lang="fr-FR" dirty="0"/>
          </a:p>
          <a:p>
            <a:pPr lvl="1"/>
            <a:r>
              <a:rPr lang="fr-FR" dirty="0"/>
              <a:t>Idée d’application</a:t>
            </a:r>
          </a:p>
          <a:p>
            <a:pPr lvl="1"/>
            <a:r>
              <a:rPr lang="fr-FR" dirty="0"/>
              <a:t>Traitement des valeurs aberrantes</a:t>
            </a:r>
          </a:p>
          <a:p>
            <a:pPr lvl="1"/>
            <a:r>
              <a:rPr lang="fr-FR" dirty="0"/>
              <a:t>Traitements des valeurs manquantes</a:t>
            </a:r>
          </a:p>
          <a:p>
            <a:pPr lvl="1"/>
            <a:endParaRPr lang="fr-FR" dirty="0"/>
          </a:p>
          <a:p>
            <a:r>
              <a:rPr lang="fr-FR" dirty="0"/>
              <a:t>II –Analyse exploratoire</a:t>
            </a:r>
          </a:p>
          <a:p>
            <a:pPr lvl="1"/>
            <a:r>
              <a:rPr lang="fr-FR" dirty="0"/>
              <a:t>Analyse </a:t>
            </a:r>
            <a:r>
              <a:rPr lang="fr-FR" dirty="0" err="1"/>
              <a:t>uni-variée</a:t>
            </a:r>
            <a:r>
              <a:rPr lang="fr-FR" dirty="0"/>
              <a:t> </a:t>
            </a:r>
          </a:p>
          <a:p>
            <a:pPr lvl="1"/>
            <a:r>
              <a:rPr lang="fr-FR" dirty="0"/>
              <a:t> Analyse  </a:t>
            </a:r>
            <a:r>
              <a:rPr lang="fr-FR" dirty="0" err="1"/>
              <a:t>bi-variée</a:t>
            </a:r>
            <a:endParaRPr lang="fr-FR" dirty="0"/>
          </a:p>
          <a:p>
            <a:pPr lvl="1"/>
            <a:r>
              <a:rPr lang="fr-FR" dirty="0"/>
              <a:t>Analyse </a:t>
            </a:r>
            <a:r>
              <a:rPr lang="fr-FR" dirty="0" err="1"/>
              <a:t>multi-variée</a:t>
            </a:r>
            <a:endParaRPr lang="fr-FR" dirty="0"/>
          </a:p>
          <a:p>
            <a:pPr marL="274320" lvl="1" indent="0">
              <a:buNone/>
            </a:pPr>
            <a:endParaRPr lang="fr-FR" dirty="0"/>
          </a:p>
          <a:p>
            <a:pPr lvl="1"/>
            <a:endParaRPr lang="fr-FR" dirty="0"/>
          </a:p>
          <a:p>
            <a:endParaRPr lang="en-GB" dirty="0"/>
          </a:p>
        </p:txBody>
      </p:sp>
    </p:spTree>
    <p:extLst>
      <p:ext uri="{BB962C8B-B14F-4D97-AF65-F5344CB8AC3E}">
        <p14:creationId xmlns:p14="http://schemas.microsoft.com/office/powerpoint/2010/main" val="2096277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75E118-4E36-923B-EC23-B68F818A6283}"/>
              </a:ext>
            </a:extLst>
          </p:cNvPr>
          <p:cNvSpPr>
            <a:spLocks noGrp="1"/>
          </p:cNvSpPr>
          <p:nvPr>
            <p:ph type="title"/>
          </p:nvPr>
        </p:nvSpPr>
        <p:spPr>
          <a:xfrm>
            <a:off x="1158240" y="609600"/>
            <a:ext cx="9875520" cy="1356360"/>
          </a:xfrm>
        </p:spPr>
        <p:txBody>
          <a:bodyPr>
            <a:normAutofit fontScale="90000"/>
          </a:bodyPr>
          <a:lstStyle/>
          <a:p>
            <a:br>
              <a:rPr lang="fr-FR" dirty="0"/>
            </a:br>
            <a:r>
              <a:rPr lang="fr-FR" dirty="0"/>
              <a:t>I – Nettoyage des données</a:t>
            </a:r>
            <a:br>
              <a:rPr lang="fr-FR" dirty="0"/>
            </a:br>
            <a:endParaRPr lang="fr-FR" dirty="0"/>
          </a:p>
        </p:txBody>
      </p:sp>
      <p:sp>
        <p:nvSpPr>
          <p:cNvPr id="3" name="Espace réservé du contenu 2">
            <a:extLst>
              <a:ext uri="{FF2B5EF4-FFF2-40B4-BE49-F238E27FC236}">
                <a16:creationId xmlns:a16="http://schemas.microsoft.com/office/drawing/2014/main" id="{BA5D8138-6DE6-0040-F3E8-54B747D07936}"/>
              </a:ext>
            </a:extLst>
          </p:cNvPr>
          <p:cNvSpPr>
            <a:spLocks noGrp="1"/>
          </p:cNvSpPr>
          <p:nvPr>
            <p:ph idx="1"/>
          </p:nvPr>
        </p:nvSpPr>
        <p:spPr/>
        <p:txBody>
          <a:bodyPr/>
          <a:lstStyle/>
          <a:p>
            <a:pPr lvl="1"/>
            <a:r>
              <a:rPr lang="fr-FR" sz="2800" b="1" u="sng" dirty="0"/>
              <a:t>Présentation des données :</a:t>
            </a:r>
          </a:p>
          <a:p>
            <a:pPr lvl="1"/>
            <a:endParaRPr lang="fr-FR" sz="2800" b="1" u="sng" dirty="0"/>
          </a:p>
          <a:p>
            <a:pPr lvl="2"/>
            <a:r>
              <a:rPr lang="fr-FR" sz="2400" dirty="0"/>
              <a:t>Données de différents produits alimentaires avec des information générales sur le produit (nom, label, origine </a:t>
            </a:r>
            <a:r>
              <a:rPr lang="fr-FR" sz="2400" dirty="0" err="1"/>
              <a:t>ect</a:t>
            </a:r>
            <a:r>
              <a:rPr lang="fr-FR" sz="2400" dirty="0"/>
              <a:t>), sur les ingrédients le composant et sur  les information nutritionnelles.</a:t>
            </a:r>
          </a:p>
          <a:p>
            <a:pPr lvl="2"/>
            <a:r>
              <a:rPr lang="fr-FR" sz="2400" dirty="0" err="1"/>
              <a:t>Dataframe</a:t>
            </a:r>
            <a:r>
              <a:rPr lang="fr-FR" sz="2400" dirty="0"/>
              <a:t> de 320772 lignes et 162 colonnes.</a:t>
            </a:r>
          </a:p>
          <a:p>
            <a:pPr lvl="2"/>
            <a:r>
              <a:rPr lang="fr-FR" sz="2400" dirty="0"/>
              <a:t>Valeurs manquantes : </a:t>
            </a:r>
          </a:p>
          <a:p>
            <a:pPr marL="548640" lvl="2" indent="0">
              <a:buNone/>
            </a:pPr>
            <a:endParaRPr lang="fr-FR" sz="2400" dirty="0"/>
          </a:p>
          <a:p>
            <a:pPr lvl="2"/>
            <a:endParaRPr lang="fr-FR" sz="2400" dirty="0"/>
          </a:p>
          <a:p>
            <a:pPr lvl="2"/>
            <a:endParaRPr lang="fr-FR" dirty="0"/>
          </a:p>
          <a:p>
            <a:pPr lvl="2"/>
            <a:endParaRPr lang="fr-FR" dirty="0"/>
          </a:p>
        </p:txBody>
      </p:sp>
      <p:pic>
        <p:nvPicPr>
          <p:cNvPr id="6" name="Image 5">
            <a:extLst>
              <a:ext uri="{FF2B5EF4-FFF2-40B4-BE49-F238E27FC236}">
                <a16:creationId xmlns:a16="http://schemas.microsoft.com/office/drawing/2014/main" id="{8E5025FF-6F7A-EECA-F0F5-337D5ABF2123}"/>
              </a:ext>
            </a:extLst>
          </p:cNvPr>
          <p:cNvPicPr>
            <a:picLocks noChangeAspect="1"/>
          </p:cNvPicPr>
          <p:nvPr/>
        </p:nvPicPr>
        <p:blipFill>
          <a:blip r:embed="rId2"/>
          <a:stretch>
            <a:fillRect/>
          </a:stretch>
        </p:blipFill>
        <p:spPr>
          <a:xfrm>
            <a:off x="4617994" y="5130210"/>
            <a:ext cx="2922881" cy="960474"/>
          </a:xfrm>
          <a:prstGeom prst="rect">
            <a:avLst/>
          </a:prstGeom>
        </p:spPr>
      </p:pic>
      <p:pic>
        <p:nvPicPr>
          <p:cNvPr id="7" name="Image 6">
            <a:extLst>
              <a:ext uri="{FF2B5EF4-FFF2-40B4-BE49-F238E27FC236}">
                <a16:creationId xmlns:a16="http://schemas.microsoft.com/office/drawing/2014/main" id="{4F9E21BF-2D72-3E13-1270-25792F6E5C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069" y="4846884"/>
            <a:ext cx="2933851" cy="1581231"/>
          </a:xfrm>
          <a:prstGeom prst="rect">
            <a:avLst/>
          </a:prstGeom>
        </p:spPr>
      </p:pic>
      <p:pic>
        <p:nvPicPr>
          <p:cNvPr id="8" name="Image 7">
            <a:extLst>
              <a:ext uri="{FF2B5EF4-FFF2-40B4-BE49-F238E27FC236}">
                <a16:creationId xmlns:a16="http://schemas.microsoft.com/office/drawing/2014/main" id="{F169402B-77D3-30BA-7EF3-29C1AB276F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4082" y="4846884"/>
            <a:ext cx="2337381" cy="1243800"/>
          </a:xfrm>
          <a:prstGeom prst="rect">
            <a:avLst/>
          </a:prstGeom>
        </p:spPr>
      </p:pic>
    </p:spTree>
    <p:extLst>
      <p:ext uri="{BB962C8B-B14F-4D97-AF65-F5344CB8AC3E}">
        <p14:creationId xmlns:p14="http://schemas.microsoft.com/office/powerpoint/2010/main" val="1981813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8DF940-68B7-6E2E-6214-8AA0CDE6AEDD}"/>
              </a:ext>
            </a:extLst>
          </p:cNvPr>
          <p:cNvSpPr>
            <a:spLocks noGrp="1"/>
          </p:cNvSpPr>
          <p:nvPr>
            <p:ph type="title"/>
          </p:nvPr>
        </p:nvSpPr>
        <p:spPr/>
        <p:txBody>
          <a:bodyPr>
            <a:normAutofit fontScale="90000"/>
          </a:bodyPr>
          <a:lstStyle/>
          <a:p>
            <a:br>
              <a:rPr lang="fr-FR" dirty="0"/>
            </a:br>
            <a:r>
              <a:rPr lang="fr-FR" dirty="0"/>
              <a:t>I – Nettoyage des données</a:t>
            </a:r>
            <a:br>
              <a:rPr lang="fr-FR" dirty="0"/>
            </a:br>
            <a:br>
              <a:rPr lang="fr-FR" dirty="0"/>
            </a:br>
            <a:endParaRPr lang="en-GB" dirty="0"/>
          </a:p>
        </p:txBody>
      </p:sp>
      <p:sp>
        <p:nvSpPr>
          <p:cNvPr id="3" name="Espace réservé du contenu 2">
            <a:extLst>
              <a:ext uri="{FF2B5EF4-FFF2-40B4-BE49-F238E27FC236}">
                <a16:creationId xmlns:a16="http://schemas.microsoft.com/office/drawing/2014/main" id="{048CBF40-7D1C-013B-A3E6-8D331470B202}"/>
              </a:ext>
            </a:extLst>
          </p:cNvPr>
          <p:cNvSpPr>
            <a:spLocks noGrp="1"/>
          </p:cNvSpPr>
          <p:nvPr>
            <p:ph idx="1"/>
          </p:nvPr>
        </p:nvSpPr>
        <p:spPr/>
        <p:txBody>
          <a:bodyPr>
            <a:normAutofit/>
          </a:bodyPr>
          <a:lstStyle/>
          <a:p>
            <a:r>
              <a:rPr lang="fr-FR" sz="2800" b="1" u="sng" dirty="0"/>
              <a:t>Idée d’application: </a:t>
            </a:r>
          </a:p>
          <a:p>
            <a:endParaRPr lang="fr-FR" sz="2400" dirty="0"/>
          </a:p>
          <a:p>
            <a:pPr lvl="1"/>
            <a:r>
              <a:rPr lang="fr-FR" sz="2400" dirty="0"/>
              <a:t>Application pour  calculer le taux de sucres pour les diabétiques. Pour cela :</a:t>
            </a:r>
          </a:p>
          <a:p>
            <a:pPr lvl="2"/>
            <a:r>
              <a:rPr lang="fr-FR" sz="2200" dirty="0" err="1"/>
              <a:t>Features</a:t>
            </a:r>
            <a:r>
              <a:rPr lang="fr-FR" sz="2200" dirty="0"/>
              <a:t> en rapport avec le taux de sucres par 100g : sucre, carbohydrate, fructose, sucrose, glucose, lactose, maltose. </a:t>
            </a:r>
          </a:p>
          <a:p>
            <a:pPr lvl="2"/>
            <a:r>
              <a:rPr lang="fr-FR" sz="2200" dirty="0"/>
              <a:t>Information utile pour l’application : le code barre, le nom du produit, le pays ou il est vendu, le groupe alimentaire du produit.</a:t>
            </a:r>
          </a:p>
          <a:p>
            <a:pPr lvl="2"/>
            <a:r>
              <a:rPr lang="fr-FR" sz="2200" dirty="0"/>
              <a:t>Les variables utiles pour l’analyse exploratoire : </a:t>
            </a:r>
            <a:r>
              <a:rPr lang="fr-FR" sz="2200" dirty="0" err="1"/>
              <a:t>nutriscore</a:t>
            </a:r>
            <a:r>
              <a:rPr lang="fr-FR" sz="2200" dirty="0"/>
              <a:t> (score + grade), taux de protéine, énergie et le groupe alimentaire du produit.</a:t>
            </a:r>
          </a:p>
          <a:p>
            <a:endParaRPr lang="fr-FR" dirty="0"/>
          </a:p>
        </p:txBody>
      </p:sp>
    </p:spTree>
    <p:extLst>
      <p:ext uri="{BB962C8B-B14F-4D97-AF65-F5344CB8AC3E}">
        <p14:creationId xmlns:p14="http://schemas.microsoft.com/office/powerpoint/2010/main" val="423038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A3662E-D6E3-3168-7159-47EBE99CB405}"/>
              </a:ext>
            </a:extLst>
          </p:cNvPr>
          <p:cNvSpPr>
            <a:spLocks noGrp="1"/>
          </p:cNvSpPr>
          <p:nvPr>
            <p:ph type="title"/>
          </p:nvPr>
        </p:nvSpPr>
        <p:spPr/>
        <p:txBody>
          <a:bodyPr/>
          <a:lstStyle/>
          <a:p>
            <a:r>
              <a:rPr lang="fr-FR" dirty="0"/>
              <a:t>I – Nettoyage des données</a:t>
            </a:r>
          </a:p>
        </p:txBody>
      </p:sp>
      <p:sp>
        <p:nvSpPr>
          <p:cNvPr id="3" name="Espace réservé du contenu 2">
            <a:extLst>
              <a:ext uri="{FF2B5EF4-FFF2-40B4-BE49-F238E27FC236}">
                <a16:creationId xmlns:a16="http://schemas.microsoft.com/office/drawing/2014/main" id="{46127F6D-0E0A-E894-9854-F39CC4309EFD}"/>
              </a:ext>
            </a:extLst>
          </p:cNvPr>
          <p:cNvSpPr>
            <a:spLocks noGrp="1"/>
          </p:cNvSpPr>
          <p:nvPr>
            <p:ph idx="1"/>
          </p:nvPr>
        </p:nvSpPr>
        <p:spPr/>
        <p:txBody>
          <a:bodyPr>
            <a:normAutofit/>
          </a:bodyPr>
          <a:lstStyle/>
          <a:p>
            <a:r>
              <a:rPr lang="fr-FR" sz="2800" b="1" u="sng" dirty="0"/>
              <a:t>Traitement des valeurs aberrantes</a:t>
            </a:r>
          </a:p>
          <a:p>
            <a:pPr marL="274320" lvl="1" indent="0">
              <a:buNone/>
            </a:pPr>
            <a:endParaRPr lang="en-GB" sz="2400" dirty="0"/>
          </a:p>
          <a:p>
            <a:pPr lvl="2"/>
            <a:r>
              <a:rPr lang="fr-FR" sz="2400" dirty="0"/>
              <a:t>Suppression</a:t>
            </a:r>
            <a:r>
              <a:rPr lang="en-GB" sz="2400" dirty="0"/>
              <a:t> les </a:t>
            </a:r>
            <a:r>
              <a:rPr lang="fr-FR" sz="2400" dirty="0"/>
              <a:t>valeurs</a:t>
            </a:r>
            <a:r>
              <a:rPr lang="en-GB" sz="2400" dirty="0"/>
              <a:t>  au dessus de 100 et </a:t>
            </a:r>
            <a:r>
              <a:rPr lang="en-GB" sz="2400" dirty="0" err="1"/>
              <a:t>en</a:t>
            </a:r>
            <a:r>
              <a:rPr lang="en-GB" sz="2400" dirty="0"/>
              <a:t> dessous de 0 pour les sucres, </a:t>
            </a:r>
            <a:r>
              <a:rPr lang="fr-FR" sz="2400" dirty="0"/>
              <a:t>dérivés</a:t>
            </a:r>
            <a:r>
              <a:rPr lang="en-GB" sz="2400" dirty="0"/>
              <a:t> de sucres et </a:t>
            </a:r>
            <a:r>
              <a:rPr lang="en-GB" sz="2400" dirty="0" err="1"/>
              <a:t>proteines</a:t>
            </a:r>
            <a:r>
              <a:rPr lang="en-GB" sz="2400" dirty="0"/>
              <a:t>.</a:t>
            </a:r>
          </a:p>
          <a:p>
            <a:pPr lvl="2"/>
            <a:r>
              <a:rPr lang="en-GB" sz="2400" dirty="0"/>
              <a:t>Suppression les </a:t>
            </a:r>
            <a:r>
              <a:rPr lang="en-GB" sz="2400" dirty="0" err="1"/>
              <a:t>valeurs</a:t>
            </a:r>
            <a:r>
              <a:rPr lang="en-GB" sz="2400" dirty="0"/>
              <a:t> au dessous de 3000 et </a:t>
            </a:r>
            <a:r>
              <a:rPr lang="en-GB" sz="2400" dirty="0" err="1"/>
              <a:t>en</a:t>
            </a:r>
            <a:r>
              <a:rPr lang="en-GB" sz="2400" dirty="0"/>
              <a:t> dessus de 0 pour </a:t>
            </a:r>
            <a:r>
              <a:rPr lang="en-GB" sz="2400" dirty="0" err="1"/>
              <a:t>l’energie</a:t>
            </a:r>
            <a:r>
              <a:rPr lang="en-GB" sz="2400" dirty="0"/>
              <a:t>.</a:t>
            </a:r>
          </a:p>
          <a:p>
            <a:pPr lvl="2"/>
            <a:r>
              <a:rPr lang="en-GB" sz="2400" dirty="0"/>
              <a:t>Suppression les </a:t>
            </a:r>
            <a:r>
              <a:rPr lang="en-GB" sz="2400" dirty="0" err="1"/>
              <a:t>valeurs</a:t>
            </a:r>
            <a:r>
              <a:rPr lang="en-GB" sz="2400" dirty="0"/>
              <a:t> au dessous de 40 et </a:t>
            </a:r>
            <a:r>
              <a:rPr lang="en-GB" sz="2400" dirty="0" err="1"/>
              <a:t>en</a:t>
            </a:r>
            <a:r>
              <a:rPr lang="en-GB" sz="2400" dirty="0"/>
              <a:t> dessus de -15 pour le </a:t>
            </a:r>
            <a:r>
              <a:rPr lang="en-GB" sz="2400" dirty="0" err="1"/>
              <a:t>nutriscore</a:t>
            </a:r>
            <a:r>
              <a:rPr lang="en-GB" sz="2400" dirty="0"/>
              <a:t>.</a:t>
            </a:r>
          </a:p>
          <a:p>
            <a:pPr lvl="1"/>
            <a:endParaRPr lang="en-GB" sz="2400" dirty="0"/>
          </a:p>
          <a:p>
            <a:pPr marL="548640" lvl="2" indent="0">
              <a:buNone/>
            </a:pPr>
            <a:endParaRPr lang="en-GB" sz="2200" dirty="0"/>
          </a:p>
          <a:p>
            <a:pPr lvl="2"/>
            <a:endParaRPr lang="en-GB" sz="2200" dirty="0"/>
          </a:p>
          <a:p>
            <a:pPr lvl="2"/>
            <a:endParaRPr lang="en-GB" sz="2200" dirty="0"/>
          </a:p>
          <a:p>
            <a:pPr lvl="2"/>
            <a:endParaRPr lang="en-GB" sz="2200" dirty="0"/>
          </a:p>
          <a:p>
            <a:pPr marL="274320" lvl="1" indent="0">
              <a:buNone/>
            </a:pPr>
            <a:endParaRPr lang="en-GB" dirty="0"/>
          </a:p>
        </p:txBody>
      </p:sp>
    </p:spTree>
    <p:extLst>
      <p:ext uri="{BB962C8B-B14F-4D97-AF65-F5344CB8AC3E}">
        <p14:creationId xmlns:p14="http://schemas.microsoft.com/office/powerpoint/2010/main" val="4249949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DB30E-F653-11BF-CA8A-29557F12890F}"/>
              </a:ext>
            </a:extLst>
          </p:cNvPr>
          <p:cNvSpPr>
            <a:spLocks noGrp="1"/>
          </p:cNvSpPr>
          <p:nvPr>
            <p:ph type="title"/>
          </p:nvPr>
        </p:nvSpPr>
        <p:spPr/>
        <p:txBody>
          <a:bodyPr/>
          <a:lstStyle/>
          <a:p>
            <a:r>
              <a:rPr lang="fr-FR" dirty="0"/>
              <a:t>I – Nettoyage des données</a:t>
            </a:r>
          </a:p>
        </p:txBody>
      </p:sp>
      <p:sp>
        <p:nvSpPr>
          <p:cNvPr id="3" name="Espace réservé du contenu 2">
            <a:extLst>
              <a:ext uri="{FF2B5EF4-FFF2-40B4-BE49-F238E27FC236}">
                <a16:creationId xmlns:a16="http://schemas.microsoft.com/office/drawing/2014/main" id="{9AC3ED35-D919-3D36-54D7-BD77310C778F}"/>
              </a:ext>
            </a:extLst>
          </p:cNvPr>
          <p:cNvSpPr>
            <a:spLocks noGrp="1"/>
          </p:cNvSpPr>
          <p:nvPr>
            <p:ph idx="1"/>
          </p:nvPr>
        </p:nvSpPr>
        <p:spPr/>
        <p:txBody>
          <a:bodyPr>
            <a:normAutofit/>
          </a:bodyPr>
          <a:lstStyle/>
          <a:p>
            <a:r>
              <a:rPr lang="fr-FR" sz="2800" b="1" u="sng" dirty="0"/>
              <a:t>Traitement des valeurs manquantes</a:t>
            </a:r>
          </a:p>
          <a:p>
            <a:r>
              <a:rPr lang="en-GB" dirty="0"/>
              <a:t>Suppression de </a:t>
            </a:r>
            <a:r>
              <a:rPr lang="en-GB" dirty="0" err="1"/>
              <a:t>tous</a:t>
            </a:r>
            <a:r>
              <a:rPr lang="en-GB" dirty="0"/>
              <a:t> les </a:t>
            </a:r>
            <a:r>
              <a:rPr lang="en-GB" dirty="0" err="1"/>
              <a:t>produits</a:t>
            </a:r>
            <a:r>
              <a:rPr lang="en-GB" dirty="0"/>
              <a:t> </a:t>
            </a:r>
            <a:r>
              <a:rPr lang="en-GB" dirty="0" err="1"/>
              <a:t>n’ayant</a:t>
            </a:r>
            <a:r>
              <a:rPr lang="en-GB" dirty="0"/>
              <a:t> pas de code barre </a:t>
            </a:r>
            <a:r>
              <a:rPr lang="en-GB" dirty="0" err="1"/>
              <a:t>ou</a:t>
            </a:r>
            <a:r>
              <a:rPr lang="en-GB" dirty="0"/>
              <a:t> de nom et </a:t>
            </a:r>
            <a:r>
              <a:rPr lang="en-GB" dirty="0" err="1"/>
              <a:t>tous</a:t>
            </a:r>
            <a:r>
              <a:rPr lang="en-GB" dirty="0"/>
              <a:t> </a:t>
            </a:r>
            <a:r>
              <a:rPr lang="en-GB" dirty="0" err="1"/>
              <a:t>produits</a:t>
            </a:r>
            <a:r>
              <a:rPr lang="en-GB" dirty="0"/>
              <a:t> non </a:t>
            </a:r>
            <a:r>
              <a:rPr lang="en-GB" dirty="0" err="1"/>
              <a:t>vendu</a:t>
            </a:r>
            <a:r>
              <a:rPr lang="en-GB" dirty="0"/>
              <a:t> </a:t>
            </a:r>
            <a:r>
              <a:rPr lang="en-GB" dirty="0" err="1"/>
              <a:t>en</a:t>
            </a:r>
            <a:r>
              <a:rPr lang="en-GB" dirty="0"/>
              <a:t> France.</a:t>
            </a:r>
            <a:r>
              <a:rPr lang="fr-FR" sz="2400" dirty="0"/>
              <a:t> </a:t>
            </a:r>
          </a:p>
          <a:p>
            <a:r>
              <a:rPr lang="fr-FR" sz="2400" dirty="0"/>
              <a:t>J’ai remplacé les valeurs manquantes par la médiane pour les variables : sugars_100g, carbohydrates_100g, energy_100g, proteins_100g.</a:t>
            </a:r>
          </a:p>
          <a:p>
            <a:endParaRPr lang="en-GB" dirty="0"/>
          </a:p>
        </p:txBody>
      </p:sp>
    </p:spTree>
    <p:extLst>
      <p:ext uri="{BB962C8B-B14F-4D97-AF65-F5344CB8AC3E}">
        <p14:creationId xmlns:p14="http://schemas.microsoft.com/office/powerpoint/2010/main" val="2756260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4C69F2-7F06-7A44-F545-1B81B4490892}"/>
              </a:ext>
            </a:extLst>
          </p:cNvPr>
          <p:cNvSpPr>
            <a:spLocks noGrp="1"/>
          </p:cNvSpPr>
          <p:nvPr>
            <p:ph type="title"/>
          </p:nvPr>
        </p:nvSpPr>
        <p:spPr/>
        <p:txBody>
          <a:bodyPr>
            <a:normAutofit fontScale="90000"/>
          </a:bodyPr>
          <a:lstStyle/>
          <a:p>
            <a:br>
              <a:rPr lang="fr-FR" dirty="0"/>
            </a:br>
            <a:r>
              <a:rPr lang="fr-FR" dirty="0"/>
              <a:t>I – Nettoyage des données</a:t>
            </a:r>
            <a:br>
              <a:rPr lang="fr-FR" dirty="0"/>
            </a:br>
            <a:endParaRPr lang="en-GB" dirty="0"/>
          </a:p>
        </p:txBody>
      </p:sp>
      <p:sp>
        <p:nvSpPr>
          <p:cNvPr id="3" name="Espace réservé du contenu 2">
            <a:extLst>
              <a:ext uri="{FF2B5EF4-FFF2-40B4-BE49-F238E27FC236}">
                <a16:creationId xmlns:a16="http://schemas.microsoft.com/office/drawing/2014/main" id="{C2C6EDFD-C956-A3BE-FE73-1AB96E8821F9}"/>
              </a:ext>
            </a:extLst>
          </p:cNvPr>
          <p:cNvSpPr>
            <a:spLocks noGrp="1"/>
          </p:cNvSpPr>
          <p:nvPr>
            <p:ph idx="1"/>
          </p:nvPr>
        </p:nvSpPr>
        <p:spPr>
          <a:xfrm>
            <a:off x="1143000" y="1763522"/>
            <a:ext cx="10414000" cy="4484877"/>
          </a:xfrm>
        </p:spPr>
        <p:txBody>
          <a:bodyPr>
            <a:normAutofit lnSpcReduction="10000"/>
          </a:bodyPr>
          <a:lstStyle/>
          <a:p>
            <a:pPr lvl="1"/>
            <a:r>
              <a:rPr lang="fr-FR" sz="2800" b="1" u="sng" dirty="0"/>
              <a:t>Traitements des valeurs manquantes</a:t>
            </a:r>
          </a:p>
          <a:p>
            <a:pPr lvl="1"/>
            <a:endParaRPr lang="fr-FR" dirty="0"/>
          </a:p>
          <a:p>
            <a:pPr lvl="2"/>
            <a:r>
              <a:rPr lang="fr-FR" sz="2000" dirty="0"/>
              <a:t>J’ai remplacé les valeurs manquantes par la médiane pour les variables : sugars_100g, carbohydrates_100g, energy_100g, proteins_100g.</a:t>
            </a:r>
          </a:p>
          <a:p>
            <a:pPr lvl="2"/>
            <a:r>
              <a:rPr lang="fr-FR" sz="2000" dirty="0"/>
              <a:t>Pour les dérivés de sucres, j’ai remplacer par des 0 car les produits ne contiennent souvent pas de dérivés de sucres.</a:t>
            </a:r>
          </a:p>
          <a:p>
            <a:pPr lvl="2"/>
            <a:r>
              <a:rPr lang="fr-FR" sz="2000" dirty="0"/>
              <a:t>Pour le </a:t>
            </a:r>
            <a:r>
              <a:rPr lang="fr-FR" sz="2000" dirty="0" err="1"/>
              <a:t>nutriscore</a:t>
            </a:r>
            <a:r>
              <a:rPr lang="fr-FR" sz="2000" dirty="0"/>
              <a:t> : j’ai utilisé l’algorithme de prédiction KNN pour la variable quantitative (nutrition-score-fr_100g) et pour la variable catégorielle (</a:t>
            </a:r>
            <a:r>
              <a:rPr lang="fr-FR" sz="2000" dirty="0" err="1"/>
              <a:t>nutrition_grade_fr</a:t>
            </a:r>
            <a:r>
              <a:rPr lang="fr-FR" sz="2000" dirty="0"/>
              <a:t>) j’ai  changé selon le </a:t>
            </a:r>
            <a:r>
              <a:rPr lang="fr-FR" sz="2000" dirty="0" err="1"/>
              <a:t>nutriscore</a:t>
            </a:r>
            <a:r>
              <a:rPr lang="fr-FR" sz="2000" dirty="0"/>
              <a:t> : </a:t>
            </a:r>
          </a:p>
          <a:p>
            <a:pPr lvl="3"/>
            <a:r>
              <a:rPr lang="fr-FR" sz="1800" dirty="0"/>
              <a:t>Si  -15 &lt; valeur &lt; -2 la valeur prend a,</a:t>
            </a:r>
          </a:p>
          <a:p>
            <a:pPr lvl="3"/>
            <a:r>
              <a:rPr lang="fr-FR" sz="1800" dirty="0"/>
              <a:t>Si  -1 &lt; valeur &lt; 3 la valeur prend b,</a:t>
            </a:r>
          </a:p>
          <a:p>
            <a:pPr lvl="3"/>
            <a:r>
              <a:rPr lang="fr-FR" sz="1800" dirty="0"/>
              <a:t>Si  4 &lt; valeur &lt; 11 la valeur prend c,</a:t>
            </a:r>
          </a:p>
          <a:p>
            <a:pPr lvl="3"/>
            <a:r>
              <a:rPr lang="fr-FR" sz="1800" dirty="0"/>
              <a:t>Si  12 &lt; valeur &lt; 16 la valeur prend d,</a:t>
            </a:r>
          </a:p>
          <a:p>
            <a:pPr lvl="3"/>
            <a:r>
              <a:rPr lang="fr-FR" sz="1800" dirty="0"/>
              <a:t>Si  17 &lt; valeur &lt; 40 la valeur prend e,</a:t>
            </a:r>
          </a:p>
          <a:p>
            <a:pPr lvl="3"/>
            <a:endParaRPr lang="fr-FR" sz="1800" dirty="0"/>
          </a:p>
          <a:p>
            <a:pPr lvl="3"/>
            <a:endParaRPr lang="fr-FR" sz="1800" dirty="0"/>
          </a:p>
          <a:p>
            <a:pPr lvl="1"/>
            <a:endParaRPr lang="en-GB" dirty="0"/>
          </a:p>
        </p:txBody>
      </p:sp>
    </p:spTree>
    <p:extLst>
      <p:ext uri="{BB962C8B-B14F-4D97-AF65-F5344CB8AC3E}">
        <p14:creationId xmlns:p14="http://schemas.microsoft.com/office/powerpoint/2010/main" val="1032140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391320-3B58-7FB1-1DA8-5CC196289519}"/>
              </a:ext>
            </a:extLst>
          </p:cNvPr>
          <p:cNvSpPr>
            <a:spLocks noGrp="1"/>
          </p:cNvSpPr>
          <p:nvPr>
            <p:ph type="title"/>
          </p:nvPr>
        </p:nvSpPr>
        <p:spPr/>
        <p:txBody>
          <a:bodyPr/>
          <a:lstStyle/>
          <a:p>
            <a:r>
              <a:rPr lang="fr-FR" dirty="0"/>
              <a:t>I – Nettoyage des données</a:t>
            </a:r>
          </a:p>
        </p:txBody>
      </p:sp>
      <p:sp>
        <p:nvSpPr>
          <p:cNvPr id="3" name="Espace réservé du contenu 2">
            <a:extLst>
              <a:ext uri="{FF2B5EF4-FFF2-40B4-BE49-F238E27FC236}">
                <a16:creationId xmlns:a16="http://schemas.microsoft.com/office/drawing/2014/main" id="{85E4A3EB-4228-CC59-D6ED-D98EB6481759}"/>
              </a:ext>
            </a:extLst>
          </p:cNvPr>
          <p:cNvSpPr>
            <a:spLocks noGrp="1"/>
          </p:cNvSpPr>
          <p:nvPr>
            <p:ph idx="1"/>
          </p:nvPr>
        </p:nvSpPr>
        <p:spPr/>
        <p:txBody>
          <a:bodyPr>
            <a:normAutofit/>
          </a:bodyPr>
          <a:lstStyle/>
          <a:p>
            <a:r>
              <a:rPr lang="fr-FR" sz="2800" b="1" u="sng" dirty="0"/>
              <a:t>Bilan :</a:t>
            </a:r>
          </a:p>
          <a:p>
            <a:pPr lvl="1"/>
            <a:r>
              <a:rPr lang="fr-FR" sz="2600" dirty="0"/>
              <a:t>90155 lignes et 16 colonnes.</a:t>
            </a:r>
          </a:p>
          <a:p>
            <a:pPr lvl="1"/>
            <a:endParaRPr lang="fr-FR" sz="2600" dirty="0"/>
          </a:p>
          <a:p>
            <a:pPr lvl="1"/>
            <a:endParaRPr lang="fr-FR" sz="2600" dirty="0"/>
          </a:p>
        </p:txBody>
      </p:sp>
      <p:pic>
        <p:nvPicPr>
          <p:cNvPr id="9" name="Image 8" descr="Une image contenant texte&#10;&#10;Description générée automatiquement">
            <a:extLst>
              <a:ext uri="{FF2B5EF4-FFF2-40B4-BE49-F238E27FC236}">
                <a16:creationId xmlns:a16="http://schemas.microsoft.com/office/drawing/2014/main" id="{A60EB458-5247-AE17-8AE2-5BFF8814C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009" y="2967892"/>
            <a:ext cx="3651438" cy="1924149"/>
          </a:xfrm>
          <a:prstGeom prst="rect">
            <a:avLst/>
          </a:prstGeom>
        </p:spPr>
      </p:pic>
      <p:pic>
        <p:nvPicPr>
          <p:cNvPr id="11" name="Image 10" descr="Une image contenant texte&#10;&#10;Description générée automatiquement">
            <a:extLst>
              <a:ext uri="{FF2B5EF4-FFF2-40B4-BE49-F238E27FC236}">
                <a16:creationId xmlns:a16="http://schemas.microsoft.com/office/drawing/2014/main" id="{1F01B6E7-D8B2-014B-08D5-FE78AF3D3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008" y="4677052"/>
            <a:ext cx="3651439" cy="1878774"/>
          </a:xfrm>
          <a:prstGeom prst="rect">
            <a:avLst/>
          </a:prstGeom>
        </p:spPr>
      </p:pic>
      <p:pic>
        <p:nvPicPr>
          <p:cNvPr id="13" name="Image 12">
            <a:extLst>
              <a:ext uri="{FF2B5EF4-FFF2-40B4-BE49-F238E27FC236}">
                <a16:creationId xmlns:a16="http://schemas.microsoft.com/office/drawing/2014/main" id="{4CCACA66-CD3D-2C32-8A1A-BC61D8D8C3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6046" y="2967892"/>
            <a:ext cx="3905451" cy="1911448"/>
          </a:xfrm>
          <a:prstGeom prst="rect">
            <a:avLst/>
          </a:prstGeom>
        </p:spPr>
      </p:pic>
      <p:pic>
        <p:nvPicPr>
          <p:cNvPr id="15" name="Image 14" descr="Une image contenant texte&#10;&#10;Description générée automatiquement">
            <a:extLst>
              <a:ext uri="{FF2B5EF4-FFF2-40B4-BE49-F238E27FC236}">
                <a16:creationId xmlns:a16="http://schemas.microsoft.com/office/drawing/2014/main" id="{A59C056B-C455-8523-98C1-1161141A81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26046" y="4649427"/>
            <a:ext cx="3905450" cy="1732838"/>
          </a:xfrm>
          <a:prstGeom prst="rect">
            <a:avLst/>
          </a:prstGeom>
        </p:spPr>
      </p:pic>
      <p:pic>
        <p:nvPicPr>
          <p:cNvPr id="17" name="Image 16" descr="Une image contenant texte&#10;&#10;Description générée automatiquement">
            <a:extLst>
              <a:ext uri="{FF2B5EF4-FFF2-40B4-BE49-F238E27FC236}">
                <a16:creationId xmlns:a16="http://schemas.microsoft.com/office/drawing/2014/main" id="{3A6068F3-0DF5-30EB-6D7B-3F0B6B9B28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6082" y="3915674"/>
            <a:ext cx="3784795" cy="1352620"/>
          </a:xfrm>
          <a:prstGeom prst="rect">
            <a:avLst/>
          </a:prstGeom>
        </p:spPr>
      </p:pic>
    </p:spTree>
    <p:extLst>
      <p:ext uri="{BB962C8B-B14F-4D97-AF65-F5344CB8AC3E}">
        <p14:creationId xmlns:p14="http://schemas.microsoft.com/office/powerpoint/2010/main" val="741405952"/>
      </p:ext>
    </p:extLst>
  </p:cSld>
  <p:clrMapOvr>
    <a:masterClrMapping/>
  </p:clrMapOvr>
</p:sld>
</file>

<file path=ppt/theme/theme1.xml><?xml version="1.0" encoding="utf-8"?>
<a:theme xmlns:a="http://schemas.openxmlformats.org/drawingml/2006/main" name="Base">
  <a:themeElements>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TM03457444[[fn=Base]]</Template>
  <TotalTime>5259</TotalTime>
  <Words>920</Words>
  <Application>Microsoft Office PowerPoint</Application>
  <PresentationFormat>Grand écran</PresentationFormat>
  <Paragraphs>114</Paragraphs>
  <Slides>27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27</vt:i4>
      </vt:variant>
    </vt:vector>
  </HeadingPairs>
  <TitlesOfParts>
    <vt:vector size="31" baseType="lpstr">
      <vt:lpstr>Arial</vt:lpstr>
      <vt:lpstr>Calibri</vt:lpstr>
      <vt:lpstr>Corbel</vt:lpstr>
      <vt:lpstr>Base</vt:lpstr>
      <vt:lpstr>Projet 3</vt:lpstr>
      <vt:lpstr> Introduction </vt:lpstr>
      <vt:lpstr>Plan</vt:lpstr>
      <vt:lpstr> I – Nettoyage des données </vt:lpstr>
      <vt:lpstr> I – Nettoyage des données  </vt:lpstr>
      <vt:lpstr>I – Nettoyage des données</vt:lpstr>
      <vt:lpstr>I – Nettoyage des données</vt:lpstr>
      <vt:lpstr> I – Nettoyage des données </vt:lpstr>
      <vt:lpstr>I – Nettoyage des données</vt:lpstr>
      <vt:lpstr> II –Analyse exploratoire </vt:lpstr>
      <vt:lpstr> II –Analyse exploratoire </vt:lpstr>
      <vt:lpstr> II –Analyse exploratoire </vt:lpstr>
      <vt:lpstr> II –Analyse exploratoire </vt:lpstr>
      <vt:lpstr> II –Analyse exploratoire </vt:lpstr>
      <vt:lpstr> II –Analyse exploratoire </vt:lpstr>
      <vt:lpstr> II –Analyse exploratoire </vt:lpstr>
      <vt:lpstr> II –Analyse exploratoire </vt:lpstr>
      <vt:lpstr> II –Analyse exploratoire </vt:lpstr>
      <vt:lpstr> II –Analyse exploratoire </vt:lpstr>
      <vt:lpstr> II –Analyse exploratoire </vt:lpstr>
      <vt:lpstr> II –Analyse exploratoire </vt:lpstr>
      <vt:lpstr> II –Analyse exploratoire </vt:lpstr>
      <vt:lpstr> II –Analyse exploratoire </vt:lpstr>
      <vt:lpstr> II –Analyse exploratoire </vt:lpstr>
      <vt:lpstr> II –Analyse exploratoire </vt:lpstr>
      <vt:lpstr> II –Analyse exploratoire </vt:lpstr>
      <vt:lpstr>     Conclusion :  on peut donc résumer que l’info de notre donnée on peut l’avoir en 3 axes avec 80% de variance. Les données obtenu ont été suffisante pour permettre de trouver des relations de dépendance entre nos différentes colonnes et le sucre. Notre application est belle et bien faisable au vu des différentes analyse réaliser précédemment.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2</dc:title>
  <dc:creator>houda tile</dc:creator>
  <cp:lastModifiedBy>houda tile</cp:lastModifiedBy>
  <cp:revision>138</cp:revision>
  <dcterms:created xsi:type="dcterms:W3CDTF">2022-11-18T04:53:18Z</dcterms:created>
  <dcterms:modified xsi:type="dcterms:W3CDTF">2023-02-19T21:44:11Z</dcterms:modified>
</cp:coreProperties>
</file>