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2"/>
  </p:notesMasterIdLst>
  <p:handoutMasterIdLst>
    <p:handoutMasterId r:id="rId53"/>
  </p:handoutMasterIdLst>
  <p:sldIdLst>
    <p:sldId id="257" r:id="rId2"/>
    <p:sldId id="279" r:id="rId3"/>
    <p:sldId id="302" r:id="rId4"/>
    <p:sldId id="271" r:id="rId5"/>
    <p:sldId id="259" r:id="rId6"/>
    <p:sldId id="260" r:id="rId7"/>
    <p:sldId id="274" r:id="rId8"/>
    <p:sldId id="305" r:id="rId9"/>
    <p:sldId id="304" r:id="rId10"/>
    <p:sldId id="306" r:id="rId11"/>
    <p:sldId id="308" r:id="rId12"/>
    <p:sldId id="307" r:id="rId13"/>
    <p:sldId id="268" r:id="rId14"/>
    <p:sldId id="280" r:id="rId15"/>
    <p:sldId id="269" r:id="rId16"/>
    <p:sldId id="276" r:id="rId17"/>
    <p:sldId id="277" r:id="rId18"/>
    <p:sldId id="309" r:id="rId19"/>
    <p:sldId id="284" r:id="rId20"/>
    <p:sldId id="286" r:id="rId21"/>
    <p:sldId id="288" r:id="rId22"/>
    <p:sldId id="310" r:id="rId23"/>
    <p:sldId id="290" r:id="rId24"/>
    <p:sldId id="291" r:id="rId25"/>
    <p:sldId id="328" r:id="rId26"/>
    <p:sldId id="330" r:id="rId27"/>
    <p:sldId id="327" r:id="rId28"/>
    <p:sldId id="331" r:id="rId29"/>
    <p:sldId id="332" r:id="rId30"/>
    <p:sldId id="329" r:id="rId31"/>
    <p:sldId id="333" r:id="rId32"/>
    <p:sldId id="298" r:id="rId33"/>
    <p:sldId id="299" r:id="rId34"/>
    <p:sldId id="300" r:id="rId35"/>
    <p:sldId id="314" r:id="rId36"/>
    <p:sldId id="318" r:id="rId37"/>
    <p:sldId id="319" r:id="rId38"/>
    <p:sldId id="321" r:id="rId39"/>
    <p:sldId id="317" r:id="rId40"/>
    <p:sldId id="282" r:id="rId41"/>
    <p:sldId id="322" r:id="rId42"/>
    <p:sldId id="323" r:id="rId43"/>
    <p:sldId id="316" r:id="rId44"/>
    <p:sldId id="324" r:id="rId45"/>
    <p:sldId id="295" r:id="rId46"/>
    <p:sldId id="297" r:id="rId47"/>
    <p:sldId id="301" r:id="rId48"/>
    <p:sldId id="313" r:id="rId49"/>
    <p:sldId id="287" r:id="rId50"/>
    <p:sldId id="28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270" autoAdjust="0"/>
  </p:normalViewPr>
  <p:slideViewPr>
    <p:cSldViewPr snapToGrid="0">
      <p:cViewPr varScale="1">
        <p:scale>
          <a:sx n="116" d="100"/>
          <a:sy n="116" d="100"/>
        </p:scale>
        <p:origin x="252" y="126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3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notesViewPr>
    <p:cSldViewPr snapToGrid="0" showGuides="1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5FB16B-06A2-438E-8A0B-19DC19BD05C1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2018年1月29日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36A35B7-9D2F-4E6D-B12D-29025F48BF0A}" type="datetime4">
              <a:rPr lang="ja-JP" altLang="en-US" smtClean="0"/>
              <a:pPr/>
              <a:t>2018年1月29日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2674CE4-FBD8-4481-AEFB-CA53E599A74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うまくいったら次のスライド見て遊んでてということを話す。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6694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94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881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モデルを読み込んで、形成するということを書く。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[]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とかで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Cv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::dnn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に全部なおす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はかっこと主題が逆。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6487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041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どのソースのどこの関数を見ます。という話を書いておく。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実物のパスを話す。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形成するという言葉を使っている。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Caffe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の学習済モデルからネットを形成する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(bin)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ではなく、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のパス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設計ファイルも、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txt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のパスと書く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学習済のモデルのファイルのパス とか書いてく。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(txt)</a:t>
            </a:r>
            <a:r>
              <a:rPr kumimoji="1"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は拡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張子に見える。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設計ファイルのパス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学習済モデルのパス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768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すらいどにつ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いて、開いてもらうことを書く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今回使うのはこっちということ話す。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833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prototxt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がどんな時に開かないといけないファイルかを書く。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で必要な画像サイズが書いてあることを記載する。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で使うレイヤー名が書いてあることを記載する。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436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すらいどにつ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いて、開いてもらうことを書く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今回使うのはこっちということ話す。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844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734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73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crop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の説明を書いておく。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値の決め方は記載しておく。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入力画像以外、すべてモデル依存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入力画像以外の値は前処理だよということを話す。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285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004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引数を省略する空欄にすると、入力層を見つけてくれる。ことを話す。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ソースコードは引数を省略しておく。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Prototxt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の中身をみて、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OpenCV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が入力層をみつけてくれる。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860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が逆になる。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7281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から初めて、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伝播させて、伝播させて結果のデータが戻り値であることを説明する。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5720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から初めて、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伝播させて、伝播させて結果のデータが戻り値であることを説明する。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21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754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154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から初めて、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伝播させて、伝播させて結果のデータが戻り値であることを説明する。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1924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から初めて、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伝播させて、伝播させて結果のデータが戻り値であることを説明する。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28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955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から初めて、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伝播させて、伝播させて結果のデータが戻り値であることを説明する。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01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から初めて、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伝播させて、伝播させて結果のデータが戻り値であることを説明する。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85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722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695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prototxt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のヒントを出す。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正解を書いてしまうレベルで書く。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4850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6617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655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7084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87176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519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237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464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3144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0231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08404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2803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4530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57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ここはモデル依存で、質問が来たら公開する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9362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95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74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63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73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BB3707E-853B-4B65-A117-62F1A610BAA1}" type="datetime4">
              <a:rPr lang="ja-JP" altLang="en-US" smtClean="0"/>
              <a:pPr/>
              <a:t>2018年1月29日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6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320B09-6CF2-4326-937A-13A4A40B8562}" type="datetime4">
              <a:rPr lang="ja-JP" altLang="en-US" smtClean="0"/>
              <a:t>2018年1月29日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8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F68CBD-E5D7-4F98-BE5C-5D00E9A14CB9}" type="datetime4">
              <a:rPr lang="ja-JP" altLang="en-US" smtClean="0"/>
              <a:t>2018年1月29日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8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977996D8-027A-40C8-B209-D20EE1BF2BE8}"/>
              </a:ext>
            </a:extLst>
          </p:cNvPr>
          <p:cNvSpPr txBox="1">
            <a:spLocks/>
          </p:cNvSpPr>
          <p:nvPr userDrawn="1"/>
        </p:nvSpPr>
        <p:spPr>
          <a:xfrm>
            <a:off x="0" y="-29085"/>
            <a:ext cx="12192000" cy="1263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157214"/>
            <a:ext cx="10781919" cy="1053021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DB356C-535D-4BB7-9CFC-A7CAEDEECC4C}" type="datetime4">
              <a:rPr lang="ja-JP" altLang="en-US" smtClean="0"/>
              <a:t>2018年1月29日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lvl1pPr>
              <a:defRPr sz="2000">
                <a:solidFill>
                  <a:schemeClr val="accent1">
                    <a:alpha val="2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3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2018年1月29日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749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2018年1月29日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2121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A616DE-C4E3-4CA4-892C-86B3F7D2C135}" type="datetime4">
              <a:rPr lang="ja-JP" altLang="en-US" smtClean="0"/>
              <a:t>2018年1月29日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26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0D6D32-5C27-4A01-9DEE-67791C72B783}" type="datetime4">
              <a:rPr lang="ja-JP" altLang="en-US" smtClean="0"/>
              <a:t>2018年1月29日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18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2018年1月29日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255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2018年1月29日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577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2018年1月29日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5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2018年1月29日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accent1">
                    <a:alpha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01CF334-2D5C-4859-84A6-CA7E6E43FAEB}" type="slidenum">
              <a:rPr lang="en-US" altLang="ja-JP" smtClean="0"/>
              <a:pPr algn="r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3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.nu/blog/2016/03/handwritten-number-classification-with-caffe-part3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leonardoaraujosantos.gitbooks.io/artificial-inteligence/content/googlenet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iita.com/nvtomo1029/items/601af18f82d8ffab551e#544cnn%E3%81%AE%E5%AE%9F%E8%A3%85" TargetMode="Externa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633046"/>
            <a:ext cx="11287125" cy="3573829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OpenCV 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cv::dnn 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 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  <p:sp>
        <p:nvSpPr>
          <p:cNvPr id="5" name="サブタイトル 4">
            <a:extLst>
              <a:ext uri="{FF2B5EF4-FFF2-40B4-BE49-F238E27FC236}">
                <a16:creationId xmlns="" xmlns:a16="http://schemas.microsoft.com/office/drawing/2014/main" id="{CD98913F-83E0-4D78-BD59-93719C1D2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38425" cy="1645920"/>
          </a:xfrm>
        </p:spPr>
        <p:txBody>
          <a:bodyPr/>
          <a:lstStyle/>
          <a:p>
            <a:pPr algn="r"/>
            <a:r>
              <a:rPr lang="en-US" altLang="ja-JP" dirty="0"/>
              <a:t>2017/01/29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ビルドしよう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745839" y="1660860"/>
            <a:ext cx="1077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CV_DNN-Hands-On\CV_DNN_Application.sln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745838" y="4088114"/>
            <a:ext cx="991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エラーになったら、教えてね。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8A28EDCF-6C94-4FFC-ADFC-4FEC9B7D0413}"/>
              </a:ext>
            </a:extLst>
          </p:cNvPr>
          <p:cNvSpPr/>
          <p:nvPr/>
        </p:nvSpPr>
        <p:spPr>
          <a:xfrm>
            <a:off x="745838" y="2975734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キーを押して、コンパイルします。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310CED-3775-4C80-A06D-27D2AD7FB462}"/>
              </a:ext>
            </a:extLst>
          </p:cNvPr>
          <p:cNvSpPr/>
          <p:nvPr/>
        </p:nvSpPr>
        <p:spPr>
          <a:xfrm>
            <a:off x="684479" y="5636145"/>
            <a:ext cx="103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[Ctrl]+[F5]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します！</a:t>
            </a:r>
          </a:p>
        </p:txBody>
      </p:sp>
      <p:pic>
        <p:nvPicPr>
          <p:cNvPr id="2050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6" y="343067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google ロゴ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321" y="5623832"/>
            <a:ext cx="1917700" cy="98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動かしてみよう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8B8A7059-C8FC-461B-81F4-06EE1B3FBBE4}"/>
              </a:ext>
            </a:extLst>
          </p:cNvPr>
          <p:cNvSpPr/>
          <p:nvPr/>
        </p:nvSpPr>
        <p:spPr>
          <a:xfrm>
            <a:off x="2057115" y="5858545"/>
            <a:ext cx="6901019" cy="646331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色々な画像で試してみましょう！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9BD7E382-16B6-4179-B7BC-EA81FA45C7B5}"/>
              </a:ext>
            </a:extLst>
          </p:cNvPr>
          <p:cNvSpPr/>
          <p:nvPr/>
        </p:nvSpPr>
        <p:spPr>
          <a:xfrm>
            <a:off x="745838" y="1253983"/>
            <a:ext cx="103713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ファイル選択ダイアログから、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[CV_DNN-Hands-On\image\cat.jpg]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選択しましょう。</a:t>
            </a:r>
          </a:p>
        </p:txBody>
      </p:sp>
      <p:pic>
        <p:nvPicPr>
          <p:cNvPr id="2" name="図 1">
            <a:extLst>
              <a:ext uri="{FF2B5EF4-FFF2-40B4-BE49-F238E27FC236}">
                <a16:creationId xmlns="" xmlns:a16="http://schemas.microsoft.com/office/drawing/2014/main" id="{F3A85AF1-AADE-48DB-A2BB-D9611EB88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624" y="2351278"/>
            <a:ext cx="5227394" cy="26325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="" xmlns:a16="http://schemas.microsoft.com/office/drawing/2014/main" id="{42DCE88C-1769-4956-98F0-431EF594B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239" y="2422363"/>
            <a:ext cx="3298698" cy="246941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1665991" y="4981047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画像分類の結果、上位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位が出力されます。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363268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765300"/>
            <a:ext cx="12192000" cy="3590837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サンプル</a:t>
            </a:r>
            <a:r>
              <a:rPr lang="ja-JP" altLang="en-US" sz="6000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コード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の解説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sz="6000" dirty="0"/>
              <a:t>AlexNetClassifier.cpp</a:t>
            </a:r>
            <a:br>
              <a:rPr lang="en-US" altLang="ja-JP" sz="6000" dirty="0"/>
            </a:br>
            <a:r>
              <a:rPr lang="ja-JP" altLang="en-US" sz="6000" dirty="0"/>
              <a:t>を開きましょう。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2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101" y="0"/>
            <a:ext cx="10772775" cy="1250576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cv::dnn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="" xmlns:a16="http://schemas.microsoft.com/office/drawing/2014/main" id="{647DACE3-63AF-4D20-AC1D-2022C2A45C44}"/>
              </a:ext>
            </a:extLst>
          </p:cNvPr>
          <p:cNvSpPr txBox="1">
            <a:spLocks/>
          </p:cNvSpPr>
          <p:nvPr/>
        </p:nvSpPr>
        <p:spPr>
          <a:xfrm>
            <a:off x="477416" y="1784195"/>
            <a:ext cx="10772775" cy="50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( =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画像分類を行う。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914400" indent="-914400">
              <a:buAutoNum type="arabicPeriod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3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Caffe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のモデルを読み込む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745840" y="1504281"/>
            <a:ext cx="80838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Net cv::dnn::readNetFromCaffe	(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prototxt,</a:t>
            </a: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const String &amp; 	caffeModel )	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745839" y="6211669"/>
            <a:ext cx="10621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Net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読み込んだニューラルネットのインスタンス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745839" y="3258607"/>
            <a:ext cx="1087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rototxt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ニューラルネットを定義する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prototxt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ファイルのパス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DBE7238F-1DAF-44A7-9395-F56BB6652948}"/>
              </a:ext>
            </a:extLst>
          </p:cNvPr>
          <p:cNvSpPr/>
          <p:nvPr/>
        </p:nvSpPr>
        <p:spPr>
          <a:xfrm>
            <a:off x="745839" y="4395788"/>
            <a:ext cx="1087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caffeModel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ニューラルネットの重み付け値を指定するバイナリのパス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384E6FC1-2709-40C0-922C-1B4ADA32BFB2}"/>
              </a:ext>
            </a:extLst>
          </p:cNvPr>
          <p:cNvSpPr/>
          <p:nvPr/>
        </p:nvSpPr>
        <p:spPr>
          <a:xfrm>
            <a:off x="2313740" y="5596117"/>
            <a:ext cx="774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(prototxt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に対応した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caffeModel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を指定する。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B1B9C782-1108-4FBD-AEC9-D8BE83D0285D}"/>
              </a:ext>
            </a:extLst>
          </p:cNvPr>
          <p:cNvSpPr/>
          <p:nvPr/>
        </p:nvSpPr>
        <p:spPr>
          <a:xfrm>
            <a:off x="223437" y="3971584"/>
            <a:ext cx="11469794" cy="1825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prototxt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の種類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582238" y="1368374"/>
            <a:ext cx="114001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train_val.prototxt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学習時用のニューラルネットワークの定義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solver.prototxt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学習設定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600" b="1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deploy.prototxt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実用</a:t>
            </a:r>
            <a:r>
              <a:rPr lang="ja-JP" altLang="en-US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時用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のニューラルネットワークの定義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EFBFBEF1-92E4-4D20-B776-C2E4C036E1DA}"/>
              </a:ext>
            </a:extLst>
          </p:cNvPr>
          <p:cNvSpPr/>
          <p:nvPr/>
        </p:nvSpPr>
        <p:spPr>
          <a:xfrm>
            <a:off x="9240315" y="3263386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>
                <a:solidFill>
                  <a:srgbClr val="00B050"/>
                </a:solidFill>
              </a:rPr>
              <a:t>学習時</a:t>
            </a:r>
            <a:r>
              <a:rPr lang="ja-JP" altLang="en-US" sz="3200" b="1" dirty="0" smtClean="0">
                <a:solidFill>
                  <a:srgbClr val="00B050"/>
                </a:solidFill>
              </a:rPr>
              <a:t>に使う</a:t>
            </a:r>
            <a:endParaRPr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002B3606-0FCD-4FAB-93A7-7560BA330F62}"/>
              </a:ext>
            </a:extLst>
          </p:cNvPr>
          <p:cNvSpPr/>
          <p:nvPr/>
        </p:nvSpPr>
        <p:spPr>
          <a:xfrm>
            <a:off x="223437" y="1368374"/>
            <a:ext cx="11469794" cy="24318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77C4BC21-D0BE-4E21-9E93-3E09F59FD5A3}"/>
              </a:ext>
            </a:extLst>
          </p:cNvPr>
          <p:cNvSpPr/>
          <p:nvPr/>
        </p:nvSpPr>
        <p:spPr>
          <a:xfrm>
            <a:off x="9240315" y="5259966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>
                <a:solidFill>
                  <a:schemeClr val="accent1"/>
                </a:solidFill>
              </a:rPr>
              <a:t>実用時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に使う</a:t>
            </a:r>
            <a:endParaRPr lang="ja-JP" alt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今回使う</a:t>
            </a:r>
            <a:r>
              <a:rPr lang="en-US" altLang="ja-JP" dirty="0"/>
              <a:t>AlexNet</a:t>
            </a:r>
            <a:r>
              <a:rPr lang="ja-JP" altLang="en-US" dirty="0"/>
              <a:t>の</a:t>
            </a:r>
            <a:r>
              <a:rPr lang="en-US" altLang="ja-JP" dirty="0" err="1"/>
              <a:t>deploy.prototxt</a:t>
            </a:r>
            <a:endParaRPr lang="ja-JP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61" y="41598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="" xmlns:a16="http://schemas.microsoft.com/office/drawing/2014/main" id="{27BD53A7-E349-45B6-8939-1597FBC674EB}"/>
              </a:ext>
            </a:extLst>
          </p:cNvPr>
          <p:cNvGrpSpPr/>
          <p:nvPr/>
        </p:nvGrpSpPr>
        <p:grpSpPr>
          <a:xfrm>
            <a:off x="864326" y="2612874"/>
            <a:ext cx="9566560" cy="3128065"/>
            <a:chOff x="745840" y="1355035"/>
            <a:chExt cx="8762132" cy="2691314"/>
          </a:xfrm>
        </p:grpSpPr>
        <p:pic>
          <p:nvPicPr>
            <p:cNvPr id="5" name="図 4">
              <a:extLst>
                <a:ext uri="{FF2B5EF4-FFF2-40B4-BE49-F238E27FC236}">
                  <a16:creationId xmlns="" xmlns:a16="http://schemas.microsoft.com/office/drawing/2014/main" id="{F2FAEA40-06C0-4023-BDEF-3B5747B2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840" y="1355035"/>
              <a:ext cx="8762132" cy="2691314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="" xmlns:a16="http://schemas.microsoft.com/office/drawing/2014/main" id="{B5E760EA-9B57-4B68-BF0A-99C72CD7AF9F}"/>
                </a:ext>
              </a:extLst>
            </p:cNvPr>
            <p:cNvSpPr/>
            <p:nvPr/>
          </p:nvSpPr>
          <p:spPr>
            <a:xfrm>
              <a:off x="769313" y="2726586"/>
              <a:ext cx="353732" cy="378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="" xmlns:a16="http://schemas.microsoft.com/office/drawing/2014/main" id="{B34D5A48-9520-4DCF-9DE1-D6207CFE353A}"/>
                </a:ext>
              </a:extLst>
            </p:cNvPr>
            <p:cNvSpPr/>
            <p:nvPr/>
          </p:nvSpPr>
          <p:spPr>
            <a:xfrm>
              <a:off x="1123045" y="3497520"/>
              <a:ext cx="239153" cy="26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8A4E9187-6A00-4B8A-827D-D7D3B8B7BA42}"/>
              </a:ext>
            </a:extLst>
          </p:cNvPr>
          <p:cNvSpPr/>
          <p:nvPr/>
        </p:nvSpPr>
        <p:spPr>
          <a:xfrm>
            <a:off x="3434995" y="6590882"/>
            <a:ext cx="44930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http://cv-tricks.com/cnn/understand-resnet-alexnet-vgg-inception/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9012A2BA-9B5D-4A81-8FBE-F610057A5B3B}"/>
              </a:ext>
            </a:extLst>
          </p:cNvPr>
          <p:cNvSpPr/>
          <p:nvPr/>
        </p:nvSpPr>
        <p:spPr>
          <a:xfrm>
            <a:off x="172386" y="1366597"/>
            <a:ext cx="11018267" cy="12041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ja-JP" altLang="en-US" sz="3200" dirty="0"/>
              <a:t>CV_DNN-Hands-On\model\AlexNet\</a:t>
            </a:r>
            <a:r>
              <a:rPr lang="ja-JP" altLang="en-US" sz="3200" b="1" dirty="0">
                <a:solidFill>
                  <a:schemeClr val="accent1"/>
                </a:solidFill>
              </a:rPr>
              <a:t>deploy.prototxt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r>
              <a:rPr lang="ja-JP" altLang="en-US" sz="3200" dirty="0"/>
              <a:t>をテキストエディタで開いてみましょう。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E176075B-F6A0-4524-B162-9E688394BE59}"/>
              </a:ext>
            </a:extLst>
          </p:cNvPr>
          <p:cNvSpPr/>
          <p:nvPr/>
        </p:nvSpPr>
        <p:spPr>
          <a:xfrm>
            <a:off x="4732122" y="558490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B050"/>
                </a:solidFill>
              </a:rPr>
              <a:t>中間層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3B193E4-93B8-40DB-BE83-80F318D3BF49}"/>
              </a:ext>
            </a:extLst>
          </p:cNvPr>
          <p:cNvSpPr/>
          <p:nvPr/>
        </p:nvSpPr>
        <p:spPr>
          <a:xfrm>
            <a:off x="2045091" y="2758085"/>
            <a:ext cx="7096182" cy="3288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="" xmlns:a16="http://schemas.microsoft.com/office/drawing/2014/main" id="{06DB7994-2F6A-43FA-9D77-D3222F25373C}"/>
              </a:ext>
            </a:extLst>
          </p:cNvPr>
          <p:cNvSpPr/>
          <p:nvPr/>
        </p:nvSpPr>
        <p:spPr>
          <a:xfrm>
            <a:off x="172386" y="5757209"/>
            <a:ext cx="2965232" cy="839695"/>
          </a:xfrm>
          <a:prstGeom prst="wedgeRectCallout">
            <a:avLst>
              <a:gd name="adj1" fmla="val 6548"/>
              <a:gd name="adj2" fmla="val -86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入力層</a:t>
            </a:r>
            <a:r>
              <a:rPr kumimoji="1" lang="ja-JP" altLang="en-US" sz="2800" b="1" dirty="0"/>
              <a:t> </a:t>
            </a:r>
            <a:r>
              <a:rPr kumimoji="1" lang="en-US" altLang="ja-JP" sz="2800" b="1" dirty="0" smtClean="0"/>
              <a:t>(</a:t>
            </a:r>
            <a:r>
              <a:rPr kumimoji="1" lang="ja-JP" altLang="en-US" sz="2800" b="1" dirty="0" smtClean="0"/>
              <a:t>画像</a:t>
            </a:r>
            <a:r>
              <a:rPr kumimoji="1" lang="en-US" altLang="ja-JP" sz="2800" b="1" dirty="0" smtClean="0"/>
              <a:t>)</a:t>
            </a:r>
            <a:endParaRPr kumimoji="1" lang="en-US" altLang="ja-JP" sz="2800" b="1" dirty="0"/>
          </a:p>
          <a:p>
            <a:pPr algn="ctr"/>
            <a:r>
              <a:rPr kumimoji="1" lang="en-US" altLang="ja-JP" sz="2400" dirty="0" smtClean="0"/>
              <a:t>227x227x3(RGB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吹き出し: 四角形 19">
            <a:extLst>
              <a:ext uri="{FF2B5EF4-FFF2-40B4-BE49-F238E27FC236}">
                <a16:creationId xmlns="" xmlns:a16="http://schemas.microsoft.com/office/drawing/2014/main" id="{06DB7994-2F6A-43FA-9D77-D3222F25373C}"/>
              </a:ext>
            </a:extLst>
          </p:cNvPr>
          <p:cNvSpPr/>
          <p:nvPr/>
        </p:nvSpPr>
        <p:spPr>
          <a:xfrm>
            <a:off x="8541517" y="5069085"/>
            <a:ext cx="3286787" cy="1178679"/>
          </a:xfrm>
          <a:prstGeom prst="wedgeRectCallout">
            <a:avLst>
              <a:gd name="adj1" fmla="val -22335"/>
              <a:gd name="adj2" fmla="val -71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出力層</a:t>
            </a:r>
            <a:endParaRPr kumimoji="1" lang="en-US" altLang="ja-JP" sz="2800" b="1" dirty="0" smtClean="0"/>
          </a:p>
          <a:p>
            <a:pPr algn="ctr"/>
            <a:r>
              <a:rPr kumimoji="1" lang="ja-JP" altLang="en-US" sz="2800" b="1" dirty="0" smtClean="0"/>
              <a:t> 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クラス毎の適合率</a:t>
            </a:r>
            <a:r>
              <a:rPr kumimoji="1" lang="en-US" altLang="ja-JP" sz="2800" dirty="0" smtClean="0"/>
              <a:t>)</a:t>
            </a:r>
          </a:p>
          <a:p>
            <a:pPr algn="ctr"/>
            <a:r>
              <a:rPr kumimoji="1" lang="en-US" altLang="ja-JP" sz="2800" b="1" dirty="0" smtClean="0"/>
              <a:t>1x1000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41919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入力層の定義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23" y="1827393"/>
            <a:ext cx="976100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B050"/>
                </a:solidFill>
                <a:latin typeface="Arial" panose="020B0604020202020204" pitchFamily="34" charset="0"/>
              </a:rPr>
              <a:t>layer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B050"/>
                </a:solidFill>
                <a:latin typeface="Arial" panose="020B0604020202020204" pitchFamily="34" charset="0"/>
              </a:rPr>
              <a:t>  name: "data"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B050"/>
                </a:solidFill>
                <a:latin typeface="Arial" panose="020B0604020202020204" pitchFamily="34" charset="0"/>
              </a:rPr>
              <a:t>  type: "Input"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B050"/>
                </a:solidFill>
                <a:latin typeface="Arial" panose="020B0604020202020204" pitchFamily="34" charset="0"/>
              </a:rPr>
              <a:t>  top: "data"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B050"/>
                </a:solidFill>
                <a:latin typeface="Arial" panose="020B0604020202020204" pitchFamily="34" charset="0"/>
              </a:rPr>
              <a:t>  input_param { shape: { dim: 10 dim: 3 dim: 227 dim: 227 }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00B050"/>
                </a:solidFill>
                <a:latin typeface="Arial" panose="020B0604020202020204" pitchFamily="34" charset="0"/>
              </a:rPr>
              <a:t>}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="" xmlns:a16="http://schemas.microsoft.com/office/drawing/2014/main" id="{1007CDE2-ECC8-466C-A3B6-76632F69E4D6}"/>
              </a:ext>
            </a:extLst>
          </p:cNvPr>
          <p:cNvSpPr/>
          <p:nvPr/>
        </p:nvSpPr>
        <p:spPr>
          <a:xfrm>
            <a:off x="3790676" y="1714766"/>
            <a:ext cx="2735269" cy="477147"/>
          </a:xfrm>
          <a:prstGeom prst="wedgeRectCallout">
            <a:avLst>
              <a:gd name="adj1" fmla="val -54839"/>
              <a:gd name="adj2" fmla="val 66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レイヤー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層</a:t>
            </a:r>
            <a:r>
              <a:rPr kumimoji="1" lang="en-US" altLang="ja-JP" sz="2400" b="1" dirty="0" smtClean="0"/>
              <a:t>)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/>
              <a:t>名前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="" xmlns:a16="http://schemas.microsoft.com/office/drawing/2014/main" id="{7AEFE72D-63C5-40AE-8883-72F6EC79F66B}"/>
              </a:ext>
            </a:extLst>
          </p:cNvPr>
          <p:cNvSpPr/>
          <p:nvPr/>
        </p:nvSpPr>
        <p:spPr>
          <a:xfrm>
            <a:off x="9512379" y="3020870"/>
            <a:ext cx="2489666" cy="477147"/>
          </a:xfrm>
          <a:prstGeom prst="wedgeRectCallout">
            <a:avLst>
              <a:gd name="adj1" fmla="val -65538"/>
              <a:gd name="adj2" fmla="val 76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入力画像の高さ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="" xmlns:a16="http://schemas.microsoft.com/office/drawing/2014/main" id="{1591CB33-4B2B-4DA2-9CBB-B5AB8A14B1B9}"/>
              </a:ext>
            </a:extLst>
          </p:cNvPr>
          <p:cNvSpPr/>
          <p:nvPr/>
        </p:nvSpPr>
        <p:spPr>
          <a:xfrm>
            <a:off x="9088304" y="4181634"/>
            <a:ext cx="2790869" cy="477147"/>
          </a:xfrm>
          <a:prstGeom prst="wedgeRectCallout">
            <a:avLst>
              <a:gd name="adj1" fmla="val 374"/>
              <a:gd name="adj2" fmla="val -93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入力画像の</a:t>
            </a:r>
            <a:r>
              <a:rPr kumimoji="1" lang="ja-JP" altLang="en-US" sz="2400" b="1" dirty="0" smtClean="0"/>
              <a:t>幅</a:t>
            </a:r>
            <a:endParaRPr kumimoji="1"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647618" y="5072509"/>
            <a:ext cx="5130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出力層の定義は後述します。</a:t>
            </a:r>
            <a:r>
              <a:rPr lang="en-US" altLang="ja-JP" sz="2400" dirty="0" smtClean="0"/>
              <a:t>)</a:t>
            </a:r>
            <a:endParaRPr lang="en-US" altLang="ja-JP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647618" y="6409568"/>
            <a:ext cx="10693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http://li.nu/blog/2016/03/handwritten-number-classification-with-caffe-part3.html</a:t>
            </a:r>
            <a:endParaRPr lang="ja-JP" altLang="en-US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="" xmlns:a16="http://schemas.microsoft.com/office/drawing/2014/main" id="{797332BB-968E-4CF4-A7B9-3CC3AB6701F1}"/>
              </a:ext>
            </a:extLst>
          </p:cNvPr>
          <p:cNvSpPr/>
          <p:nvPr/>
        </p:nvSpPr>
        <p:spPr>
          <a:xfrm>
            <a:off x="6247492" y="3227035"/>
            <a:ext cx="2636542" cy="365572"/>
          </a:xfrm>
          <a:prstGeom prst="wedgeRectCallout">
            <a:avLst>
              <a:gd name="adj1" fmla="val -39539"/>
              <a:gd name="adj2" fmla="val 852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バッチサイズ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学習時用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4" name="吹き出し: 四角形 11">
            <a:extLst>
              <a:ext uri="{FF2B5EF4-FFF2-40B4-BE49-F238E27FC236}">
                <a16:creationId xmlns="" xmlns:a16="http://schemas.microsoft.com/office/drawing/2014/main" id="{797332BB-968E-4CF4-A7B9-3CC3AB6701F1}"/>
              </a:ext>
            </a:extLst>
          </p:cNvPr>
          <p:cNvSpPr/>
          <p:nvPr/>
        </p:nvSpPr>
        <p:spPr>
          <a:xfrm>
            <a:off x="5760725" y="4091932"/>
            <a:ext cx="2636542" cy="365572"/>
          </a:xfrm>
          <a:prstGeom prst="wedgeRectCallout">
            <a:avLst>
              <a:gd name="adj1" fmla="val 19785"/>
              <a:gd name="adj2" fmla="val -836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RGB 3</a:t>
            </a:r>
            <a:r>
              <a:rPr kumimoji="1" lang="ja-JP" altLang="en-US" sz="2000" dirty="0" smtClean="0"/>
              <a:t>チャンネル</a:t>
            </a:r>
            <a:endParaRPr kumimoji="1" lang="ja-JP" altLang="en-US" sz="200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="" xmlns:a16="http://schemas.microsoft.com/office/drawing/2014/main" id="{27BD53A7-E349-45B6-8939-1597FBC674EB}"/>
              </a:ext>
            </a:extLst>
          </p:cNvPr>
          <p:cNvGrpSpPr/>
          <p:nvPr/>
        </p:nvGrpSpPr>
        <p:grpSpPr>
          <a:xfrm>
            <a:off x="191654" y="1628958"/>
            <a:ext cx="1036663" cy="3029823"/>
            <a:chOff x="745840" y="1439560"/>
            <a:chExt cx="949492" cy="2606789"/>
          </a:xfrm>
        </p:grpSpPr>
        <p:pic>
          <p:nvPicPr>
            <p:cNvPr id="16" name="図 15">
              <a:extLst>
                <a:ext uri="{FF2B5EF4-FFF2-40B4-BE49-F238E27FC236}">
                  <a16:creationId xmlns="" xmlns:a16="http://schemas.microsoft.com/office/drawing/2014/main" id="{F2FAEA40-06C0-4023-BDEF-3B5747B2F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40" r="89164"/>
            <a:stretch/>
          </p:blipFill>
          <p:spPr>
            <a:xfrm>
              <a:off x="745840" y="1439560"/>
              <a:ext cx="949492" cy="2606789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="" xmlns:a16="http://schemas.microsoft.com/office/drawing/2014/main" id="{B5E760EA-9B57-4B68-BF0A-99C72CD7AF9F}"/>
                </a:ext>
              </a:extLst>
            </p:cNvPr>
            <p:cNvSpPr/>
            <p:nvPr/>
          </p:nvSpPr>
          <p:spPr>
            <a:xfrm>
              <a:off x="769313" y="2726586"/>
              <a:ext cx="353732" cy="378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="" xmlns:a16="http://schemas.microsoft.com/office/drawing/2014/main" id="{B34D5A48-9520-4DCF-9DE1-D6207CFE353A}"/>
                </a:ext>
              </a:extLst>
            </p:cNvPr>
            <p:cNvSpPr/>
            <p:nvPr/>
          </p:nvSpPr>
          <p:spPr>
            <a:xfrm>
              <a:off x="1123045" y="3497520"/>
              <a:ext cx="239153" cy="26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吹き出し: 四角形 11">
            <a:extLst>
              <a:ext uri="{FF2B5EF4-FFF2-40B4-BE49-F238E27FC236}">
                <a16:creationId xmlns="" xmlns:a16="http://schemas.microsoft.com/office/drawing/2014/main" id="{797332BB-968E-4CF4-A7B9-3CC3AB6701F1}"/>
              </a:ext>
            </a:extLst>
          </p:cNvPr>
          <p:cNvSpPr/>
          <p:nvPr/>
        </p:nvSpPr>
        <p:spPr>
          <a:xfrm>
            <a:off x="3840039" y="2495891"/>
            <a:ext cx="2336172" cy="365572"/>
          </a:xfrm>
          <a:prstGeom prst="wedgeRectCallout">
            <a:avLst>
              <a:gd name="adj1" fmla="val -58206"/>
              <a:gd name="adj2" fmla="val 370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レイヤー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層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のタイプ</a:t>
            </a:r>
            <a:endParaRPr kumimoji="1" lang="ja-JP" altLang="en-US" sz="2000" dirty="0"/>
          </a:p>
        </p:txBody>
      </p:sp>
      <p:sp>
        <p:nvSpPr>
          <p:cNvPr id="20" name="吹き出し: 四角形 11">
            <a:extLst>
              <a:ext uri="{FF2B5EF4-FFF2-40B4-BE49-F238E27FC236}">
                <a16:creationId xmlns="" xmlns:a16="http://schemas.microsoft.com/office/drawing/2014/main" id="{797332BB-968E-4CF4-A7B9-3CC3AB6701F1}"/>
              </a:ext>
            </a:extLst>
          </p:cNvPr>
          <p:cNvSpPr/>
          <p:nvPr/>
        </p:nvSpPr>
        <p:spPr>
          <a:xfrm>
            <a:off x="3840039" y="2861463"/>
            <a:ext cx="2584824" cy="365572"/>
          </a:xfrm>
          <a:prstGeom prst="wedgeRectCallout">
            <a:avLst>
              <a:gd name="adj1" fmla="val -61425"/>
              <a:gd name="adj2" fmla="val 545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伝播させる出力の名前</a:t>
            </a:r>
            <a:endParaRPr kumimoji="1" lang="ja-JP" altLang="en-US" sz="2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647618" y="6081111"/>
            <a:ext cx="1041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err="1" smtClean="0"/>
              <a:t>prototxt</a:t>
            </a:r>
            <a:r>
              <a:rPr lang="ja-JP" altLang="en-US" sz="2400" dirty="0" smtClean="0"/>
              <a:t>の詳細</a:t>
            </a:r>
            <a:r>
              <a:rPr lang="ja-JP" altLang="en-US" sz="2400" dirty="0"/>
              <a:t>はこちらの説明が分かりやすいです。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097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OpenCV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 について</a:t>
            </a:r>
          </a:p>
        </p:txBody>
      </p:sp>
    </p:spTree>
    <p:extLst>
      <p:ext uri="{BB962C8B-B14F-4D97-AF65-F5344CB8AC3E}">
        <p14:creationId xmlns:p14="http://schemas.microsoft.com/office/powerpoint/2010/main" val="39374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画像から入力データを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cv::dnn::blobFromImage	(	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image,			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入力画像 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double 	scalefactor ,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画素にかける値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Size	 size,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画像サイズ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Scalar&amp; 	mean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32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学習データの平均画素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swapRB,	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R	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を入れ替えるかどうか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crop					  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画像をトリムしてよいかどうか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CEDE55CF-BC0E-454D-8DC9-D161DA61BF80}"/>
              </a:ext>
            </a:extLst>
          </p:cNvPr>
          <p:cNvSpPr/>
          <p:nvPr/>
        </p:nvSpPr>
        <p:spPr>
          <a:xfrm>
            <a:off x="2347524" y="6058293"/>
            <a:ext cx="7807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 ニューラルネットに入力する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2567EF09-5E20-41A3-8A02-F77A96F08B77}"/>
              </a:ext>
            </a:extLst>
          </p:cNvPr>
          <p:cNvSpPr/>
          <p:nvPr/>
        </p:nvSpPr>
        <p:spPr>
          <a:xfrm>
            <a:off x="246185" y="2863989"/>
            <a:ext cx="11272430" cy="27982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1373C14-2E09-4427-8038-A917A0C1F9EA}"/>
              </a:ext>
            </a:extLst>
          </p:cNvPr>
          <p:cNvSpPr/>
          <p:nvPr/>
        </p:nvSpPr>
        <p:spPr>
          <a:xfrm>
            <a:off x="8499231" y="5267544"/>
            <a:ext cx="369276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モデル依存の引数</a:t>
            </a:r>
            <a:endParaRPr lang="en-US" altLang="ja-JP" sz="32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8414FB-E2F4-44C3-A745-AF168B35EB8B}"/>
              </a:ext>
            </a:extLst>
          </p:cNvPr>
          <p:cNvSpPr/>
          <p:nvPr/>
        </p:nvSpPr>
        <p:spPr>
          <a:xfrm>
            <a:off x="246185" y="2173837"/>
            <a:ext cx="11272430" cy="6480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1DE59CA8-C0DC-4C2B-9F43-5C2C6BE20B55}"/>
              </a:ext>
            </a:extLst>
          </p:cNvPr>
          <p:cNvSpPr/>
          <p:nvPr/>
        </p:nvSpPr>
        <p:spPr>
          <a:xfrm>
            <a:off x="8499230" y="1873387"/>
            <a:ext cx="367587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画像依存の引数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67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blobFromImage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ja-JP" altLang="en-US" dirty="0"/>
              <a:t>の構造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="" xmlns:a16="http://schemas.microsoft.com/office/drawing/2014/main" id="{27BD53A7-E349-45B6-8939-1597FBC674EB}"/>
              </a:ext>
            </a:extLst>
          </p:cNvPr>
          <p:cNvGrpSpPr/>
          <p:nvPr/>
        </p:nvGrpSpPr>
        <p:grpSpPr>
          <a:xfrm>
            <a:off x="377349" y="1473958"/>
            <a:ext cx="3403080" cy="4735774"/>
            <a:chOff x="745841" y="1265613"/>
            <a:chExt cx="1759635" cy="2780737"/>
          </a:xfrm>
        </p:grpSpPr>
        <p:pic>
          <p:nvPicPr>
            <p:cNvPr id="5" name="図 4">
              <a:extLst>
                <a:ext uri="{FF2B5EF4-FFF2-40B4-BE49-F238E27FC236}">
                  <a16:creationId xmlns="" xmlns:a16="http://schemas.microsoft.com/office/drawing/2014/main" id="{F2FAEA40-06C0-4023-BDEF-3B5747B2F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3323" r="79918"/>
            <a:stretch/>
          </p:blipFill>
          <p:spPr>
            <a:xfrm>
              <a:off x="745841" y="1265613"/>
              <a:ext cx="1759635" cy="278073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="" xmlns:a16="http://schemas.microsoft.com/office/drawing/2014/main" id="{B5E760EA-9B57-4B68-BF0A-99C72CD7AF9F}"/>
                </a:ext>
              </a:extLst>
            </p:cNvPr>
            <p:cNvSpPr/>
            <p:nvPr/>
          </p:nvSpPr>
          <p:spPr>
            <a:xfrm>
              <a:off x="769313" y="2726586"/>
              <a:ext cx="353732" cy="378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227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="" xmlns:a16="http://schemas.microsoft.com/office/drawing/2014/main" id="{B34D5A48-9520-4DCF-9DE1-D6207CFE353A}"/>
                </a:ext>
              </a:extLst>
            </p:cNvPr>
            <p:cNvSpPr/>
            <p:nvPr/>
          </p:nvSpPr>
          <p:spPr>
            <a:xfrm>
              <a:off x="1123045" y="3521561"/>
              <a:ext cx="239153" cy="26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227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2F28047A-7908-4D4F-921F-888B22C88C42}"/>
              </a:ext>
            </a:extLst>
          </p:cNvPr>
          <p:cNvSpPr/>
          <p:nvPr/>
        </p:nvSpPr>
        <p:spPr>
          <a:xfrm>
            <a:off x="4366179" y="1899663"/>
            <a:ext cx="74104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画像の幅、高さ、とさらに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RGB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チャンネル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を要素数とする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幅、高さはモデル依存で、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引数の</a:t>
            </a:r>
            <a:r>
              <a:rPr lang="en-US" altLang="ja-JP" sz="36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size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で指定する。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						(9p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スライドで説明した値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400" b="1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0DA6720F-D36A-45F5-A6DB-76E879F60B74}"/>
              </a:ext>
            </a:extLst>
          </p:cNvPr>
          <p:cNvSpPr/>
          <p:nvPr/>
        </p:nvSpPr>
        <p:spPr>
          <a:xfrm>
            <a:off x="4413422" y="5948122"/>
            <a:ext cx="5298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次元な理由は発展学習で。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68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に入力する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void cv::dnn::Net::setInput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blob,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name = "" 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450988" y="3798656"/>
            <a:ext cx="1087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blob DNN</a:t>
            </a:r>
            <a:r>
              <a:rPr lang="ja-JP" altLang="en-US" sz="3600" b="1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 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(blobFromImage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の戻り値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BE7238F-1DAF-44A7-9395-F56BB6652948}"/>
              </a:ext>
            </a:extLst>
          </p:cNvPr>
          <p:cNvSpPr/>
          <p:nvPr/>
        </p:nvSpPr>
        <p:spPr>
          <a:xfrm>
            <a:off x="450988" y="4511793"/>
            <a:ext cx="10876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入力層の名前　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スライド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p9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で説明した名前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引数を省略すると、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OpenCV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が自動で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入力層を見つけてくれる。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79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3171005"/>
            <a:ext cx="12192000" cy="1470025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画像分類を行う</a:t>
            </a:r>
            <a:b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b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( =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b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順伝播させる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465793"/>
            <a:ext cx="118813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cv::dnn::Net::forward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outputName)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outputName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順伝播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させる層の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名前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				(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省略すると出力層まで伝播する。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 outputName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で指定したレイヤーの出力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A64BFCEE-BB9C-4157-B809-D8F4E2EB4951}"/>
              </a:ext>
            </a:extLst>
          </p:cNvPr>
          <p:cNvGrpSpPr/>
          <p:nvPr/>
        </p:nvGrpSpPr>
        <p:grpSpPr>
          <a:xfrm>
            <a:off x="1384035" y="3994541"/>
            <a:ext cx="8450914" cy="2598324"/>
            <a:chOff x="745840" y="1355035"/>
            <a:chExt cx="8762132" cy="2691314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CC1415DC-A31C-4101-82D2-9CF2C4970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840" y="1355035"/>
              <a:ext cx="8762132" cy="2691314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="" xmlns:a16="http://schemas.microsoft.com/office/drawing/2014/main" id="{368748EB-048C-4A61-AFB2-E4D761B137EA}"/>
                </a:ext>
              </a:extLst>
            </p:cNvPr>
            <p:cNvSpPr/>
            <p:nvPr/>
          </p:nvSpPr>
          <p:spPr>
            <a:xfrm>
              <a:off x="769313" y="2726586"/>
              <a:ext cx="353732" cy="378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="" xmlns:a16="http://schemas.microsoft.com/office/drawing/2014/main" id="{AC7CDA37-81F8-4CF0-BBF3-5BEF8014404E}"/>
                </a:ext>
              </a:extLst>
            </p:cNvPr>
            <p:cNvSpPr/>
            <p:nvPr/>
          </p:nvSpPr>
          <p:spPr>
            <a:xfrm>
              <a:off x="1123045" y="3497520"/>
              <a:ext cx="239153" cy="26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矢印: 右 1">
            <a:extLst>
              <a:ext uri="{FF2B5EF4-FFF2-40B4-BE49-F238E27FC236}">
                <a16:creationId xmlns="" xmlns:a16="http://schemas.microsoft.com/office/drawing/2014/main" id="{EEF04591-74E0-4496-B5A0-F658BD8E9012}"/>
              </a:ext>
            </a:extLst>
          </p:cNvPr>
          <p:cNvSpPr/>
          <p:nvPr/>
        </p:nvSpPr>
        <p:spPr>
          <a:xfrm>
            <a:off x="1652954" y="5491013"/>
            <a:ext cx="7066957" cy="931249"/>
          </a:xfrm>
          <a:prstGeom prst="rightArrow">
            <a:avLst>
              <a:gd name="adj1" fmla="val 122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="" xmlns:a16="http://schemas.microsoft.com/office/drawing/2014/main" id="{D615C991-4788-4235-8A78-A97FF5F71549}"/>
              </a:ext>
            </a:extLst>
          </p:cNvPr>
          <p:cNvSpPr/>
          <p:nvPr/>
        </p:nvSpPr>
        <p:spPr>
          <a:xfrm>
            <a:off x="8521292" y="5746085"/>
            <a:ext cx="1721592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指定</a:t>
            </a:r>
            <a:r>
              <a:rPr kumimoji="1" lang="ja-JP" altLang="en-US" dirty="0" smtClean="0"/>
              <a:t>した層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="" xmlns:a16="http://schemas.microsoft.com/office/drawing/2014/main" id="{98AE86FD-B9E9-4ED6-B995-FD9B937258DB}"/>
              </a:ext>
            </a:extLst>
          </p:cNvPr>
          <p:cNvSpPr/>
          <p:nvPr/>
        </p:nvSpPr>
        <p:spPr>
          <a:xfrm>
            <a:off x="907633" y="5696737"/>
            <a:ext cx="1264589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F31EC356-3A3B-43CE-9620-551CE745C748}"/>
              </a:ext>
            </a:extLst>
          </p:cNvPr>
          <p:cNvSpPr/>
          <p:nvPr/>
        </p:nvSpPr>
        <p:spPr>
          <a:xfrm>
            <a:off x="9301232" y="4327545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今回は、</a:t>
            </a:r>
            <a:r>
              <a:rPr lang="en-US" altLang="ja-JP" dirty="0"/>
              <a:t>1x1000</a:t>
            </a:r>
            <a:r>
              <a:rPr lang="ja-JP" altLang="en-US" dirty="0"/>
              <a:t>の行列</a:t>
            </a:r>
          </a:p>
        </p:txBody>
      </p:sp>
    </p:spTree>
    <p:extLst>
      <p:ext uri="{BB962C8B-B14F-4D97-AF65-F5344CB8AC3E}">
        <p14:creationId xmlns:p14="http://schemas.microsoft.com/office/powerpoint/2010/main" val="36058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3242882" y="4657321"/>
            <a:ext cx="3248113" cy="516776"/>
          </a:xfrm>
          <a:prstGeom prst="wedgeRectCallout">
            <a:avLst>
              <a:gd name="adj1" fmla="val -80422"/>
              <a:gd name="adj2" fmla="val -5287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値を確率に直す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総和を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にする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処理</a:t>
            </a:r>
            <a:endParaRPr kumimoji="1" lang="ja-JP" altLang="en-US" dirty="0"/>
          </a:p>
        </p:txBody>
      </p:sp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出力層の形状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CB9896C5-91C7-4597-BB75-DF2AD72B07ED}"/>
              </a:ext>
            </a:extLst>
          </p:cNvPr>
          <p:cNvSpPr/>
          <p:nvPr/>
        </p:nvSpPr>
        <p:spPr>
          <a:xfrm>
            <a:off x="582595" y="1275469"/>
            <a:ext cx="5812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AlexNet</a:t>
            </a:r>
            <a:r>
              <a:rPr lang="ja-JP" altLang="en-US" sz="2400" dirty="0"/>
              <a:t>\deploy.</a:t>
            </a:r>
            <a:r>
              <a:rPr lang="ja-JP" altLang="en-US" sz="2400" dirty="0" smtClean="0"/>
              <a:t>prototxt</a:t>
            </a:r>
            <a:r>
              <a:rPr lang="en-US" altLang="ja-JP" sz="2400" dirty="0"/>
              <a:t> 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開きましょう。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852C6E95-564F-483F-8BF5-DF5C7DE6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81" t="19389" r="5218" b="20688"/>
          <a:stretch/>
        </p:blipFill>
        <p:spPr>
          <a:xfrm>
            <a:off x="3411740" y="2092864"/>
            <a:ext cx="2678703" cy="2966978"/>
          </a:xfrm>
          <a:prstGeom prst="rect">
            <a:avLst/>
          </a:prstGeom>
        </p:spPr>
      </p:pic>
      <p:sp>
        <p:nvSpPr>
          <p:cNvPr id="21" name="吹き出し: 四角形 20">
            <a:extLst>
              <a:ext uri="{FF2B5EF4-FFF2-40B4-BE49-F238E27FC236}">
                <a16:creationId xmlns="" xmlns:a16="http://schemas.microsoft.com/office/drawing/2014/main" id="{D8D06F88-207A-4BE4-9C69-CC006EE8C8DE}"/>
              </a:ext>
            </a:extLst>
          </p:cNvPr>
          <p:cNvSpPr/>
          <p:nvPr/>
        </p:nvSpPr>
        <p:spPr>
          <a:xfrm>
            <a:off x="6791452" y="2527853"/>
            <a:ext cx="484235" cy="1750642"/>
          </a:xfrm>
          <a:prstGeom prst="wedgeRectCallout">
            <a:avLst>
              <a:gd name="adj1" fmla="val 15322"/>
              <a:gd name="adj2" fmla="val -3283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3688945" y="1822605"/>
            <a:ext cx="1264589" cy="516776"/>
          </a:xfrm>
          <a:prstGeom prst="wedgeRectCallout">
            <a:avLst>
              <a:gd name="adj1" fmla="val 63447"/>
              <a:gd name="adj2" fmla="val 116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fc8</a:t>
            </a:r>
            <a:endParaRPr kumimoji="1" lang="ja-JP" altLang="en-US" dirty="0"/>
          </a:p>
        </p:txBody>
      </p:sp>
      <p:sp>
        <p:nvSpPr>
          <p:cNvPr id="24" name="矢印: 右 23">
            <a:extLst>
              <a:ext uri="{FF2B5EF4-FFF2-40B4-BE49-F238E27FC236}">
                <a16:creationId xmlns="" xmlns:a16="http://schemas.microsoft.com/office/drawing/2014/main" id="{2274177B-1E6A-439A-93EE-8342D5CE428D}"/>
              </a:ext>
            </a:extLst>
          </p:cNvPr>
          <p:cNvSpPr/>
          <p:nvPr/>
        </p:nvSpPr>
        <p:spPr>
          <a:xfrm>
            <a:off x="5970097" y="3182165"/>
            <a:ext cx="60910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C4722325-F65E-44DE-AD3F-45A5B3870FA3}"/>
              </a:ext>
            </a:extLst>
          </p:cNvPr>
          <p:cNvSpPr/>
          <p:nvPr/>
        </p:nvSpPr>
        <p:spPr>
          <a:xfrm>
            <a:off x="6739755" y="4288684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1000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65062" y="6097466"/>
            <a:ext cx="120886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/>
              <a:t>AlexNet</a:t>
            </a:r>
            <a:r>
              <a:rPr lang="ja-JP" altLang="en-US" sz="3200" dirty="0" smtClean="0"/>
              <a:t>の出力層は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クラス毎の適合率</a:t>
            </a:r>
            <a:r>
              <a:rPr lang="en-US" altLang="ja-JP" sz="3200" b="1" dirty="0" smtClean="0">
                <a:solidFill>
                  <a:schemeClr val="accent1"/>
                </a:solidFill>
              </a:rPr>
              <a:t>(=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確率</a:t>
            </a:r>
            <a:r>
              <a:rPr lang="en-US" altLang="ja-JP" sz="3200" b="1" dirty="0" smtClean="0">
                <a:solidFill>
                  <a:schemeClr val="accent1"/>
                </a:solidFill>
              </a:rPr>
              <a:t>) </a:t>
            </a:r>
            <a:r>
              <a:rPr lang="ja-JP" altLang="en-US" sz="3200" dirty="0" smtClean="0"/>
              <a:t>を表す</a:t>
            </a:r>
            <a:r>
              <a:rPr lang="en-US" altLang="ja-JP" sz="3200" b="1" dirty="0" smtClean="0">
                <a:solidFill>
                  <a:schemeClr val="accent1"/>
                </a:solidFill>
              </a:rPr>
              <a:t>1x1000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行列</a:t>
            </a:r>
            <a:endParaRPr lang="en-US" altLang="ja-JP" sz="3200" b="1" dirty="0">
              <a:solidFill>
                <a:schemeClr val="accent1"/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7411"/>
              </p:ext>
            </p:extLst>
          </p:nvPr>
        </p:nvGraphicFramePr>
        <p:xfrm>
          <a:off x="7928572" y="1659421"/>
          <a:ext cx="686366" cy="384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4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 rot="5400000">
            <a:off x="8064006" y="56049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22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5672480" y="1773936"/>
            <a:ext cx="1579249" cy="516776"/>
          </a:xfrm>
          <a:prstGeom prst="wedgeRectCallout">
            <a:avLst>
              <a:gd name="adj1" fmla="val 8463"/>
              <a:gd name="adj2" fmla="val 73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prob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出力層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8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9225452" y="1722525"/>
            <a:ext cx="2521706" cy="516776"/>
          </a:xfrm>
          <a:prstGeom prst="wedgeRectCallout">
            <a:avLst>
              <a:gd name="adj1" fmla="val -69945"/>
              <a:gd name="adj2" fmla="val -2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29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3212757" y="4657321"/>
            <a:ext cx="3278238" cy="516776"/>
          </a:xfrm>
          <a:prstGeom prst="wedgeRectCallout">
            <a:avLst>
              <a:gd name="adj1" fmla="val 38437"/>
              <a:gd name="adj2" fmla="val -134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値を確率に直す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総和を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にする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処理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C4722325-F65E-44DE-AD3F-45A5B3870FA3}"/>
              </a:ext>
            </a:extLst>
          </p:cNvPr>
          <p:cNvSpPr/>
          <p:nvPr/>
        </p:nvSpPr>
        <p:spPr>
          <a:xfrm>
            <a:off x="5713632" y="3759888"/>
            <a:ext cx="1122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Softmax</a:t>
            </a:r>
            <a:endParaRPr lang="ja-JP" altLang="en-US" dirty="0"/>
          </a:p>
        </p:txBody>
      </p:sp>
      <p:sp>
        <p:nvSpPr>
          <p:cNvPr id="31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9225452" y="2307022"/>
            <a:ext cx="2521706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32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9199389" y="3462658"/>
            <a:ext cx="2640739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/>
              <a:t>5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65062" y="1783459"/>
            <a:ext cx="30710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layer {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  name: "fc8"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  type: "InnerProduct"</a:t>
            </a:r>
          </a:p>
          <a:p>
            <a:r>
              <a:rPr lang="en-US" altLang="ja-JP" sz="1600" dirty="0" smtClean="0">
                <a:solidFill>
                  <a:srgbClr val="00B050"/>
                </a:solidFill>
              </a:rPr>
              <a:t>  </a:t>
            </a:r>
            <a:r>
              <a:rPr lang="ja-JP" altLang="en-US" sz="1600" dirty="0" smtClean="0">
                <a:solidFill>
                  <a:srgbClr val="00B050"/>
                </a:solidFill>
              </a:rPr>
              <a:t>・</a:t>
            </a:r>
            <a:endParaRPr lang="en-US" altLang="ja-JP" sz="1600" dirty="0" smtClean="0">
              <a:solidFill>
                <a:srgbClr val="00B050"/>
              </a:solidFill>
            </a:endParaRPr>
          </a:p>
          <a:p>
            <a:r>
              <a:rPr lang="ja-JP" altLang="en-US" sz="1600" dirty="0">
                <a:solidFill>
                  <a:srgbClr val="00B050"/>
                </a:solidFill>
              </a:rPr>
              <a:t>　</a:t>
            </a:r>
            <a:r>
              <a:rPr lang="ja-JP" altLang="en-US" sz="1600" dirty="0" smtClean="0">
                <a:solidFill>
                  <a:srgbClr val="00B050"/>
                </a:solidFill>
              </a:rPr>
              <a:t>・</a:t>
            </a:r>
            <a:endParaRPr lang="en-US" altLang="ja-JP" sz="1600" dirty="0" smtClean="0">
              <a:solidFill>
                <a:srgbClr val="00B050"/>
              </a:solidFill>
            </a:endParaRPr>
          </a:p>
          <a:p>
            <a:r>
              <a:rPr lang="en-US" altLang="ja-JP" sz="1600" dirty="0" smtClean="0">
                <a:solidFill>
                  <a:srgbClr val="00B050"/>
                </a:solidFill>
              </a:rPr>
              <a:t>  </a:t>
            </a:r>
            <a:r>
              <a:rPr lang="ja-JP" altLang="en-US" sz="1600" dirty="0" smtClean="0">
                <a:solidFill>
                  <a:srgbClr val="00B050"/>
                </a:solidFill>
              </a:rPr>
              <a:t>inner_product_param </a:t>
            </a:r>
            <a:r>
              <a:rPr lang="ja-JP" altLang="en-US" sz="1600" dirty="0">
                <a:solidFill>
                  <a:srgbClr val="00B050"/>
                </a:solidFill>
              </a:rPr>
              <a:t>{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    num_output: 1000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  }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}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layer {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  name: "prob"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  type: "Softmax"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  bottom: "fc8"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  top: "prob"</a:t>
            </a:r>
          </a:p>
          <a:p>
            <a:r>
              <a:rPr lang="ja-JP" altLang="en-US" sz="1600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25" name="吹き出し: 四角形 11">
            <a:extLst>
              <a:ext uri="{FF2B5EF4-FFF2-40B4-BE49-F238E27FC236}">
                <a16:creationId xmlns="" xmlns:a16="http://schemas.microsoft.com/office/drawing/2014/main" id="{797332BB-968E-4CF4-A7B9-3CC3AB6701F1}"/>
              </a:ext>
            </a:extLst>
          </p:cNvPr>
          <p:cNvSpPr/>
          <p:nvPr/>
        </p:nvSpPr>
        <p:spPr>
          <a:xfrm>
            <a:off x="1800610" y="1849538"/>
            <a:ext cx="1531558" cy="365572"/>
          </a:xfrm>
          <a:prstGeom prst="wedgeRectCallout">
            <a:avLst>
              <a:gd name="adj1" fmla="val -40456"/>
              <a:gd name="adj2" fmla="val 753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全結合層</a:t>
            </a:r>
            <a:endParaRPr kumimoji="1" lang="ja-JP" altLang="en-US" sz="2000" dirty="0"/>
          </a:p>
        </p:txBody>
      </p:sp>
      <p:sp>
        <p:nvSpPr>
          <p:cNvPr id="26" name="吹き出し: 四角形 11">
            <a:extLst>
              <a:ext uri="{FF2B5EF4-FFF2-40B4-BE49-F238E27FC236}">
                <a16:creationId xmlns="" xmlns:a16="http://schemas.microsoft.com/office/drawing/2014/main" id="{797332BB-968E-4CF4-A7B9-3CC3AB6701F1}"/>
              </a:ext>
            </a:extLst>
          </p:cNvPr>
          <p:cNvSpPr/>
          <p:nvPr/>
        </p:nvSpPr>
        <p:spPr>
          <a:xfrm>
            <a:off x="1800610" y="3613862"/>
            <a:ext cx="1267076" cy="365572"/>
          </a:xfrm>
          <a:prstGeom prst="wedgeRectCallout">
            <a:avLst>
              <a:gd name="adj1" fmla="val 2574"/>
              <a:gd name="adj2" fmla="val -846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要素数</a:t>
            </a:r>
            <a:endParaRPr kumimoji="1" lang="ja-JP" altLang="en-US" sz="2000" dirty="0"/>
          </a:p>
        </p:txBody>
      </p:sp>
      <p:sp>
        <p:nvSpPr>
          <p:cNvPr id="33" name="吹き出し: 四角形 11">
            <a:extLst>
              <a:ext uri="{FF2B5EF4-FFF2-40B4-BE49-F238E27FC236}">
                <a16:creationId xmlns="" xmlns:a16="http://schemas.microsoft.com/office/drawing/2014/main" id="{797332BB-968E-4CF4-A7B9-3CC3AB6701F1}"/>
              </a:ext>
            </a:extLst>
          </p:cNvPr>
          <p:cNvSpPr/>
          <p:nvPr/>
        </p:nvSpPr>
        <p:spPr>
          <a:xfrm>
            <a:off x="1681153" y="5203539"/>
            <a:ext cx="3123457" cy="365572"/>
          </a:xfrm>
          <a:prstGeom prst="wedgeRectCallout">
            <a:avLst>
              <a:gd name="adj1" fmla="val -45915"/>
              <a:gd name="adj2" fmla="val -1319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fc8</a:t>
            </a:r>
            <a:r>
              <a:rPr kumimoji="1" lang="ja-JP" altLang="en-US" sz="2000" dirty="0" smtClean="0"/>
              <a:t>の出力を受け取る指定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06570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321684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CV::dnn</a:t>
            </a:r>
            <a:r>
              <a:rPr lang="ja-JP" altLang="en-US" sz="6000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の実装はここまで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  <p:pic>
        <p:nvPicPr>
          <p:cNvPr id="2050" name="Picture 2" descr="「ね、簡単でしょ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74" y="3219450"/>
            <a:ext cx="3444451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274184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出力結果の可視化</a:t>
            </a:r>
          </a:p>
        </p:txBody>
      </p:sp>
    </p:spTree>
    <p:extLst>
      <p:ext uri="{BB962C8B-B14F-4D97-AF65-F5344CB8AC3E}">
        <p14:creationId xmlns:p14="http://schemas.microsoft.com/office/powerpoint/2010/main" val="15944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出力層の可視化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F3D313E0-995E-4459-9859-905C60A1701A}"/>
              </a:ext>
            </a:extLst>
          </p:cNvPr>
          <p:cNvSpPr/>
          <p:nvPr/>
        </p:nvSpPr>
        <p:spPr>
          <a:xfrm>
            <a:off x="2462791" y="2422032"/>
            <a:ext cx="9536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2400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6561"/>
              </p:ext>
            </p:extLst>
          </p:nvPr>
        </p:nvGraphicFramePr>
        <p:xfrm>
          <a:off x="1030665" y="1896843"/>
          <a:ext cx="686366" cy="384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4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 rot="5400000">
            <a:off x="1166099" y="57914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28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327545" y="1959947"/>
            <a:ext cx="3568430" cy="516776"/>
          </a:xfrm>
          <a:prstGeom prst="wedgeRectCallout">
            <a:avLst>
              <a:gd name="adj1" fmla="val -69945"/>
              <a:gd name="adj2" fmla="val -2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31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327545" y="2544444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32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301482" y="3700080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/>
              <a:t>5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16916" y="1959947"/>
            <a:ext cx="5917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1"/>
                </a:solidFill>
              </a:rPr>
              <a:t>この画像は </a:t>
            </a:r>
            <a:r>
              <a:rPr lang="en-US" altLang="ja-JP" sz="3600" b="1" dirty="0" smtClean="0">
                <a:solidFill>
                  <a:schemeClr val="accent1"/>
                </a:solidFill>
              </a:rPr>
              <a:t>50</a:t>
            </a:r>
            <a:r>
              <a:rPr lang="ja-JP" altLang="en-US" sz="3600" b="1" dirty="0" smtClean="0">
                <a:solidFill>
                  <a:schemeClr val="accent1"/>
                </a:solidFill>
              </a:rPr>
              <a:t>％の確率で</a:t>
            </a:r>
            <a:endParaRPr lang="en-US" altLang="ja-JP" sz="3600" b="1" dirty="0" smtClean="0">
              <a:solidFill>
                <a:schemeClr val="accent1"/>
              </a:solidFill>
            </a:endParaRPr>
          </a:p>
          <a:p>
            <a:pPr algn="ctr"/>
            <a:r>
              <a:rPr lang="ja-JP" altLang="en-US" sz="3600" b="1" dirty="0" smtClean="0">
                <a:solidFill>
                  <a:schemeClr val="accent1"/>
                </a:solidFill>
              </a:rPr>
              <a:t>クラス５番だ！！！</a:t>
            </a:r>
            <a:endParaRPr lang="ja-JP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3" name="雲形吹き出し 32"/>
          <p:cNvSpPr/>
          <p:nvPr/>
        </p:nvSpPr>
        <p:spPr>
          <a:xfrm>
            <a:off x="5869912" y="3639377"/>
            <a:ext cx="5648326" cy="1687805"/>
          </a:xfrm>
          <a:prstGeom prst="cloudCallout">
            <a:avLst>
              <a:gd name="adj1" fmla="val -41025"/>
              <a:gd name="adj2" fmla="val 548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番号と名前の紐づけってどうしてる？？</a:t>
            </a:r>
            <a:r>
              <a:rPr kumimoji="1" lang="en-US" altLang="ja-JP" sz="3200" dirty="0" smtClean="0"/>
              <a:t>?</a:t>
            </a:r>
          </a:p>
        </p:txBody>
      </p:sp>
      <p:pic>
        <p:nvPicPr>
          <p:cNvPr id="34" name="Picture 2" descr="「絵文字 考え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989" y="4855716"/>
            <a:ext cx="1764943" cy="176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24447"/>
              </p:ext>
            </p:extLst>
          </p:nvPr>
        </p:nvGraphicFramePr>
        <p:xfrm>
          <a:off x="973515" y="2570960"/>
          <a:ext cx="686366" cy="384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4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 rot="5400000">
            <a:off x="1108949" y="64655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28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70395" y="2634064"/>
            <a:ext cx="3568430" cy="516776"/>
          </a:xfrm>
          <a:prstGeom prst="wedgeRectCallout">
            <a:avLst>
              <a:gd name="adj1" fmla="val -69945"/>
              <a:gd name="adj2" fmla="val -2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31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70395" y="3218561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32" name="吹き出し: 四角形 22">
            <a:extLst>
              <a:ext uri="{FF2B5EF4-FFF2-40B4-BE49-F238E27FC236}">
                <a16:creationId xmlns=""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44332" y="4374197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 smtClean="0"/>
              <a:t>番目のクラスは</a:t>
            </a:r>
            <a:r>
              <a:rPr kumimoji="1" lang="en-US" altLang="ja-JP" dirty="0"/>
              <a:t>5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％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82571" y="1319931"/>
            <a:ext cx="10384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番号と名前を紐づける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ため、</a:t>
            </a:r>
            <a:r>
              <a:rPr lang="ja-JP" altLang="en-US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と呼ばれるテキストを用意する。</a:t>
            </a:r>
            <a:endParaRPr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6099241" y="2461295"/>
            <a:ext cx="17315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クラスラベル 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0.  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pPr marL="342900" indent="-342900" algn="ctr">
              <a:buAutoNum type="arabicPeriod"/>
            </a:pPr>
            <a:r>
              <a:rPr lang="ja-JP" altLang="en-US" dirty="0" smtClean="0"/>
              <a:t>犬</a:t>
            </a:r>
            <a:endParaRPr lang="en-US" altLang="ja-JP" dirty="0" smtClean="0"/>
          </a:p>
          <a:p>
            <a:pPr marL="342900" indent="-342900" algn="ctr">
              <a:buAutoNum type="arabicPeriod"/>
            </a:pPr>
            <a:r>
              <a:rPr lang="ja-JP" altLang="en-US" dirty="0"/>
              <a:t>車</a:t>
            </a:r>
            <a:endParaRPr lang="en-US" altLang="ja-JP" dirty="0" smtClean="0"/>
          </a:p>
          <a:p>
            <a:pPr marL="342900" indent="-342900" algn="ctr">
              <a:buAutoNum type="arabicPeriod"/>
            </a:pPr>
            <a:r>
              <a:rPr lang="ja-JP" altLang="en-US" dirty="0" smtClean="0"/>
              <a:t>魚</a:t>
            </a:r>
            <a:endParaRPr lang="en-US" altLang="ja-JP" dirty="0" smtClean="0"/>
          </a:p>
          <a:p>
            <a:pPr marL="342900" indent="-342900" algn="ctr">
              <a:buAutoNum type="arabicPeriod"/>
            </a:pPr>
            <a:r>
              <a:rPr lang="ja-JP" altLang="en-US" dirty="0" smtClean="0"/>
              <a:t>鳥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 smtClean="0"/>
              <a:t>猫</a:t>
            </a:r>
            <a:endParaRPr lang="en-US" altLang="ja-JP" dirty="0" smtClean="0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6757273" y="48878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5850374" y="4505787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800963">
            <a:off x="5823699" y="2816112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774858" y="3324023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216869" y="5049768"/>
            <a:ext cx="5917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1"/>
                </a:solidFill>
              </a:rPr>
              <a:t>この画像は </a:t>
            </a:r>
            <a:r>
              <a:rPr lang="en-US" altLang="ja-JP" sz="3600" b="1" dirty="0" smtClean="0">
                <a:solidFill>
                  <a:schemeClr val="accent1"/>
                </a:solidFill>
              </a:rPr>
              <a:t>50</a:t>
            </a:r>
            <a:r>
              <a:rPr lang="ja-JP" altLang="en-US" sz="3600" b="1" dirty="0" smtClean="0">
                <a:solidFill>
                  <a:schemeClr val="accent1"/>
                </a:solidFill>
              </a:rPr>
              <a:t>％の確率で</a:t>
            </a:r>
            <a:endParaRPr lang="en-US" altLang="ja-JP" sz="3600" b="1" dirty="0" smtClean="0">
              <a:solidFill>
                <a:schemeClr val="accent1"/>
              </a:solidFill>
            </a:endParaRPr>
          </a:p>
          <a:p>
            <a:pPr algn="ctr"/>
            <a:r>
              <a:rPr lang="ja-JP" altLang="en-US" sz="3600" b="1" dirty="0" smtClean="0">
                <a:solidFill>
                  <a:schemeClr val="accent1"/>
                </a:solidFill>
              </a:rPr>
              <a:t>猫だ！！！</a:t>
            </a:r>
            <a:endParaRPr lang="en-US" altLang="ja-JP" sz="36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OpenCV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EA55F7D1-108A-4A1F-B9F5-34B01AC14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47" y="1533885"/>
            <a:ext cx="10753725" cy="5254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インテルが開発・公開したコンピュータビジョン向けライブラリ。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オープンソース画像処理ライブラリの</a:t>
            </a:r>
            <a:r>
              <a:rPr lang="ja-JP" altLang="en-US" b="1" dirty="0">
                <a:solidFill>
                  <a:schemeClr val="accent1"/>
                </a:solidFill>
              </a:rPr>
              <a:t>デファクトスタンダード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対応言語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c++</a:t>
            </a:r>
            <a:r>
              <a:rPr lang="en-US" altLang="ja-JP" dirty="0"/>
              <a:t>, python, java, </a:t>
            </a:r>
            <a:r>
              <a:rPr lang="en-US" altLang="ja-JP" dirty="0" err="1"/>
              <a:t>Matlab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lang="en-US" altLang="ja-JP" dirty="0"/>
              <a:t>	(</a:t>
            </a:r>
            <a:r>
              <a:rPr lang="ja-JP" altLang="en-US" dirty="0"/>
              <a:t>有志による、</a:t>
            </a:r>
            <a:r>
              <a:rPr lang="en-US" altLang="ja-JP" dirty="0"/>
              <a:t>C#, Ruby</a:t>
            </a:r>
            <a:r>
              <a:rPr lang="ja-JP" altLang="en-US" dirty="0"/>
              <a:t>などの公開ラッパーもあり。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対応プラットフォーム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windows, mac, Linux, Android, iOS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ctr">
              <a:buNone/>
            </a:pP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2017/8 </a:t>
            </a:r>
            <a:r>
              <a:rPr lang="en-US" altLang="ja-JP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Deep Neural Network</a:t>
            </a:r>
            <a:r>
              <a:rPr lang="ja-JP" altLang="en-US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を扱う機能追加</a:t>
            </a:r>
            <a:endParaRPr lang="en-US" altLang="ja-JP" sz="28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「opencv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90" y="27431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7964326" y="5404416"/>
            <a:ext cx="41205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http://nobutobook.blogspot.jp/2016/03/python-opencv.html</a:t>
            </a:r>
          </a:p>
        </p:txBody>
      </p:sp>
    </p:spTree>
    <p:extLst>
      <p:ext uri="{BB962C8B-B14F-4D97-AF65-F5344CB8AC3E}">
        <p14:creationId xmlns:p14="http://schemas.microsoft.com/office/powerpoint/2010/main" val="24224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今回用いたクラスラベル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3012671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CB9896C5-91C7-4597-BB75-DF2AD72B07ED}"/>
              </a:ext>
            </a:extLst>
          </p:cNvPr>
          <p:cNvSpPr/>
          <p:nvPr/>
        </p:nvSpPr>
        <p:spPr>
          <a:xfrm>
            <a:off x="582595" y="1332059"/>
            <a:ext cx="7862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/>
              <a:t>\model\synset_words.txt</a:t>
            </a:r>
            <a:r>
              <a:rPr lang="ja-JP" altLang="en-US" sz="3200" dirty="0"/>
              <a:t>を開きましょう</a:t>
            </a:r>
            <a:r>
              <a:rPr lang="ja-JP" altLang="en-US" sz="2400" dirty="0"/>
              <a:t>。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F3D313E0-995E-4459-9859-905C60A1701A}"/>
              </a:ext>
            </a:extLst>
          </p:cNvPr>
          <p:cNvSpPr/>
          <p:nvPr/>
        </p:nvSpPr>
        <p:spPr>
          <a:xfrm>
            <a:off x="2462791" y="2422032"/>
            <a:ext cx="9536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1056481" y="3561341"/>
            <a:ext cx="906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solidFill>
                  <a:srgbClr val="00B050"/>
                </a:solidFill>
              </a:rPr>
              <a:t>n02123045 </a:t>
            </a:r>
            <a:r>
              <a:rPr lang="ja-JP" altLang="en-US" sz="2400" dirty="0">
                <a:solidFill>
                  <a:srgbClr val="00B050"/>
                </a:solidFill>
              </a:rPr>
              <a:t>tabby, tabby cat</a:t>
            </a:r>
          </a:p>
          <a:p>
            <a:r>
              <a:rPr lang="ja-JP" altLang="en-US" sz="2400" dirty="0">
                <a:solidFill>
                  <a:srgbClr val="00B050"/>
                </a:solidFill>
              </a:rPr>
              <a:t>n02123159 tiger cat</a:t>
            </a:r>
          </a:p>
          <a:p>
            <a:r>
              <a:rPr lang="ja-JP" altLang="en-US" sz="2400" dirty="0">
                <a:solidFill>
                  <a:srgbClr val="00B050"/>
                </a:solidFill>
              </a:rPr>
              <a:t>n02123394 Persian cat</a:t>
            </a:r>
          </a:p>
          <a:p>
            <a:r>
              <a:rPr lang="ja-JP" altLang="en-US" sz="2400" dirty="0">
                <a:solidFill>
                  <a:srgbClr val="00B050"/>
                </a:solidFill>
              </a:rPr>
              <a:t>n02123597 Siamese cat, Siamese</a:t>
            </a:r>
          </a:p>
          <a:p>
            <a:r>
              <a:rPr lang="ja-JP" altLang="en-US" sz="2400" dirty="0">
                <a:solidFill>
                  <a:srgbClr val="00B050"/>
                </a:solidFill>
              </a:rPr>
              <a:t>n02124075 Egyptian cat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61043" y="2819614"/>
            <a:ext cx="261001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行番号</a:t>
            </a:r>
            <a:r>
              <a:rPr lang="en-US" altLang="ja-JP" sz="2400" dirty="0" smtClean="0"/>
              <a:t>(0</a:t>
            </a:r>
            <a:r>
              <a:rPr lang="ja-JP" altLang="en-US" sz="2400" dirty="0" smtClean="0"/>
              <a:t>行始まり</a:t>
            </a:r>
            <a:r>
              <a:rPr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281</a:t>
            </a:r>
          </a:p>
          <a:p>
            <a:r>
              <a:rPr lang="en-US" altLang="ja-JP" sz="2400" dirty="0" smtClean="0"/>
              <a:t>282</a:t>
            </a:r>
          </a:p>
          <a:p>
            <a:r>
              <a:rPr lang="en-US" altLang="ja-JP" sz="2400" dirty="0" smtClean="0"/>
              <a:t>283</a:t>
            </a:r>
          </a:p>
          <a:p>
            <a:r>
              <a:rPr lang="en-US" altLang="ja-JP" sz="2400" dirty="0" smtClean="0"/>
              <a:t>284</a:t>
            </a:r>
          </a:p>
          <a:p>
            <a:r>
              <a:rPr lang="en-US" altLang="ja-JP" sz="2400" dirty="0" smtClean="0"/>
              <a:t>285</a:t>
            </a:r>
            <a:endParaRPr lang="ja-JP" altLang="en-US" sz="2400" dirty="0"/>
          </a:p>
        </p:txBody>
      </p:sp>
      <p:sp>
        <p:nvSpPr>
          <p:cNvPr id="7" name="AutoShape 2" descr="「ショック いらすとや」の画像検索結果"/>
          <p:cNvSpPr>
            <a:spLocks noChangeAspect="1" noChangeArrowheads="1"/>
          </p:cNvSpPr>
          <p:nvPr/>
        </p:nvSpPr>
        <p:spPr bwMode="auto">
          <a:xfrm>
            <a:off x="485602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4" descr="「ショック いらすとや」の画像検索結果"/>
          <p:cNvSpPr>
            <a:spLocks noChangeAspect="1" noChangeArrowheads="1"/>
          </p:cNvSpPr>
          <p:nvPr/>
        </p:nvSpPr>
        <p:spPr bwMode="auto">
          <a:xfrm>
            <a:off x="638002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="" xmlns:a16="http://schemas.microsoft.com/office/drawing/2014/main" id="{B619B76A-5331-4839-B395-95FEE7D4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18" y="3286566"/>
            <a:ext cx="5604937" cy="282263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42DCE88C-1769-4956-98F0-431EF594B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060" y="1332059"/>
            <a:ext cx="2397531" cy="1794800"/>
          </a:xfrm>
          <a:prstGeom prst="rect">
            <a:avLst/>
          </a:prstGeom>
        </p:spPr>
      </p:pic>
      <p:sp>
        <p:nvSpPr>
          <p:cNvPr id="2" name="右カーブ矢印 1"/>
          <p:cNvSpPr/>
          <p:nvPr/>
        </p:nvSpPr>
        <p:spPr>
          <a:xfrm rot="1051658">
            <a:off x="8340802" y="2119992"/>
            <a:ext cx="646710" cy="7023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90402" y="5900954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(0n</a:t>
            </a:r>
            <a:r>
              <a:rPr lang="ja-JP" altLang="en-US" dirty="0" smtClean="0"/>
              <a:t>から始まる数字は学習用パラメータ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266288" y="5536715"/>
            <a:ext cx="276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synset_words.txt</a:t>
            </a:r>
            <a:r>
              <a:rPr lang="ja-JP" altLang="en-US" dirty="0" smtClean="0"/>
              <a:t>の中身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1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結果出力の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可視化</a:t>
            </a:r>
          </a:p>
        </p:txBody>
      </p:sp>
      <p:sp>
        <p:nvSpPr>
          <p:cNvPr id="7" name="AutoShape 2" descr="「ショック いらすとや」の画像検索結果"/>
          <p:cNvSpPr>
            <a:spLocks noChangeAspect="1" noChangeArrowheads="1"/>
          </p:cNvSpPr>
          <p:nvPr/>
        </p:nvSpPr>
        <p:spPr bwMode="auto">
          <a:xfrm>
            <a:off x="485602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4" descr="「ショック いらすとや」の画像検索結果"/>
          <p:cNvSpPr>
            <a:spLocks noChangeAspect="1" noChangeArrowheads="1"/>
          </p:cNvSpPr>
          <p:nvPr/>
        </p:nvSpPr>
        <p:spPr bwMode="auto">
          <a:xfrm>
            <a:off x="638002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52277" y="2438657"/>
            <a:ext cx="8807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UserCommunicator</a:t>
            </a:r>
            <a:r>
              <a:rPr lang="en-US" alt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32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showClassifiedResult</a:t>
            </a:r>
            <a:r>
              <a:rPr lang="en-US" altLang="ja-JP" sz="3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  <a:endParaRPr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450988" y="1235990"/>
            <a:ext cx="79351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200" dirty="0" smtClean="0"/>
              <a:t>クラスラベルとの紐づけ、上位分類結果の出力は</a:t>
            </a:r>
            <a:endParaRPr lang="en-US" altLang="ja-JP" sz="3200" dirty="0" smtClean="0"/>
          </a:p>
          <a:p>
            <a:pPr lvl="0"/>
            <a:r>
              <a:rPr lang="ja-JP" altLang="en-US" sz="3200" dirty="0" smtClean="0"/>
              <a:t>下記関数で行っています。</a:t>
            </a:r>
            <a:endParaRPr lang="en-US" altLang="ja-JP" sz="3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52277" y="3207184"/>
            <a:ext cx="5774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 smtClean="0"/>
              <a:t>(cv::dnn</a:t>
            </a:r>
            <a:r>
              <a:rPr lang="ja-JP" altLang="en-US" sz="2000" dirty="0" smtClean="0"/>
              <a:t>の実装ではないので、今回は解説しません。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236483" y="4090077"/>
            <a:ext cx="11955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200" dirty="0" smtClean="0"/>
              <a:t>結果を可視化する時は、</a:t>
            </a:r>
            <a:r>
              <a:rPr lang="ja-JP" altLang="en-US" sz="3200" b="1" dirty="0" smtClean="0">
                <a:solidFill>
                  <a:schemeClr val="accent1"/>
                </a:solidFill>
              </a:rPr>
              <a:t>モデルに該当するクラスラベル</a:t>
            </a:r>
            <a:r>
              <a:rPr lang="ja-JP" altLang="en-US" sz="3200" dirty="0" smtClean="0"/>
              <a:t>を用意しましょう。</a:t>
            </a:r>
            <a:endParaRPr lang="en-US" altLang="ja-JP" sz="3200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271181" y="4858604"/>
            <a:ext cx="10641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200" dirty="0" smtClean="0"/>
              <a:t>(</a:t>
            </a:r>
            <a:r>
              <a:rPr lang="ja-JP" altLang="en-US" sz="3200" dirty="0" smtClean="0"/>
              <a:t>クラスラベルだけ公開されず、使えないモデルも多い</a:t>
            </a:r>
            <a:r>
              <a:rPr lang="ja-JP" altLang="en-US" sz="3200" dirty="0" err="1" smtClean="0"/>
              <a:t>。。</a:t>
            </a:r>
            <a:r>
              <a:rPr lang="ja-JP" altLang="en-US" sz="3200" dirty="0" smtClean="0"/>
              <a:t>        </a:t>
            </a:r>
            <a:r>
              <a:rPr lang="en-US" altLang="ja-JP" sz="3200" dirty="0" smtClean="0"/>
              <a:t>)</a:t>
            </a:r>
          </a:p>
        </p:txBody>
      </p:sp>
      <p:pic>
        <p:nvPicPr>
          <p:cNvPr id="1026" name="Picture 2" descr="「いらすとや 困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923" y="4674852"/>
            <a:ext cx="990378" cy="99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274184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Hands-On</a:t>
            </a:r>
            <a:b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学習済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GoogLeNet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を動かそう</a:t>
            </a:r>
          </a:p>
        </p:txBody>
      </p:sp>
    </p:spTree>
    <p:extLst>
      <p:ext uri="{BB962C8B-B14F-4D97-AF65-F5344CB8AC3E}">
        <p14:creationId xmlns:p14="http://schemas.microsoft.com/office/powerpoint/2010/main" val="31590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「GoogleNEt」の画像検索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3"/>
          <a:stretch/>
        </p:blipFill>
        <p:spPr bwMode="auto">
          <a:xfrm>
            <a:off x="301339" y="1325723"/>
            <a:ext cx="11706225" cy="27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GoogLeNet</a:t>
            </a:r>
            <a:r>
              <a:rPr lang="ja-JP" altLang="en-US" dirty="0"/>
              <a:t>の説明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99551" y="6086715"/>
            <a:ext cx="6188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https://leonardoaraujosantos.gitbooks.io/artificial-inteligence/content/googlenet.html</a:t>
            </a:r>
            <a:endParaRPr lang="ja-JP" altLang="en-US" dirty="0"/>
          </a:p>
        </p:txBody>
      </p:sp>
      <p:pic>
        <p:nvPicPr>
          <p:cNvPr id="9" name="Picture 2" descr="「google ロゴ」の画像検索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330" y="5624583"/>
            <a:ext cx="2505360" cy="129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41040" y="3641555"/>
            <a:ext cx="8702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3200" dirty="0"/>
              <a:t>22</a:t>
            </a:r>
            <a:r>
              <a:rPr lang="ja-JP" altLang="en-US" sz="3200" dirty="0"/>
              <a:t>層の深さを持つニューラルネットワーク </a:t>
            </a:r>
            <a:endParaRPr lang="en-US" altLang="ja-JP" sz="3200" dirty="0"/>
          </a:p>
          <a:p>
            <a:pPr lvl="0"/>
            <a:r>
              <a:rPr lang="ja-JP" altLang="en-US" sz="3200" dirty="0"/>
              <a:t>複数の畳み込みフィルタを並列に用いる。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688129" y="6270718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b="1" dirty="0"/>
              <a:t>OR</a:t>
            </a:r>
            <a:endParaRPr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600301" y="5747595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000" dirty="0"/>
              <a:t>詳しくは、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99551" y="4670476"/>
            <a:ext cx="96522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800" b="1" dirty="0" smtClean="0">
                <a:solidFill>
                  <a:schemeClr val="accent1"/>
                </a:solidFill>
              </a:rPr>
              <a:t>AlexNet</a:t>
            </a:r>
            <a:r>
              <a:rPr lang="ja-JP" altLang="en-US" sz="2800" dirty="0" smtClean="0"/>
              <a:t>と同じく、</a:t>
            </a:r>
            <a:r>
              <a:rPr lang="en-US" altLang="ja-JP" sz="2800" b="1" dirty="0" smtClean="0">
                <a:solidFill>
                  <a:schemeClr val="accent1"/>
                </a:solidFill>
              </a:rPr>
              <a:t>1x1000</a:t>
            </a:r>
            <a:r>
              <a:rPr lang="ja-JP" altLang="en-US" sz="2800" b="1" dirty="0" smtClean="0">
                <a:solidFill>
                  <a:schemeClr val="accent1"/>
                </a:solidFill>
              </a:rPr>
              <a:t>のクラス適合率</a:t>
            </a:r>
            <a:r>
              <a:rPr lang="ja-JP" altLang="en-US" sz="2800" dirty="0" smtClean="0"/>
              <a:t>を出力する。</a:t>
            </a:r>
            <a:endParaRPr lang="en-US" altLang="ja-JP" sz="2800" dirty="0" smtClean="0"/>
          </a:p>
          <a:p>
            <a:pPr lvl="0"/>
            <a:r>
              <a:rPr lang="en-US" altLang="ja-JP" sz="2800" dirty="0" smtClean="0"/>
              <a:t>(</a:t>
            </a:r>
            <a:r>
              <a:rPr lang="ja-JP" altLang="en-US" sz="2800" dirty="0" smtClean="0"/>
              <a:t>クラスラベルも同じ。競技会のルール。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37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GoogLeNet</a:t>
            </a:r>
            <a:r>
              <a:rPr lang="ja-JP" altLang="en-US" dirty="0"/>
              <a:t>の実装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C316F18A-4B14-4117-AA99-AA4B906255D6}"/>
              </a:ext>
            </a:extLst>
          </p:cNvPr>
          <p:cNvSpPr/>
          <p:nvPr/>
        </p:nvSpPr>
        <p:spPr>
          <a:xfrm>
            <a:off x="261695" y="3288912"/>
            <a:ext cx="92506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blobFromImage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の引数について、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size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ja-JP" altLang="en-US" sz="3200" dirty="0"/>
              <a:t>\model\</a:t>
            </a:r>
            <a:r>
              <a:rPr lang="en-US" altLang="ja-JP" sz="3200" dirty="0"/>
              <a:t>GoogLe</a:t>
            </a:r>
            <a:r>
              <a:rPr lang="ja-JP" altLang="en-US" sz="3200" dirty="0"/>
              <a:t>Net\deploy.prototxt</a:t>
            </a:r>
            <a:endParaRPr lang="en-US" altLang="ja-JP" sz="3200" dirty="0"/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から探してみましょう。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他の値は、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AlexNet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と同様で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C316F18A-4B14-4117-AA99-AA4B906255D6}"/>
              </a:ext>
            </a:extLst>
          </p:cNvPr>
          <p:cNvSpPr/>
          <p:nvPr/>
        </p:nvSpPr>
        <p:spPr>
          <a:xfrm>
            <a:off x="133152" y="1333397"/>
            <a:ext cx="11385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36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IMPLEMENT 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“ 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キーワードで実装箇所を探しましょう。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C316F18A-4B14-4117-AA99-AA4B906255D6}"/>
              </a:ext>
            </a:extLst>
          </p:cNvPr>
          <p:cNvSpPr/>
          <p:nvPr/>
        </p:nvSpPr>
        <p:spPr>
          <a:xfrm>
            <a:off x="261695" y="2037783"/>
            <a:ext cx="122351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readNetFromCaffe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の引数について、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200" dirty="0"/>
              <a:t>\model\</a:t>
            </a:r>
            <a:r>
              <a:rPr lang="en-US" altLang="ja-JP" sz="3200" dirty="0"/>
              <a:t>GoogLe</a:t>
            </a:r>
            <a:r>
              <a:rPr lang="ja-JP" altLang="en-US" sz="3200" dirty="0"/>
              <a:t>Net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から選んでみましょう。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C316F18A-4B14-4117-AA99-AA4B906255D6}"/>
              </a:ext>
            </a:extLst>
          </p:cNvPr>
          <p:cNvSpPr/>
          <p:nvPr/>
        </p:nvSpPr>
        <p:spPr>
          <a:xfrm>
            <a:off x="133152" y="5788462"/>
            <a:ext cx="12235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の名前も、</a:t>
            </a:r>
            <a:r>
              <a:rPr lang="ja-JP" altLang="en-US" sz="3200" dirty="0"/>
              <a:t>deploy.prototxtに定義されています。</a:t>
            </a:r>
            <a:endParaRPr lang="en-US" altLang="ja-JP" sz="3200" dirty="0"/>
          </a:p>
        </p:txBody>
      </p:sp>
      <p:pic>
        <p:nvPicPr>
          <p:cNvPr id="7170" name="Picture 2" descr="「いらすとや エンジニア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75" y="4319963"/>
            <a:ext cx="1952625" cy="133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1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098338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発展学習</a:t>
            </a: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中間層を可視化しよう</a:t>
            </a:r>
          </a:p>
        </p:txBody>
      </p:sp>
    </p:spTree>
    <p:extLst>
      <p:ext uri="{BB962C8B-B14F-4D97-AF65-F5344CB8AC3E}">
        <p14:creationId xmlns:p14="http://schemas.microsoft.com/office/powerpoint/2010/main" val="34542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7251B90-3573-4DEB-9149-B6451D05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可視化する対象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="" xmlns:a16="http://schemas.microsoft.com/office/drawing/2014/main" id="{30D5EDE8-EB35-4976-814C-CA9871C8DE19}"/>
              </a:ext>
            </a:extLst>
          </p:cNvPr>
          <p:cNvGrpSpPr/>
          <p:nvPr/>
        </p:nvGrpSpPr>
        <p:grpSpPr>
          <a:xfrm>
            <a:off x="804993" y="2600710"/>
            <a:ext cx="9566560" cy="3128065"/>
            <a:chOff x="745840" y="1355035"/>
            <a:chExt cx="8762132" cy="2691314"/>
          </a:xfrm>
        </p:grpSpPr>
        <p:pic>
          <p:nvPicPr>
            <p:cNvPr id="5" name="図 4">
              <a:extLst>
                <a:ext uri="{FF2B5EF4-FFF2-40B4-BE49-F238E27FC236}">
                  <a16:creationId xmlns="" xmlns:a16="http://schemas.microsoft.com/office/drawing/2014/main" id="{6C66D932-0C6C-4C30-8347-F32FFD48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840" y="1355035"/>
              <a:ext cx="8762132" cy="2691314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="" xmlns:a16="http://schemas.microsoft.com/office/drawing/2014/main" id="{22E47EEE-5222-40B5-A3EE-E55EAADB9ACD}"/>
                </a:ext>
              </a:extLst>
            </p:cNvPr>
            <p:cNvSpPr/>
            <p:nvPr/>
          </p:nvSpPr>
          <p:spPr>
            <a:xfrm>
              <a:off x="769313" y="2726586"/>
              <a:ext cx="353732" cy="378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="" xmlns:a16="http://schemas.microsoft.com/office/drawing/2014/main" id="{9E937D7D-EC10-4B81-BFEC-223783FD31F3}"/>
                </a:ext>
              </a:extLst>
            </p:cNvPr>
            <p:cNvSpPr/>
            <p:nvPr/>
          </p:nvSpPr>
          <p:spPr>
            <a:xfrm>
              <a:off x="1123045" y="3497520"/>
              <a:ext cx="239153" cy="26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A4E7BAAF-9837-465F-8324-92456913B83F}"/>
              </a:ext>
            </a:extLst>
          </p:cNvPr>
          <p:cNvSpPr/>
          <p:nvPr/>
        </p:nvSpPr>
        <p:spPr>
          <a:xfrm>
            <a:off x="895387" y="1404920"/>
            <a:ext cx="8132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よりシンプルなモデル、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AlexNet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の実装に戻しましょう。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19614" y="600205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#define</a:t>
            </a:r>
            <a:r>
              <a:rPr lang="en-US" altLang="ja-JP" sz="2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6F008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USE_GOOGLE_NET</a:t>
            </a:r>
            <a:r>
              <a:rPr lang="en-US" altLang="ja-JP" sz="2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1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A4E7BAAF-9837-465F-8324-92456913B83F}"/>
              </a:ext>
            </a:extLst>
          </p:cNvPr>
          <p:cNvSpPr/>
          <p:nvPr/>
        </p:nvSpPr>
        <p:spPr>
          <a:xfrm>
            <a:off x="949040" y="1468420"/>
            <a:ext cx="1076321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Main.cpp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の中で、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2800" dirty="0" err="1"/>
              <a:t>dnnClassifier</a:t>
            </a:r>
            <a:r>
              <a:rPr lang="en-US" altLang="ja-JP" sz="2800" dirty="0"/>
              <a:t>-&gt;</a:t>
            </a:r>
            <a:r>
              <a:rPr lang="en-US" altLang="ja-JP" sz="2800" dirty="0" err="1"/>
              <a:t>outLayerAsImage</a:t>
            </a:r>
            <a:r>
              <a:rPr lang="en-US" altLang="ja-JP" sz="2800" dirty="0"/>
              <a:t>("conv1</a:t>
            </a:r>
            <a:r>
              <a:rPr lang="en-US" altLang="ja-JP" sz="2800" dirty="0" smtClean="0"/>
              <a:t>");</a:t>
            </a: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と追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記し、実行してみましょう。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(“conv1”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とは、最初の畳み込み層を指します。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deploy.prototxt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から抜粋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layer {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name: "conv1"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type: "Convolution"</a:t>
            </a:r>
            <a:endParaRPr lang="en-US" altLang="ja-JP" sz="28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CV_DNN-Hands-On\layers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を開いてみましょう。</a:t>
            </a:r>
            <a:endParaRPr lang="en-US" altLang="ja-JP" sz="28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7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特徴画像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054662"/>
            <a:ext cx="6838950" cy="304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511300" y="1483836"/>
            <a:ext cx="8445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勉強した覚えがあるような画像が並んでいませんか？？？</a:t>
            </a:r>
            <a:endParaRPr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2947069" y="5362833"/>
            <a:ext cx="557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 Google</a:t>
            </a:r>
            <a:r>
              <a:rPr lang="ja-JP" altLang="en-US" dirty="0"/>
              <a:t> 画像検索で、</a:t>
            </a:r>
            <a:r>
              <a:rPr lang="en-US" altLang="ja-JP" dirty="0"/>
              <a:t>[</a:t>
            </a:r>
            <a:r>
              <a:rPr lang="en-US" altLang="ja-JP" dirty="0" err="1" smtClean="0"/>
              <a:t>lenna</a:t>
            </a:r>
            <a:r>
              <a:rPr lang="en-US" altLang="ja-JP" dirty="0" smtClean="0"/>
              <a:t> </a:t>
            </a:r>
            <a:r>
              <a:rPr lang="ja-JP" altLang="en-US" dirty="0"/>
              <a:t>フィルタ</a:t>
            </a:r>
            <a:r>
              <a:rPr lang="en-US" altLang="ja-JP" dirty="0"/>
              <a:t>]</a:t>
            </a:r>
            <a:r>
              <a:rPr lang="ja-JP" altLang="en-US" dirty="0"/>
              <a:t>と検索し、抜粋 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27205" y="5992336"/>
            <a:ext cx="6210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</a:rPr>
              <a:t>畳み込み処理 </a:t>
            </a:r>
            <a:r>
              <a:rPr lang="en-US" altLang="ja-JP" sz="3600" b="1" dirty="0">
                <a:solidFill>
                  <a:schemeClr val="accent1"/>
                </a:solidFill>
              </a:rPr>
              <a:t>= </a:t>
            </a:r>
            <a:r>
              <a:rPr lang="ja-JP" altLang="en-US" sz="3600" b="1" dirty="0">
                <a:solidFill>
                  <a:schemeClr val="accent1"/>
                </a:solidFill>
              </a:rPr>
              <a:t>フィルタ処理</a:t>
            </a:r>
          </a:p>
        </p:txBody>
      </p:sp>
    </p:spTree>
    <p:extLst>
      <p:ext uri="{BB962C8B-B14F-4D97-AF65-F5344CB8AC3E}">
        <p14:creationId xmlns:p14="http://schemas.microsoft.com/office/powerpoint/2010/main" val="31892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畳み込み層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="" xmlns:a16="http://schemas.microsoft.com/office/drawing/2014/main" id="{015782CB-3406-47B2-86A9-3F1F1E05DD17}"/>
              </a:ext>
            </a:extLst>
          </p:cNvPr>
          <p:cNvGrpSpPr/>
          <p:nvPr/>
        </p:nvGrpSpPr>
        <p:grpSpPr>
          <a:xfrm>
            <a:off x="377349" y="1473958"/>
            <a:ext cx="3403080" cy="4735774"/>
            <a:chOff x="745841" y="1265613"/>
            <a:chExt cx="1759635" cy="2780737"/>
          </a:xfrm>
        </p:grpSpPr>
        <p:pic>
          <p:nvPicPr>
            <p:cNvPr id="4" name="図 3">
              <a:extLst>
                <a:ext uri="{FF2B5EF4-FFF2-40B4-BE49-F238E27FC236}">
                  <a16:creationId xmlns="" xmlns:a16="http://schemas.microsoft.com/office/drawing/2014/main" id="{C120D4F4-4983-4260-A272-E7A151840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3323" r="79918"/>
            <a:stretch/>
          </p:blipFill>
          <p:spPr>
            <a:xfrm>
              <a:off x="745841" y="1265613"/>
              <a:ext cx="1759635" cy="2780737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="" xmlns:a16="http://schemas.microsoft.com/office/drawing/2014/main" id="{C3827E5C-7B56-4708-B349-0E35F568FD69}"/>
                </a:ext>
              </a:extLst>
            </p:cNvPr>
            <p:cNvSpPr/>
            <p:nvPr/>
          </p:nvSpPr>
          <p:spPr>
            <a:xfrm>
              <a:off x="769313" y="2726586"/>
              <a:ext cx="353732" cy="378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227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="" xmlns:a16="http://schemas.microsoft.com/office/drawing/2014/main" id="{E684D9E5-AE84-47C2-BA47-BEB124BB2433}"/>
                </a:ext>
              </a:extLst>
            </p:cNvPr>
            <p:cNvSpPr/>
            <p:nvPr/>
          </p:nvSpPr>
          <p:spPr>
            <a:xfrm>
              <a:off x="1123045" y="3521561"/>
              <a:ext cx="239153" cy="26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227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吹き出し: 四角形 25">
            <a:extLst>
              <a:ext uri="{FF2B5EF4-FFF2-40B4-BE49-F238E27FC236}">
                <a16:creationId xmlns="" xmlns:a16="http://schemas.microsoft.com/office/drawing/2014/main" id="{59600A95-9010-416F-A001-7A9818E5697B}"/>
              </a:ext>
            </a:extLst>
          </p:cNvPr>
          <p:cNvSpPr/>
          <p:nvPr/>
        </p:nvSpPr>
        <p:spPr>
          <a:xfrm>
            <a:off x="4217830" y="1803400"/>
            <a:ext cx="5015070" cy="609438"/>
          </a:xfrm>
          <a:prstGeom prst="wedgeRectCallout">
            <a:avLst>
              <a:gd name="adj1" fmla="val -69289"/>
              <a:gd name="adj2" fmla="val 61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96</a:t>
            </a:r>
            <a:r>
              <a:rPr kumimoji="1" lang="ja-JP" altLang="en-US" sz="2400" dirty="0"/>
              <a:t>個 </a:t>
            </a:r>
            <a:r>
              <a:rPr kumimoji="1" lang="en-US" altLang="ja-JP" sz="2400" dirty="0"/>
              <a:t>(96</a:t>
            </a:r>
            <a:r>
              <a:rPr kumimoji="1" lang="ja-JP" altLang="en-US" sz="2400" dirty="0"/>
              <a:t>チャンネル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の特徴画像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825397" y="5433663"/>
            <a:ext cx="1373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conv1</a:t>
            </a:r>
            <a:endParaRPr lang="ja-JP" altLang="en-US" sz="3200" dirty="0"/>
          </a:p>
        </p:txBody>
      </p:sp>
      <p:sp>
        <p:nvSpPr>
          <p:cNvPr id="11" name="吹き出し: 四角形 25">
            <a:extLst>
              <a:ext uri="{FF2B5EF4-FFF2-40B4-BE49-F238E27FC236}">
                <a16:creationId xmlns="" xmlns:a16="http://schemas.microsoft.com/office/drawing/2014/main" id="{59600A95-9010-416F-A001-7A9818E5697B}"/>
              </a:ext>
            </a:extLst>
          </p:cNvPr>
          <p:cNvSpPr/>
          <p:nvPr/>
        </p:nvSpPr>
        <p:spPr>
          <a:xfrm>
            <a:off x="1684895" y="6018438"/>
            <a:ext cx="3128405" cy="609438"/>
          </a:xfrm>
          <a:prstGeom prst="wedgeRectCallout">
            <a:avLst>
              <a:gd name="adj1" fmla="val -35595"/>
              <a:gd name="adj2" fmla="val -97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96</a:t>
            </a:r>
            <a:r>
              <a:rPr kumimoji="1" lang="ja-JP" altLang="en-US" sz="2400" dirty="0"/>
              <a:t>種類のフィルタ</a:t>
            </a:r>
          </a:p>
        </p:txBody>
      </p:sp>
      <p:sp>
        <p:nvSpPr>
          <p:cNvPr id="12" name="雲形吹き出し 11"/>
          <p:cNvSpPr/>
          <p:nvPr/>
        </p:nvSpPr>
        <p:spPr>
          <a:xfrm>
            <a:off x="5676900" y="2718576"/>
            <a:ext cx="5029200" cy="2246538"/>
          </a:xfrm>
          <a:prstGeom prst="cloudCallout">
            <a:avLst>
              <a:gd name="adj1" fmla="val -8964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画処理なのに、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なんで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次元で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処理している？</a:t>
            </a:r>
          </a:p>
        </p:txBody>
      </p:sp>
      <p:pic>
        <p:nvPicPr>
          <p:cNvPr id="8194" name="Picture 2" descr="「絵文字 考える」の画像検索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577" y="5002646"/>
            <a:ext cx="1561338" cy="156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606" y="184108"/>
            <a:ext cx="10772775" cy="1053021"/>
          </a:xfrm>
        </p:spPr>
        <p:txBody>
          <a:bodyPr rtlCol="0">
            <a:normAutofit/>
          </a:bodyPr>
          <a:lstStyle/>
          <a:p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cv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7606" y="1742739"/>
            <a:ext cx="10753725" cy="448139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OpenCV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Deep Neural Network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を扱う名前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空間 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800" b="1" dirty="0" err="1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cv:dnn</a:t>
            </a:r>
            <a:r>
              <a:rPr lang="ja-JP" altLang="en-US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 </a:t>
            </a:r>
            <a:r>
              <a:rPr lang="en-US" altLang="ja-JP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2017/8</a:t>
            </a:r>
            <a:r>
              <a:rPr lang="ja-JP" altLang="en-US" sz="2800" b="1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OpenCV3.3</a:t>
            </a:r>
            <a:r>
              <a:rPr lang="ja-JP" altLang="en-US" sz="28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の機能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として正式リリース 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(</a:t>
            </a:r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それまでは研究開発用の拡張ライブラリ</a:t>
            </a: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 </a:t>
            </a: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Deep Learning </a:t>
            </a:r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の著名フレームワーク</a:t>
            </a:r>
            <a:endParaRPr lang="en-US" altLang="ja-JP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Caffe</a:t>
            </a: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 Tensorflow / Torch  / </a:t>
            </a:r>
            <a:r>
              <a:rPr lang="en-US" altLang="ja-JP" sz="2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Darknet</a:t>
            </a:r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の学習済モデルを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OpenCV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単体で</a:t>
            </a:r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</a:t>
            </a:r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11462A10-A494-4E8F-9AD0-B14B1474AB63}"/>
              </a:ext>
            </a:extLst>
          </p:cNvPr>
          <p:cNvSpPr/>
          <p:nvPr/>
        </p:nvSpPr>
        <p:spPr>
          <a:xfrm>
            <a:off x="1282701" y="5824028"/>
            <a:ext cx="9499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ハンズオンでは 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2017/12 </a:t>
            </a:r>
            <a:r>
              <a:rPr lang="ja-JP" altLang="en-US" sz="24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リリースされた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OpenCV3.4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を扱います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チャンネルの畳み込み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69805" y="1408871"/>
            <a:ext cx="10261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</a:rPr>
              <a:t>色 </a:t>
            </a:r>
            <a:r>
              <a:rPr lang="en-US" altLang="ja-JP" sz="3600" b="1" dirty="0">
                <a:solidFill>
                  <a:schemeClr val="accent1"/>
                </a:solidFill>
              </a:rPr>
              <a:t>(</a:t>
            </a:r>
            <a:r>
              <a:rPr lang="ja-JP" altLang="en-US" sz="3600" b="1" dirty="0">
                <a:solidFill>
                  <a:schemeClr val="accent1"/>
                </a:solidFill>
              </a:rPr>
              <a:t>チャンネル</a:t>
            </a:r>
            <a:r>
              <a:rPr lang="en-US" altLang="ja-JP" sz="3600" b="1" dirty="0">
                <a:solidFill>
                  <a:schemeClr val="accent1"/>
                </a:solidFill>
              </a:rPr>
              <a:t>)</a:t>
            </a:r>
            <a:r>
              <a:rPr lang="ja-JP" altLang="en-US" sz="3600" b="1" dirty="0">
                <a:solidFill>
                  <a:schemeClr val="accent1"/>
                </a:solidFill>
              </a:rPr>
              <a:t>も同時に畳込みしているから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2089"/>
              </p:ext>
            </p:extLst>
          </p:nvPr>
        </p:nvGraphicFramePr>
        <p:xfrm>
          <a:off x="745840" y="3798466"/>
          <a:ext cx="2146299" cy="912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5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5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5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127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50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100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150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38790"/>
              </p:ext>
            </p:extLst>
          </p:nvPr>
        </p:nvGraphicFramePr>
        <p:xfrm>
          <a:off x="4303209" y="2816453"/>
          <a:ext cx="2146299" cy="912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5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5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5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127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1/3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1/3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1/3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38068"/>
              </p:ext>
            </p:extLst>
          </p:nvPr>
        </p:nvGraphicFramePr>
        <p:xfrm>
          <a:off x="8178800" y="2755900"/>
          <a:ext cx="736599" cy="7222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6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22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954152" y="3429134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/>
              <a:t>RGB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1px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482358" y="4526506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/>
              <a:t>R</a:t>
            </a:r>
            <a:r>
              <a:rPr kumimoji="1" lang="ja-JP" altLang="en-US" dirty="0" err="1"/>
              <a:t>だけを</a:t>
            </a:r>
            <a:r>
              <a:rPr kumimoji="1" lang="ja-JP" altLang="en-US" dirty="0"/>
              <a:t>切り取るフィルタ</a:t>
            </a:r>
            <a:endParaRPr kumimoji="1"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7318547" y="2796837"/>
            <a:ext cx="5549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/>
              <a:t>=</a:t>
            </a:r>
            <a:endParaRPr lang="ja-JP" altLang="en-US" sz="36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469913" y="3290634"/>
            <a:ext cx="49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/>
              <a:t>X</a:t>
            </a:r>
            <a:endParaRPr lang="ja-JP" altLang="en-US" sz="3600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28111"/>
              </p:ext>
            </p:extLst>
          </p:nvPr>
        </p:nvGraphicFramePr>
        <p:xfrm>
          <a:off x="4411111" y="4960846"/>
          <a:ext cx="2146299" cy="912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5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5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5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127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4213721" y="2394878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/>
              <a:t>RGB</a:t>
            </a:r>
            <a:r>
              <a:rPr kumimoji="1" lang="ja-JP" altLang="en-US" dirty="0"/>
              <a:t>を平滑化するフィルタ</a:t>
            </a:r>
            <a:endParaRPr kumimoji="1" lang="en-US" altLang="ja-JP" dirty="0"/>
          </a:p>
        </p:txBody>
      </p:sp>
      <p:sp>
        <p:nvSpPr>
          <p:cNvPr id="18" name="正方形/長方形 17"/>
          <p:cNvSpPr/>
          <p:nvPr/>
        </p:nvSpPr>
        <p:spPr>
          <a:xfrm>
            <a:off x="3452651" y="4699963"/>
            <a:ext cx="49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/>
              <a:t>X</a:t>
            </a:r>
            <a:endParaRPr lang="ja-JP" altLang="en-US" sz="3600" dirty="0"/>
          </a:p>
        </p:txBody>
      </p:sp>
      <p:sp>
        <p:nvSpPr>
          <p:cNvPr id="19" name="正方形/長方形 18"/>
          <p:cNvSpPr/>
          <p:nvPr/>
        </p:nvSpPr>
        <p:spPr>
          <a:xfrm>
            <a:off x="7125933" y="4928237"/>
            <a:ext cx="5549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/>
              <a:t>=</a:t>
            </a:r>
            <a:endParaRPr lang="ja-JP" altLang="en-US" sz="3600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86190"/>
              </p:ext>
            </p:extLst>
          </p:nvPr>
        </p:nvGraphicFramePr>
        <p:xfrm>
          <a:off x="8249416" y="5151346"/>
          <a:ext cx="736599" cy="7222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6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22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>
            <a:off x="634905" y="6087929"/>
            <a:ext cx="10261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</a:rPr>
              <a:t>色 </a:t>
            </a:r>
            <a:r>
              <a:rPr lang="en-US" altLang="ja-JP" sz="3600" b="1" dirty="0">
                <a:solidFill>
                  <a:schemeClr val="accent1"/>
                </a:solidFill>
              </a:rPr>
              <a:t>(</a:t>
            </a:r>
            <a:r>
              <a:rPr lang="ja-JP" altLang="en-US" sz="3600" b="1" dirty="0">
                <a:solidFill>
                  <a:schemeClr val="accent1"/>
                </a:solidFill>
              </a:rPr>
              <a:t>チャンネル</a:t>
            </a:r>
            <a:r>
              <a:rPr lang="en-US" altLang="ja-JP" sz="3600" b="1" dirty="0">
                <a:solidFill>
                  <a:schemeClr val="accent1"/>
                </a:solidFill>
              </a:rPr>
              <a:t>)</a:t>
            </a:r>
            <a:r>
              <a:rPr lang="ja-JP" altLang="en-US" sz="3600" b="1" dirty="0">
                <a:solidFill>
                  <a:schemeClr val="accent1"/>
                </a:solidFill>
              </a:rPr>
              <a:t>の特性も抽出できる。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8063717" y="22768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dirty="0"/>
              <a:t>平均画素</a:t>
            </a:r>
            <a:endParaRPr kumimoji="1" lang="en-US" altLang="ja-JP" dirty="0"/>
          </a:p>
        </p:txBody>
      </p:sp>
      <p:sp>
        <p:nvSpPr>
          <p:cNvPr id="23" name="正方形/長方形 22"/>
          <p:cNvSpPr/>
          <p:nvPr/>
        </p:nvSpPr>
        <p:spPr>
          <a:xfrm>
            <a:off x="8121424" y="4485531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の画素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697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次元の畳み込み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70325"/>
              </p:ext>
            </p:extLst>
          </p:nvPr>
        </p:nvGraphicFramePr>
        <p:xfrm>
          <a:off x="962009" y="1332832"/>
          <a:ext cx="1891689" cy="14204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0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5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4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4216399" y="1522548"/>
            <a:ext cx="2512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次元のフィルタ</a:t>
            </a:r>
            <a:endParaRPr kumimoji="1" lang="en-US" altLang="ja-JP" dirty="0"/>
          </a:p>
        </p:txBody>
      </p:sp>
      <p:sp>
        <p:nvSpPr>
          <p:cNvPr id="21" name="正方形/長方形 20"/>
          <p:cNvSpPr/>
          <p:nvPr/>
        </p:nvSpPr>
        <p:spPr>
          <a:xfrm>
            <a:off x="634905" y="6087929"/>
            <a:ext cx="10071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</a:rPr>
              <a:t>３次元に拡張し、より表現力の高い特徴量を実現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0981693" y="27430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dirty="0"/>
              <a:t>結果</a:t>
            </a:r>
            <a:endParaRPr kumimoji="1" lang="en-US" altLang="ja-JP" dirty="0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00991"/>
              </p:ext>
            </p:extLst>
          </p:nvPr>
        </p:nvGraphicFramePr>
        <p:xfrm>
          <a:off x="962009" y="2816453"/>
          <a:ext cx="1891689" cy="14204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0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5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4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5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10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10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7389"/>
              </p:ext>
            </p:extLst>
          </p:nvPr>
        </p:nvGraphicFramePr>
        <p:xfrm>
          <a:off x="992439" y="4312896"/>
          <a:ext cx="1891689" cy="14204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0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5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4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04984"/>
              </p:ext>
            </p:extLst>
          </p:nvPr>
        </p:nvGraphicFramePr>
        <p:xfrm>
          <a:off x="4833378" y="2179948"/>
          <a:ext cx="1261126" cy="9324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0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4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1636"/>
              </p:ext>
            </p:extLst>
          </p:nvPr>
        </p:nvGraphicFramePr>
        <p:xfrm>
          <a:off x="4842259" y="3304435"/>
          <a:ext cx="1211056" cy="9324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5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55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4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156534"/>
              </p:ext>
            </p:extLst>
          </p:nvPr>
        </p:nvGraphicFramePr>
        <p:xfrm>
          <a:off x="4842259" y="4401139"/>
          <a:ext cx="1261126" cy="9324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0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4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フローチャート: 処理 2"/>
          <p:cNvSpPr/>
          <p:nvPr/>
        </p:nvSpPr>
        <p:spPr>
          <a:xfrm>
            <a:off x="992439" y="1332831"/>
            <a:ext cx="1213557" cy="944025"/>
          </a:xfrm>
          <a:prstGeom prst="flowChartProcess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処理 29"/>
          <p:cNvSpPr/>
          <p:nvPr/>
        </p:nvSpPr>
        <p:spPr>
          <a:xfrm>
            <a:off x="962009" y="2802050"/>
            <a:ext cx="1213557" cy="944025"/>
          </a:xfrm>
          <a:prstGeom prst="flowChartProcess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: 処理 30"/>
          <p:cNvSpPr/>
          <p:nvPr/>
        </p:nvSpPr>
        <p:spPr>
          <a:xfrm>
            <a:off x="992439" y="4294737"/>
            <a:ext cx="1213557" cy="944025"/>
          </a:xfrm>
          <a:prstGeom prst="flowChartProcess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39126"/>
              </p:ext>
            </p:extLst>
          </p:nvPr>
        </p:nvGraphicFramePr>
        <p:xfrm>
          <a:off x="6779214" y="2501711"/>
          <a:ext cx="3200402" cy="23205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061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5</a:t>
                      </a:r>
                      <a:r>
                        <a:rPr kumimoji="1" lang="en-US" altLang="ja-JP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ja-JP" b="1" baseline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kumimoji="1" lang="en-US" altLang="ja-JP" b="1" baseline="0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0</a:t>
                      </a:r>
                      <a:r>
                        <a:rPr kumimoji="1" lang="en-US" altLang="ja-JP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ja-JP" b="1" baseline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kumimoji="1" lang="en-US" altLang="ja-JP" b="1" baseline="0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14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10</a:t>
                      </a:r>
                      <a:r>
                        <a:rPr kumimoji="1" lang="en-US" altLang="ja-JP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ja-JP" b="1" baseline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kumimoji="1" lang="en-US" altLang="ja-JP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kumimoji="1" lang="en-US" altLang="ja-JP" b="1" dirty="0">
                          <a:solidFill>
                            <a:srgbClr val="92D050"/>
                          </a:solidFill>
                        </a:rPr>
                        <a:t>10</a:t>
                      </a:r>
                      <a:r>
                        <a:rPr kumimoji="1" lang="en-US" altLang="ja-JP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ja-JP" b="1" baseline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kumimoji="1" lang="en-US" altLang="ja-JP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3622313" y="3443034"/>
            <a:ext cx="49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/>
              <a:t>X</a:t>
            </a:r>
            <a:endParaRPr lang="ja-JP" altLang="en-US" sz="3600" dirty="0"/>
          </a:p>
        </p:txBody>
      </p:sp>
      <p:sp>
        <p:nvSpPr>
          <p:cNvPr id="34" name="正方形/長方形 33"/>
          <p:cNvSpPr/>
          <p:nvPr/>
        </p:nvSpPr>
        <p:spPr>
          <a:xfrm>
            <a:off x="6193820" y="3343573"/>
            <a:ext cx="5549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/>
              <a:t>=</a:t>
            </a:r>
            <a:endParaRPr lang="ja-JP" altLang="en-US" sz="3600" dirty="0"/>
          </a:p>
        </p:txBody>
      </p:sp>
      <p:sp>
        <p:nvSpPr>
          <p:cNvPr id="35" name="正方形/長方形 34"/>
          <p:cNvSpPr/>
          <p:nvPr/>
        </p:nvSpPr>
        <p:spPr>
          <a:xfrm>
            <a:off x="10060323" y="3304435"/>
            <a:ext cx="5549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/>
              <a:t>=</a:t>
            </a:r>
            <a:endParaRPr lang="ja-JP" altLang="en-US" sz="3600" dirty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02146"/>
              </p:ext>
            </p:extLst>
          </p:nvPr>
        </p:nvGraphicFramePr>
        <p:xfrm>
          <a:off x="10674296" y="3343573"/>
          <a:ext cx="1261126" cy="9324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0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4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2853698" y="1284550"/>
            <a:ext cx="1660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次元配列</a:t>
            </a:r>
            <a:endParaRPr kumimoji="1" lang="en-US" altLang="ja-JP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6778247" y="2489200"/>
            <a:ext cx="1599634" cy="1143686"/>
          </a:xfrm>
          <a:prstGeom prst="flowChartProcess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A4E7BAAF-9837-465F-8324-92456913B83F}"/>
              </a:ext>
            </a:extLst>
          </p:cNvPr>
          <p:cNvSpPr/>
          <p:nvPr/>
        </p:nvSpPr>
        <p:spPr>
          <a:xfrm>
            <a:off x="949040" y="1468420"/>
            <a:ext cx="1076321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同様に、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2800" dirty="0" err="1"/>
              <a:t>dnnClassifier</a:t>
            </a:r>
            <a:r>
              <a:rPr lang="en-US" altLang="ja-JP" sz="2800" dirty="0"/>
              <a:t>-&gt;</a:t>
            </a:r>
            <a:r>
              <a:rPr lang="en-US" altLang="ja-JP" sz="2800" dirty="0" err="1"/>
              <a:t>outLayerAsImage</a:t>
            </a:r>
            <a:r>
              <a:rPr lang="en-US" altLang="ja-JP" sz="2800" dirty="0"/>
              <a:t>("pool1</a:t>
            </a:r>
            <a:r>
              <a:rPr lang="en-US" altLang="ja-JP" sz="2800" dirty="0" smtClean="0"/>
              <a:t>");</a:t>
            </a: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と追記し、実行してみましょう。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(“pool1”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とは、最初の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Pooling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層を指します。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deploy.prototxt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から抜粋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layer {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name: “pool1"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type: “Pooling"</a:t>
            </a:r>
            <a:endParaRPr lang="en-US" altLang="ja-JP" sz="28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CV_DNN-Hands-On\layers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を開いてみましょう。</a:t>
            </a:r>
            <a:endParaRPr lang="en-US" altLang="ja-JP" sz="28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2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="" xmlns:a16="http://schemas.microsoft.com/office/drawing/2014/main" id="{30D5EDE8-EB35-4976-814C-CA9871C8DE19}"/>
              </a:ext>
            </a:extLst>
          </p:cNvPr>
          <p:cNvGrpSpPr/>
          <p:nvPr/>
        </p:nvGrpSpPr>
        <p:grpSpPr>
          <a:xfrm>
            <a:off x="301666" y="3836578"/>
            <a:ext cx="5546344" cy="2006329"/>
            <a:chOff x="745840" y="1355035"/>
            <a:chExt cx="8762132" cy="2691314"/>
          </a:xfrm>
        </p:grpSpPr>
        <p:pic>
          <p:nvPicPr>
            <p:cNvPr id="14" name="図 13">
              <a:extLst>
                <a:ext uri="{FF2B5EF4-FFF2-40B4-BE49-F238E27FC236}">
                  <a16:creationId xmlns="" xmlns:a16="http://schemas.microsoft.com/office/drawing/2014/main" id="{6C66D932-0C6C-4C30-8347-F32FFD48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840" y="1355035"/>
              <a:ext cx="8762132" cy="2691314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="" xmlns:a16="http://schemas.microsoft.com/office/drawing/2014/main" id="{22E47EEE-5222-40B5-A3EE-E55EAADB9ACD}"/>
                </a:ext>
              </a:extLst>
            </p:cNvPr>
            <p:cNvSpPr/>
            <p:nvPr/>
          </p:nvSpPr>
          <p:spPr>
            <a:xfrm>
              <a:off x="769313" y="2726586"/>
              <a:ext cx="353732" cy="378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="" xmlns:a16="http://schemas.microsoft.com/office/drawing/2014/main" id="{9E937D7D-EC10-4B81-BFEC-223783FD31F3}"/>
                </a:ext>
              </a:extLst>
            </p:cNvPr>
            <p:cNvSpPr/>
            <p:nvPr/>
          </p:nvSpPr>
          <p:spPr>
            <a:xfrm>
              <a:off x="1123045" y="3497520"/>
              <a:ext cx="239153" cy="26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Pooling</a:t>
            </a:r>
            <a:r>
              <a:rPr lang="ja-JP" altLang="en-US" dirty="0"/>
              <a:t>層</a:t>
            </a:r>
          </a:p>
        </p:txBody>
      </p:sp>
      <p:pic>
        <p:nvPicPr>
          <p:cNvPr id="9218" name="Picture 2" descr="https://camo.qiitausercontent.com/8b9980fef065b0a29e8165297f31cd808a3b8a06/68747470733a2f2f71696974612d696d6167652d73746f72652e73332e616d617a6f6e6177732e636f6d2f302f37303839372f39333834666331622d663033622d373237662d663031322d3766663831623162313036392e706e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1192212"/>
            <a:ext cx="202882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6694487" y="5779329"/>
            <a:ext cx="452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>
                <a:hlinkClick r:id="rId5"/>
              </a:rPr>
              <a:t>Qiita</a:t>
            </a:r>
            <a:r>
              <a:rPr lang="ja-JP" altLang="en-US" dirty="0">
                <a:hlinkClick r:id="rId5"/>
              </a:rPr>
              <a:t>の投稿</a:t>
            </a:r>
            <a:r>
              <a:rPr lang="ja-JP" altLang="en-US" dirty="0"/>
              <a:t> より。サイトも凄くわかりやすいので</a:t>
            </a:r>
            <a:endParaRPr lang="en-US" altLang="ja-JP" dirty="0"/>
          </a:p>
          <a:p>
            <a:r>
              <a:rPr lang="ja-JP" altLang="en-US" dirty="0"/>
              <a:t>詳しく知りたい方はぜひ読んでください。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01666" y="1466334"/>
            <a:ext cx="74959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</a:rPr>
              <a:t>縮小した特量画像が見えましたね？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55373" y="2460421"/>
            <a:ext cx="64377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Pooling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層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は、特定の範囲の値から、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最大値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若しくは平均 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を取り出し、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配列を縮小する処理のこと。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1666" y="5842907"/>
            <a:ext cx="64241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Pooling</a:t>
            </a:r>
            <a:r>
              <a:rPr lang="ja-JP" altLang="en-US" sz="2400" dirty="0"/>
              <a:t>層を用いて、要素数</a:t>
            </a:r>
            <a:r>
              <a:rPr lang="en-US" altLang="ja-JP" sz="2400" dirty="0"/>
              <a:t>1000</a:t>
            </a:r>
            <a:r>
              <a:rPr lang="ja-JP" altLang="en-US" sz="2400" dirty="0"/>
              <a:t>の確率行列に、</a:t>
            </a:r>
            <a:endParaRPr lang="en-US" altLang="ja-JP" sz="2400" dirty="0"/>
          </a:p>
          <a:p>
            <a:r>
              <a:rPr lang="ja-JP" altLang="en-US" sz="2400" dirty="0"/>
              <a:t>段階的に縮小する。</a:t>
            </a:r>
          </a:p>
        </p:txBody>
      </p:sp>
    </p:spTree>
    <p:extLst>
      <p:ext uri="{BB962C8B-B14F-4D97-AF65-F5344CB8AC3E}">
        <p14:creationId xmlns:p14="http://schemas.microsoft.com/office/powerpoint/2010/main" val="29431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A4E7BAAF-9837-465F-8324-92456913B83F}"/>
              </a:ext>
            </a:extLst>
          </p:cNvPr>
          <p:cNvSpPr/>
          <p:nvPr/>
        </p:nvSpPr>
        <p:spPr>
          <a:xfrm>
            <a:off x="745840" y="4220151"/>
            <a:ext cx="107632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layerName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deploy.prototxt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から探してきましょう。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面白い結果が</a:t>
            </a:r>
            <a:r>
              <a:rPr lang="ja-JP" altLang="en-US" sz="3200" b="1" dirty="0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得られたら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挙手！</a:t>
            </a:r>
            <a:endParaRPr lang="en-US" altLang="ja-JP" sz="3200" b="1" dirty="0">
              <a:solidFill>
                <a:schemeClr val="accent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4E7BAAF-9837-465F-8324-92456913B83F}"/>
              </a:ext>
            </a:extLst>
          </p:cNvPr>
          <p:cNvSpPr/>
          <p:nvPr/>
        </p:nvSpPr>
        <p:spPr>
          <a:xfrm>
            <a:off x="898240" y="1747820"/>
            <a:ext cx="107632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メソッドを用いて、色々試してみましょう。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2800" dirty="0">
                <a:solidFill>
                  <a:schemeClr val="accent1"/>
                </a:solidFill>
              </a:rPr>
              <a:t>dnnClassifier-&gt;outLayerAsImage(string layerName);</a:t>
            </a:r>
          </a:p>
          <a:p>
            <a:pPr lvl="1"/>
            <a:r>
              <a:rPr lang="en-US" altLang="ja-JP" sz="2800" dirty="0">
                <a:solidFill>
                  <a:schemeClr val="accent1"/>
                </a:solidFill>
              </a:rPr>
              <a:t>dnnClassifier-&gt;</a:t>
            </a:r>
            <a:r>
              <a:rPr lang="en-US" altLang="ja-JP" sz="2800" dirty="0" err="1">
                <a:solidFill>
                  <a:schemeClr val="accent1"/>
                </a:solidFill>
              </a:rPr>
              <a:t>outLayerAsCsv</a:t>
            </a:r>
            <a:r>
              <a:rPr lang="en-US" altLang="ja-JP" sz="2800" dirty="0">
                <a:solidFill>
                  <a:schemeClr val="accent1"/>
                </a:solidFill>
              </a:rPr>
              <a:t>(string layerName);</a:t>
            </a:r>
          </a:p>
        </p:txBody>
      </p:sp>
      <p:pic>
        <p:nvPicPr>
          <p:cNvPr id="5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726" y="483048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678631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Summary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Summary</a:t>
            </a:r>
            <a:endParaRPr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="" xmlns:a16="http://schemas.microsoft.com/office/drawing/2014/main" id="{F6B62F0F-FCC7-4E4D-AB9B-779874F5E098}"/>
              </a:ext>
            </a:extLst>
          </p:cNvPr>
          <p:cNvGrpSpPr/>
          <p:nvPr/>
        </p:nvGrpSpPr>
        <p:grpSpPr>
          <a:xfrm>
            <a:off x="1641047" y="2277091"/>
            <a:ext cx="8118760" cy="2430105"/>
            <a:chOff x="745840" y="1355035"/>
            <a:chExt cx="8762132" cy="2691314"/>
          </a:xfrm>
        </p:grpSpPr>
        <p:pic>
          <p:nvPicPr>
            <p:cNvPr id="4" name="図 3">
              <a:extLst>
                <a:ext uri="{FF2B5EF4-FFF2-40B4-BE49-F238E27FC236}">
                  <a16:creationId xmlns="" xmlns:a16="http://schemas.microsoft.com/office/drawing/2014/main" id="{242A1F6E-7CDA-470F-8332-708EC3ACE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840" y="1355035"/>
              <a:ext cx="8762132" cy="269131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="" xmlns:a16="http://schemas.microsoft.com/office/drawing/2014/main" id="{C814F26B-CD70-46AA-9675-9CABA1FF2FBD}"/>
                </a:ext>
              </a:extLst>
            </p:cNvPr>
            <p:cNvSpPr/>
            <p:nvPr/>
          </p:nvSpPr>
          <p:spPr>
            <a:xfrm>
              <a:off x="769313" y="2726586"/>
              <a:ext cx="353732" cy="378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="" xmlns:a16="http://schemas.microsoft.com/office/drawing/2014/main" id="{141FCD64-40E6-4AFD-B022-853E18EC7741}"/>
                </a:ext>
              </a:extLst>
            </p:cNvPr>
            <p:cNvSpPr/>
            <p:nvPr/>
          </p:nvSpPr>
          <p:spPr>
            <a:xfrm>
              <a:off x="1123045" y="3497520"/>
              <a:ext cx="239153" cy="263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227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C316F18A-4B14-4117-AA99-AA4B906255D6}"/>
              </a:ext>
            </a:extLst>
          </p:cNvPr>
          <p:cNvSpPr/>
          <p:nvPr/>
        </p:nvSpPr>
        <p:spPr>
          <a:xfrm>
            <a:off x="461677" y="1364533"/>
            <a:ext cx="1134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cv::dnn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により画像分類するためには、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入力層の出力層の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形状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パラメータの意味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を理解する。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C316F18A-4B14-4117-AA99-AA4B906255D6}"/>
              </a:ext>
            </a:extLst>
          </p:cNvPr>
          <p:cNvSpPr/>
          <p:nvPr/>
        </p:nvSpPr>
        <p:spPr>
          <a:xfrm>
            <a:off x="961740" y="4965635"/>
            <a:ext cx="11230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画像分類であれば、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入力層は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出力層は、確率が格納された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であることが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多い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C316F18A-4B14-4117-AA99-AA4B906255D6}"/>
              </a:ext>
            </a:extLst>
          </p:cNvPr>
          <p:cNvSpPr/>
          <p:nvPr/>
        </p:nvSpPr>
        <p:spPr>
          <a:xfrm>
            <a:off x="1641047" y="6093329"/>
            <a:ext cx="8982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後は持ち前の技術を持って応用しましょう！</a:t>
            </a:r>
          </a:p>
        </p:txBody>
      </p:sp>
    </p:spTree>
    <p:extLst>
      <p:ext uri="{BB962C8B-B14F-4D97-AF65-F5344CB8AC3E}">
        <p14:creationId xmlns:p14="http://schemas.microsoft.com/office/powerpoint/2010/main" val="408330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354781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Thank you for joining!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310644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質問スライド</a:t>
            </a:r>
          </a:p>
        </p:txBody>
      </p:sp>
    </p:spTree>
    <p:extLst>
      <p:ext uri="{BB962C8B-B14F-4D97-AF65-F5344CB8AC3E}">
        <p14:creationId xmlns:p14="http://schemas.microsoft.com/office/powerpoint/2010/main" val="9401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前処理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64x64">
            <a:extLst>
              <a:ext uri="{FF2B5EF4-FFF2-40B4-BE49-F238E27FC236}">
                <a16:creationId xmlns="" xmlns:a16="http://schemas.microsoft.com/office/drawing/2014/main" id="{5A069E86-4DC4-4CCF-AB95-B3464797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8" y="1628537"/>
            <a:ext cx="4104970" cy="410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7821F231-50F3-47BA-9256-96BC1D2EA9D1}"/>
              </a:ext>
            </a:extLst>
          </p:cNvPr>
          <p:cNvSpPr/>
          <p:nvPr/>
        </p:nvSpPr>
        <p:spPr>
          <a:xfrm>
            <a:off x="450988" y="6161361"/>
            <a:ext cx="32191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https://patrykchrabaszcz.github.io/Imagenet32/</a:t>
            </a:r>
            <a:endParaRPr lang="ja-JP" altLang="en-US" sz="1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6C30DE1-B4B2-4651-949D-A996924C2894}"/>
              </a:ext>
            </a:extLst>
          </p:cNvPr>
          <p:cNvSpPr/>
          <p:nvPr/>
        </p:nvSpPr>
        <p:spPr>
          <a:xfrm>
            <a:off x="4781508" y="1628537"/>
            <a:ext cx="7410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データセットの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RGB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毎の平均画素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入力画像から引く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テクニック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引数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mean)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283EFD83-184D-4914-95E4-0811F559E8EA}"/>
              </a:ext>
            </a:extLst>
          </p:cNvPr>
          <p:cNvSpPr/>
          <p:nvPr/>
        </p:nvSpPr>
        <p:spPr>
          <a:xfrm>
            <a:off x="4764967" y="3551097"/>
            <a:ext cx="742703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他にも、</a:t>
            </a:r>
            <a:r>
              <a:rPr lang="en-US" altLang="ja-JP" sz="3600" dirty="0"/>
              <a:t>0-255</a:t>
            </a:r>
            <a:r>
              <a:rPr lang="ja-JP" altLang="en-US" sz="3600" dirty="0"/>
              <a:t>の輝度を</a:t>
            </a:r>
            <a:r>
              <a:rPr lang="en-US" altLang="ja-JP" sz="3600" dirty="0"/>
              <a:t>0-1</a:t>
            </a:r>
            <a:r>
              <a:rPr lang="ja-JP" altLang="en-US" sz="3600" dirty="0"/>
              <a:t>に正規化</a:t>
            </a:r>
            <a:endParaRPr lang="en-US" altLang="ja-JP" sz="3600" dirty="0"/>
          </a:p>
          <a:p>
            <a:r>
              <a:rPr lang="ja-JP" altLang="en-US" sz="3600" dirty="0"/>
              <a:t>したり、</a:t>
            </a:r>
            <a:r>
              <a:rPr lang="en-US" altLang="ja-JP" sz="3600" dirty="0"/>
              <a:t>(</a:t>
            </a:r>
            <a:r>
              <a:rPr lang="ja-JP" altLang="en-US" sz="3600" dirty="0"/>
              <a:t>引数 </a:t>
            </a:r>
            <a:r>
              <a:rPr lang="en-US" altLang="ja-JP" sz="3600" dirty="0"/>
              <a:t>scale factor)</a:t>
            </a:r>
          </a:p>
          <a:p>
            <a:endParaRPr lang="en-US" altLang="ja-JP" sz="3600" dirty="0"/>
          </a:p>
          <a:p>
            <a:r>
              <a:rPr lang="ja-JP" altLang="en-US" sz="3600" dirty="0"/>
              <a:t>ランダムな位置をトリミングしたり、</a:t>
            </a:r>
            <a:endParaRPr lang="en-US" altLang="ja-JP" sz="3600" dirty="0"/>
          </a:p>
          <a:p>
            <a:r>
              <a:rPr lang="ja-JP" altLang="en-US" sz="3600" dirty="0"/>
              <a:t>反転させるなどしてロバスト性を高める。</a:t>
            </a:r>
          </a:p>
        </p:txBody>
      </p:sp>
    </p:spTree>
    <p:extLst>
      <p:ext uri="{BB962C8B-B14F-4D97-AF65-F5344CB8AC3E}">
        <p14:creationId xmlns:p14="http://schemas.microsoft.com/office/powerpoint/2010/main" val="418822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8414" y="1271969"/>
            <a:ext cx="5449268" cy="5446331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ja-JP" altLang="en-US" sz="4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メリット</a:t>
            </a:r>
            <a:endParaRPr lang="en-US" altLang="ja-JP" sz="44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◎環境構築が楽！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ライブラリと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VS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をインストールするだけ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◎豊富な画像処理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 検出結果を可視化する。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 動画処理する。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>
              <a:buNone/>
            </a:pPr>
            <a:r>
              <a:rPr lang="ja-JP" altLang="en-US" dirty="0">
                <a:solidFill>
                  <a:srgbClr val="50B4C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 言語の学習コストが低い</a:t>
            </a:r>
            <a:endParaRPr lang="en-US" altLang="ja-JP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c++</a:t>
            </a:r>
            <a:r>
              <a:rPr lang="ja-JP" altLang="en-US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だけで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開発可能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python/java</a:t>
            </a:r>
            <a:r>
              <a:rPr lang="ja-JP" altLang="en-US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対応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sz="2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="" xmlns:a16="http://schemas.microsoft.com/office/drawing/2014/main" id="{E6E28A2D-1264-4090-89C3-F3BC441DA2B8}"/>
              </a:ext>
            </a:extLst>
          </p:cNvPr>
          <p:cNvSpPr txBox="1">
            <a:spLocks/>
          </p:cNvSpPr>
          <p:nvPr/>
        </p:nvSpPr>
        <p:spPr>
          <a:xfrm>
            <a:off x="6096001" y="1271969"/>
            <a:ext cx="5334380" cy="54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4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デメリット</a:t>
            </a:r>
            <a:endParaRPr lang="en-US" altLang="ja-JP" sz="44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 </a:t>
            </a:r>
            <a:r>
              <a:rPr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学習させることが出来ない</a:t>
            </a:r>
            <a:endParaRPr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　学習済モデルを順伝播させる事のみ</a:t>
            </a:r>
            <a:r>
              <a:rPr lang="en-US" altLang="ja-JP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</a:p>
          <a:p>
            <a:pPr marL="0" indent="0">
              <a:buNone/>
            </a:pPr>
            <a:endParaRPr lang="en-US" altLang="ja-JP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△マイナーで情報が少ない</a:t>
            </a:r>
            <a:endParaRPr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　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リファレンスも不十分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のサンプルを漁ったりが必要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 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cv::dnn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は生後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カ月のモジュール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両者ともこれから改善されるはず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endParaRPr lang="en-US" altLang="ja-JP" sz="2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2600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2600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ja-JP" altLang="en-US" sz="2000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="" xmlns:a16="http://schemas.microsoft.com/office/drawing/2014/main" id="{FA21E05F-6BD5-44AE-936D-5BE68D46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184108"/>
            <a:ext cx="10772775" cy="1053021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他のフレームワークとの比較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画素についての注意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283EFD83-184D-4914-95E4-0811F559E8EA}"/>
              </a:ext>
            </a:extLst>
          </p:cNvPr>
          <p:cNvSpPr/>
          <p:nvPr/>
        </p:nvSpPr>
        <p:spPr>
          <a:xfrm>
            <a:off x="745840" y="1432828"/>
            <a:ext cx="8457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一般的な、</a:t>
            </a:r>
            <a:r>
              <a:rPr lang="en-US" altLang="ja-JP" sz="3600" dirty="0"/>
              <a:t>3</a:t>
            </a:r>
            <a:r>
              <a:rPr lang="ja-JP" altLang="en-US" sz="3600" dirty="0"/>
              <a:t>原色の格納順は、</a:t>
            </a:r>
            <a:r>
              <a:rPr lang="en-US" altLang="ja-JP" sz="3600" dirty="0"/>
              <a:t>R </a:t>
            </a:r>
            <a:r>
              <a:rPr lang="ja-JP" altLang="en-US" sz="3600" dirty="0"/>
              <a:t>→ </a:t>
            </a:r>
            <a:r>
              <a:rPr lang="en-US" altLang="ja-JP" sz="3600" dirty="0"/>
              <a:t>G </a:t>
            </a:r>
            <a:r>
              <a:rPr lang="ja-JP" altLang="en-US" sz="3600" dirty="0"/>
              <a:t>→ </a:t>
            </a:r>
            <a:r>
              <a:rPr lang="en-US" altLang="ja-JP" sz="3600" dirty="0"/>
              <a:t>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29D2DE06-69BA-49F5-8B20-2A177C3842A9}"/>
              </a:ext>
            </a:extLst>
          </p:cNvPr>
          <p:cNvSpPr/>
          <p:nvPr/>
        </p:nvSpPr>
        <p:spPr>
          <a:xfrm>
            <a:off x="302609" y="5887521"/>
            <a:ext cx="8343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OpenCV</a:t>
            </a:r>
            <a:r>
              <a:rPr lang="ja-JP" altLang="en-US" sz="2400" dirty="0">
                <a:solidFill>
                  <a:srgbClr val="FFC000"/>
                </a:solidFill>
              </a:rPr>
              <a:t>の公式サンプルコードが誤っていて、</a:t>
            </a:r>
            <a:r>
              <a:rPr lang="en-US" altLang="ja-JP" sz="2400" dirty="0">
                <a:solidFill>
                  <a:srgbClr val="FFC000"/>
                </a:solidFill>
              </a:rPr>
              <a:t>Git</a:t>
            </a:r>
            <a:r>
              <a:rPr lang="ja-JP" altLang="en-US" sz="2400" dirty="0">
                <a:solidFill>
                  <a:srgbClr val="FFC000"/>
                </a:solidFill>
              </a:rPr>
              <a:t>で指摘されるレベル</a:t>
            </a:r>
            <a:endParaRPr lang="en-US" altLang="ja-JP" sz="2400" dirty="0">
              <a:solidFill>
                <a:srgbClr val="FFC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6CA03B84-24A6-4C49-B309-40267778D9B3}"/>
              </a:ext>
            </a:extLst>
          </p:cNvPr>
          <p:cNvSpPr/>
          <p:nvPr/>
        </p:nvSpPr>
        <p:spPr>
          <a:xfrm>
            <a:off x="745840" y="340672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https://github.com/BVLC/caffe/wiki/Image-Format:-BGR-not-RGB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BB69E5A1-AE59-4AE2-A3F9-B9C2611026A8}"/>
              </a:ext>
            </a:extLst>
          </p:cNvPr>
          <p:cNvSpPr/>
          <p:nvPr/>
        </p:nvSpPr>
        <p:spPr>
          <a:xfrm>
            <a:off x="302609" y="6338035"/>
            <a:ext cx="563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https://github.com/opencv/opencv/issues/9625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671005E5-C667-4805-95FC-7AC06CEF9DDB}"/>
              </a:ext>
            </a:extLst>
          </p:cNvPr>
          <p:cNvSpPr/>
          <p:nvPr/>
        </p:nvSpPr>
        <p:spPr>
          <a:xfrm>
            <a:off x="745840" y="2213885"/>
            <a:ext cx="77508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しかし、</a:t>
            </a:r>
            <a:r>
              <a:rPr lang="en-US" altLang="ja-JP" sz="3600" b="1" dirty="0">
                <a:solidFill>
                  <a:schemeClr val="accent1"/>
                </a:solidFill>
              </a:rPr>
              <a:t>OpenCV</a:t>
            </a:r>
            <a:r>
              <a:rPr lang="ja-JP" altLang="en-US" sz="3600" dirty="0"/>
              <a:t>と</a:t>
            </a:r>
            <a:r>
              <a:rPr lang="en-US" altLang="ja-JP" sz="3600" b="1" dirty="0">
                <a:solidFill>
                  <a:schemeClr val="accent1"/>
                </a:solidFill>
              </a:rPr>
              <a:t>Caffe</a:t>
            </a:r>
            <a:r>
              <a:rPr lang="ja-JP" altLang="en-US" sz="3600" dirty="0"/>
              <a:t>はどちらも、</a:t>
            </a:r>
            <a:endParaRPr lang="en-US" altLang="ja-JP" sz="3600" dirty="0"/>
          </a:p>
          <a:p>
            <a:r>
              <a:rPr lang="en-US" altLang="ja-JP" sz="3600" dirty="0"/>
              <a:t>B </a:t>
            </a:r>
            <a:r>
              <a:rPr lang="ja-JP" altLang="en-US" sz="3600" dirty="0"/>
              <a:t>→ </a:t>
            </a:r>
            <a:r>
              <a:rPr lang="en-US" altLang="ja-JP" sz="3600" dirty="0"/>
              <a:t>G </a:t>
            </a:r>
            <a:r>
              <a:rPr lang="ja-JP" altLang="en-US" sz="3600" dirty="0"/>
              <a:t>→ </a:t>
            </a:r>
            <a:r>
              <a:rPr lang="en-US" altLang="ja-JP" sz="3600" dirty="0"/>
              <a:t>R </a:t>
            </a:r>
            <a:r>
              <a:rPr lang="ja-JP" altLang="en-US" sz="3600" dirty="0"/>
              <a:t>の順で格納されるので注意</a:t>
            </a:r>
            <a:endParaRPr lang="en-US" altLang="ja-JP" sz="3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A631A61C-FBF0-4BA4-9002-87545FF0C893}"/>
              </a:ext>
            </a:extLst>
          </p:cNvPr>
          <p:cNvSpPr/>
          <p:nvPr/>
        </p:nvSpPr>
        <p:spPr>
          <a:xfrm>
            <a:off x="2607751" y="3853822"/>
            <a:ext cx="5101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800" dirty="0"/>
              <a:t>OpenCV</a:t>
            </a:r>
            <a:r>
              <a:rPr lang="ja-JP" altLang="en-US" sz="2800" dirty="0"/>
              <a:t>の色クラスのコンストラクタ</a:t>
            </a:r>
            <a:endParaRPr lang="en-US" altLang="ja-JP" sz="2800" dirty="0"/>
          </a:p>
          <a:p>
            <a:pPr algn="ctr"/>
            <a:r>
              <a:rPr lang="en-US" altLang="ja-JP" sz="2800" dirty="0"/>
              <a:t>Scalar ( </a:t>
            </a:r>
            <a:r>
              <a:rPr lang="en-US" altLang="ja-JP" sz="2800" dirty="0" err="1"/>
              <a:t>int</a:t>
            </a:r>
            <a:r>
              <a:rPr lang="en-US" altLang="ja-JP" sz="2800" dirty="0"/>
              <a:t> b, </a:t>
            </a:r>
            <a:r>
              <a:rPr lang="en-US" altLang="ja-JP" sz="2800" dirty="0" err="1"/>
              <a:t>int</a:t>
            </a:r>
            <a:r>
              <a:rPr lang="en-US" altLang="ja-JP" sz="2800" dirty="0"/>
              <a:t> g, </a:t>
            </a:r>
            <a:r>
              <a:rPr lang="en-US" altLang="ja-JP" sz="2800" dirty="0" err="1"/>
              <a:t>int</a:t>
            </a:r>
            <a:r>
              <a:rPr lang="en-US" altLang="ja-JP" sz="2800" dirty="0"/>
              <a:t> r)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FD74744D-9CF7-4D0F-A7B6-DFA09AE6FC9C}"/>
              </a:ext>
            </a:extLst>
          </p:cNvPr>
          <p:cNvSpPr/>
          <p:nvPr/>
        </p:nvSpPr>
        <p:spPr>
          <a:xfrm>
            <a:off x="745839" y="4999206"/>
            <a:ext cx="7759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⇒ </a:t>
            </a:r>
            <a:r>
              <a:rPr lang="en-US" altLang="ja-JP" sz="3600" dirty="0"/>
              <a:t>swapRB</a:t>
            </a:r>
            <a:r>
              <a:rPr lang="ja-JP" altLang="en-US" sz="3600" dirty="0"/>
              <a:t>で必要に応じて入れ替える。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217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7452" y="1191139"/>
            <a:ext cx="3006110" cy="77604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</a:t>
            </a:r>
          </a:p>
        </p:txBody>
      </p:sp>
      <p:pic>
        <p:nvPicPr>
          <p:cNvPr id="1028" name="Picture 4" descr="TensorFlow Object detection API">
            <a:extLst>
              <a:ext uri="{FF2B5EF4-FFF2-40B4-BE49-F238E27FC236}">
                <a16:creationId xmlns="" xmlns:a16="http://schemas.microsoft.com/office/drawing/2014/main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37" y="1898018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4BEA0DA5-69F4-4AA4-8DD1-8F184A4B07BB}"/>
              </a:ext>
            </a:extLst>
          </p:cNvPr>
          <p:cNvSpPr/>
          <p:nvPr/>
        </p:nvSpPr>
        <p:spPr>
          <a:xfrm>
            <a:off x="182739" y="6644816"/>
            <a:ext cx="120092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https://www.techleer.com/articles/123-google-to-help-developers-in-object-identification-using-tensorflow-object-detection-api/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="" xmlns:a16="http://schemas.microsoft.com/office/drawing/2014/main" id="{D02F9B57-4396-4549-9071-3FC309E9EE50}"/>
              </a:ext>
            </a:extLst>
          </p:cNvPr>
          <p:cNvSpPr txBox="1">
            <a:spLocks/>
          </p:cNvSpPr>
          <p:nvPr/>
        </p:nvSpPr>
        <p:spPr>
          <a:xfrm>
            <a:off x="7387342" y="1111109"/>
            <a:ext cx="2922121" cy="85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画像検出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6DDA4A46-F49B-4654-951C-B00301BC56E6}"/>
              </a:ext>
            </a:extLst>
          </p:cNvPr>
          <p:cNvSpPr txBox="1">
            <a:spLocks/>
          </p:cNvSpPr>
          <p:nvPr/>
        </p:nvSpPr>
        <p:spPr>
          <a:xfrm>
            <a:off x="6933850" y="4665043"/>
            <a:ext cx="4496531" cy="42668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枚の画像から複数の物体を検出</a:t>
            </a:r>
            <a:endParaRPr lang="en-US" altLang="ja-JP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2" name="Picture 8" descr="「image classification deep learning」の画像検索結果">
            <a:extLst>
              <a:ext uri="{FF2B5EF4-FFF2-40B4-BE49-F238E27FC236}">
                <a16:creationId xmlns="" xmlns:a16="http://schemas.microsoft.com/office/drawing/2014/main" id="{D0ABBEEC-D477-4839-840F-E491FE6AA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25982" r="-356" b="-1248"/>
          <a:stretch/>
        </p:blipFill>
        <p:spPr bwMode="auto">
          <a:xfrm>
            <a:off x="1335510" y="1841354"/>
            <a:ext cx="3643473" cy="30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9161EA21-1221-4023-AEAC-903B140226E6}"/>
              </a:ext>
            </a:extLst>
          </p:cNvPr>
          <p:cNvSpPr/>
          <p:nvPr/>
        </p:nvSpPr>
        <p:spPr>
          <a:xfrm>
            <a:off x="151468" y="6485838"/>
            <a:ext cx="53291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https://www.pyimagesearch.com/2016/06/27/my-top-9-favorite-python-deep-learning-libraries/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9E3A63E3-7A87-4B0B-BA8A-F6FE0324C73C}"/>
              </a:ext>
            </a:extLst>
          </p:cNvPr>
          <p:cNvSpPr txBox="1">
            <a:spLocks/>
          </p:cNvSpPr>
          <p:nvPr/>
        </p:nvSpPr>
        <p:spPr>
          <a:xfrm>
            <a:off x="1837416" y="5226834"/>
            <a:ext cx="8513917" cy="475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ja-JP" altLang="en-US" sz="128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それぞれのモデルを使うことで、どちらも実現可能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="" xmlns:a16="http://schemas.microsoft.com/office/drawing/2014/main" id="{3C341417-B019-4414-B90F-A817C2DF676C}"/>
              </a:ext>
            </a:extLst>
          </p:cNvPr>
          <p:cNvSpPr txBox="1">
            <a:spLocks/>
          </p:cNvSpPr>
          <p:nvPr/>
        </p:nvSpPr>
        <p:spPr>
          <a:xfrm>
            <a:off x="657606" y="184108"/>
            <a:ext cx="10772775" cy="105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OpenCV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の得意とするモデル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91" y="4655277"/>
            <a:ext cx="6077384" cy="426688"/>
          </a:xfrm>
          <a:solidFill>
            <a:schemeClr val="bg1">
              <a:alpha val="48000"/>
            </a:schemeClr>
          </a:solidFill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枚の画像が、何の物体を表しているかを分類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="" xmlns:a16="http://schemas.microsoft.com/office/drawing/2014/main" id="{8987B67B-5D32-4D28-8BCA-0764ACF2D483}"/>
              </a:ext>
            </a:extLst>
          </p:cNvPr>
          <p:cNvSpPr/>
          <p:nvPr/>
        </p:nvSpPr>
        <p:spPr>
          <a:xfrm>
            <a:off x="3157246" y="5712115"/>
            <a:ext cx="5607923" cy="741002"/>
          </a:xfrm>
          <a:prstGeom prst="wedgeRectCallout">
            <a:avLst>
              <a:gd name="adj1" fmla="val -46300"/>
              <a:gd name="adj2" fmla="val -31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今回は画像分類を扱います。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656" y="-152419"/>
            <a:ext cx="10772775" cy="1658198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画像分類の歴史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="" xmlns:a16="http://schemas.microsoft.com/office/drawing/2014/main" id="{E2610F41-ECF8-4378-88FF-4D1864163113}"/>
              </a:ext>
            </a:extLst>
          </p:cNvPr>
          <p:cNvSpPr txBox="1">
            <a:spLocks/>
          </p:cNvSpPr>
          <p:nvPr/>
        </p:nvSpPr>
        <p:spPr>
          <a:xfrm>
            <a:off x="6762325" y="3086100"/>
            <a:ext cx="1581576" cy="909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ja-JP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="" xmlns:a16="http://schemas.microsoft.com/office/drawing/2014/main" id="{21212197-400D-4491-8AA4-CDE6192FBB72}"/>
              </a:ext>
            </a:extLst>
          </p:cNvPr>
          <p:cNvSpPr txBox="1">
            <a:spLocks/>
          </p:cNvSpPr>
          <p:nvPr/>
        </p:nvSpPr>
        <p:spPr>
          <a:xfrm>
            <a:off x="389161" y="1593395"/>
            <a:ext cx="6034536" cy="480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画像分類の競技会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ILSVRC※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において、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2012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Deep Learning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を用いた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AlexNet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が他を突き放して優勝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(2011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年までは特徴量ベースのアルゴが優勝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Deep Learning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が画像分類の主流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2014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年に優勝したモデル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GoogLeNet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においては、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人間の分類精度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と遜色ない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1358D5EA-72EE-4441-80E9-E58001A11BD9}"/>
              </a:ext>
            </a:extLst>
          </p:cNvPr>
          <p:cNvSpPr/>
          <p:nvPr/>
        </p:nvSpPr>
        <p:spPr>
          <a:xfrm>
            <a:off x="6063043" y="5206322"/>
            <a:ext cx="6317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https://www.samsungsds.com/global/en/support/insights/121157_RD_AIvisual.html</a:t>
            </a:r>
          </a:p>
        </p:txBody>
      </p:sp>
      <p:pic>
        <p:nvPicPr>
          <p:cNvPr id="2054" name="Picture 6" descr="「ILSVRC 2010 2015」の画像検索結果">
            <a:extLst>
              <a:ext uri="{FF2B5EF4-FFF2-40B4-BE49-F238E27FC236}">
                <a16:creationId xmlns="" xmlns:a16="http://schemas.microsoft.com/office/drawing/2014/main" id="{C809013F-9F7A-4860-B47C-CDD77DDAE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1" t="-5668" r="9090" b="1086"/>
          <a:stretch/>
        </p:blipFill>
        <p:spPr bwMode="auto">
          <a:xfrm>
            <a:off x="5834807" y="1799693"/>
            <a:ext cx="6357193" cy="348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A3AD3EDE-2D83-4231-839B-6EE0E2AA0D16}"/>
              </a:ext>
            </a:extLst>
          </p:cNvPr>
          <p:cNvSpPr/>
          <p:nvPr/>
        </p:nvSpPr>
        <p:spPr>
          <a:xfrm>
            <a:off x="7177107" y="1180678"/>
            <a:ext cx="31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ILSVRC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の優勝モデルのエラー率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F47977C7-E183-4BEF-B5DE-6AC103AF6361}"/>
              </a:ext>
            </a:extLst>
          </p:cNvPr>
          <p:cNvSpPr/>
          <p:nvPr/>
        </p:nvSpPr>
        <p:spPr>
          <a:xfrm>
            <a:off x="7439124" y="5748720"/>
            <a:ext cx="4243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3C3C3C"/>
                </a:solidFill>
                <a:latin typeface="Roboto"/>
              </a:rPr>
              <a:t>(Top-5 Error</a:t>
            </a:r>
            <a:r>
              <a:rPr lang="ja-JP" altLang="en-US" sz="1200" dirty="0">
                <a:solidFill>
                  <a:srgbClr val="3C3C3C"/>
                </a:solidFill>
                <a:latin typeface="Roboto"/>
              </a:rPr>
              <a:t>というのは上位</a:t>
            </a:r>
            <a:r>
              <a:rPr lang="en-US" altLang="ja-JP" sz="1200" dirty="0">
                <a:solidFill>
                  <a:srgbClr val="3C3C3C"/>
                </a:solidFill>
                <a:latin typeface="Roboto"/>
              </a:rPr>
              <a:t>5</a:t>
            </a:r>
            <a:r>
              <a:rPr lang="ja-JP" altLang="en-US" sz="1200" dirty="0" err="1">
                <a:solidFill>
                  <a:srgbClr val="3C3C3C"/>
                </a:solidFill>
                <a:latin typeface="Roboto"/>
              </a:rPr>
              <a:t>つの</a:t>
            </a:r>
            <a:r>
              <a:rPr lang="ja-JP" altLang="en-US" sz="1200" dirty="0">
                <a:solidFill>
                  <a:srgbClr val="3C3C3C"/>
                </a:solidFill>
                <a:latin typeface="Roboto"/>
              </a:rPr>
              <a:t>候補に正解が含まれていない率</a:t>
            </a:r>
            <a:r>
              <a:rPr lang="en-US" altLang="ja-JP" sz="1200" dirty="0">
                <a:solidFill>
                  <a:srgbClr val="3C3C3C"/>
                </a:solidFill>
                <a:latin typeface="Roboto"/>
              </a:rPr>
              <a:t>)</a:t>
            </a:r>
            <a:endParaRPr lang="ja-JP" altLang="en-US" sz="1200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="" xmlns:a16="http://schemas.microsoft.com/office/drawing/2014/main" id="{CD83E71F-99BD-4D69-A6DA-C693AC8F8971}"/>
              </a:ext>
            </a:extLst>
          </p:cNvPr>
          <p:cNvSpPr/>
          <p:nvPr/>
        </p:nvSpPr>
        <p:spPr>
          <a:xfrm>
            <a:off x="9395789" y="3797877"/>
            <a:ext cx="1744322" cy="394855"/>
          </a:xfrm>
          <a:prstGeom prst="wedgeRectCallout">
            <a:avLst>
              <a:gd name="adj1" fmla="val -54788"/>
              <a:gd name="adj2" fmla="val 7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GoogLeNet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97B2A7D0-5417-47A6-93FE-AE11277E8154}"/>
              </a:ext>
            </a:extLst>
          </p:cNvPr>
          <p:cNvSpPr/>
          <p:nvPr/>
        </p:nvSpPr>
        <p:spPr>
          <a:xfrm>
            <a:off x="163849" y="59571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※ImageNet Large Scale Visual Recognition Competition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の略称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5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サンプルコードの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42150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=""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サンプルコードの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説明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450986" y="5239685"/>
            <a:ext cx="10220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穴埋めになっている箇所を実装することで、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GoogLeNet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のモデルにも切り替え可能です。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8B8A7059-C8FC-461B-81F4-06EE1B3FBBE4}"/>
              </a:ext>
            </a:extLst>
          </p:cNvPr>
          <p:cNvSpPr/>
          <p:nvPr/>
        </p:nvSpPr>
        <p:spPr>
          <a:xfrm>
            <a:off x="450988" y="1513320"/>
            <a:ext cx="10220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今回扱うサンプルコードは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AlexNet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を用いた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画像分類を行うアプリケーションです。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54153DFF-03C2-4653-8C06-C8072DE7D091}"/>
              </a:ext>
            </a:extLst>
          </p:cNvPr>
          <p:cNvSpPr/>
          <p:nvPr/>
        </p:nvSpPr>
        <p:spPr>
          <a:xfrm>
            <a:off x="450987" y="3063411"/>
            <a:ext cx="10220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任意の画像を、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1000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種類のクラス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猫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車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…)</a:t>
            </a:r>
          </a:p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の適合率の上位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クラスを出力します。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Picture 2" descr="64x64">
            <a:extLst>
              <a:ext uri="{FF2B5EF4-FFF2-40B4-BE49-F238E27FC236}">
                <a16:creationId xmlns="" xmlns:a16="http://schemas.microsoft.com/office/drawing/2014/main" id="{5A069E86-4DC4-4CCF-AB95-B3464797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809" y="3145937"/>
            <a:ext cx="2266315" cy="226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7821F231-50F3-47BA-9256-96BC1D2EA9D1}"/>
              </a:ext>
            </a:extLst>
          </p:cNvPr>
          <p:cNvSpPr/>
          <p:nvPr/>
        </p:nvSpPr>
        <p:spPr>
          <a:xfrm>
            <a:off x="9538557" y="5592807"/>
            <a:ext cx="2614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https://patrykchrabaszcz.github.io/Imagenet32/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417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4572</TotalTime>
  <Words>2521</Words>
  <Application>Microsoft Office PowerPoint</Application>
  <PresentationFormat>ワイド画面</PresentationFormat>
  <Paragraphs>628</Paragraphs>
  <Slides>50</Slides>
  <Notes>48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6" baseType="lpstr">
      <vt:lpstr>Meiryo UI</vt:lpstr>
      <vt:lpstr>ＭＳ ゴシック</vt:lpstr>
      <vt:lpstr>Roboto</vt:lpstr>
      <vt:lpstr>Arial</vt:lpstr>
      <vt:lpstr>Microsoft Himalaya</vt:lpstr>
      <vt:lpstr>メトロポリタン</vt:lpstr>
      <vt:lpstr>OpenCV  cv::dnn  ハンズオン </vt:lpstr>
      <vt:lpstr>OpenCV について</vt:lpstr>
      <vt:lpstr>OpenCV とは</vt:lpstr>
      <vt:lpstr>cv::dnn</vt:lpstr>
      <vt:lpstr>他のフレームワークとの比較</vt:lpstr>
      <vt:lpstr>画像分類</vt:lpstr>
      <vt:lpstr>画像分類の歴史</vt:lpstr>
      <vt:lpstr>サンプルコードの説明</vt:lpstr>
      <vt:lpstr>サンプルコードの説明</vt:lpstr>
      <vt:lpstr>ビルドしよう</vt:lpstr>
      <vt:lpstr>動かしてみよう</vt:lpstr>
      <vt:lpstr>サンプルコードの解説  AlexNetClassifier.cpp を開きましょう。</vt:lpstr>
      <vt:lpstr>cv::dnnの使い方</vt:lpstr>
      <vt:lpstr>1. ニューラルネットワークを形成する</vt:lpstr>
      <vt:lpstr>Caffeのモデルを読み込むAPI</vt:lpstr>
      <vt:lpstr>prototxtの種類</vt:lpstr>
      <vt:lpstr>今回使うAlexNetのdeploy.prototxt</vt:lpstr>
      <vt:lpstr>入力層の定義</vt:lpstr>
      <vt:lpstr>2. 入力層に画像を入力する</vt:lpstr>
      <vt:lpstr>画像から入力データを作る</vt:lpstr>
      <vt:lpstr>blobFromImage戻り値の構造</vt:lpstr>
      <vt:lpstr>データをDNNに入力する</vt:lpstr>
      <vt:lpstr>3.画像分類を行う    ( = 出力層まで順伝播させる) </vt:lpstr>
      <vt:lpstr>順伝播させるAPI</vt:lpstr>
      <vt:lpstr>出力層の形状</vt:lpstr>
      <vt:lpstr>CV::dnnの実装はここまで</vt:lpstr>
      <vt:lpstr>出力結果の可視化</vt:lpstr>
      <vt:lpstr>出力層の可視化</vt:lpstr>
      <vt:lpstr>クラスラベル</vt:lpstr>
      <vt:lpstr>今回用いたクラスラベル</vt:lpstr>
      <vt:lpstr>結果出力の可視化</vt:lpstr>
      <vt:lpstr>Hands-On  学習済GoogLeNetを動かそう</vt:lpstr>
      <vt:lpstr>GoogLeNetの説明</vt:lpstr>
      <vt:lpstr>GoogLeNetの実装</vt:lpstr>
      <vt:lpstr>発展学習  中間層を可視化しよう</vt:lpstr>
      <vt:lpstr>可視化する対象</vt:lpstr>
      <vt:lpstr>可視化コード</vt:lpstr>
      <vt:lpstr>特徴画像</vt:lpstr>
      <vt:lpstr>畳み込み層</vt:lpstr>
      <vt:lpstr>チャンネルの畳み込み</vt:lpstr>
      <vt:lpstr>3次元の畳み込み</vt:lpstr>
      <vt:lpstr>可視化コード</vt:lpstr>
      <vt:lpstr>Pooling層</vt:lpstr>
      <vt:lpstr>可視化コード</vt:lpstr>
      <vt:lpstr>Summary</vt:lpstr>
      <vt:lpstr>Summary</vt:lpstr>
      <vt:lpstr>Thank you for joining!</vt:lpstr>
      <vt:lpstr>質問スライド</vt:lpstr>
      <vt:lpstr>前処理</vt:lpstr>
      <vt:lpstr>画素についての注意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 DNNモジュール ハンズオン</dc:title>
  <dc:creator>Ikeda Akinobu</dc:creator>
  <cp:lastModifiedBy>Ikeda Akinobu</cp:lastModifiedBy>
  <cp:revision>777</cp:revision>
  <dcterms:created xsi:type="dcterms:W3CDTF">2018-01-17T09:41:09Z</dcterms:created>
  <dcterms:modified xsi:type="dcterms:W3CDTF">2018-01-29T03:44:03Z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