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1"/>
  </p:notesMasterIdLst>
  <p:handoutMasterIdLst>
    <p:handoutMasterId r:id="rId72"/>
  </p:handoutMasterIdLst>
  <p:sldIdLst>
    <p:sldId id="257" r:id="rId2"/>
    <p:sldId id="279" r:id="rId3"/>
    <p:sldId id="370" r:id="rId4"/>
    <p:sldId id="368" r:id="rId5"/>
    <p:sldId id="304" r:id="rId6"/>
    <p:sldId id="365" r:id="rId7"/>
    <p:sldId id="373" r:id="rId8"/>
    <p:sldId id="374" r:id="rId9"/>
    <p:sldId id="366" r:id="rId10"/>
    <p:sldId id="375" r:id="rId11"/>
    <p:sldId id="377" r:id="rId12"/>
    <p:sldId id="376" r:id="rId13"/>
    <p:sldId id="378" r:id="rId14"/>
    <p:sldId id="380" r:id="rId15"/>
    <p:sldId id="382" r:id="rId16"/>
    <p:sldId id="355" r:id="rId17"/>
    <p:sldId id="383" r:id="rId18"/>
    <p:sldId id="357" r:id="rId19"/>
    <p:sldId id="385" r:id="rId20"/>
    <p:sldId id="384" r:id="rId21"/>
    <p:sldId id="397" r:id="rId22"/>
    <p:sldId id="305" r:id="rId23"/>
    <p:sldId id="386" r:id="rId24"/>
    <p:sldId id="394" r:id="rId25"/>
    <p:sldId id="395" r:id="rId26"/>
    <p:sldId id="396" r:id="rId27"/>
    <p:sldId id="371" r:id="rId28"/>
    <p:sldId id="398" r:id="rId29"/>
    <p:sldId id="388" r:id="rId30"/>
    <p:sldId id="389" r:id="rId31"/>
    <p:sldId id="390" r:id="rId32"/>
    <p:sldId id="356" r:id="rId33"/>
    <p:sldId id="359" r:id="rId34"/>
    <p:sldId id="346" r:id="rId35"/>
    <p:sldId id="335" r:id="rId36"/>
    <p:sldId id="336" r:id="rId37"/>
    <p:sldId id="391" r:id="rId38"/>
    <p:sldId id="392" r:id="rId39"/>
    <p:sldId id="399" r:id="rId40"/>
    <p:sldId id="393" r:id="rId41"/>
    <p:sldId id="333" r:id="rId42"/>
    <p:sldId id="345" r:id="rId43"/>
    <p:sldId id="364" r:id="rId44"/>
    <p:sldId id="369" r:id="rId45"/>
    <p:sldId id="367" r:id="rId46"/>
    <p:sldId id="302" r:id="rId47"/>
    <p:sldId id="260" r:id="rId48"/>
    <p:sldId id="271" r:id="rId49"/>
    <p:sldId id="363" r:id="rId50"/>
    <p:sldId id="326" r:id="rId51"/>
    <p:sldId id="297" r:id="rId52"/>
    <p:sldId id="268" r:id="rId53"/>
    <p:sldId id="332" r:id="rId54"/>
    <p:sldId id="347" r:id="rId55"/>
    <p:sldId id="348" r:id="rId56"/>
    <p:sldId id="361" r:id="rId57"/>
    <p:sldId id="354" r:id="rId58"/>
    <p:sldId id="362" r:id="rId59"/>
    <p:sldId id="330" r:id="rId60"/>
    <p:sldId id="352" r:id="rId61"/>
    <p:sldId id="351" r:id="rId62"/>
    <p:sldId id="334" r:id="rId63"/>
    <p:sldId id="353" r:id="rId64"/>
    <p:sldId id="337" r:id="rId65"/>
    <p:sldId id="341" r:id="rId66"/>
    <p:sldId id="360" r:id="rId67"/>
    <p:sldId id="338" r:id="rId68"/>
    <p:sldId id="342" r:id="rId69"/>
    <p:sldId id="343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270" autoAdjust="0"/>
  </p:normalViewPr>
  <p:slideViewPr>
    <p:cSldViewPr snapToGrid="0">
      <p:cViewPr varScale="1">
        <p:scale>
          <a:sx n="80" d="100"/>
          <a:sy n="80" d="100"/>
        </p:scale>
        <p:origin x="126" y="744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notesViewPr>
    <p:cSldViewPr snapToGrid="0" showGuide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5FB16B-06A2-438E-8A0B-19DC19BD05C1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2018年2月9日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36A35B7-9D2F-4E6D-B12D-29025F48BF0A}" type="datetime4">
              <a:rPr lang="ja-JP" altLang="en-US" smtClean="0"/>
              <a:pPr/>
              <a:t>2018年2月9日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2674CE4-FBD8-4481-AEFB-CA53E599A74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モデルを読み込んで、形成するということを書く。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[]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とかで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::dnn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に全部なおす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はかっこと主題が逆。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15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59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626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70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08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crop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の説明を書いておく。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値の決め方は記載しておく。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入力画像以外、すべてモデル依存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入力画像以外の値は前処理だよということを話す。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095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01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が逆になる。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92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から初めて、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伝播させて、伝播させて結果のデータが戻り値であることを説明する。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82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77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73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84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82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638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04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909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Box</a:t>
            </a:r>
            <a:r>
              <a:rPr lang="ja-JP" altLang="en-US" dirty="0" smtClean="0"/>
              <a:t>の、</a:t>
            </a:r>
            <a:endParaRPr lang="en-US" altLang="ja-JP" dirty="0" smtClean="0"/>
          </a:p>
          <a:p>
            <a:r>
              <a:rPr lang="ja-JP" altLang="en-US" b="1" dirty="0" smtClean="0">
                <a:solidFill>
                  <a:schemeClr val="accent1"/>
                </a:solidFill>
              </a:rPr>
              <a:t>中心</a:t>
            </a:r>
            <a:r>
              <a:rPr lang="en-US" altLang="ja-JP" b="1" dirty="0" smtClean="0">
                <a:solidFill>
                  <a:schemeClr val="accent1"/>
                </a:solidFill>
              </a:rPr>
              <a:t>x</a:t>
            </a:r>
            <a:r>
              <a:rPr lang="ja-JP" altLang="en-US" b="1" dirty="0" smtClean="0">
                <a:solidFill>
                  <a:schemeClr val="accent1"/>
                </a:solidFill>
              </a:rPr>
              <a:t>座標</a:t>
            </a:r>
            <a:r>
              <a:rPr lang="en-US" altLang="ja-JP" b="1" dirty="0" smtClean="0">
                <a:solidFill>
                  <a:schemeClr val="accent1"/>
                </a:solidFill>
              </a:rPr>
              <a:t> = 0.5 </a:t>
            </a:r>
            <a:r>
              <a:rPr lang="ja-JP" altLang="en-US" b="1" dirty="0" smtClean="0">
                <a:solidFill>
                  <a:schemeClr val="accent1"/>
                </a:solidFill>
              </a:rPr>
              <a:t>中心</a:t>
            </a:r>
            <a:r>
              <a:rPr lang="en-US" altLang="ja-JP" b="1" dirty="0" smtClean="0">
                <a:solidFill>
                  <a:schemeClr val="accent1"/>
                </a:solidFill>
              </a:rPr>
              <a:t>y</a:t>
            </a:r>
            <a:r>
              <a:rPr lang="ja-JP" altLang="en-US" b="1" dirty="0" smtClean="0">
                <a:solidFill>
                  <a:schemeClr val="accent1"/>
                </a:solidFill>
              </a:rPr>
              <a:t>座標</a:t>
            </a:r>
            <a:r>
              <a:rPr lang="en-US" altLang="ja-JP" b="1" dirty="0" smtClean="0">
                <a:solidFill>
                  <a:schemeClr val="accent1"/>
                </a:solidFill>
              </a:rPr>
              <a:t>  = 0.4 </a:t>
            </a:r>
          </a:p>
          <a:p>
            <a:r>
              <a:rPr lang="en-US" altLang="ja-JP" b="1" dirty="0" smtClean="0">
                <a:solidFill>
                  <a:schemeClr val="accent1"/>
                </a:solidFill>
              </a:rPr>
              <a:t>Box</a:t>
            </a:r>
            <a:r>
              <a:rPr lang="ja-JP" altLang="en-US" b="1" dirty="0" smtClean="0">
                <a:solidFill>
                  <a:schemeClr val="accent1"/>
                </a:solidFill>
              </a:rPr>
              <a:t>幅 </a:t>
            </a:r>
            <a:r>
              <a:rPr lang="en-US" altLang="ja-JP" b="1" dirty="0" smtClean="0">
                <a:solidFill>
                  <a:schemeClr val="accent1"/>
                </a:solidFill>
              </a:rPr>
              <a:t>=</a:t>
            </a:r>
            <a:r>
              <a:rPr lang="ja-JP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ja-JP" b="1" dirty="0" smtClean="0">
                <a:solidFill>
                  <a:schemeClr val="accent1"/>
                </a:solidFill>
              </a:rPr>
              <a:t>0.75  	Box</a:t>
            </a:r>
            <a:r>
              <a:rPr lang="ja-JP" altLang="en-US" b="1" dirty="0" smtClean="0">
                <a:solidFill>
                  <a:schemeClr val="accent1"/>
                </a:solidFill>
              </a:rPr>
              <a:t>高さ </a:t>
            </a:r>
            <a:r>
              <a:rPr lang="en-US" altLang="ja-JP" b="1" dirty="0" smtClean="0">
                <a:solidFill>
                  <a:schemeClr val="accent1"/>
                </a:solidFill>
              </a:rPr>
              <a:t>= 0.6</a:t>
            </a:r>
          </a:p>
          <a:p>
            <a:r>
              <a:rPr lang="ja-JP" altLang="en-US" dirty="0" smtClean="0"/>
              <a:t>であった場合、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中心</a:t>
            </a:r>
            <a:r>
              <a:rPr lang="en-US" altLang="ja-JP" dirty="0" smtClean="0"/>
              <a:t>X(px) 	= 0.5 x 200 = 100</a:t>
            </a:r>
          </a:p>
          <a:p>
            <a:r>
              <a:rPr lang="ja-JP" altLang="en-US" dirty="0" smtClean="0"/>
              <a:t>中心</a:t>
            </a:r>
            <a:r>
              <a:rPr lang="en-US" altLang="ja-JP" dirty="0" smtClean="0"/>
              <a:t>Y(px) 	= 0.4 x 300 = 120</a:t>
            </a:r>
          </a:p>
          <a:p>
            <a:r>
              <a:rPr lang="ja-JP" altLang="en-US" dirty="0" smtClean="0"/>
              <a:t>幅</a:t>
            </a:r>
            <a:r>
              <a:rPr lang="en-US" altLang="ja-JP" dirty="0" smtClean="0"/>
              <a:t>(px)		= 0.75 x 200 = </a:t>
            </a:r>
            <a:r>
              <a:rPr lang="en-US" altLang="ja-JP" b="1" dirty="0" smtClean="0">
                <a:solidFill>
                  <a:schemeClr val="accent1"/>
                </a:solidFill>
              </a:rPr>
              <a:t>150</a:t>
            </a:r>
          </a:p>
          <a:p>
            <a:r>
              <a:rPr lang="ja-JP" altLang="en-US" dirty="0" smtClean="0"/>
              <a:t>高さ</a:t>
            </a:r>
            <a:r>
              <a:rPr lang="en-US" altLang="ja-JP" dirty="0" smtClean="0"/>
              <a:t>(px)		= 0.6 x 300 = </a:t>
            </a:r>
            <a:r>
              <a:rPr lang="en-US" altLang="ja-JP" b="1" dirty="0" smtClean="0">
                <a:solidFill>
                  <a:schemeClr val="accent1"/>
                </a:solidFill>
              </a:rPr>
              <a:t>180</a:t>
            </a:r>
          </a:p>
          <a:p>
            <a:r>
              <a:rPr lang="ja-JP" altLang="en-US" dirty="0" smtClean="0"/>
              <a:t>矩形</a:t>
            </a:r>
            <a:r>
              <a:rPr lang="en-US" altLang="ja-JP" dirty="0" smtClean="0"/>
              <a:t>x (px)	= 100 – 150 / 2 = </a:t>
            </a:r>
            <a:r>
              <a:rPr lang="en-US" altLang="ja-JP" b="1" dirty="0" smtClean="0">
                <a:solidFill>
                  <a:schemeClr val="accent1"/>
                </a:solidFill>
              </a:rPr>
              <a:t>25</a:t>
            </a:r>
          </a:p>
          <a:p>
            <a:r>
              <a:rPr lang="ja-JP" altLang="en-US" dirty="0" smtClean="0"/>
              <a:t>矩形</a:t>
            </a:r>
            <a:r>
              <a:rPr lang="en-US" altLang="ja-JP" dirty="0" smtClean="0"/>
              <a:t>y(px)	= 120 – 180 / 2 = </a:t>
            </a:r>
            <a:r>
              <a:rPr lang="en-US" altLang="ja-JP" b="1" dirty="0" smtClean="0">
                <a:solidFill>
                  <a:schemeClr val="accent1"/>
                </a:solidFill>
              </a:rPr>
              <a:t>30</a:t>
            </a:r>
          </a:p>
          <a:p>
            <a:endParaRPr lang="en-US" altLang="ja-JP" dirty="0" smtClean="0"/>
          </a:p>
          <a:p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134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82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817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4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66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25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297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86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924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586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676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472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63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55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223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954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41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708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005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7133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661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モデルを読み込んで、形成するということを書く。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[]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とかで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::dnn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に全部なおす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はかっこと主題が逆。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0362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9552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23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9131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18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7384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2803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モデルを読み込んで、形成するということを書く。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[]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とかで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::dnn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に全部なおす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はかっこと主題が逆。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64876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3051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2379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1739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6641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crop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の説明を書いておく。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値の決め方は記載しておく。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入力画像以外、すべてモデル依存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入力画像以外の値は前処理だよということを話す。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6264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6858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156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612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7414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モデルを読み込んで、形成するということを書く。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[]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とかで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::dnn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に全部なおす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はかっこと主題が逆。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422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586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crop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の説明を書いておく。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値の決め方は記載しておく。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入力画像以外、すべてモデル依存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入力画像以外の値は前処理だよということを話す。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3393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8517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59541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4478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0707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4719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491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5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353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70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BB3707E-853B-4B65-A117-62F1A610BAA1}" type="datetime4">
              <a:rPr lang="ja-JP" altLang="en-US" smtClean="0"/>
              <a:pPr/>
              <a:t>2018年2月9日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6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320B09-6CF2-4326-937A-13A4A40B8562}" type="datetime4">
              <a:rPr lang="ja-JP" altLang="en-US" smtClean="0"/>
              <a:t>2018年2月9日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8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F68CBD-E5D7-4F98-BE5C-5D00E9A14CB9}" type="datetime4">
              <a:rPr lang="ja-JP" altLang="en-US" smtClean="0"/>
              <a:t>2018年2月9日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8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977996D8-027A-40C8-B209-D20EE1BF2BE8}"/>
              </a:ext>
            </a:extLst>
          </p:cNvPr>
          <p:cNvSpPr txBox="1">
            <a:spLocks/>
          </p:cNvSpPr>
          <p:nvPr userDrawn="1"/>
        </p:nvSpPr>
        <p:spPr>
          <a:xfrm>
            <a:off x="0" y="-29085"/>
            <a:ext cx="12192000" cy="1263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157214"/>
            <a:ext cx="10781919" cy="1053021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DB356C-535D-4BB7-9CFC-A7CAEDEECC4C}" type="datetime4">
              <a:rPr lang="ja-JP" altLang="en-US" smtClean="0"/>
              <a:t>2018年2月9日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lvl1pPr>
              <a:defRPr sz="2000">
                <a:solidFill>
                  <a:schemeClr val="accent1">
                    <a:alpha val="2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3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749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2121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A616DE-C4E3-4CA4-892C-86B3F7D2C135}" type="datetime4">
              <a:rPr lang="ja-JP" altLang="en-US" smtClean="0"/>
              <a:t>2018年2月9日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0D6D32-5C27-4A01-9DEE-67791C72B783}" type="datetime4">
              <a:rPr lang="ja-JP" altLang="en-US" smtClean="0"/>
              <a:t>2018年2月9日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18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2018年2月9日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25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77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2018年2月9日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5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2018年2月9日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accent1">
                    <a:alpha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01CF334-2D5C-4859-84A6-CA7E6E43FAEB}" type="slidenum">
              <a:rPr lang="en-US" altLang="ja-JP" smtClean="0"/>
              <a:pPr algn="r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3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jp/cookbook/opencv_drawing.html#draw-rectangl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v.jp/cookbook/opencv_drawing.html#id8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tenki/YOLOv2/blob/master/YOLOv2.md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trunk/d6/d0f/group__dnn.html#ga152367f253c81b53fe6862b299f5c5cd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633046"/>
            <a:ext cx="11287125" cy="3673911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OpenCV 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cv::dnn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回</a:t>
            </a:r>
          </a:p>
        </p:txBody>
      </p:sp>
      <p:sp>
        <p:nvSpPr>
          <p:cNvPr id="5" name="サブタイトル 4">
            <a:extLst>
              <a:ext uri="{FF2B5EF4-FFF2-40B4-BE49-F238E27FC236}">
                <a16:creationId xmlns:a16="http://schemas.microsoft.com/office/drawing/2014/main" xmlns="" id="{CD98913F-83E0-4D78-BD59-93719C1D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38425" cy="1645920"/>
          </a:xfrm>
        </p:spPr>
        <p:txBody>
          <a:bodyPr/>
          <a:lstStyle/>
          <a:p>
            <a:pPr algn="r"/>
            <a:r>
              <a:rPr lang="en-US" altLang="ja-JP" dirty="0"/>
              <a:t>2017/02/16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101" y="0"/>
            <a:ext cx="10772775" cy="1250576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647DACE3-63AF-4D20-AC1D-2022C2A45C44}"/>
              </a:ext>
            </a:extLst>
          </p:cNvPr>
          <p:cNvSpPr txBox="1">
            <a:spLocks/>
          </p:cNvSpPr>
          <p:nvPr/>
        </p:nvSpPr>
        <p:spPr>
          <a:xfrm>
            <a:off x="477416" y="1784195"/>
            <a:ext cx="10772775" cy="50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9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5840" y="1884865"/>
            <a:ext cx="10187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Net cv::dnn::</a:t>
            </a:r>
            <a:r>
              <a:rPr lang="en-US" altLang="ja-JP" sz="2800" dirty="0" err="1" smtClean="0"/>
              <a:t>readNetFromDarknet</a:t>
            </a:r>
            <a:r>
              <a:rPr lang="en-US" altLang="ja-JP" sz="2800" dirty="0" smtClean="0"/>
              <a:t> (</a:t>
            </a:r>
          </a:p>
          <a:p>
            <a:r>
              <a:rPr lang="en-US" altLang="ja-JP" sz="2800" dirty="0" smtClean="0"/>
              <a:t>	</a:t>
            </a:r>
            <a:r>
              <a:rPr lang="en-US" altLang="ja-JP" sz="2800" dirty="0" err="1" smtClean="0"/>
              <a:t>const</a:t>
            </a:r>
            <a:r>
              <a:rPr lang="en-US" altLang="ja-JP" sz="2800" dirty="0" smtClean="0"/>
              <a:t> String &amp;</a:t>
            </a:r>
            <a:r>
              <a:rPr lang="en-US" altLang="ja-JP" sz="2800" dirty="0" err="1" smtClean="0"/>
              <a:t>cfgFile</a:t>
            </a:r>
            <a:r>
              <a:rPr lang="en-US" altLang="ja-JP" sz="2800" dirty="0" smtClean="0"/>
              <a:t>, </a:t>
            </a:r>
          </a:p>
          <a:p>
            <a:r>
              <a:rPr lang="en-US" altLang="ja-JP" sz="2800" dirty="0" smtClean="0"/>
              <a:t>	</a:t>
            </a:r>
            <a:r>
              <a:rPr lang="en-US" altLang="ja-JP" sz="2800" dirty="0" err="1" smtClean="0"/>
              <a:t>const</a:t>
            </a:r>
            <a:r>
              <a:rPr lang="en-US" altLang="ja-JP" sz="2800" dirty="0" smtClean="0"/>
              <a:t> String 	&amp;</a:t>
            </a:r>
            <a:r>
              <a:rPr lang="en-US" altLang="ja-JP" sz="2800" dirty="0" err="1" smtClean="0"/>
              <a:t>darknetModel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8759" y="1321755"/>
            <a:ext cx="7407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今回は</a:t>
            </a:r>
            <a:r>
              <a:rPr lang="en-US" altLang="ja-JP" sz="2400" b="1" dirty="0" err="1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Darknet</a:t>
            </a:r>
            <a:r>
              <a:rPr lang="ja-JP" altLang="en-US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というフレームワーク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のモデルを使います。</a:t>
            </a:r>
            <a:endParaRPr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648759" y="5428538"/>
            <a:ext cx="1062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Net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読み込んだニューラルネットのインスタンス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745840" y="3426630"/>
            <a:ext cx="10876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err="1">
                <a:solidFill>
                  <a:schemeClr val="accent1"/>
                </a:solidFill>
              </a:rPr>
              <a:t>cfgFile</a:t>
            </a:r>
            <a:r>
              <a:rPr lang="en-US" altLang="ja-JP" sz="3200" b="1" dirty="0">
                <a:solidFill>
                  <a:schemeClr val="accent1"/>
                </a:solidFill>
              </a:rPr>
              <a:t> </a:t>
            </a:r>
            <a:endParaRPr lang="en-US" altLang="ja-JP" sz="3200" b="1" dirty="0" smtClean="0">
              <a:solidFill>
                <a:schemeClr val="accent1"/>
              </a:solidFill>
            </a:endParaRPr>
          </a:p>
          <a:p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ニューラルネットを定義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cfg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のパス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745840" y="4503848"/>
            <a:ext cx="10876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caffeModel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ニューラルネットの重み付け値を指定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weights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3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今回</a:t>
            </a:r>
            <a:r>
              <a:rPr lang="ja-JP" altLang="en-US" dirty="0" smtClean="0"/>
              <a:t>使う</a:t>
            </a:r>
            <a:r>
              <a:rPr lang="ja-JP" altLang="en-US" dirty="0" smtClean="0"/>
              <a:t>ネットー</a:t>
            </a:r>
            <a:r>
              <a:rPr lang="ja-JP" altLang="en-US" dirty="0"/>
              <a:t>枠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i.imgur.com/KfBZaYY.png">
            <a:extLst>
              <a:ext uri="{FF2B5EF4-FFF2-40B4-BE49-F238E27FC236}">
                <a16:creationId xmlns:a16="http://schemas.microsoft.com/office/drawing/2014/main" xmlns="" id="{CE259C32-4581-4A7D-90EB-16133B9D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0" y="2439178"/>
            <a:ext cx="104870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0042289" y="5302973"/>
            <a:ext cx="97815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425 (5 x 85)</a:t>
            </a:r>
            <a:endParaRPr lang="ja-JP" altLang="en-US" sz="1000" dirty="0"/>
          </a:p>
        </p:txBody>
      </p:sp>
      <p:sp>
        <p:nvSpPr>
          <p:cNvPr id="4" name="正方形/長方形 3"/>
          <p:cNvSpPr/>
          <p:nvPr/>
        </p:nvSpPr>
        <p:spPr>
          <a:xfrm>
            <a:off x="450988" y="1358213"/>
            <a:ext cx="1008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Object-Detector-Hands-On\model\</a:t>
            </a:r>
            <a:r>
              <a:rPr lang="en-US" altLang="ja-JP" dirty="0" err="1" smtClean="0"/>
              <a:t>yolo.cfg</a:t>
            </a:r>
            <a:r>
              <a:rPr lang="ja-JP" altLang="en-US" dirty="0" smtClean="0"/>
              <a:t>に下記が定義されています。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E176075B-F6A0-4524-B162-9E688394BE59}"/>
              </a:ext>
            </a:extLst>
          </p:cNvPr>
          <p:cNvSpPr/>
          <p:nvPr/>
        </p:nvSpPr>
        <p:spPr>
          <a:xfrm>
            <a:off x="5159707" y="36276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solidFill>
                  <a:srgbClr val="00B050"/>
                </a:solidFill>
              </a:rPr>
              <a:t>中間層</a:t>
            </a:r>
            <a:endParaRPr lang="ja-JP" alt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446985" y="3658514"/>
            <a:ext cx="626435" cy="20303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1587719" y="5784763"/>
            <a:ext cx="34496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85</a:t>
            </a:r>
            <a:endParaRPr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0997393" y="4504817"/>
            <a:ext cx="42211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000" dirty="0" smtClean="0"/>
              <a:t>845</a:t>
            </a:r>
            <a:endParaRPr lang="ja-JP" altLang="en-US" sz="1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33B193E4-93B8-40DB-BE83-80F318D3BF49}"/>
              </a:ext>
            </a:extLst>
          </p:cNvPr>
          <p:cNvSpPr/>
          <p:nvPr/>
        </p:nvSpPr>
        <p:spPr>
          <a:xfrm>
            <a:off x="1592180" y="2189461"/>
            <a:ext cx="9403818" cy="4221642"/>
          </a:xfrm>
          <a:prstGeom prst="rect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吹き出し: 四角形 19">
            <a:extLst>
              <a:ext uri="{FF2B5EF4-FFF2-40B4-BE49-F238E27FC236}">
                <a16:creationId xmlns="" xmlns:a16="http://schemas.microsoft.com/office/drawing/2014/main" id="{06DB7994-2F6A-43FA-9D77-D3222F25373C}"/>
              </a:ext>
            </a:extLst>
          </p:cNvPr>
          <p:cNvSpPr/>
          <p:nvPr/>
        </p:nvSpPr>
        <p:spPr>
          <a:xfrm>
            <a:off x="6508984" y="2267797"/>
            <a:ext cx="5683016" cy="1188433"/>
          </a:xfrm>
          <a:prstGeom prst="wedgeRectCallout">
            <a:avLst>
              <a:gd name="adj1" fmla="val 35636"/>
              <a:gd name="adj2" fmla="val 6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出力層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 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検出された矩形、クラス毎の確率</a:t>
            </a:r>
            <a:r>
              <a:rPr kumimoji="1" lang="en-US" altLang="ja-JP" sz="2800" dirty="0" smtClean="0"/>
              <a:t>)</a:t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845</a:t>
            </a:r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x 85</a:t>
            </a:r>
            <a:r>
              <a:rPr kumimoji="1" lang="ja-JP" altLang="en-US" sz="2800" dirty="0" smtClean="0"/>
              <a:t>列</a:t>
            </a:r>
            <a:r>
              <a:rPr kumimoji="1" lang="en-US" altLang="ja-JP" sz="2800" dirty="0" smtClean="0"/>
              <a:t> </a:t>
            </a:r>
            <a:endParaRPr kumimoji="1" lang="en-US" altLang="ja-JP" sz="2800" dirty="0" smtClean="0"/>
          </a:p>
        </p:txBody>
      </p:sp>
      <p:sp>
        <p:nvSpPr>
          <p:cNvPr id="15" name="吹き出し: 四角形 19">
            <a:extLst>
              <a:ext uri="{FF2B5EF4-FFF2-40B4-BE49-F238E27FC236}">
                <a16:creationId xmlns="" xmlns:a16="http://schemas.microsoft.com/office/drawing/2014/main" id="{06DB7994-2F6A-43FA-9D77-D3222F25373C}"/>
              </a:ext>
            </a:extLst>
          </p:cNvPr>
          <p:cNvSpPr/>
          <p:nvPr/>
        </p:nvSpPr>
        <p:spPr>
          <a:xfrm>
            <a:off x="120993" y="5512082"/>
            <a:ext cx="3502318" cy="1037805"/>
          </a:xfrm>
          <a:prstGeom prst="wedgeRectCallout">
            <a:avLst>
              <a:gd name="adj1" fmla="val -13836"/>
              <a:gd name="adj2" fmla="val -61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入力層</a:t>
            </a:r>
            <a:r>
              <a:rPr kumimoji="1" lang="ja-JP" altLang="en-US" sz="2800" b="1" dirty="0"/>
              <a:t> </a:t>
            </a:r>
            <a:r>
              <a:rPr kumimoji="1" lang="en-US" altLang="ja-JP" sz="2800" b="1" dirty="0" smtClean="0"/>
              <a:t>(</a:t>
            </a:r>
            <a:r>
              <a:rPr kumimoji="1" lang="ja-JP" altLang="en-US" sz="2800" b="1" dirty="0" smtClean="0"/>
              <a:t>画像</a:t>
            </a:r>
            <a:r>
              <a:rPr kumimoji="1" lang="en-US" altLang="ja-JP" sz="2800" b="1" dirty="0" smtClean="0"/>
              <a:t>)</a:t>
            </a:r>
            <a:endParaRPr kumimoji="1" lang="en-US" altLang="ja-JP" sz="2800" b="1" dirty="0"/>
          </a:p>
          <a:p>
            <a:pPr algn="ctr"/>
            <a:r>
              <a:rPr kumimoji="1" lang="en-US" altLang="ja-JP" sz="2400" b="1" dirty="0" smtClean="0"/>
              <a:t>416x416</a:t>
            </a:r>
            <a:r>
              <a:rPr kumimoji="1" lang="en-US" altLang="ja-JP" sz="2400" dirty="0" smtClean="0"/>
              <a:t>x3(RGB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2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画像から入力データを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cv::dnn::blobFromImage	(	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image,			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入力画像 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double 	scalefactor ,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画素にかける値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Size	 size,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画像サイズ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Scalar&amp; 	mean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32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学習データの平均画素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swapRB,	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R	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を入れ替えるかどうか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crop					  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画像をトリムしてよいかどうか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CEDE55CF-BC0E-454D-8DC9-D161DA61BF80}"/>
              </a:ext>
            </a:extLst>
          </p:cNvPr>
          <p:cNvSpPr/>
          <p:nvPr/>
        </p:nvSpPr>
        <p:spPr>
          <a:xfrm>
            <a:off x="2347524" y="6058293"/>
            <a:ext cx="7807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ニューラルネットに入力する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2567EF09-5E20-41A3-8A02-F77A96F08B77}"/>
              </a:ext>
            </a:extLst>
          </p:cNvPr>
          <p:cNvSpPr/>
          <p:nvPr/>
        </p:nvSpPr>
        <p:spPr>
          <a:xfrm>
            <a:off x="246185" y="2863989"/>
            <a:ext cx="11272430" cy="27982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1373C14-2E09-4427-8038-A917A0C1F9EA}"/>
              </a:ext>
            </a:extLst>
          </p:cNvPr>
          <p:cNvSpPr/>
          <p:nvPr/>
        </p:nvSpPr>
        <p:spPr>
          <a:xfrm>
            <a:off x="8499231" y="5267544"/>
            <a:ext cx="369276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モデル依存の引数</a:t>
            </a:r>
            <a:endParaRPr lang="en-US" altLang="ja-JP" sz="32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8414FB-E2F4-44C3-A745-AF168B35EB8B}"/>
              </a:ext>
            </a:extLst>
          </p:cNvPr>
          <p:cNvSpPr/>
          <p:nvPr/>
        </p:nvSpPr>
        <p:spPr>
          <a:xfrm>
            <a:off x="246185" y="2173837"/>
            <a:ext cx="11272430" cy="6480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1DE59CA8-C0DC-4C2B-9F43-5C2C6BE20B55}"/>
              </a:ext>
            </a:extLst>
          </p:cNvPr>
          <p:cNvSpPr/>
          <p:nvPr/>
        </p:nvSpPr>
        <p:spPr>
          <a:xfrm>
            <a:off x="8499230" y="1873387"/>
            <a:ext cx="367587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画像依存の引数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56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void cv::dnn::Net::setInput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blob,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name = "" 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450988" y="3545227"/>
            <a:ext cx="1087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blob DNN</a:t>
            </a:r>
            <a:r>
              <a:rPr lang="ja-JP" altLang="en-US" sz="3600" b="1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 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(blobFromImage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の戻り値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450988" y="4373141"/>
            <a:ext cx="10876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入力層の名前　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引数を省略すると、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が自動で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入力層を見つけてくれる。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5454" y="6220655"/>
            <a:ext cx="7444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/>
              <a:t>今回の入力層の名称は、</a:t>
            </a:r>
            <a:r>
              <a:rPr lang="en-US" altLang="ja-JP" sz="2000" b="1" dirty="0" smtClean="0">
                <a:solidFill>
                  <a:schemeClr val="accent1"/>
                </a:solidFill>
              </a:rPr>
              <a:t>”data”</a:t>
            </a:r>
            <a:r>
              <a:rPr lang="ja-JP" altLang="en-US" sz="2000" dirty="0" smtClean="0"/>
              <a:t>　を指定</a:t>
            </a:r>
            <a:r>
              <a:rPr lang="ja-JP" altLang="en-US" sz="2000" dirty="0" smtClean="0"/>
              <a:t>します。</a:t>
            </a:r>
            <a:r>
              <a:rPr lang="ja-JP" altLang="en-US" sz="2000" dirty="0" smtClean="0"/>
              <a:t>省略してもよいです。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2625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6280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</a:t>
            </a:r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i.imgur.com/KfBZaYY.png">
            <a:extLst>
              <a:ext uri="{FF2B5EF4-FFF2-40B4-BE49-F238E27FC236}">
                <a16:creationId xmlns:a16="http://schemas.microsoft.com/office/drawing/2014/main" xmlns="" id="{CE259C32-4581-4A7D-90EB-16133B9D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6" y="4833863"/>
            <a:ext cx="4989487" cy="18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330205"/>
            <a:ext cx="118813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cv::dnn::Net::forward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outputName)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outputName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順伝播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させる層の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名前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				(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省略すると出力層まで伝播する。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 outputName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で指定したレイヤーの出力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2066" y="4002866"/>
            <a:ext cx="81883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今回の出力層の名称は、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”detection_out”</a:t>
            </a:r>
            <a:r>
              <a:rPr lang="ja-JP" altLang="en-US" sz="2400" dirty="0" smtClean="0"/>
              <a:t>　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指定します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2400" dirty="0" smtClean="0"/>
              <a:t>省略してもよいです。</a:t>
            </a:r>
            <a:endParaRPr lang="en-US" altLang="ja-JP" sz="2400" dirty="0" smtClean="0"/>
          </a:p>
        </p:txBody>
      </p:sp>
      <p:sp>
        <p:nvSpPr>
          <p:cNvPr id="15" name="矢印: 右 1">
            <a:extLst>
              <a:ext uri="{FF2B5EF4-FFF2-40B4-BE49-F238E27FC236}">
                <a16:creationId xmlns="" xmlns:a16="http://schemas.microsoft.com/office/drawing/2014/main" id="{EEF04591-74E0-4496-B5A0-F658BD8E9012}"/>
              </a:ext>
            </a:extLst>
          </p:cNvPr>
          <p:cNvSpPr/>
          <p:nvPr/>
        </p:nvSpPr>
        <p:spPr>
          <a:xfrm>
            <a:off x="1652954" y="5491013"/>
            <a:ext cx="7066957" cy="931249"/>
          </a:xfrm>
          <a:prstGeom prst="rightArrow">
            <a:avLst>
              <a:gd name="adj1" fmla="val 122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3">
            <a:extLst>
              <a:ext uri="{FF2B5EF4-FFF2-40B4-BE49-F238E27FC236}">
                <a16:creationId xmlns="" xmlns:a16="http://schemas.microsoft.com/office/drawing/2014/main" id="{D615C991-4788-4235-8A78-A97FF5F71549}"/>
              </a:ext>
            </a:extLst>
          </p:cNvPr>
          <p:cNvSpPr/>
          <p:nvPr/>
        </p:nvSpPr>
        <p:spPr>
          <a:xfrm>
            <a:off x="8386639" y="5640857"/>
            <a:ext cx="1721592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指定</a:t>
            </a:r>
            <a:r>
              <a:rPr kumimoji="1" lang="ja-JP" altLang="en-US" dirty="0" smtClean="0"/>
              <a:t>した層</a:t>
            </a:r>
            <a:endParaRPr kumimoji="1" lang="ja-JP" altLang="en-US" dirty="0"/>
          </a:p>
        </p:txBody>
      </p:sp>
      <p:sp>
        <p:nvSpPr>
          <p:cNvPr id="17" name="楕円 11">
            <a:extLst>
              <a:ext uri="{FF2B5EF4-FFF2-40B4-BE49-F238E27FC236}">
                <a16:creationId xmlns="" xmlns:a16="http://schemas.microsoft.com/office/drawing/2014/main" id="{98AE86FD-B9E9-4ED6-B995-FD9B937258DB}"/>
              </a:ext>
            </a:extLst>
          </p:cNvPr>
          <p:cNvSpPr/>
          <p:nvPr/>
        </p:nvSpPr>
        <p:spPr>
          <a:xfrm>
            <a:off x="1652954" y="5565519"/>
            <a:ext cx="1264589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入力層</a:t>
            </a:r>
          </a:p>
        </p:txBody>
      </p:sp>
    </p:spTree>
    <p:extLst>
      <p:ext uri="{BB962C8B-B14F-4D97-AF65-F5344CB8AC3E}">
        <p14:creationId xmlns:p14="http://schemas.microsoft.com/office/powerpoint/2010/main" val="19563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274184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出力結果の可視化</a:t>
            </a:r>
          </a:p>
        </p:txBody>
      </p:sp>
    </p:spTree>
    <p:extLst>
      <p:ext uri="{BB962C8B-B14F-4D97-AF65-F5344CB8AC3E}">
        <p14:creationId xmlns:p14="http://schemas.microsoft.com/office/powerpoint/2010/main" val="20129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今日の目的</a:t>
            </a:r>
          </a:p>
        </p:txBody>
      </p:sp>
    </p:spTree>
    <p:extLst>
      <p:ext uri="{BB962C8B-B14F-4D97-AF65-F5344CB8AC3E}">
        <p14:creationId xmlns:p14="http://schemas.microsoft.com/office/powerpoint/2010/main" val="39374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/>
          </p:nvPr>
        </p:nvGraphicFramePr>
        <p:xfrm>
          <a:off x="973515" y="2570960"/>
          <a:ext cx="686366" cy="384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4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 rot="5400000">
            <a:off x="1108949" y="64655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28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70395" y="2634064"/>
            <a:ext cx="3568430" cy="516776"/>
          </a:xfrm>
          <a:prstGeom prst="wedgeRectCallout">
            <a:avLst>
              <a:gd name="adj1" fmla="val -69945"/>
              <a:gd name="adj2" fmla="val -2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31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70395" y="3218561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32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44332" y="4374197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/>
              <a:t>5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82571" y="1319931"/>
            <a:ext cx="10384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番号と名前を紐づける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ため、</a:t>
            </a:r>
            <a:r>
              <a:rPr lang="ja-JP" altLang="en-US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と呼ばれるテキストを用意する。</a:t>
            </a: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6099241" y="2461295"/>
            <a:ext cx="17315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クラスラベル 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0.  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pPr marL="342900" indent="-342900" algn="ctr">
              <a:buAutoNum type="arabicPeriod"/>
            </a:pPr>
            <a:r>
              <a:rPr lang="ja-JP" altLang="en-US" dirty="0" smtClean="0"/>
              <a:t>犬</a:t>
            </a:r>
            <a:endParaRPr lang="en-US" altLang="ja-JP" dirty="0" smtClean="0"/>
          </a:p>
          <a:p>
            <a:pPr marL="342900" indent="-342900" algn="ctr">
              <a:buAutoNum type="arabicPeriod"/>
            </a:pPr>
            <a:r>
              <a:rPr lang="ja-JP" altLang="en-US" dirty="0"/>
              <a:t>車</a:t>
            </a:r>
            <a:endParaRPr lang="en-US" altLang="ja-JP" dirty="0" smtClean="0"/>
          </a:p>
          <a:p>
            <a:pPr marL="342900" indent="-342900" algn="ctr">
              <a:buAutoNum type="arabicPeriod"/>
            </a:pPr>
            <a:r>
              <a:rPr lang="ja-JP" altLang="en-US" dirty="0" smtClean="0"/>
              <a:t>魚</a:t>
            </a:r>
            <a:endParaRPr lang="en-US" altLang="ja-JP" dirty="0" smtClean="0"/>
          </a:p>
          <a:p>
            <a:pPr marL="342900" indent="-342900" algn="ctr">
              <a:buAutoNum type="arabicPeriod"/>
            </a:pPr>
            <a:r>
              <a:rPr lang="ja-JP" altLang="en-US" dirty="0" smtClean="0"/>
              <a:t>鳥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 smtClean="0"/>
              <a:t>猫</a:t>
            </a:r>
            <a:endParaRPr lang="en-US" altLang="ja-JP" dirty="0" smtClean="0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6757273" y="48878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5850374" y="4505787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800963">
            <a:off x="5823699" y="2816112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774858" y="3324023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216869" y="5049768"/>
            <a:ext cx="5917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1"/>
                </a:solidFill>
              </a:rPr>
              <a:t>この画像は </a:t>
            </a:r>
            <a:r>
              <a:rPr lang="en-US" altLang="ja-JP" sz="3600" b="1" dirty="0" smtClean="0">
                <a:solidFill>
                  <a:schemeClr val="accent1"/>
                </a:solidFill>
              </a:rPr>
              <a:t>50</a:t>
            </a:r>
            <a:r>
              <a:rPr lang="ja-JP" altLang="en-US" sz="3600" b="1" dirty="0" smtClean="0">
                <a:solidFill>
                  <a:schemeClr val="accent1"/>
                </a:solidFill>
              </a:rPr>
              <a:t>％の確率で</a:t>
            </a:r>
            <a:endParaRPr lang="en-US" altLang="ja-JP" sz="3600" b="1" dirty="0" smtClean="0">
              <a:solidFill>
                <a:schemeClr val="accent1"/>
              </a:solidFill>
            </a:endParaRPr>
          </a:p>
          <a:p>
            <a:pPr algn="ctr"/>
            <a:r>
              <a:rPr lang="ja-JP" altLang="en-US" sz="3600" b="1" dirty="0" smtClean="0">
                <a:solidFill>
                  <a:schemeClr val="accent1"/>
                </a:solidFill>
              </a:rPr>
              <a:t>猫だ！！！</a:t>
            </a:r>
            <a:endParaRPr lang="en-US" altLang="ja-JP" sz="3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サンプルコードの解説終わり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画像</a:t>
            </a:r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分類と物体検出の違い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9745" y="1211287"/>
            <a:ext cx="3006110" cy="77604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</a:t>
            </a:r>
          </a:p>
        </p:txBody>
      </p:sp>
      <p:pic>
        <p:nvPicPr>
          <p:cNvPr id="1028" name="Picture 4" descr="TensorFlow Object detection API">
            <a:extLst>
              <a:ext uri="{FF2B5EF4-FFF2-40B4-BE49-F238E27FC236}">
                <a16:creationId xmlns:a16="http://schemas.microsoft.com/office/drawing/2014/main" xmlns="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15" y="1934421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4BEA0DA5-69F4-4AA4-8DD1-8F184A4B07BB}"/>
              </a:ext>
            </a:extLst>
          </p:cNvPr>
          <p:cNvSpPr/>
          <p:nvPr/>
        </p:nvSpPr>
        <p:spPr>
          <a:xfrm>
            <a:off x="182739" y="6644816"/>
            <a:ext cx="120092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https://www.techleer.com/articles/123-google-to-help-developers-in-object-identification-using-tensorflow-object-detection-api/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xmlns="" id="{D02F9B57-4396-4549-9071-3FC309E9EE50}"/>
              </a:ext>
            </a:extLst>
          </p:cNvPr>
          <p:cNvSpPr txBox="1">
            <a:spLocks/>
          </p:cNvSpPr>
          <p:nvPr/>
        </p:nvSpPr>
        <p:spPr>
          <a:xfrm>
            <a:off x="7822952" y="1126687"/>
            <a:ext cx="2922121" cy="97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物体検出</a:t>
            </a:r>
            <a:endParaRPr lang="ja-JP" altLang="en-US" sz="40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6DDA4A46-F49B-4654-951C-B00301BC56E6}"/>
              </a:ext>
            </a:extLst>
          </p:cNvPr>
          <p:cNvSpPr txBox="1">
            <a:spLocks/>
          </p:cNvSpPr>
          <p:nvPr/>
        </p:nvSpPr>
        <p:spPr>
          <a:xfrm>
            <a:off x="6933848" y="4994357"/>
            <a:ext cx="4496531" cy="42668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枚の画像から複数の物体を検出</a:t>
            </a:r>
            <a:endParaRPr lang="en-US" altLang="ja-JP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2" name="Picture 8" descr="「image classification deep learning」の画像検索結果">
            <a:extLst>
              <a:ext uri="{FF2B5EF4-FFF2-40B4-BE49-F238E27FC236}">
                <a16:creationId xmlns:a16="http://schemas.microsoft.com/office/drawing/2014/main" xmlns="" id="{D0ABBEEC-D477-4839-840F-E491FE6AA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25982" r="-356" b="-1248"/>
          <a:stretch/>
        </p:blipFill>
        <p:spPr bwMode="auto">
          <a:xfrm>
            <a:off x="1217270" y="1909371"/>
            <a:ext cx="3643473" cy="30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9161EA21-1221-4023-AEAC-903B140226E6}"/>
              </a:ext>
            </a:extLst>
          </p:cNvPr>
          <p:cNvSpPr/>
          <p:nvPr/>
        </p:nvSpPr>
        <p:spPr>
          <a:xfrm>
            <a:off x="151468" y="6485838"/>
            <a:ext cx="53291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https://www.pyimagesearch.com/2016/06/27/my-top-9-favorite-python-deep-learning-libraries/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xmlns="" id="{3C341417-B019-4414-B90F-A817C2DF676C}"/>
              </a:ext>
            </a:extLst>
          </p:cNvPr>
          <p:cNvSpPr txBox="1">
            <a:spLocks/>
          </p:cNvSpPr>
          <p:nvPr/>
        </p:nvSpPr>
        <p:spPr>
          <a:xfrm>
            <a:off x="657606" y="184108"/>
            <a:ext cx="10772775" cy="105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物体分類と物体検出の違い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1468" y="5018908"/>
            <a:ext cx="6077384" cy="426688"/>
          </a:xfrm>
          <a:solidFill>
            <a:schemeClr val="bg1">
              <a:alpha val="48000"/>
            </a:schemeClr>
          </a:solidFill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枚の画像が、何の物体を表しているかを分類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四角形 11">
            <a:extLst>
              <a:ext uri="{FF2B5EF4-FFF2-40B4-BE49-F238E27FC236}">
                <a16:creationId xmlns:a16="http://schemas.microsoft.com/office/drawing/2014/main" xmlns="" id="{8987B67B-5D32-4D28-8BCA-0764ACF2D483}"/>
              </a:ext>
            </a:extLst>
          </p:cNvPr>
          <p:cNvSpPr/>
          <p:nvPr/>
        </p:nvSpPr>
        <p:spPr>
          <a:xfrm>
            <a:off x="2971778" y="5355614"/>
            <a:ext cx="5607923" cy="1222264"/>
          </a:xfrm>
          <a:prstGeom prst="wedgeRectCallout">
            <a:avLst>
              <a:gd name="adj1" fmla="val -46300"/>
              <a:gd name="adj2" fmla="val -315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 smtClean="0"/>
              <a:t>・ 分類の結果が複数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・ さらに、位置とサイズ予想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9687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ensorFlow Object detection API">
            <a:extLst>
              <a:ext uri="{FF2B5EF4-FFF2-40B4-BE49-F238E27FC236}">
                <a16:creationId xmlns:a16="http://schemas.microsoft.com/office/drawing/2014/main" xmlns="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56" y="2348497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物体検出の出力内容</a:t>
            </a:r>
            <a:endParaRPr lang="en-US" altLang="ja-JP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7902" y="1551596"/>
            <a:ext cx="6398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物体の存在しそうな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b="1" dirty="0" smtClean="0">
                <a:solidFill>
                  <a:schemeClr val="accent1"/>
                </a:solidFill>
              </a:rPr>
              <a:t>Bounding box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外接矩形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を予測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1</a:t>
            </a:r>
            <a:r>
              <a:rPr lang="ja-JP" altLang="en-US" sz="2400" dirty="0" err="1" smtClean="0"/>
              <a:t>つの</a:t>
            </a:r>
            <a:r>
              <a:rPr lang="en-US" altLang="ja-JP" sz="2400" dirty="0" smtClean="0"/>
              <a:t>Bounding Box </a:t>
            </a:r>
            <a:r>
              <a:rPr lang="ja-JP" altLang="en-US" sz="2400" dirty="0" smtClean="0"/>
              <a:t>毎に、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	</a:t>
            </a:r>
            <a:r>
              <a:rPr lang="ja-JP" altLang="en-US" sz="2400" b="1" dirty="0" smtClean="0"/>
              <a:t>・</a:t>
            </a:r>
            <a:r>
              <a:rPr lang="en-US" altLang="ja-JP" sz="2400" dirty="0" smtClean="0"/>
              <a:t>box</a:t>
            </a:r>
            <a:r>
              <a:rPr lang="ja-JP" altLang="en-US" sz="2400" dirty="0" smtClean="0"/>
              <a:t>の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中心座標</a:t>
            </a:r>
            <a:endParaRPr lang="en-US" altLang="ja-JP" sz="2400" b="1" dirty="0" smtClean="0">
              <a:solidFill>
                <a:schemeClr val="accent1"/>
              </a:solidFill>
            </a:endParaRP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box</a:t>
            </a:r>
            <a:r>
              <a:rPr lang="ja-JP" altLang="en-US" sz="2400" dirty="0" smtClean="0"/>
              <a:t>の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Size (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幅、高さ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物体が存在する確率</a:t>
            </a:r>
            <a:endParaRPr lang="en-US" altLang="ja-JP" sz="2400" b="1" dirty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・存在する場合の、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クラス確率</a:t>
            </a:r>
            <a:endParaRPr lang="en-US" altLang="ja-JP" sz="2400" b="1" dirty="0" smtClean="0">
              <a:solidFill>
                <a:schemeClr val="accent1"/>
              </a:solidFill>
            </a:endParaRPr>
          </a:p>
          <a:p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 smtClean="0"/>
              <a:t>を</a:t>
            </a:r>
            <a:r>
              <a:rPr lang="ja-JP" altLang="en-US" sz="2400" dirty="0"/>
              <a:t>出力</a:t>
            </a:r>
            <a:r>
              <a:rPr lang="ja-JP" altLang="en-US" sz="2400" dirty="0" smtClean="0"/>
              <a:t>する。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71914" y="5147582"/>
            <a:ext cx="3153104" cy="851963"/>
          </a:xfrm>
          <a:prstGeom prst="wedgeRectCallout">
            <a:avLst>
              <a:gd name="adj1" fmla="val 53417"/>
              <a:gd name="adj2" fmla="val -641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物体が存在する確率</a:t>
            </a:r>
            <a:r>
              <a:rPr kumimoji="1" lang="en-US" altLang="ja-JP" dirty="0" smtClean="0"/>
              <a:t>	90</a:t>
            </a:r>
            <a:r>
              <a:rPr kumimoji="1" lang="ja-JP" altLang="en-US" dirty="0" smtClean="0"/>
              <a:t>％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クラスが犬である確率</a:t>
            </a:r>
            <a:r>
              <a:rPr kumimoji="1" lang="en-US" altLang="ja-JP" dirty="0" smtClean="0"/>
              <a:t>	90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926032" y="6016059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吹き出しはイメージ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8787274" y="1468436"/>
            <a:ext cx="3153104" cy="583996"/>
          </a:xfrm>
          <a:prstGeom prst="wedgeRectCallout">
            <a:avLst>
              <a:gd name="adj1" fmla="val -29281"/>
              <a:gd name="adj2" fmla="val 100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物体が存在する確率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/>
              <a:t>8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％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クラスが車であ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Bounding Box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2948940" y="2744685"/>
            <a:ext cx="6416761" cy="34584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365701" y="6135326"/>
            <a:ext cx="140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(1.0,1.0)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0592" y="1311450"/>
            <a:ext cx="9416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Bounding Box</a:t>
            </a:r>
            <a:r>
              <a:rPr lang="ja-JP" altLang="en-US" sz="2400" dirty="0" smtClean="0"/>
              <a:t>の位置情報は</a:t>
            </a:r>
            <a:r>
              <a:rPr lang="ja-JP" altLang="en-US" sz="2400" dirty="0" smtClean="0">
                <a:solidFill>
                  <a:schemeClr val="accent2"/>
                </a:solidFill>
              </a:rPr>
              <a:t>、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0.0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~ 1.0 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の小数で出力される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。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79781" y="42892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accent1"/>
                </a:solidFill>
              </a:rPr>
              <a:t>・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759576" y="2192428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 smtClean="0"/>
              <a:t>0.0, 0.0)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8963" y="4104556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 smtClean="0"/>
              <a:t>0.5, 0.5)</a:t>
            </a:r>
            <a:endParaRPr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2447431" y="2659989"/>
            <a:ext cx="435356" cy="3705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9399" y="4340505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(300px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444372" y="1853910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(400px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3" name="左中かっこ 12"/>
          <p:cNvSpPr/>
          <p:nvPr/>
        </p:nvSpPr>
        <p:spPr>
          <a:xfrm rot="5400000">
            <a:off x="5980298" y="-783931"/>
            <a:ext cx="367591" cy="6403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331969" y="3606503"/>
            <a:ext cx="3635055" cy="155985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1 (枠付き) 14"/>
          <p:cNvSpPr/>
          <p:nvPr/>
        </p:nvSpPr>
        <p:spPr>
          <a:xfrm>
            <a:off x="8018094" y="5283055"/>
            <a:ext cx="2014366" cy="641789"/>
          </a:xfrm>
          <a:prstGeom prst="borderCallout1">
            <a:avLst>
              <a:gd name="adj1" fmla="val 45081"/>
              <a:gd name="adj2" fmla="val -4340"/>
              <a:gd name="adj3" fmla="val -117043"/>
              <a:gd name="adj4" fmla="val -884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Box </a:t>
            </a:r>
            <a:r>
              <a:rPr kumimoji="1" lang="ja-JP" altLang="en-US" dirty="0" smtClean="0"/>
              <a:t>の中心座標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(150, 200)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653493" y="6411369"/>
            <a:ext cx="461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</a:rPr>
              <a:t>400x 300</a:t>
            </a:r>
            <a:r>
              <a:rPr lang="ja-JP" altLang="en-US" b="1" dirty="0" smtClean="0">
                <a:solidFill>
                  <a:schemeClr val="accent2"/>
                </a:solidFill>
              </a:rPr>
              <a:t>上の画像の</a:t>
            </a:r>
            <a:r>
              <a:rPr lang="en-US" altLang="ja-JP" b="1" dirty="0" smtClean="0">
                <a:solidFill>
                  <a:schemeClr val="accent2"/>
                </a:solidFill>
              </a:rPr>
              <a:t>Bounding Box</a:t>
            </a:r>
            <a:r>
              <a:rPr lang="ja-JP" altLang="en-US" b="1" dirty="0" smtClean="0">
                <a:solidFill>
                  <a:schemeClr val="accent2"/>
                </a:solidFill>
              </a:rPr>
              <a:t>の例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889017" y="324401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0.6</a:t>
            </a:r>
            <a:endParaRPr lang="ja-JP" altLang="en-US" dirty="0"/>
          </a:p>
        </p:txBody>
      </p:sp>
      <p:sp>
        <p:nvSpPr>
          <p:cNvPr id="22" name="線吹き出し 1 (枠付き) 21"/>
          <p:cNvSpPr/>
          <p:nvPr/>
        </p:nvSpPr>
        <p:spPr>
          <a:xfrm>
            <a:off x="8684853" y="2371601"/>
            <a:ext cx="2014366" cy="492065"/>
          </a:xfrm>
          <a:prstGeom prst="borderCallout1">
            <a:avLst>
              <a:gd name="adj1" fmla="val 89605"/>
              <a:gd name="adj2" fmla="val -3773"/>
              <a:gd name="adj3" fmla="val 185720"/>
              <a:gd name="adj4" fmla="val -1032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Box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幅 </a:t>
            </a:r>
            <a:r>
              <a:rPr kumimoji="1" lang="en-US" altLang="ja-JP" dirty="0" smtClean="0"/>
              <a:t>240</a:t>
            </a:r>
            <a:endParaRPr kumimoji="1" lang="ja-JP" altLang="en-US" dirty="0"/>
          </a:p>
        </p:txBody>
      </p:sp>
      <p:sp>
        <p:nvSpPr>
          <p:cNvPr id="23" name="線吹き出し 1 (枠付き) 22"/>
          <p:cNvSpPr/>
          <p:nvPr/>
        </p:nvSpPr>
        <p:spPr>
          <a:xfrm>
            <a:off x="8691860" y="2857387"/>
            <a:ext cx="2007359" cy="492065"/>
          </a:xfrm>
          <a:prstGeom prst="borderCallout1">
            <a:avLst>
              <a:gd name="adj1" fmla="val 96573"/>
              <a:gd name="adj2" fmla="val 1901"/>
              <a:gd name="adj3" fmla="val 276311"/>
              <a:gd name="adj4" fmla="val -905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Box</a:t>
            </a:r>
            <a:r>
              <a:rPr kumimoji="1" lang="ja-JP" altLang="en-US" dirty="0" smtClean="0"/>
              <a:t>の高さ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120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141709" y="4249060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42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172419" y="3769810"/>
          <a:ext cx="7300458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線吹き出し 1 (枠付き) 22"/>
          <p:cNvSpPr/>
          <p:nvPr/>
        </p:nvSpPr>
        <p:spPr>
          <a:xfrm>
            <a:off x="3024264" y="5016541"/>
            <a:ext cx="1364315" cy="469227"/>
          </a:xfrm>
          <a:prstGeom prst="borderCallout1">
            <a:avLst>
              <a:gd name="adj1" fmla="val 3537"/>
              <a:gd name="adj2" fmla="val 76947"/>
              <a:gd name="adj3" fmla="val -187245"/>
              <a:gd name="adj4" fmla="val 76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 smtClean="0"/>
              <a:t>列目 高さ</a:t>
            </a:r>
            <a:endParaRPr kumimoji="1" lang="en-US" altLang="ja-JP" dirty="0" smtClean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B8A7059-C8FC-461B-81F4-06EE1B3FBBE4}"/>
              </a:ext>
            </a:extLst>
          </p:cNvPr>
          <p:cNvSpPr/>
          <p:nvPr/>
        </p:nvSpPr>
        <p:spPr>
          <a:xfrm>
            <a:off x="434513" y="1255733"/>
            <a:ext cx="968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今回の出力層は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845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 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 85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の行列。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893589" y="38631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 smtClean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 rot="5400000">
            <a:off x="4475887" y="57304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 smtClean="0"/>
              <a:t>~</a:t>
            </a:r>
          </a:p>
          <a:p>
            <a:pPr algn="ctr"/>
            <a:r>
              <a:rPr lang="en-US" altLang="ja-JP" sz="5400" dirty="0" smtClean="0"/>
              <a:t>~</a:t>
            </a:r>
            <a:endParaRPr lang="ja-JP" altLang="en-US" sz="5400" dirty="0"/>
          </a:p>
        </p:txBody>
      </p:sp>
      <p:sp>
        <p:nvSpPr>
          <p:cNvPr id="10" name="正方形/長方形 9"/>
          <p:cNvSpPr/>
          <p:nvPr/>
        </p:nvSpPr>
        <p:spPr>
          <a:xfrm>
            <a:off x="745840" y="1943877"/>
            <a:ext cx="797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/>
              <a:t>各列に 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型で、</a:t>
            </a:r>
            <a:r>
              <a:rPr lang="en-US" altLang="ja-JP" sz="2400" dirty="0" smtClean="0"/>
              <a:t>bounding box </a:t>
            </a:r>
            <a:r>
              <a:rPr lang="ja-JP" altLang="en-US" sz="2400" dirty="0" smtClean="0"/>
              <a:t>の情報が格納されている。</a:t>
            </a:r>
            <a:endParaRPr lang="en-US" altLang="ja-JP" sz="2400" dirty="0" smtClean="0"/>
          </a:p>
          <a:p>
            <a:r>
              <a:rPr lang="ja-JP" altLang="en-US" sz="2400" dirty="0" smtClean="0"/>
              <a:t>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行数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845</a:t>
            </a:r>
            <a:r>
              <a:rPr lang="ja-JP" altLang="en-US" sz="2400" dirty="0" smtClean="0"/>
              <a:t>は</a:t>
            </a:r>
            <a:r>
              <a:rPr lang="ja-JP" altLang="en-US" sz="2400" b="1" dirty="0" smtClean="0"/>
              <a:t> </a:t>
            </a:r>
            <a:r>
              <a:rPr lang="en-US" altLang="ja-JP" sz="2400" dirty="0"/>
              <a:t>bounding </a:t>
            </a:r>
            <a:r>
              <a:rPr lang="en-US" altLang="ja-JP" sz="2400" dirty="0" smtClean="0"/>
              <a:t>box</a:t>
            </a:r>
            <a:r>
              <a:rPr lang="ja-JP" altLang="en-US" sz="2400" dirty="0" smtClean="0"/>
              <a:t>の個数</a:t>
            </a:r>
            <a:r>
              <a:rPr lang="en-US" altLang="ja-JP" sz="2400" dirty="0" smtClean="0"/>
              <a:t>)</a:t>
            </a:r>
            <a:endParaRPr lang="ja-JP" altLang="en-US" sz="2400" b="1" dirty="0"/>
          </a:p>
        </p:txBody>
      </p:sp>
      <p:sp>
        <p:nvSpPr>
          <p:cNvPr id="13" name="右大かっこ 12"/>
          <p:cNvSpPr/>
          <p:nvPr/>
        </p:nvSpPr>
        <p:spPr>
          <a:xfrm rot="5400000" flipH="1">
            <a:off x="6344548" y="-1732616"/>
            <a:ext cx="216832" cy="1047809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 flipH="1">
            <a:off x="935632" y="3769810"/>
            <a:ext cx="216832" cy="497655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-259611" y="4802249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845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行 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156768" y="2878703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5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列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線吹き出し 1 (枠付き) 15"/>
          <p:cNvSpPr/>
          <p:nvPr/>
        </p:nvSpPr>
        <p:spPr>
          <a:xfrm>
            <a:off x="11524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8664"/>
              <a:gd name="adj4" fmla="val 323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列目 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中心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21" name="線吹き出し 1 (枠付き) 20"/>
          <p:cNvSpPr/>
          <p:nvPr/>
        </p:nvSpPr>
        <p:spPr>
          <a:xfrm>
            <a:off x="20883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3284"/>
              <a:gd name="adj4" fmla="val 35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 smtClean="0"/>
              <a:t>列目 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中心</a:t>
            </a:r>
            <a:endParaRPr kumimoji="1" lang="en-US" altLang="ja-JP" dirty="0" smtClean="0"/>
          </a:p>
          <a:p>
            <a:pPr algn="ctr"/>
            <a:r>
              <a:rPr kumimoji="1" lang="en-US" altLang="ja-JP" dirty="0"/>
              <a:t>Y</a:t>
            </a:r>
            <a:r>
              <a:rPr kumimoji="1"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22" name="線吹き出し 1 (枠付き) 21"/>
          <p:cNvSpPr/>
          <p:nvPr/>
        </p:nvSpPr>
        <p:spPr>
          <a:xfrm>
            <a:off x="3024264" y="4375172"/>
            <a:ext cx="1364315" cy="469227"/>
          </a:xfrm>
          <a:prstGeom prst="borderCallout1">
            <a:avLst>
              <a:gd name="adj1" fmla="val 26"/>
              <a:gd name="adj2" fmla="val 27435"/>
              <a:gd name="adj3" fmla="val -53818"/>
              <a:gd name="adj4" fmla="val 261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列目 幅</a:t>
            </a:r>
            <a:endParaRPr kumimoji="1" lang="en-US" altLang="ja-JP" dirty="0" smtClean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4538453" y="5575910"/>
            <a:ext cx="2487945" cy="469227"/>
          </a:xfrm>
          <a:prstGeom prst="borderCallout1">
            <a:avLst>
              <a:gd name="adj1" fmla="val 5292"/>
              <a:gd name="adj2" fmla="val 71141"/>
              <a:gd name="adj3" fmla="val -304871"/>
              <a:gd name="adj4" fmla="val 68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4514217" y="4976405"/>
            <a:ext cx="2487945" cy="469227"/>
          </a:xfrm>
          <a:prstGeom prst="borderCallout1">
            <a:avLst>
              <a:gd name="adj1" fmla="val -1730"/>
              <a:gd name="adj2" fmla="val 36374"/>
              <a:gd name="adj3" fmla="val -173200"/>
              <a:gd name="adj4" fmla="val 363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4514217" y="4382999"/>
            <a:ext cx="2990454" cy="469227"/>
          </a:xfrm>
          <a:prstGeom prst="borderCallout1">
            <a:avLst>
              <a:gd name="adj1" fmla="val 1781"/>
              <a:gd name="adj2" fmla="val 17170"/>
              <a:gd name="adj3" fmla="val -50307"/>
              <a:gd name="adj4" fmla="val 16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列目 物体が存在する確率</a:t>
            </a:r>
            <a:endParaRPr kumimoji="1" lang="en-US" altLang="ja-JP" dirty="0" smtClean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10642028" y="3769810"/>
          <a:ext cx="811162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/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c80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線吹き出し 1 (枠付き) 27"/>
          <p:cNvSpPr/>
          <p:nvPr/>
        </p:nvSpPr>
        <p:spPr>
          <a:xfrm>
            <a:off x="8664013" y="5575910"/>
            <a:ext cx="3028001" cy="469227"/>
          </a:xfrm>
          <a:prstGeom prst="borderCallout1">
            <a:avLst>
              <a:gd name="adj1" fmla="val 5292"/>
              <a:gd name="adj2" fmla="val 71141"/>
              <a:gd name="adj3" fmla="val -299604"/>
              <a:gd name="adj4" fmla="val 81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863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6180" y="3058510"/>
            <a:ext cx="11287125" cy="1174461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今回作るアプリ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ビルドしよう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745837" y="1473869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Application.sln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Object-Detector-Hands-On\contents\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上の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好き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な動画を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選択しましょう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(web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カメラが付属されている方は、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キャンセルを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押し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てみましょう。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599454" y="5536866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現状動画再生だけ実装されています。</a:t>
            </a:r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「動画 イラスト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4" y="2308487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599453" y="6143266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終了する時は、動画上で何かキーを押します。</a:t>
            </a:r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0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今日の目的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EA55F7D1-108A-4A1F-B9F5-34B01AC1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7" y="1533886"/>
            <a:ext cx="10753725" cy="427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 smtClean="0"/>
              <a:t>[</a:t>
            </a:r>
            <a:r>
              <a:rPr lang="ja-JP" altLang="en-US" sz="3200" dirty="0" smtClean="0"/>
              <a:t>目的</a:t>
            </a:r>
            <a:r>
              <a:rPr lang="en-US" altLang="ja-JP" sz="3200" dirty="0" smtClean="0"/>
              <a:t>]</a:t>
            </a:r>
          </a:p>
          <a:p>
            <a:pPr marL="0" indent="0">
              <a:buNone/>
            </a:pPr>
            <a:r>
              <a:rPr lang="en-US" altLang="ja-JP" sz="3200" dirty="0" smtClean="0"/>
              <a:t>	YOLO v2</a:t>
            </a:r>
            <a:r>
              <a:rPr lang="ja-JP" altLang="en-US" sz="3200" dirty="0" smtClean="0"/>
              <a:t>というモデルを利用した物体検出アプリの作成。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[</a:t>
            </a:r>
            <a:r>
              <a:rPr lang="ja-JP" altLang="en-US" sz="3200" dirty="0" smtClean="0"/>
              <a:t>狙い</a:t>
            </a:r>
            <a:r>
              <a:rPr lang="en-US" altLang="ja-JP" sz="3200" dirty="0" smtClean="0"/>
              <a:t>]</a:t>
            </a: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・ </a:t>
            </a:r>
            <a:r>
              <a:rPr lang="en-US" altLang="ja-JP" sz="3200" dirty="0" smtClean="0"/>
              <a:t>YOLO v2</a:t>
            </a:r>
            <a:r>
              <a:rPr lang="ja-JP" altLang="en-US" sz="3200" dirty="0" smtClean="0"/>
              <a:t>の入出力の理解　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・ 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行列クラス</a:t>
            </a:r>
            <a:r>
              <a:rPr lang="en-US" altLang="ja-JP" sz="3200" b="1" dirty="0" smtClean="0">
                <a:solidFill>
                  <a:schemeClr val="accent1"/>
                </a:solidFill>
              </a:rPr>
              <a:t>(Mat)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の操作方法</a:t>
            </a:r>
            <a:r>
              <a:rPr lang="ja-JP" altLang="en-US" sz="3200" dirty="0" smtClean="0"/>
              <a:t>の理解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・ </a:t>
            </a:r>
            <a:r>
              <a:rPr lang="en-US" altLang="ja-JP" sz="3200" dirty="0"/>
              <a:t>DNN</a:t>
            </a:r>
            <a:r>
              <a:rPr lang="ja-JP" altLang="en-US" sz="3200" dirty="0"/>
              <a:t>の出力の</a:t>
            </a:r>
            <a:r>
              <a:rPr lang="ja-JP" altLang="en-US" sz="3200" b="1" dirty="0">
                <a:solidFill>
                  <a:schemeClr val="accent1"/>
                </a:solidFill>
              </a:rPr>
              <a:t>可視化に必要な画像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処理</a:t>
            </a:r>
            <a:r>
              <a:rPr lang="ja-JP" altLang="en-US" sz="3200" dirty="0" smtClean="0"/>
              <a:t>方法の習得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今回作る機能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871015" y="1430156"/>
            <a:ext cx="10270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入力動画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に対し、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フレームずつ物体検出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を行い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検出結果を可視化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出来るよう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フレームに書き込む機能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を実装します。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2926168" y="4272908"/>
            <a:ext cx="66064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デモ</a:t>
            </a:r>
            <a:r>
              <a:rPr lang="ja-JP" altLang="en-US" sz="60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をご覧ください</a:t>
            </a:r>
            <a:r>
              <a:rPr lang="ja-JP" altLang="en-US" sz="60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6000" dirty="0" smtClean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3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今回作る機能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1047242" y="1251361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・すでに実装している機能</a:t>
            </a:r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1919259" y="1970456"/>
            <a:ext cx="86435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動画読み込み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動画再生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クラスラベル読み込み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908738" y="3967608"/>
            <a:ext cx="8643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・これから実装す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の実行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の出力結果の解析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・結果の可視化</a:t>
            </a:r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08738" y="1337310"/>
            <a:ext cx="9915472" cy="2480309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08738" y="3881616"/>
            <a:ext cx="9915472" cy="24803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4965839" y="5712424"/>
            <a:ext cx="3446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色や体裁は任意です。</a:t>
            </a:r>
            <a:r>
              <a:rPr lang="en-US" altLang="ja-JP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1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行列処理の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行列要素にアクセスする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4066" y="1458122"/>
            <a:ext cx="9328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template&lt;typename _Tp &gt;</a:t>
            </a:r>
          </a:p>
          <a:p>
            <a:r>
              <a:rPr lang="ja-JP" altLang="en-US" sz="2400" dirty="0"/>
              <a:t>_Tp&amp; cv::Mat::at	</a:t>
            </a:r>
            <a:r>
              <a:rPr lang="ja-JP" altLang="en-US" sz="2400" dirty="0" smtClean="0"/>
              <a:t>(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int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row, </a:t>
            </a:r>
            <a:r>
              <a:rPr lang="en-US" altLang="ja-JP" sz="2400" dirty="0" smtClean="0"/>
              <a:t>	</a:t>
            </a:r>
            <a:r>
              <a:rPr lang="en-US" altLang="ja-JP" sz="24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24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行番号 </a:t>
            </a:r>
            <a:r>
              <a:rPr lang="en-US" altLang="ja-JP" sz="24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					</a:t>
            </a:r>
            <a:r>
              <a:rPr lang="ja-JP" altLang="en-US" sz="2400" dirty="0" smtClean="0"/>
              <a:t>int </a:t>
            </a:r>
            <a:r>
              <a:rPr lang="ja-JP" altLang="en-US" sz="2400" dirty="0" smtClean="0"/>
              <a:t>col  </a:t>
            </a:r>
            <a:r>
              <a:rPr lang="en-US" altLang="ja-JP" sz="2400" dirty="0" smtClean="0"/>
              <a:t>	</a:t>
            </a:r>
            <a:r>
              <a:rPr lang="en-US" altLang="ja-JP" sz="24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24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列番号 </a:t>
            </a:r>
            <a:r>
              <a:rPr lang="en-US" altLang="ja-JP" sz="24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 </a:t>
            </a:r>
            <a:r>
              <a:rPr lang="ja-JP" altLang="en-US" sz="2400" dirty="0" smtClean="0"/>
              <a:t>)</a:t>
            </a:r>
            <a:r>
              <a:rPr lang="ja-JP" altLang="en-US" sz="2400" dirty="0"/>
              <a:t>	</a:t>
            </a:r>
            <a:endParaRPr lang="en-US" altLang="ja-JP" sz="2400" dirty="0" smtClean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CEDE55CF-BC0E-454D-8DC9-D161DA61BF80}"/>
              </a:ext>
            </a:extLst>
          </p:cNvPr>
          <p:cNvSpPr/>
          <p:nvPr/>
        </p:nvSpPr>
        <p:spPr>
          <a:xfrm>
            <a:off x="3223236" y="2673408"/>
            <a:ext cx="3857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戻り値 行列要素の値</a:t>
            </a:r>
            <a:endParaRPr lang="en-US" altLang="ja-JP" sz="2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29065"/>
              </p:ext>
            </p:extLst>
          </p:nvPr>
        </p:nvGraphicFramePr>
        <p:xfrm>
          <a:off x="1864130" y="4048358"/>
          <a:ext cx="7300458" cy="155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accent1"/>
                          </a:solidFill>
                        </a:rPr>
                        <a:t>y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407630" y="3306029"/>
            <a:ext cx="8089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r>
              <a:rPr lang="ja-JP" altLang="en-US" dirty="0" smtClean="0"/>
              <a:t> 出力層の</a:t>
            </a:r>
            <a:r>
              <a:rPr lang="en-US" altLang="ja-JP" dirty="0" smtClean="0"/>
              <a:t>0</a:t>
            </a:r>
            <a:r>
              <a:rPr lang="ja-JP" altLang="en-US" dirty="0" smtClean="0"/>
              <a:t>行目、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列にアクセスする場合 </a:t>
            </a:r>
            <a:r>
              <a:rPr lang="en-US" altLang="ja-JP" dirty="0" smtClean="0"/>
              <a:t>(mat</a:t>
            </a:r>
            <a:r>
              <a:rPr lang="ja-JP" altLang="en-US" dirty="0" smtClean="0"/>
              <a:t>は出力層の</a:t>
            </a:r>
            <a:r>
              <a:rPr lang="ja-JP" altLang="en-US" dirty="0"/>
              <a:t>オブジェクト</a:t>
            </a:r>
            <a:r>
              <a:rPr lang="ja-JP" altLang="en-US" dirty="0" smtClean="0"/>
              <a:t>とする。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	</a:t>
            </a:r>
            <a:r>
              <a:rPr lang="en-US" altLang="ja-JP" b="1" dirty="0" smtClean="0">
                <a:solidFill>
                  <a:schemeClr val="accent1"/>
                </a:solidFill>
              </a:rPr>
              <a:t>y =  mat.at&lt;float&gt;( 0, 1 );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45839" y="5519440"/>
            <a:ext cx="556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また、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b="1" dirty="0" smtClean="0">
                <a:solidFill>
                  <a:schemeClr val="accent1"/>
                </a:solidFill>
              </a:rPr>
              <a:t>mat.rows </a:t>
            </a:r>
            <a:r>
              <a:rPr lang="ja-JP" altLang="en-US" b="1" dirty="0" smtClean="0">
                <a:solidFill>
                  <a:schemeClr val="accent1"/>
                </a:solidFill>
              </a:rPr>
              <a:t>で、行数</a:t>
            </a:r>
            <a:r>
              <a:rPr lang="en-US" altLang="ja-JP" b="1" dirty="0" smtClean="0">
                <a:solidFill>
                  <a:schemeClr val="accent1"/>
                </a:solidFill>
              </a:rPr>
              <a:t/>
            </a:r>
            <a:br>
              <a:rPr lang="en-US" altLang="ja-JP" b="1" dirty="0" smtClean="0">
                <a:solidFill>
                  <a:schemeClr val="accent1"/>
                </a:solidFill>
              </a:rPr>
            </a:br>
            <a:r>
              <a:rPr lang="en-US" altLang="ja-JP" dirty="0" smtClean="0"/>
              <a:t>		</a:t>
            </a:r>
            <a:r>
              <a:rPr lang="en-US" altLang="ja-JP" b="1" dirty="0" smtClean="0">
                <a:solidFill>
                  <a:schemeClr val="accent1"/>
                </a:solidFill>
              </a:rPr>
              <a:t>mat.cols </a:t>
            </a:r>
            <a:r>
              <a:rPr lang="ja-JP" altLang="en-US" b="1" dirty="0">
                <a:solidFill>
                  <a:schemeClr val="accent1"/>
                </a:solidFill>
              </a:rPr>
              <a:t>で</a:t>
            </a:r>
            <a:r>
              <a:rPr lang="ja-JP" altLang="en-US" b="1" dirty="0" smtClean="0">
                <a:solidFill>
                  <a:schemeClr val="accent1"/>
                </a:solidFill>
              </a:rPr>
              <a:t>、列数</a:t>
            </a:r>
            <a:endParaRPr lang="en-US" altLang="ja-JP" b="1" dirty="0" smtClean="0">
              <a:solidFill>
                <a:schemeClr val="accent1"/>
              </a:solidFill>
            </a:endParaRPr>
          </a:p>
          <a:p>
            <a:r>
              <a:rPr lang="en-US" altLang="ja-JP" dirty="0" smtClean="0"/>
              <a:t>						</a:t>
            </a:r>
            <a:r>
              <a:rPr lang="ja-JP" altLang="en-US" dirty="0" smtClean="0"/>
              <a:t>が取得できます。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画処理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の説明</a:t>
            </a:r>
          </a:p>
        </p:txBody>
      </p:sp>
    </p:spTree>
    <p:extLst>
      <p:ext uri="{BB962C8B-B14F-4D97-AF65-F5344CB8AC3E}">
        <p14:creationId xmlns:p14="http://schemas.microsoft.com/office/powerpoint/2010/main" val="1669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基本クラス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45838" y="1390916"/>
            <a:ext cx="8232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 smtClean="0">
                <a:solidFill>
                  <a:schemeClr val="accent1"/>
                </a:solidFill>
              </a:rPr>
              <a:t>cv::Mat</a:t>
            </a:r>
            <a:r>
              <a:rPr lang="en-US" altLang="ja-JP" sz="3600" dirty="0" smtClean="0">
                <a:solidFill>
                  <a:schemeClr val="accent1"/>
                </a:solidFill>
              </a:rPr>
              <a:t>		</a:t>
            </a:r>
            <a:r>
              <a:rPr lang="ja-JP" altLang="en-US" sz="3600" dirty="0" smtClean="0"/>
              <a:t>行列クラス、兼、</a:t>
            </a:r>
            <a:r>
              <a:rPr lang="ja-JP" altLang="en-US" sz="3600" b="1" dirty="0" smtClean="0">
                <a:solidFill>
                  <a:schemeClr val="accent1"/>
                </a:solidFill>
              </a:rPr>
              <a:t>画像クラス</a:t>
            </a:r>
            <a:endParaRPr lang="en-US" altLang="ja-JP" sz="3600" dirty="0" smtClean="0">
              <a:solidFill>
                <a:schemeClr val="accent1"/>
              </a:solidFill>
            </a:endParaRPr>
          </a:p>
          <a:p>
            <a:r>
              <a:rPr lang="en-US" altLang="ja-JP" sz="3600" dirty="0">
                <a:solidFill>
                  <a:schemeClr val="accent1"/>
                </a:solidFill>
              </a:rPr>
              <a:t>		</a:t>
            </a:r>
            <a:r>
              <a:rPr lang="en-US" altLang="ja-JP" dirty="0" smtClean="0"/>
              <a:t>(</a:t>
            </a:r>
            <a:r>
              <a:rPr lang="ja-JP" altLang="en-US" dirty="0" smtClean="0"/>
              <a:t>本ハンズオンでは、オブジェクトを生成する必要はありません。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45838" y="2710455"/>
            <a:ext cx="97776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 smtClean="0">
                <a:solidFill>
                  <a:schemeClr val="accent1"/>
                </a:solidFill>
              </a:rPr>
              <a:t>cv::Scalar	</a:t>
            </a:r>
            <a:r>
              <a:rPr lang="en-US" altLang="ja-JP" sz="3600" dirty="0" smtClean="0">
                <a:solidFill>
                  <a:schemeClr val="accent1"/>
                </a:solidFill>
              </a:rPr>
              <a:t>	</a:t>
            </a:r>
            <a:r>
              <a:rPr lang="ja-JP" altLang="en-US" sz="3600" dirty="0" smtClean="0"/>
              <a:t>画素の情報 </a:t>
            </a:r>
            <a:r>
              <a:rPr lang="en-US" altLang="ja-JP" sz="3600" dirty="0" smtClean="0"/>
              <a:t>= </a:t>
            </a:r>
            <a:r>
              <a:rPr lang="ja-JP" altLang="en-US" sz="3600" b="1" dirty="0" smtClean="0">
                <a:solidFill>
                  <a:schemeClr val="accent1"/>
                </a:solidFill>
              </a:rPr>
              <a:t>色クラス</a:t>
            </a:r>
            <a:endParaRPr lang="en-US" altLang="ja-JP" sz="3600" b="1" dirty="0" smtClean="0">
              <a:solidFill>
                <a:schemeClr val="accent1"/>
              </a:solidFill>
            </a:endParaRPr>
          </a:p>
          <a:p>
            <a:r>
              <a:rPr lang="en-US" altLang="ja-JP" dirty="0" smtClean="0"/>
              <a:t>		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下記コンストラクタでオブジェクト生成できます。</a:t>
            </a:r>
            <a:endParaRPr lang="en-US" altLang="ja-JP" dirty="0" smtClean="0"/>
          </a:p>
          <a:p>
            <a:r>
              <a:rPr lang="en-US" altLang="ja-JP" sz="2800" b="1" dirty="0" smtClean="0">
                <a:solidFill>
                  <a:schemeClr val="accent1"/>
                </a:solidFill>
              </a:rPr>
              <a:t>		cv</a:t>
            </a:r>
            <a:r>
              <a:rPr lang="en-US" altLang="ja-JP" sz="2800" b="1" dirty="0">
                <a:solidFill>
                  <a:schemeClr val="accent1"/>
                </a:solidFill>
              </a:rPr>
              <a:t>::</a:t>
            </a:r>
            <a:r>
              <a:rPr lang="en-US" altLang="ja-JP" sz="2800" b="1" dirty="0" smtClean="0">
                <a:solidFill>
                  <a:schemeClr val="accent1"/>
                </a:solidFill>
              </a:rPr>
              <a:t>Scalar(b, g, r)</a:t>
            </a:r>
          </a:p>
          <a:p>
            <a:r>
              <a:rPr lang="en-US" altLang="ja-JP" sz="2800" b="1" dirty="0" smtClean="0">
                <a:solidFill>
                  <a:schemeClr val="accent1"/>
                </a:solidFill>
              </a:rPr>
              <a:t> 		</a:t>
            </a:r>
            <a:r>
              <a:rPr lang="ja-JP" altLang="en-US" dirty="0" smtClean="0"/>
              <a:t>引数は、各色の輝度 </a:t>
            </a:r>
            <a:r>
              <a:rPr lang="en-US" altLang="ja-JP" dirty="0" smtClean="0"/>
              <a:t>(0 ~ 255)</a:t>
            </a:r>
            <a:endParaRPr lang="en-US" altLang="ja-JP" b="1" dirty="0" smtClean="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45837" y="4824312"/>
            <a:ext cx="977764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 smtClean="0">
                <a:solidFill>
                  <a:schemeClr val="accent1"/>
                </a:solidFill>
              </a:rPr>
              <a:t>cv::Point	</a:t>
            </a:r>
            <a:r>
              <a:rPr lang="en-US" altLang="ja-JP" dirty="0" smtClean="0"/>
              <a:t>		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/>
              <a:t>下記コンストラクタでオブジェクト生成できます。 </a:t>
            </a:r>
            <a:endParaRPr lang="en-US" altLang="ja-JP" dirty="0" smtClean="0"/>
          </a:p>
          <a:p>
            <a:r>
              <a:rPr lang="en-US" altLang="ja-JP" sz="2800" b="1" dirty="0" smtClean="0">
                <a:solidFill>
                  <a:schemeClr val="accent1"/>
                </a:solidFill>
              </a:rPr>
              <a:t>		cv::Point (x, y)</a:t>
            </a:r>
          </a:p>
          <a:p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en-US" altLang="ja-JP" sz="1600" b="1" dirty="0" smtClean="0">
                <a:solidFill>
                  <a:schemeClr val="accent1"/>
                </a:solidFill>
              </a:rPr>
              <a:t>	</a:t>
            </a:r>
            <a:r>
              <a:rPr lang="ja-JP" altLang="en-US" sz="1600" dirty="0"/>
              <a:t>引数は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px</a:t>
            </a:r>
            <a:r>
              <a:rPr lang="ja-JP" altLang="en-US" sz="1600" dirty="0" smtClean="0"/>
              <a:t>単位の座標</a:t>
            </a:r>
            <a:endParaRPr lang="en-US" altLang="ja-JP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画像を加工する処理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67012" y="2641462"/>
            <a:ext cx="11929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http://opencv.jp/cookbook/opencv_drawing.html#draw-</a:t>
            </a:r>
            <a:r>
              <a:rPr lang="ja-JP" altLang="en-US" dirty="0" smtClean="0">
                <a:hlinkClick r:id="rId3"/>
              </a:rPr>
              <a:t>rectangle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67012" y="2272130"/>
            <a:ext cx="871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http://opencv.jp/cookbook/opencv_drawing.html#id8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8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ハンズオン実施</a:t>
            </a:r>
          </a:p>
        </p:txBody>
      </p:sp>
    </p:spTree>
    <p:extLst>
      <p:ext uri="{BB962C8B-B14F-4D97-AF65-F5344CB8AC3E}">
        <p14:creationId xmlns:p14="http://schemas.microsoft.com/office/powerpoint/2010/main" val="3282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実装箇所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0987" y="1497084"/>
            <a:ext cx="82680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実装が必要な箇所</a:t>
            </a:r>
            <a:r>
              <a:rPr lang="ja-JP" altLang="en-US" sz="2800" dirty="0"/>
              <a:t>には</a:t>
            </a:r>
            <a:r>
              <a:rPr lang="ja-JP" altLang="en-US" sz="2800" dirty="0" smtClean="0"/>
              <a:t>、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en-US" altLang="ja-JP" sz="2800" b="1" dirty="0" smtClean="0">
                <a:solidFill>
                  <a:schemeClr val="accent1"/>
                </a:solidFill>
              </a:rPr>
              <a:t>	/* IMPLEMENT ME </a:t>
            </a:r>
            <a:r>
              <a:rPr lang="en-US" altLang="ja-JP" sz="2800" b="1" dirty="0" smtClean="0">
                <a:solidFill>
                  <a:schemeClr val="accent1"/>
                </a:solidFill>
              </a:rPr>
              <a:t>*/</a:t>
            </a:r>
            <a:endParaRPr lang="en-US" altLang="ja-JP" sz="2800" b="1" dirty="0" smtClean="0">
              <a:solidFill>
                <a:schemeClr val="accent1"/>
              </a:solidFill>
            </a:endParaRPr>
          </a:p>
          <a:p>
            <a:r>
              <a:rPr lang="ja-JP" altLang="en-US" sz="2800" dirty="0" smtClean="0"/>
              <a:t>と記載</a:t>
            </a:r>
            <a:r>
              <a:rPr lang="ja-JP" altLang="en-US" sz="2800" dirty="0" smtClean="0"/>
              <a:t>されています。</a:t>
            </a:r>
            <a:r>
              <a:rPr lang="en-US" altLang="ja-JP" sz="2800" dirty="0" smtClean="0"/>
              <a:t>(2</a:t>
            </a:r>
            <a:r>
              <a:rPr lang="ja-JP" altLang="en-US" sz="2800" dirty="0" smtClean="0"/>
              <a:t>か所</a:t>
            </a:r>
            <a:r>
              <a:rPr lang="en-US" altLang="ja-JP" sz="2800" dirty="0" smtClean="0"/>
              <a:t>)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「二度付け禁止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15" y="3624582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57515" y="4267073"/>
            <a:ext cx="70679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/>
              <a:t>Sample.sln</a:t>
            </a:r>
            <a:r>
              <a:rPr lang="ja-JP" altLang="en-US" sz="3200" dirty="0" smtClean="0"/>
              <a:t>　を参考にしても良いですが、</a:t>
            </a:r>
            <a:endParaRPr lang="en-US" altLang="ja-JP" sz="3200" dirty="0" smtClean="0"/>
          </a:p>
          <a:p>
            <a:r>
              <a:rPr lang="ja-JP" altLang="en-US" sz="3200" b="1" dirty="0">
                <a:solidFill>
                  <a:schemeClr val="accent1"/>
                </a:solidFill>
              </a:rPr>
              <a:t>複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数行丸ごとコピペはお控えください</a:t>
            </a:r>
            <a:r>
              <a:rPr lang="en-US" altLang="ja-JP" sz="3200" b="1" dirty="0" smtClean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84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実装のポイント</a:t>
            </a:r>
            <a:endParaRPr kumimoji="1" lang="ja-JP" altLang="en-US" dirty="0"/>
          </a:p>
        </p:txBody>
      </p:sp>
      <p:pic>
        <p:nvPicPr>
          <p:cNvPr id="4" name="Picture 6" descr="https://github.com/leetenki/YOLOv2/raw/master/data/conditional_pro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15" y="1639723"/>
            <a:ext cx="3642140" cy="36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912493" y="1884765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 物体検出を絞れ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04735" y="4142692"/>
            <a:ext cx="343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・中心座標、幅、高さから</a:t>
            </a:r>
            <a:endParaRPr lang="en-US" altLang="ja-JP" dirty="0" smtClean="0"/>
          </a:p>
          <a:p>
            <a:r>
              <a:rPr lang="ja-JP" altLang="en-US"/>
              <a:t>　</a:t>
            </a:r>
            <a:r>
              <a:rPr lang="ja-JP" altLang="en-US" smtClean="0"/>
              <a:t>左上と右下の座標を求めましょう。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5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今回使うモデル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応用スライド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7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簡単なアルゴリズムの説明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85" y="27045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53813" y="2272130"/>
            <a:ext cx="7457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https://github.com/leetenki/YOLOv2/blob/master/YOLOv2.md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53813" y="1465930"/>
            <a:ext cx="4985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こちらの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をご覧ください。 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8285" y="3295281"/>
            <a:ext cx="1005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畳み込み層のみでネットワークを構成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し、位置情報を保存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1519" y="4355142"/>
            <a:ext cx="11975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・最終層の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毎に、</a:t>
            </a:r>
            <a:r>
              <a:rPr lang="ja-JP" altLang="en-US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物体の検出された矩形</a:t>
            </a:r>
            <a:r>
              <a:rPr lang="en-US" altLang="ja-JP" sz="32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(bounding box)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を出力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6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97" y="1660021"/>
            <a:ext cx="32608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Segmentation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という技術がある。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「segmentation deep learning」の画像検索結果">
            <a:extLst>
              <a:ext uri="{FF2B5EF4-FFF2-40B4-BE49-F238E27FC236}">
                <a16:creationId xmlns:a16="http://schemas.microsoft.com/office/drawing/2014/main" xmlns="" id="{4B75CCBB-619A-4E6D-8D2E-A4880C03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8" y="2517100"/>
            <a:ext cx="51244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https://www.quora.com/What-does-the-term-semantic-segmentation-mean-in-the-context-of-Deep-Learning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CDEBDB23-8734-420C-BE86-0A9CFDD9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84" y="5018271"/>
            <a:ext cx="6335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 9000</a:t>
            </a:r>
            <a:r>
              <a:rPr kumimoji="0" lang="ja-JP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って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いうもっと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9000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種類のクラスを検出する技術もある。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8655" y="1640148"/>
            <a:ext cx="11287125" cy="3278623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以降、スライドの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バックアップ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7452" y="1191139"/>
            <a:ext cx="3006110" cy="77604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</a:t>
            </a:r>
          </a:p>
        </p:txBody>
      </p:sp>
      <p:pic>
        <p:nvPicPr>
          <p:cNvPr id="1028" name="Picture 4" descr="TensorFlow Object detection API">
            <a:extLst>
              <a:ext uri="{FF2B5EF4-FFF2-40B4-BE49-F238E27FC236}">
                <a16:creationId xmlns:a16="http://schemas.microsoft.com/office/drawing/2014/main" xmlns="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37" y="1898018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4BEA0DA5-69F4-4AA4-8DD1-8F184A4B07BB}"/>
              </a:ext>
            </a:extLst>
          </p:cNvPr>
          <p:cNvSpPr/>
          <p:nvPr/>
        </p:nvSpPr>
        <p:spPr>
          <a:xfrm>
            <a:off x="182739" y="6644816"/>
            <a:ext cx="120092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https://www.techleer.com/articles/123-google-to-help-developers-in-object-identification-using-tensorflow-object-detection-api/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xmlns="" id="{D02F9B57-4396-4549-9071-3FC309E9EE50}"/>
              </a:ext>
            </a:extLst>
          </p:cNvPr>
          <p:cNvSpPr txBox="1">
            <a:spLocks/>
          </p:cNvSpPr>
          <p:nvPr/>
        </p:nvSpPr>
        <p:spPr>
          <a:xfrm>
            <a:off x="7643273" y="1141079"/>
            <a:ext cx="2922121" cy="85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物体検出</a:t>
            </a:r>
            <a:endParaRPr lang="ja-JP" altLang="en-US" sz="40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6DDA4A46-F49B-4654-951C-B00301BC56E6}"/>
              </a:ext>
            </a:extLst>
          </p:cNvPr>
          <p:cNvSpPr txBox="1">
            <a:spLocks/>
          </p:cNvSpPr>
          <p:nvPr/>
        </p:nvSpPr>
        <p:spPr>
          <a:xfrm>
            <a:off x="6933850" y="4665043"/>
            <a:ext cx="4496531" cy="42668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枚の画像から複数の物体を検出</a:t>
            </a:r>
            <a:endParaRPr lang="en-US" altLang="ja-JP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2" name="Picture 8" descr="「image classification deep learning」の画像検索結果">
            <a:extLst>
              <a:ext uri="{FF2B5EF4-FFF2-40B4-BE49-F238E27FC236}">
                <a16:creationId xmlns:a16="http://schemas.microsoft.com/office/drawing/2014/main" xmlns="" id="{D0ABBEEC-D477-4839-840F-E491FE6AA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25982" r="-356" b="-1248"/>
          <a:stretch/>
        </p:blipFill>
        <p:spPr bwMode="auto">
          <a:xfrm>
            <a:off x="1335510" y="1841354"/>
            <a:ext cx="3643473" cy="30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9161EA21-1221-4023-AEAC-903B140226E6}"/>
              </a:ext>
            </a:extLst>
          </p:cNvPr>
          <p:cNvSpPr/>
          <p:nvPr/>
        </p:nvSpPr>
        <p:spPr>
          <a:xfrm>
            <a:off x="151468" y="6485838"/>
            <a:ext cx="53291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https://www.pyimagesearch.com/2016/06/27/my-top-9-favorite-python-deep-learning-libraries/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xmlns="" id="{9E3A63E3-7A87-4B0B-BA8A-F6FE0324C73C}"/>
              </a:ext>
            </a:extLst>
          </p:cNvPr>
          <p:cNvSpPr txBox="1">
            <a:spLocks/>
          </p:cNvSpPr>
          <p:nvPr/>
        </p:nvSpPr>
        <p:spPr>
          <a:xfrm>
            <a:off x="1837416" y="5226834"/>
            <a:ext cx="8513917" cy="475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ja-JP" altLang="en-US" sz="1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それぞれのモデルを使うことで、どちらも実現可能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xmlns="" id="{3C341417-B019-4414-B90F-A817C2DF676C}"/>
              </a:ext>
            </a:extLst>
          </p:cNvPr>
          <p:cNvSpPr txBox="1">
            <a:spLocks/>
          </p:cNvSpPr>
          <p:nvPr/>
        </p:nvSpPr>
        <p:spPr>
          <a:xfrm>
            <a:off x="657606" y="184108"/>
            <a:ext cx="10772775" cy="105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今回作るもの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91" y="4655277"/>
            <a:ext cx="6077384" cy="426688"/>
          </a:xfrm>
          <a:solidFill>
            <a:schemeClr val="bg1">
              <a:alpha val="48000"/>
            </a:schemeClr>
          </a:solidFill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枚の画像が、何の物体を表しているかを分類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xmlns="" id="{8987B67B-5D32-4D28-8BCA-0764ACF2D483}"/>
              </a:ext>
            </a:extLst>
          </p:cNvPr>
          <p:cNvSpPr/>
          <p:nvPr/>
        </p:nvSpPr>
        <p:spPr>
          <a:xfrm>
            <a:off x="6300371" y="730673"/>
            <a:ext cx="5607923" cy="741002"/>
          </a:xfrm>
          <a:prstGeom prst="wedgeRectCallout">
            <a:avLst>
              <a:gd name="adj1" fmla="val -46300"/>
              <a:gd name="adj2" fmla="val -315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今回</a:t>
            </a:r>
            <a:endParaRPr kumimoji="1" lang="ja-JP" altLang="en-US" sz="3200" dirty="0"/>
          </a:p>
        </p:txBody>
      </p:sp>
      <p:sp>
        <p:nvSpPr>
          <p:cNvPr id="14" name="吹き出し: 四角形 11">
            <a:extLst>
              <a:ext uri="{FF2B5EF4-FFF2-40B4-BE49-F238E27FC236}">
                <a16:creationId xmlns:a16="http://schemas.microsoft.com/office/drawing/2014/main" xmlns="" id="{8987B67B-5D32-4D28-8BCA-0764ACF2D483}"/>
              </a:ext>
            </a:extLst>
          </p:cNvPr>
          <p:cNvSpPr/>
          <p:nvPr/>
        </p:nvSpPr>
        <p:spPr>
          <a:xfrm>
            <a:off x="363411" y="1161698"/>
            <a:ext cx="4604815" cy="741002"/>
          </a:xfrm>
          <a:prstGeom prst="wedgeRectCallout">
            <a:avLst>
              <a:gd name="adj1" fmla="val -46300"/>
              <a:gd name="adj2" fmla="val -3151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前回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39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101" y="0"/>
            <a:ext cx="10772775" cy="1250576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647DACE3-63AF-4D20-AC1D-2022C2A45C44}"/>
              </a:ext>
            </a:extLst>
          </p:cNvPr>
          <p:cNvSpPr txBox="1">
            <a:spLocks/>
          </p:cNvSpPr>
          <p:nvPr/>
        </p:nvSpPr>
        <p:spPr>
          <a:xfrm>
            <a:off x="477416" y="1784195"/>
            <a:ext cx="10772775" cy="50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( =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画像分類を行う。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914400" indent="-914400">
              <a:buAutoNum type="arabicPeriod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4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今日の目的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EA55F7D1-108A-4A1F-B9F5-34B01AC1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7" y="1533885"/>
            <a:ext cx="10753725" cy="5254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 smtClean="0"/>
              <a:t>[</a:t>
            </a:r>
            <a:r>
              <a:rPr lang="ja-JP" altLang="en-US" sz="3200" dirty="0" smtClean="0"/>
              <a:t>目的</a:t>
            </a:r>
            <a:r>
              <a:rPr lang="en-US" altLang="ja-JP" sz="3200" dirty="0" smtClean="0"/>
              <a:t>]</a:t>
            </a:r>
          </a:p>
          <a:p>
            <a:pPr marL="0" indent="0">
              <a:buNone/>
            </a:pPr>
            <a:r>
              <a:rPr lang="en-US" altLang="ja-JP" sz="3200" dirty="0" smtClean="0"/>
              <a:t>	YOLO v2</a:t>
            </a:r>
            <a:r>
              <a:rPr lang="ja-JP" altLang="en-US" sz="3200" dirty="0" smtClean="0"/>
              <a:t>というモデルを利用した物体検出アプリの作成。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[</a:t>
            </a:r>
            <a:r>
              <a:rPr lang="ja-JP" altLang="en-US" sz="3200" dirty="0" smtClean="0"/>
              <a:t>狙い</a:t>
            </a:r>
            <a:r>
              <a:rPr lang="en-US" altLang="ja-JP" sz="3200" dirty="0" smtClean="0"/>
              <a:t>]</a:t>
            </a: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・ </a:t>
            </a:r>
            <a:r>
              <a:rPr lang="en-US" altLang="ja-JP" sz="3200" dirty="0" smtClean="0"/>
              <a:t>YOLO v2</a:t>
            </a:r>
            <a:r>
              <a:rPr lang="ja-JP" altLang="en-US" sz="3200" dirty="0" smtClean="0"/>
              <a:t>の入出力の理解　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・ 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行列クラス</a:t>
            </a:r>
            <a:r>
              <a:rPr lang="en-US" altLang="ja-JP" sz="3200" b="1" dirty="0" smtClean="0">
                <a:solidFill>
                  <a:schemeClr val="accent1"/>
                </a:solidFill>
              </a:rPr>
              <a:t>(Mat)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の操作方法</a:t>
            </a:r>
            <a:r>
              <a:rPr lang="ja-JP" altLang="en-US" sz="3200" dirty="0" smtClean="0"/>
              <a:t>の理解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・ </a:t>
            </a:r>
            <a:r>
              <a:rPr lang="en-US" altLang="ja-JP" sz="3200" dirty="0"/>
              <a:t>DNN</a:t>
            </a:r>
            <a:r>
              <a:rPr lang="ja-JP" altLang="en-US" sz="3200" dirty="0"/>
              <a:t>の出力の</a:t>
            </a:r>
            <a:r>
              <a:rPr lang="ja-JP" altLang="en-US" sz="3200" b="1" dirty="0">
                <a:solidFill>
                  <a:schemeClr val="accent1"/>
                </a:solidFill>
              </a:rPr>
              <a:t>可視化に必要な画像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処理</a:t>
            </a:r>
            <a:r>
              <a:rPr lang="ja-JP" altLang="en-US" sz="3200" dirty="0" smtClean="0"/>
              <a:t>方法の習得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7452" y="1191139"/>
            <a:ext cx="3006110" cy="77604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</a:t>
            </a:r>
          </a:p>
        </p:txBody>
      </p:sp>
      <p:pic>
        <p:nvPicPr>
          <p:cNvPr id="1028" name="Picture 4" descr="TensorFlow Object detection API">
            <a:extLst>
              <a:ext uri="{FF2B5EF4-FFF2-40B4-BE49-F238E27FC236}">
                <a16:creationId xmlns:a16="http://schemas.microsoft.com/office/drawing/2014/main" xmlns="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37" y="1898018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4BEA0DA5-69F4-4AA4-8DD1-8F184A4B07BB}"/>
              </a:ext>
            </a:extLst>
          </p:cNvPr>
          <p:cNvSpPr/>
          <p:nvPr/>
        </p:nvSpPr>
        <p:spPr>
          <a:xfrm>
            <a:off x="182739" y="6644816"/>
            <a:ext cx="120092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https://www.techleer.com/articles/123-google-to-help-developers-in-object-identification-using-tensorflow-object-detection-api/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xmlns="" id="{D02F9B57-4396-4549-9071-3FC309E9EE50}"/>
              </a:ext>
            </a:extLst>
          </p:cNvPr>
          <p:cNvSpPr txBox="1">
            <a:spLocks/>
          </p:cNvSpPr>
          <p:nvPr/>
        </p:nvSpPr>
        <p:spPr>
          <a:xfrm>
            <a:off x="7643273" y="1141079"/>
            <a:ext cx="2922121" cy="85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物体検出</a:t>
            </a:r>
            <a:endParaRPr lang="ja-JP" altLang="en-US" sz="40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6DDA4A46-F49B-4654-951C-B00301BC56E6}"/>
              </a:ext>
            </a:extLst>
          </p:cNvPr>
          <p:cNvSpPr txBox="1">
            <a:spLocks/>
          </p:cNvSpPr>
          <p:nvPr/>
        </p:nvSpPr>
        <p:spPr>
          <a:xfrm>
            <a:off x="6933850" y="4665043"/>
            <a:ext cx="4496531" cy="42668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枚の画像から複数の物体を検出</a:t>
            </a:r>
            <a:endParaRPr lang="en-US" altLang="ja-JP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2" name="Picture 8" descr="「image classification deep learning」の画像検索結果">
            <a:extLst>
              <a:ext uri="{FF2B5EF4-FFF2-40B4-BE49-F238E27FC236}">
                <a16:creationId xmlns:a16="http://schemas.microsoft.com/office/drawing/2014/main" xmlns="" id="{D0ABBEEC-D477-4839-840F-E491FE6AA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25982" r="-356" b="-1248"/>
          <a:stretch/>
        </p:blipFill>
        <p:spPr bwMode="auto">
          <a:xfrm>
            <a:off x="1335510" y="1841354"/>
            <a:ext cx="3643473" cy="30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9161EA21-1221-4023-AEAC-903B140226E6}"/>
              </a:ext>
            </a:extLst>
          </p:cNvPr>
          <p:cNvSpPr/>
          <p:nvPr/>
        </p:nvSpPr>
        <p:spPr>
          <a:xfrm>
            <a:off x="151468" y="6485838"/>
            <a:ext cx="53291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https://www.pyimagesearch.com/2016/06/27/my-top-9-favorite-python-deep-learning-libraries/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xmlns="" id="{9E3A63E3-7A87-4B0B-BA8A-F6FE0324C73C}"/>
              </a:ext>
            </a:extLst>
          </p:cNvPr>
          <p:cNvSpPr txBox="1">
            <a:spLocks/>
          </p:cNvSpPr>
          <p:nvPr/>
        </p:nvSpPr>
        <p:spPr>
          <a:xfrm>
            <a:off x="1837416" y="5226834"/>
            <a:ext cx="8513917" cy="475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ja-JP" altLang="en-US" sz="1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それぞれのモデルを使うことで、どちらも実現可能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xmlns="" id="{3C341417-B019-4414-B90F-A817C2DF676C}"/>
              </a:ext>
            </a:extLst>
          </p:cNvPr>
          <p:cNvSpPr txBox="1">
            <a:spLocks/>
          </p:cNvSpPr>
          <p:nvPr/>
        </p:nvSpPr>
        <p:spPr>
          <a:xfrm>
            <a:off x="657606" y="184108"/>
            <a:ext cx="10772775" cy="105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今回作るもの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91" y="4655277"/>
            <a:ext cx="6077384" cy="426688"/>
          </a:xfrm>
          <a:solidFill>
            <a:schemeClr val="bg1">
              <a:alpha val="48000"/>
            </a:schemeClr>
          </a:solidFill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枚の画像が、何の物体を表しているかを分類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xmlns="" id="{8987B67B-5D32-4D28-8BCA-0764ACF2D483}"/>
              </a:ext>
            </a:extLst>
          </p:cNvPr>
          <p:cNvSpPr/>
          <p:nvPr/>
        </p:nvSpPr>
        <p:spPr>
          <a:xfrm>
            <a:off x="6300371" y="730673"/>
            <a:ext cx="5607923" cy="741002"/>
          </a:xfrm>
          <a:prstGeom prst="wedgeRectCallout">
            <a:avLst>
              <a:gd name="adj1" fmla="val -46300"/>
              <a:gd name="adj2" fmla="val -315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今回</a:t>
            </a:r>
            <a:endParaRPr kumimoji="1" lang="ja-JP" altLang="en-US" sz="3200" dirty="0"/>
          </a:p>
        </p:txBody>
      </p:sp>
      <p:sp>
        <p:nvSpPr>
          <p:cNvPr id="14" name="吹き出し: 四角形 11">
            <a:extLst>
              <a:ext uri="{FF2B5EF4-FFF2-40B4-BE49-F238E27FC236}">
                <a16:creationId xmlns:a16="http://schemas.microsoft.com/office/drawing/2014/main" xmlns="" id="{8987B67B-5D32-4D28-8BCA-0764ACF2D483}"/>
              </a:ext>
            </a:extLst>
          </p:cNvPr>
          <p:cNvSpPr/>
          <p:nvPr/>
        </p:nvSpPr>
        <p:spPr>
          <a:xfrm>
            <a:off x="363411" y="1161698"/>
            <a:ext cx="4604815" cy="741002"/>
          </a:xfrm>
          <a:prstGeom prst="wedgeRectCallout">
            <a:avLst>
              <a:gd name="adj1" fmla="val -46300"/>
              <a:gd name="adj2" fmla="val -3151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前回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606" y="184108"/>
            <a:ext cx="10772775" cy="1053021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ソリューションの確認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7606" y="1742739"/>
            <a:ext cx="10753725" cy="471572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Object-Detector-Hands-On\CV_DNN_Application.sln </a:t>
            </a:r>
          </a:p>
          <a:p>
            <a:pPr marL="0" indent="0">
              <a:buNone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を開きましょう。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2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押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下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しコンパイルに成功したら、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[F5]</a:t>
            </a:r>
            <a:r>
              <a:rPr lang="ja-JP" altLang="en-US" sz="2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を押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下しましょう。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Object-Detector-Hands-On\videos 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から動画を選択しましょう。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 web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カメラをお持ちの方は、キャンセルを押してみましょう。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終了したい際は、動画上でキーを押します。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606" y="184108"/>
            <a:ext cx="10772775" cy="1053021"/>
          </a:xfrm>
        </p:spPr>
        <p:txBody>
          <a:bodyPr rtlCol="0"/>
          <a:lstStyle/>
          <a:p>
            <a:pPr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現状の追加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7606" y="1742739"/>
            <a:ext cx="10753725" cy="471572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・動画再生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・クラスラベル読み込み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実際のデモする。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作ったとこ見せる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色とかフォントは変えても良い。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TensorFlow Object detection API">
            <a:extLst>
              <a:ext uri="{FF2B5EF4-FFF2-40B4-BE49-F238E27FC236}">
                <a16:creationId xmlns:a16="http://schemas.microsoft.com/office/drawing/2014/main" xmlns="" id="{5685E0E9-00E4-4BAC-BDB0-A11A761C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80" y="2407929"/>
            <a:ext cx="5388378" cy="38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今回使うモデル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B8A7059-C8FC-461B-81F4-06EE1B3FBBE4}"/>
              </a:ext>
            </a:extLst>
          </p:cNvPr>
          <p:cNvSpPr/>
          <p:nvPr/>
        </p:nvSpPr>
        <p:spPr>
          <a:xfrm>
            <a:off x="316982" y="1497555"/>
            <a:ext cx="8118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YOLO(You Only Look Once) v2</a:t>
            </a:r>
          </a:p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というモデルを用います。</a:t>
            </a:r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54153DFF-03C2-4653-8C06-C8072DE7D091}"/>
              </a:ext>
            </a:extLst>
          </p:cNvPr>
          <p:cNvSpPr/>
          <p:nvPr/>
        </p:nvSpPr>
        <p:spPr>
          <a:xfrm>
            <a:off x="128650" y="3129276"/>
            <a:ext cx="102207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枚の画像から、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物体の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</a:t>
            </a:r>
            <a:r>
              <a:rPr lang="en-US" altLang="ja-JP" sz="36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6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車 </a:t>
            </a:r>
            <a:r>
              <a:rPr lang="en-US" altLang="ja-JP" sz="3600" dirty="0" err="1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r>
              <a:rPr lang="en-US" altLang="ja-JP" sz="3600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検出された位置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,size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を出力します。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今回のモデルは</a:t>
            </a:r>
            <a:r>
              <a:rPr lang="en-US" altLang="ja-JP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r>
              <a:rPr lang="ja-JP" altLang="en-US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のクラス</a:t>
            </a:r>
            <a:endParaRPr lang="en-US" altLang="ja-JP" sz="2400" b="1" dirty="0" smtClean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に対応しています。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7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前回のおさらい</a:t>
            </a:r>
          </a:p>
        </p:txBody>
      </p:sp>
    </p:spTree>
    <p:extLst>
      <p:ext uri="{BB962C8B-B14F-4D97-AF65-F5344CB8AC3E}">
        <p14:creationId xmlns:p14="http://schemas.microsoft.com/office/powerpoint/2010/main" val="260737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入力層と出力層が大事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xmlns="" id="{F6B62F0F-FCC7-4E4D-AB9B-779874F5E098}"/>
              </a:ext>
            </a:extLst>
          </p:cNvPr>
          <p:cNvGrpSpPr/>
          <p:nvPr/>
        </p:nvGrpSpPr>
        <p:grpSpPr>
          <a:xfrm>
            <a:off x="1476290" y="2838024"/>
            <a:ext cx="8118760" cy="2430105"/>
            <a:chOff x="745840" y="1355035"/>
            <a:chExt cx="8762132" cy="269131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xmlns="" id="{242A1F6E-7CDA-470F-8332-708EC3ACE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840" y="1355035"/>
              <a:ext cx="8762132" cy="269131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xmlns="" id="{C814F26B-CD70-46AA-9675-9CABA1FF2FBD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xmlns="" id="{141FCD64-40E6-4AFD-B022-853E18EC7741}"/>
                </a:ext>
              </a:extLst>
            </p:cNvPr>
            <p:cNvSpPr/>
            <p:nvPr/>
          </p:nvSpPr>
          <p:spPr>
            <a:xfrm>
              <a:off x="1123045" y="3497520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C316F18A-4B14-4117-AA99-AA4B906255D6}"/>
              </a:ext>
            </a:extLst>
          </p:cNvPr>
          <p:cNvSpPr/>
          <p:nvPr/>
        </p:nvSpPr>
        <p:spPr>
          <a:xfrm>
            <a:off x="461677" y="1364533"/>
            <a:ext cx="1134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cv::dnn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により画像分類するためには、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入力層と出力層の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形状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パラメータの意味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を理解する。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C316F18A-4B14-4117-AA99-AA4B906255D6}"/>
              </a:ext>
            </a:extLst>
          </p:cNvPr>
          <p:cNvSpPr/>
          <p:nvPr/>
        </p:nvSpPr>
        <p:spPr>
          <a:xfrm>
            <a:off x="1118259" y="5270435"/>
            <a:ext cx="11230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画像分類であれば、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入力層は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出力層は、確率が格納された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であることが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多い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330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101" y="0"/>
            <a:ext cx="10772775" cy="1250576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xmlns="" id="{647DACE3-63AF-4D20-AC1D-2022C2A45C44}"/>
              </a:ext>
            </a:extLst>
          </p:cNvPr>
          <p:cNvSpPr txBox="1">
            <a:spLocks/>
          </p:cNvSpPr>
          <p:nvPr/>
        </p:nvSpPr>
        <p:spPr>
          <a:xfrm>
            <a:off x="477416" y="1784195"/>
            <a:ext cx="10772775" cy="50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Bounding Box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7902" y="1551596"/>
            <a:ext cx="55543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物体の存在しそうな</a:t>
            </a:r>
            <a:r>
              <a:rPr lang="en-US" altLang="ja-JP" sz="2400" dirty="0" smtClean="0"/>
              <a:t>Bounding box</a:t>
            </a:r>
            <a:r>
              <a:rPr lang="ja-JP" altLang="en-US" sz="2400" dirty="0" smtClean="0"/>
              <a:t>を予測</a:t>
            </a:r>
            <a:endParaRPr lang="en-US" altLang="ja-JP" sz="2400" dirty="0" smtClean="0"/>
          </a:p>
          <a:p>
            <a:r>
              <a:rPr lang="en-US" altLang="ja-JP" sz="2400" dirty="0" smtClean="0"/>
              <a:t>(13 x 13</a:t>
            </a:r>
            <a:r>
              <a:rPr lang="ja-JP" altLang="en-US" sz="2400" dirty="0" smtClean="0"/>
              <a:t>の出力層であれば、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845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個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1</a:t>
            </a:r>
            <a:r>
              <a:rPr lang="ja-JP" altLang="en-US" sz="2400" dirty="0" err="1" smtClean="0"/>
              <a:t>つの</a:t>
            </a:r>
            <a:r>
              <a:rPr lang="en-US" altLang="ja-JP" sz="2400" dirty="0" smtClean="0"/>
              <a:t>Bounding Box </a:t>
            </a:r>
            <a:r>
              <a:rPr lang="ja-JP" altLang="en-US" sz="2400" dirty="0" smtClean="0"/>
              <a:t>毎に、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	</a:t>
            </a:r>
            <a:r>
              <a:rPr lang="ja-JP" altLang="en-US" sz="2400" b="1" dirty="0" smtClean="0"/>
              <a:t>・</a:t>
            </a:r>
            <a:r>
              <a:rPr lang="en-US" altLang="ja-JP" sz="2400" dirty="0" smtClean="0"/>
              <a:t>box</a:t>
            </a:r>
            <a:r>
              <a:rPr lang="ja-JP" altLang="en-US" sz="2400" dirty="0" smtClean="0"/>
              <a:t>の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中心座標</a:t>
            </a:r>
            <a:endParaRPr lang="en-US" altLang="ja-JP" sz="2400" b="1" dirty="0" smtClean="0">
              <a:solidFill>
                <a:schemeClr val="accent1"/>
              </a:solidFill>
            </a:endParaRP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box</a:t>
            </a:r>
            <a:r>
              <a:rPr lang="ja-JP" altLang="en-US" sz="2400" dirty="0" smtClean="0"/>
              <a:t>の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Size (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幅、高さ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・物体が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存在する確率</a:t>
            </a:r>
            <a:endParaRPr lang="en-US" altLang="ja-JP" sz="2400" b="1" dirty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・存在する場合の、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クラス確率</a:t>
            </a:r>
            <a:endParaRPr lang="en-US" altLang="ja-JP" sz="2400" b="1" dirty="0" smtClean="0">
              <a:solidFill>
                <a:schemeClr val="accent1"/>
              </a:solidFill>
            </a:endParaRPr>
          </a:p>
          <a:p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 smtClean="0"/>
              <a:t>を予測する。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1030" name="Picture 6" descr="https://github.com/leetenki/YOLOv2/raw/master/data/conditional_pr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5" y="1639723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吹き出し 4"/>
          <p:cNvSpPr/>
          <p:nvPr/>
        </p:nvSpPr>
        <p:spPr>
          <a:xfrm>
            <a:off x="3727970" y="5842908"/>
            <a:ext cx="3153104" cy="715635"/>
          </a:xfrm>
          <a:prstGeom prst="wedgeRectCallout">
            <a:avLst>
              <a:gd name="adj1" fmla="val 53417"/>
              <a:gd name="adj2" fmla="val -641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物体が存在する確率</a:t>
            </a:r>
            <a:r>
              <a:rPr kumimoji="1" lang="en-US" altLang="ja-JP" dirty="0" smtClean="0"/>
              <a:t>	90</a:t>
            </a:r>
            <a:r>
              <a:rPr kumimoji="1" lang="ja-JP" altLang="en-US" dirty="0" smtClean="0"/>
              <a:t>％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クラスが人である確率</a:t>
            </a:r>
            <a:r>
              <a:rPr kumimoji="1" lang="en-US" altLang="ja-JP" dirty="0" smtClean="0"/>
              <a:t>	90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926032" y="6016059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吹き出しはイメージ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8810134" y="1091371"/>
            <a:ext cx="3153104" cy="715635"/>
          </a:xfrm>
          <a:prstGeom prst="wedgeRectCallout">
            <a:avLst>
              <a:gd name="adj1" fmla="val -45083"/>
              <a:gd name="adj2" fmla="val 658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物体が存在する確率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％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クラスが空であ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r>
              <a:rPr kumimoji="1" lang="en-US" altLang="ja-JP" dirty="0" smtClean="0"/>
              <a:t>	50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11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Bounding Box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678793" y="2210722"/>
            <a:ext cx="3338418" cy="399236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977299" y="1836064"/>
            <a:ext cx="807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200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992962" y="3949592"/>
            <a:ext cx="611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56302" y="2813730"/>
            <a:ext cx="66088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Box</a:t>
            </a:r>
            <a:r>
              <a:rPr lang="ja-JP" altLang="en-US" dirty="0" smtClean="0"/>
              <a:t>の、</a:t>
            </a:r>
            <a:endParaRPr lang="en-US" altLang="ja-JP" dirty="0" smtClean="0"/>
          </a:p>
          <a:p>
            <a:r>
              <a:rPr lang="ja-JP" altLang="en-US" b="1" dirty="0" smtClean="0">
                <a:solidFill>
                  <a:schemeClr val="accent1"/>
                </a:solidFill>
              </a:rPr>
              <a:t>中心</a:t>
            </a:r>
            <a:r>
              <a:rPr lang="en-US" altLang="ja-JP" b="1" dirty="0" smtClean="0">
                <a:solidFill>
                  <a:schemeClr val="accent1"/>
                </a:solidFill>
              </a:rPr>
              <a:t>x</a:t>
            </a:r>
            <a:r>
              <a:rPr lang="ja-JP" altLang="en-US" b="1" dirty="0" smtClean="0">
                <a:solidFill>
                  <a:schemeClr val="accent1"/>
                </a:solidFill>
              </a:rPr>
              <a:t>座標</a:t>
            </a:r>
            <a:r>
              <a:rPr lang="en-US" altLang="ja-JP" b="1" dirty="0" smtClean="0">
                <a:solidFill>
                  <a:schemeClr val="accent1"/>
                </a:solidFill>
              </a:rPr>
              <a:t> = 0.5 </a:t>
            </a:r>
            <a:r>
              <a:rPr lang="ja-JP" altLang="en-US" b="1" dirty="0" smtClean="0">
                <a:solidFill>
                  <a:schemeClr val="accent1"/>
                </a:solidFill>
              </a:rPr>
              <a:t>中心</a:t>
            </a:r>
            <a:r>
              <a:rPr lang="en-US" altLang="ja-JP" b="1" dirty="0" smtClean="0">
                <a:solidFill>
                  <a:schemeClr val="accent1"/>
                </a:solidFill>
              </a:rPr>
              <a:t>y</a:t>
            </a:r>
            <a:r>
              <a:rPr lang="ja-JP" altLang="en-US" b="1" dirty="0" smtClean="0">
                <a:solidFill>
                  <a:schemeClr val="accent1"/>
                </a:solidFill>
              </a:rPr>
              <a:t>座標</a:t>
            </a:r>
            <a:r>
              <a:rPr lang="en-US" altLang="ja-JP" b="1" dirty="0" smtClean="0">
                <a:solidFill>
                  <a:schemeClr val="accent1"/>
                </a:solidFill>
              </a:rPr>
              <a:t>  = 0.4 </a:t>
            </a:r>
          </a:p>
          <a:p>
            <a:r>
              <a:rPr lang="en-US" altLang="ja-JP" b="1" dirty="0" smtClean="0">
                <a:solidFill>
                  <a:schemeClr val="accent1"/>
                </a:solidFill>
              </a:rPr>
              <a:t>Box</a:t>
            </a:r>
            <a:r>
              <a:rPr lang="ja-JP" altLang="en-US" b="1" dirty="0" smtClean="0">
                <a:solidFill>
                  <a:schemeClr val="accent1"/>
                </a:solidFill>
              </a:rPr>
              <a:t>幅 </a:t>
            </a:r>
            <a:r>
              <a:rPr lang="en-US" altLang="ja-JP" b="1" dirty="0" smtClean="0">
                <a:solidFill>
                  <a:schemeClr val="accent1"/>
                </a:solidFill>
              </a:rPr>
              <a:t>=</a:t>
            </a:r>
            <a:r>
              <a:rPr lang="ja-JP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ja-JP" b="1" dirty="0" smtClean="0">
                <a:solidFill>
                  <a:schemeClr val="accent1"/>
                </a:solidFill>
              </a:rPr>
              <a:t>0.75  	Box</a:t>
            </a:r>
            <a:r>
              <a:rPr lang="ja-JP" altLang="en-US" b="1" dirty="0" smtClean="0">
                <a:solidFill>
                  <a:schemeClr val="accent1"/>
                </a:solidFill>
              </a:rPr>
              <a:t>高さ </a:t>
            </a:r>
            <a:r>
              <a:rPr lang="en-US" altLang="ja-JP" b="1" dirty="0" smtClean="0">
                <a:solidFill>
                  <a:schemeClr val="accent1"/>
                </a:solidFill>
              </a:rPr>
              <a:t>= 0.6</a:t>
            </a:r>
            <a:endParaRPr lang="en-US" altLang="ja-JP" b="1" dirty="0">
              <a:solidFill>
                <a:schemeClr val="accent1"/>
              </a:solidFill>
            </a:endParaRPr>
          </a:p>
          <a:p>
            <a:r>
              <a:rPr lang="ja-JP" altLang="en-US" dirty="0" smtClean="0"/>
              <a:t>であった場合、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中心</a:t>
            </a:r>
            <a:r>
              <a:rPr lang="en-US" altLang="ja-JP" dirty="0" smtClean="0"/>
              <a:t>X(px) 	= 0.5 x 200 = 100</a:t>
            </a:r>
          </a:p>
          <a:p>
            <a:r>
              <a:rPr lang="ja-JP" altLang="en-US" dirty="0" smtClean="0"/>
              <a:t>中心</a:t>
            </a:r>
            <a:r>
              <a:rPr lang="en-US" altLang="ja-JP" dirty="0" smtClean="0"/>
              <a:t>Y(px) 	= 0.4 </a:t>
            </a:r>
            <a:r>
              <a:rPr lang="en-US" altLang="ja-JP" dirty="0"/>
              <a:t>x </a:t>
            </a:r>
            <a:r>
              <a:rPr lang="en-US" altLang="ja-JP" dirty="0" smtClean="0"/>
              <a:t>300 </a:t>
            </a:r>
            <a:r>
              <a:rPr lang="en-US" altLang="ja-JP" dirty="0"/>
              <a:t>= </a:t>
            </a:r>
            <a:r>
              <a:rPr lang="en-US" altLang="ja-JP" dirty="0" smtClean="0"/>
              <a:t>120</a:t>
            </a:r>
            <a:endParaRPr lang="en-US" altLang="ja-JP" dirty="0"/>
          </a:p>
          <a:p>
            <a:r>
              <a:rPr lang="ja-JP" altLang="en-US" dirty="0" smtClean="0"/>
              <a:t>幅</a:t>
            </a:r>
            <a:r>
              <a:rPr lang="en-US" altLang="ja-JP" dirty="0" smtClean="0"/>
              <a:t>(px)		= 0.75 </a:t>
            </a:r>
            <a:r>
              <a:rPr lang="en-US" altLang="ja-JP" dirty="0"/>
              <a:t>x 200 = </a:t>
            </a:r>
            <a:r>
              <a:rPr lang="en-US" altLang="ja-JP" b="1" dirty="0" smtClean="0">
                <a:solidFill>
                  <a:schemeClr val="accent1"/>
                </a:solidFill>
              </a:rPr>
              <a:t>150</a:t>
            </a:r>
          </a:p>
          <a:p>
            <a:r>
              <a:rPr lang="ja-JP" altLang="en-US" dirty="0" smtClean="0"/>
              <a:t>高さ</a:t>
            </a:r>
            <a:r>
              <a:rPr lang="en-US" altLang="ja-JP" dirty="0" smtClean="0"/>
              <a:t>(</a:t>
            </a:r>
            <a:r>
              <a:rPr lang="en-US" altLang="ja-JP" dirty="0"/>
              <a:t>px)	</a:t>
            </a:r>
            <a:r>
              <a:rPr lang="en-US" altLang="ja-JP" dirty="0" smtClean="0"/>
              <a:t>	= 0.6 </a:t>
            </a:r>
            <a:r>
              <a:rPr lang="en-US" altLang="ja-JP" dirty="0"/>
              <a:t>x </a:t>
            </a:r>
            <a:r>
              <a:rPr lang="en-US" altLang="ja-JP" dirty="0" smtClean="0"/>
              <a:t>300 </a:t>
            </a:r>
            <a:r>
              <a:rPr lang="en-US" altLang="ja-JP" dirty="0"/>
              <a:t>= </a:t>
            </a:r>
            <a:r>
              <a:rPr lang="en-US" altLang="ja-JP" b="1" dirty="0" smtClean="0">
                <a:solidFill>
                  <a:schemeClr val="accent1"/>
                </a:solidFill>
              </a:rPr>
              <a:t>180</a:t>
            </a:r>
          </a:p>
          <a:p>
            <a:r>
              <a:rPr lang="ja-JP" altLang="en-US" dirty="0" smtClean="0"/>
              <a:t>矩形</a:t>
            </a:r>
            <a:r>
              <a:rPr lang="en-US" altLang="ja-JP" dirty="0" smtClean="0"/>
              <a:t>x (px)	= 100 – 150 / 2 = </a:t>
            </a:r>
            <a:r>
              <a:rPr lang="en-US" altLang="ja-JP" b="1" dirty="0" smtClean="0">
                <a:solidFill>
                  <a:schemeClr val="accent1"/>
                </a:solidFill>
              </a:rPr>
              <a:t>25</a:t>
            </a:r>
          </a:p>
          <a:p>
            <a:r>
              <a:rPr lang="ja-JP" altLang="en-US" dirty="0" smtClean="0"/>
              <a:t>矩形</a:t>
            </a:r>
            <a:r>
              <a:rPr lang="en-US" altLang="ja-JP" dirty="0" smtClean="0"/>
              <a:t>y(px)	= 120 </a:t>
            </a:r>
            <a:r>
              <a:rPr lang="en-US" altLang="ja-JP" dirty="0"/>
              <a:t>– </a:t>
            </a:r>
            <a:r>
              <a:rPr lang="en-US" altLang="ja-JP" dirty="0" smtClean="0"/>
              <a:t>180 </a:t>
            </a:r>
            <a:r>
              <a:rPr lang="en-US" altLang="ja-JP" dirty="0"/>
              <a:t>/ 2 = </a:t>
            </a:r>
            <a:r>
              <a:rPr lang="en-US" altLang="ja-JP" b="1" dirty="0">
                <a:solidFill>
                  <a:schemeClr val="accent1"/>
                </a:solidFill>
              </a:rPr>
              <a:t>3</a:t>
            </a:r>
            <a:r>
              <a:rPr lang="en-US" altLang="ja-JP" b="1" dirty="0" smtClean="0">
                <a:solidFill>
                  <a:schemeClr val="accent1"/>
                </a:solidFill>
              </a:rPr>
              <a:t>0</a:t>
            </a:r>
            <a:endParaRPr lang="en-US" altLang="ja-JP" b="1" dirty="0">
              <a:solidFill>
                <a:schemeClr val="accent1"/>
              </a:solidFill>
            </a:endParaRPr>
          </a:p>
          <a:p>
            <a:endParaRPr lang="en-US" altLang="ja-JP" dirty="0"/>
          </a:p>
          <a:p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6302" y="1367539"/>
            <a:ext cx="42135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Bounding Box</a:t>
            </a:r>
            <a:r>
              <a:rPr lang="ja-JP" altLang="en-US" sz="2400" dirty="0" smtClean="0"/>
              <a:t>の位置情報は</a:t>
            </a:r>
            <a:r>
              <a:rPr lang="ja-JP" altLang="en-US" sz="2400" dirty="0" smtClean="0">
                <a:solidFill>
                  <a:schemeClr val="accent2"/>
                </a:solidFill>
              </a:rPr>
              <a:t>、</a:t>
            </a:r>
            <a:endParaRPr lang="en-US" altLang="ja-JP" sz="2400" dirty="0" smtClean="0">
              <a:solidFill>
                <a:schemeClr val="accent2"/>
              </a:solidFill>
            </a:endParaRPr>
          </a:p>
          <a:p>
            <a:r>
              <a:rPr lang="en-US" altLang="ja-JP" sz="2400" b="1" dirty="0" smtClean="0">
                <a:solidFill>
                  <a:schemeClr val="accent1"/>
                </a:solidFill>
              </a:rPr>
              <a:t>0~ 1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の小数で出力される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。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7994" y="2328548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画像サイズが、</a:t>
            </a:r>
            <a:r>
              <a:rPr lang="en-US" altLang="ja-JP" b="1" dirty="0" smtClean="0">
                <a:solidFill>
                  <a:schemeClr val="accent1"/>
                </a:solidFill>
              </a:rPr>
              <a:t>200 x 300</a:t>
            </a:r>
            <a:r>
              <a:rPr lang="ja-JP" altLang="en-US" dirty="0" smtClean="0"/>
              <a:t>であり、</a:t>
            </a:r>
            <a:endParaRPr lang="en-US" altLang="ja-JP" dirty="0"/>
          </a:p>
        </p:txBody>
      </p:sp>
      <p:sp>
        <p:nvSpPr>
          <p:cNvPr id="15" name="角丸四角形 14"/>
          <p:cNvSpPr/>
          <p:nvPr/>
        </p:nvSpPr>
        <p:spPr>
          <a:xfrm>
            <a:off x="7132886" y="2613075"/>
            <a:ext cx="2291199" cy="2815660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04653" y="222723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1"/>
                </a:solidFill>
              </a:rPr>
              <a:t>(25,30)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952915" y="262906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1"/>
                </a:solidFill>
              </a:rPr>
              <a:t>150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169553" y="3697389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1"/>
                </a:solidFill>
              </a:rPr>
              <a:t>180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172419" y="3769810"/>
          <a:ext cx="7300458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線吹き出し 1 (枠付き) 22"/>
          <p:cNvSpPr/>
          <p:nvPr/>
        </p:nvSpPr>
        <p:spPr>
          <a:xfrm>
            <a:off x="3024264" y="5016541"/>
            <a:ext cx="1364315" cy="469227"/>
          </a:xfrm>
          <a:prstGeom prst="borderCallout1">
            <a:avLst>
              <a:gd name="adj1" fmla="val 3537"/>
              <a:gd name="adj2" fmla="val 76947"/>
              <a:gd name="adj3" fmla="val -187245"/>
              <a:gd name="adj4" fmla="val 76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 smtClean="0"/>
              <a:t>列目 高さ</a:t>
            </a:r>
            <a:endParaRPr kumimoji="1" lang="en-US" altLang="ja-JP" dirty="0" smtClean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B8A7059-C8FC-461B-81F4-06EE1B3FBBE4}"/>
              </a:ext>
            </a:extLst>
          </p:cNvPr>
          <p:cNvSpPr/>
          <p:nvPr/>
        </p:nvSpPr>
        <p:spPr>
          <a:xfrm>
            <a:off x="434513" y="1255733"/>
            <a:ext cx="968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今回の出力層は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845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 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 85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の行列。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79987" y="3892383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 smtClean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 rot="5400000">
            <a:off x="4475887" y="57304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 smtClean="0"/>
              <a:t>~</a:t>
            </a:r>
          </a:p>
          <a:p>
            <a:pPr algn="ctr"/>
            <a:r>
              <a:rPr lang="en-US" altLang="ja-JP" sz="5400" dirty="0" smtClean="0"/>
              <a:t>~</a:t>
            </a:r>
            <a:endParaRPr lang="ja-JP" altLang="en-US" sz="5400" dirty="0"/>
          </a:p>
        </p:txBody>
      </p:sp>
      <p:sp>
        <p:nvSpPr>
          <p:cNvPr id="10" name="正方形/長方形 9"/>
          <p:cNvSpPr/>
          <p:nvPr/>
        </p:nvSpPr>
        <p:spPr>
          <a:xfrm>
            <a:off x="745840" y="1943877"/>
            <a:ext cx="797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/>
              <a:t>各列に 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型で、</a:t>
            </a:r>
            <a:r>
              <a:rPr lang="en-US" altLang="ja-JP" sz="2400" dirty="0" smtClean="0"/>
              <a:t>bounding box </a:t>
            </a:r>
            <a:r>
              <a:rPr lang="ja-JP" altLang="en-US" sz="2400" dirty="0" smtClean="0"/>
              <a:t>の情報が格納されている。</a:t>
            </a:r>
            <a:endParaRPr lang="en-US" altLang="ja-JP" sz="2400" dirty="0" smtClean="0"/>
          </a:p>
          <a:p>
            <a:r>
              <a:rPr lang="ja-JP" altLang="en-US" sz="2400" dirty="0" smtClean="0"/>
              <a:t>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行数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845</a:t>
            </a:r>
            <a:r>
              <a:rPr lang="ja-JP" altLang="en-US" sz="2400" dirty="0" smtClean="0"/>
              <a:t>は</a:t>
            </a:r>
            <a:r>
              <a:rPr lang="ja-JP" altLang="en-US" sz="2400" b="1" dirty="0" smtClean="0"/>
              <a:t> </a:t>
            </a:r>
            <a:r>
              <a:rPr lang="en-US" altLang="ja-JP" sz="2400" dirty="0"/>
              <a:t>bounding </a:t>
            </a:r>
            <a:r>
              <a:rPr lang="en-US" altLang="ja-JP" sz="2400" dirty="0" smtClean="0"/>
              <a:t>box</a:t>
            </a:r>
            <a:r>
              <a:rPr lang="ja-JP" altLang="en-US" sz="2400" dirty="0" smtClean="0"/>
              <a:t>の個数</a:t>
            </a:r>
            <a:r>
              <a:rPr lang="en-US" altLang="ja-JP" sz="2400" dirty="0" smtClean="0"/>
              <a:t>)</a:t>
            </a:r>
            <a:endParaRPr lang="ja-JP" altLang="en-US" sz="2400" b="1" dirty="0"/>
          </a:p>
        </p:txBody>
      </p:sp>
      <p:sp>
        <p:nvSpPr>
          <p:cNvPr id="13" name="右大かっこ 12"/>
          <p:cNvSpPr/>
          <p:nvPr/>
        </p:nvSpPr>
        <p:spPr>
          <a:xfrm rot="5400000" flipH="1">
            <a:off x="6344548" y="-1732616"/>
            <a:ext cx="216832" cy="1047809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 flipH="1">
            <a:off x="935632" y="3769810"/>
            <a:ext cx="216832" cy="497655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-259611" y="4802249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845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行 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156768" y="2878703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5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列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線吹き出し 1 (枠付き) 15"/>
          <p:cNvSpPr/>
          <p:nvPr/>
        </p:nvSpPr>
        <p:spPr>
          <a:xfrm>
            <a:off x="11524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8664"/>
              <a:gd name="adj4" fmla="val 323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列目 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中心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21" name="線吹き出し 1 (枠付き) 20"/>
          <p:cNvSpPr/>
          <p:nvPr/>
        </p:nvSpPr>
        <p:spPr>
          <a:xfrm>
            <a:off x="20883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3284"/>
              <a:gd name="adj4" fmla="val 35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 smtClean="0"/>
              <a:t>列目 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中心</a:t>
            </a:r>
            <a:endParaRPr kumimoji="1" lang="en-US" altLang="ja-JP" dirty="0" smtClean="0"/>
          </a:p>
          <a:p>
            <a:pPr algn="ctr"/>
            <a:r>
              <a:rPr kumimoji="1" lang="en-US" altLang="ja-JP" dirty="0"/>
              <a:t>Y</a:t>
            </a:r>
            <a:r>
              <a:rPr kumimoji="1"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22" name="線吹き出し 1 (枠付き) 21"/>
          <p:cNvSpPr/>
          <p:nvPr/>
        </p:nvSpPr>
        <p:spPr>
          <a:xfrm>
            <a:off x="3024264" y="4375172"/>
            <a:ext cx="1364315" cy="469227"/>
          </a:xfrm>
          <a:prstGeom prst="borderCallout1">
            <a:avLst>
              <a:gd name="adj1" fmla="val 26"/>
              <a:gd name="adj2" fmla="val 27435"/>
              <a:gd name="adj3" fmla="val -53818"/>
              <a:gd name="adj4" fmla="val 261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列目 幅</a:t>
            </a:r>
            <a:endParaRPr kumimoji="1" lang="en-US" altLang="ja-JP" dirty="0" smtClean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4538453" y="5575910"/>
            <a:ext cx="2487945" cy="469227"/>
          </a:xfrm>
          <a:prstGeom prst="borderCallout1">
            <a:avLst>
              <a:gd name="adj1" fmla="val 5292"/>
              <a:gd name="adj2" fmla="val 71141"/>
              <a:gd name="adj3" fmla="val -304871"/>
              <a:gd name="adj4" fmla="val 68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4514217" y="4976405"/>
            <a:ext cx="2487945" cy="469227"/>
          </a:xfrm>
          <a:prstGeom prst="borderCallout1">
            <a:avLst>
              <a:gd name="adj1" fmla="val -1730"/>
              <a:gd name="adj2" fmla="val 36374"/>
              <a:gd name="adj3" fmla="val -173200"/>
              <a:gd name="adj4" fmla="val 363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4514217" y="4382999"/>
            <a:ext cx="2990454" cy="469227"/>
          </a:xfrm>
          <a:prstGeom prst="borderCallout1">
            <a:avLst>
              <a:gd name="adj1" fmla="val 1781"/>
              <a:gd name="adj2" fmla="val 17170"/>
              <a:gd name="adj3" fmla="val -50307"/>
              <a:gd name="adj4" fmla="val 16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列目 物体が存在する確率</a:t>
            </a:r>
            <a:endParaRPr kumimoji="1" lang="en-US" altLang="ja-JP" dirty="0" smtClean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10642028" y="3769810"/>
          <a:ext cx="811162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/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c80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線吹き出し 1 (枠付き) 27"/>
          <p:cNvSpPr/>
          <p:nvPr/>
        </p:nvSpPr>
        <p:spPr>
          <a:xfrm>
            <a:off x="8664013" y="5575910"/>
            <a:ext cx="3028001" cy="469227"/>
          </a:xfrm>
          <a:prstGeom prst="borderCallout1">
            <a:avLst>
              <a:gd name="adj1" fmla="val 5292"/>
              <a:gd name="adj2" fmla="val 71141"/>
              <a:gd name="adj3" fmla="val -299604"/>
              <a:gd name="adj4" fmla="val 81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124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91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今回実装する箇所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入力層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に画像を入力する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scalefactor</a:t>
            </a:r>
            <a:r>
              <a:rPr lang="en-US" altLang="ja-JP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1.0 / 255.0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を指定  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					(0.0~ 1.0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の範囲で輝度値を使うため。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size				 	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cv::Size(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入力層の幅、入力層の高さ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を指定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mean 				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cv:: Scalar()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を指定 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					(all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の意味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3200" dirty="0" smtClean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200" b="1" dirty="0" err="1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swapRB</a:t>
            </a:r>
            <a:r>
              <a:rPr lang="en-US" altLang="ja-JP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を指定</a:t>
            </a:r>
            <a:endParaRPr lang="en-US" altLang="ja-JP" sz="3200" b="1" dirty="0" smtClean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		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(BGR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画像を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RGB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画像にする。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crop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指定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		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画像を全て用いる。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  	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endParaRPr lang="en-US" altLang="ja-JP" sz="32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1918" y="5896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3"/>
              </a:rPr>
              <a:t>https://docs.opencv.org/trunk/d6/d0f/group__dnn.html#ga152367f253c81b53fe6862b299f5c5cd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1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172419" y="3769810"/>
          <a:ext cx="7300458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  <a:gridCol w="811162"/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線吹き出し 1 (枠付き) 22"/>
          <p:cNvSpPr/>
          <p:nvPr/>
        </p:nvSpPr>
        <p:spPr>
          <a:xfrm>
            <a:off x="3024264" y="5016541"/>
            <a:ext cx="1364315" cy="469227"/>
          </a:xfrm>
          <a:prstGeom prst="borderCallout1">
            <a:avLst>
              <a:gd name="adj1" fmla="val 3537"/>
              <a:gd name="adj2" fmla="val 76947"/>
              <a:gd name="adj3" fmla="val -187245"/>
              <a:gd name="adj4" fmla="val 76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 smtClean="0"/>
              <a:t>列目 高さ</a:t>
            </a:r>
            <a:endParaRPr kumimoji="1" lang="en-US" altLang="ja-JP" dirty="0" smtClean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79987" y="3892383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 smtClean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 rot="5400000">
            <a:off x="4475887" y="57304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 smtClean="0"/>
              <a:t>~</a:t>
            </a:r>
          </a:p>
          <a:p>
            <a:pPr algn="ctr"/>
            <a:r>
              <a:rPr lang="en-US" altLang="ja-JP" sz="5400" dirty="0" smtClean="0"/>
              <a:t>~</a:t>
            </a:r>
            <a:endParaRPr lang="ja-JP" altLang="en-US" sz="5400" dirty="0"/>
          </a:p>
        </p:txBody>
      </p:sp>
      <p:sp>
        <p:nvSpPr>
          <p:cNvPr id="10" name="正方形/長方形 9"/>
          <p:cNvSpPr/>
          <p:nvPr/>
        </p:nvSpPr>
        <p:spPr>
          <a:xfrm>
            <a:off x="745840" y="1943877"/>
            <a:ext cx="797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/>
              <a:t>各列に 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型で、</a:t>
            </a:r>
            <a:r>
              <a:rPr lang="en-US" altLang="ja-JP" sz="2400" dirty="0" smtClean="0"/>
              <a:t>bounding box </a:t>
            </a:r>
            <a:r>
              <a:rPr lang="ja-JP" altLang="en-US" sz="2400" dirty="0" smtClean="0"/>
              <a:t>の情報が格納されている。</a:t>
            </a:r>
            <a:endParaRPr lang="en-US" altLang="ja-JP" sz="2400" dirty="0" smtClean="0"/>
          </a:p>
          <a:p>
            <a:r>
              <a:rPr lang="ja-JP" altLang="en-US" sz="2400" dirty="0" smtClean="0"/>
              <a:t>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行数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845</a:t>
            </a:r>
            <a:r>
              <a:rPr lang="ja-JP" altLang="en-US" sz="2400" dirty="0" smtClean="0"/>
              <a:t>は</a:t>
            </a:r>
            <a:r>
              <a:rPr lang="ja-JP" altLang="en-US" sz="2400" b="1" dirty="0" smtClean="0"/>
              <a:t> </a:t>
            </a:r>
            <a:r>
              <a:rPr lang="en-US" altLang="ja-JP" sz="2400" dirty="0"/>
              <a:t>bounding </a:t>
            </a:r>
            <a:r>
              <a:rPr lang="en-US" altLang="ja-JP" sz="2400" dirty="0" smtClean="0"/>
              <a:t>box</a:t>
            </a:r>
            <a:r>
              <a:rPr lang="ja-JP" altLang="en-US" sz="2400" dirty="0" smtClean="0"/>
              <a:t>の個数</a:t>
            </a:r>
            <a:r>
              <a:rPr lang="en-US" altLang="ja-JP" sz="2400" dirty="0" smtClean="0"/>
              <a:t>)</a:t>
            </a:r>
            <a:endParaRPr lang="ja-JP" altLang="en-US" sz="2400" b="1" dirty="0"/>
          </a:p>
        </p:txBody>
      </p:sp>
      <p:sp>
        <p:nvSpPr>
          <p:cNvPr id="13" name="右大かっこ 12"/>
          <p:cNvSpPr/>
          <p:nvPr/>
        </p:nvSpPr>
        <p:spPr>
          <a:xfrm rot="5400000" flipH="1">
            <a:off x="6344548" y="-1732616"/>
            <a:ext cx="216832" cy="1047809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 flipH="1">
            <a:off x="935632" y="3769810"/>
            <a:ext cx="216832" cy="497655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-259611" y="4802249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845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行 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156768" y="2878703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</a:t>
            </a:r>
            <a:r>
              <a:rPr lang="en-US" altLang="ja-JP" sz="2400" b="1" dirty="0" smtClean="0">
                <a:solidFill>
                  <a:schemeClr val="accent1"/>
                </a:solidFill>
              </a:rPr>
              <a:t>5</a:t>
            </a:r>
            <a:r>
              <a:rPr lang="ja-JP" altLang="en-US" sz="2400" b="1" dirty="0" smtClean="0">
                <a:solidFill>
                  <a:schemeClr val="accent1"/>
                </a:solidFill>
              </a:rPr>
              <a:t>列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線吹き出し 1 (枠付き) 15"/>
          <p:cNvSpPr/>
          <p:nvPr/>
        </p:nvSpPr>
        <p:spPr>
          <a:xfrm>
            <a:off x="11524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8664"/>
              <a:gd name="adj4" fmla="val 323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列目 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中心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21" name="線吹き出し 1 (枠付き) 20"/>
          <p:cNvSpPr/>
          <p:nvPr/>
        </p:nvSpPr>
        <p:spPr>
          <a:xfrm>
            <a:off x="20883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3284"/>
              <a:gd name="adj4" fmla="val 35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 smtClean="0"/>
              <a:t>列目 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中心</a:t>
            </a:r>
            <a:endParaRPr kumimoji="1" lang="en-US" altLang="ja-JP" dirty="0" smtClean="0"/>
          </a:p>
          <a:p>
            <a:pPr algn="ctr"/>
            <a:r>
              <a:rPr kumimoji="1" lang="en-US" altLang="ja-JP" dirty="0"/>
              <a:t>Y</a:t>
            </a:r>
            <a:r>
              <a:rPr kumimoji="1"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22" name="線吹き出し 1 (枠付き) 21"/>
          <p:cNvSpPr/>
          <p:nvPr/>
        </p:nvSpPr>
        <p:spPr>
          <a:xfrm>
            <a:off x="3024264" y="4375172"/>
            <a:ext cx="1364315" cy="469227"/>
          </a:xfrm>
          <a:prstGeom prst="borderCallout1">
            <a:avLst>
              <a:gd name="adj1" fmla="val 26"/>
              <a:gd name="adj2" fmla="val 27435"/>
              <a:gd name="adj3" fmla="val -53818"/>
              <a:gd name="adj4" fmla="val 261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列目 幅</a:t>
            </a:r>
            <a:endParaRPr kumimoji="1" lang="en-US" altLang="ja-JP" dirty="0" smtClean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4538453" y="5575910"/>
            <a:ext cx="2487945" cy="469227"/>
          </a:xfrm>
          <a:prstGeom prst="borderCallout1">
            <a:avLst>
              <a:gd name="adj1" fmla="val 5292"/>
              <a:gd name="adj2" fmla="val 71141"/>
              <a:gd name="adj3" fmla="val -304871"/>
              <a:gd name="adj4" fmla="val 68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4514217" y="4976405"/>
            <a:ext cx="2487945" cy="469227"/>
          </a:xfrm>
          <a:prstGeom prst="borderCallout1">
            <a:avLst>
              <a:gd name="adj1" fmla="val -1730"/>
              <a:gd name="adj2" fmla="val 36374"/>
              <a:gd name="adj3" fmla="val -173200"/>
              <a:gd name="adj4" fmla="val 363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4514217" y="4382999"/>
            <a:ext cx="2990454" cy="469227"/>
          </a:xfrm>
          <a:prstGeom prst="borderCallout1">
            <a:avLst>
              <a:gd name="adj1" fmla="val 1781"/>
              <a:gd name="adj2" fmla="val 17170"/>
              <a:gd name="adj3" fmla="val -50307"/>
              <a:gd name="adj4" fmla="val 16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列目 物体が存在する確率</a:t>
            </a:r>
            <a:endParaRPr kumimoji="1" lang="en-US" altLang="ja-JP" dirty="0" smtClean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10642028" y="3769810"/>
          <a:ext cx="811162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/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c80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線吹き出し 1 (枠付き) 27"/>
          <p:cNvSpPr/>
          <p:nvPr/>
        </p:nvSpPr>
        <p:spPr>
          <a:xfrm>
            <a:off x="8664013" y="5575910"/>
            <a:ext cx="3028001" cy="469227"/>
          </a:xfrm>
          <a:prstGeom prst="borderCallout1">
            <a:avLst>
              <a:gd name="adj1" fmla="val 5292"/>
              <a:gd name="adj2" fmla="val 71141"/>
              <a:gd name="adj3" fmla="val -299604"/>
              <a:gd name="adj4" fmla="val 81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124</a:t>
            </a:r>
            <a:r>
              <a:rPr kumimoji="1" lang="ja-JP" altLang="en-US" dirty="0" smtClean="0"/>
              <a:t>列目クラス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であ</a:t>
            </a:r>
            <a:r>
              <a:rPr kumimoji="1" lang="ja-JP" altLang="en-US" dirty="0"/>
              <a:t>る</a:t>
            </a:r>
            <a:r>
              <a:rPr kumimoji="1" lang="ja-JP" altLang="en-US" dirty="0" smtClean="0"/>
              <a:t>確率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19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の説明</a:t>
            </a:r>
          </a:p>
        </p:txBody>
      </p:sp>
    </p:spTree>
    <p:extLst>
      <p:ext uri="{BB962C8B-B14F-4D97-AF65-F5344CB8AC3E}">
        <p14:creationId xmlns:p14="http://schemas.microsoft.com/office/powerpoint/2010/main" val="311478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サンプルコードの説明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dnn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101" y="0"/>
            <a:ext cx="10772775" cy="1250576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xmlns="" id="{647DACE3-63AF-4D20-AC1D-2022C2A45C44}"/>
              </a:ext>
            </a:extLst>
          </p:cNvPr>
          <p:cNvSpPr txBox="1">
            <a:spLocks/>
          </p:cNvSpPr>
          <p:nvPr/>
        </p:nvSpPr>
        <p:spPr>
          <a:xfrm>
            <a:off x="477416" y="1784195"/>
            <a:ext cx="10772775" cy="50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( =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画像分類を行う。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914400" indent="-914400">
              <a:buAutoNum type="arabicPeriod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3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5840" y="1884865"/>
            <a:ext cx="10187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Net cv::dnn::</a:t>
            </a:r>
            <a:r>
              <a:rPr lang="en-US" altLang="ja-JP" sz="2800" dirty="0" err="1" smtClean="0"/>
              <a:t>readNetFromDarknet</a:t>
            </a:r>
            <a:r>
              <a:rPr lang="en-US" altLang="ja-JP" sz="2800" dirty="0" smtClean="0"/>
              <a:t> (</a:t>
            </a:r>
          </a:p>
          <a:p>
            <a:r>
              <a:rPr lang="en-US" altLang="ja-JP" sz="2800" dirty="0" smtClean="0"/>
              <a:t>	</a:t>
            </a:r>
            <a:r>
              <a:rPr lang="en-US" altLang="ja-JP" sz="2800" dirty="0" err="1" smtClean="0"/>
              <a:t>const</a:t>
            </a:r>
            <a:r>
              <a:rPr lang="en-US" altLang="ja-JP" sz="2800" dirty="0" smtClean="0"/>
              <a:t> String &amp;</a:t>
            </a:r>
            <a:r>
              <a:rPr lang="en-US" altLang="ja-JP" sz="2800" dirty="0" err="1" smtClean="0"/>
              <a:t>cfgFile</a:t>
            </a:r>
            <a:r>
              <a:rPr lang="en-US" altLang="ja-JP" sz="2800" dirty="0" smtClean="0"/>
              <a:t>, </a:t>
            </a:r>
          </a:p>
          <a:p>
            <a:r>
              <a:rPr lang="en-US" altLang="ja-JP" sz="2800" dirty="0" smtClean="0"/>
              <a:t>	</a:t>
            </a:r>
            <a:r>
              <a:rPr lang="en-US" altLang="ja-JP" sz="2800" dirty="0" err="1" smtClean="0"/>
              <a:t>const</a:t>
            </a:r>
            <a:r>
              <a:rPr lang="en-US" altLang="ja-JP" sz="2800" dirty="0" smtClean="0"/>
              <a:t> String 	&amp;</a:t>
            </a:r>
            <a:r>
              <a:rPr lang="en-US" altLang="ja-JP" sz="2800" dirty="0" err="1" smtClean="0"/>
              <a:t>darknetModel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8759" y="1321755"/>
            <a:ext cx="7407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今回は</a:t>
            </a:r>
            <a:r>
              <a:rPr lang="en-US" altLang="ja-JP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Darknet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というフレームワークのモデルを使います。</a:t>
            </a:r>
            <a:endParaRPr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648759" y="5428538"/>
            <a:ext cx="1062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Net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読み込んだニューラルネットのインスタンス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745840" y="3426630"/>
            <a:ext cx="10876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/>
              <a:t>cfgFile</a:t>
            </a:r>
            <a:r>
              <a:rPr lang="en-US" altLang="ja-JP" sz="3200" dirty="0"/>
              <a:t> </a:t>
            </a:r>
            <a:endParaRPr lang="en-US" altLang="ja-JP" sz="3200" dirty="0" smtClean="0"/>
          </a:p>
          <a:p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ニューラルネットを定義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cfg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のパス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745840" y="4503848"/>
            <a:ext cx="10876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caffeModel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ニューラルネットの重み付け値を指定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weights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40" y="6181230"/>
            <a:ext cx="8855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Object-Detector-Hands-On\model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に格納しています。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4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入力層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に画像を入力する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cv::dnn::blobFromImage	(	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image,			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入力画像 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double 	scalefactor ,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画素にかける値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Size	 size,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画像サイズ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Scalar&amp; 	mean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32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学習データの平均画素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swapRB,	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R	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を入れ替えるかどうか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crop					  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画像をトリムしてよいかどうか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CEDE55CF-BC0E-454D-8DC9-D161DA61BF80}"/>
              </a:ext>
            </a:extLst>
          </p:cNvPr>
          <p:cNvSpPr/>
          <p:nvPr/>
        </p:nvSpPr>
        <p:spPr>
          <a:xfrm>
            <a:off x="2228442" y="6058293"/>
            <a:ext cx="7807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ニューラルネットに入力する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2567EF09-5E20-41A3-8A02-F77A96F08B77}"/>
              </a:ext>
            </a:extLst>
          </p:cNvPr>
          <p:cNvSpPr/>
          <p:nvPr/>
        </p:nvSpPr>
        <p:spPr>
          <a:xfrm>
            <a:off x="246185" y="2863989"/>
            <a:ext cx="11272430" cy="27982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1373C14-2E09-4427-8038-A917A0C1F9EA}"/>
              </a:ext>
            </a:extLst>
          </p:cNvPr>
          <p:cNvSpPr/>
          <p:nvPr/>
        </p:nvSpPr>
        <p:spPr>
          <a:xfrm>
            <a:off x="8499231" y="5267544"/>
            <a:ext cx="369276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モデル依存の引数</a:t>
            </a:r>
            <a:endParaRPr lang="en-US" altLang="ja-JP" sz="32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8414FB-E2F4-44C3-A745-AF168B35EB8B}"/>
              </a:ext>
            </a:extLst>
          </p:cNvPr>
          <p:cNvSpPr/>
          <p:nvPr/>
        </p:nvSpPr>
        <p:spPr>
          <a:xfrm>
            <a:off x="246185" y="2173837"/>
            <a:ext cx="11272430" cy="6480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1DE59CA8-C0DC-4C2B-9F43-5C2C6BE20B55}"/>
              </a:ext>
            </a:extLst>
          </p:cNvPr>
          <p:cNvSpPr/>
          <p:nvPr/>
        </p:nvSpPr>
        <p:spPr>
          <a:xfrm>
            <a:off x="8499230" y="1873387"/>
            <a:ext cx="367587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画像依存の引数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5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ハンズオン実施</a:t>
            </a:r>
          </a:p>
        </p:txBody>
      </p:sp>
    </p:spTree>
    <p:extLst>
      <p:ext uri="{BB962C8B-B14F-4D97-AF65-F5344CB8AC3E}">
        <p14:creationId xmlns:p14="http://schemas.microsoft.com/office/powerpoint/2010/main" val="6996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5951" y="630621"/>
            <a:ext cx="11287125" cy="4619296"/>
          </a:xfrm>
        </p:spPr>
        <p:txBody>
          <a:bodyPr rtlCol="0" anchor="ctr">
            <a:normAutofit/>
          </a:bodyPr>
          <a:lstStyle/>
          <a:p>
            <a:pPr algn="ctr" rtl="0">
              <a:lnSpc>
                <a:spcPct val="100000"/>
              </a:lnSpc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答え合わせ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+</a:t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164082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実装箇所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0987" y="1497084"/>
            <a:ext cx="82680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実装</a:t>
            </a:r>
            <a:r>
              <a:rPr lang="ja-JP" altLang="en-US" sz="2800" dirty="0"/>
              <a:t>箇所には</a:t>
            </a:r>
            <a:r>
              <a:rPr lang="ja-JP" altLang="en-US" sz="2800" dirty="0" smtClean="0"/>
              <a:t>、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en-US" altLang="ja-JP" sz="2800" b="1" dirty="0" smtClean="0">
                <a:solidFill>
                  <a:schemeClr val="accent1"/>
                </a:solidFill>
              </a:rPr>
              <a:t>	/* IMPLEMENT ME */</a:t>
            </a:r>
          </a:p>
          <a:p>
            <a:endParaRPr lang="en-US" altLang="ja-JP" sz="2800" b="1" dirty="0" smtClean="0">
              <a:solidFill>
                <a:schemeClr val="accent1"/>
              </a:solidFill>
            </a:endParaRPr>
          </a:p>
          <a:p>
            <a:r>
              <a:rPr lang="ja-JP" altLang="en-US" sz="2800" dirty="0" smtClean="0"/>
              <a:t>記載されています。</a:t>
            </a:r>
            <a:r>
              <a:rPr lang="en-US" altLang="ja-JP" sz="2800" dirty="0" smtClean="0"/>
              <a:t>(2</a:t>
            </a:r>
            <a:r>
              <a:rPr lang="ja-JP" altLang="en-US" sz="2800" dirty="0" smtClean="0"/>
              <a:t>か所</a:t>
            </a:r>
            <a:r>
              <a:rPr lang="en-US" altLang="ja-JP" sz="2800" dirty="0" smtClean="0"/>
              <a:t>)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324097" y="4191554"/>
            <a:ext cx="50819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b="1" dirty="0" smtClean="0">
                <a:solidFill>
                  <a:schemeClr val="accent1"/>
                </a:solidFill>
              </a:rPr>
              <a:t>Let’s Try!!!!!</a:t>
            </a:r>
            <a:endParaRPr lang="en-US" altLang="ja-JP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ヒント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推進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グループ回答例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参加者回答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デモ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ビルドしよう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745837" y="1473869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Sample.sln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t="-7051" r="-650" b="7051"/>
          <a:stretch/>
        </p:blipFill>
        <p:spPr>
          <a:xfrm>
            <a:off x="679487" y="2158415"/>
            <a:ext cx="5452739" cy="3761618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Object-Detector-Hands-On\contents\animals.jpg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選択しましょう。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1810463" y="6026301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複数の画像分類結果が、表示されます。</a:t>
            </a:r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40" y="2439024"/>
            <a:ext cx="3600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サンプルコードの解説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メトロポリタン">
  <a:themeElements>
    <a:clrScheme name="ユーザー定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EC0038"/>
      </a:accent6>
      <a:hlink>
        <a:srgbClr val="6EAC1C"/>
      </a:hlink>
      <a:folHlink>
        <a:srgbClr val="B26B0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6452</TotalTime>
  <Words>2493</Words>
  <Application>Microsoft Office PowerPoint</Application>
  <PresentationFormat>ワイド画面</PresentationFormat>
  <Paragraphs>676</Paragraphs>
  <Slides>69</Slides>
  <Notes>68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3" baseType="lpstr">
      <vt:lpstr>Meiryo UI</vt:lpstr>
      <vt:lpstr>Arial</vt:lpstr>
      <vt:lpstr>Microsoft Himalaya</vt:lpstr>
      <vt:lpstr>メトロポリタン</vt:lpstr>
      <vt:lpstr>OpenCV  cv::dnn ハンズオン第2回</vt:lpstr>
      <vt:lpstr>今日の目的</vt:lpstr>
      <vt:lpstr>今日の目的</vt:lpstr>
      <vt:lpstr>今回使うモデル</vt:lpstr>
      <vt:lpstr>今回使うモデル</vt:lpstr>
      <vt:lpstr>サンプルコードの説明</vt:lpstr>
      <vt:lpstr>ビルドしよう</vt:lpstr>
      <vt:lpstr>動かしてみよう</vt:lpstr>
      <vt:lpstr>サンプルコードの解説</vt:lpstr>
      <vt:lpstr>cv::dnnの使い方</vt:lpstr>
      <vt:lpstr>1. ニューラルネットワークを形成する</vt:lpstr>
      <vt:lpstr>ニューラルネットワークを形成する</vt:lpstr>
      <vt:lpstr>今回使うネットー枠</vt:lpstr>
      <vt:lpstr>2. 入力層に画像を入力する</vt:lpstr>
      <vt:lpstr>画像から入力データを作る</vt:lpstr>
      <vt:lpstr>2. 入力層に画像を入力する</vt:lpstr>
      <vt:lpstr>3.出力層まで順伝播させる</vt:lpstr>
      <vt:lpstr>3. 出力層まで順伝播させる</vt:lpstr>
      <vt:lpstr>出力結果の可視化</vt:lpstr>
      <vt:lpstr>クラスラベル</vt:lpstr>
      <vt:lpstr>サンプルコードの解説終わり</vt:lpstr>
      <vt:lpstr>画像分類と物体検出の違い</vt:lpstr>
      <vt:lpstr>画像分類</vt:lpstr>
      <vt:lpstr>物体検出の出力内容</vt:lpstr>
      <vt:lpstr>Bounding Box</vt:lpstr>
      <vt:lpstr>出力層</vt:lpstr>
      <vt:lpstr>今回作るアプリ</vt:lpstr>
      <vt:lpstr>ビルドしよう</vt:lpstr>
      <vt:lpstr>動かしてみよう</vt:lpstr>
      <vt:lpstr>今回作る機能</vt:lpstr>
      <vt:lpstr>今回作る機能</vt:lpstr>
      <vt:lpstr>行列処理のAPI</vt:lpstr>
      <vt:lpstr>行列要素にアクセスするAPI</vt:lpstr>
      <vt:lpstr>画処理APIの説明</vt:lpstr>
      <vt:lpstr>基本クラス</vt:lpstr>
      <vt:lpstr>画像を加工する処理</vt:lpstr>
      <vt:lpstr>ハンズオン実施</vt:lpstr>
      <vt:lpstr>実装箇所</vt:lpstr>
      <vt:lpstr>実装のポイント</vt:lpstr>
      <vt:lpstr>応用スライド</vt:lpstr>
      <vt:lpstr>簡単なアルゴリズムの説明</vt:lpstr>
      <vt:lpstr>さらに学習したい人へ</vt:lpstr>
      <vt:lpstr>以降、スライドの バックアップ</vt:lpstr>
      <vt:lpstr>画像分類</vt:lpstr>
      <vt:lpstr>cv::dnnの使い方</vt:lpstr>
      <vt:lpstr>今日の目的</vt:lpstr>
      <vt:lpstr>画像分類</vt:lpstr>
      <vt:lpstr>ソリューションの確認</vt:lpstr>
      <vt:lpstr>現状の追加</vt:lpstr>
      <vt:lpstr>前回のおさらい</vt:lpstr>
      <vt:lpstr>入力層と出力層が大事</vt:lpstr>
      <vt:lpstr>cv::dnnの使い方</vt:lpstr>
      <vt:lpstr>Bounding Box</vt:lpstr>
      <vt:lpstr>Bounding Box</vt:lpstr>
      <vt:lpstr>出力層</vt:lpstr>
      <vt:lpstr>今回実装する箇所</vt:lpstr>
      <vt:lpstr>2. 入力層に画像を入力する</vt:lpstr>
      <vt:lpstr>PowerPoint プレゼンテーション</vt:lpstr>
      <vt:lpstr>APIの説明</vt:lpstr>
      <vt:lpstr>dnnのAPI</vt:lpstr>
      <vt:lpstr>cv::dnnの使い方</vt:lpstr>
      <vt:lpstr>ニューラルネットワークを形成する</vt:lpstr>
      <vt:lpstr>2. 入力層に画像を入力する</vt:lpstr>
      <vt:lpstr>ハンズオン実施</vt:lpstr>
      <vt:lpstr>答え合わせ + デモ</vt:lpstr>
      <vt:lpstr>実装箇所</vt:lpstr>
      <vt:lpstr>ヒント</vt:lpstr>
      <vt:lpstr>推進グループ回答例</vt:lpstr>
      <vt:lpstr>参加者回答 + デモ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 DNNモジュール ハンズオン</dc:title>
  <dc:creator>Ikeda Akinobu</dc:creator>
  <cp:lastModifiedBy>Ikeda Akinobu</cp:lastModifiedBy>
  <cp:revision>1047</cp:revision>
  <dcterms:created xsi:type="dcterms:W3CDTF">2018-01-17T09:41:09Z</dcterms:created>
  <dcterms:modified xsi:type="dcterms:W3CDTF">2018-02-09T09:05:49Z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