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1"/>
  </p:notesMasterIdLst>
  <p:handoutMasterIdLst>
    <p:handoutMasterId r:id="rId52"/>
  </p:handoutMasterIdLst>
  <p:sldIdLst>
    <p:sldId id="257" r:id="rId2"/>
    <p:sldId id="279" r:id="rId3"/>
    <p:sldId id="370" r:id="rId4"/>
    <p:sldId id="368" r:id="rId5"/>
    <p:sldId id="304" r:id="rId6"/>
    <p:sldId id="365" r:id="rId7"/>
    <p:sldId id="373" r:id="rId8"/>
    <p:sldId id="374" r:id="rId9"/>
    <p:sldId id="366" r:id="rId10"/>
    <p:sldId id="375" r:id="rId11"/>
    <p:sldId id="377" r:id="rId12"/>
    <p:sldId id="376" r:id="rId13"/>
    <p:sldId id="378" r:id="rId14"/>
    <p:sldId id="380" r:id="rId15"/>
    <p:sldId id="382" r:id="rId16"/>
    <p:sldId id="355" r:id="rId17"/>
    <p:sldId id="383" r:id="rId18"/>
    <p:sldId id="357" r:id="rId19"/>
    <p:sldId id="385" r:id="rId20"/>
    <p:sldId id="384" r:id="rId21"/>
    <p:sldId id="397" r:id="rId22"/>
    <p:sldId id="305" r:id="rId23"/>
    <p:sldId id="386" r:id="rId24"/>
    <p:sldId id="394" r:id="rId25"/>
    <p:sldId id="395" r:id="rId26"/>
    <p:sldId id="396" r:id="rId27"/>
    <p:sldId id="371" r:id="rId28"/>
    <p:sldId id="398" r:id="rId29"/>
    <p:sldId id="388" r:id="rId30"/>
    <p:sldId id="389" r:id="rId31"/>
    <p:sldId id="390" r:id="rId32"/>
    <p:sldId id="400" r:id="rId33"/>
    <p:sldId id="335" r:id="rId34"/>
    <p:sldId id="356" r:id="rId35"/>
    <p:sldId id="359" r:id="rId36"/>
    <p:sldId id="346" r:id="rId37"/>
    <p:sldId id="336" r:id="rId38"/>
    <p:sldId id="409" r:id="rId39"/>
    <p:sldId id="391" r:id="rId40"/>
    <p:sldId id="392" r:id="rId41"/>
    <p:sldId id="399" r:id="rId42"/>
    <p:sldId id="403" r:id="rId43"/>
    <p:sldId id="404" r:id="rId44"/>
    <p:sldId id="405" r:id="rId45"/>
    <p:sldId id="333" r:id="rId46"/>
    <p:sldId id="345" r:id="rId47"/>
    <p:sldId id="406" r:id="rId48"/>
    <p:sldId id="407" r:id="rId49"/>
    <p:sldId id="40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94270" autoAdjust="0"/>
  </p:normalViewPr>
  <p:slideViewPr>
    <p:cSldViewPr snapToGrid="0">
      <p:cViewPr>
        <p:scale>
          <a:sx n="75" d="100"/>
          <a:sy n="75" d="100"/>
        </p:scale>
        <p:origin x="126" y="5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notesViewPr>
    <p:cSldViewPr snapToGrid="0" showGuide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5FB16B-06A2-438E-8A0B-19DC19BD05C1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2018年2月12日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6A35B7-9D2F-4E6D-B12D-29025F48BF0A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2674CE4-FBD8-4481-AEFB-CA53E599A74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モデルを読み込んで、形成するということを書く。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[]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とかで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Cv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::dnn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に全部なおす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はかっこと主題が逆。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5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59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626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70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8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crop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の説明を書いておく。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値の決め方は記載しておく。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入力画像以外、すべてモデル依存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入力画像以外の値は前処理だよということを話す。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5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01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が逆になる。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92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Input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から初めて、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output</a:t>
            </a:r>
            <a:r>
              <a:rPr kumimoji="1"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伝播させて、伝播させて結果のデータが戻り値であることを説明する。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82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77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173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84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82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ソースコードを開けというスライドをつくる。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3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04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909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Box</a:t>
            </a:r>
            <a:r>
              <a:rPr lang="ja-JP" altLang="en-US" dirty="0"/>
              <a:t>の、</a:t>
            </a:r>
            <a:endParaRPr lang="en-US" altLang="ja-JP" dirty="0"/>
          </a:p>
          <a:p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x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= 0.5 </a:t>
            </a:r>
            <a:r>
              <a:rPr lang="ja-JP" altLang="en-US" b="1" dirty="0">
                <a:solidFill>
                  <a:schemeClr val="accent1"/>
                </a:solidFill>
              </a:rPr>
              <a:t>中心</a:t>
            </a:r>
            <a:r>
              <a:rPr lang="en-US" altLang="ja-JP" b="1" dirty="0">
                <a:solidFill>
                  <a:schemeClr val="accent1"/>
                </a:solidFill>
              </a:rPr>
              <a:t>y</a:t>
            </a:r>
            <a:r>
              <a:rPr lang="ja-JP" altLang="en-US" b="1" dirty="0">
                <a:solidFill>
                  <a:schemeClr val="accent1"/>
                </a:solidFill>
              </a:rPr>
              <a:t>座標</a:t>
            </a:r>
            <a:r>
              <a:rPr lang="en-US" altLang="ja-JP" b="1" dirty="0">
                <a:solidFill>
                  <a:schemeClr val="accent1"/>
                </a:solidFill>
              </a:rPr>
              <a:t>  = 0.4 </a:t>
            </a:r>
          </a:p>
          <a:p>
            <a:r>
              <a:rPr lang="en-US" altLang="ja-JP" b="1" dirty="0">
                <a:solidFill>
                  <a:schemeClr val="accent1"/>
                </a:solidFill>
              </a:rPr>
              <a:t>Box</a:t>
            </a:r>
            <a:r>
              <a:rPr lang="ja-JP" altLang="en-US" b="1" dirty="0">
                <a:solidFill>
                  <a:schemeClr val="accent1"/>
                </a:solidFill>
              </a:rPr>
              <a:t>幅 </a:t>
            </a:r>
            <a:r>
              <a:rPr lang="en-US" altLang="ja-JP" b="1" dirty="0">
                <a:solidFill>
                  <a:schemeClr val="accent1"/>
                </a:solidFill>
              </a:rPr>
              <a:t>=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0.75  	Box</a:t>
            </a:r>
            <a:r>
              <a:rPr lang="ja-JP" altLang="en-US" b="1" dirty="0">
                <a:solidFill>
                  <a:schemeClr val="accent1"/>
                </a:solidFill>
              </a:rPr>
              <a:t>高さ </a:t>
            </a:r>
            <a:r>
              <a:rPr lang="en-US" altLang="ja-JP" b="1" dirty="0">
                <a:solidFill>
                  <a:schemeClr val="accent1"/>
                </a:solidFill>
              </a:rPr>
              <a:t>= 0.6</a:t>
            </a:r>
          </a:p>
          <a:p>
            <a:r>
              <a:rPr lang="ja-JP" altLang="en-US" dirty="0"/>
              <a:t>であった場合、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中心</a:t>
            </a:r>
            <a:r>
              <a:rPr lang="en-US" altLang="ja-JP" dirty="0"/>
              <a:t>X(px) 	= 0.5 x 200 = 100</a:t>
            </a:r>
          </a:p>
          <a:p>
            <a:r>
              <a:rPr lang="ja-JP" altLang="en-US" dirty="0"/>
              <a:t>中心</a:t>
            </a:r>
            <a:r>
              <a:rPr lang="en-US" altLang="ja-JP" dirty="0"/>
              <a:t>Y(px) 	= 0.4 x 300 = 120</a:t>
            </a:r>
          </a:p>
          <a:p>
            <a:r>
              <a:rPr lang="ja-JP" altLang="en-US" dirty="0"/>
              <a:t>幅</a:t>
            </a:r>
            <a:r>
              <a:rPr lang="en-US" altLang="ja-JP" dirty="0"/>
              <a:t>(px)		= 0.75 x 200 = </a:t>
            </a:r>
            <a:r>
              <a:rPr lang="en-US" altLang="ja-JP" b="1" dirty="0">
                <a:solidFill>
                  <a:schemeClr val="accent1"/>
                </a:solidFill>
              </a:rPr>
              <a:t>150</a:t>
            </a:r>
          </a:p>
          <a:p>
            <a:r>
              <a:rPr lang="ja-JP" altLang="en-US" dirty="0"/>
              <a:t>高さ</a:t>
            </a:r>
            <a:r>
              <a:rPr lang="en-US" altLang="ja-JP" dirty="0"/>
              <a:t>(px)		= 0.6 x 300 = </a:t>
            </a:r>
            <a:r>
              <a:rPr lang="en-US" altLang="ja-JP" b="1" dirty="0">
                <a:solidFill>
                  <a:schemeClr val="accent1"/>
                </a:solidFill>
              </a:rPr>
              <a:t>180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x (px)	= 100 – 150 / 2 = </a:t>
            </a:r>
            <a:r>
              <a:rPr lang="en-US" altLang="ja-JP" b="1" dirty="0">
                <a:solidFill>
                  <a:schemeClr val="accent1"/>
                </a:solidFill>
              </a:rPr>
              <a:t>25</a:t>
            </a:r>
          </a:p>
          <a:p>
            <a:r>
              <a:rPr lang="ja-JP" altLang="en-US" dirty="0"/>
              <a:t>矩形</a:t>
            </a:r>
            <a:r>
              <a:rPr lang="en-US" altLang="ja-JP" dirty="0"/>
              <a:t>y(px)	= 120 – 180 / 2 = </a:t>
            </a:r>
            <a:r>
              <a:rPr lang="en-US" altLang="ja-JP" b="1" dirty="0">
                <a:solidFill>
                  <a:schemeClr val="accent1"/>
                </a:solidFill>
              </a:rPr>
              <a:t>30</a:t>
            </a:r>
          </a:p>
          <a:p>
            <a:endParaRPr lang="en-US" altLang="ja-JP" dirty="0"/>
          </a:p>
          <a:p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13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82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81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4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66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5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97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86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27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472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924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586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676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63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469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55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41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質問用スライドに移動する。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8223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80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791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ja-JP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022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3533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708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005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8696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https://www.quora.com/What-does-the-term-semantic-segmentation-mean-in-the-context-of-Deep-Learning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223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81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implement me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の箇所を直してね。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7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74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5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53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7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B3707E-853B-4B65-A117-62F1A610BAA1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320B09-6CF2-4326-937A-13A4A40B8562}" type="datetime4">
              <a:rPr lang="ja-JP" altLang="en-US" smtClean="0"/>
              <a:t>2018年2月12日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8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F68CBD-E5D7-4F98-BE5C-5D00E9A14CB9}" type="datetime4">
              <a:rPr lang="ja-JP" altLang="en-US" smtClean="0"/>
              <a:t>2018年2月12日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7996D8-027A-40C8-B209-D20EE1BF2BE8}"/>
              </a:ext>
            </a:extLst>
          </p:cNvPr>
          <p:cNvSpPr txBox="1">
            <a:spLocks/>
          </p:cNvSpPr>
          <p:nvPr userDrawn="1"/>
        </p:nvSpPr>
        <p:spPr>
          <a:xfrm>
            <a:off x="0" y="-29085"/>
            <a:ext cx="12192000" cy="1263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57214"/>
            <a:ext cx="10781919" cy="105302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DB356C-535D-4BB7-9CFC-A7CAEDEECC4C}" type="datetime4">
              <a:rPr lang="ja-JP" altLang="en-US" smtClean="0"/>
              <a:t>2018年2月12日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lvl1pPr>
              <a:defRPr sz="2000">
                <a:solidFill>
                  <a:schemeClr val="accent1">
                    <a:alpha val="2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749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121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A616DE-C4E3-4CA4-892C-86B3F7D2C135}" type="datetime4">
              <a:rPr lang="ja-JP" altLang="en-US" smtClean="0"/>
              <a:t>2018年2月12日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0D6D32-5C27-4A01-9DEE-67791C72B783}" type="datetime4">
              <a:rPr lang="ja-JP" altLang="en-US" smtClean="0"/>
              <a:t>2018年2月12日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18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255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77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5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80102-1978-4BFA-8B78-9D889846EA96}" type="datetime4">
              <a:rPr lang="ja-JP" altLang="en-US" smtClean="0"/>
              <a:pPr/>
              <a:t>2018年2月12日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109200" y="6346971"/>
            <a:ext cx="1606206" cy="4154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accent1">
                    <a:alpha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01CF334-2D5C-4859-84A6-CA7E6E43FAEB}" type="slidenum">
              <a:rPr lang="en-US" altLang="ja-JP" smtClean="0"/>
              <a:pPr algn="r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3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draw-rectangl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jp/cookbook/opencv_drawing.html#id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s.pexels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photoshopvip.net/9701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eepLearningJP2016/dl-reading-paper20170804pd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etenki/YOLOv2/blob/master/YOLOv2.md" TargetMode="External"/><Relationship Id="rId4" Type="http://schemas.openxmlformats.org/officeDocument/2006/relationships/hyperlink" Target="https://qiita.com/miyamotok0105/items/1aa653512dd4657401d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my/yolo-9000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std.cc/semantic-segmentation-deep-learning-review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isaac-otao/items/cecfb3efb7d9ccddf922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uramonk/items/c207c948ccb6cd0a1346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633046"/>
            <a:ext cx="11287125" cy="3673911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OpenCV 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cv::dnn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回</a:t>
            </a:r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id="{CD98913F-83E0-4D78-BD59-93719C1D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38425" cy="1645920"/>
          </a:xfrm>
        </p:spPr>
        <p:txBody>
          <a:bodyPr/>
          <a:lstStyle/>
          <a:p>
            <a:pPr algn="r"/>
            <a:r>
              <a:rPr lang="en-US" altLang="ja-JP" dirty="0"/>
              <a:t>2017/02/16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101" y="0"/>
            <a:ext cx="10772775" cy="1250576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cv::dnn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47DACE3-63AF-4D20-AC1D-2022C2A45C44}"/>
              </a:ext>
            </a:extLst>
          </p:cNvPr>
          <p:cNvSpPr txBox="1">
            <a:spLocks/>
          </p:cNvSpPr>
          <p:nvPr/>
        </p:nvSpPr>
        <p:spPr>
          <a:xfrm>
            <a:off x="477416" y="1784195"/>
            <a:ext cx="10772775" cy="50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14400" indent="-914400">
              <a:buAutoNum type="arabicPeriod"/>
            </a:pP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9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ニューラルネットワークを形成する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5840" y="1884865"/>
            <a:ext cx="10187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Net cv::dnn::</a:t>
            </a:r>
            <a:r>
              <a:rPr lang="en-US" altLang="ja-JP" sz="2800" dirty="0" err="1"/>
              <a:t>readNetFromDarknet</a:t>
            </a:r>
            <a:r>
              <a:rPr lang="en-US" altLang="ja-JP" sz="2800" dirty="0"/>
              <a:t> (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&amp;</a:t>
            </a:r>
            <a:r>
              <a:rPr lang="en-US" altLang="ja-JP" sz="2800" dirty="0" err="1"/>
              <a:t>cfgFile</a:t>
            </a:r>
            <a:r>
              <a:rPr lang="en-US" altLang="ja-JP" sz="2800" dirty="0"/>
              <a:t>, </a:t>
            </a:r>
          </a:p>
          <a:p>
            <a:r>
              <a:rPr lang="en-US" altLang="ja-JP" sz="2800" dirty="0"/>
              <a:t>	</a:t>
            </a:r>
            <a:r>
              <a:rPr lang="en-US" altLang="ja-JP" sz="2800" dirty="0" err="1"/>
              <a:t>const</a:t>
            </a:r>
            <a:r>
              <a:rPr lang="en-US" altLang="ja-JP" sz="2800" dirty="0"/>
              <a:t> String 	&amp;</a:t>
            </a:r>
            <a:r>
              <a:rPr lang="en-US" altLang="ja-JP" sz="2800" dirty="0" err="1"/>
              <a:t>darknetModel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8759" y="1321755"/>
            <a:ext cx="7407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今回は</a:t>
            </a:r>
            <a:r>
              <a:rPr lang="en-US" altLang="ja-JP" sz="24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Darknet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というフレームワーク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のモデルを使います。</a:t>
            </a:r>
            <a:endParaRPr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648759" y="5428538"/>
            <a:ext cx="1062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Net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読み込んだニューラルネットのインスタンス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745840" y="3426630"/>
            <a:ext cx="10876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err="1">
                <a:solidFill>
                  <a:schemeClr val="accent1"/>
                </a:solidFill>
              </a:rPr>
              <a:t>cfgFile</a:t>
            </a:r>
            <a:r>
              <a:rPr lang="en-US" altLang="ja-JP" sz="3200" b="1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ニューラルネットを定義する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cfg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745840" y="4503848"/>
            <a:ext cx="10876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caffeModel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ニューラルネットの重み付け値を指定する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ファイルのパス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3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今回使うネットー枠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i.imgur.com/KfBZaYY.png">
            <a:extLst>
              <a:ext uri="{FF2B5EF4-FFF2-40B4-BE49-F238E27FC236}">
                <a16:creationId xmlns:a16="http://schemas.microsoft.com/office/drawing/2014/main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0" y="2439178"/>
            <a:ext cx="104870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042289" y="5302973"/>
            <a:ext cx="97815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425 (5 x 85)</a:t>
            </a:r>
            <a:endParaRPr lang="ja-JP" altLang="en-US" sz="1000" dirty="0"/>
          </a:p>
        </p:txBody>
      </p:sp>
      <p:sp>
        <p:nvSpPr>
          <p:cNvPr id="4" name="正方形/長方形 3"/>
          <p:cNvSpPr/>
          <p:nvPr/>
        </p:nvSpPr>
        <p:spPr>
          <a:xfrm>
            <a:off x="450988" y="1358213"/>
            <a:ext cx="1008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Object-Detector-Hands-On\model\</a:t>
            </a:r>
            <a:r>
              <a:rPr lang="en-US" altLang="ja-JP" dirty="0" err="1"/>
              <a:t>yolo.cfg</a:t>
            </a:r>
            <a:r>
              <a:rPr lang="ja-JP" altLang="en-US" dirty="0"/>
              <a:t>に下記が定義されています。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76075B-F6A0-4524-B162-9E688394BE59}"/>
              </a:ext>
            </a:extLst>
          </p:cNvPr>
          <p:cNvSpPr/>
          <p:nvPr/>
        </p:nvSpPr>
        <p:spPr>
          <a:xfrm>
            <a:off x="5159707" y="36276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solidFill>
                  <a:srgbClr val="00B050"/>
                </a:solidFill>
              </a:rPr>
              <a:t>中間層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1446985" y="3658514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587719" y="5784763"/>
            <a:ext cx="34496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000" dirty="0"/>
              <a:t>85</a:t>
            </a:r>
            <a:endParaRPr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0997393" y="4504817"/>
            <a:ext cx="42211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000" dirty="0"/>
              <a:t>845</a:t>
            </a:r>
            <a:endParaRPr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B193E4-93B8-40DB-BE83-80F318D3BF49}"/>
              </a:ext>
            </a:extLst>
          </p:cNvPr>
          <p:cNvSpPr/>
          <p:nvPr/>
        </p:nvSpPr>
        <p:spPr>
          <a:xfrm>
            <a:off x="1592180" y="2189461"/>
            <a:ext cx="9403818" cy="4221642"/>
          </a:xfrm>
          <a:prstGeom prst="rect">
            <a:avLst/>
          </a:prstGeom>
          <a:solidFill>
            <a:schemeClr val="bg1">
              <a:alpha val="56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吹き出し: 四角形 19">
            <a:extLst>
              <a:ext uri="{FF2B5EF4-FFF2-40B4-BE49-F238E27FC236}">
                <a16:creationId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6508984" y="2267797"/>
            <a:ext cx="5683016" cy="1188433"/>
          </a:xfrm>
          <a:prstGeom prst="wedgeRectCallout">
            <a:avLst>
              <a:gd name="adj1" fmla="val 35636"/>
              <a:gd name="adj2" fmla="val 69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出力層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検出された矩形、クラス毎の確率</a:t>
            </a:r>
            <a:r>
              <a:rPr kumimoji="1" lang="en-US" altLang="ja-JP" sz="2800" dirty="0"/>
              <a:t>)</a:t>
            </a:r>
            <a:br>
              <a:rPr kumimoji="1" lang="en-US" altLang="ja-JP" sz="2800" dirty="0"/>
            </a:br>
            <a:r>
              <a:rPr kumimoji="1" lang="en-US" altLang="ja-JP" sz="2800" dirty="0"/>
              <a:t>845</a:t>
            </a:r>
            <a:r>
              <a:rPr kumimoji="1" lang="ja-JP" altLang="en-US" sz="2800" dirty="0"/>
              <a:t>行</a:t>
            </a:r>
            <a:r>
              <a:rPr kumimoji="1" lang="en-US" altLang="ja-JP" sz="2800" dirty="0"/>
              <a:t> x 85</a:t>
            </a:r>
            <a:r>
              <a:rPr kumimoji="1" lang="ja-JP" altLang="en-US" sz="2800" dirty="0"/>
              <a:t>列</a:t>
            </a:r>
            <a:r>
              <a:rPr kumimoji="1" lang="en-US" altLang="ja-JP" sz="2800" dirty="0"/>
              <a:t> </a:t>
            </a:r>
          </a:p>
        </p:txBody>
      </p:sp>
      <p:sp>
        <p:nvSpPr>
          <p:cNvPr id="15" name="吹き出し: 四角形 19">
            <a:extLst>
              <a:ext uri="{FF2B5EF4-FFF2-40B4-BE49-F238E27FC236}">
                <a16:creationId xmlns:a16="http://schemas.microsoft.com/office/drawing/2014/main" id="{06DB7994-2F6A-43FA-9D77-D3222F25373C}"/>
              </a:ext>
            </a:extLst>
          </p:cNvPr>
          <p:cNvSpPr/>
          <p:nvPr/>
        </p:nvSpPr>
        <p:spPr>
          <a:xfrm>
            <a:off x="120993" y="5512082"/>
            <a:ext cx="3502318" cy="1037805"/>
          </a:xfrm>
          <a:prstGeom prst="wedgeRectCallout">
            <a:avLst>
              <a:gd name="adj1" fmla="val -13836"/>
              <a:gd name="adj2" fmla="val -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入力層 </a:t>
            </a:r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画像</a:t>
            </a:r>
            <a:r>
              <a:rPr kumimoji="1" lang="en-US" altLang="ja-JP" sz="2800" b="1" dirty="0"/>
              <a:t>)</a:t>
            </a:r>
          </a:p>
          <a:p>
            <a:pPr algn="ctr"/>
            <a:r>
              <a:rPr kumimoji="1" lang="en-US" altLang="ja-JP" sz="2400" b="1" dirty="0"/>
              <a:t>416x416</a:t>
            </a:r>
            <a:r>
              <a:rPr kumimoji="1" lang="en-US" altLang="ja-JP" sz="2400" dirty="0"/>
              <a:t>x3(RGB)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2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画像から入力データを作る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cv::dnn::blobFromImage	(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image,			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入力画像 </a:t>
            </a:r>
            <a:r>
              <a:rPr lang="en-US" altLang="ja-JP" sz="3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double 	scalefactor ,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画素にかける値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Size	 size,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画像サイズ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Scalar&amp; 	mean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32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学習データの平均画素 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swapRB,			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R	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を入れ替えるかどうか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bool 	crop					  	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画像をトリムしてよいかどうか</a:t>
            </a:r>
            <a:r>
              <a:rPr lang="en-US" altLang="ja-JP" sz="3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2347524" y="6058293"/>
            <a:ext cx="7807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ニューラルネットに入力する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次元配列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67EF09-5E20-41A3-8A02-F77A96F08B77}"/>
              </a:ext>
            </a:extLst>
          </p:cNvPr>
          <p:cNvSpPr/>
          <p:nvPr/>
        </p:nvSpPr>
        <p:spPr>
          <a:xfrm>
            <a:off x="246185" y="2863989"/>
            <a:ext cx="11272430" cy="27982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373C14-2E09-4427-8038-A917A0C1F9EA}"/>
              </a:ext>
            </a:extLst>
          </p:cNvPr>
          <p:cNvSpPr/>
          <p:nvPr/>
        </p:nvSpPr>
        <p:spPr>
          <a:xfrm>
            <a:off x="8499231" y="5267544"/>
            <a:ext cx="36927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モデル依存の引数</a:t>
            </a:r>
            <a:endParaRPr lang="en-US" altLang="ja-JP" sz="32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8414FB-E2F4-44C3-A745-AF168B35EB8B}"/>
              </a:ext>
            </a:extLst>
          </p:cNvPr>
          <p:cNvSpPr/>
          <p:nvPr/>
        </p:nvSpPr>
        <p:spPr>
          <a:xfrm>
            <a:off x="246185" y="2173837"/>
            <a:ext cx="11272430" cy="6480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E59CA8-C0DC-4C2B-9F43-5C2C6BE20B55}"/>
              </a:ext>
            </a:extLst>
          </p:cNvPr>
          <p:cNvSpPr/>
          <p:nvPr/>
        </p:nvSpPr>
        <p:spPr>
          <a:xfrm>
            <a:off x="8499230" y="1873387"/>
            <a:ext cx="367587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画像依存の引数</a:t>
            </a:r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6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入力層に画像を入力する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581979"/>
            <a:ext cx="11881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void cv::dnn::Net::setInput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InputArray 	blob,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name = "" 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5DEDFA-0E62-4BBA-85DB-60639403B2C0}"/>
              </a:ext>
            </a:extLst>
          </p:cNvPr>
          <p:cNvSpPr/>
          <p:nvPr/>
        </p:nvSpPr>
        <p:spPr>
          <a:xfrm>
            <a:off x="450988" y="3545227"/>
            <a:ext cx="1087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blob DNN</a:t>
            </a:r>
            <a:r>
              <a:rPr lang="ja-JP" altLang="en-US" sz="3600" b="1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 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(blobFromImage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の戻り値 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3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E7238F-1DAF-44A7-9395-F56BB6652948}"/>
              </a:ext>
            </a:extLst>
          </p:cNvPr>
          <p:cNvSpPr/>
          <p:nvPr/>
        </p:nvSpPr>
        <p:spPr>
          <a:xfrm>
            <a:off x="450988" y="4373141"/>
            <a:ext cx="10876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入力層の名前　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引数を省略すると、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OpenCV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が自動で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入力層を見つけてくれる。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5454" y="6220655"/>
            <a:ext cx="744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今回の入力層の名称は、</a:t>
            </a:r>
            <a:r>
              <a:rPr lang="en-US" altLang="ja-JP" sz="2000" b="1" dirty="0">
                <a:solidFill>
                  <a:schemeClr val="accent1"/>
                </a:solidFill>
              </a:rPr>
              <a:t>”data”</a:t>
            </a:r>
            <a:r>
              <a:rPr lang="ja-JP" altLang="en-US" sz="2000" dirty="0"/>
              <a:t>　を指定します。省略してもよいです。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25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6280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  <a:endParaRPr lang="ja-JP" altLang="en-US" sz="6000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://i.imgur.com/KfBZaYY.png">
            <a:extLst>
              <a:ext uri="{FF2B5EF4-FFF2-40B4-BE49-F238E27FC236}">
                <a16:creationId xmlns:a16="http://schemas.microsoft.com/office/drawing/2014/main" id="{CE259C32-4581-4A7D-90EB-16133B9D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6" y="4833863"/>
            <a:ext cx="4989487" cy="18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出力層まで順伝播させる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310619" y="1330205"/>
            <a:ext cx="11881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Mat cv::dnn::Net::forward	(	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const String &amp; 	outputName)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outputName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順伝播させる層の名前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				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省略すると出力層まで伝播する。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			 outputName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で指定したレイヤーの出力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E00FF3-FFDA-4C7F-AA56-47630FE883D0}"/>
              </a:ext>
            </a:extLst>
          </p:cNvPr>
          <p:cNvSpPr/>
          <p:nvPr/>
        </p:nvSpPr>
        <p:spPr>
          <a:xfrm>
            <a:off x="450988" y="1581979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052066" y="4002866"/>
            <a:ext cx="81883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今回の出力層の名称は、</a:t>
            </a:r>
            <a:r>
              <a:rPr lang="en-US" altLang="ja-JP" sz="2400" b="1" dirty="0">
                <a:solidFill>
                  <a:schemeClr val="accent1"/>
                </a:solidFill>
              </a:rPr>
              <a:t>”detection_out”</a:t>
            </a:r>
            <a:r>
              <a:rPr lang="ja-JP" altLang="en-US" sz="2400" dirty="0"/>
              <a:t>　を指定します。</a:t>
            </a:r>
            <a:endParaRPr lang="en-US" altLang="ja-JP" sz="2400" dirty="0"/>
          </a:p>
          <a:p>
            <a:r>
              <a:rPr lang="ja-JP" altLang="en-US" sz="2400" dirty="0"/>
              <a:t>省略してもよいです。</a:t>
            </a:r>
            <a:endParaRPr lang="en-US" altLang="ja-JP" sz="2400" dirty="0"/>
          </a:p>
        </p:txBody>
      </p:sp>
      <p:sp>
        <p:nvSpPr>
          <p:cNvPr id="15" name="矢印: 右 1">
            <a:extLst>
              <a:ext uri="{FF2B5EF4-FFF2-40B4-BE49-F238E27FC236}">
                <a16:creationId xmlns:a16="http://schemas.microsoft.com/office/drawing/2014/main" id="{EEF04591-74E0-4496-B5A0-F658BD8E9012}"/>
              </a:ext>
            </a:extLst>
          </p:cNvPr>
          <p:cNvSpPr/>
          <p:nvPr/>
        </p:nvSpPr>
        <p:spPr>
          <a:xfrm>
            <a:off x="1652954" y="5491013"/>
            <a:ext cx="7066957" cy="931249"/>
          </a:xfrm>
          <a:prstGeom prst="rightArrow">
            <a:avLst>
              <a:gd name="adj1" fmla="val 1223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3">
            <a:extLst>
              <a:ext uri="{FF2B5EF4-FFF2-40B4-BE49-F238E27FC236}">
                <a16:creationId xmlns:a16="http://schemas.microsoft.com/office/drawing/2014/main" id="{D615C991-4788-4235-8A78-A97FF5F71549}"/>
              </a:ext>
            </a:extLst>
          </p:cNvPr>
          <p:cNvSpPr/>
          <p:nvPr/>
        </p:nvSpPr>
        <p:spPr>
          <a:xfrm>
            <a:off x="8386639" y="5640857"/>
            <a:ext cx="1721592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指定した層</a:t>
            </a:r>
          </a:p>
        </p:txBody>
      </p:sp>
      <p:sp>
        <p:nvSpPr>
          <p:cNvPr id="17" name="楕円 11">
            <a:extLst>
              <a:ext uri="{FF2B5EF4-FFF2-40B4-BE49-F238E27FC236}">
                <a16:creationId xmlns:a16="http://schemas.microsoft.com/office/drawing/2014/main" id="{98AE86FD-B9E9-4ED6-B995-FD9B937258DB}"/>
              </a:ext>
            </a:extLst>
          </p:cNvPr>
          <p:cNvSpPr/>
          <p:nvPr/>
        </p:nvSpPr>
        <p:spPr>
          <a:xfrm>
            <a:off x="1652954" y="5565519"/>
            <a:ext cx="1264589" cy="93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入力層</a:t>
            </a:r>
          </a:p>
        </p:txBody>
      </p:sp>
    </p:spTree>
    <p:extLst>
      <p:ext uri="{BB962C8B-B14F-4D97-AF65-F5344CB8AC3E}">
        <p14:creationId xmlns:p14="http://schemas.microsoft.com/office/powerpoint/2010/main" val="19563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585" y="2274184"/>
            <a:ext cx="12192000" cy="2543074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出力結果の可視化</a:t>
            </a:r>
          </a:p>
        </p:txBody>
      </p:sp>
    </p:spTree>
    <p:extLst>
      <p:ext uri="{BB962C8B-B14F-4D97-AF65-F5344CB8AC3E}">
        <p14:creationId xmlns:p14="http://schemas.microsoft.com/office/powerpoint/2010/main" val="20129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今日の目的</a:t>
            </a:r>
          </a:p>
        </p:txBody>
      </p:sp>
    </p:spTree>
    <p:extLst>
      <p:ext uri="{BB962C8B-B14F-4D97-AF65-F5344CB8AC3E}">
        <p14:creationId xmlns:p14="http://schemas.microsoft.com/office/powerpoint/2010/main" val="3937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88" y="113896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/>
          </p:nvPr>
        </p:nvGraphicFramePr>
        <p:xfrm>
          <a:off x="973515" y="2570960"/>
          <a:ext cx="686366" cy="384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 rot="5400000">
            <a:off x="1108949" y="64655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8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2634064"/>
            <a:ext cx="3568430" cy="516776"/>
          </a:xfrm>
          <a:prstGeom prst="wedgeRectCallout">
            <a:avLst>
              <a:gd name="adj1" fmla="val -69945"/>
              <a:gd name="adj2" fmla="val -2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％</a:t>
            </a:r>
          </a:p>
        </p:txBody>
      </p:sp>
      <p:sp>
        <p:nvSpPr>
          <p:cNvPr id="31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70395" y="3218561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％</a:t>
            </a:r>
          </a:p>
        </p:txBody>
      </p:sp>
      <p:sp>
        <p:nvSpPr>
          <p:cNvPr id="32" name="吹き出し: 四角形 22">
            <a:extLst>
              <a:ext uri="{FF2B5EF4-FFF2-40B4-BE49-F238E27FC236}">
                <a16:creationId xmlns:a16="http://schemas.microsoft.com/office/drawing/2014/main" id="{7D89D131-0024-4E0F-930F-E4CCB1780D0B}"/>
              </a:ext>
            </a:extLst>
          </p:cNvPr>
          <p:cNvSpPr/>
          <p:nvPr/>
        </p:nvSpPr>
        <p:spPr>
          <a:xfrm>
            <a:off x="2244332" y="4374197"/>
            <a:ext cx="3568430" cy="516776"/>
          </a:xfrm>
          <a:prstGeom prst="wedgeRectCallout">
            <a:avLst>
              <a:gd name="adj1" fmla="val -68610"/>
              <a:gd name="adj2" fmla="val -60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番目のクラスは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82571" y="1319931"/>
            <a:ext cx="1038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番号と名前を紐づける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クラスラベル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と呼ばれるテキストを用意する。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099241" y="2461295"/>
            <a:ext cx="17315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クラスラベル 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0.  </a:t>
            </a:r>
            <a:r>
              <a:rPr lang="ja-JP" altLang="en-US" dirty="0"/>
              <a:t>人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犬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車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魚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鳥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lang="ja-JP" altLang="en-US" dirty="0"/>
              <a:t>猫</a:t>
            </a:r>
            <a:endParaRPr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6757273" y="48878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850374" y="4505787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800963">
            <a:off x="5823699" y="2816112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774858" y="3324023"/>
            <a:ext cx="786341" cy="186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216869" y="5049768"/>
            <a:ext cx="5917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この画像は </a:t>
            </a:r>
            <a:r>
              <a:rPr lang="en-US" altLang="ja-JP" sz="3600" b="1" dirty="0">
                <a:solidFill>
                  <a:schemeClr val="accent1"/>
                </a:solidFill>
              </a:rPr>
              <a:t>50</a:t>
            </a:r>
            <a:r>
              <a:rPr lang="ja-JP" altLang="en-US" sz="3600" b="1" dirty="0">
                <a:solidFill>
                  <a:schemeClr val="accent1"/>
                </a:solidFill>
              </a:rPr>
              <a:t>％の確率で</a:t>
            </a:r>
            <a:endParaRPr lang="en-US" altLang="ja-JP" sz="3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accent1"/>
                </a:solidFill>
              </a:rPr>
              <a:t>猫だ！！！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サンプルコードの解説終わり</a:t>
            </a:r>
          </a:p>
        </p:txBody>
      </p:sp>
    </p:spTree>
    <p:extLst>
      <p:ext uri="{BB962C8B-B14F-4D97-AF65-F5344CB8AC3E}">
        <p14:creationId xmlns:p14="http://schemas.microsoft.com/office/powerpoint/2010/main" val="49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819312"/>
            <a:ext cx="12192000" cy="1470025"/>
          </a:xfrm>
        </p:spPr>
        <p:txBody>
          <a:bodyPr rtlCol="0" anchor="ctr">
            <a:normAutofit/>
          </a:bodyPr>
          <a:lstStyle/>
          <a:p>
            <a:pPr algn="ctr"/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画像分類と物体検出の違い</a:t>
            </a:r>
          </a:p>
        </p:txBody>
      </p:sp>
    </p:spTree>
    <p:extLst>
      <p:ext uri="{BB962C8B-B14F-4D97-AF65-F5344CB8AC3E}">
        <p14:creationId xmlns:p14="http://schemas.microsoft.com/office/powerpoint/2010/main" val="42150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9745" y="1211287"/>
            <a:ext cx="3006110" cy="77604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</a:t>
            </a:r>
          </a:p>
        </p:txBody>
      </p:sp>
      <p:pic>
        <p:nvPicPr>
          <p:cNvPr id="1028" name="Picture 4" descr="TensorFlow Object detection API">
            <a:extLst>
              <a:ext uri="{FF2B5EF4-FFF2-40B4-BE49-F238E27FC236}">
                <a16:creationId xmlns:a16="http://schemas.microsoft.com/office/drawing/2014/main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15" y="1934421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A0DA5-69F4-4AA4-8DD1-8F184A4B07BB}"/>
              </a:ext>
            </a:extLst>
          </p:cNvPr>
          <p:cNvSpPr/>
          <p:nvPr/>
        </p:nvSpPr>
        <p:spPr>
          <a:xfrm>
            <a:off x="182739" y="6644816"/>
            <a:ext cx="120092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https://www.techleer.com/articles/123-google-to-help-developers-in-object-identification-using-tensorflow-object-detection-api/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02F9B57-4396-4549-9071-3FC309E9EE50}"/>
              </a:ext>
            </a:extLst>
          </p:cNvPr>
          <p:cNvSpPr txBox="1">
            <a:spLocks/>
          </p:cNvSpPr>
          <p:nvPr/>
        </p:nvSpPr>
        <p:spPr>
          <a:xfrm>
            <a:off x="7822952" y="1126687"/>
            <a:ext cx="2922121" cy="97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物体検出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DDA4A46-F49B-4654-951C-B00301BC56E6}"/>
              </a:ext>
            </a:extLst>
          </p:cNvPr>
          <p:cNvSpPr txBox="1">
            <a:spLocks/>
          </p:cNvSpPr>
          <p:nvPr/>
        </p:nvSpPr>
        <p:spPr>
          <a:xfrm>
            <a:off x="6933848" y="4994357"/>
            <a:ext cx="4496531" cy="426688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2000" i="1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1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枚の画像から複数の物体を検出</a:t>
            </a:r>
            <a:endParaRPr lang="en-US" altLang="ja-JP" b="1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Arial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2" name="Picture 8" descr="「image classification deep learning」の画像検索結果">
            <a:extLst>
              <a:ext uri="{FF2B5EF4-FFF2-40B4-BE49-F238E27FC236}">
                <a16:creationId xmlns:a16="http://schemas.microsoft.com/office/drawing/2014/main" id="{D0ABBEEC-D477-4839-840F-E491FE6AA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t="25982" r="-356" b="-1248"/>
          <a:stretch/>
        </p:blipFill>
        <p:spPr bwMode="auto">
          <a:xfrm>
            <a:off x="1217270" y="1909371"/>
            <a:ext cx="3643473" cy="30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61EA21-1221-4023-AEAC-903B140226E6}"/>
              </a:ext>
            </a:extLst>
          </p:cNvPr>
          <p:cNvSpPr/>
          <p:nvPr/>
        </p:nvSpPr>
        <p:spPr>
          <a:xfrm>
            <a:off x="151468" y="6485838"/>
            <a:ext cx="53291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/>
              <a:t>https://www.pyimagesearch.com/2016/06/27/my-top-9-favorite-python-deep-learning-libraries/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C341417-B019-4414-B90F-A817C2DF676C}"/>
              </a:ext>
            </a:extLst>
          </p:cNvPr>
          <p:cNvSpPr txBox="1">
            <a:spLocks/>
          </p:cNvSpPr>
          <p:nvPr/>
        </p:nvSpPr>
        <p:spPr>
          <a:xfrm>
            <a:off x="657606" y="184108"/>
            <a:ext cx="10772775" cy="105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物体分類と物体検出の違い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1468" y="5018908"/>
            <a:ext cx="6077384" cy="426688"/>
          </a:xfrm>
          <a:solidFill>
            <a:schemeClr val="bg1">
              <a:alpha val="48000"/>
            </a:schemeClr>
          </a:solidFill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枚の画像が、何の物体を表しているかを分類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吹き出し: 四角形 11">
            <a:extLst>
              <a:ext uri="{FF2B5EF4-FFF2-40B4-BE49-F238E27FC236}">
                <a16:creationId xmlns:a16="http://schemas.microsoft.com/office/drawing/2014/main" id="{8987B67B-5D32-4D28-8BCA-0764ACF2D483}"/>
              </a:ext>
            </a:extLst>
          </p:cNvPr>
          <p:cNvSpPr/>
          <p:nvPr/>
        </p:nvSpPr>
        <p:spPr>
          <a:xfrm>
            <a:off x="2971778" y="5355614"/>
            <a:ext cx="5607923" cy="1222264"/>
          </a:xfrm>
          <a:prstGeom prst="wedgeRectCallout">
            <a:avLst>
              <a:gd name="adj1" fmla="val -46300"/>
              <a:gd name="adj2" fmla="val -315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/>
              <a:t>・ 分類の結果が複数</a:t>
            </a:r>
            <a:endParaRPr kumimoji="1" lang="en-US" altLang="ja-JP" sz="3200" dirty="0"/>
          </a:p>
          <a:p>
            <a:r>
              <a:rPr kumimoji="1" lang="ja-JP" altLang="en-US" sz="3200" dirty="0"/>
              <a:t>・ さらに、位置とサイズ予想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687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ensorFlow Object detection API">
            <a:extLst>
              <a:ext uri="{FF2B5EF4-FFF2-40B4-BE49-F238E27FC236}">
                <a16:creationId xmlns:a16="http://schemas.microsoft.com/office/drawing/2014/main" id="{B51782EB-0B96-4B7B-9CD7-1D3DF7C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56" y="2348497"/>
            <a:ext cx="3927595" cy="28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/>
              <a:t>物体検出の出力内容</a:t>
            </a:r>
            <a:endParaRPr lang="en-US" altLang="ja-JP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7902" y="1551596"/>
            <a:ext cx="6398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物体の存在しそうな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dirty="0">
                <a:solidFill>
                  <a:schemeClr val="accent1"/>
                </a:solidFill>
              </a:rPr>
              <a:t>Bounding box</a:t>
            </a:r>
            <a:r>
              <a:rPr lang="en-US" altLang="ja-JP" sz="2400" dirty="0"/>
              <a:t>(</a:t>
            </a:r>
            <a:r>
              <a:rPr lang="ja-JP" altLang="en-US" sz="2400" dirty="0"/>
              <a:t>外接矩形</a:t>
            </a:r>
            <a:r>
              <a:rPr lang="en-US" altLang="ja-JP" sz="2400" dirty="0"/>
              <a:t>)</a:t>
            </a:r>
            <a:r>
              <a:rPr lang="ja-JP" altLang="en-US" sz="2400" dirty="0"/>
              <a:t>を予測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毎に、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b="1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ja-JP" altLang="en-US" sz="2400" b="1" dirty="0">
                <a:solidFill>
                  <a:schemeClr val="accent1"/>
                </a:solidFill>
              </a:rPr>
              <a:t>中心座標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en-US" altLang="ja-JP" sz="2400" dirty="0"/>
              <a:t>box</a:t>
            </a:r>
            <a:r>
              <a:rPr lang="ja-JP" altLang="en-US" sz="2400" dirty="0"/>
              <a:t>の</a:t>
            </a:r>
            <a:r>
              <a:rPr lang="en-US" altLang="ja-JP" sz="2400" b="1" dirty="0">
                <a:solidFill>
                  <a:schemeClr val="accent1"/>
                </a:solidFill>
              </a:rPr>
              <a:t>Size (</a:t>
            </a:r>
            <a:r>
              <a:rPr lang="ja-JP" altLang="en-US" sz="2400" b="1" dirty="0">
                <a:solidFill>
                  <a:schemeClr val="accent1"/>
                </a:solidFill>
              </a:rPr>
              <a:t>幅、高さ</a:t>
            </a:r>
            <a:r>
              <a:rPr lang="en-US" altLang="ja-JP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</a:t>
            </a:r>
            <a:r>
              <a:rPr lang="ja-JP" altLang="en-US" sz="2400" b="1" dirty="0">
                <a:solidFill>
                  <a:schemeClr val="accent1"/>
                </a:solidFill>
              </a:rPr>
              <a:t>物体が存在する確率</a:t>
            </a:r>
            <a:endParaRPr lang="en-US" altLang="ja-JP" sz="2400" b="1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・存在する場合の、</a:t>
            </a:r>
            <a:r>
              <a:rPr lang="ja-JP" altLang="en-US" sz="2400" b="1" dirty="0">
                <a:solidFill>
                  <a:schemeClr val="accent1"/>
                </a:solidFill>
              </a:rPr>
              <a:t>クラス確率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endParaRPr lang="en-US" altLang="ja-JP" sz="2400" b="1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を出力する。</a:t>
            </a:r>
            <a:br>
              <a:rPr lang="en-US" altLang="ja-JP" sz="2400" dirty="0"/>
            </a:br>
            <a:endParaRPr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71914" y="5147582"/>
            <a:ext cx="3153104" cy="851963"/>
          </a:xfrm>
          <a:prstGeom prst="wedgeRectCallout">
            <a:avLst>
              <a:gd name="adj1" fmla="val 53417"/>
              <a:gd name="adj2" fmla="val -64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  <a:br>
              <a:rPr kumimoji="1" lang="en-US" altLang="ja-JP" dirty="0"/>
            </a:br>
            <a:r>
              <a:rPr kumimoji="1" lang="ja-JP" altLang="en-US" dirty="0"/>
              <a:t>クラスが犬である確率</a:t>
            </a:r>
            <a:r>
              <a:rPr kumimoji="1" lang="en-US" altLang="ja-JP" dirty="0"/>
              <a:t>	90</a:t>
            </a:r>
            <a:r>
              <a:rPr kumimoji="1" lang="ja-JP" altLang="en-US" dirty="0"/>
              <a:t>％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926032" y="6016059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吹き出しはイメージ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2" name="四角形吹き出し 11"/>
          <p:cNvSpPr/>
          <p:nvPr/>
        </p:nvSpPr>
        <p:spPr>
          <a:xfrm>
            <a:off x="8787274" y="1468436"/>
            <a:ext cx="3153104" cy="583996"/>
          </a:xfrm>
          <a:prstGeom prst="wedgeRectCallout">
            <a:avLst>
              <a:gd name="adj1" fmla="val -29281"/>
              <a:gd name="adj2" fmla="val 100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物体が存在する確率</a:t>
            </a:r>
            <a:r>
              <a:rPr kumimoji="1" lang="en-US" altLang="ja-JP" dirty="0"/>
              <a:t>	80</a:t>
            </a:r>
            <a:r>
              <a:rPr kumimoji="1" lang="ja-JP" altLang="en-US" dirty="0"/>
              <a:t>％</a:t>
            </a:r>
            <a:br>
              <a:rPr kumimoji="1" lang="en-US" altLang="ja-JP" dirty="0"/>
            </a:br>
            <a:r>
              <a:rPr kumimoji="1" lang="ja-JP" altLang="en-US" dirty="0"/>
              <a:t>クラスが車である確率</a:t>
            </a:r>
            <a:r>
              <a:rPr kumimoji="1" lang="en-US" altLang="ja-JP" dirty="0"/>
              <a:t>	50</a:t>
            </a:r>
            <a:r>
              <a:rPr kumimoji="1" lang="ja-JP" altLang="en-US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2580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/>
              <a:t>Bounding Box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2948940" y="2744685"/>
            <a:ext cx="6416761" cy="345840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365701" y="6135326"/>
            <a:ext cx="140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(1.0,1.0)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0592" y="1311450"/>
            <a:ext cx="9416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Bounding Box</a:t>
            </a:r>
            <a:r>
              <a:rPr lang="ja-JP" altLang="en-US" sz="2400" dirty="0"/>
              <a:t>の位置情報は</a:t>
            </a:r>
            <a:r>
              <a:rPr lang="ja-JP" altLang="en-US" sz="2400" dirty="0">
                <a:solidFill>
                  <a:schemeClr val="accent2"/>
                </a:solidFill>
              </a:rPr>
              <a:t>、</a:t>
            </a:r>
            <a:r>
              <a:rPr lang="en-US" altLang="ja-JP" sz="2400" b="1" dirty="0">
                <a:solidFill>
                  <a:schemeClr val="accent1"/>
                </a:solidFill>
              </a:rPr>
              <a:t>0.0~ 1.0 </a:t>
            </a:r>
            <a:r>
              <a:rPr lang="ja-JP" altLang="en-US" sz="2400" b="1" dirty="0">
                <a:solidFill>
                  <a:schemeClr val="accent1"/>
                </a:solidFill>
              </a:rPr>
              <a:t>の小数で出力される</a:t>
            </a:r>
            <a:r>
              <a:rPr lang="ja-JP" altLang="en-US" sz="2400" b="1" dirty="0">
                <a:solidFill>
                  <a:schemeClr val="accent2"/>
                </a:solidFill>
              </a:rPr>
              <a:t>。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79781" y="42892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・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759576" y="2192428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(0.0, 0.0)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8963" y="4104556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(0.5, 0.5)</a:t>
            </a:r>
            <a:endParaRPr lang="ja-JP" altLang="en-US" dirty="0"/>
          </a:p>
        </p:txBody>
      </p:sp>
      <p:sp>
        <p:nvSpPr>
          <p:cNvPr id="3" name="左中かっこ 2"/>
          <p:cNvSpPr/>
          <p:nvPr/>
        </p:nvSpPr>
        <p:spPr>
          <a:xfrm>
            <a:off x="2447431" y="2659989"/>
            <a:ext cx="435356" cy="3705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9399" y="4340505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(300px)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444372" y="1853910"/>
            <a:ext cx="137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(400px)</a:t>
            </a:r>
            <a:endParaRPr lang="ja-JP" altLang="en-US" dirty="0"/>
          </a:p>
        </p:txBody>
      </p:sp>
      <p:sp>
        <p:nvSpPr>
          <p:cNvPr id="13" name="左中かっこ 12"/>
          <p:cNvSpPr/>
          <p:nvPr/>
        </p:nvSpPr>
        <p:spPr>
          <a:xfrm rot="5400000">
            <a:off x="5980298" y="-783931"/>
            <a:ext cx="367591" cy="640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331969" y="3606503"/>
            <a:ext cx="3635055" cy="155985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8018094" y="5283055"/>
            <a:ext cx="2014366" cy="641789"/>
          </a:xfrm>
          <a:prstGeom prst="borderCallout1">
            <a:avLst>
              <a:gd name="adj1" fmla="val 45081"/>
              <a:gd name="adj2" fmla="val -4340"/>
              <a:gd name="adj3" fmla="val -117043"/>
              <a:gd name="adj4" fmla="val -884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 </a:t>
            </a:r>
            <a:r>
              <a:rPr kumimoji="1" lang="ja-JP" altLang="en-US" dirty="0"/>
              <a:t>の中心座標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(150, 200)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653493" y="6411369"/>
            <a:ext cx="466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400x300</a:t>
            </a:r>
            <a:r>
              <a:rPr lang="ja-JP" altLang="en-US" b="1" dirty="0">
                <a:solidFill>
                  <a:schemeClr val="accent2"/>
                </a:solidFill>
              </a:rPr>
              <a:t>の画像上の</a:t>
            </a:r>
            <a:r>
              <a:rPr lang="en-US" altLang="ja-JP" b="1" dirty="0">
                <a:solidFill>
                  <a:schemeClr val="accent2"/>
                </a:solidFill>
              </a:rPr>
              <a:t>Bounding Box</a:t>
            </a:r>
            <a:r>
              <a:rPr lang="ja-JP" altLang="en-US" b="1" dirty="0">
                <a:solidFill>
                  <a:schemeClr val="accent2"/>
                </a:solidFill>
              </a:rPr>
              <a:t>の例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889017" y="324401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0.6</a:t>
            </a:r>
            <a:endParaRPr lang="ja-JP" altLang="en-US" dirty="0"/>
          </a:p>
        </p:txBody>
      </p:sp>
      <p:sp>
        <p:nvSpPr>
          <p:cNvPr id="22" name="線吹き出し 1 (枠付き) 21"/>
          <p:cNvSpPr/>
          <p:nvPr/>
        </p:nvSpPr>
        <p:spPr>
          <a:xfrm>
            <a:off x="8684853" y="2371601"/>
            <a:ext cx="2014366" cy="492065"/>
          </a:xfrm>
          <a:prstGeom prst="borderCallout1">
            <a:avLst>
              <a:gd name="adj1" fmla="val 89605"/>
              <a:gd name="adj2" fmla="val -3773"/>
              <a:gd name="adj3" fmla="val 185720"/>
              <a:gd name="adj4" fmla="val -1032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の幅 </a:t>
            </a:r>
            <a:r>
              <a:rPr kumimoji="1" lang="en-US" altLang="ja-JP" dirty="0"/>
              <a:t>240</a:t>
            </a:r>
            <a:endParaRPr kumimoji="1" lang="ja-JP" altLang="en-US" dirty="0"/>
          </a:p>
        </p:txBody>
      </p:sp>
      <p:sp>
        <p:nvSpPr>
          <p:cNvPr id="23" name="線吹き出し 1 (枠付き) 22"/>
          <p:cNvSpPr/>
          <p:nvPr/>
        </p:nvSpPr>
        <p:spPr>
          <a:xfrm>
            <a:off x="8691860" y="2857387"/>
            <a:ext cx="2007359" cy="492065"/>
          </a:xfrm>
          <a:prstGeom prst="borderCallout1">
            <a:avLst>
              <a:gd name="adj1" fmla="val 96573"/>
              <a:gd name="adj2" fmla="val 1901"/>
              <a:gd name="adj3" fmla="val 276311"/>
              <a:gd name="adj4" fmla="val -905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r>
              <a:rPr kumimoji="1" lang="ja-JP" altLang="en-US" dirty="0"/>
              <a:t>の高さ </a:t>
            </a:r>
            <a:r>
              <a:rPr kumimoji="1" lang="en-US" altLang="ja-JP" dirty="0"/>
              <a:t>120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141709" y="424906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2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172419" y="3769810"/>
          <a:ext cx="7300458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線吹き出し 1 (枠付き) 22"/>
          <p:cNvSpPr/>
          <p:nvPr/>
        </p:nvSpPr>
        <p:spPr>
          <a:xfrm>
            <a:off x="3024264" y="5016541"/>
            <a:ext cx="1364315" cy="469227"/>
          </a:xfrm>
          <a:prstGeom prst="borderCallout1">
            <a:avLst>
              <a:gd name="adj1" fmla="val 3537"/>
              <a:gd name="adj2" fmla="val 76947"/>
              <a:gd name="adj3" fmla="val -187245"/>
              <a:gd name="adj4" fmla="val 76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列目 高さ</a:t>
            </a:r>
            <a:endParaRPr kumimoji="1" lang="en-US" altLang="ja-JP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434513" y="1255733"/>
            <a:ext cx="968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今回の出力層は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 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85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の行列。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893589" y="38631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475887" y="5730424"/>
            <a:ext cx="108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5400" dirty="0"/>
              <a:t>~</a:t>
            </a:r>
          </a:p>
          <a:p>
            <a:pPr algn="ctr"/>
            <a:r>
              <a:rPr lang="en-US" altLang="ja-JP" sz="5400" dirty="0"/>
              <a:t>~</a:t>
            </a:r>
            <a:endParaRPr lang="ja-JP" altLang="en-US" sz="5400" dirty="0"/>
          </a:p>
        </p:txBody>
      </p:sp>
      <p:sp>
        <p:nvSpPr>
          <p:cNvPr id="10" name="正方形/長方形 9"/>
          <p:cNvSpPr/>
          <p:nvPr/>
        </p:nvSpPr>
        <p:spPr>
          <a:xfrm>
            <a:off x="745840" y="1943877"/>
            <a:ext cx="797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各列に </a:t>
            </a:r>
            <a:r>
              <a:rPr lang="en-US" altLang="ja-JP" sz="2400" dirty="0"/>
              <a:t>float</a:t>
            </a:r>
            <a:r>
              <a:rPr lang="ja-JP" altLang="en-US" sz="2400" dirty="0"/>
              <a:t>型で、</a:t>
            </a:r>
            <a:r>
              <a:rPr lang="en-US" altLang="ja-JP" sz="2400" dirty="0"/>
              <a:t>bounding box </a:t>
            </a:r>
            <a:r>
              <a:rPr lang="ja-JP" altLang="en-US" sz="2400" dirty="0"/>
              <a:t>の情報が格納されている。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400" dirty="0"/>
              <a:t>行数</a:t>
            </a:r>
            <a:r>
              <a:rPr lang="ja-JP" altLang="en-US" sz="2400" b="1" dirty="0"/>
              <a:t> </a:t>
            </a:r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dirty="0"/>
              <a:t>は</a:t>
            </a:r>
            <a:r>
              <a:rPr lang="ja-JP" altLang="en-US" sz="2400" b="1" dirty="0"/>
              <a:t> 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の個数</a:t>
            </a:r>
            <a:r>
              <a:rPr lang="en-US" altLang="ja-JP" sz="2400" dirty="0"/>
              <a:t>)</a:t>
            </a:r>
            <a:endParaRPr lang="ja-JP" altLang="en-US" sz="2400" b="1" dirty="0"/>
          </a:p>
        </p:txBody>
      </p:sp>
      <p:sp>
        <p:nvSpPr>
          <p:cNvPr id="13" name="右大かっこ 12"/>
          <p:cNvSpPr/>
          <p:nvPr/>
        </p:nvSpPr>
        <p:spPr>
          <a:xfrm rot="5400000" flipH="1">
            <a:off x="6344548" y="-1732616"/>
            <a:ext cx="216832" cy="1047809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 flipH="1">
            <a:off x="935632" y="3769810"/>
            <a:ext cx="216832" cy="4976556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-259611" y="4802249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845</a:t>
            </a:r>
            <a:r>
              <a:rPr lang="ja-JP" altLang="en-US" sz="2400" b="1" dirty="0">
                <a:solidFill>
                  <a:schemeClr val="accent1"/>
                </a:solidFill>
              </a:rPr>
              <a:t>行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56768" y="2878703"/>
            <a:ext cx="1473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85</a:t>
            </a:r>
            <a:r>
              <a:rPr lang="ja-JP" altLang="en-US" sz="2400" b="1" dirty="0">
                <a:solidFill>
                  <a:schemeClr val="accent1"/>
                </a:solidFill>
              </a:rPr>
              <a:t>列</a:t>
            </a:r>
          </a:p>
        </p:txBody>
      </p:sp>
      <p:sp>
        <p:nvSpPr>
          <p:cNvPr id="16" name="線吹き出し 1 (枠付き) 15"/>
          <p:cNvSpPr/>
          <p:nvPr/>
        </p:nvSpPr>
        <p:spPr>
          <a:xfrm>
            <a:off x="11524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8664"/>
              <a:gd name="adj4" fmla="val 323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座標</a:t>
            </a:r>
          </a:p>
        </p:txBody>
      </p:sp>
      <p:sp>
        <p:nvSpPr>
          <p:cNvPr id="21" name="線吹き出し 1 (枠付き) 20"/>
          <p:cNvSpPr/>
          <p:nvPr/>
        </p:nvSpPr>
        <p:spPr>
          <a:xfrm>
            <a:off x="2088364" y="4574895"/>
            <a:ext cx="875961" cy="1071814"/>
          </a:xfrm>
          <a:prstGeom prst="borderCallout1">
            <a:avLst>
              <a:gd name="adj1" fmla="val 26"/>
              <a:gd name="adj2" fmla="val 27435"/>
              <a:gd name="adj3" fmla="val -43284"/>
              <a:gd name="adj4" fmla="val 351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列目 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中心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Y</a:t>
            </a:r>
            <a:r>
              <a:rPr kumimoji="1" lang="ja-JP" altLang="en-US" dirty="0"/>
              <a:t>座標</a:t>
            </a:r>
          </a:p>
        </p:txBody>
      </p:sp>
      <p:sp>
        <p:nvSpPr>
          <p:cNvPr id="22" name="線吹き出し 1 (枠付き) 21"/>
          <p:cNvSpPr/>
          <p:nvPr/>
        </p:nvSpPr>
        <p:spPr>
          <a:xfrm>
            <a:off x="3024264" y="4375172"/>
            <a:ext cx="1364315" cy="469227"/>
          </a:xfrm>
          <a:prstGeom prst="borderCallout1">
            <a:avLst>
              <a:gd name="adj1" fmla="val 26"/>
              <a:gd name="adj2" fmla="val 27435"/>
              <a:gd name="adj3" fmla="val -53818"/>
              <a:gd name="adj4" fmla="val 261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列目 幅</a:t>
            </a:r>
            <a:endParaRPr kumimoji="1" lang="en-US" altLang="ja-JP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538453" y="5575910"/>
            <a:ext cx="2487945" cy="469227"/>
          </a:xfrm>
          <a:prstGeom prst="borderCallout1">
            <a:avLst>
              <a:gd name="adj1" fmla="val 5292"/>
              <a:gd name="adj2" fmla="val 71141"/>
              <a:gd name="adj3" fmla="val -304871"/>
              <a:gd name="adj4" fmla="val 68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514217" y="4976405"/>
            <a:ext cx="2487945" cy="469227"/>
          </a:xfrm>
          <a:prstGeom prst="borderCallout1">
            <a:avLst>
              <a:gd name="adj1" fmla="val -1730"/>
              <a:gd name="adj2" fmla="val 36374"/>
              <a:gd name="adj3" fmla="val -173200"/>
              <a:gd name="adj4" fmla="val 36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4514217" y="4382999"/>
            <a:ext cx="2990454" cy="469227"/>
          </a:xfrm>
          <a:prstGeom prst="borderCallout1">
            <a:avLst>
              <a:gd name="adj1" fmla="val 1781"/>
              <a:gd name="adj2" fmla="val 17170"/>
              <a:gd name="adj3" fmla="val -50307"/>
              <a:gd name="adj4" fmla="val 1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列目 物体が存在する確率</a:t>
            </a:r>
            <a:endParaRPr kumimoji="1" lang="en-US" altLang="ja-JP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10642028" y="3769810"/>
          <a:ext cx="811162" cy="259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c80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線吹き出し 1 (枠付き) 27"/>
          <p:cNvSpPr/>
          <p:nvPr/>
        </p:nvSpPr>
        <p:spPr>
          <a:xfrm>
            <a:off x="8664013" y="5575910"/>
            <a:ext cx="3028001" cy="469227"/>
          </a:xfrm>
          <a:prstGeom prst="borderCallout1">
            <a:avLst>
              <a:gd name="adj1" fmla="val 5292"/>
              <a:gd name="adj2" fmla="val 71141"/>
              <a:gd name="adj3" fmla="val -299604"/>
              <a:gd name="adj4" fmla="val 8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84</a:t>
            </a:r>
            <a:r>
              <a:rPr kumimoji="1" lang="ja-JP" altLang="en-US" dirty="0"/>
              <a:t>列目クラス</a:t>
            </a:r>
            <a:r>
              <a:rPr kumimoji="1" lang="en-US" altLang="ja-JP" dirty="0"/>
              <a:t>80</a:t>
            </a:r>
            <a:r>
              <a:rPr kumimoji="1" lang="ja-JP" altLang="en-US" dirty="0"/>
              <a:t>である確率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63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6180" y="3058510"/>
            <a:ext cx="11287125" cy="1174461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今回作るアプリ</a:t>
            </a:r>
          </a:p>
        </p:txBody>
      </p:sp>
    </p:spTree>
    <p:extLst>
      <p:ext uri="{BB962C8B-B14F-4D97-AF65-F5344CB8AC3E}">
        <p14:creationId xmlns:p14="http://schemas.microsoft.com/office/powerpoint/2010/main" val="9214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Object-Detector-Hands-On\contents\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上の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好きな動画を選択しましょう。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(web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カメラが付属されている方は、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キャンセルを押してみましょう。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4" y="55368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現状動画再生だけ実装されています。</a:t>
            </a:r>
          </a:p>
        </p:txBody>
      </p:sp>
      <p:pic>
        <p:nvPicPr>
          <p:cNvPr id="1026" name="Picture 2" descr="「動画 イラスト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230848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99453" y="6143266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終了する時は、動画上で何かキーを押します。</a:t>
            </a:r>
          </a:p>
        </p:txBody>
      </p:sp>
    </p:spTree>
    <p:extLst>
      <p:ext uri="{BB962C8B-B14F-4D97-AF65-F5344CB8AC3E}">
        <p14:creationId xmlns:p14="http://schemas.microsoft.com/office/powerpoint/2010/main" val="39210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今日の目的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A55F7D1-108A-4A1F-B9F5-34B01AC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7" y="1533886"/>
            <a:ext cx="10753725" cy="427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目的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en-US" altLang="ja-JP" sz="3200" dirty="0"/>
              <a:t>	YOLO v2</a:t>
            </a:r>
            <a:r>
              <a:rPr lang="ja-JP" altLang="en-US" sz="3200" dirty="0"/>
              <a:t>というモデルを利用した物体検出アプリの作成。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[</a:t>
            </a:r>
            <a:r>
              <a:rPr lang="ja-JP" altLang="en-US" sz="3200" dirty="0"/>
              <a:t>狙い</a:t>
            </a:r>
            <a:r>
              <a:rPr lang="en-US" altLang="ja-JP" sz="3200" dirty="0"/>
              <a:t>]</a:t>
            </a: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YOLO v2</a:t>
            </a:r>
            <a:r>
              <a:rPr lang="ja-JP" altLang="en-US" sz="3200" dirty="0"/>
              <a:t>の入出力の理解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ja-JP" altLang="en-US" sz="3200" b="1" dirty="0">
                <a:solidFill>
                  <a:schemeClr val="accent1"/>
                </a:solidFill>
              </a:rPr>
              <a:t>行列クラス</a:t>
            </a:r>
            <a:r>
              <a:rPr lang="en-US" altLang="ja-JP" sz="3200" b="1" dirty="0">
                <a:solidFill>
                  <a:schemeClr val="accent1"/>
                </a:solidFill>
              </a:rPr>
              <a:t>(Mat)</a:t>
            </a:r>
            <a:r>
              <a:rPr lang="ja-JP" altLang="en-US" sz="3200" b="1" dirty="0">
                <a:solidFill>
                  <a:schemeClr val="accent1"/>
                </a:solidFill>
              </a:rPr>
              <a:t>の操作方法</a:t>
            </a:r>
            <a:r>
              <a:rPr lang="ja-JP" altLang="en-US" sz="3200" dirty="0"/>
              <a:t>の理解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・ </a:t>
            </a:r>
            <a:r>
              <a:rPr lang="en-US" altLang="ja-JP" sz="3200" dirty="0"/>
              <a:t>DNN</a:t>
            </a:r>
            <a:r>
              <a:rPr lang="ja-JP" altLang="en-US" sz="3200" dirty="0"/>
              <a:t>の出力の</a:t>
            </a:r>
            <a:r>
              <a:rPr lang="ja-JP" altLang="en-US" sz="3200" b="1" dirty="0">
                <a:solidFill>
                  <a:schemeClr val="accent1"/>
                </a:solidFill>
              </a:rPr>
              <a:t>可視化に必要な画像処理</a:t>
            </a:r>
            <a:r>
              <a:rPr lang="ja-JP" altLang="en-US" sz="3200" dirty="0"/>
              <a:t>方法の習得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871015" y="1430156"/>
            <a:ext cx="10270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入力動画に対し、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フレームずつ物体検出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を行い、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検出結果を可視化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出来るよう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フレームに書き込む機能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を実装します。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2926168" y="4272908"/>
            <a:ext cx="6606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デモをご覧ください</a:t>
            </a:r>
            <a:r>
              <a:rPr lang="ja-JP" altLang="en-US" sz="6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6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3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今回作る機能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047242" y="125136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・すでに実装している機能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919259" y="1970456"/>
            <a:ext cx="8643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動画読み込み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動画再生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クラスラベル読み込み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908738" y="3967608"/>
            <a:ext cx="8643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・これから実装する機能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の実行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dnn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の出力結果の解析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・結果の可視化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08738" y="1337310"/>
            <a:ext cx="9915472" cy="2480309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08738" y="3881616"/>
            <a:ext cx="9915472" cy="24803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5018275" y="5712424"/>
            <a:ext cx="3446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色や体裁は任意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1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基本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基本クラス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45838" y="1390916"/>
            <a:ext cx="82326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</a:rPr>
              <a:t>cv::Mat</a:t>
            </a:r>
            <a:r>
              <a:rPr lang="en-US" altLang="ja-JP" sz="3600" dirty="0">
                <a:solidFill>
                  <a:schemeClr val="accent1"/>
                </a:solidFill>
              </a:rPr>
              <a:t>			</a:t>
            </a:r>
            <a:r>
              <a:rPr lang="ja-JP" altLang="en-US" sz="3600" b="1" dirty="0">
                <a:solidFill>
                  <a:schemeClr val="accent1"/>
                </a:solidFill>
              </a:rPr>
              <a:t>行列クラス</a:t>
            </a:r>
            <a:r>
              <a:rPr lang="ja-JP" altLang="en-US" sz="3600" dirty="0"/>
              <a:t>、兼、</a:t>
            </a:r>
            <a:r>
              <a:rPr lang="ja-JP" altLang="en-US" sz="3600" b="1" dirty="0">
                <a:solidFill>
                  <a:schemeClr val="accent1"/>
                </a:solidFill>
              </a:rPr>
              <a:t>画像クラス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r>
              <a:rPr lang="en-US" altLang="ja-JP" sz="3600" dirty="0">
                <a:solidFill>
                  <a:schemeClr val="accent1"/>
                </a:solidFill>
              </a:rPr>
              <a:t>		</a:t>
            </a:r>
            <a:r>
              <a:rPr lang="en-US" altLang="ja-JP" dirty="0"/>
              <a:t>(</a:t>
            </a:r>
            <a:r>
              <a:rPr lang="ja-JP" altLang="en-US" dirty="0"/>
              <a:t>行列オブジェト</a:t>
            </a:r>
            <a:r>
              <a:rPr lang="en-US" altLang="ja-JP" dirty="0"/>
              <a:t>(</a:t>
            </a:r>
            <a:r>
              <a:rPr lang="ja-JP" altLang="en-US" dirty="0"/>
              <a:t>入力層、出力層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blobFromImage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forward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画像オブジェクトの生成は、すでに実装されています。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45838" y="2868244"/>
            <a:ext cx="97776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</a:rPr>
              <a:t>cv::Scalar	</a:t>
            </a:r>
            <a:r>
              <a:rPr lang="ja-JP" altLang="en-US" sz="3600" dirty="0"/>
              <a:t>画素の情報 </a:t>
            </a:r>
            <a:r>
              <a:rPr lang="en-US" altLang="ja-JP" sz="3600" dirty="0"/>
              <a:t>= </a:t>
            </a:r>
            <a:r>
              <a:rPr lang="ja-JP" altLang="en-US" sz="3600" b="1" dirty="0">
                <a:solidFill>
                  <a:schemeClr val="accent1"/>
                </a:solidFill>
              </a:rPr>
              <a:t>色クラス</a:t>
            </a:r>
            <a:endParaRPr lang="en-US" altLang="ja-JP" sz="3600" b="1" dirty="0">
              <a:solidFill>
                <a:schemeClr val="accent1"/>
              </a:solidFill>
            </a:endParaRPr>
          </a:p>
          <a:p>
            <a:r>
              <a:rPr lang="en-US" altLang="ja-JP" dirty="0"/>
              <a:t>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下記コンストラクタでオブジェクト生成できます。</a:t>
            </a:r>
            <a:endParaRPr lang="en-US" altLang="ja-JP" dirty="0"/>
          </a:p>
          <a:p>
            <a:r>
              <a:rPr lang="en-US" altLang="ja-JP" sz="2800" b="1" dirty="0">
                <a:solidFill>
                  <a:schemeClr val="accent1"/>
                </a:solidFill>
              </a:rPr>
              <a:t>		cv::Scalar(b, g, r)</a:t>
            </a:r>
          </a:p>
          <a:p>
            <a:r>
              <a:rPr lang="en-US" altLang="ja-JP" sz="2800" b="1" dirty="0">
                <a:solidFill>
                  <a:schemeClr val="accent1"/>
                </a:solidFill>
              </a:rPr>
              <a:t> 		</a:t>
            </a:r>
            <a:r>
              <a:rPr lang="ja-JP" altLang="en-US" dirty="0"/>
              <a:t>引数は、各色の輝度 </a:t>
            </a:r>
            <a:r>
              <a:rPr lang="en-US" altLang="ja-JP" dirty="0"/>
              <a:t>(0 ~ 255)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45838" y="4979205"/>
            <a:ext cx="97776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1"/>
                </a:solidFill>
              </a:rPr>
              <a:t>cv::Point	</a:t>
            </a:r>
            <a:r>
              <a:rPr lang="en-US" altLang="ja-JP" dirty="0"/>
              <a:t>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下記コンストラクタでオブジェクト生成できます。 </a:t>
            </a:r>
            <a:endParaRPr lang="en-US" altLang="ja-JP" dirty="0"/>
          </a:p>
          <a:p>
            <a:r>
              <a:rPr lang="en-US" altLang="ja-JP" sz="2800" b="1" dirty="0">
                <a:solidFill>
                  <a:schemeClr val="accent1"/>
                </a:solidFill>
              </a:rPr>
              <a:t>		cv::Point (x, y)</a:t>
            </a:r>
          </a:p>
          <a:p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en-US" altLang="ja-JP" sz="1600" b="1" dirty="0">
                <a:solidFill>
                  <a:schemeClr val="accent1"/>
                </a:solidFill>
              </a:rPr>
              <a:t>	</a:t>
            </a:r>
            <a:r>
              <a:rPr lang="ja-JP" altLang="en-US" sz="1600" dirty="0"/>
              <a:t>引数は、</a:t>
            </a:r>
            <a:r>
              <a:rPr lang="en-US" altLang="ja-JP" sz="1600" dirty="0"/>
              <a:t>px</a:t>
            </a:r>
            <a:r>
              <a:rPr lang="ja-JP" altLang="en-US" sz="1600" dirty="0"/>
              <a:t>単位の座標</a:t>
            </a:r>
            <a:endParaRPr lang="en-US" altLang="ja-JP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行列処理の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行列要素にアクセスする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84066" y="1458122"/>
            <a:ext cx="932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template&lt;typename _Tp &gt;</a:t>
            </a:r>
          </a:p>
          <a:p>
            <a:r>
              <a:rPr lang="ja-JP" altLang="en-US" sz="2400" dirty="0"/>
              <a:t>_Tp&amp; cv::Mat::at	(</a:t>
            </a:r>
            <a:r>
              <a:rPr lang="en-US" altLang="ja-JP" sz="2400" dirty="0"/>
              <a:t>	</a:t>
            </a:r>
            <a:r>
              <a:rPr lang="ja-JP" altLang="en-US" sz="2400" dirty="0"/>
              <a:t>int</a:t>
            </a:r>
            <a:r>
              <a:rPr lang="en-US" altLang="ja-JP" sz="2400" dirty="0"/>
              <a:t> </a:t>
            </a:r>
            <a:r>
              <a:rPr lang="ja-JP" altLang="en-US" sz="2400" dirty="0"/>
              <a:t>row,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						</a:t>
            </a:r>
            <a:r>
              <a:rPr lang="ja-JP" altLang="en-US" sz="2400" dirty="0"/>
              <a:t>int col 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 </a:t>
            </a:r>
            <a:r>
              <a:rPr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列番号 </a:t>
            </a:r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 </a:t>
            </a:r>
            <a:r>
              <a:rPr lang="ja-JP" altLang="en-US" sz="2400" dirty="0"/>
              <a:t>)	</a:t>
            </a:r>
            <a:endParaRPr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EDE55CF-BC0E-454D-8DC9-D161DA61BF80}"/>
              </a:ext>
            </a:extLst>
          </p:cNvPr>
          <p:cNvSpPr/>
          <p:nvPr/>
        </p:nvSpPr>
        <p:spPr>
          <a:xfrm>
            <a:off x="3223236" y="2673408"/>
            <a:ext cx="3857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戻り値 行列要素の値</a:t>
            </a:r>
            <a:endParaRPr lang="en-US" altLang="ja-JP" sz="2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15167"/>
              </p:ext>
            </p:extLst>
          </p:nvPr>
        </p:nvGraphicFramePr>
        <p:xfrm>
          <a:off x="1864130" y="4090562"/>
          <a:ext cx="7300458" cy="155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95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kumimoji="1" lang="ja-JP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407630" y="3306029"/>
            <a:ext cx="8089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 出力層の</a:t>
            </a:r>
            <a:r>
              <a:rPr lang="en-US" altLang="ja-JP" dirty="0"/>
              <a:t>0</a:t>
            </a:r>
            <a:r>
              <a:rPr lang="ja-JP" altLang="en-US" dirty="0"/>
              <a:t>行目、</a:t>
            </a:r>
            <a:r>
              <a:rPr lang="en-US" altLang="ja-JP" dirty="0"/>
              <a:t>1</a:t>
            </a:r>
            <a:r>
              <a:rPr lang="ja-JP" altLang="en-US" dirty="0"/>
              <a:t>列にアクセスする場合 </a:t>
            </a:r>
            <a:r>
              <a:rPr lang="en-US" altLang="ja-JP" dirty="0"/>
              <a:t>(mat</a:t>
            </a:r>
            <a:r>
              <a:rPr lang="ja-JP" altLang="en-US" dirty="0"/>
              <a:t>は出力層のオブジェクトとする。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b="1" dirty="0">
                <a:solidFill>
                  <a:schemeClr val="accent1"/>
                </a:solidFill>
              </a:rPr>
              <a:t>y =  mat.at&lt;float&gt;( 0, 1 );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5839" y="5519440"/>
            <a:ext cx="5560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また、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mat.rows </a:t>
            </a:r>
            <a:r>
              <a:rPr lang="ja-JP" altLang="en-US" b="1" dirty="0">
                <a:solidFill>
                  <a:schemeClr val="accent1"/>
                </a:solidFill>
              </a:rPr>
              <a:t>で、行数　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画像であれば高さ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		</a:t>
            </a:r>
            <a:r>
              <a:rPr lang="en-US" altLang="ja-JP" b="1" dirty="0">
                <a:solidFill>
                  <a:schemeClr val="accent1"/>
                </a:solidFill>
              </a:rPr>
              <a:t>mat.cols </a:t>
            </a:r>
            <a:r>
              <a:rPr lang="ja-JP" altLang="en-US" b="1" dirty="0">
                <a:solidFill>
                  <a:schemeClr val="accent1"/>
                </a:solidFill>
              </a:rPr>
              <a:t>で、列数 </a:t>
            </a: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 画像であれば幅 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ja-JP" dirty="0"/>
              <a:t>						</a:t>
            </a:r>
            <a:r>
              <a:rPr lang="ja-JP" altLang="en-US" dirty="0"/>
              <a:t>が取得できます。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13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画処理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の説明</a:t>
            </a:r>
          </a:p>
        </p:txBody>
      </p:sp>
    </p:spTree>
    <p:extLst>
      <p:ext uri="{BB962C8B-B14F-4D97-AF65-F5344CB8AC3E}">
        <p14:creationId xmlns:p14="http://schemas.microsoft.com/office/powerpoint/2010/main" val="1669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矩形を描画する処理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82367" y="5659954"/>
            <a:ext cx="11929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http://opencv.jp/cookbook/opencv_drawing.html#draw-rectangle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1EB341-35AC-469F-9918-6A797CBF3C7C}"/>
              </a:ext>
            </a:extLst>
          </p:cNvPr>
          <p:cNvSpPr/>
          <p:nvPr/>
        </p:nvSpPr>
        <p:spPr>
          <a:xfrm>
            <a:off x="450988" y="1510437"/>
            <a:ext cx="7765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void rectangle(Mat&amp; img, 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描画する画像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Point pt1, </a:t>
            </a:r>
            <a:r>
              <a:rPr lang="en-US" altLang="ja-JP" sz="2400" dirty="0"/>
              <a:t>	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矩形の左上の座標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	Point pt2, </a:t>
            </a:r>
            <a:r>
              <a:rPr lang="en-US" altLang="ja-JP" sz="2400" dirty="0"/>
              <a:t>	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矩形の右下の座標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	const Scalar&amp; color,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矩形の色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	int thickness=1,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矩形の太さ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	int lineType=8</a:t>
            </a:r>
            <a:r>
              <a:rPr lang="en-US" altLang="ja-JP" sz="2400" dirty="0"/>
              <a:t>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線分のタイプ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F9BECE-A612-4FA3-BC44-842268ABEAB3}"/>
              </a:ext>
            </a:extLst>
          </p:cNvPr>
          <p:cNvSpPr/>
          <p:nvPr/>
        </p:nvSpPr>
        <p:spPr>
          <a:xfrm>
            <a:off x="939800" y="37724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ja-JP" dirty="0" err="1">
                <a:solidFill>
                  <a:srgbClr val="000000"/>
                </a:solidFill>
                <a:latin typeface="Arial" panose="020B0604020202020204" pitchFamily="34" charset="0"/>
              </a:rPr>
              <a:t>lineType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について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連結．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連結．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000000"/>
                </a:solidFill>
                <a:latin typeface="Arial" panose="020B0604020202020204" pitchFamily="34" charset="0"/>
              </a:rPr>
              <a:t>CV_AA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アンチエイリアス．</a:t>
            </a:r>
            <a:endParaRPr lang="ja-JP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F2A61E-6C5F-4B82-8BA8-F8CBD82A5807}"/>
              </a:ext>
            </a:extLst>
          </p:cNvPr>
          <p:cNvSpPr/>
          <p:nvPr/>
        </p:nvSpPr>
        <p:spPr>
          <a:xfrm>
            <a:off x="582367" y="5302104"/>
            <a:ext cx="47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サンプルコードは下記 </a:t>
            </a:r>
            <a:r>
              <a:rPr lang="en-US" altLang="ja-JP" dirty="0"/>
              <a:t>( API</a:t>
            </a:r>
            <a:r>
              <a:rPr lang="ja-JP" altLang="en-US" dirty="0"/>
              <a:t>よりわかりやすいです。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8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文字を描画する処理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67012" y="5599530"/>
            <a:ext cx="871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http://opencv.jp/cookbook/opencv_drawing.html#id8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C6C4AA-62E7-4876-A72E-02ACB7441212}"/>
              </a:ext>
            </a:extLst>
          </p:cNvPr>
          <p:cNvSpPr/>
          <p:nvPr/>
        </p:nvSpPr>
        <p:spPr>
          <a:xfrm>
            <a:off x="667012" y="5230198"/>
            <a:ext cx="479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サンプルコードは下記 </a:t>
            </a:r>
            <a:r>
              <a:rPr lang="en-US" altLang="ja-JP" dirty="0"/>
              <a:t>( API</a:t>
            </a:r>
            <a:r>
              <a:rPr lang="ja-JP" altLang="en-US" dirty="0"/>
              <a:t>よりわかりやすいです。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7BCF7D-6308-405F-97CB-D1D96FFE83A3}"/>
              </a:ext>
            </a:extLst>
          </p:cNvPr>
          <p:cNvSpPr/>
          <p:nvPr/>
        </p:nvSpPr>
        <p:spPr>
          <a:xfrm>
            <a:off x="0" y="1267959"/>
            <a:ext cx="1038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void putText(Mat&amp; img,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描画する画像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const string&amp; text,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描画する文字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Point org, </a:t>
            </a:r>
            <a:r>
              <a:rPr lang="en-US" altLang="ja-JP" sz="2400" dirty="0"/>
              <a:t>	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描画する位置 </a:t>
            </a:r>
            <a:r>
              <a:rPr lang="en-US" altLang="ja-JP" sz="2400" dirty="0">
                <a:solidFill>
                  <a:schemeClr val="accent1"/>
                </a:solidFill>
              </a:rPr>
              <a:t>(</a:t>
            </a:r>
            <a:r>
              <a:rPr lang="ja-JP" altLang="en-US" sz="2400" dirty="0">
                <a:solidFill>
                  <a:schemeClr val="accent1"/>
                </a:solidFill>
              </a:rPr>
              <a:t>文字の左下</a:t>
            </a:r>
            <a:r>
              <a:rPr lang="en-US" altLang="ja-JP" sz="2400" dirty="0">
                <a:solidFill>
                  <a:schemeClr val="accent1"/>
                </a:solidFill>
              </a:rPr>
              <a:t>)</a:t>
            </a:r>
            <a:r>
              <a:rPr lang="ja-JP" altLang="en-US" sz="2400" dirty="0">
                <a:solidFill>
                  <a:schemeClr val="accent1"/>
                </a:solidFill>
              </a:rPr>
              <a:t>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int fontFace,</a:t>
            </a:r>
            <a:r>
              <a:rPr lang="en-US" altLang="ja-JP" sz="2400" dirty="0"/>
              <a:t>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フォントの種類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 double fontScale, </a:t>
            </a: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フォントのサイズ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Scalar color, </a:t>
            </a:r>
            <a:r>
              <a:rPr lang="en-US" altLang="ja-JP" sz="2400" dirty="0"/>
              <a:t>	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文字の色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int thickness=1,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文字の太さ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endParaRPr lang="ja-JP" altLang="en-US" sz="2400" dirty="0"/>
          </a:p>
          <a:p>
            <a:r>
              <a:rPr lang="ja-JP" altLang="en-US" sz="2400" dirty="0"/>
              <a:t>	 int lineType=8 </a:t>
            </a:r>
            <a:r>
              <a:rPr lang="en-US" altLang="ja-JP" sz="2400" dirty="0"/>
              <a:t>		</a:t>
            </a:r>
            <a:r>
              <a:rPr lang="en-US" altLang="ja-JP" sz="2400" dirty="0">
                <a:solidFill>
                  <a:schemeClr val="accent1"/>
                </a:solidFill>
              </a:rPr>
              <a:t>/** &lt; </a:t>
            </a:r>
            <a:r>
              <a:rPr lang="ja-JP" altLang="en-US" sz="2400" dirty="0">
                <a:solidFill>
                  <a:schemeClr val="accent1"/>
                </a:solidFill>
              </a:rPr>
              <a:t>線分のタイプ </a:t>
            </a:r>
            <a:r>
              <a:rPr lang="en-US" altLang="ja-JP" sz="2400" dirty="0">
                <a:solidFill>
                  <a:schemeClr val="accent1"/>
                </a:solidFill>
              </a:rPr>
              <a:t>*/</a:t>
            </a:r>
            <a:r>
              <a:rPr lang="ja-JP" altLang="en-US" sz="2400" dirty="0"/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EC800E-ABC6-433D-8D7A-551B4752EE54}"/>
              </a:ext>
            </a:extLst>
          </p:cNvPr>
          <p:cNvSpPr/>
          <p:nvPr/>
        </p:nvSpPr>
        <p:spPr>
          <a:xfrm>
            <a:off x="7651204" y="2791453"/>
            <a:ext cx="436299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フォントの種類は以下のうちの1つ． FONT_HERSHEY_SIMPLEX , FONT_HERSHEY_PLAIN , </a:t>
            </a:r>
            <a:endParaRPr lang="en-US" altLang="ja-JP" dirty="0"/>
          </a:p>
          <a:p>
            <a:r>
              <a:rPr lang="ja-JP" altLang="en-US" dirty="0"/>
              <a:t>FONT_HERSHEY_DUPLEX , FONT_HERSHEY_COMPLEX , FONT_HERSHEY_TRIPLEX , FONT_HERSHEY_COMPLEX_SMALL ,</a:t>
            </a:r>
            <a:endParaRPr lang="en-US" altLang="ja-JP" dirty="0"/>
          </a:p>
          <a:p>
            <a:r>
              <a:rPr lang="ja-JP" altLang="en-US" dirty="0"/>
              <a:t>FONT_HERSHEY_SCRIPT_SIMPLEX ,</a:t>
            </a:r>
            <a:endParaRPr lang="en-US" altLang="ja-JP" dirty="0"/>
          </a:p>
          <a:p>
            <a:r>
              <a:rPr lang="ja-JP" altLang="en-US" dirty="0"/>
              <a:t>FONT_HERSHEY_SCRIPT_COMPLEX </a:t>
            </a:r>
            <a:endParaRPr lang="en-US" altLang="ja-JP" dirty="0"/>
          </a:p>
          <a:p>
            <a:r>
              <a:rPr lang="ja-JP" altLang="en-US" dirty="0"/>
              <a:t>また，FONT_HERSHEY_ITALIC</a:t>
            </a:r>
            <a:endParaRPr lang="en-US" altLang="ja-JP" dirty="0"/>
          </a:p>
          <a:p>
            <a:r>
              <a:rPr lang="ja-JP" altLang="en-US" dirty="0"/>
              <a:t>と組み合わせて，斜体文字にすることもできます．</a:t>
            </a:r>
          </a:p>
        </p:txBody>
      </p:sp>
    </p:spTree>
    <p:extLst>
      <p:ext uri="{BB962C8B-B14F-4D97-AF65-F5344CB8AC3E}">
        <p14:creationId xmlns:p14="http://schemas.microsoft.com/office/powerpoint/2010/main" val="33437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ハンズオン実施</a:t>
            </a:r>
          </a:p>
        </p:txBody>
      </p:sp>
    </p:spTree>
    <p:extLst>
      <p:ext uri="{BB962C8B-B14F-4D97-AF65-F5344CB8AC3E}">
        <p14:creationId xmlns:p14="http://schemas.microsoft.com/office/powerpoint/2010/main" val="3282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今回使うモデル</a:t>
            </a:r>
          </a:p>
        </p:txBody>
      </p:sp>
    </p:spTree>
    <p:extLst>
      <p:ext uri="{BB962C8B-B14F-4D97-AF65-F5344CB8AC3E}">
        <p14:creationId xmlns:p14="http://schemas.microsoft.com/office/powerpoint/2010/main" val="26902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実装箇所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50987" y="1528615"/>
            <a:ext cx="8268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実装が必要な箇所には、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</a:rPr>
              <a:t>	/* IMPLEMENT ME */</a:t>
            </a:r>
          </a:p>
          <a:p>
            <a:r>
              <a:rPr lang="ja-JP" altLang="en-US" sz="3200" dirty="0"/>
              <a:t>と記載されています。</a:t>
            </a:r>
            <a:r>
              <a:rPr lang="en-US" altLang="ja-JP" sz="3200" dirty="0"/>
              <a:t>(2</a:t>
            </a:r>
            <a:r>
              <a:rPr lang="ja-JP" altLang="en-US" sz="3200" dirty="0"/>
              <a:t>か所</a:t>
            </a:r>
            <a:r>
              <a:rPr lang="en-US" altLang="ja-JP" sz="3200" dirty="0"/>
              <a:t>)</a:t>
            </a:r>
            <a:endParaRPr lang="en-US" altLang="ja-JP" sz="3200" b="1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0987" y="4071680"/>
            <a:ext cx="7949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Sample.sln</a:t>
            </a:r>
            <a:r>
              <a:rPr lang="ja-JP" altLang="en-US" sz="3600" dirty="0"/>
              <a:t>　を参考にしても良いですが、</a:t>
            </a:r>
            <a:endParaRPr lang="en-US" altLang="ja-JP" sz="3600" dirty="0"/>
          </a:p>
          <a:p>
            <a:r>
              <a:rPr lang="ja-JP" altLang="en-US" sz="3600" b="1" dirty="0">
                <a:solidFill>
                  <a:schemeClr val="accent1"/>
                </a:solidFill>
              </a:rPr>
              <a:t>複数行丸ごとコピペはお控えください</a:t>
            </a:r>
            <a:endParaRPr lang="en-US" altLang="ja-JP" sz="36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「二度付け禁止 イラストや」の画像検索結果">
            <a:extLst>
              <a:ext uri="{FF2B5EF4-FFF2-40B4-BE49-F238E27FC236}">
                <a16:creationId xmlns:a16="http://schemas.microsoft.com/office/drawing/2014/main" id="{63EC55C1-C559-47D7-A790-C2CB6B1A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27" y="3517438"/>
            <a:ext cx="2646878" cy="264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実装のポイント</a:t>
            </a:r>
          </a:p>
        </p:txBody>
      </p:sp>
      <p:pic>
        <p:nvPicPr>
          <p:cNvPr id="4" name="Picture 6" descr="https://github.com/leetenki/YOLOv2/raw/master/data/conditional_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31" y="1533071"/>
            <a:ext cx="3642140" cy="3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5301" y="1533071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Bounding Box</a:t>
            </a:r>
            <a:r>
              <a:rPr lang="ja-JP" altLang="en-US" sz="2400" dirty="0"/>
              <a:t>全て出力しようとすると、右のように。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en-US" altLang="ja-JP" sz="2400" b="1" dirty="0">
                <a:solidFill>
                  <a:schemeClr val="accent1"/>
                </a:solidFill>
              </a:rPr>
              <a:t>Box</a:t>
            </a:r>
            <a:r>
              <a:rPr lang="ja-JP" altLang="en-US" sz="2400" b="1" dirty="0">
                <a:solidFill>
                  <a:schemeClr val="accent1"/>
                </a:solidFill>
              </a:rPr>
              <a:t>に存在する確率や、クラス確率</a:t>
            </a:r>
            <a:r>
              <a:rPr lang="ja-JP" altLang="en-US" sz="2400" dirty="0"/>
              <a:t>で出力する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矩形を選んでみてください。 </a:t>
            </a:r>
            <a:endParaRPr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0D34F1-5026-4A68-8181-A34C500D1A8E}"/>
              </a:ext>
            </a:extLst>
          </p:cNvPr>
          <p:cNvSpPr/>
          <p:nvPr/>
        </p:nvSpPr>
        <p:spPr>
          <a:xfrm>
            <a:off x="395301" y="3294971"/>
            <a:ext cx="7069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検出後の動画再生を、</a:t>
            </a:r>
            <a:r>
              <a:rPr lang="en-US" altLang="ja-JP" sz="2400" dirty="0"/>
              <a:t>Debug</a:t>
            </a:r>
            <a:r>
              <a:rPr lang="ja-JP" altLang="en-US" sz="2400" dirty="0"/>
              <a:t>ビルドで行うと、</a:t>
            </a:r>
            <a:endParaRPr lang="en-US" altLang="ja-JP" sz="2400" dirty="0"/>
          </a:p>
          <a:p>
            <a:r>
              <a:rPr lang="en-US" altLang="ja-JP" sz="2400" dirty="0"/>
              <a:t>  </a:t>
            </a:r>
            <a:r>
              <a:rPr lang="ja-JP" altLang="en-US" sz="2400" dirty="0"/>
              <a:t>フレームレートの遅さが気になると思います。</a:t>
            </a:r>
            <a:endParaRPr lang="en-US" altLang="ja-JP" sz="2400" dirty="0"/>
          </a:p>
          <a:p>
            <a:r>
              <a:rPr lang="en-US" altLang="ja-JP" sz="2400" dirty="0"/>
              <a:t> </a:t>
            </a:r>
            <a:r>
              <a:rPr lang="ja-JP" altLang="en-US" sz="2400" b="1" dirty="0">
                <a:solidFill>
                  <a:schemeClr val="accent1"/>
                </a:solidFill>
              </a:rPr>
              <a:t>動画の確認は</a:t>
            </a:r>
            <a:r>
              <a:rPr lang="en-US" altLang="ja-JP" sz="2400" b="1" dirty="0">
                <a:solidFill>
                  <a:schemeClr val="accent1"/>
                </a:solidFill>
              </a:rPr>
              <a:t>Release</a:t>
            </a:r>
            <a:r>
              <a:rPr lang="ja-JP" altLang="en-US" sz="2400" b="1" dirty="0">
                <a:solidFill>
                  <a:schemeClr val="accent1"/>
                </a:solidFill>
              </a:rPr>
              <a:t>ビルド</a:t>
            </a:r>
            <a:r>
              <a:rPr lang="ja-JP" altLang="en-US" sz="2400" dirty="0"/>
              <a:t>を推奨します。</a:t>
            </a:r>
            <a:endParaRPr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B682A0-7D43-4545-A03E-8EE61D80A33E}"/>
              </a:ext>
            </a:extLst>
          </p:cNvPr>
          <p:cNvSpPr/>
          <p:nvPr/>
        </p:nvSpPr>
        <p:spPr>
          <a:xfrm>
            <a:off x="395301" y="5056872"/>
            <a:ext cx="7069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 動画再生は、動画上でキーを打つと終了します。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75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Let’s Try 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実装が出来たら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2853" y="1427665"/>
            <a:ext cx="10569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・今回の評価動画は以下のサイトから引用 しています。</a:t>
            </a:r>
            <a:r>
              <a:rPr lang="en-US" altLang="ja-JP" sz="2400" dirty="0"/>
              <a:t>(</a:t>
            </a:r>
            <a:r>
              <a:rPr lang="ja-JP" altLang="en-US" sz="2400" dirty="0"/>
              <a:t>法人利用、商用利用可</a:t>
            </a:r>
            <a:r>
              <a:rPr lang="en-US" altLang="ja-JP" sz="2400" dirty="0"/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6D87FA-7D42-44F0-8F49-FC9E99B31AA3}"/>
              </a:ext>
            </a:extLst>
          </p:cNvPr>
          <p:cNvSpPr/>
          <p:nvPr/>
        </p:nvSpPr>
        <p:spPr>
          <a:xfrm>
            <a:off x="835433" y="2452667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https://videos.pexels.com</a:t>
            </a:r>
            <a:r>
              <a:rPr lang="ja-JP" altLang="en-US" dirty="0"/>
              <a:t>/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6C2A25-2602-4F5C-BD6A-C6797B9C7CE8}"/>
              </a:ext>
            </a:extLst>
          </p:cNvPr>
          <p:cNvSpPr/>
          <p:nvPr/>
        </p:nvSpPr>
        <p:spPr>
          <a:xfrm>
            <a:off x="352852" y="1963068"/>
            <a:ext cx="8931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en-US" altLang="ja-JP" sz="3200" b="1" dirty="0">
                <a:solidFill>
                  <a:schemeClr val="accent1"/>
                </a:solidFill>
              </a:rPr>
              <a:t>PexelsVIDEO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101E1C-C80B-4BE7-ADA2-28B5A008484F}"/>
              </a:ext>
            </a:extLst>
          </p:cNvPr>
          <p:cNvSpPr/>
          <p:nvPr/>
        </p:nvSpPr>
        <p:spPr>
          <a:xfrm>
            <a:off x="540770" y="3743134"/>
            <a:ext cx="10381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	</a:t>
            </a:r>
            <a:r>
              <a:rPr lang="ja-JP" altLang="en-US" sz="3200" dirty="0"/>
              <a:t>色々な動画で試してみましょう！</a:t>
            </a:r>
            <a:endParaRPr lang="en-US" altLang="ja-JP" sz="3200" dirty="0"/>
          </a:p>
          <a:p>
            <a:r>
              <a:rPr lang="ja-JP" altLang="en-US" sz="3200" dirty="0"/>
              <a:t> </a:t>
            </a:r>
            <a:r>
              <a:rPr lang="en-US" altLang="ja-JP" sz="3200" dirty="0">
                <a:solidFill>
                  <a:schemeClr val="accent1"/>
                </a:solidFill>
              </a:rPr>
              <a:t>(</a:t>
            </a:r>
            <a:r>
              <a:rPr lang="ja-JP" altLang="en-US" sz="3200" dirty="0">
                <a:solidFill>
                  <a:schemeClr val="accent1"/>
                </a:solidFill>
                <a:hlinkClick r:id="rId4"/>
              </a:rPr>
              <a:t>フリーの動画サイト</a:t>
            </a:r>
            <a:r>
              <a:rPr lang="ja-JP" altLang="en-US" sz="3200" dirty="0">
                <a:solidFill>
                  <a:schemeClr val="accent1"/>
                </a:solidFill>
              </a:rPr>
              <a:t>から探してきても〇</a:t>
            </a:r>
            <a:r>
              <a:rPr lang="en-US" altLang="ja-JP" sz="32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7" name="Picture 2" descr="「動画 イラスト」の画像検索結果">
            <a:extLst>
              <a:ext uri="{FF2B5EF4-FFF2-40B4-BE49-F238E27FC236}">
                <a16:creationId xmlns:a16="http://schemas.microsoft.com/office/drawing/2014/main" id="{B4ED02BE-042F-417C-9AE9-9EB14D93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2308487"/>
            <a:ext cx="3719195" cy="33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8FE13D-B4E7-4708-AF62-90B57E9FA8EC}"/>
              </a:ext>
            </a:extLst>
          </p:cNvPr>
          <p:cNvSpPr/>
          <p:nvPr/>
        </p:nvSpPr>
        <p:spPr>
          <a:xfrm>
            <a:off x="8458200" y="2547843"/>
            <a:ext cx="2171700" cy="244325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BBC459-1FC4-4F78-A1F6-72D5D601FFF3}"/>
              </a:ext>
            </a:extLst>
          </p:cNvPr>
          <p:cNvSpPr/>
          <p:nvPr/>
        </p:nvSpPr>
        <p:spPr>
          <a:xfrm>
            <a:off x="8361631" y="2051968"/>
            <a:ext cx="2137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chemeClr val="accent1"/>
                </a:solidFill>
              </a:rPr>
              <a:t>Irasutoya</a:t>
            </a:r>
            <a:r>
              <a:rPr lang="en-US" altLang="ja-JP" b="1" dirty="0">
                <a:solidFill>
                  <a:schemeClr val="accent1"/>
                </a:solidFill>
              </a:rPr>
              <a:t> 100</a:t>
            </a:r>
            <a:r>
              <a:rPr lang="ja-JP" altLang="en-US" b="1" dirty="0">
                <a:solidFill>
                  <a:schemeClr val="accent1"/>
                </a:solidFill>
              </a:rPr>
              <a:t>％</a:t>
            </a:r>
            <a:endParaRPr lang="en-US" altLang="ja-JP" b="1" dirty="0">
              <a:solidFill>
                <a:schemeClr val="accent1"/>
              </a:solidFill>
            </a:endParaRPr>
          </a:p>
          <a:p>
            <a:endParaRPr lang="ja-JP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のアルゴリズム補足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81D3C6-01DC-4917-8392-F8FEF4FA65DE}"/>
              </a:ext>
            </a:extLst>
          </p:cNvPr>
          <p:cNvSpPr/>
          <p:nvPr/>
        </p:nvSpPr>
        <p:spPr>
          <a:xfrm>
            <a:off x="653772" y="1786827"/>
            <a:ext cx="115382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ロバスト性向上のために、様々な画像サイズで学習されています。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よって、入力層のサイズは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416x416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以外に、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320 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 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608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の間の</a:t>
            </a:r>
            <a:r>
              <a:rPr lang="en-US" altLang="ja-JP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  <a:r>
              <a:rPr lang="ja-JP" altLang="en-US" sz="32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の倍数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2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出力層の行数も、入力層のサイズに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比例します。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Picture 2" descr="http://i.imgur.com/KfBZaYY.png">
            <a:extLst>
              <a:ext uri="{FF2B5EF4-FFF2-40B4-BE49-F238E27FC236}">
                <a16:creationId xmlns:a16="http://schemas.microsoft.com/office/drawing/2014/main" id="{C9415EEF-3AC1-4E8F-93BD-8C2248AB2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22" r="89332" b="23022"/>
          <a:stretch/>
        </p:blipFill>
        <p:spPr bwMode="auto">
          <a:xfrm>
            <a:off x="7614330" y="2817878"/>
            <a:ext cx="111875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79636E-4EF9-4A33-9ED3-140D28C96B2B}"/>
              </a:ext>
            </a:extLst>
          </p:cNvPr>
          <p:cNvSpPr/>
          <p:nvPr/>
        </p:nvSpPr>
        <p:spPr>
          <a:xfrm>
            <a:off x="10570685" y="3848930"/>
            <a:ext cx="626435" cy="20303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9B8FCC-E34C-4E55-AE6D-501AA3F3031E}"/>
              </a:ext>
            </a:extLst>
          </p:cNvPr>
          <p:cNvSpPr/>
          <p:nvPr/>
        </p:nvSpPr>
        <p:spPr>
          <a:xfrm>
            <a:off x="6915504" y="4052799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0F5877-2676-4580-817B-C42458559739}"/>
              </a:ext>
            </a:extLst>
          </p:cNvPr>
          <p:cNvSpPr/>
          <p:nvPr/>
        </p:nvSpPr>
        <p:spPr>
          <a:xfrm>
            <a:off x="7159340" y="565346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320~</a:t>
            </a:r>
          </a:p>
          <a:p>
            <a:r>
              <a:rPr lang="en-US" altLang="ja-JP" b="1" dirty="0"/>
              <a:t>608</a:t>
            </a:r>
            <a:r>
              <a:rPr lang="ja-JP" altLang="en-US" b="1" dirty="0"/>
              <a:t> 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06F670-8C8B-4D4F-8893-B3F913C908DA}"/>
              </a:ext>
            </a:extLst>
          </p:cNvPr>
          <p:cNvSpPr/>
          <p:nvPr/>
        </p:nvSpPr>
        <p:spPr>
          <a:xfrm>
            <a:off x="9579548" y="4699130"/>
            <a:ext cx="84350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500~</a:t>
            </a:r>
          </a:p>
          <a:p>
            <a:r>
              <a:rPr lang="en-US" altLang="ja-JP" b="1" dirty="0"/>
              <a:t>950</a:t>
            </a:r>
            <a:r>
              <a:rPr lang="ja-JP" altLang="en-US" b="1" dirty="0"/>
              <a:t> 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D6D687-BA8C-471B-A660-4077C3017FE6}"/>
              </a:ext>
            </a:extLst>
          </p:cNvPr>
          <p:cNvSpPr/>
          <p:nvPr/>
        </p:nvSpPr>
        <p:spPr>
          <a:xfrm>
            <a:off x="10701471" y="5976625"/>
            <a:ext cx="4956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b="1" dirty="0"/>
              <a:t>85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471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のアルゴリズム 解説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26982D-B8F2-4BCB-BFC9-9A5E8DDFFD87}"/>
              </a:ext>
            </a:extLst>
          </p:cNvPr>
          <p:cNvSpPr/>
          <p:nvPr/>
        </p:nvSpPr>
        <p:spPr>
          <a:xfrm>
            <a:off x="1600492" y="4094848"/>
            <a:ext cx="8190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https://www.slideshare.net/DeepLearningJP2016/dl-reading-paper20170804pdf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3E695-3C95-4198-9AB0-0E4A412D3A45}"/>
              </a:ext>
            </a:extLst>
          </p:cNvPr>
          <p:cNvSpPr/>
          <p:nvPr/>
        </p:nvSpPr>
        <p:spPr>
          <a:xfrm>
            <a:off x="745840" y="3316847"/>
            <a:ext cx="782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物体検出のアルゴリズム全般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 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含む 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2B4C75-A91D-49A1-A476-14A1B3730C0B}"/>
              </a:ext>
            </a:extLst>
          </p:cNvPr>
          <p:cNvSpPr/>
          <p:nvPr/>
        </p:nvSpPr>
        <p:spPr>
          <a:xfrm>
            <a:off x="1600492" y="5674808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https://qiita.com/miyamotok0105/items/1aa653512dd4657401db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0FBAB7-3EED-41B4-BB54-D2F52D6F8F1D}"/>
              </a:ext>
            </a:extLst>
          </p:cNvPr>
          <p:cNvSpPr/>
          <p:nvPr/>
        </p:nvSpPr>
        <p:spPr>
          <a:xfrm>
            <a:off x="745840" y="5071812"/>
            <a:ext cx="3559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論文和訳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FBAD6C-CD21-4B45-98B3-F425CE961497}"/>
              </a:ext>
            </a:extLst>
          </p:cNvPr>
          <p:cNvSpPr/>
          <p:nvPr/>
        </p:nvSpPr>
        <p:spPr>
          <a:xfrm>
            <a:off x="638336" y="1757657"/>
            <a:ext cx="4802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Yolo v2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アルゴリズムの解説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341EF4-4C6F-484B-B564-FC9AE9A00FE9}"/>
              </a:ext>
            </a:extLst>
          </p:cNvPr>
          <p:cNvSpPr/>
          <p:nvPr/>
        </p:nvSpPr>
        <p:spPr>
          <a:xfrm>
            <a:off x="1475560" y="2368608"/>
            <a:ext cx="9313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5"/>
              </a:rPr>
              <a:t>https://github.com/leetenki/YOLOv2/blob/master/YOLOv2.md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6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1370879"/>
            <a:ext cx="956543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YOLO 9000</a:t>
            </a: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という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9000</a:t>
            </a:r>
            <a:r>
              <a:rPr lang="ja-JP" altLang="en-US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種類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ja-JP" altLang="en-US" sz="3200" dirty="0">
                <a:latin typeface="Arial" panose="020B0604020202020204" pitchFamily="34" charset="0"/>
              </a:rPr>
              <a:t>のクラス を分類する学習済モデルがあります。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EBDB23-8734-420C-BE86-0A9CFDD9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24" y="3746206"/>
            <a:ext cx="5489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回で分類するのではなく</a:t>
            </a:r>
            <a:r>
              <a:rPr lang="ja-JP" altLang="en-US" sz="2800" dirty="0">
                <a:latin typeface="Arial" panose="020B0604020202020204" pitchFamily="34" charset="0"/>
              </a:rPr>
              <a:t>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階層ツリー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を用いて、段階を踏んで、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latin typeface="Arial" panose="020B0604020202020204" pitchFamily="34" charset="0"/>
              </a:rPr>
              <a:t>分類するのが特徴</a:t>
            </a:r>
            <a:br>
              <a:rPr lang="en-US" altLang="ja-JP" sz="2800" dirty="0">
                <a:latin typeface="Arial" panose="020B0604020202020204" pitchFamily="34" charset="0"/>
              </a:rPr>
            </a:br>
            <a:r>
              <a:rPr lang="en-US" altLang="ja-JP" sz="2800" dirty="0"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latin typeface="Arial" panose="020B0604020202020204" pitchFamily="34" charset="0"/>
              </a:rPr>
              <a:t>例</a:t>
            </a:r>
            <a:r>
              <a:rPr lang="en-US" altLang="ja-JP" sz="2800" dirty="0"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latin typeface="Arial" panose="020B0604020202020204" pitchFamily="34" charset="0"/>
              </a:rPr>
              <a:t>動物→猫→トラ猫 </a:t>
            </a:r>
            <a:r>
              <a:rPr lang="en-US" altLang="ja-JP" sz="2800" dirty="0">
                <a:latin typeface="Arial" panose="020B0604020202020204" pitchFamily="34" charset="0"/>
              </a:rPr>
              <a:t>)</a:t>
            </a:r>
            <a:endParaRPr kumimoji="0" lang="ja-JP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78AC3-3710-48BC-A714-BCEF1D6D0F88}"/>
              </a:ext>
            </a:extLst>
          </p:cNvPr>
          <p:cNvSpPr/>
          <p:nvPr/>
        </p:nvSpPr>
        <p:spPr>
          <a:xfrm>
            <a:off x="471824" y="2568109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モデルダウンロードの手順は下記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8EA75D-1B33-4629-9B7F-A90BDDC96824}"/>
              </a:ext>
            </a:extLst>
          </p:cNvPr>
          <p:cNvSpPr/>
          <p:nvPr/>
        </p:nvSpPr>
        <p:spPr>
          <a:xfrm>
            <a:off x="983510" y="2959453"/>
            <a:ext cx="5148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https://github.com/philipperemy/yolo-9000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A7E2398-5063-4450-A9F2-64CCB584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074" y="3284807"/>
            <a:ext cx="4327541" cy="25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791926"/>
            <a:ext cx="64924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画像を、画素単位で分類する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という技術</a:t>
            </a:r>
            <a:r>
              <a:rPr kumimoji="0" lang="ja-JP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もあります。</a:t>
            </a:r>
            <a:endParaRPr kumimoji="0" lang="ja-JP" altLang="ja-JP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「segmentation deep learning」の画像検索結果">
            <a:extLst>
              <a:ext uri="{FF2B5EF4-FFF2-40B4-BE49-F238E27FC236}">
                <a16:creationId xmlns:a16="http://schemas.microsoft.com/office/drawing/2014/main" id="{4B75CCBB-619A-4E6D-8D2E-A4880C03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52" y="1709480"/>
            <a:ext cx="51244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94BFC-A7E7-4D3F-8A9A-3E9FC27D2BE0}"/>
              </a:ext>
            </a:extLst>
          </p:cNvPr>
          <p:cNvSpPr/>
          <p:nvPr/>
        </p:nvSpPr>
        <p:spPr>
          <a:xfrm>
            <a:off x="272084" y="3165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4"/>
              </a:rPr>
              <a:t>http://postd.cc/semantic-segmentation-deep-learning-review/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78AC3-3710-48BC-A714-BCEF1D6D0F88}"/>
              </a:ext>
            </a:extLst>
          </p:cNvPr>
          <p:cNvSpPr/>
          <p:nvPr/>
        </p:nvSpPr>
        <p:spPr>
          <a:xfrm>
            <a:off x="272084" y="4308789"/>
            <a:ext cx="71160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Arial" panose="020B0604020202020204" pitchFamily="34" charset="0"/>
              </a:rPr>
              <a:t>出力層は、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en-US" altLang="ja-JP" sz="2400" dirty="0">
                <a:latin typeface="Arial" panose="020B0604020202020204" pitchFamily="34" charset="0"/>
              </a:rPr>
              <a:t>	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クラス数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画像高さ </a:t>
            </a:r>
            <a:r>
              <a:rPr lang="en-US" altLang="ja-JP" sz="2400" dirty="0">
                <a:latin typeface="Arial" panose="020B0604020202020204" pitchFamily="34" charset="0"/>
              </a:rPr>
              <a:t>× </a:t>
            </a:r>
            <a:r>
              <a:rPr lang="ja-JP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画像幅</a:t>
            </a:r>
            <a:r>
              <a:rPr lang="ja-JP" altLang="en-US" sz="2400" dirty="0">
                <a:latin typeface="Arial" panose="020B0604020202020204" pitchFamily="34" charset="0"/>
              </a:rPr>
              <a:t>の</a:t>
            </a:r>
            <a:r>
              <a:rPr lang="en-US" altLang="ja-JP" sz="2400" dirty="0">
                <a:latin typeface="Arial" panose="020B0604020202020204" pitchFamily="34" charset="0"/>
              </a:rPr>
              <a:t>3</a:t>
            </a:r>
            <a:r>
              <a:rPr lang="ja-JP" altLang="en-US" sz="2400" dirty="0">
                <a:latin typeface="Arial" panose="020B0604020202020204" pitchFamily="34" charset="0"/>
              </a:rPr>
              <a:t>次元行列で、</a:t>
            </a:r>
            <a:endParaRPr lang="en-US" altLang="ja-JP" sz="2400" dirty="0">
              <a:latin typeface="Arial" panose="020B0604020202020204" pitchFamily="34" charset="0"/>
            </a:endParaRPr>
          </a:p>
          <a:p>
            <a:endParaRPr lang="en-US" altLang="ja-JP" sz="2400" dirty="0">
              <a:latin typeface="Arial" panose="020B0604020202020204" pitchFamily="34" charset="0"/>
            </a:endParaRPr>
          </a:p>
          <a:p>
            <a:r>
              <a:rPr lang="ja-JP" altLang="en-US" sz="2400" dirty="0">
                <a:latin typeface="Arial" panose="020B0604020202020204" pitchFamily="34" charset="0"/>
              </a:rPr>
              <a:t>学習済モデルを用いることで、</a:t>
            </a:r>
            <a:r>
              <a:rPr lang="en-US" altLang="ja-JP" sz="2400" dirty="0">
                <a:latin typeface="Arial" panose="020B0604020202020204" pitchFamily="34" charset="0"/>
              </a:rPr>
              <a:t>OpenCV</a:t>
            </a:r>
            <a:r>
              <a:rPr lang="ja-JP" altLang="en-US" sz="2400" dirty="0">
                <a:latin typeface="Arial" panose="020B0604020202020204" pitchFamily="34" charset="0"/>
              </a:rPr>
              <a:t>で実装可能です。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02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さらに学習したい人へ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3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84" y="1383760"/>
            <a:ext cx="92680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実際にモデルを学習させたい！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場合、色々なフレームワークがありますが、</a:t>
            </a: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個人的</a:t>
            </a:r>
            <a:r>
              <a:rPr lang="ja-JP" altLang="en-US" sz="3200" dirty="0">
                <a:latin typeface="Arial" panose="020B0604020202020204" pitchFamily="34" charset="0"/>
              </a:rPr>
              <a:t>に進めるのが、</a:t>
            </a:r>
            <a:r>
              <a:rPr lang="en-US" altLang="ja-JP" sz="32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Tensorflow</a:t>
            </a:r>
            <a:r>
              <a:rPr lang="en-US" altLang="ja-JP" sz="3200" b="1" dirty="0">
                <a:solidFill>
                  <a:schemeClr val="accent1"/>
                </a:solidFill>
                <a:latin typeface="Arial" panose="020B0604020202020204" pitchFamily="34" charset="0"/>
              </a:rPr>
              <a:t> x Anaconda</a:t>
            </a:r>
            <a:r>
              <a:rPr lang="ja-JP" altLang="en-US" sz="3200" dirty="0">
                <a:latin typeface="Arial" panose="020B0604020202020204" pitchFamily="34" charset="0"/>
              </a:rPr>
              <a:t>です。</a:t>
            </a:r>
            <a:endParaRPr lang="en-US" altLang="ja-JP" sz="32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ja-JP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BDAFB3-9568-4B1F-916B-629C7037CF53}"/>
              </a:ext>
            </a:extLst>
          </p:cNvPr>
          <p:cNvSpPr/>
          <p:nvPr/>
        </p:nvSpPr>
        <p:spPr>
          <a:xfrm>
            <a:off x="4876800" y="14480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318A89-34D8-4339-B213-94537E5FCE5B}"/>
              </a:ext>
            </a:extLst>
          </p:cNvPr>
          <p:cNvSpPr/>
          <p:nvPr/>
        </p:nvSpPr>
        <p:spPr>
          <a:xfrm>
            <a:off x="457200" y="310583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https://qiita.com/isaac-otao/items/cecfb3efb7d9ccddf922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0EB523D-BE99-40A8-9220-C938074C17CF}"/>
              </a:ext>
            </a:extLst>
          </p:cNvPr>
          <p:cNvSpPr/>
          <p:nvPr/>
        </p:nvSpPr>
        <p:spPr>
          <a:xfrm>
            <a:off x="457200" y="3858414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理由は、</a:t>
            </a:r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・環境構築が楽！ 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lvl="1"/>
            <a:r>
              <a:rPr lang="en-US" altLang="ja-JP" sz="2400" dirty="0"/>
              <a:t>	Anaconda </a:t>
            </a:r>
            <a:r>
              <a:rPr lang="ja-JP" altLang="en-US" sz="2400" dirty="0"/>
              <a:t>という</a:t>
            </a:r>
            <a:r>
              <a:rPr lang="en-US" altLang="ja-JP" sz="2400" dirty="0"/>
              <a:t>python</a:t>
            </a:r>
            <a:r>
              <a:rPr lang="ja-JP" altLang="en-US" sz="2400" dirty="0"/>
              <a:t>向けパッケージをインストールし、いくつかコマンド打つだけ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 b="1" dirty="0">
                <a:solidFill>
                  <a:schemeClr val="accent1"/>
                </a:solidFill>
              </a:rPr>
              <a:t>・チュートリアル</a:t>
            </a:r>
            <a:r>
              <a:rPr lang="ja-JP" altLang="en-US" sz="2400" dirty="0"/>
              <a:t>や、解説サイトが豊富！</a:t>
            </a:r>
            <a:endParaRPr lang="en-US" altLang="ja-JP" sz="2400" dirty="0"/>
          </a:p>
          <a:p>
            <a:pPr lvl="1"/>
            <a:r>
              <a:rPr lang="en-US" altLang="ja-JP" sz="2400" dirty="0"/>
              <a:t>	</a:t>
            </a:r>
            <a:r>
              <a:rPr lang="ja-JP" altLang="en-US" sz="2400" dirty="0"/>
              <a:t>手書き数字文字の学習</a:t>
            </a:r>
            <a:r>
              <a:rPr lang="en-US" altLang="ja-JP" sz="2400" dirty="0"/>
              <a:t>(MINIST)</a:t>
            </a:r>
            <a:r>
              <a:rPr lang="ja-JP" altLang="en-US" sz="2400" dirty="0"/>
              <a:t>が、チュートリアルを元に</a:t>
            </a:r>
            <a:r>
              <a:rPr lang="en-US" altLang="ja-JP" sz="2400" dirty="0"/>
              <a:t>1</a:t>
            </a:r>
            <a:r>
              <a:rPr lang="ja-JP" altLang="en-US" sz="2400" dirty="0"/>
              <a:t>時間で実装可能</a:t>
            </a:r>
            <a:r>
              <a:rPr lang="en-US" altLang="ja-JP" sz="2400" dirty="0"/>
              <a:t>	</a:t>
            </a:r>
            <a:r>
              <a:rPr lang="en-US" altLang="ja-JP" dirty="0">
                <a:hlinkClick r:id="rId4"/>
              </a:rPr>
              <a:t>https://qiita.com/uramonk/items/c207c948ccb6cd0a1346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87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1790700"/>
            <a:ext cx="11287125" cy="2489199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Thank you for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joining this study!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TensorFlow Object detection API">
            <a:extLst>
              <a:ext uri="{FF2B5EF4-FFF2-40B4-BE49-F238E27FC236}">
                <a16:creationId xmlns:a16="http://schemas.microsoft.com/office/drawing/2014/main" id="{5685E0E9-00E4-4BAC-BDB0-A11A761C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80" y="2407929"/>
            <a:ext cx="5388378" cy="38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今回使うモデル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A7059-C8FC-461B-81F4-06EE1B3FBBE4}"/>
              </a:ext>
            </a:extLst>
          </p:cNvPr>
          <p:cNvSpPr/>
          <p:nvPr/>
        </p:nvSpPr>
        <p:spPr>
          <a:xfrm>
            <a:off x="316982" y="1497555"/>
            <a:ext cx="8118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YOLO(You Only Look Once) v2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というモデルを用います。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153DFF-03C2-4653-8C06-C8072DE7D091}"/>
              </a:ext>
            </a:extLst>
          </p:cNvPr>
          <p:cNvSpPr/>
          <p:nvPr/>
        </p:nvSpPr>
        <p:spPr>
          <a:xfrm>
            <a:off x="128650" y="3129276"/>
            <a:ext cx="102207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枚の画像から、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物体のクラス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犬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車 </a:t>
            </a:r>
            <a:r>
              <a:rPr lang="en-US" altLang="ja-JP" sz="3600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lang="en-US" altLang="ja-JP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検出された位置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,size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を出力します。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今回のモデルは</a:t>
            </a:r>
            <a:r>
              <a:rPr lang="en-US" altLang="ja-JP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種類のクラス</a:t>
            </a:r>
            <a:endParaRPr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に対応しています。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サンプルコードの説明</a:t>
            </a:r>
          </a:p>
        </p:txBody>
      </p:sp>
    </p:spTree>
    <p:extLst>
      <p:ext uri="{BB962C8B-B14F-4D97-AF65-F5344CB8AC3E}">
        <p14:creationId xmlns:p14="http://schemas.microsoft.com/office/powerpoint/2010/main" val="28740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ビルドしよう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4C25E0-1435-495C-9094-0D4AE2DDE3C0}"/>
              </a:ext>
            </a:extLst>
          </p:cNvPr>
          <p:cNvSpPr/>
          <p:nvPr/>
        </p:nvSpPr>
        <p:spPr>
          <a:xfrm>
            <a:off x="745837" y="1473869"/>
            <a:ext cx="1077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Object-Detector-Hands-On\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Sample.sln</a:t>
            </a: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を起動します。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31C47D-D0A2-4A35-893E-87E8BD8C26CA}"/>
              </a:ext>
            </a:extLst>
          </p:cNvPr>
          <p:cNvSpPr/>
          <p:nvPr/>
        </p:nvSpPr>
        <p:spPr>
          <a:xfrm>
            <a:off x="745838" y="4088114"/>
            <a:ext cx="991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エラーになったら、教えてね。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28EDCF-6C94-4FFC-ADFC-4FEC9B7D0413}"/>
              </a:ext>
            </a:extLst>
          </p:cNvPr>
          <p:cNvSpPr/>
          <p:nvPr/>
        </p:nvSpPr>
        <p:spPr>
          <a:xfrm>
            <a:off x="745838" y="2975734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[F7]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キーを押して、コンパイルします。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310CED-3775-4C80-A06D-27D2AD7FB462}"/>
              </a:ext>
            </a:extLst>
          </p:cNvPr>
          <p:cNvSpPr/>
          <p:nvPr/>
        </p:nvSpPr>
        <p:spPr>
          <a:xfrm>
            <a:off x="684479" y="5636145"/>
            <a:ext cx="103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成功したら、</a:t>
            </a:r>
            <a:r>
              <a:rPr lang="en-US" altLang="ja-JP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[Ctrl]+[F5]</a:t>
            </a:r>
            <a:r>
              <a:rPr lang="ja-JP" altLang="en-US" sz="3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で実行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します！</a:t>
            </a:r>
          </a:p>
        </p:txBody>
      </p:sp>
      <p:pic>
        <p:nvPicPr>
          <p:cNvPr id="2050" name="Picture 2" descr="「いらすとや 手を挙げる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26" y="3430678"/>
            <a:ext cx="1560276" cy="19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t="-7051" r="-650" b="7051"/>
          <a:stretch/>
        </p:blipFill>
        <p:spPr>
          <a:xfrm>
            <a:off x="679487" y="2158415"/>
            <a:ext cx="5452739" cy="3761618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1758AE3A-327E-48CE-ABB4-A63408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40" y="153029"/>
            <a:ext cx="10772775" cy="93834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動かしてみよう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0E6BFC-BE3D-4DC5-99C4-4B103D64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88" y="2641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D7E382-16B6-4179-B7BC-EA81FA45C7B5}"/>
              </a:ext>
            </a:extLst>
          </p:cNvPr>
          <p:cNvSpPr/>
          <p:nvPr/>
        </p:nvSpPr>
        <p:spPr>
          <a:xfrm>
            <a:off x="745838" y="1253983"/>
            <a:ext cx="10371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ファイル選択ダイアログから、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[Object-Detector-Hands-On\contents\animals.jpg]</a:t>
            </a:r>
          </a:p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を選択しましょう。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F294D-5009-4D1E-8868-AC59BFB69AE3}"/>
              </a:ext>
            </a:extLst>
          </p:cNvPr>
          <p:cNvSpPr/>
          <p:nvPr/>
        </p:nvSpPr>
        <p:spPr>
          <a:xfrm>
            <a:off x="1810463" y="6026301"/>
            <a:ext cx="864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複数の画像分類結果が、表示されます。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40" y="2439024"/>
            <a:ext cx="360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87125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サンプルコードの解説</a:t>
            </a:r>
          </a:p>
        </p:txBody>
      </p:sp>
    </p:spTree>
    <p:extLst>
      <p:ext uri="{BB962C8B-B14F-4D97-AF65-F5344CB8AC3E}">
        <p14:creationId xmlns:p14="http://schemas.microsoft.com/office/powerpoint/2010/main" val="14975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メトロポリタン">
  <a:themeElements>
    <a:clrScheme name="ユーザー定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EC0038"/>
      </a:accent6>
      <a:hlink>
        <a:srgbClr val="6EAC1C"/>
      </a:hlink>
      <a:folHlink>
        <a:srgbClr val="B26B0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8355</TotalTime>
  <Words>1877</Words>
  <Application>Microsoft Office PowerPoint</Application>
  <PresentationFormat>ワイド画面</PresentationFormat>
  <Paragraphs>469</Paragraphs>
  <Slides>49</Slides>
  <Notes>49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3" baseType="lpstr">
      <vt:lpstr>Meiryo UI</vt:lpstr>
      <vt:lpstr>Arial</vt:lpstr>
      <vt:lpstr>Microsoft Himalaya</vt:lpstr>
      <vt:lpstr>メトロポリタン</vt:lpstr>
      <vt:lpstr>OpenCV  cv::dnn ハンズオン第2回</vt:lpstr>
      <vt:lpstr>今日の目的</vt:lpstr>
      <vt:lpstr>今日の目的</vt:lpstr>
      <vt:lpstr>今回使うモデル</vt:lpstr>
      <vt:lpstr>今回使うモデル</vt:lpstr>
      <vt:lpstr>サンプルコードの説明</vt:lpstr>
      <vt:lpstr>ビルドしよう</vt:lpstr>
      <vt:lpstr>動かしてみよう</vt:lpstr>
      <vt:lpstr>サンプルコードの解説</vt:lpstr>
      <vt:lpstr>cv::dnnの使い方</vt:lpstr>
      <vt:lpstr>1. ニューラルネットワークを形成する</vt:lpstr>
      <vt:lpstr>ニューラルネットワークを形成する</vt:lpstr>
      <vt:lpstr>今回使うネットー枠</vt:lpstr>
      <vt:lpstr>2. 入力層に画像を入力する</vt:lpstr>
      <vt:lpstr>画像から入力データを作る</vt:lpstr>
      <vt:lpstr>2. 入力層に画像を入力する</vt:lpstr>
      <vt:lpstr>3.出力層まで順伝播させる</vt:lpstr>
      <vt:lpstr>3. 出力層まで順伝播させる</vt:lpstr>
      <vt:lpstr>出力結果の可視化</vt:lpstr>
      <vt:lpstr>クラスラベル</vt:lpstr>
      <vt:lpstr>サンプルコードの解説終わり</vt:lpstr>
      <vt:lpstr>画像分類と物体検出の違い</vt:lpstr>
      <vt:lpstr>画像分類</vt:lpstr>
      <vt:lpstr>物体検出の出力内容</vt:lpstr>
      <vt:lpstr>Bounding Box</vt:lpstr>
      <vt:lpstr>出力層</vt:lpstr>
      <vt:lpstr>今回作るアプリ</vt:lpstr>
      <vt:lpstr>ビルドしよう</vt:lpstr>
      <vt:lpstr>動かしてみよう</vt:lpstr>
      <vt:lpstr>今回作る機能</vt:lpstr>
      <vt:lpstr>今回作る機能</vt:lpstr>
      <vt:lpstr>基本API</vt:lpstr>
      <vt:lpstr>基本クラス</vt:lpstr>
      <vt:lpstr>行列処理のAPI</vt:lpstr>
      <vt:lpstr>行列要素にアクセスするAPI</vt:lpstr>
      <vt:lpstr>画処理APIの説明</vt:lpstr>
      <vt:lpstr>矩形を描画する処理</vt:lpstr>
      <vt:lpstr>文字を描画する処理</vt:lpstr>
      <vt:lpstr>ハンズオン実施</vt:lpstr>
      <vt:lpstr>実装箇所</vt:lpstr>
      <vt:lpstr>実装のポイント</vt:lpstr>
      <vt:lpstr>Let’s Try !</vt:lpstr>
      <vt:lpstr>実装が出来たら</vt:lpstr>
      <vt:lpstr>Yolo v2のアルゴリズム補足</vt:lpstr>
      <vt:lpstr>Yolo v2のアルゴリズム 解説</vt:lpstr>
      <vt:lpstr>さらに学習したい人へ1</vt:lpstr>
      <vt:lpstr>さらに学習したい人へ2</vt:lpstr>
      <vt:lpstr>さらに学習したい人へ3</vt:lpstr>
      <vt:lpstr>Thank you for joining this study!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 DNNモジュール ハンズオン</dc:title>
  <dc:creator>Ikeda Akinobu</dc:creator>
  <cp:lastModifiedBy>Ikeda Akinobu (池田 旭伸)</cp:lastModifiedBy>
  <cp:revision>1172</cp:revision>
  <dcterms:created xsi:type="dcterms:W3CDTF">2018-01-17T09:41:09Z</dcterms:created>
  <dcterms:modified xsi:type="dcterms:W3CDTF">2018-02-12T14:40:21Z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