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54"/>
  </p:notesMasterIdLst>
  <p:handoutMasterIdLst>
    <p:handoutMasterId r:id="rId55"/>
  </p:handoutMasterIdLst>
  <p:sldIdLst>
    <p:sldId id="257" r:id="rId2"/>
    <p:sldId id="279" r:id="rId3"/>
    <p:sldId id="370" r:id="rId4"/>
    <p:sldId id="368" r:id="rId5"/>
    <p:sldId id="304" r:id="rId6"/>
    <p:sldId id="410" r:id="rId7"/>
    <p:sldId id="411" r:id="rId8"/>
    <p:sldId id="373" r:id="rId9"/>
    <p:sldId id="374" r:id="rId10"/>
    <p:sldId id="366" r:id="rId11"/>
    <p:sldId id="375" r:id="rId12"/>
    <p:sldId id="377" r:id="rId13"/>
    <p:sldId id="376" r:id="rId14"/>
    <p:sldId id="378" r:id="rId15"/>
    <p:sldId id="405" r:id="rId16"/>
    <p:sldId id="380" r:id="rId17"/>
    <p:sldId id="382" r:id="rId18"/>
    <p:sldId id="355" r:id="rId19"/>
    <p:sldId id="383" r:id="rId20"/>
    <p:sldId id="357" r:id="rId21"/>
    <p:sldId id="385" r:id="rId22"/>
    <p:sldId id="384" r:id="rId23"/>
    <p:sldId id="397" r:id="rId24"/>
    <p:sldId id="305" r:id="rId25"/>
    <p:sldId id="386" r:id="rId26"/>
    <p:sldId id="394" r:id="rId27"/>
    <p:sldId id="395" r:id="rId28"/>
    <p:sldId id="396" r:id="rId29"/>
    <p:sldId id="415" r:id="rId30"/>
    <p:sldId id="416" r:id="rId31"/>
    <p:sldId id="417" r:id="rId32"/>
    <p:sldId id="418" r:id="rId33"/>
    <p:sldId id="414" r:id="rId34"/>
    <p:sldId id="371" r:id="rId35"/>
    <p:sldId id="398" r:id="rId36"/>
    <p:sldId id="388" r:id="rId37"/>
    <p:sldId id="389" r:id="rId38"/>
    <p:sldId id="422" r:id="rId39"/>
    <p:sldId id="419" r:id="rId40"/>
    <p:sldId id="412" r:id="rId41"/>
    <p:sldId id="336" r:id="rId42"/>
    <p:sldId id="409" r:id="rId43"/>
    <p:sldId id="391" r:id="rId44"/>
    <p:sldId id="392" r:id="rId45"/>
    <p:sldId id="399" r:id="rId46"/>
    <p:sldId id="403" r:id="rId47"/>
    <p:sldId id="404" r:id="rId48"/>
    <p:sldId id="333" r:id="rId49"/>
    <p:sldId id="345" r:id="rId50"/>
    <p:sldId id="406" r:id="rId51"/>
    <p:sldId id="407" r:id="rId52"/>
    <p:sldId id="408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65" autoAdjust="0"/>
    <p:restoredTop sz="94270" autoAdjust="0"/>
  </p:normalViewPr>
  <p:slideViewPr>
    <p:cSldViewPr snapToGrid="0">
      <p:cViewPr varScale="1">
        <p:scale>
          <a:sx n="109" d="100"/>
          <a:sy n="109" d="100"/>
        </p:scale>
        <p:origin x="126" y="456"/>
      </p:cViewPr>
      <p:guideLst>
        <p:guide orient="horz" pos="2160"/>
        <p:guide pos="3840"/>
        <p:guide pos="7296"/>
        <p:guide orient="horz" pos="4128"/>
      </p:guideLst>
    </p:cSldViewPr>
  </p:slideViewPr>
  <p:outlineViewPr>
    <p:cViewPr>
      <p:scale>
        <a:sx n="33" d="100"/>
        <a:sy n="33" d="100"/>
      </p:scale>
      <p:origin x="0" y="-384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74"/>
    </p:cViewPr>
  </p:sorterViewPr>
  <p:notesViewPr>
    <p:cSldViewPr snapToGrid="0" showGuides="1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Programs\Object-Detector-Hands-On\Sample\outputLayer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Programs\Object-Detector-Hands-On\Sample\outputLayer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Programs\Object-Detector-Hands-On\Sample\outputLayer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outputLayer!$U$1</c:f>
              <c:strCache>
                <c:ptCount val="1"/>
                <c:pt idx="0">
                  <c:v>cat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outputLayer!$U$2:$U$846</c:f>
              <c:numCache>
                <c:formatCode>0.00E+00</c:formatCode>
                <c:ptCount val="845"/>
                <c:pt idx="0">
                  <c:v>6.9245299999999999E-8</c:v>
                </c:pt>
                <c:pt idx="1">
                  <c:v>5.1916E-8</c:v>
                </c:pt>
                <c:pt idx="2" formatCode="General">
                  <c:v>0</c:v>
                </c:pt>
                <c:pt idx="3" formatCode="General">
                  <c:v>0</c:v>
                </c:pt>
                <c:pt idx="4" formatCode="General">
                  <c:v>0</c:v>
                </c:pt>
                <c:pt idx="5">
                  <c:v>3.0230199999999998E-8</c:v>
                </c:pt>
                <c:pt idx="6">
                  <c:v>1.6472700000000002E-8</c:v>
                </c:pt>
                <c:pt idx="7">
                  <c:v>1.4362099999999999E-9</c:v>
                </c:pt>
                <c:pt idx="8" formatCode="General">
                  <c:v>0</c:v>
                </c:pt>
                <c:pt idx="9">
                  <c:v>1.23604E-9</c:v>
                </c:pt>
                <c:pt idx="10">
                  <c:v>1.05281E-7</c:v>
                </c:pt>
                <c:pt idx="11" formatCode="General">
                  <c:v>0</c:v>
                </c:pt>
                <c:pt idx="12" formatCode="General">
                  <c:v>0</c:v>
                </c:pt>
                <c:pt idx="13">
                  <c:v>4.0066100000000002E-7</c:v>
                </c:pt>
                <c:pt idx="14" formatCode="General">
                  <c:v>0</c:v>
                </c:pt>
                <c:pt idx="15">
                  <c:v>1.0539000000000001E-7</c:v>
                </c:pt>
                <c:pt idx="16">
                  <c:v>2.0795499999999999E-6</c:v>
                </c:pt>
                <c:pt idx="17" formatCode="General">
                  <c:v>0</c:v>
                </c:pt>
                <c:pt idx="18" formatCode="General">
                  <c:v>0</c:v>
                </c:pt>
                <c:pt idx="19" formatCode="General">
                  <c:v>0</c:v>
                </c:pt>
                <c:pt idx="20">
                  <c:v>7.00562E-8</c:v>
                </c:pt>
                <c:pt idx="21" formatCode="General">
                  <c:v>0</c:v>
                </c:pt>
                <c:pt idx="22">
                  <c:v>2.8887599999999999E-8</c:v>
                </c:pt>
                <c:pt idx="23" formatCode="General">
                  <c:v>0</c:v>
                </c:pt>
                <c:pt idx="24" formatCode="General">
                  <c:v>0</c:v>
                </c:pt>
                <c:pt idx="25" formatCode="General">
                  <c:v>0</c:v>
                </c:pt>
                <c:pt idx="26">
                  <c:v>1.32592E-6</c:v>
                </c:pt>
                <c:pt idx="27" formatCode="General">
                  <c:v>0</c:v>
                </c:pt>
                <c:pt idx="28" formatCode="General">
                  <c:v>0</c:v>
                </c:pt>
                <c:pt idx="29" formatCode="General">
                  <c:v>0</c:v>
                </c:pt>
                <c:pt idx="30">
                  <c:v>1.2694800000000001E-7</c:v>
                </c:pt>
                <c:pt idx="31" formatCode="General">
                  <c:v>0</c:v>
                </c:pt>
                <c:pt idx="32">
                  <c:v>6.6615700000000003E-8</c:v>
                </c:pt>
                <c:pt idx="33">
                  <c:v>4.4795900000000003E-5</c:v>
                </c:pt>
                <c:pt idx="34">
                  <c:v>1.0883300000000001E-7</c:v>
                </c:pt>
                <c:pt idx="35">
                  <c:v>1.6506900000000001E-7</c:v>
                </c:pt>
                <c:pt idx="36">
                  <c:v>4.8515099999999995E-7</c:v>
                </c:pt>
                <c:pt idx="37" formatCode="General">
                  <c:v>0</c:v>
                </c:pt>
                <c:pt idx="38" formatCode="General">
                  <c:v>0</c:v>
                </c:pt>
                <c:pt idx="39" formatCode="General">
                  <c:v>0</c:v>
                </c:pt>
                <c:pt idx="40" formatCode="General">
                  <c:v>0</c:v>
                </c:pt>
                <c:pt idx="41" formatCode="General">
                  <c:v>0</c:v>
                </c:pt>
                <c:pt idx="42">
                  <c:v>9.2784700000000004E-8</c:v>
                </c:pt>
                <c:pt idx="43" formatCode="General">
                  <c:v>0</c:v>
                </c:pt>
                <c:pt idx="44" formatCode="General">
                  <c:v>0</c:v>
                </c:pt>
                <c:pt idx="45">
                  <c:v>3.4783600000000002E-6</c:v>
                </c:pt>
                <c:pt idx="46">
                  <c:v>8.6891900000000007E-6</c:v>
                </c:pt>
                <c:pt idx="47" formatCode="General">
                  <c:v>0</c:v>
                </c:pt>
                <c:pt idx="48">
                  <c:v>3.5433099999999999E-6</c:v>
                </c:pt>
                <c:pt idx="49" formatCode="General">
                  <c:v>0</c:v>
                </c:pt>
                <c:pt idx="50">
                  <c:v>1.36759E-6</c:v>
                </c:pt>
                <c:pt idx="51" formatCode="General">
                  <c:v>0</c:v>
                </c:pt>
                <c:pt idx="52">
                  <c:v>2.7021999999999999E-8</c:v>
                </c:pt>
                <c:pt idx="53" formatCode="General">
                  <c:v>0</c:v>
                </c:pt>
                <c:pt idx="54" formatCode="General">
                  <c:v>0</c:v>
                </c:pt>
                <c:pt idx="55">
                  <c:v>9.4519599999999997E-9</c:v>
                </c:pt>
                <c:pt idx="56">
                  <c:v>6.8160900000000005E-8</c:v>
                </c:pt>
                <c:pt idx="57" formatCode="General">
                  <c:v>0</c:v>
                </c:pt>
                <c:pt idx="58" formatCode="General">
                  <c:v>0</c:v>
                </c:pt>
                <c:pt idx="59">
                  <c:v>4.6464200000000001E-11</c:v>
                </c:pt>
                <c:pt idx="60">
                  <c:v>1.37141E-7</c:v>
                </c:pt>
                <c:pt idx="61">
                  <c:v>1.1920199999999999E-6</c:v>
                </c:pt>
                <c:pt idx="62" formatCode="General">
                  <c:v>0</c:v>
                </c:pt>
                <c:pt idx="63">
                  <c:v>7.0561999999999999E-10</c:v>
                </c:pt>
                <c:pt idx="64" formatCode="General">
                  <c:v>0</c:v>
                </c:pt>
                <c:pt idx="65">
                  <c:v>1.21759E-7</c:v>
                </c:pt>
                <c:pt idx="66">
                  <c:v>5.5030399999999999E-8</c:v>
                </c:pt>
                <c:pt idx="67">
                  <c:v>1.0489800000000001E-8</c:v>
                </c:pt>
                <c:pt idx="68">
                  <c:v>1.59382E-9</c:v>
                </c:pt>
                <c:pt idx="69" formatCode="General">
                  <c:v>0</c:v>
                </c:pt>
                <c:pt idx="70">
                  <c:v>4.5325800000000001E-8</c:v>
                </c:pt>
                <c:pt idx="71" formatCode="General">
                  <c:v>0</c:v>
                </c:pt>
                <c:pt idx="72" formatCode="General">
                  <c:v>0</c:v>
                </c:pt>
                <c:pt idx="73" formatCode="General">
                  <c:v>0</c:v>
                </c:pt>
                <c:pt idx="74" formatCode="General">
                  <c:v>0</c:v>
                </c:pt>
                <c:pt idx="75">
                  <c:v>3.41198E-8</c:v>
                </c:pt>
                <c:pt idx="76">
                  <c:v>4.9851800000000004E-7</c:v>
                </c:pt>
                <c:pt idx="77" formatCode="General">
                  <c:v>0</c:v>
                </c:pt>
                <c:pt idx="78" formatCode="General">
                  <c:v>0</c:v>
                </c:pt>
                <c:pt idx="79" formatCode="General">
                  <c:v>0</c:v>
                </c:pt>
                <c:pt idx="80">
                  <c:v>1.4244199999999999E-8</c:v>
                </c:pt>
                <c:pt idx="81">
                  <c:v>1.2907E-7</c:v>
                </c:pt>
                <c:pt idx="82" formatCode="General">
                  <c:v>0</c:v>
                </c:pt>
                <c:pt idx="83">
                  <c:v>1.4376800000000001E-6</c:v>
                </c:pt>
                <c:pt idx="84" formatCode="General">
                  <c:v>0</c:v>
                </c:pt>
                <c:pt idx="85">
                  <c:v>1.48204E-8</c:v>
                </c:pt>
                <c:pt idx="86" formatCode="General">
                  <c:v>0</c:v>
                </c:pt>
                <c:pt idx="87" formatCode="General">
                  <c:v>0</c:v>
                </c:pt>
                <c:pt idx="88" formatCode="General">
                  <c:v>0</c:v>
                </c:pt>
                <c:pt idx="89" formatCode="General">
                  <c:v>0</c:v>
                </c:pt>
                <c:pt idx="90">
                  <c:v>5.7298699999999998E-9</c:v>
                </c:pt>
                <c:pt idx="91">
                  <c:v>3.4874599999999999E-7</c:v>
                </c:pt>
                <c:pt idx="92">
                  <c:v>2.8572699999999998E-7</c:v>
                </c:pt>
                <c:pt idx="93" formatCode="General">
                  <c:v>0</c:v>
                </c:pt>
                <c:pt idx="94" formatCode="General">
                  <c:v>0</c:v>
                </c:pt>
                <c:pt idx="95">
                  <c:v>5.6001199999999999E-9</c:v>
                </c:pt>
                <c:pt idx="96" formatCode="General">
                  <c:v>0</c:v>
                </c:pt>
                <c:pt idx="97" formatCode="General">
                  <c:v>0</c:v>
                </c:pt>
                <c:pt idx="98" formatCode="General">
                  <c:v>0</c:v>
                </c:pt>
                <c:pt idx="99" formatCode="General">
                  <c:v>0</c:v>
                </c:pt>
                <c:pt idx="100">
                  <c:v>3.7735300000000003E-9</c:v>
                </c:pt>
                <c:pt idx="101">
                  <c:v>2.0261799999999999E-8</c:v>
                </c:pt>
                <c:pt idx="102" formatCode="General">
                  <c:v>0</c:v>
                </c:pt>
                <c:pt idx="103" formatCode="General">
                  <c:v>0</c:v>
                </c:pt>
                <c:pt idx="104" formatCode="General">
                  <c:v>0</c:v>
                </c:pt>
                <c:pt idx="105">
                  <c:v>5.8341199999999997E-9</c:v>
                </c:pt>
                <c:pt idx="106">
                  <c:v>2.0970600000000001E-8</c:v>
                </c:pt>
                <c:pt idx="107" formatCode="General">
                  <c:v>0</c:v>
                </c:pt>
                <c:pt idx="108" formatCode="General">
                  <c:v>0</c:v>
                </c:pt>
                <c:pt idx="109" formatCode="General">
                  <c:v>0</c:v>
                </c:pt>
                <c:pt idx="110">
                  <c:v>4.2841E-8</c:v>
                </c:pt>
                <c:pt idx="111" formatCode="General">
                  <c:v>0</c:v>
                </c:pt>
                <c:pt idx="112" formatCode="General">
                  <c:v>0</c:v>
                </c:pt>
                <c:pt idx="113">
                  <c:v>1.9441300000000001E-6</c:v>
                </c:pt>
                <c:pt idx="114" formatCode="General">
                  <c:v>0</c:v>
                </c:pt>
                <c:pt idx="115">
                  <c:v>5.1642799999999997E-8</c:v>
                </c:pt>
                <c:pt idx="116">
                  <c:v>1.1342699999999999E-6</c:v>
                </c:pt>
                <c:pt idx="117" formatCode="General">
                  <c:v>0</c:v>
                </c:pt>
                <c:pt idx="118" formatCode="General">
                  <c:v>0</c:v>
                </c:pt>
                <c:pt idx="119" formatCode="General">
                  <c:v>0</c:v>
                </c:pt>
                <c:pt idx="120">
                  <c:v>4.1186600000000003E-9</c:v>
                </c:pt>
                <c:pt idx="121">
                  <c:v>5.5043099999999997E-8</c:v>
                </c:pt>
                <c:pt idx="122">
                  <c:v>3.1186499999999999E-8</c:v>
                </c:pt>
                <c:pt idx="123" formatCode="General">
                  <c:v>0</c:v>
                </c:pt>
                <c:pt idx="124" formatCode="General">
                  <c:v>0</c:v>
                </c:pt>
                <c:pt idx="125">
                  <c:v>3.9499799999999999E-8</c:v>
                </c:pt>
                <c:pt idx="126" formatCode="General">
                  <c:v>0</c:v>
                </c:pt>
                <c:pt idx="127" formatCode="General">
                  <c:v>0</c:v>
                </c:pt>
                <c:pt idx="128" formatCode="General">
                  <c:v>0</c:v>
                </c:pt>
                <c:pt idx="129" formatCode="General">
                  <c:v>0</c:v>
                </c:pt>
                <c:pt idx="130">
                  <c:v>6.2555100000000001E-7</c:v>
                </c:pt>
                <c:pt idx="131" formatCode="General">
                  <c:v>0</c:v>
                </c:pt>
                <c:pt idx="132" formatCode="General">
                  <c:v>0</c:v>
                </c:pt>
                <c:pt idx="133" formatCode="General">
                  <c:v>0</c:v>
                </c:pt>
                <c:pt idx="134" formatCode="General">
                  <c:v>0</c:v>
                </c:pt>
                <c:pt idx="135">
                  <c:v>1.11928E-8</c:v>
                </c:pt>
                <c:pt idx="136">
                  <c:v>3.9288299999999999E-7</c:v>
                </c:pt>
                <c:pt idx="137">
                  <c:v>2.3484899999999999E-5</c:v>
                </c:pt>
                <c:pt idx="138" formatCode="General">
                  <c:v>0</c:v>
                </c:pt>
                <c:pt idx="139" formatCode="General">
                  <c:v>0</c:v>
                </c:pt>
                <c:pt idx="140">
                  <c:v>1.09105E-8</c:v>
                </c:pt>
                <c:pt idx="141" formatCode="General">
                  <c:v>0</c:v>
                </c:pt>
                <c:pt idx="142" formatCode="General">
                  <c:v>0</c:v>
                </c:pt>
                <c:pt idx="143" formatCode="General">
                  <c:v>0</c:v>
                </c:pt>
                <c:pt idx="144" formatCode="General">
                  <c:v>0</c:v>
                </c:pt>
                <c:pt idx="145">
                  <c:v>1.00719E-8</c:v>
                </c:pt>
                <c:pt idx="146">
                  <c:v>1.39021E-8</c:v>
                </c:pt>
                <c:pt idx="147" formatCode="General">
                  <c:v>0</c:v>
                </c:pt>
                <c:pt idx="148" formatCode="General">
                  <c:v>0</c:v>
                </c:pt>
                <c:pt idx="149" formatCode="General">
                  <c:v>0</c:v>
                </c:pt>
                <c:pt idx="150">
                  <c:v>8.2184900000000002E-9</c:v>
                </c:pt>
                <c:pt idx="151">
                  <c:v>1.5127200000000001E-8</c:v>
                </c:pt>
                <c:pt idx="152" formatCode="General">
                  <c:v>0</c:v>
                </c:pt>
                <c:pt idx="153" formatCode="General">
                  <c:v>0</c:v>
                </c:pt>
                <c:pt idx="154" formatCode="General">
                  <c:v>0</c:v>
                </c:pt>
                <c:pt idx="155">
                  <c:v>1.38733E-9</c:v>
                </c:pt>
                <c:pt idx="156">
                  <c:v>2.93928E-8</c:v>
                </c:pt>
                <c:pt idx="157" formatCode="General">
                  <c:v>0</c:v>
                </c:pt>
                <c:pt idx="158" formatCode="General">
                  <c:v>0</c:v>
                </c:pt>
                <c:pt idx="159" formatCode="General">
                  <c:v>0</c:v>
                </c:pt>
                <c:pt idx="160">
                  <c:v>2.0632000000000001E-9</c:v>
                </c:pt>
                <c:pt idx="161">
                  <c:v>1.2178599999999999E-8</c:v>
                </c:pt>
                <c:pt idx="162" formatCode="General">
                  <c:v>0</c:v>
                </c:pt>
                <c:pt idx="163">
                  <c:v>6.9992699999999994E-8</c:v>
                </c:pt>
                <c:pt idx="164" formatCode="General">
                  <c:v>0</c:v>
                </c:pt>
                <c:pt idx="165">
                  <c:v>1.1166799999999999E-9</c:v>
                </c:pt>
                <c:pt idx="166">
                  <c:v>5.19708E-9</c:v>
                </c:pt>
                <c:pt idx="167" formatCode="General">
                  <c:v>0</c:v>
                </c:pt>
                <c:pt idx="168" formatCode="General">
                  <c:v>0</c:v>
                </c:pt>
                <c:pt idx="169" formatCode="General">
                  <c:v>0</c:v>
                </c:pt>
                <c:pt idx="170">
                  <c:v>4.2910999999999998E-9</c:v>
                </c:pt>
                <c:pt idx="171">
                  <c:v>3.1499499999999997E-8</c:v>
                </c:pt>
                <c:pt idx="172" formatCode="General">
                  <c:v>0</c:v>
                </c:pt>
                <c:pt idx="173" formatCode="General">
                  <c:v>0</c:v>
                </c:pt>
                <c:pt idx="174" formatCode="General">
                  <c:v>0</c:v>
                </c:pt>
                <c:pt idx="175">
                  <c:v>9.6382700000000001E-9</c:v>
                </c:pt>
                <c:pt idx="176">
                  <c:v>2.7234000000000001E-8</c:v>
                </c:pt>
                <c:pt idx="177" formatCode="General">
                  <c:v>0</c:v>
                </c:pt>
                <c:pt idx="178" formatCode="General">
                  <c:v>0</c:v>
                </c:pt>
                <c:pt idx="179" formatCode="General">
                  <c:v>0</c:v>
                </c:pt>
                <c:pt idx="180">
                  <c:v>4.52281E-9</c:v>
                </c:pt>
                <c:pt idx="181" formatCode="General">
                  <c:v>0</c:v>
                </c:pt>
                <c:pt idx="182" formatCode="General">
                  <c:v>0</c:v>
                </c:pt>
                <c:pt idx="183" formatCode="General">
                  <c:v>0</c:v>
                </c:pt>
                <c:pt idx="184" formatCode="General">
                  <c:v>0</c:v>
                </c:pt>
                <c:pt idx="185">
                  <c:v>6.5393599999999996E-9</c:v>
                </c:pt>
                <c:pt idx="186">
                  <c:v>1.9087000000000001E-8</c:v>
                </c:pt>
                <c:pt idx="187" formatCode="General">
                  <c:v>0</c:v>
                </c:pt>
                <c:pt idx="188" formatCode="General">
                  <c:v>0</c:v>
                </c:pt>
                <c:pt idx="189" formatCode="General">
                  <c:v>0</c:v>
                </c:pt>
                <c:pt idx="190">
                  <c:v>3.3641999999999999E-7</c:v>
                </c:pt>
                <c:pt idx="191">
                  <c:v>1.06388E-6</c:v>
                </c:pt>
                <c:pt idx="192">
                  <c:v>2.5345799999999999E-7</c:v>
                </c:pt>
                <c:pt idx="193">
                  <c:v>3.3347300000000001E-10</c:v>
                </c:pt>
                <c:pt idx="194" formatCode="General">
                  <c:v>0</c:v>
                </c:pt>
                <c:pt idx="195">
                  <c:v>2.20337E-6</c:v>
                </c:pt>
                <c:pt idx="196">
                  <c:v>1.36762E-5</c:v>
                </c:pt>
                <c:pt idx="197" formatCode="General">
                  <c:v>0</c:v>
                </c:pt>
                <c:pt idx="198">
                  <c:v>4.36552E-8</c:v>
                </c:pt>
                <c:pt idx="199" formatCode="General">
                  <c:v>0</c:v>
                </c:pt>
                <c:pt idx="200">
                  <c:v>1.12951E-7</c:v>
                </c:pt>
                <c:pt idx="201" formatCode="General">
                  <c:v>0</c:v>
                </c:pt>
                <c:pt idx="202" formatCode="General">
                  <c:v>0</c:v>
                </c:pt>
                <c:pt idx="203" formatCode="General">
                  <c:v>0</c:v>
                </c:pt>
                <c:pt idx="204" formatCode="General">
                  <c:v>0</c:v>
                </c:pt>
                <c:pt idx="205">
                  <c:v>5.8451700000000003E-8</c:v>
                </c:pt>
                <c:pt idx="206" formatCode="General">
                  <c:v>0</c:v>
                </c:pt>
                <c:pt idx="207" formatCode="General">
                  <c:v>0</c:v>
                </c:pt>
                <c:pt idx="208" formatCode="General">
                  <c:v>0</c:v>
                </c:pt>
                <c:pt idx="209" formatCode="General">
                  <c:v>0</c:v>
                </c:pt>
                <c:pt idx="210">
                  <c:v>3.0461399999999999E-8</c:v>
                </c:pt>
                <c:pt idx="211">
                  <c:v>5.7044200000000002E-8</c:v>
                </c:pt>
                <c:pt idx="212" formatCode="General">
                  <c:v>0</c:v>
                </c:pt>
                <c:pt idx="213" formatCode="General">
                  <c:v>0</c:v>
                </c:pt>
                <c:pt idx="214">
                  <c:v>1.0153899999999999E-5</c:v>
                </c:pt>
                <c:pt idx="215">
                  <c:v>3.2782600000000001E-8</c:v>
                </c:pt>
                <c:pt idx="216">
                  <c:v>1.16962E-7</c:v>
                </c:pt>
                <c:pt idx="217" formatCode="General">
                  <c:v>0</c:v>
                </c:pt>
                <c:pt idx="218" formatCode="General">
                  <c:v>0</c:v>
                </c:pt>
                <c:pt idx="219" formatCode="General">
                  <c:v>0</c:v>
                </c:pt>
                <c:pt idx="220">
                  <c:v>9.2043400000000001E-9</c:v>
                </c:pt>
                <c:pt idx="221">
                  <c:v>2.9283499999999999E-7</c:v>
                </c:pt>
                <c:pt idx="222">
                  <c:v>2.8155800000000001E-6</c:v>
                </c:pt>
                <c:pt idx="223" formatCode="General">
                  <c:v>0</c:v>
                </c:pt>
                <c:pt idx="224" formatCode="General">
                  <c:v>0</c:v>
                </c:pt>
                <c:pt idx="225">
                  <c:v>1.07499E-8</c:v>
                </c:pt>
                <c:pt idx="226">
                  <c:v>1.5916899999999999E-7</c:v>
                </c:pt>
                <c:pt idx="227" formatCode="General">
                  <c:v>0</c:v>
                </c:pt>
                <c:pt idx="228" formatCode="General">
                  <c:v>0</c:v>
                </c:pt>
                <c:pt idx="229" formatCode="General">
                  <c:v>0</c:v>
                </c:pt>
                <c:pt idx="230">
                  <c:v>3.4444999999999998E-9</c:v>
                </c:pt>
                <c:pt idx="231">
                  <c:v>3.0140700000000001E-9</c:v>
                </c:pt>
                <c:pt idx="232" formatCode="General">
                  <c:v>0</c:v>
                </c:pt>
                <c:pt idx="233" formatCode="General">
                  <c:v>0</c:v>
                </c:pt>
                <c:pt idx="234" formatCode="General">
                  <c:v>0</c:v>
                </c:pt>
                <c:pt idx="235">
                  <c:v>7.0660499999999999E-8</c:v>
                </c:pt>
                <c:pt idx="236">
                  <c:v>2.0390100000000001E-8</c:v>
                </c:pt>
                <c:pt idx="237" formatCode="General">
                  <c:v>0</c:v>
                </c:pt>
                <c:pt idx="238" formatCode="General">
                  <c:v>0</c:v>
                </c:pt>
                <c:pt idx="239" formatCode="General">
                  <c:v>0</c:v>
                </c:pt>
                <c:pt idx="240">
                  <c:v>2.4714599999999998E-7</c:v>
                </c:pt>
                <c:pt idx="241">
                  <c:v>2.2369399999999998E-8</c:v>
                </c:pt>
                <c:pt idx="242" formatCode="General">
                  <c:v>0</c:v>
                </c:pt>
                <c:pt idx="243" formatCode="General">
                  <c:v>0</c:v>
                </c:pt>
                <c:pt idx="244" formatCode="General">
                  <c:v>0</c:v>
                </c:pt>
                <c:pt idx="245">
                  <c:v>1.05187E-7</c:v>
                </c:pt>
                <c:pt idx="246">
                  <c:v>2.4334999999999999E-8</c:v>
                </c:pt>
                <c:pt idx="247" formatCode="General">
                  <c:v>0</c:v>
                </c:pt>
                <c:pt idx="248">
                  <c:v>2.6597299999999999E-10</c:v>
                </c:pt>
                <c:pt idx="249" formatCode="General">
                  <c:v>0</c:v>
                </c:pt>
                <c:pt idx="250">
                  <c:v>7.2770700000000004E-9</c:v>
                </c:pt>
                <c:pt idx="251">
                  <c:v>9.8067499999999995E-9</c:v>
                </c:pt>
                <c:pt idx="252" formatCode="General">
                  <c:v>0</c:v>
                </c:pt>
                <c:pt idx="253" formatCode="General">
                  <c:v>0</c:v>
                </c:pt>
                <c:pt idx="254">
                  <c:v>3.81457E-9</c:v>
                </c:pt>
                <c:pt idx="255">
                  <c:v>2.3080300000000001E-7</c:v>
                </c:pt>
                <c:pt idx="256" formatCode="General">
                  <c:v>0</c:v>
                </c:pt>
                <c:pt idx="257" formatCode="General">
                  <c:v>0</c:v>
                </c:pt>
                <c:pt idx="258">
                  <c:v>1.6245899999999999E-10</c:v>
                </c:pt>
                <c:pt idx="259" formatCode="General">
                  <c:v>0</c:v>
                </c:pt>
                <c:pt idx="260">
                  <c:v>4.6397699999999996E-6</c:v>
                </c:pt>
                <c:pt idx="261" formatCode="General">
                  <c:v>0</c:v>
                </c:pt>
                <c:pt idx="262">
                  <c:v>6.2470600000000005E-5</c:v>
                </c:pt>
                <c:pt idx="263" formatCode="General">
                  <c:v>0</c:v>
                </c:pt>
                <c:pt idx="264">
                  <c:v>5.1541400000000004E-7</c:v>
                </c:pt>
                <c:pt idx="265">
                  <c:v>1.7165799999999999E-7</c:v>
                </c:pt>
                <c:pt idx="266">
                  <c:v>7.3987400000000002E-6</c:v>
                </c:pt>
                <c:pt idx="267" formatCode="General">
                  <c:v>0</c:v>
                </c:pt>
                <c:pt idx="268" formatCode="General">
                  <c:v>0</c:v>
                </c:pt>
                <c:pt idx="269" formatCode="General">
                  <c:v>0</c:v>
                </c:pt>
                <c:pt idx="270">
                  <c:v>9.7183299999999994E-8</c:v>
                </c:pt>
                <c:pt idx="271">
                  <c:v>2.1606999999999999E-6</c:v>
                </c:pt>
                <c:pt idx="272" formatCode="General">
                  <c:v>0</c:v>
                </c:pt>
                <c:pt idx="273" formatCode="General">
                  <c:v>0</c:v>
                </c:pt>
                <c:pt idx="274" formatCode="General">
                  <c:v>0</c:v>
                </c:pt>
                <c:pt idx="275">
                  <c:v>2.4337199999999999E-8</c:v>
                </c:pt>
                <c:pt idx="276">
                  <c:v>2.9531800000000002E-7</c:v>
                </c:pt>
                <c:pt idx="277" formatCode="General">
                  <c:v>0</c:v>
                </c:pt>
                <c:pt idx="278" formatCode="General">
                  <c:v>0</c:v>
                </c:pt>
                <c:pt idx="279" formatCode="General">
                  <c:v>0</c:v>
                </c:pt>
                <c:pt idx="280">
                  <c:v>3.4839599999999998E-8</c:v>
                </c:pt>
                <c:pt idx="281">
                  <c:v>5.3603599999999997E-7</c:v>
                </c:pt>
                <c:pt idx="282" formatCode="General">
                  <c:v>0</c:v>
                </c:pt>
                <c:pt idx="283" formatCode="General">
                  <c:v>0</c:v>
                </c:pt>
                <c:pt idx="284" formatCode="General">
                  <c:v>0</c:v>
                </c:pt>
                <c:pt idx="285">
                  <c:v>3.22331E-8</c:v>
                </c:pt>
                <c:pt idx="286" formatCode="General">
                  <c:v>0</c:v>
                </c:pt>
                <c:pt idx="287" formatCode="General">
                  <c:v>0</c:v>
                </c:pt>
                <c:pt idx="288" formatCode="General">
                  <c:v>0</c:v>
                </c:pt>
                <c:pt idx="289" formatCode="General">
                  <c:v>0</c:v>
                </c:pt>
                <c:pt idx="290">
                  <c:v>4.4320499999999998E-9</c:v>
                </c:pt>
                <c:pt idx="291" formatCode="General">
                  <c:v>0</c:v>
                </c:pt>
                <c:pt idx="292" formatCode="General">
                  <c:v>0</c:v>
                </c:pt>
                <c:pt idx="293" formatCode="General">
                  <c:v>0</c:v>
                </c:pt>
                <c:pt idx="294" formatCode="General">
                  <c:v>0</c:v>
                </c:pt>
                <c:pt idx="295">
                  <c:v>1.8018699999999999E-9</c:v>
                </c:pt>
                <c:pt idx="296">
                  <c:v>4.3147399999999999E-9</c:v>
                </c:pt>
                <c:pt idx="297" formatCode="General">
                  <c:v>0</c:v>
                </c:pt>
                <c:pt idx="298" formatCode="General">
                  <c:v>0</c:v>
                </c:pt>
                <c:pt idx="299">
                  <c:v>8.2718800000000005E-5</c:v>
                </c:pt>
                <c:pt idx="300">
                  <c:v>6.5514499999999995E-7</c:v>
                </c:pt>
                <c:pt idx="301">
                  <c:v>5.40594E-7</c:v>
                </c:pt>
                <c:pt idx="302" formatCode="General">
                  <c:v>0</c:v>
                </c:pt>
                <c:pt idx="303">
                  <c:v>2.91483E-8</c:v>
                </c:pt>
                <c:pt idx="304" formatCode="General">
                  <c:v>0</c:v>
                </c:pt>
                <c:pt idx="305">
                  <c:v>1.50773E-7</c:v>
                </c:pt>
                <c:pt idx="306">
                  <c:v>3.4141199999999999E-8</c:v>
                </c:pt>
                <c:pt idx="307">
                  <c:v>6.1421899999999998E-7</c:v>
                </c:pt>
                <c:pt idx="308" formatCode="General">
                  <c:v>0</c:v>
                </c:pt>
                <c:pt idx="309" formatCode="General">
                  <c:v>0</c:v>
                </c:pt>
                <c:pt idx="310">
                  <c:v>7.7084599999999997E-9</c:v>
                </c:pt>
                <c:pt idx="311" formatCode="General">
                  <c:v>0</c:v>
                </c:pt>
                <c:pt idx="312" formatCode="General">
                  <c:v>0</c:v>
                </c:pt>
                <c:pt idx="313" formatCode="General">
                  <c:v>0</c:v>
                </c:pt>
                <c:pt idx="314" formatCode="General">
                  <c:v>0</c:v>
                </c:pt>
                <c:pt idx="315">
                  <c:v>1.3304699999999999E-8</c:v>
                </c:pt>
                <c:pt idx="316" formatCode="General">
                  <c:v>0</c:v>
                </c:pt>
                <c:pt idx="317">
                  <c:v>7.5279099999999998E-7</c:v>
                </c:pt>
                <c:pt idx="318">
                  <c:v>5.5083700000000002E-11</c:v>
                </c:pt>
                <c:pt idx="319" formatCode="General">
                  <c:v>0</c:v>
                </c:pt>
                <c:pt idx="320">
                  <c:v>4.5355799999999999E-7</c:v>
                </c:pt>
                <c:pt idx="321" formatCode="General">
                  <c:v>0</c:v>
                </c:pt>
                <c:pt idx="322" formatCode="General">
                  <c:v>0</c:v>
                </c:pt>
                <c:pt idx="323" formatCode="General">
                  <c:v>0</c:v>
                </c:pt>
                <c:pt idx="324" formatCode="General">
                  <c:v>0</c:v>
                </c:pt>
                <c:pt idx="325">
                  <c:v>3.7396000000000002E-6</c:v>
                </c:pt>
                <c:pt idx="326">
                  <c:v>2.4837500000000001E-5</c:v>
                </c:pt>
                <c:pt idx="327" formatCode="General">
                  <c:v>0</c:v>
                </c:pt>
                <c:pt idx="328">
                  <c:v>6.92157E-8</c:v>
                </c:pt>
                <c:pt idx="329" formatCode="General">
                  <c:v>0</c:v>
                </c:pt>
                <c:pt idx="330">
                  <c:v>2.2692900000000001E-7</c:v>
                </c:pt>
                <c:pt idx="331" formatCode="General">
                  <c:v>0</c:v>
                </c:pt>
                <c:pt idx="332" formatCode="General">
                  <c:v>4.8079999999999998E-4</c:v>
                </c:pt>
                <c:pt idx="333" formatCode="General">
                  <c:v>0</c:v>
                </c:pt>
                <c:pt idx="334" formatCode="General">
                  <c:v>0</c:v>
                </c:pt>
                <c:pt idx="335">
                  <c:v>1.29277E-7</c:v>
                </c:pt>
                <c:pt idx="336" formatCode="General">
                  <c:v>0</c:v>
                </c:pt>
                <c:pt idx="337" formatCode="General">
                  <c:v>0</c:v>
                </c:pt>
                <c:pt idx="338" formatCode="General">
                  <c:v>0</c:v>
                </c:pt>
                <c:pt idx="339" formatCode="General">
                  <c:v>0</c:v>
                </c:pt>
                <c:pt idx="340">
                  <c:v>3.6793999999999998E-8</c:v>
                </c:pt>
                <c:pt idx="341">
                  <c:v>8.0875699999999999E-6</c:v>
                </c:pt>
                <c:pt idx="342" formatCode="General">
                  <c:v>1.4665899999999999E-4</c:v>
                </c:pt>
                <c:pt idx="343" formatCode="General">
                  <c:v>0</c:v>
                </c:pt>
                <c:pt idx="344" formatCode="General">
                  <c:v>0</c:v>
                </c:pt>
                <c:pt idx="345">
                  <c:v>6.2107399999999997E-8</c:v>
                </c:pt>
                <c:pt idx="346" formatCode="General">
                  <c:v>0</c:v>
                </c:pt>
                <c:pt idx="347" formatCode="General">
                  <c:v>0</c:v>
                </c:pt>
                <c:pt idx="348" formatCode="General">
                  <c:v>0</c:v>
                </c:pt>
                <c:pt idx="349" formatCode="General">
                  <c:v>0</c:v>
                </c:pt>
                <c:pt idx="350">
                  <c:v>5.2607100000000001E-8</c:v>
                </c:pt>
                <c:pt idx="351">
                  <c:v>9.0095800000000004E-7</c:v>
                </c:pt>
                <c:pt idx="352" formatCode="General">
                  <c:v>0</c:v>
                </c:pt>
                <c:pt idx="353" formatCode="General">
                  <c:v>0</c:v>
                </c:pt>
                <c:pt idx="354" formatCode="General">
                  <c:v>0</c:v>
                </c:pt>
                <c:pt idx="355">
                  <c:v>7.8408299999999999E-7</c:v>
                </c:pt>
                <c:pt idx="356" formatCode="General">
                  <c:v>0</c:v>
                </c:pt>
                <c:pt idx="357" formatCode="General">
                  <c:v>0</c:v>
                </c:pt>
                <c:pt idx="358" formatCode="General">
                  <c:v>0</c:v>
                </c:pt>
                <c:pt idx="359" formatCode="General">
                  <c:v>0</c:v>
                </c:pt>
                <c:pt idx="360">
                  <c:v>2.0173900000000002E-9</c:v>
                </c:pt>
                <c:pt idx="361">
                  <c:v>1.35137E-8</c:v>
                </c:pt>
                <c:pt idx="362">
                  <c:v>1.1127900000000001E-5</c:v>
                </c:pt>
                <c:pt idx="363" formatCode="General">
                  <c:v>0</c:v>
                </c:pt>
                <c:pt idx="364" formatCode="General">
                  <c:v>0</c:v>
                </c:pt>
                <c:pt idx="365">
                  <c:v>1.32967E-9</c:v>
                </c:pt>
                <c:pt idx="366" formatCode="General">
                  <c:v>0</c:v>
                </c:pt>
                <c:pt idx="367" formatCode="General">
                  <c:v>0</c:v>
                </c:pt>
                <c:pt idx="368" formatCode="General">
                  <c:v>0</c:v>
                </c:pt>
                <c:pt idx="369" formatCode="General">
                  <c:v>0</c:v>
                </c:pt>
                <c:pt idx="370">
                  <c:v>9.70499E-10</c:v>
                </c:pt>
                <c:pt idx="371" formatCode="General">
                  <c:v>0</c:v>
                </c:pt>
                <c:pt idx="372" formatCode="General">
                  <c:v>0</c:v>
                </c:pt>
                <c:pt idx="373" formatCode="General">
                  <c:v>0</c:v>
                </c:pt>
                <c:pt idx="374" formatCode="General">
                  <c:v>0</c:v>
                </c:pt>
                <c:pt idx="375">
                  <c:v>2.5334E-9</c:v>
                </c:pt>
                <c:pt idx="376" formatCode="General">
                  <c:v>0</c:v>
                </c:pt>
                <c:pt idx="377" formatCode="General">
                  <c:v>0</c:v>
                </c:pt>
                <c:pt idx="378" formatCode="General">
                  <c:v>0</c:v>
                </c:pt>
                <c:pt idx="379" formatCode="General">
                  <c:v>0</c:v>
                </c:pt>
                <c:pt idx="380">
                  <c:v>4.5247199999999999E-8</c:v>
                </c:pt>
                <c:pt idx="381" formatCode="General">
                  <c:v>0</c:v>
                </c:pt>
                <c:pt idx="382" formatCode="General">
                  <c:v>0</c:v>
                </c:pt>
                <c:pt idx="383" formatCode="General">
                  <c:v>0</c:v>
                </c:pt>
                <c:pt idx="384" formatCode="General">
                  <c:v>0</c:v>
                </c:pt>
                <c:pt idx="385">
                  <c:v>1.6557300000000001E-6</c:v>
                </c:pt>
                <c:pt idx="386" formatCode="General">
                  <c:v>0</c:v>
                </c:pt>
                <c:pt idx="387">
                  <c:v>1.9813099999999998E-6</c:v>
                </c:pt>
                <c:pt idx="388">
                  <c:v>8.9286399999999999E-10</c:v>
                </c:pt>
                <c:pt idx="389" formatCode="General">
                  <c:v>0</c:v>
                </c:pt>
                <c:pt idx="390">
                  <c:v>3.73668E-6</c:v>
                </c:pt>
                <c:pt idx="391" formatCode="General">
                  <c:v>0</c:v>
                </c:pt>
                <c:pt idx="392" formatCode="General">
                  <c:v>0</c:v>
                </c:pt>
                <c:pt idx="393" formatCode="General">
                  <c:v>0</c:v>
                </c:pt>
                <c:pt idx="394" formatCode="General">
                  <c:v>0</c:v>
                </c:pt>
                <c:pt idx="395">
                  <c:v>4.4064499999999999E-7</c:v>
                </c:pt>
                <c:pt idx="396" formatCode="General">
                  <c:v>0</c:v>
                </c:pt>
                <c:pt idx="397" formatCode="General">
                  <c:v>0</c:v>
                </c:pt>
                <c:pt idx="398" formatCode="General">
                  <c:v>0</c:v>
                </c:pt>
                <c:pt idx="399" formatCode="General">
                  <c:v>0</c:v>
                </c:pt>
                <c:pt idx="400">
                  <c:v>1.5604299999999999E-7</c:v>
                </c:pt>
                <c:pt idx="401" formatCode="General">
                  <c:v>4.2271000000000002E-4</c:v>
                </c:pt>
                <c:pt idx="402" formatCode="General">
                  <c:v>0</c:v>
                </c:pt>
                <c:pt idx="403" formatCode="General">
                  <c:v>0</c:v>
                </c:pt>
                <c:pt idx="404" formatCode="General">
                  <c:v>0</c:v>
                </c:pt>
                <c:pt idx="405">
                  <c:v>1.33226E-7</c:v>
                </c:pt>
                <c:pt idx="406" formatCode="General">
                  <c:v>0</c:v>
                </c:pt>
                <c:pt idx="407" formatCode="General">
                  <c:v>0</c:v>
                </c:pt>
                <c:pt idx="408" formatCode="General">
                  <c:v>0</c:v>
                </c:pt>
                <c:pt idx="409" formatCode="General">
                  <c:v>0</c:v>
                </c:pt>
                <c:pt idx="410">
                  <c:v>4.6033500000000003E-7</c:v>
                </c:pt>
                <c:pt idx="411">
                  <c:v>3.3077000000000001E-6</c:v>
                </c:pt>
                <c:pt idx="412" formatCode="General">
                  <c:v>0</c:v>
                </c:pt>
                <c:pt idx="413" formatCode="General">
                  <c:v>0</c:v>
                </c:pt>
                <c:pt idx="414" formatCode="General">
                  <c:v>0.85949600000000004</c:v>
                </c:pt>
                <c:pt idx="415">
                  <c:v>4.5388100000000001E-7</c:v>
                </c:pt>
                <c:pt idx="416" formatCode="General">
                  <c:v>0</c:v>
                </c:pt>
                <c:pt idx="417" formatCode="General">
                  <c:v>0</c:v>
                </c:pt>
                <c:pt idx="418" formatCode="General">
                  <c:v>0</c:v>
                </c:pt>
                <c:pt idx="419" formatCode="General">
                  <c:v>0</c:v>
                </c:pt>
                <c:pt idx="420">
                  <c:v>6.2049500000000003E-8</c:v>
                </c:pt>
                <c:pt idx="421">
                  <c:v>8.9409700000000002E-8</c:v>
                </c:pt>
                <c:pt idx="422" formatCode="General">
                  <c:v>0</c:v>
                </c:pt>
                <c:pt idx="423" formatCode="General">
                  <c:v>0</c:v>
                </c:pt>
                <c:pt idx="424" formatCode="General">
                  <c:v>0</c:v>
                </c:pt>
                <c:pt idx="425">
                  <c:v>1.8662699999999999E-7</c:v>
                </c:pt>
                <c:pt idx="426">
                  <c:v>1.01006E-7</c:v>
                </c:pt>
                <c:pt idx="427" formatCode="General">
                  <c:v>0</c:v>
                </c:pt>
                <c:pt idx="428" formatCode="General">
                  <c:v>0</c:v>
                </c:pt>
                <c:pt idx="429" formatCode="General">
                  <c:v>0</c:v>
                </c:pt>
                <c:pt idx="430">
                  <c:v>9.8058300000000007E-9</c:v>
                </c:pt>
                <c:pt idx="431">
                  <c:v>6.8582600000000004E-8</c:v>
                </c:pt>
                <c:pt idx="432" formatCode="General">
                  <c:v>0</c:v>
                </c:pt>
                <c:pt idx="433">
                  <c:v>3.1013300000000002E-7</c:v>
                </c:pt>
                <c:pt idx="434" formatCode="General">
                  <c:v>0</c:v>
                </c:pt>
                <c:pt idx="435">
                  <c:v>1.11819E-7</c:v>
                </c:pt>
                <c:pt idx="436">
                  <c:v>1.17782E-7</c:v>
                </c:pt>
                <c:pt idx="437" formatCode="General">
                  <c:v>0</c:v>
                </c:pt>
                <c:pt idx="438" formatCode="General">
                  <c:v>0</c:v>
                </c:pt>
                <c:pt idx="439" formatCode="General">
                  <c:v>0</c:v>
                </c:pt>
                <c:pt idx="440">
                  <c:v>1.07335E-8</c:v>
                </c:pt>
                <c:pt idx="441">
                  <c:v>1.75637E-7</c:v>
                </c:pt>
                <c:pt idx="442" formatCode="General">
                  <c:v>7.6870699999999998E-3</c:v>
                </c:pt>
                <c:pt idx="443" formatCode="General">
                  <c:v>0</c:v>
                </c:pt>
                <c:pt idx="444" formatCode="General">
                  <c:v>0</c:v>
                </c:pt>
                <c:pt idx="445">
                  <c:v>2.25241E-7</c:v>
                </c:pt>
                <c:pt idx="446">
                  <c:v>1.70925E-7</c:v>
                </c:pt>
                <c:pt idx="447" formatCode="General">
                  <c:v>0</c:v>
                </c:pt>
                <c:pt idx="448" formatCode="General">
                  <c:v>0</c:v>
                </c:pt>
                <c:pt idx="449" formatCode="General">
                  <c:v>0</c:v>
                </c:pt>
                <c:pt idx="450">
                  <c:v>6.3926600000000004E-6</c:v>
                </c:pt>
                <c:pt idx="451">
                  <c:v>1.4786300000000001E-6</c:v>
                </c:pt>
                <c:pt idx="452" formatCode="General">
                  <c:v>0</c:v>
                </c:pt>
                <c:pt idx="453" formatCode="General">
                  <c:v>0</c:v>
                </c:pt>
                <c:pt idx="454" formatCode="General">
                  <c:v>0</c:v>
                </c:pt>
                <c:pt idx="455">
                  <c:v>1.0710500000000001E-7</c:v>
                </c:pt>
                <c:pt idx="456">
                  <c:v>6.5047399999999998E-7</c:v>
                </c:pt>
                <c:pt idx="457" formatCode="General">
                  <c:v>0</c:v>
                </c:pt>
                <c:pt idx="458">
                  <c:v>5.5813500000000004E-9</c:v>
                </c:pt>
                <c:pt idx="459" formatCode="General">
                  <c:v>0</c:v>
                </c:pt>
                <c:pt idx="460">
                  <c:v>9.7601500000000002E-8</c:v>
                </c:pt>
                <c:pt idx="461" formatCode="General">
                  <c:v>0</c:v>
                </c:pt>
                <c:pt idx="462" formatCode="General">
                  <c:v>0</c:v>
                </c:pt>
                <c:pt idx="463" formatCode="General">
                  <c:v>0</c:v>
                </c:pt>
                <c:pt idx="464" formatCode="General">
                  <c:v>0</c:v>
                </c:pt>
                <c:pt idx="465">
                  <c:v>1.24211E-7</c:v>
                </c:pt>
                <c:pt idx="466">
                  <c:v>1.71316E-7</c:v>
                </c:pt>
                <c:pt idx="467">
                  <c:v>2.80884E-5</c:v>
                </c:pt>
                <c:pt idx="468" formatCode="General">
                  <c:v>0</c:v>
                </c:pt>
                <c:pt idx="469" formatCode="General">
                  <c:v>0</c:v>
                </c:pt>
                <c:pt idx="470">
                  <c:v>5.4078999999999997E-8</c:v>
                </c:pt>
                <c:pt idx="471">
                  <c:v>7.2163400000000004E-8</c:v>
                </c:pt>
                <c:pt idx="472" formatCode="General">
                  <c:v>0</c:v>
                </c:pt>
                <c:pt idx="473" formatCode="General">
                  <c:v>0</c:v>
                </c:pt>
                <c:pt idx="474" formatCode="General">
                  <c:v>0</c:v>
                </c:pt>
                <c:pt idx="475">
                  <c:v>5.3647399999999999E-7</c:v>
                </c:pt>
                <c:pt idx="476">
                  <c:v>5.9040600000000005E-7</c:v>
                </c:pt>
                <c:pt idx="477" formatCode="General">
                  <c:v>0</c:v>
                </c:pt>
                <c:pt idx="478" formatCode="General">
                  <c:v>0</c:v>
                </c:pt>
                <c:pt idx="479" formatCode="General">
                  <c:v>0</c:v>
                </c:pt>
                <c:pt idx="480">
                  <c:v>2.9103500000000001E-7</c:v>
                </c:pt>
                <c:pt idx="481">
                  <c:v>5.1993299999999995E-7</c:v>
                </c:pt>
                <c:pt idx="482" formatCode="General">
                  <c:v>2.7608100000000002E-4</c:v>
                </c:pt>
                <c:pt idx="483" formatCode="General">
                  <c:v>0</c:v>
                </c:pt>
                <c:pt idx="484" formatCode="General">
                  <c:v>0</c:v>
                </c:pt>
                <c:pt idx="485">
                  <c:v>2.08859E-8</c:v>
                </c:pt>
                <c:pt idx="486">
                  <c:v>1.8483699999999999E-8</c:v>
                </c:pt>
                <c:pt idx="487" formatCode="General">
                  <c:v>0</c:v>
                </c:pt>
                <c:pt idx="488" formatCode="General">
                  <c:v>0</c:v>
                </c:pt>
                <c:pt idx="489" formatCode="General">
                  <c:v>0</c:v>
                </c:pt>
                <c:pt idx="490">
                  <c:v>1.1942E-8</c:v>
                </c:pt>
                <c:pt idx="491">
                  <c:v>1.23848E-8</c:v>
                </c:pt>
                <c:pt idx="492" formatCode="General">
                  <c:v>0</c:v>
                </c:pt>
                <c:pt idx="493" formatCode="General">
                  <c:v>0</c:v>
                </c:pt>
                <c:pt idx="494" formatCode="General">
                  <c:v>0</c:v>
                </c:pt>
                <c:pt idx="495">
                  <c:v>4.6166899999999997E-9</c:v>
                </c:pt>
                <c:pt idx="496">
                  <c:v>6.6919999999999996E-9</c:v>
                </c:pt>
                <c:pt idx="497">
                  <c:v>6.48977E-8</c:v>
                </c:pt>
                <c:pt idx="498" formatCode="General">
                  <c:v>0</c:v>
                </c:pt>
                <c:pt idx="499" formatCode="General">
                  <c:v>0</c:v>
                </c:pt>
                <c:pt idx="500">
                  <c:v>5.0004899999999998E-8</c:v>
                </c:pt>
                <c:pt idx="501">
                  <c:v>3.0420700000000002E-8</c:v>
                </c:pt>
                <c:pt idx="502" formatCode="General">
                  <c:v>0</c:v>
                </c:pt>
                <c:pt idx="503" formatCode="General">
                  <c:v>0</c:v>
                </c:pt>
                <c:pt idx="504" formatCode="General">
                  <c:v>0</c:v>
                </c:pt>
                <c:pt idx="505">
                  <c:v>8.4542000000000004E-8</c:v>
                </c:pt>
                <c:pt idx="506" formatCode="General">
                  <c:v>0</c:v>
                </c:pt>
                <c:pt idx="507" formatCode="General">
                  <c:v>0</c:v>
                </c:pt>
                <c:pt idx="508" formatCode="General">
                  <c:v>0</c:v>
                </c:pt>
                <c:pt idx="509" formatCode="General">
                  <c:v>0</c:v>
                </c:pt>
                <c:pt idx="510">
                  <c:v>8.6809199999999999E-7</c:v>
                </c:pt>
                <c:pt idx="511" formatCode="General">
                  <c:v>0</c:v>
                </c:pt>
                <c:pt idx="512" formatCode="General">
                  <c:v>0</c:v>
                </c:pt>
                <c:pt idx="513" formatCode="General">
                  <c:v>0</c:v>
                </c:pt>
                <c:pt idx="514" formatCode="General">
                  <c:v>0</c:v>
                </c:pt>
                <c:pt idx="515">
                  <c:v>8.1772599999999994E-6</c:v>
                </c:pt>
                <c:pt idx="516" formatCode="General">
                  <c:v>0</c:v>
                </c:pt>
                <c:pt idx="517" formatCode="General">
                  <c:v>0</c:v>
                </c:pt>
                <c:pt idx="518">
                  <c:v>1.27124E-9</c:v>
                </c:pt>
                <c:pt idx="519">
                  <c:v>9.2852300000000006E-8</c:v>
                </c:pt>
                <c:pt idx="520">
                  <c:v>1.9974999999999999E-8</c:v>
                </c:pt>
                <c:pt idx="521" formatCode="General">
                  <c:v>0</c:v>
                </c:pt>
                <c:pt idx="522">
                  <c:v>6.3074E-7</c:v>
                </c:pt>
                <c:pt idx="523" formatCode="General">
                  <c:v>0</c:v>
                </c:pt>
                <c:pt idx="524" formatCode="General">
                  <c:v>0</c:v>
                </c:pt>
                <c:pt idx="525">
                  <c:v>8.3768699999999994E-9</c:v>
                </c:pt>
                <c:pt idx="526">
                  <c:v>1.6801E-6</c:v>
                </c:pt>
                <c:pt idx="527" formatCode="General">
                  <c:v>0</c:v>
                </c:pt>
                <c:pt idx="528" formatCode="General">
                  <c:v>0</c:v>
                </c:pt>
                <c:pt idx="529">
                  <c:v>3.86811E-8</c:v>
                </c:pt>
                <c:pt idx="530">
                  <c:v>1.9817300000000001E-8</c:v>
                </c:pt>
                <c:pt idx="531">
                  <c:v>2.36561E-7</c:v>
                </c:pt>
                <c:pt idx="532" formatCode="General">
                  <c:v>0</c:v>
                </c:pt>
                <c:pt idx="533" formatCode="General">
                  <c:v>0</c:v>
                </c:pt>
                <c:pt idx="534" formatCode="General">
                  <c:v>0</c:v>
                </c:pt>
                <c:pt idx="535">
                  <c:v>3.47798E-8</c:v>
                </c:pt>
                <c:pt idx="536" formatCode="General">
                  <c:v>0</c:v>
                </c:pt>
                <c:pt idx="537" formatCode="General">
                  <c:v>0</c:v>
                </c:pt>
                <c:pt idx="538" formatCode="General">
                  <c:v>0</c:v>
                </c:pt>
                <c:pt idx="539" formatCode="General">
                  <c:v>0</c:v>
                </c:pt>
                <c:pt idx="540">
                  <c:v>1.45336E-8</c:v>
                </c:pt>
                <c:pt idx="541">
                  <c:v>1.4301100000000001E-8</c:v>
                </c:pt>
                <c:pt idx="542" formatCode="General">
                  <c:v>0</c:v>
                </c:pt>
                <c:pt idx="543" formatCode="General">
                  <c:v>0</c:v>
                </c:pt>
                <c:pt idx="544" formatCode="General">
                  <c:v>0</c:v>
                </c:pt>
                <c:pt idx="545">
                  <c:v>1.9336100000000001E-8</c:v>
                </c:pt>
                <c:pt idx="546" formatCode="General">
                  <c:v>0</c:v>
                </c:pt>
                <c:pt idx="547" formatCode="General">
                  <c:v>0</c:v>
                </c:pt>
                <c:pt idx="548" formatCode="General">
                  <c:v>0</c:v>
                </c:pt>
                <c:pt idx="549" formatCode="General">
                  <c:v>0</c:v>
                </c:pt>
                <c:pt idx="550">
                  <c:v>2.15757E-9</c:v>
                </c:pt>
                <c:pt idx="551">
                  <c:v>2.1521999999999999E-8</c:v>
                </c:pt>
                <c:pt idx="552" formatCode="General">
                  <c:v>0</c:v>
                </c:pt>
                <c:pt idx="553" formatCode="General">
                  <c:v>0</c:v>
                </c:pt>
                <c:pt idx="554" formatCode="General">
                  <c:v>0</c:v>
                </c:pt>
                <c:pt idx="555">
                  <c:v>5.2516700000000003E-10</c:v>
                </c:pt>
                <c:pt idx="556">
                  <c:v>2.0846399999999999E-9</c:v>
                </c:pt>
                <c:pt idx="557">
                  <c:v>1.4440400000000001E-8</c:v>
                </c:pt>
                <c:pt idx="558" formatCode="General">
                  <c:v>0</c:v>
                </c:pt>
                <c:pt idx="559" formatCode="General">
                  <c:v>0</c:v>
                </c:pt>
                <c:pt idx="560">
                  <c:v>3.8590300000000001E-10</c:v>
                </c:pt>
                <c:pt idx="561">
                  <c:v>2.04065E-9</c:v>
                </c:pt>
                <c:pt idx="562" formatCode="General">
                  <c:v>0</c:v>
                </c:pt>
                <c:pt idx="563" formatCode="General">
                  <c:v>0</c:v>
                </c:pt>
                <c:pt idx="564" formatCode="General">
                  <c:v>0</c:v>
                </c:pt>
                <c:pt idx="565">
                  <c:v>5.9008999999999998E-10</c:v>
                </c:pt>
                <c:pt idx="566">
                  <c:v>3.9719800000000002E-9</c:v>
                </c:pt>
                <c:pt idx="567" formatCode="General">
                  <c:v>0</c:v>
                </c:pt>
                <c:pt idx="568" formatCode="General">
                  <c:v>0</c:v>
                </c:pt>
                <c:pt idx="569" formatCode="General">
                  <c:v>0</c:v>
                </c:pt>
                <c:pt idx="570">
                  <c:v>6.4492599999999997E-9</c:v>
                </c:pt>
                <c:pt idx="571">
                  <c:v>6.4513500000000004E-8</c:v>
                </c:pt>
                <c:pt idx="572" formatCode="General">
                  <c:v>0</c:v>
                </c:pt>
                <c:pt idx="573" formatCode="General">
                  <c:v>0</c:v>
                </c:pt>
                <c:pt idx="574" formatCode="General">
                  <c:v>0</c:v>
                </c:pt>
                <c:pt idx="575">
                  <c:v>1.59457E-9</c:v>
                </c:pt>
                <c:pt idx="576">
                  <c:v>2.1068599999999999E-9</c:v>
                </c:pt>
                <c:pt idx="577" formatCode="General">
                  <c:v>0</c:v>
                </c:pt>
                <c:pt idx="578" formatCode="General">
                  <c:v>0</c:v>
                </c:pt>
                <c:pt idx="579" formatCode="General">
                  <c:v>0</c:v>
                </c:pt>
                <c:pt idx="580">
                  <c:v>2.5905100000000001E-7</c:v>
                </c:pt>
                <c:pt idx="581">
                  <c:v>2.0779599999999999E-7</c:v>
                </c:pt>
                <c:pt idx="582" formatCode="General">
                  <c:v>0</c:v>
                </c:pt>
                <c:pt idx="583" formatCode="General">
                  <c:v>0</c:v>
                </c:pt>
                <c:pt idx="584" formatCode="General">
                  <c:v>0</c:v>
                </c:pt>
                <c:pt idx="585">
                  <c:v>9.9308900000000001E-8</c:v>
                </c:pt>
                <c:pt idx="586">
                  <c:v>1.53649E-7</c:v>
                </c:pt>
                <c:pt idx="587" formatCode="General">
                  <c:v>0</c:v>
                </c:pt>
                <c:pt idx="588" formatCode="General">
                  <c:v>0</c:v>
                </c:pt>
                <c:pt idx="589" formatCode="General">
                  <c:v>0</c:v>
                </c:pt>
                <c:pt idx="590">
                  <c:v>6.8227199999999998E-10</c:v>
                </c:pt>
                <c:pt idx="591">
                  <c:v>3.9673799999999996E-9</c:v>
                </c:pt>
                <c:pt idx="592" formatCode="General">
                  <c:v>0</c:v>
                </c:pt>
                <c:pt idx="593" formatCode="General">
                  <c:v>0</c:v>
                </c:pt>
                <c:pt idx="594" formatCode="General">
                  <c:v>0</c:v>
                </c:pt>
                <c:pt idx="595">
                  <c:v>1.2282499999999999E-7</c:v>
                </c:pt>
                <c:pt idx="596">
                  <c:v>1.87289E-8</c:v>
                </c:pt>
                <c:pt idx="597" formatCode="General">
                  <c:v>0</c:v>
                </c:pt>
                <c:pt idx="598" formatCode="General">
                  <c:v>0</c:v>
                </c:pt>
                <c:pt idx="599" formatCode="General">
                  <c:v>0</c:v>
                </c:pt>
                <c:pt idx="600">
                  <c:v>2.6207500000000001E-9</c:v>
                </c:pt>
                <c:pt idx="601">
                  <c:v>4.9555299999999997E-9</c:v>
                </c:pt>
                <c:pt idx="602" formatCode="General">
                  <c:v>0</c:v>
                </c:pt>
                <c:pt idx="603">
                  <c:v>2.58984E-8</c:v>
                </c:pt>
                <c:pt idx="604" formatCode="General">
                  <c:v>0</c:v>
                </c:pt>
                <c:pt idx="605">
                  <c:v>1.08193E-9</c:v>
                </c:pt>
                <c:pt idx="606" formatCode="General">
                  <c:v>0</c:v>
                </c:pt>
                <c:pt idx="607" formatCode="General">
                  <c:v>0</c:v>
                </c:pt>
                <c:pt idx="608" formatCode="General">
                  <c:v>0</c:v>
                </c:pt>
                <c:pt idx="609" formatCode="General">
                  <c:v>0</c:v>
                </c:pt>
                <c:pt idx="610">
                  <c:v>4.8153899999999996E-10</c:v>
                </c:pt>
                <c:pt idx="611">
                  <c:v>9.4679100000000002E-8</c:v>
                </c:pt>
                <c:pt idx="612" formatCode="General">
                  <c:v>0</c:v>
                </c:pt>
                <c:pt idx="613" formatCode="General">
                  <c:v>0</c:v>
                </c:pt>
                <c:pt idx="614" formatCode="General">
                  <c:v>0</c:v>
                </c:pt>
                <c:pt idx="615">
                  <c:v>6.5208999999999997E-10</c:v>
                </c:pt>
                <c:pt idx="616" formatCode="General">
                  <c:v>0</c:v>
                </c:pt>
                <c:pt idx="617" formatCode="General">
                  <c:v>0</c:v>
                </c:pt>
                <c:pt idx="618" formatCode="General">
                  <c:v>0</c:v>
                </c:pt>
                <c:pt idx="619">
                  <c:v>1.43425E-5</c:v>
                </c:pt>
                <c:pt idx="620">
                  <c:v>7.5674299999999996E-11</c:v>
                </c:pt>
                <c:pt idx="621">
                  <c:v>9.1591699999999995E-10</c:v>
                </c:pt>
                <c:pt idx="622" formatCode="General">
                  <c:v>0</c:v>
                </c:pt>
                <c:pt idx="623">
                  <c:v>1.11693E-6</c:v>
                </c:pt>
                <c:pt idx="624" formatCode="General">
                  <c:v>0</c:v>
                </c:pt>
                <c:pt idx="625">
                  <c:v>1.33871E-11</c:v>
                </c:pt>
                <c:pt idx="626" formatCode="General">
                  <c:v>0</c:v>
                </c:pt>
                <c:pt idx="627" formatCode="General">
                  <c:v>0</c:v>
                </c:pt>
                <c:pt idx="628" formatCode="General">
                  <c:v>0</c:v>
                </c:pt>
                <c:pt idx="629" formatCode="General">
                  <c:v>0</c:v>
                </c:pt>
                <c:pt idx="630">
                  <c:v>1.73796E-10</c:v>
                </c:pt>
                <c:pt idx="631">
                  <c:v>6.3311399999999997E-9</c:v>
                </c:pt>
                <c:pt idx="632">
                  <c:v>1.1932799999999999E-7</c:v>
                </c:pt>
                <c:pt idx="633" formatCode="General">
                  <c:v>0</c:v>
                </c:pt>
                <c:pt idx="634" formatCode="General">
                  <c:v>0</c:v>
                </c:pt>
                <c:pt idx="635">
                  <c:v>5.9971499999999997E-9</c:v>
                </c:pt>
                <c:pt idx="636" formatCode="General">
                  <c:v>0</c:v>
                </c:pt>
                <c:pt idx="637" formatCode="General">
                  <c:v>0</c:v>
                </c:pt>
                <c:pt idx="638" formatCode="General">
                  <c:v>0</c:v>
                </c:pt>
                <c:pt idx="639" formatCode="General">
                  <c:v>0</c:v>
                </c:pt>
                <c:pt idx="640">
                  <c:v>1.31277E-9</c:v>
                </c:pt>
                <c:pt idx="641">
                  <c:v>6.56804E-9</c:v>
                </c:pt>
                <c:pt idx="642">
                  <c:v>3.3795700000000001E-9</c:v>
                </c:pt>
                <c:pt idx="643" formatCode="General">
                  <c:v>0</c:v>
                </c:pt>
                <c:pt idx="644" formatCode="General">
                  <c:v>0</c:v>
                </c:pt>
                <c:pt idx="645">
                  <c:v>2.9475399999999999E-8</c:v>
                </c:pt>
                <c:pt idx="646" formatCode="General">
                  <c:v>0</c:v>
                </c:pt>
                <c:pt idx="647" formatCode="General">
                  <c:v>0</c:v>
                </c:pt>
                <c:pt idx="648">
                  <c:v>5.7669E-10</c:v>
                </c:pt>
                <c:pt idx="649" formatCode="General">
                  <c:v>0</c:v>
                </c:pt>
                <c:pt idx="650">
                  <c:v>4.8422100000000001E-7</c:v>
                </c:pt>
                <c:pt idx="651" formatCode="General">
                  <c:v>0</c:v>
                </c:pt>
                <c:pt idx="652" formatCode="General">
                  <c:v>0</c:v>
                </c:pt>
                <c:pt idx="653">
                  <c:v>2.5132799999999998E-9</c:v>
                </c:pt>
                <c:pt idx="654" formatCode="General">
                  <c:v>0</c:v>
                </c:pt>
                <c:pt idx="655">
                  <c:v>4.4157E-9</c:v>
                </c:pt>
                <c:pt idx="656">
                  <c:v>6.4874400000000001E-9</c:v>
                </c:pt>
                <c:pt idx="657" formatCode="General">
                  <c:v>0</c:v>
                </c:pt>
                <c:pt idx="658" formatCode="General">
                  <c:v>0</c:v>
                </c:pt>
                <c:pt idx="659" formatCode="General">
                  <c:v>0</c:v>
                </c:pt>
                <c:pt idx="660">
                  <c:v>4.1084599999999997E-9</c:v>
                </c:pt>
                <c:pt idx="661">
                  <c:v>1.4288000000000001E-9</c:v>
                </c:pt>
                <c:pt idx="662" formatCode="General">
                  <c:v>0</c:v>
                </c:pt>
                <c:pt idx="663" formatCode="General">
                  <c:v>0</c:v>
                </c:pt>
                <c:pt idx="664" formatCode="General">
                  <c:v>0</c:v>
                </c:pt>
                <c:pt idx="665">
                  <c:v>5.2397700000000001E-8</c:v>
                </c:pt>
                <c:pt idx="666">
                  <c:v>1.78906E-9</c:v>
                </c:pt>
                <c:pt idx="667" formatCode="General">
                  <c:v>0</c:v>
                </c:pt>
                <c:pt idx="668" formatCode="General">
                  <c:v>0</c:v>
                </c:pt>
                <c:pt idx="669" formatCode="General">
                  <c:v>0</c:v>
                </c:pt>
                <c:pt idx="670">
                  <c:v>2.64882E-8</c:v>
                </c:pt>
                <c:pt idx="671" formatCode="General">
                  <c:v>0</c:v>
                </c:pt>
                <c:pt idx="672" formatCode="General">
                  <c:v>0</c:v>
                </c:pt>
                <c:pt idx="673">
                  <c:v>3.1702199999999998E-9</c:v>
                </c:pt>
                <c:pt idx="674" formatCode="General">
                  <c:v>0</c:v>
                </c:pt>
                <c:pt idx="675">
                  <c:v>1.7069100000000001E-8</c:v>
                </c:pt>
                <c:pt idx="676">
                  <c:v>9.0935E-8</c:v>
                </c:pt>
                <c:pt idx="677" formatCode="General">
                  <c:v>0</c:v>
                </c:pt>
                <c:pt idx="678" formatCode="General">
                  <c:v>0</c:v>
                </c:pt>
                <c:pt idx="679" formatCode="General">
                  <c:v>0</c:v>
                </c:pt>
                <c:pt idx="680">
                  <c:v>2.9975500000000003E-8</c:v>
                </c:pt>
                <c:pt idx="681" formatCode="General">
                  <c:v>0</c:v>
                </c:pt>
                <c:pt idx="682" formatCode="General">
                  <c:v>0</c:v>
                </c:pt>
                <c:pt idx="683" formatCode="General">
                  <c:v>0</c:v>
                </c:pt>
                <c:pt idx="684" formatCode="General">
                  <c:v>0</c:v>
                </c:pt>
                <c:pt idx="685">
                  <c:v>1.5364499999999998E-8</c:v>
                </c:pt>
                <c:pt idx="686">
                  <c:v>3.2159900000000002E-9</c:v>
                </c:pt>
                <c:pt idx="687" formatCode="General">
                  <c:v>0</c:v>
                </c:pt>
                <c:pt idx="688" formatCode="General">
                  <c:v>0</c:v>
                </c:pt>
                <c:pt idx="689" formatCode="General">
                  <c:v>0</c:v>
                </c:pt>
                <c:pt idx="690">
                  <c:v>5.36625E-10</c:v>
                </c:pt>
                <c:pt idx="691" formatCode="General">
                  <c:v>0</c:v>
                </c:pt>
                <c:pt idx="692" formatCode="General">
                  <c:v>0</c:v>
                </c:pt>
                <c:pt idx="693">
                  <c:v>2.3726699999999998E-9</c:v>
                </c:pt>
                <c:pt idx="694" formatCode="General">
                  <c:v>0</c:v>
                </c:pt>
                <c:pt idx="695">
                  <c:v>6.5600499999999995E-10</c:v>
                </c:pt>
                <c:pt idx="696">
                  <c:v>4.9612599999999999E-9</c:v>
                </c:pt>
                <c:pt idx="697" formatCode="General">
                  <c:v>0</c:v>
                </c:pt>
                <c:pt idx="698" formatCode="General">
                  <c:v>0</c:v>
                </c:pt>
                <c:pt idx="699" formatCode="General">
                  <c:v>0</c:v>
                </c:pt>
                <c:pt idx="700">
                  <c:v>4.2636200000000003E-8</c:v>
                </c:pt>
                <c:pt idx="701" formatCode="General">
                  <c:v>0</c:v>
                </c:pt>
                <c:pt idx="702" formatCode="General">
                  <c:v>0</c:v>
                </c:pt>
                <c:pt idx="703" formatCode="General">
                  <c:v>0</c:v>
                </c:pt>
                <c:pt idx="704" formatCode="General">
                  <c:v>0</c:v>
                </c:pt>
                <c:pt idx="705">
                  <c:v>5.4526600000000001E-7</c:v>
                </c:pt>
                <c:pt idx="706">
                  <c:v>1.16346E-7</c:v>
                </c:pt>
                <c:pt idx="707" formatCode="General">
                  <c:v>0</c:v>
                </c:pt>
                <c:pt idx="708">
                  <c:v>6.3896999999999994E-11</c:v>
                </c:pt>
                <c:pt idx="709" formatCode="General">
                  <c:v>0</c:v>
                </c:pt>
                <c:pt idx="710">
                  <c:v>2.54694E-8</c:v>
                </c:pt>
                <c:pt idx="711" formatCode="General">
                  <c:v>0</c:v>
                </c:pt>
                <c:pt idx="712">
                  <c:v>3.67472E-7</c:v>
                </c:pt>
                <c:pt idx="713" formatCode="General">
                  <c:v>0</c:v>
                </c:pt>
                <c:pt idx="714" formatCode="General">
                  <c:v>0</c:v>
                </c:pt>
                <c:pt idx="715">
                  <c:v>6.7013000000000003E-7</c:v>
                </c:pt>
                <c:pt idx="716">
                  <c:v>2.3393900000000001E-6</c:v>
                </c:pt>
                <c:pt idx="717">
                  <c:v>6.1734300000000005E-8</c:v>
                </c:pt>
                <c:pt idx="718" formatCode="General">
                  <c:v>0</c:v>
                </c:pt>
                <c:pt idx="719" formatCode="General">
                  <c:v>0</c:v>
                </c:pt>
                <c:pt idx="720">
                  <c:v>1.22548E-8</c:v>
                </c:pt>
                <c:pt idx="721" formatCode="General">
                  <c:v>0</c:v>
                </c:pt>
                <c:pt idx="722">
                  <c:v>1.39616E-6</c:v>
                </c:pt>
                <c:pt idx="723" formatCode="General">
                  <c:v>0</c:v>
                </c:pt>
                <c:pt idx="724" formatCode="General">
                  <c:v>0</c:v>
                </c:pt>
                <c:pt idx="725">
                  <c:v>3.4566999999999999E-9</c:v>
                </c:pt>
                <c:pt idx="726">
                  <c:v>1.0264599999999999E-8</c:v>
                </c:pt>
                <c:pt idx="727" formatCode="General">
                  <c:v>0</c:v>
                </c:pt>
                <c:pt idx="728">
                  <c:v>2.4338299999999998E-7</c:v>
                </c:pt>
                <c:pt idx="729" formatCode="General">
                  <c:v>0</c:v>
                </c:pt>
                <c:pt idx="730">
                  <c:v>4.2809099999999999E-9</c:v>
                </c:pt>
                <c:pt idx="731">
                  <c:v>1.64358E-9</c:v>
                </c:pt>
                <c:pt idx="732" formatCode="General">
                  <c:v>0</c:v>
                </c:pt>
                <c:pt idx="733" formatCode="General">
                  <c:v>0</c:v>
                </c:pt>
                <c:pt idx="734" formatCode="General">
                  <c:v>0</c:v>
                </c:pt>
                <c:pt idx="735">
                  <c:v>1.2216599999999999E-8</c:v>
                </c:pt>
                <c:pt idx="736">
                  <c:v>1.0019800000000001E-9</c:v>
                </c:pt>
                <c:pt idx="737" formatCode="General">
                  <c:v>0</c:v>
                </c:pt>
                <c:pt idx="738" formatCode="General">
                  <c:v>0</c:v>
                </c:pt>
                <c:pt idx="739" formatCode="General">
                  <c:v>0</c:v>
                </c:pt>
                <c:pt idx="740">
                  <c:v>8.5222200000000008E-9</c:v>
                </c:pt>
                <c:pt idx="741" formatCode="General">
                  <c:v>0</c:v>
                </c:pt>
                <c:pt idx="742">
                  <c:v>1.8166600000000001E-8</c:v>
                </c:pt>
                <c:pt idx="743" formatCode="General">
                  <c:v>0</c:v>
                </c:pt>
                <c:pt idx="744" formatCode="General">
                  <c:v>0</c:v>
                </c:pt>
                <c:pt idx="745">
                  <c:v>6.8636700000000001E-9</c:v>
                </c:pt>
                <c:pt idx="746">
                  <c:v>4.2243999999999996E-9</c:v>
                </c:pt>
                <c:pt idx="747" formatCode="General">
                  <c:v>0</c:v>
                </c:pt>
                <c:pt idx="748" formatCode="General">
                  <c:v>0</c:v>
                </c:pt>
                <c:pt idx="749" formatCode="General">
                  <c:v>0</c:v>
                </c:pt>
                <c:pt idx="750">
                  <c:v>3.7052399999999999E-9</c:v>
                </c:pt>
                <c:pt idx="751" formatCode="General">
                  <c:v>0</c:v>
                </c:pt>
                <c:pt idx="752">
                  <c:v>5.67879E-10</c:v>
                </c:pt>
                <c:pt idx="753" formatCode="General">
                  <c:v>0</c:v>
                </c:pt>
                <c:pt idx="754" formatCode="General">
                  <c:v>0</c:v>
                </c:pt>
                <c:pt idx="755">
                  <c:v>6.7433700000000005E-10</c:v>
                </c:pt>
                <c:pt idx="756">
                  <c:v>2.2875099999999999E-10</c:v>
                </c:pt>
                <c:pt idx="757" formatCode="General">
                  <c:v>0</c:v>
                </c:pt>
                <c:pt idx="758" formatCode="General">
                  <c:v>0</c:v>
                </c:pt>
                <c:pt idx="759" formatCode="General">
                  <c:v>0</c:v>
                </c:pt>
                <c:pt idx="760">
                  <c:v>1.1984900000000001E-9</c:v>
                </c:pt>
                <c:pt idx="761">
                  <c:v>4.4646799999999999E-10</c:v>
                </c:pt>
                <c:pt idx="762" formatCode="General">
                  <c:v>0</c:v>
                </c:pt>
                <c:pt idx="763">
                  <c:v>7.3349799999999998E-10</c:v>
                </c:pt>
                <c:pt idx="764" formatCode="General">
                  <c:v>0</c:v>
                </c:pt>
                <c:pt idx="765">
                  <c:v>1.1212300000000001E-9</c:v>
                </c:pt>
                <c:pt idx="766">
                  <c:v>2.3164399999999999E-9</c:v>
                </c:pt>
                <c:pt idx="767">
                  <c:v>8.9564799999999999E-10</c:v>
                </c:pt>
                <c:pt idx="768" formatCode="General">
                  <c:v>0</c:v>
                </c:pt>
                <c:pt idx="769" formatCode="General">
                  <c:v>0</c:v>
                </c:pt>
                <c:pt idx="770">
                  <c:v>1.39041E-9</c:v>
                </c:pt>
                <c:pt idx="771">
                  <c:v>1.4445600000000001E-7</c:v>
                </c:pt>
                <c:pt idx="772" formatCode="General">
                  <c:v>0</c:v>
                </c:pt>
                <c:pt idx="773" formatCode="General">
                  <c:v>0</c:v>
                </c:pt>
                <c:pt idx="774" formatCode="General">
                  <c:v>0</c:v>
                </c:pt>
                <c:pt idx="775">
                  <c:v>1.06682E-7</c:v>
                </c:pt>
                <c:pt idx="776">
                  <c:v>1.16848E-6</c:v>
                </c:pt>
                <c:pt idx="777" formatCode="General">
                  <c:v>0</c:v>
                </c:pt>
                <c:pt idx="778">
                  <c:v>8.5936699999999998E-9</c:v>
                </c:pt>
                <c:pt idx="779" formatCode="General">
                  <c:v>0</c:v>
                </c:pt>
                <c:pt idx="780">
                  <c:v>3.8369400000000002E-7</c:v>
                </c:pt>
                <c:pt idx="781">
                  <c:v>5.5247199999999997E-7</c:v>
                </c:pt>
                <c:pt idx="782" formatCode="General">
                  <c:v>0</c:v>
                </c:pt>
                <c:pt idx="783">
                  <c:v>1.8413500000000001E-8</c:v>
                </c:pt>
                <c:pt idx="784">
                  <c:v>1.1113599999999999E-8</c:v>
                </c:pt>
                <c:pt idx="785">
                  <c:v>1.3070299999999999E-6</c:v>
                </c:pt>
                <c:pt idx="786" formatCode="General">
                  <c:v>0</c:v>
                </c:pt>
                <c:pt idx="787" formatCode="General">
                  <c:v>0</c:v>
                </c:pt>
                <c:pt idx="788" formatCode="General">
                  <c:v>0</c:v>
                </c:pt>
                <c:pt idx="789" formatCode="General">
                  <c:v>0</c:v>
                </c:pt>
                <c:pt idx="790" formatCode="General">
                  <c:v>0</c:v>
                </c:pt>
                <c:pt idx="791">
                  <c:v>1.9750499999999998E-6</c:v>
                </c:pt>
                <c:pt idx="792" formatCode="General">
                  <c:v>0</c:v>
                </c:pt>
                <c:pt idx="793" formatCode="General">
                  <c:v>0</c:v>
                </c:pt>
                <c:pt idx="794" formatCode="General">
                  <c:v>0</c:v>
                </c:pt>
                <c:pt idx="795">
                  <c:v>1.80725E-7</c:v>
                </c:pt>
                <c:pt idx="796" formatCode="General">
                  <c:v>0</c:v>
                </c:pt>
                <c:pt idx="797" formatCode="General">
                  <c:v>0</c:v>
                </c:pt>
                <c:pt idx="798">
                  <c:v>3.1667300000000002E-7</c:v>
                </c:pt>
                <c:pt idx="799" formatCode="General">
                  <c:v>0</c:v>
                </c:pt>
                <c:pt idx="800" formatCode="General">
                  <c:v>0</c:v>
                </c:pt>
                <c:pt idx="801">
                  <c:v>2.3113300000000001E-7</c:v>
                </c:pt>
                <c:pt idx="802">
                  <c:v>4.03349E-10</c:v>
                </c:pt>
                <c:pt idx="803" formatCode="General">
                  <c:v>0</c:v>
                </c:pt>
                <c:pt idx="804" formatCode="General">
                  <c:v>0</c:v>
                </c:pt>
                <c:pt idx="805" formatCode="General">
                  <c:v>0</c:v>
                </c:pt>
                <c:pt idx="806" formatCode="General">
                  <c:v>0</c:v>
                </c:pt>
                <c:pt idx="807" formatCode="General">
                  <c:v>0</c:v>
                </c:pt>
                <c:pt idx="808" formatCode="General">
                  <c:v>0</c:v>
                </c:pt>
                <c:pt idx="809" formatCode="General">
                  <c:v>0</c:v>
                </c:pt>
                <c:pt idx="810">
                  <c:v>3.44111E-7</c:v>
                </c:pt>
                <c:pt idx="811">
                  <c:v>5.4966800000000001E-8</c:v>
                </c:pt>
                <c:pt idx="812">
                  <c:v>3.6772100000000003E-11</c:v>
                </c:pt>
                <c:pt idx="813" formatCode="General">
                  <c:v>0</c:v>
                </c:pt>
                <c:pt idx="814">
                  <c:v>1.06644E-10</c:v>
                </c:pt>
                <c:pt idx="815">
                  <c:v>3.1295299999999998E-7</c:v>
                </c:pt>
                <c:pt idx="816" formatCode="General">
                  <c:v>0</c:v>
                </c:pt>
                <c:pt idx="817" formatCode="General">
                  <c:v>0</c:v>
                </c:pt>
                <c:pt idx="818">
                  <c:v>2.8517200000000001E-8</c:v>
                </c:pt>
                <c:pt idx="819" formatCode="General">
                  <c:v>0</c:v>
                </c:pt>
                <c:pt idx="820" formatCode="General">
                  <c:v>0</c:v>
                </c:pt>
                <c:pt idx="821">
                  <c:v>2.6384099999999999E-8</c:v>
                </c:pt>
                <c:pt idx="822" formatCode="General">
                  <c:v>0</c:v>
                </c:pt>
                <c:pt idx="823" formatCode="General">
                  <c:v>0</c:v>
                </c:pt>
                <c:pt idx="824" formatCode="General">
                  <c:v>0</c:v>
                </c:pt>
                <c:pt idx="825" formatCode="General">
                  <c:v>0</c:v>
                </c:pt>
                <c:pt idx="826" formatCode="General">
                  <c:v>0</c:v>
                </c:pt>
                <c:pt idx="827">
                  <c:v>2.2559799999999998E-11</c:v>
                </c:pt>
                <c:pt idx="828" formatCode="General">
                  <c:v>0</c:v>
                </c:pt>
                <c:pt idx="829" formatCode="General">
                  <c:v>0</c:v>
                </c:pt>
                <c:pt idx="830">
                  <c:v>2.4625599999999998E-7</c:v>
                </c:pt>
                <c:pt idx="831">
                  <c:v>1.6941500000000001E-7</c:v>
                </c:pt>
                <c:pt idx="832" formatCode="General">
                  <c:v>0</c:v>
                </c:pt>
                <c:pt idx="833" formatCode="General">
                  <c:v>0</c:v>
                </c:pt>
                <c:pt idx="834" formatCode="General">
                  <c:v>0</c:v>
                </c:pt>
                <c:pt idx="835">
                  <c:v>4.2950500000000001E-7</c:v>
                </c:pt>
                <c:pt idx="836" formatCode="General">
                  <c:v>0</c:v>
                </c:pt>
                <c:pt idx="837" formatCode="General">
                  <c:v>0</c:v>
                </c:pt>
                <c:pt idx="838" formatCode="General">
                  <c:v>0</c:v>
                </c:pt>
                <c:pt idx="839" formatCode="General">
                  <c:v>0</c:v>
                </c:pt>
                <c:pt idx="840">
                  <c:v>9.0823700000000001E-7</c:v>
                </c:pt>
                <c:pt idx="841">
                  <c:v>2.1080300000000001E-7</c:v>
                </c:pt>
                <c:pt idx="842" formatCode="General">
                  <c:v>0</c:v>
                </c:pt>
                <c:pt idx="843">
                  <c:v>8.0173099999999995E-9</c:v>
                </c:pt>
                <c:pt idx="844">
                  <c:v>2.2398600000000002E-9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2C08-4A03-9E49-23F0A49481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3770760"/>
        <c:axId val="493774680"/>
      </c:scatterChart>
      <c:valAx>
        <c:axId val="493770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93774680"/>
        <c:crosses val="autoZero"/>
        <c:crossBetween val="midCat"/>
      </c:valAx>
      <c:valAx>
        <c:axId val="493774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937707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416</a:t>
            </a:r>
            <a:r>
              <a:rPr lang="ja-JP" altLang="en-US"/>
              <a:t>行</a:t>
            </a:r>
            <a:endParaRPr lang="en-US" altLang="ja-JP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outputLayer!$A$416:$CG$416</c:f>
              <c:numCache>
                <c:formatCode>General</c:formatCode>
                <c:ptCount val="85"/>
                <c:pt idx="0">
                  <c:v>0.37107099999999998</c:v>
                </c:pt>
                <c:pt idx="1">
                  <c:v>0.49359900000000001</c:v>
                </c:pt>
                <c:pt idx="2">
                  <c:v>0.68137599999999998</c:v>
                </c:pt>
                <c:pt idx="3">
                  <c:v>0.650922</c:v>
                </c:pt>
                <c:pt idx="4">
                  <c:v>0.86474899999999999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0.85949600000000004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F6E0-451F-9D9E-7704737158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3777816"/>
        <c:axId val="493769584"/>
      </c:scatterChart>
      <c:valAx>
        <c:axId val="493777816"/>
        <c:scaling>
          <c:orientation val="minMax"/>
          <c:min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93769584"/>
        <c:crosses val="autoZero"/>
        <c:crossBetween val="midCat"/>
      </c:valAx>
      <c:valAx>
        <c:axId val="49376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93777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444</a:t>
            </a:r>
            <a:r>
              <a:rPr lang="ja-JP" altLang="en-US"/>
              <a:t>行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outputLayer!$A$444:$CG$444</c:f>
              <c:numCache>
                <c:formatCode>General</c:formatCode>
                <c:ptCount val="85"/>
                <c:pt idx="0">
                  <c:v>0.81523999999999996</c:v>
                </c:pt>
                <c:pt idx="1">
                  <c:v>0.53093699999999999</c:v>
                </c:pt>
                <c:pt idx="2">
                  <c:v>0.34254600000000002</c:v>
                </c:pt>
                <c:pt idx="3">
                  <c:v>0.596221</c:v>
                </c:pt>
                <c:pt idx="4">
                  <c:v>0.80450299999999997</c:v>
                </c:pt>
                <c:pt idx="5">
                  <c:v>3.83493E-4</c:v>
                </c:pt>
                <c:pt idx="6" formatCode="0.00E+00">
                  <c:v>3.9819900000000001E-5</c:v>
                </c:pt>
                <c:pt idx="7">
                  <c:v>0</c:v>
                </c:pt>
                <c:pt idx="8" formatCode="0.00E+00">
                  <c:v>4.1786899999999998E-5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 formatCode="0.00E+00">
                  <c:v>4.6893E-5</c:v>
                </c:pt>
                <c:pt idx="18">
                  <c:v>0</c:v>
                </c:pt>
                <c:pt idx="19">
                  <c:v>0</c:v>
                </c:pt>
                <c:pt idx="20">
                  <c:v>7.6870699999999998E-3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 formatCode="0.00E+00">
                  <c:v>8.3996E-5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 formatCode="0.00E+00">
                  <c:v>2.77544E-5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 formatCode="0.00E+00">
                  <c:v>3.6773100000000002E-5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 formatCode="0.00E+00">
                  <c:v>8.0732199999999999E-5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6.7288799999999996E-4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 formatCode="0.00E+00">
                  <c:v>1.00831E-5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 formatCode="0.00E+00">
                  <c:v>4.1758699999999997E-5</c:v>
                </c:pt>
                <c:pt idx="80">
                  <c:v>0</c:v>
                </c:pt>
                <c:pt idx="81" formatCode="0.00E+00">
                  <c:v>2.5281899999999999E-5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ABF4-42D8-BB30-EB9D78A91C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3771152"/>
        <c:axId val="493772328"/>
      </c:scatterChart>
      <c:valAx>
        <c:axId val="493771152"/>
        <c:scaling>
          <c:orientation val="minMax"/>
          <c:min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93772328"/>
        <c:crosses val="autoZero"/>
        <c:crossBetween val="midCat"/>
      </c:valAx>
      <c:valAx>
        <c:axId val="493772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937711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5FB16B-06A2-438E-8A0B-19DC19BD05C1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2018年2月19日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36A35B7-9D2F-4E6D-B12D-29025F48BF0A}" type="datetime4">
              <a:rPr lang="ja-JP" altLang="en-US" smtClean="0"/>
              <a:pPr/>
              <a:t>2018年2月19日</a:t>
            </a:fld>
            <a:endParaRPr 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2674CE4-FBD8-4481-AEFB-CA53E599A74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2700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モデルを読み込んで、形成するということを書く。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[]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とかで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Dnn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モジュールを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Cv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::dnn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に全部なおす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3. 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はかっこと主題が逆。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5158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ソースコードを開けというスライドをつくる。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2590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質問用スライドに移動する。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7626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7702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2353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9088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値の決め方は記載しておく。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</a:t>
            </a: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入力画像以外、すべてモデル依存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入力画像以外の値は前処理だよということを話す。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20955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1018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が逆になる。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9924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3173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20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2882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8771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684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4821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ソースコードを開けというスライドをつくる。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26386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70439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implement me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の箇所を直してね。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69096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Box</a:t>
            </a:r>
            <a:r>
              <a:rPr lang="ja-JP" altLang="en-US" dirty="0"/>
              <a:t>の、</a:t>
            </a:r>
            <a:endParaRPr lang="en-US" altLang="ja-JP" dirty="0"/>
          </a:p>
          <a:p>
            <a:r>
              <a:rPr lang="ja-JP" altLang="en-US" b="1" dirty="0">
                <a:solidFill>
                  <a:schemeClr val="accent1"/>
                </a:solidFill>
              </a:rPr>
              <a:t>中心</a:t>
            </a:r>
            <a:r>
              <a:rPr lang="en-US" altLang="ja-JP" b="1" dirty="0">
                <a:solidFill>
                  <a:schemeClr val="accent1"/>
                </a:solidFill>
              </a:rPr>
              <a:t>x</a:t>
            </a:r>
            <a:r>
              <a:rPr lang="ja-JP" altLang="en-US" b="1" dirty="0">
                <a:solidFill>
                  <a:schemeClr val="accent1"/>
                </a:solidFill>
              </a:rPr>
              <a:t>座標</a:t>
            </a:r>
            <a:r>
              <a:rPr lang="en-US" altLang="ja-JP" b="1" dirty="0">
                <a:solidFill>
                  <a:schemeClr val="accent1"/>
                </a:solidFill>
              </a:rPr>
              <a:t> = 0.5 </a:t>
            </a:r>
            <a:r>
              <a:rPr lang="ja-JP" altLang="en-US" b="1" dirty="0">
                <a:solidFill>
                  <a:schemeClr val="accent1"/>
                </a:solidFill>
              </a:rPr>
              <a:t>中心</a:t>
            </a:r>
            <a:r>
              <a:rPr lang="en-US" altLang="ja-JP" b="1" dirty="0">
                <a:solidFill>
                  <a:schemeClr val="accent1"/>
                </a:solidFill>
              </a:rPr>
              <a:t>y</a:t>
            </a:r>
            <a:r>
              <a:rPr lang="ja-JP" altLang="en-US" b="1" dirty="0">
                <a:solidFill>
                  <a:schemeClr val="accent1"/>
                </a:solidFill>
              </a:rPr>
              <a:t>座標</a:t>
            </a:r>
            <a:r>
              <a:rPr lang="en-US" altLang="ja-JP" b="1" dirty="0">
                <a:solidFill>
                  <a:schemeClr val="accent1"/>
                </a:solidFill>
              </a:rPr>
              <a:t>  = 0.4 </a:t>
            </a:r>
          </a:p>
          <a:p>
            <a:r>
              <a:rPr lang="en-US" altLang="ja-JP" b="1" dirty="0">
                <a:solidFill>
                  <a:schemeClr val="accent1"/>
                </a:solidFill>
              </a:rPr>
              <a:t>Box</a:t>
            </a:r>
            <a:r>
              <a:rPr lang="ja-JP" altLang="en-US" b="1" dirty="0">
                <a:solidFill>
                  <a:schemeClr val="accent1"/>
                </a:solidFill>
              </a:rPr>
              <a:t>幅 </a:t>
            </a:r>
            <a:r>
              <a:rPr lang="en-US" altLang="ja-JP" b="1" dirty="0">
                <a:solidFill>
                  <a:schemeClr val="accent1"/>
                </a:solidFill>
              </a:rPr>
              <a:t>=</a:t>
            </a:r>
            <a:r>
              <a:rPr lang="ja-JP" altLang="en-US" b="1" dirty="0">
                <a:solidFill>
                  <a:schemeClr val="accent1"/>
                </a:solidFill>
              </a:rPr>
              <a:t> </a:t>
            </a:r>
            <a:r>
              <a:rPr lang="en-US" altLang="ja-JP" b="1" dirty="0">
                <a:solidFill>
                  <a:schemeClr val="accent1"/>
                </a:solidFill>
              </a:rPr>
              <a:t>0.75  	Box</a:t>
            </a:r>
            <a:r>
              <a:rPr lang="ja-JP" altLang="en-US" b="1" dirty="0">
                <a:solidFill>
                  <a:schemeClr val="accent1"/>
                </a:solidFill>
              </a:rPr>
              <a:t>高さ </a:t>
            </a:r>
            <a:r>
              <a:rPr lang="en-US" altLang="ja-JP" b="1" dirty="0">
                <a:solidFill>
                  <a:schemeClr val="accent1"/>
                </a:solidFill>
              </a:rPr>
              <a:t>= 0.6</a:t>
            </a:r>
          </a:p>
          <a:p>
            <a:r>
              <a:rPr lang="ja-JP" altLang="en-US" dirty="0"/>
              <a:t>であった場合、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中心</a:t>
            </a:r>
            <a:r>
              <a:rPr lang="en-US" altLang="ja-JP" dirty="0"/>
              <a:t>X(px) 	= 0.5 x 200 = 100</a:t>
            </a:r>
          </a:p>
          <a:p>
            <a:r>
              <a:rPr lang="ja-JP" altLang="en-US" dirty="0"/>
              <a:t>中心</a:t>
            </a:r>
            <a:r>
              <a:rPr lang="en-US" altLang="ja-JP" dirty="0"/>
              <a:t>Y(px) 	= 0.4 x 300 = 120</a:t>
            </a:r>
          </a:p>
          <a:p>
            <a:r>
              <a:rPr lang="ja-JP" altLang="en-US" dirty="0"/>
              <a:t>幅</a:t>
            </a:r>
            <a:r>
              <a:rPr lang="en-US" altLang="ja-JP" dirty="0"/>
              <a:t>(px)		= 0.75 x 200 = </a:t>
            </a:r>
            <a:r>
              <a:rPr lang="en-US" altLang="ja-JP" b="1" dirty="0">
                <a:solidFill>
                  <a:schemeClr val="accent1"/>
                </a:solidFill>
              </a:rPr>
              <a:t>150</a:t>
            </a:r>
          </a:p>
          <a:p>
            <a:r>
              <a:rPr lang="ja-JP" altLang="en-US" dirty="0"/>
              <a:t>高さ</a:t>
            </a:r>
            <a:r>
              <a:rPr lang="en-US" altLang="ja-JP" dirty="0"/>
              <a:t>(px)		= 0.6 x 300 = </a:t>
            </a:r>
            <a:r>
              <a:rPr lang="en-US" altLang="ja-JP" b="1" dirty="0">
                <a:solidFill>
                  <a:schemeClr val="accent1"/>
                </a:solidFill>
              </a:rPr>
              <a:t>180</a:t>
            </a:r>
          </a:p>
          <a:p>
            <a:r>
              <a:rPr lang="ja-JP" altLang="en-US" dirty="0"/>
              <a:t>矩形</a:t>
            </a:r>
            <a:r>
              <a:rPr lang="en-US" altLang="ja-JP" dirty="0"/>
              <a:t>x (px)	= 100 – 150 / 2 = </a:t>
            </a:r>
            <a:r>
              <a:rPr lang="en-US" altLang="ja-JP" b="1" dirty="0">
                <a:solidFill>
                  <a:schemeClr val="accent1"/>
                </a:solidFill>
              </a:rPr>
              <a:t>25</a:t>
            </a:r>
          </a:p>
          <a:p>
            <a:r>
              <a:rPr lang="ja-JP" altLang="en-US" dirty="0"/>
              <a:t>矩形</a:t>
            </a:r>
            <a:r>
              <a:rPr lang="en-US" altLang="ja-JP" dirty="0"/>
              <a:t>y(px)	= 120 – 180 / 2 = </a:t>
            </a:r>
            <a:r>
              <a:rPr lang="en-US" altLang="ja-JP" b="1" dirty="0">
                <a:solidFill>
                  <a:schemeClr val="accent1"/>
                </a:solidFill>
              </a:rPr>
              <a:t>30</a:t>
            </a:r>
          </a:p>
          <a:p>
            <a:endParaRPr lang="en-US" altLang="ja-JP" dirty="0"/>
          </a:p>
          <a:p>
            <a:endParaRPr lang="en-US" altLang="ja-JP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41341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implement me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の箇所を直してね。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4825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8532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6254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implement me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の箇所を直してね。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30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82029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implement me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の箇所を直してね。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63763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40552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51569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78170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0436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06684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52979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88831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0048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41414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40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3665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02638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64693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25528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質問用スライドに移動する。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82232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ja-JP" smtClean="0"/>
              <a:pPr/>
              <a:t>45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34809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87913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ja-JP" smtClean="0"/>
              <a:pPr/>
              <a:t>47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70221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17081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https://www.quora.com/What-does-the-term-semantic-segmentation-mean-in-the-context-of-Deep-Learning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5005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implement me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の箇所を直してね。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47384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https://www.quora.com/What-does-the-term-semantic-segmentation-mean-in-the-context-of-Deep-Learning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08696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51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2232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52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8815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6730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implement me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の箇所を直してね。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5526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258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3536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BB3707E-853B-4B65-A117-62F1A610BAA1}" type="datetime4">
              <a:rPr lang="ja-JP" altLang="en-US" smtClean="0"/>
              <a:pPr/>
              <a:t>2018年2月19日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01CF334-2D5C-4859-84A6-CA7E6E43FAE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361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320B09-6CF2-4326-937A-13A4A40B8562}" type="datetime4">
              <a:rPr lang="ja-JP" altLang="en-US" smtClean="0"/>
              <a:t>2018年2月19日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/>
              <a:t>フッターを追加</a:t>
            </a:r>
            <a:endParaRPr lang="ja-JP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2285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AF68CBD-E5D7-4F98-BE5C-5D00E9A14CB9}" type="datetime4">
              <a:rPr lang="ja-JP" altLang="en-US" smtClean="0"/>
              <a:t>2018年2月19日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/>
              <a:t>フッターを追加</a:t>
            </a:r>
            <a:endParaRPr lang="ja-JP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9086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977996D8-027A-40C8-B209-D20EE1BF2BE8}"/>
              </a:ext>
            </a:extLst>
          </p:cNvPr>
          <p:cNvSpPr txBox="1">
            <a:spLocks/>
          </p:cNvSpPr>
          <p:nvPr userDrawn="1"/>
        </p:nvSpPr>
        <p:spPr>
          <a:xfrm>
            <a:off x="0" y="-29085"/>
            <a:ext cx="12192000" cy="12639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157214"/>
            <a:ext cx="10781919" cy="1053021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9DB356C-535D-4BB7-9CFC-A7CAEDEECC4C}" type="datetime4">
              <a:rPr lang="ja-JP" altLang="en-US" smtClean="0"/>
              <a:t>2018年2月19日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/>
              <a:t>フッターを追加</a:t>
            </a:r>
            <a:endParaRPr lang="ja-JP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09200" y="6346971"/>
            <a:ext cx="1606206" cy="415451"/>
          </a:xfrm>
          <a:prstGeom prst="rect">
            <a:avLst/>
          </a:prstGeom>
          <a:noFill/>
        </p:spPr>
        <p:txBody>
          <a:bodyPr/>
          <a:lstStyle>
            <a:lvl1pPr>
              <a:defRPr sz="2000">
                <a:solidFill>
                  <a:schemeClr val="accent1">
                    <a:alpha val="25000"/>
                  </a:schemeClr>
                </a:solidFill>
              </a:defRPr>
            </a:lvl1pPr>
          </a:lstStyle>
          <a:p>
            <a:fld id="{401CF334-2D5C-4859-84A6-CA7E6E43FAE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230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0102-1978-4BFA-8B78-9D889846EA96}" type="datetime4">
              <a:rPr lang="ja-JP" altLang="en-US" smtClean="0"/>
              <a:pPr/>
              <a:t>2018年2月19日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874946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0102-1978-4BFA-8B78-9D889846EA96}" type="datetime4">
              <a:rPr lang="ja-JP" altLang="en-US" smtClean="0"/>
              <a:pPr/>
              <a:t>2018年2月19日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42121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8A616DE-C4E3-4CA4-892C-86B3F7D2C135}" type="datetime4">
              <a:rPr lang="ja-JP" altLang="en-US" smtClean="0"/>
              <a:t>2018年2月19日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/>
              <a:t>フッターを追加</a:t>
            </a:r>
            <a:endParaRPr lang="ja-JP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2647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00D6D32-5C27-4A01-9DEE-67791C72B783}" type="datetime4">
              <a:rPr lang="ja-JP" altLang="en-US" smtClean="0"/>
              <a:t>2018年2月19日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/>
              <a:t>フッターを追加</a:t>
            </a:r>
            <a:endParaRPr lang="ja-JP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189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0102-1978-4BFA-8B78-9D889846EA96}" type="datetime4">
              <a:rPr lang="ja-JP" altLang="en-US" smtClean="0"/>
              <a:pPr/>
              <a:t>2018年2月19日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72551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0102-1978-4BFA-8B78-9D889846EA96}" type="datetime4">
              <a:rPr lang="ja-JP" altLang="en-US" smtClean="0"/>
              <a:pPr/>
              <a:t>2018年2月19日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01CF334-2D5C-4859-84A6-CA7E6E43FAE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15778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B380102-1978-4BFA-8B78-9D889846EA96}" type="datetime4">
              <a:rPr lang="ja-JP" altLang="en-US" smtClean="0"/>
              <a:pPr/>
              <a:t>2018年2月19日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01CF334-2D5C-4859-84A6-CA7E6E43FAE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853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B380102-1978-4BFA-8B78-9D889846EA96}" type="datetime4">
              <a:rPr lang="ja-JP" altLang="en-US" smtClean="0"/>
              <a:pPr/>
              <a:t>2018年2月19日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109200" y="6346971"/>
            <a:ext cx="1606206" cy="415451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000" kern="1200">
                <a:solidFill>
                  <a:schemeClr val="accent1">
                    <a:alpha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01CF334-2D5C-4859-84A6-CA7E6E43FAEB}" type="slidenum">
              <a:rPr lang="en-US" altLang="ja-JP" smtClean="0"/>
              <a:pPr algn="r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43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v.jp/cookbook/opencv_drawing.html#draw-rectangle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pencv.jp/opencv-2svn/cpp/drawing_functions.html#cv-rectangle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v.jp/cookbook/opencv_drawing.html#id8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pencv.jp/opencv-2svn/cpp/drawing_functions.html#cv-puttext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hyperlink" Target="http://photoshopvip.net/97018" TargetMode="External"/><Relationship Id="rId4" Type="http://schemas.openxmlformats.org/officeDocument/2006/relationships/hyperlink" Target="https://videos.pexels.com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DeepLearningJP2016/dl-reading-paper20170804pdf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eetenki/YOLOv2/blob/master/YOLOv2.md" TargetMode="External"/><Relationship Id="rId4" Type="http://schemas.openxmlformats.org/officeDocument/2006/relationships/hyperlink" Target="https://qiita.com/miyamotok0105/items/1aa653512dd4657401db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ilipperemy/yolo-9000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ostd.cc/semantic-segmentation-deep-learning-review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isaac-otao/items/cecfb3efb7d9ccddf922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iita.com/uramonk/items/c207c948ccb6cd0a1346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633046"/>
            <a:ext cx="11287125" cy="3673911"/>
          </a:xfrm>
        </p:spPr>
        <p:txBody>
          <a:bodyPr rtlCol="0">
            <a:normAutofit/>
          </a:bodyPr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OpenCV </a:t>
            </a:r>
            <a:b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</a:b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cv::dnn</a:t>
            </a:r>
            <a:b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</a:b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ハンズオン第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2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回</a:t>
            </a:r>
          </a:p>
        </p:txBody>
      </p:sp>
      <p:sp>
        <p:nvSpPr>
          <p:cNvPr id="5" name="サブタイトル 4">
            <a:extLst>
              <a:ext uri="{FF2B5EF4-FFF2-40B4-BE49-F238E27FC236}">
                <a16:creationId xmlns:a16="http://schemas.microsoft.com/office/drawing/2014/main" xmlns="" id="{CD98913F-83E0-4D78-BD59-93719C1D2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10738425" cy="1645920"/>
          </a:xfrm>
        </p:spPr>
        <p:txBody>
          <a:bodyPr/>
          <a:lstStyle/>
          <a:p>
            <a:pPr algn="r"/>
            <a:r>
              <a:rPr lang="en-US" altLang="ja-JP" dirty="0"/>
              <a:t>2017/02/20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87125" cy="3421241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Sample.sln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の解説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/>
            </a:r>
            <a:b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</a:b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(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前回の復習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)</a:t>
            </a:r>
            <a:b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</a:b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9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6101" y="0"/>
            <a:ext cx="10772775" cy="1250576"/>
          </a:xfrm>
        </p:spPr>
        <p:txBody>
          <a:bodyPr rtlCol="0"/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cv::dnn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の使い方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xmlns="" id="{647DACE3-63AF-4D20-AC1D-2022C2A45C44}"/>
              </a:ext>
            </a:extLst>
          </p:cNvPr>
          <p:cNvSpPr txBox="1">
            <a:spLocks/>
          </p:cNvSpPr>
          <p:nvPr/>
        </p:nvSpPr>
        <p:spPr>
          <a:xfrm>
            <a:off x="477416" y="1784195"/>
            <a:ext cx="10772775" cy="5073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indent="-914400">
              <a:buAutoNum type="arabicPeriod"/>
            </a:pP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ニューラルネットワークを形成する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14400" indent="-914400">
              <a:buAutoNum type="arabicPeriod"/>
            </a:pP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14400" indent="-914400">
              <a:buAutoNum type="arabicPeriod"/>
            </a:pP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入力層に画像を入力する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3. 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出力層まで順伝播させる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695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819312"/>
            <a:ext cx="12192000" cy="1470025"/>
          </a:xfrm>
        </p:spPr>
        <p:txBody>
          <a:bodyPr rtlCol="0" anchor="ctr">
            <a:normAutofit/>
          </a:bodyPr>
          <a:lstStyle/>
          <a:p>
            <a:pPr algn="ctr"/>
            <a:r>
              <a:rPr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1. </a:t>
            </a:r>
            <a: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ニューラルネットワークを形成する</a:t>
            </a:r>
            <a:endParaRPr lang="ja-JP" altLang="en-US" sz="6000" dirty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16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pPr marL="914400" indent="-914400">
              <a:buAutoNum type="arabicPeriod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ニューラルネットワークを形成する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45840" y="1884865"/>
            <a:ext cx="101871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/>
              <a:t>Net cv::dnn::</a:t>
            </a:r>
            <a:r>
              <a:rPr lang="en-US" altLang="ja-JP" sz="2800" dirty="0" err="1"/>
              <a:t>readNetFromDarknet</a:t>
            </a:r>
            <a:r>
              <a:rPr lang="en-US" altLang="ja-JP" sz="2800" dirty="0"/>
              <a:t> (</a:t>
            </a:r>
          </a:p>
          <a:p>
            <a:r>
              <a:rPr lang="en-US" altLang="ja-JP" sz="2800" dirty="0"/>
              <a:t>	</a:t>
            </a:r>
            <a:r>
              <a:rPr lang="en-US" altLang="ja-JP" sz="2800" dirty="0" err="1"/>
              <a:t>const</a:t>
            </a:r>
            <a:r>
              <a:rPr lang="en-US" altLang="ja-JP" sz="2800" dirty="0"/>
              <a:t> String &amp;</a:t>
            </a:r>
            <a:r>
              <a:rPr lang="en-US" altLang="ja-JP" sz="2800" dirty="0" err="1"/>
              <a:t>cfgFile</a:t>
            </a:r>
            <a:r>
              <a:rPr lang="en-US" altLang="ja-JP" sz="2800" dirty="0"/>
              <a:t>, </a:t>
            </a:r>
          </a:p>
          <a:p>
            <a:r>
              <a:rPr lang="en-US" altLang="ja-JP" sz="2800" dirty="0"/>
              <a:t>	</a:t>
            </a:r>
            <a:r>
              <a:rPr lang="en-US" altLang="ja-JP" sz="2800" dirty="0" err="1"/>
              <a:t>const</a:t>
            </a:r>
            <a:r>
              <a:rPr lang="en-US" altLang="ja-JP" sz="2800" dirty="0"/>
              <a:t> String 	&amp;</a:t>
            </a:r>
            <a:r>
              <a:rPr lang="en-US" altLang="ja-JP" sz="2800" dirty="0" err="1"/>
              <a:t>darknetModel</a:t>
            </a:r>
            <a:r>
              <a:rPr lang="en-US" altLang="ja-JP" sz="2800" dirty="0"/>
              <a:t>)</a:t>
            </a:r>
            <a:endParaRPr lang="ja-JP" altLang="en-US" sz="2800" dirty="0"/>
          </a:p>
        </p:txBody>
      </p:sp>
      <p:sp>
        <p:nvSpPr>
          <p:cNvPr id="5" name="正方形/長方形 4"/>
          <p:cNvSpPr/>
          <p:nvPr/>
        </p:nvSpPr>
        <p:spPr>
          <a:xfrm>
            <a:off x="648759" y="1321755"/>
            <a:ext cx="7407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今回は</a:t>
            </a:r>
            <a:r>
              <a:rPr lang="en-US" altLang="ja-JP" sz="2400" b="1" dirty="0" err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Darknet</a:t>
            </a:r>
            <a:r>
              <a:rPr lang="ja-JP" altLang="en-US" sz="2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というフレームワーク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のモデルを使います。</a:t>
            </a:r>
            <a:endParaRPr lang="ja-JP" altLang="en-US" sz="2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1F31C47D-D0A2-4A35-893E-87E8BD8C26CA}"/>
              </a:ext>
            </a:extLst>
          </p:cNvPr>
          <p:cNvSpPr/>
          <p:nvPr/>
        </p:nvSpPr>
        <p:spPr>
          <a:xfrm>
            <a:off x="648759" y="5428538"/>
            <a:ext cx="106212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Net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戻り値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)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読み込んだニューラルネットのインスタンス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495DEDFA-0E62-4BBA-85DB-60639403B2C0}"/>
              </a:ext>
            </a:extLst>
          </p:cNvPr>
          <p:cNvSpPr/>
          <p:nvPr/>
        </p:nvSpPr>
        <p:spPr>
          <a:xfrm>
            <a:off x="745840" y="3426630"/>
            <a:ext cx="108767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b="1" dirty="0" err="1">
                <a:solidFill>
                  <a:schemeClr val="accent1"/>
                </a:solidFill>
              </a:rPr>
              <a:t>cfgFile</a:t>
            </a:r>
            <a:r>
              <a:rPr lang="en-US" altLang="ja-JP" sz="3200" b="1" dirty="0">
                <a:solidFill>
                  <a:schemeClr val="accent1"/>
                </a:solidFill>
              </a:rPr>
              <a:t> </a:t>
            </a:r>
          </a:p>
          <a:p>
            <a:r>
              <a:rPr lang="en-US" altLang="ja-JP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ニューラルネットを定義する</a:t>
            </a:r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cfg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ファイルのパス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xmlns="" id="{DBE7238F-1DAF-44A7-9395-F56BB6652948}"/>
              </a:ext>
            </a:extLst>
          </p:cNvPr>
          <p:cNvSpPr/>
          <p:nvPr/>
        </p:nvSpPr>
        <p:spPr>
          <a:xfrm>
            <a:off x="745840" y="4503848"/>
            <a:ext cx="108767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caffeModel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ニューラルネットの重み付け値を指定する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weights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ファイルのパス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836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/>
              <a:t>今回使うネットワーク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://i.imgur.com/KfBZaYY.png">
            <a:extLst>
              <a:ext uri="{FF2B5EF4-FFF2-40B4-BE49-F238E27FC236}">
                <a16:creationId xmlns:a16="http://schemas.microsoft.com/office/drawing/2014/main" xmlns="" id="{CE259C32-4581-4A7D-90EB-16133B9DF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00" y="2439178"/>
            <a:ext cx="1048702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10042289" y="5302973"/>
            <a:ext cx="978153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ja-JP" sz="1000" dirty="0"/>
              <a:t>425 (5 x 85)</a:t>
            </a:r>
            <a:endParaRPr lang="ja-JP" altLang="en-US" sz="1000" dirty="0"/>
          </a:p>
        </p:txBody>
      </p:sp>
      <p:sp>
        <p:nvSpPr>
          <p:cNvPr id="4" name="正方形/長方形 3"/>
          <p:cNvSpPr/>
          <p:nvPr/>
        </p:nvSpPr>
        <p:spPr>
          <a:xfrm>
            <a:off x="450988" y="1358213"/>
            <a:ext cx="10080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Object-Detector-Hands-On\model\</a:t>
            </a:r>
            <a:r>
              <a:rPr lang="en-US" altLang="ja-JP" dirty="0" err="1"/>
              <a:t>yolo.cfg</a:t>
            </a:r>
            <a:r>
              <a:rPr lang="ja-JP" altLang="en-US" dirty="0"/>
              <a:t>に下記が定義されています。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xmlns="" id="{E176075B-F6A0-4524-B162-9E688394BE59}"/>
              </a:ext>
            </a:extLst>
          </p:cNvPr>
          <p:cNvSpPr/>
          <p:nvPr/>
        </p:nvSpPr>
        <p:spPr>
          <a:xfrm>
            <a:off x="5159707" y="3627611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>
                <a:solidFill>
                  <a:srgbClr val="00B050"/>
                </a:solidFill>
              </a:rPr>
              <a:t>中間層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11446985" y="3658514"/>
            <a:ext cx="626435" cy="203039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1587719" y="5784763"/>
            <a:ext cx="344966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ja-JP" sz="1000" dirty="0"/>
              <a:t>85</a:t>
            </a:r>
            <a:endParaRPr lang="ja-JP" altLang="en-US" sz="10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xmlns="" id="{33B193E4-93B8-40DB-BE83-80F318D3BF49}"/>
              </a:ext>
            </a:extLst>
          </p:cNvPr>
          <p:cNvSpPr/>
          <p:nvPr/>
        </p:nvSpPr>
        <p:spPr>
          <a:xfrm>
            <a:off x="1592180" y="2189461"/>
            <a:ext cx="9403818" cy="4221642"/>
          </a:xfrm>
          <a:prstGeom prst="rect">
            <a:avLst/>
          </a:prstGeom>
          <a:solidFill>
            <a:schemeClr val="bg1">
              <a:alpha val="56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吹き出し: 四角形 19">
            <a:extLst>
              <a:ext uri="{FF2B5EF4-FFF2-40B4-BE49-F238E27FC236}">
                <a16:creationId xmlns:a16="http://schemas.microsoft.com/office/drawing/2014/main" xmlns="" id="{06DB7994-2F6A-43FA-9D77-D3222F25373C}"/>
              </a:ext>
            </a:extLst>
          </p:cNvPr>
          <p:cNvSpPr/>
          <p:nvPr/>
        </p:nvSpPr>
        <p:spPr>
          <a:xfrm>
            <a:off x="8636000" y="2267797"/>
            <a:ext cx="3556000" cy="1188433"/>
          </a:xfrm>
          <a:prstGeom prst="wedgeRectCallout">
            <a:avLst>
              <a:gd name="adj1" fmla="val 35636"/>
              <a:gd name="adj2" fmla="val 69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/>
              <a:t>出力層</a:t>
            </a:r>
            <a:endParaRPr kumimoji="1" lang="en-US" altLang="ja-JP" sz="2800" b="1" dirty="0"/>
          </a:p>
          <a:p>
            <a:pPr algn="ctr"/>
            <a:r>
              <a:rPr kumimoji="1" lang="en-US" altLang="ja-JP" sz="2800" dirty="0"/>
              <a:t>845</a:t>
            </a:r>
            <a:r>
              <a:rPr kumimoji="1" lang="ja-JP" altLang="en-US" sz="2800" dirty="0"/>
              <a:t>行</a:t>
            </a:r>
            <a:r>
              <a:rPr kumimoji="1" lang="en-US" altLang="ja-JP" sz="2800" dirty="0"/>
              <a:t> x 85</a:t>
            </a:r>
            <a:r>
              <a:rPr kumimoji="1" lang="ja-JP" altLang="en-US" sz="2800" dirty="0"/>
              <a:t>列</a:t>
            </a:r>
            <a:r>
              <a:rPr kumimoji="1" lang="en-US" altLang="ja-JP" sz="2800" dirty="0"/>
              <a:t> </a:t>
            </a:r>
          </a:p>
        </p:txBody>
      </p:sp>
      <p:sp>
        <p:nvSpPr>
          <p:cNvPr id="15" name="吹き出し: 四角形 19">
            <a:extLst>
              <a:ext uri="{FF2B5EF4-FFF2-40B4-BE49-F238E27FC236}">
                <a16:creationId xmlns:a16="http://schemas.microsoft.com/office/drawing/2014/main" xmlns="" id="{06DB7994-2F6A-43FA-9D77-D3222F25373C}"/>
              </a:ext>
            </a:extLst>
          </p:cNvPr>
          <p:cNvSpPr/>
          <p:nvPr/>
        </p:nvSpPr>
        <p:spPr>
          <a:xfrm>
            <a:off x="120993" y="5512082"/>
            <a:ext cx="3502318" cy="1037805"/>
          </a:xfrm>
          <a:prstGeom prst="wedgeRectCallout">
            <a:avLst>
              <a:gd name="adj1" fmla="val -13836"/>
              <a:gd name="adj2" fmla="val -610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/>
              <a:t>入力層 </a:t>
            </a:r>
            <a:r>
              <a:rPr kumimoji="1" lang="en-US" altLang="ja-JP" sz="2800" b="1" dirty="0"/>
              <a:t>(</a:t>
            </a:r>
            <a:r>
              <a:rPr kumimoji="1" lang="ja-JP" altLang="en-US" sz="2800" b="1" dirty="0"/>
              <a:t>画像</a:t>
            </a:r>
            <a:r>
              <a:rPr kumimoji="1" lang="en-US" altLang="ja-JP" sz="2800" b="1" dirty="0"/>
              <a:t>)</a:t>
            </a:r>
          </a:p>
          <a:p>
            <a:pPr algn="ctr"/>
            <a:r>
              <a:rPr kumimoji="1" lang="en-US" altLang="ja-JP" sz="2400" b="1" dirty="0"/>
              <a:t>416x416</a:t>
            </a:r>
            <a:r>
              <a:rPr kumimoji="1" lang="en-US" altLang="ja-JP" sz="2400" dirty="0"/>
              <a:t>x3(RGB)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10628769" y="4441064"/>
            <a:ext cx="758902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2000" dirty="0"/>
              <a:t>845</a:t>
            </a:r>
            <a:endParaRPr lang="ja-JP" altLang="en-US" sz="20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5AA4D01E-1615-4353-AA72-FEA45D73667C}"/>
              </a:ext>
            </a:extLst>
          </p:cNvPr>
          <p:cNvSpPr/>
          <p:nvPr/>
        </p:nvSpPr>
        <p:spPr>
          <a:xfrm>
            <a:off x="11403788" y="5707818"/>
            <a:ext cx="601129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/>
              <a:t>85</a:t>
            </a:r>
            <a:endParaRPr lang="ja-JP" altLang="en-US" sz="2000" dirty="0"/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xmlns="" id="{EA6ADEBE-DA30-4DCF-87B9-55684B89E5C0}"/>
              </a:ext>
            </a:extLst>
          </p:cNvPr>
          <p:cNvSpPr/>
          <p:nvPr/>
        </p:nvSpPr>
        <p:spPr>
          <a:xfrm>
            <a:off x="9278298" y="3900582"/>
            <a:ext cx="1527982" cy="369332"/>
          </a:xfrm>
          <a:prstGeom prst="wedgeRectCallout">
            <a:avLst>
              <a:gd name="adj1" fmla="val 49460"/>
              <a:gd name="adj2" fmla="val 1135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dirty="0"/>
              <a:t>検出結果の数</a:t>
            </a: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xmlns="" id="{52D9D9C3-022C-4178-96D8-763D2FD0C692}"/>
              </a:ext>
            </a:extLst>
          </p:cNvPr>
          <p:cNvSpPr/>
          <p:nvPr/>
        </p:nvSpPr>
        <p:spPr>
          <a:xfrm>
            <a:off x="8497717" y="6071941"/>
            <a:ext cx="2702795" cy="646331"/>
          </a:xfrm>
          <a:prstGeom prst="wedgeRectCallout">
            <a:avLst>
              <a:gd name="adj1" fmla="val 61274"/>
              <a:gd name="adj2" fmla="val -812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dirty="0"/>
              <a:t>検出結果の</a:t>
            </a:r>
            <a:r>
              <a:rPr lang="en-US" altLang="ja-JP" dirty="0"/>
              <a:t>1</a:t>
            </a:r>
            <a:r>
              <a:rPr lang="ja-JP" altLang="en-US" dirty="0"/>
              <a:t>つの情報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矩形情報、クラス確率</a:t>
            </a:r>
            <a:r>
              <a:rPr lang="en-US" altLang="ja-JP" dirty="0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226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入力層について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3381D3C6-01DC-4917-8392-F8FEF4FA65DE}"/>
              </a:ext>
            </a:extLst>
          </p:cNvPr>
          <p:cNvSpPr/>
          <p:nvPr/>
        </p:nvSpPr>
        <p:spPr>
          <a:xfrm>
            <a:off x="653772" y="1786827"/>
            <a:ext cx="1153822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YOLO v2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は様々な画像サイズで学習されています。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よって、入力層のサイズは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416x416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以外に、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320 </a:t>
            </a:r>
            <a:r>
              <a:rPr lang="ja-JP" altLang="en-US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 </a:t>
            </a:r>
            <a:r>
              <a:rPr lang="en-US" altLang="ja-JP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608 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の間の</a:t>
            </a:r>
            <a:r>
              <a:rPr lang="en-US" altLang="ja-JP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32</a:t>
            </a:r>
            <a:r>
              <a:rPr lang="ja-JP" altLang="en-US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の倍数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に対応しています。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32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32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出力層の行数も、入力層のサイズに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比例します。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今回のハンズオンでは、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2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416x416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を用いましょう。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Picture 2" descr="http://i.imgur.com/KfBZaYY.png">
            <a:extLst>
              <a:ext uri="{FF2B5EF4-FFF2-40B4-BE49-F238E27FC236}">
                <a16:creationId xmlns:a16="http://schemas.microsoft.com/office/drawing/2014/main" xmlns="" id="{C9415EEF-3AC1-4E8F-93BD-8C2248AB2D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022" r="89332" b="23022"/>
          <a:stretch/>
        </p:blipFill>
        <p:spPr bwMode="auto">
          <a:xfrm>
            <a:off x="7614330" y="2817878"/>
            <a:ext cx="1118757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EB79636E-4EF9-4A33-9ED3-140D28C96B2B}"/>
              </a:ext>
            </a:extLst>
          </p:cNvPr>
          <p:cNvSpPr/>
          <p:nvPr/>
        </p:nvSpPr>
        <p:spPr>
          <a:xfrm>
            <a:off x="10570685" y="3848930"/>
            <a:ext cx="626435" cy="203039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xmlns="" id="{919B8FCC-E34C-4E55-AE6D-501AA3F3031E}"/>
              </a:ext>
            </a:extLst>
          </p:cNvPr>
          <p:cNvSpPr/>
          <p:nvPr/>
        </p:nvSpPr>
        <p:spPr>
          <a:xfrm>
            <a:off x="6915504" y="4052799"/>
            <a:ext cx="843501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ja-JP" b="1" dirty="0"/>
              <a:t>320~</a:t>
            </a:r>
          </a:p>
          <a:p>
            <a:r>
              <a:rPr lang="en-US" altLang="ja-JP" b="1" dirty="0"/>
              <a:t>608</a:t>
            </a:r>
            <a:r>
              <a:rPr lang="ja-JP" altLang="en-US" b="1" dirty="0"/>
              <a:t> 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4A0F5877-2676-4580-817B-C42458559739}"/>
              </a:ext>
            </a:extLst>
          </p:cNvPr>
          <p:cNvSpPr/>
          <p:nvPr/>
        </p:nvSpPr>
        <p:spPr>
          <a:xfrm>
            <a:off x="7159340" y="5653460"/>
            <a:ext cx="843501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ja-JP" b="1" dirty="0"/>
              <a:t>320~</a:t>
            </a:r>
          </a:p>
          <a:p>
            <a:r>
              <a:rPr lang="en-US" altLang="ja-JP" b="1" dirty="0"/>
              <a:t>608</a:t>
            </a:r>
            <a:r>
              <a:rPr lang="ja-JP" altLang="en-US" b="1" dirty="0"/>
              <a:t> 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xmlns="" id="{DD06F670-8C8B-4D4F-8893-B3F913C908DA}"/>
              </a:ext>
            </a:extLst>
          </p:cNvPr>
          <p:cNvSpPr/>
          <p:nvPr/>
        </p:nvSpPr>
        <p:spPr>
          <a:xfrm>
            <a:off x="9579548" y="4699130"/>
            <a:ext cx="843501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ja-JP" b="1" dirty="0"/>
              <a:t>500~</a:t>
            </a:r>
          </a:p>
          <a:p>
            <a:r>
              <a:rPr lang="en-US" altLang="ja-JP" b="1" dirty="0"/>
              <a:t>950</a:t>
            </a:r>
            <a:r>
              <a:rPr lang="ja-JP" altLang="en-US" b="1" dirty="0"/>
              <a:t> 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xmlns="" id="{1CD6D687-BA8C-471B-A660-4077C3017FE6}"/>
              </a:ext>
            </a:extLst>
          </p:cNvPr>
          <p:cNvSpPr/>
          <p:nvPr/>
        </p:nvSpPr>
        <p:spPr>
          <a:xfrm>
            <a:off x="10701471" y="5976625"/>
            <a:ext cx="49564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ja-JP" b="1" dirty="0"/>
              <a:t>85</a:t>
            </a:r>
            <a:endParaRPr lang="ja-JP" altLang="en-US" b="1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xmlns="" id="{27135504-9EFB-4B27-8D39-F97BAA0A7BFC}"/>
              </a:ext>
            </a:extLst>
          </p:cNvPr>
          <p:cNvSpPr/>
          <p:nvPr/>
        </p:nvSpPr>
        <p:spPr>
          <a:xfrm>
            <a:off x="9137240" y="3945133"/>
            <a:ext cx="245660" cy="1837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18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819312"/>
            <a:ext cx="12192000" cy="1470025"/>
          </a:xfrm>
        </p:spPr>
        <p:txBody>
          <a:bodyPr rtlCol="0" anchor="ctr">
            <a:normAutofit/>
          </a:bodyPr>
          <a:lstStyle/>
          <a:p>
            <a:pPr algn="ctr"/>
            <a:r>
              <a:rPr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2. </a:t>
            </a:r>
            <a: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入力層に画像を入力する</a:t>
            </a:r>
            <a:endParaRPr lang="ja-JP" altLang="en-US" sz="6000" dirty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99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画像から入力データを作る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4509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FE4C25E0-1435-495C-9094-0D4AE2DDE3C0}"/>
              </a:ext>
            </a:extLst>
          </p:cNvPr>
          <p:cNvSpPr/>
          <p:nvPr/>
        </p:nvSpPr>
        <p:spPr>
          <a:xfrm>
            <a:off x="310619" y="1391479"/>
            <a:ext cx="1188138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Mat cv::dnn::blobFromImage	(	</a:t>
            </a:r>
          </a:p>
          <a:p>
            <a:pPr>
              <a:lnSpc>
                <a:spcPct val="150000"/>
              </a:lnSpc>
            </a:pP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InputArray 	image,			</a:t>
            </a:r>
            <a:r>
              <a:rPr lang="en-US" altLang="ja-JP" sz="32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/* </a:t>
            </a:r>
            <a:r>
              <a:rPr lang="ja-JP" altLang="en-US" sz="32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入力画像 </a:t>
            </a:r>
            <a:r>
              <a:rPr lang="en-US" altLang="ja-JP" sz="32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*/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double 	scalefactor ,	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/* </a:t>
            </a:r>
            <a:r>
              <a:rPr lang="ja-JP" altLang="en-US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画素にかける値 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*/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const Size	 size,			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/* </a:t>
            </a:r>
            <a:r>
              <a:rPr lang="ja-JP" altLang="en-US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画像サイズ 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*/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const Scalar&amp; 	mean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en-US" altLang="ja-JP" sz="3200" dirty="0">
                <a:solidFill>
                  <a:srgbClr val="FFC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/* </a:t>
            </a:r>
            <a:r>
              <a:rPr lang="ja-JP" altLang="en-US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学習データの平均画素 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*/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bool 	swapRB,				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/* R	</a:t>
            </a:r>
            <a:r>
              <a:rPr lang="ja-JP" altLang="en-US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ja-JP" altLang="en-US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を入れ替えるかどうか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*/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bool 	crop					  	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/* </a:t>
            </a:r>
            <a:r>
              <a:rPr lang="ja-JP" altLang="en-US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画像をトリムしてよいかどうか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*/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)	</a:t>
            </a: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86E00FF3-FFDA-4C7F-AA56-47630FE883D0}"/>
              </a:ext>
            </a:extLst>
          </p:cNvPr>
          <p:cNvSpPr/>
          <p:nvPr/>
        </p:nvSpPr>
        <p:spPr>
          <a:xfrm>
            <a:off x="450988" y="1391479"/>
            <a:ext cx="263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CEDE55CF-BC0E-454D-8DC9-D161DA61BF80}"/>
              </a:ext>
            </a:extLst>
          </p:cNvPr>
          <p:cNvSpPr/>
          <p:nvPr/>
        </p:nvSpPr>
        <p:spPr>
          <a:xfrm>
            <a:off x="310619" y="6197446"/>
            <a:ext cx="78075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戻り値 ニューラルネットに入力する</a:t>
            </a:r>
            <a:r>
              <a:rPr lang="en-US" altLang="ja-JP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次元配列</a:t>
            </a:r>
            <a:endParaRPr lang="en-US" altLang="ja-JP" sz="32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xmlns="" id="{2567EF09-5E20-41A3-8A02-F77A96F08B77}"/>
              </a:ext>
            </a:extLst>
          </p:cNvPr>
          <p:cNvSpPr/>
          <p:nvPr/>
        </p:nvSpPr>
        <p:spPr>
          <a:xfrm>
            <a:off x="246185" y="2673489"/>
            <a:ext cx="11272430" cy="279825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D1373C14-2E09-4427-8038-A917A0C1F9EA}"/>
              </a:ext>
            </a:extLst>
          </p:cNvPr>
          <p:cNvSpPr/>
          <p:nvPr/>
        </p:nvSpPr>
        <p:spPr>
          <a:xfrm>
            <a:off x="3257550" y="5059980"/>
            <a:ext cx="8763000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 　　　　　　　　　　　　　モデル依存の引数</a:t>
            </a:r>
            <a:endParaRPr lang="en-US" altLang="ja-JP" sz="3200" b="1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3200" dirty="0">
                <a:solidFill>
                  <a:schemeClr val="accent5"/>
                </a:solidFill>
              </a:rPr>
              <a:t>(</a:t>
            </a:r>
            <a:r>
              <a:rPr lang="ja-JP" altLang="en-US" sz="3200" dirty="0">
                <a:solidFill>
                  <a:schemeClr val="accent5"/>
                </a:solidFill>
              </a:rPr>
              <a:t>実際に開発を行う際は</a:t>
            </a:r>
            <a:r>
              <a:rPr lang="en-US" altLang="ja-JP" sz="3200" dirty="0">
                <a:solidFill>
                  <a:schemeClr val="accent5"/>
                </a:solidFill>
              </a:rPr>
              <a:t>,</a:t>
            </a:r>
            <a:r>
              <a:rPr lang="ja-JP" altLang="en-US" sz="3200" dirty="0">
                <a:solidFill>
                  <a:schemeClr val="accent5"/>
                </a:solidFill>
              </a:rPr>
              <a:t>訓練モデルの作者に確認</a:t>
            </a:r>
            <a:r>
              <a:rPr lang="en-US" altLang="ja-JP" sz="3200" dirty="0">
                <a:solidFill>
                  <a:schemeClr val="accent5"/>
                </a:solidFill>
              </a:rPr>
              <a:t>)</a:t>
            </a:r>
            <a:r>
              <a:rPr lang="ja-JP" altLang="en-US" sz="3200" b="1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endParaRPr lang="en-US" altLang="ja-JP" sz="3200" b="1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498414FB-E2F4-44C3-A745-AF168B35EB8B}"/>
              </a:ext>
            </a:extLst>
          </p:cNvPr>
          <p:cNvSpPr/>
          <p:nvPr/>
        </p:nvSpPr>
        <p:spPr>
          <a:xfrm>
            <a:off x="246185" y="1983337"/>
            <a:ext cx="11272430" cy="64806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xmlns="" id="{1DE59CA8-C0DC-4C2B-9F43-5C2C6BE20B55}"/>
              </a:ext>
            </a:extLst>
          </p:cNvPr>
          <p:cNvSpPr/>
          <p:nvPr/>
        </p:nvSpPr>
        <p:spPr>
          <a:xfrm>
            <a:off x="8499230" y="1682887"/>
            <a:ext cx="367587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画像依存の引数</a:t>
            </a:r>
            <a:endParaRPr lang="en-US" altLang="ja-JP" sz="32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561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2.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入力層に画像を入力する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FE4C25E0-1435-495C-9094-0D4AE2DDE3C0}"/>
              </a:ext>
            </a:extLst>
          </p:cNvPr>
          <p:cNvSpPr/>
          <p:nvPr/>
        </p:nvSpPr>
        <p:spPr>
          <a:xfrm>
            <a:off x="310619" y="1581979"/>
            <a:ext cx="1188138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void cv::dnn::Net::setInput	(	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InputArray 	blob,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const String &amp; 	name = "" 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86E00FF3-FFDA-4C7F-AA56-47630FE883D0}"/>
              </a:ext>
            </a:extLst>
          </p:cNvPr>
          <p:cNvSpPr/>
          <p:nvPr/>
        </p:nvSpPr>
        <p:spPr>
          <a:xfrm>
            <a:off x="450988" y="1581979"/>
            <a:ext cx="263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495DEDFA-0E62-4BBA-85DB-60639403B2C0}"/>
              </a:ext>
            </a:extLst>
          </p:cNvPr>
          <p:cNvSpPr/>
          <p:nvPr/>
        </p:nvSpPr>
        <p:spPr>
          <a:xfrm>
            <a:off x="450988" y="3545227"/>
            <a:ext cx="108767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blob DNN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への入力  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(blobFromImage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の戻り値 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 altLang="ja-JP" sz="36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endParaRPr lang="ja-JP" altLang="en-US" sz="36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DBE7238F-1DAF-44A7-9395-F56BB6652948}"/>
              </a:ext>
            </a:extLst>
          </p:cNvPr>
          <p:cNvSpPr/>
          <p:nvPr/>
        </p:nvSpPr>
        <p:spPr>
          <a:xfrm>
            <a:off x="450988" y="4373141"/>
            <a:ext cx="108767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name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入力層の名前　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			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引数を省略すると、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OpenCV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が自動で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			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入力層を見つけてくれる。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55454" y="6220655"/>
            <a:ext cx="74446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/>
              <a:t>今回の入力層の名称は、</a:t>
            </a:r>
            <a:r>
              <a:rPr lang="en-US" altLang="ja-JP" sz="2000" b="1" dirty="0">
                <a:solidFill>
                  <a:schemeClr val="accent1"/>
                </a:solidFill>
              </a:rPr>
              <a:t>”data”</a:t>
            </a:r>
            <a:r>
              <a:rPr lang="ja-JP" altLang="en-US" sz="2000" dirty="0"/>
              <a:t>　を指定します。省略してもよいです。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2625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816280"/>
            <a:ext cx="12192000" cy="1470025"/>
          </a:xfrm>
        </p:spPr>
        <p:txBody>
          <a:bodyPr rtlCol="0" anchor="ctr">
            <a:normAutofit/>
          </a:bodyPr>
          <a:lstStyle/>
          <a:p>
            <a:pPr algn="ctr"/>
            <a:r>
              <a:rPr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3.</a:t>
            </a:r>
            <a: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出力層まで順伝播させる</a:t>
            </a:r>
            <a:endParaRPr lang="ja-JP" altLang="en-US" sz="6000" dirty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42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97058" y="2712565"/>
            <a:ext cx="11287125" cy="1470025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今日の目的</a:t>
            </a:r>
          </a:p>
        </p:txBody>
      </p:sp>
    </p:spTree>
    <p:extLst>
      <p:ext uri="{BB962C8B-B14F-4D97-AF65-F5344CB8AC3E}">
        <p14:creationId xmlns:p14="http://schemas.microsoft.com/office/powerpoint/2010/main" val="39374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http://i.imgur.com/KfBZaYY.png">
            <a:extLst>
              <a:ext uri="{FF2B5EF4-FFF2-40B4-BE49-F238E27FC236}">
                <a16:creationId xmlns:a16="http://schemas.microsoft.com/office/drawing/2014/main" xmlns="" id="{CE259C32-4581-4A7D-90EB-16133B9DF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46" y="4833863"/>
            <a:ext cx="4989487" cy="188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88" y="113896"/>
            <a:ext cx="10772775" cy="938342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3.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出力層まで順伝播させる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FE4C25E0-1435-495C-9094-0D4AE2DDE3C0}"/>
              </a:ext>
            </a:extLst>
          </p:cNvPr>
          <p:cNvSpPr/>
          <p:nvPr/>
        </p:nvSpPr>
        <p:spPr>
          <a:xfrm>
            <a:off x="310619" y="1330205"/>
            <a:ext cx="1188138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Mat cv::dnn::Net::forward	(	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const String &amp; 	outputName)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	outputName 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順伝播させる層の名前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							(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省略すると出力層まで伝播する。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戻り値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			 outputName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で指定したレイヤーの出力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86E00FF3-FFDA-4C7F-AA56-47630FE883D0}"/>
              </a:ext>
            </a:extLst>
          </p:cNvPr>
          <p:cNvSpPr/>
          <p:nvPr/>
        </p:nvSpPr>
        <p:spPr>
          <a:xfrm>
            <a:off x="450988" y="1581979"/>
            <a:ext cx="263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1052066" y="4002866"/>
            <a:ext cx="81883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今回の出力層の名称は、</a:t>
            </a:r>
            <a:r>
              <a:rPr lang="en-US" altLang="ja-JP" sz="2400" b="1" dirty="0">
                <a:solidFill>
                  <a:schemeClr val="accent1"/>
                </a:solidFill>
              </a:rPr>
              <a:t>”detection_out”</a:t>
            </a:r>
            <a:r>
              <a:rPr lang="ja-JP" altLang="en-US" sz="2400" dirty="0"/>
              <a:t>　を指定します。</a:t>
            </a:r>
            <a:endParaRPr lang="en-US" altLang="ja-JP" sz="2400" dirty="0"/>
          </a:p>
          <a:p>
            <a:r>
              <a:rPr lang="ja-JP" altLang="en-US" sz="2400" dirty="0"/>
              <a:t>省略してもよいです。</a:t>
            </a:r>
            <a:endParaRPr lang="en-US" altLang="ja-JP" sz="2400" dirty="0"/>
          </a:p>
        </p:txBody>
      </p:sp>
      <p:sp>
        <p:nvSpPr>
          <p:cNvPr id="15" name="矢印: 右 1">
            <a:extLst>
              <a:ext uri="{FF2B5EF4-FFF2-40B4-BE49-F238E27FC236}">
                <a16:creationId xmlns:a16="http://schemas.microsoft.com/office/drawing/2014/main" xmlns="" id="{EEF04591-74E0-4496-B5A0-F658BD8E9012}"/>
              </a:ext>
            </a:extLst>
          </p:cNvPr>
          <p:cNvSpPr/>
          <p:nvPr/>
        </p:nvSpPr>
        <p:spPr>
          <a:xfrm>
            <a:off x="1652954" y="5491013"/>
            <a:ext cx="7066957" cy="931249"/>
          </a:xfrm>
          <a:prstGeom prst="rightArrow">
            <a:avLst>
              <a:gd name="adj1" fmla="val 1223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3">
            <a:extLst>
              <a:ext uri="{FF2B5EF4-FFF2-40B4-BE49-F238E27FC236}">
                <a16:creationId xmlns:a16="http://schemas.microsoft.com/office/drawing/2014/main" xmlns="" id="{D615C991-4788-4235-8A78-A97FF5F71549}"/>
              </a:ext>
            </a:extLst>
          </p:cNvPr>
          <p:cNvSpPr/>
          <p:nvPr/>
        </p:nvSpPr>
        <p:spPr>
          <a:xfrm>
            <a:off x="8386639" y="5640857"/>
            <a:ext cx="1721592" cy="9320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指定した層</a:t>
            </a:r>
          </a:p>
        </p:txBody>
      </p:sp>
      <p:sp>
        <p:nvSpPr>
          <p:cNvPr id="17" name="楕円 11">
            <a:extLst>
              <a:ext uri="{FF2B5EF4-FFF2-40B4-BE49-F238E27FC236}">
                <a16:creationId xmlns:a16="http://schemas.microsoft.com/office/drawing/2014/main" xmlns="" id="{98AE86FD-B9E9-4ED6-B995-FD9B937258DB}"/>
              </a:ext>
            </a:extLst>
          </p:cNvPr>
          <p:cNvSpPr/>
          <p:nvPr/>
        </p:nvSpPr>
        <p:spPr>
          <a:xfrm>
            <a:off x="1652954" y="5565519"/>
            <a:ext cx="1264589" cy="9320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入力層</a:t>
            </a:r>
          </a:p>
        </p:txBody>
      </p:sp>
    </p:spTree>
    <p:extLst>
      <p:ext uri="{BB962C8B-B14F-4D97-AF65-F5344CB8AC3E}">
        <p14:creationId xmlns:p14="http://schemas.microsoft.com/office/powerpoint/2010/main" val="195639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585" y="2274184"/>
            <a:ext cx="12192000" cy="2543074"/>
          </a:xfrm>
        </p:spPr>
        <p:txBody>
          <a:bodyPr rtlCol="0" anchor="ctr">
            <a:normAutofit/>
          </a:bodyPr>
          <a:lstStyle/>
          <a:p>
            <a:pPr algn="ctr"/>
            <a: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出力結果の可視化</a:t>
            </a:r>
          </a:p>
        </p:txBody>
      </p:sp>
    </p:spTree>
    <p:extLst>
      <p:ext uri="{BB962C8B-B14F-4D97-AF65-F5344CB8AC3E}">
        <p14:creationId xmlns:p14="http://schemas.microsoft.com/office/powerpoint/2010/main" val="201290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88" y="113896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クラスラベル</a:t>
            </a:r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/>
          </p:nvPr>
        </p:nvGraphicFramePr>
        <p:xfrm>
          <a:off x="973515" y="2570960"/>
          <a:ext cx="686366" cy="3843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63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40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 rot="5400000">
            <a:off x="1108949" y="646558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…</a:t>
            </a:r>
            <a:endParaRPr lang="ja-JP" altLang="en-US" dirty="0"/>
          </a:p>
        </p:txBody>
      </p:sp>
      <p:sp>
        <p:nvSpPr>
          <p:cNvPr id="28" name="吹き出し: 四角形 22">
            <a:extLst>
              <a:ext uri="{FF2B5EF4-FFF2-40B4-BE49-F238E27FC236}">
                <a16:creationId xmlns:a16="http://schemas.microsoft.com/office/drawing/2014/main" xmlns="" id="{7D89D131-0024-4E0F-930F-E4CCB1780D0B}"/>
              </a:ext>
            </a:extLst>
          </p:cNvPr>
          <p:cNvSpPr/>
          <p:nvPr/>
        </p:nvSpPr>
        <p:spPr>
          <a:xfrm>
            <a:off x="2270395" y="2634064"/>
            <a:ext cx="3568430" cy="516776"/>
          </a:xfrm>
          <a:prstGeom prst="wedgeRectCallout">
            <a:avLst>
              <a:gd name="adj1" fmla="val -69945"/>
              <a:gd name="adj2" fmla="val -221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</a:t>
            </a:r>
            <a:r>
              <a:rPr kumimoji="1" lang="ja-JP" altLang="en-US" dirty="0"/>
              <a:t>番目のクラスは</a:t>
            </a:r>
            <a:r>
              <a:rPr kumimoji="1" lang="en-US" altLang="ja-JP" dirty="0"/>
              <a:t>10</a:t>
            </a:r>
            <a:r>
              <a:rPr kumimoji="1" lang="ja-JP" altLang="en-US" dirty="0"/>
              <a:t>％</a:t>
            </a:r>
          </a:p>
        </p:txBody>
      </p:sp>
      <p:sp>
        <p:nvSpPr>
          <p:cNvPr id="31" name="吹き出し: 四角形 22">
            <a:extLst>
              <a:ext uri="{FF2B5EF4-FFF2-40B4-BE49-F238E27FC236}">
                <a16:creationId xmlns:a16="http://schemas.microsoft.com/office/drawing/2014/main" xmlns="" id="{7D89D131-0024-4E0F-930F-E4CCB1780D0B}"/>
              </a:ext>
            </a:extLst>
          </p:cNvPr>
          <p:cNvSpPr/>
          <p:nvPr/>
        </p:nvSpPr>
        <p:spPr>
          <a:xfrm>
            <a:off x="2270395" y="3218561"/>
            <a:ext cx="3568430" cy="516776"/>
          </a:xfrm>
          <a:prstGeom prst="wedgeRectCallout">
            <a:avLst>
              <a:gd name="adj1" fmla="val -68610"/>
              <a:gd name="adj2" fmla="val -60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r>
              <a:rPr kumimoji="1" lang="ja-JP" altLang="en-US" dirty="0"/>
              <a:t>番目のクラスは</a:t>
            </a:r>
            <a:r>
              <a:rPr kumimoji="1" lang="en-US" altLang="ja-JP" dirty="0"/>
              <a:t>20</a:t>
            </a:r>
            <a:r>
              <a:rPr kumimoji="1" lang="ja-JP" altLang="en-US" dirty="0"/>
              <a:t>％</a:t>
            </a:r>
          </a:p>
        </p:txBody>
      </p:sp>
      <p:sp>
        <p:nvSpPr>
          <p:cNvPr id="32" name="吹き出し: 四角形 22">
            <a:extLst>
              <a:ext uri="{FF2B5EF4-FFF2-40B4-BE49-F238E27FC236}">
                <a16:creationId xmlns:a16="http://schemas.microsoft.com/office/drawing/2014/main" xmlns="" id="{7D89D131-0024-4E0F-930F-E4CCB1780D0B}"/>
              </a:ext>
            </a:extLst>
          </p:cNvPr>
          <p:cNvSpPr/>
          <p:nvPr/>
        </p:nvSpPr>
        <p:spPr>
          <a:xfrm>
            <a:off x="2244332" y="4374197"/>
            <a:ext cx="3568430" cy="516776"/>
          </a:xfrm>
          <a:prstGeom prst="wedgeRectCallout">
            <a:avLst>
              <a:gd name="adj1" fmla="val -68610"/>
              <a:gd name="adj2" fmla="val -60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r>
              <a:rPr kumimoji="1" lang="ja-JP" altLang="en-US" dirty="0"/>
              <a:t>番目のクラスは</a:t>
            </a:r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582571" y="1319931"/>
            <a:ext cx="103845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番号と名前を紐づける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ため、</a:t>
            </a:r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クラスラベル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と呼ばれるテキストを用意する。</a:t>
            </a:r>
            <a:endParaRPr lang="ja-JP" altLang="en-US" sz="2800" dirty="0"/>
          </a:p>
        </p:txBody>
      </p:sp>
      <p:sp>
        <p:nvSpPr>
          <p:cNvPr id="3" name="正方形/長方形 2"/>
          <p:cNvSpPr/>
          <p:nvPr/>
        </p:nvSpPr>
        <p:spPr>
          <a:xfrm>
            <a:off x="6099241" y="2461295"/>
            <a:ext cx="173156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dirty="0"/>
              <a:t>クラスラベル </a:t>
            </a: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pPr algn="ctr"/>
            <a:endParaRPr lang="en-US" altLang="ja-JP" dirty="0"/>
          </a:p>
          <a:p>
            <a:pPr algn="ctr"/>
            <a:r>
              <a:rPr lang="en-US" altLang="ja-JP" dirty="0"/>
              <a:t>0.  </a:t>
            </a:r>
            <a:r>
              <a:rPr lang="ja-JP" altLang="en-US" dirty="0"/>
              <a:t>人</a:t>
            </a:r>
            <a:endParaRPr lang="en-US" altLang="ja-JP" dirty="0"/>
          </a:p>
          <a:p>
            <a:pPr marL="342900" indent="-342900" algn="ctr">
              <a:buAutoNum type="arabicPeriod"/>
            </a:pPr>
            <a:r>
              <a:rPr lang="ja-JP" altLang="en-US" dirty="0"/>
              <a:t>犬</a:t>
            </a:r>
            <a:endParaRPr lang="en-US" altLang="ja-JP" dirty="0"/>
          </a:p>
          <a:p>
            <a:pPr marL="342900" indent="-342900" algn="ctr">
              <a:buAutoNum type="arabicPeriod"/>
            </a:pPr>
            <a:r>
              <a:rPr lang="ja-JP" altLang="en-US" dirty="0"/>
              <a:t>車</a:t>
            </a:r>
            <a:endParaRPr lang="en-US" altLang="ja-JP" dirty="0"/>
          </a:p>
          <a:p>
            <a:pPr marL="342900" indent="-342900" algn="ctr">
              <a:buAutoNum type="arabicPeriod"/>
            </a:pPr>
            <a:r>
              <a:rPr lang="ja-JP" altLang="en-US" dirty="0"/>
              <a:t>魚</a:t>
            </a:r>
            <a:endParaRPr lang="en-US" altLang="ja-JP" dirty="0"/>
          </a:p>
          <a:p>
            <a:pPr marL="342900" indent="-342900" algn="ctr">
              <a:buAutoNum type="arabicPeriod"/>
            </a:pPr>
            <a:r>
              <a:rPr lang="ja-JP" altLang="en-US" dirty="0"/>
              <a:t>鳥</a:t>
            </a:r>
            <a:endParaRPr lang="en-US" altLang="ja-JP" dirty="0"/>
          </a:p>
          <a:p>
            <a:pPr marL="342900" indent="-342900" algn="ctr">
              <a:buAutoNum type="arabicPeriod"/>
            </a:pPr>
            <a:r>
              <a:rPr lang="ja-JP" altLang="en-US" dirty="0"/>
              <a:t>猫</a:t>
            </a:r>
            <a:endParaRPr lang="en-US" altLang="ja-JP" dirty="0"/>
          </a:p>
        </p:txBody>
      </p:sp>
      <p:sp>
        <p:nvSpPr>
          <p:cNvPr id="15" name="正方形/長方形 14"/>
          <p:cNvSpPr/>
          <p:nvPr/>
        </p:nvSpPr>
        <p:spPr>
          <a:xfrm rot="5400000">
            <a:off x="6757273" y="488780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…</a:t>
            </a:r>
            <a:endParaRPr lang="ja-JP" altLang="en-US" dirty="0"/>
          </a:p>
        </p:txBody>
      </p:sp>
      <p:sp>
        <p:nvSpPr>
          <p:cNvPr id="7" name="右矢印 6"/>
          <p:cNvSpPr/>
          <p:nvPr/>
        </p:nvSpPr>
        <p:spPr>
          <a:xfrm>
            <a:off x="5850374" y="4505787"/>
            <a:ext cx="786341" cy="186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 rot="800963">
            <a:off x="5823699" y="2816112"/>
            <a:ext cx="786341" cy="186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>
            <a:off x="5774858" y="3324023"/>
            <a:ext cx="786341" cy="186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6274176" y="4890973"/>
            <a:ext cx="5917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accent1"/>
                </a:solidFill>
              </a:rPr>
              <a:t>この画像は </a:t>
            </a:r>
            <a:r>
              <a:rPr lang="en-US" altLang="ja-JP" sz="3600" b="1" dirty="0">
                <a:solidFill>
                  <a:schemeClr val="accent1"/>
                </a:solidFill>
              </a:rPr>
              <a:t>50</a:t>
            </a:r>
            <a:r>
              <a:rPr lang="ja-JP" altLang="en-US" sz="3600" b="1" dirty="0">
                <a:solidFill>
                  <a:schemeClr val="accent1"/>
                </a:solidFill>
              </a:rPr>
              <a:t>％の確率で</a:t>
            </a:r>
            <a:endParaRPr lang="en-US" altLang="ja-JP" sz="3600" b="1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3600" b="1" dirty="0">
                <a:solidFill>
                  <a:schemeClr val="accent1"/>
                </a:solidFill>
              </a:rPr>
              <a:t>猫だ！！！</a:t>
            </a:r>
            <a:endParaRPr lang="en-US" altLang="ja-JP" sz="3600" b="1" dirty="0">
              <a:solidFill>
                <a:schemeClr val="accent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4312DF6D-120A-40D4-B823-0F5D99D5D8B2}"/>
              </a:ext>
            </a:extLst>
          </p:cNvPr>
          <p:cNvSpPr/>
          <p:nvPr/>
        </p:nvSpPr>
        <p:spPr>
          <a:xfrm>
            <a:off x="2270395" y="6285765"/>
            <a:ext cx="7560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Sample.sln</a:t>
            </a:r>
            <a:r>
              <a:rPr lang="ja-JP" altLang="en-US" dirty="0"/>
              <a:t>では、</a:t>
            </a:r>
            <a:r>
              <a:rPr lang="en-US" altLang="ja-JP" b="1" dirty="0">
                <a:solidFill>
                  <a:schemeClr val="accent2"/>
                </a:solidFill>
              </a:rPr>
              <a:t>readClassNames()</a:t>
            </a:r>
            <a:r>
              <a:rPr lang="ja-JP" altLang="en-US" dirty="0"/>
              <a:t> によりクラスラベルを</a:t>
            </a:r>
            <a:r>
              <a:rPr lang="en-US" altLang="ja-JP" dirty="0"/>
              <a:t>read</a:t>
            </a:r>
            <a:r>
              <a:rPr lang="ja-JP" altLang="en-US" dirty="0"/>
              <a:t>しています。</a:t>
            </a:r>
            <a:endParaRPr lang="ja-JP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40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819312"/>
            <a:ext cx="12192000" cy="1470025"/>
          </a:xfrm>
        </p:spPr>
        <p:txBody>
          <a:bodyPr rtlCol="0" anchor="ctr">
            <a:normAutofit/>
          </a:bodyPr>
          <a:lstStyle/>
          <a:p>
            <a:pPr algn="ctr"/>
            <a: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前回の復習 終わり</a:t>
            </a:r>
          </a:p>
        </p:txBody>
      </p:sp>
    </p:spTree>
    <p:extLst>
      <p:ext uri="{BB962C8B-B14F-4D97-AF65-F5344CB8AC3E}">
        <p14:creationId xmlns:p14="http://schemas.microsoft.com/office/powerpoint/2010/main" val="49524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819312"/>
            <a:ext cx="12192000" cy="1470025"/>
          </a:xfrm>
        </p:spPr>
        <p:txBody>
          <a:bodyPr rtlCol="0" anchor="ctr">
            <a:normAutofit/>
          </a:bodyPr>
          <a:lstStyle/>
          <a:p>
            <a:pPr algn="ctr"/>
            <a: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画像分類と物体検出の違い</a:t>
            </a:r>
          </a:p>
        </p:txBody>
      </p:sp>
    </p:spTree>
    <p:extLst>
      <p:ext uri="{BB962C8B-B14F-4D97-AF65-F5344CB8AC3E}">
        <p14:creationId xmlns:p14="http://schemas.microsoft.com/office/powerpoint/2010/main" val="421500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39745" y="1211287"/>
            <a:ext cx="3006110" cy="776045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画像分類</a:t>
            </a:r>
          </a:p>
        </p:txBody>
      </p:sp>
      <p:pic>
        <p:nvPicPr>
          <p:cNvPr id="1028" name="Picture 4" descr="TensorFlow Object detection API">
            <a:extLst>
              <a:ext uri="{FF2B5EF4-FFF2-40B4-BE49-F238E27FC236}">
                <a16:creationId xmlns:a16="http://schemas.microsoft.com/office/drawing/2014/main" xmlns="" id="{B51782EB-0B96-4B7B-9CD7-1D3DF7CF8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15" y="1934421"/>
            <a:ext cx="3927595" cy="283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xmlns="" id="{4BEA0DA5-69F4-4AA4-8DD1-8F184A4B07BB}"/>
              </a:ext>
            </a:extLst>
          </p:cNvPr>
          <p:cNvSpPr/>
          <p:nvPr/>
        </p:nvSpPr>
        <p:spPr>
          <a:xfrm>
            <a:off x="182739" y="6644816"/>
            <a:ext cx="1200926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" dirty="0"/>
              <a:t>https://www.techleer.com/articles/123-google-to-help-developers-in-object-identification-using-tensorflow-object-detection-api/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xmlns="" id="{D02F9B57-4396-4549-9071-3FC309E9EE50}"/>
              </a:ext>
            </a:extLst>
          </p:cNvPr>
          <p:cNvSpPr txBox="1">
            <a:spLocks/>
          </p:cNvSpPr>
          <p:nvPr/>
        </p:nvSpPr>
        <p:spPr>
          <a:xfrm>
            <a:off x="7822952" y="1126687"/>
            <a:ext cx="2922121" cy="977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000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物体検出</a:t>
            </a: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xmlns="" id="{6DDA4A46-F49B-4654-951C-B00301BC56E6}"/>
              </a:ext>
            </a:extLst>
          </p:cNvPr>
          <p:cNvSpPr txBox="1">
            <a:spLocks/>
          </p:cNvSpPr>
          <p:nvPr/>
        </p:nvSpPr>
        <p:spPr>
          <a:xfrm>
            <a:off x="6933848" y="4994357"/>
            <a:ext cx="4496531" cy="426688"/>
          </a:xfrm>
          <a:prstGeom prst="rect">
            <a:avLst/>
          </a:prstGeom>
          <a:solidFill>
            <a:schemeClr val="bg1">
              <a:alpha val="49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kumimoji="1"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000" i="1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ja-JP" b="1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b="1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枚の画像から複数の物体を検出</a:t>
            </a:r>
            <a:endParaRPr lang="en-US" altLang="ja-JP" b="1" dirty="0">
              <a:solidFill>
                <a:schemeClr val="accent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dirty="0">
              <a:solidFill>
                <a:schemeClr val="accent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32" name="Picture 8" descr="「image classification deep learning」の画像検索結果">
            <a:extLst>
              <a:ext uri="{FF2B5EF4-FFF2-40B4-BE49-F238E27FC236}">
                <a16:creationId xmlns:a16="http://schemas.microsoft.com/office/drawing/2014/main" xmlns="" id="{D0ABBEEC-D477-4839-840F-E491FE6AA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" t="25982" r="-356" b="-1248"/>
          <a:stretch/>
        </p:blipFill>
        <p:spPr bwMode="auto">
          <a:xfrm>
            <a:off x="1217270" y="1909371"/>
            <a:ext cx="3643473" cy="305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9161EA21-1221-4023-AEAC-903B140226E6}"/>
              </a:ext>
            </a:extLst>
          </p:cNvPr>
          <p:cNvSpPr/>
          <p:nvPr/>
        </p:nvSpPr>
        <p:spPr>
          <a:xfrm>
            <a:off x="151468" y="6485838"/>
            <a:ext cx="532911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" dirty="0"/>
              <a:t>https://www.pyimagesearch.com/2016/06/27/my-top-9-favorite-python-deep-learning-libraries/</a:t>
            </a:r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xmlns="" id="{3C341417-B019-4414-B90F-A817C2DF676C}"/>
              </a:ext>
            </a:extLst>
          </p:cNvPr>
          <p:cNvSpPr txBox="1">
            <a:spLocks/>
          </p:cNvSpPr>
          <p:nvPr/>
        </p:nvSpPr>
        <p:spPr>
          <a:xfrm>
            <a:off x="657606" y="184108"/>
            <a:ext cx="10772775" cy="1053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画像分類と物体検出の違い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1468" y="5018908"/>
            <a:ext cx="6077384" cy="426688"/>
          </a:xfrm>
          <a:solidFill>
            <a:schemeClr val="bg1">
              <a:alpha val="48000"/>
            </a:schemeClr>
          </a:solidFill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en-US" altLang="ja-JP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枚の画像が、何の物体を表しているかを分類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rtl="0"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吹き出し: 四角形 11">
            <a:extLst>
              <a:ext uri="{FF2B5EF4-FFF2-40B4-BE49-F238E27FC236}">
                <a16:creationId xmlns:a16="http://schemas.microsoft.com/office/drawing/2014/main" xmlns="" id="{8987B67B-5D32-4D28-8BCA-0764ACF2D483}"/>
              </a:ext>
            </a:extLst>
          </p:cNvPr>
          <p:cNvSpPr/>
          <p:nvPr/>
        </p:nvSpPr>
        <p:spPr>
          <a:xfrm>
            <a:off x="2971778" y="5355614"/>
            <a:ext cx="5607923" cy="1222264"/>
          </a:xfrm>
          <a:prstGeom prst="wedgeRectCallout">
            <a:avLst>
              <a:gd name="adj1" fmla="val -46300"/>
              <a:gd name="adj2" fmla="val -31516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dirty="0"/>
              <a:t>・ 分類の結果が複数</a:t>
            </a:r>
            <a:endParaRPr kumimoji="1" lang="en-US" altLang="ja-JP" sz="3200" dirty="0"/>
          </a:p>
          <a:p>
            <a:r>
              <a:rPr kumimoji="1" lang="ja-JP" altLang="en-US" sz="3200" dirty="0"/>
              <a:t>・ さらに、位置とサイズ予想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96872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TensorFlow Object detection API">
            <a:extLst>
              <a:ext uri="{FF2B5EF4-FFF2-40B4-BE49-F238E27FC236}">
                <a16:creationId xmlns:a16="http://schemas.microsoft.com/office/drawing/2014/main" xmlns="" id="{B51782EB-0B96-4B7B-9CD7-1D3DF7CF8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956" y="2348497"/>
            <a:ext cx="3927595" cy="283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/>
              <a:t>物体検出の出力内容</a:t>
            </a:r>
            <a:endParaRPr lang="en-US" altLang="ja-JP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07902" y="1551596"/>
            <a:ext cx="63989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物体の存在しそうな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b="1" dirty="0">
                <a:solidFill>
                  <a:schemeClr val="accent1"/>
                </a:solidFill>
              </a:rPr>
              <a:t>Bounding box</a:t>
            </a:r>
            <a:r>
              <a:rPr lang="en-US" altLang="ja-JP" sz="2400" dirty="0"/>
              <a:t>(</a:t>
            </a:r>
            <a:r>
              <a:rPr lang="ja-JP" altLang="en-US" sz="2400" dirty="0"/>
              <a:t>外接矩形</a:t>
            </a:r>
            <a:r>
              <a:rPr lang="en-US" altLang="ja-JP" sz="2400" dirty="0"/>
              <a:t>)</a:t>
            </a:r>
            <a:r>
              <a:rPr lang="ja-JP" altLang="en-US" sz="2400" dirty="0"/>
              <a:t>を予測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YOLO v2</a:t>
            </a:r>
            <a:r>
              <a:rPr lang="ja-JP" altLang="en-US" sz="2400" dirty="0"/>
              <a:t>の場合、</a:t>
            </a:r>
            <a:endParaRPr lang="en-US" altLang="ja-JP" sz="2400" dirty="0"/>
          </a:p>
          <a:p>
            <a:r>
              <a:rPr lang="en-US" altLang="ja-JP" sz="2400" dirty="0"/>
              <a:t>1</a:t>
            </a:r>
            <a:r>
              <a:rPr lang="ja-JP" altLang="en-US" sz="2400" dirty="0" err="1"/>
              <a:t>つの</a:t>
            </a:r>
            <a:r>
              <a:rPr lang="en-US" altLang="ja-JP" sz="2400" dirty="0"/>
              <a:t>Bounding Box </a:t>
            </a:r>
            <a:r>
              <a:rPr lang="ja-JP" altLang="en-US" sz="2400" dirty="0"/>
              <a:t>毎に、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	</a:t>
            </a:r>
            <a:r>
              <a:rPr lang="ja-JP" altLang="en-US" sz="2400" b="1" dirty="0"/>
              <a:t>・</a:t>
            </a:r>
            <a:r>
              <a:rPr lang="en-US" altLang="ja-JP" sz="2400" dirty="0"/>
              <a:t>box</a:t>
            </a:r>
            <a:r>
              <a:rPr lang="ja-JP" altLang="en-US" sz="2400" dirty="0"/>
              <a:t>の</a:t>
            </a:r>
            <a:r>
              <a:rPr lang="ja-JP" altLang="en-US" sz="2400" b="1" dirty="0">
                <a:solidFill>
                  <a:schemeClr val="accent1"/>
                </a:solidFill>
              </a:rPr>
              <a:t>中心座標</a:t>
            </a:r>
            <a:endParaRPr lang="en-US" altLang="ja-JP" sz="2400" b="1" dirty="0">
              <a:solidFill>
                <a:schemeClr val="accent1"/>
              </a:solidFill>
            </a:endParaRPr>
          </a:p>
          <a:p>
            <a:r>
              <a:rPr lang="en-US" altLang="ja-JP" sz="2400" dirty="0"/>
              <a:t>	</a:t>
            </a:r>
            <a:r>
              <a:rPr lang="ja-JP" altLang="en-US" sz="2400" dirty="0"/>
              <a:t>・</a:t>
            </a:r>
            <a:r>
              <a:rPr lang="en-US" altLang="ja-JP" sz="2400" dirty="0"/>
              <a:t>box</a:t>
            </a:r>
            <a:r>
              <a:rPr lang="ja-JP" altLang="en-US" sz="2400" dirty="0"/>
              <a:t>の</a:t>
            </a:r>
            <a:r>
              <a:rPr lang="en-US" altLang="ja-JP" sz="2400" b="1" dirty="0">
                <a:solidFill>
                  <a:schemeClr val="accent1"/>
                </a:solidFill>
              </a:rPr>
              <a:t>Size (</a:t>
            </a:r>
            <a:r>
              <a:rPr lang="ja-JP" altLang="en-US" sz="2400" b="1" dirty="0">
                <a:solidFill>
                  <a:schemeClr val="accent1"/>
                </a:solidFill>
              </a:rPr>
              <a:t>幅、高さ</a:t>
            </a:r>
            <a:r>
              <a:rPr lang="en-US" altLang="ja-JP" sz="2400" b="1" dirty="0">
                <a:solidFill>
                  <a:schemeClr val="accent1"/>
                </a:solidFill>
              </a:rPr>
              <a:t>)</a:t>
            </a:r>
          </a:p>
          <a:p>
            <a:r>
              <a:rPr lang="en-US" altLang="ja-JP" sz="2400" dirty="0"/>
              <a:t>	</a:t>
            </a:r>
            <a:r>
              <a:rPr lang="ja-JP" altLang="en-US" sz="2400" dirty="0"/>
              <a:t>・</a:t>
            </a:r>
            <a:r>
              <a:rPr lang="ja-JP" altLang="en-US" sz="2400" b="1" dirty="0">
                <a:solidFill>
                  <a:schemeClr val="accent1"/>
                </a:solidFill>
              </a:rPr>
              <a:t>物体が存在する確率</a:t>
            </a:r>
            <a:endParaRPr lang="en-US" altLang="ja-JP" sz="2400" b="1" dirty="0"/>
          </a:p>
          <a:p>
            <a:r>
              <a:rPr lang="en-US" altLang="ja-JP" sz="2400" dirty="0"/>
              <a:t>	</a:t>
            </a:r>
            <a:r>
              <a:rPr lang="ja-JP" altLang="en-US" sz="2400" dirty="0"/>
              <a:t>・存在する場合の、</a:t>
            </a:r>
            <a:r>
              <a:rPr lang="ja-JP" altLang="en-US" sz="2400" b="1" dirty="0">
                <a:solidFill>
                  <a:schemeClr val="accent1"/>
                </a:solidFill>
              </a:rPr>
              <a:t>クラス確率</a:t>
            </a:r>
            <a:endParaRPr lang="en-US" altLang="ja-JP" sz="2400" b="1" dirty="0">
              <a:solidFill>
                <a:schemeClr val="accent1"/>
              </a:solidFill>
            </a:endParaRPr>
          </a:p>
          <a:p>
            <a:endParaRPr lang="en-US" altLang="ja-JP" sz="2400" b="1" dirty="0">
              <a:solidFill>
                <a:schemeClr val="accent1"/>
              </a:solidFill>
            </a:endParaRPr>
          </a:p>
          <a:p>
            <a:r>
              <a:rPr lang="ja-JP" altLang="en-US" sz="2400" dirty="0"/>
              <a:t>を出力する。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endParaRPr lang="en-US" altLang="ja-JP" sz="2400" b="1" dirty="0">
              <a:solidFill>
                <a:schemeClr val="accent1"/>
              </a:solidFill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4371914" y="5161650"/>
            <a:ext cx="3153104" cy="851963"/>
          </a:xfrm>
          <a:prstGeom prst="wedgeRectCallout">
            <a:avLst>
              <a:gd name="adj1" fmla="val 53417"/>
              <a:gd name="adj2" fmla="val -6417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物体が存在する確率</a:t>
            </a:r>
            <a:r>
              <a:rPr kumimoji="1" lang="en-US" altLang="ja-JP" dirty="0"/>
              <a:t>	90</a:t>
            </a:r>
            <a:r>
              <a:rPr kumimoji="1" lang="ja-JP" altLang="en-US" dirty="0"/>
              <a:t>％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クラスが犬である確率</a:t>
            </a:r>
            <a:r>
              <a:rPr kumimoji="1" lang="en-US" altLang="ja-JP" dirty="0"/>
              <a:t>	90</a:t>
            </a:r>
            <a:r>
              <a:rPr kumimoji="1" lang="ja-JP" altLang="en-US" dirty="0"/>
              <a:t>％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7926032" y="6016059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吹き出しはイメージ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12" name="四角形吹き出し 11"/>
          <p:cNvSpPr/>
          <p:nvPr/>
        </p:nvSpPr>
        <p:spPr>
          <a:xfrm>
            <a:off x="8787274" y="1468436"/>
            <a:ext cx="3153104" cy="583996"/>
          </a:xfrm>
          <a:prstGeom prst="wedgeRectCallout">
            <a:avLst>
              <a:gd name="adj1" fmla="val -29281"/>
              <a:gd name="adj2" fmla="val 10044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物体が存在する確率</a:t>
            </a:r>
            <a:r>
              <a:rPr kumimoji="1" lang="en-US" altLang="ja-JP" dirty="0"/>
              <a:t>	80</a:t>
            </a:r>
            <a:r>
              <a:rPr kumimoji="1" lang="ja-JP" altLang="en-US" dirty="0"/>
              <a:t>％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クラスが車である確率</a:t>
            </a:r>
            <a:r>
              <a:rPr kumimoji="1" lang="en-US" altLang="ja-JP" dirty="0"/>
              <a:t>	50</a:t>
            </a:r>
            <a:r>
              <a:rPr kumimoji="1" lang="ja-JP" altLang="en-US" dirty="0"/>
              <a:t>％</a:t>
            </a:r>
          </a:p>
        </p:txBody>
      </p:sp>
    </p:spTree>
    <p:extLst>
      <p:ext uri="{BB962C8B-B14F-4D97-AF65-F5344CB8AC3E}">
        <p14:creationId xmlns:p14="http://schemas.microsoft.com/office/powerpoint/2010/main" val="25805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en-US" altLang="ja-JP" dirty="0"/>
              <a:t>Bounding Box</a:t>
            </a:r>
          </a:p>
        </p:txBody>
      </p:sp>
      <p:sp>
        <p:nvSpPr>
          <p:cNvPr id="2" name="角丸四角形 1"/>
          <p:cNvSpPr/>
          <p:nvPr/>
        </p:nvSpPr>
        <p:spPr>
          <a:xfrm>
            <a:off x="2948940" y="2744685"/>
            <a:ext cx="6416761" cy="345840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9365701" y="6135326"/>
            <a:ext cx="14063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(1.0,1.0)</a:t>
            </a:r>
            <a:endParaRPr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90592" y="1311450"/>
            <a:ext cx="94163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/>
              <a:t>YOLO v2</a:t>
            </a:r>
            <a:r>
              <a:rPr lang="ja-JP" altLang="en-US" sz="2400" dirty="0"/>
              <a:t>の場合、</a:t>
            </a:r>
            <a:r>
              <a:rPr lang="en-US" altLang="ja-JP" sz="2400" dirty="0"/>
              <a:t>Bounding Box</a:t>
            </a:r>
            <a:r>
              <a:rPr lang="ja-JP" altLang="en-US" sz="2400" dirty="0"/>
              <a:t>の位置情報は</a:t>
            </a:r>
            <a:r>
              <a:rPr lang="ja-JP" altLang="en-US" sz="2400" dirty="0">
                <a:solidFill>
                  <a:schemeClr val="accent2"/>
                </a:solidFill>
              </a:rPr>
              <a:t>、</a:t>
            </a:r>
            <a:endParaRPr lang="en-US" altLang="ja-JP" sz="2400" dirty="0">
              <a:solidFill>
                <a:schemeClr val="accent2"/>
              </a:solidFill>
            </a:endParaRPr>
          </a:p>
          <a:p>
            <a:r>
              <a:rPr lang="en-US" altLang="ja-JP" sz="2400" b="1" dirty="0">
                <a:solidFill>
                  <a:schemeClr val="accent1"/>
                </a:solidFill>
              </a:rPr>
              <a:t>0.0~ 1.0 </a:t>
            </a:r>
            <a:r>
              <a:rPr lang="ja-JP" altLang="en-US" sz="2400" b="1" dirty="0">
                <a:solidFill>
                  <a:schemeClr val="accent1"/>
                </a:solidFill>
              </a:rPr>
              <a:t>の小数で出力される</a:t>
            </a:r>
            <a:r>
              <a:rPr lang="ja-JP" altLang="en-US" sz="2400" b="1" dirty="0">
                <a:solidFill>
                  <a:schemeClr val="accent2"/>
                </a:solidFill>
              </a:rPr>
              <a:t>。</a:t>
            </a:r>
            <a:endParaRPr lang="en-US" altLang="ja-JP" sz="2400" b="1" dirty="0">
              <a:solidFill>
                <a:schemeClr val="accent2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979781" y="4289222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accent1"/>
                </a:solidFill>
              </a:rPr>
              <a:t>・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1759576" y="2192428"/>
            <a:ext cx="1375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(0.0, 0.0)</a:t>
            </a:r>
            <a:endParaRPr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4908963" y="4104556"/>
            <a:ext cx="1375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(0.5, 0.5)</a:t>
            </a:r>
            <a:endParaRPr lang="ja-JP" altLang="en-US" dirty="0"/>
          </a:p>
        </p:txBody>
      </p:sp>
      <p:sp>
        <p:nvSpPr>
          <p:cNvPr id="3" name="左中かっこ 2"/>
          <p:cNvSpPr/>
          <p:nvPr/>
        </p:nvSpPr>
        <p:spPr>
          <a:xfrm>
            <a:off x="2447431" y="2659989"/>
            <a:ext cx="435356" cy="37051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289399" y="4340505"/>
            <a:ext cx="1375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(300px)</a:t>
            </a:r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5444372" y="1853910"/>
            <a:ext cx="1375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(400px)</a:t>
            </a:r>
            <a:endParaRPr lang="ja-JP" altLang="en-US" dirty="0"/>
          </a:p>
        </p:txBody>
      </p:sp>
      <p:sp>
        <p:nvSpPr>
          <p:cNvPr id="13" name="左中かっこ 12"/>
          <p:cNvSpPr/>
          <p:nvPr/>
        </p:nvSpPr>
        <p:spPr>
          <a:xfrm rot="5400000">
            <a:off x="5980298" y="-783931"/>
            <a:ext cx="367591" cy="64032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331969" y="3606503"/>
            <a:ext cx="3635055" cy="155985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線吹き出し 1 (枠付き) 14"/>
          <p:cNvSpPr/>
          <p:nvPr/>
        </p:nvSpPr>
        <p:spPr>
          <a:xfrm>
            <a:off x="8018094" y="5283055"/>
            <a:ext cx="2014366" cy="641789"/>
          </a:xfrm>
          <a:prstGeom prst="borderCallout1">
            <a:avLst>
              <a:gd name="adj1" fmla="val 45081"/>
              <a:gd name="adj2" fmla="val -4340"/>
              <a:gd name="adj3" fmla="val -117043"/>
              <a:gd name="adj4" fmla="val -8849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Box </a:t>
            </a:r>
            <a:r>
              <a:rPr kumimoji="1" lang="ja-JP" altLang="en-US" dirty="0"/>
              <a:t>の中心座標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(150, 200)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653493" y="6411369"/>
            <a:ext cx="4664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accent2"/>
                </a:solidFill>
              </a:rPr>
              <a:t>400x300</a:t>
            </a:r>
            <a:r>
              <a:rPr lang="ja-JP" altLang="en-US" b="1" dirty="0">
                <a:solidFill>
                  <a:schemeClr val="accent2"/>
                </a:solidFill>
              </a:rPr>
              <a:t>の画像上の</a:t>
            </a:r>
            <a:r>
              <a:rPr lang="en-US" altLang="ja-JP" b="1" dirty="0">
                <a:solidFill>
                  <a:schemeClr val="accent2"/>
                </a:solidFill>
              </a:rPr>
              <a:t>Bounding Box</a:t>
            </a:r>
            <a:r>
              <a:rPr lang="ja-JP" altLang="en-US" b="1" dirty="0">
                <a:solidFill>
                  <a:schemeClr val="accent2"/>
                </a:solidFill>
              </a:rPr>
              <a:t>の例</a:t>
            </a:r>
            <a:endParaRPr lang="en-US" altLang="ja-JP" b="1" dirty="0">
              <a:solidFill>
                <a:schemeClr val="accent2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889017" y="3244016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0.6</a:t>
            </a:r>
            <a:endParaRPr lang="ja-JP" altLang="en-US" dirty="0"/>
          </a:p>
        </p:txBody>
      </p:sp>
      <p:sp>
        <p:nvSpPr>
          <p:cNvPr id="22" name="線吹き出し 1 (枠付き) 21"/>
          <p:cNvSpPr/>
          <p:nvPr/>
        </p:nvSpPr>
        <p:spPr>
          <a:xfrm>
            <a:off x="8684853" y="2371601"/>
            <a:ext cx="2014366" cy="492065"/>
          </a:xfrm>
          <a:prstGeom prst="borderCallout1">
            <a:avLst>
              <a:gd name="adj1" fmla="val 89605"/>
              <a:gd name="adj2" fmla="val -3773"/>
              <a:gd name="adj3" fmla="val 185720"/>
              <a:gd name="adj4" fmla="val -10325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Box</a:t>
            </a:r>
            <a:r>
              <a:rPr kumimoji="1" lang="ja-JP" altLang="en-US" dirty="0"/>
              <a:t>の幅 </a:t>
            </a:r>
            <a:r>
              <a:rPr kumimoji="1" lang="en-US" altLang="ja-JP" dirty="0"/>
              <a:t>240</a:t>
            </a:r>
            <a:endParaRPr kumimoji="1" lang="ja-JP" altLang="en-US" dirty="0"/>
          </a:p>
        </p:txBody>
      </p:sp>
      <p:sp>
        <p:nvSpPr>
          <p:cNvPr id="23" name="線吹き出し 1 (枠付き) 22"/>
          <p:cNvSpPr/>
          <p:nvPr/>
        </p:nvSpPr>
        <p:spPr>
          <a:xfrm>
            <a:off x="8691860" y="2857387"/>
            <a:ext cx="2007359" cy="492065"/>
          </a:xfrm>
          <a:prstGeom prst="borderCallout1">
            <a:avLst>
              <a:gd name="adj1" fmla="val 96573"/>
              <a:gd name="adj2" fmla="val 1901"/>
              <a:gd name="adj3" fmla="val 276311"/>
              <a:gd name="adj4" fmla="val -905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Box</a:t>
            </a:r>
            <a:r>
              <a:rPr kumimoji="1" lang="ja-JP" altLang="en-US" dirty="0"/>
              <a:t>の高さ </a:t>
            </a:r>
            <a:r>
              <a:rPr kumimoji="1" lang="en-US" altLang="ja-JP" dirty="0"/>
              <a:t>120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8141709" y="4249060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0.4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421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/>
        </p:nvGraphicFramePr>
        <p:xfrm>
          <a:off x="1172419" y="3769810"/>
          <a:ext cx="7300458" cy="259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195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95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950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95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95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3" name="線吹き出し 1 (枠付き) 22"/>
          <p:cNvSpPr/>
          <p:nvPr/>
        </p:nvSpPr>
        <p:spPr>
          <a:xfrm>
            <a:off x="3024264" y="5016541"/>
            <a:ext cx="1364315" cy="469227"/>
          </a:xfrm>
          <a:prstGeom prst="borderCallout1">
            <a:avLst>
              <a:gd name="adj1" fmla="val 3537"/>
              <a:gd name="adj2" fmla="val 76947"/>
              <a:gd name="adj3" fmla="val -187245"/>
              <a:gd name="adj4" fmla="val 7684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r>
              <a:rPr kumimoji="1" lang="ja-JP" altLang="en-US" dirty="0"/>
              <a:t>列目 高さ</a:t>
            </a:r>
            <a:endParaRPr kumimoji="1" lang="en-US" altLang="ja-JP" dirty="0"/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出力層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xmlns="" id="{8B8A7059-C8FC-461B-81F4-06EE1B3FBBE4}"/>
              </a:ext>
            </a:extLst>
          </p:cNvPr>
          <p:cNvSpPr/>
          <p:nvPr/>
        </p:nvSpPr>
        <p:spPr>
          <a:xfrm>
            <a:off x="434513" y="1255733"/>
            <a:ext cx="96897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今回の出力層は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845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行 </a:t>
            </a:r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 85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列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の行列。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893589" y="3863124"/>
            <a:ext cx="10809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5400" dirty="0"/>
              <a:t>~</a:t>
            </a:r>
          </a:p>
          <a:p>
            <a:pPr algn="ctr"/>
            <a:r>
              <a:rPr lang="en-US" altLang="ja-JP" sz="5400" dirty="0"/>
              <a:t>~</a:t>
            </a:r>
            <a:endParaRPr lang="ja-JP" altLang="en-US" sz="5400" dirty="0"/>
          </a:p>
        </p:txBody>
      </p:sp>
      <p:sp>
        <p:nvSpPr>
          <p:cNvPr id="7" name="正方形/長方形 6"/>
          <p:cNvSpPr/>
          <p:nvPr/>
        </p:nvSpPr>
        <p:spPr>
          <a:xfrm rot="5400000">
            <a:off x="4475887" y="5730424"/>
            <a:ext cx="10809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5400" dirty="0"/>
              <a:t>~</a:t>
            </a:r>
          </a:p>
          <a:p>
            <a:pPr algn="ctr"/>
            <a:r>
              <a:rPr lang="en-US" altLang="ja-JP" sz="5400" dirty="0"/>
              <a:t>~</a:t>
            </a:r>
            <a:endParaRPr lang="ja-JP" altLang="en-US" sz="5400" dirty="0"/>
          </a:p>
        </p:txBody>
      </p:sp>
      <p:sp>
        <p:nvSpPr>
          <p:cNvPr id="10" name="正方形/長方形 9"/>
          <p:cNvSpPr/>
          <p:nvPr/>
        </p:nvSpPr>
        <p:spPr>
          <a:xfrm>
            <a:off x="745840" y="1943877"/>
            <a:ext cx="79780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/>
              <a:t>各列に </a:t>
            </a:r>
            <a:r>
              <a:rPr lang="en-US" altLang="ja-JP" sz="2400" dirty="0"/>
              <a:t>float</a:t>
            </a:r>
            <a:r>
              <a:rPr lang="ja-JP" altLang="en-US" sz="2400" dirty="0"/>
              <a:t>型で、</a:t>
            </a:r>
            <a:r>
              <a:rPr lang="en-US" altLang="ja-JP" sz="2400" dirty="0"/>
              <a:t>bounding box </a:t>
            </a:r>
            <a:r>
              <a:rPr lang="ja-JP" altLang="en-US" sz="2400" dirty="0"/>
              <a:t>の情報が格納されている。</a:t>
            </a:r>
            <a:endParaRPr lang="en-US" altLang="ja-JP" sz="2400" dirty="0"/>
          </a:p>
          <a:p>
            <a:r>
              <a:rPr lang="ja-JP" altLang="en-US" sz="2400" dirty="0"/>
              <a:t> </a:t>
            </a:r>
            <a:r>
              <a:rPr lang="en-US" altLang="ja-JP" sz="2400" dirty="0"/>
              <a:t>(</a:t>
            </a:r>
            <a:r>
              <a:rPr lang="ja-JP" altLang="en-US" sz="2400" dirty="0"/>
              <a:t>行数</a:t>
            </a:r>
            <a:r>
              <a:rPr lang="ja-JP" altLang="en-US" sz="2400" b="1" dirty="0"/>
              <a:t> </a:t>
            </a:r>
            <a:r>
              <a:rPr lang="en-US" altLang="ja-JP" sz="2400" b="1" dirty="0">
                <a:solidFill>
                  <a:schemeClr val="accent1"/>
                </a:solidFill>
              </a:rPr>
              <a:t>845</a:t>
            </a:r>
            <a:r>
              <a:rPr lang="ja-JP" altLang="en-US" sz="2400" dirty="0"/>
              <a:t>は</a:t>
            </a:r>
            <a:r>
              <a:rPr lang="ja-JP" altLang="en-US" sz="2400" b="1" dirty="0"/>
              <a:t> </a:t>
            </a:r>
            <a:r>
              <a:rPr lang="en-US" altLang="ja-JP" sz="2400" dirty="0"/>
              <a:t>bounding box</a:t>
            </a:r>
            <a:r>
              <a:rPr lang="ja-JP" altLang="en-US" sz="2400" dirty="0"/>
              <a:t>の個数</a:t>
            </a:r>
            <a:r>
              <a:rPr lang="en-US" altLang="ja-JP" sz="2400" dirty="0"/>
              <a:t>)</a:t>
            </a:r>
            <a:endParaRPr lang="ja-JP" altLang="en-US" sz="2400" b="1" dirty="0"/>
          </a:p>
        </p:txBody>
      </p:sp>
      <p:sp>
        <p:nvSpPr>
          <p:cNvPr id="13" name="右大かっこ 12"/>
          <p:cNvSpPr/>
          <p:nvPr/>
        </p:nvSpPr>
        <p:spPr>
          <a:xfrm rot="5400000" flipH="1">
            <a:off x="6344548" y="-1732616"/>
            <a:ext cx="216832" cy="10478099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大かっこ 13"/>
          <p:cNvSpPr/>
          <p:nvPr/>
        </p:nvSpPr>
        <p:spPr>
          <a:xfrm flipH="1">
            <a:off x="935632" y="3769810"/>
            <a:ext cx="216832" cy="4976556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-259611" y="4802249"/>
            <a:ext cx="14735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accent1"/>
                </a:solidFill>
              </a:rPr>
              <a:t>845</a:t>
            </a:r>
            <a:r>
              <a:rPr lang="ja-JP" altLang="en-US" sz="2400" b="1" dirty="0">
                <a:solidFill>
                  <a:schemeClr val="accent1"/>
                </a:solidFill>
              </a:rPr>
              <a:t>行 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5156768" y="2878703"/>
            <a:ext cx="14735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accent1"/>
                </a:solidFill>
              </a:rPr>
              <a:t>85</a:t>
            </a:r>
            <a:r>
              <a:rPr lang="ja-JP" altLang="en-US" sz="2400" b="1" dirty="0">
                <a:solidFill>
                  <a:schemeClr val="accent1"/>
                </a:solidFill>
              </a:rPr>
              <a:t>列</a:t>
            </a:r>
          </a:p>
        </p:txBody>
      </p:sp>
      <p:sp>
        <p:nvSpPr>
          <p:cNvPr id="16" name="線吹き出し 1 (枠付き) 15"/>
          <p:cNvSpPr/>
          <p:nvPr/>
        </p:nvSpPr>
        <p:spPr>
          <a:xfrm>
            <a:off x="1152464" y="4574895"/>
            <a:ext cx="875961" cy="1071814"/>
          </a:xfrm>
          <a:prstGeom prst="borderCallout1">
            <a:avLst>
              <a:gd name="adj1" fmla="val 26"/>
              <a:gd name="adj2" fmla="val 27435"/>
              <a:gd name="adj3" fmla="val -48664"/>
              <a:gd name="adj4" fmla="val 323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</a:t>
            </a:r>
            <a:r>
              <a:rPr kumimoji="1" lang="ja-JP" altLang="en-US" dirty="0"/>
              <a:t>列目 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中心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X</a:t>
            </a:r>
            <a:r>
              <a:rPr kumimoji="1" lang="ja-JP" altLang="en-US" dirty="0"/>
              <a:t>座標</a:t>
            </a:r>
          </a:p>
        </p:txBody>
      </p:sp>
      <p:sp>
        <p:nvSpPr>
          <p:cNvPr id="21" name="線吹き出し 1 (枠付き) 20"/>
          <p:cNvSpPr/>
          <p:nvPr/>
        </p:nvSpPr>
        <p:spPr>
          <a:xfrm>
            <a:off x="2088364" y="4574895"/>
            <a:ext cx="875961" cy="1071814"/>
          </a:xfrm>
          <a:prstGeom prst="borderCallout1">
            <a:avLst>
              <a:gd name="adj1" fmla="val 26"/>
              <a:gd name="adj2" fmla="val 27435"/>
              <a:gd name="adj3" fmla="val -43284"/>
              <a:gd name="adj4" fmla="val 3518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r>
              <a:rPr kumimoji="1" lang="ja-JP" altLang="en-US" dirty="0"/>
              <a:t>列目 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中心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Y</a:t>
            </a:r>
            <a:r>
              <a:rPr kumimoji="1" lang="ja-JP" altLang="en-US" dirty="0"/>
              <a:t>座標</a:t>
            </a:r>
          </a:p>
        </p:txBody>
      </p:sp>
      <p:sp>
        <p:nvSpPr>
          <p:cNvPr id="22" name="線吹き出し 1 (枠付き) 21"/>
          <p:cNvSpPr/>
          <p:nvPr/>
        </p:nvSpPr>
        <p:spPr>
          <a:xfrm>
            <a:off x="3024264" y="4375172"/>
            <a:ext cx="1364315" cy="469227"/>
          </a:xfrm>
          <a:prstGeom prst="borderCallout1">
            <a:avLst>
              <a:gd name="adj1" fmla="val 26"/>
              <a:gd name="adj2" fmla="val 27435"/>
              <a:gd name="adj3" fmla="val -53818"/>
              <a:gd name="adj4" fmla="val 261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r>
              <a:rPr kumimoji="1" lang="ja-JP" altLang="en-US" dirty="0"/>
              <a:t>列目 幅</a:t>
            </a:r>
            <a:endParaRPr kumimoji="1" lang="en-US" altLang="ja-JP" dirty="0"/>
          </a:p>
        </p:txBody>
      </p:sp>
      <p:sp>
        <p:nvSpPr>
          <p:cNvPr id="26" name="線吹き出し 1 (枠付き) 25"/>
          <p:cNvSpPr/>
          <p:nvPr/>
        </p:nvSpPr>
        <p:spPr>
          <a:xfrm>
            <a:off x="4538453" y="5575910"/>
            <a:ext cx="2487945" cy="469227"/>
          </a:xfrm>
          <a:prstGeom prst="borderCallout1">
            <a:avLst>
              <a:gd name="adj1" fmla="val 5292"/>
              <a:gd name="adj2" fmla="val 71141"/>
              <a:gd name="adj3" fmla="val -304871"/>
              <a:gd name="adj4" fmla="val 688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r>
              <a:rPr kumimoji="1" lang="ja-JP" altLang="en-US" dirty="0"/>
              <a:t>列目クラス</a:t>
            </a:r>
            <a:r>
              <a:rPr kumimoji="1" lang="en-US" altLang="ja-JP" dirty="0"/>
              <a:t>2</a:t>
            </a:r>
            <a:r>
              <a:rPr kumimoji="1" lang="ja-JP" altLang="en-US" dirty="0"/>
              <a:t>である確率</a:t>
            </a:r>
            <a:endParaRPr kumimoji="1" lang="en-US" altLang="ja-JP" dirty="0"/>
          </a:p>
        </p:txBody>
      </p:sp>
      <p:sp>
        <p:nvSpPr>
          <p:cNvPr id="25" name="線吹き出し 1 (枠付き) 24"/>
          <p:cNvSpPr/>
          <p:nvPr/>
        </p:nvSpPr>
        <p:spPr>
          <a:xfrm>
            <a:off x="4514217" y="4976405"/>
            <a:ext cx="2487945" cy="469227"/>
          </a:xfrm>
          <a:prstGeom prst="borderCallout1">
            <a:avLst>
              <a:gd name="adj1" fmla="val -1730"/>
              <a:gd name="adj2" fmla="val 36374"/>
              <a:gd name="adj3" fmla="val -173200"/>
              <a:gd name="adj4" fmla="val 3635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r>
              <a:rPr kumimoji="1" lang="ja-JP" altLang="en-US" dirty="0"/>
              <a:t>列目クラス</a:t>
            </a:r>
            <a:r>
              <a:rPr kumimoji="1" lang="en-US" altLang="ja-JP" dirty="0"/>
              <a:t>1</a:t>
            </a:r>
            <a:r>
              <a:rPr kumimoji="1" lang="ja-JP" altLang="en-US" dirty="0"/>
              <a:t>である確率</a:t>
            </a:r>
            <a:endParaRPr kumimoji="1" lang="en-US" altLang="ja-JP" dirty="0"/>
          </a:p>
        </p:txBody>
      </p:sp>
      <p:sp>
        <p:nvSpPr>
          <p:cNvPr id="24" name="線吹き出し 1 (枠付き) 23"/>
          <p:cNvSpPr/>
          <p:nvPr/>
        </p:nvSpPr>
        <p:spPr>
          <a:xfrm>
            <a:off x="4514217" y="4382999"/>
            <a:ext cx="2990454" cy="469227"/>
          </a:xfrm>
          <a:prstGeom prst="borderCallout1">
            <a:avLst>
              <a:gd name="adj1" fmla="val 1781"/>
              <a:gd name="adj2" fmla="val 17170"/>
              <a:gd name="adj3" fmla="val -50307"/>
              <a:gd name="adj4" fmla="val 1679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r>
              <a:rPr kumimoji="1" lang="ja-JP" altLang="en-US" dirty="0"/>
              <a:t>列目 物体が存在する確率</a:t>
            </a:r>
            <a:endParaRPr kumimoji="1" lang="en-US" altLang="ja-JP" dirty="0"/>
          </a:p>
        </p:txBody>
      </p:sp>
      <p:graphicFrame>
        <p:nvGraphicFramePr>
          <p:cNvPr id="27" name="表 26"/>
          <p:cNvGraphicFramePr>
            <a:graphicFrameLocks noGrp="1"/>
          </p:cNvGraphicFramePr>
          <p:nvPr/>
        </p:nvGraphicFramePr>
        <p:xfrm>
          <a:off x="10642028" y="3769810"/>
          <a:ext cx="811162" cy="259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195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c80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95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95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95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95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8" name="線吹き出し 1 (枠付き) 27"/>
          <p:cNvSpPr/>
          <p:nvPr/>
        </p:nvSpPr>
        <p:spPr>
          <a:xfrm>
            <a:off x="8664013" y="5575910"/>
            <a:ext cx="3028001" cy="469227"/>
          </a:xfrm>
          <a:prstGeom prst="borderCallout1">
            <a:avLst>
              <a:gd name="adj1" fmla="val 5292"/>
              <a:gd name="adj2" fmla="val 71141"/>
              <a:gd name="adj3" fmla="val -299604"/>
              <a:gd name="adj4" fmla="val 815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84</a:t>
            </a:r>
            <a:r>
              <a:rPr kumimoji="1" lang="ja-JP" altLang="en-US" dirty="0"/>
              <a:t>列目クラス</a:t>
            </a:r>
            <a:r>
              <a:rPr kumimoji="1" lang="en-US" altLang="ja-JP" dirty="0"/>
              <a:t>80</a:t>
            </a:r>
            <a:r>
              <a:rPr kumimoji="1" lang="ja-JP" altLang="en-US" dirty="0"/>
              <a:t>である確率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8639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87125" cy="1470025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出力層を可視化しよう</a:t>
            </a:r>
          </a:p>
        </p:txBody>
      </p:sp>
    </p:spTree>
    <p:extLst>
      <p:ext uri="{BB962C8B-B14F-4D97-AF65-F5344CB8AC3E}">
        <p14:creationId xmlns:p14="http://schemas.microsoft.com/office/powerpoint/2010/main" val="406490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今日の目的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xmlns="" id="{EA55F7D1-108A-4A1F-B9F5-34B01AC14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47" y="1533886"/>
            <a:ext cx="10753725" cy="4277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/>
              <a:t>[</a:t>
            </a:r>
            <a:r>
              <a:rPr lang="ja-JP" altLang="en-US" sz="3200" dirty="0"/>
              <a:t>目的</a:t>
            </a:r>
            <a:r>
              <a:rPr lang="en-US" altLang="ja-JP" sz="3200" dirty="0"/>
              <a:t>]</a:t>
            </a:r>
          </a:p>
          <a:p>
            <a:pPr marL="0" indent="0">
              <a:buNone/>
            </a:pPr>
            <a:r>
              <a:rPr lang="en-US" altLang="ja-JP" sz="3200" dirty="0"/>
              <a:t>	YOLO v2</a:t>
            </a:r>
            <a:r>
              <a:rPr lang="ja-JP" altLang="en-US" sz="3200" dirty="0"/>
              <a:t>というモデルを利用した物体検出アプリの作成。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[</a:t>
            </a:r>
            <a:r>
              <a:rPr lang="ja-JP" altLang="en-US" sz="3200" dirty="0"/>
              <a:t>狙い</a:t>
            </a:r>
            <a:r>
              <a:rPr lang="en-US" altLang="ja-JP" sz="3200" dirty="0"/>
              <a:t>]</a:t>
            </a:r>
          </a:p>
          <a:p>
            <a:pPr marL="0" indent="0">
              <a:buNone/>
            </a:pPr>
            <a:r>
              <a:rPr lang="ja-JP" altLang="en-US" sz="3200" dirty="0"/>
              <a:t>　・ </a:t>
            </a:r>
            <a:r>
              <a:rPr lang="en-US" altLang="ja-JP" sz="3200" dirty="0"/>
              <a:t>YOLO v2</a:t>
            </a:r>
            <a:r>
              <a:rPr lang="ja-JP" altLang="en-US" sz="3200" dirty="0"/>
              <a:t>の入出力の理解　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　・ </a:t>
            </a:r>
            <a:r>
              <a:rPr lang="ja-JP" altLang="en-US" sz="3200" b="1" dirty="0">
                <a:solidFill>
                  <a:schemeClr val="accent1"/>
                </a:solidFill>
              </a:rPr>
              <a:t>行列クラス</a:t>
            </a:r>
            <a:r>
              <a:rPr lang="en-US" altLang="ja-JP" sz="3200" b="1" dirty="0">
                <a:solidFill>
                  <a:schemeClr val="accent1"/>
                </a:solidFill>
              </a:rPr>
              <a:t>(Mat)</a:t>
            </a:r>
            <a:r>
              <a:rPr lang="ja-JP" altLang="en-US" sz="3200" b="1" dirty="0">
                <a:solidFill>
                  <a:schemeClr val="accent1"/>
                </a:solidFill>
              </a:rPr>
              <a:t>の操作方法</a:t>
            </a:r>
            <a:r>
              <a:rPr lang="ja-JP" altLang="en-US" sz="3200" dirty="0"/>
              <a:t>の理解</a:t>
            </a:r>
            <a:endParaRPr lang="en-US" altLang="ja-JP" sz="3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ja-JP" altLang="en-US" sz="3200" dirty="0"/>
              <a:t>　・ </a:t>
            </a:r>
            <a:r>
              <a:rPr lang="en-US" altLang="ja-JP" sz="3200" dirty="0"/>
              <a:t>DNN</a:t>
            </a:r>
            <a:r>
              <a:rPr lang="ja-JP" altLang="en-US" sz="3200" dirty="0"/>
              <a:t>の出力の</a:t>
            </a:r>
            <a:r>
              <a:rPr lang="ja-JP" altLang="en-US" sz="3200" b="1" dirty="0">
                <a:solidFill>
                  <a:schemeClr val="accent1"/>
                </a:solidFill>
              </a:rPr>
              <a:t>可視化に必要な画像処理</a:t>
            </a:r>
            <a:r>
              <a:rPr lang="ja-JP" altLang="en-US" sz="3200" dirty="0"/>
              <a:t>方法の習得</a:t>
            </a:r>
            <a:endParaRPr lang="en-US" altLang="ja-JP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24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出力層にアクセスする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84066" y="1458122"/>
            <a:ext cx="93286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template&lt;typename _Tp &gt;</a:t>
            </a:r>
          </a:p>
          <a:p>
            <a:r>
              <a:rPr lang="ja-JP" altLang="en-US" sz="2400" dirty="0"/>
              <a:t>_Tp&amp; cv::Mat::at	(</a:t>
            </a:r>
            <a:r>
              <a:rPr lang="en-US" altLang="ja-JP" sz="2400" dirty="0"/>
              <a:t>	</a:t>
            </a:r>
            <a:r>
              <a:rPr lang="ja-JP" altLang="en-US" sz="2400" dirty="0"/>
              <a:t>int</a:t>
            </a:r>
            <a:r>
              <a:rPr lang="en-US" altLang="ja-JP" sz="2400" dirty="0"/>
              <a:t> </a:t>
            </a:r>
            <a:r>
              <a:rPr lang="ja-JP" altLang="en-US" sz="2400" dirty="0"/>
              <a:t>row, </a:t>
            </a:r>
            <a:r>
              <a:rPr lang="en-US" altLang="ja-JP" sz="2400" dirty="0"/>
              <a:t>	</a:t>
            </a:r>
            <a:r>
              <a:rPr lang="en-US" altLang="ja-JP" sz="24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/* </a:t>
            </a:r>
            <a:r>
              <a:rPr lang="ja-JP" altLang="en-US" sz="24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行番号 </a:t>
            </a:r>
            <a:r>
              <a:rPr lang="en-US" altLang="ja-JP" sz="24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*/</a:t>
            </a:r>
            <a:endParaRPr lang="en-US" altLang="ja-JP" sz="2400" dirty="0"/>
          </a:p>
          <a:p>
            <a:r>
              <a:rPr lang="en-US" altLang="ja-JP" sz="2400" dirty="0"/>
              <a:t>							</a:t>
            </a:r>
            <a:r>
              <a:rPr lang="ja-JP" altLang="en-US" sz="2400" dirty="0"/>
              <a:t>int col  </a:t>
            </a:r>
            <a:r>
              <a:rPr lang="en-US" altLang="ja-JP" sz="2400" dirty="0"/>
              <a:t>	</a:t>
            </a:r>
            <a:r>
              <a:rPr lang="en-US" altLang="ja-JP" sz="24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/* </a:t>
            </a:r>
            <a:r>
              <a:rPr lang="ja-JP" altLang="en-US" sz="24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列番号 </a:t>
            </a:r>
            <a:r>
              <a:rPr lang="en-US" altLang="ja-JP" sz="24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*/ </a:t>
            </a:r>
            <a:r>
              <a:rPr lang="ja-JP" altLang="en-US" sz="2400" dirty="0"/>
              <a:t>)	</a:t>
            </a:r>
            <a:endParaRPr lang="en-US" altLang="ja-JP" sz="2400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xmlns="" id="{CEDE55CF-BC0E-454D-8DC9-D161DA61BF80}"/>
              </a:ext>
            </a:extLst>
          </p:cNvPr>
          <p:cNvSpPr/>
          <p:nvPr/>
        </p:nvSpPr>
        <p:spPr>
          <a:xfrm>
            <a:off x="3223236" y="2673408"/>
            <a:ext cx="38570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戻り値 行列要素の値</a:t>
            </a:r>
            <a:endParaRPr lang="en-US" altLang="ja-JP" sz="20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30" name="表 29"/>
          <p:cNvGraphicFramePr>
            <a:graphicFrameLocks noGrp="1"/>
          </p:cNvGraphicFramePr>
          <p:nvPr>
            <p:extLst/>
          </p:nvPr>
        </p:nvGraphicFramePr>
        <p:xfrm>
          <a:off x="1864130" y="4090562"/>
          <a:ext cx="7300458" cy="1558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195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accent1"/>
                          </a:solidFill>
                        </a:rPr>
                        <a:t>y</a:t>
                      </a:r>
                      <a:endParaRPr kumimoji="1" lang="ja-JP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95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950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1407630" y="3306029"/>
            <a:ext cx="8089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 出力層の</a:t>
            </a:r>
            <a:r>
              <a:rPr lang="en-US" altLang="ja-JP" dirty="0"/>
              <a:t>0</a:t>
            </a:r>
            <a:r>
              <a:rPr lang="ja-JP" altLang="en-US" dirty="0"/>
              <a:t>行目、</a:t>
            </a:r>
            <a:r>
              <a:rPr lang="en-US" altLang="ja-JP" dirty="0"/>
              <a:t>1</a:t>
            </a:r>
            <a:r>
              <a:rPr lang="ja-JP" altLang="en-US" dirty="0"/>
              <a:t>列にアクセスする場合 </a:t>
            </a:r>
            <a:r>
              <a:rPr lang="en-US" altLang="ja-JP" dirty="0"/>
              <a:t>(mat</a:t>
            </a:r>
            <a:r>
              <a:rPr lang="ja-JP" altLang="en-US" dirty="0"/>
              <a:t>は出力層のオブジェクトとする。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en-US" altLang="ja-JP" b="1" dirty="0">
                <a:solidFill>
                  <a:schemeClr val="accent1"/>
                </a:solidFill>
              </a:rPr>
              <a:t>y =  mat.at&lt;float&gt;( 0, 1 );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45839" y="5519440"/>
            <a:ext cx="55603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また、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b="1" dirty="0">
                <a:solidFill>
                  <a:schemeClr val="accent1"/>
                </a:solidFill>
              </a:rPr>
              <a:t>mat.rows </a:t>
            </a:r>
            <a:r>
              <a:rPr lang="ja-JP" altLang="en-US" b="1" dirty="0">
                <a:solidFill>
                  <a:schemeClr val="accent1"/>
                </a:solidFill>
              </a:rPr>
              <a:t>で、行数　</a:t>
            </a:r>
            <a:r>
              <a:rPr lang="en-US" altLang="ja-JP" b="1" dirty="0">
                <a:solidFill>
                  <a:schemeClr val="accent1"/>
                </a:solidFill>
              </a:rPr>
              <a:t>(</a:t>
            </a:r>
            <a:r>
              <a:rPr lang="ja-JP" altLang="en-US" b="1" dirty="0">
                <a:solidFill>
                  <a:schemeClr val="accent1"/>
                </a:solidFill>
              </a:rPr>
              <a:t> 画像であれば高さ </a:t>
            </a:r>
            <a:r>
              <a:rPr lang="en-US" altLang="ja-JP" b="1" dirty="0">
                <a:solidFill>
                  <a:schemeClr val="accent1"/>
                </a:solidFill>
              </a:rPr>
              <a:t>)</a:t>
            </a:r>
            <a:br>
              <a:rPr lang="en-US" altLang="ja-JP" b="1" dirty="0">
                <a:solidFill>
                  <a:schemeClr val="accent1"/>
                </a:solidFill>
              </a:rPr>
            </a:br>
            <a:r>
              <a:rPr lang="en-US" altLang="ja-JP" dirty="0"/>
              <a:t>		</a:t>
            </a:r>
            <a:r>
              <a:rPr lang="en-US" altLang="ja-JP" b="1" dirty="0">
                <a:solidFill>
                  <a:schemeClr val="accent1"/>
                </a:solidFill>
              </a:rPr>
              <a:t>mat.cols </a:t>
            </a:r>
            <a:r>
              <a:rPr lang="ja-JP" altLang="en-US" b="1" dirty="0">
                <a:solidFill>
                  <a:schemeClr val="accent1"/>
                </a:solidFill>
              </a:rPr>
              <a:t>で、列数 </a:t>
            </a:r>
            <a:r>
              <a:rPr lang="en-US" altLang="ja-JP" b="1" dirty="0">
                <a:solidFill>
                  <a:schemeClr val="accent1"/>
                </a:solidFill>
              </a:rPr>
              <a:t>(</a:t>
            </a:r>
            <a:r>
              <a:rPr lang="ja-JP" altLang="en-US" b="1" dirty="0">
                <a:solidFill>
                  <a:schemeClr val="accent1"/>
                </a:solidFill>
              </a:rPr>
              <a:t> 画像であれば幅 </a:t>
            </a:r>
            <a:r>
              <a:rPr lang="en-US" altLang="ja-JP" b="1" dirty="0">
                <a:solidFill>
                  <a:schemeClr val="accent1"/>
                </a:solidFill>
              </a:rPr>
              <a:t>)</a:t>
            </a:r>
          </a:p>
          <a:p>
            <a:r>
              <a:rPr lang="en-US" altLang="ja-JP" dirty="0"/>
              <a:t>						</a:t>
            </a:r>
            <a:r>
              <a:rPr lang="ja-JP" altLang="en-US" dirty="0"/>
              <a:t>が取得できます。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67024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出力層を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csv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出力しよう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684066" y="1458122"/>
            <a:ext cx="932861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/>
              <a:t>Sample.sln</a:t>
            </a:r>
            <a:r>
              <a:rPr lang="ja-JP" altLang="en-US" sz="3200" dirty="0"/>
              <a:t>から、</a:t>
            </a:r>
            <a:endParaRPr lang="en-US" altLang="ja-JP" sz="3200" dirty="0"/>
          </a:p>
          <a:p>
            <a:r>
              <a:rPr lang="en-US" altLang="ja-JP" sz="3200" dirty="0"/>
              <a:t>/* IMPLEMENT ME */ </a:t>
            </a:r>
            <a:r>
              <a:rPr lang="ja-JP" altLang="en-US" sz="3200" dirty="0"/>
              <a:t>の記載を探し、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en-US" altLang="ja-JP" sz="3200" dirty="0"/>
              <a:t>	</a:t>
            </a:r>
            <a:r>
              <a:rPr lang="ja-JP" altLang="en-US" sz="3200" dirty="0"/>
              <a:t>・ コメントアウトの解除</a:t>
            </a:r>
            <a:endParaRPr lang="en-US" altLang="ja-JP" sz="3200" dirty="0"/>
          </a:p>
          <a:p>
            <a:r>
              <a:rPr lang="en-US" altLang="ja-JP" sz="3200" dirty="0"/>
              <a:t>	</a:t>
            </a:r>
            <a:r>
              <a:rPr lang="ja-JP" altLang="en-US" sz="3200" dirty="0"/>
              <a:t>・ 行列要素の出力 </a:t>
            </a:r>
            <a:r>
              <a:rPr lang="en-US" altLang="ja-JP" sz="3200" dirty="0"/>
              <a:t>(1</a:t>
            </a:r>
            <a:r>
              <a:rPr lang="ja-JP" altLang="en-US" sz="3200" dirty="0"/>
              <a:t>行</a:t>
            </a:r>
            <a:r>
              <a:rPr lang="en-US" altLang="ja-JP" sz="3200" dirty="0"/>
              <a:t>)</a:t>
            </a:r>
          </a:p>
          <a:p>
            <a:endParaRPr lang="en-US" altLang="ja-JP" sz="3200" dirty="0"/>
          </a:p>
          <a:p>
            <a:r>
              <a:rPr lang="ja-JP" altLang="en-US" sz="3200" dirty="0"/>
              <a:t>を実装しましょう。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 dirty="0"/>
              <a:t>実装が終わったら、同じ画像で分類してみましょう。</a:t>
            </a:r>
            <a:endParaRPr lang="en-US" altLang="ja-JP" sz="32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xmlns="" id="{252A4CC6-27CE-47CC-8AF0-EF6C968BF8D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0" t="-7051" r="-650" b="7051"/>
          <a:stretch/>
        </p:blipFill>
        <p:spPr>
          <a:xfrm>
            <a:off x="7367739" y="2212657"/>
            <a:ext cx="4370815" cy="301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9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csv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を確認しよう</a:t>
            </a:r>
          </a:p>
        </p:txBody>
      </p:sp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xmlns="" id="{BE9A5535-0A63-43AD-890A-140FAC8C7E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1488586"/>
              </p:ext>
            </p:extLst>
          </p:nvPr>
        </p:nvGraphicFramePr>
        <p:xfrm>
          <a:off x="551012" y="1257267"/>
          <a:ext cx="5137616" cy="1933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正方形/長方形 1">
            <a:extLst>
              <a:ext uri="{FF2B5EF4-FFF2-40B4-BE49-F238E27FC236}">
                <a16:creationId xmlns:a16="http://schemas.microsoft.com/office/drawing/2014/main" xmlns="" id="{B82C973F-9D59-4FE7-9960-5BDF7A855CE7}"/>
              </a:ext>
            </a:extLst>
          </p:cNvPr>
          <p:cNvSpPr/>
          <p:nvPr/>
        </p:nvSpPr>
        <p:spPr>
          <a:xfrm flipH="1">
            <a:off x="5968454" y="1560185"/>
            <a:ext cx="59526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/>
              <a:t>O</a:t>
            </a:r>
            <a:r>
              <a:rPr lang="ja-JP" altLang="en-US" sz="2400" dirty="0"/>
              <a:t>列目のグラフ</a:t>
            </a:r>
            <a:endParaRPr lang="en-US" altLang="ja-JP" sz="2400" dirty="0"/>
          </a:p>
          <a:p>
            <a:r>
              <a:rPr lang="en-US" altLang="ja-JP" sz="2400" dirty="0"/>
              <a:t>	1</a:t>
            </a:r>
            <a:r>
              <a:rPr lang="ja-JP" altLang="en-US" sz="2400" dirty="0"/>
              <a:t>つ</a:t>
            </a:r>
            <a:r>
              <a:rPr lang="en-US" altLang="ja-JP" sz="2400" dirty="0"/>
              <a:t>box(416</a:t>
            </a:r>
            <a:r>
              <a:rPr lang="ja-JP" altLang="en-US" sz="2400" dirty="0"/>
              <a:t>行目</a:t>
            </a:r>
            <a:r>
              <a:rPr lang="en-US" altLang="ja-JP" sz="2400" dirty="0"/>
              <a:t>)</a:t>
            </a:r>
            <a:r>
              <a:rPr lang="ja-JP" altLang="en-US" sz="2400" dirty="0"/>
              <a:t>が</a:t>
            </a:r>
            <a:r>
              <a:rPr lang="en-US" altLang="ja-JP" sz="2400" dirty="0"/>
              <a:t>cat</a:t>
            </a:r>
          </a:p>
          <a:p>
            <a:r>
              <a:rPr lang="en-US" altLang="ja-JP" sz="2400" dirty="0"/>
              <a:t>	</a:t>
            </a:r>
            <a:r>
              <a:rPr lang="ja-JP" altLang="en-US" sz="2400" dirty="0"/>
              <a:t>を高い確率で予想している。</a:t>
            </a:r>
          </a:p>
        </p:txBody>
      </p:sp>
      <p:graphicFrame>
        <p:nvGraphicFramePr>
          <p:cNvPr id="10" name="グラフ 9">
            <a:extLst>
              <a:ext uri="{FF2B5EF4-FFF2-40B4-BE49-F238E27FC236}">
                <a16:creationId xmlns:a16="http://schemas.microsoft.com/office/drawing/2014/main" xmlns="" id="{47ED6007-6048-4F34-9B4D-8E8E540294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4547097"/>
              </p:ext>
            </p:extLst>
          </p:nvPr>
        </p:nvGraphicFramePr>
        <p:xfrm>
          <a:off x="211756" y="3272226"/>
          <a:ext cx="4802347" cy="2448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xmlns="" id="{5E3442B0-272E-47E1-AE19-FA0851C672E0}"/>
              </a:ext>
            </a:extLst>
          </p:cNvPr>
          <p:cNvSpPr/>
          <p:nvPr/>
        </p:nvSpPr>
        <p:spPr>
          <a:xfrm flipH="1">
            <a:off x="334586" y="5805292"/>
            <a:ext cx="59526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/>
              <a:t>416</a:t>
            </a:r>
            <a:r>
              <a:rPr lang="ja-JP" altLang="en-US" sz="2400" dirty="0"/>
              <a:t>行目</a:t>
            </a:r>
            <a:r>
              <a:rPr lang="en-US" altLang="ja-JP" sz="2400" dirty="0"/>
              <a:t>(cat</a:t>
            </a:r>
            <a:r>
              <a:rPr lang="ja-JP" altLang="en-US" sz="2400" dirty="0" err="1"/>
              <a:t>の検</a:t>
            </a:r>
            <a:r>
              <a:rPr lang="ja-JP" altLang="en-US" sz="2400" dirty="0"/>
              <a:t>出結果</a:t>
            </a:r>
            <a:r>
              <a:rPr lang="en-US" altLang="ja-JP" sz="2400" dirty="0"/>
              <a:t>)</a:t>
            </a:r>
            <a:r>
              <a:rPr lang="ja-JP" altLang="en-US" sz="2400" dirty="0"/>
              <a:t>のグラフ</a:t>
            </a:r>
            <a:endParaRPr lang="en-US" altLang="ja-JP" sz="2400" dirty="0"/>
          </a:p>
          <a:p>
            <a:r>
              <a:rPr lang="en-US" altLang="ja-JP" sz="2400" dirty="0"/>
              <a:t>	</a:t>
            </a:r>
            <a:r>
              <a:rPr lang="ja-JP" altLang="en-US" sz="2400" dirty="0"/>
              <a:t>存在確率と、猫の確率が</a:t>
            </a:r>
            <a:r>
              <a:rPr lang="en-US" altLang="ja-JP" sz="2400" dirty="0"/>
              <a:t>1</a:t>
            </a:r>
            <a:r>
              <a:rPr lang="ja-JP" altLang="en-US" sz="2400" dirty="0"/>
              <a:t>近く</a:t>
            </a:r>
          </a:p>
        </p:txBody>
      </p:sp>
      <p:graphicFrame>
        <p:nvGraphicFramePr>
          <p:cNvPr id="12" name="グラフ 11">
            <a:extLst>
              <a:ext uri="{FF2B5EF4-FFF2-40B4-BE49-F238E27FC236}">
                <a16:creationId xmlns:a16="http://schemas.microsoft.com/office/drawing/2014/main" xmlns="" id="{C3DD9323-A7A9-4F94-97CF-9DCD1F8038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5766213"/>
              </p:ext>
            </p:extLst>
          </p:nvPr>
        </p:nvGraphicFramePr>
        <p:xfrm>
          <a:off x="6287190" y="3424528"/>
          <a:ext cx="5006455" cy="2272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xmlns="" id="{1B443C70-330A-4DC1-8BB1-35E13442BC0A}"/>
              </a:ext>
            </a:extLst>
          </p:cNvPr>
          <p:cNvSpPr/>
          <p:nvPr/>
        </p:nvSpPr>
        <p:spPr>
          <a:xfrm flipH="1">
            <a:off x="6239396" y="5720699"/>
            <a:ext cx="59526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/>
              <a:t>444</a:t>
            </a:r>
            <a:r>
              <a:rPr lang="ja-JP" altLang="en-US" sz="2400" dirty="0"/>
              <a:t>行目のグラフ</a:t>
            </a:r>
            <a:endParaRPr lang="en-US" altLang="ja-JP" sz="2400" dirty="0"/>
          </a:p>
          <a:p>
            <a:r>
              <a:rPr lang="en-US" altLang="ja-JP" sz="2400" dirty="0"/>
              <a:t>	</a:t>
            </a:r>
            <a:r>
              <a:rPr lang="ja-JP" altLang="en-US" sz="2400" dirty="0"/>
              <a:t>存在確率は</a:t>
            </a:r>
            <a:r>
              <a:rPr lang="en-US" altLang="ja-JP" sz="2400" dirty="0"/>
              <a:t>1</a:t>
            </a:r>
            <a:r>
              <a:rPr lang="ja-JP" altLang="en-US" sz="2400" dirty="0"/>
              <a:t>に近いが、分類できていない。</a:t>
            </a:r>
            <a:endParaRPr lang="en-US" altLang="ja-JP" sz="2400" dirty="0"/>
          </a:p>
          <a:p>
            <a:r>
              <a:rPr lang="en-US" altLang="ja-JP" sz="2400" dirty="0"/>
              <a:t>	</a:t>
            </a:r>
            <a:r>
              <a:rPr lang="en-US" altLang="ja-JP" sz="2400" b="1" dirty="0">
                <a:solidFill>
                  <a:schemeClr val="accent1"/>
                </a:solidFill>
              </a:rPr>
              <a:t>=</a:t>
            </a:r>
            <a:r>
              <a:rPr lang="ja-JP" altLang="en-US" sz="2400" b="1" dirty="0">
                <a:solidFill>
                  <a:schemeClr val="accent1"/>
                </a:solidFill>
              </a:rPr>
              <a:t>何の物体かが分からない。</a:t>
            </a:r>
          </a:p>
        </p:txBody>
      </p:sp>
    </p:spTree>
    <p:extLst>
      <p:ext uri="{BB962C8B-B14F-4D97-AF65-F5344CB8AC3E}">
        <p14:creationId xmlns:p14="http://schemas.microsoft.com/office/powerpoint/2010/main" val="356647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37706" y="2453599"/>
            <a:ext cx="11287125" cy="2357552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Sample.sln</a:t>
            </a:r>
            <a:b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</a:b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説明終わり</a:t>
            </a:r>
          </a:p>
        </p:txBody>
      </p:sp>
    </p:spTree>
    <p:extLst>
      <p:ext uri="{BB962C8B-B14F-4D97-AF65-F5344CB8AC3E}">
        <p14:creationId xmlns:p14="http://schemas.microsoft.com/office/powerpoint/2010/main" val="18725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93977" y="1983545"/>
            <a:ext cx="11287125" cy="3643532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今回作るアプリ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/>
            </a:r>
            <a:b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</a:b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Application.sln</a:t>
            </a:r>
            <a:b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</a:b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の説明</a:t>
            </a:r>
          </a:p>
        </p:txBody>
      </p:sp>
    </p:spTree>
    <p:extLst>
      <p:ext uri="{BB962C8B-B14F-4D97-AF65-F5344CB8AC3E}">
        <p14:creationId xmlns:p14="http://schemas.microsoft.com/office/powerpoint/2010/main" val="92140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ビルドしよう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FE4C25E0-1435-495C-9094-0D4AE2DDE3C0}"/>
              </a:ext>
            </a:extLst>
          </p:cNvPr>
          <p:cNvSpPr/>
          <p:nvPr/>
        </p:nvSpPr>
        <p:spPr>
          <a:xfrm>
            <a:off x="745837" y="1473869"/>
            <a:ext cx="107727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Object-Detector-Hands-On\</a:t>
            </a:r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Application.sln</a:t>
            </a:r>
          </a:p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を起動します。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1F31C47D-D0A2-4A35-893E-87E8BD8C26CA}"/>
              </a:ext>
            </a:extLst>
          </p:cNvPr>
          <p:cNvSpPr/>
          <p:nvPr/>
        </p:nvSpPr>
        <p:spPr>
          <a:xfrm>
            <a:off x="745838" y="4088114"/>
            <a:ext cx="9912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エラーになったら、教えてね。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8A28EDCF-6C94-4FFC-ADFC-4FEC9B7D0413}"/>
              </a:ext>
            </a:extLst>
          </p:cNvPr>
          <p:cNvSpPr/>
          <p:nvPr/>
        </p:nvSpPr>
        <p:spPr>
          <a:xfrm>
            <a:off x="745838" y="2975734"/>
            <a:ext cx="10772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[F7]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キーを押して、コンパイルします。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66310CED-3775-4C80-A06D-27D2AD7FB462}"/>
              </a:ext>
            </a:extLst>
          </p:cNvPr>
          <p:cNvSpPr/>
          <p:nvPr/>
        </p:nvSpPr>
        <p:spPr>
          <a:xfrm>
            <a:off x="684479" y="5636145"/>
            <a:ext cx="10328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成功したら、</a:t>
            </a:r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[Ctrl]+[F5]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で実行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します！</a:t>
            </a:r>
          </a:p>
        </p:txBody>
      </p:sp>
      <p:pic>
        <p:nvPicPr>
          <p:cNvPr id="2050" name="Picture 2" descr="「いらすとや 手を挙げる」の画像検索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726" y="3430678"/>
            <a:ext cx="1560276" cy="192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96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動かしてみよう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9BD7E382-16B6-4179-B7BC-EA81FA45C7B5}"/>
              </a:ext>
            </a:extLst>
          </p:cNvPr>
          <p:cNvSpPr/>
          <p:nvPr/>
        </p:nvSpPr>
        <p:spPr>
          <a:xfrm>
            <a:off x="745838" y="1253983"/>
            <a:ext cx="103713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ファイル選択ダイアログから、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Object-Detector-Hands-On\contents\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上の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好きな動画を選択しましょう。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(web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カメラ内蔵のノート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をお持ちの方は、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キャンセルを押してみましょう。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D40F294D-5009-4D1E-8868-AC59BFB69AE3}"/>
              </a:ext>
            </a:extLst>
          </p:cNvPr>
          <p:cNvSpPr/>
          <p:nvPr/>
        </p:nvSpPr>
        <p:spPr>
          <a:xfrm>
            <a:off x="599454" y="5536866"/>
            <a:ext cx="8643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現状動画再生だけ実装されています。</a:t>
            </a:r>
          </a:p>
        </p:txBody>
      </p:sp>
      <p:pic>
        <p:nvPicPr>
          <p:cNvPr id="1026" name="Picture 2" descr="「動画 イラスト」の画像検索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174" y="2308487"/>
            <a:ext cx="3719195" cy="335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D40F294D-5009-4D1E-8868-AC59BFB69AE3}"/>
              </a:ext>
            </a:extLst>
          </p:cNvPr>
          <p:cNvSpPr/>
          <p:nvPr/>
        </p:nvSpPr>
        <p:spPr>
          <a:xfrm>
            <a:off x="599453" y="6143266"/>
            <a:ext cx="8643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終了する時は、動画上で何かキーを押します。</a:t>
            </a:r>
          </a:p>
        </p:txBody>
      </p:sp>
    </p:spTree>
    <p:extLst>
      <p:ext uri="{BB962C8B-B14F-4D97-AF65-F5344CB8AC3E}">
        <p14:creationId xmlns:p14="http://schemas.microsoft.com/office/powerpoint/2010/main" val="392100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「動画 イラスト」の画像検索結果">
            <a:extLst>
              <a:ext uri="{FF2B5EF4-FFF2-40B4-BE49-F238E27FC236}">
                <a16:creationId xmlns:a16="http://schemas.microsoft.com/office/drawing/2014/main" xmlns="" id="{1DF898DF-86B6-41B4-831B-769C36F9A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143" y="3375937"/>
            <a:ext cx="3719195" cy="335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今回作る機能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D40F294D-5009-4D1E-8868-AC59BFB69AE3}"/>
              </a:ext>
            </a:extLst>
          </p:cNvPr>
          <p:cNvSpPr/>
          <p:nvPr/>
        </p:nvSpPr>
        <p:spPr>
          <a:xfrm>
            <a:off x="745840" y="1243771"/>
            <a:ext cx="102704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入力動画に対し、</a:t>
            </a:r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フレームずつ物体検出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を行い、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検出結果を可視化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出来るよう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フレームに書き込む機能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を実装します。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AutoShape 2" descr="関連画像">
            <a:extLst>
              <a:ext uri="{FF2B5EF4-FFF2-40B4-BE49-F238E27FC236}">
                <a16:creationId xmlns:a16="http://schemas.microsoft.com/office/drawing/2014/main" xmlns="" id="{E48FE630-1BED-4E00-BA00-4AD6294C0A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AutoShape 4" descr="関連画像">
            <a:extLst>
              <a:ext uri="{FF2B5EF4-FFF2-40B4-BE49-F238E27FC236}">
                <a16:creationId xmlns:a16="http://schemas.microsoft.com/office/drawing/2014/main" xmlns="" id="{F5B21808-87F3-45D8-A4D7-C0A8D0DF69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79C2A17A-86E6-4D73-A3DF-D65740AC48E2}"/>
              </a:ext>
            </a:extLst>
          </p:cNvPr>
          <p:cNvSpPr/>
          <p:nvPr/>
        </p:nvSpPr>
        <p:spPr>
          <a:xfrm>
            <a:off x="3316955" y="4163042"/>
            <a:ext cx="1290256" cy="157348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xmlns="" id="{02713606-A13E-49F0-BF5E-813D4BFC8F21}"/>
              </a:ext>
            </a:extLst>
          </p:cNvPr>
          <p:cNvSpPr/>
          <p:nvPr/>
        </p:nvSpPr>
        <p:spPr>
          <a:xfrm>
            <a:off x="7934992" y="3836245"/>
            <a:ext cx="2273538" cy="2166119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xmlns="" id="{C461919C-E91B-4DA8-81D0-C8A2C7CE73DA}"/>
              </a:ext>
            </a:extLst>
          </p:cNvPr>
          <p:cNvSpPr/>
          <p:nvPr/>
        </p:nvSpPr>
        <p:spPr>
          <a:xfrm>
            <a:off x="5331318" y="4039154"/>
            <a:ext cx="917082" cy="1355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Picture 2" descr="「動画 イラスト」の画像検索結果">
            <a:extLst>
              <a:ext uri="{FF2B5EF4-FFF2-40B4-BE49-F238E27FC236}">
                <a16:creationId xmlns:a16="http://schemas.microsoft.com/office/drawing/2014/main" xmlns="" id="{C0B02B3E-A93F-4C0C-9FB5-FC8C90058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76" y="3429000"/>
            <a:ext cx="3719195" cy="335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36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「動画 イラスト」の画像検索結果">
            <a:extLst>
              <a:ext uri="{FF2B5EF4-FFF2-40B4-BE49-F238E27FC236}">
                <a16:creationId xmlns:a16="http://schemas.microsoft.com/office/drawing/2014/main" xmlns="" id="{D53F31AF-C574-4D8B-9C3A-201B76E092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1" b="23528"/>
          <a:stretch/>
        </p:blipFill>
        <p:spPr bwMode="auto">
          <a:xfrm>
            <a:off x="9415887" y="5074920"/>
            <a:ext cx="2294456" cy="14008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今回作る機能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フローチャート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AutoShape 2" descr="関連画像">
            <a:extLst>
              <a:ext uri="{FF2B5EF4-FFF2-40B4-BE49-F238E27FC236}">
                <a16:creationId xmlns:a16="http://schemas.microsoft.com/office/drawing/2014/main" xmlns="" id="{E48FE630-1BED-4E00-BA00-4AD6294C0A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7824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2000"/>
          </a:p>
        </p:txBody>
      </p:sp>
      <p:sp>
        <p:nvSpPr>
          <p:cNvPr id="4" name="AutoShape 4" descr="関連画像">
            <a:extLst>
              <a:ext uri="{FF2B5EF4-FFF2-40B4-BE49-F238E27FC236}">
                <a16:creationId xmlns:a16="http://schemas.microsoft.com/office/drawing/2014/main" xmlns="" id="{F5B21808-87F3-45D8-A4D7-C0A8D0DF69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3064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200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xmlns="" id="{C461919C-E91B-4DA8-81D0-C8A2C7CE73DA}"/>
              </a:ext>
            </a:extLst>
          </p:cNvPr>
          <p:cNvSpPr/>
          <p:nvPr/>
        </p:nvSpPr>
        <p:spPr>
          <a:xfrm rot="5400000">
            <a:off x="1675267" y="1960434"/>
            <a:ext cx="250298" cy="21471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AC2C82F8-5EC4-45B8-B4B6-7FB095B0142F}"/>
              </a:ext>
            </a:extLst>
          </p:cNvPr>
          <p:cNvSpPr/>
          <p:nvPr/>
        </p:nvSpPr>
        <p:spPr>
          <a:xfrm>
            <a:off x="555665" y="1469938"/>
            <a:ext cx="2403611" cy="45585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動画の読み込み</a:t>
            </a:r>
          </a:p>
        </p:txBody>
      </p:sp>
      <p:sp>
        <p:nvSpPr>
          <p:cNvPr id="10" name="フローチャート: 判断 9">
            <a:extLst>
              <a:ext uri="{FF2B5EF4-FFF2-40B4-BE49-F238E27FC236}">
                <a16:creationId xmlns:a16="http://schemas.microsoft.com/office/drawing/2014/main" xmlns="" id="{222EF8C2-928A-4B72-933F-FC5C04C2C4B4}"/>
              </a:ext>
            </a:extLst>
          </p:cNvPr>
          <p:cNvSpPr/>
          <p:nvPr/>
        </p:nvSpPr>
        <p:spPr>
          <a:xfrm>
            <a:off x="347791" y="3622064"/>
            <a:ext cx="2945525" cy="1005286"/>
          </a:xfrm>
          <a:prstGeom prst="flowChartDecisi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動画は終了</a:t>
            </a:r>
            <a:endParaRPr kumimoji="1" lang="en-US" altLang="ja-JP" sz="2000" dirty="0"/>
          </a:p>
          <a:p>
            <a:pPr algn="ctr"/>
            <a:r>
              <a:rPr kumimoji="1" lang="ja-JP" altLang="en-US" sz="2000" dirty="0"/>
              <a:t>している？</a:t>
            </a: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xmlns="" id="{0DA80C04-59A0-48C6-B980-5948B6EAF64A}"/>
              </a:ext>
            </a:extLst>
          </p:cNvPr>
          <p:cNvSpPr/>
          <p:nvPr/>
        </p:nvSpPr>
        <p:spPr>
          <a:xfrm rot="19032807">
            <a:off x="2988068" y="2969285"/>
            <a:ext cx="1812787" cy="6982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NO</a:t>
            </a:r>
            <a:endParaRPr kumimoji="1" lang="ja-JP" altLang="en-US" sz="2000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xmlns="" id="{1D2DD61E-3F38-4457-823B-874054F0D563}"/>
              </a:ext>
            </a:extLst>
          </p:cNvPr>
          <p:cNvSpPr/>
          <p:nvPr/>
        </p:nvSpPr>
        <p:spPr>
          <a:xfrm>
            <a:off x="1074858" y="4705721"/>
            <a:ext cx="1451008" cy="61905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YES</a:t>
            </a:r>
            <a:endParaRPr kumimoji="1" lang="ja-JP" altLang="en-US" sz="20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0F1A6C2A-20DF-4AB5-9672-CE426BF074F5}"/>
              </a:ext>
            </a:extLst>
          </p:cNvPr>
          <p:cNvSpPr/>
          <p:nvPr/>
        </p:nvSpPr>
        <p:spPr>
          <a:xfrm>
            <a:off x="761373" y="5595480"/>
            <a:ext cx="2118360" cy="45585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アプリ終了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xmlns="" id="{84D0710B-25C4-4B24-B6E6-1C3EE0125053}"/>
              </a:ext>
            </a:extLst>
          </p:cNvPr>
          <p:cNvSpPr/>
          <p:nvPr/>
        </p:nvSpPr>
        <p:spPr>
          <a:xfrm>
            <a:off x="8664932" y="2925528"/>
            <a:ext cx="2627430" cy="4558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物体検出</a:t>
            </a:r>
            <a:r>
              <a:rPr kumimoji="1" lang="en-US" altLang="ja-JP" sz="2000" b="1" dirty="0"/>
              <a:t>(</a:t>
            </a:r>
            <a:r>
              <a:rPr kumimoji="1" lang="ja-JP" altLang="en-US" sz="2000" b="1" dirty="0"/>
              <a:t>順伝播</a:t>
            </a:r>
            <a:r>
              <a:rPr kumimoji="1" lang="en-US" altLang="ja-JP" sz="2000" b="1" dirty="0"/>
              <a:t>)</a:t>
            </a:r>
            <a:endParaRPr kumimoji="1" lang="ja-JP" altLang="en-US" sz="2000" b="1" dirty="0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xmlns="" id="{0F0F194E-4DB9-4BBF-8D3F-D11A6F739502}"/>
              </a:ext>
            </a:extLst>
          </p:cNvPr>
          <p:cNvSpPr/>
          <p:nvPr/>
        </p:nvSpPr>
        <p:spPr>
          <a:xfrm rot="9450762">
            <a:off x="7013121" y="4954888"/>
            <a:ext cx="1092308" cy="47133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xmlns="" id="{80EB4860-F185-4141-AC2A-AA016A717165}"/>
              </a:ext>
            </a:extLst>
          </p:cNvPr>
          <p:cNvSpPr/>
          <p:nvPr/>
        </p:nvSpPr>
        <p:spPr>
          <a:xfrm>
            <a:off x="10071859" y="5179998"/>
            <a:ext cx="1220503" cy="1246095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xmlns="" id="{D4E9E419-DED7-4822-BF38-D3BD37A55E5C}"/>
              </a:ext>
            </a:extLst>
          </p:cNvPr>
          <p:cNvSpPr/>
          <p:nvPr/>
        </p:nvSpPr>
        <p:spPr>
          <a:xfrm>
            <a:off x="4136734" y="5014694"/>
            <a:ext cx="2703871" cy="530784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検出結果画像の</a:t>
            </a:r>
            <a:endParaRPr kumimoji="1" lang="en-US" altLang="ja-JP" sz="2000" dirty="0"/>
          </a:p>
          <a:p>
            <a:pPr algn="ctr"/>
            <a:r>
              <a:rPr kumimoji="1" lang="en-US" altLang="ja-JP" sz="2000" dirty="0"/>
              <a:t>UI</a:t>
            </a:r>
            <a:r>
              <a:rPr kumimoji="1" lang="ja-JP" altLang="en-US" sz="2000" dirty="0"/>
              <a:t>表示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xmlns="" id="{459A18D5-F79F-4DB1-BCB3-79B21CCB141A}"/>
              </a:ext>
            </a:extLst>
          </p:cNvPr>
          <p:cNvSpPr/>
          <p:nvPr/>
        </p:nvSpPr>
        <p:spPr>
          <a:xfrm>
            <a:off x="4537091" y="1733646"/>
            <a:ext cx="3118805" cy="816507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動画から</a:t>
            </a:r>
            <a:r>
              <a:rPr kumimoji="1" lang="en-US" altLang="ja-JP" sz="2000" dirty="0"/>
              <a:t>1</a:t>
            </a:r>
            <a:r>
              <a:rPr kumimoji="1" lang="ja-JP" altLang="en-US" sz="2000" dirty="0"/>
              <a:t>フレーム</a:t>
            </a:r>
            <a:endParaRPr kumimoji="1" lang="en-US" altLang="ja-JP" sz="2000" dirty="0"/>
          </a:p>
          <a:p>
            <a:pPr algn="ctr"/>
            <a:r>
              <a:rPr kumimoji="1" lang="ja-JP" altLang="en-US" sz="2000" dirty="0"/>
              <a:t>画像を読む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xmlns="" id="{1BDB8117-C6B1-4253-8F0F-F52B828360AE}"/>
              </a:ext>
            </a:extLst>
          </p:cNvPr>
          <p:cNvSpPr/>
          <p:nvPr/>
        </p:nvSpPr>
        <p:spPr>
          <a:xfrm>
            <a:off x="559558" y="2898709"/>
            <a:ext cx="2634977" cy="39026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モデルの形成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xmlns="" id="{47B3296A-7D56-4320-A4D1-5B45AF0CA85A}"/>
              </a:ext>
            </a:extLst>
          </p:cNvPr>
          <p:cNvSpPr/>
          <p:nvPr/>
        </p:nvSpPr>
        <p:spPr>
          <a:xfrm>
            <a:off x="555666" y="2198076"/>
            <a:ext cx="2638870" cy="45585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クラスラベル読み込み</a:t>
            </a:r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xmlns="" id="{BC61860D-B531-4186-9688-CCF420E948F0}"/>
              </a:ext>
            </a:extLst>
          </p:cNvPr>
          <p:cNvSpPr/>
          <p:nvPr/>
        </p:nvSpPr>
        <p:spPr>
          <a:xfrm rot="5400000">
            <a:off x="1710255" y="2643984"/>
            <a:ext cx="250298" cy="21471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xmlns="" id="{E40E0C02-7E4D-4639-BA3D-C2D3292BB078}"/>
              </a:ext>
            </a:extLst>
          </p:cNvPr>
          <p:cNvSpPr/>
          <p:nvPr/>
        </p:nvSpPr>
        <p:spPr>
          <a:xfrm rot="5400000">
            <a:off x="1675268" y="3342600"/>
            <a:ext cx="250298" cy="21471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xmlns="" id="{9B655FB3-488A-4E20-9C9C-020AF6168120}"/>
              </a:ext>
            </a:extLst>
          </p:cNvPr>
          <p:cNvSpPr/>
          <p:nvPr/>
        </p:nvSpPr>
        <p:spPr>
          <a:xfrm rot="12260645">
            <a:off x="2814025" y="4738806"/>
            <a:ext cx="1034550" cy="38187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xmlns="" id="{642AD4F9-96C1-48B6-81B9-1ED16CC5CDDB}"/>
              </a:ext>
            </a:extLst>
          </p:cNvPr>
          <p:cNvSpPr/>
          <p:nvPr/>
        </p:nvSpPr>
        <p:spPr>
          <a:xfrm>
            <a:off x="8664932" y="3793971"/>
            <a:ext cx="2572328" cy="4558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出力層解析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xmlns="" id="{6FC8A1B6-BAAB-4398-B925-7230A9493549}"/>
              </a:ext>
            </a:extLst>
          </p:cNvPr>
          <p:cNvSpPr/>
          <p:nvPr/>
        </p:nvSpPr>
        <p:spPr>
          <a:xfrm>
            <a:off x="8664931" y="4559392"/>
            <a:ext cx="2572329" cy="4558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検出結果書き込み</a:t>
            </a:r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xmlns="" id="{A4B4CB13-CCC5-42C4-8859-57CCCF11A08B}"/>
              </a:ext>
            </a:extLst>
          </p:cNvPr>
          <p:cNvSpPr/>
          <p:nvPr/>
        </p:nvSpPr>
        <p:spPr>
          <a:xfrm rot="5400000">
            <a:off x="9636200" y="3391354"/>
            <a:ext cx="322204" cy="36268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xmlns="" id="{FE1EC5BF-6A21-4E29-B075-8B7CA23CB158}"/>
              </a:ext>
            </a:extLst>
          </p:cNvPr>
          <p:cNvSpPr/>
          <p:nvPr/>
        </p:nvSpPr>
        <p:spPr>
          <a:xfrm rot="5400000">
            <a:off x="9608648" y="2480531"/>
            <a:ext cx="322204" cy="36268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37" name="矢印: 右 36">
            <a:extLst>
              <a:ext uri="{FF2B5EF4-FFF2-40B4-BE49-F238E27FC236}">
                <a16:creationId xmlns:a16="http://schemas.microsoft.com/office/drawing/2014/main" xmlns="" id="{718BEC17-8E9F-4DE4-BD46-24D37B0FFBBC}"/>
              </a:ext>
            </a:extLst>
          </p:cNvPr>
          <p:cNvSpPr/>
          <p:nvPr/>
        </p:nvSpPr>
        <p:spPr>
          <a:xfrm>
            <a:off x="7991591" y="2066171"/>
            <a:ext cx="322204" cy="36268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xmlns="" id="{A23BDA98-34F2-4FF1-96B8-BEFC49A0593B}"/>
              </a:ext>
            </a:extLst>
          </p:cNvPr>
          <p:cNvSpPr/>
          <p:nvPr/>
        </p:nvSpPr>
        <p:spPr>
          <a:xfrm>
            <a:off x="8563750" y="1985245"/>
            <a:ext cx="2546210" cy="4558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画像を入力層にセット</a:t>
            </a:r>
          </a:p>
        </p:txBody>
      </p:sp>
      <p:sp>
        <p:nvSpPr>
          <p:cNvPr id="39" name="矢印: 右 38">
            <a:extLst>
              <a:ext uri="{FF2B5EF4-FFF2-40B4-BE49-F238E27FC236}">
                <a16:creationId xmlns:a16="http://schemas.microsoft.com/office/drawing/2014/main" xmlns="" id="{E94AA270-4C97-4C52-81D3-5D28123F7668}"/>
              </a:ext>
            </a:extLst>
          </p:cNvPr>
          <p:cNvSpPr/>
          <p:nvPr/>
        </p:nvSpPr>
        <p:spPr>
          <a:xfrm rot="5400000">
            <a:off x="9672775" y="4185190"/>
            <a:ext cx="322204" cy="36268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pic>
        <p:nvPicPr>
          <p:cNvPr id="40" name="Picture 2" descr="「動画 イラスト」の画像検索結果">
            <a:extLst>
              <a:ext uri="{FF2B5EF4-FFF2-40B4-BE49-F238E27FC236}">
                <a16:creationId xmlns:a16="http://schemas.microsoft.com/office/drawing/2014/main" xmlns="" id="{41E94C93-896A-4F6D-8696-F5F0914268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1" b="23528"/>
          <a:stretch/>
        </p:blipFill>
        <p:spPr bwMode="auto">
          <a:xfrm>
            <a:off x="6253742" y="2536752"/>
            <a:ext cx="1710643" cy="10444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AutoShape 10" descr="「動画 イラスト」の画像検索結果">
            <a:extLst>
              <a:ext uri="{FF2B5EF4-FFF2-40B4-BE49-F238E27FC236}">
                <a16:creationId xmlns:a16="http://schemas.microsoft.com/office/drawing/2014/main" xmlns="" id="{B9AE74C2-1BA4-4FCC-922B-341C066927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49" name="図 48">
            <a:extLst>
              <a:ext uri="{FF2B5EF4-FFF2-40B4-BE49-F238E27FC236}">
                <a16:creationId xmlns:a16="http://schemas.microsoft.com/office/drawing/2014/main" xmlns="" id="{C7BFAFED-54FA-42A5-808A-06550F2E3A8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02472" y="1081599"/>
            <a:ext cx="926850" cy="926850"/>
          </a:xfrm>
          <a:prstGeom prst="rect">
            <a:avLst/>
          </a:prstGeom>
        </p:spPr>
      </p:pic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xmlns="" id="{9AFD13C6-0F41-4E46-96AC-8BFA6B5BF0CC}"/>
              </a:ext>
            </a:extLst>
          </p:cNvPr>
          <p:cNvSpPr/>
          <p:nvPr/>
        </p:nvSpPr>
        <p:spPr>
          <a:xfrm>
            <a:off x="3565897" y="6027003"/>
            <a:ext cx="41793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accent5"/>
                </a:solidFill>
              </a:rPr>
              <a:t>緑字 すでに実装されている箇所</a:t>
            </a:r>
            <a:endParaRPr lang="en-US" altLang="ja-JP" sz="2400" b="1" dirty="0">
              <a:solidFill>
                <a:schemeClr val="accent5"/>
              </a:solidFill>
            </a:endParaRPr>
          </a:p>
          <a:p>
            <a:r>
              <a:rPr lang="ja-JP" altLang="en-US" sz="2400" b="1" dirty="0">
                <a:solidFill>
                  <a:schemeClr val="accent2"/>
                </a:solidFill>
              </a:rPr>
              <a:t>青字 これから実装する箇所</a:t>
            </a:r>
            <a:endParaRPr lang="en-US" altLang="ja-JP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73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2702910"/>
            <a:ext cx="11287125" cy="1470025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デモをご覧ください</a:t>
            </a:r>
          </a:p>
        </p:txBody>
      </p:sp>
    </p:spTree>
    <p:extLst>
      <p:ext uri="{BB962C8B-B14F-4D97-AF65-F5344CB8AC3E}">
        <p14:creationId xmlns:p14="http://schemas.microsoft.com/office/powerpoint/2010/main" val="79384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87125" cy="1470025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今回使うモデル</a:t>
            </a:r>
          </a:p>
        </p:txBody>
      </p:sp>
    </p:spTree>
    <p:extLst>
      <p:ext uri="{BB962C8B-B14F-4D97-AF65-F5344CB8AC3E}">
        <p14:creationId xmlns:p14="http://schemas.microsoft.com/office/powerpoint/2010/main" val="269026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87125" cy="1470025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描画に必要な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API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説明</a:t>
            </a:r>
          </a:p>
        </p:txBody>
      </p:sp>
    </p:spTree>
    <p:extLst>
      <p:ext uri="{BB962C8B-B14F-4D97-AF65-F5344CB8AC3E}">
        <p14:creationId xmlns:p14="http://schemas.microsoft.com/office/powerpoint/2010/main" val="46389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矩形を描画する処理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82367" y="6263884"/>
            <a:ext cx="11929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http://opencv.jp/cookbook/opencv_drawing.html#draw-rectangle</a:t>
            </a:r>
            <a:endParaRPr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xmlns="" id="{6D7220F9-F5E7-4130-907F-E72D63E53E6D}"/>
              </a:ext>
            </a:extLst>
          </p:cNvPr>
          <p:cNvSpPr/>
          <p:nvPr/>
        </p:nvSpPr>
        <p:spPr>
          <a:xfrm>
            <a:off x="8728285" y="2711433"/>
            <a:ext cx="2351314" cy="218300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148E17C7-1D1A-4683-91F5-7337B83C3422}"/>
              </a:ext>
            </a:extLst>
          </p:cNvPr>
          <p:cNvSpPr/>
          <p:nvPr/>
        </p:nvSpPr>
        <p:spPr>
          <a:xfrm>
            <a:off x="8505552" y="2206710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accent6"/>
                </a:solidFill>
              </a:rPr>
              <a:t>(200, 300)</a:t>
            </a:r>
            <a:endParaRPr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1" name="フローチャート: 結合子 10">
            <a:extLst>
              <a:ext uri="{FF2B5EF4-FFF2-40B4-BE49-F238E27FC236}">
                <a16:creationId xmlns:a16="http://schemas.microsoft.com/office/drawing/2014/main" xmlns="" id="{8271836E-4ABA-4803-9DDF-8EE46E461CF8}"/>
              </a:ext>
            </a:extLst>
          </p:cNvPr>
          <p:cNvSpPr/>
          <p:nvPr/>
        </p:nvSpPr>
        <p:spPr>
          <a:xfrm>
            <a:off x="8595147" y="2607927"/>
            <a:ext cx="263769" cy="29287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結合子 11">
            <a:extLst>
              <a:ext uri="{FF2B5EF4-FFF2-40B4-BE49-F238E27FC236}">
                <a16:creationId xmlns:a16="http://schemas.microsoft.com/office/drawing/2014/main" xmlns="" id="{634CDA72-FCEA-4EBE-87D3-9760233C7114}"/>
              </a:ext>
            </a:extLst>
          </p:cNvPr>
          <p:cNvSpPr/>
          <p:nvPr/>
        </p:nvSpPr>
        <p:spPr>
          <a:xfrm>
            <a:off x="10918685" y="4725839"/>
            <a:ext cx="263769" cy="29287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xmlns="" id="{2586609B-8EE2-457F-B59E-C3F8AD05693E}"/>
              </a:ext>
            </a:extLst>
          </p:cNvPr>
          <p:cNvSpPr/>
          <p:nvPr/>
        </p:nvSpPr>
        <p:spPr>
          <a:xfrm>
            <a:off x="450988" y="1395824"/>
            <a:ext cx="933941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/>
              <a:t>cv::</a:t>
            </a:r>
            <a:r>
              <a:rPr lang="ja-JP" altLang="en-US" sz="2400" dirty="0"/>
              <a:t>rectangle</a:t>
            </a:r>
            <a:r>
              <a:rPr lang="en-US" altLang="ja-JP" sz="2400" dirty="0"/>
              <a:t>( image, 	 	</a:t>
            </a:r>
            <a:r>
              <a:rPr lang="en-US" altLang="ja-JP" sz="2400" dirty="0">
                <a:solidFill>
                  <a:schemeClr val="accent1"/>
                </a:solidFill>
              </a:rPr>
              <a:t>/** &lt; </a:t>
            </a:r>
            <a:r>
              <a:rPr lang="ja-JP" altLang="en-US" sz="2400" dirty="0">
                <a:solidFill>
                  <a:schemeClr val="accent1"/>
                </a:solidFill>
              </a:rPr>
              <a:t>描画対象の画像 </a:t>
            </a:r>
            <a:r>
              <a:rPr lang="en-US" altLang="ja-JP" sz="2400" dirty="0">
                <a:solidFill>
                  <a:schemeClr val="accent1"/>
                </a:solidFill>
              </a:rPr>
              <a:t>(</a:t>
            </a:r>
            <a:r>
              <a:rPr lang="ja-JP" altLang="en-US" sz="2400" dirty="0">
                <a:solidFill>
                  <a:schemeClr val="accent1"/>
                </a:solidFill>
              </a:rPr>
              <a:t>型は</a:t>
            </a:r>
            <a:r>
              <a:rPr lang="en-US" altLang="ja-JP" sz="2400" dirty="0">
                <a:solidFill>
                  <a:schemeClr val="accent1"/>
                </a:solidFill>
              </a:rPr>
              <a:t>Mat) */</a:t>
            </a:r>
            <a:endParaRPr lang="en-US" altLang="ja-JP" sz="2400" dirty="0"/>
          </a:p>
          <a:p>
            <a:r>
              <a:rPr lang="en-US" altLang="ja-JP" sz="2400" dirty="0"/>
              <a:t>	cv::Point</a:t>
            </a:r>
            <a:r>
              <a:rPr lang="en-US" altLang="ja-JP" sz="2400" dirty="0">
                <a:solidFill>
                  <a:schemeClr val="accent6"/>
                </a:solidFill>
              </a:rPr>
              <a:t>(200, 300), </a:t>
            </a:r>
            <a:r>
              <a:rPr lang="en-US" altLang="ja-JP" sz="2400" dirty="0"/>
              <a:t>		</a:t>
            </a:r>
            <a:r>
              <a:rPr lang="en-US" altLang="ja-JP" sz="2400" dirty="0">
                <a:solidFill>
                  <a:schemeClr val="accent1"/>
                </a:solidFill>
              </a:rPr>
              <a:t>/** &lt; </a:t>
            </a:r>
            <a:r>
              <a:rPr lang="ja-JP" altLang="en-US" sz="2400" dirty="0">
                <a:solidFill>
                  <a:schemeClr val="accent1"/>
                </a:solidFill>
              </a:rPr>
              <a:t>矩形の左上の座標</a:t>
            </a:r>
            <a:r>
              <a:rPr lang="en-US" altLang="ja-JP" sz="2400" dirty="0">
                <a:solidFill>
                  <a:schemeClr val="accent1"/>
                </a:solidFill>
              </a:rPr>
              <a:t> */</a:t>
            </a:r>
            <a:endParaRPr lang="en-US" altLang="ja-JP" sz="2400" dirty="0"/>
          </a:p>
          <a:p>
            <a:r>
              <a:rPr lang="en-US" altLang="ja-JP" sz="2400" dirty="0"/>
              <a:t>	cv::Point</a:t>
            </a:r>
            <a:r>
              <a:rPr lang="en-US" altLang="ja-JP" sz="2400" dirty="0">
                <a:solidFill>
                  <a:schemeClr val="accent6"/>
                </a:solidFill>
              </a:rPr>
              <a:t>(250, 350), </a:t>
            </a:r>
            <a:r>
              <a:rPr lang="en-US" altLang="ja-JP" sz="2400" dirty="0"/>
              <a:t>		</a:t>
            </a:r>
            <a:r>
              <a:rPr lang="en-US" altLang="ja-JP" sz="2400" dirty="0">
                <a:solidFill>
                  <a:schemeClr val="accent1"/>
                </a:solidFill>
              </a:rPr>
              <a:t>/** &lt; </a:t>
            </a:r>
            <a:r>
              <a:rPr lang="ja-JP" altLang="en-US" sz="2400" dirty="0">
                <a:solidFill>
                  <a:schemeClr val="accent1"/>
                </a:solidFill>
              </a:rPr>
              <a:t>矩形の右下の座標</a:t>
            </a:r>
            <a:r>
              <a:rPr lang="en-US" altLang="ja-JP" sz="2400" dirty="0">
                <a:solidFill>
                  <a:schemeClr val="accent1"/>
                </a:solidFill>
              </a:rPr>
              <a:t>*/</a:t>
            </a:r>
            <a:endParaRPr lang="en-US" altLang="ja-JP" sz="2400" dirty="0"/>
          </a:p>
          <a:p>
            <a:r>
              <a:rPr lang="en-US" altLang="ja-JP" sz="2400" dirty="0"/>
              <a:t>	cv::Scalar(255, 0, 0) 	</a:t>
            </a:r>
            <a:r>
              <a:rPr lang="en-US" altLang="ja-JP" sz="2400" dirty="0">
                <a:solidFill>
                  <a:schemeClr val="accent1"/>
                </a:solidFill>
              </a:rPr>
              <a:t>/** &lt; </a:t>
            </a:r>
            <a:r>
              <a:rPr lang="ja-JP" altLang="en-US" sz="2400" dirty="0">
                <a:solidFill>
                  <a:schemeClr val="accent1"/>
                </a:solidFill>
              </a:rPr>
              <a:t>描画する色 </a:t>
            </a:r>
            <a:r>
              <a:rPr lang="en-US" altLang="ja-JP" sz="2400" dirty="0">
                <a:solidFill>
                  <a:schemeClr val="accent1"/>
                </a:solidFill>
              </a:rPr>
              <a:t>*/</a:t>
            </a:r>
            <a:r>
              <a:rPr lang="en-US" altLang="ja-JP" sz="2400" dirty="0"/>
              <a:t>);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xmlns="" id="{F727716E-722B-48B8-9520-132F37F1B67B}"/>
              </a:ext>
            </a:extLst>
          </p:cNvPr>
          <p:cNvSpPr/>
          <p:nvPr/>
        </p:nvSpPr>
        <p:spPr>
          <a:xfrm>
            <a:off x="9608635" y="4326180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accent6"/>
                </a:solidFill>
              </a:rPr>
              <a:t>(250, 350)</a:t>
            </a:r>
            <a:endParaRPr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1731338C-3A1A-4962-8CCD-973584AA9364}"/>
              </a:ext>
            </a:extLst>
          </p:cNvPr>
          <p:cNvSpPr/>
          <p:nvPr/>
        </p:nvSpPr>
        <p:spPr>
          <a:xfrm>
            <a:off x="335027" y="4491776"/>
            <a:ext cx="63256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もし詳細が知りたかったりアレンジしたい方は、</a:t>
            </a:r>
            <a:r>
              <a:rPr lang="en-US" altLang="ja-JP" dirty="0"/>
              <a:t>URL</a:t>
            </a:r>
            <a:r>
              <a:rPr lang="ja-JP" altLang="en-US" dirty="0"/>
              <a:t>を参照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BCAC5929-E273-476B-A0C4-5700A231D3CA}"/>
              </a:ext>
            </a:extLst>
          </p:cNvPr>
          <p:cNvSpPr/>
          <p:nvPr/>
        </p:nvSpPr>
        <p:spPr>
          <a:xfrm>
            <a:off x="477721" y="52458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>
                <a:hlinkClick r:id="rId4"/>
              </a:rPr>
              <a:t>http://opencv.jp/opencv-2svn/cpp/drawing_functions.html#cv-rectangle</a:t>
            </a:r>
            <a:endParaRPr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5DC1B68C-25B2-4915-B690-5E70D6D25F36}"/>
              </a:ext>
            </a:extLst>
          </p:cNvPr>
          <p:cNvSpPr/>
          <p:nvPr/>
        </p:nvSpPr>
        <p:spPr>
          <a:xfrm>
            <a:off x="312489" y="5952230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サンプルコード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xmlns="" id="{5BA45244-A691-45F4-950D-51B2C4F30521}"/>
              </a:ext>
            </a:extLst>
          </p:cNvPr>
          <p:cNvSpPr/>
          <p:nvPr/>
        </p:nvSpPr>
        <p:spPr>
          <a:xfrm>
            <a:off x="312489" y="4927998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API</a:t>
            </a:r>
            <a:endParaRPr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xmlns="" id="{F7DDE917-414F-43C2-8EC9-DCCD5D58978F}"/>
              </a:ext>
            </a:extLst>
          </p:cNvPr>
          <p:cNvSpPr/>
          <p:nvPr/>
        </p:nvSpPr>
        <p:spPr>
          <a:xfrm>
            <a:off x="380122" y="3448522"/>
            <a:ext cx="5564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上記の呼び出しで、矩形の描画ができます。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256081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文字を描画する処理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745840" y="6367516"/>
            <a:ext cx="8713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http://opencv.jp/cookbook/opencv_drawing.html#id8</a:t>
            </a:r>
            <a:endParaRPr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xmlns="" id="{C821E9FD-1DBA-4AD4-8700-E329706820E8}"/>
              </a:ext>
            </a:extLst>
          </p:cNvPr>
          <p:cNvSpPr/>
          <p:nvPr/>
        </p:nvSpPr>
        <p:spPr>
          <a:xfrm>
            <a:off x="246913" y="1605552"/>
            <a:ext cx="796724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/>
              <a:t>cv::putText( </a:t>
            </a:r>
          </a:p>
          <a:p>
            <a:r>
              <a:rPr lang="en-US" altLang="ja-JP" sz="2000" dirty="0"/>
              <a:t>	image, </a:t>
            </a:r>
            <a:r>
              <a:rPr lang="en-US" altLang="ja-JP" sz="2000" dirty="0">
                <a:solidFill>
                  <a:schemeClr val="accent1"/>
                </a:solidFill>
              </a:rPr>
              <a:t>/** &lt; </a:t>
            </a:r>
            <a:r>
              <a:rPr lang="ja-JP" altLang="en-US" sz="2000" dirty="0">
                <a:solidFill>
                  <a:schemeClr val="accent1"/>
                </a:solidFill>
              </a:rPr>
              <a:t>描画対象の画像 </a:t>
            </a:r>
            <a:r>
              <a:rPr lang="en-US" altLang="ja-JP" sz="2000" dirty="0">
                <a:solidFill>
                  <a:schemeClr val="accent1"/>
                </a:solidFill>
              </a:rPr>
              <a:t>(</a:t>
            </a:r>
            <a:r>
              <a:rPr lang="ja-JP" altLang="en-US" sz="2000" dirty="0">
                <a:solidFill>
                  <a:schemeClr val="accent1"/>
                </a:solidFill>
              </a:rPr>
              <a:t>型は</a:t>
            </a:r>
            <a:r>
              <a:rPr lang="en-US" altLang="ja-JP" sz="2000" dirty="0">
                <a:solidFill>
                  <a:schemeClr val="accent1"/>
                </a:solidFill>
              </a:rPr>
              <a:t>Mat) */</a:t>
            </a:r>
          </a:p>
          <a:p>
            <a:r>
              <a:rPr lang="en-US" altLang="ja-JP" sz="2000" dirty="0"/>
              <a:t>	</a:t>
            </a:r>
            <a:r>
              <a:rPr lang="en-US" altLang="ja-JP" sz="2000" dirty="0">
                <a:solidFill>
                  <a:srgbClr val="FF0000"/>
                </a:solidFill>
              </a:rPr>
              <a:t>"</a:t>
            </a:r>
            <a:r>
              <a:rPr lang="en-US" altLang="ja-JP" sz="2000" dirty="0" smtClean="0">
                <a:solidFill>
                  <a:srgbClr val="FF0000"/>
                </a:solidFill>
              </a:rPr>
              <a:t>text</a:t>
            </a:r>
            <a:r>
              <a:rPr lang="en-US" altLang="ja-JP" sz="2000" dirty="0">
                <a:solidFill>
                  <a:srgbClr val="FF0000"/>
                </a:solidFill>
              </a:rPr>
              <a:t>"</a:t>
            </a:r>
            <a:r>
              <a:rPr lang="en-US" altLang="ja-JP" sz="2000" dirty="0" smtClean="0">
                <a:solidFill>
                  <a:srgbClr val="FF0000"/>
                </a:solidFill>
              </a:rPr>
              <a:t>, </a:t>
            </a:r>
            <a:r>
              <a:rPr lang="en-US" altLang="ja-JP" sz="2000" dirty="0">
                <a:solidFill>
                  <a:schemeClr val="accent1"/>
                </a:solidFill>
              </a:rPr>
              <a:t>	/** &lt; </a:t>
            </a:r>
            <a:r>
              <a:rPr lang="ja-JP" altLang="en-US" sz="2000" dirty="0">
                <a:solidFill>
                  <a:schemeClr val="accent1"/>
                </a:solidFill>
              </a:rPr>
              <a:t>描画する文字 </a:t>
            </a:r>
            <a:r>
              <a:rPr lang="en-US" altLang="ja-JP" sz="2000" dirty="0">
                <a:solidFill>
                  <a:schemeClr val="accent1"/>
                </a:solidFill>
              </a:rPr>
              <a:t>*/</a:t>
            </a:r>
          </a:p>
          <a:p>
            <a:r>
              <a:rPr lang="en-US" altLang="ja-JP" sz="2000" dirty="0"/>
              <a:t>	cv::Point(</a:t>
            </a:r>
            <a:r>
              <a:rPr lang="en-US" altLang="ja-JP" sz="2000" dirty="0">
                <a:solidFill>
                  <a:schemeClr val="accent6"/>
                </a:solidFill>
              </a:rPr>
              <a:t>200, 300</a:t>
            </a:r>
            <a:r>
              <a:rPr lang="en-US" altLang="ja-JP" sz="2000" dirty="0"/>
              <a:t>), </a:t>
            </a:r>
            <a:r>
              <a:rPr lang="en-US" altLang="ja-JP" sz="2000" dirty="0">
                <a:solidFill>
                  <a:schemeClr val="accent1"/>
                </a:solidFill>
              </a:rPr>
              <a:t>	/** &lt; </a:t>
            </a:r>
            <a:r>
              <a:rPr lang="ja-JP" altLang="en-US" sz="2000" dirty="0">
                <a:solidFill>
                  <a:schemeClr val="accent1"/>
                </a:solidFill>
              </a:rPr>
              <a:t>描画する座標</a:t>
            </a:r>
            <a:r>
              <a:rPr lang="en-US" altLang="ja-JP" sz="2000" dirty="0">
                <a:solidFill>
                  <a:schemeClr val="accent1"/>
                </a:solidFill>
              </a:rPr>
              <a:t>(</a:t>
            </a:r>
            <a:r>
              <a:rPr lang="ja-JP" altLang="en-US" sz="2000" dirty="0">
                <a:solidFill>
                  <a:schemeClr val="accent1"/>
                </a:solidFill>
              </a:rPr>
              <a:t>文字の左下</a:t>
            </a:r>
            <a:r>
              <a:rPr lang="en-US" altLang="ja-JP" sz="2000" dirty="0">
                <a:solidFill>
                  <a:schemeClr val="accent1"/>
                </a:solidFill>
              </a:rPr>
              <a:t>)</a:t>
            </a:r>
            <a:r>
              <a:rPr lang="ja-JP" altLang="en-US" sz="2000" dirty="0">
                <a:solidFill>
                  <a:schemeClr val="accent1"/>
                </a:solidFill>
              </a:rPr>
              <a:t> </a:t>
            </a:r>
            <a:r>
              <a:rPr lang="en-US" altLang="ja-JP" sz="2000" dirty="0">
                <a:solidFill>
                  <a:schemeClr val="accent1"/>
                </a:solidFill>
              </a:rPr>
              <a:t>*/</a:t>
            </a:r>
            <a:endParaRPr lang="en-US" altLang="ja-JP" sz="2000" dirty="0"/>
          </a:p>
          <a:p>
            <a:r>
              <a:rPr lang="en-US" altLang="ja-JP" sz="2000" dirty="0"/>
              <a:t>	</a:t>
            </a:r>
            <a:r>
              <a:rPr lang="en-US" altLang="ja-JP" sz="2000" dirty="0" smtClean="0"/>
              <a:t>cv::</a:t>
            </a:r>
            <a:r>
              <a:rPr lang="ja-JP" altLang="en-US" sz="2000" dirty="0" smtClean="0"/>
              <a:t>FONT_HERSHEY_SIMPLEX</a:t>
            </a:r>
            <a:r>
              <a:rPr lang="en-US" altLang="ja-JP" sz="2000" dirty="0"/>
              <a:t>, 1.2, cv::Scalar(255, 0, 0</a:t>
            </a:r>
            <a:r>
              <a:rPr lang="en-US" altLang="ja-JP" sz="2000" dirty="0" smtClean="0"/>
              <a:t>),</a:t>
            </a:r>
          </a:p>
          <a:p>
            <a:r>
              <a:rPr lang="en-US" altLang="ja-JP" sz="2000" dirty="0"/>
              <a:t>	</a:t>
            </a:r>
            <a:r>
              <a:rPr lang="en-US" altLang="ja-JP" sz="2000" dirty="0" smtClean="0"/>
              <a:t>2, CV_AA</a:t>
            </a:r>
            <a:r>
              <a:rPr lang="en-US" altLang="ja-JP" sz="2000" dirty="0" smtClean="0"/>
              <a:t>);</a:t>
            </a:r>
            <a:endParaRPr lang="en-US" altLang="ja-JP" sz="20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xmlns="" id="{CABCA04C-26AB-4F9E-A197-E5434C019E6E}"/>
              </a:ext>
            </a:extLst>
          </p:cNvPr>
          <p:cNvSpPr/>
          <p:nvPr/>
        </p:nvSpPr>
        <p:spPr>
          <a:xfrm>
            <a:off x="9349108" y="2647441"/>
            <a:ext cx="1796431" cy="101566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ja-JP" sz="6000" dirty="0">
                <a:solidFill>
                  <a:schemeClr val="accent6"/>
                </a:solidFill>
              </a:rPr>
              <a:t>text</a:t>
            </a:r>
            <a:endParaRPr lang="ja-JP" altLang="en-US" sz="6000" dirty="0">
              <a:solidFill>
                <a:schemeClr val="accent6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4DCC8C55-159C-45A2-88AC-ECA8D08A8E48}"/>
              </a:ext>
            </a:extLst>
          </p:cNvPr>
          <p:cNvSpPr/>
          <p:nvPr/>
        </p:nvSpPr>
        <p:spPr>
          <a:xfrm>
            <a:off x="7824628" y="3735552"/>
            <a:ext cx="16590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chemeClr val="accent6"/>
                </a:solidFill>
              </a:rPr>
              <a:t>(200,300)</a:t>
            </a:r>
            <a:endParaRPr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1" name="フローチャート: 結合子 10">
            <a:extLst>
              <a:ext uri="{FF2B5EF4-FFF2-40B4-BE49-F238E27FC236}">
                <a16:creationId xmlns:a16="http://schemas.microsoft.com/office/drawing/2014/main" xmlns="" id="{64D92765-DFF5-434B-B37B-9FB90E863AB7}"/>
              </a:ext>
            </a:extLst>
          </p:cNvPr>
          <p:cNvSpPr/>
          <p:nvPr/>
        </p:nvSpPr>
        <p:spPr>
          <a:xfrm>
            <a:off x="9217224" y="3516669"/>
            <a:ext cx="263769" cy="29287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B0E31578-4C74-47E8-8A1B-650F8D7210FF}"/>
              </a:ext>
            </a:extLst>
          </p:cNvPr>
          <p:cNvSpPr/>
          <p:nvPr/>
        </p:nvSpPr>
        <p:spPr>
          <a:xfrm>
            <a:off x="170695" y="4603668"/>
            <a:ext cx="63256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もし詳細が知りたかったりアレンジしたい方は、</a:t>
            </a:r>
            <a:r>
              <a:rPr lang="en-US" altLang="ja-JP" dirty="0"/>
              <a:t>URL</a:t>
            </a:r>
            <a:r>
              <a:rPr lang="ja-JP" altLang="en-US" dirty="0"/>
              <a:t>を参照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3A9D7DD3-B9A1-4CC7-BA9F-C69B4B9A7DDA}"/>
              </a:ext>
            </a:extLst>
          </p:cNvPr>
          <p:cNvSpPr/>
          <p:nvPr/>
        </p:nvSpPr>
        <p:spPr>
          <a:xfrm>
            <a:off x="622213" y="6023478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サンプルコード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456239BA-F0D4-42FC-B923-D2D1E64D4B54}"/>
              </a:ext>
            </a:extLst>
          </p:cNvPr>
          <p:cNvSpPr/>
          <p:nvPr/>
        </p:nvSpPr>
        <p:spPr>
          <a:xfrm>
            <a:off x="745840" y="54024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>
                <a:hlinkClick r:id="rId4"/>
              </a:rPr>
              <a:t>http://opencv.jp/opencv-2svn/cpp/drawing_functions.html#cv-puttext</a:t>
            </a:r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xmlns="" id="{A1299E63-748F-47CB-89C7-774A67FCE160}"/>
              </a:ext>
            </a:extLst>
          </p:cNvPr>
          <p:cNvSpPr/>
          <p:nvPr/>
        </p:nvSpPr>
        <p:spPr>
          <a:xfrm>
            <a:off x="622213" y="5058402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API</a:t>
            </a:r>
            <a:endParaRPr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76377023-F9B8-4592-974B-8B8D9C0C0AD7}"/>
              </a:ext>
            </a:extLst>
          </p:cNvPr>
          <p:cNvSpPr/>
          <p:nvPr/>
        </p:nvSpPr>
        <p:spPr>
          <a:xfrm>
            <a:off x="181236" y="3613318"/>
            <a:ext cx="5521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上記の呼び出しで、文字の描画ができます。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334376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87125" cy="1470025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ハンズオン実施</a:t>
            </a:r>
          </a:p>
        </p:txBody>
      </p:sp>
    </p:spTree>
    <p:extLst>
      <p:ext uri="{BB962C8B-B14F-4D97-AF65-F5344CB8AC3E}">
        <p14:creationId xmlns:p14="http://schemas.microsoft.com/office/powerpoint/2010/main" val="32820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実装箇所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450987" y="1528615"/>
            <a:ext cx="82680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/>
              <a:t>実装が必要な箇所には、</a:t>
            </a:r>
            <a:endParaRPr lang="en-US" altLang="ja-JP" sz="3200" b="1" dirty="0">
              <a:solidFill>
                <a:schemeClr val="accent1"/>
              </a:solidFill>
            </a:endParaRPr>
          </a:p>
          <a:p>
            <a:r>
              <a:rPr lang="en-US" altLang="ja-JP" sz="3200" b="1" dirty="0">
                <a:solidFill>
                  <a:schemeClr val="accent1"/>
                </a:solidFill>
              </a:rPr>
              <a:t>	/* IMPLEMENT ME */</a:t>
            </a:r>
          </a:p>
          <a:p>
            <a:r>
              <a:rPr lang="ja-JP" altLang="en-US" sz="3200" dirty="0"/>
              <a:t>と記載されています。</a:t>
            </a:r>
            <a:r>
              <a:rPr lang="en-US" altLang="ja-JP" sz="3200" dirty="0"/>
              <a:t>(2</a:t>
            </a:r>
            <a:r>
              <a:rPr lang="ja-JP" altLang="en-US" sz="3200" dirty="0"/>
              <a:t>か所</a:t>
            </a:r>
            <a:r>
              <a:rPr lang="en-US" altLang="ja-JP" sz="3200" dirty="0"/>
              <a:t>)</a:t>
            </a:r>
            <a:endParaRPr lang="en-US" altLang="ja-JP" sz="3200" b="1" dirty="0">
              <a:solidFill>
                <a:schemeClr val="accent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50987" y="4071680"/>
            <a:ext cx="79490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/>
              <a:t>Sample.sln</a:t>
            </a:r>
            <a:r>
              <a:rPr lang="ja-JP" altLang="en-US" sz="3600" dirty="0"/>
              <a:t>　を参考にしても良いですが、</a:t>
            </a:r>
            <a:endParaRPr lang="en-US" altLang="ja-JP" sz="3600" dirty="0"/>
          </a:p>
          <a:p>
            <a:r>
              <a:rPr lang="ja-JP" altLang="en-US" sz="3600" b="1" dirty="0">
                <a:solidFill>
                  <a:schemeClr val="accent1"/>
                </a:solidFill>
              </a:rPr>
              <a:t>複数行丸ごとコピペはお控えください</a:t>
            </a:r>
            <a:endParaRPr lang="en-US" altLang="ja-JP" sz="3600" b="1" dirty="0">
              <a:solidFill>
                <a:schemeClr val="accent1"/>
              </a:solidFill>
            </a:endParaRPr>
          </a:p>
        </p:txBody>
      </p:sp>
      <p:pic>
        <p:nvPicPr>
          <p:cNvPr id="1030" name="Picture 6" descr="「二度付け禁止 イラストや」の画像検索結果">
            <a:extLst>
              <a:ext uri="{FF2B5EF4-FFF2-40B4-BE49-F238E27FC236}">
                <a16:creationId xmlns:a16="http://schemas.microsoft.com/office/drawing/2014/main" xmlns="" id="{63EC55C1-C559-47D7-A790-C2CB6B1A6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127" y="3517438"/>
            <a:ext cx="2646878" cy="264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48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実装のポイント</a:t>
            </a:r>
          </a:p>
        </p:txBody>
      </p:sp>
      <p:pic>
        <p:nvPicPr>
          <p:cNvPr id="4" name="Picture 6" descr="https://github.com/leetenki/YOLOv2/raw/master/data/conditional_pro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231" y="1533071"/>
            <a:ext cx="3642140" cy="364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395301" y="1533071"/>
            <a:ext cx="70699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・</a:t>
            </a:r>
            <a:r>
              <a:rPr lang="en-US" altLang="ja-JP" sz="2400" dirty="0"/>
              <a:t>Bounding Box</a:t>
            </a:r>
            <a:r>
              <a:rPr lang="ja-JP" altLang="en-US" sz="2400" dirty="0"/>
              <a:t>全て出力しようとすると、右のように。</a:t>
            </a:r>
            <a:endParaRPr lang="en-US" altLang="ja-JP" sz="2400" dirty="0"/>
          </a:p>
          <a:p>
            <a:r>
              <a:rPr lang="en-US" altLang="ja-JP" sz="2400" dirty="0"/>
              <a:t>  </a:t>
            </a:r>
            <a:r>
              <a:rPr lang="en-US" altLang="ja-JP" sz="2400" b="1" dirty="0">
                <a:solidFill>
                  <a:schemeClr val="accent1"/>
                </a:solidFill>
              </a:rPr>
              <a:t>Box</a:t>
            </a:r>
            <a:r>
              <a:rPr lang="ja-JP" altLang="en-US" sz="2400" b="1" dirty="0">
                <a:solidFill>
                  <a:schemeClr val="accent1"/>
                </a:solidFill>
              </a:rPr>
              <a:t>に存在する確率や、クラス確率</a:t>
            </a:r>
            <a:r>
              <a:rPr lang="ja-JP" altLang="en-US" sz="2400" dirty="0"/>
              <a:t>で出力する</a:t>
            </a:r>
            <a:endParaRPr lang="en-US" altLang="ja-JP" sz="2400" dirty="0"/>
          </a:p>
          <a:p>
            <a:r>
              <a:rPr lang="en-US" altLang="ja-JP" sz="2400" dirty="0"/>
              <a:t>  </a:t>
            </a:r>
            <a:r>
              <a:rPr lang="ja-JP" altLang="en-US" sz="2400" dirty="0"/>
              <a:t>矩形を選んでみてください。 </a:t>
            </a:r>
            <a:endParaRPr lang="en-US" altLang="ja-JP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9E0D34F1-5026-4A68-8181-A34C500D1A8E}"/>
              </a:ext>
            </a:extLst>
          </p:cNvPr>
          <p:cNvSpPr/>
          <p:nvPr/>
        </p:nvSpPr>
        <p:spPr>
          <a:xfrm>
            <a:off x="395301" y="3103900"/>
            <a:ext cx="70699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・ 検出後の動画再生を、</a:t>
            </a:r>
            <a:r>
              <a:rPr lang="en-US" altLang="ja-JP" sz="2400" dirty="0"/>
              <a:t>Debug</a:t>
            </a:r>
            <a:r>
              <a:rPr lang="ja-JP" altLang="en-US" sz="2400" dirty="0"/>
              <a:t>ビルドで行うと、</a:t>
            </a:r>
            <a:endParaRPr lang="en-US" altLang="ja-JP" sz="2400" dirty="0"/>
          </a:p>
          <a:p>
            <a:r>
              <a:rPr lang="en-US" altLang="ja-JP" sz="2400" dirty="0"/>
              <a:t>  </a:t>
            </a:r>
            <a:r>
              <a:rPr lang="ja-JP" altLang="en-US" sz="2400" dirty="0"/>
              <a:t>フレームレートの遅さが気になると思います。</a:t>
            </a:r>
            <a:endParaRPr lang="en-US" altLang="ja-JP" sz="2400" dirty="0"/>
          </a:p>
          <a:p>
            <a:r>
              <a:rPr lang="ja-JP" altLang="en-US" sz="2400" b="1" dirty="0">
                <a:solidFill>
                  <a:schemeClr val="accent1"/>
                </a:solidFill>
              </a:rPr>
              <a:t>　動画の確認は</a:t>
            </a:r>
            <a:r>
              <a:rPr lang="en-US" altLang="ja-JP" sz="2400" b="1" dirty="0">
                <a:solidFill>
                  <a:schemeClr val="accent1"/>
                </a:solidFill>
              </a:rPr>
              <a:t>Release</a:t>
            </a:r>
            <a:r>
              <a:rPr lang="ja-JP" altLang="en-US" sz="2400" b="1" dirty="0">
                <a:solidFill>
                  <a:schemeClr val="accent1"/>
                </a:solidFill>
              </a:rPr>
              <a:t>ビルド</a:t>
            </a:r>
            <a:r>
              <a:rPr lang="ja-JP" altLang="en-US" sz="2400" dirty="0"/>
              <a:t>を推奨します。 </a:t>
            </a:r>
            <a:endParaRPr lang="en-US" altLang="ja-JP" sz="2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xmlns="" id="{E2B682A0-7D43-4545-A03E-8EE61D80A33E}"/>
              </a:ext>
            </a:extLst>
          </p:cNvPr>
          <p:cNvSpPr/>
          <p:nvPr/>
        </p:nvSpPr>
        <p:spPr>
          <a:xfrm>
            <a:off x="395301" y="6093361"/>
            <a:ext cx="70699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・ 動画再生は、動画上でキーを打つと終了します。</a:t>
            </a:r>
            <a:endParaRPr lang="en-US" altLang="ja-JP" sz="2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40440598-6BE0-414C-ABB7-DBD6233D37C2}"/>
              </a:ext>
            </a:extLst>
          </p:cNvPr>
          <p:cNvSpPr/>
          <p:nvPr/>
        </p:nvSpPr>
        <p:spPr>
          <a:xfrm>
            <a:off x="395301" y="4700399"/>
            <a:ext cx="70699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・ 画像も</a:t>
            </a:r>
            <a:r>
              <a:rPr lang="en-US" altLang="ja-JP" sz="2400" b="1" dirty="0">
                <a:solidFill>
                  <a:schemeClr val="accent1"/>
                </a:solidFill>
              </a:rPr>
              <a:t>Mat</a:t>
            </a:r>
            <a:r>
              <a:rPr lang="ja-JP" altLang="en-US" sz="2400" b="1" dirty="0">
                <a:solidFill>
                  <a:schemeClr val="accent1"/>
                </a:solidFill>
              </a:rPr>
              <a:t>クラス</a:t>
            </a:r>
            <a:r>
              <a:rPr lang="ja-JP" altLang="en-US" sz="2400" dirty="0"/>
              <a:t>で扱います。</a:t>
            </a:r>
            <a:endParaRPr lang="en-US" altLang="ja-JP" sz="2400" dirty="0"/>
          </a:p>
          <a:p>
            <a:r>
              <a:rPr lang="ja-JP" altLang="en-US" sz="2400" dirty="0"/>
              <a:t>　よって、</a:t>
            </a:r>
            <a:r>
              <a:rPr lang="en-US" altLang="ja-JP" sz="2400" b="1" dirty="0" err="1">
                <a:solidFill>
                  <a:schemeClr val="accent1"/>
                </a:solidFill>
              </a:rPr>
              <a:t>image.cols</a:t>
            </a:r>
            <a:r>
              <a:rPr lang="en-US" altLang="ja-JP" sz="2400" b="1" dirty="0">
                <a:solidFill>
                  <a:schemeClr val="accent1"/>
                </a:solidFill>
              </a:rPr>
              <a:t> </a:t>
            </a:r>
            <a:r>
              <a:rPr lang="ja-JP" altLang="en-US" sz="2400" b="1" dirty="0">
                <a:solidFill>
                  <a:schemeClr val="accent1"/>
                </a:solidFill>
              </a:rPr>
              <a:t>で幅、</a:t>
            </a:r>
            <a:r>
              <a:rPr lang="en-US" altLang="ja-JP" sz="2400" b="1" dirty="0" err="1">
                <a:solidFill>
                  <a:schemeClr val="accent1"/>
                </a:solidFill>
              </a:rPr>
              <a:t>image.rows</a:t>
            </a:r>
            <a:r>
              <a:rPr lang="ja-JP" altLang="en-US" sz="2400" b="1" dirty="0">
                <a:solidFill>
                  <a:schemeClr val="accent1"/>
                </a:solidFill>
              </a:rPr>
              <a:t>で高さ</a:t>
            </a:r>
            <a:endParaRPr lang="en-US" altLang="ja-JP" sz="2400" b="1" dirty="0">
              <a:solidFill>
                <a:schemeClr val="accent1"/>
              </a:solidFill>
            </a:endParaRPr>
          </a:p>
          <a:p>
            <a:r>
              <a:rPr lang="ja-JP" altLang="en-US" sz="2400" dirty="0"/>
              <a:t>　が取得できます。 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7525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87125" cy="1470025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Let’s Try !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39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実装が出来たら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52853" y="1427665"/>
            <a:ext cx="105691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・今回の評価動画は以下のサイトから引用 しています。</a:t>
            </a:r>
            <a:r>
              <a:rPr lang="en-US" altLang="ja-JP" sz="2400" dirty="0"/>
              <a:t>(</a:t>
            </a:r>
            <a:r>
              <a:rPr lang="ja-JP" altLang="en-US" sz="2400" dirty="0"/>
              <a:t>法人利用、商用利用可</a:t>
            </a:r>
            <a:r>
              <a:rPr lang="en-US" altLang="ja-JP" sz="2400" dirty="0"/>
              <a:t>)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xmlns="" id="{DB6D87FA-7D42-44F0-8F49-FC9E99B31AA3}"/>
              </a:ext>
            </a:extLst>
          </p:cNvPr>
          <p:cNvSpPr/>
          <p:nvPr/>
        </p:nvSpPr>
        <p:spPr>
          <a:xfrm>
            <a:off x="835433" y="2452667"/>
            <a:ext cx="324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hlinkClick r:id="rId4"/>
              </a:rPr>
              <a:t>https://videos.pexels.com</a:t>
            </a:r>
            <a:r>
              <a:rPr lang="ja-JP" altLang="en-US" dirty="0"/>
              <a:t>/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xmlns="" id="{686C2A25-2602-4F5C-BD6A-C6797B9C7CE8}"/>
              </a:ext>
            </a:extLst>
          </p:cNvPr>
          <p:cNvSpPr/>
          <p:nvPr/>
        </p:nvSpPr>
        <p:spPr>
          <a:xfrm>
            <a:off x="352852" y="1963068"/>
            <a:ext cx="89315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/>
              <a:t>	</a:t>
            </a:r>
            <a:r>
              <a:rPr lang="en-US" altLang="ja-JP" sz="3200" b="1" dirty="0">
                <a:solidFill>
                  <a:schemeClr val="accent1"/>
                </a:solidFill>
              </a:rPr>
              <a:t>PexelsVIDEO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xmlns="" id="{6B101E1C-C80B-4BE7-ADA2-28B5A008484F}"/>
              </a:ext>
            </a:extLst>
          </p:cNvPr>
          <p:cNvSpPr/>
          <p:nvPr/>
        </p:nvSpPr>
        <p:spPr>
          <a:xfrm>
            <a:off x="540770" y="3743134"/>
            <a:ext cx="103812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/>
              <a:t>	</a:t>
            </a:r>
            <a:r>
              <a:rPr lang="ja-JP" altLang="en-US" sz="3200" dirty="0"/>
              <a:t>色々な動画で試してみましょう！</a:t>
            </a:r>
            <a:endParaRPr lang="en-US" altLang="ja-JP" sz="3200" dirty="0"/>
          </a:p>
          <a:p>
            <a:r>
              <a:rPr lang="ja-JP" altLang="en-US" sz="3200" dirty="0"/>
              <a:t> </a:t>
            </a:r>
            <a:r>
              <a:rPr lang="en-US" altLang="ja-JP" sz="3200" dirty="0">
                <a:solidFill>
                  <a:schemeClr val="accent1"/>
                </a:solidFill>
              </a:rPr>
              <a:t>(</a:t>
            </a:r>
            <a:r>
              <a:rPr lang="ja-JP" altLang="en-US" sz="3200" dirty="0">
                <a:solidFill>
                  <a:schemeClr val="accent1"/>
                </a:solidFill>
                <a:hlinkClick r:id="rId5"/>
              </a:rPr>
              <a:t>フリーの動画サイト</a:t>
            </a:r>
            <a:r>
              <a:rPr lang="ja-JP" altLang="en-US" sz="3200" dirty="0">
                <a:solidFill>
                  <a:schemeClr val="accent1"/>
                </a:solidFill>
              </a:rPr>
              <a:t>から探してきても〇</a:t>
            </a:r>
            <a:r>
              <a:rPr lang="en-US" altLang="ja-JP" sz="3200" dirty="0">
                <a:solidFill>
                  <a:schemeClr val="accent1"/>
                </a:solidFill>
              </a:rPr>
              <a:t>)</a:t>
            </a:r>
          </a:p>
        </p:txBody>
      </p:sp>
      <p:graphicFrame>
        <p:nvGraphicFramePr>
          <p:cNvPr id="11" name="オブジェクト 10">
            <a:extLst>
              <a:ext uri="{FF2B5EF4-FFF2-40B4-BE49-F238E27FC236}">
                <a16:creationId xmlns:a16="http://schemas.microsoft.com/office/drawing/2014/main" xmlns="" id="{38278D6C-9E5B-41A5-8946-7519A43A65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063767"/>
              </p:ext>
            </p:extLst>
          </p:nvPr>
        </p:nvGraphicFramePr>
        <p:xfrm>
          <a:off x="7593649" y="2452667"/>
          <a:ext cx="4292272" cy="133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パッケージャー シェル オブジェクト" showAsIcon="1" r:id="rId6" imgW="1408680" imgH="437760" progId="Package">
                  <p:embed/>
                </p:oleObj>
              </mc:Choice>
              <mc:Fallback>
                <p:oleObj name="パッケージャー シェル オブジェクト" showAsIcon="1" r:id="rId6" imgW="140868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93649" y="2452667"/>
                        <a:ext cx="4292272" cy="1335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図 9">
            <a:extLst>
              <a:ext uri="{FF2B5EF4-FFF2-40B4-BE49-F238E27FC236}">
                <a16:creationId xmlns:a16="http://schemas.microsoft.com/office/drawing/2014/main" xmlns="" id="{992C5024-16E5-41B8-A536-AE7EB74DE5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1394" y="4088535"/>
            <a:ext cx="4617181" cy="258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3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Yolo v2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のアルゴリズム 解説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1326982D-B8F2-4BCB-BFC9-9A5E8DDFFD87}"/>
              </a:ext>
            </a:extLst>
          </p:cNvPr>
          <p:cNvSpPr/>
          <p:nvPr/>
        </p:nvSpPr>
        <p:spPr>
          <a:xfrm>
            <a:off x="1600492" y="4094848"/>
            <a:ext cx="8190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https://www.slideshare.net/DeepLearningJP2016/dl-reading-paper20170804pdf</a:t>
            </a:r>
            <a:endParaRPr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xmlns="" id="{1763E695-3C95-4198-9AB0-0E4A412D3A45}"/>
              </a:ext>
            </a:extLst>
          </p:cNvPr>
          <p:cNvSpPr/>
          <p:nvPr/>
        </p:nvSpPr>
        <p:spPr>
          <a:xfrm>
            <a:off x="745840" y="3316847"/>
            <a:ext cx="78261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物体検出のアルゴリズム全般 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( yolo v2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含む 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422B4C75-A91D-49A1-A476-14A1B3730C0B}"/>
              </a:ext>
            </a:extLst>
          </p:cNvPr>
          <p:cNvSpPr/>
          <p:nvPr/>
        </p:nvSpPr>
        <p:spPr>
          <a:xfrm>
            <a:off x="1600492" y="5674808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4"/>
              </a:rPr>
              <a:t>https://qiita.com/miyamotok0105/items/1aa653512dd4657401db</a:t>
            </a:r>
            <a:endParaRPr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xmlns="" id="{910FBAB7-3EED-41B4-BB54-D2F52D6F8F1D}"/>
              </a:ext>
            </a:extLst>
          </p:cNvPr>
          <p:cNvSpPr/>
          <p:nvPr/>
        </p:nvSpPr>
        <p:spPr>
          <a:xfrm>
            <a:off x="745840" y="5071812"/>
            <a:ext cx="35598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YOLO v2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論文和訳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6EFBAD6C-CD21-4B45-98B3-F425CE961497}"/>
              </a:ext>
            </a:extLst>
          </p:cNvPr>
          <p:cNvSpPr/>
          <p:nvPr/>
        </p:nvSpPr>
        <p:spPr>
          <a:xfrm>
            <a:off x="638336" y="1757657"/>
            <a:ext cx="48027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Yolo v2 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アルゴリズムの解説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66341EF4-4C6F-484B-B564-FC9AE9A00FE9}"/>
              </a:ext>
            </a:extLst>
          </p:cNvPr>
          <p:cNvSpPr/>
          <p:nvPr/>
        </p:nvSpPr>
        <p:spPr>
          <a:xfrm>
            <a:off x="1475560" y="2368608"/>
            <a:ext cx="9313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5"/>
              </a:rPr>
              <a:t>https://github.com/leetenki/YOLOv2/blob/master/YOLOv2.md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763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さらに学習したい人へ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1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24" y="1370879"/>
            <a:ext cx="956543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YOLO 9000</a:t>
            </a:r>
            <a:r>
              <a:rPr kumimoji="0" lang="ja-JP" altLang="en-US" sz="32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ja-JP" altLang="en-US" sz="3200" dirty="0">
                <a:latin typeface="Arial" panose="020B0604020202020204" pitchFamily="34" charset="0"/>
              </a:rPr>
              <a:t>という</a:t>
            </a:r>
            <a:endParaRPr kumimoji="0" lang="en-US" altLang="ja-JP" sz="32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3200" b="1" dirty="0">
                <a:solidFill>
                  <a:schemeClr val="accent1"/>
                </a:solidFill>
                <a:latin typeface="Arial" panose="020B0604020202020204" pitchFamily="34" charset="0"/>
              </a:rPr>
              <a:t>9000</a:t>
            </a:r>
            <a:r>
              <a:rPr lang="ja-JP" altLang="en-US" sz="3200" b="1" dirty="0">
                <a:solidFill>
                  <a:schemeClr val="accent1"/>
                </a:solidFill>
                <a:latin typeface="Arial" panose="020B0604020202020204" pitchFamily="34" charset="0"/>
              </a:rPr>
              <a:t>種類</a:t>
            </a:r>
            <a:r>
              <a:rPr lang="en-US" altLang="ja-JP" sz="3200" b="1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ja-JP" altLang="en-US" sz="3200" dirty="0">
                <a:latin typeface="Arial" panose="020B0604020202020204" pitchFamily="34" charset="0"/>
              </a:rPr>
              <a:t>のクラス を分類する学習済モデルがあります。</a:t>
            </a:r>
            <a:endParaRPr kumimoji="0" lang="ja-JP" altLang="ja-JP" sz="32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xmlns="" id="{0ABDAFB3-9568-4B1F-916B-629C7037CF53}"/>
              </a:ext>
            </a:extLst>
          </p:cNvPr>
          <p:cNvSpPr/>
          <p:nvPr/>
        </p:nvSpPr>
        <p:spPr>
          <a:xfrm>
            <a:off x="4876800" y="144808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ja-JP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CDEBDB23-8734-420C-BE86-0A9CFDD9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24" y="3746206"/>
            <a:ext cx="548900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</a:t>
            </a:r>
            <a:r>
              <a:rPr kumimoji="0" lang="ja-JP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回で分類するのではなく</a:t>
            </a:r>
            <a:r>
              <a:rPr lang="ja-JP" altLang="en-US" sz="2800" dirty="0">
                <a:latin typeface="Arial" panose="020B0604020202020204" pitchFamily="34" charset="0"/>
              </a:rPr>
              <a:t>、</a:t>
            </a:r>
            <a:endParaRPr kumimoji="0" lang="en-US" altLang="ja-JP" sz="28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2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階層ツリー</a:t>
            </a:r>
            <a:r>
              <a:rPr kumimoji="0" lang="ja-JP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を用いて、段階を踏んで、</a:t>
            </a:r>
            <a:endParaRPr kumimoji="0" lang="en-US" altLang="ja-JP" sz="28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>
                <a:latin typeface="Arial" panose="020B0604020202020204" pitchFamily="34" charset="0"/>
              </a:rPr>
              <a:t>分類するのが特徴</a:t>
            </a:r>
            <a:r>
              <a:rPr lang="en-US" altLang="ja-JP" sz="2800" dirty="0">
                <a:latin typeface="Arial" panose="020B0604020202020204" pitchFamily="34" charset="0"/>
              </a:rPr>
              <a:t/>
            </a:r>
            <a:br>
              <a:rPr lang="en-US" altLang="ja-JP" sz="2800" dirty="0">
                <a:latin typeface="Arial" panose="020B0604020202020204" pitchFamily="34" charset="0"/>
              </a:rPr>
            </a:br>
            <a:r>
              <a:rPr lang="en-US" altLang="ja-JP" sz="2800" dirty="0">
                <a:latin typeface="Arial" panose="020B0604020202020204" pitchFamily="34" charset="0"/>
              </a:rPr>
              <a:t>(</a:t>
            </a:r>
            <a:r>
              <a:rPr lang="ja-JP" altLang="en-US" sz="2800" dirty="0">
                <a:latin typeface="Arial" panose="020B0604020202020204" pitchFamily="34" charset="0"/>
              </a:rPr>
              <a:t>例</a:t>
            </a:r>
            <a:r>
              <a:rPr lang="en-US" altLang="ja-JP" sz="2800" dirty="0">
                <a:latin typeface="Arial" panose="020B0604020202020204" pitchFamily="34" charset="0"/>
              </a:rPr>
              <a:t>: </a:t>
            </a:r>
            <a:r>
              <a:rPr lang="ja-JP" altLang="en-US" sz="2800" dirty="0">
                <a:latin typeface="Arial" panose="020B0604020202020204" pitchFamily="34" charset="0"/>
              </a:rPr>
              <a:t>動物→猫→トラ猫 </a:t>
            </a:r>
            <a:r>
              <a:rPr lang="en-US" altLang="ja-JP" sz="2800" dirty="0">
                <a:latin typeface="Arial" panose="020B0604020202020204" pitchFamily="34" charset="0"/>
              </a:rPr>
              <a:t>)</a:t>
            </a:r>
            <a:endParaRPr kumimoji="0" lang="ja-JP" altLang="ja-JP" sz="28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63178AC3-3710-48BC-A714-BCEF1D6D0F88}"/>
              </a:ext>
            </a:extLst>
          </p:cNvPr>
          <p:cNvSpPr/>
          <p:nvPr/>
        </p:nvSpPr>
        <p:spPr>
          <a:xfrm>
            <a:off x="471824" y="2568109"/>
            <a:ext cx="3119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モデルダウンロードの手順は下記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8F8EA75D-1B33-4629-9B7F-A90BDDC96824}"/>
              </a:ext>
            </a:extLst>
          </p:cNvPr>
          <p:cNvSpPr/>
          <p:nvPr/>
        </p:nvSpPr>
        <p:spPr>
          <a:xfrm>
            <a:off x="983510" y="2959453"/>
            <a:ext cx="5148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hlinkClick r:id="rId3"/>
              </a:rPr>
              <a:t>https://github.com/philipperemy/yolo-9000</a:t>
            </a:r>
            <a:endParaRPr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xmlns="" id="{9A7E2398-5063-4450-A9F2-64CCB584A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074" y="3284807"/>
            <a:ext cx="4327541" cy="253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3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TensorFlow Object detection API">
            <a:extLst>
              <a:ext uri="{FF2B5EF4-FFF2-40B4-BE49-F238E27FC236}">
                <a16:creationId xmlns:a16="http://schemas.microsoft.com/office/drawing/2014/main" xmlns="" id="{5685E0E9-00E4-4BAC-BDB0-A11A761C1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380" y="2407929"/>
            <a:ext cx="5388378" cy="388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今回使うモデル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xmlns="" id="{8B8A7059-C8FC-461B-81F4-06EE1B3FBBE4}"/>
              </a:ext>
            </a:extLst>
          </p:cNvPr>
          <p:cNvSpPr/>
          <p:nvPr/>
        </p:nvSpPr>
        <p:spPr>
          <a:xfrm>
            <a:off x="316982" y="1497555"/>
            <a:ext cx="8118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YOLO(You Only Look Once) v2</a:t>
            </a:r>
          </a:p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というモデルを用います。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xmlns="" id="{54153DFF-03C2-4653-8C06-C8072DE7D091}"/>
              </a:ext>
            </a:extLst>
          </p:cNvPr>
          <p:cNvSpPr/>
          <p:nvPr/>
        </p:nvSpPr>
        <p:spPr>
          <a:xfrm>
            <a:off x="128650" y="3129276"/>
            <a:ext cx="1022072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枚の画像から、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物体のクラス</a:t>
            </a:r>
            <a:r>
              <a:rPr lang="en-US" altLang="ja-JP" sz="36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6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犬</a:t>
            </a:r>
            <a:r>
              <a:rPr lang="en-US" altLang="ja-JP" sz="36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ja-JP" altLang="en-US" sz="36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車 </a:t>
            </a:r>
            <a:r>
              <a:rPr lang="en-US" altLang="ja-JP" sz="36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etc.)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確率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と、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検出された位置</a:t>
            </a:r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,size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を出力します。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今回のモデルは</a:t>
            </a:r>
            <a:r>
              <a:rPr lang="en-US" altLang="ja-JP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80</a:t>
            </a:r>
            <a:r>
              <a:rPr lang="ja-JP" altLang="en-US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種類のクラス</a:t>
            </a:r>
            <a:endParaRPr lang="en-US" altLang="ja-JP" sz="32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に対応しています。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175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さらに学習したい人へ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2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84" y="1791926"/>
            <a:ext cx="649248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画像を、画素単位で分類する</a:t>
            </a:r>
            <a:endParaRPr kumimoji="0" lang="en-US" altLang="ja-JP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Segmentation</a:t>
            </a:r>
            <a:r>
              <a:rPr kumimoji="0" lang="ja-JP" altLang="en-US" sz="3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という技術</a:t>
            </a:r>
            <a:r>
              <a:rPr kumimoji="0" lang="ja-JP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もあります。</a:t>
            </a:r>
            <a:endParaRPr kumimoji="0" lang="ja-JP" altLang="ja-JP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「segmentation deep learning」の画像検索結果">
            <a:extLst>
              <a:ext uri="{FF2B5EF4-FFF2-40B4-BE49-F238E27FC236}">
                <a16:creationId xmlns:a16="http://schemas.microsoft.com/office/drawing/2014/main" xmlns="" id="{4B75CCBB-619A-4E6D-8D2E-A4880C034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52" y="1709480"/>
            <a:ext cx="512445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xmlns="" id="{0ABDAFB3-9568-4B1F-916B-629C7037CF53}"/>
              </a:ext>
            </a:extLst>
          </p:cNvPr>
          <p:cNvSpPr/>
          <p:nvPr/>
        </p:nvSpPr>
        <p:spPr>
          <a:xfrm>
            <a:off x="4876800" y="144808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xmlns="" id="{97194BFC-A7E7-4D3F-8A9A-3E9FC27D2BE0}"/>
              </a:ext>
            </a:extLst>
          </p:cNvPr>
          <p:cNvSpPr/>
          <p:nvPr/>
        </p:nvSpPr>
        <p:spPr>
          <a:xfrm>
            <a:off x="272084" y="31651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>
                <a:hlinkClick r:id="rId4"/>
              </a:rPr>
              <a:t>http://postd.cc/semantic-segmentation-deep-learning-review/</a:t>
            </a:r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63178AC3-3710-48BC-A714-BCEF1D6D0F88}"/>
              </a:ext>
            </a:extLst>
          </p:cNvPr>
          <p:cNvSpPr/>
          <p:nvPr/>
        </p:nvSpPr>
        <p:spPr>
          <a:xfrm>
            <a:off x="272084" y="4308789"/>
            <a:ext cx="711605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Arial" panose="020B0604020202020204" pitchFamily="34" charset="0"/>
              </a:rPr>
              <a:t>出力層は、</a:t>
            </a:r>
            <a:endParaRPr lang="en-US" altLang="ja-JP" sz="2400" dirty="0">
              <a:latin typeface="Arial" panose="020B0604020202020204" pitchFamily="34" charset="0"/>
            </a:endParaRPr>
          </a:p>
          <a:p>
            <a:r>
              <a:rPr lang="en-US" altLang="ja-JP" sz="2400" dirty="0">
                <a:latin typeface="Arial" panose="020B0604020202020204" pitchFamily="34" charset="0"/>
              </a:rPr>
              <a:t>	</a:t>
            </a:r>
            <a:r>
              <a:rPr lang="ja-JP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クラス数 </a:t>
            </a:r>
            <a:r>
              <a:rPr lang="en-US" altLang="ja-JP" sz="2400" dirty="0">
                <a:latin typeface="Arial" panose="020B0604020202020204" pitchFamily="34" charset="0"/>
              </a:rPr>
              <a:t>× </a:t>
            </a:r>
            <a:r>
              <a:rPr lang="ja-JP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画像高さ </a:t>
            </a:r>
            <a:r>
              <a:rPr lang="en-US" altLang="ja-JP" sz="2400" dirty="0">
                <a:latin typeface="Arial" panose="020B0604020202020204" pitchFamily="34" charset="0"/>
              </a:rPr>
              <a:t>× </a:t>
            </a:r>
            <a:r>
              <a:rPr lang="ja-JP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画像幅</a:t>
            </a:r>
            <a:r>
              <a:rPr lang="ja-JP" altLang="en-US" sz="2400" dirty="0">
                <a:latin typeface="Arial" panose="020B0604020202020204" pitchFamily="34" charset="0"/>
              </a:rPr>
              <a:t>の</a:t>
            </a:r>
            <a:r>
              <a:rPr lang="en-US" altLang="ja-JP" sz="2400" dirty="0">
                <a:latin typeface="Arial" panose="020B0604020202020204" pitchFamily="34" charset="0"/>
              </a:rPr>
              <a:t>3</a:t>
            </a:r>
            <a:r>
              <a:rPr lang="ja-JP" altLang="en-US" sz="2400" dirty="0">
                <a:latin typeface="Arial" panose="020B0604020202020204" pitchFamily="34" charset="0"/>
              </a:rPr>
              <a:t>次元行列で、</a:t>
            </a:r>
            <a:endParaRPr lang="en-US" altLang="ja-JP" sz="2400" dirty="0">
              <a:latin typeface="Arial" panose="020B0604020202020204" pitchFamily="34" charset="0"/>
            </a:endParaRPr>
          </a:p>
          <a:p>
            <a:endParaRPr lang="en-US" altLang="ja-JP" sz="2400" dirty="0">
              <a:latin typeface="Arial" panose="020B0604020202020204" pitchFamily="34" charset="0"/>
            </a:endParaRPr>
          </a:p>
          <a:p>
            <a:r>
              <a:rPr lang="ja-JP" altLang="en-US" sz="2400" dirty="0">
                <a:latin typeface="Arial" panose="020B0604020202020204" pitchFamily="34" charset="0"/>
              </a:rPr>
              <a:t>学習済モデルを用いることで、</a:t>
            </a:r>
            <a:r>
              <a:rPr lang="en-US" altLang="ja-JP" sz="2400" dirty="0">
                <a:latin typeface="Arial" panose="020B0604020202020204" pitchFamily="34" charset="0"/>
              </a:rPr>
              <a:t>OpenCV</a:t>
            </a:r>
            <a:r>
              <a:rPr lang="ja-JP" altLang="en-US" sz="2400" dirty="0">
                <a:latin typeface="Arial" panose="020B0604020202020204" pitchFamily="34" charset="0"/>
              </a:rPr>
              <a:t>で実装可能です。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8026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さらに学習したい人へ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3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84" y="1383760"/>
            <a:ext cx="95085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32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実際にモデルを学習させたい！</a:t>
            </a:r>
            <a:endParaRPr kumimoji="0" lang="en-US" altLang="ja-JP" sz="32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3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場合、色々なフレームワークがありますが、</a:t>
            </a:r>
            <a:endParaRPr kumimoji="0" lang="en-US" altLang="ja-JP" sz="32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3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個人的</a:t>
            </a:r>
            <a:r>
              <a:rPr lang="ja-JP" altLang="en-US" sz="3200" dirty="0">
                <a:latin typeface="Arial" panose="020B0604020202020204" pitchFamily="34" charset="0"/>
              </a:rPr>
              <a:t>に進めるのが、</a:t>
            </a:r>
            <a:r>
              <a:rPr lang="en-US" altLang="ja-JP" sz="3200" b="1" dirty="0" err="1">
                <a:solidFill>
                  <a:schemeClr val="accent1"/>
                </a:solidFill>
                <a:latin typeface="Arial" panose="020B0604020202020204" pitchFamily="34" charset="0"/>
              </a:rPr>
              <a:t>Tensorflow</a:t>
            </a:r>
            <a:r>
              <a:rPr lang="en-US" altLang="ja-JP" sz="3200" b="1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en-US" altLang="ja-JP" sz="3200" b="1" dirty="0">
                <a:latin typeface="Arial" panose="020B0604020202020204" pitchFamily="34" charset="0"/>
              </a:rPr>
              <a:t>+</a:t>
            </a:r>
            <a:r>
              <a:rPr lang="en-US" altLang="ja-JP" sz="3200" b="1" dirty="0">
                <a:solidFill>
                  <a:schemeClr val="accent1"/>
                </a:solidFill>
                <a:latin typeface="Arial" panose="020B0604020202020204" pitchFamily="34" charset="0"/>
              </a:rPr>
              <a:t> Anaconda</a:t>
            </a:r>
            <a:r>
              <a:rPr lang="ja-JP" altLang="en-US" sz="3200" dirty="0">
                <a:latin typeface="Arial" panose="020B0604020202020204" pitchFamily="34" charset="0"/>
              </a:rPr>
              <a:t>です。</a:t>
            </a:r>
            <a:endParaRPr lang="en-US" altLang="ja-JP" sz="32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z="32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ja-JP" sz="3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xmlns="" id="{0ABDAFB3-9568-4B1F-916B-629C7037CF53}"/>
              </a:ext>
            </a:extLst>
          </p:cNvPr>
          <p:cNvSpPr/>
          <p:nvPr/>
        </p:nvSpPr>
        <p:spPr>
          <a:xfrm>
            <a:off x="4876800" y="144808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7E318A89-34D8-4339-B213-94537E5FCE5B}"/>
              </a:ext>
            </a:extLst>
          </p:cNvPr>
          <p:cNvSpPr/>
          <p:nvPr/>
        </p:nvSpPr>
        <p:spPr>
          <a:xfrm>
            <a:off x="457200" y="3105835"/>
            <a:ext cx="868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3"/>
              </a:rPr>
              <a:t>https://qiita.com/isaac-otao/items/cecfb3efb7d9ccddf922</a:t>
            </a:r>
            <a:endParaRPr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60EB523D-BE99-40A8-9220-C938074C17CF}"/>
              </a:ext>
            </a:extLst>
          </p:cNvPr>
          <p:cNvSpPr/>
          <p:nvPr/>
        </p:nvSpPr>
        <p:spPr>
          <a:xfrm>
            <a:off x="457200" y="3858414"/>
            <a:ext cx="11226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理由は、</a:t>
            </a:r>
            <a:endParaRPr lang="en-US" altLang="ja-JP" sz="2400" dirty="0"/>
          </a:p>
          <a:p>
            <a:pPr lvl="1"/>
            <a:r>
              <a:rPr lang="ja-JP" altLang="en-US" sz="2400" b="1" dirty="0">
                <a:solidFill>
                  <a:schemeClr val="accent1"/>
                </a:solidFill>
              </a:rPr>
              <a:t>・環境構築が楽！ </a:t>
            </a:r>
            <a:endParaRPr lang="en-US" altLang="ja-JP" sz="2400" b="1" dirty="0">
              <a:solidFill>
                <a:schemeClr val="accent1"/>
              </a:solidFill>
            </a:endParaRPr>
          </a:p>
          <a:p>
            <a:pPr lvl="1"/>
            <a:r>
              <a:rPr lang="en-US" altLang="ja-JP" sz="2400" dirty="0"/>
              <a:t>	Anaconda </a:t>
            </a:r>
            <a:r>
              <a:rPr lang="ja-JP" altLang="en-US" sz="2400" dirty="0"/>
              <a:t>という</a:t>
            </a:r>
            <a:r>
              <a:rPr lang="en-US" altLang="ja-JP" sz="2400" dirty="0"/>
              <a:t>python</a:t>
            </a:r>
            <a:r>
              <a:rPr lang="ja-JP" altLang="en-US" sz="2400" dirty="0"/>
              <a:t>向けパッケージをインストールし、いくつかコマンド打つだけ</a:t>
            </a:r>
            <a:endParaRPr lang="en-US" altLang="ja-JP" sz="2400" dirty="0"/>
          </a:p>
          <a:p>
            <a:pPr lvl="1"/>
            <a:endParaRPr lang="en-US" altLang="ja-JP" sz="2400" dirty="0"/>
          </a:p>
          <a:p>
            <a:pPr lvl="1"/>
            <a:r>
              <a:rPr lang="ja-JP" altLang="en-US" sz="2400" b="1" dirty="0">
                <a:solidFill>
                  <a:schemeClr val="accent1"/>
                </a:solidFill>
              </a:rPr>
              <a:t>・チュートリアル</a:t>
            </a:r>
            <a:r>
              <a:rPr lang="ja-JP" altLang="en-US" sz="2400" dirty="0"/>
              <a:t>や、解説サイトが豊富！</a:t>
            </a:r>
            <a:endParaRPr lang="en-US" altLang="ja-JP" sz="2400" dirty="0"/>
          </a:p>
          <a:p>
            <a:pPr lvl="1"/>
            <a:r>
              <a:rPr lang="en-US" altLang="ja-JP" sz="2400" dirty="0"/>
              <a:t>	</a:t>
            </a:r>
            <a:r>
              <a:rPr lang="ja-JP" altLang="en-US" sz="2400" dirty="0"/>
              <a:t>手書き数字文字の学習</a:t>
            </a:r>
            <a:r>
              <a:rPr lang="en-US" altLang="ja-JP" sz="2400" dirty="0"/>
              <a:t>(MINIST)</a:t>
            </a:r>
            <a:r>
              <a:rPr lang="ja-JP" altLang="en-US" sz="2400" dirty="0"/>
              <a:t>が、チュートリアルを元に</a:t>
            </a:r>
            <a:r>
              <a:rPr lang="en-US" altLang="ja-JP" sz="2400" dirty="0"/>
              <a:t>1</a:t>
            </a:r>
            <a:r>
              <a:rPr lang="ja-JP" altLang="en-US" sz="2400" dirty="0"/>
              <a:t>時間で実装可能</a:t>
            </a:r>
            <a:r>
              <a:rPr lang="en-US" altLang="ja-JP" sz="2400" dirty="0"/>
              <a:t>	</a:t>
            </a:r>
            <a:r>
              <a:rPr lang="en-US" altLang="ja-JP" dirty="0">
                <a:hlinkClick r:id="rId4"/>
              </a:rPr>
              <a:t>https://qiita.com/uramonk/items/c207c948ccb6cd0a1346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1871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1790700"/>
            <a:ext cx="11287125" cy="2489199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Thank you for</a:t>
            </a:r>
            <a:b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</a:b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joining this study!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47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87125" cy="1470025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ソリューションの説明</a:t>
            </a:r>
          </a:p>
        </p:txBody>
      </p:sp>
    </p:spTree>
    <p:extLst>
      <p:ext uri="{BB962C8B-B14F-4D97-AF65-F5344CB8AC3E}">
        <p14:creationId xmlns:p14="http://schemas.microsoft.com/office/powerpoint/2010/main" val="256811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ソリューションの説明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FD95A3BE-83CC-472A-8C09-0E665D1AF818}"/>
              </a:ext>
            </a:extLst>
          </p:cNvPr>
          <p:cNvSpPr/>
          <p:nvPr/>
        </p:nvSpPr>
        <p:spPr>
          <a:xfrm>
            <a:off x="337322" y="1487300"/>
            <a:ext cx="1074802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Sample.sln</a:t>
            </a:r>
          </a:p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前回の復習向けソリューションです。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	YOLO V2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を用いた、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画像分類の機能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すでに実装されています。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xmlns="" id="{A402E137-D0D8-4DE9-9258-D8A6A6613BEA}"/>
              </a:ext>
            </a:extLst>
          </p:cNvPr>
          <p:cNvSpPr/>
          <p:nvPr/>
        </p:nvSpPr>
        <p:spPr>
          <a:xfrm>
            <a:off x="337322" y="4071374"/>
            <a:ext cx="10748020" cy="2308324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3600" b="1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Application.sln</a:t>
            </a:r>
          </a:p>
          <a:p>
            <a:r>
              <a:rPr lang="en-US" altLang="ja-JP" sz="3600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今回ハンズオンを行うソリューションです。</a:t>
            </a:r>
            <a:endParaRPr lang="en-US" altLang="ja-JP" sz="3600" dirty="0">
              <a:solidFill>
                <a:schemeClr val="accent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	YOLO V2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を用いた、</a:t>
            </a:r>
            <a:r>
              <a:rPr lang="ja-JP" altLang="en-US" sz="3600" b="1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物体検出の機能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3600" b="1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皆さんに実装してもらいます。</a:t>
            </a:r>
            <a:endParaRPr lang="en-US" altLang="ja-JP" sz="3600" b="1" dirty="0">
              <a:solidFill>
                <a:schemeClr val="accent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55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Sample.sln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の確認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FE4C25E0-1435-495C-9094-0D4AE2DDE3C0}"/>
              </a:ext>
            </a:extLst>
          </p:cNvPr>
          <p:cNvSpPr/>
          <p:nvPr/>
        </p:nvSpPr>
        <p:spPr>
          <a:xfrm>
            <a:off x="745837" y="1473869"/>
            <a:ext cx="107727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Object-Detector-Hands-On\</a:t>
            </a:r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Sample.sln</a:t>
            </a:r>
          </a:p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を起動します。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1F31C47D-D0A2-4A35-893E-87E8BD8C26CA}"/>
              </a:ext>
            </a:extLst>
          </p:cNvPr>
          <p:cNvSpPr/>
          <p:nvPr/>
        </p:nvSpPr>
        <p:spPr>
          <a:xfrm>
            <a:off x="745838" y="4088114"/>
            <a:ext cx="9912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エラーになったら、教えてね。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8A28EDCF-6C94-4FFC-ADFC-4FEC9B7D0413}"/>
              </a:ext>
            </a:extLst>
          </p:cNvPr>
          <p:cNvSpPr/>
          <p:nvPr/>
        </p:nvSpPr>
        <p:spPr>
          <a:xfrm>
            <a:off x="745838" y="2975734"/>
            <a:ext cx="10772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[F7]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キーを押して、コンパイルします。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66310CED-3775-4C80-A06D-27D2AD7FB462}"/>
              </a:ext>
            </a:extLst>
          </p:cNvPr>
          <p:cNvSpPr/>
          <p:nvPr/>
        </p:nvSpPr>
        <p:spPr>
          <a:xfrm>
            <a:off x="684479" y="5636145"/>
            <a:ext cx="10328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成功したら、</a:t>
            </a:r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[Ctrl]+[F5]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で実行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します！</a:t>
            </a:r>
          </a:p>
        </p:txBody>
      </p:sp>
      <p:pic>
        <p:nvPicPr>
          <p:cNvPr id="2050" name="Picture 2" descr="「いらすとや 手を挙げる」の画像検索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726" y="3430678"/>
            <a:ext cx="1560276" cy="192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60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0" t="-7051" r="-650" b="7051"/>
          <a:stretch/>
        </p:blipFill>
        <p:spPr>
          <a:xfrm>
            <a:off x="679487" y="2158415"/>
            <a:ext cx="5452739" cy="3761618"/>
          </a:xfrm>
          <a:prstGeom prst="rect">
            <a:avLst/>
          </a:prstGeom>
        </p:spPr>
      </p:pic>
      <p:sp>
        <p:nvSpPr>
          <p:cNvPr id="8" name="タイトル 7">
            <a:extLst>
              <a:ext uri="{FF2B5EF4-FFF2-40B4-BE49-F238E27FC236}">
                <a16:creationId xmlns:a16="http://schemas.microsoft.com/office/drawing/2014/main" xmlns="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動かしてみよう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9BD7E382-16B6-4179-B7BC-EA81FA45C7B5}"/>
              </a:ext>
            </a:extLst>
          </p:cNvPr>
          <p:cNvSpPr/>
          <p:nvPr/>
        </p:nvSpPr>
        <p:spPr>
          <a:xfrm>
            <a:off x="745838" y="1253983"/>
            <a:ext cx="103713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ファイル選択ダイアログから、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[Object-Detector-Hands-On\contents\animals.jpg]</a:t>
            </a:r>
          </a:p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を選択しましょう。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D40F294D-5009-4D1E-8868-AC59BFB69AE3}"/>
              </a:ext>
            </a:extLst>
          </p:cNvPr>
          <p:cNvSpPr/>
          <p:nvPr/>
        </p:nvSpPr>
        <p:spPr>
          <a:xfrm>
            <a:off x="1810463" y="6026301"/>
            <a:ext cx="8643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複数の画像分類結果が、表示されます。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540" y="2439024"/>
            <a:ext cx="36004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7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メトロポリタン">
  <a:themeElements>
    <a:clrScheme name="ユーザー定義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EC0038"/>
      </a:accent6>
      <a:hlink>
        <a:srgbClr val="6EAC1C"/>
      </a:hlink>
      <a:folHlink>
        <a:srgbClr val="B26B0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メトロポリタ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テーマ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TM03457491[[fn=メトロポリタン]]</Template>
  <TotalTime>9191</TotalTime>
  <Words>1915</Words>
  <Application>Microsoft Office PowerPoint</Application>
  <PresentationFormat>ワイド画面</PresentationFormat>
  <Paragraphs>509</Paragraphs>
  <Slides>52</Slides>
  <Notes>52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52</vt:i4>
      </vt:variant>
    </vt:vector>
  </HeadingPairs>
  <TitlesOfParts>
    <vt:vector size="57" baseType="lpstr">
      <vt:lpstr>Meiryo UI</vt:lpstr>
      <vt:lpstr>Arial</vt:lpstr>
      <vt:lpstr>Microsoft Himalaya</vt:lpstr>
      <vt:lpstr>メトロポリタン</vt:lpstr>
      <vt:lpstr>パッケージャー シェル オブジェクト</vt:lpstr>
      <vt:lpstr>OpenCV  cv::dnn ハンズオン第2回</vt:lpstr>
      <vt:lpstr>今日の目的</vt:lpstr>
      <vt:lpstr>今日の目的</vt:lpstr>
      <vt:lpstr>今回使うモデル</vt:lpstr>
      <vt:lpstr>今回使うモデル</vt:lpstr>
      <vt:lpstr>ソリューションの説明</vt:lpstr>
      <vt:lpstr>ソリューションの説明</vt:lpstr>
      <vt:lpstr>Sample.slnの確認</vt:lpstr>
      <vt:lpstr>動かしてみよう</vt:lpstr>
      <vt:lpstr>Sample.slnの解説 (前回の復習) </vt:lpstr>
      <vt:lpstr>cv::dnnの使い方</vt:lpstr>
      <vt:lpstr>1. ニューラルネットワークを形成する</vt:lpstr>
      <vt:lpstr>ニューラルネットワークを形成する</vt:lpstr>
      <vt:lpstr>今回使うネットワーク</vt:lpstr>
      <vt:lpstr>入力層について</vt:lpstr>
      <vt:lpstr>2. 入力層に画像を入力する</vt:lpstr>
      <vt:lpstr>画像から入力データを作る</vt:lpstr>
      <vt:lpstr>2. 入力層に画像を入力する</vt:lpstr>
      <vt:lpstr>3.出力層まで順伝播させる</vt:lpstr>
      <vt:lpstr>3. 出力層まで順伝播させる</vt:lpstr>
      <vt:lpstr>出力結果の可視化</vt:lpstr>
      <vt:lpstr>クラスラベル</vt:lpstr>
      <vt:lpstr>前回の復習 終わり</vt:lpstr>
      <vt:lpstr>画像分類と物体検出の違い</vt:lpstr>
      <vt:lpstr>画像分類</vt:lpstr>
      <vt:lpstr>物体検出の出力内容</vt:lpstr>
      <vt:lpstr>Bounding Box</vt:lpstr>
      <vt:lpstr>出力層</vt:lpstr>
      <vt:lpstr>出力層を可視化しよう</vt:lpstr>
      <vt:lpstr>出力層にアクセスするAPI</vt:lpstr>
      <vt:lpstr>出力層をcsv出力しよう</vt:lpstr>
      <vt:lpstr>csvを確認しよう</vt:lpstr>
      <vt:lpstr>Sample.sln 説明終わり</vt:lpstr>
      <vt:lpstr>今回作るアプリ Application.sln の説明</vt:lpstr>
      <vt:lpstr>ビルドしよう</vt:lpstr>
      <vt:lpstr>動かしてみよう</vt:lpstr>
      <vt:lpstr>今回作る機能</vt:lpstr>
      <vt:lpstr>今回作る機能 (フローチャート)</vt:lpstr>
      <vt:lpstr>デモをご覧ください</vt:lpstr>
      <vt:lpstr>描画に必要なAPI説明</vt:lpstr>
      <vt:lpstr>矩形を描画する処理</vt:lpstr>
      <vt:lpstr>文字を描画する処理</vt:lpstr>
      <vt:lpstr>ハンズオン実施</vt:lpstr>
      <vt:lpstr>実装箇所</vt:lpstr>
      <vt:lpstr>実装のポイント</vt:lpstr>
      <vt:lpstr>Let’s Try !</vt:lpstr>
      <vt:lpstr>実装が出来たら</vt:lpstr>
      <vt:lpstr>Yolo v2のアルゴリズム 解説</vt:lpstr>
      <vt:lpstr>さらに学習したい人へ1</vt:lpstr>
      <vt:lpstr>さらに学習したい人へ2</vt:lpstr>
      <vt:lpstr>さらに学習したい人へ3</vt:lpstr>
      <vt:lpstr>Thank you for joining this study!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 DNNモジュール ハンズオン</dc:title>
  <dc:creator>Ikeda Akinobu</dc:creator>
  <cp:lastModifiedBy>Ikeda Akinobu</cp:lastModifiedBy>
  <cp:revision>1351</cp:revision>
  <dcterms:created xsi:type="dcterms:W3CDTF">2018-01-17T09:41:09Z</dcterms:created>
  <dcterms:modified xsi:type="dcterms:W3CDTF">2018-02-19T07:30:38Z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