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  <p:sldMasterId id="2147483821" r:id="rId2"/>
  </p:sldMasterIdLst>
  <p:sldIdLst>
    <p:sldId id="256" r:id="rId3"/>
    <p:sldId id="278" r:id="rId4"/>
    <p:sldId id="265" r:id="rId5"/>
    <p:sldId id="266" r:id="rId6"/>
    <p:sldId id="279" r:id="rId7"/>
    <p:sldId id="257" r:id="rId8"/>
    <p:sldId id="259" r:id="rId9"/>
    <p:sldId id="300" r:id="rId10"/>
    <p:sldId id="280" r:id="rId11"/>
    <p:sldId id="260" r:id="rId12"/>
    <p:sldId id="264" r:id="rId13"/>
    <p:sldId id="281" r:id="rId14"/>
    <p:sldId id="267" r:id="rId15"/>
    <p:sldId id="270" r:id="rId16"/>
    <p:sldId id="269" r:id="rId17"/>
    <p:sldId id="271" r:id="rId18"/>
    <p:sldId id="268" r:id="rId19"/>
    <p:sldId id="282" r:id="rId20"/>
    <p:sldId id="273" r:id="rId21"/>
    <p:sldId id="277" r:id="rId22"/>
    <p:sldId id="274" r:id="rId23"/>
    <p:sldId id="275" r:id="rId24"/>
    <p:sldId id="276" r:id="rId25"/>
    <p:sldId id="283" r:id="rId26"/>
    <p:sldId id="290" r:id="rId27"/>
    <p:sldId id="288" r:id="rId28"/>
    <p:sldId id="291" r:id="rId29"/>
    <p:sldId id="284" r:id="rId30"/>
    <p:sldId id="292" r:id="rId31"/>
    <p:sldId id="293" r:id="rId32"/>
    <p:sldId id="294" r:id="rId33"/>
    <p:sldId id="285" r:id="rId34"/>
    <p:sldId id="295" r:id="rId35"/>
    <p:sldId id="296" r:id="rId36"/>
    <p:sldId id="297" r:id="rId37"/>
    <p:sldId id="299" r:id="rId38"/>
    <p:sldId id="286" r:id="rId39"/>
    <p:sldId id="302" r:id="rId40"/>
    <p:sldId id="304" r:id="rId41"/>
    <p:sldId id="307" r:id="rId42"/>
    <p:sldId id="308" r:id="rId43"/>
    <p:sldId id="305" r:id="rId44"/>
    <p:sldId id="309" r:id="rId45"/>
    <p:sldId id="311" r:id="rId46"/>
    <p:sldId id="287" r:id="rId4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50689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04691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4217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97933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 marL="1257300" indent="-342900">
              <a:buFont typeface="Arial" panose="020B0604020202020204" pitchFamily="34" charset="0"/>
              <a:buChar char="•"/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3074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1102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052513"/>
            <a:ext cx="5384800" cy="507365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052513"/>
            <a:ext cx="5384800" cy="507365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7903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975180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1129222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40855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1474227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64307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94794866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5567325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6904356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72274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052513"/>
            <a:ext cx="5384800" cy="507365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052513"/>
            <a:ext cx="5384800" cy="507365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25906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5054081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752727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48535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97435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25723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四角形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ja-JP" smtClean="0"/>
              <a:t>マスタ　 タイトルの書式設定</a:t>
            </a:r>
          </a:p>
        </p:txBody>
      </p:sp>
      <p:sp>
        <p:nvSpPr>
          <p:cNvPr id="2051" name="四角形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52513"/>
            <a:ext cx="10972800" cy="50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ja-JP" smtClean="0"/>
              <a:t>マスタ　テキストの書式設定</a:t>
            </a:r>
          </a:p>
          <a:p>
            <a:pPr lvl="1"/>
            <a:r>
              <a:rPr lang="zh-CN" altLang="ja-JP" smtClean="0"/>
              <a:t>第</a:t>
            </a:r>
            <a:r>
              <a:rPr lang="ja-JP" altLang="zh-CN" smtClean="0"/>
              <a:t>2</a:t>
            </a:r>
            <a:r>
              <a:rPr lang="zh-CN" altLang="ja-JP" smtClean="0"/>
              <a:t>レベル</a:t>
            </a:r>
          </a:p>
          <a:p>
            <a:pPr lvl="2"/>
            <a:r>
              <a:rPr lang="zh-CN" altLang="ja-JP" smtClean="0"/>
              <a:t>第</a:t>
            </a:r>
            <a:r>
              <a:rPr lang="ja-JP" altLang="zh-CN" smtClean="0"/>
              <a:t>3</a:t>
            </a:r>
            <a:r>
              <a:rPr lang="zh-CN" altLang="ja-JP" smtClean="0"/>
              <a:t>レベル</a:t>
            </a:r>
          </a:p>
          <a:p>
            <a:pPr lvl="3"/>
            <a:r>
              <a:rPr lang="zh-CN" altLang="ja-JP" smtClean="0"/>
              <a:t>第</a:t>
            </a:r>
            <a:r>
              <a:rPr lang="ja-JP" altLang="zh-CN" smtClean="0"/>
              <a:t>4</a:t>
            </a:r>
            <a:r>
              <a:rPr lang="zh-CN" altLang="ja-JP" smtClean="0"/>
              <a:t>レベル</a:t>
            </a:r>
          </a:p>
          <a:p>
            <a:pPr lvl="4"/>
            <a:r>
              <a:rPr lang="zh-CN" altLang="ja-JP" smtClean="0"/>
              <a:t>第</a:t>
            </a:r>
            <a:r>
              <a:rPr lang="ja-JP" altLang="zh-CN" smtClean="0"/>
              <a:t>5</a:t>
            </a:r>
            <a:r>
              <a:rPr lang="zh-CN" altLang="ja-JP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982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四角形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0814"/>
            <a:ext cx="10972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ja-JP" dirty="0" smtClean="0"/>
              <a:t>マスタ　 タイトルの書式設定</a:t>
            </a:r>
          </a:p>
        </p:txBody>
      </p:sp>
      <p:sp>
        <p:nvSpPr>
          <p:cNvPr id="1027" name="四角形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52513"/>
            <a:ext cx="10972800" cy="50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ja-JP" dirty="0" smtClean="0"/>
              <a:t>マスタ　テキストの書式設定</a:t>
            </a:r>
          </a:p>
          <a:p>
            <a:pPr lvl="1"/>
            <a:r>
              <a:rPr lang="zh-CN" altLang="ja-JP" dirty="0" smtClean="0"/>
              <a:t>第</a:t>
            </a:r>
            <a:r>
              <a:rPr lang="ja-JP" altLang="zh-CN" dirty="0" smtClean="0"/>
              <a:t>2</a:t>
            </a:r>
            <a:r>
              <a:rPr lang="zh-CN" altLang="ja-JP" dirty="0" smtClean="0"/>
              <a:t>レベル</a:t>
            </a:r>
          </a:p>
          <a:p>
            <a:pPr lvl="2"/>
            <a:r>
              <a:rPr lang="zh-CN" altLang="ja-JP" dirty="0" smtClean="0"/>
              <a:t>第</a:t>
            </a:r>
            <a:r>
              <a:rPr lang="ja-JP" altLang="zh-CN" dirty="0" smtClean="0"/>
              <a:t>3</a:t>
            </a:r>
            <a:r>
              <a:rPr lang="zh-CN" altLang="ja-JP" dirty="0" smtClean="0"/>
              <a:t>レベル</a:t>
            </a:r>
          </a:p>
          <a:p>
            <a:pPr lvl="3"/>
            <a:r>
              <a:rPr lang="zh-CN" altLang="ja-JP" dirty="0" smtClean="0"/>
              <a:t>第</a:t>
            </a:r>
            <a:r>
              <a:rPr lang="ja-JP" altLang="zh-CN" dirty="0" smtClean="0"/>
              <a:t>4</a:t>
            </a:r>
            <a:r>
              <a:rPr lang="zh-CN" altLang="ja-JP" dirty="0" smtClean="0"/>
              <a:t>レベル</a:t>
            </a:r>
          </a:p>
          <a:p>
            <a:pPr lvl="4"/>
            <a:r>
              <a:rPr lang="zh-CN" altLang="ja-JP" dirty="0" smtClean="0"/>
              <a:t>第</a:t>
            </a:r>
            <a:r>
              <a:rPr lang="ja-JP" altLang="zh-CN" dirty="0" smtClean="0"/>
              <a:t>5</a:t>
            </a:r>
            <a:r>
              <a:rPr lang="zh-CN" altLang="ja-JP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5922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800" kern="1200">
          <a:solidFill>
            <a:schemeClr val="accent5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3200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3200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3200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pencv.org/3.0.0/d4/d86/group__imgproc__filter.html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-s.co.jp/engineerblog/opencv/post_6202.html" TargetMode="External"/><Relationship Id="rId2" Type="http://schemas.openxmlformats.org/officeDocument/2006/relationships/hyperlink" Target="http://docs.opencv.org/3.0.0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schima.hatenablog.com/entry/2015/08/19/215523" TargetMode="External"/><Relationship Id="rId4" Type="http://schemas.openxmlformats.org/officeDocument/2006/relationships/hyperlink" Target="https://github.com/shimat/opencvsharp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903413"/>
            <a:ext cx="9144000" cy="2387600"/>
          </a:xfrm>
        </p:spPr>
        <p:txBody>
          <a:bodyPr/>
          <a:lstStyle/>
          <a:p>
            <a:r>
              <a:rPr kumimoji="1" lang="en-US" altLang="ja-JP" sz="7200" dirty="0" smtClean="0">
                <a:solidFill>
                  <a:schemeClr val="accent1"/>
                </a:solidFill>
              </a:rPr>
              <a:t>Open CV</a:t>
            </a:r>
            <a:br>
              <a:rPr kumimoji="1" lang="en-US" altLang="ja-JP" sz="7200" dirty="0" smtClean="0">
                <a:solidFill>
                  <a:schemeClr val="accent1"/>
                </a:solidFill>
              </a:rPr>
            </a:br>
            <a:r>
              <a:rPr lang="en-US" altLang="ja-JP" sz="7200" dirty="0" smtClean="0">
                <a:solidFill>
                  <a:schemeClr val="accent1"/>
                </a:solidFill>
              </a:rPr>
              <a:t>Hands–On</a:t>
            </a:r>
            <a:endParaRPr kumimoji="1" lang="ja-JP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849813"/>
            <a:ext cx="9144000" cy="1655762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2017 / 09 / 22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054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Factory Method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Mat</a:t>
            </a:r>
            <a:r>
              <a:rPr lang="ja-JP" altLang="en-US" dirty="0" smtClean="0"/>
              <a:t>形式で画像を読み込みたい時は</a:t>
            </a:r>
            <a:r>
              <a:rPr lang="en-US" altLang="ja-JP" dirty="0" smtClean="0"/>
              <a:t>imread()</a:t>
            </a:r>
            <a:r>
              <a:rPr lang="ja-JP" altLang="en-US" dirty="0" smtClean="0"/>
              <a:t>を呼ぶ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Mat cv::imread ( const String &amp;filename, int flags ) </a:t>
            </a:r>
          </a:p>
          <a:p>
            <a:pPr marL="0" indent="0">
              <a:buNone/>
            </a:pPr>
            <a:r>
              <a:rPr lang="en-US" altLang="ja-JP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		</a:t>
            </a:r>
            <a:r>
              <a:rPr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filename – </a:t>
            </a:r>
            <a:r>
              <a:rPr lang="ja-JP" altLang="en-US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画像ファイルのパス</a:t>
            </a:r>
            <a:endParaRPr lang="en-US" altLang="ja-JP" sz="20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0" indent="0">
              <a:buNone/>
            </a:pPr>
            <a:r>
              <a:rPr lang="en-US" altLang="ja-JP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	</a:t>
            </a:r>
            <a:r>
              <a:rPr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	flags – </a:t>
            </a:r>
            <a:r>
              <a:rPr lang="ja-JP" altLang="en-US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読み込む型 </a:t>
            </a:r>
            <a:r>
              <a:rPr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(enum cv::ImreadModes</a:t>
            </a:r>
            <a:r>
              <a:rPr lang="ja-JP" altLang="en-US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から選択可能</a:t>
            </a:r>
            <a:r>
              <a:rPr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)</a:t>
            </a:r>
          </a:p>
          <a:p>
            <a:pPr marL="0" indent="0">
              <a:buNone/>
            </a:pPr>
            <a:r>
              <a:rPr lang="en-US" altLang="ja-JP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	</a:t>
            </a:r>
            <a:r>
              <a:rPr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		</a:t>
            </a: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871434"/>
              </p:ext>
            </p:extLst>
          </p:nvPr>
        </p:nvGraphicFramePr>
        <p:xfrm>
          <a:off x="1298575" y="3441911"/>
          <a:ext cx="9131300" cy="1490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525"/>
                <a:gridCol w="54387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ImreadModes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説明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8332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IMREAD_UNCHANGED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チャンネル画像として読み込む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IMREAD_GRAYSCALE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グレースケール画像として読み込む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IMREAD_COLOR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チャンネルカラー画像として読み込む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969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Exercise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ja-JP" sz="5400" dirty="0" smtClean="0"/>
              <a:t>Ex1 </a:t>
            </a:r>
            <a:r>
              <a:rPr lang="ja-JP" altLang="en-US" sz="5400" dirty="0" smtClean="0"/>
              <a:t>を解いてみましょう</a:t>
            </a:r>
            <a:endParaRPr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3551820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ja-JP" sz="5400" dirty="0" smtClean="0"/>
              <a:t>Hans-On</a:t>
            </a:r>
            <a:r>
              <a:rPr lang="ja-JP" altLang="en-US" sz="5400" dirty="0"/>
              <a:t> </a:t>
            </a:r>
            <a:r>
              <a:rPr lang="en-US" altLang="ja-JP" sz="5400" dirty="0" smtClean="0"/>
              <a:t>Ex2</a:t>
            </a:r>
          </a:p>
          <a:p>
            <a:pPr marL="0" indent="0" algn="ctr">
              <a:buNone/>
            </a:pPr>
            <a:r>
              <a:rPr lang="en-US" altLang="ja-JP" sz="5400" dirty="0" smtClean="0"/>
              <a:t>RGB</a:t>
            </a:r>
            <a:r>
              <a:rPr lang="ja-JP" altLang="en-US" sz="5400" dirty="0" smtClean="0"/>
              <a:t>に分解して操作しよう</a:t>
            </a:r>
            <a:endParaRPr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3305077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Basi</a:t>
            </a:r>
            <a:r>
              <a:rPr lang="en-US" altLang="ja-JP" dirty="0" smtClean="0"/>
              <a:t>c API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RGB</a:t>
            </a:r>
            <a:r>
              <a:rPr lang="ja-JP" altLang="en-US" dirty="0" smtClean="0"/>
              <a:t>別々に操作したい場合の操作</a:t>
            </a:r>
            <a:endParaRPr lang="en-US" altLang="ja-JP" dirty="0" smtClean="0"/>
          </a:p>
          <a:p>
            <a:pPr marL="971550" lvl="2" indent="0">
              <a:buNone/>
            </a:pP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void cv::split (InputArray m,</a:t>
            </a:r>
            <a:r>
              <a:rPr lang="ja-JP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OutputArrayOfArrays mv)</a:t>
            </a:r>
          </a:p>
          <a:p>
            <a:pPr marL="971550" lvl="2" indent="0">
              <a:buNone/>
            </a:pP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	- </a:t>
            </a:r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マルチチャンネル</a:t>
            </a:r>
            <a:r>
              <a:rPr lang="ja-JP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行列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</a:t>
            </a:r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を</a:t>
            </a:r>
            <a:endParaRPr lang="en-US" altLang="ja-JP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971550" lvl="2" indent="0">
              <a:buNone/>
            </a:pP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	</a:t>
            </a:r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</a:t>
            </a:r>
            <a:r>
              <a:rPr lang="ja-JP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チャンネル行列</a:t>
            </a:r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のコレクション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mv</a:t>
            </a:r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に分解する。</a:t>
            </a:r>
            <a:endParaRPr lang="en-US" altLang="ja-JP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971550" lvl="2" indent="0">
              <a:buNone/>
            </a:pP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void cv::merge ( InputArrayOfArrays mv, OutputArray dst )</a:t>
            </a:r>
            <a:endParaRPr lang="en-US" altLang="ja-JP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971550" lvl="2" indent="0">
              <a:buNone/>
            </a:pP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	- 1</a:t>
            </a:r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チャンネル</a:t>
            </a:r>
            <a:r>
              <a:rPr lang="ja-JP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行列</a:t>
            </a:r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のコレクション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mv</a:t>
            </a:r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を、</a:t>
            </a:r>
            <a:endParaRPr lang="en-US" altLang="ja-JP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971550" lvl="2" indent="0">
              <a:buNone/>
            </a:pPr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	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</a:t>
            </a:r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マルチチャンネル行列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mv</a:t>
            </a:r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にマージする。</a:t>
            </a:r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	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</a:p>
          <a:p>
            <a:pPr marL="971550" lvl="2" indent="0">
              <a:buNone/>
            </a:pPr>
            <a:endParaRPr lang="en-US" altLang="ja-JP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971550" lvl="2" indent="0">
              <a:buNone/>
            </a:pP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InputArray / OutputArray</a:t>
            </a:r>
          </a:p>
          <a:p>
            <a:pPr marL="971550" lvl="2" indent="0">
              <a:buNone/>
            </a:pPr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	- Mat</a:t>
            </a:r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や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vector</a:t>
            </a:r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のプロキシクラス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, Mat</a:t>
            </a:r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と読み替えて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OK</a:t>
            </a:r>
          </a:p>
          <a:p>
            <a:pPr marL="971550" lvl="2" indent="0">
              <a:buNone/>
            </a:pP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InputArrayOfArrays  / OutputArrayOfArrays: </a:t>
            </a:r>
          </a:p>
          <a:p>
            <a:pPr marL="971550" lvl="2" indent="0">
              <a:buNone/>
            </a:pP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	- InputArray, OutputArray</a:t>
            </a:r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のコレクション </a:t>
            </a:r>
            <a:endParaRPr lang="en-US" altLang="ja-JP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2814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Basic API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052513"/>
            <a:ext cx="10972800" cy="5580762"/>
          </a:xfrm>
        </p:spPr>
        <p:txBody>
          <a:bodyPr/>
          <a:lstStyle/>
          <a:p>
            <a:r>
              <a:rPr lang="ja-JP" altLang="en-US" dirty="0" smtClean="0"/>
              <a:t>注意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</a:t>
            </a:r>
            <a:r>
              <a:rPr lang="en-US" altLang="ja-JP" dirty="0" smtClean="0"/>
              <a:t>Mat</a:t>
            </a:r>
            <a:r>
              <a:rPr lang="ja-JP" altLang="en-US" dirty="0"/>
              <a:t>のチャンネルは、</a:t>
            </a:r>
            <a:r>
              <a:rPr lang="en-US" altLang="ja-JP" dirty="0"/>
              <a:t>B/G/R/α </a:t>
            </a:r>
            <a:r>
              <a:rPr lang="ja-JP" altLang="en-US" dirty="0"/>
              <a:t>の順番で格納される。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　</a:t>
            </a:r>
            <a:r>
              <a:rPr lang="en-US" altLang="ja-JP" dirty="0" smtClean="0"/>
              <a:t>(</a:t>
            </a:r>
            <a:r>
              <a:rPr lang="en-US" altLang="ja-JP" dirty="0"/>
              <a:t>Bitmap</a:t>
            </a:r>
            <a:r>
              <a:rPr lang="ja-JP" altLang="en-US" dirty="0"/>
              <a:t>と同じ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 </a:t>
            </a:r>
            <a:r>
              <a:rPr lang="ja-JP" altLang="en-US" dirty="0" smtClean="0"/>
              <a:t>色情報</a:t>
            </a:r>
            <a:r>
              <a:rPr lang="en-US" altLang="ja-JP" dirty="0" smtClean="0"/>
              <a:t>(</a:t>
            </a:r>
            <a:r>
              <a:rPr lang="ja-JP" altLang="en-US" dirty="0" smtClean="0"/>
              <a:t>ピクセル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を表す、</a:t>
            </a:r>
            <a:r>
              <a:rPr lang="en-US" altLang="ja-JP" dirty="0" smtClean="0"/>
              <a:t>Scalar</a:t>
            </a:r>
            <a:r>
              <a:rPr lang="ja-JP" altLang="en-US" dirty="0" smtClean="0"/>
              <a:t>型も</a:t>
            </a:r>
            <a:r>
              <a:rPr lang="ja-JP" altLang="en-US" dirty="0"/>
              <a:t>同様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80638"/>
              </p:ext>
            </p:extLst>
          </p:nvPr>
        </p:nvGraphicFramePr>
        <p:xfrm>
          <a:off x="1145852" y="2981971"/>
          <a:ext cx="9131300" cy="1935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525"/>
                <a:gridCol w="5438775"/>
              </a:tblGrid>
              <a:tr h="45233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チャンネル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aseline="0" dirty="0" smtClean="0"/>
                        <a:t>対応する行列</a:t>
                      </a:r>
                      <a:endParaRPr kumimoji="1" lang="en-US" altLang="ja-JP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Blue</a:t>
                      </a:r>
                      <a:r>
                        <a:rPr kumimoji="1" lang="ja-JP" altLang="en-US" dirty="0" smtClean="0"/>
                        <a:t>画素が格納された行列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effectLst/>
                        </a:rPr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Green</a:t>
                      </a:r>
                      <a:r>
                        <a:rPr kumimoji="1" lang="ja-JP" altLang="en-US" dirty="0" smtClean="0"/>
                        <a:t>画素が格納された行列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effectLst/>
                        </a:rPr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Red</a:t>
                      </a:r>
                      <a:r>
                        <a:rPr kumimoji="1" lang="ja-JP" altLang="en-US" dirty="0" smtClean="0"/>
                        <a:t>画素が格納された行列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α(</a:t>
                      </a:r>
                      <a:r>
                        <a:rPr kumimoji="1" lang="ja-JP" altLang="en-US" dirty="0" smtClean="0"/>
                        <a:t>透明色</a:t>
                      </a:r>
                      <a:r>
                        <a:rPr kumimoji="1" lang="en-US" altLang="ja-JP" dirty="0" smtClean="0"/>
                        <a:t>)</a:t>
                      </a:r>
                      <a:r>
                        <a:rPr kumimoji="1" lang="ja-JP" altLang="en-US" dirty="0" smtClean="0"/>
                        <a:t>画素が格納された行列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4360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Basi</a:t>
            </a:r>
            <a:r>
              <a:rPr lang="en-US" altLang="ja-JP" dirty="0" smtClean="0"/>
              <a:t>c API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052512"/>
            <a:ext cx="10972800" cy="5456775"/>
          </a:xfrm>
        </p:spPr>
        <p:txBody>
          <a:bodyPr/>
          <a:lstStyle/>
          <a:p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Mat</a:t>
            </a:r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オブジェクトに対して、豊富な符号演算が可能</a:t>
            </a:r>
            <a:endParaRPr lang="en-US" altLang="ja-JP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	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MatA ± MatB 	(MatA</a:t>
            </a:r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と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MatB</a:t>
            </a:r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の加算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)</a:t>
            </a:r>
          </a:p>
          <a:p>
            <a:pPr marL="0" indent="0">
              <a:buNone/>
            </a:pP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	MatA * MatB 	(MatA</a:t>
            </a:r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と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MatB</a:t>
            </a:r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の乗算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)  </a:t>
            </a:r>
          </a:p>
          <a:p>
            <a:pPr marL="0" indent="0">
              <a:buNone/>
            </a:pPr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	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※</a:t>
            </a:r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除算も同様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</a:p>
          <a:p>
            <a:pPr marL="0" indent="0">
              <a:buNone/>
            </a:pPr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	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MatA ± intA 	(MatA</a:t>
            </a:r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に対し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intA</a:t>
            </a:r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の値を加算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) </a:t>
            </a:r>
          </a:p>
          <a:p>
            <a:pPr marL="0" indent="0">
              <a:buNone/>
            </a:pP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	</a:t>
            </a:r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MatA /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doubleA (</a:t>
            </a:r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MatA</a:t>
            </a:r>
            <a:r>
              <a:rPr lang="ja-JP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に</a:t>
            </a:r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対し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doubleA</a:t>
            </a:r>
            <a:r>
              <a:rPr lang="ja-JP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の値</a:t>
            </a:r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を除算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) </a:t>
            </a:r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	</a:t>
            </a:r>
            <a:endParaRPr lang="en-US" altLang="ja-JP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	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※</a:t>
            </a:r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乗算も同様</a:t>
            </a:r>
            <a:endParaRPr lang="en-US" altLang="ja-JP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	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MatA ± </a:t>
            </a:r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colorA (MatA</a:t>
            </a:r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に対に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colorA</a:t>
            </a:r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の値を加算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) </a:t>
            </a:r>
          </a:p>
          <a:p>
            <a:pPr marL="0" indent="0">
              <a:buNone/>
            </a:pPr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	</a:t>
            </a:r>
            <a:r>
              <a:rPr lang="en-US" altLang="ja-JP" dirty="0" smtClean="0"/>
              <a:t>~MatA		 (MatA</a:t>
            </a:r>
            <a:r>
              <a:rPr lang="ja-JP" altLang="en-US" dirty="0" smtClean="0"/>
              <a:t>をネガポジ反転</a:t>
            </a:r>
            <a:r>
              <a:rPr lang="en-US" altLang="ja-JP" dirty="0" smtClean="0"/>
              <a:t>)</a:t>
            </a:r>
            <a:endParaRPr lang="en-US" altLang="ja-JP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	</a:t>
            </a:r>
          </a:p>
          <a:p>
            <a:pPr marL="0" indent="0">
              <a:buNone/>
            </a:pPr>
            <a:endParaRPr lang="en-US" altLang="ja-JP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35532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Basic API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62739" y="6281221"/>
            <a:ext cx="11016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引用元 https</a:t>
            </a:r>
            <a:r>
              <a:rPr lang="ja-JP" altLang="en-US" dirty="0"/>
              <a:t>://howto.clip-studio.com/library/page/view/clipstudiopaint_tora_001_002</a:t>
            </a:r>
          </a:p>
        </p:txBody>
      </p:sp>
      <p:pic>
        <p:nvPicPr>
          <p:cNvPr id="1026" name="Picture 2" descr="https://celclipcommonprod.s3.amazonaws.com/howto/howtoimages/clipstudiopaint/tora/001/002/002_001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6" r="52468"/>
          <a:stretch/>
        </p:blipFill>
        <p:spPr bwMode="auto">
          <a:xfrm>
            <a:off x="6781061" y="1209469"/>
            <a:ext cx="1797157" cy="180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elclipcommonprod.s3.amazonaws.com/howto/howtoimages/clipstudiopaint/tora/001/002/002_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9" y="4013109"/>
            <a:ext cx="1734196" cy="173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367278" y="318680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smtClean="0"/>
              <a:t>＋</a:t>
            </a:r>
            <a:endParaRPr lang="en-US" altLang="ja-JP" sz="3200" dirty="0" smtClean="0"/>
          </a:p>
        </p:txBody>
      </p:sp>
      <p:pic>
        <p:nvPicPr>
          <p:cNvPr id="8" name="Picture 2" descr="https://celclipcommonprod.s3.amazonaws.com/howto/howtoimages/clipstudiopaint/tora/001/002/002_0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4" t="8699"/>
          <a:stretch/>
        </p:blipFill>
        <p:spPr bwMode="auto">
          <a:xfrm>
            <a:off x="2809087" y="1216229"/>
            <a:ext cx="1802969" cy="179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4911593" y="1895085"/>
            <a:ext cx="14595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operator</a:t>
            </a:r>
          </a:p>
        </p:txBody>
      </p:sp>
      <p:pic>
        <p:nvPicPr>
          <p:cNvPr id="1030" name="Picture 6" descr="https://celclipcommonprod.s3.amazonaws.com/howto/howtoimages/clipstudiopaint/tora/001/002/002_0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569" y="4000713"/>
            <a:ext cx="1739549" cy="174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正方形/長方形 10"/>
          <p:cNvSpPr/>
          <p:nvPr/>
        </p:nvSpPr>
        <p:spPr>
          <a:xfrm>
            <a:off x="3627448" y="3186804"/>
            <a:ext cx="3658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/>
              <a:t>-</a:t>
            </a:r>
            <a:endParaRPr lang="ja-JP" altLang="en-US" sz="3200" dirty="0"/>
          </a:p>
        </p:txBody>
      </p:sp>
      <p:sp>
        <p:nvSpPr>
          <p:cNvPr id="13" name="正方形/長方形 12"/>
          <p:cNvSpPr/>
          <p:nvPr/>
        </p:nvSpPr>
        <p:spPr>
          <a:xfrm>
            <a:off x="6188192" y="3204617"/>
            <a:ext cx="514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 smtClean="0"/>
              <a:t>×</a:t>
            </a:r>
            <a:endParaRPr lang="ja-JP" altLang="en-US" sz="3200" dirty="0"/>
          </a:p>
        </p:txBody>
      </p:sp>
      <p:pic>
        <p:nvPicPr>
          <p:cNvPr id="1032" name="Picture 8" descr="https://celclipcommonprod.s3.amazonaws.com/howto/howtoimages/clipstudiopaint/tora/001/002/002_0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17" y="3950995"/>
            <a:ext cx="1797073" cy="180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elclipcommonprod.s3.amazonaws.com/howto/howtoimages/clipstudiopaint/tora/001/002/002_2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944" y="3993718"/>
            <a:ext cx="1711971" cy="171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/>
          <p:cNvSpPr/>
          <p:nvPr/>
        </p:nvSpPr>
        <p:spPr>
          <a:xfrm>
            <a:off x="8805486" y="3204205"/>
            <a:ext cx="514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 smtClean="0"/>
              <a:t>÷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373313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Exercise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ja-JP" sz="5400" dirty="0" smtClean="0"/>
              <a:t>Ex2 </a:t>
            </a:r>
            <a:r>
              <a:rPr lang="ja-JP" altLang="en-US" sz="5400" dirty="0" smtClean="0"/>
              <a:t>を解いてみましょう</a:t>
            </a:r>
            <a:endParaRPr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767723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ja-JP" sz="5400" dirty="0" smtClean="0"/>
              <a:t>Hans-On</a:t>
            </a:r>
            <a:r>
              <a:rPr lang="ja-JP" altLang="en-US" sz="5400" dirty="0"/>
              <a:t> </a:t>
            </a:r>
            <a:r>
              <a:rPr lang="en-US" altLang="ja-JP" sz="5400" dirty="0" smtClean="0"/>
              <a:t>Ex3,4</a:t>
            </a:r>
          </a:p>
          <a:p>
            <a:pPr marL="0" indent="0" algn="ctr">
              <a:buNone/>
            </a:pPr>
            <a:r>
              <a:rPr lang="ja-JP" altLang="en-US" sz="5400" dirty="0" smtClean="0"/>
              <a:t>ぼかし</a:t>
            </a:r>
            <a:r>
              <a:rPr lang="ja-JP" altLang="en-US" sz="5400" dirty="0"/>
              <a:t>・</a:t>
            </a:r>
            <a:r>
              <a:rPr lang="ja-JP" altLang="en-US" sz="5400" dirty="0" smtClean="0"/>
              <a:t>先鋭化効果を与えよう</a:t>
            </a:r>
            <a:endParaRPr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1657522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Filter API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6576" y="1075761"/>
            <a:ext cx="10972800" cy="5073650"/>
          </a:xfrm>
        </p:spPr>
        <p:txBody>
          <a:bodyPr/>
          <a:lstStyle/>
          <a:p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フィルター処理</a:t>
            </a:r>
            <a:endParaRPr lang="en-US" altLang="ja-JP" dirty="0" smtClean="0">
              <a:latin typeface="+mj-lt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lvl="1"/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注目画素を、注目画素と</a:t>
            </a:r>
            <a:endParaRPr lang="en-US" altLang="ja-JP" dirty="0" smtClean="0">
              <a:latin typeface="+mj-lt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457200" lvl="1" indent="0">
              <a:buNone/>
            </a:pP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   </a:t>
            </a:r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周辺画素とで重み付けを</a:t>
            </a:r>
            <a:endParaRPr lang="en-US" altLang="ja-JP" dirty="0" smtClean="0">
              <a:latin typeface="+mj-lt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457200" lvl="1" indent="0">
              <a:buNone/>
            </a:pPr>
            <a:r>
              <a:rPr lang="ja-JP" altLang="en-US" dirty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　</a:t>
            </a:r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行い、新しい画素とする</a:t>
            </a:r>
            <a:endParaRPr lang="en-US" altLang="ja-JP" dirty="0">
              <a:latin typeface="+mj-lt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457200" lvl="1" indent="0">
              <a:buNone/>
            </a:pPr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　事で処理を行う画像処理。</a:t>
            </a:r>
            <a:endParaRPr lang="en-US" altLang="ja-JP" dirty="0" smtClean="0">
              <a:latin typeface="+mj-lt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457200" lvl="1" indent="0">
              <a:buNone/>
            </a:pPr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　</a:t>
            </a:r>
            <a:endParaRPr lang="en-US" altLang="ja-JP" dirty="0" smtClean="0">
              <a:latin typeface="+mj-lt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457200" lvl="1" indent="0">
              <a:buNone/>
            </a:pPr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　フィルターは画素位置と</a:t>
            </a:r>
            <a:endParaRPr lang="en-US" altLang="ja-JP" dirty="0" smtClean="0">
              <a:latin typeface="+mj-lt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457200" lvl="1" indent="0">
              <a:buNone/>
            </a:pPr>
            <a:r>
              <a:rPr lang="ja-JP" altLang="en-US" dirty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　</a:t>
            </a:r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重み付けの値を表す。　</a:t>
            </a:r>
            <a:endParaRPr lang="en-US" altLang="ja-JP" dirty="0" smtClean="0">
              <a:latin typeface="+mj-lt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26576" y="6327717"/>
            <a:ext cx="104329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引用元 http</a:t>
            </a:r>
            <a:r>
              <a:rPr lang="ja-JP" altLang="en-US" dirty="0"/>
              <a:t>://karaage.hatenadiary.jp/entry/2017/07/31/073000</a:t>
            </a:r>
          </a:p>
        </p:txBody>
      </p:sp>
      <p:pic>
        <p:nvPicPr>
          <p:cNvPr id="2054" name="Picture 6" descr="https://cdn-ak.f.st-hatena.com/images/fotolife/k/karaage/20170724/201707241129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006" y="1163107"/>
            <a:ext cx="6531944" cy="489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928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ja-JP" altLang="en-US" sz="5400" dirty="0" smtClean="0"/>
              <a:t>ハンズオンの説明</a:t>
            </a:r>
            <a:endParaRPr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4152360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2"/>
          <p:cNvSpPr txBox="1">
            <a:spLocks/>
          </p:cNvSpPr>
          <p:nvPr/>
        </p:nvSpPr>
        <p:spPr bwMode="auto">
          <a:xfrm>
            <a:off x="556647" y="1147707"/>
            <a:ext cx="10972800" cy="50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2573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400" kern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基本のカーネル</a:t>
            </a:r>
            <a:endParaRPr lang="en-US" altLang="ja-JP" dirty="0">
              <a:latin typeface="+mj-lt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lvl="1"/>
            <a:endParaRPr lang="en-US" altLang="ja-JP" dirty="0" smtClean="0">
              <a:latin typeface="+mj-lt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lvl="1"/>
            <a:endParaRPr lang="en-US" altLang="ja-JP" dirty="0">
              <a:latin typeface="+mj-lt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lvl="1"/>
            <a:endParaRPr lang="en-US" altLang="ja-JP" dirty="0" smtClean="0">
              <a:latin typeface="+mj-lt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lvl="1"/>
            <a:endParaRPr lang="en-US" altLang="ja-JP" dirty="0">
              <a:latin typeface="+mj-lt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lvl="1"/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鮮鋭化は平滑化画像と元画像の差分を足し合わせることで可能</a:t>
            </a:r>
            <a:endParaRPr lang="en-US" altLang="ja-JP" dirty="0" smtClean="0">
              <a:latin typeface="+mj-lt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457200" lvl="1" indent="0">
              <a:buFontTx/>
              <a:buNone/>
            </a:pPr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　</a:t>
            </a:r>
            <a:endParaRPr lang="en-US" altLang="ja-JP" dirty="0" smtClean="0">
              <a:latin typeface="+mj-lt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Filter API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26576" y="6327717"/>
            <a:ext cx="104329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引用元 </a:t>
            </a:r>
            <a:r>
              <a:rPr lang="en-US" altLang="ja-JP" dirty="0"/>
              <a:t>http://ishidate.my.coocan.jp/vcpp10_g5/vcpp10_g5.htm</a:t>
            </a:r>
            <a:endParaRPr lang="ja-JP" altLang="en-US" dirty="0"/>
          </a:p>
        </p:txBody>
      </p:sp>
      <p:pic>
        <p:nvPicPr>
          <p:cNvPr id="5122" name="Picture 2" descr="アンシャープマスキングカーネル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600" y="4120422"/>
            <a:ext cx="4018774" cy="196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ishidate.my.coocan.jp/vcpp10_g5/C2005_2.GI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174" y="1147707"/>
            <a:ext cx="6040613" cy="207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326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Filter API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6576" y="1075761"/>
            <a:ext cx="10972800" cy="551876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フィルター処理を行う</a:t>
            </a: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API</a:t>
            </a:r>
            <a:endParaRPr lang="en-US" altLang="ja-JP" dirty="0">
              <a:latin typeface="+mj-lt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400050" lvl="1" indent="0">
              <a:buNone/>
            </a:pPr>
            <a:r>
              <a:rPr lang="en-US" altLang="ja-JP" dirty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void cv::</a:t>
            </a: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filter2D ( InputArray </a:t>
            </a:r>
            <a:r>
              <a:rPr lang="en-US" altLang="ja-JP" dirty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src,</a:t>
            </a:r>
          </a:p>
          <a:p>
            <a:pPr marL="400050" lvl="1" indent="0">
              <a:buNone/>
            </a:pP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			OutputArray </a:t>
            </a:r>
            <a:r>
              <a:rPr lang="en-US" altLang="ja-JP" dirty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dst,</a:t>
            </a:r>
          </a:p>
          <a:p>
            <a:pPr marL="400050" lvl="1" indent="0">
              <a:buNone/>
            </a:pP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			int </a:t>
            </a:r>
            <a:r>
              <a:rPr lang="en-US" altLang="ja-JP" dirty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ddepth</a:t>
            </a: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,</a:t>
            </a:r>
          </a:p>
          <a:p>
            <a:pPr marL="400050" lvl="1" indent="0">
              <a:buNone/>
            </a:pP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			InputArray kernel );</a:t>
            </a:r>
          </a:p>
          <a:p>
            <a:pPr marL="400050" lvl="1" indent="0">
              <a:buNone/>
            </a:pPr>
            <a:endParaRPr lang="en-US" altLang="ja-JP" dirty="0">
              <a:latin typeface="+mj-lt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400050" lvl="1" indent="0">
              <a:buNone/>
            </a:pP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src / dst</a:t>
            </a:r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  </a:t>
            </a: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…</a:t>
            </a:r>
            <a:r>
              <a:rPr lang="ja-JP" altLang="en-US" dirty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入力画像 </a:t>
            </a: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/ </a:t>
            </a:r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出力画像</a:t>
            </a:r>
            <a:endParaRPr lang="en-US" altLang="ja-JP" dirty="0" smtClean="0">
              <a:latin typeface="+mj-lt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400050" lvl="1" indent="0">
              <a:buNone/>
            </a:pPr>
            <a:r>
              <a:rPr lang="en-US" altLang="ja-JP" dirty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d</a:t>
            </a: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depth	… </a:t>
            </a:r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画素の</a:t>
            </a: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bit</a:t>
            </a:r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深度</a:t>
            </a: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( uchar</a:t>
            </a:r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型や、</a:t>
            </a: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double</a:t>
            </a:r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型など </a:t>
            </a: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)</a:t>
            </a:r>
          </a:p>
          <a:p>
            <a:pPr marL="400050" lvl="1" indent="0">
              <a:buNone/>
            </a:pPr>
            <a:r>
              <a:rPr lang="en-US" altLang="ja-JP" dirty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	</a:t>
            </a: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	</a:t>
            </a:r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　 </a:t>
            </a: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※-1</a:t>
            </a:r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を指定する</a:t>
            </a:r>
            <a:r>
              <a:rPr lang="ja-JP" altLang="en-US" dirty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と</a:t>
            </a:r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、</a:t>
            </a: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src</a:t>
            </a:r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の</a:t>
            </a: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bit</a:t>
            </a:r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深度が適用される。</a:t>
            </a:r>
            <a:endParaRPr lang="en-US" altLang="ja-JP" dirty="0" smtClean="0">
              <a:latin typeface="+mj-lt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400050" lvl="1" indent="0">
              <a:buNone/>
            </a:pP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kernel	… </a:t>
            </a:r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フィルター</a:t>
            </a:r>
            <a:endParaRPr lang="en-US" altLang="ja-JP" dirty="0" smtClean="0">
              <a:latin typeface="+mj-lt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6343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Filter API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6576" y="1075761"/>
            <a:ext cx="10972800" cy="551876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ガウシアンフィルタ</a:t>
            </a:r>
            <a:endParaRPr lang="en-US" altLang="ja-JP" dirty="0" smtClean="0">
              <a:latin typeface="+mj-lt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400050" lvl="1" indent="0">
              <a:buNone/>
            </a:pP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void cv::GaussianBlur ( InputArray src, OutputArray dst,</a:t>
            </a:r>
          </a:p>
          <a:p>
            <a:pPr marL="400050" lvl="1" indent="0">
              <a:buNone/>
            </a:pPr>
            <a:r>
              <a:rPr lang="en-US" altLang="ja-JP" dirty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	</a:t>
            </a: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			   Size </a:t>
            </a:r>
            <a:r>
              <a:rPr lang="en-US" altLang="ja-JP" dirty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ksize, double </a:t>
            </a: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sigmaX)</a:t>
            </a:r>
          </a:p>
          <a:p>
            <a:pPr marL="400050" lvl="1" indent="0">
              <a:buNone/>
            </a:pP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ksize	… </a:t>
            </a:r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ガウシアンフィルタのサイズ</a:t>
            </a: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( </a:t>
            </a:r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縦横ともに奇数が必要 </a:t>
            </a: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)</a:t>
            </a:r>
          </a:p>
          <a:p>
            <a:pPr marL="400050" lvl="1" indent="0">
              <a:buNone/>
            </a:pP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sigmaX	… </a:t>
            </a:r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ガウシアンの標準偏差</a:t>
            </a:r>
            <a:endParaRPr lang="en-US" altLang="ja-JP" dirty="0" smtClean="0">
              <a:latin typeface="+mj-lt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400050" lvl="1" indent="0">
              <a:buNone/>
            </a:pPr>
            <a:endParaRPr lang="en-US" altLang="ja-JP" dirty="0" smtClean="0">
              <a:latin typeface="+mj-lt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メディアンフィルタ</a:t>
            </a:r>
            <a:endParaRPr lang="en-US" altLang="ja-JP" sz="2400" dirty="0"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0" indent="0">
              <a:buNone/>
            </a:pPr>
            <a:r>
              <a:rPr lang="en-US" altLang="ja-JP" sz="2400" dirty="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 	void </a:t>
            </a:r>
            <a:r>
              <a:rPr lang="en-US" altLang="ja-JP" sz="2400" dirty="0">
                <a:ea typeface="Arial Unicode MS" panose="020B0604020202020204" pitchFamily="50" charset="-128"/>
                <a:cs typeface="Arial Unicode MS" panose="020B0604020202020204" pitchFamily="50" charset="-128"/>
              </a:rPr>
              <a:t>cv::medianBlur( InputArray src, OutputArray </a:t>
            </a:r>
            <a:r>
              <a:rPr lang="en-US" altLang="ja-JP" sz="2400" dirty="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dst, int </a:t>
            </a:r>
            <a:r>
              <a:rPr lang="en-US" altLang="ja-JP" sz="2400" dirty="0">
                <a:ea typeface="Arial Unicode MS" panose="020B0604020202020204" pitchFamily="50" charset="-128"/>
                <a:cs typeface="Arial Unicode MS" panose="020B0604020202020204" pitchFamily="50" charset="-128"/>
              </a:rPr>
              <a:t>ksize )</a:t>
            </a:r>
            <a:endParaRPr lang="en-US" altLang="ja-JP" sz="2400" dirty="0" smtClean="0"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ラプラシアンフィルタ</a:t>
            </a:r>
            <a:endParaRPr lang="en-US" altLang="ja-JP" dirty="0" smtClean="0">
              <a:latin typeface="+mj-lt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	</a:t>
            </a:r>
            <a:r>
              <a:rPr lang="en-US" altLang="ja-JP" sz="2400" dirty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void cv::Laplacian(InputArray src, OutputArray dst, int ddepth</a:t>
            </a:r>
            <a:r>
              <a:rPr lang="en-US" altLang="ja-JP" sz="2400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)</a:t>
            </a:r>
            <a:endParaRPr lang="en-US" altLang="ja-JP" dirty="0" smtClean="0">
              <a:latin typeface="+mj-lt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(</a:t>
            </a:r>
            <a:r>
              <a:rPr lang="ja-JP" altLang="en-US" sz="2400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有名フィルター処理は</a:t>
            </a:r>
            <a:r>
              <a:rPr lang="ja-JP" altLang="en-US" sz="2400" dirty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大抵</a:t>
            </a:r>
            <a:r>
              <a:rPr lang="ja-JP" altLang="en-US" sz="2400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そろっています。</a:t>
            </a:r>
            <a:r>
              <a:rPr lang="en-US" altLang="ja-JP" sz="2400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)</a:t>
            </a:r>
            <a:endParaRPr lang="en-US" altLang="ja-JP" sz="2400" dirty="0">
              <a:latin typeface="+mj-lt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400050" lvl="1" indent="0">
              <a:buNone/>
            </a:pPr>
            <a:endParaRPr lang="en-US" altLang="ja-JP" dirty="0" smtClean="0">
              <a:latin typeface="+mj-lt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26576" y="6488668"/>
            <a:ext cx="10257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API </a:t>
            </a:r>
            <a:r>
              <a:rPr lang="en-US" altLang="ja-JP" dirty="0">
                <a:hlinkClick r:id="rId2"/>
              </a:rPr>
              <a:t>http://docs.opencv.org/3.0.0/d4/d86/group__imgproc__filter.html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8822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Exercise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ja-JP" sz="5400" dirty="0" smtClean="0"/>
              <a:t>Ex3, Ex4 </a:t>
            </a:r>
            <a:r>
              <a:rPr lang="ja-JP" altLang="en-US" sz="5400" dirty="0" smtClean="0"/>
              <a:t>を解いてみましょう</a:t>
            </a:r>
            <a:endParaRPr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2164304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ja-JP" sz="5400" dirty="0" smtClean="0"/>
              <a:t>Hans-On</a:t>
            </a:r>
            <a:r>
              <a:rPr lang="ja-JP" altLang="en-US" sz="5400" dirty="0"/>
              <a:t> </a:t>
            </a:r>
            <a:r>
              <a:rPr lang="en-US" altLang="ja-JP" sz="5400" dirty="0" smtClean="0"/>
              <a:t>Ex5</a:t>
            </a:r>
          </a:p>
          <a:p>
            <a:pPr marL="0" indent="0" algn="ctr">
              <a:buNone/>
            </a:pPr>
            <a:r>
              <a:rPr lang="ja-JP" altLang="en-US" sz="5400" dirty="0" smtClean="0"/>
              <a:t>エッジ検出で線画を作ろう</a:t>
            </a:r>
            <a:endParaRPr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3214127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Canny edge detector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エッジを検出する精度の高いアルゴリズム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1. Gaussian</a:t>
            </a:r>
            <a:r>
              <a:rPr lang="ja-JP" altLang="en-US" dirty="0" smtClean="0"/>
              <a:t>フィルタによりノイズを取り除く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2. </a:t>
            </a:r>
            <a:r>
              <a:rPr kumimoji="1" lang="ja-JP" altLang="en-US" dirty="0" smtClean="0"/>
              <a:t>画像の輝度勾配を、縦、横方向毎に</a:t>
            </a:r>
            <a:r>
              <a:rPr lang="ja-JP" altLang="en-US" dirty="0" smtClean="0"/>
              <a:t>算出する。</a:t>
            </a:r>
            <a:r>
              <a:rPr lang="en-US" altLang="ja-JP" dirty="0" smtClean="0"/>
              <a:t>(Sobe</a:t>
            </a:r>
            <a:r>
              <a:rPr lang="en-US" altLang="ja-JP" dirty="0"/>
              <a:t>l</a:t>
            </a:r>
            <a:r>
              <a:rPr lang="ja-JP" altLang="en-US" dirty="0" smtClean="0"/>
              <a:t>フィルタ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3. </a:t>
            </a:r>
            <a:r>
              <a:rPr kumimoji="1" lang="ja-JP" altLang="en-US" dirty="0" smtClean="0"/>
              <a:t>輝度勾配の極大値を検出する。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4. 2</a:t>
            </a:r>
            <a:r>
              <a:rPr lang="ja-JP" altLang="en-US" dirty="0" smtClean="0"/>
              <a:t>つの閾値</a:t>
            </a:r>
            <a:r>
              <a:rPr lang="en-US" altLang="ja-JP" dirty="0" smtClean="0"/>
              <a:t>(minVal, maxVal)</a:t>
            </a:r>
            <a:r>
              <a:rPr lang="ja-JP" altLang="en-US" dirty="0" smtClean="0"/>
              <a:t>をもとにエッジかどうか判定する。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輝度勾配</a:t>
            </a:r>
            <a:r>
              <a:rPr lang="en-US" altLang="ja-JP" dirty="0" smtClean="0"/>
              <a:t>x</a:t>
            </a:r>
            <a:r>
              <a:rPr lang="ja-JP" altLang="en-US" dirty="0" smtClean="0"/>
              <a:t>に対する判定の条件は以下。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x &lt;= minVal 			…	</a:t>
            </a:r>
            <a:r>
              <a:rPr lang="ja-JP" altLang="en-US" dirty="0" smtClean="0"/>
              <a:t>エッジでない</a:t>
            </a:r>
            <a:endParaRPr lang="en-US" altLang="ja-JP" dirty="0" smtClean="0"/>
          </a:p>
          <a:p>
            <a:pPr marL="914400" lvl="2" indent="0">
              <a:buNone/>
            </a:pPr>
            <a:r>
              <a:rPr kumimoji="1" lang="en-US" altLang="ja-JP" dirty="0" smtClean="0"/>
              <a:t>maxVal &lt;= x			…	</a:t>
            </a:r>
            <a:r>
              <a:rPr kumimoji="1" lang="ja-JP" altLang="en-US" dirty="0" smtClean="0"/>
              <a:t>エッジ</a:t>
            </a:r>
            <a:endParaRPr kumimoji="1" lang="en-US" altLang="ja-JP" dirty="0" smtClean="0"/>
          </a:p>
          <a:p>
            <a:pPr marL="914400" lvl="2" indent="0">
              <a:buNone/>
            </a:pPr>
            <a:r>
              <a:rPr kumimoji="1" lang="en-US" altLang="ja-JP" dirty="0" smtClean="0"/>
              <a:t>minVal &lt; x &lt; maxVal	…	</a:t>
            </a:r>
            <a:r>
              <a:rPr kumimoji="1" lang="ja-JP" altLang="en-US" dirty="0" smtClean="0"/>
              <a:t>エッジと隣接していれば、エッジ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lang="en-US" altLang="ja-JP" dirty="0" smtClean="0"/>
              <a:t>Wikipedia</a:t>
            </a:r>
            <a:r>
              <a:rPr lang="ja-JP" altLang="en-US" dirty="0" smtClean="0"/>
              <a:t>曰く、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[</a:t>
            </a:r>
            <a:r>
              <a:rPr lang="ja-JP" altLang="en-US" dirty="0" smtClean="0"/>
              <a:t>キャニー法</a:t>
            </a:r>
            <a:r>
              <a:rPr lang="ja-JP" altLang="en-US" dirty="0"/>
              <a:t>よりも性能のよいエッジ検出法を見つけることは難しい</a:t>
            </a:r>
            <a:r>
              <a:rPr lang="ja-JP" altLang="en-US" dirty="0" smtClean="0"/>
              <a:t>。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22325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Canny edge detector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6576" y="1075761"/>
            <a:ext cx="10972800" cy="5518768"/>
          </a:xfrm>
        </p:spPr>
        <p:txBody>
          <a:bodyPr/>
          <a:lstStyle/>
          <a:p>
            <a:pPr lvl="0"/>
            <a:r>
              <a:rPr lang="en-US" altLang="ja-JP" dirty="0" smtClean="0">
                <a:solidFill>
                  <a:srgbClr val="44546A"/>
                </a:solidFill>
              </a:rPr>
              <a:t>Canny</a:t>
            </a:r>
            <a:r>
              <a:rPr lang="ja-JP" altLang="en-US" dirty="0" smtClean="0">
                <a:solidFill>
                  <a:srgbClr val="44546A"/>
                </a:solidFill>
              </a:rPr>
              <a:t>エッジ検出の</a:t>
            </a:r>
            <a:r>
              <a:rPr lang="en-US" altLang="ja-JP" dirty="0" smtClean="0">
                <a:solidFill>
                  <a:srgbClr val="44546A"/>
                </a:solidFill>
              </a:rPr>
              <a:t>API</a:t>
            </a:r>
            <a:endParaRPr lang="en-US" altLang="ja-JP" dirty="0" smtClean="0">
              <a:latin typeface="+mj-lt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400050" lvl="1" indent="0">
              <a:buNone/>
            </a:pP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void </a:t>
            </a:r>
            <a:r>
              <a:rPr lang="en-US" altLang="ja-JP" dirty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cv::Canny(InputArray image,</a:t>
            </a:r>
          </a:p>
          <a:p>
            <a:pPr marL="400050" lvl="1" indent="0">
              <a:buNone/>
            </a:pP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			OutputArray </a:t>
            </a:r>
            <a:r>
              <a:rPr lang="en-US" altLang="ja-JP" dirty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edges,</a:t>
            </a:r>
          </a:p>
          <a:p>
            <a:pPr marL="400050" lvl="1" indent="0">
              <a:buNone/>
            </a:pP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			double </a:t>
            </a:r>
            <a:r>
              <a:rPr lang="en-US" altLang="ja-JP" dirty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threshold1,</a:t>
            </a:r>
          </a:p>
          <a:p>
            <a:pPr marL="400050" lvl="1" indent="0">
              <a:buNone/>
            </a:pP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			double threshold2)</a:t>
            </a:r>
          </a:p>
          <a:p>
            <a:pPr marL="400050" lvl="1" indent="0">
              <a:buNone/>
            </a:pPr>
            <a:endParaRPr lang="en-US" altLang="ja-JP" dirty="0">
              <a:latin typeface="+mj-lt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400050" lvl="1" indent="0">
              <a:buNone/>
            </a:pP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image		…	8bit</a:t>
            </a:r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グレースケール入力画像</a:t>
            </a:r>
            <a:endParaRPr lang="en-US" altLang="ja-JP" dirty="0" smtClean="0">
              <a:latin typeface="+mj-lt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400050" lvl="1" indent="0">
              <a:buNone/>
            </a:pPr>
            <a:r>
              <a:rPr lang="en-US" altLang="ja-JP" dirty="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Edge</a:t>
            </a:r>
            <a:r>
              <a:rPr lang="en-US" altLang="ja-JP" dirty="0">
                <a:ea typeface="Arial Unicode MS" panose="020B0604020202020204" pitchFamily="50" charset="-128"/>
                <a:cs typeface="Arial Unicode MS" panose="020B0604020202020204" pitchFamily="50" charset="-128"/>
              </a:rPr>
              <a:t>	</a:t>
            </a:r>
            <a:r>
              <a:rPr lang="en-US" altLang="ja-JP" dirty="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	…</a:t>
            </a:r>
            <a:r>
              <a:rPr lang="en-US" altLang="ja-JP" dirty="0">
                <a:ea typeface="Arial Unicode MS" panose="020B0604020202020204" pitchFamily="50" charset="-128"/>
                <a:cs typeface="Arial Unicode MS" panose="020B0604020202020204" pitchFamily="50" charset="-128"/>
              </a:rPr>
              <a:t>	</a:t>
            </a:r>
            <a:r>
              <a:rPr lang="ja-JP" altLang="en-US" dirty="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エッジ画像</a:t>
            </a:r>
            <a:r>
              <a:rPr lang="en-US" altLang="ja-JP" dirty="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(8bit</a:t>
            </a:r>
            <a:r>
              <a:rPr lang="ja-JP" altLang="en-US" dirty="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グレースケール</a:t>
            </a:r>
            <a:r>
              <a:rPr lang="en-US" altLang="ja-JP" dirty="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)</a:t>
            </a:r>
          </a:p>
          <a:p>
            <a:pPr marL="400050" lvl="1" indent="0">
              <a:buNone/>
            </a:pPr>
            <a:r>
              <a:rPr lang="en-US" altLang="ja-JP" dirty="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threshold1	…	</a:t>
            </a:r>
            <a:r>
              <a:rPr lang="ja-JP" altLang="en-US" dirty="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閾値</a:t>
            </a:r>
            <a:r>
              <a:rPr lang="en-US" altLang="ja-JP" dirty="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1 </a:t>
            </a:r>
            <a:endParaRPr lang="en-US" altLang="ja-JP" dirty="0"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400050" lvl="1" indent="0">
              <a:buNone/>
            </a:pPr>
            <a:r>
              <a:rPr lang="en-US" altLang="ja-JP" dirty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t</a:t>
            </a: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hreshold2	…	</a:t>
            </a:r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閾値</a:t>
            </a: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2</a:t>
            </a:r>
          </a:p>
          <a:p>
            <a:pPr marL="400050" lvl="1" indent="0">
              <a:buNone/>
            </a:pPr>
            <a:r>
              <a:rPr lang="en-US" altLang="ja-JP" dirty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	</a:t>
            </a: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			(</a:t>
            </a:r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閾値</a:t>
            </a: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1,</a:t>
            </a:r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閾値</a:t>
            </a: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2</a:t>
            </a:r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の大きい方を</a:t>
            </a: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maxVal, </a:t>
            </a:r>
          </a:p>
          <a:p>
            <a:pPr marL="400050" lvl="1" indent="0">
              <a:buNone/>
            </a:pPr>
            <a:r>
              <a:rPr lang="en-US" altLang="ja-JP" dirty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	</a:t>
            </a: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			 </a:t>
            </a:r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小さい方を</a:t>
            </a: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minVal</a:t>
            </a:r>
            <a:r>
              <a:rPr lang="ja-JP" altLang="en-US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とする。</a:t>
            </a:r>
            <a:r>
              <a:rPr lang="en-US" altLang="ja-JP" dirty="0" smtClean="0">
                <a:latin typeface="+mj-lt"/>
                <a:ea typeface="Arial Unicode MS" panose="020B0604020202020204" pitchFamily="50" charset="-128"/>
                <a:cs typeface="Arial Unicode MS" panose="020B060402020202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52733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Exercise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ja-JP" sz="5400" dirty="0" smtClean="0"/>
              <a:t>Ex5.1,5.2 </a:t>
            </a:r>
            <a:r>
              <a:rPr lang="ja-JP" altLang="en-US" sz="5400" dirty="0" smtClean="0"/>
              <a:t>を解いてみましょう</a:t>
            </a:r>
            <a:endParaRPr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11412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ja-JP" sz="5400" dirty="0" smtClean="0"/>
              <a:t>Hans-On</a:t>
            </a:r>
            <a:r>
              <a:rPr lang="ja-JP" altLang="en-US" sz="5400" dirty="0"/>
              <a:t> </a:t>
            </a:r>
            <a:r>
              <a:rPr lang="en-US" altLang="ja-JP" sz="5400" dirty="0" smtClean="0"/>
              <a:t>Ex6</a:t>
            </a:r>
          </a:p>
          <a:p>
            <a:pPr marL="0" indent="0" algn="ctr">
              <a:buNone/>
            </a:pPr>
            <a:r>
              <a:rPr lang="ja-JP" altLang="en-US" sz="5400" dirty="0" smtClean="0"/>
              <a:t>クラスタリングで油絵を作ろう</a:t>
            </a:r>
            <a:endParaRPr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3615405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Mean Shift </a:t>
            </a:r>
            <a:r>
              <a:rPr lang="en-US" altLang="ja-JP" dirty="0" smtClean="0"/>
              <a:t>Filtering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ミーンシフト法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 dirty="0" smtClean="0"/>
              <a:t>密に分布する点群をクラスタリングするアルゴリズム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= </a:t>
            </a:r>
            <a:r>
              <a:rPr lang="ja-JP" altLang="en-US" dirty="0" smtClean="0"/>
              <a:t>画像内の各画素をグルーピングする（似た画素を統一化する</a:t>
            </a:r>
            <a:r>
              <a:rPr lang="en-US" altLang="ja-JP" dirty="0" smtClean="0"/>
              <a:t>)</a:t>
            </a:r>
            <a:r>
              <a:rPr lang="ja-JP" altLang="en-US" dirty="0" smtClean="0"/>
              <a:t>アルゴリズム</a:t>
            </a:r>
            <a:endParaRPr lang="en-US" altLang="ja-JP" dirty="0" smtClean="0"/>
          </a:p>
          <a:p>
            <a:pPr marL="457200" lvl="1" indent="0">
              <a:buNone/>
            </a:pPr>
            <a:endParaRPr kumimoji="1" lang="en-US" altLang="ja-JP" dirty="0" smtClean="0"/>
          </a:p>
          <a:p>
            <a:pPr lvl="1"/>
            <a:r>
              <a:rPr lang="en-US" altLang="ja-JP" dirty="0" smtClean="0"/>
              <a:t>1. </a:t>
            </a:r>
            <a:r>
              <a:rPr lang="ja-JP" altLang="en-US" dirty="0" smtClean="0"/>
              <a:t>各画素から確率密度分布を求める。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2. </a:t>
            </a:r>
            <a:r>
              <a:rPr kumimoji="1" lang="ja-JP" altLang="en-US" dirty="0" smtClean="0"/>
              <a:t>クラスタリングのために、</a:t>
            </a:r>
            <a:r>
              <a:rPr lang="ja-JP" altLang="en-US" dirty="0" smtClean="0"/>
              <a:t>確率密度分布の極大値を探す。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3. </a:t>
            </a:r>
            <a:r>
              <a:rPr kumimoji="1" lang="ja-JP" altLang="en-US" dirty="0" smtClean="0"/>
              <a:t>任意の点から球径の範囲を求め、球内の重心に向かって点を移動する。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4. 3.</a:t>
            </a:r>
            <a:r>
              <a:rPr lang="ja-JP" altLang="en-US" dirty="0" smtClean="0"/>
              <a:t>を繰り返す事で、極大値に点が収束する。</a:t>
            </a:r>
            <a:endParaRPr lang="en-US" altLang="ja-JP" dirty="0"/>
          </a:p>
          <a:p>
            <a:pPr lvl="1"/>
            <a:r>
              <a:rPr lang="en-US" altLang="ja-JP" dirty="0" smtClean="0"/>
              <a:t>5. </a:t>
            </a:r>
            <a:r>
              <a:rPr lang="ja-JP" altLang="en-US" dirty="0" smtClean="0"/>
              <a:t>全ての画素を、収束する画素に置き換えることでクラスタリングする。</a:t>
            </a: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940230" y="6281221"/>
            <a:ext cx="9118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引用 http</a:t>
            </a:r>
            <a:r>
              <a:rPr lang="ja-JP" altLang="en-US" dirty="0"/>
              <a:t>://seiya-kumada.blogspot.jp/2013/05/mean-shift.html</a:t>
            </a:r>
          </a:p>
        </p:txBody>
      </p:sp>
    </p:spTree>
    <p:extLst>
      <p:ext uri="{BB962C8B-B14F-4D97-AF65-F5344CB8AC3E}">
        <p14:creationId xmlns:p14="http://schemas.microsoft.com/office/powerpoint/2010/main" val="264036259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</a:t>
            </a:r>
            <a:r>
              <a:rPr lang="en-US" altLang="ja-JP" dirty="0" smtClean="0"/>
              <a:t>xplanation </a:t>
            </a:r>
            <a:r>
              <a:rPr lang="en-US" altLang="ja-JP" dirty="0"/>
              <a:t>H</a:t>
            </a:r>
            <a:r>
              <a:rPr lang="en-US" altLang="ja-JP" dirty="0" smtClean="0"/>
              <a:t>ands-on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画像加工を行う</a:t>
            </a:r>
            <a:r>
              <a:rPr lang="en-US" altLang="ja-JP" dirty="0" smtClean="0"/>
              <a:t>Form</a:t>
            </a:r>
            <a:r>
              <a:rPr lang="ja-JP" altLang="en-US" dirty="0" smtClean="0"/>
              <a:t>アプリケーションを作成します。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UI</a:t>
            </a:r>
            <a:r>
              <a:rPr lang="ja-JP" altLang="en-US" dirty="0" smtClean="0"/>
              <a:t>と各処理の呼び出しは作られています。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肝心の画像加工を行う処理が空だったり、実装が足りていません。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全ての画像加工処理を、</a:t>
            </a:r>
            <a:r>
              <a:rPr lang="en-US" altLang="ja-JP" dirty="0" smtClean="0"/>
              <a:t>ImageProcessor.cpp</a:t>
            </a:r>
            <a:r>
              <a:rPr lang="ja-JP" altLang="en-US" dirty="0" smtClean="0"/>
              <a:t>に実装します。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ImageProcessor.cpp</a:t>
            </a:r>
            <a:r>
              <a:rPr lang="ja-JP" altLang="en-US" dirty="0" smtClean="0"/>
              <a:t>のみの編集を行います。</a:t>
            </a:r>
            <a:endParaRPr lang="en-US" altLang="ja-JP" dirty="0"/>
          </a:p>
          <a:p>
            <a:pPr lvl="1"/>
            <a:r>
              <a:rPr lang="ja-JP" altLang="en-US" dirty="0" smtClean="0"/>
              <a:t>対象の関数には</a:t>
            </a:r>
            <a:r>
              <a:rPr lang="en-US" altLang="ja-JP" dirty="0" smtClean="0"/>
              <a:t>doxygen</a:t>
            </a:r>
            <a:r>
              <a:rPr lang="ja-JP" altLang="en-US" dirty="0" smtClean="0"/>
              <a:t>形式でコメントが書かれています。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19559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Mean Shift Filtering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>
                <a:solidFill>
                  <a:srgbClr val="44546A"/>
                </a:solidFill>
              </a:rPr>
              <a:t>ミーンシフト法クラスタリングを行う</a:t>
            </a:r>
            <a:r>
              <a:rPr lang="en-US" altLang="ja-JP" dirty="0" smtClean="0">
                <a:solidFill>
                  <a:srgbClr val="44546A"/>
                </a:solidFill>
              </a:rPr>
              <a:t>API</a:t>
            </a:r>
            <a:endParaRPr lang="en-US" altLang="ja-JP" dirty="0">
              <a:solidFill>
                <a:srgbClr val="44546A"/>
              </a:solidFill>
              <a:latin typeface="Meiryo UI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400" dirty="0" smtClean="0"/>
              <a:t>void cv::pyrMeanShiftFiltering (InputArray src,</a:t>
            </a:r>
          </a:p>
          <a:p>
            <a:pPr marL="0" indent="0">
              <a:buNone/>
            </a:pPr>
            <a:r>
              <a:rPr lang="en-US" altLang="ja-JP" sz="2400" dirty="0" smtClean="0"/>
              <a:t>					OutputArray </a:t>
            </a:r>
            <a:r>
              <a:rPr lang="en-US" altLang="ja-JP" sz="2400" dirty="0"/>
              <a:t>dst,</a:t>
            </a:r>
          </a:p>
          <a:p>
            <a:pPr marL="0" indent="0">
              <a:buNone/>
            </a:pPr>
            <a:r>
              <a:rPr lang="en-US" altLang="ja-JP" sz="2400" dirty="0" smtClean="0"/>
              <a:t>					int </a:t>
            </a:r>
            <a:r>
              <a:rPr lang="en-US" altLang="ja-JP" sz="2400" dirty="0"/>
              <a:t>sp,</a:t>
            </a:r>
          </a:p>
          <a:p>
            <a:pPr marL="0" indent="0">
              <a:buNone/>
            </a:pPr>
            <a:r>
              <a:rPr lang="en-US" altLang="ja-JP" sz="2400" dirty="0" smtClean="0"/>
              <a:t>					int </a:t>
            </a:r>
            <a:r>
              <a:rPr lang="en-US" altLang="ja-JP" sz="2400" dirty="0"/>
              <a:t>sr</a:t>
            </a:r>
            <a:r>
              <a:rPr lang="en-US" altLang="ja-JP" sz="2400" dirty="0" smtClean="0"/>
              <a:t>)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2400" dirty="0" smtClean="0"/>
              <a:t>		sp 	</a:t>
            </a:r>
            <a:r>
              <a:rPr lang="ja-JP" altLang="en-US" sz="2400" dirty="0" smtClean="0"/>
              <a:t>・・・</a:t>
            </a:r>
            <a:r>
              <a:rPr lang="en-US" altLang="ja-JP" sz="2400" dirty="0" smtClean="0"/>
              <a:t>	</a:t>
            </a:r>
            <a:r>
              <a:rPr lang="ja-JP" altLang="en-US" sz="2400" dirty="0" smtClean="0"/>
              <a:t>座標空間の</a:t>
            </a:r>
            <a:r>
              <a:rPr lang="ja-JP" altLang="en-US" sz="2400" dirty="0"/>
              <a:t>半径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(3. </a:t>
            </a:r>
            <a:r>
              <a:rPr lang="ja-JP" altLang="en-US" sz="2400" dirty="0" smtClean="0"/>
              <a:t>球形の範囲を参照 </a:t>
            </a:r>
            <a:r>
              <a:rPr lang="en-US" altLang="ja-JP" sz="2400" dirty="0" smtClean="0"/>
              <a:t>)</a:t>
            </a:r>
          </a:p>
          <a:p>
            <a:pPr marL="0" indent="0">
              <a:buNone/>
            </a:pPr>
            <a:r>
              <a:rPr lang="en-US" altLang="ja-JP" sz="2400" dirty="0"/>
              <a:t>	</a:t>
            </a:r>
            <a:r>
              <a:rPr lang="en-US" altLang="ja-JP" sz="2400" dirty="0" smtClean="0"/>
              <a:t>	sr</a:t>
            </a:r>
            <a:r>
              <a:rPr lang="en-US" altLang="ja-JP" sz="2400" dirty="0"/>
              <a:t>	</a:t>
            </a:r>
            <a:r>
              <a:rPr lang="ja-JP" altLang="en-US" sz="2400" dirty="0" smtClean="0"/>
              <a:t>・・・</a:t>
            </a:r>
            <a:r>
              <a:rPr lang="en-US" altLang="ja-JP" sz="2400" dirty="0" smtClean="0"/>
              <a:t>	</a:t>
            </a:r>
            <a:r>
              <a:rPr lang="ja-JP" altLang="en-US" sz="2400" dirty="0" smtClean="0"/>
              <a:t>色空間の半径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213261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Exercise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ja-JP" sz="5400" dirty="0" smtClean="0"/>
              <a:t>Ex6 </a:t>
            </a:r>
            <a:r>
              <a:rPr lang="ja-JP" altLang="en-US" sz="5400" dirty="0" smtClean="0"/>
              <a:t>を解いてみましょう</a:t>
            </a:r>
            <a:endParaRPr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3137138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ja-JP" sz="5400" dirty="0" smtClean="0"/>
              <a:t>Hans-On</a:t>
            </a:r>
            <a:r>
              <a:rPr lang="ja-JP" altLang="en-US" sz="5400" dirty="0"/>
              <a:t> </a:t>
            </a:r>
            <a:r>
              <a:rPr lang="en-US" altLang="ja-JP" sz="5400" dirty="0" smtClean="0"/>
              <a:t>Ex7</a:t>
            </a:r>
          </a:p>
          <a:p>
            <a:pPr marL="0" indent="0" algn="ctr">
              <a:buNone/>
            </a:pPr>
            <a:r>
              <a:rPr lang="ja-JP" altLang="en-US" sz="5400" dirty="0" smtClean="0"/>
              <a:t>アフィン変換で雪を降らそう</a:t>
            </a:r>
            <a:endParaRPr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1790424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/>
          <p:cNvSpPr txBox="1">
            <a:spLocks/>
          </p:cNvSpPr>
          <p:nvPr/>
        </p:nvSpPr>
        <p:spPr bwMode="auto">
          <a:xfrm>
            <a:off x="609600" y="1052513"/>
            <a:ext cx="10972800" cy="50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2573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400" kern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アフィン変換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行列を用いた座標変換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(x, y)</a:t>
            </a:r>
            <a:r>
              <a:rPr lang="ja-JP" altLang="en-US" dirty="0" smtClean="0"/>
              <a:t>の画素を、</a:t>
            </a:r>
            <a:r>
              <a:rPr lang="en-US" altLang="ja-JP" dirty="0" smtClean="0"/>
              <a:t>(x’, y’)</a:t>
            </a:r>
            <a:r>
              <a:rPr lang="ja-JP" altLang="en-US" dirty="0" smtClean="0"/>
              <a:t>に移動する事で、画像の変換を行う。</a:t>
            </a:r>
            <a:endParaRPr lang="en-US" altLang="ja-JP" dirty="0"/>
          </a:p>
          <a:p>
            <a:pPr lvl="1"/>
            <a:r>
              <a:rPr lang="en-US" altLang="ja-JP" dirty="0" smtClean="0"/>
              <a:t>abcd</a:t>
            </a:r>
            <a:r>
              <a:rPr lang="ja-JP" altLang="en-US" dirty="0" smtClean="0"/>
              <a:t>が、線形変換、</a:t>
            </a:r>
            <a:r>
              <a:rPr lang="en-US" altLang="ja-JP" dirty="0" smtClean="0"/>
              <a:t>tx, ty</a:t>
            </a:r>
            <a:r>
              <a:rPr lang="ja-JP" altLang="en-US" dirty="0" smtClean="0"/>
              <a:t>が平行移動を示す。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Affine Transformation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54029" y="6367243"/>
            <a:ext cx="639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引用 http</a:t>
            </a:r>
            <a:r>
              <a:rPr lang="ja-JP" altLang="en-US" dirty="0"/>
              <a:t>://zellij.hatenablog.com/entry/20120523/p1</a:t>
            </a:r>
          </a:p>
        </p:txBody>
      </p:sp>
      <p:pic>
        <p:nvPicPr>
          <p:cNvPr id="6146" name="Picture 2" descr="2012052313352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" y="4247128"/>
            <a:ext cx="3691303" cy="13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201205231337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632" y="4146782"/>
            <a:ext cx="2857500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5180904" y="4690953"/>
            <a:ext cx="19848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 smtClean="0"/>
              <a:t>→</a:t>
            </a:r>
            <a:endParaRPr lang="en-US" altLang="ja-JP" b="1" dirty="0" smtClean="0"/>
          </a:p>
          <a:p>
            <a:pPr algn="ctr"/>
            <a:r>
              <a:rPr lang="en-US" altLang="ja-JP" b="1" dirty="0" smtClean="0"/>
              <a:t>(</a:t>
            </a:r>
            <a:r>
              <a:rPr lang="ja-JP" altLang="en-US" b="1" dirty="0"/>
              <a:t>同</a:t>
            </a:r>
            <a:r>
              <a:rPr lang="ja-JP" altLang="en-US" b="1" dirty="0" smtClean="0"/>
              <a:t>次座標に拡張</a:t>
            </a:r>
            <a:r>
              <a:rPr lang="en-US" altLang="ja-JP" b="1" dirty="0" smtClean="0"/>
              <a:t>)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6157082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Affine Transformation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>
                <a:solidFill>
                  <a:srgbClr val="44546A"/>
                </a:solidFill>
              </a:rPr>
              <a:t>アフィン変換を行う</a:t>
            </a:r>
            <a:r>
              <a:rPr lang="en-US" altLang="ja-JP" dirty="0" smtClean="0">
                <a:solidFill>
                  <a:srgbClr val="44546A"/>
                </a:solidFill>
              </a:rPr>
              <a:t>API</a:t>
            </a:r>
            <a:endParaRPr lang="en-US" altLang="ja-JP" sz="20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0" indent="0">
              <a:buNone/>
            </a:pPr>
            <a:r>
              <a:rPr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	void </a:t>
            </a:r>
            <a:r>
              <a:rPr lang="en-US" altLang="ja-JP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cv::warpAffine</a:t>
            </a:r>
            <a:r>
              <a:rPr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	InputArray src, OutputArray </a:t>
            </a:r>
            <a:r>
              <a:rPr lang="en-US" altLang="ja-JP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dst,</a:t>
            </a:r>
          </a:p>
          <a:p>
            <a:pPr marL="0" indent="0">
              <a:buNone/>
            </a:pPr>
            <a:r>
              <a:rPr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				InputArray </a:t>
            </a:r>
            <a:r>
              <a:rPr lang="en-US" altLang="ja-JP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M,</a:t>
            </a:r>
          </a:p>
          <a:p>
            <a:pPr marL="0" indent="0">
              <a:buNone/>
            </a:pPr>
            <a:r>
              <a:rPr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				Size </a:t>
            </a:r>
            <a:r>
              <a:rPr lang="en-US" altLang="ja-JP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dsize,</a:t>
            </a:r>
          </a:p>
          <a:p>
            <a:pPr marL="0" indent="0">
              <a:buNone/>
            </a:pPr>
            <a:r>
              <a:rPr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				int </a:t>
            </a:r>
            <a:r>
              <a:rPr lang="en-US" altLang="ja-JP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flags = INTER_LINEAR</a:t>
            </a:r>
            <a:r>
              <a:rPr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,		</a:t>
            </a:r>
            <a:endParaRPr lang="en-US" altLang="ja-JP" sz="20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0" indent="0">
              <a:buNone/>
            </a:pPr>
            <a:r>
              <a:rPr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				int </a:t>
            </a:r>
            <a:r>
              <a:rPr lang="en-US" altLang="ja-JP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borderMode = BORDER_CONSTANT,</a:t>
            </a:r>
          </a:p>
          <a:p>
            <a:pPr marL="0" indent="0">
              <a:buNone/>
            </a:pPr>
            <a:r>
              <a:rPr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				const </a:t>
            </a:r>
            <a:r>
              <a:rPr lang="en-US" altLang="ja-JP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Scalar&amp; borderValue = Scalar() </a:t>
            </a:r>
            <a:r>
              <a:rPr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)</a:t>
            </a:r>
          </a:p>
          <a:p>
            <a:pPr marL="0" indent="0">
              <a:buNone/>
            </a:pPr>
            <a:endParaRPr lang="en-US" altLang="ja-JP" sz="20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0" indent="0">
              <a:buNone/>
            </a:pPr>
            <a:r>
              <a:rPr lang="en-US" altLang="ja-JP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	</a:t>
            </a:r>
            <a:r>
              <a:rPr lang="en-US" altLang="ja-JP" sz="2000" dirty="0" smtClean="0">
                <a:latin typeface="+mn-lt"/>
                <a:ea typeface="+mj-ea"/>
                <a:cs typeface="Arial Unicode MS" panose="020B0604020202020204" pitchFamily="50" charset="-128"/>
              </a:rPr>
              <a:t>M</a:t>
            </a:r>
            <a:r>
              <a:rPr lang="en-US" altLang="ja-JP" sz="2000" dirty="0">
                <a:latin typeface="+mn-lt"/>
                <a:ea typeface="+mj-ea"/>
                <a:cs typeface="Arial Unicode MS" panose="020B0604020202020204" pitchFamily="50" charset="-128"/>
              </a:rPr>
              <a:t>	</a:t>
            </a:r>
            <a:r>
              <a:rPr lang="en-US" altLang="ja-JP" sz="2000" dirty="0" smtClean="0">
                <a:latin typeface="+mn-lt"/>
                <a:ea typeface="+mj-ea"/>
                <a:cs typeface="Arial Unicode MS" panose="020B0604020202020204" pitchFamily="50" charset="-128"/>
              </a:rPr>
              <a:t>	</a:t>
            </a:r>
            <a:r>
              <a:rPr lang="ja-JP" altLang="en-US" sz="2000" dirty="0" smtClean="0">
                <a:latin typeface="+mn-lt"/>
                <a:ea typeface="+mj-ea"/>
                <a:cs typeface="Arial Unicode MS" panose="020B0604020202020204" pitchFamily="50" charset="-128"/>
              </a:rPr>
              <a:t>・・</a:t>
            </a:r>
            <a:r>
              <a:rPr lang="ja-JP" altLang="en-US" sz="2000" dirty="0">
                <a:latin typeface="+mn-lt"/>
                <a:ea typeface="+mj-ea"/>
                <a:cs typeface="Arial Unicode MS" panose="020B0604020202020204" pitchFamily="50" charset="-128"/>
              </a:rPr>
              <a:t>・</a:t>
            </a:r>
            <a:r>
              <a:rPr lang="en-US" altLang="ja-JP" sz="2000" dirty="0" smtClean="0">
                <a:latin typeface="+mn-lt"/>
                <a:ea typeface="+mj-ea"/>
                <a:cs typeface="Arial Unicode MS" panose="020B0604020202020204" pitchFamily="50" charset="-128"/>
              </a:rPr>
              <a:t>	2</a:t>
            </a:r>
            <a:r>
              <a:rPr lang="ja-JP" altLang="en-US" sz="2000" dirty="0" smtClean="0">
                <a:latin typeface="+mn-lt"/>
                <a:ea typeface="+mj-ea"/>
                <a:cs typeface="Arial Unicode MS" panose="020B0604020202020204" pitchFamily="50" charset="-128"/>
              </a:rPr>
              <a:t>行</a:t>
            </a:r>
            <a:r>
              <a:rPr lang="en-US" altLang="ja-JP" sz="2000" dirty="0" smtClean="0">
                <a:latin typeface="+mn-lt"/>
                <a:ea typeface="+mj-ea"/>
                <a:cs typeface="Arial Unicode MS" panose="020B0604020202020204" pitchFamily="50" charset="-128"/>
              </a:rPr>
              <a:t>3</a:t>
            </a:r>
            <a:r>
              <a:rPr lang="ja-JP" altLang="en-US" sz="2000" dirty="0" smtClean="0">
                <a:latin typeface="+mn-lt"/>
                <a:ea typeface="+mj-ea"/>
                <a:cs typeface="Arial Unicode MS" panose="020B0604020202020204" pitchFamily="50" charset="-128"/>
              </a:rPr>
              <a:t>列</a:t>
            </a:r>
            <a:r>
              <a:rPr lang="en-US" altLang="ja-JP" sz="2000" dirty="0" smtClean="0">
                <a:latin typeface="+mn-lt"/>
                <a:ea typeface="+mj-ea"/>
                <a:cs typeface="Arial Unicode MS" panose="020B0604020202020204" pitchFamily="50" charset="-128"/>
              </a:rPr>
              <a:t> </a:t>
            </a:r>
            <a:r>
              <a:rPr lang="ja-JP" altLang="en-US" sz="2000" dirty="0" smtClean="0">
                <a:latin typeface="+mn-lt"/>
                <a:ea typeface="+mj-ea"/>
                <a:cs typeface="Arial Unicode MS" panose="020B0604020202020204" pitchFamily="50" charset="-128"/>
              </a:rPr>
              <a:t>の変換行列 </a:t>
            </a:r>
            <a:r>
              <a:rPr lang="en-US" altLang="ja-JP" sz="2000" dirty="0" smtClean="0">
                <a:latin typeface="+mn-lt"/>
                <a:ea typeface="+mj-ea"/>
                <a:cs typeface="Arial Unicode MS" panose="020B0604020202020204" pitchFamily="50" charset="-128"/>
              </a:rPr>
              <a:t>( 3</a:t>
            </a:r>
            <a:r>
              <a:rPr lang="ja-JP" altLang="en-US" sz="2000" dirty="0" smtClean="0">
                <a:latin typeface="+mn-lt"/>
                <a:ea typeface="+mj-ea"/>
                <a:cs typeface="Arial Unicode MS" panose="020B0604020202020204" pitchFamily="50" charset="-128"/>
              </a:rPr>
              <a:t>行目は</a:t>
            </a:r>
            <a:r>
              <a:rPr lang="en-US" altLang="ja-JP" sz="2000" dirty="0" smtClean="0">
                <a:latin typeface="+mn-lt"/>
                <a:ea typeface="+mj-ea"/>
                <a:cs typeface="Arial Unicode MS" panose="020B0604020202020204" pitchFamily="50" charset="-128"/>
              </a:rPr>
              <a:t>(0,0,1)</a:t>
            </a:r>
            <a:r>
              <a:rPr lang="ja-JP" altLang="en-US" sz="2000" dirty="0" smtClean="0">
                <a:latin typeface="+mn-lt"/>
                <a:ea typeface="+mj-ea"/>
                <a:cs typeface="Arial Unicode MS" panose="020B0604020202020204" pitchFamily="50" charset="-128"/>
              </a:rPr>
              <a:t>で補間される。</a:t>
            </a:r>
            <a:r>
              <a:rPr lang="en-US" altLang="ja-JP" sz="2000" dirty="0" smtClean="0">
                <a:latin typeface="+mn-lt"/>
                <a:ea typeface="+mj-ea"/>
                <a:cs typeface="Arial Unicode MS" panose="020B0604020202020204" pitchFamily="50" charset="-128"/>
              </a:rPr>
              <a:t>)</a:t>
            </a:r>
          </a:p>
          <a:p>
            <a:pPr marL="0" indent="0">
              <a:buNone/>
            </a:pPr>
            <a:r>
              <a:rPr lang="en-US" altLang="ja-JP" sz="2000" dirty="0">
                <a:latin typeface="+mn-lt"/>
                <a:ea typeface="+mj-ea"/>
                <a:cs typeface="Arial Unicode MS" panose="020B0604020202020204" pitchFamily="50" charset="-128"/>
              </a:rPr>
              <a:t>	</a:t>
            </a:r>
            <a:r>
              <a:rPr lang="en-US" altLang="ja-JP" sz="2000" dirty="0" smtClean="0">
                <a:latin typeface="+mn-lt"/>
                <a:ea typeface="+mj-ea"/>
                <a:cs typeface="Arial Unicode MS" panose="020B0604020202020204" pitchFamily="50" charset="-128"/>
              </a:rPr>
              <a:t>flags		</a:t>
            </a:r>
            <a:r>
              <a:rPr lang="ja-JP" altLang="en-US" sz="2000" dirty="0" smtClean="0">
                <a:latin typeface="+mn-lt"/>
                <a:ea typeface="+mj-ea"/>
                <a:cs typeface="Arial Unicode MS" panose="020B0604020202020204" pitchFamily="50" charset="-128"/>
              </a:rPr>
              <a:t>・・・</a:t>
            </a:r>
            <a:r>
              <a:rPr lang="en-US" altLang="ja-JP" sz="2000" dirty="0">
                <a:latin typeface="+mn-lt"/>
                <a:ea typeface="+mj-ea"/>
                <a:cs typeface="Arial Unicode MS" panose="020B0604020202020204" pitchFamily="50" charset="-128"/>
              </a:rPr>
              <a:t>	</a:t>
            </a:r>
            <a:r>
              <a:rPr lang="ja-JP" altLang="en-US" sz="2000" dirty="0" smtClean="0">
                <a:latin typeface="+mn-lt"/>
                <a:ea typeface="+mj-ea"/>
                <a:cs typeface="Arial Unicode MS" panose="020B0604020202020204" pitchFamily="50" charset="-128"/>
              </a:rPr>
              <a:t>補間手法  </a:t>
            </a:r>
            <a:r>
              <a:rPr lang="en-US" altLang="ja-JP" sz="2000" dirty="0" smtClean="0">
                <a:latin typeface="+mn-lt"/>
                <a:ea typeface="+mj-ea"/>
                <a:cs typeface="Arial Unicode MS" panose="020B0604020202020204" pitchFamily="50" charset="-128"/>
              </a:rPr>
              <a:t>(</a:t>
            </a:r>
            <a:r>
              <a:rPr lang="ja-JP" altLang="en-US" sz="2000" dirty="0" smtClean="0">
                <a:latin typeface="+mn-lt"/>
                <a:ea typeface="+mj-ea"/>
                <a:cs typeface="Arial Unicode MS" panose="020B0604020202020204" pitchFamily="50" charset="-128"/>
              </a:rPr>
              <a:t>ニアレストネイバーなどの、拡縮の手法に同じ</a:t>
            </a:r>
            <a:r>
              <a:rPr lang="en-US" altLang="ja-JP" sz="2000" dirty="0" smtClean="0">
                <a:latin typeface="+mn-lt"/>
                <a:ea typeface="+mj-ea"/>
                <a:cs typeface="Arial Unicode MS" panose="020B0604020202020204" pitchFamily="50" charset="-128"/>
              </a:rPr>
              <a:t>)</a:t>
            </a:r>
          </a:p>
          <a:p>
            <a:pPr marL="0" indent="0">
              <a:buNone/>
            </a:pPr>
            <a:r>
              <a:rPr kumimoji="1" lang="en-US" altLang="ja-JP" sz="2000" dirty="0" smtClean="0">
                <a:latin typeface="+mn-lt"/>
                <a:ea typeface="+mj-ea"/>
                <a:cs typeface="Arial Unicode MS" panose="020B0604020202020204" pitchFamily="50" charset="-128"/>
              </a:rPr>
              <a:t>	borderMode	</a:t>
            </a:r>
            <a:r>
              <a:rPr kumimoji="1" lang="ja-JP" altLang="en-US" sz="2000" dirty="0" smtClean="0">
                <a:latin typeface="+mn-lt"/>
                <a:ea typeface="+mj-ea"/>
                <a:cs typeface="Arial Unicode MS" panose="020B0604020202020204" pitchFamily="50" charset="-128"/>
              </a:rPr>
              <a:t>・・・</a:t>
            </a:r>
            <a:r>
              <a:rPr kumimoji="1" lang="en-US" altLang="ja-JP" sz="2000" dirty="0" smtClean="0">
                <a:latin typeface="+mn-lt"/>
                <a:ea typeface="+mj-ea"/>
                <a:cs typeface="Arial Unicode MS" panose="020B0604020202020204" pitchFamily="50" charset="-128"/>
              </a:rPr>
              <a:t>	</a:t>
            </a:r>
            <a:r>
              <a:rPr kumimoji="1" lang="ja-JP" altLang="en-US" sz="2000" dirty="0" smtClean="0">
                <a:latin typeface="+mn-lt"/>
                <a:ea typeface="+mj-ea"/>
                <a:cs typeface="Arial Unicode MS" panose="020B0604020202020204" pitchFamily="50" charset="-128"/>
              </a:rPr>
              <a:t>変換後に含まれない座標</a:t>
            </a:r>
            <a:r>
              <a:rPr kumimoji="1" lang="en-US" altLang="ja-JP" sz="2000" dirty="0" smtClean="0">
                <a:latin typeface="+mn-lt"/>
                <a:ea typeface="+mj-ea"/>
                <a:cs typeface="Arial Unicode MS" panose="020B0604020202020204" pitchFamily="50" charset="-128"/>
              </a:rPr>
              <a:t>(</a:t>
            </a:r>
            <a:r>
              <a:rPr lang="ja-JP" altLang="en-US" sz="2000" dirty="0" smtClean="0">
                <a:latin typeface="+mn-lt"/>
                <a:ea typeface="+mj-ea"/>
                <a:cs typeface="Arial Unicode MS" panose="020B0604020202020204" pitchFamily="50" charset="-128"/>
              </a:rPr>
              <a:t>余白</a:t>
            </a:r>
            <a:r>
              <a:rPr lang="en-US" altLang="ja-JP" sz="2000" dirty="0">
                <a:latin typeface="+mn-lt"/>
                <a:ea typeface="+mj-ea"/>
                <a:cs typeface="Arial Unicode MS" panose="020B0604020202020204" pitchFamily="50" charset="-128"/>
              </a:rPr>
              <a:t>)</a:t>
            </a:r>
            <a:r>
              <a:rPr lang="ja-JP" altLang="en-US" sz="2000" dirty="0" smtClean="0">
                <a:latin typeface="+mn-lt"/>
                <a:ea typeface="+mj-ea"/>
                <a:cs typeface="Arial Unicode MS" panose="020B0604020202020204" pitchFamily="50" charset="-128"/>
              </a:rPr>
              <a:t>の塗りつぶし方法</a:t>
            </a:r>
            <a:r>
              <a:rPr kumimoji="1" lang="ja-JP" altLang="en-US" sz="2000" dirty="0" smtClean="0">
                <a:latin typeface="+mn-lt"/>
                <a:ea typeface="+mj-ea"/>
                <a:cs typeface="Arial Unicode MS" panose="020B0604020202020204" pitchFamily="50" charset="-128"/>
              </a:rPr>
              <a:t>（後述</a:t>
            </a:r>
            <a:r>
              <a:rPr kumimoji="1" lang="en-US" altLang="ja-JP" sz="2000" dirty="0" smtClean="0">
                <a:latin typeface="+mn-lt"/>
                <a:ea typeface="+mj-ea"/>
                <a:cs typeface="Arial Unicode MS" panose="020B0604020202020204" pitchFamily="50" charset="-128"/>
              </a:rPr>
              <a:t>)	</a:t>
            </a:r>
          </a:p>
          <a:p>
            <a:pPr marL="0" indent="0">
              <a:buNone/>
            </a:pPr>
            <a:r>
              <a:rPr lang="en-US" altLang="ja-JP" sz="2000" dirty="0">
                <a:latin typeface="+mn-lt"/>
                <a:ea typeface="+mj-ea"/>
                <a:cs typeface="Arial Unicode MS" panose="020B0604020202020204" pitchFamily="50" charset="-128"/>
              </a:rPr>
              <a:t>	</a:t>
            </a:r>
            <a:r>
              <a:rPr lang="en-US" altLang="ja-JP" sz="2000" dirty="0" smtClean="0">
                <a:latin typeface="+mn-lt"/>
                <a:ea typeface="Arial Unicode MS" panose="020B0604020202020204" pitchFamily="50" charset="-128"/>
                <a:cs typeface="Arial Unicode MS" panose="020B0604020202020204" pitchFamily="50" charset="-128"/>
              </a:rPr>
              <a:t>borderValue	</a:t>
            </a:r>
            <a:r>
              <a:rPr lang="ja-JP" altLang="en-US" sz="2000" dirty="0" smtClean="0">
                <a:cs typeface="Arial Unicode MS" panose="020B0604020202020204" pitchFamily="50" charset="-128"/>
              </a:rPr>
              <a:t>・</a:t>
            </a:r>
            <a:r>
              <a:rPr lang="ja-JP" altLang="en-US" sz="2000" dirty="0">
                <a:cs typeface="Arial Unicode MS" panose="020B0604020202020204" pitchFamily="50" charset="-128"/>
              </a:rPr>
              <a:t>・</a:t>
            </a:r>
            <a:r>
              <a:rPr lang="ja-JP" altLang="en-US" sz="2000" dirty="0" smtClean="0">
                <a:cs typeface="Arial Unicode MS" panose="020B0604020202020204" pitchFamily="50" charset="-128"/>
              </a:rPr>
              <a:t>・</a:t>
            </a:r>
            <a:r>
              <a:rPr lang="en-US" altLang="ja-JP" sz="2000" dirty="0" smtClean="0">
                <a:cs typeface="Arial Unicode MS" panose="020B0604020202020204" pitchFamily="50" charset="-128"/>
              </a:rPr>
              <a:t>	</a:t>
            </a:r>
            <a:r>
              <a:rPr lang="ja-JP" altLang="en-US" sz="2000" dirty="0" smtClean="0">
                <a:cs typeface="Arial Unicode MS" panose="020B0604020202020204" pitchFamily="50" charset="-128"/>
              </a:rPr>
              <a:t>余白を塗りつぶす色 </a:t>
            </a:r>
            <a:r>
              <a:rPr lang="en-US" altLang="ja-JP" sz="2000" dirty="0" smtClean="0">
                <a:latin typeface="+mn-lt"/>
                <a:ea typeface="Arial Unicode MS" panose="020B0604020202020204" pitchFamily="50" charset="-128"/>
                <a:cs typeface="Arial Unicode MS" panose="020B0604020202020204" pitchFamily="50" charset="-128"/>
              </a:rPr>
              <a:t>	</a:t>
            </a:r>
            <a:endParaRPr kumimoji="1" lang="ja-JP" altLang="en-US" sz="2000" dirty="0">
              <a:latin typeface="+mn-lt"/>
              <a:ea typeface="+mj-ea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021487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Affine Transformation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052513"/>
            <a:ext cx="10972800" cy="5323006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800" dirty="0" smtClean="0">
                <a:latin typeface="+mn-lt"/>
                <a:ea typeface="+mj-ea"/>
                <a:cs typeface="Arial Unicode MS" panose="020B0604020202020204" pitchFamily="50" charset="-128"/>
              </a:rPr>
              <a:t>公式ドキュメントより</a:t>
            </a:r>
            <a:endParaRPr lang="en-US" altLang="ja-JP" sz="2800" dirty="0" smtClean="0">
              <a:latin typeface="+mn-lt"/>
              <a:ea typeface="+mj-ea"/>
              <a:cs typeface="Arial Unicode MS" panose="020B0604020202020204" pitchFamily="50" charset="-128"/>
            </a:endParaRPr>
          </a:p>
          <a:p>
            <a:pPr marL="0" indent="0">
              <a:buNone/>
            </a:pPr>
            <a:endParaRPr lang="en-US" altLang="ja-JP" sz="2800" dirty="0">
              <a:latin typeface="+mn-lt"/>
              <a:ea typeface="+mj-ea"/>
              <a:cs typeface="Arial Unicode MS" panose="020B0604020202020204" pitchFamily="50" charset="-128"/>
            </a:endParaRPr>
          </a:p>
          <a:p>
            <a:pPr marL="0" indent="0">
              <a:buNone/>
            </a:pPr>
            <a:endParaRPr lang="en-US" altLang="ja-JP" sz="2800" dirty="0" smtClean="0">
              <a:latin typeface="+mn-lt"/>
              <a:ea typeface="+mj-ea"/>
              <a:cs typeface="Arial Unicode MS" panose="020B0604020202020204" pitchFamily="50" charset="-128"/>
            </a:endParaRPr>
          </a:p>
          <a:p>
            <a:pPr marL="0" indent="0">
              <a:buNone/>
            </a:pPr>
            <a:endParaRPr lang="en-US" altLang="ja-JP" sz="2800" dirty="0">
              <a:latin typeface="+mn-lt"/>
              <a:ea typeface="+mj-ea"/>
              <a:cs typeface="Arial Unicode MS" panose="020B0604020202020204" pitchFamily="50" charset="-128"/>
            </a:endParaRPr>
          </a:p>
          <a:p>
            <a:pPr marL="0" indent="0">
              <a:buNone/>
            </a:pPr>
            <a:endParaRPr lang="en-US" altLang="ja-JP" sz="2800" dirty="0" smtClean="0">
              <a:latin typeface="+mn-lt"/>
              <a:ea typeface="+mj-ea"/>
              <a:cs typeface="Arial Unicode MS" panose="020B0604020202020204" pitchFamily="50" charset="-128"/>
            </a:endParaRPr>
          </a:p>
          <a:p>
            <a:pPr marL="0" indent="0">
              <a:buNone/>
            </a:pPr>
            <a:endParaRPr lang="en-US" altLang="ja-JP" sz="2800" dirty="0">
              <a:latin typeface="+mn-lt"/>
              <a:ea typeface="+mj-ea"/>
              <a:cs typeface="Arial Unicode MS" panose="020B0604020202020204" pitchFamily="50" charset="-128"/>
            </a:endParaRPr>
          </a:p>
          <a:p>
            <a:pPr marL="0" indent="0">
              <a:buNone/>
            </a:pPr>
            <a:endParaRPr lang="en-US" altLang="ja-JP" sz="2800" dirty="0" smtClean="0">
              <a:latin typeface="+mn-lt"/>
              <a:ea typeface="+mj-ea"/>
              <a:cs typeface="Arial Unicode MS" panose="020B0604020202020204" pitchFamily="50" charset="-128"/>
            </a:endParaRPr>
          </a:p>
          <a:p>
            <a:pPr marL="0" indent="0">
              <a:buNone/>
            </a:pPr>
            <a:endParaRPr lang="en-US" altLang="ja-JP" sz="2800" dirty="0" smtClean="0">
              <a:latin typeface="+mn-lt"/>
              <a:ea typeface="+mj-ea"/>
              <a:cs typeface="Arial Unicode MS" panose="020B0604020202020204" pitchFamily="50" charset="-128"/>
            </a:endParaRPr>
          </a:p>
          <a:p>
            <a:pPr marL="0" indent="0">
              <a:buNone/>
            </a:pPr>
            <a:endParaRPr lang="en-US" altLang="ja-JP" sz="2800" dirty="0" smtClean="0">
              <a:latin typeface="+mn-lt"/>
              <a:ea typeface="+mj-ea"/>
              <a:cs typeface="Arial Unicode MS" panose="020B0604020202020204" pitchFamily="50" charset="-128"/>
            </a:endParaRPr>
          </a:p>
          <a:p>
            <a:pPr marL="0" indent="0">
              <a:buNone/>
            </a:pPr>
            <a:r>
              <a:rPr lang="en-US" altLang="ja-JP" sz="2000" dirty="0" smtClean="0">
                <a:latin typeface="+mn-lt"/>
                <a:ea typeface="+mj-ea"/>
                <a:cs typeface="Arial Unicode MS" panose="020B0604020202020204" pitchFamily="50" charset="-128"/>
              </a:rPr>
              <a:t>		</a:t>
            </a:r>
            <a:r>
              <a:rPr lang="ja-JP" altLang="en-US" sz="2000" dirty="0" smtClean="0">
                <a:latin typeface="+mn-lt"/>
                <a:ea typeface="+mj-ea"/>
                <a:cs typeface="Arial Unicode MS" panose="020B0604020202020204" pitchFamily="50" charset="-128"/>
              </a:rPr>
              <a:t>塗りつぶしたい場合は、</a:t>
            </a:r>
            <a:r>
              <a:rPr lang="en-US" altLang="ja-JP" sz="2000" dirty="0">
                <a:solidFill>
                  <a:srgbClr val="000000"/>
                </a:solidFill>
                <a:latin typeface="+mj-ea"/>
              </a:rPr>
              <a:t>BORDER_CONSTANT </a:t>
            </a:r>
            <a:endParaRPr lang="en-US" altLang="ja-JP" sz="2000" dirty="0" smtClean="0">
              <a:solidFill>
                <a:srgbClr val="000000"/>
              </a:solidFill>
              <a:latin typeface="+mj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latin typeface="+mj-ea"/>
                <a:ea typeface="+mj-ea"/>
                <a:cs typeface="Arial Unicode MS" panose="020B0604020202020204" pitchFamily="50" charset="-128"/>
              </a:rPr>
              <a:t>	</a:t>
            </a:r>
            <a:r>
              <a:rPr lang="en-US" altLang="ja-JP" sz="2000" dirty="0" smtClean="0">
                <a:solidFill>
                  <a:srgbClr val="000000"/>
                </a:solidFill>
                <a:latin typeface="+mj-ea"/>
                <a:ea typeface="+mj-ea"/>
                <a:cs typeface="Arial Unicode MS" panose="020B0604020202020204" pitchFamily="50" charset="-128"/>
              </a:rPr>
              <a:t>	</a:t>
            </a:r>
            <a:r>
              <a:rPr lang="ja-JP" altLang="en-US" sz="2000" dirty="0" smtClean="0">
                <a:cs typeface="Arial Unicode MS" panose="020B0604020202020204" pitchFamily="50" charset="-128"/>
              </a:rPr>
              <a:t>透過させたい場合は、</a:t>
            </a:r>
            <a:r>
              <a:rPr lang="en-US" altLang="ja-JP" sz="2000" dirty="0">
                <a:solidFill>
                  <a:srgbClr val="000000"/>
                </a:solidFill>
                <a:latin typeface="+mj-ea"/>
              </a:rPr>
              <a:t> BORDER_TRANSPARENT </a:t>
            </a:r>
            <a:r>
              <a:rPr lang="ja-JP" altLang="en-US" sz="2000" dirty="0" smtClean="0">
                <a:solidFill>
                  <a:srgbClr val="000000"/>
                </a:solidFill>
                <a:latin typeface="+mj-ea"/>
              </a:rPr>
              <a:t>を使えばよい。</a:t>
            </a:r>
            <a:endParaRPr lang="en-US" altLang="ja-JP" sz="2000" dirty="0" smtClean="0">
              <a:latin typeface="+mn-lt"/>
              <a:ea typeface="+mj-ea"/>
              <a:cs typeface="Arial Unicode MS" panose="020B0604020202020204" pitchFamily="50" charset="-128"/>
            </a:endParaRPr>
          </a:p>
          <a:p>
            <a:pPr marL="0" indent="0">
              <a:buNone/>
            </a:pPr>
            <a:endParaRPr lang="en-US" altLang="ja-JP" sz="2800" dirty="0" smtClean="0">
              <a:latin typeface="+mn-lt"/>
              <a:ea typeface="+mj-ea"/>
              <a:cs typeface="Arial Unicode MS" panose="020B0604020202020204" pitchFamily="50" charset="-128"/>
            </a:endParaRPr>
          </a:p>
          <a:p>
            <a:pPr marL="0" indent="0">
              <a:buNone/>
            </a:pPr>
            <a:endParaRPr kumimoji="1" lang="en-US" altLang="ja-JP" sz="2800" dirty="0">
              <a:latin typeface="+mn-lt"/>
              <a:ea typeface="+mj-ea"/>
              <a:cs typeface="Arial Unicode MS" panose="020B0604020202020204" pitchFamily="50" charset="-128"/>
            </a:endParaRPr>
          </a:p>
          <a:p>
            <a:pPr marL="0" indent="0">
              <a:buNone/>
            </a:pPr>
            <a:endParaRPr lang="en-US" altLang="ja-JP" sz="2800" dirty="0" smtClean="0">
              <a:latin typeface="+mn-lt"/>
              <a:ea typeface="+mj-ea"/>
              <a:cs typeface="Arial Unicode MS" panose="020B0604020202020204" pitchFamily="50" charset="-128"/>
            </a:endParaRPr>
          </a:p>
          <a:p>
            <a:pPr marL="0" indent="0">
              <a:buNone/>
            </a:pPr>
            <a:endParaRPr kumimoji="1" lang="en-US" altLang="ja-JP" sz="2800" dirty="0">
              <a:latin typeface="+mn-lt"/>
              <a:ea typeface="+mj-ea"/>
              <a:cs typeface="Arial Unicode MS" panose="020B0604020202020204" pitchFamily="50" charset="-128"/>
            </a:endParaRPr>
          </a:p>
          <a:p>
            <a:pPr marL="0" indent="0">
              <a:buNone/>
            </a:pPr>
            <a:endParaRPr lang="en-US" altLang="ja-JP" sz="2800" dirty="0" smtClean="0">
              <a:latin typeface="+mn-lt"/>
              <a:ea typeface="+mj-ea"/>
              <a:cs typeface="Arial Unicode MS" panose="020B0604020202020204" pitchFamily="50" charset="-128"/>
            </a:endParaRPr>
          </a:p>
          <a:p>
            <a:pPr marL="0" indent="0">
              <a:buNone/>
            </a:pPr>
            <a:endParaRPr kumimoji="1" lang="en-US" altLang="ja-JP" sz="2800" dirty="0">
              <a:latin typeface="+mn-lt"/>
              <a:ea typeface="+mj-ea"/>
              <a:cs typeface="Arial Unicode MS" panose="020B0604020202020204" pitchFamily="50" charset="-128"/>
            </a:endParaRPr>
          </a:p>
          <a:p>
            <a:pPr marL="0" indent="0">
              <a:buNone/>
            </a:pPr>
            <a:endParaRPr lang="en-US" altLang="ja-JP" sz="2800" dirty="0" smtClean="0">
              <a:latin typeface="+mn-lt"/>
              <a:ea typeface="+mj-ea"/>
              <a:cs typeface="Arial Unicode MS" panose="020B0604020202020204" pitchFamily="50" charset="-128"/>
            </a:endParaRPr>
          </a:p>
          <a:p>
            <a:pPr marL="0" indent="0">
              <a:buNone/>
            </a:pPr>
            <a:endParaRPr kumimoji="1" lang="en-US" altLang="ja-JP" sz="2800" dirty="0">
              <a:latin typeface="+mn-lt"/>
              <a:ea typeface="+mj-ea"/>
              <a:cs typeface="Arial Unicode MS" panose="020B0604020202020204" pitchFamily="50" charset="-128"/>
            </a:endParaRPr>
          </a:p>
          <a:p>
            <a:pPr marL="0" indent="0">
              <a:buNone/>
            </a:pPr>
            <a:endParaRPr kumimoji="1" lang="ja-JP" altLang="en-US" sz="2800" dirty="0">
              <a:latin typeface="+mn-lt"/>
              <a:ea typeface="+mj-ea"/>
              <a:cs typeface="Arial Unicode MS" panose="020B0604020202020204" pitchFamily="50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820634"/>
              </p:ext>
            </p:extLst>
          </p:nvPr>
        </p:nvGraphicFramePr>
        <p:xfrm>
          <a:off x="2032000" y="1615758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Arial Unicode MS" panose="020B0604020202020204" pitchFamily="50" charset="-128"/>
                        </a:rPr>
                        <a:t>borderMode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塗りつぶし方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BORDER_CONSTANT 	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iiiiii|abcdefgh|iiiiiii 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BORDER_REPLICATE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aaaaaa|abcdefgh|hhhhhhh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BORDER_REFLECT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fedcba|abcdefgh|hgfedcb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BORDER_WRAP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cdefgh|abcdefgh|abcdefg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BORDER_REFLECT_101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gfedcb|abcdefgh|gfedcba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BORDER_TRANSPARENT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uvwxyz|absdefgh|ijklmno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BORDER_REFLECT101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same as BORDER_REFLECT_101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BORDER_DEFAULT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same as BORDER_REFLECT_101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BORDER_ISOLATED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do not look outside of ROI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285750" y="6375519"/>
            <a:ext cx="12172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http://docs.opencv.org/3.0.0/d2/de8/group__core__array.html#ga209f2f4869e304c82d07739337eae7c5</a:t>
            </a:r>
          </a:p>
        </p:txBody>
      </p:sp>
    </p:spTree>
    <p:extLst>
      <p:ext uri="{BB962C8B-B14F-4D97-AF65-F5344CB8AC3E}">
        <p14:creationId xmlns:p14="http://schemas.microsoft.com/office/powerpoint/2010/main" val="227782212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Affine Transformation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アフィン変換に便利な</a:t>
            </a:r>
            <a:r>
              <a:rPr lang="en-US" altLang="ja-JP" dirty="0"/>
              <a:t>C</a:t>
            </a:r>
            <a:r>
              <a:rPr kumimoji="1" lang="en-US" altLang="ja-JP" dirty="0" smtClean="0"/>
              <a:t>++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API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	std</a:t>
            </a:r>
            <a:r>
              <a:rPr lang="en-US" altLang="ja-JP" dirty="0"/>
              <a:t>::_</a:t>
            </a:r>
            <a:r>
              <a:rPr lang="en-US" altLang="ja-JP" dirty="0" smtClean="0"/>
              <a:t>Pi			</a:t>
            </a:r>
            <a:r>
              <a:rPr lang="ja-JP" altLang="en-US" dirty="0" smtClean="0"/>
              <a:t>・・・</a:t>
            </a:r>
            <a:r>
              <a:rPr lang="en-US" altLang="ja-JP" dirty="0" smtClean="0"/>
              <a:t>	</a:t>
            </a:r>
            <a:r>
              <a:rPr lang="ja-JP" altLang="en-US" dirty="0" smtClean="0"/>
              <a:t>円周率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	std</a:t>
            </a:r>
            <a:r>
              <a:rPr lang="en-US" altLang="ja-JP" dirty="0"/>
              <a:t>::</a:t>
            </a:r>
            <a:r>
              <a:rPr lang="en-US" altLang="ja-JP" dirty="0" smtClean="0"/>
              <a:t>sin(double x)</a:t>
            </a:r>
            <a:r>
              <a:rPr lang="ja-JP" altLang="en-US" dirty="0" smtClean="0"/>
              <a:t>　</a:t>
            </a:r>
            <a:r>
              <a:rPr lang="en-US" altLang="ja-JP" dirty="0" smtClean="0"/>
              <a:t>	</a:t>
            </a:r>
            <a:r>
              <a:rPr lang="ja-JP" altLang="en-US" dirty="0" smtClean="0"/>
              <a:t>・・・</a:t>
            </a:r>
            <a:r>
              <a:rPr lang="en-US" altLang="ja-JP" dirty="0"/>
              <a:t>	</a:t>
            </a:r>
            <a:r>
              <a:rPr lang="en-US" altLang="ja-JP" dirty="0" smtClean="0"/>
              <a:t>sin(x)</a:t>
            </a:r>
            <a:r>
              <a:rPr lang="ja-JP" altLang="en-US" dirty="0" smtClean="0"/>
              <a:t>を求める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単位は</a:t>
            </a:r>
            <a:r>
              <a:rPr lang="en-US" altLang="ja-JP" dirty="0" smtClean="0"/>
              <a:t>radian)</a:t>
            </a:r>
          </a:p>
          <a:p>
            <a:pPr marL="457200" lvl="1" indent="0">
              <a:buNone/>
            </a:pPr>
            <a:r>
              <a:rPr lang="en-US" altLang="ja-JP" dirty="0" smtClean="0"/>
              <a:t>	std::cos(double </a:t>
            </a:r>
            <a:r>
              <a:rPr lang="en-US" altLang="ja-JP" dirty="0"/>
              <a:t>x</a:t>
            </a:r>
            <a:r>
              <a:rPr lang="en-US" altLang="ja-JP" dirty="0" smtClean="0"/>
              <a:t>)</a:t>
            </a: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・・・</a:t>
            </a:r>
            <a:r>
              <a:rPr lang="en-US" altLang="ja-JP" dirty="0" smtClean="0"/>
              <a:t>	cos(x</a:t>
            </a:r>
            <a:r>
              <a:rPr lang="en-US" altLang="ja-JP" dirty="0"/>
              <a:t>)</a:t>
            </a:r>
            <a:r>
              <a:rPr lang="ja-JP" altLang="en-US" dirty="0"/>
              <a:t>を求める</a:t>
            </a:r>
            <a:r>
              <a:rPr lang="en-US" altLang="ja-JP" dirty="0"/>
              <a:t>(</a:t>
            </a:r>
            <a:r>
              <a:rPr lang="ja-JP" altLang="en-US" dirty="0"/>
              <a:t>単位は</a:t>
            </a:r>
            <a:r>
              <a:rPr lang="en-US" altLang="ja-JP" dirty="0"/>
              <a:t>radian)</a:t>
            </a:r>
          </a:p>
          <a:p>
            <a:pPr marL="457200" lvl="1" indent="0">
              <a:buNone/>
            </a:pP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2166921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ja-JP" sz="5400" dirty="0" smtClean="0"/>
              <a:t>Hans-On</a:t>
            </a:r>
            <a:r>
              <a:rPr lang="ja-JP" altLang="en-US" sz="5400" dirty="0"/>
              <a:t> </a:t>
            </a:r>
            <a:r>
              <a:rPr lang="en-US" altLang="ja-JP" sz="5400" dirty="0" smtClean="0"/>
              <a:t>Ex8</a:t>
            </a:r>
          </a:p>
          <a:p>
            <a:pPr marL="0" indent="0" algn="ctr">
              <a:buNone/>
            </a:pPr>
            <a:r>
              <a:rPr lang="ja-JP" altLang="en-US" sz="5400" dirty="0" smtClean="0"/>
              <a:t>学習データを使い、物体検出しよう</a:t>
            </a:r>
            <a:endParaRPr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3022073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Object Detection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物体検出</a:t>
            </a:r>
            <a:endParaRPr kumimoji="1" lang="en-US" altLang="ja-JP" dirty="0" smtClean="0"/>
          </a:p>
          <a:p>
            <a:pPr lvl="1"/>
            <a:r>
              <a:rPr lang="ja-JP" altLang="en-US" sz="2800" dirty="0"/>
              <a:t> </a:t>
            </a:r>
            <a:r>
              <a:rPr lang="ja-JP" altLang="en-US" sz="2800" dirty="0" smtClean="0"/>
              <a:t>物体の特徴量と、特徴量の学習データを比較することにより、</a:t>
            </a:r>
            <a:endParaRPr lang="en-US" altLang="ja-JP" sz="2800" dirty="0" smtClean="0"/>
          </a:p>
          <a:p>
            <a:pPr marL="914400" lvl="2" indent="0">
              <a:buNone/>
            </a:pPr>
            <a:r>
              <a:rPr lang="ja-JP" altLang="en-US" sz="2800" dirty="0"/>
              <a:t>目標の物体</a:t>
            </a:r>
            <a:r>
              <a:rPr lang="ja-JP" altLang="en-US" sz="2800" dirty="0" smtClean="0"/>
              <a:t>を検出する</a:t>
            </a:r>
            <a:r>
              <a:rPr lang="ja-JP" altLang="en-US" sz="2800" dirty="0"/>
              <a:t>技術</a:t>
            </a:r>
            <a:r>
              <a:rPr lang="ja-JP" altLang="en-US" sz="2800" dirty="0" smtClean="0"/>
              <a:t>。</a:t>
            </a:r>
            <a:endParaRPr lang="en-US" altLang="ja-JP" sz="2800" dirty="0"/>
          </a:p>
          <a:p>
            <a:pPr marL="914400" lvl="2" indent="0">
              <a:buNone/>
            </a:pPr>
            <a:endParaRPr lang="en-US" altLang="ja-JP" sz="2800" dirty="0"/>
          </a:p>
          <a:p>
            <a:pPr lvl="1"/>
            <a:r>
              <a:rPr lang="ja-JP" altLang="en-US" sz="2800" dirty="0" smtClean="0"/>
              <a:t>学習データは、多数の画像を機械学習することにより作成される。</a:t>
            </a:r>
            <a:endParaRPr lang="en-US" altLang="ja-JP" sz="2800" dirty="0"/>
          </a:p>
          <a:p>
            <a:pPr lvl="1"/>
            <a:r>
              <a:rPr lang="ja-JP" altLang="en-US" sz="2800" dirty="0" smtClean="0"/>
              <a:t>物体認識に扱う学習データを、カスケード分類器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特徴分類器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と呼ぶ。</a:t>
            </a:r>
            <a:endParaRPr lang="en-US" altLang="ja-JP" sz="2800" dirty="0" smtClean="0"/>
          </a:p>
          <a:p>
            <a:pPr lvl="1"/>
            <a:endParaRPr lang="en-US" altLang="ja-JP" sz="2800" dirty="0" smtClean="0"/>
          </a:p>
          <a:p>
            <a:pPr marL="457200" lvl="1" indent="0">
              <a:buNone/>
            </a:pPr>
            <a:r>
              <a:rPr lang="ja-JP" altLang="en-US" sz="2800" dirty="0" smtClean="0"/>
              <a:t>　　</a:t>
            </a:r>
            <a:endParaRPr lang="en-US" altLang="ja-JP" sz="2800" dirty="0" smtClean="0"/>
          </a:p>
          <a:p>
            <a:pPr marL="457200" lvl="1" indent="0">
              <a:buNone/>
            </a:pPr>
            <a:endParaRPr lang="en-US" altLang="ja-JP" sz="2800" dirty="0"/>
          </a:p>
          <a:p>
            <a:pPr marL="457200" lvl="1" indent="0">
              <a:buNone/>
            </a:pP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58796344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Object Detection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Haar-like</a:t>
            </a:r>
            <a:r>
              <a:rPr kumimoji="1" lang="ja-JP" altLang="en-US" dirty="0" smtClean="0"/>
              <a:t>特徴量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画像の中の複数の明暗差のパターン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　を抽出し、特徴量とする。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絶対的な明暗度に依存しない利点を持つ。</a:t>
            </a:r>
            <a:endParaRPr lang="en-US" altLang="ja-JP" dirty="0" smtClean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他の代表的な特徴量は以下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- LBP</a:t>
            </a:r>
            <a:r>
              <a:rPr lang="ja-JP" altLang="en-US" dirty="0" smtClean="0"/>
              <a:t>特徴量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</a:t>
            </a:r>
            <a:r>
              <a:rPr lang="ja-JP" altLang="en-US" dirty="0"/>
              <a:t>画素</a:t>
            </a:r>
            <a:r>
              <a:rPr lang="ja-JP" altLang="en-US" dirty="0" smtClean="0"/>
              <a:t>をバイナリデータにし、ヒストグラム化</a:t>
            </a:r>
            <a:r>
              <a:rPr lang="en-US" altLang="ja-JP" dirty="0" smtClean="0"/>
              <a:t>)	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- HOG</a:t>
            </a:r>
            <a:r>
              <a:rPr lang="ja-JP" altLang="en-US" dirty="0" smtClean="0"/>
              <a:t>特徴量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	  (</a:t>
            </a:r>
            <a:r>
              <a:rPr lang="ja-JP" altLang="en-US" dirty="0" smtClean="0"/>
              <a:t>輝度勾配をヒストグラム化</a:t>
            </a:r>
            <a:r>
              <a:rPr lang="en-US" altLang="ja-JP" dirty="0" smtClean="0"/>
              <a:t>)</a:t>
            </a:r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	</a:t>
            </a:r>
          </a:p>
          <a:p>
            <a:pPr lvl="1"/>
            <a:endParaRPr lang="en-US" altLang="ja-JP" sz="2800" dirty="0" smtClean="0"/>
          </a:p>
          <a:p>
            <a:pPr marL="457200" lvl="1" indent="0">
              <a:buNone/>
            </a:pPr>
            <a:endParaRPr lang="en-US" altLang="ja-JP" sz="28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021" y="1052513"/>
            <a:ext cx="4376443" cy="507365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609725" y="6126163"/>
            <a:ext cx="8477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引用元 https</a:t>
            </a:r>
            <a:r>
              <a:rPr lang="ja-JP" altLang="en-US" dirty="0"/>
              <a:t>://www.toshiba.co.jp/tech/review/2010/07/65_07pdf/f02.pdf</a:t>
            </a:r>
          </a:p>
        </p:txBody>
      </p:sp>
    </p:spTree>
    <p:extLst>
      <p:ext uri="{BB962C8B-B14F-4D97-AF65-F5344CB8AC3E}">
        <p14:creationId xmlns:p14="http://schemas.microsoft.com/office/powerpoint/2010/main" val="3396784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</a:t>
            </a:r>
            <a:r>
              <a:rPr lang="en-US" altLang="ja-JP" dirty="0" smtClean="0"/>
              <a:t>xplanation </a:t>
            </a:r>
            <a:r>
              <a:rPr lang="en-US" altLang="ja-JP" dirty="0"/>
              <a:t>H</a:t>
            </a:r>
            <a:r>
              <a:rPr lang="en-US" altLang="ja-JP" dirty="0" smtClean="0"/>
              <a:t>ands-on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1" r="802"/>
          <a:stretch/>
        </p:blipFill>
        <p:spPr>
          <a:xfrm>
            <a:off x="3133724" y="1095374"/>
            <a:ext cx="9007231" cy="5392738"/>
          </a:xfrm>
          <a:prstGeom prst="rect">
            <a:avLst/>
          </a:prstGeom>
        </p:spPr>
      </p:pic>
      <p:sp>
        <p:nvSpPr>
          <p:cNvPr id="7" name="四角形吹き出し 6"/>
          <p:cNvSpPr/>
          <p:nvPr/>
        </p:nvSpPr>
        <p:spPr bwMode="auto">
          <a:xfrm>
            <a:off x="123824" y="1615281"/>
            <a:ext cx="3048000" cy="1190625"/>
          </a:xfrm>
          <a:prstGeom prst="wedgeRectCallout">
            <a:avLst>
              <a:gd name="adj1" fmla="val 58394"/>
              <a:gd name="adj2" fmla="val 177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スライダーの値が</a:t>
            </a: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kumimoji="0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endParaRPr kumimoji="0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引数の値に反映されます。</a:t>
            </a:r>
            <a:endParaRPr kumimoji="0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最大値、最小値を考慮</a:t>
            </a:r>
            <a:r>
              <a:rPr kumimoji="0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して</a:t>
            </a:r>
            <a:endParaRPr kumimoji="0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0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調整されます。</a:t>
            </a:r>
            <a:r>
              <a:rPr kumimoji="0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四角形吹き出し 7"/>
          <p:cNvSpPr/>
          <p:nvPr/>
        </p:nvSpPr>
        <p:spPr bwMode="auto">
          <a:xfrm>
            <a:off x="123824" y="3592511"/>
            <a:ext cx="2924176" cy="646115"/>
          </a:xfrm>
          <a:prstGeom prst="wedgeRectCallout">
            <a:avLst>
              <a:gd name="adj1" fmla="val 58224"/>
              <a:gd name="adj2" fmla="val 1589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応用的な画像加工処理を</a:t>
            </a: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選択し</a:t>
            </a:r>
            <a:r>
              <a:rPr kumimoji="0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、実行します。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四角形吹き出し 8"/>
          <p:cNvSpPr/>
          <p:nvPr/>
        </p:nvSpPr>
        <p:spPr bwMode="auto">
          <a:xfrm>
            <a:off x="123824" y="4695827"/>
            <a:ext cx="2705101" cy="1009648"/>
          </a:xfrm>
          <a:prstGeom prst="wedgeRectCallout">
            <a:avLst>
              <a:gd name="adj1" fmla="val 63584"/>
              <a:gd name="adj2" fmla="val -15618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学習データとパラメータを選択し、</a:t>
            </a:r>
            <a:r>
              <a:rPr kumimoji="0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物体認識を</a:t>
            </a:r>
            <a:endParaRPr kumimoji="0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行います。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四角形吹き出し 10"/>
          <p:cNvSpPr/>
          <p:nvPr/>
        </p:nvSpPr>
        <p:spPr bwMode="auto">
          <a:xfrm>
            <a:off x="4857749" y="2643981"/>
            <a:ext cx="3381376" cy="632619"/>
          </a:xfrm>
          <a:prstGeom prst="wedgeRectCallout">
            <a:avLst>
              <a:gd name="adj1" fmla="val -59419"/>
              <a:gd name="adj2" fmla="val -19986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の実行には、スライダーをマウスで操作します。</a:t>
            </a:r>
          </a:p>
        </p:txBody>
      </p:sp>
    </p:spTree>
    <p:extLst>
      <p:ext uri="{BB962C8B-B14F-4D97-AF65-F5344CB8AC3E}">
        <p14:creationId xmlns:p14="http://schemas.microsoft.com/office/powerpoint/2010/main" val="4288585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Object Detection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0525" y="1052513"/>
            <a:ext cx="10972800" cy="5073650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dirty="0" smtClean="0"/>
              <a:t>Haar-Like</a:t>
            </a:r>
            <a:r>
              <a:rPr lang="ja-JP" altLang="en-US" sz="2400" dirty="0" smtClean="0"/>
              <a:t>特量分類器には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学習済サンプルが用意されている。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格納ディレクトリ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400" dirty="0" smtClean="0"/>
              <a:t>インストールディレクトリ</a:t>
            </a:r>
            <a:r>
              <a:rPr lang="en-US" altLang="ja-JP" sz="2400" dirty="0" smtClean="0"/>
              <a:t>/</a:t>
            </a:r>
          </a:p>
          <a:p>
            <a:pPr marL="0" indent="0">
              <a:buNone/>
            </a:pPr>
            <a:r>
              <a:rPr lang="en-US" altLang="ja-JP" sz="2400" dirty="0" smtClean="0"/>
              <a:t>opencv/build/</a:t>
            </a:r>
            <a:r>
              <a:rPr lang="en-US" altLang="ja-JP" sz="2400" dirty="0" err="1" smtClean="0"/>
              <a:t>etc</a:t>
            </a:r>
            <a:r>
              <a:rPr lang="en-US" altLang="ja-JP" sz="2400" dirty="0" smtClean="0"/>
              <a:t>/</a:t>
            </a:r>
            <a:r>
              <a:rPr lang="en-US" altLang="ja-JP" sz="2400" dirty="0" err="1" smtClean="0"/>
              <a:t>haarcascades</a:t>
            </a:r>
            <a:r>
              <a:rPr lang="en-US" altLang="ja-JP" sz="2400" dirty="0" smtClean="0"/>
              <a:t>/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 smtClean="0"/>
              <a:t>アプリの</a:t>
            </a:r>
            <a:r>
              <a:rPr lang="en-US" altLang="ja-JP" sz="2400" dirty="0" smtClean="0"/>
              <a:t>[Select training Data]</a:t>
            </a:r>
            <a:r>
              <a:rPr lang="ja-JP" altLang="en-US" sz="2400" dirty="0" smtClean="0"/>
              <a:t>より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 smtClean="0"/>
              <a:t>選択可能</a:t>
            </a:r>
            <a:endParaRPr lang="en-US" altLang="ja-JP" sz="2400" dirty="0" smtClean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ja-JP" altLang="en-US" sz="24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783561"/>
              </p:ext>
            </p:extLst>
          </p:nvPr>
        </p:nvGraphicFramePr>
        <p:xfrm>
          <a:off x="5991678" y="1055926"/>
          <a:ext cx="6047922" cy="514776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571422"/>
                <a:gridCol w="2476500"/>
              </a:tblGrid>
              <a:tr h="285987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ファイル名</a:t>
                      </a:r>
                    </a:p>
                  </a:txBody>
                  <a:tcPr marL="62917" marR="62917" marT="50334" marB="5033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内容</a:t>
                      </a:r>
                    </a:p>
                  </a:txBody>
                  <a:tcPr marL="62917" marR="62917" marT="50334" marB="50334" anchor="ctr">
                    <a:solidFill>
                      <a:schemeClr val="accent1"/>
                    </a:solidFill>
                  </a:tcPr>
                </a:tc>
              </a:tr>
              <a:tr h="28598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haarcascade_eye.xml</a:t>
                      </a:r>
                    </a:p>
                  </a:txBody>
                  <a:tcPr marL="62917" marR="62917" marT="50334" marB="503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>
                          <a:effectLst/>
                        </a:rPr>
                        <a:t>目</a:t>
                      </a:r>
                    </a:p>
                  </a:txBody>
                  <a:tcPr marL="62917" marR="62917" marT="50334" marB="503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98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haarcascade_eye_tree_eyeglasses.xml</a:t>
                      </a:r>
                    </a:p>
                  </a:txBody>
                  <a:tcPr marL="62917" marR="62917" marT="50334" marB="503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>
                          <a:effectLst/>
                        </a:rPr>
                        <a:t>眼鏡</a:t>
                      </a:r>
                    </a:p>
                  </a:txBody>
                  <a:tcPr marL="62917" marR="62917" marT="50334" marB="503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987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haarcascade_frontalcatface.xml</a:t>
                      </a:r>
                    </a:p>
                  </a:txBody>
                  <a:tcPr marL="62917" marR="62917" marT="50334" marB="503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>
                          <a:effectLst/>
                        </a:rPr>
                        <a:t>猫の顔（正面）</a:t>
                      </a:r>
                    </a:p>
                  </a:txBody>
                  <a:tcPr marL="62917" marR="62917" marT="50334" marB="503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98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haarcascade_frontalcatface_extended.xml</a:t>
                      </a:r>
                    </a:p>
                  </a:txBody>
                  <a:tcPr marL="62917" marR="62917" marT="50334" marB="503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>
                          <a:effectLst/>
                        </a:rPr>
                        <a:t>猫の顔（正面）</a:t>
                      </a:r>
                    </a:p>
                  </a:txBody>
                  <a:tcPr marL="62917" marR="62917" marT="50334" marB="503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98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haarcascade_frontalface_alt.xml</a:t>
                      </a:r>
                    </a:p>
                  </a:txBody>
                  <a:tcPr marL="62917" marR="62917" marT="50334" marB="503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>
                          <a:effectLst/>
                        </a:rPr>
                        <a:t>顔（正面）</a:t>
                      </a:r>
                    </a:p>
                  </a:txBody>
                  <a:tcPr marL="62917" marR="62917" marT="50334" marB="503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987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haarcascade_frontalface_alt2.xml</a:t>
                      </a:r>
                    </a:p>
                  </a:txBody>
                  <a:tcPr marL="62917" marR="62917" marT="50334" marB="503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>
                          <a:effectLst/>
                        </a:rPr>
                        <a:t>顔（正面）</a:t>
                      </a:r>
                    </a:p>
                  </a:txBody>
                  <a:tcPr marL="62917" marR="62917" marT="50334" marB="503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987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haarcascade_frontalface_alt_tree.xml</a:t>
                      </a:r>
                    </a:p>
                  </a:txBody>
                  <a:tcPr marL="62917" marR="62917" marT="50334" marB="503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>
                          <a:effectLst/>
                        </a:rPr>
                        <a:t>顔（正面）</a:t>
                      </a:r>
                    </a:p>
                  </a:txBody>
                  <a:tcPr marL="62917" marR="62917" marT="50334" marB="503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98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haarcascade_frontalface_default.xml</a:t>
                      </a:r>
                    </a:p>
                  </a:txBody>
                  <a:tcPr marL="62917" marR="62917" marT="50334" marB="503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>
                          <a:effectLst/>
                        </a:rPr>
                        <a:t>顔（正面）</a:t>
                      </a:r>
                    </a:p>
                  </a:txBody>
                  <a:tcPr marL="62917" marR="62917" marT="50334" marB="503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98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haarcascade_fullbody.xml</a:t>
                      </a:r>
                    </a:p>
                  </a:txBody>
                  <a:tcPr marL="62917" marR="62917" marT="50334" marB="503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>
                          <a:effectLst/>
                        </a:rPr>
                        <a:t>全身</a:t>
                      </a:r>
                    </a:p>
                  </a:txBody>
                  <a:tcPr marL="62917" marR="62917" marT="50334" marB="503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98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haarcascade_lefteye_2splits.xml</a:t>
                      </a:r>
                    </a:p>
                  </a:txBody>
                  <a:tcPr marL="62917" marR="62917" marT="50334" marB="503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>
                          <a:effectLst/>
                        </a:rPr>
                        <a:t>左目</a:t>
                      </a:r>
                    </a:p>
                  </a:txBody>
                  <a:tcPr marL="62917" marR="62917" marT="50334" marB="503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98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haarcascade_licence_plate_rus_16stages.xml</a:t>
                      </a:r>
                    </a:p>
                  </a:txBody>
                  <a:tcPr marL="62917" marR="62917" marT="50334" marB="503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>
                          <a:effectLst/>
                        </a:rPr>
                        <a:t>ロシアのナンバープレート（全体）</a:t>
                      </a:r>
                    </a:p>
                  </a:txBody>
                  <a:tcPr marL="62917" marR="62917" marT="50334" marB="503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98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haarcascade_lowerbody.xml</a:t>
                      </a:r>
                    </a:p>
                  </a:txBody>
                  <a:tcPr marL="62917" marR="62917" marT="50334" marB="503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>
                          <a:effectLst/>
                        </a:rPr>
                        <a:t>下半身</a:t>
                      </a:r>
                    </a:p>
                  </a:txBody>
                  <a:tcPr marL="62917" marR="62917" marT="50334" marB="503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98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haarcascade_profileface.xml</a:t>
                      </a:r>
                    </a:p>
                  </a:txBody>
                  <a:tcPr marL="62917" marR="62917" marT="50334" marB="503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>
                          <a:effectLst/>
                        </a:rPr>
                        <a:t>顔（証明写真）</a:t>
                      </a:r>
                    </a:p>
                  </a:txBody>
                  <a:tcPr marL="62917" marR="62917" marT="50334" marB="503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987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haarcascade_righteye_2splits.xml</a:t>
                      </a:r>
                    </a:p>
                  </a:txBody>
                  <a:tcPr marL="62917" marR="62917" marT="50334" marB="503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>
                          <a:effectLst/>
                        </a:rPr>
                        <a:t>右目</a:t>
                      </a:r>
                    </a:p>
                  </a:txBody>
                  <a:tcPr marL="62917" marR="62917" marT="50334" marB="503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98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haarcascade_russian_plate_number.xml</a:t>
                      </a:r>
                    </a:p>
                  </a:txBody>
                  <a:tcPr marL="62917" marR="62917" marT="50334" marB="503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>
                          <a:effectLst/>
                        </a:rPr>
                        <a:t>ロシアのナンバープレート（数字）</a:t>
                      </a:r>
                    </a:p>
                  </a:txBody>
                  <a:tcPr marL="62917" marR="62917" marT="50334" marB="503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98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haarcascade_smile.xml</a:t>
                      </a:r>
                    </a:p>
                  </a:txBody>
                  <a:tcPr marL="62917" marR="62917" marT="50334" marB="503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>
                          <a:effectLst/>
                        </a:rPr>
                        <a:t>笑顔</a:t>
                      </a:r>
                    </a:p>
                  </a:txBody>
                  <a:tcPr marL="62917" marR="62917" marT="50334" marB="503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98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haarcascade_upperbody.xml</a:t>
                      </a:r>
                    </a:p>
                  </a:txBody>
                  <a:tcPr marL="62917" marR="62917" marT="50334" marB="503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>
                          <a:effectLst/>
                        </a:rPr>
                        <a:t>上半身</a:t>
                      </a:r>
                    </a:p>
                  </a:txBody>
                  <a:tcPr marL="62917" marR="62917" marT="50334" marB="5033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733925" y="6281221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引用 http</a:t>
            </a:r>
            <a:r>
              <a:rPr lang="ja-JP" altLang="en-US" dirty="0"/>
              <a:t>://qiita.com/hitomatagi/items/04b1b26c1bc2e8081427</a:t>
            </a:r>
          </a:p>
        </p:txBody>
      </p:sp>
    </p:spTree>
    <p:extLst>
      <p:ext uri="{BB962C8B-B14F-4D97-AF65-F5344CB8AC3E}">
        <p14:creationId xmlns:p14="http://schemas.microsoft.com/office/powerpoint/2010/main" val="405686577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Object Detection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void </a:t>
            </a:r>
            <a:r>
              <a:rPr lang="en-US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cv::CascadeClassifier::detectMultiScale(InputArray image,</a:t>
            </a:r>
          </a:p>
          <a:p>
            <a:pPr marL="0" indent="0">
              <a:buNone/>
            </a:pPr>
            <a:r>
              <a:rPr lang="en-US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		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std</a:t>
            </a:r>
            <a:r>
              <a:rPr lang="en-US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::vector&lt; Rect &gt; &amp; objects,</a:t>
            </a:r>
          </a:p>
          <a:p>
            <a:pPr marL="0" indent="0">
              <a:buNone/>
            </a:pPr>
            <a:r>
              <a:rPr lang="en-US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	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	double </a:t>
            </a:r>
            <a:r>
              <a:rPr lang="en-US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scaleFactor = 1.1,</a:t>
            </a:r>
          </a:p>
          <a:p>
            <a:pPr marL="0" indent="0">
              <a:buNone/>
            </a:pPr>
            <a:r>
              <a:rPr lang="en-US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		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int </a:t>
            </a:r>
            <a:r>
              <a:rPr lang="en-US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minNeighbors = 3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);</a:t>
            </a:r>
          </a:p>
          <a:p>
            <a:pPr marL="0" indent="0">
              <a:buNone/>
            </a:pPr>
            <a:r>
              <a:rPr lang="en-US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	</a:t>
            </a:r>
            <a:r>
              <a:rPr lang="en-US" altLang="ja-JP" sz="2400" dirty="0" smtClean="0">
                <a:latin typeface="+mj-ea"/>
                <a:ea typeface="+mj-ea"/>
                <a:cs typeface="Arial Unicode MS" panose="020B0604020202020204" pitchFamily="50" charset="-128"/>
              </a:rPr>
              <a:t>image 	…	</a:t>
            </a:r>
            <a:r>
              <a:rPr lang="ja-JP" altLang="en-US" sz="2400" dirty="0" smtClean="0">
                <a:latin typeface="+mj-ea"/>
                <a:ea typeface="+mj-ea"/>
                <a:cs typeface="Arial Unicode MS" panose="020B0604020202020204" pitchFamily="50" charset="-128"/>
              </a:rPr>
              <a:t>入力画像</a:t>
            </a:r>
            <a:endParaRPr lang="en-US" altLang="ja-JP" sz="2400" dirty="0" smtClean="0">
              <a:latin typeface="+mj-ea"/>
              <a:ea typeface="+mj-ea"/>
              <a:cs typeface="Arial Unicode MS" panose="020B0604020202020204" pitchFamily="50" charset="-128"/>
            </a:endParaRPr>
          </a:p>
          <a:p>
            <a:pPr marL="0" indent="0">
              <a:buNone/>
            </a:pPr>
            <a:r>
              <a:rPr kumimoji="1" lang="en-US" altLang="ja-JP" sz="2400" dirty="0">
                <a:latin typeface="+mj-ea"/>
                <a:ea typeface="+mj-ea"/>
                <a:cs typeface="Arial Unicode MS" panose="020B0604020202020204" pitchFamily="50" charset="-128"/>
              </a:rPr>
              <a:t>	</a:t>
            </a:r>
            <a:r>
              <a:rPr kumimoji="1" lang="en-US" altLang="ja-JP" sz="2400" dirty="0" smtClean="0">
                <a:latin typeface="+mj-ea"/>
                <a:ea typeface="+mj-ea"/>
                <a:cs typeface="Arial Unicode MS" panose="020B0604020202020204" pitchFamily="50" charset="-128"/>
              </a:rPr>
              <a:t>objects	…	</a:t>
            </a:r>
            <a:r>
              <a:rPr lang="ja-JP" altLang="en-US" sz="2400" dirty="0" smtClean="0">
                <a:latin typeface="+mj-ea"/>
                <a:ea typeface="+mj-ea"/>
                <a:cs typeface="Arial Unicode MS" panose="020B0604020202020204" pitchFamily="50" charset="-128"/>
              </a:rPr>
              <a:t>物体検出した矩形の格納先</a:t>
            </a:r>
            <a:endParaRPr lang="en-US" altLang="ja-JP" sz="2400" dirty="0" smtClean="0">
              <a:latin typeface="+mj-ea"/>
              <a:ea typeface="+mj-ea"/>
              <a:cs typeface="Arial Unicode MS" panose="020B0604020202020204" pitchFamily="50" charset="-128"/>
            </a:endParaRPr>
          </a:p>
          <a:p>
            <a:pPr marL="0" indent="0">
              <a:buNone/>
            </a:pPr>
            <a:r>
              <a:rPr kumimoji="1" lang="en-US" altLang="ja-JP" sz="2400" dirty="0">
                <a:latin typeface="+mj-ea"/>
                <a:ea typeface="+mj-ea"/>
                <a:cs typeface="Arial Unicode MS" panose="020B0604020202020204" pitchFamily="50" charset="-128"/>
              </a:rPr>
              <a:t>	</a:t>
            </a:r>
            <a:r>
              <a:rPr kumimoji="1" lang="en-US" altLang="ja-JP" sz="2400" dirty="0" smtClean="0">
                <a:latin typeface="+mj-ea"/>
                <a:ea typeface="+mj-ea"/>
                <a:cs typeface="Arial Unicode MS" panose="020B0604020202020204" pitchFamily="50" charset="-128"/>
              </a:rPr>
              <a:t>scaleFactor	</a:t>
            </a:r>
            <a:r>
              <a:rPr lang="en-US" altLang="ja-JP" sz="2400" dirty="0" smtClean="0">
                <a:latin typeface="+mj-ea"/>
                <a:ea typeface="+mj-ea"/>
                <a:cs typeface="Arial Unicode MS" panose="020B0604020202020204" pitchFamily="50" charset="-128"/>
              </a:rPr>
              <a:t>…	</a:t>
            </a:r>
            <a:r>
              <a:rPr lang="ja-JP" altLang="en-US" sz="2400" dirty="0" smtClean="0">
                <a:latin typeface="+mj-ea"/>
                <a:ea typeface="+mj-ea"/>
                <a:cs typeface="Arial Unicode MS" panose="020B0604020202020204" pitchFamily="50" charset="-128"/>
              </a:rPr>
              <a:t>画像の縮小率</a:t>
            </a:r>
            <a:endParaRPr lang="en-US" altLang="ja-JP" sz="2400" dirty="0" smtClean="0">
              <a:latin typeface="+mj-ea"/>
              <a:ea typeface="+mj-ea"/>
              <a:cs typeface="Arial Unicode MS" panose="020B0604020202020204" pitchFamily="50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+mj-ea"/>
                <a:ea typeface="+mj-ea"/>
                <a:cs typeface="Arial Unicode MS" panose="020B0604020202020204" pitchFamily="50" charset="-128"/>
              </a:rPr>
              <a:t>	</a:t>
            </a:r>
            <a:r>
              <a:rPr lang="en-US" altLang="ja-JP" sz="2400" dirty="0" smtClean="0">
                <a:latin typeface="+mj-ea"/>
                <a:ea typeface="+mj-ea"/>
                <a:cs typeface="Arial Unicode MS" panose="020B0604020202020204" pitchFamily="50" charset="-128"/>
              </a:rPr>
              <a:t>			(</a:t>
            </a:r>
            <a:r>
              <a:rPr lang="ja-JP" altLang="en-US" sz="2400" dirty="0" smtClean="0">
                <a:latin typeface="+mj-ea"/>
                <a:ea typeface="+mj-ea"/>
                <a:cs typeface="Arial Unicode MS" panose="020B0604020202020204" pitchFamily="50" charset="-128"/>
              </a:rPr>
              <a:t>物体検出ではサイズの違いを考慮して、</a:t>
            </a:r>
            <a:endParaRPr lang="en-US" altLang="ja-JP" sz="2400" dirty="0" smtClean="0">
              <a:latin typeface="+mj-ea"/>
              <a:ea typeface="+mj-ea"/>
              <a:cs typeface="Arial Unicode MS" panose="020B0604020202020204" pitchFamily="50" charset="-128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+mj-ea"/>
                <a:ea typeface="+mj-ea"/>
                <a:cs typeface="Arial Unicode MS" panose="020B0604020202020204" pitchFamily="50" charset="-128"/>
              </a:rPr>
              <a:t>				 </a:t>
            </a:r>
            <a:r>
              <a:rPr lang="ja-JP" altLang="en-US" sz="2400" dirty="0" smtClean="0">
                <a:latin typeface="+mj-ea"/>
                <a:ea typeface="+mj-ea"/>
                <a:cs typeface="Arial Unicode MS" panose="020B0604020202020204" pitchFamily="50" charset="-128"/>
              </a:rPr>
              <a:t>画像を繰り返し縮小しながら検出を行う。</a:t>
            </a:r>
            <a:r>
              <a:rPr lang="en-US" altLang="ja-JP" sz="2400" dirty="0" smtClean="0">
                <a:latin typeface="+mj-ea"/>
                <a:ea typeface="+mj-ea"/>
                <a:cs typeface="Arial Unicode MS" panose="020B0604020202020204" pitchFamily="50" charset="-128"/>
              </a:rPr>
              <a:t>)</a:t>
            </a:r>
          </a:p>
          <a:p>
            <a:pPr marL="0" indent="0">
              <a:buNone/>
            </a:pPr>
            <a:r>
              <a:rPr kumimoji="1" lang="en-US" altLang="ja-JP" sz="2400" dirty="0">
                <a:latin typeface="+mj-ea"/>
                <a:ea typeface="+mj-ea"/>
                <a:cs typeface="Arial Unicode MS" panose="020B0604020202020204" pitchFamily="50" charset="-128"/>
              </a:rPr>
              <a:t>	</a:t>
            </a:r>
            <a:r>
              <a:rPr lang="en-US" altLang="ja-JP" sz="2400" dirty="0">
                <a:latin typeface="+mj-ea"/>
                <a:ea typeface="+mj-ea"/>
                <a:cs typeface="Arial Unicode MS" panose="020B0604020202020204" pitchFamily="50" charset="-128"/>
              </a:rPr>
              <a:t>minNeighbors </a:t>
            </a:r>
            <a:r>
              <a:rPr lang="en-US" altLang="ja-JP" sz="2400" dirty="0" smtClean="0">
                <a:latin typeface="+mj-ea"/>
                <a:ea typeface="+mj-ea"/>
                <a:cs typeface="Arial Unicode MS" panose="020B0604020202020204" pitchFamily="50" charset="-128"/>
              </a:rPr>
              <a:t>…	</a:t>
            </a:r>
            <a:r>
              <a:rPr lang="ja-JP" altLang="en-US" sz="2400" dirty="0" smtClean="0">
                <a:latin typeface="+mj-ea"/>
                <a:ea typeface="+mj-ea"/>
                <a:cs typeface="Arial Unicode MS" panose="020B0604020202020204" pitchFamily="50" charset="-128"/>
              </a:rPr>
              <a:t>必要な近傍パターンの数</a:t>
            </a:r>
            <a:endParaRPr lang="en-US" altLang="ja-JP" sz="2400" dirty="0" smtClean="0">
              <a:latin typeface="+mj-ea"/>
              <a:ea typeface="+mj-ea"/>
              <a:cs typeface="Arial Unicode MS" panose="020B0604020202020204" pitchFamily="50" charset="-128"/>
            </a:endParaRPr>
          </a:p>
          <a:p>
            <a:pPr marL="0" indent="0">
              <a:buNone/>
            </a:pPr>
            <a:r>
              <a:rPr kumimoji="1" lang="en-US" altLang="ja-JP" sz="2400" dirty="0">
                <a:latin typeface="+mj-ea"/>
                <a:ea typeface="+mj-ea"/>
                <a:cs typeface="Arial Unicode MS" panose="020B0604020202020204" pitchFamily="50" charset="-128"/>
              </a:rPr>
              <a:t>	</a:t>
            </a:r>
            <a:r>
              <a:rPr kumimoji="1" lang="en-US" altLang="ja-JP" sz="2400" dirty="0" smtClean="0">
                <a:latin typeface="+mj-ea"/>
                <a:ea typeface="+mj-ea"/>
                <a:cs typeface="Arial Unicode MS" panose="020B0604020202020204" pitchFamily="50" charset="-128"/>
              </a:rPr>
              <a:t>			</a:t>
            </a:r>
            <a:r>
              <a:rPr kumimoji="1" lang="ja-JP" altLang="en-US" sz="2400" dirty="0" smtClean="0">
                <a:latin typeface="+mj-ea"/>
                <a:ea typeface="+mj-ea"/>
                <a:cs typeface="Arial Unicode MS" panose="020B0604020202020204" pitchFamily="50" charset="-128"/>
              </a:rPr>
              <a:t>検出される矩形は、最低でもこの数の近傍パターンを含む。</a:t>
            </a:r>
            <a:endParaRPr kumimoji="1" lang="ja-JP" altLang="en-US" sz="2400" dirty="0"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09600" y="6311998"/>
            <a:ext cx="11191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/>
              <a:t>引用 https</a:t>
            </a:r>
            <a:r>
              <a:rPr lang="ja-JP" altLang="en-US" sz="1400" dirty="0"/>
              <a:t>://sites.google.com/site/5kk73gpu2012/assignment/viola-jones-face-detection#TOC-Image-Pyramid</a:t>
            </a:r>
          </a:p>
        </p:txBody>
      </p:sp>
      <p:pic>
        <p:nvPicPr>
          <p:cNvPr id="11266" name="Picture 2" descr="https://sites.google.com/site/5kk73gpu2012/_/rsrc/1354211034324/assignment/viola-jones-face-detection/image_pyramid.jpg?height=212&amp;width=3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202" y="2744484"/>
            <a:ext cx="2140745" cy="142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9519046" y="4171648"/>
            <a:ext cx="18573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solidFill>
                  <a:schemeClr val="tx2"/>
                </a:solidFill>
              </a:rPr>
              <a:t>scaleFactor</a:t>
            </a:r>
            <a:r>
              <a:rPr lang="ja-JP" altLang="en-US" sz="1400" dirty="0" smtClean="0">
                <a:solidFill>
                  <a:schemeClr val="tx2"/>
                </a:solidFill>
              </a:rPr>
              <a:t>の概念図</a:t>
            </a:r>
            <a:endParaRPr lang="ja-JP" alt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830510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Exercise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ja-JP" sz="5400" dirty="0" smtClean="0"/>
              <a:t>Ex8 </a:t>
            </a:r>
            <a:r>
              <a:rPr lang="ja-JP" altLang="en-US" sz="5400" dirty="0" smtClean="0"/>
              <a:t>を解いてみましょう</a:t>
            </a:r>
            <a:endParaRPr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14182490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ja-JP" sz="5400" dirty="0" smtClean="0"/>
              <a:t>Hans-On</a:t>
            </a:r>
            <a:r>
              <a:rPr lang="ja-JP" altLang="en-US" sz="5400" dirty="0"/>
              <a:t> </a:t>
            </a:r>
            <a:r>
              <a:rPr lang="en-US" altLang="ja-JP" sz="5400" dirty="0" smtClean="0"/>
              <a:t>Ex</a:t>
            </a:r>
            <a:r>
              <a:rPr lang="ja-JP" altLang="en-US" sz="5400" dirty="0"/>
              <a:t> </a:t>
            </a:r>
            <a:r>
              <a:rPr lang="en-US" altLang="ja-JP" sz="5400" dirty="0" smtClean="0"/>
              <a:t>X</a:t>
            </a:r>
          </a:p>
          <a:p>
            <a:pPr marL="0" indent="0" algn="ctr">
              <a:buNone/>
            </a:pPr>
            <a:r>
              <a:rPr lang="ja-JP" altLang="en-US" sz="5400" dirty="0" smtClean="0"/>
              <a:t>オリジナルのエフェクトを実装しよう</a:t>
            </a:r>
            <a:endParaRPr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2007413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Finally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参考になる</a:t>
            </a:r>
            <a:r>
              <a:rPr kumimoji="1" lang="en-US" altLang="ja-JP" dirty="0" smtClean="0"/>
              <a:t>URL</a:t>
            </a:r>
            <a:endParaRPr lang="en-US" altLang="ja-JP" dirty="0"/>
          </a:p>
          <a:p>
            <a:pPr lvl="1"/>
            <a:r>
              <a:rPr lang="en-US" altLang="ja-JP" dirty="0"/>
              <a:t>O</a:t>
            </a:r>
            <a:r>
              <a:rPr kumimoji="1" lang="en-US" altLang="ja-JP" dirty="0" smtClean="0"/>
              <a:t>penCV3.0</a:t>
            </a:r>
            <a:r>
              <a:rPr kumimoji="1" lang="ja-JP" altLang="en-US" dirty="0" smtClean="0"/>
              <a:t>リファレンス</a:t>
            </a:r>
            <a:endParaRPr kumimoji="1" lang="en-US" altLang="ja-JP" dirty="0" smtClean="0"/>
          </a:p>
          <a:p>
            <a:pPr lvl="2"/>
            <a:r>
              <a:rPr lang="en-US" altLang="ja-JP" dirty="0">
                <a:hlinkClick r:id="rId2"/>
              </a:rPr>
              <a:t>http://docs.opencv.org/3.0.0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 smtClean="0"/>
              <a:t>物体検出のための機械学習チュートリアル</a:t>
            </a:r>
            <a:endParaRPr lang="en-US" altLang="ja-JP" dirty="0" smtClean="0"/>
          </a:p>
          <a:p>
            <a:pPr lvl="2"/>
            <a:r>
              <a:rPr lang="en-US" altLang="ja-JP" dirty="0">
                <a:hlinkClick r:id="rId3"/>
              </a:rPr>
              <a:t>https://www.pro-s.co.jp/engineerblog/opencv/post_6202.html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kumimoji="1" lang="en-US" altLang="ja-JP" dirty="0" smtClean="0"/>
              <a:t>OpenCV Sharp(</a:t>
            </a:r>
            <a:r>
              <a:rPr kumimoji="1" lang="ja-JP" altLang="en-US" dirty="0" smtClean="0"/>
              <a:t>本ハンズオンでは不使用</a:t>
            </a:r>
            <a:r>
              <a:rPr kumimoji="1" lang="en-US" altLang="ja-JP" dirty="0" smtClean="0"/>
              <a:t>)</a:t>
            </a:r>
          </a:p>
          <a:p>
            <a:pPr lvl="2"/>
            <a:r>
              <a:rPr lang="en-US" altLang="ja-JP" dirty="0">
                <a:hlinkClick r:id="rId4"/>
              </a:rPr>
              <a:t>https://</a:t>
            </a:r>
            <a:r>
              <a:rPr lang="en-US" altLang="ja-JP" dirty="0" smtClean="0">
                <a:hlinkClick r:id="rId4"/>
              </a:rPr>
              <a:t>github.com/shimat/opencvsharp</a:t>
            </a:r>
            <a:endParaRPr lang="en-US" altLang="ja-JP" dirty="0" smtClean="0"/>
          </a:p>
          <a:p>
            <a:pPr lvl="2"/>
            <a:r>
              <a:rPr lang="en-US" altLang="ja-JP" dirty="0">
                <a:hlinkClick r:id="rId5"/>
              </a:rPr>
              <a:t>http://schima.hatenablog.com/entry/2015/08/19/215523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82035669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ja-JP" sz="5400" dirty="0" smtClean="0">
                <a:solidFill>
                  <a:schemeClr val="accent1"/>
                </a:solidFill>
              </a:rPr>
              <a:t>Thank you for joining!</a:t>
            </a: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609600" y="150814"/>
            <a:ext cx="10972800" cy="561975"/>
          </a:xfrm>
        </p:spPr>
        <p:txBody>
          <a:bodyPr/>
          <a:lstStyle/>
          <a:p>
            <a:r>
              <a:rPr lang="en-US" altLang="ja-JP" dirty="0" smtClean="0"/>
              <a:t>Finally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482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ja-JP" sz="5400" dirty="0" smtClean="0"/>
              <a:t>OpenCV</a:t>
            </a:r>
            <a:r>
              <a:rPr lang="ja-JP" altLang="en-US" sz="5400" dirty="0" smtClean="0"/>
              <a:t>について</a:t>
            </a:r>
            <a:endParaRPr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764246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What’s OpenCV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インテルが開発・公開したオープンソース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コンピュータビジョン向けライブラリ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対応言語</a:t>
            </a:r>
            <a:endParaRPr lang="en-US" altLang="ja-JP" dirty="0" smtClean="0"/>
          </a:p>
          <a:p>
            <a:pPr lvl="2"/>
            <a:r>
              <a:rPr lang="en-US" altLang="ja-JP" dirty="0"/>
              <a:t>C/C++ / Java /Python /</a:t>
            </a:r>
            <a:r>
              <a:rPr lang="en-US" altLang="ja-JP" dirty="0" smtClean="0"/>
              <a:t>MATLAB</a:t>
            </a:r>
          </a:p>
          <a:p>
            <a:pPr lvl="2"/>
            <a:endParaRPr lang="en-US" altLang="ja-JP" dirty="0" smtClean="0"/>
          </a:p>
          <a:p>
            <a:pPr lvl="1"/>
            <a:r>
              <a:rPr lang="ja-JP" altLang="en-US" dirty="0" smtClean="0"/>
              <a:t>対応プラットフォーム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Windows/Unix</a:t>
            </a:r>
            <a:r>
              <a:rPr lang="ja-JP" altLang="en-US" dirty="0" smtClean="0"/>
              <a:t>系</a:t>
            </a:r>
            <a:r>
              <a:rPr lang="en-US" altLang="ja-JP" dirty="0" smtClean="0"/>
              <a:t>OS(mac, FreeBSD)/ Linux / Android / iOS</a:t>
            </a:r>
          </a:p>
        </p:txBody>
      </p:sp>
    </p:spTree>
    <p:extLst>
      <p:ext uri="{BB962C8B-B14F-4D97-AF65-F5344CB8AC3E}">
        <p14:creationId xmlns:p14="http://schemas.microsoft.com/office/powerpoint/2010/main" val="51192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Basic API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052513"/>
            <a:ext cx="10972800" cy="5805487"/>
          </a:xfrm>
        </p:spPr>
        <p:txBody>
          <a:bodyPr/>
          <a:lstStyle/>
          <a:p>
            <a:r>
              <a:rPr lang="en-US" altLang="ja-JP" dirty="0" smtClean="0"/>
              <a:t>Mat (Matrix = </a:t>
            </a:r>
            <a:r>
              <a:rPr lang="ja-JP" altLang="en-US" dirty="0" smtClean="0"/>
              <a:t>行列</a:t>
            </a:r>
            <a:r>
              <a:rPr lang="en-US" altLang="ja-JP" dirty="0" smtClean="0"/>
              <a:t>) </a:t>
            </a:r>
            <a:r>
              <a:rPr lang="ja-JP" altLang="en-US" dirty="0" smtClean="0"/>
              <a:t>クラスで画像を扱う</a:t>
            </a:r>
            <a:endParaRPr lang="en-US" altLang="ja-JP" dirty="0"/>
          </a:p>
          <a:p>
            <a:pPr lvl="1"/>
            <a:r>
              <a:rPr lang="en-US" altLang="ja-JP" dirty="0" smtClean="0"/>
              <a:t>2</a:t>
            </a:r>
            <a:r>
              <a:rPr lang="ja-JP" altLang="en-US" dirty="0" smtClean="0"/>
              <a:t>次元配列に画素が格納されていると思ってよい。</a:t>
            </a:r>
            <a:endParaRPr lang="en-US" altLang="ja-JP" dirty="0"/>
          </a:p>
          <a:p>
            <a:pPr lvl="1"/>
            <a:r>
              <a:rPr lang="ja-JP" altLang="en-US" dirty="0" smtClean="0"/>
              <a:t>もちろん、アフィン変換などで必要な行列も表現可能</a:t>
            </a:r>
            <a:endParaRPr lang="en-US" altLang="ja-JP" dirty="0" smtClean="0"/>
          </a:p>
          <a:p>
            <a:pPr lvl="1"/>
            <a:r>
              <a:rPr lang="en-US" altLang="ja-JP" dirty="0"/>
              <a:t>n</a:t>
            </a:r>
            <a:r>
              <a:rPr lang="en-US" altLang="ja-JP" dirty="0" smtClean="0"/>
              <a:t>amespace</a:t>
            </a:r>
            <a:r>
              <a:rPr lang="ja-JP" altLang="en-US" dirty="0" smtClean="0"/>
              <a:t>は</a:t>
            </a:r>
            <a:r>
              <a:rPr lang="en-US" altLang="ja-JP" dirty="0" smtClean="0"/>
              <a:t>cv (</a:t>
            </a:r>
            <a:r>
              <a:rPr lang="ja-JP" altLang="en-US" dirty="0" smtClean="0"/>
              <a:t>ほとんどの</a:t>
            </a:r>
            <a:r>
              <a:rPr lang="en-US" altLang="ja-JP" dirty="0" smtClean="0"/>
              <a:t>API</a:t>
            </a:r>
            <a:r>
              <a:rPr lang="ja-JP" altLang="en-US" dirty="0" smtClean="0"/>
              <a:t>共通 </a:t>
            </a:r>
            <a:r>
              <a:rPr lang="en-US" altLang="ja-JP" dirty="0" smtClean="0"/>
              <a:t>)</a:t>
            </a:r>
          </a:p>
          <a:p>
            <a:pPr lvl="1"/>
            <a:endParaRPr lang="en-US" altLang="ja-JP" dirty="0" smtClean="0"/>
          </a:p>
          <a:p>
            <a:r>
              <a:rPr lang="en-US" altLang="ja-JP" dirty="0" smtClean="0"/>
              <a:t>API</a:t>
            </a:r>
            <a:r>
              <a:rPr lang="ja-JP" altLang="en-US" dirty="0" smtClean="0"/>
              <a:t>も行列用語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Mat::cols()	</a:t>
            </a:r>
            <a:r>
              <a:rPr lang="ja-JP" altLang="en-US" dirty="0" smtClean="0"/>
              <a:t>　画像の列の数 </a:t>
            </a:r>
            <a:r>
              <a:rPr lang="en-US" altLang="ja-JP" dirty="0" smtClean="0"/>
              <a:t>( = width  )</a:t>
            </a:r>
          </a:p>
          <a:p>
            <a:pPr lvl="1"/>
            <a:r>
              <a:rPr lang="en-US" altLang="ja-JP" dirty="0"/>
              <a:t>Mat</a:t>
            </a:r>
            <a:r>
              <a:rPr lang="en-US" altLang="ja-JP" dirty="0" smtClean="0"/>
              <a:t>::rows </a:t>
            </a:r>
            <a:r>
              <a:rPr lang="en-US" altLang="ja-JP" dirty="0"/>
              <a:t>() </a:t>
            </a:r>
            <a:r>
              <a:rPr lang="en-US" altLang="ja-JP" dirty="0" smtClean="0"/>
              <a:t>	</a:t>
            </a:r>
            <a:r>
              <a:rPr lang="ja-JP" altLang="en-US" dirty="0" smtClean="0"/>
              <a:t>　画像の行の</a:t>
            </a:r>
            <a:r>
              <a:rPr lang="ja-JP" altLang="en-US" dirty="0"/>
              <a:t>数 </a:t>
            </a:r>
            <a:r>
              <a:rPr lang="en-US" altLang="ja-JP" dirty="0"/>
              <a:t>( = </a:t>
            </a:r>
            <a:r>
              <a:rPr lang="en-US" altLang="ja-JP" dirty="0" smtClean="0"/>
              <a:t>height )</a:t>
            </a:r>
            <a:endParaRPr lang="en-US" altLang="ja-JP" dirty="0"/>
          </a:p>
          <a:p>
            <a:pPr lvl="1"/>
            <a:r>
              <a:rPr lang="en-US" altLang="ja-JP" dirty="0"/>
              <a:t>cv::Mat::Mat	</a:t>
            </a:r>
            <a:r>
              <a:rPr lang="en-US" altLang="ja-JP" dirty="0" smtClean="0"/>
              <a:t>(int rows, int cols, int type )</a:t>
            </a:r>
          </a:p>
          <a:p>
            <a:pPr marL="914400" lvl="2" indent="0">
              <a:buNone/>
            </a:pPr>
            <a:r>
              <a:rPr lang="en-US" altLang="ja-JP" dirty="0" smtClean="0"/>
              <a:t>		</a:t>
            </a:r>
            <a:r>
              <a:rPr lang="ja-JP" altLang="en-US" dirty="0" smtClean="0"/>
              <a:t>　行数</a:t>
            </a:r>
            <a:r>
              <a:rPr lang="en-US" altLang="ja-JP" dirty="0" smtClean="0"/>
              <a:t>rows(height), </a:t>
            </a:r>
            <a:r>
              <a:rPr lang="ja-JP" altLang="en-US" dirty="0" smtClean="0"/>
              <a:t>列数</a:t>
            </a:r>
            <a:r>
              <a:rPr lang="en-US" altLang="ja-JP" dirty="0" smtClean="0"/>
              <a:t>cols(width)</a:t>
            </a:r>
            <a:r>
              <a:rPr lang="ja-JP" altLang="en-US" dirty="0" smtClean="0"/>
              <a:t>の画像のコンストラクタ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 smtClean="0"/>
              <a:t>		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(type</a:t>
            </a:r>
            <a:r>
              <a:rPr lang="ja-JP" altLang="en-US" dirty="0" smtClean="0"/>
              <a:t>は後述</a:t>
            </a:r>
            <a:r>
              <a:rPr lang="en-US" altLang="ja-JP" dirty="0" smtClean="0"/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124075" y="6488668"/>
            <a:ext cx="6800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ja-JP" altLang="en-US" dirty="0">
                <a:solidFill>
                  <a:schemeClr val="tx2"/>
                </a:solidFill>
              </a:rPr>
              <a:t>一般的な画処理</a:t>
            </a:r>
            <a:r>
              <a:rPr lang="en-US" altLang="ja-JP" dirty="0">
                <a:solidFill>
                  <a:schemeClr val="tx2"/>
                </a:solidFill>
              </a:rPr>
              <a:t>API</a:t>
            </a:r>
            <a:r>
              <a:rPr lang="ja-JP" altLang="en-US" dirty="0">
                <a:solidFill>
                  <a:schemeClr val="tx2"/>
                </a:solidFill>
              </a:rPr>
              <a:t>と順番が逆になることがあるので注意</a:t>
            </a:r>
            <a:endParaRPr lang="en-US" altLang="ja-JP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8611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Basic API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マルチチャンネルの</a:t>
            </a:r>
            <a:r>
              <a:rPr lang="en-US" altLang="ja-JP" dirty="0" smtClean="0"/>
              <a:t>Mat</a:t>
            </a:r>
            <a:r>
              <a:rPr lang="ja-JP" altLang="en-US" dirty="0" smtClean="0"/>
              <a:t>でカラー画像を表現</a:t>
            </a:r>
            <a:endParaRPr lang="en-US" altLang="ja-JP" dirty="0" smtClean="0"/>
          </a:p>
          <a:p>
            <a:pPr lvl="1"/>
            <a:r>
              <a:rPr lang="en-US" altLang="ja-JP" dirty="0"/>
              <a:t>channel</a:t>
            </a:r>
            <a:r>
              <a:rPr lang="ja-JP" altLang="en-US" dirty="0"/>
              <a:t>数</a:t>
            </a:r>
            <a:r>
              <a:rPr lang="en-US" altLang="ja-JP" dirty="0"/>
              <a:t>:1 </a:t>
            </a:r>
            <a:r>
              <a:rPr lang="ja-JP" altLang="en-US" dirty="0"/>
              <a:t>グレースケール画像</a:t>
            </a:r>
            <a:endParaRPr lang="en-US" altLang="ja-JP" dirty="0"/>
          </a:p>
          <a:p>
            <a:pPr lvl="1"/>
            <a:r>
              <a:rPr lang="en-US" altLang="ja-JP" dirty="0"/>
              <a:t>channel</a:t>
            </a:r>
            <a:r>
              <a:rPr lang="ja-JP" altLang="en-US" dirty="0"/>
              <a:t>数</a:t>
            </a:r>
            <a:r>
              <a:rPr lang="en-US" altLang="ja-JP" dirty="0"/>
              <a:t>:3 </a:t>
            </a:r>
            <a:r>
              <a:rPr lang="ja-JP" altLang="en-US" dirty="0"/>
              <a:t>フルカラー</a:t>
            </a:r>
            <a:r>
              <a:rPr lang="en-US" altLang="ja-JP" dirty="0"/>
              <a:t>(RGB)</a:t>
            </a:r>
            <a:r>
              <a:rPr lang="ja-JP" altLang="en-US" dirty="0"/>
              <a:t>画像</a:t>
            </a:r>
            <a:endParaRPr lang="en-US" altLang="ja-JP" dirty="0"/>
          </a:p>
          <a:p>
            <a:pPr lvl="1"/>
            <a:r>
              <a:rPr lang="en-US" altLang="ja-JP" dirty="0"/>
              <a:t>channel</a:t>
            </a:r>
            <a:r>
              <a:rPr lang="ja-JP" altLang="en-US" dirty="0"/>
              <a:t>数</a:t>
            </a:r>
            <a:r>
              <a:rPr lang="en-US" altLang="ja-JP" dirty="0"/>
              <a:t>:4 </a:t>
            </a:r>
            <a:r>
              <a:rPr lang="ja-JP" altLang="en-US" dirty="0"/>
              <a:t>フルカラー</a:t>
            </a:r>
            <a:r>
              <a:rPr lang="en-US" altLang="ja-JP" dirty="0"/>
              <a:t>(RGB)</a:t>
            </a:r>
            <a:r>
              <a:rPr lang="ja-JP" altLang="en-US" dirty="0"/>
              <a:t>と透明色</a:t>
            </a:r>
            <a:r>
              <a:rPr lang="en-US" altLang="ja-JP" dirty="0"/>
              <a:t>(</a:t>
            </a:r>
            <a:r>
              <a:rPr lang="ja-JP" altLang="en-US" dirty="0"/>
              <a:t>アルファチャンネル</a:t>
            </a:r>
            <a:r>
              <a:rPr lang="en-US" altLang="ja-JP" dirty="0"/>
              <a:t>)</a:t>
            </a:r>
            <a:r>
              <a:rPr lang="ja-JP" altLang="en-US" dirty="0"/>
              <a:t>を含む</a:t>
            </a:r>
            <a:r>
              <a:rPr lang="ja-JP" altLang="en-US" dirty="0" smtClean="0"/>
              <a:t>画像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en-US" altLang="ja-JP" dirty="0" smtClean="0"/>
              <a:t>type</a:t>
            </a:r>
            <a:r>
              <a:rPr lang="ja-JP" altLang="en-US" dirty="0" smtClean="0"/>
              <a:t>はチャンネル数と、</a:t>
            </a:r>
            <a:r>
              <a:rPr lang="en-US" altLang="ja-JP" dirty="0" smtClean="0"/>
              <a:t>1</a:t>
            </a:r>
            <a:r>
              <a:rPr lang="ja-JP" altLang="en-US" dirty="0" smtClean="0"/>
              <a:t>画素の型の組み合わせ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画像</a:t>
            </a:r>
            <a:r>
              <a:rPr lang="ja-JP" altLang="en-US" dirty="0"/>
              <a:t>は基本的に</a:t>
            </a:r>
            <a:r>
              <a:rPr lang="en-US" altLang="ja-JP" dirty="0"/>
              <a:t>8UX (uchar</a:t>
            </a:r>
            <a:r>
              <a:rPr lang="ja-JP" altLang="en-US" dirty="0"/>
              <a:t>型</a:t>
            </a:r>
            <a:r>
              <a:rPr lang="en-US" altLang="ja-JP" dirty="0"/>
              <a:t>) </a:t>
            </a:r>
            <a:r>
              <a:rPr lang="ja-JP" altLang="en-US" dirty="0"/>
              <a:t>で扱えば</a:t>
            </a:r>
            <a:r>
              <a:rPr lang="en-US" altLang="ja-JP" dirty="0"/>
              <a:t>OK</a:t>
            </a:r>
          </a:p>
          <a:p>
            <a:pPr lvl="1"/>
            <a:endParaRPr lang="en-US" altLang="ja-JP" dirty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085482"/>
              </p:ext>
            </p:extLst>
          </p:nvPr>
        </p:nvGraphicFramePr>
        <p:xfrm>
          <a:off x="1050925" y="4038072"/>
          <a:ext cx="9131300" cy="1935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525"/>
                <a:gridCol w="5438775"/>
              </a:tblGrid>
              <a:tr h="4523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説明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>
                          <a:effectLst/>
                        </a:rPr>
                        <a:t>CV_8UC1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uchar</a:t>
                      </a:r>
                      <a:r>
                        <a:rPr kumimoji="1" lang="ja-JP" altLang="en-US" dirty="0" smtClean="0"/>
                        <a:t>型 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チャンネル 行列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グレー画像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>
                          <a:effectLst/>
                        </a:rPr>
                        <a:t>CV_8UC3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uchar</a:t>
                      </a:r>
                      <a:r>
                        <a:rPr kumimoji="1" lang="ja-JP" altLang="en-US" dirty="0" smtClean="0"/>
                        <a:t>型 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チャンネル 行列</a:t>
                      </a:r>
                      <a:r>
                        <a:rPr kumimoji="1" lang="en-US" altLang="ja-JP" dirty="0" smtClean="0"/>
                        <a:t>(RGB</a:t>
                      </a:r>
                      <a:r>
                        <a:rPr kumimoji="1" lang="ja-JP" altLang="en-US" dirty="0" smtClean="0"/>
                        <a:t>画像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>
                          <a:effectLst/>
                        </a:rPr>
                        <a:t>CV_16SC1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short</a:t>
                      </a:r>
                      <a:r>
                        <a:rPr kumimoji="1" lang="ja-JP" altLang="en-US" dirty="0" smtClean="0"/>
                        <a:t>型 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チャンネル行列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CV_64FC1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double</a:t>
                      </a:r>
                      <a:r>
                        <a:rPr kumimoji="1" lang="en-US" altLang="ja-JP" baseline="0" dirty="0" smtClean="0"/>
                        <a:t> </a:t>
                      </a:r>
                      <a:r>
                        <a:rPr kumimoji="1" lang="ja-JP" altLang="en-US" baseline="0" dirty="0" smtClean="0"/>
                        <a:t>型</a:t>
                      </a:r>
                      <a:r>
                        <a:rPr kumimoji="1" lang="en-US" altLang="ja-JP" baseline="0" dirty="0" smtClean="0"/>
                        <a:t>1</a:t>
                      </a:r>
                      <a:r>
                        <a:rPr kumimoji="1" lang="ja-JP" altLang="en-US" baseline="0" dirty="0" smtClean="0"/>
                        <a:t>チャンネル行列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08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ja-JP" sz="5400" dirty="0" smtClean="0"/>
              <a:t>Hans-On</a:t>
            </a:r>
            <a:r>
              <a:rPr lang="ja-JP" altLang="en-US" sz="5400" dirty="0"/>
              <a:t> </a:t>
            </a:r>
            <a:r>
              <a:rPr lang="en-US" altLang="ja-JP" sz="5400" dirty="0" smtClean="0"/>
              <a:t>Ex1</a:t>
            </a:r>
          </a:p>
          <a:p>
            <a:pPr marL="0" indent="0" algn="ctr">
              <a:buNone/>
            </a:pPr>
            <a:r>
              <a:rPr lang="ja-JP" altLang="en-US" sz="5400" dirty="0"/>
              <a:t>好</a:t>
            </a:r>
            <a:r>
              <a:rPr lang="ja-JP" altLang="en-US" sz="5400" dirty="0" smtClean="0"/>
              <a:t>きな画像をリードしよう</a:t>
            </a:r>
            <a:endParaRPr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3046507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カラフル（001-2）">
  <a:themeElements>
    <a:clrScheme name="カラフル（001-2）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カラフル（001-2）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カラフル（001-2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カラフル（001-2）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カラフル（001-2）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カラフル（001-2）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カラフル（001-2）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カラフル（001-2）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カラフル（001-2）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カラフル（001-2）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カラフル（001-2）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カラフル（001-2）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カラフル（001-2）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カラフル（001-2）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カラフル（001-2）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カラフル（001-2）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カラフル（001-2）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カラフル（001-1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iry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カラフル（001-1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カラフル（001-1）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カラフル（001-1）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カラフル（001-1）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カラフル（001-1）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カラフル（001-1）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カラフル（001-1）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カラフル（001-1）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カラフル（001-1）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カラフル（001-1）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カラフル（001-1）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カラフル（001-1）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カラフル（001-1）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カラフル（001-1）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カラフル（001-1）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colorful002</Template>
  <TotalTime>1454</TotalTime>
  <Words>1341</Words>
  <PresentationFormat>ワイド画面</PresentationFormat>
  <Paragraphs>421</Paragraphs>
  <Slides>45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45</vt:i4>
      </vt:variant>
    </vt:vector>
  </HeadingPairs>
  <TitlesOfParts>
    <vt:vector size="52" baseType="lpstr">
      <vt:lpstr>Arial Unicode MS</vt:lpstr>
      <vt:lpstr>Meiryo UI</vt:lpstr>
      <vt:lpstr>ＭＳ Ｐゴシック</vt:lpstr>
      <vt:lpstr>メイリオ</vt:lpstr>
      <vt:lpstr>Arial</vt:lpstr>
      <vt:lpstr>カラフル（001-2）</vt:lpstr>
      <vt:lpstr>カラフル（001-1）</vt:lpstr>
      <vt:lpstr>Open CV Hands–On</vt:lpstr>
      <vt:lpstr>PowerPoint プレゼンテーション</vt:lpstr>
      <vt:lpstr>Explanation Hands-on</vt:lpstr>
      <vt:lpstr>Explanation Hands-on</vt:lpstr>
      <vt:lpstr>PowerPoint プレゼンテーション</vt:lpstr>
      <vt:lpstr>What’s OpenCV</vt:lpstr>
      <vt:lpstr>Basic API</vt:lpstr>
      <vt:lpstr>Basic API</vt:lpstr>
      <vt:lpstr>PowerPoint プレゼンテーション</vt:lpstr>
      <vt:lpstr>Factory Method</vt:lpstr>
      <vt:lpstr>Exercise</vt:lpstr>
      <vt:lpstr>PowerPoint プレゼンテーション</vt:lpstr>
      <vt:lpstr>Basic API</vt:lpstr>
      <vt:lpstr>Basic API</vt:lpstr>
      <vt:lpstr>Basic API</vt:lpstr>
      <vt:lpstr>Basic API</vt:lpstr>
      <vt:lpstr>Exercise</vt:lpstr>
      <vt:lpstr>PowerPoint プレゼンテーション</vt:lpstr>
      <vt:lpstr>Filter API</vt:lpstr>
      <vt:lpstr>Filter API</vt:lpstr>
      <vt:lpstr>Filter API</vt:lpstr>
      <vt:lpstr>Filter API</vt:lpstr>
      <vt:lpstr>Exercise</vt:lpstr>
      <vt:lpstr>PowerPoint プレゼンテーション</vt:lpstr>
      <vt:lpstr>Canny edge detector</vt:lpstr>
      <vt:lpstr>Canny edge detector</vt:lpstr>
      <vt:lpstr>Exercise</vt:lpstr>
      <vt:lpstr>PowerPoint プレゼンテーション</vt:lpstr>
      <vt:lpstr>Mean Shift Filtering</vt:lpstr>
      <vt:lpstr>Mean Shift Filtering</vt:lpstr>
      <vt:lpstr>Exercise</vt:lpstr>
      <vt:lpstr>PowerPoint プレゼンテーション</vt:lpstr>
      <vt:lpstr>Affine Transformation</vt:lpstr>
      <vt:lpstr>Affine Transformation</vt:lpstr>
      <vt:lpstr>Affine Transformation</vt:lpstr>
      <vt:lpstr>Affine Transformation</vt:lpstr>
      <vt:lpstr>PowerPoint プレゼンテーション</vt:lpstr>
      <vt:lpstr>Object Detection</vt:lpstr>
      <vt:lpstr>Object Detection</vt:lpstr>
      <vt:lpstr>Object Detection</vt:lpstr>
      <vt:lpstr>Object Detection</vt:lpstr>
      <vt:lpstr>Exercise</vt:lpstr>
      <vt:lpstr>PowerPoint プレゼンテーション</vt:lpstr>
      <vt:lpstr>Finally</vt:lpstr>
      <vt:lpstr>Finally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2017-09-20T10:27:46Z</dcterms:created>
  <dcterms:modified xsi:type="dcterms:W3CDTF">2017-09-25T08:48:24Z</dcterms:modified>
</cp:coreProperties>
</file>