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Security Analytics is a browser based toolkit that will allow the user to </a:t>
            </a:r>
            <a:r>
              <a:rPr lang="en"/>
              <a:t>analyze their favorite financial securities </a:t>
            </a:r>
            <a:r>
              <a:rPr lang="en"/>
              <a:t> and </a:t>
            </a:r>
            <a:r>
              <a:rPr lang="en"/>
              <a:t>portfolio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e19ffc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e19ffc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e19ffc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e19ffc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e19ffc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e19ffc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e19ffc4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e19ffc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e19ffc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e19ffc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e19ffc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e19ffc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2825"/>
            <a:ext cx="8520600" cy="94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Security A</a:t>
            </a:r>
            <a:r>
              <a:rPr b="1" lang="en">
                <a:solidFill>
                  <a:srgbClr val="00FF00"/>
                </a:solidFill>
              </a:rPr>
              <a:t>nalytics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40350" y="2297700"/>
            <a:ext cx="66633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Analysis Toolkit for Stocks, Bonds, </a:t>
            </a:r>
            <a:r>
              <a:rPr b="1" lang="en">
                <a:solidFill>
                  <a:srgbClr val="FF0000"/>
                </a:solidFill>
              </a:rPr>
              <a:t>Cryptocurrencies, and ETFs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02250"/>
            <a:ext cx="8520600" cy="686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</a:rPr>
              <a:t>W</a:t>
            </a:r>
            <a:r>
              <a:rPr b="1" lang="en" sz="3600">
                <a:solidFill>
                  <a:srgbClr val="00FF00"/>
                </a:solidFill>
              </a:rPr>
              <a:t>hat will it do?</a:t>
            </a:r>
            <a:endParaRPr b="1" sz="3600">
              <a:solidFill>
                <a:srgbClr val="00FF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901350" y="149045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212825" y="1139750"/>
            <a:ext cx="5114400" cy="27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1139750"/>
            <a:ext cx="43107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Browser based </a:t>
            </a:r>
            <a:r>
              <a:rPr b="1" i="1" lang="en" sz="2400">
                <a:solidFill>
                  <a:srgbClr val="FF0000"/>
                </a:solidFill>
              </a:rPr>
              <a:t>Analytical</a:t>
            </a:r>
            <a:r>
              <a:rPr b="1" i="1" lang="en" sz="2400">
                <a:solidFill>
                  <a:srgbClr val="FF0000"/>
                </a:solidFill>
              </a:rPr>
              <a:t> toolkit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Display real time security index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Provide </a:t>
            </a:r>
            <a:r>
              <a:rPr b="1" i="1" lang="en" sz="2400">
                <a:solidFill>
                  <a:srgbClr val="FF0000"/>
                </a:solidFill>
              </a:rPr>
              <a:t>Extremely</a:t>
            </a:r>
            <a:r>
              <a:rPr b="1" i="1" lang="en" sz="2400">
                <a:solidFill>
                  <a:srgbClr val="FF0000"/>
                </a:solidFill>
              </a:rPr>
              <a:t> Detailed Historical  Data for past 20 years</a:t>
            </a:r>
            <a:endParaRPr b="1" i="1" sz="2400"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495800" y="1139750"/>
            <a:ext cx="46467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Display various graphs using D3 to help user with analysis 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Provide various Economic Info such as Fed Interest Rate or US trade deficit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02250"/>
            <a:ext cx="8520600" cy="686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</a:rPr>
              <a:t>Graphs </a:t>
            </a:r>
            <a:r>
              <a:rPr b="1" lang="en" sz="3600">
                <a:solidFill>
                  <a:srgbClr val="00FF00"/>
                </a:solidFill>
              </a:rPr>
              <a:t>Available</a:t>
            </a:r>
            <a:r>
              <a:rPr b="1" lang="en" sz="3600">
                <a:solidFill>
                  <a:srgbClr val="00FF00"/>
                </a:solidFill>
              </a:rPr>
              <a:t> </a:t>
            </a:r>
            <a:endParaRPr b="1" sz="3600">
              <a:solidFill>
                <a:srgbClr val="00FF00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87900" y="4512025"/>
            <a:ext cx="85206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Candle Graph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01350" y="149045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750" y="788950"/>
            <a:ext cx="6999250" cy="37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76200"/>
            <a:ext cx="8520600" cy="61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</a:rPr>
              <a:t>Possible  Additional Features</a:t>
            </a:r>
            <a:endParaRPr b="1" sz="3600">
              <a:solidFill>
                <a:srgbClr val="00FF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5945850" y="2725425"/>
            <a:ext cx="2586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US Trade Deficit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901350" y="149045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850" y="865150"/>
            <a:ext cx="2309591" cy="19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9654" y="788950"/>
            <a:ext cx="1731092" cy="193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6">
            <a:alphaModFix/>
          </a:blip>
          <a:srcRect b="0" l="0" r="0" t="18850"/>
          <a:stretch/>
        </p:blipFill>
        <p:spPr>
          <a:xfrm>
            <a:off x="3055250" y="3369150"/>
            <a:ext cx="3486150" cy="10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859500" y="2801625"/>
            <a:ext cx="2586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Circular Heat Map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3339750" y="4442700"/>
            <a:ext cx="28050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D3 Calendar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311700" y="321450"/>
            <a:ext cx="8520600" cy="94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What’s Under the Hood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983850" y="1994300"/>
            <a:ext cx="3623700" cy="22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❏"/>
            </a:pPr>
            <a:r>
              <a:rPr b="1" lang="en">
                <a:solidFill>
                  <a:srgbClr val="FF0000"/>
                </a:solidFill>
              </a:rPr>
              <a:t>D3.js</a:t>
            </a:r>
            <a:endParaRPr b="1"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❏"/>
            </a:pPr>
            <a:r>
              <a:rPr b="1" lang="en">
                <a:solidFill>
                  <a:srgbClr val="FF0000"/>
                </a:solidFill>
              </a:rPr>
              <a:t>Moment.js</a:t>
            </a:r>
            <a:endParaRPr b="1"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❏"/>
            </a:pPr>
            <a:r>
              <a:rPr b="1" lang="en">
                <a:solidFill>
                  <a:srgbClr val="FF0000"/>
                </a:solidFill>
              </a:rPr>
              <a:t>HTML</a:t>
            </a:r>
            <a:endParaRPr b="1"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❏"/>
            </a:pPr>
            <a:r>
              <a:rPr b="1" lang="en">
                <a:solidFill>
                  <a:srgbClr val="FF0000"/>
                </a:solidFill>
              </a:rPr>
              <a:t>CSS</a:t>
            </a:r>
            <a:endParaRPr b="1"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❏"/>
            </a:pPr>
            <a:r>
              <a:rPr b="1" lang="en">
                <a:solidFill>
                  <a:srgbClr val="FF0000"/>
                </a:solidFill>
              </a:rPr>
              <a:t>Express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5208600" y="1994300"/>
            <a:ext cx="3623700" cy="22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❏"/>
            </a:pPr>
            <a:r>
              <a:rPr b="1" lang="en">
                <a:solidFill>
                  <a:srgbClr val="FF0000"/>
                </a:solidFill>
              </a:rPr>
              <a:t>Node.js</a:t>
            </a:r>
            <a:endParaRPr b="1"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❏"/>
            </a:pPr>
            <a:r>
              <a:rPr b="1" lang="en">
                <a:solidFill>
                  <a:srgbClr val="FF0000"/>
                </a:solidFill>
              </a:rPr>
              <a:t>MySQL</a:t>
            </a:r>
            <a:endParaRPr b="1"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❏"/>
            </a:pPr>
            <a:r>
              <a:rPr b="1" lang="en">
                <a:solidFill>
                  <a:srgbClr val="FF0000"/>
                </a:solidFill>
              </a:rPr>
              <a:t>Alpha Vantage API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311700" y="321450"/>
            <a:ext cx="8520600" cy="94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Targeted Audience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220200" y="1520725"/>
            <a:ext cx="43095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Small </a:t>
            </a:r>
            <a:r>
              <a:rPr b="1" i="1" lang="en" sz="2400">
                <a:solidFill>
                  <a:srgbClr val="FF0000"/>
                </a:solidFill>
              </a:rPr>
              <a:t>Independent</a:t>
            </a:r>
            <a:r>
              <a:rPr b="1" i="1" lang="en" sz="2400">
                <a:solidFill>
                  <a:srgbClr val="FF0000"/>
                </a:solidFill>
              </a:rPr>
              <a:t> 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0000"/>
                </a:solidFill>
              </a:rPr>
              <a:t>Investors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Financial</a:t>
            </a:r>
            <a:r>
              <a:rPr b="1" i="1" lang="en" sz="2400">
                <a:solidFill>
                  <a:srgbClr val="FF0000"/>
                </a:solidFill>
              </a:rPr>
              <a:t> Advisors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Day Traders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Brokerage Firms </a:t>
            </a:r>
            <a:endParaRPr b="1" i="1" sz="2400">
              <a:solidFill>
                <a:srgbClr val="FF0000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586100" y="1520725"/>
            <a:ext cx="43095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Economic</a:t>
            </a:r>
            <a:r>
              <a:rPr b="1" i="1" lang="en" sz="2400">
                <a:solidFill>
                  <a:srgbClr val="FF0000"/>
                </a:solidFill>
              </a:rPr>
              <a:t> Scientist 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Students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i="1" lang="en" sz="2400">
                <a:solidFill>
                  <a:srgbClr val="FF0000"/>
                </a:solidFill>
              </a:rPr>
              <a:t>Anyone who wants to make a smart investment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311700" y="1388250"/>
            <a:ext cx="8520600" cy="94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Questions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