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sldIdLst>
    <p:sldId id="256" r:id="rId2"/>
    <p:sldId id="257" r:id="rId3"/>
    <p:sldId id="258" r:id="rId4"/>
    <p:sldId id="259" r:id="rId5"/>
    <p:sldId id="260" r:id="rId6"/>
    <p:sldId id="264" r:id="rId7"/>
    <p:sldId id="267" r:id="rId8"/>
    <p:sldId id="262"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marshall842@outlook.com" initials="a" lastIdx="2" clrIdx="0">
    <p:extLst>
      <p:ext uri="{19B8F6BF-5375-455C-9EA6-DF929625EA0E}">
        <p15:presenceInfo xmlns:p15="http://schemas.microsoft.com/office/powerpoint/2012/main" userId="b13b8d1ee975a3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6T09:26:36.144" idx="1">
    <p:pos x="5028" y="2148"/>
    <p:text>Jen/Patrick Fill IN</p:text>
    <p:extLst>
      <p:ext uri="{C676402C-5697-4E1C-873F-D02D1690AC5C}">
        <p15:threadingInfo xmlns:p15="http://schemas.microsoft.com/office/powerpoint/2012/main" timeZoneBias="240"/>
      </p:ext>
    </p:extLst>
  </p:cm>
  <p:cm authorId="1" dt="2021-09-16T09:26:55.105" idx="2">
    <p:pos x="6743" y="2147"/>
    <p:text>Alex Fill In</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9841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73163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49478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2FAAFFF-888A-4DB2-9C4A-AAFAD118971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67491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344521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257475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461451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541171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2FAAFFF-888A-4DB2-9C4A-AAFAD118971A}" type="slidenum">
              <a:rPr lang="en-US" smtClean="0"/>
              <a:t>‹#›</a:t>
            </a:fld>
            <a:endParaRPr lang="en-US"/>
          </a:p>
        </p:txBody>
      </p:sp>
    </p:spTree>
    <p:extLst>
      <p:ext uri="{BB962C8B-B14F-4D97-AF65-F5344CB8AC3E}">
        <p14:creationId xmlns:p14="http://schemas.microsoft.com/office/powerpoint/2010/main" val="199364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83269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6915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243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C3EBA-BE82-41A8-8CC6-4166588B2332}"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2448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4886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33C3EBA-BE82-41A8-8CC6-4166588B2332}"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98579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65363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3380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3C3EBA-BE82-41A8-8CC6-4166588B2332}" type="datetimeFigureOut">
              <a:rPr lang="en-US" smtClean="0"/>
              <a:t>9/16/2021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2FAAFFF-888A-4DB2-9C4A-AAFAD118971A}" type="slidenum">
              <a:rPr lang="en-US" smtClean="0"/>
              <a:t>‹#›</a:t>
            </a:fld>
            <a:endParaRPr lang="en-US"/>
          </a:p>
        </p:txBody>
      </p:sp>
    </p:spTree>
    <p:extLst>
      <p:ext uri="{BB962C8B-B14F-4D97-AF65-F5344CB8AC3E}">
        <p14:creationId xmlns:p14="http://schemas.microsoft.com/office/powerpoint/2010/main" val="2412892324"/>
      </p:ext>
    </p:extLst>
  </p:cSld>
  <p:clrMap bg1="dk1" tx1="lt1" bg2="dk2" tx2="lt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 id="2147484151" r:id="rId13"/>
    <p:sldLayoutId id="2147484152" r:id="rId14"/>
    <p:sldLayoutId id="2147484153" r:id="rId15"/>
    <p:sldLayoutId id="2147484154" r:id="rId16"/>
    <p:sldLayoutId id="214748415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1049-F864-4D79-A62A-AC088E6F6673}"/>
              </a:ext>
            </a:extLst>
          </p:cNvPr>
          <p:cNvSpPr>
            <a:spLocks noGrp="1"/>
          </p:cNvSpPr>
          <p:nvPr>
            <p:ph type="ctrTitle"/>
          </p:nvPr>
        </p:nvSpPr>
        <p:spPr>
          <a:xfrm>
            <a:off x="680322" y="2733709"/>
            <a:ext cx="8144134" cy="1373070"/>
          </a:xfrm>
        </p:spPr>
        <p:txBody>
          <a:bodyPr>
            <a:normAutofit/>
          </a:bodyPr>
          <a:lstStyle/>
          <a:p>
            <a:r>
              <a:rPr lang="en-US" sz="3600" dirty="0"/>
              <a:t>Movie Production Recommendations for Microsoft Studios</a:t>
            </a:r>
          </a:p>
        </p:txBody>
      </p:sp>
      <p:sp>
        <p:nvSpPr>
          <p:cNvPr id="3" name="Subtitle 2">
            <a:extLst>
              <a:ext uri="{FF2B5EF4-FFF2-40B4-BE49-F238E27FC236}">
                <a16:creationId xmlns:a16="http://schemas.microsoft.com/office/drawing/2014/main" id="{6AEEFE78-5CF3-4C82-9913-70AF523A1275}"/>
              </a:ext>
            </a:extLst>
          </p:cNvPr>
          <p:cNvSpPr>
            <a:spLocks noGrp="1"/>
          </p:cNvSpPr>
          <p:nvPr>
            <p:ph type="subTitle" idx="1"/>
          </p:nvPr>
        </p:nvSpPr>
        <p:spPr/>
        <p:txBody>
          <a:bodyPr>
            <a:normAutofit fontScale="92500" lnSpcReduction="10000"/>
          </a:bodyPr>
          <a:lstStyle/>
          <a:p>
            <a:r>
              <a:rPr lang="en-US" dirty="0"/>
              <a:t>Jennifer Cobb</a:t>
            </a:r>
          </a:p>
          <a:p>
            <a:r>
              <a:rPr lang="en-US" dirty="0"/>
              <a:t>Alex Marshall</a:t>
            </a:r>
          </a:p>
          <a:p>
            <a:r>
              <a:rPr lang="en-US" dirty="0"/>
              <a:t>Patrick Ryan </a:t>
            </a:r>
          </a:p>
        </p:txBody>
      </p:sp>
      <p:pic>
        <p:nvPicPr>
          <p:cNvPr id="4100" name="Picture 4">
            <a:extLst>
              <a:ext uri="{FF2B5EF4-FFF2-40B4-BE49-F238E27FC236}">
                <a16:creationId xmlns:a16="http://schemas.microsoft.com/office/drawing/2014/main" id="{7BCFD39A-55DB-4331-B57A-BF795F6EC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4475" y="3058294"/>
            <a:ext cx="2857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86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A0F555-4E55-45E9-AD36-86EB448B2F51}"/>
              </a:ext>
            </a:extLst>
          </p:cNvPr>
          <p:cNvSpPr>
            <a:spLocks noGrp="1"/>
          </p:cNvSpPr>
          <p:nvPr>
            <p:ph type="title"/>
          </p:nvPr>
        </p:nvSpPr>
        <p:spPr>
          <a:xfrm>
            <a:off x="680321" y="753228"/>
            <a:ext cx="4136123" cy="1080938"/>
          </a:xfrm>
        </p:spPr>
        <p:txBody>
          <a:bodyPr>
            <a:normAutofit/>
          </a:bodyPr>
          <a:lstStyle/>
          <a:p>
            <a:r>
              <a:rPr lang="en-US" sz="2400"/>
              <a:t>Results</a:t>
            </a:r>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60E45E65-0BEF-410A-BD91-FB7ED440CCF3}"/>
              </a:ext>
            </a:extLst>
          </p:cNvPr>
          <p:cNvSpPr>
            <a:spLocks noGrp="1"/>
          </p:cNvSpPr>
          <p:nvPr>
            <p:ph idx="1"/>
          </p:nvPr>
        </p:nvSpPr>
        <p:spPr>
          <a:xfrm>
            <a:off x="680321" y="2336873"/>
            <a:ext cx="3656289" cy="3599316"/>
          </a:xfrm>
        </p:spPr>
        <p:txBody>
          <a:bodyPr>
            <a:normAutofit/>
          </a:bodyPr>
          <a:lstStyle/>
          <a:p>
            <a:pPr marL="0" indent="0">
              <a:buNone/>
            </a:pPr>
            <a:r>
              <a:rPr lang="en-US" sz="2000" dirty="0"/>
              <a:t>Fewest movies released at the end of the year and mid-Spring</a:t>
            </a:r>
          </a:p>
        </p:txBody>
      </p:sp>
      <p:pic>
        <p:nvPicPr>
          <p:cNvPr id="4" name="Picture 3">
            <a:extLst>
              <a:ext uri="{FF2B5EF4-FFF2-40B4-BE49-F238E27FC236}">
                <a16:creationId xmlns:a16="http://schemas.microsoft.com/office/drawing/2014/main" id="{1E1621C1-624F-4110-A551-A9BF829AA2A4}"/>
              </a:ext>
            </a:extLst>
          </p:cNvPr>
          <p:cNvPicPr>
            <a:picLocks noChangeAspect="1"/>
          </p:cNvPicPr>
          <p:nvPr/>
        </p:nvPicPr>
        <p:blipFill>
          <a:blip r:embed="rId4"/>
          <a:stretch>
            <a:fillRect/>
          </a:stretch>
        </p:blipFill>
        <p:spPr>
          <a:xfrm>
            <a:off x="5280788" y="771220"/>
            <a:ext cx="6269479" cy="4623740"/>
          </a:xfrm>
          <a:prstGeom prst="rect">
            <a:avLst/>
          </a:prstGeom>
          <a:ln>
            <a:noFill/>
          </a:ln>
          <a:effectLst>
            <a:outerShdw blurRad="76200" dist="63500" dir="5040000" algn="tl" rotWithShape="0">
              <a:srgbClr val="000000">
                <a:alpha val="41000"/>
              </a:srgbClr>
            </a:outerShdw>
          </a:effectLst>
        </p:spPr>
      </p:pic>
      <p:pic>
        <p:nvPicPr>
          <p:cNvPr id="12" name="Picture 2">
            <a:extLst>
              <a:ext uri="{FF2B5EF4-FFF2-40B4-BE49-F238E27FC236}">
                <a16:creationId xmlns:a16="http://schemas.microsoft.com/office/drawing/2014/main" id="{576615A2-A9F6-41C5-A36A-E7382466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8960" y="5394960"/>
            <a:ext cx="146304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3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2566-E304-4158-B0FF-3108A45C2C4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BCBE210-1392-4176-9960-1E409D18DFF9}"/>
              </a:ext>
            </a:extLst>
          </p:cNvPr>
          <p:cNvSpPr>
            <a:spLocks noGrp="1"/>
          </p:cNvSpPr>
          <p:nvPr>
            <p:ph idx="1"/>
          </p:nvPr>
        </p:nvSpPr>
        <p:spPr/>
        <p:txBody>
          <a:bodyPr/>
          <a:lstStyle/>
          <a:p>
            <a:r>
              <a:rPr lang="en-US" dirty="0"/>
              <a:t>Focus on production of …</a:t>
            </a:r>
          </a:p>
          <a:p>
            <a:endParaRPr lang="en-US" dirty="0"/>
          </a:p>
          <a:p>
            <a:r>
              <a:rPr lang="en-US" dirty="0"/>
              <a:t>Release schedule should take advantage of end of year lull in order to maximize visibility of product. Limited competition requires less marketing budget for these offerings. </a:t>
            </a:r>
          </a:p>
          <a:p>
            <a:endParaRPr lang="en-US" dirty="0"/>
          </a:p>
        </p:txBody>
      </p:sp>
      <p:pic>
        <p:nvPicPr>
          <p:cNvPr id="4" name="Picture 2">
            <a:extLst>
              <a:ext uri="{FF2B5EF4-FFF2-40B4-BE49-F238E27FC236}">
                <a16:creationId xmlns:a16="http://schemas.microsoft.com/office/drawing/2014/main" id="{DCD4BD71-CC9B-4FA1-ABEC-15E9B2FA3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960" y="5394960"/>
            <a:ext cx="146304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87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4C7-D4A9-45B0-9DD2-09855464B7D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2AEC605-2DA5-447A-8E38-7A3F2BB2C91A}"/>
              </a:ext>
            </a:extLst>
          </p:cNvPr>
          <p:cNvSpPr>
            <a:spLocks noGrp="1"/>
          </p:cNvSpPr>
          <p:nvPr>
            <p:ph idx="1"/>
          </p:nvPr>
        </p:nvSpPr>
        <p:spPr/>
        <p:txBody>
          <a:bodyPr/>
          <a:lstStyle/>
          <a:p>
            <a:r>
              <a:rPr lang="en-US" dirty="0"/>
              <a:t>Brand new Microsoft Studios requires a game plan for their initial run of movies. We examined what genres garner the greatest Return on Investment, evaluated the most and least popular genres, and looked at when movies were being released and have determined that Microsoft is best served by releasing </a:t>
            </a:r>
            <a:r>
              <a:rPr lang="en-US" dirty="0">
                <a:highlight>
                  <a:srgbClr val="FFFF00"/>
                </a:highlight>
              </a:rPr>
              <a:t>X MOVIES </a:t>
            </a:r>
            <a:r>
              <a:rPr lang="en-US" dirty="0"/>
              <a:t>in </a:t>
            </a:r>
            <a:r>
              <a:rPr lang="en-US" dirty="0">
                <a:highlight>
                  <a:srgbClr val="FFFF00"/>
                </a:highlight>
              </a:rPr>
              <a:t>Y PART OF YEAR.</a:t>
            </a:r>
          </a:p>
        </p:txBody>
      </p:sp>
      <p:pic>
        <p:nvPicPr>
          <p:cNvPr id="6146" name="Picture 2">
            <a:extLst>
              <a:ext uri="{FF2B5EF4-FFF2-40B4-BE49-F238E27FC236}">
                <a16:creationId xmlns:a16="http://schemas.microsoft.com/office/drawing/2014/main" id="{CB84EBC2-C85A-460C-87E3-3A2EAF9A8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35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078E-FFED-4BC8-A1DF-E3AFE6EDF9B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CF568C1-1B14-41F8-ADB0-38C9ED2CFD82}"/>
              </a:ext>
            </a:extLst>
          </p:cNvPr>
          <p:cNvSpPr>
            <a:spLocks noGrp="1"/>
          </p:cNvSpPr>
          <p:nvPr>
            <p:ph idx="1"/>
          </p:nvPr>
        </p:nvSpPr>
        <p:spPr/>
        <p:txBody>
          <a:bodyPr/>
          <a:lstStyle/>
          <a:p>
            <a:r>
              <a:rPr lang="en-US" dirty="0"/>
              <a:t>Business Problem</a:t>
            </a:r>
          </a:p>
          <a:p>
            <a:r>
              <a:rPr lang="en-US" dirty="0"/>
              <a:t>Data </a:t>
            </a:r>
          </a:p>
          <a:p>
            <a:r>
              <a:rPr lang="en-US" dirty="0"/>
              <a:t>Methods</a:t>
            </a:r>
          </a:p>
          <a:p>
            <a:r>
              <a:rPr lang="en-US" dirty="0"/>
              <a:t>Results</a:t>
            </a:r>
          </a:p>
          <a:p>
            <a:r>
              <a:rPr lang="en-US" dirty="0"/>
              <a:t>Conclusions</a:t>
            </a:r>
          </a:p>
        </p:txBody>
      </p:sp>
      <p:pic>
        <p:nvPicPr>
          <p:cNvPr id="4" name="Picture 2">
            <a:extLst>
              <a:ext uri="{FF2B5EF4-FFF2-40B4-BE49-F238E27FC236}">
                <a16:creationId xmlns:a16="http://schemas.microsoft.com/office/drawing/2014/main" id="{9793ECBD-9B0D-4B40-B672-DB347ACC0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4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FCC7-648E-4E99-8421-CF9B3AC72F43}"/>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C548DC50-6E86-4BE2-862D-9EEE9EBBC670}"/>
              </a:ext>
            </a:extLst>
          </p:cNvPr>
          <p:cNvSpPr>
            <a:spLocks noGrp="1"/>
          </p:cNvSpPr>
          <p:nvPr>
            <p:ph idx="1"/>
          </p:nvPr>
        </p:nvSpPr>
        <p:spPr/>
        <p:txBody>
          <a:bodyPr>
            <a:normAutofit/>
          </a:bodyPr>
          <a:lstStyle/>
          <a:p>
            <a:pPr lvl="1"/>
            <a:endParaRPr lang="en-US" dirty="0"/>
          </a:p>
          <a:p>
            <a:r>
              <a:rPr lang="en-US" dirty="0"/>
              <a:t>Find holes in the market</a:t>
            </a:r>
          </a:p>
          <a:p>
            <a:r>
              <a:rPr lang="en-US" dirty="0"/>
              <a:t>Get the greatest return on investment</a:t>
            </a:r>
          </a:p>
          <a:p>
            <a:r>
              <a:rPr lang="en-US" dirty="0"/>
              <a:t>Ensure releases won’t be lost in the crowd</a:t>
            </a:r>
          </a:p>
          <a:p>
            <a:pPr lvl="1"/>
            <a:endParaRPr lang="en-US" dirty="0"/>
          </a:p>
        </p:txBody>
      </p:sp>
      <p:pic>
        <p:nvPicPr>
          <p:cNvPr id="4" name="Picture 2">
            <a:extLst>
              <a:ext uri="{FF2B5EF4-FFF2-40B4-BE49-F238E27FC236}">
                <a16:creationId xmlns:a16="http://schemas.microsoft.com/office/drawing/2014/main" id="{47B76CC2-7F46-42FA-A68C-7F6E72413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76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4" name="Rectangle 14">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16">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18">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0">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0DBC06-E873-42C3-A145-9F2E65A2DE8C}"/>
              </a:ext>
            </a:extLst>
          </p:cNvPr>
          <p:cNvSpPr>
            <a:spLocks noGrp="1"/>
          </p:cNvSpPr>
          <p:nvPr>
            <p:ph type="title"/>
          </p:nvPr>
        </p:nvSpPr>
        <p:spPr>
          <a:xfrm>
            <a:off x="680321" y="753228"/>
            <a:ext cx="4136123" cy="1080938"/>
          </a:xfrm>
        </p:spPr>
        <p:txBody>
          <a:bodyPr>
            <a:normAutofit/>
          </a:bodyPr>
          <a:lstStyle/>
          <a:p>
            <a:r>
              <a:rPr lang="en-US" sz="2400"/>
              <a:t>Data</a:t>
            </a:r>
          </a:p>
        </p:txBody>
      </p:sp>
      <p:pic>
        <p:nvPicPr>
          <p:cNvPr id="38" name="Picture 22">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493FF2D-E7B7-4FDE-8F2D-64D4B5D1C585}"/>
              </a:ext>
            </a:extLst>
          </p:cNvPr>
          <p:cNvSpPr>
            <a:spLocks noGrp="1"/>
          </p:cNvSpPr>
          <p:nvPr>
            <p:ph idx="1"/>
          </p:nvPr>
        </p:nvSpPr>
        <p:spPr>
          <a:xfrm>
            <a:off x="680321" y="2336873"/>
            <a:ext cx="3656289" cy="3599316"/>
          </a:xfrm>
        </p:spPr>
        <p:txBody>
          <a:bodyPr>
            <a:normAutofit/>
          </a:bodyPr>
          <a:lstStyle/>
          <a:p>
            <a:r>
              <a:rPr lang="en-US" sz="1400"/>
              <a:t>Movie release data from IMDB, The Internet Movie Database, Rotten Tomatoes, collected over a roughly ten-year span. </a:t>
            </a:r>
          </a:p>
          <a:p>
            <a:endParaRPr lang="en-US" sz="1400"/>
          </a:p>
          <a:p>
            <a:r>
              <a:rPr lang="en-US" sz="1400"/>
              <a:t>Includes movies’ budget, box office, studio, and genre. </a:t>
            </a:r>
          </a:p>
          <a:p>
            <a:endParaRPr lang="en-US" sz="1400"/>
          </a:p>
          <a:p>
            <a:endParaRPr lang="en-US" sz="1400"/>
          </a:p>
        </p:txBody>
      </p:sp>
      <p:pic>
        <p:nvPicPr>
          <p:cNvPr id="10" name="Picture 9" descr="Chart&#10;&#10;Description automatically generated">
            <a:extLst>
              <a:ext uri="{FF2B5EF4-FFF2-40B4-BE49-F238E27FC236}">
                <a16:creationId xmlns:a16="http://schemas.microsoft.com/office/drawing/2014/main" id="{8C74B809-729A-4A28-AC5A-35115ECB2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540368"/>
            <a:ext cx="6269479" cy="3777263"/>
          </a:xfrm>
          <a:prstGeom prst="rect">
            <a:avLst/>
          </a:prstGeom>
          <a:ln>
            <a:noFill/>
          </a:ln>
          <a:effectLst>
            <a:outerShdw blurRad="76200" dist="63500" dir="5040000" algn="tl" rotWithShape="0">
              <a:srgbClr val="000000">
                <a:alpha val="41000"/>
              </a:srgbClr>
            </a:outerShdw>
          </a:effectLst>
        </p:spPr>
      </p:pic>
      <p:pic>
        <p:nvPicPr>
          <p:cNvPr id="31" name="Picture 2">
            <a:extLst>
              <a:ext uri="{FF2B5EF4-FFF2-40B4-BE49-F238E27FC236}">
                <a16:creationId xmlns:a16="http://schemas.microsoft.com/office/drawing/2014/main" id="{57FD88C6-72A5-4BDB-8B58-0AE427B14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80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5276-99ED-4419-BAC1-A1956DF3BF8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04FA45D2-2371-4C7D-AE8A-AB7EB83661ED}"/>
              </a:ext>
            </a:extLst>
          </p:cNvPr>
          <p:cNvSpPr>
            <a:spLocks noGrp="1"/>
          </p:cNvSpPr>
          <p:nvPr>
            <p:ph idx="1"/>
          </p:nvPr>
        </p:nvSpPr>
        <p:spPr/>
        <p:txBody>
          <a:bodyPr/>
          <a:lstStyle/>
          <a:p>
            <a:r>
              <a:rPr lang="en-US" dirty="0"/>
              <a:t>Linked data from multiple sources </a:t>
            </a:r>
          </a:p>
          <a:p>
            <a:r>
              <a:rPr lang="en-US" dirty="0"/>
              <a:t>Determined ROI and profit using available financial data</a:t>
            </a:r>
          </a:p>
          <a:p>
            <a:r>
              <a:rPr lang="en-US" dirty="0"/>
              <a:t>Group data by genre and studio</a:t>
            </a:r>
          </a:p>
          <a:p>
            <a:endParaRPr lang="en-US" dirty="0"/>
          </a:p>
          <a:p>
            <a:r>
              <a:rPr lang="en-US" dirty="0"/>
              <a:t>PICTURE OF DATAFRAME WITH ROI COLUMN </a:t>
            </a:r>
          </a:p>
          <a:p>
            <a:endParaRPr lang="en-US" dirty="0"/>
          </a:p>
          <a:p>
            <a:endParaRPr lang="en-US" dirty="0"/>
          </a:p>
        </p:txBody>
      </p:sp>
      <p:pic>
        <p:nvPicPr>
          <p:cNvPr id="4" name="Picture 2">
            <a:extLst>
              <a:ext uri="{FF2B5EF4-FFF2-40B4-BE49-F238E27FC236}">
                <a16:creationId xmlns:a16="http://schemas.microsoft.com/office/drawing/2014/main" id="{0AF4CF18-C677-4FD2-A900-868836C4E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5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28D539-789E-4C4E-8328-F1650A33BD74}"/>
              </a:ext>
            </a:extLst>
          </p:cNvPr>
          <p:cNvSpPr>
            <a:spLocks noGrp="1"/>
          </p:cNvSpPr>
          <p:nvPr>
            <p:ph type="title"/>
          </p:nvPr>
        </p:nvSpPr>
        <p:spPr>
          <a:xfrm>
            <a:off x="680321" y="753228"/>
            <a:ext cx="4136123" cy="1080938"/>
          </a:xfrm>
        </p:spPr>
        <p:txBody>
          <a:bodyPr>
            <a:normAutofit/>
          </a:bodyPr>
          <a:lstStyle/>
          <a:p>
            <a:r>
              <a:rPr lang="en-US" sz="2400"/>
              <a:t>Results</a:t>
            </a:r>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B0935F56-F543-43BA-8E3E-38A154289850}"/>
              </a:ext>
            </a:extLst>
          </p:cNvPr>
          <p:cNvSpPr>
            <a:spLocks noGrp="1"/>
          </p:cNvSpPr>
          <p:nvPr>
            <p:ph idx="1"/>
          </p:nvPr>
        </p:nvSpPr>
        <p:spPr>
          <a:xfrm>
            <a:off x="680321" y="2336873"/>
            <a:ext cx="3656289" cy="3599316"/>
          </a:xfrm>
        </p:spPr>
        <p:txBody>
          <a:bodyPr>
            <a:normAutofit/>
          </a:bodyPr>
          <a:lstStyle/>
          <a:p>
            <a:pPr marL="0" indent="0">
              <a:buNone/>
            </a:pPr>
            <a:r>
              <a:rPr lang="en-US" sz="2000" b="0" i="0" dirty="0">
                <a:effectLst/>
                <a:latin typeface="Slack-Lato"/>
              </a:rPr>
              <a:t>The separation between the first genre and the fifth is much more significant than the fifth and twentieth.</a:t>
            </a:r>
            <a:endParaRPr lang="en-US" sz="2000" kern="1200" dirty="0">
              <a:latin typeface="+mn-lt"/>
              <a:ea typeface="+mn-ea"/>
              <a:cs typeface="+mn-cs"/>
            </a:endParaRPr>
          </a:p>
          <a:p>
            <a:endParaRPr lang="en-US" sz="1400" dirty="0"/>
          </a:p>
        </p:txBody>
      </p:sp>
      <p:pic>
        <p:nvPicPr>
          <p:cNvPr id="4" name="Picture 3" descr="Chart, bar chart&#10;&#10;Description automatically generated">
            <a:extLst>
              <a:ext uri="{FF2B5EF4-FFF2-40B4-BE49-F238E27FC236}">
                <a16:creationId xmlns:a16="http://schemas.microsoft.com/office/drawing/2014/main" id="{B71651FD-FF10-4D59-98FE-952163237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681383"/>
            <a:ext cx="6269479" cy="3495234"/>
          </a:xfrm>
          <a:prstGeom prst="rect">
            <a:avLst/>
          </a:prstGeom>
          <a:ln>
            <a:noFill/>
          </a:ln>
          <a:effectLst>
            <a:outerShdw blurRad="76200" dist="63500" dir="5040000" algn="tl" rotWithShape="0">
              <a:srgbClr val="000000">
                <a:alpha val="41000"/>
              </a:srgbClr>
            </a:outerShdw>
          </a:effectLst>
        </p:spPr>
      </p:pic>
      <p:pic>
        <p:nvPicPr>
          <p:cNvPr id="12" name="Picture 2">
            <a:extLst>
              <a:ext uri="{FF2B5EF4-FFF2-40B4-BE49-F238E27FC236}">
                <a16:creationId xmlns:a16="http://schemas.microsoft.com/office/drawing/2014/main" id="{3BA3C995-C664-4EEC-B09A-53DC2EAFDC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3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5FB509-870E-4172-B005-4C97A76D0D85}"/>
              </a:ext>
            </a:extLst>
          </p:cNvPr>
          <p:cNvSpPr>
            <a:spLocks noGrp="1"/>
          </p:cNvSpPr>
          <p:nvPr>
            <p:ph type="title"/>
          </p:nvPr>
        </p:nvSpPr>
        <p:spPr>
          <a:xfrm>
            <a:off x="680321" y="753228"/>
            <a:ext cx="4136123" cy="1080938"/>
          </a:xfrm>
        </p:spPr>
        <p:txBody>
          <a:bodyPr vert="horz" lIns="91440" tIns="45720" rIns="91440" bIns="45720" rtlCol="0">
            <a:normAutofit/>
          </a:bodyPr>
          <a:lstStyle/>
          <a:p>
            <a:r>
              <a:rPr lang="en-US" sz="2400"/>
              <a:t>Results</a:t>
            </a:r>
          </a:p>
        </p:txBody>
      </p:sp>
      <p:pic>
        <p:nvPicPr>
          <p:cNvPr id="19" name="Picture 18">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C46A7FD-7EEB-497A-9986-F101129DA1A7}"/>
              </a:ext>
            </a:extLst>
          </p:cNvPr>
          <p:cNvSpPr>
            <a:spLocks noGrp="1"/>
          </p:cNvSpPr>
          <p:nvPr>
            <p:ph idx="1"/>
          </p:nvPr>
        </p:nvSpPr>
        <p:spPr>
          <a:xfrm>
            <a:off x="680321" y="2336873"/>
            <a:ext cx="3656289" cy="3599316"/>
          </a:xfrm>
        </p:spPr>
        <p:txBody>
          <a:bodyPr vert="horz" lIns="91440" tIns="45720" rIns="91440" bIns="45720" rtlCol="0">
            <a:normAutofit/>
          </a:bodyPr>
          <a:lstStyle/>
          <a:p>
            <a:pPr marL="0" indent="0">
              <a:buNone/>
            </a:pPr>
            <a:r>
              <a:rPr lang="en-US" sz="2000" dirty="0"/>
              <a:t>Thriller is the most popular with the greatest ROI </a:t>
            </a:r>
          </a:p>
        </p:txBody>
      </p:sp>
      <p:pic>
        <p:nvPicPr>
          <p:cNvPr id="6" name="Picture 5" descr="Chart, bar chart&#10;&#10;Description automatically generated">
            <a:extLst>
              <a:ext uri="{FF2B5EF4-FFF2-40B4-BE49-F238E27FC236}">
                <a16:creationId xmlns:a16="http://schemas.microsoft.com/office/drawing/2014/main" id="{66DD7E3A-EFB8-4F43-B0A5-8D87FB669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516809"/>
            <a:ext cx="6269479" cy="3824381"/>
          </a:xfrm>
          <a:prstGeom prst="rect">
            <a:avLst/>
          </a:prstGeom>
          <a:ln>
            <a:noFill/>
          </a:ln>
          <a:effectLst>
            <a:outerShdw blurRad="76200" dist="63500" dir="5040000" algn="tl" rotWithShape="0">
              <a:srgbClr val="000000">
                <a:alpha val="41000"/>
              </a:srgbClr>
            </a:outerShdw>
          </a:effectLst>
        </p:spPr>
      </p:pic>
      <p:sp>
        <p:nvSpPr>
          <p:cNvPr id="4" name="AutoShape 2">
            <a:extLst>
              <a:ext uri="{FF2B5EF4-FFF2-40B4-BE49-F238E27FC236}">
                <a16:creationId xmlns:a16="http://schemas.microsoft.com/office/drawing/2014/main" id="{915CD11D-EE41-4844-B735-E6BDF2CFF9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2">
            <a:extLst>
              <a:ext uri="{FF2B5EF4-FFF2-40B4-BE49-F238E27FC236}">
                <a16:creationId xmlns:a16="http://schemas.microsoft.com/office/drawing/2014/main" id="{43A7C876-A7FE-46AE-8C37-F6F7AB4A07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81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F555-4E55-45E9-AD36-86EB448B2F5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0E45E65-0BEF-410A-BD91-FB7ED440CCF3}"/>
              </a:ext>
            </a:extLst>
          </p:cNvPr>
          <p:cNvSpPr>
            <a:spLocks noGrp="1"/>
          </p:cNvSpPr>
          <p:nvPr>
            <p:ph idx="1"/>
          </p:nvPr>
        </p:nvSpPr>
        <p:spPr/>
        <p:txBody>
          <a:bodyPr/>
          <a:lstStyle/>
          <a:p>
            <a:pPr marL="0" indent="0">
              <a:buNone/>
            </a:pPr>
            <a:r>
              <a:rPr lang="en-US" dirty="0"/>
              <a:t>Documentary is least produced with highest ROI</a:t>
            </a:r>
          </a:p>
        </p:txBody>
      </p:sp>
      <p:pic>
        <p:nvPicPr>
          <p:cNvPr id="6" name="Picture 2">
            <a:extLst>
              <a:ext uri="{FF2B5EF4-FFF2-40B4-BE49-F238E27FC236}">
                <a16:creationId xmlns:a16="http://schemas.microsoft.com/office/drawing/2014/main" id="{A5F35AA8-DF28-4544-921F-368CDFDC0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26469"/>
      </p:ext>
    </p:extLst>
  </p:cSld>
  <p:clrMapOvr>
    <a:masterClrMapping/>
  </p:clrMapOvr>
</p:sld>
</file>

<file path=ppt/theme/theme1.xml><?xml version="1.0" encoding="utf-8"?>
<a:theme xmlns:a="http://schemas.openxmlformats.org/drawingml/2006/main" name="Berli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81</TotalTime>
  <Words>246</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Slack-Lato</vt:lpstr>
      <vt:lpstr>Trebuchet MS</vt:lpstr>
      <vt:lpstr>Berlin</vt:lpstr>
      <vt:lpstr>Movie Production Recommendations for Microsoft Studios</vt:lpstr>
      <vt:lpstr>Summary</vt:lpstr>
      <vt:lpstr>Outline</vt:lpstr>
      <vt:lpstr>Business Problem</vt:lpstr>
      <vt:lpstr>Data</vt:lpstr>
      <vt:lpstr>Methods</vt:lpstr>
      <vt:lpstr>Results</vt:lpstr>
      <vt:lpstr>Results</vt:lpstr>
      <vt:lpstr>Results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Production Recommendations for Microsoft Studios</dc:title>
  <dc:creator>alex.marshall842@outlook.com</dc:creator>
  <cp:lastModifiedBy>alex.marshall842@outlook.com</cp:lastModifiedBy>
  <cp:revision>3</cp:revision>
  <dcterms:created xsi:type="dcterms:W3CDTF">2021-09-16T13:17:55Z</dcterms:created>
  <dcterms:modified xsi:type="dcterms:W3CDTF">2021-09-16T14:39:16Z</dcterms:modified>
</cp:coreProperties>
</file>