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15"/>
  </p:notesMasterIdLst>
  <p:sldIdLst>
    <p:sldId id="256" r:id="rId2"/>
    <p:sldId id="258" r:id="rId3"/>
    <p:sldId id="257" r:id="rId4"/>
    <p:sldId id="259" r:id="rId5"/>
    <p:sldId id="260" r:id="rId6"/>
    <p:sldId id="264" r:id="rId7"/>
    <p:sldId id="267" r:id="rId8"/>
    <p:sldId id="262" r:id="rId9"/>
    <p:sldId id="271" r:id="rId10"/>
    <p:sldId id="272"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marshall842@outlook.com" initials="a" lastIdx="2" clrIdx="0">
    <p:extLst>
      <p:ext uri="{19B8F6BF-5375-455C-9EA6-DF929625EA0E}">
        <p15:presenceInfo xmlns:p15="http://schemas.microsoft.com/office/powerpoint/2012/main" userId="b13b8d1ee975a3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6AFA5-D3B7-4120-AEF6-F5AA9B119411}"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4E698-25C4-4D3B-B97F-264E8A6F84C1}" type="slidenum">
              <a:rPr lang="en-US" smtClean="0"/>
              <a:t>‹#›</a:t>
            </a:fld>
            <a:endParaRPr lang="en-US"/>
          </a:p>
        </p:txBody>
      </p:sp>
    </p:spTree>
    <p:extLst>
      <p:ext uri="{BB962C8B-B14F-4D97-AF65-F5344CB8AC3E}">
        <p14:creationId xmlns:p14="http://schemas.microsoft.com/office/powerpoint/2010/main" val="2457642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Patrick -</a:t>
            </a:r>
          </a:p>
        </p:txBody>
      </p:sp>
      <p:sp>
        <p:nvSpPr>
          <p:cNvPr id="4" name="Slide Number Placeholder 3"/>
          <p:cNvSpPr>
            <a:spLocks noGrp="1"/>
          </p:cNvSpPr>
          <p:nvPr>
            <p:ph type="sldNum" sz="quarter" idx="5"/>
          </p:nvPr>
        </p:nvSpPr>
        <p:spPr/>
        <p:txBody>
          <a:bodyPr/>
          <a:lstStyle/>
          <a:p>
            <a:fld id="{DA04E698-25C4-4D3B-B97F-264E8A6F84C1}" type="slidenum">
              <a:rPr lang="en-US" smtClean="0"/>
              <a:t>2</a:t>
            </a:fld>
            <a:endParaRPr lang="en-US"/>
          </a:p>
        </p:txBody>
      </p:sp>
    </p:spTree>
    <p:extLst>
      <p:ext uri="{BB962C8B-B14F-4D97-AF65-F5344CB8AC3E}">
        <p14:creationId xmlns:p14="http://schemas.microsoft.com/office/powerpoint/2010/main" val="328086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 </a:t>
            </a:r>
          </a:p>
        </p:txBody>
      </p:sp>
      <p:sp>
        <p:nvSpPr>
          <p:cNvPr id="4" name="Slide Number Placeholder 3"/>
          <p:cNvSpPr>
            <a:spLocks noGrp="1"/>
          </p:cNvSpPr>
          <p:nvPr>
            <p:ph type="sldNum" sz="quarter" idx="5"/>
          </p:nvPr>
        </p:nvSpPr>
        <p:spPr/>
        <p:txBody>
          <a:bodyPr/>
          <a:lstStyle/>
          <a:p>
            <a:fld id="{DA04E698-25C4-4D3B-B97F-264E8A6F84C1}" type="slidenum">
              <a:rPr lang="en-US" smtClean="0"/>
              <a:t>11</a:t>
            </a:fld>
            <a:endParaRPr lang="en-US"/>
          </a:p>
        </p:txBody>
      </p:sp>
    </p:spTree>
    <p:extLst>
      <p:ext uri="{BB962C8B-B14F-4D97-AF65-F5344CB8AC3E}">
        <p14:creationId xmlns:p14="http://schemas.microsoft.com/office/powerpoint/2010/main" val="121688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Patrick </a:t>
            </a:r>
          </a:p>
        </p:txBody>
      </p:sp>
      <p:sp>
        <p:nvSpPr>
          <p:cNvPr id="4" name="Slide Number Placeholder 3"/>
          <p:cNvSpPr>
            <a:spLocks noGrp="1"/>
          </p:cNvSpPr>
          <p:nvPr>
            <p:ph type="sldNum" sz="quarter" idx="5"/>
          </p:nvPr>
        </p:nvSpPr>
        <p:spPr/>
        <p:txBody>
          <a:bodyPr/>
          <a:lstStyle/>
          <a:p>
            <a:fld id="{DA04E698-25C4-4D3B-B97F-264E8A6F84C1}" type="slidenum">
              <a:rPr lang="en-US" smtClean="0"/>
              <a:t>3</a:t>
            </a:fld>
            <a:endParaRPr lang="en-US"/>
          </a:p>
        </p:txBody>
      </p:sp>
    </p:spTree>
    <p:extLst>
      <p:ext uri="{BB962C8B-B14F-4D97-AF65-F5344CB8AC3E}">
        <p14:creationId xmlns:p14="http://schemas.microsoft.com/office/powerpoint/2010/main" val="35690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Patrick</a:t>
            </a:r>
          </a:p>
        </p:txBody>
      </p:sp>
      <p:sp>
        <p:nvSpPr>
          <p:cNvPr id="4" name="Slide Number Placeholder 3"/>
          <p:cNvSpPr>
            <a:spLocks noGrp="1"/>
          </p:cNvSpPr>
          <p:nvPr>
            <p:ph type="sldNum" sz="quarter" idx="5"/>
          </p:nvPr>
        </p:nvSpPr>
        <p:spPr/>
        <p:txBody>
          <a:bodyPr/>
          <a:lstStyle/>
          <a:p>
            <a:fld id="{DA04E698-25C4-4D3B-B97F-264E8A6F84C1}" type="slidenum">
              <a:rPr lang="en-US" smtClean="0"/>
              <a:t>4</a:t>
            </a:fld>
            <a:endParaRPr lang="en-US"/>
          </a:p>
        </p:txBody>
      </p:sp>
    </p:spTree>
    <p:extLst>
      <p:ext uri="{BB962C8B-B14F-4D97-AF65-F5344CB8AC3E}">
        <p14:creationId xmlns:p14="http://schemas.microsoft.com/office/powerpoint/2010/main" val="115348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04E698-25C4-4D3B-B97F-264E8A6F84C1}" type="slidenum">
              <a:rPr lang="en-US" smtClean="0"/>
              <a:t>5</a:t>
            </a:fld>
            <a:endParaRPr lang="en-US"/>
          </a:p>
        </p:txBody>
      </p:sp>
    </p:spTree>
    <p:extLst>
      <p:ext uri="{BB962C8B-B14F-4D97-AF65-F5344CB8AC3E}">
        <p14:creationId xmlns:p14="http://schemas.microsoft.com/office/powerpoint/2010/main" val="67803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t>
            </a:r>
          </a:p>
        </p:txBody>
      </p:sp>
      <p:sp>
        <p:nvSpPr>
          <p:cNvPr id="4" name="Slide Number Placeholder 3"/>
          <p:cNvSpPr>
            <a:spLocks noGrp="1"/>
          </p:cNvSpPr>
          <p:nvPr>
            <p:ph type="sldNum" sz="quarter" idx="5"/>
          </p:nvPr>
        </p:nvSpPr>
        <p:spPr/>
        <p:txBody>
          <a:bodyPr/>
          <a:lstStyle/>
          <a:p>
            <a:fld id="{DA04E698-25C4-4D3B-B97F-264E8A6F84C1}" type="slidenum">
              <a:rPr lang="en-US" smtClean="0"/>
              <a:t>6</a:t>
            </a:fld>
            <a:endParaRPr lang="en-US"/>
          </a:p>
        </p:txBody>
      </p:sp>
    </p:spTree>
    <p:extLst>
      <p:ext uri="{BB962C8B-B14F-4D97-AF65-F5344CB8AC3E}">
        <p14:creationId xmlns:p14="http://schemas.microsoft.com/office/powerpoint/2010/main" val="173536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Patrick</a:t>
            </a:r>
          </a:p>
        </p:txBody>
      </p:sp>
      <p:sp>
        <p:nvSpPr>
          <p:cNvPr id="4" name="Slide Number Placeholder 3"/>
          <p:cNvSpPr>
            <a:spLocks noGrp="1"/>
          </p:cNvSpPr>
          <p:nvPr>
            <p:ph type="sldNum" sz="quarter" idx="5"/>
          </p:nvPr>
        </p:nvSpPr>
        <p:spPr/>
        <p:txBody>
          <a:bodyPr/>
          <a:lstStyle/>
          <a:p>
            <a:fld id="{DA04E698-25C4-4D3B-B97F-264E8A6F84C1}" type="slidenum">
              <a:rPr lang="en-US" smtClean="0"/>
              <a:t>7</a:t>
            </a:fld>
            <a:endParaRPr lang="en-US"/>
          </a:p>
        </p:txBody>
      </p:sp>
    </p:spTree>
    <p:extLst>
      <p:ext uri="{BB962C8B-B14F-4D97-AF65-F5344CB8AC3E}">
        <p14:creationId xmlns:p14="http://schemas.microsoft.com/office/powerpoint/2010/main" val="231877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a:t>
            </a:r>
          </a:p>
        </p:txBody>
      </p:sp>
      <p:sp>
        <p:nvSpPr>
          <p:cNvPr id="4" name="Slide Number Placeholder 3"/>
          <p:cNvSpPr>
            <a:spLocks noGrp="1"/>
          </p:cNvSpPr>
          <p:nvPr>
            <p:ph type="sldNum" sz="quarter" idx="5"/>
          </p:nvPr>
        </p:nvSpPr>
        <p:spPr/>
        <p:txBody>
          <a:bodyPr/>
          <a:lstStyle/>
          <a:p>
            <a:fld id="{DA04E698-25C4-4D3B-B97F-264E8A6F84C1}" type="slidenum">
              <a:rPr lang="en-US" smtClean="0"/>
              <a:t>8</a:t>
            </a:fld>
            <a:endParaRPr lang="en-US"/>
          </a:p>
        </p:txBody>
      </p:sp>
    </p:spTree>
    <p:extLst>
      <p:ext uri="{BB962C8B-B14F-4D97-AF65-F5344CB8AC3E}">
        <p14:creationId xmlns:p14="http://schemas.microsoft.com/office/powerpoint/2010/main" val="329817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a:t>
            </a:r>
          </a:p>
        </p:txBody>
      </p:sp>
      <p:sp>
        <p:nvSpPr>
          <p:cNvPr id="4" name="Slide Number Placeholder 3"/>
          <p:cNvSpPr>
            <a:spLocks noGrp="1"/>
          </p:cNvSpPr>
          <p:nvPr>
            <p:ph type="sldNum" sz="quarter" idx="5"/>
          </p:nvPr>
        </p:nvSpPr>
        <p:spPr/>
        <p:txBody>
          <a:bodyPr/>
          <a:lstStyle/>
          <a:p>
            <a:fld id="{DA04E698-25C4-4D3B-B97F-264E8A6F84C1}" type="slidenum">
              <a:rPr lang="en-US" smtClean="0"/>
              <a:t>9</a:t>
            </a:fld>
            <a:endParaRPr lang="en-US"/>
          </a:p>
        </p:txBody>
      </p:sp>
    </p:spTree>
    <p:extLst>
      <p:ext uri="{BB962C8B-B14F-4D97-AF65-F5344CB8AC3E}">
        <p14:creationId xmlns:p14="http://schemas.microsoft.com/office/powerpoint/2010/main" val="82213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 </a:t>
            </a:r>
          </a:p>
        </p:txBody>
      </p:sp>
      <p:sp>
        <p:nvSpPr>
          <p:cNvPr id="4" name="Slide Number Placeholder 3"/>
          <p:cNvSpPr>
            <a:spLocks noGrp="1"/>
          </p:cNvSpPr>
          <p:nvPr>
            <p:ph type="sldNum" sz="quarter" idx="5"/>
          </p:nvPr>
        </p:nvSpPr>
        <p:spPr/>
        <p:txBody>
          <a:bodyPr/>
          <a:lstStyle/>
          <a:p>
            <a:fld id="{DA04E698-25C4-4D3B-B97F-264E8A6F84C1}" type="slidenum">
              <a:rPr lang="en-US" smtClean="0"/>
              <a:t>10</a:t>
            </a:fld>
            <a:endParaRPr lang="en-US"/>
          </a:p>
        </p:txBody>
      </p:sp>
    </p:spTree>
    <p:extLst>
      <p:ext uri="{BB962C8B-B14F-4D97-AF65-F5344CB8AC3E}">
        <p14:creationId xmlns:p14="http://schemas.microsoft.com/office/powerpoint/2010/main" val="27224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9841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73163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9478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67491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34452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25747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461451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54117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199364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83269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C3EBA-BE82-41A8-8CC6-4166588B2332}"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691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2430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C3EBA-BE82-41A8-8CC6-4166588B2332}"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244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3C3EBA-BE82-41A8-8CC6-4166588B2332}"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4886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3C3EBA-BE82-41A8-8CC6-4166588B2332}"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398579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265363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3C3EBA-BE82-41A8-8CC6-4166588B2332}"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AAFFF-888A-4DB2-9C4A-AAFAD118971A}" type="slidenum">
              <a:rPr lang="en-US" smtClean="0"/>
              <a:t>‹#›</a:t>
            </a:fld>
            <a:endParaRPr lang="en-US"/>
          </a:p>
        </p:txBody>
      </p:sp>
    </p:spTree>
    <p:extLst>
      <p:ext uri="{BB962C8B-B14F-4D97-AF65-F5344CB8AC3E}">
        <p14:creationId xmlns:p14="http://schemas.microsoft.com/office/powerpoint/2010/main" val="113380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3C3EBA-BE82-41A8-8CC6-4166588B2332}" type="datetimeFigureOut">
              <a:rPr lang="en-US" smtClean="0"/>
              <a:t>9/16/2021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FAAFFF-888A-4DB2-9C4A-AAFAD118971A}" type="slidenum">
              <a:rPr lang="en-US" smtClean="0"/>
              <a:t>‹#›</a:t>
            </a:fld>
            <a:endParaRPr lang="en-US"/>
          </a:p>
        </p:txBody>
      </p:sp>
    </p:spTree>
    <p:extLst>
      <p:ext uri="{BB962C8B-B14F-4D97-AF65-F5344CB8AC3E}">
        <p14:creationId xmlns:p14="http://schemas.microsoft.com/office/powerpoint/2010/main" val="2412892324"/>
      </p:ext>
    </p:extLst>
  </p:cSld>
  <p:clrMap bg1="dk1" tx1="lt1" bg2="dk2" tx2="lt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 id="2147484150" r:id="rId12"/>
    <p:sldLayoutId id="2147484151" r:id="rId13"/>
    <p:sldLayoutId id="2147484152" r:id="rId14"/>
    <p:sldLayoutId id="2147484153" r:id="rId15"/>
    <p:sldLayoutId id="2147484154" r:id="rId16"/>
    <p:sldLayoutId id="21474841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05BBE-9F8D-4A73-B5F1-BAF812A33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FAC86CD-FCB8-459B-A58A-C461E1B9EC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C9658688-9BC1-45C6-BEBA-1753861A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816"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87BD969-077D-471D-AED5-0DA80819AE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2"/>
            <a:ext cx="7767872" cy="225365"/>
          </a:xfrm>
          <a:prstGeom prst="rect">
            <a:avLst/>
          </a:prstGeom>
        </p:spPr>
      </p:pic>
      <p:sp>
        <p:nvSpPr>
          <p:cNvPr id="18" name="Rectangle 17">
            <a:extLst>
              <a:ext uri="{FF2B5EF4-FFF2-40B4-BE49-F238E27FC236}">
                <a16:creationId xmlns:a16="http://schemas.microsoft.com/office/drawing/2014/main" id="{A9EE5B3E-496C-497B-9BD6-2A98CBD5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7868173"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121049-F864-4D79-A62A-AC088E6F6673}"/>
              </a:ext>
            </a:extLst>
          </p:cNvPr>
          <p:cNvSpPr>
            <a:spLocks noGrp="1"/>
          </p:cNvSpPr>
          <p:nvPr>
            <p:ph type="ctrTitle"/>
          </p:nvPr>
        </p:nvSpPr>
        <p:spPr>
          <a:xfrm>
            <a:off x="680322" y="2517516"/>
            <a:ext cx="6752110" cy="1373070"/>
          </a:xfrm>
        </p:spPr>
        <p:txBody>
          <a:bodyPr>
            <a:normAutofit/>
          </a:bodyPr>
          <a:lstStyle/>
          <a:p>
            <a:r>
              <a:rPr lang="en-US" sz="3000" dirty="0"/>
              <a:t>Movie Production Recommendations for Microsoft Studios</a:t>
            </a:r>
          </a:p>
        </p:txBody>
      </p:sp>
      <p:sp>
        <p:nvSpPr>
          <p:cNvPr id="3" name="Subtitle 2">
            <a:extLst>
              <a:ext uri="{FF2B5EF4-FFF2-40B4-BE49-F238E27FC236}">
                <a16:creationId xmlns:a16="http://schemas.microsoft.com/office/drawing/2014/main" id="{6AEEFE78-5CF3-4C82-9913-70AF523A1275}"/>
              </a:ext>
            </a:extLst>
          </p:cNvPr>
          <p:cNvSpPr>
            <a:spLocks noGrp="1"/>
          </p:cNvSpPr>
          <p:nvPr>
            <p:ph type="subTitle" idx="1"/>
          </p:nvPr>
        </p:nvSpPr>
        <p:spPr>
          <a:xfrm>
            <a:off x="680322" y="4394039"/>
            <a:ext cx="6752109" cy="1117687"/>
          </a:xfrm>
        </p:spPr>
        <p:txBody>
          <a:bodyPr>
            <a:normAutofit/>
          </a:bodyPr>
          <a:lstStyle/>
          <a:p>
            <a:r>
              <a:rPr lang="en-US" sz="1700"/>
              <a:t>Jennifer Cobb</a:t>
            </a:r>
          </a:p>
          <a:p>
            <a:r>
              <a:rPr lang="en-US" sz="1700"/>
              <a:t>Alex Marshall</a:t>
            </a:r>
          </a:p>
          <a:p>
            <a:r>
              <a:rPr lang="en-US" sz="1700"/>
              <a:t>Patrick Ryan </a:t>
            </a:r>
          </a:p>
        </p:txBody>
      </p:sp>
      <p:pic>
        <p:nvPicPr>
          <p:cNvPr id="5" name="Picture 2">
            <a:extLst>
              <a:ext uri="{FF2B5EF4-FFF2-40B4-BE49-F238E27FC236}">
                <a16:creationId xmlns:a16="http://schemas.microsoft.com/office/drawing/2014/main" id="{14A92548-3F6A-4ECD-B669-F5A267CDDB3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091" y="1749761"/>
            <a:ext cx="3358478" cy="335847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86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2" name="Picture 81">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4" name="Picture 83">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6" name="Rectangle 85">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90" name="Group 89">
            <a:extLst>
              <a:ext uri="{FF2B5EF4-FFF2-40B4-BE49-F238E27FC236}">
                <a16:creationId xmlns:a16="http://schemas.microsoft.com/office/drawing/2014/main" id="{5708C51C-BE49-40F0-B3C6-33B579B5A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91" name="Rectangle 90">
              <a:extLst>
                <a:ext uri="{FF2B5EF4-FFF2-40B4-BE49-F238E27FC236}">
                  <a16:creationId xmlns:a16="http://schemas.microsoft.com/office/drawing/2014/main" id="{0F552B4D-E73B-404F-95E2-07E89F33A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2C40CF95-BD88-4E85-AE5C-BA1A79D205F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94" name="Rectangle 93">
            <a:extLst>
              <a:ext uri="{FF2B5EF4-FFF2-40B4-BE49-F238E27FC236}">
                <a16:creationId xmlns:a16="http://schemas.microsoft.com/office/drawing/2014/main" id="{19CF8566-1992-4E2F-AD73-356181214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0A0F555-4E55-45E9-AD36-86EB448B2F51}"/>
              </a:ext>
            </a:extLst>
          </p:cNvPr>
          <p:cNvSpPr>
            <a:spLocks noGrp="1"/>
          </p:cNvSpPr>
          <p:nvPr>
            <p:ph type="title"/>
          </p:nvPr>
        </p:nvSpPr>
        <p:spPr>
          <a:xfrm>
            <a:off x="690908" y="4608883"/>
            <a:ext cx="8133478" cy="940240"/>
          </a:xfrm>
        </p:spPr>
        <p:txBody>
          <a:bodyPr vert="horz" lIns="91440" tIns="45720" rIns="91440" bIns="45720" rtlCol="0" anchor="b">
            <a:normAutofit/>
          </a:bodyPr>
          <a:lstStyle/>
          <a:p>
            <a:pPr algn="r"/>
            <a:r>
              <a:rPr lang="en-US" sz="3200" dirty="0"/>
              <a:t>Results</a:t>
            </a:r>
          </a:p>
        </p:txBody>
      </p:sp>
      <p:sp>
        <p:nvSpPr>
          <p:cNvPr id="3" name="Content Placeholder 2">
            <a:extLst>
              <a:ext uri="{FF2B5EF4-FFF2-40B4-BE49-F238E27FC236}">
                <a16:creationId xmlns:a16="http://schemas.microsoft.com/office/drawing/2014/main" id="{60E45E65-0BEF-410A-BD91-FB7ED440CCF3}"/>
              </a:ext>
            </a:extLst>
          </p:cNvPr>
          <p:cNvSpPr>
            <a:spLocks noGrp="1"/>
          </p:cNvSpPr>
          <p:nvPr>
            <p:ph idx="1"/>
          </p:nvPr>
        </p:nvSpPr>
        <p:spPr>
          <a:xfrm>
            <a:off x="690908" y="5489463"/>
            <a:ext cx="8133478" cy="406566"/>
          </a:xfrm>
        </p:spPr>
        <p:txBody>
          <a:bodyPr vert="horz" lIns="91440" tIns="45720" rIns="91440" bIns="45720" rtlCol="0">
            <a:noAutofit/>
          </a:bodyPr>
          <a:lstStyle/>
          <a:p>
            <a:pPr marL="0" indent="0" algn="r">
              <a:buNone/>
            </a:pPr>
            <a:r>
              <a:rPr lang="en-US" dirty="0"/>
              <a:t>Fewest movies released at the end of the year with another dip in releases over April &amp; May.</a:t>
            </a:r>
          </a:p>
        </p:txBody>
      </p:sp>
      <p:sp>
        <p:nvSpPr>
          <p:cNvPr id="96" name="Rectangle 95">
            <a:extLst>
              <a:ext uri="{FF2B5EF4-FFF2-40B4-BE49-F238E27FC236}">
                <a16:creationId xmlns:a16="http://schemas.microsoft.com/office/drawing/2014/main" id="{89CC8083-ABEB-41E0-B4DD-138CDA9C3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B474C815-630A-48EC-AEF2-64E56D96F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12CA8B2-30BF-4774-9C0D-611F4F8D6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Chart, line chart&#10;&#10;Description automatically generated">
            <a:extLst>
              <a:ext uri="{FF2B5EF4-FFF2-40B4-BE49-F238E27FC236}">
                <a16:creationId xmlns:a16="http://schemas.microsoft.com/office/drawing/2014/main" id="{14189245-F871-431F-9603-029DD2A2AA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1974" y="0"/>
            <a:ext cx="8581699" cy="4913021"/>
          </a:xfrm>
          <a:prstGeom prst="rect">
            <a:avLst/>
          </a:prstGeom>
          <a:ln>
            <a:noFill/>
          </a:ln>
          <a:effectLst/>
        </p:spPr>
      </p:pic>
      <p:sp>
        <p:nvSpPr>
          <p:cNvPr id="4" name="Rectangle 3">
            <a:extLst>
              <a:ext uri="{FF2B5EF4-FFF2-40B4-BE49-F238E27FC236}">
                <a16:creationId xmlns:a16="http://schemas.microsoft.com/office/drawing/2014/main" id="{30E08104-C681-4B57-8139-A11A59F6B5C2}"/>
              </a:ext>
            </a:extLst>
          </p:cNvPr>
          <p:cNvSpPr/>
          <p:nvPr/>
        </p:nvSpPr>
        <p:spPr>
          <a:xfrm>
            <a:off x="10292080" y="0"/>
            <a:ext cx="2040374" cy="49130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27520F-A9AA-4F3F-B60C-3A27C8CD51BA}"/>
              </a:ext>
            </a:extLst>
          </p:cNvPr>
          <p:cNvSpPr/>
          <p:nvPr/>
        </p:nvSpPr>
        <p:spPr>
          <a:xfrm>
            <a:off x="-7410" y="-1"/>
            <a:ext cx="2040374" cy="49130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5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566-E304-4158-B0FF-3108A45C2C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BCBE210-1392-4176-9960-1E409D18DFF9}"/>
              </a:ext>
            </a:extLst>
          </p:cNvPr>
          <p:cNvSpPr>
            <a:spLocks noGrp="1"/>
          </p:cNvSpPr>
          <p:nvPr>
            <p:ph idx="1"/>
          </p:nvPr>
        </p:nvSpPr>
        <p:spPr/>
        <p:txBody>
          <a:bodyPr>
            <a:normAutofit fontScale="92500"/>
          </a:bodyPr>
          <a:lstStyle/>
          <a:p>
            <a:r>
              <a:rPr lang="en-US" dirty="0"/>
              <a:t>As a new production company, Microsoft should focus on the best return for their investment. This will ensure revenue for future products.</a:t>
            </a:r>
          </a:p>
          <a:p>
            <a:endParaRPr lang="en-US" dirty="0"/>
          </a:p>
          <a:p>
            <a:r>
              <a:rPr lang="en-US" dirty="0"/>
              <a:t>Direct competition with established studios should focus on the Thriller genre.</a:t>
            </a:r>
          </a:p>
          <a:p>
            <a:pPr lvl="1"/>
            <a:endParaRPr lang="en-US" dirty="0"/>
          </a:p>
          <a:p>
            <a:r>
              <a:rPr lang="en-US" dirty="0"/>
              <a:t>Release schedule should take advantage of end of year and late spring lulls in order to maximize visibility of product. Limited competition requires decreased marketing budget for these offerings. </a:t>
            </a:r>
          </a:p>
          <a:p>
            <a:endParaRPr lang="en-US" dirty="0"/>
          </a:p>
        </p:txBody>
      </p:sp>
      <p:pic>
        <p:nvPicPr>
          <p:cNvPr id="4" name="Picture 2">
            <a:extLst>
              <a:ext uri="{FF2B5EF4-FFF2-40B4-BE49-F238E27FC236}">
                <a16:creationId xmlns:a16="http://schemas.microsoft.com/office/drawing/2014/main" id="{DCD4BD71-CC9B-4FA1-ABEC-15E9B2FA3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94960"/>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7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B5E-84F5-4E86-822A-D010FD3DB8D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A652BD5-8B9A-49BD-8A9D-9CA76CD6DF0A}"/>
              </a:ext>
            </a:extLst>
          </p:cNvPr>
          <p:cNvSpPr>
            <a:spLocks noGrp="1"/>
          </p:cNvSpPr>
          <p:nvPr>
            <p:ph idx="1"/>
          </p:nvPr>
        </p:nvSpPr>
        <p:spPr/>
        <p:txBody>
          <a:bodyPr/>
          <a:lstStyle/>
          <a:p>
            <a:r>
              <a:rPr lang="en-US" dirty="0"/>
              <a:t>Examine hybrid genres to see where their trends lay – e.g. horror/comedy or war/musical</a:t>
            </a:r>
          </a:p>
          <a:p>
            <a:endParaRPr lang="en-US" dirty="0"/>
          </a:p>
          <a:p>
            <a:r>
              <a:rPr lang="en-US" dirty="0"/>
              <a:t>Dig into which directors’ films have the best ROI to hire the most efficient filmmakers.</a:t>
            </a:r>
          </a:p>
          <a:p>
            <a:endParaRPr lang="en-US" dirty="0"/>
          </a:p>
          <a:p>
            <a:r>
              <a:rPr lang="en-US" dirty="0"/>
              <a:t>Examine ticket sales number to see which genres get people into the theater.</a:t>
            </a:r>
          </a:p>
          <a:p>
            <a:endParaRPr lang="en-US" dirty="0"/>
          </a:p>
        </p:txBody>
      </p:sp>
      <p:pic>
        <p:nvPicPr>
          <p:cNvPr id="4" name="Picture 2">
            <a:extLst>
              <a:ext uri="{FF2B5EF4-FFF2-40B4-BE49-F238E27FC236}">
                <a16:creationId xmlns:a16="http://schemas.microsoft.com/office/drawing/2014/main" id="{3E1FA830-A6F0-4A61-A011-F2674051A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9" y="5423535"/>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91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0" name="Picture 10">
            <a:extLst>
              <a:ext uri="{FF2B5EF4-FFF2-40B4-BE49-F238E27FC236}">
                <a16:creationId xmlns:a16="http://schemas.microsoft.com/office/drawing/2014/main" id="{7B1BCBEC-C5E7-469F-92CF-05506BB6E2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1" name="Picture 12">
            <a:extLst>
              <a:ext uri="{FF2B5EF4-FFF2-40B4-BE49-F238E27FC236}">
                <a16:creationId xmlns:a16="http://schemas.microsoft.com/office/drawing/2014/main" id="{2A078177-9A72-44C2-BDC1-C1F346162B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2" name="Rectangle 14">
            <a:extLst>
              <a:ext uri="{FF2B5EF4-FFF2-40B4-BE49-F238E27FC236}">
                <a16:creationId xmlns:a16="http://schemas.microsoft.com/office/drawing/2014/main" id="{D1ECADA1-6568-4D5A-A631-CFD87689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6">
            <a:extLst>
              <a:ext uri="{FF2B5EF4-FFF2-40B4-BE49-F238E27FC236}">
                <a16:creationId xmlns:a16="http://schemas.microsoft.com/office/drawing/2014/main" id="{681D3C41-CC87-4DF9-A716-CDF0E23D2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18">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20">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36" name="Rectangle 22">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4">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685506-07F8-47F3-BFA4-43144C9E094A}"/>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dirty="0"/>
              <a:t>Thank you!</a:t>
            </a:r>
          </a:p>
        </p:txBody>
      </p:sp>
      <p:pic>
        <p:nvPicPr>
          <p:cNvPr id="38" name="Picture 26">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TextBox 2">
            <a:extLst>
              <a:ext uri="{FF2B5EF4-FFF2-40B4-BE49-F238E27FC236}">
                <a16:creationId xmlns:a16="http://schemas.microsoft.com/office/drawing/2014/main" id="{492EF637-BD15-4315-8BFE-26F86BEB9819}"/>
              </a:ext>
            </a:extLst>
          </p:cNvPr>
          <p:cNvSpPr txBox="1"/>
          <p:nvPr/>
        </p:nvSpPr>
        <p:spPr>
          <a:xfrm>
            <a:off x="680321" y="2336873"/>
            <a:ext cx="3656289" cy="3599316"/>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en-US" sz="2800" dirty="0"/>
              <a:t>Patrick Ryan</a:t>
            </a:r>
          </a:p>
          <a:p>
            <a:pPr indent="-228600" defTabSz="914400">
              <a:lnSpc>
                <a:spcPct val="90000"/>
              </a:lnSpc>
              <a:spcAft>
                <a:spcPts val="600"/>
              </a:spcAft>
              <a:buFont typeface="Arial" panose="020B0604020202020204" pitchFamily="34" charset="0"/>
              <a:buChar char="•"/>
            </a:pPr>
            <a:r>
              <a:rPr lang="en-US" sz="2800" dirty="0"/>
              <a:t>&lt;LINKED IN&gt;</a:t>
            </a:r>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dirty="0"/>
              <a:t>Alex Marshall</a:t>
            </a:r>
          </a:p>
          <a:p>
            <a:pPr indent="-228600" defTabSz="914400">
              <a:lnSpc>
                <a:spcPct val="90000"/>
              </a:lnSpc>
              <a:spcAft>
                <a:spcPts val="600"/>
              </a:spcAft>
              <a:buFont typeface="Arial" panose="020B0604020202020204" pitchFamily="34" charset="0"/>
              <a:buChar char="•"/>
            </a:pPr>
            <a:r>
              <a:rPr lang="en-US" sz="2800" dirty="0"/>
              <a:t>&lt;LINKED IN&gt;</a:t>
            </a:r>
          </a:p>
          <a:p>
            <a:pPr indent="-228600" defTabSz="914400">
              <a:lnSpc>
                <a:spcPct val="90000"/>
              </a:lnSpc>
              <a:spcAft>
                <a:spcPts val="600"/>
              </a:spcAft>
              <a:buFont typeface="Arial" panose="020B0604020202020204" pitchFamily="34" charset="0"/>
              <a:buChar char="•"/>
            </a:pPr>
            <a:endParaRPr lang="en-US" sz="2800" dirty="0"/>
          </a:p>
          <a:p>
            <a:pPr indent="-228600" defTabSz="914400">
              <a:lnSpc>
                <a:spcPct val="90000"/>
              </a:lnSpc>
              <a:spcAft>
                <a:spcPts val="600"/>
              </a:spcAft>
              <a:buFont typeface="Arial" panose="020B0604020202020204" pitchFamily="34" charset="0"/>
              <a:buChar char="•"/>
            </a:pPr>
            <a:r>
              <a:rPr lang="en-US" sz="2800" dirty="0"/>
              <a:t>Jennifer Cobb</a:t>
            </a:r>
          </a:p>
          <a:p>
            <a:pPr indent="-228600" defTabSz="914400">
              <a:lnSpc>
                <a:spcPct val="90000"/>
              </a:lnSpc>
              <a:spcAft>
                <a:spcPts val="600"/>
              </a:spcAft>
              <a:buFont typeface="Arial" panose="020B0604020202020204" pitchFamily="34" charset="0"/>
              <a:buChar char="•"/>
            </a:pPr>
            <a:r>
              <a:rPr lang="en-US" sz="2800" dirty="0"/>
              <a:t>&lt;LINKED IN&gt;</a:t>
            </a:r>
          </a:p>
        </p:txBody>
      </p:sp>
      <p:pic>
        <p:nvPicPr>
          <p:cNvPr id="4" name="Picture 3">
            <a:extLst>
              <a:ext uri="{FF2B5EF4-FFF2-40B4-BE49-F238E27FC236}">
                <a16:creationId xmlns:a16="http://schemas.microsoft.com/office/drawing/2014/main" id="{F8EE110D-CF7D-4936-A00A-3C9255AB77D9}"/>
              </a:ext>
            </a:extLst>
          </p:cNvPr>
          <p:cNvPicPr>
            <a:picLocks noChangeAspect="1"/>
          </p:cNvPicPr>
          <p:nvPr/>
        </p:nvPicPr>
        <p:blipFill rotWithShape="1">
          <a:blip r:embed="rId5"/>
          <a:srcRect l="1086" r="2330"/>
          <a:stretch/>
        </p:blipFill>
        <p:spPr>
          <a:xfrm>
            <a:off x="5456319" y="1219009"/>
            <a:ext cx="6055360" cy="441998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9756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078E-FFED-4BC8-A1DF-E3AFE6EDF9B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F568C1-1B14-41F8-ADB0-38C9ED2CFD82}"/>
              </a:ext>
            </a:extLst>
          </p:cNvPr>
          <p:cNvSpPr>
            <a:spLocks noGrp="1"/>
          </p:cNvSpPr>
          <p:nvPr>
            <p:ph idx="1"/>
          </p:nvPr>
        </p:nvSpPr>
        <p:spPr/>
        <p:txBody>
          <a:bodyPr>
            <a:normAutofit/>
          </a:bodyPr>
          <a:lstStyle/>
          <a:p>
            <a:r>
              <a:rPr lang="en-US" sz="3200" dirty="0"/>
              <a:t>Business Problem</a:t>
            </a:r>
          </a:p>
          <a:p>
            <a:r>
              <a:rPr lang="en-US" sz="3200" dirty="0"/>
              <a:t>Data </a:t>
            </a:r>
          </a:p>
          <a:p>
            <a:r>
              <a:rPr lang="en-US" sz="3200" dirty="0"/>
              <a:t>Methods</a:t>
            </a:r>
          </a:p>
          <a:p>
            <a:r>
              <a:rPr lang="en-US" sz="3200" dirty="0"/>
              <a:t>Results</a:t>
            </a:r>
          </a:p>
          <a:p>
            <a:r>
              <a:rPr lang="en-US" sz="3200" dirty="0"/>
              <a:t>Conclusions</a:t>
            </a:r>
          </a:p>
        </p:txBody>
      </p:sp>
      <p:pic>
        <p:nvPicPr>
          <p:cNvPr id="4" name="Picture 2">
            <a:extLst>
              <a:ext uri="{FF2B5EF4-FFF2-40B4-BE49-F238E27FC236}">
                <a16:creationId xmlns:a16="http://schemas.microsoft.com/office/drawing/2014/main" id="{9793ECBD-9B0D-4B40-B672-DB347ACC0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15"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E4C7-D4A9-45B0-9DD2-09855464B7D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AEC605-2DA5-447A-8E38-7A3F2BB2C91A}"/>
              </a:ext>
            </a:extLst>
          </p:cNvPr>
          <p:cNvSpPr>
            <a:spLocks noGrp="1"/>
          </p:cNvSpPr>
          <p:nvPr>
            <p:ph idx="1"/>
          </p:nvPr>
        </p:nvSpPr>
        <p:spPr/>
        <p:txBody>
          <a:bodyPr/>
          <a:lstStyle/>
          <a:p>
            <a:r>
              <a:rPr lang="en-US" dirty="0"/>
              <a:t>Brand new Microsoft Studios requires a game plan for their initial run of movies. We examined what genres garner the greatest Return on Investment, evaluated the most and least popular genres, and looked at when movies were being released and have determined that Microsoft is best served by releasing Thrillers or Documentaries in late spring or at the very end of the year.</a:t>
            </a:r>
          </a:p>
        </p:txBody>
      </p:sp>
      <p:pic>
        <p:nvPicPr>
          <p:cNvPr id="6146" name="Picture 2">
            <a:extLst>
              <a:ext uri="{FF2B5EF4-FFF2-40B4-BE49-F238E27FC236}">
                <a16:creationId xmlns:a16="http://schemas.microsoft.com/office/drawing/2014/main" id="{CB84EBC2-C85A-460C-87E3-3A2EAF9A8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35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0FCC7-648E-4E99-8421-CF9B3AC72F4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548DC50-6E86-4BE2-862D-9EEE9EBBC670}"/>
              </a:ext>
            </a:extLst>
          </p:cNvPr>
          <p:cNvSpPr>
            <a:spLocks noGrp="1"/>
          </p:cNvSpPr>
          <p:nvPr>
            <p:ph idx="1"/>
          </p:nvPr>
        </p:nvSpPr>
        <p:spPr>
          <a:xfrm>
            <a:off x="680321" y="2089223"/>
            <a:ext cx="9613861" cy="3599316"/>
          </a:xfrm>
        </p:spPr>
        <p:txBody>
          <a:bodyPr>
            <a:normAutofit/>
          </a:bodyPr>
          <a:lstStyle/>
          <a:p>
            <a:pPr lvl="1"/>
            <a:endParaRPr lang="en-US" dirty="0"/>
          </a:p>
          <a:p>
            <a:r>
              <a:rPr lang="en-US" sz="2800" dirty="0"/>
              <a:t>Find holes in the market</a:t>
            </a:r>
          </a:p>
          <a:p>
            <a:endParaRPr lang="en-US" sz="2800" dirty="0"/>
          </a:p>
          <a:p>
            <a:r>
              <a:rPr lang="en-US" sz="2800" dirty="0"/>
              <a:t>Get the greatest return on investment</a:t>
            </a:r>
          </a:p>
          <a:p>
            <a:endParaRPr lang="en-US" sz="2800" dirty="0"/>
          </a:p>
          <a:p>
            <a:r>
              <a:rPr lang="en-US" sz="2800" dirty="0"/>
              <a:t>Ensure releases won’t be lost in the crowd</a:t>
            </a:r>
          </a:p>
          <a:p>
            <a:pPr lvl="1"/>
            <a:endParaRPr lang="en-US" dirty="0"/>
          </a:p>
        </p:txBody>
      </p:sp>
      <p:pic>
        <p:nvPicPr>
          <p:cNvPr id="4" name="Picture 2">
            <a:extLst>
              <a:ext uri="{FF2B5EF4-FFF2-40B4-BE49-F238E27FC236}">
                <a16:creationId xmlns:a16="http://schemas.microsoft.com/office/drawing/2014/main" id="{47B76CC2-7F46-42FA-A68C-7F6E7241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815B0142-25B0-4CA2-BEEB-AD9FA8D25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44" name="Rectangle 143">
              <a:extLst>
                <a:ext uri="{FF2B5EF4-FFF2-40B4-BE49-F238E27FC236}">
                  <a16:creationId xmlns:a16="http://schemas.microsoft.com/office/drawing/2014/main" id="{C46B30CC-7B68-445C-AE22-40232FF9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5" name="Picture 144">
              <a:extLst>
                <a:ext uri="{FF2B5EF4-FFF2-40B4-BE49-F238E27FC236}">
                  <a16:creationId xmlns:a16="http://schemas.microsoft.com/office/drawing/2014/main" id="{C902FDB4-63A0-4159-80ED-7F19653230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7" name="Rectangle 146">
            <a:extLst>
              <a:ext uri="{FF2B5EF4-FFF2-40B4-BE49-F238E27FC236}">
                <a16:creationId xmlns:a16="http://schemas.microsoft.com/office/drawing/2014/main" id="{C6DEEEDC-78BE-47F5-AEFA-C236E1B73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0DBC06-E873-42C3-A145-9F2E65A2DE8C}"/>
              </a:ext>
            </a:extLst>
          </p:cNvPr>
          <p:cNvSpPr>
            <a:spLocks noGrp="1"/>
          </p:cNvSpPr>
          <p:nvPr>
            <p:ph type="title"/>
          </p:nvPr>
        </p:nvSpPr>
        <p:spPr>
          <a:xfrm>
            <a:off x="680322" y="753228"/>
            <a:ext cx="4196478" cy="1080938"/>
          </a:xfrm>
        </p:spPr>
        <p:txBody>
          <a:bodyPr>
            <a:normAutofit/>
          </a:bodyPr>
          <a:lstStyle/>
          <a:p>
            <a:r>
              <a:rPr lang="en-US" sz="3200"/>
              <a:t>Data</a:t>
            </a:r>
          </a:p>
        </p:txBody>
      </p:sp>
      <p:pic>
        <p:nvPicPr>
          <p:cNvPr id="149" name="Picture 148">
            <a:extLst>
              <a:ext uri="{FF2B5EF4-FFF2-40B4-BE49-F238E27FC236}">
                <a16:creationId xmlns:a16="http://schemas.microsoft.com/office/drawing/2014/main" id="{3E3614BB-ABDE-4BE4-9258-3C9D3DE0D6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3493FF2D-E7B7-4FDE-8F2D-64D4B5D1C585}"/>
              </a:ext>
            </a:extLst>
          </p:cNvPr>
          <p:cNvSpPr>
            <a:spLocks noGrp="1"/>
          </p:cNvSpPr>
          <p:nvPr>
            <p:ph idx="1"/>
          </p:nvPr>
        </p:nvSpPr>
        <p:spPr>
          <a:xfrm>
            <a:off x="680321" y="2336873"/>
            <a:ext cx="4124289" cy="3599316"/>
          </a:xfrm>
        </p:spPr>
        <p:txBody>
          <a:bodyPr>
            <a:normAutofit/>
          </a:bodyPr>
          <a:lstStyle/>
          <a:p>
            <a:r>
              <a:rPr lang="en-US" sz="2200" dirty="0"/>
              <a:t>Movie release data from IMDB, The Internet Movie Database, Box Office Mojo and The Numbers collected over a roughly ten-year span. </a:t>
            </a:r>
          </a:p>
          <a:p>
            <a:endParaRPr lang="en-US" sz="2200" dirty="0"/>
          </a:p>
          <a:p>
            <a:r>
              <a:rPr lang="en-US" sz="2200" dirty="0"/>
              <a:t>Includes movies’ budget, box office, studio, and genre. </a:t>
            </a:r>
          </a:p>
          <a:p>
            <a:endParaRPr lang="en-US" sz="1600" dirty="0"/>
          </a:p>
          <a:p>
            <a:endParaRPr lang="en-US" sz="1600" dirty="0"/>
          </a:p>
        </p:txBody>
      </p:sp>
      <p:sp>
        <p:nvSpPr>
          <p:cNvPr id="151" name="Rectangle 150">
            <a:extLst>
              <a:ext uri="{FF2B5EF4-FFF2-40B4-BE49-F238E27FC236}">
                <a16:creationId xmlns:a16="http://schemas.microsoft.com/office/drawing/2014/main" id="{EADEFD23-974C-4704-B7D1-4DAE138B6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Box Office Mojo (@boxofficemojo) | Twitter">
            <a:extLst>
              <a:ext uri="{FF2B5EF4-FFF2-40B4-BE49-F238E27FC236}">
                <a16:creationId xmlns:a16="http://schemas.microsoft.com/office/drawing/2014/main" id="{5A44BAE8-02BF-4159-A55E-8F7523482D3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09941" y="718144"/>
            <a:ext cx="3056465" cy="3056465"/>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a:extLst>
              <a:ext uri="{FF2B5EF4-FFF2-40B4-BE49-F238E27FC236}">
                <a16:creationId xmlns:a16="http://schemas.microsoft.com/office/drawing/2014/main" id="{060C3520-75C9-4A06-9272-A837257D9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0B8CB26-C7E6-4936-8F41-B04165BFE84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111896" y="1132812"/>
            <a:ext cx="2454793" cy="1184437"/>
          </a:xfrm>
          <a:prstGeom prst="rect">
            <a:avLst/>
          </a:prstGeom>
          <a:noFill/>
          <a:extLst>
            <a:ext uri="{909E8E84-426E-40DD-AFC4-6F175D3DCCD1}">
              <a14:hiddenFill xmlns:a14="http://schemas.microsoft.com/office/drawing/2010/main">
                <a:solidFill>
                  <a:srgbClr val="FFFFFF"/>
                </a:solidFill>
              </a14:hiddenFill>
            </a:ext>
          </a:extLst>
        </p:spPr>
      </p:pic>
      <p:sp>
        <p:nvSpPr>
          <p:cNvPr id="155" name="Rectangle 154">
            <a:extLst>
              <a:ext uri="{FF2B5EF4-FFF2-40B4-BE49-F238E27FC236}">
                <a16:creationId xmlns:a16="http://schemas.microsoft.com/office/drawing/2014/main" id="{D01B992B-A575-44E1-9CAA-63153E888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169237"/>
            <a:ext cx="3378077" cy="221743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799B22-2B60-42B4-AE9F-78E7AFEB3D40}"/>
              </a:ext>
            </a:extLst>
          </p:cNvPr>
          <p:cNvPicPr>
            <a:picLocks noChangeAspect="1"/>
          </p:cNvPicPr>
          <p:nvPr/>
        </p:nvPicPr>
        <p:blipFill>
          <a:blip r:embed="rId7"/>
          <a:stretch>
            <a:fillRect/>
          </a:stretch>
        </p:blipFill>
        <p:spPr>
          <a:xfrm>
            <a:off x="5611763" y="5016896"/>
            <a:ext cx="3054644" cy="511652"/>
          </a:xfrm>
          <a:prstGeom prst="rect">
            <a:avLst/>
          </a:prstGeom>
        </p:spPr>
      </p:pic>
      <p:sp>
        <p:nvSpPr>
          <p:cNvPr id="157" name="Rectangle 156">
            <a:extLst>
              <a:ext uri="{FF2B5EF4-FFF2-40B4-BE49-F238E27FC236}">
                <a16:creationId xmlns:a16="http://schemas.microsoft.com/office/drawing/2014/main" id="{EC2D1EBA-F5A6-4F2A-A0B8-945569332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The Movie Database (TMDB) (@themoviedb) | Twitter">
            <a:extLst>
              <a:ext uri="{FF2B5EF4-FFF2-40B4-BE49-F238E27FC236}">
                <a16:creationId xmlns:a16="http://schemas.microsoft.com/office/drawing/2014/main" id="{037E6478-B331-4735-922F-FB4C6278F3DA}"/>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115072" y="3521018"/>
            <a:ext cx="2451617" cy="24516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a:extLst>
              <a:ext uri="{FF2B5EF4-FFF2-40B4-BE49-F238E27FC236}">
                <a16:creationId xmlns:a16="http://schemas.microsoft.com/office/drawing/2014/main" id="{D740558B-8BAA-4110-AFED-B751650166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0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5" name="Rectangle 24">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5" descr="Chart, bar chart&#10;&#10;Description automatically generated">
            <a:extLst>
              <a:ext uri="{FF2B5EF4-FFF2-40B4-BE49-F238E27FC236}">
                <a16:creationId xmlns:a16="http://schemas.microsoft.com/office/drawing/2014/main" id="{85A2FA7C-C311-40AF-B397-E4EA5D8FE019}"/>
              </a:ext>
            </a:extLst>
          </p:cNvPr>
          <p:cNvPicPr>
            <a:picLocks noChangeAspect="1"/>
          </p:cNvPicPr>
          <p:nvPr/>
        </p:nvPicPr>
        <p:blipFill rotWithShape="1">
          <a:blip r:embed="rId4">
            <a:extLst>
              <a:ext uri="{28A0092B-C50C-407E-A947-70E740481C1C}">
                <a14:useLocalDpi xmlns:a14="http://schemas.microsoft.com/office/drawing/2010/main" val="0"/>
              </a:ext>
            </a:extLst>
          </a:blip>
          <a:srcRect l="416" r="23024"/>
          <a:stretch/>
        </p:blipFill>
        <p:spPr>
          <a:xfrm>
            <a:off x="4636008" y="10"/>
            <a:ext cx="7552815" cy="6856310"/>
          </a:xfrm>
          <a:prstGeom prst="rect">
            <a:avLst/>
          </a:prstGeom>
          <a:ln>
            <a:noFill/>
          </a:ln>
          <a:effectLst/>
        </p:spPr>
      </p:pic>
      <p:sp>
        <p:nvSpPr>
          <p:cNvPr id="28" name="Rectangle 27">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B355276-99ED-4419-BAC1-A1956DF3BF87}"/>
              </a:ext>
            </a:extLst>
          </p:cNvPr>
          <p:cNvSpPr>
            <a:spLocks noGrp="1"/>
          </p:cNvSpPr>
          <p:nvPr>
            <p:ph type="title"/>
          </p:nvPr>
        </p:nvSpPr>
        <p:spPr>
          <a:xfrm>
            <a:off x="680322" y="753228"/>
            <a:ext cx="3679028" cy="1080938"/>
          </a:xfrm>
        </p:spPr>
        <p:txBody>
          <a:bodyPr>
            <a:normAutofit/>
          </a:bodyPr>
          <a:lstStyle/>
          <a:p>
            <a:r>
              <a:rPr lang="en-US" sz="3200"/>
              <a:t>Methods</a:t>
            </a:r>
          </a:p>
        </p:txBody>
      </p:sp>
      <p:pic>
        <p:nvPicPr>
          <p:cNvPr id="30" name="Picture 29">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04FA45D2-2371-4C7D-AE8A-AB7EB83661ED}"/>
              </a:ext>
            </a:extLst>
          </p:cNvPr>
          <p:cNvSpPr>
            <a:spLocks noGrp="1"/>
          </p:cNvSpPr>
          <p:nvPr>
            <p:ph idx="1"/>
          </p:nvPr>
        </p:nvSpPr>
        <p:spPr>
          <a:xfrm>
            <a:off x="680322" y="2336873"/>
            <a:ext cx="3581635" cy="3599316"/>
          </a:xfrm>
        </p:spPr>
        <p:txBody>
          <a:bodyPr>
            <a:normAutofit/>
          </a:bodyPr>
          <a:lstStyle/>
          <a:p>
            <a:r>
              <a:rPr lang="en-US" dirty="0"/>
              <a:t>Linked data from multiple sources </a:t>
            </a:r>
          </a:p>
          <a:p>
            <a:r>
              <a:rPr lang="en-US" dirty="0"/>
              <a:t>Determined ROI and profit using available financial data &lt;&lt;ROI FORMULA&gt;&gt;</a:t>
            </a:r>
          </a:p>
          <a:p>
            <a:r>
              <a:rPr lang="en-US" dirty="0"/>
              <a:t>Group data by genre and studio</a:t>
            </a:r>
          </a:p>
          <a:p>
            <a:endParaRPr lang="en-US" sz="1600" dirty="0"/>
          </a:p>
          <a:p>
            <a:pPr marL="0" indent="0">
              <a:buNone/>
            </a:pPr>
            <a:endParaRPr lang="en-US" sz="1600" dirty="0"/>
          </a:p>
          <a:p>
            <a:endParaRPr lang="en-US" sz="1600" dirty="0"/>
          </a:p>
        </p:txBody>
      </p:sp>
      <p:pic>
        <p:nvPicPr>
          <p:cNvPr id="16" name="Picture 2">
            <a:extLst>
              <a:ext uri="{FF2B5EF4-FFF2-40B4-BE49-F238E27FC236}">
                <a16:creationId xmlns:a16="http://schemas.microsoft.com/office/drawing/2014/main" id="{34255725-291D-4C75-A370-FED216C4C9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56" name="Group 45">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7" name="Rectangle 46">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47">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5" descr="Chart, bar chart&#10;&#10;Description automatically generated">
            <a:extLst>
              <a:ext uri="{FF2B5EF4-FFF2-40B4-BE49-F238E27FC236}">
                <a16:creationId xmlns:a16="http://schemas.microsoft.com/office/drawing/2014/main" id="{41159209-ADA6-4752-B600-EE14DCCDF322}"/>
              </a:ext>
            </a:extLst>
          </p:cNvPr>
          <p:cNvPicPr>
            <a:picLocks noChangeAspect="1"/>
          </p:cNvPicPr>
          <p:nvPr/>
        </p:nvPicPr>
        <p:blipFill rotWithShape="1">
          <a:blip r:embed="rId4">
            <a:extLst>
              <a:ext uri="{28A0092B-C50C-407E-A947-70E740481C1C}">
                <a14:useLocalDpi xmlns:a14="http://schemas.microsoft.com/office/drawing/2010/main" val="0"/>
              </a:ext>
            </a:extLst>
          </a:blip>
          <a:srcRect r="8844"/>
          <a:stretch/>
        </p:blipFill>
        <p:spPr>
          <a:xfrm>
            <a:off x="4636008" y="10"/>
            <a:ext cx="7552815" cy="6856310"/>
          </a:xfrm>
          <a:prstGeom prst="rect">
            <a:avLst/>
          </a:prstGeom>
          <a:ln>
            <a:noFill/>
          </a:ln>
          <a:effectLst/>
        </p:spPr>
      </p:pic>
      <p:sp>
        <p:nvSpPr>
          <p:cNvPr id="58" name="Rectangle 49">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28D539-789E-4C4E-8328-F1650A33BD74}"/>
              </a:ext>
            </a:extLst>
          </p:cNvPr>
          <p:cNvSpPr>
            <a:spLocks noGrp="1"/>
          </p:cNvSpPr>
          <p:nvPr>
            <p:ph type="title"/>
          </p:nvPr>
        </p:nvSpPr>
        <p:spPr>
          <a:xfrm>
            <a:off x="680322" y="753228"/>
            <a:ext cx="3679028" cy="1080938"/>
          </a:xfrm>
        </p:spPr>
        <p:txBody>
          <a:bodyPr>
            <a:normAutofit/>
          </a:bodyPr>
          <a:lstStyle/>
          <a:p>
            <a:r>
              <a:rPr lang="en-US" sz="3200" dirty="0"/>
              <a:t>Results</a:t>
            </a:r>
          </a:p>
        </p:txBody>
      </p:sp>
      <p:pic>
        <p:nvPicPr>
          <p:cNvPr id="59" name="Picture 51">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B0935F56-F543-43BA-8E3E-38A154289850}"/>
              </a:ext>
            </a:extLst>
          </p:cNvPr>
          <p:cNvSpPr>
            <a:spLocks noGrp="1"/>
          </p:cNvSpPr>
          <p:nvPr>
            <p:ph idx="1"/>
          </p:nvPr>
        </p:nvSpPr>
        <p:spPr>
          <a:xfrm>
            <a:off x="680322" y="2336873"/>
            <a:ext cx="3581635" cy="3599316"/>
          </a:xfrm>
        </p:spPr>
        <p:txBody>
          <a:bodyPr>
            <a:normAutofit/>
          </a:bodyPr>
          <a:lstStyle/>
          <a:p>
            <a:pPr marL="0" indent="0">
              <a:buNone/>
            </a:pPr>
            <a:r>
              <a:rPr lang="en-US" sz="3200" b="0" i="0" dirty="0">
                <a:effectLst/>
                <a:latin typeface="Slack-Lato"/>
              </a:rPr>
              <a:t>The separation between the first genre and the fifth is much more significant than the fifth and twentieth.</a:t>
            </a:r>
            <a:endParaRPr lang="en-US" sz="3200" kern="1200" dirty="0">
              <a:latin typeface="+mn-lt"/>
              <a:ea typeface="+mn-ea"/>
              <a:cs typeface="+mn-cs"/>
            </a:endParaRPr>
          </a:p>
          <a:p>
            <a:endParaRPr lang="en-US" sz="1600" dirty="0"/>
          </a:p>
        </p:txBody>
      </p:sp>
      <p:pic>
        <p:nvPicPr>
          <p:cNvPr id="27" name="Picture 2">
            <a:extLst>
              <a:ext uri="{FF2B5EF4-FFF2-40B4-BE49-F238E27FC236}">
                <a16:creationId xmlns:a16="http://schemas.microsoft.com/office/drawing/2014/main" id="{53B1BD9C-DB04-4631-81E5-343C6D1C20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6" y="5247640"/>
            <a:ext cx="1610360" cy="161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3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46A7FD-7EEB-497A-9986-F101129DA1A7}"/>
              </a:ext>
            </a:extLst>
          </p:cNvPr>
          <p:cNvSpPr>
            <a:spLocks noGrp="1"/>
          </p:cNvSpPr>
          <p:nvPr>
            <p:ph idx="1"/>
          </p:nvPr>
        </p:nvSpPr>
        <p:spPr>
          <a:xfrm>
            <a:off x="172721" y="2336873"/>
            <a:ext cx="1808480" cy="3599316"/>
          </a:xfrm>
        </p:spPr>
        <p:txBody>
          <a:bodyPr vert="horz" lIns="91440" tIns="45720" rIns="91440" bIns="45720" rtlCol="0">
            <a:normAutofit/>
          </a:bodyPr>
          <a:lstStyle/>
          <a:p>
            <a:pPr marL="0" indent="0">
              <a:buNone/>
            </a:pPr>
            <a:r>
              <a:rPr lang="en-US" sz="2000" dirty="0"/>
              <a:t>Thriller is the most popular genre with the greatest ROI </a:t>
            </a:r>
          </a:p>
        </p:txBody>
      </p:sp>
      <p:pic>
        <p:nvPicPr>
          <p:cNvPr id="6" name="Picture 5" descr="Chart, bar chart&#10;&#10;Description automatically generated">
            <a:extLst>
              <a:ext uri="{FF2B5EF4-FFF2-40B4-BE49-F238E27FC236}">
                <a16:creationId xmlns:a16="http://schemas.microsoft.com/office/drawing/2014/main" id="{66DD7E3A-EFB8-4F43-B0A5-8D87FB66926F}"/>
              </a:ext>
            </a:extLst>
          </p:cNvPr>
          <p:cNvPicPr>
            <a:picLocks noChangeAspect="1"/>
          </p:cNvPicPr>
          <p:nvPr/>
        </p:nvPicPr>
        <p:blipFill rotWithShape="1">
          <a:blip r:embed="rId5">
            <a:extLst>
              <a:ext uri="{28A0092B-C50C-407E-A947-70E740481C1C}">
                <a14:useLocalDpi xmlns:a14="http://schemas.microsoft.com/office/drawing/2010/main" val="0"/>
              </a:ext>
            </a:extLst>
          </a:blip>
          <a:srcRect r="10661"/>
          <a:stretch/>
        </p:blipFill>
        <p:spPr>
          <a:xfrm>
            <a:off x="2163786" y="0"/>
            <a:ext cx="10044049" cy="6858000"/>
          </a:xfrm>
          <a:prstGeom prst="rect">
            <a:avLst/>
          </a:prstGeom>
          <a:ln>
            <a:noFill/>
          </a:ln>
          <a:effectLst/>
        </p:spPr>
      </p:pic>
      <p:sp>
        <p:nvSpPr>
          <p:cNvPr id="4" name="AutoShape 2">
            <a:extLst>
              <a:ext uri="{FF2B5EF4-FFF2-40B4-BE49-F238E27FC236}">
                <a16:creationId xmlns:a16="http://schemas.microsoft.com/office/drawing/2014/main" id="{915CD11D-EE41-4844-B735-E6BDF2CFF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
            <a:extLst>
              <a:ext uri="{FF2B5EF4-FFF2-40B4-BE49-F238E27FC236}">
                <a16:creationId xmlns:a16="http://schemas.microsoft.com/office/drawing/2014/main" id="{E1BC71E5-69CB-4C16-B5EF-4F2E3B91FE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11" y="5247641"/>
            <a:ext cx="1610360" cy="16103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D999403-447F-4912-9921-7852963BAF65}"/>
              </a:ext>
            </a:extLst>
          </p:cNvPr>
          <p:cNvSpPr/>
          <p:nvPr/>
        </p:nvSpPr>
        <p:spPr>
          <a:xfrm>
            <a:off x="1960880" y="609600"/>
            <a:ext cx="640080" cy="13606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FB509-870E-4172-B005-4C97A76D0D85}"/>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3200" dirty="0"/>
              <a:t>Results</a:t>
            </a:r>
          </a:p>
        </p:txBody>
      </p:sp>
    </p:spTree>
    <p:extLst>
      <p:ext uri="{BB962C8B-B14F-4D97-AF65-F5344CB8AC3E}">
        <p14:creationId xmlns:p14="http://schemas.microsoft.com/office/powerpoint/2010/main" val="124881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5" name="Rectangle 14">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 name="Picture 18">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3C46A7FD-7EEB-497A-9986-F101129DA1A7}"/>
              </a:ext>
            </a:extLst>
          </p:cNvPr>
          <p:cNvSpPr>
            <a:spLocks noGrp="1"/>
          </p:cNvSpPr>
          <p:nvPr>
            <p:ph idx="1"/>
          </p:nvPr>
        </p:nvSpPr>
        <p:spPr>
          <a:xfrm>
            <a:off x="172720" y="2336873"/>
            <a:ext cx="2428239" cy="3599316"/>
          </a:xfrm>
        </p:spPr>
        <p:txBody>
          <a:bodyPr vert="horz" lIns="91440" tIns="45720" rIns="91440" bIns="45720" rtlCol="0">
            <a:normAutofit/>
          </a:bodyPr>
          <a:lstStyle/>
          <a:p>
            <a:pPr marL="0" indent="0">
              <a:buNone/>
            </a:pPr>
            <a:r>
              <a:rPr lang="en-US" dirty="0"/>
              <a:t>Documentary is least produced with highest ROI</a:t>
            </a:r>
          </a:p>
        </p:txBody>
      </p:sp>
      <p:sp>
        <p:nvSpPr>
          <p:cNvPr id="4" name="AutoShape 2">
            <a:extLst>
              <a:ext uri="{FF2B5EF4-FFF2-40B4-BE49-F238E27FC236}">
                <a16:creationId xmlns:a16="http://schemas.microsoft.com/office/drawing/2014/main" id="{915CD11D-EE41-4844-B735-E6BDF2CFF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
            <a:extLst>
              <a:ext uri="{FF2B5EF4-FFF2-40B4-BE49-F238E27FC236}">
                <a16:creationId xmlns:a16="http://schemas.microsoft.com/office/drawing/2014/main" id="{E1BC71E5-69CB-4C16-B5EF-4F2E3B91F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1" y="5247641"/>
            <a:ext cx="1610360" cy="161036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D999403-447F-4912-9921-7852963BAF65}"/>
              </a:ext>
            </a:extLst>
          </p:cNvPr>
          <p:cNvSpPr/>
          <p:nvPr/>
        </p:nvSpPr>
        <p:spPr>
          <a:xfrm>
            <a:off x="1960880" y="609600"/>
            <a:ext cx="640080" cy="13606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hart, bar chart&#10;&#10;Description automatically generated">
            <a:extLst>
              <a:ext uri="{FF2B5EF4-FFF2-40B4-BE49-F238E27FC236}">
                <a16:creationId xmlns:a16="http://schemas.microsoft.com/office/drawing/2014/main" id="{3D8B78C6-F421-4F58-BFB2-444148BECE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8891" y="676494"/>
            <a:ext cx="9435768" cy="5614281"/>
          </a:xfrm>
          <a:prstGeom prst="rect">
            <a:avLst/>
          </a:prstGeom>
          <a:ln>
            <a:noFill/>
          </a:ln>
          <a:effectLst>
            <a:outerShdw blurRad="76200" dist="63500" dir="5040000" algn="tl" rotWithShape="0">
              <a:srgbClr val="000000">
                <a:alpha val="41000"/>
              </a:srgbClr>
            </a:outerShdw>
          </a:effectLst>
        </p:spPr>
      </p:pic>
      <p:sp>
        <p:nvSpPr>
          <p:cNvPr id="2" name="Title 1">
            <a:extLst>
              <a:ext uri="{FF2B5EF4-FFF2-40B4-BE49-F238E27FC236}">
                <a16:creationId xmlns:a16="http://schemas.microsoft.com/office/drawing/2014/main" id="{155FB509-870E-4172-B005-4C97A76D0D85}"/>
              </a:ext>
            </a:extLst>
          </p:cNvPr>
          <p:cNvSpPr>
            <a:spLocks noGrp="1"/>
          </p:cNvSpPr>
          <p:nvPr>
            <p:ph type="title"/>
          </p:nvPr>
        </p:nvSpPr>
        <p:spPr>
          <a:xfrm>
            <a:off x="680321" y="753228"/>
            <a:ext cx="4136123" cy="1080938"/>
          </a:xfrm>
        </p:spPr>
        <p:txBody>
          <a:bodyPr vert="horz" lIns="91440" tIns="45720" rIns="91440" bIns="45720" rtlCol="0">
            <a:normAutofit/>
          </a:bodyPr>
          <a:lstStyle/>
          <a:p>
            <a:r>
              <a:rPr lang="en-US" sz="3200" dirty="0"/>
              <a:t>Results</a:t>
            </a:r>
          </a:p>
        </p:txBody>
      </p:sp>
      <p:sp>
        <p:nvSpPr>
          <p:cNvPr id="7" name="Rectangle 6">
            <a:extLst>
              <a:ext uri="{FF2B5EF4-FFF2-40B4-BE49-F238E27FC236}">
                <a16:creationId xmlns:a16="http://schemas.microsoft.com/office/drawing/2014/main" id="{649024A9-1CB7-4661-8683-0544237CCD6E}"/>
              </a:ext>
            </a:extLst>
          </p:cNvPr>
          <p:cNvSpPr/>
          <p:nvPr/>
        </p:nvSpPr>
        <p:spPr>
          <a:xfrm>
            <a:off x="2768260" y="-2"/>
            <a:ext cx="9440442" cy="753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663D789-2F29-4704-BF20-60C8F0AE2CED}"/>
              </a:ext>
            </a:extLst>
          </p:cNvPr>
          <p:cNvSpPr/>
          <p:nvPr/>
        </p:nvSpPr>
        <p:spPr>
          <a:xfrm>
            <a:off x="2773730" y="6248398"/>
            <a:ext cx="9440442" cy="753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0289ED-9FA0-4D0C-8041-B4B738E7F74F}"/>
              </a:ext>
            </a:extLst>
          </p:cNvPr>
          <p:cNvSpPr/>
          <p:nvPr/>
        </p:nvSpPr>
        <p:spPr>
          <a:xfrm>
            <a:off x="2510840" y="612915"/>
            <a:ext cx="640080" cy="13606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19177"/>
      </p:ext>
    </p:extLst>
  </p:cSld>
  <p:clrMapOvr>
    <a:masterClrMapping/>
  </p:clrMapOvr>
</p:sld>
</file>

<file path=ppt/theme/theme1.xml><?xml version="1.0" encoding="utf-8"?>
<a:theme xmlns:a="http://schemas.openxmlformats.org/drawingml/2006/main" name="Berli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293</TotalTime>
  <Words>393</Words>
  <Application>Microsoft Office PowerPoint</Application>
  <PresentationFormat>Widescreen</PresentationFormat>
  <Paragraphs>76</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Slack-Lato</vt:lpstr>
      <vt:lpstr>Trebuchet MS</vt:lpstr>
      <vt:lpstr>Berlin</vt:lpstr>
      <vt:lpstr>Movie Production Recommendations for Microsoft Studios</vt:lpstr>
      <vt:lpstr>Outline</vt:lpstr>
      <vt:lpstr>Summary</vt:lpstr>
      <vt:lpstr>Business Problem</vt:lpstr>
      <vt:lpstr>Data</vt:lpstr>
      <vt:lpstr>Methods</vt:lpstr>
      <vt:lpstr>Results</vt:lpstr>
      <vt:lpstr>Results</vt:lpstr>
      <vt:lpstr>Results</vt:lpstr>
      <vt:lpstr>Results</vt:lpstr>
      <vt:lpstr>Conclusions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Production Recommendations for Microsoft Studios</dc:title>
  <dc:creator>alex.marshall842@outlook.com</dc:creator>
  <cp:lastModifiedBy>alex.marshall842@outlook.com</cp:lastModifiedBy>
  <cp:revision>25</cp:revision>
  <cp:lastPrinted>2021-09-16T17:22:01Z</cp:lastPrinted>
  <dcterms:created xsi:type="dcterms:W3CDTF">2021-09-16T13:17:55Z</dcterms:created>
  <dcterms:modified xsi:type="dcterms:W3CDTF">2021-09-16T21:05:48Z</dcterms:modified>
</cp:coreProperties>
</file>