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4" r:id="rId6"/>
    <p:sldId id="267" r:id="rId7"/>
    <p:sldId id="262" r:id="rId8"/>
    <p:sldId id="271" r:id="rId9"/>
    <p:sldId id="274" r:id="rId10"/>
    <p:sldId id="27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.marshall842@outlook.com" initials="a" lastIdx="2" clrIdx="0">
    <p:extLst>
      <p:ext uri="{19B8F6BF-5375-455C-9EA6-DF929625EA0E}">
        <p15:presenceInfo xmlns:p15="http://schemas.microsoft.com/office/powerpoint/2012/main" userId="b13b8d1ee975a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AFA5-D3B7-4120-AEF6-F5AA9B11941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E698-25C4-4D3B-B97F-264E8A6F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49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1049-F864-4D79-A62A-AC088E6F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17516"/>
            <a:ext cx="6752110" cy="1373070"/>
          </a:xfrm>
        </p:spPr>
        <p:txBody>
          <a:bodyPr>
            <a:normAutofit/>
          </a:bodyPr>
          <a:lstStyle/>
          <a:p>
            <a:r>
              <a:rPr lang="en-US" sz="3000" dirty="0"/>
              <a:t>Movie Production Recommendations for Microsoft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EFE78-5CF3-4C82-9913-70AF523A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1700"/>
              <a:t>Jennifer Cobb</a:t>
            </a:r>
          </a:p>
          <a:p>
            <a:r>
              <a:rPr lang="en-US" sz="1700"/>
              <a:t>Alex Marshall</a:t>
            </a:r>
          </a:p>
          <a:p>
            <a:r>
              <a:rPr lang="en-US" sz="1700"/>
              <a:t>Patrick Ryan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A92548-3F6A-4ECD-B669-F5A267CD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6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Fewest movies released at the end of the year with another dip in releases over April &amp; May.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769"/>
            <a:ext cx="9885047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566-E304-4158-B0FF-3108A45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E210-1392-4176-9960-1E409D18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Prioritize the best return for their investment to ensure revenue for future products.</a:t>
            </a:r>
          </a:p>
          <a:p>
            <a:endParaRPr lang="en-US" dirty="0"/>
          </a:p>
          <a:p>
            <a:r>
              <a:rPr lang="en-US" dirty="0"/>
              <a:t>Direct competition with established studios should focus on the Thriller genre.</a:t>
            </a:r>
          </a:p>
          <a:p>
            <a:endParaRPr lang="en-US" dirty="0"/>
          </a:p>
          <a:p>
            <a:r>
              <a:rPr lang="en-US" dirty="0"/>
              <a:t>Take advantage of end of year and late spring release lulls to maximize visibility of product.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4BD71-CC9B-4FA1-ABEC-15E9B2F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96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B5E-84F5-4E86-822A-D010FD3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2BD5-8B9A-49BD-8A9D-9CA76CD6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hybrid genres to see where their trends lay – e.g. horror/comedy or war/musical</a:t>
            </a:r>
          </a:p>
          <a:p>
            <a:endParaRPr lang="en-US" dirty="0"/>
          </a:p>
          <a:p>
            <a:r>
              <a:rPr lang="en-US" dirty="0"/>
              <a:t>Dig into which directors’ films have the best ROI to hire the most efficient filmmakers.</a:t>
            </a:r>
          </a:p>
          <a:p>
            <a:endParaRPr lang="en-US" dirty="0"/>
          </a:p>
          <a:p>
            <a:r>
              <a:rPr lang="en-US" dirty="0"/>
              <a:t>Examine ticket sales number to see which genres get people into the theater.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1FA830-A6F0-4A61-A011-F267405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99" y="5423535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1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4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5506-07F8-47F3-BFA4-43144C9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38" name="Picture 2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EF637-BD15-4315-8BFE-26F86BEB9819}"/>
              </a:ext>
            </a:extLst>
          </p:cNvPr>
          <p:cNvSpPr txBox="1"/>
          <p:nvPr/>
        </p:nvSpPr>
        <p:spPr>
          <a:xfrm>
            <a:off x="580381" y="2989107"/>
            <a:ext cx="3656289" cy="171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Patrick Ryan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Jennifer Cobb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Alexandra Marshall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D3C93-26BD-46F7-A4AC-E2B1D1EA6F3B}"/>
              </a:ext>
            </a:extLst>
          </p:cNvPr>
          <p:cNvGrpSpPr/>
          <p:nvPr/>
        </p:nvGrpSpPr>
        <p:grpSpPr>
          <a:xfrm>
            <a:off x="5443828" y="1272537"/>
            <a:ext cx="6195927" cy="4312924"/>
            <a:chOff x="1165858" y="1240787"/>
            <a:chExt cx="6195927" cy="43129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E91554-80A3-4C43-8176-138AEF5CCC3D}"/>
                </a:ext>
              </a:extLst>
            </p:cNvPr>
            <p:cNvGrpSpPr/>
            <p:nvPr/>
          </p:nvGrpSpPr>
          <p:grpSpPr>
            <a:xfrm>
              <a:off x="1165858" y="1240787"/>
              <a:ext cx="6096000" cy="4312924"/>
              <a:chOff x="1165858" y="1240787"/>
              <a:chExt cx="6096000" cy="43129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1044C2-50C2-4835-B2D1-C42D3C9BC494}"/>
                  </a:ext>
                </a:extLst>
              </p:cNvPr>
              <p:cNvSpPr/>
              <p:nvPr/>
            </p:nvSpPr>
            <p:spPr>
              <a:xfrm>
                <a:off x="1165858" y="1240787"/>
                <a:ext cx="6096000" cy="4312924"/>
              </a:xfrm>
              <a:prstGeom prst="rect">
                <a:avLst/>
              </a:prstGeom>
              <a:solidFill>
                <a:srgbClr val="0F49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F4BDE2-9EB1-4010-B28B-07C1F00B01DF}"/>
                  </a:ext>
                </a:extLst>
              </p:cNvPr>
              <p:cNvGrpSpPr/>
              <p:nvPr/>
            </p:nvGrpSpPr>
            <p:grpSpPr>
              <a:xfrm>
                <a:off x="3213735" y="1482089"/>
                <a:ext cx="2011680" cy="3830320"/>
                <a:chOff x="3213735" y="1304289"/>
                <a:chExt cx="2011680" cy="3830320"/>
              </a:xfrm>
              <a:solidFill>
                <a:srgbClr val="53AD8D"/>
              </a:solidFill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6365079-80FA-4200-9CD9-B16A7CC964C9}"/>
                    </a:ext>
                  </a:extLst>
                </p:cNvPr>
                <p:cNvGrpSpPr/>
                <p:nvPr/>
              </p:nvGrpSpPr>
              <p:grpSpPr>
                <a:xfrm>
                  <a:off x="3213735" y="1304289"/>
                  <a:ext cx="2011680" cy="2428241"/>
                  <a:chOff x="3048000" y="1168400"/>
                  <a:chExt cx="2011680" cy="2428241"/>
                </a:xfrm>
                <a:grpFill/>
              </p:grpSpPr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6783CB93-263C-4198-B349-A45AEF2743F5}"/>
                      </a:ext>
                    </a:extLst>
                  </p:cNvPr>
                  <p:cNvSpPr/>
                  <p:nvPr/>
                </p:nvSpPr>
                <p:spPr>
                  <a:xfrm>
                    <a:off x="3876675" y="1168400"/>
                    <a:ext cx="342900" cy="20929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Isosceles Triangle 52">
                    <a:extLst>
                      <a:ext uri="{FF2B5EF4-FFF2-40B4-BE49-F238E27FC236}">
                        <a16:creationId xmlns:a16="http://schemas.microsoft.com/office/drawing/2014/main" id="{9F06A7ED-8150-49F4-BF91-B3FFF2528BB6}"/>
                      </a:ext>
                    </a:extLst>
                  </p:cNvPr>
                  <p:cNvSpPr/>
                  <p:nvPr/>
                </p:nvSpPr>
                <p:spPr>
                  <a:xfrm>
                    <a:off x="304800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FDCB9B71-CAB1-48F2-80CC-EF017E50E9ED}"/>
                      </a:ext>
                    </a:extLst>
                  </p:cNvPr>
                  <p:cNvSpPr/>
                  <p:nvPr/>
                </p:nvSpPr>
                <p:spPr>
                  <a:xfrm>
                    <a:off x="471678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Isosceles Triangle 54">
                    <a:extLst>
                      <a:ext uri="{FF2B5EF4-FFF2-40B4-BE49-F238E27FC236}">
                        <a16:creationId xmlns:a16="http://schemas.microsoft.com/office/drawing/2014/main" id="{23D27605-0657-4303-A47A-D9AEB04AB0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48000" y="3261360"/>
                    <a:ext cx="2011680" cy="33528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001E9D27-26B9-4E5E-9622-5A47ECACCBFA}"/>
                    </a:ext>
                  </a:extLst>
                </p:cNvPr>
                <p:cNvSpPr/>
                <p:nvPr/>
              </p:nvSpPr>
              <p:spPr>
                <a:xfrm rot="10800000">
                  <a:off x="4042409" y="3564890"/>
                  <a:ext cx="342900" cy="156971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BD3D4E-5D8A-4FF2-9E49-A53CCC7C533C}"/>
                </a:ext>
              </a:extLst>
            </p:cNvPr>
            <p:cNvSpPr txBox="1"/>
            <p:nvPr/>
          </p:nvSpPr>
          <p:spPr>
            <a:xfrm>
              <a:off x="1165858" y="4189009"/>
              <a:ext cx="6195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1380C1-5EC8-4437-A0BE-DC39173729F3}"/>
              </a:ext>
            </a:extLst>
          </p:cNvPr>
          <p:cNvSpPr txBox="1"/>
          <p:nvPr/>
        </p:nvSpPr>
        <p:spPr>
          <a:xfrm>
            <a:off x="9331935" y="6416144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consulting@neptune.com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078E-FFED-4BC8-A1DF-E3AFE6E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8C1-1B14-41F8-ADB0-38C9ED2C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Problem – Movie Production Planning</a:t>
            </a:r>
          </a:p>
          <a:p>
            <a:r>
              <a:rPr lang="en-US" sz="3200" dirty="0"/>
              <a:t>Data – Multiple Online Sources</a:t>
            </a:r>
          </a:p>
          <a:p>
            <a:r>
              <a:rPr lang="en-US" sz="3200" dirty="0"/>
              <a:t>Methods – Genres and ROI</a:t>
            </a:r>
          </a:p>
          <a:p>
            <a:r>
              <a:rPr lang="en-US" sz="3200" dirty="0"/>
              <a:t>Results – Recommendations &amp; Visualizations</a:t>
            </a:r>
          </a:p>
          <a:p>
            <a:r>
              <a:rPr lang="en-US" sz="3200" dirty="0"/>
              <a:t>Conclusions - What Movies When</a:t>
            </a:r>
          </a:p>
          <a:p>
            <a:endParaRPr 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3ECBD-9B0D-4B40-B672-DB347ACC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CC7-648E-4E99-8421-CF9B3AC7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DC50-6E86-4BE2-862D-9EEE9EBB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9223"/>
            <a:ext cx="9613861" cy="35993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800" dirty="0"/>
              <a:t>Find holes in the market</a:t>
            </a:r>
          </a:p>
          <a:p>
            <a:endParaRPr lang="en-US" sz="2800" dirty="0"/>
          </a:p>
          <a:p>
            <a:r>
              <a:rPr lang="en-US" sz="2800" dirty="0"/>
              <a:t>Get the greatest return on investment</a:t>
            </a:r>
          </a:p>
          <a:p>
            <a:endParaRPr lang="en-US" sz="2800" dirty="0"/>
          </a:p>
          <a:p>
            <a:r>
              <a:rPr lang="en-US" sz="2800" dirty="0"/>
              <a:t>Ensure releases won’t be lost in the crowd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B76CC2-7F46-42FA-A68C-7F6E7241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6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15B0142-25B0-4CA2-BEEB-AD9FA8D2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C46B30CC-7B68-445C-AE22-40232FF9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902FDB4-63A0-4159-80ED-7F1965323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DEEEDC-78BE-47F5-AEFA-C236E1B73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BC06-E873-42C3-A145-9F2E65A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Data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E3614BB-ABDE-4BE4-9258-3C9D3DE0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F2D-E7B7-4FDE-8F2D-64D4B5D1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2200" dirty="0"/>
              <a:t>Movie release data from IMDB, The Internet Movie Database, Box Office Mojo and The Numbers collected over a roughly ten-year span. </a:t>
            </a:r>
          </a:p>
          <a:p>
            <a:endParaRPr lang="en-US" sz="2200" dirty="0"/>
          </a:p>
          <a:p>
            <a:r>
              <a:rPr lang="en-US" sz="2200" dirty="0"/>
              <a:t>Includes movies’ budget, box office, studio, and genre.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ADEFD23-974C-4704-B7D1-4DAE138B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Box Office Mojo (@boxofficemojo) | Twitter">
            <a:extLst>
              <a:ext uri="{FF2B5EF4-FFF2-40B4-BE49-F238E27FC236}">
                <a16:creationId xmlns:a16="http://schemas.microsoft.com/office/drawing/2014/main" id="{5A44BAE8-02BF-4159-A55E-8F752348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60C3520-75C9-4A06-9272-A837257D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CB26-C7E6-4936-8F41-B04165BF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1896" y="1132812"/>
            <a:ext cx="2454793" cy="11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01B992B-A575-44E1-9CAA-63153E888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99B22-2B60-42B4-AE9F-78E7AFEB3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5016896"/>
            <a:ext cx="3054644" cy="511652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C2D1EBA-F5A6-4F2A-A0B8-94556933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vie Database (TMDB) (@themoviedb) | Twitter">
            <a:extLst>
              <a:ext uri="{FF2B5EF4-FFF2-40B4-BE49-F238E27FC236}">
                <a16:creationId xmlns:a16="http://schemas.microsoft.com/office/drawing/2014/main" id="{037E6478-B331-4735-922F-FB4C6278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521018"/>
            <a:ext cx="2451617" cy="24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740558B-8BAA-4110-AFED-B7516501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5276-99ED-4419-BAC1-A1956DF3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Methods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45D2-2371-4C7D-AE8A-AB7EB836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22" y="2071609"/>
            <a:ext cx="1940958" cy="3599316"/>
          </a:xfrm>
        </p:spPr>
        <p:txBody>
          <a:bodyPr>
            <a:normAutofit/>
          </a:bodyPr>
          <a:lstStyle/>
          <a:p>
            <a:r>
              <a:rPr lang="en-US" sz="1700" dirty="0"/>
              <a:t>Linked data from multiple sources </a:t>
            </a:r>
          </a:p>
          <a:p>
            <a:r>
              <a:rPr lang="en-US" sz="1700" dirty="0"/>
              <a:t>Determined ROI and profit using available financial data (ROI = Gross/Production Budget)</a:t>
            </a:r>
          </a:p>
          <a:p>
            <a:r>
              <a:rPr lang="en-US" sz="1700" dirty="0"/>
              <a:t>Group data by genre and studio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255725-291D-4C75-A370-FED216C4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42DC5-DF5E-4E4F-976B-7996064C72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/>
          <a:stretch/>
        </p:blipFill>
        <p:spPr>
          <a:xfrm>
            <a:off x="2796577" y="-5007"/>
            <a:ext cx="939224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F91D27-E088-4510-A1BF-B34B3D423773}"/>
              </a:ext>
            </a:extLst>
          </p:cNvPr>
          <p:cNvSpPr/>
          <p:nvPr/>
        </p:nvSpPr>
        <p:spPr>
          <a:xfrm>
            <a:off x="2692400" y="61976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5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47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8" name="Rectangle 49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D539-789E-4C4E-8328-F1650A3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59" name="Picture 51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5F56-F543-43BA-8E3E-38A15428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57" y="2110756"/>
            <a:ext cx="235751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0" i="0" dirty="0">
                <a:effectLst/>
                <a:latin typeface="Slack-Lato"/>
              </a:rPr>
              <a:t>The separation between the first genre and the fifth is much more significant than the fifth and twentieth.</a:t>
            </a:r>
            <a:endParaRPr lang="en-US" sz="3000" kern="1200" dirty="0">
              <a:latin typeface="+mn-lt"/>
              <a:ea typeface="+mn-ea"/>
              <a:cs typeface="+mn-cs"/>
            </a:endParaRPr>
          </a:p>
          <a:p>
            <a:endParaRPr lang="en-US" sz="16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3B1BD9C-DB04-4631-81E5-343C6D1C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7A35A2-DCB1-4F4A-88BB-378DA7F2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08" y="-2"/>
            <a:ext cx="89153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979" y="2431380"/>
            <a:ext cx="16865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Thriller is the most popular genre with the greatest ROI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420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Results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BEBC62-DD27-4259-BDEE-827FE498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17" y="506393"/>
            <a:ext cx="10254763" cy="58452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480" y="2230199"/>
            <a:ext cx="17373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Documentary is least produced with highest ROI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9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53A186C-052E-4772-BB10-A28F89D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/>
          <a:stretch/>
        </p:blipFill>
        <p:spPr>
          <a:xfrm>
            <a:off x="2052320" y="489417"/>
            <a:ext cx="10136504" cy="58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Overall releases increase over course of the year.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5342"/>
            <a:ext cx="9885047" cy="68488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399</TotalTime>
  <Words>330</Words>
  <Application>Microsoft Office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Posterama</vt:lpstr>
      <vt:lpstr>Slack-Lato</vt:lpstr>
      <vt:lpstr>Trebuchet MS</vt:lpstr>
      <vt:lpstr>Berlin</vt:lpstr>
      <vt:lpstr>Movie Production Recommendations for Microsoft Studios</vt:lpstr>
      <vt:lpstr>Outline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Recommendations for Microsoft Studios</dc:title>
  <dc:creator>alex.marshall842@outlook.com</dc:creator>
  <cp:lastModifiedBy>alex.marshall842@outlook.com</cp:lastModifiedBy>
  <cp:revision>35</cp:revision>
  <cp:lastPrinted>2021-09-17T16:45:29Z</cp:lastPrinted>
  <dcterms:created xsi:type="dcterms:W3CDTF">2021-09-16T13:17:55Z</dcterms:created>
  <dcterms:modified xsi:type="dcterms:W3CDTF">2021-09-17T17:25:38Z</dcterms:modified>
</cp:coreProperties>
</file>