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sldIdLst>
    <p:sldId id="413" r:id="rId2"/>
    <p:sldId id="419" r:id="rId3"/>
    <p:sldId id="420" r:id="rId4"/>
    <p:sldId id="428" r:id="rId5"/>
    <p:sldId id="421" r:id="rId6"/>
    <p:sldId id="423" r:id="rId7"/>
    <p:sldId id="429" r:id="rId8"/>
    <p:sldId id="422" r:id="rId9"/>
    <p:sldId id="424" r:id="rId10"/>
    <p:sldId id="425" r:id="rId11"/>
    <p:sldId id="426" r:id="rId12"/>
    <p:sldId id="427" r:id="rId13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7A"/>
    <a:srgbClr val="00E4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78309" autoAdjust="0"/>
  </p:normalViewPr>
  <p:slideViewPr>
    <p:cSldViewPr>
      <p:cViewPr varScale="1">
        <p:scale>
          <a:sx n="64" d="100"/>
          <a:sy n="64" d="100"/>
        </p:scale>
        <p:origin x="96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02-24T07:48:06.3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8449 11836 0,'35'0'219,"18"0"-204,-17 0-15,-1 0 16,0 0 0,53 0 15,18 0 0,0-36 0,229-16-15,-106 16 0,-35 36-1,-105 0 17,-72 0 30,1 0-31,17 0-31,18 0 16,53 0 0,-18 0-1,-35 0 1,0 0-1,0 0 1,70 0 0,71 0-1,-35 0 17,-124 0-32,1 0 15,17 0-15,-36 0 16,36 0-16,71 0 15,-54 0-15,-17 0 16,35 0 0,-17 0-1,-18 0 1,0 0 0,88 0-1,141 0 1,71 0-1,-89 0 1,-105 0 0,-88 0-1,-18 0-15,88-17 32,-53 17-32,53 0 15,71-18 1,-36 18-1,-88 0 1,-35 0 0,0 0-1,71-18 1,34 1 0,1 17-1,-88 0 1,34 0-1,-52 0-15,36 0 16,-72 0 0,1 0 31,35 0-32,176 35 1,18 18-1,-106-35 1,-53-18 0,53 0-1,-17 35 1,35-35 0,-71 35-16,-18-35 15,-17 18 1,-35-18-16,17 0 15,-17 0 17</inkml:trace>
  <inkml:trace contextRef="#ctx0" brushRef="#br0" timeOffset="4240.4314">4180 11942 0,'0'0'0,"18"0"32,0-18-17,-1 0 17,19 18-17,140 0 1,318-17 15,-353 17-15,-70 0-1,-54 0 1,1 0 15,-1 0 0,72 0-15,69 0 0,-105 0-1,-35 0 1,0 0 0,-1 0-1,54 0 1,123 0-1,35 0 1,-123 0 0,-88 0-1,17 0 17,-17-36-17,34 36-15,72 0 31,-54-17-15,-34 17 0,-1 0-1,18-18 1,35-17 0,-35 17-1,-18 18 1,-17 0-1,35-35-15,53 35 16,0-18 0,-36 18-16,1 0 15,-54 0 63,1 0-62,0-17 15,-1 17-15,19 0-16,-1 0 16,0 0-1,71 35 1,-36-35-1</inkml:trace>
  <inkml:trace contextRef="#ctx0" brushRef="#br0" timeOffset="5080.6391">7514 11606 0,'18'0'93,"17"0"-77,0 18-16,1 0 16,17-1-1,-18 1 1,-18 0 0,19-1-1,-1 19 16,0-19-15,-17 1 0,0-1-1,-1-17 63,-34 18-15,-19-18-47,19 0-16,-36 35 15,17-35-15,-34 18 31,52-18 94</inkml:trace>
  <inkml:trace contextRef="#ctx0" brushRef="#br0" timeOffset="6759.495">2734 12259 0,'0'18'94,"-18"-1"-79,18 1-15,-17 0 16,17 17-16,0 18 16,-36-18-16,36 0 15,-52 18 17,52-35 14,0 0 1,35 17-15,18-35-17,-36 0-15,1 17 16,53 36-1,-1 0 1,-17-17 0,-35-36-1</inkml:trace>
  <inkml:trace contextRef="#ctx0" brushRef="#br0" timeOffset="7370.6016">2981 12418 0,'-18'0'94,"-35"17"-79,18 19-15,-18 52 16,-70 18 31,105-106-16,18 17 32,-18-17-32,1 0-16,-1 0 1</inkml:trace>
  <inkml:trace contextRef="#ctx0" brushRef="#br0" timeOffset="7911.5842">2487 12418 0,'0'-18'31,"35"18"-15,54 0 15,-19 0-15,-17 0-1,18 0 1,-36 0 0,0 0-1,-17 0 1</inkml:trace>
  <inkml:trace contextRef="#ctx0" brushRef="#br0" timeOffset="8488.1358">3122 12365 0,'0'18'125,"0"-1"-109,0 36-16,0 0 15,-18 0 1,18-35 109</inkml:trace>
  <inkml:trace contextRef="#ctx0" brushRef="#br0" timeOffset="9232.0402">3122 12241 0,'18'0'31,"-1"0"-16,1 0 1,0 0 0,-1 0-1,1 0 1,0 0 0,-1 0-1,18 0 1,18 0-1,53 0 1,0 18 0,-88-18-1,-18 18 110,0-1-109,0 19 0,-18-1-1,0 18 1,-17 0-1,35-36 1</inkml:trace>
  <inkml:trace contextRef="#ctx0" brushRef="#br0" timeOffset="9688.0184">3193 12559 0,'35'0'63,"-17"0"-47,34 0-16,-34 0 15,17 0 95,1 0-95,-1-35-15</inkml:trace>
  <inkml:trace contextRef="#ctx0" brushRef="#br0" timeOffset="10336.3028">3828 12224 0,'-53'53'109,"35"-36"-93,0-17-16,18 18 15,-17 0 32</inkml:trace>
  <inkml:trace contextRef="#ctx0" brushRef="#br0" timeOffset="10856.0256">3757 12277 0,'18'0'31,"-1"0"-16,1-18 1,17 18 15,-17 0-15,0 0 0,-1 0-16,1 0 31,-1 0-16,1 0 17</inkml:trace>
  <inkml:trace contextRef="#ctx0" brushRef="#br0" timeOffset="11263.7374">3828 12347 0,'0'18'31,"0"0"-31,0-1 32,0 1 30,0-1 16</inkml:trace>
  <inkml:trace contextRef="#ctx0" brushRef="#br0" timeOffset="11943.943">3739 12524 0,'18'0'47,"0"17"-32,-1-17 1,1 0 0,0 0-1,-1 0 1,1 18-1,17-18 1,-17 18 0,-18-1 140,0 18-140,-71 54-1,54-54 1,-36 35-1,53-52 1</inkml:trace>
  <inkml:trace contextRef="#ctx0" brushRef="#br0" timeOffset="12728.6368">4410 12330 0,'-18'0'62,"18"53"-46,35-1-16,-35-16 15,0-1-15,18 36 16,-18-54-16,35 18 16,-35 1-16,0-19 15,0 19 1,53 17 15,-35-36 0,-1-17 32</inkml:trace>
  <inkml:trace contextRef="#ctx0" brushRef="#br0" timeOffset="13488.1005">4604 12383 0,'0'-18'78,"-36"36"-78,-34 52 15,-89 54 1,53-19 15,53-87-15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6.43264" units="1/cm"/>
          <inkml:channelProperty channel="Y" name="resolution" value="36.48649" units="1/cm"/>
          <inkml:channelProperty channel="T" name="resolution" value="1" units="1/dev"/>
        </inkml:channelProperties>
      </inkml:inkSource>
      <inkml:timestamp xml:id="ts0" timeString="2023-02-24T07:59:47.0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20920 9260 0,'0'18'63,"17"-18"-48,36 0 1,18 0-16,176 0 31,353 0 1,-389 0-17,-123 0-15,36 0 16,-71 0-1,35 0-15,141 0 16,36 0 0,-36 0-1,-17 0 1,-142 0 15,-17 0-15,18 0-1,-36 0 1,36 0 0,-18 0-1,0 0-15,17 0 16,-52 0-16,17 0 16,88 0-1,54 0 1,-36 0-1,18 0 1,-53 0 0,-1 0-1,19 18 1,-18-18 15,-36 35-15</inkml:trace>
  <inkml:trace contextRef="#ctx0" brushRef="#br0" timeOffset="2255.8511">12647 13882 0,'0'35'125,"53"-35"-110,53 0 1,-36 0-16,19 0 15,34 0 1,371 0 15,-88 0 1,-124 0-1,-70 0-16,211 0 1,-123 0 0,-124 0-1,-52 0 1,34 18 0,54-18 15,53 0-16,17 0 1,53 0 0,-264 0-1,-19 0 95,19 0-110,17 0 15,53 0-15,36 0 16,123 0 0,-71 0 15,-176 0-31,53 0 15,-71 0-15,-17 0 32</inkml:trace>
  <inkml:trace contextRef="#ctx0" brushRef="#br0" timeOffset="340951.4162">14711 9331 0,'35'0'94,"18"0"-78,-18 0-16,18 0 15,53 0-15,176 0 16,353 0 15,-141 0 0,-159 0 16,194 0-16,-299 0-15,-19 0 0,1 0-1,-124 0 1,-70 0 0,0 0 15,-1 0-16,54-18-15,140 1 16,1-19 0,0 36-1,-53 0 1,-124 0 15</inkml:trace>
  <inkml:trace contextRef="#ctx0" brushRef="#br0" timeOffset="346711.9477">20990 9349 0,'0'53'109,"0"17"-93,-17-35-16,-19 54 15,36-54-15,0-18 16,0 1 0,-35 17 15,-18 54 0,18 16 0,17-69-15,18-1 140</inkml:trace>
  <inkml:trace contextRef="#ctx0" brushRef="#br0" timeOffset="348276.6922">18680 13864 0,'17'0'78,"19"-17"-62,-19-19-16,36-52 15,0 35-15,35 18 16,-17-36-16,-18 18 15,0 0 1,52-88 15,-69 106-31,-19 0 0,36-18 16,0 0-16,-18 18 16,1-71-16,-1 53 15,36-35-15,-36 17 16,35-35-16,-34 18 15,-1 35-15,0-70 16,89-54 0,-54 19-1,-34 34 1,16-52 0,37-36-1,-19 71 1,-35 53 15,1 0-15,17-18-1,0-18 1,-18 36-16,18 0 16,-18 35-16,-35 35 15,35-17 1,-17 0-1,0-53 1,52-36 0,-17-17-1,-18 53 1,1 70 0,-36 1-1,0-36 1,17 0 15,1 17-31,-18 1 16,0 18-1</inkml:trace>
  <inkml:trace contextRef="#ctx0" brushRef="#br0" timeOffset="353943.9287">18203 9402 0,'-17'0'47,"52"52"-31,124 54-16,17-18 0,53 36 15,794 299 32,18 18-15,-388-194-1,-265-70-16,88 52 1,141 35 0,124 125-1,-229-90 1,-159-69 0,-124-89-1,36 0 1,-19 18-1,1-71 1,-88-53 0,-141-35 46,52 0-62,36-17 16,106-36-1,-124-18 1,-70 36 0,-1 17-1,1 0 1,88 18 0,176-17-1,-88 17-15,-88 0 16,-71-18-1,-17 18 32,-18-17-31,17 17 0,1-18 30,0 18-30,17 18 0,0 17-1,1 0-15,-1 0 16</inkml:trace>
  <inkml:trace contextRef="#ctx0" brushRef="#br0" timeOffset="354527.5507">27817 13070 0,'17'0'109,"71"0"-109,177 0 16,123 0-16,-53 0 15,141 0 1,-352-17-1</inkml:trace>
  <inkml:trace contextRef="#ctx0" brushRef="#br0" timeOffset="355758.3483">7285 13935 0,'0'0'0,"18"0"16,17 0-16,18-18 15,17 18 1,54-35-16,70 35 16,-35 0-16,52 0 15,371 0 1,547 0 15,-564 0 0,-460 0 1,195 70-1,-176-52-31,17 0 15,-35-1-15,-71-17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99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E04ECF-DC69-4038-B1E8-BBC39008F6E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870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</a:p>
        </p:txBody>
      </p:sp>
      <p:sp>
        <p:nvSpPr>
          <p:cNvPr id="870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EA93D43-3F16-44F6-99E7-D8BC419494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023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70E-CDEB-4C56-9953-9D0DEAF3C6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038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F775B-0AAD-48BA-9C8F-C44D530E8E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930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A5690-EE6D-4410-A151-394FB2FE45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8177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BEAC4B-3552-4DCB-BF7D-7FDB352F10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1939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305DF-F239-48CE-A4F0-DB3F7E1CBA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1745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eaLnBrk="1" hangingPunct="1">
              <a:defRPr/>
            </a:lvl1pPr>
            <a:lvl2pPr eaLnBrk="1" hangingPunct="1">
              <a:defRPr/>
            </a:lvl2pPr>
            <a:lvl3pPr eaLnBrk="1" hangingPunct="1">
              <a:defRPr/>
            </a:lvl3pPr>
            <a:lvl4pPr eaLnBrk="1" hangingPunct="1">
              <a:defRPr/>
            </a:lvl4pPr>
            <a:lvl5pPr eaLnBrk="1" hangingPunct="1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28D794-6426-4DA6-845E-DB825B8FBC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758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420166-A78A-45EC-B37F-B604509E6A1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609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F4DC25-79B3-4C23-877B-821188C1D44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3321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F6DA7E-FB3E-4A8F-ADAE-7049511FA68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15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95213B-DD9D-4E0C-8901-6CC0CBDED3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575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7D2DB-A16C-4261-A730-24021D6CC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03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C4A9B1-F846-4B8A-9E33-453A3D57F6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392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96F1A7-D2DE-4E9E-AF4C-A0DC18B085D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67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860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60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E046266A-0D0F-48C1-A921-C0798956E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数据库原理与应用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教师：张健</a:t>
            </a:r>
            <a:endParaRPr lang="en-US" altLang="zh-CN" dirty="0"/>
          </a:p>
          <a:p>
            <a:r>
              <a:rPr lang="zh-CN" altLang="en-US" dirty="0"/>
              <a:t>办公室：厚德楼</a:t>
            </a:r>
            <a:r>
              <a:rPr lang="en-US" altLang="zh-CN" dirty="0" smtClean="0"/>
              <a:t>413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93D43-3F16-44F6-99E7-D8BC4194942D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63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列出所有列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/>
              <a:t>如果想显示其它几个表，就用表名放在</a:t>
            </a:r>
            <a:r>
              <a:rPr lang="en-US" altLang="zh-CN" dirty="0"/>
              <a:t>FROM</a:t>
            </a:r>
            <a:r>
              <a:rPr lang="zh-CN" altLang="zh-CN" dirty="0"/>
              <a:t>后面。例如：</a:t>
            </a:r>
          </a:p>
          <a:p>
            <a:pPr marL="0" indent="0">
              <a:buNone/>
            </a:pPr>
            <a:r>
              <a:rPr lang="en-US" altLang="zh-CN" dirty="0"/>
              <a:t>SELECT *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</a:t>
            </a:r>
            <a:r>
              <a:rPr lang="en-US" altLang="zh-CN" dirty="0" err="1"/>
              <a:t>bookclass</a:t>
            </a:r>
            <a:r>
              <a:rPr lang="en-US" altLang="zh-CN" dirty="0"/>
              <a:t>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SELECT *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borrow;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SELECT *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reader;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SELECT *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school;</a:t>
            </a: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393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199455" y="1844824"/>
            <a:ext cx="10725845" cy="29954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</a:t>
            </a:r>
            <a:r>
              <a:rPr lang="zh-CN" altLang="zh-CN" dirty="0"/>
              <a:t>语句的格式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76917" y="2060848"/>
            <a:ext cx="10363200" cy="4114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CN" dirty="0"/>
              <a:t>SELECT [ALL | DISTINCT]   </a:t>
            </a:r>
            <a:r>
              <a:rPr lang="zh-CN" altLang="zh-CN" dirty="0"/>
              <a:t>输出列表达式</a:t>
            </a:r>
            <a:r>
              <a:rPr lang="en-US" altLang="zh-CN" dirty="0"/>
              <a:t>, ...	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[FROM  &lt;</a:t>
            </a:r>
            <a:r>
              <a:rPr lang="zh-CN" altLang="zh-CN" dirty="0"/>
              <a:t>表名</a:t>
            </a:r>
            <a:r>
              <a:rPr lang="en-US" altLang="zh-CN" dirty="0"/>
              <a:t>1&gt; [ , &lt;</a:t>
            </a:r>
            <a:r>
              <a:rPr lang="zh-CN" altLang="zh-CN" dirty="0"/>
              <a:t>表名</a:t>
            </a:r>
            <a:r>
              <a:rPr lang="en-US" altLang="zh-CN" dirty="0"/>
              <a:t>2&gt;] …]	</a:t>
            </a:r>
            <a:r>
              <a:rPr lang="en-US" altLang="zh-CN" dirty="0" smtClean="0"/>
              <a:t>		</a:t>
            </a:r>
            <a:r>
              <a:rPr lang="en-US" altLang="zh-CN" dirty="0"/>
              <a:t>	/*FROM</a:t>
            </a:r>
            <a:r>
              <a:rPr lang="zh-CN" altLang="zh-CN" dirty="0"/>
              <a:t>子句</a:t>
            </a:r>
            <a:r>
              <a:rPr lang="en-US" altLang="zh-CN" dirty="0"/>
              <a:t>*/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[WHERE </a:t>
            </a:r>
            <a:r>
              <a:rPr lang="zh-CN" altLang="zh-CN" dirty="0"/>
              <a:t>条件</a:t>
            </a:r>
            <a:r>
              <a:rPr lang="en-US" altLang="zh-CN" dirty="0"/>
              <a:t>]										/*WHERE</a:t>
            </a:r>
            <a:r>
              <a:rPr lang="zh-CN" altLang="zh-CN" dirty="0"/>
              <a:t>子句</a:t>
            </a:r>
            <a:r>
              <a:rPr lang="en-US" altLang="zh-CN" dirty="0"/>
              <a:t>*/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[GROUP BY {</a:t>
            </a:r>
            <a:r>
              <a:rPr lang="zh-CN" altLang="zh-CN" dirty="0"/>
              <a:t>列名</a:t>
            </a:r>
            <a:r>
              <a:rPr lang="en-US" altLang="zh-CN" dirty="0"/>
              <a:t> | </a:t>
            </a:r>
            <a:r>
              <a:rPr lang="zh-CN" altLang="zh-CN" dirty="0"/>
              <a:t>表达式</a:t>
            </a:r>
            <a:r>
              <a:rPr lang="en-US" altLang="zh-CN" dirty="0"/>
              <a:t> | </a:t>
            </a:r>
            <a:r>
              <a:rPr lang="zh-CN" altLang="zh-CN" dirty="0"/>
              <a:t>列编号</a:t>
            </a:r>
            <a:r>
              <a:rPr lang="en-US" altLang="zh-CN" dirty="0"/>
              <a:t>}[ASC | DESC]		/*GROUP BY</a:t>
            </a:r>
            <a:r>
              <a:rPr lang="zh-CN" altLang="zh-CN" dirty="0"/>
              <a:t>子句</a:t>
            </a:r>
            <a:r>
              <a:rPr lang="en-US" altLang="zh-CN" dirty="0"/>
              <a:t>*/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[HAVING </a:t>
            </a:r>
            <a:r>
              <a:rPr lang="zh-CN" altLang="zh-CN" dirty="0"/>
              <a:t>条件</a:t>
            </a:r>
            <a:r>
              <a:rPr lang="en-US" altLang="zh-CN" dirty="0"/>
              <a:t>]						</a:t>
            </a:r>
            <a:r>
              <a:rPr lang="en-US" altLang="zh-CN" dirty="0" smtClean="0"/>
              <a:t>/*</a:t>
            </a:r>
            <a:r>
              <a:rPr lang="en-US" altLang="zh-CN" dirty="0"/>
              <a:t>HAVING</a:t>
            </a:r>
            <a:r>
              <a:rPr lang="zh-CN" altLang="zh-CN" dirty="0"/>
              <a:t>子句</a:t>
            </a:r>
            <a:r>
              <a:rPr lang="en-US" altLang="zh-CN" dirty="0"/>
              <a:t>*/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[ORDER BY {</a:t>
            </a:r>
            <a:r>
              <a:rPr lang="zh-CN" altLang="zh-CN" dirty="0"/>
              <a:t>列名</a:t>
            </a:r>
            <a:r>
              <a:rPr lang="en-US" altLang="zh-CN" dirty="0"/>
              <a:t> | </a:t>
            </a:r>
            <a:r>
              <a:rPr lang="zh-CN" altLang="zh-CN" dirty="0"/>
              <a:t>表达式</a:t>
            </a:r>
            <a:r>
              <a:rPr lang="en-US" altLang="zh-CN" dirty="0"/>
              <a:t> | </a:t>
            </a:r>
            <a:r>
              <a:rPr lang="zh-CN" altLang="zh-CN" dirty="0"/>
              <a:t>列编号</a:t>
            </a:r>
            <a:r>
              <a:rPr lang="en-US" altLang="zh-CN" dirty="0"/>
              <a:t>} DESC] , ...]		/*ORDER BY</a:t>
            </a:r>
            <a:r>
              <a:rPr lang="zh-CN" altLang="zh-CN" dirty="0"/>
              <a:t>子句</a:t>
            </a:r>
            <a:r>
              <a:rPr lang="en-US" altLang="zh-CN" dirty="0"/>
              <a:t>*/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[LIMIT {[</a:t>
            </a:r>
            <a:r>
              <a:rPr lang="zh-CN" altLang="zh-CN" dirty="0"/>
              <a:t>偏移量</a:t>
            </a:r>
            <a:r>
              <a:rPr lang="en-US" altLang="zh-CN" dirty="0"/>
              <a:t>,] </a:t>
            </a:r>
            <a:r>
              <a:rPr lang="zh-CN" altLang="zh-CN" dirty="0"/>
              <a:t>行数</a:t>
            </a:r>
            <a:r>
              <a:rPr lang="en-US" altLang="zh-CN" dirty="0"/>
              <a:t>|</a:t>
            </a:r>
            <a:r>
              <a:rPr lang="zh-CN" altLang="zh-CN" dirty="0"/>
              <a:t>行数</a:t>
            </a:r>
            <a:r>
              <a:rPr lang="en-US" altLang="zh-CN" dirty="0"/>
              <a:t>OFFSET</a:t>
            </a:r>
            <a:r>
              <a:rPr lang="zh-CN" altLang="zh-CN" dirty="0"/>
              <a:t>偏移量</a:t>
            </a:r>
            <a:r>
              <a:rPr lang="en-US" altLang="zh-CN" dirty="0"/>
              <a:t>}]		</a:t>
            </a:r>
            <a:r>
              <a:rPr lang="en-US" altLang="zh-CN" dirty="0" smtClean="0"/>
              <a:t>/*</a:t>
            </a:r>
            <a:r>
              <a:rPr lang="en-US" altLang="zh-CN" dirty="0"/>
              <a:t>LIMIT</a:t>
            </a:r>
            <a:r>
              <a:rPr lang="zh-CN" altLang="zh-CN" dirty="0"/>
              <a:t>子句</a:t>
            </a:r>
            <a:r>
              <a:rPr lang="en-US" altLang="zh-CN" dirty="0"/>
              <a:t>*/</a:t>
            </a:r>
            <a:endParaRPr lang="zh-CN" altLang="zh-CN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SELECT</a:t>
            </a:r>
            <a:r>
              <a:rPr lang="en-US" altLang="zh-CN" dirty="0"/>
              <a:t>…</a:t>
            </a:r>
            <a:r>
              <a:rPr lang="zh-CN" altLang="zh-CN" dirty="0"/>
              <a:t>是语句必须的，方括号里的子句是根据应用需要。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5061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534585" y="2852936"/>
            <a:ext cx="261719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534584" y="4353507"/>
            <a:ext cx="2617199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列出指定列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zh-CN" altLang="en-US" dirty="0"/>
              <a:t>在实际应用当中，不一定需要把表中所有列的数据都提取出来，往往都是按照需要，把特定的列所对应的数据提取出来。例如，仅提取</a:t>
            </a:r>
            <a:r>
              <a:rPr lang="en-US" altLang="zh-CN" dirty="0"/>
              <a:t>book</a:t>
            </a:r>
            <a:r>
              <a:rPr lang="zh-CN" altLang="en-US" dirty="0"/>
              <a:t>表中的书名。</a:t>
            </a:r>
          </a:p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例</a:t>
            </a:r>
            <a:r>
              <a:rPr lang="en-US" altLang="zh-CN" dirty="0"/>
              <a:t>2-2】</a:t>
            </a:r>
            <a:r>
              <a:rPr lang="zh-CN" altLang="en-US" dirty="0"/>
              <a:t>显示</a:t>
            </a:r>
            <a:r>
              <a:rPr lang="en-US" altLang="zh-CN" dirty="0"/>
              <a:t>book</a:t>
            </a:r>
            <a:r>
              <a:rPr lang="zh-CN" altLang="en-US" dirty="0"/>
              <a:t>表中的所有书籍的书名。在</a:t>
            </a:r>
            <a:r>
              <a:rPr lang="en-US" altLang="zh-CN" dirty="0"/>
              <a:t>MySQL</a:t>
            </a:r>
            <a:r>
              <a:rPr lang="zh-CN" altLang="en-US" dirty="0"/>
              <a:t>命令行窗口中执行如下</a:t>
            </a:r>
            <a:r>
              <a:rPr lang="en-US" altLang="zh-CN" dirty="0"/>
              <a:t>SQL</a:t>
            </a:r>
            <a:r>
              <a:rPr lang="zh-CN" altLang="en-US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bookName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FROM book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此时，</a:t>
            </a:r>
            <a:r>
              <a:rPr lang="en-US" altLang="zh-CN" dirty="0"/>
              <a:t>SELECT</a:t>
            </a:r>
            <a:r>
              <a:rPr lang="zh-CN" altLang="en-US" dirty="0"/>
              <a:t>后面跟着的是</a:t>
            </a:r>
            <a:r>
              <a:rPr lang="en-US" altLang="zh-CN" dirty="0"/>
              <a:t>book</a:t>
            </a:r>
            <a:r>
              <a:rPr lang="zh-CN" altLang="en-US" dirty="0"/>
              <a:t>表中表示书名的列名</a:t>
            </a:r>
            <a:r>
              <a:rPr lang="en-US" altLang="zh-CN" dirty="0" err="1"/>
              <a:t>bookName</a:t>
            </a:r>
            <a:r>
              <a:rPr lang="zh-CN" altLang="en-US" dirty="0"/>
              <a:t>。</a:t>
            </a:r>
          </a:p>
          <a:p>
            <a:pPr marL="0" indent="0">
              <a:buNone/>
            </a:pPr>
            <a:r>
              <a:rPr lang="zh-CN" altLang="en-US" dirty="0"/>
              <a:t>同样的，当需要显示读者的姓名的时候，可以用下面的语句：</a:t>
            </a:r>
          </a:p>
          <a:p>
            <a:pPr marL="0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readerName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en-US" altLang="zh-CN" dirty="0"/>
              <a:t>FROM reader</a:t>
            </a:r>
            <a:r>
              <a:rPr lang="en-US" altLang="zh-CN" dirty="0" smtClean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此时，</a:t>
            </a:r>
            <a:r>
              <a:rPr lang="en-US" altLang="zh-CN" dirty="0"/>
              <a:t>SELECT</a:t>
            </a:r>
            <a:r>
              <a:rPr lang="zh-CN" altLang="en-US" dirty="0"/>
              <a:t>后面跟着的是</a:t>
            </a:r>
            <a:r>
              <a:rPr lang="en-US" altLang="zh-CN" dirty="0"/>
              <a:t>reader</a:t>
            </a:r>
            <a:r>
              <a:rPr lang="zh-CN" altLang="en-US" dirty="0"/>
              <a:t>表中表示读者姓名的列名</a:t>
            </a:r>
            <a:r>
              <a:rPr lang="en-US" altLang="zh-CN" dirty="0" err="1"/>
              <a:t>readerName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707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摩尔定律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zh-CN" altLang="en-US" dirty="0"/>
              <a:t>当人们不断追逐新款</a:t>
            </a:r>
            <a:r>
              <a:rPr lang="en-US" altLang="zh-CN" dirty="0"/>
              <a:t>PC</a:t>
            </a:r>
            <a:r>
              <a:rPr lang="zh-CN" altLang="en-US" dirty="0"/>
              <a:t>时</a:t>
            </a:r>
            <a:r>
              <a:rPr lang="en-US" altLang="zh-CN" dirty="0"/>
              <a:t>,</a:t>
            </a:r>
            <a:r>
              <a:rPr lang="zh-CN" altLang="en-US" dirty="0"/>
              <a:t>殊不知这后面有一只无形的大手在推动</a:t>
            </a:r>
            <a:r>
              <a:rPr lang="en-US" altLang="zh-CN" dirty="0"/>
              <a:t>,</a:t>
            </a:r>
            <a:r>
              <a:rPr lang="zh-CN" altLang="en-US" dirty="0"/>
              <a:t>那就是摩尔定律</a:t>
            </a:r>
            <a:r>
              <a:rPr lang="en-US" altLang="zh-CN" dirty="0"/>
              <a:t>,</a:t>
            </a:r>
            <a:r>
              <a:rPr lang="zh-CN" altLang="en-US" dirty="0"/>
              <a:t>而这著名定律的发明人就是高登</a:t>
            </a:r>
            <a:r>
              <a:rPr lang="en-US" altLang="zh-CN" dirty="0"/>
              <a:t>•</a:t>
            </a:r>
            <a:r>
              <a:rPr lang="zh-CN" altLang="en-US" dirty="0"/>
              <a:t>摩尔</a:t>
            </a:r>
            <a:r>
              <a:rPr lang="en-US" altLang="zh-CN" dirty="0"/>
              <a:t>(Gordon Moore)</a:t>
            </a:r>
            <a:r>
              <a:rPr lang="zh-CN" altLang="en-US" dirty="0"/>
              <a:t>。</a:t>
            </a:r>
          </a:p>
          <a:p>
            <a:pPr eaLnBrk="1" hangingPunct="1"/>
            <a:r>
              <a:rPr lang="en-US" altLang="zh-CN" dirty="0"/>
              <a:t>1965</a:t>
            </a:r>
            <a:r>
              <a:rPr lang="zh-CN" altLang="en-US" dirty="0"/>
              <a:t>年的一天，摩尔顺手拿了把尺子和一张纸，画了一张草图，纵坐标代表不断发展的集成电路，横坐标是时间。他在月份上逐个描点，得到一幅增长的曲线图。这条曲线显示出每</a:t>
            </a:r>
            <a:r>
              <a:rPr lang="en-US" altLang="zh-CN" dirty="0"/>
              <a:t>24</a:t>
            </a:r>
            <a:r>
              <a:rPr lang="zh-CN" altLang="en-US" dirty="0"/>
              <a:t>个月，集成电路由于内部晶体管数量的几何级数的增长，而使性能几乎翻倍提高，同时集成电路的价格也恰好减少一倍。后来高登</a:t>
            </a:r>
            <a:r>
              <a:rPr lang="en-US" altLang="zh-CN" dirty="0"/>
              <a:t>•</a:t>
            </a:r>
            <a:r>
              <a:rPr lang="zh-CN" altLang="en-US" dirty="0"/>
              <a:t>摩尔把时间调整为</a:t>
            </a:r>
            <a:r>
              <a:rPr lang="en-US" altLang="zh-CN" dirty="0"/>
              <a:t>18</a:t>
            </a:r>
            <a:r>
              <a:rPr lang="zh-CN" altLang="en-US" dirty="0"/>
              <a:t>个月。摩尔是在集成电路技术的早期作出结论的，那时候，超大规模集成电路技术还远未出现，所以他在</a:t>
            </a:r>
            <a:r>
              <a:rPr lang="en-US" altLang="zh-CN" dirty="0"/>
              <a:t>1965</a:t>
            </a:r>
            <a:r>
              <a:rPr lang="zh-CN" altLang="en-US" dirty="0"/>
              <a:t>年的预言并未引起世人的注意。</a:t>
            </a:r>
          </a:p>
          <a:p>
            <a:pPr eaLnBrk="1" hangingPunct="1"/>
            <a:r>
              <a:rPr lang="zh-CN" altLang="en-US" dirty="0"/>
              <a:t>高登</a:t>
            </a:r>
            <a:r>
              <a:rPr lang="en-US" altLang="zh-CN" dirty="0"/>
              <a:t>•</a:t>
            </a:r>
            <a:r>
              <a:rPr lang="zh-CN" altLang="en-US" dirty="0"/>
              <a:t>摩尔的另一壮举是在</a:t>
            </a:r>
            <a:r>
              <a:rPr lang="en-US" altLang="zh-CN" dirty="0"/>
              <a:t>1968</a:t>
            </a:r>
            <a:r>
              <a:rPr lang="zh-CN" altLang="en-US" dirty="0"/>
              <a:t>年与罗伯特</a:t>
            </a:r>
            <a:r>
              <a:rPr lang="en-US" altLang="zh-CN" dirty="0"/>
              <a:t>•</a:t>
            </a:r>
            <a:r>
              <a:rPr lang="zh-CN" altLang="en-US" dirty="0"/>
              <a:t>诺伊斯带头“造反”，率领一群工程师离开仙童公司，成立了一家叫集成电子的公司，简称“</a:t>
            </a:r>
            <a:r>
              <a:rPr lang="en-US" altLang="zh-CN" dirty="0"/>
              <a:t>Intel</a:t>
            </a:r>
            <a:r>
              <a:rPr lang="zh-CN" altLang="en-US" dirty="0"/>
              <a:t>”，这就是今日名震世界的英特尔公司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6" name="Picture 2" descr="C:\wwwBak\18191\课程\mysql\数据库原理与应用\20PC时代人物\20_hero_computer_files\image0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" y="2780928"/>
            <a:ext cx="1651000" cy="187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/>
              <p14:cNvContentPartPr/>
              <p14:nvPr/>
            </p14:nvContentPartPr>
            <p14:xfrm>
              <a:off x="895320" y="4178160"/>
              <a:ext cx="4858200" cy="44496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5960" y="4168800"/>
                <a:ext cx="4876920" cy="4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3117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MySQL</a:t>
            </a:r>
            <a:r>
              <a:rPr lang="zh-CN" altLang="zh-CN" dirty="0"/>
              <a:t>数据操纵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b="1" dirty="0"/>
              <a:t>任务</a:t>
            </a:r>
            <a:r>
              <a:rPr lang="en-US" altLang="zh-CN" b="1" dirty="0"/>
              <a:t>1 </a:t>
            </a:r>
            <a:endParaRPr lang="zh-CN" altLang="zh-CN" dirty="0"/>
          </a:p>
          <a:p>
            <a:pPr lvl="1"/>
            <a:r>
              <a:rPr lang="zh-CN" altLang="zh-CN" dirty="0"/>
              <a:t>任务描述：给定数据库表，实现把一个表里的数据按要求提取出来。</a:t>
            </a:r>
          </a:p>
          <a:p>
            <a:r>
              <a:rPr lang="zh-CN" altLang="zh-CN" b="1" dirty="0"/>
              <a:t>任务</a:t>
            </a:r>
            <a:r>
              <a:rPr lang="en-US" altLang="zh-CN" b="1" dirty="0"/>
              <a:t>2 </a:t>
            </a:r>
            <a:endParaRPr lang="zh-CN" altLang="zh-CN" dirty="0"/>
          </a:p>
          <a:p>
            <a:pPr lvl="1"/>
            <a:r>
              <a:rPr lang="zh-CN" altLang="zh-CN" dirty="0"/>
              <a:t>任务描述：给定数据库表，实现把分布在多个表里的数据按要求提取出来。</a:t>
            </a:r>
          </a:p>
          <a:p>
            <a:r>
              <a:rPr lang="zh-CN" altLang="zh-CN" b="1" dirty="0"/>
              <a:t>任务</a:t>
            </a:r>
            <a:r>
              <a:rPr lang="en-US" altLang="zh-CN" b="1" dirty="0"/>
              <a:t>3 </a:t>
            </a:r>
            <a:endParaRPr lang="zh-CN" altLang="zh-CN" dirty="0"/>
          </a:p>
          <a:p>
            <a:pPr lvl="1"/>
            <a:r>
              <a:rPr lang="zh-CN" altLang="zh-CN" dirty="0"/>
              <a:t>任务描述：给定数据库表，实现添加新的数据。</a:t>
            </a:r>
          </a:p>
          <a:p>
            <a:r>
              <a:rPr lang="zh-CN" altLang="zh-CN" b="1" dirty="0"/>
              <a:t>任务</a:t>
            </a:r>
            <a:r>
              <a:rPr lang="en-US" altLang="zh-CN" b="1" dirty="0"/>
              <a:t>4 </a:t>
            </a:r>
            <a:endParaRPr lang="zh-CN" altLang="zh-CN" dirty="0"/>
          </a:p>
          <a:p>
            <a:pPr lvl="1"/>
            <a:r>
              <a:rPr lang="zh-CN" altLang="zh-CN" dirty="0"/>
              <a:t>任务描述：给定数据库表，实现数据的修改和删除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43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 dirty="0"/>
              <a:t>任务</a:t>
            </a:r>
            <a:r>
              <a:rPr lang="en-US" altLang="zh-CN" b="1" dirty="0"/>
              <a:t>1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 smtClean="0"/>
              <a:t>任务</a:t>
            </a:r>
            <a:r>
              <a:rPr lang="zh-CN" altLang="zh-CN" dirty="0"/>
              <a:t>描述：给定数据库表，实现把一个表里的数据按要求提取出来。</a:t>
            </a:r>
          </a:p>
          <a:p>
            <a:r>
              <a:rPr lang="zh-CN" altLang="zh-CN" dirty="0"/>
              <a:t>知识准备：</a:t>
            </a:r>
          </a:p>
          <a:p>
            <a:pPr lvl="1"/>
            <a:r>
              <a:rPr lang="en-US" altLang="zh-CN" dirty="0"/>
              <a:t>1</a:t>
            </a:r>
            <a:r>
              <a:rPr lang="zh-CN" altLang="zh-CN" dirty="0"/>
              <a:t>、进入</a:t>
            </a:r>
            <a:r>
              <a:rPr lang="en-US" altLang="zh-CN" dirty="0" err="1"/>
              <a:t>AppServ</a:t>
            </a:r>
            <a:r>
              <a:rPr lang="zh-CN" altLang="zh-CN" dirty="0"/>
              <a:t>或使用</a:t>
            </a:r>
            <a:r>
              <a:rPr lang="en-US" altLang="zh-CN" dirty="0"/>
              <a:t>MySQL</a:t>
            </a:r>
            <a:r>
              <a:rPr lang="zh-CN" altLang="zh-CN" dirty="0"/>
              <a:t>客户端的方式；</a:t>
            </a:r>
          </a:p>
          <a:p>
            <a:pPr lvl="1"/>
            <a:r>
              <a:rPr lang="en-US" altLang="zh-CN" dirty="0"/>
              <a:t>2</a:t>
            </a:r>
            <a:r>
              <a:rPr lang="zh-CN" altLang="zh-CN" dirty="0"/>
              <a:t>、数据库表的结构；</a:t>
            </a:r>
          </a:p>
          <a:p>
            <a:pPr lvl="1"/>
            <a:r>
              <a:rPr lang="en-US" altLang="zh-CN" dirty="0"/>
              <a:t>3</a:t>
            </a:r>
            <a:r>
              <a:rPr lang="zh-CN" altLang="zh-CN" dirty="0"/>
              <a:t>、数据库表里的数据、记录的概念。</a:t>
            </a:r>
          </a:p>
          <a:p>
            <a:r>
              <a:rPr lang="zh-CN" altLang="zh-CN" dirty="0"/>
              <a:t>任务实施：</a:t>
            </a:r>
          </a:p>
          <a:p>
            <a:pPr lvl="1"/>
            <a:r>
              <a:rPr lang="en-US" altLang="zh-CN" dirty="0"/>
              <a:t>1</a:t>
            </a:r>
            <a:r>
              <a:rPr lang="zh-CN" altLang="zh-CN" dirty="0"/>
              <a:t>、组成小组对上述问题展开探究，尝试查找一些数据；</a:t>
            </a:r>
          </a:p>
          <a:p>
            <a:pPr lvl="1"/>
            <a:r>
              <a:rPr lang="en-US" altLang="zh-CN" dirty="0"/>
              <a:t>2</a:t>
            </a:r>
            <a:r>
              <a:rPr lang="zh-CN" altLang="zh-CN" dirty="0"/>
              <a:t>、规范查询语句的格式。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564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基本查询语句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b="1" dirty="0"/>
              <a:t>1</a:t>
            </a:r>
            <a:r>
              <a:rPr lang="zh-CN" altLang="zh-CN" b="1" dirty="0"/>
              <a:t>、数据定义语言（</a:t>
            </a:r>
            <a:r>
              <a:rPr lang="en-US" altLang="zh-CN" b="1" dirty="0"/>
              <a:t>DDL</a:t>
            </a:r>
            <a:r>
              <a:rPr lang="zh-CN" altLang="zh-CN" b="1" dirty="0"/>
              <a:t>）</a:t>
            </a:r>
            <a:endParaRPr lang="zh-CN" altLang="zh-CN" dirty="0"/>
          </a:p>
          <a:p>
            <a:pPr lvl="1"/>
            <a:r>
              <a:rPr lang="zh-CN" altLang="zh-CN" dirty="0"/>
              <a:t>数据定义语言（</a:t>
            </a:r>
            <a:r>
              <a:rPr lang="en-US" altLang="zh-CN" dirty="0"/>
              <a:t>Data Definition Language</a:t>
            </a:r>
            <a:r>
              <a:rPr lang="zh-CN" altLang="zh-CN" dirty="0"/>
              <a:t>，</a:t>
            </a:r>
            <a:r>
              <a:rPr lang="en-US" altLang="zh-CN" dirty="0"/>
              <a:t>DDL</a:t>
            </a:r>
            <a:r>
              <a:rPr lang="zh-CN" altLang="zh-CN" dirty="0"/>
              <a:t>）用来定义和管理如数据库表和视图等数据库对象。</a:t>
            </a:r>
            <a:r>
              <a:rPr lang="en-US" altLang="zh-CN" dirty="0"/>
              <a:t>DDL</a:t>
            </a:r>
            <a:r>
              <a:rPr lang="zh-CN" altLang="zh-CN" dirty="0"/>
              <a:t>通常包括对每个数据库对象的</a:t>
            </a:r>
            <a:r>
              <a:rPr lang="en-US" altLang="zh-CN" dirty="0"/>
              <a:t>CREATE</a:t>
            </a:r>
            <a:r>
              <a:rPr lang="zh-CN" altLang="zh-CN" dirty="0"/>
              <a:t>（创建）、</a:t>
            </a:r>
            <a:r>
              <a:rPr lang="en-US" altLang="zh-CN" dirty="0"/>
              <a:t>ALTER</a:t>
            </a:r>
            <a:r>
              <a:rPr lang="zh-CN" altLang="zh-CN" dirty="0"/>
              <a:t>（修改）和</a:t>
            </a:r>
            <a:r>
              <a:rPr lang="en-US" altLang="zh-CN" dirty="0"/>
              <a:t>DROP</a:t>
            </a:r>
            <a:r>
              <a:rPr lang="zh-CN" altLang="zh-CN" dirty="0"/>
              <a:t>（删除）命令。</a:t>
            </a:r>
          </a:p>
          <a:p>
            <a:r>
              <a:rPr lang="en-US" altLang="zh-CN" b="1" dirty="0"/>
              <a:t>2</a:t>
            </a:r>
            <a:r>
              <a:rPr lang="zh-CN" altLang="zh-CN" b="1" dirty="0"/>
              <a:t>、数据操纵语言（</a:t>
            </a:r>
            <a:r>
              <a:rPr lang="en-US" altLang="zh-CN" b="1" dirty="0"/>
              <a:t>DML</a:t>
            </a:r>
            <a:r>
              <a:rPr lang="zh-CN" altLang="zh-CN" b="1" dirty="0"/>
              <a:t>）</a:t>
            </a:r>
            <a:endParaRPr lang="zh-CN" altLang="zh-CN" dirty="0"/>
          </a:p>
          <a:p>
            <a:pPr lvl="1"/>
            <a:r>
              <a:rPr lang="zh-CN" altLang="zh-CN" dirty="0"/>
              <a:t>数据操纵语言（</a:t>
            </a:r>
            <a:r>
              <a:rPr lang="en-US" altLang="zh-CN" dirty="0"/>
              <a:t>Data Manipulation Language</a:t>
            </a:r>
            <a:r>
              <a:rPr lang="zh-CN" altLang="zh-CN" dirty="0"/>
              <a:t>，</a:t>
            </a:r>
            <a:r>
              <a:rPr lang="en-US" altLang="zh-CN" dirty="0"/>
              <a:t>DML</a:t>
            </a:r>
            <a:r>
              <a:rPr lang="zh-CN" altLang="zh-CN" dirty="0"/>
              <a:t>）用来查询和操作用户表中的数据，它包括</a:t>
            </a:r>
            <a:r>
              <a:rPr lang="en-US" altLang="zh-CN" dirty="0"/>
              <a:t>SELECT</a:t>
            </a:r>
            <a:r>
              <a:rPr lang="zh-CN" altLang="zh-CN" dirty="0"/>
              <a:t>、</a:t>
            </a:r>
            <a:r>
              <a:rPr lang="en-US" altLang="zh-CN" dirty="0"/>
              <a:t>INSERT</a:t>
            </a:r>
            <a:r>
              <a:rPr lang="zh-CN" altLang="zh-CN" dirty="0"/>
              <a:t>、</a:t>
            </a:r>
            <a:r>
              <a:rPr lang="en-US" altLang="zh-CN" dirty="0"/>
              <a:t>UPDATE</a:t>
            </a:r>
            <a:r>
              <a:rPr lang="zh-CN" altLang="zh-CN" dirty="0"/>
              <a:t>和</a:t>
            </a:r>
            <a:r>
              <a:rPr lang="en-US" altLang="zh-CN" dirty="0"/>
              <a:t>DELETE</a:t>
            </a:r>
            <a:r>
              <a:rPr lang="zh-CN" altLang="zh-CN" dirty="0"/>
              <a:t>语句。这些语句允许用户查询（</a:t>
            </a:r>
            <a:r>
              <a:rPr lang="en-US" altLang="zh-CN" dirty="0"/>
              <a:t>SELECT</a:t>
            </a:r>
            <a:r>
              <a:rPr lang="zh-CN" altLang="zh-CN" dirty="0"/>
              <a:t>）、插入（</a:t>
            </a:r>
            <a:r>
              <a:rPr lang="en-US" altLang="zh-CN" dirty="0"/>
              <a:t>INSERT</a:t>
            </a:r>
            <a:r>
              <a:rPr lang="zh-CN" altLang="zh-CN" dirty="0"/>
              <a:t>）、修改（</a:t>
            </a:r>
            <a:r>
              <a:rPr lang="en-US" altLang="zh-CN" dirty="0"/>
              <a:t>UPDATE</a:t>
            </a:r>
            <a:r>
              <a:rPr lang="zh-CN" altLang="zh-CN" dirty="0"/>
              <a:t>）和删除（</a:t>
            </a:r>
            <a:r>
              <a:rPr lang="en-US" altLang="zh-CN" dirty="0"/>
              <a:t>DELETE</a:t>
            </a:r>
            <a:r>
              <a:rPr lang="zh-CN" altLang="zh-CN" dirty="0"/>
              <a:t>）表中的数据。</a:t>
            </a:r>
          </a:p>
          <a:p>
            <a:r>
              <a:rPr lang="en-US" altLang="zh-CN" b="1" dirty="0"/>
              <a:t>3</a:t>
            </a:r>
            <a:r>
              <a:rPr lang="zh-CN" altLang="zh-CN" b="1" dirty="0"/>
              <a:t>、数据控制语言（</a:t>
            </a:r>
            <a:r>
              <a:rPr lang="en-US" altLang="zh-CN" b="1" dirty="0"/>
              <a:t>DCL</a:t>
            </a:r>
            <a:r>
              <a:rPr lang="zh-CN" altLang="zh-CN" b="1" dirty="0"/>
              <a:t>）</a:t>
            </a:r>
            <a:endParaRPr lang="zh-CN" altLang="zh-CN" dirty="0"/>
          </a:p>
          <a:p>
            <a:pPr lvl="1"/>
            <a:r>
              <a:rPr lang="zh-CN" altLang="zh-CN" dirty="0"/>
              <a:t>数据控制语言（</a:t>
            </a:r>
            <a:r>
              <a:rPr lang="en-US" altLang="zh-CN" dirty="0"/>
              <a:t>Data Control Language</a:t>
            </a:r>
            <a:r>
              <a:rPr lang="zh-CN" altLang="zh-CN" dirty="0"/>
              <a:t>，</a:t>
            </a:r>
            <a:r>
              <a:rPr lang="en-US" altLang="zh-CN" dirty="0"/>
              <a:t>DCL</a:t>
            </a:r>
            <a:r>
              <a:rPr lang="zh-CN" altLang="zh-CN" dirty="0"/>
              <a:t>）用于控制对数据库对象操作的权限，它可以是不同的用户看到自己权限内的数据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墨迹 4"/>
              <p14:cNvContentPartPr/>
              <p14:nvPr/>
            </p14:nvContentPartPr>
            <p14:xfrm>
              <a:off x="2622600" y="3333600"/>
              <a:ext cx="8001360" cy="1708560"/>
            </p14:xfrm>
          </p:contentPart>
        </mc:Choice>
        <mc:Fallback>
          <p:pic>
            <p:nvPicPr>
              <p:cNvPr id="5" name="墨迹 4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3240" y="3324240"/>
                <a:ext cx="8020080" cy="172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34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单表查询语句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5" name="图片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 bwMode="auto">
          <a:xfrm>
            <a:off x="695400" y="1901957"/>
            <a:ext cx="6387405" cy="457028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矩形 5"/>
          <p:cNvSpPr/>
          <p:nvPr/>
        </p:nvSpPr>
        <p:spPr>
          <a:xfrm>
            <a:off x="7176120" y="2636912"/>
            <a:ext cx="3888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just" eaLnBrk="1" hangingPunct="1">
              <a:spcAft>
                <a:spcPts val="0"/>
              </a:spcAft>
            </a:pP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进入之后，需要用“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USE”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语句将要使用的数据库</a:t>
            </a:r>
            <a:r>
              <a:rPr lang="zh-CN" altLang="zh-CN" b="1" kern="100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切换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到当前要操作的数据库“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Lib”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266700" algn="just" eaLnBrk="1" hangingPunct="1">
              <a:spcAft>
                <a:spcPts val="0"/>
              </a:spcAft>
            </a:pP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USE Lib;</a:t>
            </a:r>
            <a:endParaRPr lang="zh-CN" altLang="zh-CN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 eaLnBrk="1" hangingPunct="1">
              <a:spcAft>
                <a:spcPts val="0"/>
              </a:spcAft>
            </a:pP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系统会给出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“database changed”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的提示语句，这样表示已经切换到示例数据库</a:t>
            </a:r>
            <a:r>
              <a:rPr lang="en-US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“Lib”</a:t>
            </a:r>
            <a:r>
              <a:rPr lang="zh-CN" altLang="zh-CN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9762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装载</a:t>
            </a:r>
            <a:r>
              <a:rPr lang="en-US" altLang="zh-CN" dirty="0" smtClean="0"/>
              <a:t>Lib</a:t>
            </a:r>
            <a:r>
              <a:rPr lang="zh-CN" altLang="en-US" dirty="0" smtClean="0"/>
              <a:t>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7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示例数据库</a:t>
            </a:r>
            <a:r>
              <a:rPr lang="en-US" altLang="zh-CN" dirty="0"/>
              <a:t>Lib</a:t>
            </a:r>
            <a:r>
              <a:rPr lang="zh-CN" altLang="zh-CN" dirty="0"/>
              <a:t>的五个表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283" y="1952663"/>
            <a:ext cx="73342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94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列出所有列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Lib</a:t>
            </a:r>
            <a:r>
              <a:rPr lang="zh-CN" altLang="zh-CN" dirty="0"/>
              <a:t>数据库中有五个表，其中</a:t>
            </a:r>
            <a:r>
              <a:rPr lang="en-US" altLang="zh-CN" dirty="0"/>
              <a:t>book</a:t>
            </a:r>
            <a:r>
              <a:rPr lang="zh-CN" altLang="zh-CN" dirty="0"/>
              <a:t>表中保存了当前图书馆的所有的书。下面的例子可以实现查看</a:t>
            </a:r>
            <a:r>
              <a:rPr lang="en-US" altLang="zh-CN" dirty="0"/>
              <a:t>book</a:t>
            </a:r>
            <a:r>
              <a:rPr lang="zh-CN" altLang="zh-CN" dirty="0"/>
              <a:t>表中所有的数据。</a:t>
            </a:r>
          </a:p>
          <a:p>
            <a:pPr marL="0" indent="0">
              <a:buNone/>
            </a:pPr>
            <a:r>
              <a:rPr lang="zh-CN" altLang="zh-CN" dirty="0"/>
              <a:t>【例</a:t>
            </a:r>
            <a:r>
              <a:rPr lang="en-US" altLang="zh-CN" dirty="0"/>
              <a:t>2-1</a:t>
            </a:r>
            <a:r>
              <a:rPr lang="zh-CN" altLang="zh-CN" dirty="0"/>
              <a:t>】显示</a:t>
            </a:r>
            <a:r>
              <a:rPr lang="en-US" altLang="zh-CN" dirty="0"/>
              <a:t>book</a:t>
            </a:r>
            <a:r>
              <a:rPr lang="zh-CN" altLang="zh-CN" dirty="0"/>
              <a:t>表中所有的数据。在</a:t>
            </a:r>
            <a:r>
              <a:rPr lang="en-US" altLang="zh-CN" dirty="0"/>
              <a:t>MySQL</a:t>
            </a:r>
            <a:r>
              <a:rPr lang="zh-CN" altLang="zh-CN" dirty="0"/>
              <a:t>命令行窗口中执行如下</a:t>
            </a:r>
            <a:r>
              <a:rPr lang="en-US" altLang="zh-CN" dirty="0"/>
              <a:t>SQL</a:t>
            </a:r>
            <a:r>
              <a:rPr lang="zh-CN" altLang="zh-CN" dirty="0"/>
              <a:t>语句：</a:t>
            </a:r>
          </a:p>
          <a:p>
            <a:pPr marL="0" indent="0">
              <a:buNone/>
            </a:pPr>
            <a:r>
              <a:rPr lang="en-US" altLang="zh-CN" dirty="0"/>
              <a:t>SELECT *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FROM book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28D794-6426-4DA6-845E-DB825B8FBCC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4906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3606</TotalTime>
  <Words>876</Words>
  <Application>Microsoft Office PowerPoint</Application>
  <PresentationFormat>宽屏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宋体</vt:lpstr>
      <vt:lpstr>Arial</vt:lpstr>
      <vt:lpstr>Tahoma</vt:lpstr>
      <vt:lpstr>Times New Roman</vt:lpstr>
      <vt:lpstr>Wingdings</vt:lpstr>
      <vt:lpstr>Blends</vt:lpstr>
      <vt:lpstr>数据库原理与应用</vt:lpstr>
      <vt:lpstr>摩尔定律</vt:lpstr>
      <vt:lpstr>MySQL数据操纵</vt:lpstr>
      <vt:lpstr>任务1 </vt:lpstr>
      <vt:lpstr>基本查询语句</vt:lpstr>
      <vt:lpstr>单表查询语句</vt:lpstr>
      <vt:lpstr>装载Lib数据库</vt:lpstr>
      <vt:lpstr>示例数据库Lib的五个表</vt:lpstr>
      <vt:lpstr>列出所有列</vt:lpstr>
      <vt:lpstr>列出所有列</vt:lpstr>
      <vt:lpstr>SELECT语句的格式</vt:lpstr>
      <vt:lpstr>列出指定列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COMP4011 Lecture 01</dc:title>
  <dc:creator>张宏溢</dc:creator>
  <cp:lastModifiedBy>szpt</cp:lastModifiedBy>
  <cp:revision>367</cp:revision>
  <dcterms:created xsi:type="dcterms:W3CDTF">2004-02-23T14:38:54Z</dcterms:created>
  <dcterms:modified xsi:type="dcterms:W3CDTF">2023-02-24T09:13:24Z</dcterms:modified>
</cp:coreProperties>
</file>