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96"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34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37.75811" units="1/cm"/>
          <inkml:channelProperty channel="Y" name="resolution" value="37.69633" units="1/cm"/>
          <inkml:channelProperty channel="T" name="resolution" value="1" units="1/dev"/>
        </inkml:channelProperties>
      </inkml:inkSource>
      <inkml:timestamp xml:id="ts0" timeString="2023-04-24T03:33:02.080"/>
    </inkml:context>
    <inkml:brush xml:id="br0">
      <inkml:brushProperty name="width" value="0.05292" units="cm"/>
      <inkml:brushProperty name="height" value="0.05292" units="cm"/>
      <inkml:brushProperty name="color" value="#FF0000"/>
    </inkml:brush>
  </inkml:definitions>
  <inkml:trace contextRef="#ctx0" brushRef="#br0">16933 13679 0,'0'-26'78,"106"-1"-78,26 27 16,1-26-16,52-1 15,27 1-15,26-27 16,-79 53-16,26-80 16,-53 80-16,-26-26 15,0-1 1,-53 27 15,-27 0 0,27 0-15,0 0 0,26 0-1,1 0 17,-1 53-17,-26-26 1,26-27-16,54 0 15,-54 0-15,27 0 16,79-53 0,0 26-1,-52 1 1,25 0 0,-52-27-1,0 53 1,-80 0-1,1 0 17,-1 0-17,1 0 1,26 0 0,26 0-1,27 0 1,0 26-1,0 1 1,-27-1 0,-26 0-1,-27-26 1,27 0 0,-26 0-1,52 0 1,106 0-1,-79 0 1,-27 27 15,1-27-15,26 0 0,-27 0-1,27 26 1,26 27-1,0-53 1,-52 0-16,-54 0 16,1 0-16,-1 0 15,1 0-15,26 0 47,0 53-31,-27 0-1,53 27 1,-52-28 0,-1-52 31,54-26-32,-1 0 1,-53-1-16,27 1 15,27-1-15,-27-26 0,26 0 16,27-26 0,0 26-1,-53 53 1,-27 0 0,1 0 30,25 0-30,1 26 0,-53 1-1,27-27 1,-1 26 0,-26 1-1,53-27 1,53 0-1,0-27 1,-27 27 0,-52-26-1,26 26 1548,79 0-1548,27 0-15,-53 0 16,-1 0-16,-25 0 16,-54 0-16,1 0 15,-1 0 48,27 0-48,0-27 1</inkml:trace>
  <inkml:trace contextRef="#ctx0" brushRef="#br0" timeOffset="1624.5309">9234 14393 0,'0'-26'15,"26"-1"17,54 27-17,26 0-15,26 0 16,212-26 0,529-27 15,-423 53 0,-318 0-15,-26 0-1,53 0 1,52 0 0,80 0-1,-158 0 16,-107 0-15,1 0 0,-1 0-1,27 0 1,0 0 0,53 0-1,52 0 1,1 0-1,-26 0 1,-54 0 0,-53 0-16,27 0 15,0 0 1,-26 0-16,26-26 16,-27 26-1,133 0 1,79 0 15,26 0-15,-52 0-1,-53 0 1,-133 0 0,1 0-1</inkml:trace>
  <inkml:trace contextRef="#ctx0" brushRef="#br0" timeOffset="3635.1997">17463 14288 0,'26'0'31,"53"0"-16,1 26-15,26 0 16,52 27-16,-25-26 16,52-1-1,529 1 17,-238-27-1,-423 0-31,80-27 15,-54 1 1,0 26-16,54 0 16,-1 0-1,80 0 1,26 0 15,53 0-15,0 0-1,-79-27 1,-80 1 0,-53-1-1,-52 27 1,78 0 0,81 0-1,52-26 1,-27 26-1,-131 0 1</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37.75811" units="1/cm"/>
          <inkml:channelProperty channel="Y" name="resolution" value="37.69633" units="1/cm"/>
          <inkml:channelProperty channel="T" name="resolution" value="1" units="1/dev"/>
        </inkml:channelProperties>
      </inkml:inkSource>
      <inkml:timestamp xml:id="ts0" timeString="2023-04-24T03:33:27.192"/>
    </inkml:context>
    <inkml:brush xml:id="br0">
      <inkml:brushProperty name="width" value="0.05292" units="cm"/>
      <inkml:brushProperty name="height" value="0.05292" units="cm"/>
      <inkml:brushProperty name="color" value="#FF0000"/>
    </inkml:brush>
  </inkml:definitions>
  <inkml:trace contextRef="#ctx0" brushRef="#br0">26935 6720 0,'26'0'94,"1"0"-94,25 0 16,28 0-1,-1 0-15,80 0 16,158 0 15,-184 0 0,-107 0-15,80 0 15,106 0-15,-133 0 0,186 0-1,-107 27 1,-52-27-1,-26 0 1,-54 0 0,53 0-1,1-27 1,-1 27 0,-26 0-1,0-26-15,53 26 16,-27 0-16,1 0 15,78-26 1,-25 26 0,-54-27-1,0 1 1,-52 26 0,52 0 77,80 0-77,-53 0-16,53 26 16,-1-26-16,160 0 15,52 79 1,-132-52 15,-158-27-15</inkml:trace>
  <inkml:trace contextRef="#ctx0" brushRef="#br0" timeOffset="1104.4987">27305 6959 0,'0'0'0,"79"0"0,1-27 15,26 27-15,-1-26 16,1 26-16,265 0 31,-265 0-31,-1-27 16,-25 27-16,78-26 31,134 26 0,157 0 1,-158 0-17,-79 0 1,-27 0-1,53-27 1,-185 27 0,-26-26-1,52 26 63,0 0-78,-52 0 16,26 0-16,-27 0 16,1 0-1</inkml:trace>
</inkml:ink>
</file>

<file path=ppt/ink/ink3.xml><?xml version="1.0" encoding="utf-8"?>
<inkml:ink xmlns:inkml="http://www.w3.org/2003/InkML">
  <inkml:definitions>
    <inkml:context xml:id="ctx0">
      <inkml:inkSource xml:id="inkSrc0">
        <inkml:traceFormat>
          <inkml:channel name="X" type="integer" max="1280" units="cm"/>
          <inkml:channel name="Y" type="integer" max="720" units="cm"/>
          <inkml:channel name="T" type="integer" max="2.14748E9" units="dev"/>
        </inkml:traceFormat>
        <inkml:channelProperties>
          <inkml:channelProperty channel="X" name="resolution" value="37.75811" units="1/cm"/>
          <inkml:channelProperty channel="Y" name="resolution" value="37.69633" units="1/cm"/>
          <inkml:channelProperty channel="T" name="resolution" value="1" units="1/dev"/>
        </inkml:channelProperties>
      </inkml:inkSource>
      <inkml:timestamp xml:id="ts0" timeString="2023-04-24T03:46:39.176"/>
    </inkml:context>
    <inkml:brush xml:id="br0">
      <inkml:brushProperty name="width" value="0.05292" units="cm"/>
      <inkml:brushProperty name="height" value="0.05292" units="cm"/>
      <inkml:brushProperty name="color" value="#FF0000"/>
    </inkml:brush>
  </inkml:definitions>
  <inkml:trace contextRef="#ctx0" brushRef="#br0">6641 10160 0,'0'-26'16,"53"26"172,-27 0-188,1-27 15,26 27-15,-27 0 16,1 0-16,-1 0 15,27-26 17,-26 26-32,25-27 47,-25 27-47,-1 0 15,27 0 1,0 0-1,0 0 1,-26 0 0,26 0-1,26-26 1,-26 26 0,-27 0-1,1 0-15,-1 0 16,1 0-1,26 0 1,-1 0 0,1 0-16,53 0 15,0 0 17,-53 0-17,26 0 1,1-27-1,-54 27 1,1 0 0,52 0-1,-26 0 1,26 0 0,27-26-1,0 26 1,-53 0-1,0 0 1,26 0 15,1 0-15,25 0 0,-52 0-16,0 0 15,0 0-15,27 0 16,-28 0-1,81 0 1,-80 0-16,0 0 16,26 0-16,-53 0 15,80 0 1,0 0 0,-27 0-1,1 0 1,-54 0-1,27 0 1,0 0 15,-26 0-31,25 0 16,54-27-16,-79 27 16,52 0-1,27 0 1,-53 0-1,-27 0 1,1 0 15,-1 0-31,1 0 16,26 0 0,-27 0-1,1 0-15,25 0 16,-25 0-1,26 0 17,-27 0-32,27 0 31,0 0-15,0 0-1,0 0 1,0 0-1,26 0 1,-26 0 0,-26 0-1,-1 0 1,27 0 0,-27 0 312,27 0-328,0 0 15,-26 0-15,26 0 16,0 0 0,-27 0-1</inkml:trace>
  <inkml:trace contextRef="#ctx0" brushRef="#br0" timeOffset="48903.0502">13996 15346 0,'27'0'78,"-1"0"-15,1 0-48,-1 0 1,27 0 0,27 0-1,25 0 1,1 0-1,-53-27 1,0 27 0,-26 0-1,25-26 1,1 26 15,0 0-15,0-27-1,-26 27 17,-1-26-17,1 26 1,26 0 0,26 0-1,-53 0 1,1 0-1,26 26 64,0 1-64,-27-1-15,1-26 16,25 27-16,-52-1 15,53-26 1,-26 0 0,26 0 77,53 0-77,-1 0-16,28 0 16,-1 0-16,80 0 15,-106 0 17,-80 0 139,0 0-155,1 27-16,26-27 16,26 0-16,1 0 15,-28 0-15,81 0 32,-80 0-17,-27 0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87052" name="Rectangle 12"/>
          <p:cNvSpPr>
            <a:spLocks noGrp="1" noChangeArrowheads="1"/>
          </p:cNvSpPr>
          <p:nvPr>
            <p:ph type="ctrTitle"/>
          </p:nvPr>
        </p:nvSpPr>
        <p:spPr>
          <a:xfrm>
            <a:off x="1320800" y="1676400"/>
            <a:ext cx="10363200" cy="1462088"/>
          </a:xfrm>
        </p:spPr>
        <p:txBody>
          <a:bodyPr/>
          <a:lstStyle>
            <a:lvl1pPr>
              <a:defRPr/>
            </a:lvl1pPr>
          </a:lstStyle>
          <a:p>
            <a:pPr lvl="0"/>
            <a:r>
              <a:rPr lang="en-US" altLang="zh-CN" noProof="0" smtClean="0"/>
              <a:t>Click to edit Master title style</a:t>
            </a:r>
          </a:p>
        </p:txBody>
      </p:sp>
      <p:sp>
        <p:nvSpPr>
          <p:cNvPr id="87053"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pPr lvl="0"/>
            <a:r>
              <a:rPr lang="en-US" altLang="zh-CN" noProof="0" smtClean="0"/>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pPr>
              <a:defRPr/>
            </a:pPr>
            <a:fld id="{EEA93D43-3F16-44F6-99E7-D8BC4194942D}" type="slidenum">
              <a:rPr lang="en-US" altLang="zh-CN"/>
              <a:pPr>
                <a:defRPr/>
              </a:pPr>
              <a:t>‹#›</a:t>
            </a:fld>
            <a:endParaRPr lang="en-US" altLang="zh-CN"/>
          </a:p>
        </p:txBody>
      </p:sp>
    </p:spTree>
    <p:extLst>
      <p:ext uri="{BB962C8B-B14F-4D97-AF65-F5344CB8AC3E}">
        <p14:creationId xmlns:p14="http://schemas.microsoft.com/office/powerpoint/2010/main" val="957204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96D570E-CDEB-4C56-9953-9D0DEAF3C6EB}" type="slidenum">
              <a:rPr lang="en-US" altLang="zh-CN"/>
              <a:pPr>
                <a:defRPr/>
              </a:pPr>
              <a:t>‹#›</a:t>
            </a:fld>
            <a:endParaRPr lang="en-US" altLang="zh-CN"/>
          </a:p>
        </p:txBody>
      </p:sp>
    </p:spTree>
    <p:extLst>
      <p:ext uri="{BB962C8B-B14F-4D97-AF65-F5344CB8AC3E}">
        <p14:creationId xmlns:p14="http://schemas.microsoft.com/office/powerpoint/2010/main" val="247641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8733" y="214313"/>
            <a:ext cx="2601384"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34584" y="214313"/>
            <a:ext cx="7600949"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D7F775B-0AAD-48BA-9C8F-C44D530E8E25}" type="slidenum">
              <a:rPr lang="en-US" altLang="zh-CN"/>
              <a:pPr>
                <a:defRPr/>
              </a:pPr>
              <a:t>‹#›</a:t>
            </a:fld>
            <a:endParaRPr lang="en-US" altLang="zh-CN"/>
          </a:p>
        </p:txBody>
      </p:sp>
    </p:spTree>
    <p:extLst>
      <p:ext uri="{BB962C8B-B14F-4D97-AF65-F5344CB8AC3E}">
        <p14:creationId xmlns:p14="http://schemas.microsoft.com/office/powerpoint/2010/main" val="2316737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576917" y="41513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BB9A5690-EE6D-4410-A151-394FB2FE4580}" type="slidenum">
              <a:rPr lang="en-US" altLang="zh-CN"/>
              <a:pPr>
                <a:defRPr/>
              </a:pPr>
              <a:t>‹#›</a:t>
            </a:fld>
            <a:endParaRPr lang="en-US" altLang="zh-CN"/>
          </a:p>
        </p:txBody>
      </p:sp>
    </p:spTree>
    <p:extLst>
      <p:ext uri="{BB962C8B-B14F-4D97-AF65-F5344CB8AC3E}">
        <p14:creationId xmlns:p14="http://schemas.microsoft.com/office/powerpoint/2010/main" val="1881089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576917" y="2017713"/>
            <a:ext cx="10363200" cy="4114800"/>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BBEAC4B-3552-4DCB-BF7D-7FDB352F1006}" type="slidenum">
              <a:rPr lang="en-US" altLang="zh-CN"/>
              <a:pPr>
                <a:defRPr/>
              </a:pPr>
              <a:t>‹#›</a:t>
            </a:fld>
            <a:endParaRPr lang="en-US" altLang="zh-CN"/>
          </a:p>
        </p:txBody>
      </p:sp>
    </p:spTree>
    <p:extLst>
      <p:ext uri="{BB962C8B-B14F-4D97-AF65-F5344CB8AC3E}">
        <p14:creationId xmlns:p14="http://schemas.microsoft.com/office/powerpoint/2010/main" val="131437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76917" y="20177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576917" y="41513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F8305DF-F239-48CE-A4F0-DB3F7E1CBAA5}" type="slidenum">
              <a:rPr lang="en-US" altLang="zh-CN"/>
              <a:pPr>
                <a:defRPr/>
              </a:pPr>
              <a:t>‹#›</a:t>
            </a:fld>
            <a:endParaRPr lang="en-US" altLang="zh-CN"/>
          </a:p>
        </p:txBody>
      </p:sp>
    </p:spTree>
    <p:extLst>
      <p:ext uri="{BB962C8B-B14F-4D97-AF65-F5344CB8AC3E}">
        <p14:creationId xmlns:p14="http://schemas.microsoft.com/office/powerpoint/2010/main" val="1468204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eaLnBrk="1" hangingPunct="1">
              <a:defRPr/>
            </a:lvl1pPr>
            <a:lvl2pPr eaLnBrk="1" hangingPunct="1">
              <a:defRPr/>
            </a:lvl2pPr>
            <a:lvl3pPr eaLnBrk="1" hangingPunct="1">
              <a:defRPr/>
            </a:lvl3pPr>
            <a:lvl4pPr eaLnBrk="1" hangingPunct="1">
              <a:defRPr/>
            </a:lvl4pPr>
            <a:lvl5pPr eaLnBrk="1" hangingPunct="1">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028D794-6426-4DA6-845E-DB825B8FBCC9}" type="slidenum">
              <a:rPr lang="en-US" altLang="zh-CN"/>
              <a:pPr>
                <a:defRPr/>
              </a:pPr>
              <a:t>‹#›</a:t>
            </a:fld>
            <a:endParaRPr lang="en-US" altLang="zh-CN"/>
          </a:p>
        </p:txBody>
      </p:sp>
    </p:spTree>
    <p:extLst>
      <p:ext uri="{BB962C8B-B14F-4D97-AF65-F5344CB8AC3E}">
        <p14:creationId xmlns:p14="http://schemas.microsoft.com/office/powerpoint/2010/main" val="6555568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E420166-A78A-45EC-B37F-B604509E6A1A}" type="slidenum">
              <a:rPr lang="en-US" altLang="zh-CN"/>
              <a:pPr>
                <a:defRPr/>
              </a:pPr>
              <a:t>‹#›</a:t>
            </a:fld>
            <a:endParaRPr lang="en-US" altLang="zh-CN"/>
          </a:p>
        </p:txBody>
      </p:sp>
    </p:spTree>
    <p:extLst>
      <p:ext uri="{BB962C8B-B14F-4D97-AF65-F5344CB8AC3E}">
        <p14:creationId xmlns:p14="http://schemas.microsoft.com/office/powerpoint/2010/main" val="3279170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9F4DC25-79B3-4C23-877B-821188C1D448}" type="slidenum">
              <a:rPr lang="en-US" altLang="zh-CN"/>
              <a:pPr>
                <a:defRPr/>
              </a:pPr>
              <a:t>‹#›</a:t>
            </a:fld>
            <a:endParaRPr lang="en-US" altLang="zh-CN"/>
          </a:p>
        </p:txBody>
      </p:sp>
    </p:spTree>
    <p:extLst>
      <p:ext uri="{BB962C8B-B14F-4D97-AF65-F5344CB8AC3E}">
        <p14:creationId xmlns:p14="http://schemas.microsoft.com/office/powerpoint/2010/main" val="57560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F0F6DA7E-FB3E-4A8F-ADAE-7049511FA681}" type="slidenum">
              <a:rPr lang="en-US" altLang="zh-CN"/>
              <a:pPr>
                <a:defRPr/>
              </a:pPr>
              <a:t>‹#›</a:t>
            </a:fld>
            <a:endParaRPr lang="en-US" altLang="zh-CN"/>
          </a:p>
        </p:txBody>
      </p:sp>
    </p:spTree>
    <p:extLst>
      <p:ext uri="{BB962C8B-B14F-4D97-AF65-F5344CB8AC3E}">
        <p14:creationId xmlns:p14="http://schemas.microsoft.com/office/powerpoint/2010/main" val="465017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FF95213B-DD9D-4E0C-8901-6CC0CBDED306}" type="slidenum">
              <a:rPr lang="en-US" altLang="zh-CN"/>
              <a:pPr>
                <a:defRPr/>
              </a:pPr>
              <a:t>‹#›</a:t>
            </a:fld>
            <a:endParaRPr lang="en-US" altLang="zh-CN"/>
          </a:p>
        </p:txBody>
      </p:sp>
    </p:spTree>
    <p:extLst>
      <p:ext uri="{BB962C8B-B14F-4D97-AF65-F5344CB8AC3E}">
        <p14:creationId xmlns:p14="http://schemas.microsoft.com/office/powerpoint/2010/main" val="141763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9557D2DB-A16C-4261-A730-24021D6CC538}" type="slidenum">
              <a:rPr lang="en-US" altLang="zh-CN"/>
              <a:pPr>
                <a:defRPr/>
              </a:pPr>
              <a:t>‹#›</a:t>
            </a:fld>
            <a:endParaRPr lang="en-US" altLang="zh-CN"/>
          </a:p>
        </p:txBody>
      </p:sp>
    </p:spTree>
    <p:extLst>
      <p:ext uri="{BB962C8B-B14F-4D97-AF65-F5344CB8AC3E}">
        <p14:creationId xmlns:p14="http://schemas.microsoft.com/office/powerpoint/2010/main" val="350257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2CC4A9B1-F846-4B8A-9E33-453A3D57F604}" type="slidenum">
              <a:rPr lang="en-US" altLang="zh-CN"/>
              <a:pPr>
                <a:defRPr/>
              </a:pPr>
              <a:t>‹#›</a:t>
            </a:fld>
            <a:endParaRPr lang="en-US" altLang="zh-CN"/>
          </a:p>
        </p:txBody>
      </p:sp>
    </p:spTree>
    <p:extLst>
      <p:ext uri="{BB962C8B-B14F-4D97-AF65-F5344CB8AC3E}">
        <p14:creationId xmlns:p14="http://schemas.microsoft.com/office/powerpoint/2010/main" val="209402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4796F1A7-D2DE-4E9E-AF4C-A0DC18B085DD}" type="slidenum">
              <a:rPr lang="en-US" altLang="zh-CN"/>
              <a:pPr>
                <a:defRPr/>
              </a:pPr>
              <a:t>‹#›</a:t>
            </a:fld>
            <a:endParaRPr lang="en-US" altLang="zh-CN"/>
          </a:p>
        </p:txBody>
      </p:sp>
    </p:spTree>
    <p:extLst>
      <p:ext uri="{BB962C8B-B14F-4D97-AF65-F5344CB8AC3E}">
        <p14:creationId xmlns:p14="http://schemas.microsoft.com/office/powerpoint/2010/main" val="385880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6684" y="1098551"/>
            <a:ext cx="58420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27"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28" name="Rectangle 4"/>
          <p:cNvSpPr>
            <a:spLocks noChangeArrowheads="1"/>
          </p:cNvSpPr>
          <p:nvPr/>
        </p:nvSpPr>
        <p:spPr bwMode="ltGray">
          <a:xfrm>
            <a:off x="721785" y="1520826"/>
            <a:ext cx="56303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29"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0"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1" name="Rectangle 7"/>
          <p:cNvSpPr>
            <a:spLocks noChangeArrowheads="1"/>
          </p:cNvSpPr>
          <p:nvPr/>
        </p:nvSpPr>
        <p:spPr bwMode="gray">
          <a:xfrm>
            <a:off x="1016000" y="990601"/>
            <a:ext cx="42333"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2"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3" name="Rectangle 9"/>
          <p:cNvSpPr>
            <a:spLocks noGrp="1" noChangeArrowheads="1"/>
          </p:cNvSpPr>
          <p:nvPr>
            <p:ph type="title"/>
          </p:nvPr>
        </p:nvSpPr>
        <p:spPr bwMode="auto">
          <a:xfrm>
            <a:off x="1534585" y="214314"/>
            <a:ext cx="10390716"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34" name="Rectangle 10"/>
          <p:cNvSpPr>
            <a:spLocks noGrp="1" noChangeArrowheads="1"/>
          </p:cNvSpPr>
          <p:nvPr>
            <p:ph type="body" idx="1"/>
          </p:nvPr>
        </p:nvSpPr>
        <p:spPr bwMode="auto">
          <a:xfrm>
            <a:off x="1576917" y="2017713"/>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86027" name="Rectangle 11"/>
          <p:cNvSpPr>
            <a:spLocks noGrp="1" noChangeArrowheads="1"/>
          </p:cNvSpPr>
          <p:nvPr>
            <p:ph type="dt" sz="half" idx="2"/>
          </p:nvPr>
        </p:nvSpPr>
        <p:spPr bwMode="auto">
          <a:xfrm>
            <a:off x="1549400"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ltLang="zh-CN"/>
          </a:p>
        </p:txBody>
      </p:sp>
      <p:sp>
        <p:nvSpPr>
          <p:cNvPr id="86028" name="Rectangle 12"/>
          <p:cNvSpPr>
            <a:spLocks noGrp="1" noChangeArrowheads="1"/>
          </p:cNvSpPr>
          <p:nvPr>
            <p:ph type="ftr" sz="quarter" idx="3"/>
          </p:nvPr>
        </p:nvSpPr>
        <p:spPr bwMode="auto">
          <a:xfrm>
            <a:off x="4876800" y="624363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ltLang="zh-CN"/>
          </a:p>
        </p:txBody>
      </p:sp>
      <p:sp>
        <p:nvSpPr>
          <p:cNvPr id="86029" name="Rectangle 13"/>
          <p:cNvSpPr>
            <a:spLocks noGrp="1" noChangeArrowheads="1"/>
          </p:cNvSpPr>
          <p:nvPr>
            <p:ph type="sldNum" sz="quarter" idx="4"/>
          </p:nvPr>
        </p:nvSpPr>
        <p:spPr bwMode="auto">
          <a:xfrm>
            <a:off x="9389533"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E046266A-0D0F-48C1-A921-C0798956EB97}" type="slidenum">
              <a:rPr lang="en-US" altLang="zh-CN"/>
              <a:pPr>
                <a:defRPr/>
              </a:pPr>
              <a:t>‹#›</a:t>
            </a:fld>
            <a:endParaRPr lang="en-US" altLang="zh-CN"/>
          </a:p>
        </p:txBody>
      </p:sp>
    </p:spTree>
    <p:extLst>
      <p:ext uri="{BB962C8B-B14F-4D97-AF65-F5344CB8AC3E}">
        <p14:creationId xmlns:p14="http://schemas.microsoft.com/office/powerpoint/2010/main" val="24864252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数据库原理与应用</a:t>
            </a:r>
            <a:endParaRPr lang="zh-CN" altLang="en-US" dirty="0"/>
          </a:p>
        </p:txBody>
      </p:sp>
      <p:sp>
        <p:nvSpPr>
          <p:cNvPr id="3" name="副标题 2"/>
          <p:cNvSpPr>
            <a:spLocks noGrp="1"/>
          </p:cNvSpPr>
          <p:nvPr>
            <p:ph type="subTitle" idx="1"/>
          </p:nvPr>
        </p:nvSpPr>
        <p:spPr/>
        <p:txBody>
          <a:bodyPr/>
          <a:lstStyle/>
          <a:p>
            <a:r>
              <a:rPr lang="zh-CN" altLang="en-US" dirty="0"/>
              <a:t>教师：张健</a:t>
            </a:r>
            <a:endParaRPr lang="en-US" altLang="zh-CN" dirty="0"/>
          </a:p>
          <a:p>
            <a:r>
              <a:rPr lang="zh-CN" altLang="en-US" dirty="0"/>
              <a:t>办公室：厚德楼</a:t>
            </a:r>
            <a:r>
              <a:rPr lang="en-US" altLang="zh-CN" dirty="0" smtClean="0"/>
              <a:t>413</a:t>
            </a:r>
            <a:endParaRPr lang="en-US" altLang="zh-CN" dirty="0"/>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EA93D43-3F16-44F6-99E7-D8BC4194942D}" type="slidenum">
              <a:rPr kumimoji="0" lang="en-US" altLang="zh-CN" sz="1400" b="0" i="0" u="none" strike="noStrike" kern="1200" cap="none" spc="0" normalizeH="0" baseline="0" noProof="0" smtClean="0">
                <a:ln>
                  <a:noFill/>
                </a:ln>
                <a:solidFill>
                  <a:srgbClr val="1C1C1C"/>
                </a:solidFill>
                <a:effectLst/>
                <a:uLnTx/>
                <a:uFillTx/>
                <a:latin typeface="Tahom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400" b="0" i="0" u="none" strike="noStrike" kern="1200" cap="none" spc="0" normalizeH="0" baseline="0" noProof="0">
              <a:ln>
                <a:noFill/>
              </a:ln>
              <a:solidFill>
                <a:srgbClr val="1C1C1C"/>
              </a:solidFill>
              <a:effectLst/>
              <a:uLnTx/>
              <a:uFillTx/>
              <a:latin typeface="Tahom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695516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日期时间类型</a:t>
            </a:r>
            <a:endParaRPr lang="zh-CN" altLang="en-US" dirty="0"/>
          </a:p>
        </p:txBody>
      </p:sp>
      <p:sp>
        <p:nvSpPr>
          <p:cNvPr id="3" name="内容占位符 2"/>
          <p:cNvSpPr>
            <a:spLocks noGrp="1"/>
          </p:cNvSpPr>
          <p:nvPr>
            <p:ph idx="1"/>
          </p:nvPr>
        </p:nvSpPr>
        <p:spPr/>
        <p:txBody>
          <a:bodyPr/>
          <a:lstStyle/>
          <a:p>
            <a:r>
              <a:rPr lang="en-US" altLang="zh-CN" sz="2000" dirty="0"/>
              <a:t>MySQL</a:t>
            </a:r>
            <a:r>
              <a:rPr lang="zh-CN" altLang="zh-CN" sz="2000" dirty="0"/>
              <a:t>中表示日期的数据类型有：</a:t>
            </a:r>
            <a:r>
              <a:rPr lang="en-US" altLang="zh-CN" sz="2000" dirty="0"/>
              <a:t>YEAR</a:t>
            </a:r>
            <a:r>
              <a:rPr lang="zh-CN" altLang="zh-CN" sz="2000" dirty="0"/>
              <a:t>、</a:t>
            </a:r>
            <a:r>
              <a:rPr lang="en-US" altLang="zh-CN" sz="2000" dirty="0"/>
              <a:t>TIME</a:t>
            </a:r>
            <a:r>
              <a:rPr lang="zh-CN" altLang="zh-CN" sz="2000" dirty="0"/>
              <a:t>、</a:t>
            </a:r>
            <a:r>
              <a:rPr lang="en-US" altLang="zh-CN" sz="2000" dirty="0"/>
              <a:t>DATE</a:t>
            </a:r>
            <a:r>
              <a:rPr lang="zh-CN" altLang="zh-CN" sz="2000" dirty="0"/>
              <a:t>、</a:t>
            </a:r>
            <a:r>
              <a:rPr lang="en-US" altLang="zh-CN" sz="2000" dirty="0"/>
              <a:t>DTAETIME</a:t>
            </a:r>
            <a:r>
              <a:rPr lang="zh-CN" altLang="zh-CN" sz="2000" dirty="0"/>
              <a:t>、</a:t>
            </a:r>
            <a:r>
              <a:rPr lang="en-US" altLang="zh-CN" sz="2000" dirty="0"/>
              <a:t>TIMESTAMP</a:t>
            </a:r>
            <a:r>
              <a:rPr lang="zh-CN" altLang="zh-CN" sz="2000" dirty="0"/>
              <a:t>。当只记录年信息的时候，可以只使用</a:t>
            </a:r>
            <a:r>
              <a:rPr lang="en-US" altLang="zh-CN" sz="2000" dirty="0"/>
              <a:t>YEAR </a:t>
            </a:r>
            <a:r>
              <a:rPr lang="zh-CN" altLang="zh-CN" sz="2000" dirty="0"/>
              <a:t>类型。</a:t>
            </a:r>
          </a:p>
          <a:p>
            <a:r>
              <a:rPr lang="zh-CN" altLang="zh-CN" sz="2000" dirty="0"/>
              <a:t>每一个类型都有合法的取值范围，当指定确定不合法的值时，系统将“零”值插入数据库中。</a:t>
            </a:r>
            <a:endParaRPr lang="zh-CN" altLang="en-US" sz="20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10</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4016046219"/>
              </p:ext>
            </p:extLst>
          </p:nvPr>
        </p:nvGraphicFramePr>
        <p:xfrm>
          <a:off x="1052132" y="3416743"/>
          <a:ext cx="10383964" cy="1950720"/>
        </p:xfrm>
        <a:graphic>
          <a:graphicData uri="http://schemas.openxmlformats.org/drawingml/2006/table">
            <a:tbl>
              <a:tblPr firstRow="1" firstCol="1" bandRow="1">
                <a:tableStyleId>{5C22544A-7EE6-4342-B048-85BDC9FD1C3A}</a:tableStyleId>
              </a:tblPr>
              <a:tblGrid>
                <a:gridCol w="1569148">
                  <a:extLst>
                    <a:ext uri="{9D8B030D-6E8A-4147-A177-3AD203B41FA5}">
                      <a16:colId xmlns:a16="http://schemas.microsoft.com/office/drawing/2014/main" val="4201399056"/>
                    </a:ext>
                  </a:extLst>
                </a:gridCol>
                <a:gridCol w="2438400">
                  <a:extLst>
                    <a:ext uri="{9D8B030D-6E8A-4147-A177-3AD203B41FA5}">
                      <a16:colId xmlns:a16="http://schemas.microsoft.com/office/drawing/2014/main" val="630317152"/>
                    </a:ext>
                  </a:extLst>
                </a:gridCol>
                <a:gridCol w="3780425">
                  <a:extLst>
                    <a:ext uri="{9D8B030D-6E8A-4147-A177-3AD203B41FA5}">
                      <a16:colId xmlns:a16="http://schemas.microsoft.com/office/drawing/2014/main" val="3398362638"/>
                    </a:ext>
                  </a:extLst>
                </a:gridCol>
                <a:gridCol w="2595991">
                  <a:extLst>
                    <a:ext uri="{9D8B030D-6E8A-4147-A177-3AD203B41FA5}">
                      <a16:colId xmlns:a16="http://schemas.microsoft.com/office/drawing/2014/main" val="2363581660"/>
                    </a:ext>
                  </a:extLst>
                </a:gridCol>
              </a:tblGrid>
              <a:tr h="138311">
                <a:tc>
                  <a:txBody>
                    <a:bodyPr/>
                    <a:lstStyle/>
                    <a:p>
                      <a:pPr indent="127000" algn="ctr">
                        <a:spcAft>
                          <a:spcPts val="0"/>
                        </a:spcAft>
                      </a:pPr>
                      <a:r>
                        <a:rPr lang="zh-CN" sz="1600" kern="100">
                          <a:effectLst/>
                        </a:rPr>
                        <a:t>类型名称</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600" kern="100">
                          <a:effectLst/>
                        </a:rPr>
                        <a:t>日期格式</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600" kern="100">
                          <a:effectLst/>
                        </a:rPr>
                        <a:t>日期范围</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600" kern="100">
                          <a:effectLst/>
                        </a:rPr>
                        <a:t>存储需求</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42906235"/>
                  </a:ext>
                </a:extLst>
              </a:tr>
              <a:tr h="138311">
                <a:tc>
                  <a:txBody>
                    <a:bodyPr/>
                    <a:lstStyle/>
                    <a:p>
                      <a:pPr indent="127000" algn="ctr">
                        <a:spcAft>
                          <a:spcPts val="0"/>
                        </a:spcAft>
                      </a:pPr>
                      <a:r>
                        <a:rPr lang="en-US" sz="1600" kern="100">
                          <a:effectLst/>
                        </a:rPr>
                        <a:t>YEAR</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YYYY</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1901 ~ 2155</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1 </a:t>
                      </a:r>
                      <a:r>
                        <a:rPr lang="zh-CN" sz="1600" kern="100">
                          <a:effectLst/>
                        </a:rPr>
                        <a:t>个字节</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08103132"/>
                  </a:ext>
                </a:extLst>
              </a:tr>
              <a:tr h="138311">
                <a:tc>
                  <a:txBody>
                    <a:bodyPr/>
                    <a:lstStyle/>
                    <a:p>
                      <a:pPr indent="127000" algn="ctr">
                        <a:spcAft>
                          <a:spcPts val="0"/>
                        </a:spcAft>
                      </a:pPr>
                      <a:r>
                        <a:rPr lang="en-US" sz="1600" kern="100">
                          <a:effectLst/>
                        </a:rPr>
                        <a:t>TIME</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HH:MM:SS</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-838:59:59 ~ 838:59:59</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3 </a:t>
                      </a:r>
                      <a:r>
                        <a:rPr lang="zh-CN" sz="1600" kern="100">
                          <a:effectLst/>
                        </a:rPr>
                        <a:t>个字节</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48231891"/>
                  </a:ext>
                </a:extLst>
              </a:tr>
              <a:tr h="138311">
                <a:tc>
                  <a:txBody>
                    <a:bodyPr/>
                    <a:lstStyle/>
                    <a:p>
                      <a:pPr indent="127000" algn="ctr">
                        <a:spcAft>
                          <a:spcPts val="0"/>
                        </a:spcAft>
                      </a:pPr>
                      <a:r>
                        <a:rPr lang="en-US" sz="1600" kern="100">
                          <a:effectLst/>
                        </a:rPr>
                        <a:t>DATE</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YYYY-MM-DD</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1000-01-01 ~ 9999-12-3</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3 </a:t>
                      </a:r>
                      <a:r>
                        <a:rPr lang="zh-CN" sz="1600" kern="100">
                          <a:effectLst/>
                        </a:rPr>
                        <a:t>个字节</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94521677"/>
                  </a:ext>
                </a:extLst>
              </a:tr>
              <a:tr h="276622">
                <a:tc>
                  <a:txBody>
                    <a:bodyPr/>
                    <a:lstStyle/>
                    <a:p>
                      <a:pPr indent="127000" algn="ctr">
                        <a:spcAft>
                          <a:spcPts val="0"/>
                        </a:spcAft>
                      </a:pPr>
                      <a:r>
                        <a:rPr lang="en-US" sz="1600" kern="100">
                          <a:effectLst/>
                        </a:rPr>
                        <a:t>DATETIME</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YYYY-MM-DD HH:MM:SS</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1000-01-01 00:00:00 ~ </a:t>
                      </a:r>
                      <a:endParaRPr lang="zh-CN" sz="2000" kern="100">
                        <a:effectLst/>
                      </a:endParaRPr>
                    </a:p>
                    <a:p>
                      <a:pPr indent="127000" algn="ctr">
                        <a:spcAft>
                          <a:spcPts val="0"/>
                        </a:spcAft>
                      </a:pPr>
                      <a:r>
                        <a:rPr lang="en-US" sz="1600" kern="100">
                          <a:effectLst/>
                        </a:rPr>
                        <a:t>9999-12-31 23:59:59</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8 </a:t>
                      </a:r>
                      <a:r>
                        <a:rPr lang="zh-CN" sz="1600" kern="100">
                          <a:effectLst/>
                        </a:rPr>
                        <a:t>个字节</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68991043"/>
                  </a:ext>
                </a:extLst>
              </a:tr>
              <a:tr h="276622">
                <a:tc>
                  <a:txBody>
                    <a:bodyPr/>
                    <a:lstStyle/>
                    <a:p>
                      <a:pPr indent="127000" algn="ctr">
                        <a:spcAft>
                          <a:spcPts val="0"/>
                        </a:spcAft>
                      </a:pPr>
                      <a:r>
                        <a:rPr lang="en-US" sz="1600" kern="100">
                          <a:effectLst/>
                        </a:rPr>
                        <a:t>TIMESTAMP</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YYYY-MM-DD HH:MM:SS</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1980-01-01 00:00:01 UTC ~ </a:t>
                      </a:r>
                      <a:endParaRPr lang="zh-CN" sz="2000" kern="100">
                        <a:effectLst/>
                      </a:endParaRPr>
                    </a:p>
                    <a:p>
                      <a:pPr indent="127000" algn="ctr">
                        <a:spcAft>
                          <a:spcPts val="0"/>
                        </a:spcAft>
                      </a:pPr>
                      <a:r>
                        <a:rPr lang="en-US" sz="1600" kern="100">
                          <a:effectLst/>
                        </a:rPr>
                        <a:t>2040-01-19 03:14:07 UTC</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dirty="0">
                          <a:effectLst/>
                        </a:rPr>
                        <a:t>4 </a:t>
                      </a:r>
                      <a:r>
                        <a:rPr lang="zh-CN" sz="1600" kern="100" dirty="0">
                          <a:effectLst/>
                        </a:rPr>
                        <a:t>个字节</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568941198"/>
                  </a:ext>
                </a:extLst>
              </a:tr>
            </a:tbl>
          </a:graphicData>
        </a:graphic>
      </p:graphicFrame>
      <mc:AlternateContent xmlns:mc="http://schemas.openxmlformats.org/markup-compatibility/2006" xmlns:p14="http://schemas.microsoft.com/office/powerpoint/2010/main">
        <mc:Choice Requires="p14">
          <p:contentPart p14:bwMode="auto" r:id="rId2">
            <p14:nvContentPartPr>
              <p14:cNvPr id="6" name="墨迹 5"/>
              <p14:cNvContentPartPr/>
              <p14:nvPr/>
            </p14:nvContentPartPr>
            <p14:xfrm>
              <a:off x="9696600" y="2381400"/>
              <a:ext cx="1686240" cy="124200"/>
            </p14:xfrm>
          </p:contentPart>
        </mc:Choice>
        <mc:Fallback xmlns="">
          <p:pic>
            <p:nvPicPr>
              <p:cNvPr id="6" name="墨迹 5"/>
              <p:cNvPicPr/>
              <p:nvPr/>
            </p:nvPicPr>
            <p:blipFill>
              <a:blip r:embed="rId3"/>
              <a:stretch>
                <a:fillRect/>
              </a:stretch>
            </p:blipFill>
            <p:spPr>
              <a:xfrm>
                <a:off x="9687240" y="2372040"/>
                <a:ext cx="1704960" cy="142920"/>
              </a:xfrm>
              <a:prstGeom prst="rect">
                <a:avLst/>
              </a:prstGeom>
            </p:spPr>
          </p:pic>
        </mc:Fallback>
      </mc:AlternateContent>
    </p:spTree>
    <p:extLst>
      <p:ext uri="{BB962C8B-B14F-4D97-AF65-F5344CB8AC3E}">
        <p14:creationId xmlns:p14="http://schemas.microsoft.com/office/powerpoint/2010/main" val="29233903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字符串类型</a:t>
            </a:r>
            <a:endParaRPr lang="zh-CN" altLang="en-US" dirty="0"/>
          </a:p>
        </p:txBody>
      </p:sp>
      <p:sp>
        <p:nvSpPr>
          <p:cNvPr id="3" name="内容占位符 2"/>
          <p:cNvSpPr>
            <a:spLocks noGrp="1"/>
          </p:cNvSpPr>
          <p:nvPr>
            <p:ph idx="1"/>
          </p:nvPr>
        </p:nvSpPr>
        <p:spPr/>
        <p:txBody>
          <a:bodyPr/>
          <a:lstStyle/>
          <a:p>
            <a:r>
              <a:rPr lang="zh-CN" altLang="zh-CN" sz="1800" dirty="0"/>
              <a:t>字符串类型用来存储字符串数据，还可以存储图片和声音的二进制数据。字符串可以区分或者不区分大小写的串比较，还可以进行正则表达式的匹配查找。</a:t>
            </a:r>
          </a:p>
          <a:p>
            <a:r>
              <a:rPr lang="en-US" altLang="zh-CN" sz="1800" dirty="0"/>
              <a:t>MySQL</a:t>
            </a:r>
            <a:r>
              <a:rPr lang="zh-CN" altLang="zh-CN" sz="1800" dirty="0"/>
              <a:t>中的字符串类型有</a:t>
            </a:r>
            <a:r>
              <a:rPr lang="en-US" altLang="zh-CN" sz="1800" dirty="0"/>
              <a:t>CHAR</a:t>
            </a:r>
            <a:r>
              <a:rPr lang="zh-CN" altLang="zh-CN" sz="1800" dirty="0"/>
              <a:t>、</a:t>
            </a:r>
            <a:r>
              <a:rPr lang="en-US" altLang="zh-CN" sz="1800" dirty="0"/>
              <a:t>VARCHAR</a:t>
            </a:r>
            <a:r>
              <a:rPr lang="zh-CN" altLang="zh-CN" sz="1800" dirty="0"/>
              <a:t>、</a:t>
            </a:r>
            <a:r>
              <a:rPr lang="en-US" altLang="zh-CN" sz="1800" dirty="0"/>
              <a:t>TINYTEXT</a:t>
            </a:r>
            <a:r>
              <a:rPr lang="zh-CN" altLang="zh-CN" sz="1800" dirty="0"/>
              <a:t>、</a:t>
            </a:r>
            <a:r>
              <a:rPr lang="en-US" altLang="zh-CN" sz="1800" dirty="0"/>
              <a:t>TEXT</a:t>
            </a:r>
            <a:r>
              <a:rPr lang="zh-CN" altLang="zh-CN" sz="1800" dirty="0"/>
              <a:t>、</a:t>
            </a:r>
            <a:r>
              <a:rPr lang="en-US" altLang="zh-CN" sz="1800" dirty="0"/>
              <a:t>MEDIUMTEXT</a:t>
            </a:r>
            <a:r>
              <a:rPr lang="zh-CN" altLang="zh-CN" sz="1800" dirty="0"/>
              <a:t>、</a:t>
            </a:r>
            <a:r>
              <a:rPr lang="en-US" altLang="zh-CN" sz="1800" dirty="0"/>
              <a:t>LONGTEXT</a:t>
            </a:r>
            <a:r>
              <a:rPr lang="zh-CN" altLang="zh-CN" sz="1800" dirty="0"/>
              <a:t>、</a:t>
            </a:r>
            <a:r>
              <a:rPr lang="en-US" altLang="zh-CN" sz="1800" dirty="0"/>
              <a:t>ENUM</a:t>
            </a:r>
            <a:r>
              <a:rPr lang="zh-CN" altLang="zh-CN" sz="1800" dirty="0"/>
              <a:t>、</a:t>
            </a:r>
            <a:r>
              <a:rPr lang="en-US" altLang="zh-CN" sz="1800" dirty="0"/>
              <a:t>SET</a:t>
            </a:r>
            <a:r>
              <a:rPr lang="zh-CN" altLang="zh-CN" sz="1800" dirty="0"/>
              <a:t>等。</a:t>
            </a:r>
          </a:p>
          <a:p>
            <a:endParaRPr lang="zh-CN" altLang="en-US" sz="18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11</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2573514657"/>
              </p:ext>
            </p:extLst>
          </p:nvPr>
        </p:nvGraphicFramePr>
        <p:xfrm>
          <a:off x="1210628" y="3482277"/>
          <a:ext cx="10363200" cy="2133600"/>
        </p:xfrm>
        <a:graphic>
          <a:graphicData uri="http://schemas.openxmlformats.org/drawingml/2006/table">
            <a:tbl>
              <a:tblPr firstRow="1" firstCol="1" bandRow="1">
                <a:tableStyleId>{5C22544A-7EE6-4342-B048-85BDC9FD1C3A}</a:tableStyleId>
              </a:tblPr>
              <a:tblGrid>
                <a:gridCol w="1764220">
                  <a:extLst>
                    <a:ext uri="{9D8B030D-6E8A-4147-A177-3AD203B41FA5}">
                      <a16:colId xmlns:a16="http://schemas.microsoft.com/office/drawing/2014/main" val="2352847372"/>
                    </a:ext>
                  </a:extLst>
                </a:gridCol>
                <a:gridCol w="4242816">
                  <a:extLst>
                    <a:ext uri="{9D8B030D-6E8A-4147-A177-3AD203B41FA5}">
                      <a16:colId xmlns:a16="http://schemas.microsoft.com/office/drawing/2014/main" val="1265674834"/>
                    </a:ext>
                  </a:extLst>
                </a:gridCol>
                <a:gridCol w="4356164">
                  <a:extLst>
                    <a:ext uri="{9D8B030D-6E8A-4147-A177-3AD203B41FA5}">
                      <a16:colId xmlns:a16="http://schemas.microsoft.com/office/drawing/2014/main" val="2961217368"/>
                    </a:ext>
                  </a:extLst>
                </a:gridCol>
              </a:tblGrid>
              <a:tr h="0">
                <a:tc>
                  <a:txBody>
                    <a:bodyPr/>
                    <a:lstStyle/>
                    <a:p>
                      <a:pPr indent="127000" algn="ctr">
                        <a:spcAft>
                          <a:spcPts val="0"/>
                        </a:spcAft>
                      </a:pPr>
                      <a:r>
                        <a:rPr lang="zh-CN" sz="1400" kern="100">
                          <a:effectLst/>
                        </a:rPr>
                        <a:t>类型名称</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400" kern="100">
                          <a:effectLst/>
                        </a:rPr>
                        <a:t>说明</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400" kern="100">
                          <a:effectLst/>
                        </a:rPr>
                        <a:t>存储需求</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85998783"/>
                  </a:ext>
                </a:extLst>
              </a:tr>
              <a:tr h="0">
                <a:tc>
                  <a:txBody>
                    <a:bodyPr/>
                    <a:lstStyle/>
                    <a:p>
                      <a:pPr indent="127000" algn="ctr">
                        <a:spcAft>
                          <a:spcPts val="0"/>
                        </a:spcAft>
                      </a:pPr>
                      <a:r>
                        <a:rPr lang="en-US" sz="1400" kern="100">
                          <a:effectLst/>
                        </a:rPr>
                        <a:t>CHAR(M)</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l">
                        <a:spcAft>
                          <a:spcPts val="0"/>
                        </a:spcAft>
                      </a:pPr>
                      <a:r>
                        <a:rPr lang="zh-CN" sz="1400" kern="100">
                          <a:effectLst/>
                        </a:rPr>
                        <a:t>固定长度非二进制字符串</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l">
                        <a:spcAft>
                          <a:spcPts val="0"/>
                        </a:spcAft>
                      </a:pPr>
                      <a:r>
                        <a:rPr lang="en-US" sz="1400" kern="100">
                          <a:effectLst/>
                        </a:rPr>
                        <a:t>M</a:t>
                      </a:r>
                      <a:r>
                        <a:rPr lang="zh-CN" sz="1400" kern="100">
                          <a:effectLst/>
                        </a:rPr>
                        <a:t>字节，</a:t>
                      </a:r>
                      <a:r>
                        <a:rPr lang="en-US" sz="1400" kern="100">
                          <a:effectLst/>
                        </a:rPr>
                        <a:t>1&lt;=M&lt;=255</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93047993"/>
                  </a:ext>
                </a:extLst>
              </a:tr>
              <a:tr h="0">
                <a:tc>
                  <a:txBody>
                    <a:bodyPr/>
                    <a:lstStyle/>
                    <a:p>
                      <a:pPr indent="127000" algn="ctr">
                        <a:spcAft>
                          <a:spcPts val="0"/>
                        </a:spcAft>
                      </a:pPr>
                      <a:r>
                        <a:rPr lang="en-US" sz="1400" kern="100">
                          <a:effectLst/>
                        </a:rPr>
                        <a:t>VARCHAR(M)</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l">
                        <a:spcAft>
                          <a:spcPts val="0"/>
                        </a:spcAft>
                      </a:pPr>
                      <a:r>
                        <a:rPr lang="zh-CN" sz="1400" kern="100">
                          <a:effectLst/>
                        </a:rPr>
                        <a:t>变长非二进制字符串</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l">
                        <a:spcAft>
                          <a:spcPts val="0"/>
                        </a:spcAft>
                      </a:pPr>
                      <a:r>
                        <a:rPr lang="en-US" sz="1400" kern="100">
                          <a:effectLst/>
                        </a:rPr>
                        <a:t>L+1</a:t>
                      </a:r>
                      <a:r>
                        <a:rPr lang="zh-CN" sz="1400" kern="100">
                          <a:effectLst/>
                        </a:rPr>
                        <a:t>字节，在此，</a:t>
                      </a:r>
                      <a:r>
                        <a:rPr lang="en-US" sz="1400" kern="100">
                          <a:effectLst/>
                        </a:rPr>
                        <a:t>L&lt;=M</a:t>
                      </a:r>
                      <a:r>
                        <a:rPr lang="zh-CN" sz="1400" kern="100">
                          <a:effectLst/>
                        </a:rPr>
                        <a:t>和</a:t>
                      </a:r>
                      <a:r>
                        <a:rPr lang="en-US" sz="1400" kern="100">
                          <a:effectLst/>
                        </a:rPr>
                        <a:t>1&lt;=M&lt;=255</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70659239"/>
                  </a:ext>
                </a:extLst>
              </a:tr>
              <a:tr h="0">
                <a:tc>
                  <a:txBody>
                    <a:bodyPr/>
                    <a:lstStyle/>
                    <a:p>
                      <a:pPr indent="127000" algn="ctr">
                        <a:spcAft>
                          <a:spcPts val="0"/>
                        </a:spcAft>
                      </a:pPr>
                      <a:r>
                        <a:rPr lang="en-US" sz="1400" kern="100">
                          <a:effectLst/>
                        </a:rPr>
                        <a:t>TINYTEXT</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l">
                        <a:spcAft>
                          <a:spcPts val="0"/>
                        </a:spcAft>
                      </a:pPr>
                      <a:r>
                        <a:rPr lang="zh-CN" sz="1400" kern="100">
                          <a:effectLst/>
                        </a:rPr>
                        <a:t>非常小的非二进制字符串</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l">
                        <a:spcAft>
                          <a:spcPts val="0"/>
                        </a:spcAft>
                      </a:pPr>
                      <a:r>
                        <a:rPr lang="en-US" sz="1400" kern="100">
                          <a:effectLst/>
                        </a:rPr>
                        <a:t>L+1</a:t>
                      </a:r>
                      <a:r>
                        <a:rPr lang="zh-CN" sz="1400" kern="100">
                          <a:effectLst/>
                        </a:rPr>
                        <a:t>字节，在此，</a:t>
                      </a:r>
                      <a:r>
                        <a:rPr lang="en-US" sz="1400" kern="100">
                          <a:effectLst/>
                        </a:rPr>
                        <a:t>L&lt;2^8</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54771755"/>
                  </a:ext>
                </a:extLst>
              </a:tr>
              <a:tr h="0">
                <a:tc>
                  <a:txBody>
                    <a:bodyPr/>
                    <a:lstStyle/>
                    <a:p>
                      <a:pPr indent="127000" algn="ctr">
                        <a:spcAft>
                          <a:spcPts val="0"/>
                        </a:spcAft>
                      </a:pPr>
                      <a:r>
                        <a:rPr lang="en-US" sz="1400" kern="100">
                          <a:effectLst/>
                        </a:rPr>
                        <a:t>TEXT</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l">
                        <a:spcAft>
                          <a:spcPts val="0"/>
                        </a:spcAft>
                      </a:pPr>
                      <a:r>
                        <a:rPr lang="zh-CN" sz="1400" kern="100">
                          <a:effectLst/>
                        </a:rPr>
                        <a:t>小的非二进制字符串</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l">
                        <a:spcAft>
                          <a:spcPts val="0"/>
                        </a:spcAft>
                      </a:pPr>
                      <a:r>
                        <a:rPr lang="en-US" sz="1400" kern="100">
                          <a:effectLst/>
                        </a:rPr>
                        <a:t>L+2</a:t>
                      </a:r>
                      <a:r>
                        <a:rPr lang="zh-CN" sz="1400" kern="100">
                          <a:effectLst/>
                        </a:rPr>
                        <a:t>字节，在此，</a:t>
                      </a:r>
                      <a:r>
                        <a:rPr lang="en-US" sz="1400" kern="100">
                          <a:effectLst/>
                        </a:rPr>
                        <a:t>L&lt;2^16</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76124915"/>
                  </a:ext>
                </a:extLst>
              </a:tr>
              <a:tr h="0">
                <a:tc>
                  <a:txBody>
                    <a:bodyPr/>
                    <a:lstStyle/>
                    <a:p>
                      <a:pPr indent="127000" algn="ctr">
                        <a:spcAft>
                          <a:spcPts val="0"/>
                        </a:spcAft>
                      </a:pPr>
                      <a:r>
                        <a:rPr lang="en-US" sz="1400" kern="100">
                          <a:effectLst/>
                        </a:rPr>
                        <a:t>MEDIUMTEXT</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l">
                        <a:spcAft>
                          <a:spcPts val="0"/>
                        </a:spcAft>
                      </a:pPr>
                      <a:r>
                        <a:rPr lang="zh-CN" sz="1400" kern="100">
                          <a:effectLst/>
                        </a:rPr>
                        <a:t>中等大小的非二进制字符串</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l">
                        <a:spcAft>
                          <a:spcPts val="0"/>
                        </a:spcAft>
                      </a:pPr>
                      <a:r>
                        <a:rPr lang="en-US" sz="1400" kern="100">
                          <a:effectLst/>
                        </a:rPr>
                        <a:t>L+3</a:t>
                      </a:r>
                      <a:r>
                        <a:rPr lang="zh-CN" sz="1400" kern="100">
                          <a:effectLst/>
                        </a:rPr>
                        <a:t>字节，在此，</a:t>
                      </a:r>
                      <a:r>
                        <a:rPr lang="en-US" sz="1400" kern="100">
                          <a:effectLst/>
                        </a:rPr>
                        <a:t>L&lt;2^24</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21564041"/>
                  </a:ext>
                </a:extLst>
              </a:tr>
              <a:tr h="0">
                <a:tc>
                  <a:txBody>
                    <a:bodyPr/>
                    <a:lstStyle/>
                    <a:p>
                      <a:pPr indent="127000" algn="ctr">
                        <a:spcAft>
                          <a:spcPts val="0"/>
                        </a:spcAft>
                      </a:pPr>
                      <a:r>
                        <a:rPr lang="en-US" sz="1400" kern="100">
                          <a:effectLst/>
                        </a:rPr>
                        <a:t>LONGTEXT</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l">
                        <a:spcAft>
                          <a:spcPts val="0"/>
                        </a:spcAft>
                      </a:pPr>
                      <a:r>
                        <a:rPr lang="zh-CN" sz="1400" kern="100">
                          <a:effectLst/>
                        </a:rPr>
                        <a:t>大的非二进制字符串</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l">
                        <a:spcAft>
                          <a:spcPts val="0"/>
                        </a:spcAft>
                      </a:pPr>
                      <a:r>
                        <a:rPr lang="en-US" sz="1400" kern="100">
                          <a:effectLst/>
                        </a:rPr>
                        <a:t>L+4</a:t>
                      </a:r>
                      <a:r>
                        <a:rPr lang="zh-CN" sz="1400" kern="100">
                          <a:effectLst/>
                        </a:rPr>
                        <a:t>字节，在此，</a:t>
                      </a:r>
                      <a:r>
                        <a:rPr lang="en-US" sz="1400" kern="100">
                          <a:effectLst/>
                        </a:rPr>
                        <a:t>L&lt;2^32</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59603164"/>
                  </a:ext>
                </a:extLst>
              </a:tr>
              <a:tr h="0">
                <a:tc>
                  <a:txBody>
                    <a:bodyPr/>
                    <a:lstStyle/>
                    <a:p>
                      <a:pPr indent="127000" algn="ctr">
                        <a:spcAft>
                          <a:spcPts val="0"/>
                        </a:spcAft>
                      </a:pPr>
                      <a:r>
                        <a:rPr lang="en-US" sz="1400" kern="100">
                          <a:effectLst/>
                        </a:rPr>
                        <a:t>ENUM</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l">
                        <a:spcAft>
                          <a:spcPts val="0"/>
                        </a:spcAft>
                      </a:pPr>
                      <a:r>
                        <a:rPr lang="zh-CN" sz="1400" kern="100">
                          <a:effectLst/>
                        </a:rPr>
                        <a:t>枚举类型，只能有一个枚举字符串值</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l">
                        <a:spcAft>
                          <a:spcPts val="0"/>
                        </a:spcAft>
                      </a:pPr>
                      <a:r>
                        <a:rPr lang="en-US" sz="1400" kern="100">
                          <a:effectLst/>
                        </a:rPr>
                        <a:t>1</a:t>
                      </a:r>
                      <a:r>
                        <a:rPr lang="zh-CN" sz="1400" kern="100">
                          <a:effectLst/>
                        </a:rPr>
                        <a:t>或</a:t>
                      </a:r>
                      <a:r>
                        <a:rPr lang="en-US" sz="1400" kern="100">
                          <a:effectLst/>
                        </a:rPr>
                        <a:t>2</a:t>
                      </a:r>
                      <a:r>
                        <a:rPr lang="zh-CN" sz="1400" kern="100">
                          <a:effectLst/>
                        </a:rPr>
                        <a:t>个字节，取决于枚举值的数目（最大值为</a:t>
                      </a:r>
                      <a:r>
                        <a:rPr lang="en-US" sz="1400" kern="100">
                          <a:effectLst/>
                        </a:rPr>
                        <a:t>65535</a:t>
                      </a:r>
                      <a:r>
                        <a:rPr lang="zh-CN" sz="1400" kern="100">
                          <a:effectLst/>
                        </a:rPr>
                        <a:t>）</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45368107"/>
                  </a:ext>
                </a:extLst>
              </a:tr>
              <a:tr h="0">
                <a:tc>
                  <a:txBody>
                    <a:bodyPr/>
                    <a:lstStyle/>
                    <a:p>
                      <a:pPr indent="127000" algn="ctr">
                        <a:spcAft>
                          <a:spcPts val="0"/>
                        </a:spcAft>
                      </a:pPr>
                      <a:r>
                        <a:rPr lang="en-US" sz="1400" kern="100">
                          <a:effectLst/>
                        </a:rPr>
                        <a:t>SET</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l">
                        <a:spcAft>
                          <a:spcPts val="0"/>
                        </a:spcAft>
                      </a:pPr>
                      <a:r>
                        <a:rPr lang="zh-CN" sz="1400" kern="100">
                          <a:effectLst/>
                        </a:rPr>
                        <a:t>一个设置，字符串对象可以有零个或 多个</a:t>
                      </a:r>
                      <a:r>
                        <a:rPr lang="en-US" sz="1400" kern="100">
                          <a:effectLst/>
                        </a:rPr>
                        <a:t>SET</a:t>
                      </a:r>
                      <a:r>
                        <a:rPr lang="zh-CN" sz="1400" kern="100">
                          <a:effectLst/>
                        </a:rPr>
                        <a:t>成员</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l">
                        <a:spcAft>
                          <a:spcPts val="0"/>
                        </a:spcAft>
                      </a:pPr>
                      <a:r>
                        <a:rPr lang="en-US" sz="1400" kern="100" dirty="0">
                          <a:effectLst/>
                        </a:rPr>
                        <a:t>1</a:t>
                      </a:r>
                      <a:r>
                        <a:rPr lang="zh-CN" sz="1400" kern="100" dirty="0">
                          <a:effectLst/>
                        </a:rPr>
                        <a:t>、</a:t>
                      </a:r>
                      <a:r>
                        <a:rPr lang="en-US" sz="1400" kern="100" dirty="0">
                          <a:effectLst/>
                        </a:rPr>
                        <a:t>2</a:t>
                      </a:r>
                      <a:r>
                        <a:rPr lang="zh-CN" sz="1400" kern="100" dirty="0">
                          <a:effectLst/>
                        </a:rPr>
                        <a:t>、</a:t>
                      </a:r>
                      <a:r>
                        <a:rPr lang="en-US" sz="1400" kern="100" dirty="0">
                          <a:effectLst/>
                        </a:rPr>
                        <a:t>3</a:t>
                      </a:r>
                      <a:r>
                        <a:rPr lang="zh-CN" sz="1400" kern="100" dirty="0">
                          <a:effectLst/>
                        </a:rPr>
                        <a:t>、</a:t>
                      </a:r>
                      <a:r>
                        <a:rPr lang="en-US" sz="1400" kern="100" dirty="0">
                          <a:effectLst/>
                        </a:rPr>
                        <a:t>4</a:t>
                      </a:r>
                      <a:r>
                        <a:rPr lang="zh-CN" sz="1400" kern="100" dirty="0">
                          <a:effectLst/>
                        </a:rPr>
                        <a:t>或</a:t>
                      </a:r>
                      <a:r>
                        <a:rPr lang="en-US" sz="1400" kern="100" dirty="0">
                          <a:effectLst/>
                        </a:rPr>
                        <a:t>8</a:t>
                      </a:r>
                      <a:r>
                        <a:rPr lang="zh-CN" sz="1400" kern="100" dirty="0">
                          <a:effectLst/>
                        </a:rPr>
                        <a:t>个字节，取决于集合成员的数量（最多</a:t>
                      </a:r>
                      <a:r>
                        <a:rPr lang="en-US" sz="1400" kern="100" dirty="0">
                          <a:effectLst/>
                        </a:rPr>
                        <a:t>64</a:t>
                      </a:r>
                      <a:r>
                        <a:rPr lang="zh-CN" sz="1400" kern="100" dirty="0">
                          <a:effectLst/>
                        </a:rPr>
                        <a:t>个成员）</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04271367"/>
                  </a:ext>
                </a:extLst>
              </a:tr>
            </a:tbl>
          </a:graphicData>
        </a:graphic>
      </p:graphicFrame>
    </p:spTree>
    <p:extLst>
      <p:ext uri="{BB962C8B-B14F-4D97-AF65-F5344CB8AC3E}">
        <p14:creationId xmlns:p14="http://schemas.microsoft.com/office/powerpoint/2010/main" val="27261668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二进制类型</a:t>
            </a:r>
            <a:endParaRPr lang="zh-CN" altLang="en-US" dirty="0"/>
          </a:p>
        </p:txBody>
      </p:sp>
      <p:sp>
        <p:nvSpPr>
          <p:cNvPr id="3" name="内容占位符 2"/>
          <p:cNvSpPr>
            <a:spLocks noGrp="1"/>
          </p:cNvSpPr>
          <p:nvPr>
            <p:ph idx="1"/>
          </p:nvPr>
        </p:nvSpPr>
        <p:spPr/>
        <p:txBody>
          <a:bodyPr/>
          <a:lstStyle/>
          <a:p>
            <a:r>
              <a:rPr lang="en-US" altLang="zh-CN" sz="2400" dirty="0"/>
              <a:t>MySQL</a:t>
            </a:r>
            <a:r>
              <a:rPr lang="zh-CN" altLang="zh-CN" sz="2400" dirty="0"/>
              <a:t>中的二进制字符串有</a:t>
            </a:r>
            <a:r>
              <a:rPr lang="en-US" altLang="zh-CN" sz="2400" dirty="0"/>
              <a:t>BIT</a:t>
            </a:r>
            <a:r>
              <a:rPr lang="zh-CN" altLang="zh-CN" sz="2400" dirty="0"/>
              <a:t>、</a:t>
            </a:r>
            <a:r>
              <a:rPr lang="en-US" altLang="zh-CN" sz="2400" dirty="0"/>
              <a:t>BINARY</a:t>
            </a:r>
            <a:r>
              <a:rPr lang="zh-CN" altLang="zh-CN" sz="2400" dirty="0"/>
              <a:t>、</a:t>
            </a:r>
            <a:r>
              <a:rPr lang="en-US" altLang="zh-CN" sz="2400" dirty="0"/>
              <a:t>VARBINARY</a:t>
            </a:r>
            <a:r>
              <a:rPr lang="zh-CN" altLang="zh-CN" sz="2400" dirty="0"/>
              <a:t>、</a:t>
            </a:r>
            <a:r>
              <a:rPr lang="en-US" altLang="zh-CN" sz="2400" dirty="0"/>
              <a:t>TINYBLOB</a:t>
            </a:r>
            <a:r>
              <a:rPr lang="zh-CN" altLang="zh-CN" sz="2400" dirty="0"/>
              <a:t>、</a:t>
            </a:r>
            <a:r>
              <a:rPr lang="en-US" altLang="zh-CN" sz="2400" dirty="0"/>
              <a:t>BLOB</a:t>
            </a:r>
            <a:r>
              <a:rPr lang="zh-CN" altLang="zh-CN" sz="2400" dirty="0"/>
              <a:t>、</a:t>
            </a:r>
            <a:r>
              <a:rPr lang="en-US" altLang="zh-CN" sz="2400" dirty="0"/>
              <a:t>MEDIUMBLOB</a:t>
            </a:r>
            <a:r>
              <a:rPr lang="zh-CN" altLang="zh-CN" sz="2400" dirty="0"/>
              <a:t>和</a:t>
            </a:r>
            <a:r>
              <a:rPr lang="en-US" altLang="zh-CN" sz="2400" dirty="0"/>
              <a:t>LONGBLOB</a:t>
            </a:r>
            <a:r>
              <a:rPr lang="zh-CN" altLang="zh-CN" sz="2400" dirty="0"/>
              <a:t>。</a:t>
            </a:r>
          </a:p>
          <a:p>
            <a:endParaRPr lang="zh-CN" altLang="en-US" sz="24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12</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2600613806"/>
              </p:ext>
            </p:extLst>
          </p:nvPr>
        </p:nvGraphicFramePr>
        <p:xfrm>
          <a:off x="1576388" y="3526473"/>
          <a:ext cx="10363200" cy="1950720"/>
        </p:xfrm>
        <a:graphic>
          <a:graphicData uri="http://schemas.openxmlformats.org/drawingml/2006/table">
            <a:tbl>
              <a:tblPr firstRow="1" firstCol="1" bandRow="1">
                <a:tableStyleId>{5C22544A-7EE6-4342-B048-85BDC9FD1C3A}</a:tableStyleId>
              </a:tblPr>
              <a:tblGrid>
                <a:gridCol w="3454400">
                  <a:extLst>
                    <a:ext uri="{9D8B030D-6E8A-4147-A177-3AD203B41FA5}">
                      <a16:colId xmlns:a16="http://schemas.microsoft.com/office/drawing/2014/main" val="1044839484"/>
                    </a:ext>
                  </a:extLst>
                </a:gridCol>
                <a:gridCol w="3454400">
                  <a:extLst>
                    <a:ext uri="{9D8B030D-6E8A-4147-A177-3AD203B41FA5}">
                      <a16:colId xmlns:a16="http://schemas.microsoft.com/office/drawing/2014/main" val="2048943718"/>
                    </a:ext>
                  </a:extLst>
                </a:gridCol>
                <a:gridCol w="3454400">
                  <a:extLst>
                    <a:ext uri="{9D8B030D-6E8A-4147-A177-3AD203B41FA5}">
                      <a16:colId xmlns:a16="http://schemas.microsoft.com/office/drawing/2014/main" val="268997028"/>
                    </a:ext>
                  </a:extLst>
                </a:gridCol>
              </a:tblGrid>
              <a:tr h="0">
                <a:tc>
                  <a:txBody>
                    <a:bodyPr/>
                    <a:lstStyle/>
                    <a:p>
                      <a:pPr indent="127000" algn="ctr">
                        <a:spcAft>
                          <a:spcPts val="0"/>
                        </a:spcAft>
                      </a:pPr>
                      <a:r>
                        <a:rPr lang="zh-CN" sz="1600" kern="100">
                          <a:effectLst/>
                        </a:rPr>
                        <a:t>类型名称</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600" kern="100">
                          <a:effectLst/>
                        </a:rPr>
                        <a:t>说明</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600" kern="100">
                          <a:effectLst/>
                        </a:rPr>
                        <a:t>存储需求</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91699080"/>
                  </a:ext>
                </a:extLst>
              </a:tr>
              <a:tr h="0">
                <a:tc>
                  <a:txBody>
                    <a:bodyPr/>
                    <a:lstStyle/>
                    <a:p>
                      <a:pPr indent="127000" algn="ctr">
                        <a:spcAft>
                          <a:spcPts val="0"/>
                        </a:spcAft>
                      </a:pPr>
                      <a:r>
                        <a:rPr lang="en-US" sz="1600" kern="100">
                          <a:effectLst/>
                        </a:rPr>
                        <a:t>BIT(M)</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600" kern="100">
                          <a:effectLst/>
                        </a:rPr>
                        <a:t>位字段类型</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600" kern="100">
                          <a:effectLst/>
                        </a:rPr>
                        <a:t>大约</a:t>
                      </a:r>
                      <a:r>
                        <a:rPr lang="en-US" sz="1600" kern="100">
                          <a:effectLst/>
                        </a:rPr>
                        <a:t> (M+7)/8 </a:t>
                      </a:r>
                      <a:r>
                        <a:rPr lang="zh-CN" sz="1600" kern="100">
                          <a:effectLst/>
                        </a:rPr>
                        <a:t>字节</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33005648"/>
                  </a:ext>
                </a:extLst>
              </a:tr>
              <a:tr h="0">
                <a:tc>
                  <a:txBody>
                    <a:bodyPr/>
                    <a:lstStyle/>
                    <a:p>
                      <a:pPr indent="127000" algn="ctr">
                        <a:spcAft>
                          <a:spcPts val="0"/>
                        </a:spcAft>
                      </a:pPr>
                      <a:r>
                        <a:rPr lang="en-US" sz="1600" kern="100">
                          <a:effectLst/>
                        </a:rPr>
                        <a:t>BINARY(M)</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600" kern="100">
                          <a:effectLst/>
                        </a:rPr>
                        <a:t>固定长度二进制字符串</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M </a:t>
                      </a:r>
                      <a:r>
                        <a:rPr lang="zh-CN" sz="1600" kern="100">
                          <a:effectLst/>
                        </a:rPr>
                        <a:t>字节</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60748169"/>
                  </a:ext>
                </a:extLst>
              </a:tr>
              <a:tr h="0">
                <a:tc>
                  <a:txBody>
                    <a:bodyPr/>
                    <a:lstStyle/>
                    <a:p>
                      <a:pPr indent="127000" algn="ctr">
                        <a:spcAft>
                          <a:spcPts val="0"/>
                        </a:spcAft>
                      </a:pPr>
                      <a:r>
                        <a:rPr lang="en-US" sz="1600" kern="100">
                          <a:effectLst/>
                        </a:rPr>
                        <a:t>VARBINARY (M)</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600" kern="100">
                          <a:effectLst/>
                        </a:rPr>
                        <a:t>可变长度二进制字符串</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M+1 </a:t>
                      </a:r>
                      <a:r>
                        <a:rPr lang="zh-CN" sz="1600" kern="100">
                          <a:effectLst/>
                        </a:rPr>
                        <a:t>字节</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85057814"/>
                  </a:ext>
                </a:extLst>
              </a:tr>
              <a:tr h="0">
                <a:tc>
                  <a:txBody>
                    <a:bodyPr/>
                    <a:lstStyle/>
                    <a:p>
                      <a:pPr indent="127000" algn="ctr">
                        <a:spcAft>
                          <a:spcPts val="0"/>
                        </a:spcAft>
                      </a:pPr>
                      <a:r>
                        <a:rPr lang="en-US" sz="1600" kern="100">
                          <a:effectLst/>
                        </a:rPr>
                        <a:t>TINYBLOB (M)</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600" kern="100">
                          <a:effectLst/>
                        </a:rPr>
                        <a:t>非常小的</a:t>
                      </a:r>
                      <a:r>
                        <a:rPr lang="en-US" sz="1600" kern="100">
                          <a:effectLst/>
                        </a:rPr>
                        <a:t>BLOB</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L+1 </a:t>
                      </a:r>
                      <a:r>
                        <a:rPr lang="zh-CN" sz="1600" kern="100">
                          <a:effectLst/>
                        </a:rPr>
                        <a:t>字节，在此，</a:t>
                      </a:r>
                      <a:r>
                        <a:rPr lang="en-US" sz="1600" kern="100">
                          <a:effectLst/>
                        </a:rPr>
                        <a:t>L&lt;2^8</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09808232"/>
                  </a:ext>
                </a:extLst>
              </a:tr>
              <a:tr h="0">
                <a:tc>
                  <a:txBody>
                    <a:bodyPr/>
                    <a:lstStyle/>
                    <a:p>
                      <a:pPr indent="127000" algn="ctr">
                        <a:spcAft>
                          <a:spcPts val="0"/>
                        </a:spcAft>
                      </a:pPr>
                      <a:r>
                        <a:rPr lang="en-US" sz="1600" kern="100">
                          <a:effectLst/>
                        </a:rPr>
                        <a:t>BLOB (M)</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600" kern="100">
                          <a:effectLst/>
                        </a:rPr>
                        <a:t>小</a:t>
                      </a:r>
                      <a:r>
                        <a:rPr lang="en-US" sz="1600" kern="100">
                          <a:effectLst/>
                        </a:rPr>
                        <a:t>BLOB</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L+2 </a:t>
                      </a:r>
                      <a:r>
                        <a:rPr lang="zh-CN" sz="1600" kern="100">
                          <a:effectLst/>
                        </a:rPr>
                        <a:t>字节，在此，</a:t>
                      </a:r>
                      <a:r>
                        <a:rPr lang="en-US" sz="1600" kern="100">
                          <a:effectLst/>
                        </a:rPr>
                        <a:t>L&lt;2^16</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60554987"/>
                  </a:ext>
                </a:extLst>
              </a:tr>
              <a:tr h="0">
                <a:tc>
                  <a:txBody>
                    <a:bodyPr/>
                    <a:lstStyle/>
                    <a:p>
                      <a:pPr indent="127000" algn="ctr">
                        <a:spcAft>
                          <a:spcPts val="0"/>
                        </a:spcAft>
                      </a:pPr>
                      <a:r>
                        <a:rPr lang="en-US" sz="1600" kern="100">
                          <a:effectLst/>
                        </a:rPr>
                        <a:t>MEDIUMBLOB (M)</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600" kern="100">
                          <a:effectLst/>
                        </a:rPr>
                        <a:t>中等大小的</a:t>
                      </a:r>
                      <a:r>
                        <a:rPr lang="en-US" sz="1600" kern="100">
                          <a:effectLst/>
                        </a:rPr>
                        <a:t>BLOB</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L+3 </a:t>
                      </a:r>
                      <a:r>
                        <a:rPr lang="zh-CN" sz="1600" kern="100">
                          <a:effectLst/>
                        </a:rPr>
                        <a:t>字节，在此，</a:t>
                      </a:r>
                      <a:r>
                        <a:rPr lang="en-US" sz="1600" kern="100">
                          <a:effectLst/>
                        </a:rPr>
                        <a:t>L&lt;2^24</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54439254"/>
                  </a:ext>
                </a:extLst>
              </a:tr>
              <a:tr h="0">
                <a:tc>
                  <a:txBody>
                    <a:bodyPr/>
                    <a:lstStyle/>
                    <a:p>
                      <a:pPr indent="127000" algn="ctr">
                        <a:spcAft>
                          <a:spcPts val="0"/>
                        </a:spcAft>
                      </a:pPr>
                      <a:r>
                        <a:rPr lang="en-US" sz="1600" kern="100">
                          <a:effectLst/>
                        </a:rPr>
                        <a:t>LONGBLOB (M)</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600" kern="100">
                          <a:effectLst/>
                        </a:rPr>
                        <a:t>非常大的</a:t>
                      </a:r>
                      <a:r>
                        <a:rPr lang="en-US" sz="1600" kern="100">
                          <a:effectLst/>
                        </a:rPr>
                        <a:t>BLOB</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dirty="0">
                          <a:effectLst/>
                        </a:rPr>
                        <a:t>L+4 </a:t>
                      </a:r>
                      <a:r>
                        <a:rPr lang="zh-CN" sz="1600" kern="100" dirty="0">
                          <a:effectLst/>
                        </a:rPr>
                        <a:t>字节，在此，</a:t>
                      </a:r>
                      <a:r>
                        <a:rPr lang="en-US" sz="1600" kern="100" dirty="0">
                          <a:effectLst/>
                        </a:rPr>
                        <a:t>L&lt;2^32</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4599116"/>
                  </a:ext>
                </a:extLst>
              </a:tr>
            </a:tbl>
          </a:graphicData>
        </a:graphic>
      </p:graphicFrame>
    </p:spTree>
    <p:extLst>
      <p:ext uri="{BB962C8B-B14F-4D97-AF65-F5344CB8AC3E}">
        <p14:creationId xmlns:p14="http://schemas.microsoft.com/office/powerpoint/2010/main" val="795833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MySQL</a:t>
            </a:r>
            <a:r>
              <a:rPr lang="zh-CN" altLang="zh-CN" dirty="0"/>
              <a:t>数据类型的选择</a:t>
            </a:r>
            <a:endParaRPr lang="zh-CN" altLang="en-US" dirty="0"/>
          </a:p>
        </p:txBody>
      </p:sp>
      <p:sp>
        <p:nvSpPr>
          <p:cNvPr id="3" name="内容占位符 2"/>
          <p:cNvSpPr>
            <a:spLocks noGrp="1"/>
          </p:cNvSpPr>
          <p:nvPr>
            <p:ph idx="1"/>
          </p:nvPr>
        </p:nvSpPr>
        <p:spPr/>
        <p:txBody>
          <a:bodyPr/>
          <a:lstStyle/>
          <a:p>
            <a:r>
              <a:rPr lang="en-US" altLang="zh-CN" dirty="0"/>
              <a:t>MySQL</a:t>
            </a:r>
            <a:r>
              <a:rPr lang="zh-CN" altLang="zh-CN" dirty="0"/>
              <a:t>提供了大量的数据类型，为了优化存储和提高数据库性能，在任何情况下都应该使用最精确的数据类型。</a:t>
            </a:r>
          </a:p>
          <a:p>
            <a:r>
              <a:rPr lang="zh-CN" altLang="zh-CN" dirty="0"/>
              <a:t>所以在选择数据类型时要考虑存储、查询和整体性能等方面的问题。</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13</a:t>
            </a:fld>
            <a:endParaRPr lang="en-US" altLang="zh-CN"/>
          </a:p>
        </p:txBody>
      </p:sp>
    </p:spTree>
    <p:extLst>
      <p:ext uri="{BB962C8B-B14F-4D97-AF65-F5344CB8AC3E}">
        <p14:creationId xmlns:p14="http://schemas.microsoft.com/office/powerpoint/2010/main" val="29625022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显示、创建、删除数据库</a:t>
            </a:r>
            <a:endParaRPr lang="zh-CN" altLang="en-US" dirty="0"/>
          </a:p>
        </p:txBody>
      </p:sp>
      <p:sp>
        <p:nvSpPr>
          <p:cNvPr id="3" name="内容占位符 2"/>
          <p:cNvSpPr>
            <a:spLocks noGrp="1"/>
          </p:cNvSpPr>
          <p:nvPr>
            <p:ph idx="1"/>
          </p:nvPr>
        </p:nvSpPr>
        <p:spPr/>
        <p:txBody>
          <a:bodyPr/>
          <a:lstStyle/>
          <a:p>
            <a:r>
              <a:rPr lang="zh-CN" altLang="zh-CN" dirty="0"/>
              <a:t>数据库可以看成是一个存储数据对象的容器。这些数据对象包括表、视图、触发器、存储过程等。其中，数据库表是最基本的数据对象，用以存放数据。</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14</a:t>
            </a:fld>
            <a:endParaRPr lang="en-US" altLang="zh-CN"/>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3263773" y="3563238"/>
            <a:ext cx="6125760" cy="3008249"/>
          </a:xfrm>
          <a:prstGeom prst="rect">
            <a:avLst/>
          </a:prstGeom>
        </p:spPr>
      </p:pic>
    </p:spTree>
    <p:extLst>
      <p:ext uri="{BB962C8B-B14F-4D97-AF65-F5344CB8AC3E}">
        <p14:creationId xmlns:p14="http://schemas.microsoft.com/office/powerpoint/2010/main" val="1923758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登录到</a:t>
            </a:r>
            <a:r>
              <a:rPr lang="en-US" altLang="zh-CN" dirty="0" smtClean="0"/>
              <a:t>MySQL</a:t>
            </a:r>
            <a:r>
              <a:rPr lang="zh-CN" altLang="en-US" dirty="0" smtClean="0"/>
              <a:t>命令行模式</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【例</a:t>
            </a:r>
            <a:r>
              <a:rPr lang="en-US" altLang="zh-CN" dirty="0"/>
              <a:t>4-1</a:t>
            </a:r>
            <a:r>
              <a:rPr lang="zh-CN" altLang="zh-CN" dirty="0"/>
              <a:t>】使用“</a:t>
            </a:r>
            <a:r>
              <a:rPr lang="en-US" altLang="zh-CN" dirty="0"/>
              <a:t>root</a:t>
            </a:r>
            <a:r>
              <a:rPr lang="zh-CN" altLang="zh-CN" dirty="0"/>
              <a:t>”用户登录到</a:t>
            </a:r>
            <a:r>
              <a:rPr lang="en-US" altLang="zh-CN" dirty="0"/>
              <a:t>MySQL</a:t>
            </a:r>
            <a:r>
              <a:rPr lang="zh-CN" altLang="zh-CN" dirty="0"/>
              <a:t>命令行模式。可以使用以下几种方法：</a:t>
            </a:r>
          </a:p>
          <a:p>
            <a:pPr lvl="1"/>
            <a:r>
              <a:rPr lang="en-US" altLang="zh-CN" dirty="0"/>
              <a:t>1</a:t>
            </a:r>
            <a:r>
              <a:rPr lang="zh-CN" altLang="zh-CN" dirty="0"/>
              <a:t>、使用</a:t>
            </a:r>
            <a:r>
              <a:rPr lang="en-US" altLang="zh-CN" dirty="0" err="1"/>
              <a:t>AppServ</a:t>
            </a:r>
            <a:r>
              <a:rPr lang="zh-CN" altLang="zh-CN" dirty="0"/>
              <a:t>的</a:t>
            </a:r>
            <a:r>
              <a:rPr lang="en-US" altLang="zh-CN" dirty="0"/>
              <a:t>“MySQL Command Line Client”</a:t>
            </a:r>
            <a:r>
              <a:rPr lang="zh-CN" altLang="zh-CN" dirty="0"/>
              <a:t>命令启动命令行窗口；</a:t>
            </a:r>
          </a:p>
          <a:p>
            <a:pPr lvl="1"/>
            <a:r>
              <a:rPr lang="en-US" altLang="zh-CN" dirty="0"/>
              <a:t>2</a:t>
            </a:r>
            <a:r>
              <a:rPr lang="zh-CN" altLang="zh-CN" dirty="0"/>
              <a:t>、用</a:t>
            </a:r>
            <a:r>
              <a:rPr lang="en-US" altLang="zh-CN" dirty="0"/>
              <a:t>Windows</a:t>
            </a:r>
            <a:r>
              <a:rPr lang="zh-CN" altLang="zh-CN" dirty="0"/>
              <a:t>的“命令行模式”进入。从“开始”菜单“运行”处输入“</a:t>
            </a:r>
            <a:r>
              <a:rPr lang="en-US" altLang="zh-CN" dirty="0" err="1"/>
              <a:t>cmd</a:t>
            </a:r>
            <a:r>
              <a:rPr lang="zh-CN" altLang="zh-CN" dirty="0"/>
              <a:t>”，就进入</a:t>
            </a:r>
            <a:r>
              <a:rPr lang="en-US" altLang="zh-CN" dirty="0"/>
              <a:t>Windows</a:t>
            </a:r>
            <a:r>
              <a:rPr lang="zh-CN" altLang="zh-CN" dirty="0"/>
              <a:t>的命令行模式，再输入“</a:t>
            </a:r>
            <a:r>
              <a:rPr lang="en-US" altLang="zh-CN" dirty="0" err="1"/>
              <a:t>mysql</a:t>
            </a:r>
            <a:r>
              <a:rPr lang="en-US" altLang="zh-CN" dirty="0"/>
              <a:t> –</a:t>
            </a:r>
            <a:r>
              <a:rPr lang="en-US" altLang="zh-CN" dirty="0" err="1"/>
              <a:t>uroot</a:t>
            </a:r>
            <a:r>
              <a:rPr lang="en-US" altLang="zh-CN" dirty="0"/>
              <a:t> -p</a:t>
            </a:r>
            <a:r>
              <a:rPr lang="zh-CN" altLang="zh-CN" dirty="0"/>
              <a:t>”（输入“</a:t>
            </a:r>
            <a:r>
              <a:rPr lang="en-US" altLang="zh-CN" dirty="0" err="1"/>
              <a:t>mysql</a:t>
            </a:r>
            <a:r>
              <a:rPr lang="en-US" altLang="zh-CN" dirty="0"/>
              <a:t> –u root -p</a:t>
            </a:r>
            <a:r>
              <a:rPr lang="zh-CN" altLang="zh-CN" dirty="0"/>
              <a:t>”亦可）</a:t>
            </a:r>
            <a:r>
              <a:rPr lang="en-US" altLang="zh-CN" dirty="0"/>
              <a:t>,</a:t>
            </a:r>
            <a:r>
              <a:rPr lang="zh-CN" altLang="zh-CN" dirty="0"/>
              <a:t>回车，输入“</a:t>
            </a:r>
            <a:r>
              <a:rPr lang="en-US" altLang="zh-CN" dirty="0"/>
              <a:t>root</a:t>
            </a:r>
            <a:r>
              <a:rPr lang="zh-CN" altLang="zh-CN" dirty="0"/>
              <a:t>”用户的登录密码，回车，就进入</a:t>
            </a:r>
            <a:r>
              <a:rPr lang="en-US" altLang="zh-CN" dirty="0"/>
              <a:t>MySQL</a:t>
            </a:r>
            <a:r>
              <a:rPr lang="zh-CN" altLang="zh-CN" dirty="0"/>
              <a:t>命令行模式。</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15</a:t>
            </a:fld>
            <a:endParaRPr lang="en-US" altLang="zh-CN"/>
          </a:p>
        </p:txBody>
      </p:sp>
    </p:spTree>
    <p:extLst>
      <p:ext uri="{BB962C8B-B14F-4D97-AF65-F5344CB8AC3E}">
        <p14:creationId xmlns:p14="http://schemas.microsoft.com/office/powerpoint/2010/main" val="9153872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显示数据库</a:t>
            </a:r>
            <a:endParaRPr lang="zh-CN" altLang="en-US" dirty="0"/>
          </a:p>
        </p:txBody>
      </p:sp>
      <p:sp>
        <p:nvSpPr>
          <p:cNvPr id="3" name="内容占位符 2"/>
          <p:cNvSpPr>
            <a:spLocks noGrp="1"/>
          </p:cNvSpPr>
          <p:nvPr>
            <p:ph idx="1"/>
          </p:nvPr>
        </p:nvSpPr>
        <p:spPr/>
        <p:txBody>
          <a:bodyPr/>
          <a:lstStyle/>
          <a:p>
            <a:r>
              <a:rPr lang="zh-CN" altLang="zh-CN" dirty="0"/>
              <a:t>【例</a:t>
            </a:r>
            <a:r>
              <a:rPr lang="en-US" altLang="zh-CN" dirty="0"/>
              <a:t>4-2</a:t>
            </a:r>
            <a:r>
              <a:rPr lang="zh-CN" altLang="zh-CN" dirty="0"/>
              <a:t>】显示当前所有的数据库。在</a:t>
            </a:r>
            <a:r>
              <a:rPr lang="en-US" altLang="zh-CN" dirty="0"/>
              <a:t>MySQL</a:t>
            </a:r>
            <a:r>
              <a:rPr lang="zh-CN" altLang="zh-CN" dirty="0"/>
              <a:t>命令行模式下输入“</a:t>
            </a:r>
            <a:r>
              <a:rPr lang="en-US" altLang="zh-CN" dirty="0"/>
              <a:t>SHOW DATABASES;</a:t>
            </a:r>
            <a:r>
              <a:rPr lang="zh-CN" altLang="zh-CN" dirty="0"/>
              <a:t>”命令。</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16</a:t>
            </a:fld>
            <a:endParaRPr lang="en-US" altLang="zh-CN"/>
          </a:p>
        </p:txBody>
      </p:sp>
      <p:pic>
        <p:nvPicPr>
          <p:cNvPr id="8" name="图片 7"/>
          <p:cNvPicPr/>
          <p:nvPr/>
        </p:nvPicPr>
        <p:blipFill>
          <a:blip r:embed="rId2">
            <a:extLst>
              <a:ext uri="{28A0092B-C50C-407E-A947-70E740481C1C}">
                <a14:useLocalDpi xmlns:a14="http://schemas.microsoft.com/office/drawing/2010/main" val="0"/>
              </a:ext>
            </a:extLst>
          </a:blip>
          <a:stretch>
            <a:fillRect/>
          </a:stretch>
        </p:blipFill>
        <p:spPr>
          <a:xfrm>
            <a:off x="1691005" y="3118168"/>
            <a:ext cx="9247540" cy="3355657"/>
          </a:xfrm>
          <a:prstGeom prst="rect">
            <a:avLst/>
          </a:prstGeom>
        </p:spPr>
      </p:pic>
    </p:spTree>
    <p:extLst>
      <p:ext uri="{BB962C8B-B14F-4D97-AF65-F5344CB8AC3E}">
        <p14:creationId xmlns:p14="http://schemas.microsoft.com/office/powerpoint/2010/main" val="4067782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创建数据库</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zh-CN" dirty="0"/>
              <a:t>创建数据库的命令是“</a:t>
            </a:r>
            <a:r>
              <a:rPr lang="en-US" altLang="zh-CN" dirty="0"/>
              <a:t>CREATE DATABASE</a:t>
            </a:r>
            <a:r>
              <a:rPr lang="zh-CN" altLang="zh-CN" dirty="0"/>
              <a:t>”。完整的命令格式如下：</a:t>
            </a:r>
          </a:p>
          <a:p>
            <a:pPr marL="0" indent="0">
              <a:buNone/>
            </a:pPr>
            <a:r>
              <a:rPr lang="en-US" altLang="zh-CN" dirty="0"/>
              <a:t>CREATE DATABASE [IF NOT EXISTS] &lt;</a:t>
            </a:r>
            <a:r>
              <a:rPr lang="zh-CN" altLang="zh-CN" dirty="0"/>
              <a:t>数据库名</a:t>
            </a:r>
            <a:r>
              <a:rPr lang="en-US" altLang="zh-CN" dirty="0"/>
              <a:t>&gt;</a:t>
            </a:r>
            <a:endParaRPr lang="zh-CN" altLang="zh-CN" dirty="0"/>
          </a:p>
          <a:p>
            <a:pPr marL="0" indent="0">
              <a:buNone/>
            </a:pPr>
            <a:r>
              <a:rPr lang="en-US" altLang="zh-CN" dirty="0"/>
              <a:t>[[DEFAULT] CHARACTER SET &lt;</a:t>
            </a:r>
            <a:r>
              <a:rPr lang="zh-CN" altLang="zh-CN" dirty="0"/>
              <a:t>字符集名</a:t>
            </a:r>
            <a:r>
              <a:rPr lang="en-US" altLang="zh-CN" dirty="0"/>
              <a:t>&gt;] </a:t>
            </a:r>
            <a:endParaRPr lang="zh-CN" altLang="zh-CN" dirty="0"/>
          </a:p>
          <a:p>
            <a:pPr marL="0" indent="0">
              <a:buNone/>
            </a:pPr>
            <a:r>
              <a:rPr lang="en-US" altLang="zh-CN" dirty="0"/>
              <a:t>[[DEFAULT] COLLATE &lt;</a:t>
            </a:r>
            <a:r>
              <a:rPr lang="zh-CN" altLang="zh-CN" dirty="0"/>
              <a:t>校对规则名</a:t>
            </a:r>
            <a:r>
              <a:rPr lang="en-US" altLang="zh-CN" dirty="0"/>
              <a:t>&gt;];</a:t>
            </a:r>
            <a:endParaRPr lang="zh-CN" altLang="zh-CN" dirty="0"/>
          </a:p>
          <a:p>
            <a:r>
              <a:rPr lang="zh-CN" altLang="zh-CN" dirty="0"/>
              <a:t>语法说明如下：</a:t>
            </a:r>
          </a:p>
          <a:p>
            <a:pPr lvl="1"/>
            <a:r>
              <a:rPr lang="en-US" altLang="zh-CN" dirty="0"/>
              <a:t>[ ]</a:t>
            </a:r>
            <a:r>
              <a:rPr lang="zh-CN" altLang="zh-CN" dirty="0"/>
              <a:t>中的内容是可选的。</a:t>
            </a:r>
          </a:p>
          <a:p>
            <a:pPr lvl="1"/>
            <a:r>
              <a:rPr lang="en-US" altLang="zh-CN" dirty="0"/>
              <a:t>&lt;</a:t>
            </a:r>
            <a:r>
              <a:rPr lang="zh-CN" altLang="zh-CN" dirty="0"/>
              <a:t>数据库名</a:t>
            </a:r>
            <a:r>
              <a:rPr lang="en-US" altLang="zh-CN" dirty="0"/>
              <a:t>&gt;</a:t>
            </a:r>
            <a:r>
              <a:rPr lang="zh-CN" altLang="zh-CN" dirty="0"/>
              <a:t>：创建数据库的名称。</a:t>
            </a:r>
            <a:r>
              <a:rPr lang="en-US" altLang="zh-CN" dirty="0"/>
              <a:t>MySQL </a:t>
            </a:r>
            <a:r>
              <a:rPr lang="zh-CN" altLang="zh-CN" dirty="0"/>
              <a:t>的数据存储区将以目录方式表示</a:t>
            </a:r>
            <a:r>
              <a:rPr lang="en-US" altLang="zh-CN" dirty="0"/>
              <a:t>MySQL</a:t>
            </a:r>
            <a:r>
              <a:rPr lang="zh-CN" altLang="zh-CN" dirty="0"/>
              <a:t>数据库，因此数据库名称必须符合操作系统的文件夹命名规则，不能以数字开头，尽量要有实际意义。注意在</a:t>
            </a:r>
            <a:r>
              <a:rPr lang="en-US" altLang="zh-CN" dirty="0"/>
              <a:t>MySQL</a:t>
            </a:r>
            <a:r>
              <a:rPr lang="zh-CN" altLang="zh-CN" dirty="0"/>
              <a:t>中不区分大小写。</a:t>
            </a:r>
          </a:p>
          <a:p>
            <a:pPr lvl="1"/>
            <a:r>
              <a:rPr lang="en-US" altLang="zh-CN" dirty="0"/>
              <a:t>IF NOT EXISTS</a:t>
            </a:r>
            <a:r>
              <a:rPr lang="zh-CN" altLang="zh-CN" dirty="0"/>
              <a:t>：在创建数据库之前进行判断，只有该数据库目前尚不存在时才能执行操作。此选项可以用来避免数据库已经存在而重复创建的错误。</a:t>
            </a:r>
          </a:p>
          <a:p>
            <a:pPr lvl="1"/>
            <a:r>
              <a:rPr lang="en-US" altLang="zh-CN" dirty="0"/>
              <a:t>[DEFAULT] CHARACTER SET</a:t>
            </a:r>
            <a:r>
              <a:rPr lang="zh-CN" altLang="zh-CN" dirty="0"/>
              <a:t>：指定数据库的字符集。指定字符集的目的是为了避免在数据库中存储的数据出现乱码的情况。如果在创建数据库时不指定字符集，那么就使用系统的默认字符集。</a:t>
            </a:r>
          </a:p>
          <a:p>
            <a:pPr lvl="1"/>
            <a:r>
              <a:rPr lang="en-US" altLang="zh-CN" dirty="0"/>
              <a:t>[DEFAULT] COLLATE</a:t>
            </a:r>
            <a:r>
              <a:rPr lang="zh-CN" altLang="zh-CN" dirty="0"/>
              <a:t>：指定字符集的默认校对规则。</a:t>
            </a:r>
          </a:p>
          <a:p>
            <a:pPr lvl="1"/>
            <a:r>
              <a:rPr lang="en-US" altLang="zh-CN" dirty="0"/>
              <a:t>MySQL</a:t>
            </a:r>
            <a:r>
              <a:rPr lang="zh-CN" altLang="zh-CN" dirty="0"/>
              <a:t>的字符集（</a:t>
            </a:r>
            <a:r>
              <a:rPr lang="en-US" altLang="zh-CN" dirty="0"/>
              <a:t>CHARACTER</a:t>
            </a:r>
            <a:r>
              <a:rPr lang="zh-CN" altLang="zh-CN" dirty="0"/>
              <a:t>）和校对规则（</a:t>
            </a:r>
            <a:r>
              <a:rPr lang="en-US" altLang="zh-CN" dirty="0"/>
              <a:t>COLLATION</a:t>
            </a:r>
            <a:r>
              <a:rPr lang="zh-CN" altLang="zh-CN" dirty="0"/>
              <a:t>）是两个不同的概念。字符集是用来定义</a:t>
            </a:r>
            <a:r>
              <a:rPr lang="en-US" altLang="zh-CN" dirty="0"/>
              <a:t>MySQL</a:t>
            </a:r>
            <a:r>
              <a:rPr lang="zh-CN" altLang="zh-CN" dirty="0"/>
              <a:t>存储字符串的方式，校对规则定义了比较字符串的方式。</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17</a:t>
            </a:fld>
            <a:endParaRPr lang="en-US" altLang="zh-CN"/>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2390760" y="3581280"/>
              <a:ext cx="3638880" cy="1962720"/>
            </p14:xfrm>
          </p:contentPart>
        </mc:Choice>
        <mc:Fallback xmlns="">
          <p:pic>
            <p:nvPicPr>
              <p:cNvPr id="5" name="墨迹 4"/>
              <p:cNvPicPr/>
              <p:nvPr/>
            </p:nvPicPr>
            <p:blipFill>
              <a:blip r:embed="rId3"/>
              <a:stretch>
                <a:fillRect/>
              </a:stretch>
            </p:blipFill>
            <p:spPr>
              <a:xfrm>
                <a:off x="2381400" y="3571920"/>
                <a:ext cx="3657600" cy="1981440"/>
              </a:xfrm>
              <a:prstGeom prst="rect">
                <a:avLst/>
              </a:prstGeom>
            </p:spPr>
          </p:pic>
        </mc:Fallback>
      </mc:AlternateContent>
    </p:spTree>
    <p:extLst>
      <p:ext uri="{BB962C8B-B14F-4D97-AF65-F5344CB8AC3E}">
        <p14:creationId xmlns:p14="http://schemas.microsoft.com/office/powerpoint/2010/main" val="28858282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创建数据库</a:t>
            </a:r>
            <a:endParaRPr lang="zh-CN" altLang="en-US" dirty="0"/>
          </a:p>
        </p:txBody>
      </p:sp>
      <p:sp>
        <p:nvSpPr>
          <p:cNvPr id="3" name="内容占位符 2"/>
          <p:cNvSpPr>
            <a:spLocks noGrp="1"/>
          </p:cNvSpPr>
          <p:nvPr>
            <p:ph idx="1"/>
          </p:nvPr>
        </p:nvSpPr>
        <p:spPr/>
        <p:txBody>
          <a:bodyPr/>
          <a:lstStyle/>
          <a:p>
            <a:r>
              <a:rPr lang="zh-CN" altLang="zh-CN" sz="2400" dirty="0"/>
              <a:t>【例</a:t>
            </a:r>
            <a:r>
              <a:rPr lang="en-US" altLang="zh-CN" sz="2400" dirty="0"/>
              <a:t>4-3</a:t>
            </a:r>
            <a:r>
              <a:rPr lang="zh-CN" altLang="zh-CN" sz="2400" dirty="0"/>
              <a:t>】在</a:t>
            </a:r>
            <a:r>
              <a:rPr lang="en-US" altLang="zh-CN" sz="2400" dirty="0"/>
              <a:t>MySQL</a:t>
            </a:r>
            <a:r>
              <a:rPr lang="zh-CN" altLang="zh-CN" sz="2400" dirty="0"/>
              <a:t>中创建一个名为</a:t>
            </a:r>
            <a:r>
              <a:rPr lang="en-US" altLang="zh-CN" sz="2400" dirty="0" err="1"/>
              <a:t>test_db</a:t>
            </a:r>
            <a:r>
              <a:rPr lang="zh-CN" altLang="zh-CN" sz="2400" dirty="0"/>
              <a:t>的数据库。</a:t>
            </a:r>
          </a:p>
          <a:p>
            <a:r>
              <a:rPr lang="zh-CN" altLang="zh-CN" sz="2400" dirty="0"/>
              <a:t>在</a:t>
            </a:r>
            <a:r>
              <a:rPr lang="en-US" altLang="zh-CN" sz="2400" dirty="0"/>
              <a:t>MySQL</a:t>
            </a:r>
            <a:r>
              <a:rPr lang="zh-CN" altLang="zh-CN" sz="2400" dirty="0"/>
              <a:t>命令行客户端输入</a:t>
            </a:r>
            <a:r>
              <a:rPr lang="en-US" altLang="zh-CN" sz="2400" dirty="0"/>
              <a:t>SQL</a:t>
            </a:r>
            <a:r>
              <a:rPr lang="zh-CN" altLang="zh-CN" sz="2400" dirty="0"/>
              <a:t>语句“</a:t>
            </a:r>
            <a:r>
              <a:rPr lang="en-US" altLang="zh-CN" sz="2400" dirty="0"/>
              <a:t>CREATE DATABASE </a:t>
            </a:r>
            <a:r>
              <a:rPr lang="en-US" altLang="zh-CN" sz="2400" dirty="0" err="1"/>
              <a:t>test_db</a:t>
            </a:r>
            <a:r>
              <a:rPr lang="en-US" altLang="zh-CN" sz="2400" dirty="0"/>
              <a:t>;</a:t>
            </a:r>
            <a:r>
              <a:rPr lang="zh-CN" altLang="zh-CN" sz="2400" dirty="0"/>
              <a:t>”即可创建一个数据库，输入的</a:t>
            </a:r>
            <a:r>
              <a:rPr lang="en-US" altLang="zh-CN" sz="2400" dirty="0"/>
              <a:t>SQL</a:t>
            </a:r>
            <a:r>
              <a:rPr lang="zh-CN" altLang="zh-CN" sz="2400" dirty="0"/>
              <a:t>语句与执行结果如下。</a:t>
            </a:r>
          </a:p>
          <a:p>
            <a:endParaRPr lang="zh-CN" altLang="en-US" sz="24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18</a:t>
            </a:fld>
            <a:endParaRPr lang="en-US" altLang="zh-CN"/>
          </a:p>
        </p:txBody>
      </p:sp>
      <p:pic>
        <p:nvPicPr>
          <p:cNvPr id="5" name="图片 4"/>
          <p:cNvPicPr/>
          <p:nvPr/>
        </p:nvPicPr>
        <p:blipFill rotWithShape="1">
          <a:blip r:embed="rId2">
            <a:extLst>
              <a:ext uri="{28A0092B-C50C-407E-A947-70E740481C1C}">
                <a14:useLocalDpi xmlns:a14="http://schemas.microsoft.com/office/drawing/2010/main" val="0"/>
              </a:ext>
            </a:extLst>
          </a:blip>
          <a:srcRect b="7187"/>
          <a:stretch/>
        </p:blipFill>
        <p:spPr bwMode="auto">
          <a:xfrm>
            <a:off x="3164966" y="3195511"/>
            <a:ext cx="5810937" cy="327831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558568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选择数据库</a:t>
            </a:r>
            <a:endParaRPr lang="zh-CN" altLang="en-US" dirty="0"/>
          </a:p>
        </p:txBody>
      </p:sp>
      <p:sp>
        <p:nvSpPr>
          <p:cNvPr id="3" name="内容占位符 2"/>
          <p:cNvSpPr>
            <a:spLocks noGrp="1"/>
          </p:cNvSpPr>
          <p:nvPr>
            <p:ph idx="1"/>
          </p:nvPr>
        </p:nvSpPr>
        <p:spPr/>
        <p:txBody>
          <a:bodyPr/>
          <a:lstStyle/>
          <a:p>
            <a:r>
              <a:rPr lang="zh-CN" altLang="zh-CN" dirty="0"/>
              <a:t>当要使用某个数据库时，必须先选择该数据库，即在操作数据库之前就必须要确定是哪一个数据库。在</a:t>
            </a:r>
            <a:r>
              <a:rPr lang="en-US" altLang="zh-CN" dirty="0"/>
              <a:t>MySQL</a:t>
            </a:r>
            <a:r>
              <a:rPr lang="zh-CN" altLang="zh-CN" dirty="0"/>
              <a:t>中，</a:t>
            </a:r>
            <a:r>
              <a:rPr lang="en-US" altLang="zh-CN" dirty="0"/>
              <a:t>USE</a:t>
            </a:r>
            <a:r>
              <a:rPr lang="zh-CN" altLang="zh-CN" dirty="0"/>
              <a:t>语句用来完成一个数据库到另一个数据库的跳转。</a:t>
            </a:r>
          </a:p>
          <a:p>
            <a:r>
              <a:rPr lang="zh-CN" altLang="zh-CN" dirty="0"/>
              <a:t>当用</a:t>
            </a:r>
            <a:r>
              <a:rPr lang="en-US" altLang="zh-CN" dirty="0"/>
              <a:t>CREATE DATABASE</a:t>
            </a:r>
            <a:r>
              <a:rPr lang="zh-CN" altLang="zh-CN" dirty="0"/>
              <a:t>语句创建数据库之后，该数据库不会自动成为当前数据库，需要用</a:t>
            </a:r>
            <a:r>
              <a:rPr lang="en-US" altLang="zh-CN" dirty="0"/>
              <a:t>USE</a:t>
            </a:r>
            <a:r>
              <a:rPr lang="zh-CN" altLang="zh-CN" dirty="0"/>
              <a:t>来指定当前数据库。其语法格式为：</a:t>
            </a:r>
          </a:p>
          <a:p>
            <a:pPr marL="0" indent="0">
              <a:buNone/>
            </a:pPr>
            <a:r>
              <a:rPr lang="en-US" altLang="zh-CN" dirty="0"/>
              <a:t>USE &lt;</a:t>
            </a:r>
            <a:r>
              <a:rPr lang="zh-CN" altLang="zh-CN" dirty="0"/>
              <a:t>数据库名</a:t>
            </a:r>
            <a:r>
              <a:rPr lang="en-US" altLang="zh-CN" dirty="0"/>
              <a:t>&gt;</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19</a:t>
            </a:fld>
            <a:endParaRPr lang="en-US" altLang="zh-CN"/>
          </a:p>
        </p:txBody>
      </p:sp>
    </p:spTree>
    <p:extLst>
      <p:ext uri="{BB962C8B-B14F-4D97-AF65-F5344CB8AC3E}">
        <p14:creationId xmlns:p14="http://schemas.microsoft.com/office/powerpoint/2010/main" val="2326188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MS-DOS</a:t>
            </a:r>
            <a:r>
              <a:rPr lang="zh-CN" altLang="en-US" dirty="0"/>
              <a:t>之</a:t>
            </a:r>
            <a:r>
              <a:rPr lang="zh-CN" altLang="en-US" dirty="0" smtClean="0"/>
              <a:t>父</a:t>
            </a:r>
            <a:endParaRPr lang="zh-CN" altLang="en-US" dirty="0"/>
          </a:p>
        </p:txBody>
      </p:sp>
      <p:sp>
        <p:nvSpPr>
          <p:cNvPr id="3" name="内容占位符 2"/>
          <p:cNvSpPr>
            <a:spLocks noGrp="1"/>
          </p:cNvSpPr>
          <p:nvPr>
            <p:ph idx="1"/>
          </p:nvPr>
        </p:nvSpPr>
        <p:spPr/>
        <p:txBody>
          <a:bodyPr>
            <a:normAutofit fontScale="47500" lnSpcReduction="20000"/>
          </a:bodyPr>
          <a:lstStyle/>
          <a:p>
            <a:r>
              <a:rPr lang="zh-CN" altLang="en-US" dirty="0"/>
              <a:t>谁都知道</a:t>
            </a:r>
            <a:r>
              <a:rPr lang="en-US" altLang="zh-CN" dirty="0"/>
              <a:t>MS-DOS</a:t>
            </a:r>
            <a:r>
              <a:rPr lang="zh-CN" altLang="en-US" dirty="0"/>
              <a:t>是美国微软公司的产品，而且正是</a:t>
            </a:r>
            <a:r>
              <a:rPr lang="en-US" altLang="zh-CN" dirty="0"/>
              <a:t>MS-DOS</a:t>
            </a:r>
            <a:r>
              <a:rPr lang="zh-CN" altLang="en-US" dirty="0"/>
              <a:t>使微软公司实现了从一个不知名的软件开发公司到全球软件巨头的第一次飞跃。</a:t>
            </a:r>
            <a:r>
              <a:rPr lang="en-US" altLang="zh-CN" dirty="0"/>
              <a:t>MS-DOS</a:t>
            </a:r>
            <a:r>
              <a:rPr lang="zh-CN" altLang="en-US" dirty="0"/>
              <a:t>曾是微软公司的拳头产品，长期统治着个人电脑操作系统市场。虽然现在的微软“视窗”已经成为新一代</a:t>
            </a:r>
            <a:r>
              <a:rPr lang="en-US" altLang="zh-CN" dirty="0"/>
              <a:t>PC</a:t>
            </a:r>
            <a:r>
              <a:rPr lang="zh-CN" altLang="en-US" dirty="0"/>
              <a:t>操作系统霸主，但</a:t>
            </a:r>
            <a:r>
              <a:rPr lang="en-US" altLang="zh-CN" dirty="0"/>
              <a:t>MS-DOS</a:t>
            </a:r>
            <a:r>
              <a:rPr lang="zh-CN" altLang="en-US" dirty="0"/>
              <a:t>对业界的功劳仍不可磨灭。不过</a:t>
            </a:r>
            <a:r>
              <a:rPr lang="en-US" altLang="zh-CN" dirty="0"/>
              <a:t>MS-DOS</a:t>
            </a:r>
            <a:r>
              <a:rPr lang="zh-CN" altLang="en-US" dirty="0"/>
              <a:t>的真正主人蒂姆</a:t>
            </a:r>
            <a:r>
              <a:rPr lang="en-US" altLang="zh-CN" dirty="0"/>
              <a:t>•</a:t>
            </a:r>
            <a:r>
              <a:rPr lang="zh-CN" altLang="en-US" dirty="0"/>
              <a:t>帕特森的名字可能并不为每个人所知道。</a:t>
            </a:r>
          </a:p>
          <a:p>
            <a:r>
              <a:rPr lang="zh-CN" altLang="en-US" dirty="0"/>
              <a:t>帕特森在西雅图电脑制造公司任副总裁时</a:t>
            </a:r>
            <a:r>
              <a:rPr lang="en-US" altLang="zh-CN" dirty="0"/>
              <a:t>,</a:t>
            </a:r>
            <a:r>
              <a:rPr lang="zh-CN" altLang="en-US" dirty="0"/>
              <a:t>自己动手花了半年时间成功地推出了自己的操作系统，命名为</a:t>
            </a:r>
            <a:r>
              <a:rPr lang="en-US" altLang="zh-CN" dirty="0"/>
              <a:t>SCP-DOS</a:t>
            </a:r>
            <a:r>
              <a:rPr lang="zh-CN" altLang="en-US" dirty="0"/>
              <a:t>，本意为“快而粗糙的磁盘操作系统”，这个</a:t>
            </a:r>
            <a:r>
              <a:rPr lang="en-US" altLang="zh-CN" dirty="0"/>
              <a:t>SCP-DOS</a:t>
            </a:r>
            <a:r>
              <a:rPr lang="zh-CN" altLang="en-US" dirty="0"/>
              <a:t>便是现在</a:t>
            </a:r>
            <a:r>
              <a:rPr lang="en-US" altLang="zh-CN" dirty="0"/>
              <a:t>DOS</a:t>
            </a:r>
            <a:r>
              <a:rPr lang="zh-CN" altLang="en-US" dirty="0"/>
              <a:t>的前身。</a:t>
            </a:r>
            <a:r>
              <a:rPr lang="en-US" altLang="zh-CN" dirty="0"/>
              <a:t>SCP-DOS</a:t>
            </a:r>
            <a:r>
              <a:rPr lang="zh-CN" altLang="en-US" dirty="0"/>
              <a:t>推出之后，应用效果不错，但也曾被数据研究公司指责剽窃了他们当时颇受欢迎的</a:t>
            </a:r>
            <a:r>
              <a:rPr lang="en-US" altLang="zh-CN" dirty="0"/>
              <a:t>CP/M</a:t>
            </a:r>
            <a:r>
              <a:rPr lang="zh-CN" altLang="en-US" dirty="0"/>
              <a:t>操作系统。这两个操作系统确实有相似之处，不过 </a:t>
            </a:r>
            <a:r>
              <a:rPr lang="en-US" altLang="zh-CN" dirty="0"/>
              <a:t>SCP-DOS</a:t>
            </a:r>
            <a:r>
              <a:rPr lang="zh-CN" altLang="en-US" dirty="0"/>
              <a:t>在储存数据、组织文件等方面与</a:t>
            </a:r>
            <a:r>
              <a:rPr lang="en-US" altLang="zh-CN" dirty="0"/>
              <a:t>CP/M</a:t>
            </a:r>
            <a:r>
              <a:rPr lang="zh-CN" altLang="en-US" dirty="0"/>
              <a:t>有极大的不同。那么后来</a:t>
            </a:r>
            <a:r>
              <a:rPr lang="en-US" altLang="zh-CN" dirty="0"/>
              <a:t>SCP-DOS</a:t>
            </a:r>
            <a:r>
              <a:rPr lang="zh-CN" altLang="en-US" dirty="0"/>
              <a:t>如何成为</a:t>
            </a:r>
            <a:r>
              <a:rPr lang="en-US" altLang="zh-CN" dirty="0"/>
              <a:t>MS-DOS</a:t>
            </a:r>
            <a:r>
              <a:rPr lang="zh-CN" altLang="en-US" dirty="0"/>
              <a:t>呢？这还得从</a:t>
            </a:r>
            <a:r>
              <a:rPr lang="en-US" altLang="zh-CN" dirty="0"/>
              <a:t>IBM</a:t>
            </a:r>
            <a:r>
              <a:rPr lang="zh-CN" altLang="en-US" dirty="0"/>
              <a:t>的“西洋棋方案”说起</a:t>
            </a:r>
            <a:r>
              <a:rPr lang="zh-CN" altLang="en-US" dirty="0" smtClean="0"/>
              <a:t>。</a:t>
            </a:r>
            <a:endParaRPr lang="zh-CN" altLang="en-US" dirty="0"/>
          </a:p>
          <a:p>
            <a:r>
              <a:rPr lang="en-US" altLang="zh-CN" dirty="0"/>
              <a:t>1980</a:t>
            </a:r>
            <a:r>
              <a:rPr lang="zh-CN" altLang="en-US" dirty="0"/>
              <a:t>年，</a:t>
            </a:r>
            <a:r>
              <a:rPr lang="en-US" altLang="zh-CN" dirty="0"/>
              <a:t>IBM</a:t>
            </a:r>
            <a:r>
              <a:rPr lang="zh-CN" altLang="en-US" dirty="0"/>
              <a:t>公司决心开发自己的个人电脑，便制定了“西洋棋方案”。他们需要找一家软件公司合作开发一套个人电脑操作系统。当时的微软为了不错过这个千载难逢的发展机会，向</a:t>
            </a:r>
            <a:r>
              <a:rPr lang="en-US" altLang="zh-CN" dirty="0"/>
              <a:t>IBM</a:t>
            </a:r>
            <a:r>
              <a:rPr lang="zh-CN" altLang="en-US" dirty="0"/>
              <a:t>称自己有软件操作系统，实际上，虽然当时微软公司在软件行业已有一席之地，但依靠的却是其程序语言，并无现成的操作系统。为了与</a:t>
            </a:r>
            <a:r>
              <a:rPr lang="en-US" altLang="zh-CN" dirty="0"/>
              <a:t>IBM</a:t>
            </a:r>
            <a:r>
              <a:rPr lang="zh-CN" altLang="en-US" dirty="0"/>
              <a:t>公司合作，微软不得不去找帕特森</a:t>
            </a:r>
            <a:r>
              <a:rPr lang="zh-CN" altLang="en-US" dirty="0" smtClean="0"/>
              <a:t>。</a:t>
            </a:r>
            <a:endParaRPr lang="zh-CN" altLang="en-US" dirty="0"/>
          </a:p>
          <a:p>
            <a:r>
              <a:rPr lang="zh-CN" altLang="en-US" dirty="0"/>
              <a:t>微软从帕特森那里，仅以</a:t>
            </a:r>
            <a:r>
              <a:rPr lang="en-US" altLang="zh-CN" dirty="0"/>
              <a:t>2.5</a:t>
            </a:r>
            <a:r>
              <a:rPr lang="zh-CN" altLang="en-US" dirty="0"/>
              <a:t>万美元的转让价格便获得了</a:t>
            </a:r>
            <a:r>
              <a:rPr lang="en-US" altLang="zh-CN" dirty="0"/>
              <a:t>SCP-DOS</a:t>
            </a:r>
            <a:r>
              <a:rPr lang="zh-CN" altLang="en-US" dirty="0"/>
              <a:t>的使用权。</a:t>
            </a:r>
            <a:r>
              <a:rPr lang="en-US" altLang="zh-CN" dirty="0"/>
              <a:t>SCP-DOS</a:t>
            </a:r>
            <a:r>
              <a:rPr lang="zh-CN" altLang="en-US" dirty="0"/>
              <a:t>虽比较粗糙，但已经具有了雏形，只要在其基础上进行加工，搞出合乎要求的产品并不太难。事实上，</a:t>
            </a:r>
            <a:r>
              <a:rPr lang="en-US" altLang="zh-CN" dirty="0"/>
              <a:t>SCP-DOS</a:t>
            </a:r>
            <a:r>
              <a:rPr lang="zh-CN" altLang="en-US" dirty="0"/>
              <a:t>对微软的重大意于义在于，它使</a:t>
            </a:r>
            <a:r>
              <a:rPr lang="en-US" altLang="zh-CN" dirty="0"/>
              <a:t>IBM</a:t>
            </a:r>
            <a:r>
              <a:rPr lang="zh-CN" altLang="en-US" dirty="0"/>
              <a:t>公司放弃了</a:t>
            </a:r>
            <a:r>
              <a:rPr lang="en-US" altLang="zh-CN" dirty="0"/>
              <a:t>CP/M</a:t>
            </a:r>
            <a:r>
              <a:rPr lang="zh-CN" altLang="en-US" dirty="0"/>
              <a:t>，转而与微软合作，从而成就了微软的未来</a:t>
            </a:r>
            <a:r>
              <a:rPr lang="zh-CN" altLang="en-US" dirty="0" smtClean="0"/>
              <a:t>。</a:t>
            </a:r>
            <a:endParaRPr lang="zh-CN" altLang="en-US" dirty="0"/>
          </a:p>
          <a:p>
            <a:r>
              <a:rPr lang="en-US" altLang="zh-CN" dirty="0"/>
              <a:t>1981</a:t>
            </a:r>
            <a:r>
              <a:rPr lang="zh-CN" altLang="en-US" dirty="0"/>
              <a:t>年</a:t>
            </a:r>
            <a:r>
              <a:rPr lang="en-US" altLang="zh-CN" dirty="0"/>
              <a:t>4</a:t>
            </a:r>
            <a:r>
              <a:rPr lang="zh-CN" altLang="en-US" dirty="0"/>
              <a:t>月，帕特森离开了西雅图电脑制造公司，投到微软公司门下，这时才知道自己的操作系统被微软拿来作为</a:t>
            </a:r>
            <a:r>
              <a:rPr lang="en-US" altLang="zh-CN" dirty="0"/>
              <a:t>IBM</a:t>
            </a:r>
            <a:r>
              <a:rPr lang="zh-CN" altLang="en-US" dirty="0"/>
              <a:t>公司合作的产品之一。他当时非常恼火和后悔，不过也无可奈何，自己的成果虽然潜力无限，但在西雅图电脑制造公司却无法得到推广，相反由微软公司去发展完善，总比埋没了要好。</a:t>
            </a:r>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60" y="3186303"/>
            <a:ext cx="1304925" cy="1314450"/>
          </a:xfrm>
          <a:prstGeom prst="rect">
            <a:avLst/>
          </a:prstGeom>
        </p:spPr>
      </p:pic>
    </p:spTree>
    <p:extLst>
      <p:ext uri="{BB962C8B-B14F-4D97-AF65-F5344CB8AC3E}">
        <p14:creationId xmlns:p14="http://schemas.microsoft.com/office/powerpoint/2010/main" val="1813297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选择数据库</a:t>
            </a:r>
            <a:endParaRPr lang="zh-CN" altLang="en-US" dirty="0"/>
          </a:p>
        </p:txBody>
      </p:sp>
      <p:sp>
        <p:nvSpPr>
          <p:cNvPr id="3" name="内容占位符 2"/>
          <p:cNvSpPr>
            <a:spLocks noGrp="1"/>
          </p:cNvSpPr>
          <p:nvPr>
            <p:ph idx="1"/>
          </p:nvPr>
        </p:nvSpPr>
        <p:spPr/>
        <p:txBody>
          <a:bodyPr/>
          <a:lstStyle/>
          <a:p>
            <a:r>
              <a:rPr lang="zh-CN" altLang="zh-CN" dirty="0"/>
              <a:t>【例</a:t>
            </a:r>
            <a:r>
              <a:rPr lang="en-US" altLang="zh-CN" dirty="0"/>
              <a:t>4-4</a:t>
            </a:r>
            <a:r>
              <a:rPr lang="zh-CN" altLang="zh-CN" dirty="0"/>
              <a:t>】使用命令行工具将数据库</a:t>
            </a:r>
            <a:r>
              <a:rPr lang="en-US" altLang="zh-CN" dirty="0" err="1"/>
              <a:t>test_db</a:t>
            </a:r>
            <a:r>
              <a:rPr lang="zh-CN" altLang="zh-CN" dirty="0"/>
              <a:t>设置为当前所操作的数据库，输入“</a:t>
            </a:r>
            <a:r>
              <a:rPr lang="en-US" altLang="zh-CN" dirty="0"/>
              <a:t>USE </a:t>
            </a:r>
            <a:r>
              <a:rPr lang="en-US" altLang="zh-CN" dirty="0" err="1"/>
              <a:t>test_db</a:t>
            </a:r>
            <a:r>
              <a:rPr lang="en-US" altLang="zh-CN" dirty="0"/>
              <a:t>;</a:t>
            </a:r>
            <a:r>
              <a:rPr lang="zh-CN" altLang="zh-CN" dirty="0"/>
              <a:t>”的</a:t>
            </a:r>
            <a:r>
              <a:rPr lang="en-US" altLang="zh-CN" dirty="0"/>
              <a:t>SQL</a:t>
            </a:r>
            <a:r>
              <a:rPr lang="zh-CN" altLang="zh-CN" dirty="0"/>
              <a:t>语句与执行结果如下所示：</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20</a:t>
            </a:fld>
            <a:endParaRPr lang="en-US" altLang="zh-CN"/>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3448049" y="3572065"/>
            <a:ext cx="5648113" cy="3285935"/>
          </a:xfrm>
          <a:prstGeom prst="rect">
            <a:avLst/>
          </a:prstGeom>
        </p:spPr>
      </p:pic>
    </p:spTree>
    <p:extLst>
      <p:ext uri="{BB962C8B-B14F-4D97-AF65-F5344CB8AC3E}">
        <p14:creationId xmlns:p14="http://schemas.microsoft.com/office/powerpoint/2010/main" val="39999228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删除数据库</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t>在</a:t>
            </a:r>
            <a:r>
              <a:rPr lang="en-US" altLang="zh-CN" dirty="0"/>
              <a:t>MySQL</a:t>
            </a:r>
            <a:r>
              <a:rPr lang="zh-CN" altLang="zh-CN" dirty="0"/>
              <a:t>中，当需要删除已创建的数据库时，可以使用</a:t>
            </a:r>
            <a:r>
              <a:rPr lang="en-US" altLang="zh-CN" dirty="0"/>
              <a:t>DROP DATABASE</a:t>
            </a:r>
            <a:r>
              <a:rPr lang="zh-CN" altLang="zh-CN" dirty="0"/>
              <a:t>语句。其语法格式为：</a:t>
            </a:r>
          </a:p>
          <a:p>
            <a:pPr marL="0" indent="0">
              <a:buNone/>
            </a:pPr>
            <a:r>
              <a:rPr lang="en-US" altLang="zh-CN" dirty="0"/>
              <a:t>DROP DATABASE [IF EXISTS] &lt;</a:t>
            </a:r>
            <a:r>
              <a:rPr lang="zh-CN" altLang="zh-CN" dirty="0"/>
              <a:t>数据库名</a:t>
            </a:r>
            <a:r>
              <a:rPr lang="en-US" altLang="zh-CN" dirty="0"/>
              <a:t>&gt;</a:t>
            </a:r>
            <a:endParaRPr lang="zh-CN" altLang="zh-CN" dirty="0"/>
          </a:p>
          <a:p>
            <a:r>
              <a:rPr lang="zh-CN" altLang="zh-CN" dirty="0"/>
              <a:t>语法说明如下：</a:t>
            </a:r>
          </a:p>
          <a:p>
            <a:pPr lvl="1"/>
            <a:r>
              <a:rPr lang="en-US" altLang="zh-CN" dirty="0"/>
              <a:t>[ ]</a:t>
            </a:r>
            <a:r>
              <a:rPr lang="zh-CN" altLang="zh-CN" dirty="0"/>
              <a:t>中的内容是可选的。</a:t>
            </a:r>
          </a:p>
          <a:p>
            <a:pPr lvl="1"/>
            <a:r>
              <a:rPr lang="en-US" altLang="zh-CN" dirty="0"/>
              <a:t>IF EXISTS</a:t>
            </a:r>
            <a:r>
              <a:rPr lang="zh-CN" altLang="zh-CN" dirty="0"/>
              <a:t>：用于防止当数据库不存在时发生错误。</a:t>
            </a:r>
          </a:p>
          <a:p>
            <a:pPr lvl="1"/>
            <a:r>
              <a:rPr lang="en-US" altLang="zh-CN" dirty="0"/>
              <a:t>&lt;</a:t>
            </a:r>
            <a:r>
              <a:rPr lang="zh-CN" altLang="zh-CN" dirty="0"/>
              <a:t>数据库名</a:t>
            </a:r>
            <a:r>
              <a:rPr lang="en-US" altLang="zh-CN" dirty="0"/>
              <a:t>&gt;</a:t>
            </a:r>
            <a:r>
              <a:rPr lang="zh-CN" altLang="zh-CN" dirty="0"/>
              <a:t>：指定要删除的数据库名。</a:t>
            </a:r>
          </a:p>
          <a:p>
            <a:pPr lvl="1"/>
            <a:r>
              <a:rPr lang="en-US" altLang="zh-CN" dirty="0"/>
              <a:t>DROP DATABASE</a:t>
            </a:r>
            <a:r>
              <a:rPr lang="zh-CN" altLang="zh-CN" dirty="0"/>
              <a:t>：删除数据库中的所有表格并同时删除数据库。使用此语句时要非常小心，以免错误删除。如果要使用</a:t>
            </a:r>
            <a:r>
              <a:rPr lang="en-US" altLang="zh-CN" dirty="0"/>
              <a:t> DROP DATABASE</a:t>
            </a:r>
            <a:r>
              <a:rPr lang="zh-CN" altLang="zh-CN" dirty="0"/>
              <a:t>，需要获得数据库</a:t>
            </a:r>
            <a:r>
              <a:rPr lang="en-US" altLang="zh-CN" dirty="0"/>
              <a:t> DROP </a:t>
            </a:r>
            <a:r>
              <a:rPr lang="zh-CN" altLang="zh-CN" dirty="0"/>
              <a:t>权限</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21</a:t>
            </a:fld>
            <a:endParaRPr lang="en-US" altLang="zh-CN"/>
          </a:p>
        </p:txBody>
      </p:sp>
    </p:spTree>
    <p:extLst>
      <p:ext uri="{BB962C8B-B14F-4D97-AF65-F5344CB8AC3E}">
        <p14:creationId xmlns:p14="http://schemas.microsoft.com/office/powerpoint/2010/main" val="30217327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删除数据库</a:t>
            </a:r>
            <a:endParaRPr lang="zh-CN" altLang="en-US" dirty="0"/>
          </a:p>
        </p:txBody>
      </p:sp>
      <p:sp>
        <p:nvSpPr>
          <p:cNvPr id="3" name="内容占位符 2"/>
          <p:cNvSpPr>
            <a:spLocks noGrp="1"/>
          </p:cNvSpPr>
          <p:nvPr>
            <p:ph idx="1"/>
          </p:nvPr>
        </p:nvSpPr>
        <p:spPr/>
        <p:txBody>
          <a:bodyPr/>
          <a:lstStyle/>
          <a:p>
            <a:r>
              <a:rPr lang="zh-CN" altLang="zh-CN" dirty="0"/>
              <a:t>【例</a:t>
            </a:r>
            <a:r>
              <a:rPr lang="en-US" altLang="zh-CN" dirty="0"/>
              <a:t>4-5</a:t>
            </a:r>
            <a:r>
              <a:rPr lang="zh-CN" altLang="zh-CN" dirty="0"/>
              <a:t>】使用命令行工具将数据库</a:t>
            </a:r>
            <a:r>
              <a:rPr lang="en-US" altLang="zh-CN" dirty="0" err="1"/>
              <a:t>test_db</a:t>
            </a:r>
            <a:r>
              <a:rPr lang="zh-CN" altLang="zh-CN" dirty="0"/>
              <a:t>从数据库列表中删除，输入的</a:t>
            </a:r>
            <a:r>
              <a:rPr lang="en-US" altLang="zh-CN" dirty="0"/>
              <a:t>SQL</a:t>
            </a:r>
            <a:r>
              <a:rPr lang="zh-CN" altLang="zh-CN" dirty="0"/>
              <a:t>语句与执行结果如下所示：</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22</a:t>
            </a:fld>
            <a:endParaRPr lang="en-US" altLang="zh-CN"/>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3067240" y="3349371"/>
            <a:ext cx="6301159" cy="2783142"/>
          </a:xfrm>
          <a:prstGeom prst="rect">
            <a:avLst/>
          </a:prstGeom>
        </p:spPr>
      </p:pic>
    </p:spTree>
    <p:extLst>
      <p:ext uri="{BB962C8B-B14F-4D97-AF65-F5344CB8AC3E}">
        <p14:creationId xmlns:p14="http://schemas.microsoft.com/office/powerpoint/2010/main" val="3436433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显示表</a:t>
            </a:r>
            <a:endParaRPr lang="zh-CN" altLang="en-US" dirty="0"/>
          </a:p>
        </p:txBody>
      </p:sp>
      <p:sp>
        <p:nvSpPr>
          <p:cNvPr id="3" name="内容占位符 2"/>
          <p:cNvSpPr>
            <a:spLocks noGrp="1"/>
          </p:cNvSpPr>
          <p:nvPr>
            <p:ph idx="1"/>
          </p:nvPr>
        </p:nvSpPr>
        <p:spPr/>
        <p:txBody>
          <a:bodyPr/>
          <a:lstStyle/>
          <a:p>
            <a:r>
              <a:rPr lang="zh-CN" altLang="zh-CN" dirty="0"/>
              <a:t>【例</a:t>
            </a:r>
            <a:r>
              <a:rPr lang="en-US" altLang="zh-CN" dirty="0"/>
              <a:t>4-6</a:t>
            </a:r>
            <a:r>
              <a:rPr lang="zh-CN" altLang="zh-CN" dirty="0"/>
              <a:t>】显示当前数据库内的表，在</a:t>
            </a:r>
            <a:r>
              <a:rPr lang="en-US" altLang="zh-CN" dirty="0"/>
              <a:t>MySQL</a:t>
            </a:r>
            <a:r>
              <a:rPr lang="zh-CN" altLang="zh-CN" dirty="0"/>
              <a:t>命令行模式下输入</a:t>
            </a:r>
            <a:r>
              <a:rPr lang="en-US" altLang="zh-CN" dirty="0"/>
              <a:t>“SHOW TABLES;”</a:t>
            </a:r>
            <a:r>
              <a:rPr lang="zh-CN" altLang="zh-CN" dirty="0"/>
              <a:t>命令。</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23</a:t>
            </a:fld>
            <a:endParaRPr lang="en-US" altLang="zh-CN"/>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3363976" y="3108007"/>
            <a:ext cx="6370724" cy="3024505"/>
          </a:xfrm>
          <a:prstGeom prst="rect">
            <a:avLst/>
          </a:prstGeom>
        </p:spPr>
      </p:pic>
    </p:spTree>
    <p:extLst>
      <p:ext uri="{BB962C8B-B14F-4D97-AF65-F5344CB8AC3E}">
        <p14:creationId xmlns:p14="http://schemas.microsoft.com/office/powerpoint/2010/main" val="26049877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显示表</a:t>
            </a:r>
            <a:endParaRPr lang="zh-CN" altLang="en-US" dirty="0"/>
          </a:p>
        </p:txBody>
      </p:sp>
      <p:sp>
        <p:nvSpPr>
          <p:cNvPr id="3" name="内容占位符 2"/>
          <p:cNvSpPr>
            <a:spLocks noGrp="1"/>
          </p:cNvSpPr>
          <p:nvPr>
            <p:ph idx="1"/>
          </p:nvPr>
        </p:nvSpPr>
        <p:spPr/>
        <p:txBody>
          <a:bodyPr>
            <a:normAutofit lnSpcReduction="10000"/>
          </a:bodyPr>
          <a:lstStyle/>
          <a:p>
            <a:r>
              <a:rPr lang="zh-CN" altLang="zh-CN" dirty="0"/>
              <a:t>在</a:t>
            </a:r>
            <a:r>
              <a:rPr lang="en-US" altLang="zh-CN" dirty="0"/>
              <a:t>MySQL</a:t>
            </a:r>
            <a:r>
              <a:rPr lang="zh-CN" altLang="zh-CN" dirty="0"/>
              <a:t>中，可以使用</a:t>
            </a:r>
            <a:r>
              <a:rPr lang="en-US" altLang="zh-CN" dirty="0"/>
              <a:t>DESCRIBE</a:t>
            </a:r>
            <a:r>
              <a:rPr lang="zh-CN" altLang="zh-CN" dirty="0"/>
              <a:t>或</a:t>
            </a:r>
            <a:r>
              <a:rPr lang="en-US" altLang="zh-CN" dirty="0"/>
              <a:t>SHOW CREATE TABLE</a:t>
            </a:r>
            <a:r>
              <a:rPr lang="zh-CN" altLang="zh-CN" dirty="0"/>
              <a:t>命令来查看数据表的结构。</a:t>
            </a:r>
          </a:p>
          <a:p>
            <a:r>
              <a:rPr lang="en-US" altLang="zh-CN" dirty="0"/>
              <a:t>DESCRIBE/DESC </a:t>
            </a:r>
            <a:r>
              <a:rPr lang="zh-CN" altLang="zh-CN" dirty="0"/>
              <a:t>语句会以表格的形式来展示表的字段信息，包括字段名、字段数据类型、是否为空、是否为主键、是否有默认值等，语法格式如下：</a:t>
            </a:r>
          </a:p>
          <a:p>
            <a:pPr marL="0" indent="0">
              <a:buNone/>
            </a:pPr>
            <a:r>
              <a:rPr lang="en-US" altLang="zh-CN" dirty="0"/>
              <a:t>DESCRIBE &lt;</a:t>
            </a:r>
            <a:r>
              <a:rPr lang="zh-CN" altLang="zh-CN" dirty="0"/>
              <a:t>表名</a:t>
            </a:r>
            <a:r>
              <a:rPr lang="en-US" altLang="zh-CN" dirty="0"/>
              <a:t>&gt;;</a:t>
            </a:r>
            <a:endParaRPr lang="zh-CN" altLang="zh-CN" dirty="0"/>
          </a:p>
          <a:p>
            <a:r>
              <a:rPr lang="zh-CN" altLang="zh-CN" dirty="0"/>
              <a:t>或简写成：</a:t>
            </a:r>
          </a:p>
          <a:p>
            <a:pPr marL="0" indent="0">
              <a:buNone/>
            </a:pPr>
            <a:r>
              <a:rPr lang="en-US" altLang="zh-CN" dirty="0"/>
              <a:t>DESC &lt;</a:t>
            </a:r>
            <a:r>
              <a:rPr lang="zh-CN" altLang="zh-CN" dirty="0"/>
              <a:t>表名</a:t>
            </a:r>
            <a:r>
              <a:rPr lang="en-US" altLang="zh-CN" dirty="0"/>
              <a:t>&gt;;</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24</a:t>
            </a:fld>
            <a:endParaRPr lang="en-US" altLang="zh-CN"/>
          </a:p>
        </p:txBody>
      </p:sp>
    </p:spTree>
    <p:extLst>
      <p:ext uri="{BB962C8B-B14F-4D97-AF65-F5344CB8AC3E}">
        <p14:creationId xmlns:p14="http://schemas.microsoft.com/office/powerpoint/2010/main" val="39488905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显示表</a:t>
            </a:r>
            <a:endParaRPr lang="zh-CN" altLang="en-US" dirty="0"/>
          </a:p>
        </p:txBody>
      </p:sp>
      <p:sp>
        <p:nvSpPr>
          <p:cNvPr id="3" name="内容占位符 2"/>
          <p:cNvSpPr>
            <a:spLocks noGrp="1"/>
          </p:cNvSpPr>
          <p:nvPr>
            <p:ph idx="1"/>
          </p:nvPr>
        </p:nvSpPr>
        <p:spPr/>
        <p:txBody>
          <a:bodyPr/>
          <a:lstStyle/>
          <a:p>
            <a:r>
              <a:rPr lang="zh-CN" altLang="zh-CN" dirty="0"/>
              <a:t>【例</a:t>
            </a:r>
            <a:r>
              <a:rPr lang="en-US" altLang="zh-CN" dirty="0"/>
              <a:t>4-7</a:t>
            </a:r>
            <a:r>
              <a:rPr lang="zh-CN" altLang="zh-CN" dirty="0"/>
              <a:t>】以表格形式显示</a:t>
            </a:r>
            <a:r>
              <a:rPr lang="en-US" altLang="zh-CN" dirty="0"/>
              <a:t>Lib</a:t>
            </a:r>
            <a:r>
              <a:rPr lang="zh-CN" altLang="zh-CN" dirty="0"/>
              <a:t>数据库中</a:t>
            </a:r>
            <a:r>
              <a:rPr lang="en-US" altLang="zh-CN" dirty="0"/>
              <a:t>book</a:t>
            </a:r>
            <a:r>
              <a:rPr lang="zh-CN" altLang="zh-CN" dirty="0"/>
              <a:t>表的结构。在</a:t>
            </a:r>
            <a:r>
              <a:rPr lang="en-US" altLang="zh-CN" dirty="0"/>
              <a:t>MySQL</a:t>
            </a:r>
            <a:r>
              <a:rPr lang="zh-CN" altLang="zh-CN" dirty="0"/>
              <a:t>命令行窗口中执行如下</a:t>
            </a:r>
            <a:r>
              <a:rPr lang="en-US" altLang="zh-CN" dirty="0"/>
              <a:t>SQL</a:t>
            </a:r>
            <a:r>
              <a:rPr lang="zh-CN" altLang="zh-CN" dirty="0"/>
              <a:t>语句：</a:t>
            </a:r>
          </a:p>
          <a:p>
            <a:r>
              <a:rPr lang="en-US" altLang="zh-CN" dirty="0"/>
              <a:t>DESC book;</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25</a:t>
            </a:fld>
            <a:endParaRPr lang="en-US" altLang="zh-CN"/>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4570920" y="3272726"/>
            <a:ext cx="5114078" cy="2737930"/>
          </a:xfrm>
          <a:prstGeom prst="rect">
            <a:avLst/>
          </a:prstGeom>
        </p:spPr>
      </p:pic>
    </p:spTree>
    <p:extLst>
      <p:ext uri="{BB962C8B-B14F-4D97-AF65-F5344CB8AC3E}">
        <p14:creationId xmlns:p14="http://schemas.microsoft.com/office/powerpoint/2010/main" val="27580500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显示表</a:t>
            </a:r>
            <a:endParaRPr lang="zh-CN" altLang="en-US" b="1" dirty="0"/>
          </a:p>
        </p:txBody>
      </p:sp>
      <p:sp>
        <p:nvSpPr>
          <p:cNvPr id="3" name="内容占位符 2"/>
          <p:cNvSpPr>
            <a:spLocks noGrp="1"/>
          </p:cNvSpPr>
          <p:nvPr>
            <p:ph idx="1"/>
          </p:nvPr>
        </p:nvSpPr>
        <p:spPr/>
        <p:txBody>
          <a:bodyPr/>
          <a:lstStyle/>
          <a:p>
            <a:r>
              <a:rPr lang="en-US" altLang="zh-CN" dirty="0"/>
              <a:t>SHOW CREATE TABLE </a:t>
            </a:r>
            <a:r>
              <a:rPr lang="zh-CN" altLang="zh-CN" dirty="0"/>
              <a:t>命令会以</a:t>
            </a:r>
            <a:r>
              <a:rPr lang="en-US" altLang="zh-CN" dirty="0"/>
              <a:t>SQL</a:t>
            </a:r>
            <a:r>
              <a:rPr lang="zh-CN" altLang="zh-CN" dirty="0"/>
              <a:t>语句的形式来展示表信息。和</a:t>
            </a:r>
            <a:r>
              <a:rPr lang="en-US" altLang="zh-CN" dirty="0"/>
              <a:t>DESCRIBE </a:t>
            </a:r>
            <a:r>
              <a:rPr lang="zh-CN" altLang="zh-CN" dirty="0"/>
              <a:t>相比，</a:t>
            </a:r>
            <a:r>
              <a:rPr lang="en-US" altLang="zh-CN" dirty="0"/>
              <a:t>SHOW CREATE TABLE</a:t>
            </a:r>
            <a:r>
              <a:rPr lang="zh-CN" altLang="zh-CN" dirty="0"/>
              <a:t>展示的内容更加丰富，它可以查看表的存储引擎和字符编码；另外，在</a:t>
            </a:r>
            <a:r>
              <a:rPr lang="en-US" altLang="zh-CN" dirty="0"/>
              <a:t>SHOW CREATE TABLE</a:t>
            </a:r>
            <a:r>
              <a:rPr lang="zh-CN" altLang="zh-CN" dirty="0"/>
              <a:t>语句的结尾处（分号前面）添加</a:t>
            </a:r>
            <a:r>
              <a:rPr lang="en-US" altLang="zh-CN" dirty="0"/>
              <a:t>\g</a:t>
            </a:r>
            <a:r>
              <a:rPr lang="zh-CN" altLang="zh-CN" dirty="0"/>
              <a:t>或者</a:t>
            </a:r>
            <a:r>
              <a:rPr lang="en-US" altLang="zh-CN" dirty="0"/>
              <a:t>\G</a:t>
            </a:r>
            <a:r>
              <a:rPr lang="zh-CN" altLang="zh-CN" dirty="0"/>
              <a:t>参数可以改变展示形式。</a:t>
            </a:r>
          </a:p>
          <a:p>
            <a:r>
              <a:rPr lang="en-US" altLang="zh-CN" dirty="0"/>
              <a:t>SHOW CREATE TABLE </a:t>
            </a:r>
            <a:r>
              <a:rPr lang="zh-CN" altLang="zh-CN" dirty="0"/>
              <a:t>的语法格式如下：</a:t>
            </a:r>
          </a:p>
          <a:p>
            <a:pPr marL="0" indent="0">
              <a:buNone/>
            </a:pPr>
            <a:r>
              <a:rPr lang="en-US" altLang="zh-CN" dirty="0"/>
              <a:t>SHOW CREATE TABLE &lt;</a:t>
            </a:r>
            <a:r>
              <a:rPr lang="zh-CN" altLang="zh-CN" dirty="0"/>
              <a:t>表名</a:t>
            </a:r>
            <a:r>
              <a:rPr lang="en-US" altLang="zh-CN" dirty="0"/>
              <a:t>&gt;;</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26</a:t>
            </a:fld>
            <a:endParaRPr lang="en-US" altLang="zh-CN"/>
          </a:p>
        </p:txBody>
      </p:sp>
    </p:spTree>
    <p:extLst>
      <p:ext uri="{BB962C8B-B14F-4D97-AF65-F5344CB8AC3E}">
        <p14:creationId xmlns:p14="http://schemas.microsoft.com/office/powerpoint/2010/main" val="27459184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显示表</a:t>
            </a:r>
            <a:endParaRPr lang="zh-CN" altLang="en-US" dirty="0"/>
          </a:p>
        </p:txBody>
      </p:sp>
      <p:sp>
        <p:nvSpPr>
          <p:cNvPr id="3" name="内容占位符 2"/>
          <p:cNvSpPr>
            <a:spLocks noGrp="1"/>
          </p:cNvSpPr>
          <p:nvPr>
            <p:ph idx="1"/>
          </p:nvPr>
        </p:nvSpPr>
        <p:spPr/>
        <p:txBody>
          <a:bodyPr/>
          <a:lstStyle/>
          <a:p>
            <a:r>
              <a:rPr lang="zh-CN" altLang="zh-CN" sz="2000" dirty="0"/>
              <a:t>【例</a:t>
            </a:r>
            <a:r>
              <a:rPr lang="en-US" altLang="zh-CN" sz="2000" dirty="0"/>
              <a:t>4-8</a:t>
            </a:r>
            <a:r>
              <a:rPr lang="zh-CN" altLang="zh-CN" sz="2000" dirty="0"/>
              <a:t>】以</a:t>
            </a:r>
            <a:r>
              <a:rPr lang="en-US" altLang="zh-CN" sz="2000" dirty="0"/>
              <a:t>SQL</a:t>
            </a:r>
            <a:r>
              <a:rPr lang="zh-CN" altLang="zh-CN" sz="2000" dirty="0"/>
              <a:t>语句形式显示</a:t>
            </a:r>
            <a:r>
              <a:rPr lang="en-US" altLang="zh-CN" sz="2000" dirty="0"/>
              <a:t>Lib</a:t>
            </a:r>
            <a:r>
              <a:rPr lang="zh-CN" altLang="zh-CN" sz="2000" dirty="0"/>
              <a:t>数据库中</a:t>
            </a:r>
            <a:r>
              <a:rPr lang="en-US" altLang="zh-CN" sz="2000" dirty="0"/>
              <a:t>book</a:t>
            </a:r>
            <a:r>
              <a:rPr lang="zh-CN" altLang="zh-CN" sz="2000" dirty="0"/>
              <a:t>表的结构。</a:t>
            </a:r>
          </a:p>
          <a:p>
            <a:r>
              <a:rPr lang="zh-CN" altLang="zh-CN" sz="2000" dirty="0"/>
              <a:t>在</a:t>
            </a:r>
            <a:r>
              <a:rPr lang="en-US" altLang="zh-CN" sz="2000" dirty="0"/>
              <a:t>MySQL</a:t>
            </a:r>
            <a:r>
              <a:rPr lang="zh-CN" altLang="zh-CN" sz="2000" dirty="0"/>
              <a:t>命令行窗口中，输入“</a:t>
            </a:r>
            <a:r>
              <a:rPr lang="en-US" altLang="zh-CN" sz="2000" dirty="0"/>
              <a:t>SHOW CREATE TABLE book;</a:t>
            </a:r>
            <a:r>
              <a:rPr lang="zh-CN" altLang="zh-CN" sz="2000" dirty="0"/>
              <a:t>”命令，则会显示一个两列的表格，第一列是表的名字，第二列是创建该表的“</a:t>
            </a:r>
            <a:r>
              <a:rPr lang="en-US" altLang="zh-CN" sz="2000" dirty="0"/>
              <a:t>CREATE TABLE</a:t>
            </a:r>
            <a:r>
              <a:rPr lang="zh-CN" altLang="zh-CN" sz="2000" dirty="0"/>
              <a:t>”的</a:t>
            </a:r>
            <a:r>
              <a:rPr lang="en-US" altLang="zh-CN" sz="2000" dirty="0"/>
              <a:t>SQL</a:t>
            </a:r>
            <a:r>
              <a:rPr lang="zh-CN" altLang="zh-CN" sz="2000" dirty="0"/>
              <a:t>语句。由于</a:t>
            </a:r>
            <a:r>
              <a:rPr lang="en-US" altLang="zh-CN" sz="2000" dirty="0"/>
              <a:t>SQL</a:t>
            </a:r>
            <a:r>
              <a:rPr lang="zh-CN" altLang="zh-CN" sz="2000" dirty="0"/>
              <a:t>语句比较长，所以在窗口中有换行的现象。而且还在末尾显示了表的存储引擎和字符编码分别是“</a:t>
            </a:r>
            <a:r>
              <a:rPr lang="en-US" altLang="zh-CN" sz="2000" dirty="0" err="1"/>
              <a:t>InnoDB</a:t>
            </a:r>
            <a:r>
              <a:rPr lang="zh-CN" altLang="zh-CN" sz="2000" dirty="0"/>
              <a:t>”和“</a:t>
            </a:r>
            <a:r>
              <a:rPr lang="en-US" altLang="zh-CN" sz="2000" dirty="0"/>
              <a:t>utf8</a:t>
            </a:r>
            <a:r>
              <a:rPr lang="zh-CN" altLang="zh-CN" sz="2000" dirty="0"/>
              <a:t>”。</a:t>
            </a:r>
          </a:p>
          <a:p>
            <a:endParaRPr lang="zh-CN" altLang="en-US" sz="20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27</a:t>
            </a:fld>
            <a:endParaRPr lang="en-US" altLang="zh-CN"/>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3262883" y="3678427"/>
            <a:ext cx="6002087" cy="2795397"/>
          </a:xfrm>
          <a:prstGeom prst="rect">
            <a:avLst/>
          </a:prstGeom>
        </p:spPr>
      </p:pic>
    </p:spTree>
    <p:extLst>
      <p:ext uri="{BB962C8B-B14F-4D97-AF65-F5344CB8AC3E}">
        <p14:creationId xmlns:p14="http://schemas.microsoft.com/office/powerpoint/2010/main" val="36831895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MySQL</a:t>
            </a:r>
            <a:r>
              <a:rPr lang="zh-CN" altLang="zh-CN" dirty="0"/>
              <a:t>存储引擎</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zh-CN" dirty="0"/>
              <a:t>数据库存储引擎是数据库底层软件组件，数据库管理系统使用数据引擎进行创建、查询、更新和删除数据操作。简而言之，存储引擎就是指表的类型。数据库的存储引擎决定了表在计算机中的存储方式。不同的存储引擎提供不同的存储机制、索引技巧、锁定水平等功能，使用不同的存储引擎还可以获得特定的功能。</a:t>
            </a:r>
          </a:p>
          <a:p>
            <a:r>
              <a:rPr lang="en-US" altLang="zh-CN" dirty="0"/>
              <a:t>MySQL 5.7</a:t>
            </a:r>
            <a:r>
              <a:rPr lang="zh-CN" altLang="zh-CN" dirty="0"/>
              <a:t>支持的存储引擎有</a:t>
            </a:r>
            <a:r>
              <a:rPr lang="en-US" altLang="zh-CN" dirty="0" err="1"/>
              <a:t>InnoDB</a:t>
            </a:r>
            <a:r>
              <a:rPr lang="zh-CN" altLang="zh-CN" dirty="0"/>
              <a:t>、</a:t>
            </a:r>
            <a:r>
              <a:rPr lang="en-US" altLang="zh-CN" dirty="0" err="1"/>
              <a:t>MyISAM</a:t>
            </a:r>
            <a:r>
              <a:rPr lang="zh-CN" altLang="zh-CN" dirty="0"/>
              <a:t>、</a:t>
            </a:r>
            <a:r>
              <a:rPr lang="en-US" altLang="zh-CN" dirty="0"/>
              <a:t>Memory</a:t>
            </a:r>
            <a:r>
              <a:rPr lang="zh-CN" altLang="zh-CN" dirty="0"/>
              <a:t>、</a:t>
            </a:r>
            <a:r>
              <a:rPr lang="en-US" altLang="zh-CN" dirty="0"/>
              <a:t>Merge</a:t>
            </a:r>
            <a:r>
              <a:rPr lang="zh-CN" altLang="zh-CN" dirty="0"/>
              <a:t>、</a:t>
            </a:r>
            <a:r>
              <a:rPr lang="en-US" altLang="zh-CN" dirty="0"/>
              <a:t>Archive</a:t>
            </a:r>
            <a:r>
              <a:rPr lang="zh-CN" altLang="zh-CN" dirty="0"/>
              <a:t>、</a:t>
            </a:r>
            <a:r>
              <a:rPr lang="en-US" altLang="zh-CN" dirty="0"/>
              <a:t>CSV</a:t>
            </a:r>
            <a:r>
              <a:rPr lang="zh-CN" altLang="zh-CN" dirty="0"/>
              <a:t>、</a:t>
            </a:r>
            <a:r>
              <a:rPr lang="en-US" altLang="zh-CN" dirty="0"/>
              <a:t>BLACKHOLE </a:t>
            </a:r>
            <a:r>
              <a:rPr lang="zh-CN" altLang="zh-CN" dirty="0"/>
              <a:t>等。可以使用“</a:t>
            </a:r>
            <a:r>
              <a:rPr lang="en-US" altLang="zh-CN" dirty="0"/>
              <a:t>SHOW ENGINES;</a:t>
            </a:r>
            <a:r>
              <a:rPr lang="zh-CN" altLang="zh-CN" dirty="0"/>
              <a:t>”语句查看系统所支持的引擎类型，结果如图所示。</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28</a:t>
            </a:fld>
            <a:endParaRPr lang="en-US" altLang="zh-CN"/>
          </a:p>
        </p:txBody>
      </p:sp>
    </p:spTree>
    <p:extLst>
      <p:ext uri="{BB962C8B-B14F-4D97-AF65-F5344CB8AC3E}">
        <p14:creationId xmlns:p14="http://schemas.microsoft.com/office/powerpoint/2010/main" val="20047361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存储引擎说明</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3243599149"/>
              </p:ext>
            </p:extLst>
          </p:nvPr>
        </p:nvGraphicFramePr>
        <p:xfrm>
          <a:off x="1320356" y="2283619"/>
          <a:ext cx="10363200" cy="3352800"/>
        </p:xfrm>
        <a:graphic>
          <a:graphicData uri="http://schemas.openxmlformats.org/drawingml/2006/table">
            <a:tbl>
              <a:tblPr firstRow="1" firstCol="1" bandRow="1">
                <a:tableStyleId>{5C22544A-7EE6-4342-B048-85BDC9FD1C3A}</a:tableStyleId>
              </a:tblPr>
              <a:tblGrid>
                <a:gridCol w="3032188">
                  <a:extLst>
                    <a:ext uri="{9D8B030D-6E8A-4147-A177-3AD203B41FA5}">
                      <a16:colId xmlns:a16="http://schemas.microsoft.com/office/drawing/2014/main" val="948269661"/>
                    </a:ext>
                  </a:extLst>
                </a:gridCol>
                <a:gridCol w="7331012">
                  <a:extLst>
                    <a:ext uri="{9D8B030D-6E8A-4147-A177-3AD203B41FA5}">
                      <a16:colId xmlns:a16="http://schemas.microsoft.com/office/drawing/2014/main" val="1597467604"/>
                    </a:ext>
                  </a:extLst>
                </a:gridCol>
              </a:tblGrid>
              <a:tr h="0">
                <a:tc>
                  <a:txBody>
                    <a:bodyPr/>
                    <a:lstStyle/>
                    <a:p>
                      <a:pPr indent="127000" algn="ctr">
                        <a:spcAft>
                          <a:spcPts val="0"/>
                        </a:spcAft>
                      </a:pPr>
                      <a:r>
                        <a:rPr lang="zh-CN" sz="2000" kern="100">
                          <a:effectLst/>
                        </a:rPr>
                        <a:t>存储引擎</a:t>
                      </a:r>
                      <a:endParaRPr lang="zh-CN" sz="2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2000" kern="100">
                          <a:effectLst/>
                        </a:rPr>
                        <a:t>描述</a:t>
                      </a:r>
                      <a:endParaRPr lang="zh-CN" sz="2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8248013"/>
                  </a:ext>
                </a:extLst>
              </a:tr>
              <a:tr h="0">
                <a:tc>
                  <a:txBody>
                    <a:bodyPr/>
                    <a:lstStyle/>
                    <a:p>
                      <a:pPr indent="127000" algn="ctr">
                        <a:spcAft>
                          <a:spcPts val="0"/>
                        </a:spcAft>
                      </a:pPr>
                      <a:r>
                        <a:rPr lang="en-US" sz="2000" kern="100">
                          <a:effectLst/>
                        </a:rPr>
                        <a:t>ARCHIVE</a:t>
                      </a:r>
                      <a:endParaRPr lang="zh-CN" sz="2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just">
                        <a:spcAft>
                          <a:spcPts val="0"/>
                        </a:spcAft>
                      </a:pPr>
                      <a:r>
                        <a:rPr lang="zh-CN" sz="2000" kern="100" dirty="0">
                          <a:effectLst/>
                        </a:rPr>
                        <a:t>用于数据存档的引擎，数据被插入后就不能在修改了，且不支持索引。</a:t>
                      </a:r>
                      <a:endParaRPr lang="zh-CN" sz="2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95130119"/>
                  </a:ext>
                </a:extLst>
              </a:tr>
              <a:tr h="0">
                <a:tc>
                  <a:txBody>
                    <a:bodyPr/>
                    <a:lstStyle/>
                    <a:p>
                      <a:pPr indent="127000" algn="ctr">
                        <a:spcAft>
                          <a:spcPts val="0"/>
                        </a:spcAft>
                      </a:pPr>
                      <a:r>
                        <a:rPr lang="en-US" sz="2000" kern="100">
                          <a:effectLst/>
                        </a:rPr>
                        <a:t>CSV</a:t>
                      </a:r>
                      <a:endParaRPr lang="zh-CN" sz="2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just">
                        <a:spcAft>
                          <a:spcPts val="0"/>
                        </a:spcAft>
                      </a:pPr>
                      <a:r>
                        <a:rPr lang="zh-CN" sz="2000" kern="100">
                          <a:effectLst/>
                        </a:rPr>
                        <a:t>在存储数据时，会以逗号作为数据项之间的分隔符。</a:t>
                      </a:r>
                      <a:endParaRPr lang="zh-CN" sz="2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51582667"/>
                  </a:ext>
                </a:extLst>
              </a:tr>
              <a:tr h="0">
                <a:tc>
                  <a:txBody>
                    <a:bodyPr/>
                    <a:lstStyle/>
                    <a:p>
                      <a:pPr indent="127000" algn="ctr">
                        <a:spcAft>
                          <a:spcPts val="0"/>
                        </a:spcAft>
                      </a:pPr>
                      <a:r>
                        <a:rPr lang="en-US" sz="2000" kern="100">
                          <a:effectLst/>
                        </a:rPr>
                        <a:t>BLACKHOLE</a:t>
                      </a:r>
                      <a:endParaRPr lang="zh-CN" sz="2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just">
                        <a:spcAft>
                          <a:spcPts val="0"/>
                        </a:spcAft>
                      </a:pPr>
                      <a:r>
                        <a:rPr lang="zh-CN" sz="2000" kern="100">
                          <a:effectLst/>
                        </a:rPr>
                        <a:t>会丢弃写操作，该操作会返回空内容。</a:t>
                      </a:r>
                      <a:endParaRPr lang="zh-CN" sz="2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05464009"/>
                  </a:ext>
                </a:extLst>
              </a:tr>
              <a:tr h="0">
                <a:tc>
                  <a:txBody>
                    <a:bodyPr/>
                    <a:lstStyle/>
                    <a:p>
                      <a:pPr indent="127000" algn="ctr">
                        <a:spcAft>
                          <a:spcPts val="0"/>
                        </a:spcAft>
                      </a:pPr>
                      <a:r>
                        <a:rPr lang="en-US" sz="2000" kern="100">
                          <a:effectLst/>
                        </a:rPr>
                        <a:t>FEDERATED</a:t>
                      </a:r>
                      <a:endParaRPr lang="zh-CN" sz="2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just">
                        <a:spcAft>
                          <a:spcPts val="0"/>
                        </a:spcAft>
                      </a:pPr>
                      <a:r>
                        <a:rPr lang="zh-CN" sz="2000" kern="100">
                          <a:effectLst/>
                        </a:rPr>
                        <a:t>将数据存储在远程数据库中，用来访问远程表的存储引擎。</a:t>
                      </a:r>
                      <a:endParaRPr lang="zh-CN" sz="2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10543334"/>
                  </a:ext>
                </a:extLst>
              </a:tr>
              <a:tr h="0">
                <a:tc>
                  <a:txBody>
                    <a:bodyPr/>
                    <a:lstStyle/>
                    <a:p>
                      <a:pPr indent="127000" algn="ctr">
                        <a:spcAft>
                          <a:spcPts val="0"/>
                        </a:spcAft>
                      </a:pPr>
                      <a:r>
                        <a:rPr lang="en-US" sz="2000" kern="100">
                          <a:effectLst/>
                        </a:rPr>
                        <a:t>InnoDB</a:t>
                      </a:r>
                      <a:endParaRPr lang="zh-CN" sz="2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just">
                        <a:spcAft>
                          <a:spcPts val="0"/>
                        </a:spcAft>
                      </a:pPr>
                      <a:r>
                        <a:rPr lang="zh-CN" sz="2000" kern="100">
                          <a:effectLst/>
                        </a:rPr>
                        <a:t>具备外键支持功能的事务处理引擎</a:t>
                      </a:r>
                      <a:endParaRPr lang="zh-CN" sz="2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84058630"/>
                  </a:ext>
                </a:extLst>
              </a:tr>
              <a:tr h="0">
                <a:tc>
                  <a:txBody>
                    <a:bodyPr/>
                    <a:lstStyle/>
                    <a:p>
                      <a:pPr indent="127000" algn="ctr">
                        <a:spcAft>
                          <a:spcPts val="0"/>
                        </a:spcAft>
                      </a:pPr>
                      <a:r>
                        <a:rPr lang="en-US" sz="2000" kern="100">
                          <a:effectLst/>
                        </a:rPr>
                        <a:t>MEMORY</a:t>
                      </a:r>
                      <a:endParaRPr lang="zh-CN" sz="2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just">
                        <a:spcAft>
                          <a:spcPts val="0"/>
                        </a:spcAft>
                      </a:pPr>
                      <a:r>
                        <a:rPr lang="zh-CN" sz="2000" kern="100">
                          <a:effectLst/>
                        </a:rPr>
                        <a:t>置于内存的表</a:t>
                      </a:r>
                      <a:endParaRPr lang="zh-CN" sz="2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349161977"/>
                  </a:ext>
                </a:extLst>
              </a:tr>
              <a:tr h="0">
                <a:tc>
                  <a:txBody>
                    <a:bodyPr/>
                    <a:lstStyle/>
                    <a:p>
                      <a:pPr indent="127000" algn="ctr">
                        <a:spcAft>
                          <a:spcPts val="0"/>
                        </a:spcAft>
                      </a:pPr>
                      <a:r>
                        <a:rPr lang="en-US" sz="2000" kern="100">
                          <a:effectLst/>
                        </a:rPr>
                        <a:t>MERGE</a:t>
                      </a:r>
                      <a:endParaRPr lang="zh-CN" sz="2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just">
                        <a:spcAft>
                          <a:spcPts val="0"/>
                        </a:spcAft>
                      </a:pPr>
                      <a:r>
                        <a:rPr lang="zh-CN" sz="2000" kern="100">
                          <a:effectLst/>
                        </a:rPr>
                        <a:t>用来管理由多个</a:t>
                      </a:r>
                      <a:r>
                        <a:rPr lang="en-US" sz="2000" kern="100">
                          <a:effectLst/>
                        </a:rPr>
                        <a:t> MyISAM </a:t>
                      </a:r>
                      <a:r>
                        <a:rPr lang="zh-CN" sz="2000" kern="100">
                          <a:effectLst/>
                        </a:rPr>
                        <a:t>表构成的表集合</a:t>
                      </a:r>
                      <a:endParaRPr lang="zh-CN" sz="2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94400071"/>
                  </a:ext>
                </a:extLst>
              </a:tr>
              <a:tr h="0">
                <a:tc>
                  <a:txBody>
                    <a:bodyPr/>
                    <a:lstStyle/>
                    <a:p>
                      <a:pPr indent="127000" algn="ctr">
                        <a:spcAft>
                          <a:spcPts val="0"/>
                        </a:spcAft>
                      </a:pPr>
                      <a:r>
                        <a:rPr lang="en-US" sz="2000" kern="100">
                          <a:effectLst/>
                        </a:rPr>
                        <a:t>MyISAM</a:t>
                      </a:r>
                      <a:endParaRPr lang="zh-CN" sz="2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just">
                        <a:spcAft>
                          <a:spcPts val="0"/>
                        </a:spcAft>
                      </a:pPr>
                      <a:r>
                        <a:rPr lang="zh-CN" sz="2000" kern="100">
                          <a:effectLst/>
                        </a:rPr>
                        <a:t>主要的非事务处理存储引擎</a:t>
                      </a:r>
                      <a:endParaRPr lang="zh-CN" sz="2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16810014"/>
                  </a:ext>
                </a:extLst>
              </a:tr>
              <a:tr h="0">
                <a:tc>
                  <a:txBody>
                    <a:bodyPr/>
                    <a:lstStyle/>
                    <a:p>
                      <a:pPr indent="127000" algn="ctr">
                        <a:spcAft>
                          <a:spcPts val="0"/>
                        </a:spcAft>
                      </a:pPr>
                      <a:r>
                        <a:rPr lang="en-US" sz="2000" kern="100">
                          <a:effectLst/>
                        </a:rPr>
                        <a:t>NDB</a:t>
                      </a:r>
                      <a:endParaRPr lang="zh-CN" sz="2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just">
                        <a:spcAft>
                          <a:spcPts val="0"/>
                        </a:spcAft>
                      </a:pPr>
                      <a:r>
                        <a:rPr lang="en-US" sz="2000" kern="100" dirty="0">
                          <a:effectLst/>
                        </a:rPr>
                        <a:t>MySQL </a:t>
                      </a:r>
                      <a:r>
                        <a:rPr lang="zh-CN" sz="2000" kern="100" dirty="0">
                          <a:effectLst/>
                        </a:rPr>
                        <a:t>集群专用存储引擎</a:t>
                      </a:r>
                      <a:endParaRPr lang="zh-CN" sz="2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63224419"/>
                  </a:ext>
                </a:extLst>
              </a:tr>
            </a:tbl>
          </a:graphicData>
        </a:graphic>
      </p:graphicFrame>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29</a:t>
            </a:fld>
            <a:endParaRPr lang="en-US" altLang="zh-CN"/>
          </a:p>
        </p:txBody>
      </p:sp>
    </p:spTree>
    <p:extLst>
      <p:ext uri="{BB962C8B-B14F-4D97-AF65-F5344CB8AC3E}">
        <p14:creationId xmlns:p14="http://schemas.microsoft.com/office/powerpoint/2010/main" val="14790758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创建数据库与表</a:t>
            </a:r>
            <a:endParaRPr lang="zh-CN" altLang="en-US" dirty="0"/>
          </a:p>
        </p:txBody>
      </p:sp>
      <p:sp>
        <p:nvSpPr>
          <p:cNvPr id="3" name="内容占位符 2"/>
          <p:cNvSpPr>
            <a:spLocks noGrp="1"/>
          </p:cNvSpPr>
          <p:nvPr>
            <p:ph idx="1"/>
          </p:nvPr>
        </p:nvSpPr>
        <p:spPr/>
        <p:txBody>
          <a:bodyPr/>
          <a:lstStyle/>
          <a:p>
            <a:r>
              <a:rPr lang="zh-CN" altLang="zh-CN" b="1" dirty="0"/>
              <a:t>任务</a:t>
            </a:r>
            <a:r>
              <a:rPr lang="en-US" altLang="zh-CN" b="1" dirty="0"/>
              <a:t>1 </a:t>
            </a:r>
            <a:endParaRPr lang="zh-CN" altLang="zh-CN" dirty="0"/>
          </a:p>
          <a:p>
            <a:pPr lvl="1"/>
            <a:r>
              <a:rPr lang="zh-CN" altLang="zh-CN" dirty="0"/>
              <a:t>任务描述：创建与管理数据库。</a:t>
            </a:r>
          </a:p>
          <a:p>
            <a:r>
              <a:rPr lang="zh-CN" altLang="zh-CN" b="1" dirty="0"/>
              <a:t>任务</a:t>
            </a:r>
            <a:r>
              <a:rPr lang="en-US" altLang="zh-CN" b="1" dirty="0"/>
              <a:t>2 </a:t>
            </a:r>
            <a:endParaRPr lang="zh-CN" altLang="zh-CN" dirty="0"/>
          </a:p>
          <a:p>
            <a:pPr lvl="1"/>
            <a:r>
              <a:rPr lang="zh-CN" altLang="zh-CN" dirty="0"/>
              <a:t>任务描述：创建与管理数据库表。</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a:t>
            </a:fld>
            <a:endParaRPr lang="en-US" altLang="zh-CN"/>
          </a:p>
        </p:txBody>
      </p:sp>
    </p:spTree>
    <p:extLst>
      <p:ext uri="{BB962C8B-B14F-4D97-AF65-F5344CB8AC3E}">
        <p14:creationId xmlns:p14="http://schemas.microsoft.com/office/powerpoint/2010/main" val="12457833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创建表</a:t>
            </a:r>
            <a:endParaRPr lang="zh-CN" altLang="en-US" dirty="0"/>
          </a:p>
        </p:txBody>
      </p:sp>
      <p:sp>
        <p:nvSpPr>
          <p:cNvPr id="3" name="内容占位符 2"/>
          <p:cNvSpPr>
            <a:spLocks noGrp="1"/>
          </p:cNvSpPr>
          <p:nvPr>
            <p:ph idx="1"/>
          </p:nvPr>
        </p:nvSpPr>
        <p:spPr/>
        <p:txBody>
          <a:bodyPr/>
          <a:lstStyle/>
          <a:p>
            <a:r>
              <a:rPr lang="zh-CN" altLang="zh-CN" dirty="0"/>
              <a:t>创建数据表的语法形式。</a:t>
            </a:r>
          </a:p>
          <a:p>
            <a:pPr marL="0" indent="0">
              <a:buNone/>
            </a:pPr>
            <a:r>
              <a:rPr lang="en-US" altLang="zh-CN" dirty="0"/>
              <a:t>CREATE TABLE [IF NOT EXISTS]</a:t>
            </a:r>
            <a:r>
              <a:rPr lang="zh-CN" altLang="zh-CN" dirty="0"/>
              <a:t>表名</a:t>
            </a:r>
            <a:r>
              <a:rPr lang="en-US" altLang="zh-CN" dirty="0"/>
              <a:t> ( </a:t>
            </a:r>
            <a:endParaRPr lang="zh-CN" altLang="zh-CN" dirty="0"/>
          </a:p>
          <a:p>
            <a:pPr marL="0" indent="0">
              <a:buNone/>
            </a:pPr>
            <a:r>
              <a:rPr lang="zh-CN" altLang="zh-CN" dirty="0"/>
              <a:t>列名</a:t>
            </a:r>
            <a:r>
              <a:rPr lang="en-US" altLang="zh-CN" dirty="0"/>
              <a:t>1 </a:t>
            </a:r>
            <a:r>
              <a:rPr lang="zh-CN" altLang="zh-CN" dirty="0"/>
              <a:t>数据类型</a:t>
            </a:r>
            <a:r>
              <a:rPr lang="en-US" altLang="zh-CN" dirty="0"/>
              <a:t>1 [</a:t>
            </a:r>
            <a:r>
              <a:rPr lang="zh-CN" altLang="zh-CN" dirty="0"/>
              <a:t>完整性约束条件</a:t>
            </a:r>
            <a:r>
              <a:rPr lang="en-US" altLang="zh-CN" dirty="0"/>
              <a:t>1],</a:t>
            </a:r>
            <a:endParaRPr lang="zh-CN" altLang="zh-CN" dirty="0"/>
          </a:p>
          <a:p>
            <a:pPr marL="0" indent="0">
              <a:buNone/>
            </a:pPr>
            <a:r>
              <a:rPr lang="zh-CN" altLang="zh-CN" dirty="0"/>
              <a:t>列名</a:t>
            </a:r>
            <a:r>
              <a:rPr lang="en-US" altLang="zh-CN" dirty="0"/>
              <a:t>2 </a:t>
            </a:r>
            <a:r>
              <a:rPr lang="zh-CN" altLang="zh-CN" dirty="0"/>
              <a:t>数据类型</a:t>
            </a:r>
            <a:r>
              <a:rPr lang="en-US" altLang="zh-CN" dirty="0"/>
              <a:t>2 [</a:t>
            </a:r>
            <a:r>
              <a:rPr lang="zh-CN" altLang="zh-CN" dirty="0"/>
              <a:t>完整性约束条件</a:t>
            </a:r>
            <a:r>
              <a:rPr lang="en-US" altLang="zh-CN" dirty="0"/>
              <a:t>2],</a:t>
            </a:r>
            <a:endParaRPr lang="zh-CN" altLang="zh-CN" dirty="0"/>
          </a:p>
          <a:p>
            <a:pPr marL="0" indent="0">
              <a:buNone/>
            </a:pPr>
            <a:r>
              <a:rPr lang="en-US" altLang="zh-CN" dirty="0"/>
              <a:t>......</a:t>
            </a:r>
            <a:endParaRPr lang="zh-CN" altLang="zh-CN" dirty="0"/>
          </a:p>
          <a:p>
            <a:pPr marL="0" indent="0">
              <a:buNone/>
            </a:pPr>
            <a:r>
              <a:rPr lang="zh-CN" altLang="zh-CN" dirty="0"/>
              <a:t>列名</a:t>
            </a:r>
            <a:r>
              <a:rPr lang="en-US" altLang="zh-CN" dirty="0"/>
              <a:t>n </a:t>
            </a:r>
            <a:r>
              <a:rPr lang="zh-CN" altLang="zh-CN" dirty="0"/>
              <a:t>数据类型</a:t>
            </a:r>
            <a:r>
              <a:rPr lang="en-US" altLang="zh-CN" dirty="0"/>
              <a:t>n</a:t>
            </a:r>
            <a:endParaRPr lang="zh-CN" altLang="zh-CN" dirty="0"/>
          </a:p>
          <a:p>
            <a:pPr marL="0" indent="0">
              <a:buNone/>
            </a:pPr>
            <a:r>
              <a:rPr lang="en-US" altLang="zh-CN" dirty="0"/>
              <a:t>)[</a:t>
            </a:r>
            <a:r>
              <a:rPr lang="zh-CN" altLang="zh-CN" dirty="0"/>
              <a:t>表引擎 表字符集</a:t>
            </a:r>
            <a:r>
              <a:rPr lang="en-US" altLang="zh-CN" dirty="0"/>
              <a:t>];</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30</a:t>
            </a:fld>
            <a:endParaRPr lang="en-US" altLang="zh-CN"/>
          </a:p>
        </p:txBody>
      </p:sp>
    </p:spTree>
    <p:extLst>
      <p:ext uri="{BB962C8B-B14F-4D97-AF65-F5344CB8AC3E}">
        <p14:creationId xmlns:p14="http://schemas.microsoft.com/office/powerpoint/2010/main" val="24908901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创建表</a:t>
            </a:r>
            <a:endParaRPr lang="zh-CN" altLang="en-US" dirty="0"/>
          </a:p>
        </p:txBody>
      </p:sp>
      <p:sp>
        <p:nvSpPr>
          <p:cNvPr id="3" name="内容占位符 2"/>
          <p:cNvSpPr>
            <a:spLocks noGrp="1"/>
          </p:cNvSpPr>
          <p:nvPr>
            <p:ph idx="1"/>
          </p:nvPr>
        </p:nvSpPr>
        <p:spPr/>
        <p:txBody>
          <a:bodyPr/>
          <a:lstStyle/>
          <a:p>
            <a:r>
              <a:rPr lang="zh-CN" altLang="zh-CN" dirty="0"/>
              <a:t>【例</a:t>
            </a:r>
            <a:r>
              <a:rPr lang="en-US" altLang="zh-CN" dirty="0"/>
              <a:t>4-9</a:t>
            </a:r>
            <a:r>
              <a:rPr lang="zh-CN" altLang="zh-CN" dirty="0"/>
              <a:t>】在</a:t>
            </a:r>
            <a:r>
              <a:rPr lang="en-US" altLang="zh-CN" dirty="0"/>
              <a:t>Lib</a:t>
            </a:r>
            <a:r>
              <a:rPr lang="zh-CN" altLang="zh-CN" dirty="0"/>
              <a:t>数据库中创建</a:t>
            </a:r>
            <a:r>
              <a:rPr lang="en-US" altLang="zh-CN" dirty="0" err="1"/>
              <a:t>book_bk</a:t>
            </a:r>
            <a:r>
              <a:rPr lang="zh-CN" altLang="zh-CN" dirty="0"/>
              <a:t>表，表的结构同</a:t>
            </a:r>
            <a:r>
              <a:rPr lang="en-US" altLang="zh-CN" dirty="0"/>
              <a:t>book</a:t>
            </a:r>
            <a:r>
              <a:rPr lang="zh-CN" altLang="zh-CN" dirty="0"/>
              <a:t>表</a:t>
            </a:r>
            <a:r>
              <a:rPr lang="zh-CN" altLang="zh-CN" dirty="0" smtClean="0"/>
              <a:t>。</a:t>
            </a:r>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31</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662428791"/>
              </p:ext>
            </p:extLst>
          </p:nvPr>
        </p:nvGraphicFramePr>
        <p:xfrm>
          <a:off x="3527637" y="2468880"/>
          <a:ext cx="8412480" cy="4389120"/>
        </p:xfrm>
        <a:graphic>
          <a:graphicData uri="http://schemas.openxmlformats.org/drawingml/2006/table">
            <a:tbl>
              <a:tblPr firstRow="1" firstCol="1" bandRow="1">
                <a:tableStyleId>{5C22544A-7EE6-4342-B048-85BDC9FD1C3A}</a:tableStyleId>
              </a:tblPr>
              <a:tblGrid>
                <a:gridCol w="718522">
                  <a:extLst>
                    <a:ext uri="{9D8B030D-6E8A-4147-A177-3AD203B41FA5}">
                      <a16:colId xmlns:a16="http://schemas.microsoft.com/office/drawing/2014/main" val="2353482352"/>
                    </a:ext>
                  </a:extLst>
                </a:gridCol>
                <a:gridCol w="7693958">
                  <a:extLst>
                    <a:ext uri="{9D8B030D-6E8A-4147-A177-3AD203B41FA5}">
                      <a16:colId xmlns:a16="http://schemas.microsoft.com/office/drawing/2014/main" val="782772745"/>
                    </a:ext>
                  </a:extLst>
                </a:gridCol>
              </a:tblGrid>
              <a:tr h="350641">
                <a:tc>
                  <a:txBody>
                    <a:bodyPr/>
                    <a:lstStyle/>
                    <a:p>
                      <a:pPr indent="127000" algn="r">
                        <a:spcAft>
                          <a:spcPts val="0"/>
                        </a:spcAft>
                      </a:pPr>
                      <a:r>
                        <a:rPr lang="zh-CN" sz="1800" kern="100">
                          <a:effectLst/>
                        </a:rPr>
                        <a:t>行号</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just">
                        <a:spcAft>
                          <a:spcPts val="0"/>
                        </a:spcAft>
                      </a:pPr>
                      <a:r>
                        <a:rPr lang="zh-CN" sz="1800" kern="100">
                          <a:effectLst/>
                        </a:rPr>
                        <a:t>命令内容</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49810536"/>
                  </a:ext>
                </a:extLst>
              </a:tr>
              <a:tr h="3784797">
                <a:tc>
                  <a:txBody>
                    <a:bodyPr/>
                    <a:lstStyle/>
                    <a:p>
                      <a:pPr indent="127000" algn="r">
                        <a:spcAft>
                          <a:spcPts val="0"/>
                        </a:spcAft>
                      </a:pPr>
                      <a:r>
                        <a:rPr lang="en-US" sz="1800" kern="100">
                          <a:effectLst/>
                        </a:rPr>
                        <a:t>1</a:t>
                      </a:r>
                      <a:endParaRPr lang="zh-CN" sz="2400" kern="100">
                        <a:effectLst/>
                      </a:endParaRPr>
                    </a:p>
                    <a:p>
                      <a:pPr indent="127000" algn="r">
                        <a:spcAft>
                          <a:spcPts val="0"/>
                        </a:spcAft>
                      </a:pPr>
                      <a:r>
                        <a:rPr lang="en-US" sz="1800" kern="100">
                          <a:effectLst/>
                        </a:rPr>
                        <a:t>2</a:t>
                      </a:r>
                      <a:endParaRPr lang="zh-CN" sz="2400" kern="100">
                        <a:effectLst/>
                      </a:endParaRPr>
                    </a:p>
                    <a:p>
                      <a:pPr indent="127000" algn="r">
                        <a:spcAft>
                          <a:spcPts val="0"/>
                        </a:spcAft>
                      </a:pPr>
                      <a:r>
                        <a:rPr lang="en-US" sz="1800" kern="100">
                          <a:effectLst/>
                        </a:rPr>
                        <a:t>3</a:t>
                      </a:r>
                      <a:endParaRPr lang="zh-CN" sz="2400" kern="100">
                        <a:effectLst/>
                      </a:endParaRPr>
                    </a:p>
                    <a:p>
                      <a:pPr indent="127000" algn="r">
                        <a:spcAft>
                          <a:spcPts val="0"/>
                        </a:spcAft>
                      </a:pPr>
                      <a:r>
                        <a:rPr lang="en-US" sz="1800" kern="100">
                          <a:effectLst/>
                        </a:rPr>
                        <a:t>4</a:t>
                      </a:r>
                      <a:endParaRPr lang="zh-CN" sz="2400" kern="100">
                        <a:effectLst/>
                      </a:endParaRPr>
                    </a:p>
                    <a:p>
                      <a:pPr indent="127000" algn="r">
                        <a:spcAft>
                          <a:spcPts val="0"/>
                        </a:spcAft>
                      </a:pPr>
                      <a:r>
                        <a:rPr lang="en-US" sz="1800" kern="100">
                          <a:effectLst/>
                        </a:rPr>
                        <a:t>5</a:t>
                      </a:r>
                      <a:endParaRPr lang="zh-CN" sz="2400" kern="100">
                        <a:effectLst/>
                      </a:endParaRPr>
                    </a:p>
                    <a:p>
                      <a:pPr indent="127000" algn="r">
                        <a:spcAft>
                          <a:spcPts val="0"/>
                        </a:spcAft>
                      </a:pPr>
                      <a:r>
                        <a:rPr lang="en-US" sz="1800" kern="100">
                          <a:effectLst/>
                        </a:rPr>
                        <a:t>6</a:t>
                      </a:r>
                      <a:endParaRPr lang="zh-CN" sz="2400" kern="100">
                        <a:effectLst/>
                      </a:endParaRPr>
                    </a:p>
                    <a:p>
                      <a:pPr indent="127000" algn="r">
                        <a:spcAft>
                          <a:spcPts val="0"/>
                        </a:spcAft>
                      </a:pPr>
                      <a:r>
                        <a:rPr lang="en-US" sz="1800" kern="100">
                          <a:effectLst/>
                        </a:rPr>
                        <a:t>7</a:t>
                      </a:r>
                      <a:endParaRPr lang="zh-CN" sz="2400" kern="100">
                        <a:effectLst/>
                      </a:endParaRPr>
                    </a:p>
                    <a:p>
                      <a:pPr indent="127000" algn="r">
                        <a:spcAft>
                          <a:spcPts val="0"/>
                        </a:spcAft>
                      </a:pPr>
                      <a:r>
                        <a:rPr lang="en-US" sz="1800" kern="100">
                          <a:effectLst/>
                        </a:rPr>
                        <a:t>8</a:t>
                      </a:r>
                      <a:endParaRPr lang="zh-CN" sz="2400" kern="100">
                        <a:effectLst/>
                      </a:endParaRPr>
                    </a:p>
                    <a:p>
                      <a:pPr indent="127000" algn="r">
                        <a:spcAft>
                          <a:spcPts val="0"/>
                        </a:spcAft>
                      </a:pPr>
                      <a:r>
                        <a:rPr lang="en-US" sz="1800" kern="100">
                          <a:effectLst/>
                        </a:rPr>
                        <a:t>9</a:t>
                      </a:r>
                      <a:endParaRPr lang="zh-CN" sz="2400" kern="100">
                        <a:effectLst/>
                      </a:endParaRPr>
                    </a:p>
                    <a:p>
                      <a:pPr indent="127000" algn="r">
                        <a:spcAft>
                          <a:spcPts val="0"/>
                        </a:spcAft>
                      </a:pPr>
                      <a:r>
                        <a:rPr lang="en-US" sz="1800" kern="100">
                          <a:effectLst/>
                        </a:rPr>
                        <a:t>10</a:t>
                      </a:r>
                      <a:endParaRPr lang="zh-CN" sz="2400" kern="100">
                        <a:effectLst/>
                      </a:endParaRPr>
                    </a:p>
                    <a:p>
                      <a:pPr indent="127000" algn="r">
                        <a:spcAft>
                          <a:spcPts val="0"/>
                        </a:spcAft>
                      </a:pPr>
                      <a:r>
                        <a:rPr lang="en-US" sz="1800" kern="100">
                          <a:effectLst/>
                        </a:rPr>
                        <a:t>11</a:t>
                      </a:r>
                      <a:endParaRPr lang="zh-CN" sz="2400" kern="100">
                        <a:effectLst/>
                      </a:endParaRPr>
                    </a:p>
                    <a:p>
                      <a:pPr indent="127000" algn="r">
                        <a:spcAft>
                          <a:spcPts val="0"/>
                        </a:spcAft>
                      </a:pPr>
                      <a:r>
                        <a:rPr lang="en-US" sz="1800" kern="100">
                          <a:effectLst/>
                        </a:rPr>
                        <a:t>12</a:t>
                      </a:r>
                      <a:endParaRPr lang="zh-CN" sz="2400" kern="100">
                        <a:effectLst/>
                      </a:endParaRPr>
                    </a:p>
                    <a:p>
                      <a:pPr indent="127000" algn="r">
                        <a:spcAft>
                          <a:spcPts val="0"/>
                        </a:spcAft>
                      </a:pPr>
                      <a:r>
                        <a:rPr lang="en-US" sz="1800" kern="100">
                          <a:effectLst/>
                        </a:rPr>
                        <a:t>13</a:t>
                      </a:r>
                      <a:endParaRPr lang="zh-CN" sz="2400" kern="100">
                        <a:effectLst/>
                      </a:endParaRPr>
                    </a:p>
                    <a:p>
                      <a:pPr indent="127000" algn="r">
                        <a:spcAft>
                          <a:spcPts val="0"/>
                        </a:spcAft>
                      </a:pPr>
                      <a:r>
                        <a:rPr lang="en-US" sz="1800" kern="100" smtClean="0">
                          <a:effectLst/>
                        </a:rPr>
                        <a:t>14</a:t>
                      </a:r>
                      <a:endParaRPr lang="zh-CN" sz="2400" kern="100">
                        <a:effectLst/>
                      </a:endParaRPr>
                    </a:p>
                  </a:txBody>
                  <a:tcPr marL="68580" marR="68580" marT="0" marB="0"/>
                </a:tc>
                <a:tc>
                  <a:txBody>
                    <a:bodyPr/>
                    <a:lstStyle/>
                    <a:p>
                      <a:pPr indent="127000" algn="just">
                        <a:spcAft>
                          <a:spcPts val="0"/>
                        </a:spcAft>
                      </a:pPr>
                      <a:r>
                        <a:rPr lang="en-US" sz="1800" kern="100" dirty="0">
                          <a:effectLst/>
                        </a:rPr>
                        <a:t>USE Lib;</a:t>
                      </a:r>
                      <a:endParaRPr lang="zh-CN" sz="2400" kern="100" dirty="0">
                        <a:effectLst/>
                      </a:endParaRPr>
                    </a:p>
                    <a:p>
                      <a:pPr indent="127000" algn="just">
                        <a:spcAft>
                          <a:spcPts val="0"/>
                        </a:spcAft>
                      </a:pPr>
                      <a:r>
                        <a:rPr lang="en-US" sz="1800" kern="100" dirty="0">
                          <a:effectLst/>
                        </a:rPr>
                        <a:t>CREATE TABLE </a:t>
                      </a:r>
                      <a:r>
                        <a:rPr lang="en-US" sz="1800" kern="100" dirty="0" err="1">
                          <a:effectLst/>
                        </a:rPr>
                        <a:t>book_bk</a:t>
                      </a:r>
                      <a:r>
                        <a:rPr lang="en-US" sz="1800" kern="100" dirty="0">
                          <a:effectLst/>
                        </a:rPr>
                        <a:t> (</a:t>
                      </a:r>
                      <a:endParaRPr lang="zh-CN" sz="2400" kern="100" dirty="0">
                        <a:effectLst/>
                      </a:endParaRPr>
                    </a:p>
                    <a:p>
                      <a:pPr indent="127000" algn="just">
                        <a:spcAft>
                          <a:spcPts val="0"/>
                        </a:spcAft>
                      </a:pPr>
                      <a:r>
                        <a:rPr lang="en-US" sz="1800" kern="100" dirty="0">
                          <a:effectLst/>
                        </a:rPr>
                        <a:t>  </a:t>
                      </a:r>
                      <a:r>
                        <a:rPr lang="en-US" sz="1800" kern="100" dirty="0" err="1">
                          <a:effectLst/>
                        </a:rPr>
                        <a:t>bookNo</a:t>
                      </a:r>
                      <a:r>
                        <a:rPr lang="en-US" sz="1800" kern="100" dirty="0">
                          <a:effectLst/>
                        </a:rPr>
                        <a:t> char(4) NOT NULL,</a:t>
                      </a:r>
                      <a:endParaRPr lang="zh-CN" sz="2400" kern="100" dirty="0">
                        <a:effectLst/>
                      </a:endParaRPr>
                    </a:p>
                    <a:p>
                      <a:pPr indent="127000" algn="just">
                        <a:spcAft>
                          <a:spcPts val="0"/>
                        </a:spcAft>
                      </a:pPr>
                      <a:r>
                        <a:rPr lang="en-US" sz="1800" kern="100" dirty="0">
                          <a:effectLst/>
                        </a:rPr>
                        <a:t>  </a:t>
                      </a:r>
                      <a:r>
                        <a:rPr lang="en-US" sz="1800" kern="100" dirty="0" err="1">
                          <a:effectLst/>
                        </a:rPr>
                        <a:t>classNo</a:t>
                      </a:r>
                      <a:r>
                        <a:rPr lang="en-US" sz="1800" kern="100" dirty="0">
                          <a:effectLst/>
                        </a:rPr>
                        <a:t> char(4) NOT NULL,</a:t>
                      </a:r>
                      <a:endParaRPr lang="zh-CN" sz="2400" kern="100" dirty="0">
                        <a:effectLst/>
                      </a:endParaRPr>
                    </a:p>
                    <a:p>
                      <a:pPr indent="127000" algn="just">
                        <a:spcAft>
                          <a:spcPts val="0"/>
                        </a:spcAft>
                      </a:pPr>
                      <a:r>
                        <a:rPr lang="en-US" sz="1800" kern="100" dirty="0">
                          <a:effectLst/>
                        </a:rPr>
                        <a:t>  </a:t>
                      </a:r>
                      <a:r>
                        <a:rPr lang="en-US" sz="1800" kern="100" dirty="0" err="1">
                          <a:effectLst/>
                        </a:rPr>
                        <a:t>bookName</a:t>
                      </a:r>
                      <a:r>
                        <a:rPr lang="en-US" sz="1800" kern="100" dirty="0">
                          <a:effectLst/>
                        </a:rPr>
                        <a:t> varchar(40) NOT NULL,</a:t>
                      </a:r>
                      <a:endParaRPr lang="zh-CN" sz="2400" kern="100" dirty="0">
                        <a:effectLst/>
                      </a:endParaRPr>
                    </a:p>
                    <a:p>
                      <a:pPr indent="127000" algn="just">
                        <a:spcAft>
                          <a:spcPts val="0"/>
                        </a:spcAft>
                      </a:pPr>
                      <a:r>
                        <a:rPr lang="en-US" sz="1800" kern="100" dirty="0">
                          <a:effectLst/>
                        </a:rPr>
                        <a:t>  author varchar(10) DEFAULT NULL,</a:t>
                      </a:r>
                      <a:endParaRPr lang="zh-CN" sz="2400" kern="100" dirty="0">
                        <a:effectLst/>
                      </a:endParaRPr>
                    </a:p>
                    <a:p>
                      <a:pPr indent="127000" algn="just">
                        <a:spcAft>
                          <a:spcPts val="0"/>
                        </a:spcAft>
                      </a:pPr>
                      <a:r>
                        <a:rPr lang="en-US" sz="1800" kern="100" dirty="0">
                          <a:effectLst/>
                        </a:rPr>
                        <a:t>  </a:t>
                      </a:r>
                      <a:r>
                        <a:rPr lang="en-US" sz="1800" kern="100" dirty="0" err="1">
                          <a:effectLst/>
                        </a:rPr>
                        <a:t>publishName</a:t>
                      </a:r>
                      <a:r>
                        <a:rPr lang="en-US" sz="1800" kern="100" dirty="0">
                          <a:effectLst/>
                        </a:rPr>
                        <a:t> varchar(20) DEFAULT NULL,</a:t>
                      </a:r>
                      <a:endParaRPr lang="zh-CN" sz="2400" kern="100" dirty="0">
                        <a:effectLst/>
                      </a:endParaRPr>
                    </a:p>
                    <a:p>
                      <a:pPr indent="127000" algn="just">
                        <a:spcAft>
                          <a:spcPts val="0"/>
                        </a:spcAft>
                      </a:pPr>
                      <a:r>
                        <a:rPr lang="en-US" sz="1800" kern="100" dirty="0">
                          <a:effectLst/>
                        </a:rPr>
                        <a:t>  </a:t>
                      </a:r>
                      <a:r>
                        <a:rPr lang="en-US" sz="1800" kern="100" dirty="0" err="1">
                          <a:effectLst/>
                        </a:rPr>
                        <a:t>publishDate</a:t>
                      </a:r>
                      <a:r>
                        <a:rPr lang="en-US" sz="1800" kern="100" dirty="0">
                          <a:effectLst/>
                        </a:rPr>
                        <a:t> datetime DEFAULT NULL,</a:t>
                      </a:r>
                      <a:endParaRPr lang="zh-CN" sz="2400" kern="100" dirty="0">
                        <a:effectLst/>
                      </a:endParaRPr>
                    </a:p>
                    <a:p>
                      <a:pPr indent="127000" algn="just">
                        <a:spcAft>
                          <a:spcPts val="0"/>
                        </a:spcAft>
                      </a:pPr>
                      <a:r>
                        <a:rPr lang="en-US" sz="1800" kern="100" dirty="0">
                          <a:effectLst/>
                        </a:rPr>
                        <a:t>  introduction varchar(100) DEFAULT NULL,</a:t>
                      </a:r>
                      <a:endParaRPr lang="zh-CN" sz="2400" kern="100" dirty="0">
                        <a:effectLst/>
                      </a:endParaRPr>
                    </a:p>
                    <a:p>
                      <a:pPr indent="127000" algn="just">
                        <a:spcAft>
                          <a:spcPts val="0"/>
                        </a:spcAft>
                      </a:pPr>
                      <a:r>
                        <a:rPr lang="en-US" sz="1800" kern="100" dirty="0">
                          <a:effectLst/>
                        </a:rPr>
                        <a:t>  </a:t>
                      </a:r>
                      <a:r>
                        <a:rPr lang="en-US" sz="1800" kern="100" dirty="0" err="1">
                          <a:effectLst/>
                        </a:rPr>
                        <a:t>onShelf</a:t>
                      </a:r>
                      <a:r>
                        <a:rPr lang="en-US" sz="1800" kern="100" dirty="0">
                          <a:effectLst/>
                        </a:rPr>
                        <a:t> char(2) DEFAULT '</a:t>
                      </a:r>
                      <a:r>
                        <a:rPr lang="zh-CN" sz="1800" kern="100" dirty="0">
                          <a:effectLst/>
                        </a:rPr>
                        <a:t>是</a:t>
                      </a:r>
                      <a:r>
                        <a:rPr lang="en-US" sz="1800" kern="100" dirty="0">
                          <a:effectLst/>
                        </a:rPr>
                        <a:t>',</a:t>
                      </a:r>
                      <a:endParaRPr lang="zh-CN" sz="2400" kern="100" dirty="0">
                        <a:effectLst/>
                      </a:endParaRPr>
                    </a:p>
                    <a:p>
                      <a:pPr indent="127000" algn="just">
                        <a:spcAft>
                          <a:spcPts val="0"/>
                        </a:spcAft>
                      </a:pPr>
                      <a:r>
                        <a:rPr lang="en-US" sz="1800" kern="100" dirty="0">
                          <a:effectLst/>
                        </a:rPr>
                        <a:t>  price float DEFAULT NULL,</a:t>
                      </a:r>
                      <a:endParaRPr lang="zh-CN" sz="2400" kern="100" dirty="0">
                        <a:effectLst/>
                      </a:endParaRPr>
                    </a:p>
                    <a:p>
                      <a:pPr indent="127000" algn="just">
                        <a:spcAft>
                          <a:spcPts val="0"/>
                        </a:spcAft>
                      </a:pPr>
                      <a:r>
                        <a:rPr lang="en-US" sz="1800" kern="100" dirty="0">
                          <a:effectLst/>
                        </a:rPr>
                        <a:t>  number int(11) NOT NULL DEFAULT '0',</a:t>
                      </a:r>
                      <a:endParaRPr lang="zh-CN" sz="2400" kern="100" dirty="0">
                        <a:effectLst/>
                      </a:endParaRPr>
                    </a:p>
                    <a:p>
                      <a:pPr indent="127000" algn="just">
                        <a:spcAft>
                          <a:spcPts val="0"/>
                        </a:spcAft>
                      </a:pPr>
                      <a:r>
                        <a:rPr lang="en-US" sz="1800" kern="100" dirty="0">
                          <a:effectLst/>
                        </a:rPr>
                        <a:t>  PRIMARY KEY (</a:t>
                      </a:r>
                      <a:r>
                        <a:rPr lang="en-US" sz="1800" kern="100" dirty="0" err="1">
                          <a:effectLst/>
                        </a:rPr>
                        <a:t>bookNo</a:t>
                      </a:r>
                      <a:r>
                        <a:rPr lang="en-US" sz="1800" kern="100" dirty="0" smtClean="0">
                          <a:effectLst/>
                        </a:rPr>
                        <a:t>)</a:t>
                      </a:r>
                      <a:endParaRPr lang="zh-CN" sz="2400" kern="100" dirty="0">
                        <a:effectLst/>
                      </a:endParaRPr>
                    </a:p>
                    <a:p>
                      <a:pPr indent="127000" algn="just">
                        <a:spcAft>
                          <a:spcPts val="0"/>
                        </a:spcAft>
                      </a:pPr>
                      <a:r>
                        <a:rPr lang="en-US" sz="1800" kern="100" dirty="0" smtClean="0">
                          <a:effectLst/>
                        </a:rPr>
                        <a:t>) </a:t>
                      </a:r>
                      <a:r>
                        <a:rPr lang="en-US" sz="1800" kern="100" dirty="0">
                          <a:effectLst/>
                        </a:rPr>
                        <a:t>ENGINE=</a:t>
                      </a:r>
                      <a:r>
                        <a:rPr lang="en-US" sz="1800" kern="100" dirty="0" err="1">
                          <a:effectLst/>
                        </a:rPr>
                        <a:t>InnoDB</a:t>
                      </a:r>
                      <a:r>
                        <a:rPr lang="en-US" sz="1800" kern="100" dirty="0">
                          <a:effectLst/>
                        </a:rPr>
                        <a:t> DEFAULT CHARSET=utf8;</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27069375"/>
                  </a:ext>
                </a:extLst>
              </a:tr>
            </a:tbl>
          </a:graphicData>
        </a:graphic>
      </p:graphicFrame>
    </p:spTree>
    <p:extLst>
      <p:ext uri="{BB962C8B-B14F-4D97-AF65-F5344CB8AC3E}">
        <p14:creationId xmlns:p14="http://schemas.microsoft.com/office/powerpoint/2010/main" val="8679703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复制表</a:t>
            </a:r>
            <a:endParaRPr lang="zh-CN" altLang="en-US" dirty="0"/>
          </a:p>
        </p:txBody>
      </p:sp>
      <p:sp>
        <p:nvSpPr>
          <p:cNvPr id="3" name="内容占位符 2"/>
          <p:cNvSpPr>
            <a:spLocks noGrp="1"/>
          </p:cNvSpPr>
          <p:nvPr>
            <p:ph idx="1"/>
          </p:nvPr>
        </p:nvSpPr>
        <p:spPr/>
        <p:txBody>
          <a:bodyPr/>
          <a:lstStyle/>
          <a:p>
            <a:r>
              <a:rPr lang="zh-CN" altLang="zh-CN" dirty="0"/>
              <a:t>复制表是指使用</a:t>
            </a:r>
            <a:r>
              <a:rPr lang="en-US" altLang="zh-CN" dirty="0"/>
              <a:t>CREATE TABLE</a:t>
            </a:r>
            <a:r>
              <a:rPr lang="zh-CN" altLang="zh-CN" dirty="0"/>
              <a:t>命令复制一个已经存在的表，其命令格式如下：</a:t>
            </a:r>
          </a:p>
          <a:p>
            <a:pPr marL="0" indent="0">
              <a:buNone/>
            </a:pPr>
            <a:r>
              <a:rPr lang="en-US" altLang="zh-CN" dirty="0"/>
              <a:t>CREATE TABLE [IF NOT EXISTS] </a:t>
            </a:r>
            <a:r>
              <a:rPr lang="zh-CN" altLang="zh-CN" dirty="0"/>
              <a:t>新表名</a:t>
            </a:r>
          </a:p>
          <a:p>
            <a:pPr marL="0" indent="0">
              <a:buNone/>
            </a:pPr>
            <a:r>
              <a:rPr lang="en-US" altLang="zh-CN" dirty="0"/>
              <a:t>[ LIKE </a:t>
            </a:r>
            <a:r>
              <a:rPr lang="zh-CN" altLang="zh-CN" dirty="0"/>
              <a:t>参照表名</a:t>
            </a:r>
            <a:r>
              <a:rPr lang="en-US" altLang="zh-CN" dirty="0"/>
              <a:t> ] | [AS (select</a:t>
            </a:r>
            <a:r>
              <a:rPr lang="zh-CN" altLang="zh-CN" dirty="0"/>
              <a:t>语句</a:t>
            </a:r>
            <a:r>
              <a:rPr lang="en-US" altLang="zh-CN" dirty="0"/>
              <a:t>)]</a:t>
            </a:r>
            <a:endParaRPr lang="zh-CN" altLang="zh-CN" dirty="0"/>
          </a:p>
          <a:p>
            <a:r>
              <a:rPr lang="zh-CN" altLang="zh-CN" dirty="0"/>
              <a:t>使用</a:t>
            </a:r>
            <a:r>
              <a:rPr lang="en-US" altLang="zh-CN" dirty="0"/>
              <a:t>LIKE</a:t>
            </a:r>
            <a:r>
              <a:rPr lang="zh-CN" altLang="zh-CN" dirty="0"/>
              <a:t>关键字创建一个与已有的表相同结构的新表，列名、数据类型、空指定和索引也将复制，但是表的内容不会复制，因此创建的新表是一个空表</a:t>
            </a:r>
            <a:r>
              <a:rPr lang="zh-CN" altLang="zh-CN" dirty="0" smtClean="0"/>
              <a:t>。</a:t>
            </a:r>
            <a:r>
              <a:rPr lang="zh-CN" altLang="en-US" dirty="0" smtClean="0"/>
              <a:t>用</a:t>
            </a:r>
            <a:r>
              <a:rPr lang="en-US" altLang="zh-CN" dirty="0" smtClean="0"/>
              <a:t>as</a:t>
            </a:r>
            <a:r>
              <a:rPr lang="zh-CN" altLang="en-US" dirty="0" smtClean="0"/>
              <a:t>则可以复制内容。</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32</a:t>
            </a:fld>
            <a:endParaRPr lang="en-US" altLang="zh-CN"/>
          </a:p>
        </p:txBody>
      </p:sp>
    </p:spTree>
    <p:extLst>
      <p:ext uri="{BB962C8B-B14F-4D97-AF65-F5344CB8AC3E}">
        <p14:creationId xmlns:p14="http://schemas.microsoft.com/office/powerpoint/2010/main" val="36779024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复制表</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a:t>【例</a:t>
            </a:r>
            <a:r>
              <a:rPr lang="en-US" altLang="zh-CN" dirty="0"/>
              <a:t>4-10</a:t>
            </a:r>
            <a:r>
              <a:rPr lang="zh-CN" altLang="zh-CN" dirty="0"/>
              <a:t>】复制一个</a:t>
            </a:r>
            <a:r>
              <a:rPr lang="en-US" altLang="zh-CN" dirty="0"/>
              <a:t>book</a:t>
            </a:r>
            <a:r>
              <a:rPr lang="zh-CN" altLang="zh-CN" dirty="0"/>
              <a:t>表，表名为</a:t>
            </a:r>
            <a:r>
              <a:rPr lang="en-US" altLang="zh-CN" dirty="0"/>
              <a:t>book_bk1</a:t>
            </a:r>
            <a:r>
              <a:rPr lang="zh-CN" altLang="zh-CN" dirty="0"/>
              <a:t>，在命令行窗口中输入如下命令。</a:t>
            </a:r>
          </a:p>
          <a:p>
            <a:pPr marL="0" indent="0">
              <a:buNone/>
            </a:pPr>
            <a:r>
              <a:rPr lang="en-US" altLang="zh-CN" dirty="0"/>
              <a:t>CREATE TABLE book_bk1 LIKE book;</a:t>
            </a:r>
            <a:endParaRPr lang="zh-CN" altLang="zh-CN" dirty="0"/>
          </a:p>
          <a:p>
            <a:r>
              <a:rPr lang="zh-CN" altLang="zh-CN" dirty="0">
                <a:solidFill>
                  <a:srgbClr val="FF0000"/>
                </a:solidFill>
              </a:rPr>
              <a:t>使用</a:t>
            </a:r>
            <a:r>
              <a:rPr lang="en-US" altLang="zh-CN" dirty="0">
                <a:solidFill>
                  <a:srgbClr val="FF0000"/>
                </a:solidFill>
              </a:rPr>
              <a:t>AS</a:t>
            </a:r>
            <a:r>
              <a:rPr lang="zh-CN" altLang="zh-CN" dirty="0">
                <a:solidFill>
                  <a:srgbClr val="FF0000"/>
                </a:solidFill>
              </a:rPr>
              <a:t>关键字可以复制表的内容</a:t>
            </a:r>
            <a:r>
              <a:rPr lang="zh-CN" altLang="zh-CN" dirty="0"/>
              <a:t>，</a:t>
            </a:r>
            <a:r>
              <a:rPr lang="zh-CN" altLang="zh-CN" dirty="0">
                <a:solidFill>
                  <a:srgbClr val="00B0F0"/>
                </a:solidFill>
              </a:rPr>
              <a:t>但索引和完整性约束是不会复制的</a:t>
            </a:r>
            <a:r>
              <a:rPr lang="zh-CN" altLang="zh-CN" dirty="0" smtClean="0"/>
              <a:t>。</a:t>
            </a:r>
            <a:endParaRPr lang="en-US" altLang="zh-CN" dirty="0" smtClean="0"/>
          </a:p>
          <a:p>
            <a:endParaRPr lang="zh-CN" altLang="zh-CN" dirty="0"/>
          </a:p>
          <a:p>
            <a:r>
              <a:rPr lang="zh-CN" altLang="zh-CN" dirty="0"/>
              <a:t>【例</a:t>
            </a:r>
            <a:r>
              <a:rPr lang="en-US" altLang="zh-CN" dirty="0"/>
              <a:t>4-10</a:t>
            </a:r>
            <a:r>
              <a:rPr lang="zh-CN" altLang="zh-CN" dirty="0"/>
              <a:t>】复制一个</a:t>
            </a:r>
            <a:r>
              <a:rPr lang="en-US" altLang="zh-CN" dirty="0"/>
              <a:t>book</a:t>
            </a:r>
            <a:r>
              <a:rPr lang="zh-CN" altLang="zh-CN" dirty="0"/>
              <a:t>表，包括表内的数据，表名为</a:t>
            </a:r>
            <a:r>
              <a:rPr lang="en-US" altLang="zh-CN" dirty="0"/>
              <a:t>book_bk2</a:t>
            </a:r>
            <a:r>
              <a:rPr lang="zh-CN" altLang="zh-CN" dirty="0"/>
              <a:t>，在命令行窗口中输入如下命令。</a:t>
            </a:r>
          </a:p>
          <a:p>
            <a:pPr marL="0" indent="0">
              <a:buNone/>
            </a:pPr>
            <a:r>
              <a:rPr lang="en-US" altLang="zh-CN" dirty="0"/>
              <a:t>CREATE TABLE book_bk2 AS SELECT * FROM book;</a:t>
            </a:r>
            <a:endParaRPr lang="zh-CN" altLang="zh-CN" dirty="0"/>
          </a:p>
          <a:p>
            <a:r>
              <a:rPr lang="zh-CN" altLang="zh-CN" dirty="0"/>
              <a:t>可以分别用“</a:t>
            </a:r>
            <a:r>
              <a:rPr lang="en-US" altLang="zh-CN" dirty="0"/>
              <a:t>SELECT * FROM book_bk1;</a:t>
            </a:r>
            <a:r>
              <a:rPr lang="zh-CN" altLang="zh-CN" dirty="0"/>
              <a:t>”或“</a:t>
            </a:r>
            <a:r>
              <a:rPr lang="en-US" altLang="zh-CN" dirty="0"/>
              <a:t>SELECT * FROM book_bk2;</a:t>
            </a:r>
            <a:r>
              <a:rPr lang="zh-CN" altLang="zh-CN" dirty="0"/>
              <a:t>”进行查验。</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33</a:t>
            </a:fld>
            <a:endParaRPr lang="en-US" altLang="zh-CN"/>
          </a:p>
        </p:txBody>
      </p:sp>
    </p:spTree>
    <p:extLst>
      <p:ext uri="{BB962C8B-B14F-4D97-AF65-F5344CB8AC3E}">
        <p14:creationId xmlns:p14="http://schemas.microsoft.com/office/powerpoint/2010/main" val="30628554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删除表</a:t>
            </a:r>
            <a:endParaRPr lang="zh-CN" altLang="en-US" dirty="0"/>
          </a:p>
        </p:txBody>
      </p:sp>
      <p:sp>
        <p:nvSpPr>
          <p:cNvPr id="3" name="内容占位符 2"/>
          <p:cNvSpPr>
            <a:spLocks noGrp="1"/>
          </p:cNvSpPr>
          <p:nvPr>
            <p:ph idx="1"/>
          </p:nvPr>
        </p:nvSpPr>
        <p:spPr/>
        <p:txBody>
          <a:bodyPr/>
          <a:lstStyle/>
          <a:p>
            <a:r>
              <a:rPr lang="zh-CN" altLang="zh-CN" dirty="0"/>
              <a:t>在</a:t>
            </a:r>
            <a:r>
              <a:rPr lang="en-US" altLang="zh-CN" dirty="0"/>
              <a:t>MySQL</a:t>
            </a:r>
            <a:r>
              <a:rPr lang="zh-CN" altLang="zh-CN" dirty="0"/>
              <a:t>数据库中，对于不再需要的数据表，可以将其从数据库中删除。在删除表的同时，表的结构和表中所有的数据都会被删除，因此在删除数据表之前最好先备份，以免造成无法挽回的损失。</a:t>
            </a:r>
          </a:p>
          <a:p>
            <a:r>
              <a:rPr lang="zh-CN" altLang="zh-CN" dirty="0"/>
              <a:t>删除表分两种情况，一是删除没有被关联的普通表；二是删除与其他表关联的表。</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34</a:t>
            </a:fld>
            <a:endParaRPr lang="en-US" altLang="zh-CN"/>
          </a:p>
        </p:txBody>
      </p:sp>
    </p:spTree>
    <p:extLst>
      <p:ext uri="{BB962C8B-B14F-4D97-AF65-F5344CB8AC3E}">
        <p14:creationId xmlns:p14="http://schemas.microsoft.com/office/powerpoint/2010/main" val="31246181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删除表</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a:t>第一种情况，直接使用</a:t>
            </a:r>
            <a:r>
              <a:rPr lang="en-US" altLang="zh-CN" dirty="0"/>
              <a:t>DROP TABLE</a:t>
            </a:r>
            <a:r>
              <a:rPr lang="zh-CN" altLang="zh-CN" dirty="0"/>
              <a:t>语句可以删除一个或多个数据表，语法格式如下：</a:t>
            </a:r>
          </a:p>
          <a:p>
            <a:pPr marL="0" indent="0">
              <a:buNone/>
            </a:pPr>
            <a:r>
              <a:rPr lang="en-US" altLang="zh-CN" dirty="0"/>
              <a:t>DROP TABLE [IF EXISTS] </a:t>
            </a:r>
            <a:r>
              <a:rPr lang="zh-CN" altLang="zh-CN" dirty="0"/>
              <a:t>表名</a:t>
            </a:r>
            <a:r>
              <a:rPr lang="en-US" altLang="zh-CN" dirty="0"/>
              <a:t>1 [ ,</a:t>
            </a:r>
            <a:r>
              <a:rPr lang="zh-CN" altLang="zh-CN" dirty="0"/>
              <a:t>表名</a:t>
            </a:r>
            <a:r>
              <a:rPr lang="en-US" altLang="zh-CN" dirty="0"/>
              <a:t>2, </a:t>
            </a:r>
            <a:r>
              <a:rPr lang="zh-CN" altLang="zh-CN" dirty="0"/>
              <a:t>表名</a:t>
            </a:r>
            <a:r>
              <a:rPr lang="en-US" altLang="zh-CN" dirty="0"/>
              <a:t>3 ...]</a:t>
            </a:r>
            <a:endParaRPr lang="zh-CN" altLang="zh-CN" dirty="0"/>
          </a:p>
          <a:p>
            <a:r>
              <a:rPr lang="zh-CN" altLang="zh-CN" dirty="0"/>
              <a:t>对语法格式的说明如下：</a:t>
            </a:r>
          </a:p>
          <a:p>
            <a:pPr lvl="1"/>
            <a:r>
              <a:rPr lang="zh-CN" altLang="zh-CN" dirty="0"/>
              <a:t>表名</a:t>
            </a:r>
            <a:r>
              <a:rPr lang="en-US" altLang="zh-CN" dirty="0"/>
              <a:t>1, </a:t>
            </a:r>
            <a:r>
              <a:rPr lang="zh-CN" altLang="zh-CN" dirty="0"/>
              <a:t>表名</a:t>
            </a:r>
            <a:r>
              <a:rPr lang="en-US" altLang="zh-CN" dirty="0"/>
              <a:t>2, </a:t>
            </a:r>
            <a:r>
              <a:rPr lang="zh-CN" altLang="zh-CN" dirty="0"/>
              <a:t>表名</a:t>
            </a:r>
            <a:r>
              <a:rPr lang="en-US" altLang="zh-CN" dirty="0"/>
              <a:t>3 ...</a:t>
            </a:r>
            <a:r>
              <a:rPr lang="zh-CN" altLang="zh-CN" dirty="0"/>
              <a:t>表示要被删除的数据表的名称。</a:t>
            </a:r>
            <a:r>
              <a:rPr lang="en-US" altLang="zh-CN" dirty="0"/>
              <a:t>DROP TABLE</a:t>
            </a:r>
            <a:r>
              <a:rPr lang="zh-CN" altLang="zh-CN" dirty="0"/>
              <a:t>可以同时删除多个表，只要将表名依次写在后面，相互之间用逗号隔开即可。</a:t>
            </a:r>
          </a:p>
          <a:p>
            <a:pPr lvl="1"/>
            <a:r>
              <a:rPr lang="en-US" altLang="zh-CN" dirty="0"/>
              <a:t>IF EXISTS</a:t>
            </a:r>
            <a:r>
              <a:rPr lang="zh-CN" altLang="zh-CN" dirty="0"/>
              <a:t>用于在删除数据表之前判断该表是否存在。如果不加</a:t>
            </a:r>
            <a:r>
              <a:rPr lang="en-US" altLang="zh-CN" dirty="0"/>
              <a:t>IF EXISTS</a:t>
            </a:r>
            <a:r>
              <a:rPr lang="zh-CN" altLang="zh-CN" dirty="0"/>
              <a:t>，当数据表不存在时</a:t>
            </a:r>
            <a:r>
              <a:rPr lang="en-US" altLang="zh-CN" dirty="0"/>
              <a:t>MySQL</a:t>
            </a:r>
            <a:r>
              <a:rPr lang="zh-CN" altLang="zh-CN" dirty="0"/>
              <a:t>将提示错误，中断</a:t>
            </a:r>
            <a:r>
              <a:rPr lang="en-US" altLang="zh-CN" dirty="0"/>
              <a:t>SQL</a:t>
            </a:r>
            <a:r>
              <a:rPr lang="zh-CN" altLang="zh-CN" dirty="0"/>
              <a:t>语句的执行；加上</a:t>
            </a:r>
            <a:r>
              <a:rPr lang="en-US" altLang="zh-CN" dirty="0"/>
              <a:t>IF EXISTS</a:t>
            </a:r>
            <a:r>
              <a:rPr lang="zh-CN" altLang="zh-CN" dirty="0"/>
              <a:t>后，当数据表不存在时</a:t>
            </a:r>
            <a:r>
              <a:rPr lang="en-US" altLang="zh-CN" dirty="0"/>
              <a:t>SQL</a:t>
            </a:r>
            <a:r>
              <a:rPr lang="zh-CN" altLang="zh-CN" dirty="0"/>
              <a:t>语句可以顺利执行，但是会发出警告（</a:t>
            </a:r>
            <a:r>
              <a:rPr lang="en-US" altLang="zh-CN" dirty="0"/>
              <a:t>warning</a:t>
            </a:r>
            <a:r>
              <a:rPr lang="zh-CN" altLang="zh-CN" dirty="0"/>
              <a:t>）。</a:t>
            </a:r>
          </a:p>
          <a:p>
            <a:r>
              <a:rPr lang="zh-CN" altLang="zh-CN" dirty="0"/>
              <a:t>两点注意：</a:t>
            </a:r>
          </a:p>
          <a:p>
            <a:pPr lvl="1"/>
            <a:r>
              <a:rPr lang="zh-CN" altLang="zh-CN" dirty="0"/>
              <a:t>用户必须拥有执行</a:t>
            </a:r>
            <a:r>
              <a:rPr lang="en-US" altLang="zh-CN" dirty="0"/>
              <a:t>DROP TABLE</a:t>
            </a:r>
            <a:r>
              <a:rPr lang="zh-CN" altLang="zh-CN" dirty="0"/>
              <a:t>命令的权限，否则数据表不会被删除。</a:t>
            </a:r>
          </a:p>
          <a:p>
            <a:pPr lvl="1"/>
            <a:r>
              <a:rPr lang="zh-CN" altLang="zh-CN" dirty="0"/>
              <a:t>表被删除时，用户在该表上的权限不会自动删除。</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35</a:t>
            </a:fld>
            <a:endParaRPr lang="en-US" altLang="zh-CN"/>
          </a:p>
        </p:txBody>
      </p:sp>
    </p:spTree>
    <p:extLst>
      <p:ext uri="{BB962C8B-B14F-4D97-AF65-F5344CB8AC3E}">
        <p14:creationId xmlns:p14="http://schemas.microsoft.com/office/powerpoint/2010/main" val="27211999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删除表</a:t>
            </a:r>
            <a:endParaRPr lang="zh-CN" altLang="en-US" dirty="0"/>
          </a:p>
        </p:txBody>
      </p:sp>
      <p:sp>
        <p:nvSpPr>
          <p:cNvPr id="3" name="内容占位符 2"/>
          <p:cNvSpPr>
            <a:spLocks noGrp="1"/>
          </p:cNvSpPr>
          <p:nvPr>
            <p:ph idx="1"/>
          </p:nvPr>
        </p:nvSpPr>
        <p:spPr/>
        <p:txBody>
          <a:bodyPr/>
          <a:lstStyle/>
          <a:p>
            <a:r>
              <a:rPr lang="zh-CN" altLang="zh-CN" dirty="0"/>
              <a:t>【例</a:t>
            </a:r>
            <a:r>
              <a:rPr lang="en-US" altLang="zh-CN" dirty="0"/>
              <a:t>4-11</a:t>
            </a:r>
            <a:r>
              <a:rPr lang="zh-CN" altLang="zh-CN" dirty="0"/>
              <a:t>】删除刚才创建的表</a:t>
            </a:r>
            <a:r>
              <a:rPr lang="en-US" altLang="zh-CN" dirty="0" err="1"/>
              <a:t>book_bk</a:t>
            </a:r>
            <a:r>
              <a:rPr lang="zh-CN" altLang="zh-CN" dirty="0"/>
              <a:t>，在命令行窗口中输入如下命令。</a:t>
            </a:r>
          </a:p>
          <a:p>
            <a:r>
              <a:rPr lang="en-US" altLang="zh-CN" dirty="0"/>
              <a:t>DROP TABLE </a:t>
            </a:r>
            <a:r>
              <a:rPr lang="en-US" altLang="zh-CN" dirty="0" err="1"/>
              <a:t>book_bk</a:t>
            </a:r>
            <a:r>
              <a:rPr lang="en-US" altLang="zh-CN" dirty="0"/>
              <a:t>;</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36</a:t>
            </a:fld>
            <a:endParaRPr lang="en-US" altLang="zh-CN"/>
          </a:p>
        </p:txBody>
      </p:sp>
    </p:spTree>
    <p:extLst>
      <p:ext uri="{BB962C8B-B14F-4D97-AF65-F5344CB8AC3E}">
        <p14:creationId xmlns:p14="http://schemas.microsoft.com/office/powerpoint/2010/main" val="13209383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删除表</a:t>
            </a:r>
            <a:endParaRPr lang="zh-CN" altLang="en-US" dirty="0"/>
          </a:p>
        </p:txBody>
      </p:sp>
      <p:sp>
        <p:nvSpPr>
          <p:cNvPr id="3" name="内容占位符 2"/>
          <p:cNvSpPr>
            <a:spLocks noGrp="1"/>
          </p:cNvSpPr>
          <p:nvPr>
            <p:ph idx="1"/>
          </p:nvPr>
        </p:nvSpPr>
        <p:spPr/>
        <p:txBody>
          <a:bodyPr/>
          <a:lstStyle/>
          <a:p>
            <a:r>
              <a:rPr lang="zh-CN" altLang="zh-CN" dirty="0"/>
              <a:t>第二种情况，数据表之间经常存在外键关联的情况，这时如果直接删除父表，会破坏数据表的完整性，也会删除失败。</a:t>
            </a:r>
          </a:p>
          <a:p>
            <a:r>
              <a:rPr lang="zh-CN" altLang="zh-CN" dirty="0"/>
              <a:t>删除父表有以下两种方法：</a:t>
            </a:r>
          </a:p>
          <a:p>
            <a:pPr lvl="1"/>
            <a:r>
              <a:rPr lang="zh-CN" altLang="zh-CN" dirty="0"/>
              <a:t>先删除与它关联的子表，再删除父表；但是这样会同时删除两个表中的数据。</a:t>
            </a:r>
          </a:p>
          <a:p>
            <a:pPr lvl="1"/>
            <a:r>
              <a:rPr lang="zh-CN" altLang="zh-CN" dirty="0"/>
              <a:t>将关联表的外键约束取消，再删除父表；适用于需要保留子表的数据，只删除父表的情况。</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37</a:t>
            </a:fld>
            <a:endParaRPr lang="en-US" altLang="zh-CN"/>
          </a:p>
        </p:txBody>
      </p:sp>
    </p:spTree>
    <p:extLst>
      <p:ext uri="{BB962C8B-B14F-4D97-AF65-F5344CB8AC3E}">
        <p14:creationId xmlns:p14="http://schemas.microsoft.com/office/powerpoint/2010/main" val="18191253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删除表</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a:t>【例</a:t>
            </a:r>
            <a:r>
              <a:rPr lang="en-US" altLang="zh-CN" dirty="0"/>
              <a:t>4-12</a:t>
            </a:r>
            <a:r>
              <a:rPr lang="zh-CN" altLang="zh-CN" dirty="0"/>
              <a:t>】删除表</a:t>
            </a:r>
            <a:r>
              <a:rPr lang="en-US" altLang="zh-CN" dirty="0" err="1"/>
              <a:t>bookClass</a:t>
            </a:r>
            <a:r>
              <a:rPr lang="zh-CN" altLang="zh-CN" dirty="0"/>
              <a:t>。</a:t>
            </a:r>
          </a:p>
          <a:p>
            <a:r>
              <a:rPr lang="zh-CN" altLang="zh-CN" dirty="0"/>
              <a:t>由于当前数据库中的</a:t>
            </a:r>
            <a:r>
              <a:rPr lang="en-US" altLang="zh-CN" dirty="0"/>
              <a:t>book</a:t>
            </a:r>
            <a:r>
              <a:rPr lang="zh-CN" altLang="zh-CN" dirty="0"/>
              <a:t>表是</a:t>
            </a:r>
            <a:r>
              <a:rPr lang="en-US" altLang="zh-CN" dirty="0" err="1"/>
              <a:t>bookClass</a:t>
            </a:r>
            <a:r>
              <a:rPr lang="zh-CN" altLang="zh-CN" dirty="0"/>
              <a:t>的子表。如果要删除</a:t>
            </a:r>
            <a:r>
              <a:rPr lang="en-US" altLang="zh-CN" dirty="0" err="1"/>
              <a:t>bookClass</a:t>
            </a:r>
            <a:r>
              <a:rPr lang="zh-CN" altLang="zh-CN" dirty="0"/>
              <a:t>表，要分情况：</a:t>
            </a:r>
          </a:p>
          <a:p>
            <a:r>
              <a:rPr lang="en-US" altLang="zh-CN" dirty="0"/>
              <a:t>1</a:t>
            </a:r>
            <a:r>
              <a:rPr lang="zh-CN" altLang="zh-CN" dirty="0"/>
              <a:t>、不需要保留表的数据，则先删除</a:t>
            </a:r>
            <a:r>
              <a:rPr lang="en-US" altLang="zh-CN" dirty="0"/>
              <a:t>book</a:t>
            </a:r>
            <a:r>
              <a:rPr lang="zh-CN" altLang="zh-CN" dirty="0"/>
              <a:t>表，然后再删除</a:t>
            </a:r>
            <a:r>
              <a:rPr lang="en-US" altLang="zh-CN" dirty="0" err="1"/>
              <a:t>bookClass</a:t>
            </a:r>
            <a:r>
              <a:rPr lang="zh-CN" altLang="zh-CN" dirty="0"/>
              <a:t>表，在命令行窗口中输入如下命令。</a:t>
            </a:r>
          </a:p>
          <a:p>
            <a:pPr marL="0" indent="0">
              <a:buNone/>
            </a:pPr>
            <a:r>
              <a:rPr lang="en-US" altLang="zh-CN" dirty="0"/>
              <a:t>DROP TABLE book;</a:t>
            </a:r>
            <a:endParaRPr lang="zh-CN" altLang="zh-CN" dirty="0"/>
          </a:p>
          <a:p>
            <a:pPr marL="0" indent="0">
              <a:buNone/>
            </a:pPr>
            <a:r>
              <a:rPr lang="en-US" altLang="zh-CN" dirty="0"/>
              <a:t>DROP TABLE </a:t>
            </a:r>
            <a:r>
              <a:rPr lang="en-US" altLang="zh-CN" dirty="0" err="1"/>
              <a:t>bookClass</a:t>
            </a:r>
            <a:r>
              <a:rPr lang="en-US" altLang="zh-CN" dirty="0" smtClean="0"/>
              <a:t>;</a:t>
            </a:r>
          </a:p>
          <a:p>
            <a:pPr marL="0" indent="0">
              <a:buNone/>
            </a:pPr>
            <a:endParaRPr lang="zh-CN" altLang="zh-CN" dirty="0"/>
          </a:p>
          <a:p>
            <a:r>
              <a:rPr lang="en-US" altLang="zh-CN" dirty="0"/>
              <a:t>2</a:t>
            </a:r>
            <a:r>
              <a:rPr lang="zh-CN" altLang="zh-CN" dirty="0"/>
              <a:t>、需要保留子表的数据，则先删除</a:t>
            </a:r>
            <a:r>
              <a:rPr lang="en-US" altLang="zh-CN" dirty="0"/>
              <a:t>book</a:t>
            </a:r>
            <a:r>
              <a:rPr lang="zh-CN" altLang="zh-CN" dirty="0"/>
              <a:t>表中的外键，然后再删除</a:t>
            </a:r>
            <a:r>
              <a:rPr lang="en-US" altLang="zh-CN" dirty="0" err="1"/>
              <a:t>bookClass</a:t>
            </a:r>
            <a:r>
              <a:rPr lang="zh-CN" altLang="zh-CN" dirty="0"/>
              <a:t>表。请注意，在</a:t>
            </a:r>
            <a:r>
              <a:rPr lang="en-US" altLang="zh-CN" dirty="0"/>
              <a:t>MySQL</a:t>
            </a:r>
            <a:r>
              <a:rPr lang="zh-CN" altLang="zh-CN" dirty="0"/>
              <a:t>中删除外键其实是两个操作，一是删除外键，二是删除该外键所建的索引。在命令行窗口中输入如下命令。</a:t>
            </a:r>
          </a:p>
          <a:p>
            <a:pPr marL="0" indent="0">
              <a:buNone/>
            </a:pPr>
            <a:r>
              <a:rPr lang="en-US" altLang="zh-CN" dirty="0"/>
              <a:t>ALTER TABLE book DROP FOREIGN KEY </a:t>
            </a:r>
            <a:r>
              <a:rPr lang="en-US" altLang="zh-CN" dirty="0" err="1"/>
              <a:t>FK_Book_BookClass</a:t>
            </a:r>
            <a:r>
              <a:rPr lang="en-US" altLang="zh-CN" dirty="0"/>
              <a:t>;</a:t>
            </a:r>
            <a:endParaRPr lang="zh-CN" altLang="zh-CN" dirty="0"/>
          </a:p>
          <a:p>
            <a:pPr marL="0" indent="0">
              <a:buNone/>
            </a:pPr>
            <a:r>
              <a:rPr lang="en-US" altLang="zh-CN" dirty="0"/>
              <a:t>ALTER TABLE book DROP INDEX </a:t>
            </a:r>
            <a:r>
              <a:rPr lang="en-US" altLang="zh-CN" dirty="0" err="1"/>
              <a:t>FK_Book_BookClass</a:t>
            </a:r>
            <a:r>
              <a:rPr lang="en-US" altLang="zh-CN" dirty="0"/>
              <a:t>;</a:t>
            </a:r>
            <a:endParaRPr lang="zh-CN" altLang="zh-CN" dirty="0"/>
          </a:p>
          <a:p>
            <a:pPr marL="0" indent="0">
              <a:buNone/>
            </a:pPr>
            <a:r>
              <a:rPr lang="en-US" altLang="zh-CN" dirty="0"/>
              <a:t>DROP TABLE </a:t>
            </a:r>
            <a:r>
              <a:rPr lang="en-US" altLang="zh-CN" dirty="0" err="1"/>
              <a:t>bookClass</a:t>
            </a:r>
            <a:r>
              <a:rPr lang="en-US" altLang="zh-CN" dirty="0"/>
              <a:t>;</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38</a:t>
            </a:fld>
            <a:endParaRPr lang="en-US" altLang="zh-CN"/>
          </a:p>
        </p:txBody>
      </p:sp>
    </p:spTree>
    <p:extLst>
      <p:ext uri="{BB962C8B-B14F-4D97-AF65-F5344CB8AC3E}">
        <p14:creationId xmlns:p14="http://schemas.microsoft.com/office/powerpoint/2010/main" val="948401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常见的</a:t>
            </a:r>
            <a:r>
              <a:rPr lang="en-US" altLang="zh-CN" dirty="0"/>
              <a:t>MySQL</a:t>
            </a:r>
            <a:r>
              <a:rPr lang="zh-CN" altLang="zh-CN" dirty="0"/>
              <a:t>数据类型</a:t>
            </a:r>
            <a:endParaRPr lang="zh-CN" altLang="en-US" dirty="0"/>
          </a:p>
        </p:txBody>
      </p:sp>
      <p:sp>
        <p:nvSpPr>
          <p:cNvPr id="3" name="内容占位符 2"/>
          <p:cNvSpPr>
            <a:spLocks noGrp="1"/>
          </p:cNvSpPr>
          <p:nvPr>
            <p:ph idx="1"/>
          </p:nvPr>
        </p:nvSpPr>
        <p:spPr>
          <a:xfrm>
            <a:off x="1576917" y="2017713"/>
            <a:ext cx="10363200" cy="4819781"/>
          </a:xfrm>
        </p:spPr>
        <p:txBody>
          <a:bodyPr>
            <a:spAutoFit/>
          </a:bodyPr>
          <a:lstStyle/>
          <a:p>
            <a:r>
              <a:rPr lang="zh-CN" altLang="zh-CN" sz="2400" dirty="0"/>
              <a:t>数据类型（</a:t>
            </a:r>
            <a:r>
              <a:rPr lang="en-US" altLang="zh-CN" sz="2400" dirty="0" err="1"/>
              <a:t>data_type</a:t>
            </a:r>
            <a:r>
              <a:rPr lang="zh-CN" altLang="zh-CN" sz="2400" dirty="0"/>
              <a:t>）是指系统中所允许的数据的类型。</a:t>
            </a:r>
            <a:r>
              <a:rPr lang="en-US" altLang="zh-CN" sz="2400" dirty="0"/>
              <a:t>MySQL</a:t>
            </a:r>
            <a:r>
              <a:rPr lang="zh-CN" altLang="zh-CN" sz="2400" dirty="0"/>
              <a:t>数据类型定义了列中可以存储什么数据以及该数据怎样存储的规则。</a:t>
            </a:r>
          </a:p>
          <a:p>
            <a:r>
              <a:rPr lang="zh-CN" altLang="zh-CN" sz="2400" dirty="0"/>
              <a:t>数据库中的每个列都应该有适当的数据类型，用于限制或允许该列中存储的数据。例如，列中存储的为数字，则相应的数据类型应该为数值类型。</a:t>
            </a:r>
          </a:p>
          <a:p>
            <a:r>
              <a:rPr lang="zh-CN" altLang="zh-CN" sz="2400" dirty="0"/>
              <a:t>如果使用错误的数据类型可能会严重影响应用程序的功能和性能，所以在设计表时，应该特别重视数据列所用的数据类型。更改包含数据的列不是一件小事，这样做可能会导致数据丢失。因此，在创建表时必须为每个列设置正确的数据类型和长度。</a:t>
            </a:r>
          </a:p>
          <a:p>
            <a:r>
              <a:rPr lang="en-US" altLang="zh-CN" sz="2400" dirty="0"/>
              <a:t>MySQL</a:t>
            </a:r>
            <a:r>
              <a:rPr lang="zh-CN" altLang="zh-CN" sz="2400" dirty="0"/>
              <a:t>的数据类型一般分为以下</a:t>
            </a:r>
            <a:r>
              <a:rPr lang="en-US" altLang="zh-CN" sz="2400" dirty="0"/>
              <a:t>5</a:t>
            </a:r>
            <a:r>
              <a:rPr lang="zh-CN" altLang="zh-CN" sz="2400" dirty="0"/>
              <a:t>种，分别是整数类型、浮点数类型和定点数类型、日期和时间类型、字符串类型、二进制类型等，整数类型和浮点数类型可以统称为数值数据类型。</a:t>
            </a:r>
          </a:p>
          <a:p>
            <a:endParaRPr lang="zh-CN" altLang="en-US" sz="24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4</a:t>
            </a:fld>
            <a:endParaRPr lang="en-US" altLang="zh-CN"/>
          </a:p>
        </p:txBody>
      </p:sp>
    </p:spTree>
    <p:extLst>
      <p:ext uri="{BB962C8B-B14F-4D97-AF65-F5344CB8AC3E}">
        <p14:creationId xmlns:p14="http://schemas.microsoft.com/office/powerpoint/2010/main" val="3750188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常见的</a:t>
            </a:r>
            <a:r>
              <a:rPr lang="en-US" altLang="zh-CN" dirty="0"/>
              <a:t>MySQL</a:t>
            </a:r>
            <a:r>
              <a:rPr lang="zh-CN" altLang="zh-CN" dirty="0"/>
              <a:t>数据类型</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1</a:t>
            </a:r>
            <a:r>
              <a:rPr lang="zh-CN" altLang="zh-CN" dirty="0"/>
              <a:t>）数值类型</a:t>
            </a:r>
          </a:p>
          <a:p>
            <a:pPr lvl="1"/>
            <a:r>
              <a:rPr lang="zh-CN" altLang="zh-CN" dirty="0"/>
              <a:t>整数类型包括</a:t>
            </a:r>
            <a:r>
              <a:rPr lang="en-US" altLang="zh-CN" dirty="0"/>
              <a:t>TINYINT</a:t>
            </a:r>
            <a:r>
              <a:rPr lang="zh-CN" altLang="zh-CN" dirty="0"/>
              <a:t>、</a:t>
            </a:r>
            <a:r>
              <a:rPr lang="en-US" altLang="zh-CN" dirty="0"/>
              <a:t>SMALLINT</a:t>
            </a:r>
            <a:r>
              <a:rPr lang="zh-CN" altLang="zh-CN" dirty="0"/>
              <a:t>、</a:t>
            </a:r>
            <a:r>
              <a:rPr lang="en-US" altLang="zh-CN" dirty="0"/>
              <a:t>MEDIUMINT</a:t>
            </a:r>
            <a:r>
              <a:rPr lang="zh-CN" altLang="zh-CN" dirty="0"/>
              <a:t>、</a:t>
            </a:r>
            <a:r>
              <a:rPr lang="en-US" altLang="zh-CN" dirty="0"/>
              <a:t>INT</a:t>
            </a:r>
            <a:r>
              <a:rPr lang="zh-CN" altLang="zh-CN" dirty="0"/>
              <a:t>、</a:t>
            </a:r>
            <a:r>
              <a:rPr lang="en-US" altLang="zh-CN" dirty="0"/>
              <a:t>BIGINT</a:t>
            </a:r>
            <a:r>
              <a:rPr lang="zh-CN" altLang="zh-CN" dirty="0"/>
              <a:t>。</a:t>
            </a:r>
          </a:p>
          <a:p>
            <a:r>
              <a:rPr lang="en-US" altLang="zh-CN" dirty="0"/>
              <a:t>2</a:t>
            </a:r>
            <a:r>
              <a:rPr lang="zh-CN" altLang="zh-CN" dirty="0"/>
              <a:t>）浮点数类型和定点数类型</a:t>
            </a:r>
          </a:p>
          <a:p>
            <a:pPr lvl="1"/>
            <a:r>
              <a:rPr lang="zh-CN" altLang="zh-CN" dirty="0"/>
              <a:t>浮点数类型包括</a:t>
            </a:r>
            <a:r>
              <a:rPr lang="en-US" altLang="zh-CN" dirty="0"/>
              <a:t>FLOAT</a:t>
            </a:r>
            <a:r>
              <a:rPr lang="zh-CN" altLang="zh-CN" dirty="0"/>
              <a:t>和</a:t>
            </a:r>
            <a:r>
              <a:rPr lang="en-US" altLang="zh-CN" dirty="0"/>
              <a:t>DOUBLE</a:t>
            </a:r>
            <a:r>
              <a:rPr lang="zh-CN" altLang="zh-CN" dirty="0"/>
              <a:t>，定点数类型为</a:t>
            </a:r>
            <a:r>
              <a:rPr lang="en-US" altLang="zh-CN" dirty="0"/>
              <a:t>DECIMAL</a:t>
            </a:r>
            <a:r>
              <a:rPr lang="zh-CN" altLang="zh-CN" dirty="0"/>
              <a:t>。</a:t>
            </a:r>
          </a:p>
          <a:p>
            <a:r>
              <a:rPr lang="en-US" altLang="zh-CN" dirty="0"/>
              <a:t>3</a:t>
            </a:r>
            <a:r>
              <a:rPr lang="zh-CN" altLang="zh-CN" dirty="0"/>
              <a:t>）日期</a:t>
            </a:r>
            <a:r>
              <a:rPr lang="en-US" altLang="zh-CN" dirty="0"/>
              <a:t>/</a:t>
            </a:r>
            <a:r>
              <a:rPr lang="zh-CN" altLang="zh-CN" dirty="0"/>
              <a:t>时间类型</a:t>
            </a:r>
          </a:p>
          <a:p>
            <a:pPr lvl="1"/>
            <a:r>
              <a:rPr lang="zh-CN" altLang="zh-CN" dirty="0"/>
              <a:t>包括</a:t>
            </a:r>
            <a:r>
              <a:rPr lang="en-US" altLang="zh-CN" dirty="0"/>
              <a:t>YEAR</a:t>
            </a:r>
            <a:r>
              <a:rPr lang="zh-CN" altLang="zh-CN" dirty="0"/>
              <a:t>、</a:t>
            </a:r>
            <a:r>
              <a:rPr lang="en-US" altLang="zh-CN" dirty="0"/>
              <a:t>TIME</a:t>
            </a:r>
            <a:r>
              <a:rPr lang="zh-CN" altLang="zh-CN" dirty="0"/>
              <a:t>、</a:t>
            </a:r>
            <a:r>
              <a:rPr lang="en-US" altLang="zh-CN" dirty="0"/>
              <a:t>DATE</a:t>
            </a:r>
            <a:r>
              <a:rPr lang="zh-CN" altLang="zh-CN" dirty="0"/>
              <a:t>、</a:t>
            </a:r>
            <a:r>
              <a:rPr lang="en-US" altLang="zh-CN" dirty="0"/>
              <a:t>DATETIME</a:t>
            </a:r>
            <a:r>
              <a:rPr lang="zh-CN" altLang="zh-CN" dirty="0"/>
              <a:t>和</a:t>
            </a:r>
            <a:r>
              <a:rPr lang="en-US" altLang="zh-CN" dirty="0"/>
              <a:t>TIMESTAMP</a:t>
            </a:r>
            <a:r>
              <a:rPr lang="zh-CN" altLang="zh-CN" dirty="0"/>
              <a:t>。</a:t>
            </a:r>
          </a:p>
          <a:p>
            <a:r>
              <a:rPr lang="en-US" altLang="zh-CN" dirty="0"/>
              <a:t>4</a:t>
            </a:r>
            <a:r>
              <a:rPr lang="zh-CN" altLang="zh-CN" dirty="0"/>
              <a:t>）字符串类型</a:t>
            </a:r>
          </a:p>
          <a:p>
            <a:pPr lvl="1"/>
            <a:r>
              <a:rPr lang="zh-CN" altLang="zh-CN" dirty="0"/>
              <a:t>包括</a:t>
            </a:r>
            <a:r>
              <a:rPr lang="en-US" altLang="zh-CN" dirty="0"/>
              <a:t>CHAR</a:t>
            </a:r>
            <a:r>
              <a:rPr lang="zh-CN" altLang="zh-CN" dirty="0"/>
              <a:t>、</a:t>
            </a:r>
            <a:r>
              <a:rPr lang="en-US" altLang="zh-CN" dirty="0"/>
              <a:t>VARCHAR</a:t>
            </a:r>
            <a:r>
              <a:rPr lang="zh-CN" altLang="zh-CN" dirty="0"/>
              <a:t>、</a:t>
            </a:r>
            <a:r>
              <a:rPr lang="en-US" altLang="zh-CN" dirty="0"/>
              <a:t>BINARY</a:t>
            </a:r>
            <a:r>
              <a:rPr lang="zh-CN" altLang="zh-CN" dirty="0"/>
              <a:t>、</a:t>
            </a:r>
            <a:r>
              <a:rPr lang="en-US" altLang="zh-CN" dirty="0"/>
              <a:t>VARBINARY</a:t>
            </a:r>
            <a:r>
              <a:rPr lang="zh-CN" altLang="zh-CN" dirty="0"/>
              <a:t>、</a:t>
            </a:r>
            <a:r>
              <a:rPr lang="en-US" altLang="zh-CN" dirty="0"/>
              <a:t>BLOB</a:t>
            </a:r>
            <a:r>
              <a:rPr lang="zh-CN" altLang="zh-CN" dirty="0"/>
              <a:t>、</a:t>
            </a:r>
            <a:r>
              <a:rPr lang="en-US" altLang="zh-CN" dirty="0"/>
              <a:t>TEXT</a:t>
            </a:r>
            <a:r>
              <a:rPr lang="zh-CN" altLang="zh-CN" dirty="0"/>
              <a:t>、</a:t>
            </a:r>
            <a:r>
              <a:rPr lang="en-US" altLang="zh-CN" dirty="0"/>
              <a:t>ENUM</a:t>
            </a:r>
            <a:r>
              <a:rPr lang="zh-CN" altLang="zh-CN" dirty="0"/>
              <a:t>和</a:t>
            </a:r>
            <a:r>
              <a:rPr lang="en-US" altLang="zh-CN" dirty="0"/>
              <a:t>SET</a:t>
            </a:r>
            <a:r>
              <a:rPr lang="zh-CN" altLang="zh-CN" dirty="0"/>
              <a:t>等。</a:t>
            </a:r>
          </a:p>
          <a:p>
            <a:r>
              <a:rPr lang="en-US" altLang="zh-CN" dirty="0"/>
              <a:t>5</a:t>
            </a:r>
            <a:r>
              <a:rPr lang="zh-CN" altLang="zh-CN" dirty="0"/>
              <a:t>）二进制类型</a:t>
            </a:r>
          </a:p>
          <a:p>
            <a:pPr lvl="1"/>
            <a:r>
              <a:rPr lang="zh-CN" altLang="zh-CN" dirty="0"/>
              <a:t>包括</a:t>
            </a:r>
            <a:r>
              <a:rPr lang="en-US" altLang="zh-CN" dirty="0"/>
              <a:t>BIT</a:t>
            </a:r>
            <a:r>
              <a:rPr lang="zh-CN" altLang="zh-CN" dirty="0"/>
              <a:t>、</a:t>
            </a:r>
            <a:r>
              <a:rPr lang="en-US" altLang="zh-CN" dirty="0"/>
              <a:t>BINARY</a:t>
            </a:r>
            <a:r>
              <a:rPr lang="zh-CN" altLang="zh-CN" dirty="0"/>
              <a:t>、</a:t>
            </a:r>
            <a:r>
              <a:rPr lang="en-US" altLang="zh-CN" dirty="0"/>
              <a:t>VARBINARY</a:t>
            </a:r>
            <a:r>
              <a:rPr lang="zh-CN" altLang="zh-CN" dirty="0"/>
              <a:t>、</a:t>
            </a:r>
            <a:r>
              <a:rPr lang="en-US" altLang="zh-CN" dirty="0"/>
              <a:t>TINYBLOB</a:t>
            </a:r>
            <a:r>
              <a:rPr lang="zh-CN" altLang="zh-CN" dirty="0"/>
              <a:t>、</a:t>
            </a:r>
            <a:r>
              <a:rPr lang="en-US" altLang="zh-CN" dirty="0"/>
              <a:t>BLOB</a:t>
            </a:r>
            <a:r>
              <a:rPr lang="zh-CN" altLang="zh-CN" dirty="0"/>
              <a:t>、</a:t>
            </a:r>
            <a:r>
              <a:rPr lang="en-US" altLang="zh-CN" dirty="0"/>
              <a:t>MEDIUMBLOB</a:t>
            </a:r>
            <a:r>
              <a:rPr lang="zh-CN" altLang="zh-CN" dirty="0"/>
              <a:t>和</a:t>
            </a:r>
            <a:r>
              <a:rPr lang="en-US" altLang="zh-CN" dirty="0"/>
              <a:t>LONGBLOB</a:t>
            </a:r>
            <a:r>
              <a:rPr lang="zh-CN" altLang="zh-CN" dirty="0"/>
              <a:t>。</a:t>
            </a:r>
          </a:p>
          <a:p>
            <a:r>
              <a:rPr lang="zh-CN" altLang="zh-CN" dirty="0"/>
              <a:t>定义字段的数据类型对数据库的优化是十分重要的。</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5</a:t>
            </a:fld>
            <a:endParaRPr lang="en-US" altLang="zh-CN"/>
          </a:p>
        </p:txBody>
      </p:sp>
    </p:spTree>
    <p:extLst>
      <p:ext uri="{BB962C8B-B14F-4D97-AF65-F5344CB8AC3E}">
        <p14:creationId xmlns:p14="http://schemas.microsoft.com/office/powerpoint/2010/main" val="1350435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整数类型</a:t>
            </a:r>
            <a:endParaRPr lang="zh-CN" altLang="en-US" dirty="0"/>
          </a:p>
        </p:txBody>
      </p:sp>
      <p:sp>
        <p:nvSpPr>
          <p:cNvPr id="3" name="内容占位符 2"/>
          <p:cNvSpPr>
            <a:spLocks noGrp="1"/>
          </p:cNvSpPr>
          <p:nvPr>
            <p:ph idx="1"/>
          </p:nvPr>
        </p:nvSpPr>
        <p:spPr/>
        <p:txBody>
          <a:bodyPr/>
          <a:lstStyle/>
          <a:p>
            <a:r>
              <a:rPr lang="zh-CN" altLang="zh-CN" dirty="0"/>
              <a:t>整数类型又称数值型数据，数值型数据类型主要用来存储数字。</a:t>
            </a:r>
          </a:p>
          <a:p>
            <a:r>
              <a:rPr lang="en-US" altLang="zh-CN" dirty="0"/>
              <a:t>MySQL</a:t>
            </a:r>
            <a:r>
              <a:rPr lang="zh-CN" altLang="zh-CN" dirty="0"/>
              <a:t>提供了多种数值型数据类型，不同的数据类型提供不同的取值范围，可以存储的值范围越大，所需的存储空间也会越大。</a:t>
            </a:r>
          </a:p>
          <a:p>
            <a:r>
              <a:rPr lang="en-US" altLang="zh-CN" dirty="0"/>
              <a:t>MySQL</a:t>
            </a:r>
            <a:r>
              <a:rPr lang="zh-CN" altLang="zh-CN" dirty="0"/>
              <a:t>主要提供的整数类型有</a:t>
            </a:r>
            <a:r>
              <a:rPr lang="en-US" altLang="zh-CN" dirty="0"/>
              <a:t>TINYINT</a:t>
            </a:r>
            <a:r>
              <a:rPr lang="zh-CN" altLang="zh-CN" dirty="0"/>
              <a:t>、</a:t>
            </a:r>
            <a:r>
              <a:rPr lang="en-US" altLang="zh-CN" dirty="0"/>
              <a:t>SMALLINT</a:t>
            </a:r>
            <a:r>
              <a:rPr lang="zh-CN" altLang="zh-CN" dirty="0"/>
              <a:t>、</a:t>
            </a:r>
            <a:r>
              <a:rPr lang="en-US" altLang="zh-CN" dirty="0"/>
              <a:t>MEDIUMINT</a:t>
            </a:r>
            <a:r>
              <a:rPr lang="zh-CN" altLang="zh-CN" dirty="0"/>
              <a:t>、</a:t>
            </a:r>
            <a:r>
              <a:rPr lang="en-US" altLang="zh-CN" dirty="0"/>
              <a:t>INT</a:t>
            </a:r>
            <a:r>
              <a:rPr lang="zh-CN" altLang="zh-CN" dirty="0"/>
              <a:t>、</a:t>
            </a:r>
            <a:r>
              <a:rPr lang="en-US" altLang="zh-CN" dirty="0"/>
              <a:t>BIGINT</a:t>
            </a:r>
            <a:r>
              <a:rPr lang="zh-CN" altLang="zh-CN" dirty="0"/>
              <a:t>，其属性字段可以添加</a:t>
            </a:r>
            <a:r>
              <a:rPr lang="en-US" altLang="zh-CN" dirty="0"/>
              <a:t>AUTO_INCREMENT</a:t>
            </a:r>
            <a:r>
              <a:rPr lang="zh-CN" altLang="zh-CN" dirty="0"/>
              <a:t>自增约束条件。</a:t>
            </a:r>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6</a:t>
            </a:fld>
            <a:endParaRPr lang="en-US" altLang="zh-CN"/>
          </a:p>
        </p:txBody>
      </p:sp>
    </p:spTree>
    <p:extLst>
      <p:ext uri="{BB962C8B-B14F-4D97-AF65-F5344CB8AC3E}">
        <p14:creationId xmlns:p14="http://schemas.microsoft.com/office/powerpoint/2010/main" val="3943679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整数类型</a:t>
            </a:r>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7</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4096274871"/>
              </p:ext>
            </p:extLst>
          </p:nvPr>
        </p:nvGraphicFramePr>
        <p:xfrm>
          <a:off x="2076259" y="1907981"/>
          <a:ext cx="6884859" cy="1664274"/>
        </p:xfrm>
        <a:graphic>
          <a:graphicData uri="http://schemas.openxmlformats.org/drawingml/2006/table">
            <a:tbl>
              <a:tblPr firstRow="1" firstCol="1" bandRow="1">
                <a:tableStyleId>{5C22544A-7EE6-4342-B048-85BDC9FD1C3A}</a:tableStyleId>
              </a:tblPr>
              <a:tblGrid>
                <a:gridCol w="2294953">
                  <a:extLst>
                    <a:ext uri="{9D8B030D-6E8A-4147-A177-3AD203B41FA5}">
                      <a16:colId xmlns:a16="http://schemas.microsoft.com/office/drawing/2014/main" val="3095421732"/>
                    </a:ext>
                  </a:extLst>
                </a:gridCol>
                <a:gridCol w="2294953">
                  <a:extLst>
                    <a:ext uri="{9D8B030D-6E8A-4147-A177-3AD203B41FA5}">
                      <a16:colId xmlns:a16="http://schemas.microsoft.com/office/drawing/2014/main" val="2464583528"/>
                    </a:ext>
                  </a:extLst>
                </a:gridCol>
                <a:gridCol w="2294953">
                  <a:extLst>
                    <a:ext uri="{9D8B030D-6E8A-4147-A177-3AD203B41FA5}">
                      <a16:colId xmlns:a16="http://schemas.microsoft.com/office/drawing/2014/main" val="3394215501"/>
                    </a:ext>
                  </a:extLst>
                </a:gridCol>
              </a:tblGrid>
              <a:tr h="277379">
                <a:tc>
                  <a:txBody>
                    <a:bodyPr/>
                    <a:lstStyle/>
                    <a:p>
                      <a:pPr indent="127000" algn="ctr">
                        <a:spcAft>
                          <a:spcPts val="0"/>
                        </a:spcAft>
                      </a:pPr>
                      <a:r>
                        <a:rPr lang="zh-CN" sz="1600" kern="100">
                          <a:effectLst/>
                        </a:rPr>
                        <a:t>类型名称</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600" kern="100">
                          <a:effectLst/>
                        </a:rPr>
                        <a:t>说明</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600" kern="100">
                          <a:effectLst/>
                        </a:rPr>
                        <a:t>存储需求</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53256156"/>
                  </a:ext>
                </a:extLst>
              </a:tr>
              <a:tr h="277379">
                <a:tc>
                  <a:txBody>
                    <a:bodyPr/>
                    <a:lstStyle/>
                    <a:p>
                      <a:pPr indent="127000" algn="ctr">
                        <a:spcAft>
                          <a:spcPts val="0"/>
                        </a:spcAft>
                      </a:pPr>
                      <a:r>
                        <a:rPr lang="en-US" sz="1600" kern="100">
                          <a:effectLst/>
                        </a:rPr>
                        <a:t>TINYINT</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600" kern="100">
                          <a:effectLst/>
                        </a:rPr>
                        <a:t>很小的整数</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1</a:t>
                      </a:r>
                      <a:r>
                        <a:rPr lang="zh-CN" sz="1600" kern="100">
                          <a:effectLst/>
                        </a:rPr>
                        <a:t>个字节</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99595886"/>
                  </a:ext>
                </a:extLst>
              </a:tr>
              <a:tr h="277379">
                <a:tc>
                  <a:txBody>
                    <a:bodyPr/>
                    <a:lstStyle/>
                    <a:p>
                      <a:pPr indent="127000" algn="ctr">
                        <a:spcAft>
                          <a:spcPts val="0"/>
                        </a:spcAft>
                      </a:pPr>
                      <a:r>
                        <a:rPr lang="en-US" sz="1600" kern="100">
                          <a:effectLst/>
                        </a:rPr>
                        <a:t>SMALLINT</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600" kern="100">
                          <a:effectLst/>
                        </a:rPr>
                        <a:t>小的整数</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2</a:t>
                      </a:r>
                      <a:r>
                        <a:rPr lang="zh-CN" sz="1600" kern="100">
                          <a:effectLst/>
                        </a:rPr>
                        <a:t>个宇节</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69695237"/>
                  </a:ext>
                </a:extLst>
              </a:tr>
              <a:tr h="277379">
                <a:tc>
                  <a:txBody>
                    <a:bodyPr/>
                    <a:lstStyle/>
                    <a:p>
                      <a:pPr indent="127000" algn="ctr">
                        <a:spcAft>
                          <a:spcPts val="0"/>
                        </a:spcAft>
                      </a:pPr>
                      <a:r>
                        <a:rPr lang="en-US" sz="1600" kern="100">
                          <a:effectLst/>
                        </a:rPr>
                        <a:t>MEDIUMINT</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600" kern="100">
                          <a:effectLst/>
                        </a:rPr>
                        <a:t>中等大小的整数</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3</a:t>
                      </a:r>
                      <a:r>
                        <a:rPr lang="zh-CN" sz="1600" kern="100">
                          <a:effectLst/>
                        </a:rPr>
                        <a:t>个字节</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8370243"/>
                  </a:ext>
                </a:extLst>
              </a:tr>
              <a:tr h="277379">
                <a:tc>
                  <a:txBody>
                    <a:bodyPr/>
                    <a:lstStyle/>
                    <a:p>
                      <a:pPr indent="127000" algn="ctr">
                        <a:spcAft>
                          <a:spcPts val="0"/>
                        </a:spcAft>
                      </a:pPr>
                      <a:r>
                        <a:rPr lang="en-US" sz="1600" kern="100">
                          <a:effectLst/>
                        </a:rPr>
                        <a:t>INT (INTEGHR)</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600" kern="100">
                          <a:effectLst/>
                        </a:rPr>
                        <a:t>普通大小的整数</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4</a:t>
                      </a:r>
                      <a:r>
                        <a:rPr lang="zh-CN" sz="1600" kern="100">
                          <a:effectLst/>
                        </a:rPr>
                        <a:t>个字节</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06485765"/>
                  </a:ext>
                </a:extLst>
              </a:tr>
              <a:tr h="277379">
                <a:tc>
                  <a:txBody>
                    <a:bodyPr/>
                    <a:lstStyle/>
                    <a:p>
                      <a:pPr indent="127000" algn="ctr">
                        <a:spcAft>
                          <a:spcPts val="0"/>
                        </a:spcAft>
                      </a:pPr>
                      <a:r>
                        <a:rPr lang="en-US" sz="1600" kern="100">
                          <a:effectLst/>
                        </a:rPr>
                        <a:t>BIGINT</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600" kern="100">
                          <a:effectLst/>
                        </a:rPr>
                        <a:t>大整数</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dirty="0">
                          <a:effectLst/>
                        </a:rPr>
                        <a:t>8</a:t>
                      </a:r>
                      <a:r>
                        <a:rPr lang="zh-CN" sz="1600" kern="100" dirty="0">
                          <a:effectLst/>
                        </a:rPr>
                        <a:t>个字节</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32653235"/>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139965424"/>
              </p:ext>
            </p:extLst>
          </p:nvPr>
        </p:nvGraphicFramePr>
        <p:xfrm>
          <a:off x="2076259" y="3730614"/>
          <a:ext cx="6884859" cy="3012356"/>
        </p:xfrm>
        <a:graphic>
          <a:graphicData uri="http://schemas.openxmlformats.org/drawingml/2006/table">
            <a:tbl>
              <a:tblPr firstRow="1" firstCol="1" bandRow="1">
                <a:tableStyleId>{5C22544A-7EE6-4342-B048-85BDC9FD1C3A}</a:tableStyleId>
              </a:tblPr>
              <a:tblGrid>
                <a:gridCol w="2294953">
                  <a:extLst>
                    <a:ext uri="{9D8B030D-6E8A-4147-A177-3AD203B41FA5}">
                      <a16:colId xmlns:a16="http://schemas.microsoft.com/office/drawing/2014/main" val="561311095"/>
                    </a:ext>
                  </a:extLst>
                </a:gridCol>
                <a:gridCol w="2294953">
                  <a:extLst>
                    <a:ext uri="{9D8B030D-6E8A-4147-A177-3AD203B41FA5}">
                      <a16:colId xmlns:a16="http://schemas.microsoft.com/office/drawing/2014/main" val="588977659"/>
                    </a:ext>
                  </a:extLst>
                </a:gridCol>
                <a:gridCol w="2294953">
                  <a:extLst>
                    <a:ext uri="{9D8B030D-6E8A-4147-A177-3AD203B41FA5}">
                      <a16:colId xmlns:a16="http://schemas.microsoft.com/office/drawing/2014/main" val="2630270321"/>
                    </a:ext>
                  </a:extLst>
                </a:gridCol>
              </a:tblGrid>
              <a:tr h="387329">
                <a:tc>
                  <a:txBody>
                    <a:bodyPr/>
                    <a:lstStyle/>
                    <a:p>
                      <a:pPr indent="127000" algn="ctr">
                        <a:spcAft>
                          <a:spcPts val="0"/>
                        </a:spcAft>
                      </a:pPr>
                      <a:r>
                        <a:rPr lang="zh-CN" sz="1600" kern="100">
                          <a:effectLst/>
                        </a:rPr>
                        <a:t>类型名称</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600" kern="100" dirty="0">
                          <a:effectLst/>
                        </a:rPr>
                        <a:t>说明</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600" kern="100">
                          <a:effectLst/>
                        </a:rPr>
                        <a:t>存储需求</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47609801"/>
                  </a:ext>
                </a:extLst>
              </a:tr>
              <a:tr h="387329">
                <a:tc>
                  <a:txBody>
                    <a:bodyPr/>
                    <a:lstStyle/>
                    <a:p>
                      <a:pPr indent="127000" algn="ctr">
                        <a:spcAft>
                          <a:spcPts val="0"/>
                        </a:spcAft>
                      </a:pPr>
                      <a:r>
                        <a:rPr lang="en-US" sz="1600" kern="100">
                          <a:effectLst/>
                        </a:rPr>
                        <a:t>TINYINT</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-128</a:t>
                      </a:r>
                      <a:r>
                        <a:rPr lang="zh-CN" sz="1600" kern="100">
                          <a:effectLst/>
                        </a:rPr>
                        <a:t>〜</a:t>
                      </a:r>
                      <a:r>
                        <a:rPr lang="en-US" sz="1600" kern="100">
                          <a:effectLst/>
                        </a:rPr>
                        <a:t>127</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0 </a:t>
                      </a:r>
                      <a:r>
                        <a:rPr lang="zh-CN" sz="1600" kern="100">
                          <a:effectLst/>
                        </a:rPr>
                        <a:t>〜</a:t>
                      </a:r>
                      <a:r>
                        <a:rPr lang="en-US" sz="1600" kern="100">
                          <a:effectLst/>
                        </a:rPr>
                        <a:t>255</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57484121"/>
                  </a:ext>
                </a:extLst>
              </a:tr>
              <a:tr h="387329">
                <a:tc>
                  <a:txBody>
                    <a:bodyPr/>
                    <a:lstStyle/>
                    <a:p>
                      <a:pPr indent="127000" algn="ctr">
                        <a:spcAft>
                          <a:spcPts val="0"/>
                        </a:spcAft>
                      </a:pPr>
                      <a:r>
                        <a:rPr lang="en-US" sz="1600" kern="100">
                          <a:effectLst/>
                        </a:rPr>
                        <a:t>SMALLINT</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-32768</a:t>
                      </a:r>
                      <a:r>
                        <a:rPr lang="zh-CN" sz="1600" kern="100">
                          <a:effectLst/>
                        </a:rPr>
                        <a:t>〜</a:t>
                      </a:r>
                      <a:r>
                        <a:rPr lang="en-US" sz="1600" kern="100">
                          <a:effectLst/>
                        </a:rPr>
                        <a:t>32767</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0</a:t>
                      </a:r>
                      <a:r>
                        <a:rPr lang="zh-CN" sz="1600" kern="100">
                          <a:effectLst/>
                        </a:rPr>
                        <a:t>〜</a:t>
                      </a:r>
                      <a:r>
                        <a:rPr lang="en-US" sz="1600" kern="100">
                          <a:effectLst/>
                        </a:rPr>
                        <a:t>65535</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6687099"/>
                  </a:ext>
                </a:extLst>
              </a:tr>
              <a:tr h="387329">
                <a:tc>
                  <a:txBody>
                    <a:bodyPr/>
                    <a:lstStyle/>
                    <a:p>
                      <a:pPr indent="127000" algn="ctr">
                        <a:spcAft>
                          <a:spcPts val="0"/>
                        </a:spcAft>
                      </a:pPr>
                      <a:r>
                        <a:rPr lang="en-US" sz="1600" kern="100">
                          <a:effectLst/>
                        </a:rPr>
                        <a:t>MEDIUMINT</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-8388608</a:t>
                      </a:r>
                      <a:r>
                        <a:rPr lang="zh-CN" sz="1600" kern="100">
                          <a:effectLst/>
                        </a:rPr>
                        <a:t>〜</a:t>
                      </a:r>
                      <a:r>
                        <a:rPr lang="en-US" sz="1600" kern="100">
                          <a:effectLst/>
                        </a:rPr>
                        <a:t>8388607</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0</a:t>
                      </a:r>
                      <a:r>
                        <a:rPr lang="zh-CN" sz="1600" kern="100">
                          <a:effectLst/>
                        </a:rPr>
                        <a:t>〜</a:t>
                      </a:r>
                      <a:r>
                        <a:rPr lang="en-US" sz="1600" kern="100">
                          <a:effectLst/>
                        </a:rPr>
                        <a:t>16777215</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55843704"/>
                  </a:ext>
                </a:extLst>
              </a:tr>
              <a:tr h="387329">
                <a:tc>
                  <a:txBody>
                    <a:bodyPr/>
                    <a:lstStyle/>
                    <a:p>
                      <a:pPr indent="127000" algn="ctr">
                        <a:spcAft>
                          <a:spcPts val="0"/>
                        </a:spcAft>
                      </a:pPr>
                      <a:r>
                        <a:rPr lang="en-US" sz="1600" kern="100">
                          <a:effectLst/>
                        </a:rPr>
                        <a:t>INT (INTEGER)</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-2147483648</a:t>
                      </a:r>
                      <a:r>
                        <a:rPr lang="zh-CN" sz="1600" kern="100">
                          <a:effectLst/>
                        </a:rPr>
                        <a:t>〜</a:t>
                      </a:r>
                      <a:r>
                        <a:rPr lang="en-US" sz="1600" kern="100">
                          <a:effectLst/>
                        </a:rPr>
                        <a:t>2147483647</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0</a:t>
                      </a:r>
                      <a:r>
                        <a:rPr lang="zh-CN" sz="1600" kern="100">
                          <a:effectLst/>
                        </a:rPr>
                        <a:t>〜</a:t>
                      </a:r>
                      <a:r>
                        <a:rPr lang="en-US" sz="1600" kern="100">
                          <a:effectLst/>
                        </a:rPr>
                        <a:t>4294967295</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02592049"/>
                  </a:ext>
                </a:extLst>
              </a:tr>
              <a:tr h="387329">
                <a:tc>
                  <a:txBody>
                    <a:bodyPr/>
                    <a:lstStyle/>
                    <a:p>
                      <a:pPr indent="127000" algn="ctr">
                        <a:spcAft>
                          <a:spcPts val="0"/>
                        </a:spcAft>
                      </a:pPr>
                      <a:r>
                        <a:rPr lang="en-US" sz="1600" kern="100">
                          <a:effectLst/>
                        </a:rPr>
                        <a:t>BIGINT</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a:effectLst/>
                        </a:rPr>
                        <a:t>-9223372036854775808</a:t>
                      </a:r>
                      <a:r>
                        <a:rPr lang="zh-CN" sz="1600" kern="100">
                          <a:effectLst/>
                        </a:rPr>
                        <a:t>〜</a:t>
                      </a:r>
                      <a:r>
                        <a:rPr lang="en-US" sz="1600" kern="100">
                          <a:effectLst/>
                        </a:rPr>
                        <a:t>9223372036854775807</a:t>
                      </a:r>
                      <a:endParaRPr lang="zh-CN" sz="20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600" kern="100" dirty="0">
                          <a:effectLst/>
                        </a:rPr>
                        <a:t>0</a:t>
                      </a:r>
                      <a:r>
                        <a:rPr lang="zh-CN" sz="1600" kern="100" dirty="0">
                          <a:effectLst/>
                        </a:rPr>
                        <a:t>〜</a:t>
                      </a:r>
                      <a:r>
                        <a:rPr lang="en-US" sz="1600" kern="100" dirty="0">
                          <a:effectLst/>
                        </a:rPr>
                        <a:t>18446744073709551615</a:t>
                      </a:r>
                      <a:endParaRPr lang="zh-CN" sz="20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85686169"/>
                  </a:ext>
                </a:extLst>
              </a:tr>
            </a:tbl>
          </a:graphicData>
        </a:graphic>
      </p:graphicFrame>
    </p:spTree>
    <p:extLst>
      <p:ext uri="{BB962C8B-B14F-4D97-AF65-F5344CB8AC3E}">
        <p14:creationId xmlns:p14="http://schemas.microsoft.com/office/powerpoint/2010/main" val="2208402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浮点和定点数类型</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MySQL </a:t>
            </a:r>
            <a:r>
              <a:rPr lang="zh-CN" altLang="zh-CN" dirty="0"/>
              <a:t>中使用浮点数和定点数来表示小数。</a:t>
            </a:r>
          </a:p>
          <a:p>
            <a:r>
              <a:rPr lang="zh-CN" altLang="zh-CN" dirty="0"/>
              <a:t>浮点类型有两种，分别是单精度浮点数（</a:t>
            </a:r>
            <a:r>
              <a:rPr lang="en-US" altLang="zh-CN" dirty="0"/>
              <a:t>FLOAT</a:t>
            </a:r>
            <a:r>
              <a:rPr lang="zh-CN" altLang="zh-CN" dirty="0"/>
              <a:t>）和双精度浮点数（</a:t>
            </a:r>
            <a:r>
              <a:rPr lang="en-US" altLang="zh-CN" dirty="0"/>
              <a:t>DOUBLE</a:t>
            </a:r>
            <a:r>
              <a:rPr lang="zh-CN" altLang="zh-CN" dirty="0"/>
              <a:t>）；定点类型只有一种，就是</a:t>
            </a:r>
            <a:r>
              <a:rPr lang="en-US" altLang="zh-CN" dirty="0"/>
              <a:t>DECIMAL</a:t>
            </a:r>
            <a:r>
              <a:rPr lang="zh-CN" altLang="zh-CN" dirty="0"/>
              <a:t>。</a:t>
            </a:r>
          </a:p>
          <a:p>
            <a:r>
              <a:rPr lang="zh-CN" altLang="zh-CN" dirty="0"/>
              <a:t>浮点类型和定点类型都可以用</a:t>
            </a:r>
            <a:r>
              <a:rPr lang="en-US" altLang="zh-CN" dirty="0"/>
              <a:t>(M,D)</a:t>
            </a:r>
            <a:r>
              <a:rPr lang="zh-CN" altLang="zh-CN" dirty="0"/>
              <a:t>来表示，其中</a:t>
            </a:r>
            <a:r>
              <a:rPr lang="en-US" altLang="zh-CN" dirty="0"/>
              <a:t>M</a:t>
            </a:r>
            <a:r>
              <a:rPr lang="zh-CN" altLang="zh-CN" dirty="0"/>
              <a:t>称为精度，表示总共的位数；</a:t>
            </a:r>
            <a:r>
              <a:rPr lang="en-US" altLang="zh-CN" dirty="0"/>
              <a:t>D</a:t>
            </a:r>
            <a:r>
              <a:rPr lang="zh-CN" altLang="zh-CN" dirty="0"/>
              <a:t>称为标度，表示小数的位数。</a:t>
            </a:r>
          </a:p>
          <a:p>
            <a:r>
              <a:rPr lang="zh-CN" altLang="zh-CN" dirty="0"/>
              <a:t>浮点数类型的取值范围为</a:t>
            </a:r>
            <a:r>
              <a:rPr lang="en-US" altLang="zh-CN" dirty="0"/>
              <a:t>M</a:t>
            </a:r>
            <a:r>
              <a:rPr lang="zh-CN" altLang="zh-CN" dirty="0"/>
              <a:t>（</a:t>
            </a:r>
            <a:r>
              <a:rPr lang="en-US" altLang="zh-CN" dirty="0"/>
              <a:t>1</a:t>
            </a:r>
            <a:r>
              <a:rPr lang="zh-CN" altLang="zh-CN" dirty="0"/>
              <a:t>～</a:t>
            </a:r>
            <a:r>
              <a:rPr lang="en-US" altLang="zh-CN" dirty="0"/>
              <a:t>255</a:t>
            </a:r>
            <a:r>
              <a:rPr lang="zh-CN" altLang="zh-CN" dirty="0"/>
              <a:t>）和</a:t>
            </a:r>
            <a:r>
              <a:rPr lang="en-US" altLang="zh-CN" dirty="0"/>
              <a:t>D</a:t>
            </a:r>
            <a:r>
              <a:rPr lang="zh-CN" altLang="zh-CN" dirty="0"/>
              <a:t>（</a:t>
            </a:r>
            <a:r>
              <a:rPr lang="en-US" altLang="zh-CN" dirty="0"/>
              <a:t>1</a:t>
            </a:r>
            <a:r>
              <a:rPr lang="zh-CN" altLang="zh-CN" dirty="0"/>
              <a:t>～</a:t>
            </a:r>
            <a:r>
              <a:rPr lang="en-US" altLang="zh-CN" dirty="0"/>
              <a:t>30</a:t>
            </a:r>
            <a:r>
              <a:rPr lang="zh-CN" altLang="zh-CN" dirty="0"/>
              <a:t>，且不能大于</a:t>
            </a:r>
            <a:r>
              <a:rPr lang="en-US" altLang="zh-CN" dirty="0"/>
              <a:t>M-2</a:t>
            </a:r>
            <a:r>
              <a:rPr lang="zh-CN" altLang="zh-CN" dirty="0"/>
              <a:t>），分别表示显示宽度和小数位数。</a:t>
            </a:r>
            <a:r>
              <a:rPr lang="en-US" altLang="zh-CN" dirty="0"/>
              <a:t>M</a:t>
            </a:r>
            <a:r>
              <a:rPr lang="zh-CN" altLang="zh-CN" dirty="0"/>
              <a:t>和</a:t>
            </a:r>
            <a:r>
              <a:rPr lang="en-US" altLang="zh-CN" dirty="0"/>
              <a:t>D</a:t>
            </a:r>
            <a:r>
              <a:rPr lang="zh-CN" altLang="zh-CN" dirty="0"/>
              <a:t>在</a:t>
            </a:r>
            <a:r>
              <a:rPr lang="en-US" altLang="zh-CN" dirty="0"/>
              <a:t>FLOAT</a:t>
            </a:r>
            <a:r>
              <a:rPr lang="zh-CN" altLang="zh-CN" dirty="0"/>
              <a:t>和</a:t>
            </a:r>
            <a:r>
              <a:rPr lang="en-US" altLang="zh-CN" dirty="0"/>
              <a:t>DOUBLE</a:t>
            </a:r>
            <a:r>
              <a:rPr lang="zh-CN" altLang="zh-CN" dirty="0"/>
              <a:t>中是可选的，</a:t>
            </a:r>
            <a:r>
              <a:rPr lang="en-US" altLang="zh-CN" dirty="0"/>
              <a:t>FLOAT</a:t>
            </a:r>
            <a:r>
              <a:rPr lang="zh-CN" altLang="zh-CN" dirty="0"/>
              <a:t>和</a:t>
            </a:r>
            <a:r>
              <a:rPr lang="en-US" altLang="zh-CN" dirty="0"/>
              <a:t>DOUBLE</a:t>
            </a:r>
            <a:r>
              <a:rPr lang="zh-CN" altLang="zh-CN" dirty="0"/>
              <a:t>类型将被保存为硬件所支持的最大精度。</a:t>
            </a:r>
            <a:r>
              <a:rPr lang="en-US" altLang="zh-CN" dirty="0"/>
              <a:t>DECIMAL </a:t>
            </a:r>
            <a:r>
              <a:rPr lang="zh-CN" altLang="zh-CN" dirty="0"/>
              <a:t>的默认</a:t>
            </a:r>
            <a:r>
              <a:rPr lang="en-US" altLang="zh-CN" dirty="0"/>
              <a:t> D </a:t>
            </a:r>
            <a:r>
              <a:rPr lang="zh-CN" altLang="zh-CN" dirty="0"/>
              <a:t>值为</a:t>
            </a:r>
            <a:r>
              <a:rPr lang="en-US" altLang="zh-CN" dirty="0"/>
              <a:t> 0</a:t>
            </a:r>
            <a:r>
              <a:rPr lang="zh-CN" altLang="zh-CN" dirty="0"/>
              <a:t>、</a:t>
            </a:r>
            <a:r>
              <a:rPr lang="en-US" altLang="zh-CN" dirty="0"/>
              <a:t>M </a:t>
            </a:r>
            <a:r>
              <a:rPr lang="zh-CN" altLang="zh-CN" dirty="0"/>
              <a:t>值为</a:t>
            </a:r>
            <a:r>
              <a:rPr lang="en-US" altLang="zh-CN" dirty="0"/>
              <a:t> 10</a:t>
            </a:r>
            <a:r>
              <a:rPr lang="zh-CN" altLang="zh-CN" dirty="0"/>
              <a:t>。</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8</a:t>
            </a:fld>
            <a:endParaRPr lang="en-US" altLang="zh-CN"/>
          </a:p>
        </p:txBody>
      </p:sp>
    </p:spTree>
    <p:extLst>
      <p:ext uri="{BB962C8B-B14F-4D97-AF65-F5344CB8AC3E}">
        <p14:creationId xmlns:p14="http://schemas.microsoft.com/office/powerpoint/2010/main" val="34534205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浮点和定点数类型</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783316326"/>
              </p:ext>
            </p:extLst>
          </p:nvPr>
        </p:nvGraphicFramePr>
        <p:xfrm>
          <a:off x="2757085" y="2023873"/>
          <a:ext cx="6632448" cy="1405128"/>
        </p:xfrm>
        <a:graphic>
          <a:graphicData uri="http://schemas.openxmlformats.org/drawingml/2006/table">
            <a:tbl>
              <a:tblPr firstRow="1" firstCol="1" bandRow="1">
                <a:tableStyleId>{5C22544A-7EE6-4342-B048-85BDC9FD1C3A}</a:tableStyleId>
              </a:tblPr>
              <a:tblGrid>
                <a:gridCol w="2210816">
                  <a:extLst>
                    <a:ext uri="{9D8B030D-6E8A-4147-A177-3AD203B41FA5}">
                      <a16:colId xmlns:a16="http://schemas.microsoft.com/office/drawing/2014/main" val="2763874820"/>
                    </a:ext>
                  </a:extLst>
                </a:gridCol>
                <a:gridCol w="2210816">
                  <a:extLst>
                    <a:ext uri="{9D8B030D-6E8A-4147-A177-3AD203B41FA5}">
                      <a16:colId xmlns:a16="http://schemas.microsoft.com/office/drawing/2014/main" val="582301691"/>
                    </a:ext>
                  </a:extLst>
                </a:gridCol>
                <a:gridCol w="2210816">
                  <a:extLst>
                    <a:ext uri="{9D8B030D-6E8A-4147-A177-3AD203B41FA5}">
                      <a16:colId xmlns:a16="http://schemas.microsoft.com/office/drawing/2014/main" val="3364650219"/>
                    </a:ext>
                  </a:extLst>
                </a:gridCol>
              </a:tblGrid>
              <a:tr h="326136">
                <a:tc>
                  <a:txBody>
                    <a:bodyPr/>
                    <a:lstStyle/>
                    <a:p>
                      <a:pPr indent="127000" algn="ctr">
                        <a:spcAft>
                          <a:spcPts val="0"/>
                        </a:spcAft>
                      </a:pPr>
                      <a:r>
                        <a:rPr lang="zh-CN" sz="1400" kern="100">
                          <a:effectLst/>
                        </a:rPr>
                        <a:t>类型名称</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400" kern="100">
                          <a:effectLst/>
                        </a:rPr>
                        <a:t>说明</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400" kern="100">
                          <a:effectLst/>
                        </a:rPr>
                        <a:t>存储需求</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87373211"/>
                  </a:ext>
                </a:extLst>
              </a:tr>
              <a:tr h="326136">
                <a:tc>
                  <a:txBody>
                    <a:bodyPr/>
                    <a:lstStyle/>
                    <a:p>
                      <a:pPr indent="127000" algn="ctr">
                        <a:spcAft>
                          <a:spcPts val="0"/>
                        </a:spcAft>
                      </a:pPr>
                      <a:r>
                        <a:rPr lang="en-US" sz="1400" kern="100">
                          <a:effectLst/>
                        </a:rPr>
                        <a:t>FLOAT</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400" kern="100">
                          <a:effectLst/>
                        </a:rPr>
                        <a:t>单精度浮点数</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400" kern="100">
                          <a:effectLst/>
                        </a:rPr>
                        <a:t>4 </a:t>
                      </a:r>
                      <a:r>
                        <a:rPr lang="zh-CN" sz="1400" kern="100">
                          <a:effectLst/>
                        </a:rPr>
                        <a:t>个字节</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33893625"/>
                  </a:ext>
                </a:extLst>
              </a:tr>
              <a:tr h="326136">
                <a:tc>
                  <a:txBody>
                    <a:bodyPr/>
                    <a:lstStyle/>
                    <a:p>
                      <a:pPr indent="127000" algn="ctr">
                        <a:spcAft>
                          <a:spcPts val="0"/>
                        </a:spcAft>
                      </a:pPr>
                      <a:r>
                        <a:rPr lang="en-US" sz="1400" kern="100">
                          <a:effectLst/>
                        </a:rPr>
                        <a:t>DOUBLE</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400" kern="100">
                          <a:effectLst/>
                        </a:rPr>
                        <a:t>双精度浮点数</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400" kern="100">
                          <a:effectLst/>
                        </a:rPr>
                        <a:t>8 </a:t>
                      </a:r>
                      <a:r>
                        <a:rPr lang="zh-CN" sz="1400" kern="100">
                          <a:effectLst/>
                        </a:rPr>
                        <a:t>个字节</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23782145"/>
                  </a:ext>
                </a:extLst>
              </a:tr>
              <a:tr h="326136">
                <a:tc>
                  <a:txBody>
                    <a:bodyPr/>
                    <a:lstStyle/>
                    <a:p>
                      <a:pPr indent="127000" algn="ctr">
                        <a:spcAft>
                          <a:spcPts val="0"/>
                        </a:spcAft>
                      </a:pPr>
                      <a:r>
                        <a:rPr lang="en-US" sz="1400" kern="100">
                          <a:effectLst/>
                        </a:rPr>
                        <a:t>DECIMAL (M, D)</a:t>
                      </a:r>
                      <a:r>
                        <a:rPr lang="zh-CN" sz="1400" kern="100">
                          <a:effectLst/>
                        </a:rPr>
                        <a:t>，</a:t>
                      </a:r>
                      <a:r>
                        <a:rPr lang="en-US" sz="1400" kern="100">
                          <a:effectLst/>
                        </a:rPr>
                        <a:t>DEC</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zh-CN" sz="1400" kern="100">
                          <a:effectLst/>
                        </a:rPr>
                        <a:t>压缩的“严格”定点数</a:t>
                      </a:r>
                      <a:endParaRPr lang="zh-CN" sz="18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spcAft>
                          <a:spcPts val="0"/>
                        </a:spcAft>
                      </a:pPr>
                      <a:r>
                        <a:rPr lang="en-US" sz="1400" kern="100" dirty="0">
                          <a:effectLst/>
                        </a:rPr>
                        <a:t>M+2 </a:t>
                      </a:r>
                      <a:r>
                        <a:rPr lang="zh-CN" sz="1400" kern="100" dirty="0">
                          <a:effectLst/>
                        </a:rPr>
                        <a:t>个字节</a:t>
                      </a:r>
                      <a:endParaRPr lang="zh-CN" sz="18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9218943"/>
                  </a:ext>
                </a:extLst>
              </a:tr>
            </a:tbl>
          </a:graphicData>
        </a:graphic>
      </p:graphicFrame>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9</a:t>
            </a:fld>
            <a:endParaRPr lang="en-US" altLang="zh-CN"/>
          </a:p>
        </p:txBody>
      </p:sp>
      <p:sp>
        <p:nvSpPr>
          <p:cNvPr id="6" name="矩形 5"/>
          <p:cNvSpPr/>
          <p:nvPr/>
        </p:nvSpPr>
        <p:spPr>
          <a:xfrm>
            <a:off x="3025309" y="4025646"/>
            <a:ext cx="6096000" cy="1477328"/>
          </a:xfrm>
          <a:prstGeom prst="rect">
            <a:avLst/>
          </a:prstGeom>
        </p:spPr>
        <p:txBody>
          <a:bodyPr>
            <a:spAutoFit/>
          </a:bodyPr>
          <a:lstStyle/>
          <a:p>
            <a:pPr indent="266700" algn="just">
              <a:spcAft>
                <a:spcPts val="0"/>
              </a:spcAft>
            </a:pPr>
            <a:r>
              <a:rPr lang="zh-CN" altLang="zh-CN" kern="100" dirty="0">
                <a:latin typeface="宋体" panose="02010600030101010101" pitchFamily="2" charset="-122"/>
                <a:ea typeface="宋体" panose="02010600030101010101" pitchFamily="2" charset="-122"/>
                <a:cs typeface="Times New Roman" panose="02020603050405020304" pitchFamily="18" charset="0"/>
              </a:rPr>
              <a:t>最后再强调一下：在</a:t>
            </a:r>
            <a:r>
              <a:rPr lang="en-US" altLang="zh-CN" kern="100" dirty="0">
                <a:latin typeface="宋体" panose="02010600030101010101" pitchFamily="2" charset="-122"/>
                <a:ea typeface="宋体" panose="02010600030101010101" pitchFamily="2" charset="-122"/>
                <a:cs typeface="Times New Roman" panose="02020603050405020304" pitchFamily="18" charset="0"/>
              </a:rPr>
              <a:t>MySQL</a:t>
            </a:r>
            <a:r>
              <a:rPr lang="zh-CN" altLang="zh-CN" kern="100" dirty="0">
                <a:latin typeface="宋体" panose="02010600030101010101" pitchFamily="2" charset="-122"/>
                <a:ea typeface="宋体" panose="02010600030101010101" pitchFamily="2" charset="-122"/>
                <a:cs typeface="Times New Roman" panose="02020603050405020304" pitchFamily="18" charset="0"/>
              </a:rPr>
              <a:t>中，定点数以字符串形式存储，在对精度要求比较高的时候（如货币、科学数据），使用</a:t>
            </a:r>
            <a:r>
              <a:rPr lang="en-US" altLang="zh-CN" kern="100" dirty="0">
                <a:latin typeface="宋体" panose="02010600030101010101" pitchFamily="2" charset="-122"/>
                <a:ea typeface="宋体" panose="02010600030101010101" pitchFamily="2" charset="-122"/>
                <a:cs typeface="Times New Roman" panose="02020603050405020304" pitchFamily="18" charset="0"/>
              </a:rPr>
              <a:t>DECIMAL</a:t>
            </a:r>
            <a:r>
              <a:rPr lang="zh-CN" altLang="zh-CN" kern="100" dirty="0">
                <a:latin typeface="宋体" panose="02010600030101010101" pitchFamily="2" charset="-122"/>
                <a:ea typeface="宋体" panose="02010600030101010101" pitchFamily="2" charset="-122"/>
                <a:cs typeface="Times New Roman" panose="02020603050405020304" pitchFamily="18" charset="0"/>
              </a:rPr>
              <a:t>的类型比较好，另外两个浮点数进行减法和比较运算时也容易出问题，所以在使用浮点数时需要注意，并尽量避免做浮点数比较。</a:t>
            </a:r>
          </a:p>
        </p:txBody>
      </p:sp>
      <mc:AlternateContent xmlns:mc="http://schemas.openxmlformats.org/markup-compatibility/2006" xmlns:p14="http://schemas.microsoft.com/office/powerpoint/2010/main">
        <mc:Choice Requires="p14">
          <p:contentPart p14:bwMode="auto" r:id="rId2">
            <p14:nvContentPartPr>
              <p14:cNvPr id="3" name="墨迹 2"/>
              <p14:cNvContentPartPr/>
              <p14:nvPr/>
            </p14:nvContentPartPr>
            <p14:xfrm>
              <a:off x="3324240" y="4772160"/>
              <a:ext cx="5610600" cy="438480"/>
            </p14:xfrm>
          </p:contentPart>
        </mc:Choice>
        <mc:Fallback xmlns="">
          <p:pic>
            <p:nvPicPr>
              <p:cNvPr id="3" name="墨迹 2"/>
              <p:cNvPicPr/>
              <p:nvPr/>
            </p:nvPicPr>
            <p:blipFill>
              <a:blip r:embed="rId3"/>
              <a:stretch>
                <a:fillRect/>
              </a:stretch>
            </p:blipFill>
            <p:spPr>
              <a:xfrm>
                <a:off x="3314880" y="4762800"/>
                <a:ext cx="5629320" cy="457200"/>
              </a:xfrm>
              <a:prstGeom prst="rect">
                <a:avLst/>
              </a:prstGeom>
            </p:spPr>
          </p:pic>
        </mc:Fallback>
      </mc:AlternateContent>
    </p:spTree>
    <p:extLst>
      <p:ext uri="{BB962C8B-B14F-4D97-AF65-F5344CB8AC3E}">
        <p14:creationId xmlns:p14="http://schemas.microsoft.com/office/powerpoint/2010/main" val="3188525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289</TotalTime>
  <Words>3970</Words>
  <Application>Microsoft Office PowerPoint</Application>
  <PresentationFormat>宽屏</PresentationFormat>
  <Paragraphs>382</Paragraphs>
  <Slides>38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38</vt:i4>
      </vt:variant>
    </vt:vector>
  </HeadingPairs>
  <TitlesOfParts>
    <vt:vector size="43" baseType="lpstr">
      <vt:lpstr>宋体</vt:lpstr>
      <vt:lpstr>Tahoma</vt:lpstr>
      <vt:lpstr>Times New Roman</vt:lpstr>
      <vt:lpstr>Wingdings</vt:lpstr>
      <vt:lpstr>Blends</vt:lpstr>
      <vt:lpstr>数据库原理与应用</vt:lpstr>
      <vt:lpstr>MS-DOS之父</vt:lpstr>
      <vt:lpstr>创建数据库与表</vt:lpstr>
      <vt:lpstr>常见的MySQL数据类型</vt:lpstr>
      <vt:lpstr>常见的MySQL数据类型</vt:lpstr>
      <vt:lpstr>整数类型</vt:lpstr>
      <vt:lpstr>整数类型</vt:lpstr>
      <vt:lpstr>浮点和定点数类型</vt:lpstr>
      <vt:lpstr>浮点和定点数类型</vt:lpstr>
      <vt:lpstr>日期时间类型</vt:lpstr>
      <vt:lpstr>字符串类型</vt:lpstr>
      <vt:lpstr>二进制类型</vt:lpstr>
      <vt:lpstr>MySQL数据类型的选择</vt:lpstr>
      <vt:lpstr>显示、创建、删除数据库</vt:lpstr>
      <vt:lpstr>登录到MySQL命令行模式</vt:lpstr>
      <vt:lpstr>显示数据库</vt:lpstr>
      <vt:lpstr>创建数据库</vt:lpstr>
      <vt:lpstr>创建数据库</vt:lpstr>
      <vt:lpstr>选择数据库</vt:lpstr>
      <vt:lpstr>选择数据库</vt:lpstr>
      <vt:lpstr>删除数据库</vt:lpstr>
      <vt:lpstr>删除数据库</vt:lpstr>
      <vt:lpstr>显示表</vt:lpstr>
      <vt:lpstr>显示表</vt:lpstr>
      <vt:lpstr>显示表</vt:lpstr>
      <vt:lpstr>显示表</vt:lpstr>
      <vt:lpstr>显示表</vt:lpstr>
      <vt:lpstr>MySQL存储引擎</vt:lpstr>
      <vt:lpstr>存储引擎说明</vt:lpstr>
      <vt:lpstr>创建表</vt:lpstr>
      <vt:lpstr>创建表</vt:lpstr>
      <vt:lpstr>复制表</vt:lpstr>
      <vt:lpstr>复制表</vt:lpstr>
      <vt:lpstr>删除表</vt:lpstr>
      <vt:lpstr>删除表</vt:lpstr>
      <vt:lpstr>删除表</vt:lpstr>
      <vt:lpstr>删除表</vt:lpstr>
      <vt:lpstr>删除表</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数据库原理与应用</dc:title>
  <dc:creator>张健</dc:creator>
  <cp:lastModifiedBy>szpt</cp:lastModifiedBy>
  <cp:revision>15</cp:revision>
  <dcterms:created xsi:type="dcterms:W3CDTF">2021-02-24T03:13:11Z</dcterms:created>
  <dcterms:modified xsi:type="dcterms:W3CDTF">2023-04-26T01:59:21Z</dcterms:modified>
</cp:coreProperties>
</file>