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3" r:id="rId13"/>
    <p:sldId id="265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8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D3B2-1B0D-4583-B81A-B89FBB9B3DAC}" type="datetimeFigureOut">
              <a:rPr lang="zh-CN" altLang="en-US" smtClean="0"/>
              <a:t>2023-4-20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465F-DC4A-401B-86C8-2999458DC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81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D3B2-1B0D-4583-B81A-B89FBB9B3DAC}" type="datetimeFigureOut">
              <a:rPr lang="zh-CN" altLang="en-US" smtClean="0"/>
              <a:t>2023-4-20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465F-DC4A-401B-86C8-2999458DC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66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D3B2-1B0D-4583-B81A-B89FBB9B3DAC}" type="datetimeFigureOut">
              <a:rPr lang="zh-CN" altLang="en-US" smtClean="0"/>
              <a:t>2023-4-20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465F-DC4A-401B-86C8-2999458DC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83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D3B2-1B0D-4583-B81A-B89FBB9B3DAC}" type="datetimeFigureOut">
              <a:rPr lang="zh-CN" altLang="en-US" smtClean="0"/>
              <a:t>2023-4-20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465F-DC4A-401B-86C8-2999458DC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80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D3B2-1B0D-4583-B81A-B89FBB9B3DAC}" type="datetimeFigureOut">
              <a:rPr lang="zh-CN" altLang="en-US" smtClean="0"/>
              <a:t>2023-4-20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465F-DC4A-401B-86C8-2999458DC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71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D3B2-1B0D-4583-B81A-B89FBB9B3DAC}" type="datetimeFigureOut">
              <a:rPr lang="zh-CN" altLang="en-US" smtClean="0"/>
              <a:t>2023-4-20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465F-DC4A-401B-86C8-2999458DC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89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D3B2-1B0D-4583-B81A-B89FBB9B3DAC}" type="datetimeFigureOut">
              <a:rPr lang="zh-CN" altLang="en-US" smtClean="0"/>
              <a:t>2023-4-20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465F-DC4A-401B-86C8-2999458DC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46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D3B2-1B0D-4583-B81A-B89FBB9B3DAC}" type="datetimeFigureOut">
              <a:rPr lang="zh-CN" altLang="en-US" smtClean="0"/>
              <a:t>2023-4-20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465F-DC4A-401B-86C8-2999458DC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0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D3B2-1B0D-4583-B81A-B89FBB9B3DAC}" type="datetimeFigureOut">
              <a:rPr lang="zh-CN" altLang="en-US" smtClean="0"/>
              <a:t>2023-4-20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465F-DC4A-401B-86C8-2999458DC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18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D3B2-1B0D-4583-B81A-B89FBB9B3DAC}" type="datetimeFigureOut">
              <a:rPr lang="zh-CN" altLang="en-US" smtClean="0"/>
              <a:t>2023-4-20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465F-DC4A-401B-86C8-2999458DC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1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D3B2-1B0D-4583-B81A-B89FBB9B3DAC}" type="datetimeFigureOut">
              <a:rPr lang="zh-CN" altLang="en-US" smtClean="0"/>
              <a:t>2023-4-20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465F-DC4A-401B-86C8-2999458DC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6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2D3B2-1B0D-4583-B81A-B89FBB9B3DAC}" type="datetimeFigureOut">
              <a:rPr lang="zh-CN" altLang="en-US" smtClean="0"/>
              <a:t>2023-4-20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D465F-DC4A-401B-86C8-2999458DC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84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Xk(</a:t>
            </a:r>
            <a:r>
              <a:rPr lang="zh-CN" altLang="en-US" smtClean="0"/>
              <a:t>选课</a:t>
            </a:r>
            <a:r>
              <a:rPr lang="en-US" altLang="zh-CN" smtClean="0"/>
              <a:t>)</a:t>
            </a:r>
            <a:r>
              <a:rPr lang="zh-CN" altLang="en-US" smtClean="0"/>
              <a:t>数据库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从现实世界到数据世界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50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Course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mtClean="0"/>
              <a:t>Course(</a:t>
            </a:r>
            <a:r>
              <a:rPr lang="en-US" altLang="zh-CN" b="1" kern="100" smtClean="0">
                <a:effectLst/>
                <a:latin typeface="+mn-ea"/>
                <a:cs typeface="Times New Roman" panose="02020603050405020304" pitchFamily="18" charset="0"/>
              </a:rPr>
              <a:t>CouNo, </a:t>
            </a:r>
            <a:r>
              <a:rPr lang="en-US" altLang="zh-CN" kern="100" smtClean="0">
                <a:effectLst/>
                <a:latin typeface="+mn-ea"/>
                <a:cs typeface="Times New Roman" panose="02020603050405020304" pitchFamily="18" charset="0"/>
              </a:rPr>
              <a:t>CouName, Kind, Credit, Teacher, DepartNo, DepartName, SchoolTime, LimitNum, WillNum, ChooseNum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676308" y="3779274"/>
            <a:ext cx="4356100" cy="1946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smtClean="0">
                <a:solidFill>
                  <a:srgbClr val="FF0000"/>
                </a:solidFill>
              </a:rPr>
              <a:t>关系的规范化</a:t>
            </a:r>
            <a:endParaRPr lang="en-US" altLang="zh-CN" sz="4000" smtClean="0">
              <a:solidFill>
                <a:srgbClr val="FF0000"/>
              </a:solidFill>
            </a:endParaRPr>
          </a:p>
          <a:p>
            <a:pPr lvl="1"/>
            <a:r>
              <a:rPr lang="zh-CN" altLang="en-US" sz="3600">
                <a:solidFill>
                  <a:srgbClr val="FF0000"/>
                </a:solidFill>
              </a:rPr>
              <a:t>一</a:t>
            </a:r>
            <a:r>
              <a:rPr lang="zh-CN" altLang="en-US" sz="3600" smtClean="0">
                <a:solidFill>
                  <a:srgbClr val="FF0000"/>
                </a:solidFill>
              </a:rPr>
              <a:t>范式</a:t>
            </a:r>
            <a:endParaRPr lang="en-US" altLang="zh-CN" sz="3600" smtClean="0">
              <a:solidFill>
                <a:srgbClr val="FF0000"/>
              </a:solidFill>
            </a:endParaRPr>
          </a:p>
          <a:p>
            <a:pPr lvl="1"/>
            <a:r>
              <a:rPr lang="zh-CN" altLang="en-US" sz="3600" smtClean="0">
                <a:solidFill>
                  <a:srgbClr val="FF0000"/>
                </a:solidFill>
              </a:rPr>
              <a:t>二范式</a:t>
            </a:r>
            <a:endParaRPr lang="en-US" altLang="zh-CN" sz="3600" smtClean="0">
              <a:solidFill>
                <a:srgbClr val="FF0000"/>
              </a:solidFill>
            </a:endParaRPr>
          </a:p>
          <a:p>
            <a:pPr lvl="1"/>
            <a:r>
              <a:rPr lang="zh-CN" altLang="en-US" sz="3600">
                <a:solidFill>
                  <a:srgbClr val="FF0000"/>
                </a:solidFill>
              </a:rPr>
              <a:t>三范式</a:t>
            </a:r>
            <a:endParaRPr lang="en-US" altLang="zh-CN" sz="36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71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下箭头 3"/>
          <p:cNvSpPr/>
          <p:nvPr/>
        </p:nvSpPr>
        <p:spPr>
          <a:xfrm>
            <a:off x="5502729" y="2367643"/>
            <a:ext cx="1371600" cy="14205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StuCou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0"/>
              </a:spcAft>
            </a:pPr>
            <a:r>
              <a:rPr lang="en-US" altLang="zh-CN" smtClean="0"/>
              <a:t>StuCou(</a:t>
            </a:r>
            <a:r>
              <a:rPr lang="en-US" altLang="zh-CN" b="1" kern="100" smtClean="0">
                <a:effectLst/>
                <a:latin typeface="+mn-ea"/>
                <a:cs typeface="Times New Roman" panose="02020603050405020304" pitchFamily="18" charset="0"/>
              </a:rPr>
              <a:t>StuNo, </a:t>
            </a:r>
            <a:r>
              <a:rPr lang="en-US" altLang="zh-CN" kern="100" smtClean="0">
                <a:effectLst/>
                <a:latin typeface="+mn-ea"/>
                <a:cs typeface="Times New Roman" panose="02020603050405020304" pitchFamily="18" charset="0"/>
              </a:rPr>
              <a:t>StuName,</a:t>
            </a:r>
            <a:r>
              <a:rPr lang="en-US" altLang="zh-CN" b="1" kern="100" smtClean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kern="100" smtClean="0">
                <a:effectLst/>
                <a:latin typeface="+mn-ea"/>
                <a:cs typeface="Times New Roman" panose="02020603050405020304" pitchFamily="18" charset="0"/>
              </a:rPr>
              <a:t>CouName,</a:t>
            </a:r>
            <a:r>
              <a:rPr lang="en-US" altLang="zh-CN" b="1" kern="100" smtClean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kern="100" smtClean="0">
                <a:effectLst/>
                <a:latin typeface="+mn-ea"/>
                <a:cs typeface="Times New Roman" panose="02020603050405020304" pitchFamily="18" charset="0"/>
              </a:rPr>
              <a:t>WillOrder, State, RandomNum</a:t>
            </a:r>
            <a:r>
              <a:rPr lang="en-US" altLang="zh-CN" smtClean="0"/>
              <a:t>)</a:t>
            </a:r>
          </a:p>
          <a:p>
            <a:pPr algn="just">
              <a:spcAft>
                <a:spcPts val="0"/>
              </a:spcAft>
            </a:pPr>
            <a:r>
              <a:rPr lang="zh-CN" altLang="en-US" smtClean="0">
                <a:solidFill>
                  <a:srgbClr val="FF0000"/>
                </a:solidFill>
              </a:rPr>
              <a:t>但是由于</a:t>
            </a:r>
            <a:r>
              <a:rPr lang="en-US" altLang="zh-CN" smtClean="0">
                <a:solidFill>
                  <a:srgbClr val="FF0000"/>
                </a:solidFill>
              </a:rPr>
              <a:t>StuCou</a:t>
            </a:r>
            <a:r>
              <a:rPr lang="zh-CN" altLang="en-US" smtClean="0">
                <a:solidFill>
                  <a:srgbClr val="FF0000"/>
                </a:solidFill>
              </a:rPr>
              <a:t>是</a:t>
            </a:r>
            <a:r>
              <a:rPr lang="en-US" altLang="zh-CN" smtClean="0">
                <a:solidFill>
                  <a:srgbClr val="FF0000"/>
                </a:solidFill>
              </a:rPr>
              <a:t>Student</a:t>
            </a:r>
            <a:r>
              <a:rPr lang="zh-CN" altLang="en-US" smtClean="0">
                <a:solidFill>
                  <a:srgbClr val="FF0000"/>
                </a:solidFill>
              </a:rPr>
              <a:t>和</a:t>
            </a:r>
            <a:r>
              <a:rPr lang="en-US" altLang="zh-CN" smtClean="0">
                <a:solidFill>
                  <a:srgbClr val="FF0000"/>
                </a:solidFill>
              </a:rPr>
              <a:t>Course</a:t>
            </a:r>
            <a:r>
              <a:rPr lang="zh-CN" altLang="en-US" smtClean="0">
                <a:solidFill>
                  <a:srgbClr val="FF0000"/>
                </a:solidFill>
              </a:rPr>
              <a:t>的联系，</a:t>
            </a:r>
            <a:r>
              <a:rPr lang="en-US" altLang="zh-CN" smtClean="0">
                <a:solidFill>
                  <a:srgbClr val="FF0000"/>
                </a:solidFill>
              </a:rPr>
              <a:t>m:n</a:t>
            </a:r>
            <a:r>
              <a:rPr lang="zh-CN" altLang="en-US" smtClean="0">
                <a:solidFill>
                  <a:srgbClr val="FF0000"/>
                </a:solidFill>
              </a:rPr>
              <a:t>的类型，所以需要从双方拿来各自的主键。</a:t>
            </a:r>
            <a:endParaRPr lang="en-US" altLang="zh-CN" smtClean="0">
              <a:solidFill>
                <a:srgbClr val="FF0000"/>
              </a:solidFill>
            </a:endParaRPr>
          </a:p>
          <a:p>
            <a:pPr algn="just"/>
            <a:r>
              <a:rPr lang="en-US" altLang="zh-CN" smtClean="0"/>
              <a:t>StuCou(</a:t>
            </a:r>
            <a:r>
              <a:rPr lang="en-US" altLang="zh-CN" b="1" kern="100" smtClean="0">
                <a:effectLst/>
                <a:latin typeface="+mn-ea"/>
                <a:cs typeface="Times New Roman" panose="02020603050405020304" pitchFamily="18" charset="0"/>
              </a:rPr>
              <a:t>StuNo, CouNo</a:t>
            </a:r>
            <a:r>
              <a:rPr lang="zh-CN" altLang="en-US" b="1" kern="100" smtClean="0">
                <a:effectLst/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kern="100" smtClean="0">
                <a:effectLst/>
                <a:latin typeface="+mn-ea"/>
                <a:cs typeface="Times New Roman" panose="02020603050405020304" pitchFamily="18" charset="0"/>
              </a:rPr>
              <a:t>StuName,</a:t>
            </a:r>
            <a:r>
              <a:rPr lang="en-US" altLang="zh-CN" b="1" kern="100" smtClean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kern="100" smtClean="0">
                <a:effectLst/>
                <a:latin typeface="+mn-ea"/>
                <a:cs typeface="Times New Roman" panose="02020603050405020304" pitchFamily="18" charset="0"/>
              </a:rPr>
              <a:t>CouName,</a:t>
            </a:r>
            <a:r>
              <a:rPr lang="en-US" altLang="zh-CN" b="1" kern="100" smtClean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kern="100" smtClean="0">
                <a:effectLst/>
                <a:latin typeface="+mn-ea"/>
                <a:cs typeface="Times New Roman" panose="02020603050405020304" pitchFamily="18" charset="0"/>
              </a:rPr>
              <a:t>WillOrder, State, RandomNum</a:t>
            </a:r>
            <a:r>
              <a:rPr lang="en-US" altLang="zh-CN" smtClean="0"/>
              <a:t>)</a:t>
            </a:r>
          </a:p>
          <a:p>
            <a:pPr algn="just">
              <a:spcAft>
                <a:spcPts val="0"/>
              </a:spcAft>
            </a:pPr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683500" y="4230688"/>
            <a:ext cx="4356100" cy="1946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smtClean="0">
                <a:solidFill>
                  <a:srgbClr val="FF0000"/>
                </a:solidFill>
              </a:rPr>
              <a:t>关系的规范化</a:t>
            </a:r>
            <a:endParaRPr lang="en-US" altLang="zh-CN" sz="4000" smtClean="0">
              <a:solidFill>
                <a:srgbClr val="FF0000"/>
              </a:solidFill>
            </a:endParaRPr>
          </a:p>
          <a:p>
            <a:pPr lvl="1"/>
            <a:r>
              <a:rPr lang="zh-CN" altLang="en-US" sz="3600">
                <a:solidFill>
                  <a:srgbClr val="FF0000"/>
                </a:solidFill>
              </a:rPr>
              <a:t>一</a:t>
            </a:r>
            <a:r>
              <a:rPr lang="zh-CN" altLang="en-US" sz="3600" smtClean="0">
                <a:solidFill>
                  <a:srgbClr val="FF0000"/>
                </a:solidFill>
              </a:rPr>
              <a:t>范式</a:t>
            </a:r>
            <a:endParaRPr lang="en-US" altLang="zh-CN" sz="3600" smtClean="0">
              <a:solidFill>
                <a:srgbClr val="FF0000"/>
              </a:solidFill>
            </a:endParaRPr>
          </a:p>
          <a:p>
            <a:pPr lvl="1"/>
            <a:r>
              <a:rPr lang="zh-CN" altLang="en-US" sz="3600" smtClean="0">
                <a:solidFill>
                  <a:srgbClr val="FF0000"/>
                </a:solidFill>
              </a:rPr>
              <a:t>二范式</a:t>
            </a:r>
            <a:endParaRPr lang="en-US" altLang="zh-CN" sz="3600" smtClean="0">
              <a:solidFill>
                <a:srgbClr val="FF0000"/>
              </a:solidFill>
            </a:endParaRPr>
          </a:p>
          <a:p>
            <a:pPr lvl="1"/>
            <a:r>
              <a:rPr lang="zh-CN" altLang="en-US" sz="3600">
                <a:solidFill>
                  <a:srgbClr val="FF0000"/>
                </a:solidFill>
              </a:rPr>
              <a:t>三范式</a:t>
            </a:r>
            <a:endParaRPr lang="en-US" altLang="zh-CN" sz="36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33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【实训</a:t>
            </a:r>
            <a:r>
              <a:rPr lang="en-US" altLang="zh-CN"/>
              <a:t>3-4</a:t>
            </a:r>
            <a:r>
              <a:rPr lang="zh-CN" altLang="zh-CN"/>
              <a:t>】表及其之间的</a:t>
            </a:r>
            <a:r>
              <a:rPr lang="zh-CN" altLang="zh-CN" smtClean="0"/>
              <a:t>联系</a:t>
            </a:r>
            <a:endParaRPr lang="zh-CN" altLang="en-US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837" y="1690688"/>
            <a:ext cx="7535863" cy="47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7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【实训</a:t>
            </a:r>
            <a:r>
              <a:rPr lang="en-US" altLang="zh-CN" smtClean="0"/>
              <a:t>3-4</a:t>
            </a:r>
            <a:r>
              <a:rPr lang="zh-CN" altLang="zh-CN" smtClean="0"/>
              <a:t>】表及其之间的联系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/>
              <a:t>表中加粗的字段是该表的主键，各表之间也有相关的外键约束。</a:t>
            </a:r>
          </a:p>
          <a:p>
            <a:r>
              <a:rPr lang="zh-CN" altLang="zh-CN"/>
              <a:t>根据前面的需求分析，如果要实现网上选课，则需要以下</a:t>
            </a:r>
            <a:r>
              <a:rPr lang="en-US" altLang="zh-CN"/>
              <a:t>6</a:t>
            </a:r>
            <a:r>
              <a:rPr lang="zh-CN" altLang="zh-CN"/>
              <a:t>个表来保存各方面的信息。</a:t>
            </a:r>
          </a:p>
          <a:p>
            <a:pPr lvl="1"/>
            <a:r>
              <a:rPr lang="zh-CN" altLang="zh-CN"/>
              <a:t>班级表</a:t>
            </a:r>
            <a:r>
              <a:rPr lang="en-US" altLang="zh-CN"/>
              <a:t>Class</a:t>
            </a:r>
            <a:r>
              <a:rPr lang="zh-CN" altLang="zh-CN"/>
              <a:t>和系部表</a:t>
            </a:r>
            <a:r>
              <a:rPr lang="en-US" altLang="zh-CN"/>
              <a:t>Department</a:t>
            </a:r>
            <a:r>
              <a:rPr lang="zh-CN" altLang="zh-CN"/>
              <a:t>之间通过</a:t>
            </a:r>
            <a:r>
              <a:rPr lang="en-US" altLang="zh-CN"/>
              <a:t>DepartNo</a:t>
            </a:r>
            <a:r>
              <a:rPr lang="zh-CN" altLang="zh-CN"/>
              <a:t>（系部编号）进行连接，表示班级的系部编号来源于系部表。</a:t>
            </a:r>
          </a:p>
          <a:p>
            <a:pPr lvl="1"/>
            <a:r>
              <a:rPr lang="zh-CN" altLang="zh-CN"/>
              <a:t>教学秘书表</a:t>
            </a:r>
            <a:r>
              <a:rPr lang="en-US" altLang="zh-CN"/>
              <a:t>Teacher</a:t>
            </a:r>
            <a:r>
              <a:rPr lang="zh-CN" altLang="zh-CN"/>
              <a:t>和系部表</a:t>
            </a:r>
            <a:r>
              <a:rPr lang="en-US" altLang="zh-CN"/>
              <a:t>Department</a:t>
            </a:r>
            <a:r>
              <a:rPr lang="zh-CN" altLang="zh-CN"/>
              <a:t>之间通过</a:t>
            </a:r>
            <a:r>
              <a:rPr lang="en-US" altLang="zh-CN"/>
              <a:t>DepartNo</a:t>
            </a:r>
            <a:r>
              <a:rPr lang="zh-CN" altLang="zh-CN"/>
              <a:t>（系部编号）进行连接，表示教学秘书的系部编号来源于系部表。</a:t>
            </a:r>
          </a:p>
          <a:p>
            <a:pPr lvl="1"/>
            <a:r>
              <a:rPr lang="zh-CN" altLang="zh-CN"/>
              <a:t>课程表</a:t>
            </a:r>
            <a:r>
              <a:rPr lang="en-US" altLang="zh-CN"/>
              <a:t>Course</a:t>
            </a:r>
            <a:r>
              <a:rPr lang="zh-CN" altLang="zh-CN"/>
              <a:t>和系部表</a:t>
            </a:r>
            <a:r>
              <a:rPr lang="en-US" altLang="zh-CN"/>
              <a:t>Department</a:t>
            </a:r>
            <a:r>
              <a:rPr lang="zh-CN" altLang="zh-CN"/>
              <a:t>之间通过</a:t>
            </a:r>
            <a:r>
              <a:rPr lang="en-US" altLang="zh-CN"/>
              <a:t>DepartNo</a:t>
            </a:r>
            <a:r>
              <a:rPr lang="zh-CN" altLang="zh-CN"/>
              <a:t>（系部编号）进行连接，表示课程的系部编号来源于系部表。</a:t>
            </a:r>
          </a:p>
          <a:p>
            <a:pPr lvl="1"/>
            <a:r>
              <a:rPr lang="zh-CN" altLang="zh-CN"/>
              <a:t>学生表</a:t>
            </a:r>
            <a:r>
              <a:rPr lang="en-US" altLang="zh-CN"/>
              <a:t>Student</a:t>
            </a:r>
            <a:r>
              <a:rPr lang="zh-CN" altLang="zh-CN"/>
              <a:t>与班级表</a:t>
            </a:r>
            <a:r>
              <a:rPr lang="en-US" altLang="zh-CN"/>
              <a:t>Class</a:t>
            </a:r>
            <a:r>
              <a:rPr lang="zh-CN" altLang="zh-CN"/>
              <a:t>之间通过</a:t>
            </a:r>
            <a:r>
              <a:rPr lang="en-US" altLang="zh-CN"/>
              <a:t>ClassNo</a:t>
            </a:r>
            <a:r>
              <a:rPr lang="zh-CN" altLang="zh-CN"/>
              <a:t>（班级编号）进行连接，表示学生的班级编号来源于班级表。</a:t>
            </a:r>
          </a:p>
          <a:p>
            <a:pPr lvl="1"/>
            <a:r>
              <a:rPr lang="en-US" altLang="zh-CN"/>
              <a:t>StuCou</a:t>
            </a:r>
            <a:r>
              <a:rPr lang="zh-CN" altLang="zh-CN"/>
              <a:t>表与</a:t>
            </a:r>
            <a:r>
              <a:rPr lang="en-US" altLang="zh-CN"/>
              <a:t>Student</a:t>
            </a:r>
            <a:r>
              <a:rPr lang="zh-CN" altLang="zh-CN"/>
              <a:t>表通过</a:t>
            </a:r>
            <a:r>
              <a:rPr lang="en-US" altLang="zh-CN"/>
              <a:t>StuNo</a:t>
            </a:r>
            <a:r>
              <a:rPr lang="zh-CN" altLang="zh-CN"/>
              <a:t>（学号）进行连接，</a:t>
            </a:r>
            <a:r>
              <a:rPr lang="en-US" altLang="zh-CN"/>
              <a:t>StuCou</a:t>
            </a:r>
            <a:r>
              <a:rPr lang="zh-CN" altLang="zh-CN"/>
              <a:t>表与</a:t>
            </a:r>
            <a:r>
              <a:rPr lang="en-US" altLang="zh-CN"/>
              <a:t>Course</a:t>
            </a:r>
            <a:r>
              <a:rPr lang="zh-CN" altLang="zh-CN"/>
              <a:t>表通过</a:t>
            </a:r>
            <a:r>
              <a:rPr lang="en-US" altLang="zh-CN"/>
              <a:t>CouNo</a:t>
            </a:r>
            <a:r>
              <a:rPr lang="zh-CN" altLang="zh-CN"/>
              <a:t>（课程编号）进行连接，分别表示选课数据中的学号来源于学生表，课程编号来源于课程表。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3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【实训</a:t>
            </a:r>
            <a:r>
              <a:rPr lang="en-US" altLang="zh-CN"/>
              <a:t>3-5</a:t>
            </a:r>
            <a:r>
              <a:rPr lang="zh-CN" altLang="zh-CN"/>
              <a:t>】表的</a:t>
            </a:r>
            <a:r>
              <a:rPr lang="zh-CN" altLang="zh-CN" smtClean="0"/>
              <a:t>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选课数据库</a:t>
            </a:r>
            <a:r>
              <a:rPr lang="en-US" altLang="zh-CN"/>
              <a:t>Xk</a:t>
            </a:r>
            <a:r>
              <a:rPr lang="zh-CN" altLang="zh-CN"/>
              <a:t>包含</a:t>
            </a:r>
            <a:r>
              <a:rPr lang="en-US" altLang="zh-CN"/>
              <a:t>6</a:t>
            </a:r>
            <a:r>
              <a:rPr lang="zh-CN" altLang="zh-CN"/>
              <a:t>个用户表，他们是</a:t>
            </a:r>
            <a:r>
              <a:rPr lang="en-US" altLang="zh-CN"/>
              <a:t>Department</a:t>
            </a:r>
            <a:r>
              <a:rPr lang="zh-CN" altLang="zh-CN"/>
              <a:t>表（系部表）、</a:t>
            </a:r>
            <a:r>
              <a:rPr lang="en-US" altLang="zh-CN"/>
              <a:t>Class</a:t>
            </a:r>
            <a:r>
              <a:rPr lang="zh-CN" altLang="zh-CN"/>
              <a:t>表（班级表）、</a:t>
            </a:r>
            <a:r>
              <a:rPr lang="en-US" altLang="zh-CN"/>
              <a:t>Student</a:t>
            </a:r>
            <a:r>
              <a:rPr lang="zh-CN" altLang="zh-CN"/>
              <a:t>表（学生表）、</a:t>
            </a:r>
            <a:r>
              <a:rPr lang="en-US" altLang="zh-CN"/>
              <a:t>Course</a:t>
            </a:r>
            <a:r>
              <a:rPr lang="zh-CN" altLang="zh-CN"/>
              <a:t>表（课程表）、</a:t>
            </a:r>
            <a:r>
              <a:rPr lang="en-US" altLang="zh-CN"/>
              <a:t>Teacher</a:t>
            </a:r>
            <a:r>
              <a:rPr lang="zh-CN" altLang="zh-CN"/>
              <a:t>表（教学秘书表）</a:t>
            </a:r>
            <a:r>
              <a:rPr lang="en-US" altLang="zh-CN"/>
              <a:t>StuCou</a:t>
            </a:r>
            <a:r>
              <a:rPr lang="zh-CN" altLang="zh-CN"/>
              <a:t>表（学生选课表）。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23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系部表</a:t>
            </a:r>
            <a:r>
              <a:rPr lang="en-US" altLang="zh-CN" smtClean="0"/>
              <a:t>Department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有</a:t>
            </a:r>
            <a:r>
              <a:rPr lang="en-US" altLang="zh-CN" smtClean="0"/>
              <a:t>2</a:t>
            </a:r>
            <a:r>
              <a:rPr lang="zh-CN" altLang="en-US" smtClean="0"/>
              <a:t>列：</a:t>
            </a:r>
            <a:r>
              <a:rPr lang="en-US" altLang="zh-CN" smtClean="0"/>
              <a:t>DepartNo</a:t>
            </a:r>
            <a:r>
              <a:rPr lang="zh-CN" altLang="en-US" smtClean="0"/>
              <a:t>（系部编号）、</a:t>
            </a:r>
            <a:r>
              <a:rPr lang="en-US" altLang="zh-CN" smtClean="0"/>
              <a:t>DepartName</a:t>
            </a:r>
            <a:r>
              <a:rPr lang="zh-CN" altLang="en-US" smtClean="0"/>
              <a:t>（系部名称）。</a:t>
            </a:r>
          </a:p>
          <a:p>
            <a:r>
              <a:rPr lang="zh-CN" altLang="en-US" smtClean="0"/>
              <a:t>表的结构如下：</a:t>
            </a:r>
          </a:p>
          <a:p>
            <a:r>
              <a:rPr lang="zh-CN" altLang="en-US" smtClean="0"/>
              <a:t>字段名	类型	是否为空	是否为主键</a:t>
            </a:r>
          </a:p>
          <a:p>
            <a:r>
              <a:rPr lang="en-US" altLang="zh-CN" smtClean="0"/>
              <a:t>DepartNo	Char(2)	No	Pri</a:t>
            </a:r>
          </a:p>
          <a:p>
            <a:r>
              <a:rPr lang="en-US" altLang="zh-CN" smtClean="0"/>
              <a:t>DepartName	Char(20)	No	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45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班级表</a:t>
            </a:r>
            <a:r>
              <a:rPr lang="en-US" altLang="zh-CN" smtClean="0"/>
              <a:t>Class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有</a:t>
            </a:r>
            <a:r>
              <a:rPr lang="en-US" altLang="zh-CN" smtClean="0"/>
              <a:t>3</a:t>
            </a:r>
            <a:r>
              <a:rPr lang="zh-CN" altLang="en-US" smtClean="0"/>
              <a:t>列：</a:t>
            </a:r>
            <a:r>
              <a:rPr lang="en-US" altLang="zh-CN" smtClean="0"/>
              <a:t>ClassNo</a:t>
            </a:r>
            <a:r>
              <a:rPr lang="zh-CN" altLang="en-US" smtClean="0"/>
              <a:t>（班级编号）、</a:t>
            </a:r>
            <a:r>
              <a:rPr lang="en-US" altLang="zh-CN" smtClean="0"/>
              <a:t>DepartNo</a:t>
            </a:r>
            <a:r>
              <a:rPr lang="zh-CN" altLang="en-US" smtClean="0"/>
              <a:t>（系部编号）、</a:t>
            </a:r>
            <a:r>
              <a:rPr lang="en-US" altLang="zh-CN" smtClean="0"/>
              <a:t>ClassName</a:t>
            </a:r>
            <a:r>
              <a:rPr lang="zh-CN" altLang="en-US" smtClean="0"/>
              <a:t>（班级名称）。</a:t>
            </a:r>
          </a:p>
          <a:p>
            <a:r>
              <a:rPr lang="zh-CN" altLang="en-US" smtClean="0"/>
              <a:t>字段名	类型	是否为空	是否为主键</a:t>
            </a:r>
          </a:p>
          <a:p>
            <a:r>
              <a:rPr lang="en-US" altLang="zh-CN" smtClean="0"/>
              <a:t>ClasstNo	Char(8)	No	Pri</a:t>
            </a:r>
          </a:p>
          <a:p>
            <a:r>
              <a:rPr lang="en-US" altLang="zh-CN" smtClean="0"/>
              <a:t>DepartNo	Char(2)	No	</a:t>
            </a:r>
          </a:p>
          <a:p>
            <a:r>
              <a:rPr lang="en-US" altLang="zh-CN" smtClean="0"/>
              <a:t>ClassName	Char(20)	No	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57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学生表</a:t>
            </a:r>
            <a:r>
              <a:rPr lang="en-US" altLang="zh-CN" smtClean="0"/>
              <a:t>Student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有</a:t>
            </a:r>
            <a:r>
              <a:rPr lang="en-US" altLang="zh-CN" smtClean="0"/>
              <a:t>4</a:t>
            </a:r>
            <a:r>
              <a:rPr lang="zh-CN" altLang="en-US" smtClean="0"/>
              <a:t>列：</a:t>
            </a:r>
            <a:r>
              <a:rPr lang="en-US" altLang="zh-CN" smtClean="0"/>
              <a:t>StuNo</a:t>
            </a:r>
            <a:r>
              <a:rPr lang="zh-CN" altLang="en-US" smtClean="0"/>
              <a:t>（学号）、</a:t>
            </a:r>
            <a:r>
              <a:rPr lang="en-US" altLang="zh-CN" smtClean="0"/>
              <a:t>ClassNo</a:t>
            </a:r>
            <a:r>
              <a:rPr lang="zh-CN" altLang="en-US" smtClean="0"/>
              <a:t>（班级编号）、</a:t>
            </a:r>
            <a:r>
              <a:rPr lang="en-US" altLang="zh-CN" smtClean="0"/>
              <a:t>StuName</a:t>
            </a:r>
            <a:r>
              <a:rPr lang="zh-CN" altLang="en-US" smtClean="0"/>
              <a:t>（姓名）、</a:t>
            </a:r>
            <a:r>
              <a:rPr lang="en-US" altLang="zh-CN" smtClean="0"/>
              <a:t>Pwd</a:t>
            </a:r>
            <a:r>
              <a:rPr lang="zh-CN" altLang="en-US" smtClean="0"/>
              <a:t>（密码）。</a:t>
            </a:r>
          </a:p>
          <a:p>
            <a:r>
              <a:rPr lang="zh-CN" altLang="en-US" smtClean="0"/>
              <a:t>字段名	类型	是否为空	是否为主键</a:t>
            </a:r>
          </a:p>
          <a:p>
            <a:r>
              <a:rPr lang="en-US" altLang="zh-CN" smtClean="0"/>
              <a:t>StuNo	Char(8)	No	Pri</a:t>
            </a:r>
          </a:p>
          <a:p>
            <a:r>
              <a:rPr lang="en-US" altLang="zh-CN" smtClean="0"/>
              <a:t>ClassNo	Char(8)	No	</a:t>
            </a:r>
          </a:p>
          <a:p>
            <a:r>
              <a:rPr lang="en-US" altLang="zh-CN" smtClean="0"/>
              <a:t>StuName	Char(10)	No	</a:t>
            </a:r>
          </a:p>
          <a:p>
            <a:r>
              <a:rPr lang="en-US" altLang="zh-CN" smtClean="0"/>
              <a:t>Pwd	Char(8)	No	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36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教学秘书表</a:t>
            </a:r>
            <a:r>
              <a:rPr lang="en-US" altLang="zh-CN" smtClean="0"/>
              <a:t>Teacher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有</a:t>
            </a:r>
            <a:r>
              <a:rPr lang="en-US" altLang="zh-CN" smtClean="0"/>
              <a:t>4</a:t>
            </a:r>
            <a:r>
              <a:rPr lang="zh-CN" altLang="en-US" smtClean="0"/>
              <a:t>列：</a:t>
            </a:r>
            <a:r>
              <a:rPr lang="en-US" altLang="zh-CN" smtClean="0"/>
              <a:t>TeaNo</a:t>
            </a:r>
            <a:r>
              <a:rPr lang="zh-CN" altLang="en-US" smtClean="0"/>
              <a:t>（教师编号）、</a:t>
            </a:r>
            <a:r>
              <a:rPr lang="en-US" altLang="zh-CN" smtClean="0"/>
              <a:t>DepartNo</a:t>
            </a:r>
            <a:r>
              <a:rPr lang="zh-CN" altLang="en-US" smtClean="0"/>
              <a:t>（系部编号）、</a:t>
            </a:r>
            <a:r>
              <a:rPr lang="en-US" altLang="zh-CN" smtClean="0"/>
              <a:t>TeaName</a:t>
            </a:r>
            <a:r>
              <a:rPr lang="zh-CN" altLang="en-US" smtClean="0"/>
              <a:t>（教师姓名）、</a:t>
            </a:r>
            <a:r>
              <a:rPr lang="en-US" altLang="zh-CN" smtClean="0"/>
              <a:t>Pwd</a:t>
            </a:r>
            <a:r>
              <a:rPr lang="zh-CN" altLang="en-US" smtClean="0"/>
              <a:t>（密码）。</a:t>
            </a:r>
          </a:p>
          <a:p>
            <a:r>
              <a:rPr lang="zh-CN" altLang="en-US" smtClean="0"/>
              <a:t>字段名	类型	是否为空	是否为主键</a:t>
            </a:r>
          </a:p>
          <a:p>
            <a:r>
              <a:rPr lang="en-US" altLang="zh-CN" smtClean="0"/>
              <a:t>TeaNo	Char(8)	No	Pri</a:t>
            </a:r>
          </a:p>
          <a:p>
            <a:r>
              <a:rPr lang="en-US" altLang="zh-CN" smtClean="0"/>
              <a:t>DepartNo	Char(2)	No	</a:t>
            </a:r>
          </a:p>
          <a:p>
            <a:r>
              <a:rPr lang="en-US" altLang="zh-CN" smtClean="0"/>
              <a:t>TeaName	Char(10)	No	</a:t>
            </a:r>
          </a:p>
          <a:p>
            <a:r>
              <a:rPr lang="en-US" altLang="zh-CN" smtClean="0"/>
              <a:t>Pwd	Char(8)	No	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61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课程表</a:t>
            </a:r>
            <a:r>
              <a:rPr lang="en-US" altLang="zh-CN" smtClean="0"/>
              <a:t>Course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smtClean="0"/>
              <a:t>有</a:t>
            </a:r>
            <a:r>
              <a:rPr lang="en-US" altLang="zh-CN" smtClean="0"/>
              <a:t>10</a:t>
            </a:r>
            <a:r>
              <a:rPr lang="zh-CN" altLang="en-US" smtClean="0"/>
              <a:t>列：</a:t>
            </a:r>
            <a:r>
              <a:rPr lang="en-US" altLang="zh-CN" smtClean="0"/>
              <a:t>CouNo</a:t>
            </a:r>
            <a:r>
              <a:rPr lang="zh-CN" altLang="en-US" smtClean="0"/>
              <a:t>（课程编号）、</a:t>
            </a:r>
            <a:r>
              <a:rPr lang="en-US" altLang="zh-CN" smtClean="0"/>
              <a:t>CouName</a:t>
            </a:r>
            <a:r>
              <a:rPr lang="zh-CN" altLang="en-US" smtClean="0"/>
              <a:t>（课程名称）、</a:t>
            </a:r>
            <a:r>
              <a:rPr lang="en-US" altLang="zh-CN" smtClean="0"/>
              <a:t>Kind</a:t>
            </a:r>
            <a:r>
              <a:rPr lang="zh-CN" altLang="en-US" smtClean="0"/>
              <a:t>（课程类别）、</a:t>
            </a:r>
            <a:r>
              <a:rPr lang="en-US" altLang="zh-CN" smtClean="0"/>
              <a:t>Credit</a:t>
            </a:r>
            <a:r>
              <a:rPr lang="zh-CN" altLang="en-US" smtClean="0"/>
              <a:t>（学分）、</a:t>
            </a:r>
            <a:r>
              <a:rPr lang="en-US" altLang="zh-CN" smtClean="0"/>
              <a:t>Teacher</a:t>
            </a:r>
            <a:r>
              <a:rPr lang="zh-CN" altLang="en-US" smtClean="0"/>
              <a:t>（教师）、</a:t>
            </a:r>
            <a:r>
              <a:rPr lang="en-US" altLang="zh-CN" smtClean="0"/>
              <a:t>DepartNo</a:t>
            </a:r>
            <a:r>
              <a:rPr lang="zh-CN" altLang="en-US" smtClean="0"/>
              <a:t>（系部编号）、</a:t>
            </a:r>
            <a:r>
              <a:rPr lang="en-US" altLang="zh-CN" smtClean="0"/>
              <a:t>SchoolTime</a:t>
            </a:r>
            <a:r>
              <a:rPr lang="zh-CN" altLang="en-US" smtClean="0"/>
              <a:t>（上课时间）、</a:t>
            </a:r>
            <a:r>
              <a:rPr lang="en-US" altLang="zh-CN" smtClean="0"/>
              <a:t>LimitNum</a:t>
            </a:r>
            <a:r>
              <a:rPr lang="zh-CN" altLang="en-US" smtClean="0"/>
              <a:t>（限制选课人数）、</a:t>
            </a:r>
            <a:r>
              <a:rPr lang="en-US" altLang="zh-CN" smtClean="0"/>
              <a:t>WillNum</a:t>
            </a:r>
            <a:r>
              <a:rPr lang="zh-CN" altLang="en-US" smtClean="0"/>
              <a:t>（报名人数）、</a:t>
            </a:r>
            <a:r>
              <a:rPr lang="en-US" altLang="zh-CN" smtClean="0"/>
              <a:t>ChooseNum</a:t>
            </a:r>
            <a:r>
              <a:rPr lang="zh-CN" altLang="en-US" smtClean="0"/>
              <a:t>（被选中上该课程的人数）。</a:t>
            </a:r>
          </a:p>
          <a:p>
            <a:r>
              <a:rPr lang="zh-CN" altLang="en-US" smtClean="0"/>
              <a:t>字段名	类型	是否为空	是否为主键</a:t>
            </a:r>
          </a:p>
          <a:p>
            <a:r>
              <a:rPr lang="en-US" altLang="zh-CN" smtClean="0"/>
              <a:t>CouNo	Char(3)	No	Pri</a:t>
            </a:r>
          </a:p>
          <a:p>
            <a:r>
              <a:rPr lang="en-US" altLang="zh-CN" smtClean="0"/>
              <a:t>CouName	Char(30)	No	</a:t>
            </a:r>
          </a:p>
          <a:p>
            <a:r>
              <a:rPr lang="en-US" altLang="zh-CN" smtClean="0"/>
              <a:t>Kind	Char(8)	No	</a:t>
            </a:r>
          </a:p>
          <a:p>
            <a:r>
              <a:rPr lang="en-US" altLang="zh-CN" smtClean="0"/>
              <a:t>Credit	Decimal(5,0)	No	</a:t>
            </a:r>
          </a:p>
          <a:p>
            <a:r>
              <a:rPr lang="en-US" altLang="zh-CN" smtClean="0"/>
              <a:t>Teacher	Char(20)	No	</a:t>
            </a:r>
          </a:p>
          <a:p>
            <a:r>
              <a:rPr lang="en-US" altLang="zh-CN" smtClean="0"/>
              <a:t>DepartNo	Char(2)	No	</a:t>
            </a:r>
          </a:p>
          <a:p>
            <a:r>
              <a:rPr lang="en-US" altLang="zh-CN" smtClean="0"/>
              <a:t>SchoolTime	Char(10)	No	</a:t>
            </a:r>
          </a:p>
          <a:p>
            <a:r>
              <a:rPr lang="en-US" altLang="zh-CN" smtClean="0"/>
              <a:t>LimitNum	Decimal(5,0)	No	</a:t>
            </a:r>
          </a:p>
          <a:p>
            <a:r>
              <a:rPr lang="en-US" altLang="zh-CN" smtClean="0"/>
              <a:t>WillNum	Decimal(5,0)	No	</a:t>
            </a:r>
          </a:p>
          <a:p>
            <a:r>
              <a:rPr lang="en-US" altLang="zh-CN" smtClean="0"/>
              <a:t>ChooseNum	Decimal(5,0)	No	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31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【实训</a:t>
            </a:r>
            <a:r>
              <a:rPr lang="en-US" altLang="zh-CN"/>
              <a:t>3-1</a:t>
            </a:r>
            <a:r>
              <a:rPr lang="zh-CN" altLang="zh-CN"/>
              <a:t>】系统的架构、功能和</a:t>
            </a:r>
            <a:r>
              <a:rPr lang="zh-CN" altLang="zh-CN" smtClean="0"/>
              <a:t>用户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“网上选课”的功能从用户角度上应该分两个方面：</a:t>
            </a:r>
          </a:p>
          <a:p>
            <a:pPr lvl="1"/>
            <a:r>
              <a:rPr lang="zh-CN" altLang="zh-CN"/>
              <a:t>一个是教学秘书，他们可以通过客户端浏览器进行一些系统管理和维护的工作，例如对课程信息进行添加、修改和删除等；</a:t>
            </a:r>
          </a:p>
          <a:p>
            <a:pPr lvl="1"/>
            <a:r>
              <a:rPr lang="zh-CN" altLang="zh-CN"/>
              <a:t>另一个使用该系统的学生，他们登陆系统后，通过客户端浏览器浏览可选课程的信息，并根据自己的实际情况，按照一定意愿次序选课。</a:t>
            </a:r>
          </a:p>
          <a:p>
            <a:r>
              <a:rPr lang="zh-CN" altLang="zh-CN"/>
              <a:t>无论是教学秘书用户还是学生用户，均不用在本地机安装客户端，只需要通过浏览器就可以进行上述的操作。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89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学生选课表</a:t>
            </a:r>
            <a:r>
              <a:rPr lang="en-US" altLang="zh-CN" smtClean="0"/>
              <a:t>StuCou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有</a:t>
            </a:r>
            <a:r>
              <a:rPr lang="en-US" altLang="zh-CN" smtClean="0"/>
              <a:t>5</a:t>
            </a:r>
            <a:r>
              <a:rPr lang="zh-CN" altLang="en-US" smtClean="0"/>
              <a:t>列：</a:t>
            </a:r>
            <a:r>
              <a:rPr lang="en-US" altLang="zh-CN" smtClean="0"/>
              <a:t>StuNo</a:t>
            </a:r>
            <a:r>
              <a:rPr lang="zh-CN" altLang="en-US" smtClean="0"/>
              <a:t>（学号）、</a:t>
            </a:r>
            <a:r>
              <a:rPr lang="en-US" altLang="zh-CN" smtClean="0"/>
              <a:t>CouNo</a:t>
            </a:r>
            <a:r>
              <a:rPr lang="zh-CN" altLang="en-US" smtClean="0"/>
              <a:t>（课程编号）、</a:t>
            </a:r>
            <a:r>
              <a:rPr lang="en-US" altLang="zh-CN" smtClean="0"/>
              <a:t>WillOrder</a:t>
            </a:r>
            <a:r>
              <a:rPr lang="zh-CN" altLang="en-US" smtClean="0"/>
              <a:t>（志愿号）、</a:t>
            </a:r>
            <a:r>
              <a:rPr lang="en-US" altLang="zh-CN" smtClean="0"/>
              <a:t>State</a:t>
            </a:r>
            <a:r>
              <a:rPr lang="zh-CN" altLang="en-US" smtClean="0"/>
              <a:t>（选课状态）、</a:t>
            </a:r>
            <a:r>
              <a:rPr lang="en-US" altLang="zh-CN" smtClean="0"/>
              <a:t>RandomNum</a:t>
            </a:r>
            <a:r>
              <a:rPr lang="zh-CN" altLang="en-US" smtClean="0"/>
              <a:t>（随机数）。</a:t>
            </a:r>
          </a:p>
          <a:p>
            <a:r>
              <a:rPr lang="zh-CN" altLang="en-US" smtClean="0"/>
              <a:t>字段名	类型	是否为空	是否为主键</a:t>
            </a:r>
          </a:p>
          <a:p>
            <a:r>
              <a:rPr lang="en-US" altLang="zh-CN" smtClean="0"/>
              <a:t>StuNo	Char(8)	No	Pri</a:t>
            </a:r>
          </a:p>
          <a:p>
            <a:r>
              <a:rPr lang="en-US" altLang="zh-CN" smtClean="0"/>
              <a:t>CouNo	Char(3)	No	Pri</a:t>
            </a:r>
          </a:p>
          <a:p>
            <a:r>
              <a:rPr lang="en-US" altLang="zh-CN" smtClean="0"/>
              <a:t>WillOrder	Smallint(6)	No	</a:t>
            </a:r>
          </a:p>
          <a:p>
            <a:r>
              <a:rPr lang="en-US" altLang="zh-CN" smtClean="0"/>
              <a:t>State	Char(2)	No	</a:t>
            </a:r>
          </a:p>
          <a:p>
            <a:r>
              <a:rPr lang="en-US" altLang="zh-CN" smtClean="0"/>
              <a:t>RandomNum	Char(50)	Yes	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3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【实训</a:t>
            </a:r>
            <a:r>
              <a:rPr lang="en-US" altLang="zh-CN"/>
              <a:t>3-2</a:t>
            </a:r>
            <a:r>
              <a:rPr lang="zh-CN" altLang="zh-CN"/>
              <a:t>】系统的需求概述与</a:t>
            </a:r>
            <a:r>
              <a:rPr lang="zh-CN" altLang="zh-CN" smtClean="0"/>
              <a:t>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需求分析的任务是要搞清楚客户想要什么样的系统，即系统具有什么样的功能。</a:t>
            </a:r>
          </a:p>
          <a:p>
            <a:r>
              <a:rPr lang="zh-CN" altLang="zh-CN"/>
              <a:t>进行“网上选课”系统开发，首先要聆听客户（在这里是指教务部门）对系统的描述和需求，看看客户想要什么样的系统。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7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【实训</a:t>
            </a:r>
            <a:r>
              <a:rPr lang="en-US" altLang="zh-CN" smtClean="0"/>
              <a:t>3-2</a:t>
            </a:r>
            <a:r>
              <a:rPr lang="zh-CN" altLang="zh-CN" smtClean="0"/>
              <a:t>】系统的需求概述与分析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/>
          </a:bodyPr>
          <a:lstStyle/>
          <a:p>
            <a:r>
              <a:rPr lang="zh-CN" altLang="zh-CN"/>
              <a:t>下面罗列了教务部门的预期系统功能。</a:t>
            </a:r>
          </a:p>
          <a:p>
            <a:r>
              <a:rPr lang="zh-CN" altLang="zh-CN"/>
              <a:t>（</a:t>
            </a:r>
            <a:r>
              <a:rPr lang="en-US" altLang="zh-CN"/>
              <a:t>1</a:t>
            </a:r>
            <a:r>
              <a:rPr lang="zh-CN" altLang="zh-CN"/>
              <a:t>）教学秘书用户：</a:t>
            </a:r>
          </a:p>
          <a:p>
            <a:pPr lvl="1"/>
            <a:r>
              <a:rPr lang="en-US" altLang="zh-CN"/>
              <a:t>-</a:t>
            </a:r>
            <a:r>
              <a:rPr lang="zh-CN" altLang="zh-CN"/>
              <a:t>可以通过客户端浏览器登陆到系统；</a:t>
            </a:r>
          </a:p>
          <a:p>
            <a:pPr lvl="1"/>
            <a:r>
              <a:rPr lang="en-US" altLang="zh-CN"/>
              <a:t>-</a:t>
            </a:r>
            <a:r>
              <a:rPr lang="zh-CN" altLang="zh-CN"/>
              <a:t>对课程进行管理，</a:t>
            </a:r>
          </a:p>
          <a:p>
            <a:pPr lvl="1"/>
            <a:r>
              <a:rPr lang="en-US" altLang="zh-CN"/>
              <a:t>-</a:t>
            </a:r>
            <a:r>
              <a:rPr lang="zh-CN" altLang="zh-CN"/>
              <a:t>添加课程</a:t>
            </a:r>
          </a:p>
          <a:p>
            <a:pPr lvl="1"/>
            <a:r>
              <a:rPr lang="en-US" altLang="zh-CN"/>
              <a:t>-</a:t>
            </a:r>
            <a:r>
              <a:rPr lang="zh-CN" altLang="zh-CN"/>
              <a:t>修改课程</a:t>
            </a:r>
          </a:p>
          <a:p>
            <a:pPr lvl="1"/>
            <a:r>
              <a:rPr lang="en-US" altLang="zh-CN"/>
              <a:t>-</a:t>
            </a:r>
            <a:r>
              <a:rPr lang="zh-CN" altLang="zh-CN"/>
              <a:t>删除课程</a:t>
            </a:r>
          </a:p>
          <a:p>
            <a:pPr lvl="1"/>
            <a:r>
              <a:rPr lang="en-US" altLang="zh-CN"/>
              <a:t>-</a:t>
            </a:r>
            <a:r>
              <a:rPr lang="zh-CN" altLang="zh-CN"/>
              <a:t>浏览课程和查看课程的详细信息</a:t>
            </a:r>
          </a:p>
          <a:p>
            <a:pPr lvl="1"/>
            <a:r>
              <a:rPr lang="en-US" altLang="zh-CN"/>
              <a:t>-</a:t>
            </a:r>
            <a:r>
              <a:rPr lang="zh-CN" altLang="zh-CN"/>
              <a:t>查询课程和查看课程的详细信息；</a:t>
            </a:r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r>
              <a:rPr lang="zh-CN" altLang="zh-CN" smtClean="0"/>
              <a:t>（</a:t>
            </a:r>
            <a:r>
              <a:rPr lang="en-US" altLang="zh-CN"/>
              <a:t>2</a:t>
            </a:r>
            <a:r>
              <a:rPr lang="zh-CN" altLang="zh-CN"/>
              <a:t>）学生用户：</a:t>
            </a:r>
          </a:p>
          <a:p>
            <a:pPr lvl="1"/>
            <a:r>
              <a:rPr lang="en-US" altLang="zh-CN"/>
              <a:t>-</a:t>
            </a:r>
            <a:r>
              <a:rPr lang="zh-CN" altLang="zh-CN"/>
              <a:t>可以通过客户端浏览器登陆到系统；</a:t>
            </a:r>
          </a:p>
          <a:p>
            <a:pPr lvl="1"/>
            <a:r>
              <a:rPr lang="en-US" altLang="zh-CN"/>
              <a:t>-</a:t>
            </a:r>
            <a:r>
              <a:rPr lang="zh-CN" altLang="zh-CN"/>
              <a:t>浏览课程</a:t>
            </a:r>
          </a:p>
          <a:p>
            <a:pPr lvl="1"/>
            <a:r>
              <a:rPr lang="en-US" altLang="zh-CN"/>
              <a:t>-</a:t>
            </a:r>
            <a:r>
              <a:rPr lang="zh-CN" altLang="zh-CN"/>
              <a:t>查询课程</a:t>
            </a:r>
          </a:p>
          <a:p>
            <a:pPr lvl="1"/>
            <a:r>
              <a:rPr lang="en-US" altLang="zh-CN"/>
              <a:t>-</a:t>
            </a:r>
            <a:r>
              <a:rPr lang="zh-CN" altLang="zh-CN"/>
              <a:t>查看课程的详细信息</a:t>
            </a:r>
          </a:p>
          <a:p>
            <a:pPr lvl="1"/>
            <a:r>
              <a:rPr lang="en-US" altLang="zh-CN"/>
              <a:t>-</a:t>
            </a:r>
            <a:r>
              <a:rPr lang="zh-CN" altLang="zh-CN"/>
              <a:t>按志愿顺序预选自己想要选修的课程，也可显示自己已经预选的课程</a:t>
            </a:r>
          </a:p>
          <a:p>
            <a:pPr lvl="1"/>
            <a:r>
              <a:rPr lang="en-US" altLang="zh-CN"/>
              <a:t>-</a:t>
            </a:r>
            <a:r>
              <a:rPr lang="zh-CN" altLang="zh-CN"/>
              <a:t>可以删除已选课程。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75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【实训</a:t>
            </a:r>
            <a:r>
              <a:rPr lang="en-US" altLang="zh-CN" smtClean="0"/>
              <a:t>3-2</a:t>
            </a:r>
            <a:r>
              <a:rPr lang="zh-CN" altLang="zh-CN" smtClean="0"/>
              <a:t>】系统的需求概述与分析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教务部门希望该系统可以让学生按照志愿顺序预选</a:t>
            </a:r>
            <a:r>
              <a:rPr lang="en-US" altLang="zh-CN"/>
              <a:t>5</a:t>
            </a:r>
            <a:r>
              <a:rPr lang="zh-CN" altLang="zh-CN"/>
              <a:t>门课程，也就是说每个学生至多选</a:t>
            </a:r>
            <a:r>
              <a:rPr lang="en-US" altLang="zh-CN"/>
              <a:t>5</a:t>
            </a:r>
            <a:r>
              <a:rPr lang="zh-CN" altLang="zh-CN"/>
              <a:t>门课程。</a:t>
            </a:r>
          </a:p>
          <a:p>
            <a:r>
              <a:rPr lang="zh-CN" altLang="zh-CN"/>
              <a:t>其次，进行网站开发，在做系统需求分析时，除了对功能的认知之外，还必须按照学校的实际情况，例如学校的规模来测算进行网上选课的并发规模，从而确定系统架构和软硬件的选取。</a:t>
            </a:r>
          </a:p>
          <a:p>
            <a:r>
              <a:rPr lang="zh-CN" altLang="zh-CN"/>
              <a:t>网上选课往往是发生在一个比较集中的时段，这个特点就必须要求服务器的承载能力比较强，所以必须考虑硬件和网络设施的指标和系统软件以及</a:t>
            </a:r>
            <a:r>
              <a:rPr lang="en-US" altLang="zh-CN"/>
              <a:t>Web</a:t>
            </a:r>
            <a:r>
              <a:rPr lang="zh-CN" altLang="zh-CN"/>
              <a:t>架构。</a:t>
            </a:r>
          </a:p>
          <a:p>
            <a:r>
              <a:rPr lang="zh-CN" altLang="zh-CN"/>
              <a:t>这些指标往往是客户所忽视的。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57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【实训</a:t>
            </a:r>
            <a:r>
              <a:rPr lang="en-US" altLang="zh-CN"/>
              <a:t>3-3</a:t>
            </a:r>
            <a:r>
              <a:rPr lang="zh-CN" altLang="zh-CN"/>
              <a:t>】</a:t>
            </a:r>
            <a:r>
              <a:rPr lang="en-US" altLang="zh-CN"/>
              <a:t>E-R</a:t>
            </a:r>
            <a:r>
              <a:rPr lang="zh-CN" altLang="zh-CN"/>
              <a:t>图</a:t>
            </a:r>
            <a:r>
              <a:rPr lang="zh-CN" altLang="zh-CN" smtClean="0"/>
              <a:t>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经过上面的系统需求，“网上选课系统”需要使用数据库保存的信息有学生信息、课程信息和学生与课程发生的选课信息。</a:t>
            </a:r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82" y="2709501"/>
            <a:ext cx="4980232" cy="401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0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479" y="244997"/>
            <a:ext cx="9779447" cy="644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ER</a:t>
            </a:r>
            <a:r>
              <a:rPr lang="zh-CN" altLang="en-US" smtClean="0"/>
              <a:t>图转换为关系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356100" cy="1946275"/>
          </a:xfrm>
        </p:spPr>
        <p:txBody>
          <a:bodyPr/>
          <a:lstStyle/>
          <a:p>
            <a:r>
              <a:rPr lang="zh-CN" altLang="en-US" smtClean="0"/>
              <a:t>方框转换为关系</a:t>
            </a:r>
            <a:endParaRPr lang="en-US" altLang="zh-CN" smtClean="0"/>
          </a:p>
          <a:p>
            <a:r>
              <a:rPr lang="zh-CN" altLang="en-US"/>
              <a:t>菱形</a:t>
            </a:r>
            <a:r>
              <a:rPr lang="zh-CN" altLang="en-US" smtClean="0"/>
              <a:t>框转换为关系</a:t>
            </a:r>
            <a:endParaRPr lang="en-US" altLang="zh-CN" smtClean="0"/>
          </a:p>
          <a:p>
            <a:pPr lvl="1"/>
            <a:r>
              <a:rPr lang="zh-CN" altLang="en-US" smtClean="0"/>
              <a:t>请注意多对多的联系</a:t>
            </a:r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4498258" y="3569110"/>
            <a:ext cx="988142" cy="840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676308" y="3779274"/>
            <a:ext cx="4356100" cy="1946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smtClean="0">
                <a:solidFill>
                  <a:srgbClr val="FF0000"/>
                </a:solidFill>
              </a:rPr>
              <a:t>关系的规范化</a:t>
            </a:r>
            <a:endParaRPr lang="en-US" altLang="zh-CN" sz="4000" smtClean="0">
              <a:solidFill>
                <a:srgbClr val="FF0000"/>
              </a:solidFill>
            </a:endParaRPr>
          </a:p>
          <a:p>
            <a:pPr lvl="1"/>
            <a:r>
              <a:rPr lang="zh-CN" altLang="en-US" sz="3600">
                <a:solidFill>
                  <a:srgbClr val="FF0000"/>
                </a:solidFill>
              </a:rPr>
              <a:t>一</a:t>
            </a:r>
            <a:r>
              <a:rPr lang="zh-CN" altLang="en-US" sz="3600" smtClean="0">
                <a:solidFill>
                  <a:srgbClr val="FF0000"/>
                </a:solidFill>
              </a:rPr>
              <a:t>范式</a:t>
            </a:r>
            <a:endParaRPr lang="en-US" altLang="zh-CN" sz="3600" smtClean="0">
              <a:solidFill>
                <a:srgbClr val="FF0000"/>
              </a:solidFill>
            </a:endParaRPr>
          </a:p>
          <a:p>
            <a:pPr lvl="1"/>
            <a:r>
              <a:rPr lang="zh-CN" altLang="en-US" sz="3600" smtClean="0">
                <a:solidFill>
                  <a:srgbClr val="FF0000"/>
                </a:solidFill>
              </a:rPr>
              <a:t>二范式</a:t>
            </a:r>
            <a:endParaRPr lang="en-US" altLang="zh-CN" sz="3600" smtClean="0">
              <a:solidFill>
                <a:srgbClr val="FF0000"/>
              </a:solidFill>
            </a:endParaRPr>
          </a:p>
          <a:p>
            <a:pPr lvl="1"/>
            <a:r>
              <a:rPr lang="zh-CN" altLang="en-US" sz="3600">
                <a:solidFill>
                  <a:srgbClr val="FF0000"/>
                </a:solidFill>
              </a:rPr>
              <a:t>三范式</a:t>
            </a:r>
            <a:endParaRPr lang="en-US" altLang="zh-CN" sz="36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74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Student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0"/>
              </a:spcAft>
            </a:pPr>
            <a:r>
              <a:rPr lang="en-US" altLang="zh-CN" smtClean="0"/>
              <a:t>Student(</a:t>
            </a:r>
            <a:r>
              <a:rPr lang="en-US" altLang="zh-CN" b="1" kern="100" smtClean="0">
                <a:effectLst/>
                <a:latin typeface="+mn-ea"/>
                <a:cs typeface="Times New Roman" panose="02020603050405020304" pitchFamily="18" charset="0"/>
              </a:rPr>
              <a:t>StuNo, </a:t>
            </a:r>
            <a:r>
              <a:rPr lang="en-US" altLang="zh-CN" kern="100" smtClean="0">
                <a:effectLst/>
                <a:latin typeface="+mn-ea"/>
                <a:cs typeface="Times New Roman" panose="02020603050405020304" pitchFamily="18" charset="0"/>
              </a:rPr>
              <a:t>StuName, ClassNo, ClassName, Pwd, DepartNo, DepartName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676308" y="3779274"/>
            <a:ext cx="4356100" cy="1946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smtClean="0">
                <a:solidFill>
                  <a:srgbClr val="FF0000"/>
                </a:solidFill>
              </a:rPr>
              <a:t>关系的规范化</a:t>
            </a:r>
            <a:endParaRPr lang="en-US" altLang="zh-CN" sz="4000" smtClean="0">
              <a:solidFill>
                <a:srgbClr val="FF0000"/>
              </a:solidFill>
            </a:endParaRPr>
          </a:p>
          <a:p>
            <a:pPr lvl="1"/>
            <a:r>
              <a:rPr lang="zh-CN" altLang="en-US" sz="3600">
                <a:solidFill>
                  <a:srgbClr val="FF0000"/>
                </a:solidFill>
              </a:rPr>
              <a:t>一</a:t>
            </a:r>
            <a:r>
              <a:rPr lang="zh-CN" altLang="en-US" sz="3600" smtClean="0">
                <a:solidFill>
                  <a:srgbClr val="FF0000"/>
                </a:solidFill>
              </a:rPr>
              <a:t>范式</a:t>
            </a:r>
            <a:endParaRPr lang="en-US" altLang="zh-CN" sz="3600" smtClean="0">
              <a:solidFill>
                <a:srgbClr val="FF0000"/>
              </a:solidFill>
            </a:endParaRPr>
          </a:p>
          <a:p>
            <a:pPr lvl="1"/>
            <a:r>
              <a:rPr lang="zh-CN" altLang="en-US" sz="3600" smtClean="0">
                <a:solidFill>
                  <a:srgbClr val="FF0000"/>
                </a:solidFill>
              </a:rPr>
              <a:t>二范式</a:t>
            </a:r>
            <a:endParaRPr lang="en-US" altLang="zh-CN" sz="3600" smtClean="0">
              <a:solidFill>
                <a:srgbClr val="FF0000"/>
              </a:solidFill>
            </a:endParaRPr>
          </a:p>
          <a:p>
            <a:pPr lvl="1"/>
            <a:r>
              <a:rPr lang="zh-CN" altLang="en-US" sz="3600">
                <a:solidFill>
                  <a:srgbClr val="FF0000"/>
                </a:solidFill>
              </a:rPr>
              <a:t>三范式</a:t>
            </a:r>
            <a:endParaRPr lang="en-US" altLang="zh-CN" sz="36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15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1412</Words>
  <Application>Microsoft Office PowerPoint</Application>
  <PresentationFormat>宽屏</PresentationFormat>
  <Paragraphs>123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Times New Roman</vt:lpstr>
      <vt:lpstr>Office 主题​​</vt:lpstr>
      <vt:lpstr>Xk(选课)数据库</vt:lpstr>
      <vt:lpstr>【实训3-1】系统的架构、功能和用户</vt:lpstr>
      <vt:lpstr>【实训3-2】系统的需求概述与分析</vt:lpstr>
      <vt:lpstr>【实训3-2】系统的需求概述与分析</vt:lpstr>
      <vt:lpstr>【实训3-2】系统的需求概述与分析</vt:lpstr>
      <vt:lpstr>【实训3-3】E-R图设计</vt:lpstr>
      <vt:lpstr>PowerPoint 演示文稿</vt:lpstr>
      <vt:lpstr>ER图转换为关系</vt:lpstr>
      <vt:lpstr>Student</vt:lpstr>
      <vt:lpstr>Course</vt:lpstr>
      <vt:lpstr>StuCou</vt:lpstr>
      <vt:lpstr>【实训3-4】表及其之间的联系</vt:lpstr>
      <vt:lpstr>【实训3-4】表及其之间的联系</vt:lpstr>
      <vt:lpstr>【实训3-5】表的结构</vt:lpstr>
      <vt:lpstr>系部表Department</vt:lpstr>
      <vt:lpstr>班级表Class</vt:lpstr>
      <vt:lpstr>学生表Student</vt:lpstr>
      <vt:lpstr>教学秘书表Teacher</vt:lpstr>
      <vt:lpstr>课程表Course</vt:lpstr>
      <vt:lpstr>学生选课表StuCou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Xk(选课)数据库</dc:title>
  <dc:creator>JianZHANG</dc:creator>
  <cp:lastModifiedBy>SZPT</cp:lastModifiedBy>
  <cp:revision>14</cp:revision>
  <dcterms:created xsi:type="dcterms:W3CDTF">2022-04-20T14:31:31Z</dcterms:created>
  <dcterms:modified xsi:type="dcterms:W3CDTF">2023-04-20T08:27:20Z</dcterms:modified>
</cp:coreProperties>
</file>