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3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73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08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37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2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5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6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0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63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2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8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4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93D43-3F16-44F6-99E7-D8BC4194942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</a:t>
            </a:r>
            <a:r>
              <a:rPr lang="zh-CN" altLang="zh-CN" dirty="0" smtClean="0"/>
              <a:t>字段名</a:t>
            </a:r>
            <a:r>
              <a:rPr lang="zh-CN" altLang="en-US" dirty="0" smtClean="0"/>
              <a:t>（还能改数据类型）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中修改表字段名的语法规则如下：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表名</a:t>
            </a:r>
            <a:r>
              <a:rPr lang="en-US" altLang="zh-CN" dirty="0"/>
              <a:t>&gt; CHANGE &lt;</a:t>
            </a:r>
            <a:r>
              <a:rPr lang="zh-CN" altLang="zh-CN" dirty="0"/>
              <a:t>旧字段名</a:t>
            </a:r>
            <a:r>
              <a:rPr lang="en-US" altLang="zh-CN" dirty="0"/>
              <a:t>&gt; &lt;</a:t>
            </a:r>
            <a:r>
              <a:rPr lang="zh-CN" altLang="zh-CN" dirty="0"/>
              <a:t>新字段名</a:t>
            </a:r>
            <a:r>
              <a:rPr lang="en-US" altLang="zh-CN" dirty="0"/>
              <a:t>&gt; &lt;</a:t>
            </a:r>
            <a:r>
              <a:rPr lang="zh-CN" altLang="zh-CN" dirty="0"/>
              <a:t>新数据类型</a:t>
            </a:r>
            <a:r>
              <a:rPr lang="en-US" altLang="zh-CN" dirty="0"/>
              <a:t>&gt;;</a:t>
            </a:r>
            <a:endParaRPr lang="zh-CN" altLang="zh-CN" dirty="0"/>
          </a:p>
          <a:p>
            <a:r>
              <a:rPr lang="zh-CN" altLang="zh-CN" dirty="0"/>
              <a:t>其中，旧字段名指修改前的字段名；新字段名指修改后的字段名；新数据类型指修改后的数据类型，如果不需要修改字段的数据类型，可以将新数据类型设置成与原来一样，</a:t>
            </a:r>
            <a:r>
              <a:rPr lang="zh-CN" altLang="zh-CN" dirty="0">
                <a:solidFill>
                  <a:srgbClr val="FF0000"/>
                </a:solidFill>
              </a:rPr>
              <a:t>但数据类型不能为空</a:t>
            </a:r>
            <a:r>
              <a:rPr lang="zh-CN" altLang="zh-CN" dirty="0"/>
              <a:t>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4-16</a:t>
            </a:r>
            <a:r>
              <a:rPr lang="zh-CN" altLang="zh-CN" dirty="0"/>
              <a:t>】在</a:t>
            </a:r>
            <a:r>
              <a:rPr lang="en-US" altLang="zh-CN" dirty="0"/>
              <a:t>reader</a:t>
            </a:r>
            <a:r>
              <a:rPr lang="zh-CN" altLang="zh-CN" dirty="0"/>
              <a:t>表中，把“</a:t>
            </a:r>
            <a:r>
              <a:rPr lang="en-US" altLang="zh-CN" dirty="0" err="1"/>
              <a:t>phoneNumber</a:t>
            </a:r>
            <a:r>
              <a:rPr lang="zh-CN" altLang="zh-CN" dirty="0"/>
              <a:t>”列名改为“</a:t>
            </a:r>
            <a:r>
              <a:rPr lang="en-US" altLang="zh-CN" dirty="0" err="1"/>
              <a:t>cellPhone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在命令行窗口中输入如下命令。</a:t>
            </a:r>
          </a:p>
          <a:p>
            <a:pPr marL="0" indent="0">
              <a:buNone/>
            </a:pPr>
            <a:r>
              <a:rPr lang="en-US" altLang="zh-CN" dirty="0"/>
              <a:t>ALTER TABLE reader CHANGE </a:t>
            </a:r>
            <a:r>
              <a:rPr lang="en-US" altLang="zh-CN" dirty="0" err="1"/>
              <a:t>phoneNumber</a:t>
            </a:r>
            <a:r>
              <a:rPr lang="en-US" altLang="zh-CN" dirty="0"/>
              <a:t> </a:t>
            </a:r>
            <a:r>
              <a:rPr lang="en-US" altLang="zh-CN" dirty="0" err="1"/>
              <a:t>cellPhone</a:t>
            </a:r>
            <a:r>
              <a:rPr lang="en-US" altLang="zh-CN" dirty="0"/>
              <a:t> varchar(12);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0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修改字段数据类型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修改字段的数据类型就是把字段的数据类型转换成另一种数据类型。在</a:t>
            </a:r>
            <a:r>
              <a:rPr lang="en-US" altLang="zh-CN" dirty="0"/>
              <a:t>MySQL</a:t>
            </a:r>
            <a:r>
              <a:rPr lang="zh-CN" altLang="zh-CN" dirty="0"/>
              <a:t>中修改字段数据类型的语法规则如下：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表名</a:t>
            </a:r>
            <a:r>
              <a:rPr lang="en-US" altLang="zh-CN" dirty="0"/>
              <a:t>&gt; MODIFY &lt;</a:t>
            </a:r>
            <a:r>
              <a:rPr lang="zh-CN" altLang="zh-CN" dirty="0"/>
              <a:t>字段名</a:t>
            </a:r>
            <a:r>
              <a:rPr lang="en-US" altLang="zh-CN" dirty="0"/>
              <a:t>&gt; &lt;</a:t>
            </a:r>
            <a:r>
              <a:rPr lang="zh-CN" altLang="zh-CN" dirty="0"/>
              <a:t>数据类型</a:t>
            </a:r>
            <a:r>
              <a:rPr lang="en-US" altLang="zh-CN" dirty="0"/>
              <a:t>&gt;;</a:t>
            </a:r>
            <a:endParaRPr lang="zh-CN" altLang="zh-CN" dirty="0"/>
          </a:p>
          <a:p>
            <a:r>
              <a:rPr lang="zh-CN" altLang="zh-CN" dirty="0"/>
              <a:t>其中，表名指要修改数据类型的字段所在表的名称；字段名指需要修改的字段；数据类型指修改后字段的新数据类型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【例</a:t>
            </a:r>
            <a:r>
              <a:rPr lang="en-US" altLang="zh-CN" dirty="0"/>
              <a:t>4-17</a:t>
            </a:r>
            <a:r>
              <a:rPr lang="zh-CN" altLang="zh-CN" dirty="0"/>
              <a:t>】在</a:t>
            </a:r>
            <a:r>
              <a:rPr lang="en-US" altLang="zh-CN" dirty="0"/>
              <a:t>reader</a:t>
            </a:r>
            <a:r>
              <a:rPr lang="zh-CN" altLang="zh-CN" dirty="0"/>
              <a:t>表中，把“</a:t>
            </a:r>
            <a:r>
              <a:rPr lang="en-US" altLang="zh-CN" dirty="0" err="1"/>
              <a:t>readerName</a:t>
            </a:r>
            <a:r>
              <a:rPr lang="zh-CN" altLang="zh-CN" dirty="0"/>
              <a:t>”列的数据类型改成</a:t>
            </a:r>
            <a:r>
              <a:rPr lang="en-US" altLang="zh-CN" dirty="0"/>
              <a:t>VARCHAR(20),</a:t>
            </a:r>
            <a:r>
              <a:rPr lang="zh-CN" altLang="zh-CN" dirty="0"/>
              <a:t>在命令行窗口中输入如下命令。</a:t>
            </a:r>
          </a:p>
          <a:p>
            <a:pPr marL="0" indent="0">
              <a:buNone/>
            </a:pPr>
            <a:r>
              <a:rPr lang="en-US" altLang="zh-CN" dirty="0"/>
              <a:t>ALTER TABLE reader MODIFY </a:t>
            </a:r>
            <a:r>
              <a:rPr lang="en-US" altLang="zh-CN" dirty="0" err="1"/>
              <a:t>readerName</a:t>
            </a:r>
            <a:r>
              <a:rPr lang="en-US" altLang="zh-CN" dirty="0"/>
              <a:t> varchar(20);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3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删除字段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删除字段是将数据表中的某个字段从表中移除，语法格式如下：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表名</a:t>
            </a:r>
            <a:r>
              <a:rPr lang="en-US" altLang="zh-CN" dirty="0"/>
              <a:t>&gt; DROP &lt;</a:t>
            </a:r>
            <a:r>
              <a:rPr lang="zh-CN" altLang="zh-CN" dirty="0"/>
              <a:t>字段名</a:t>
            </a:r>
            <a:r>
              <a:rPr lang="en-US" altLang="zh-CN" dirty="0"/>
              <a:t>&gt;;</a:t>
            </a:r>
            <a:endParaRPr lang="zh-CN" altLang="zh-CN" dirty="0"/>
          </a:p>
          <a:p>
            <a:r>
              <a:rPr lang="zh-CN" altLang="zh-CN" dirty="0"/>
              <a:t>其中，“字段名”指需要从表中删除的字段的名称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【例</a:t>
            </a:r>
            <a:r>
              <a:rPr lang="en-US" altLang="zh-CN" dirty="0"/>
              <a:t>4-18</a:t>
            </a:r>
            <a:r>
              <a:rPr lang="zh-CN" altLang="zh-CN" dirty="0"/>
              <a:t>】在</a:t>
            </a:r>
            <a:r>
              <a:rPr lang="en-US" altLang="zh-CN" dirty="0"/>
              <a:t>reader</a:t>
            </a:r>
            <a:r>
              <a:rPr lang="zh-CN" altLang="zh-CN" dirty="0"/>
              <a:t>表中，把“</a:t>
            </a:r>
            <a:r>
              <a:rPr lang="en-US" altLang="zh-CN" dirty="0"/>
              <a:t>email</a:t>
            </a:r>
            <a:r>
              <a:rPr lang="zh-CN" altLang="zh-CN" dirty="0"/>
              <a:t>”列删除</a:t>
            </a:r>
            <a:r>
              <a:rPr lang="en-US" altLang="zh-CN" dirty="0"/>
              <a:t>,</a:t>
            </a:r>
            <a:r>
              <a:rPr lang="zh-CN" altLang="zh-CN" dirty="0"/>
              <a:t>在命令行窗口中输入如下命令。</a:t>
            </a:r>
          </a:p>
          <a:p>
            <a:pPr marL="0" indent="0">
              <a:buNone/>
            </a:pPr>
            <a:r>
              <a:rPr lang="en-US" altLang="zh-CN" dirty="0"/>
              <a:t>ALTER TABLE reader DROP email;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3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修改表的存储引擎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修改表的存储引擎是将建表时或者数据库默认的存储引擎进行修改，语法格式如下：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表名</a:t>
            </a:r>
            <a:r>
              <a:rPr lang="en-US" altLang="zh-CN" dirty="0"/>
              <a:t>&gt; ENGINE=INNODB|MYISAM|MEMOERY;</a:t>
            </a:r>
            <a:endParaRPr lang="zh-CN" altLang="zh-CN" dirty="0"/>
          </a:p>
          <a:p>
            <a:r>
              <a:rPr lang="zh-CN" altLang="zh-CN" dirty="0"/>
              <a:t>修改时，如果当前表本来的存储引擎时</a:t>
            </a:r>
            <a:r>
              <a:rPr lang="en-US" altLang="zh-CN" dirty="0"/>
              <a:t>INNODB</a:t>
            </a:r>
            <a:r>
              <a:rPr lang="zh-CN" altLang="zh-CN" dirty="0"/>
              <a:t>且存在外键约束，则会报错“</a:t>
            </a:r>
            <a:r>
              <a:rPr lang="en-US" altLang="zh-CN" dirty="0"/>
              <a:t>ERROR 1217 (23000): Cannot delete or update a parent row: a foreign key constraint fails</a:t>
            </a:r>
            <a:r>
              <a:rPr lang="zh-CN" altLang="zh-CN" dirty="0"/>
              <a:t>”。所以，创建表很关键，建表之后尽量不要修改存储引擎。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4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修改表的存储引擎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4-18</a:t>
            </a:r>
            <a:r>
              <a:rPr lang="zh-CN" altLang="zh-CN" dirty="0"/>
              <a:t>】将</a:t>
            </a:r>
            <a:r>
              <a:rPr lang="en-US" altLang="zh-CN" dirty="0"/>
              <a:t>book</a:t>
            </a:r>
            <a:r>
              <a:rPr lang="zh-CN" altLang="zh-CN" dirty="0"/>
              <a:t>表的存储引擎改为</a:t>
            </a:r>
            <a:r>
              <a:rPr lang="en-US" altLang="zh-CN" dirty="0"/>
              <a:t>MYISAM</a:t>
            </a:r>
            <a:r>
              <a:rPr lang="zh-CN" altLang="zh-CN" dirty="0"/>
              <a:t>。由于</a:t>
            </a:r>
            <a:r>
              <a:rPr lang="en-US" altLang="zh-CN" dirty="0"/>
              <a:t>book</a:t>
            </a:r>
            <a:r>
              <a:rPr lang="zh-CN" altLang="zh-CN" dirty="0"/>
              <a:t>表中的</a:t>
            </a:r>
            <a:r>
              <a:rPr lang="en-US" altLang="zh-CN" dirty="0" err="1"/>
              <a:t>classNo</a:t>
            </a:r>
            <a:r>
              <a:rPr lang="zh-CN" altLang="zh-CN" dirty="0"/>
              <a:t>外键参照约束于</a:t>
            </a:r>
            <a:r>
              <a:rPr lang="en-US" altLang="zh-CN" dirty="0" err="1"/>
              <a:t>bookClass</a:t>
            </a:r>
            <a:r>
              <a:rPr lang="zh-CN" altLang="zh-CN" dirty="0"/>
              <a:t>表的</a:t>
            </a:r>
            <a:r>
              <a:rPr lang="en-US" altLang="zh-CN" dirty="0" err="1"/>
              <a:t>classNo</a:t>
            </a:r>
            <a:r>
              <a:rPr lang="zh-CN" altLang="zh-CN" dirty="0"/>
              <a:t>，</a:t>
            </a:r>
            <a:r>
              <a:rPr lang="en-US" altLang="zh-CN" dirty="0"/>
              <a:t>borrow</a:t>
            </a:r>
            <a:r>
              <a:rPr lang="zh-CN" altLang="zh-CN" dirty="0"/>
              <a:t>表中的</a:t>
            </a:r>
            <a:r>
              <a:rPr lang="en-US" altLang="zh-CN" dirty="0" err="1"/>
              <a:t>bookNo</a:t>
            </a:r>
            <a:r>
              <a:rPr lang="zh-CN" altLang="zh-CN" dirty="0"/>
              <a:t>外键参照约束于</a:t>
            </a:r>
            <a:r>
              <a:rPr lang="en-US" altLang="zh-CN" dirty="0"/>
              <a:t>book</a:t>
            </a:r>
            <a:r>
              <a:rPr lang="zh-CN" altLang="zh-CN" dirty="0"/>
              <a:t>表中的</a:t>
            </a:r>
            <a:r>
              <a:rPr lang="en-US" altLang="zh-CN" dirty="0" err="1"/>
              <a:t>bookNo</a:t>
            </a:r>
            <a:r>
              <a:rPr lang="zh-CN" altLang="zh-CN" dirty="0"/>
              <a:t>。要想修改当前的</a:t>
            </a:r>
            <a:r>
              <a:rPr lang="en-US" altLang="zh-CN" dirty="0"/>
              <a:t>book</a:t>
            </a:r>
            <a:r>
              <a:rPr lang="zh-CN" altLang="zh-CN" dirty="0"/>
              <a:t>表的存储引擎，必须先将相关外键约束删除。在命令行窗口中输入如下命令。</a:t>
            </a:r>
          </a:p>
          <a:p>
            <a:pPr marL="0" indent="0">
              <a:buNone/>
            </a:pPr>
            <a:r>
              <a:rPr lang="en-US" altLang="zh-CN" dirty="0"/>
              <a:t>ALTER TABLE book DROP FOREIGN KEY </a:t>
            </a:r>
            <a:r>
              <a:rPr lang="en-US" altLang="zh-CN" dirty="0" err="1"/>
              <a:t>FK_Book_BookClass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ALTER TABLE book DROP INDEX </a:t>
            </a:r>
            <a:r>
              <a:rPr lang="en-US" altLang="zh-CN" dirty="0" err="1"/>
              <a:t>FK_Book_BookClass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ALTER TABLE borrow DROP FOREIGN KEY </a:t>
            </a:r>
            <a:r>
              <a:rPr lang="en-US" altLang="zh-CN" dirty="0" err="1"/>
              <a:t>FK_Borrow_Book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ALTER TABLE borrow DROP INDEX </a:t>
            </a:r>
            <a:r>
              <a:rPr lang="en-US" altLang="zh-CN" dirty="0" err="1"/>
              <a:t>FK_Borrow_Book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ALTER TABLE book ENGINE=INNODB;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5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便携计算机之</a:t>
            </a:r>
            <a:r>
              <a:rPr lang="zh-CN" altLang="en-US" dirty="0" smtClean="0"/>
              <a:t>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在硅谷历史上，亚当</a:t>
            </a:r>
            <a:r>
              <a:rPr lang="en-US" altLang="zh-CN" dirty="0"/>
              <a:t>•</a:t>
            </a:r>
            <a:r>
              <a:rPr lang="zh-CN" altLang="en-US" dirty="0"/>
              <a:t>奥斯本（</a:t>
            </a:r>
            <a:r>
              <a:rPr lang="en-US" altLang="zh-CN" dirty="0"/>
              <a:t>Adam Osborne</a:t>
            </a:r>
            <a:r>
              <a:rPr lang="zh-CN" altLang="en-US" dirty="0"/>
              <a:t>）绝对算得上是一个人物，他在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年代初期得到了一份为英特尔新发明的微处理器编写说明书的工作，随后成为技术领域的自由撰稿人，先后在计算机杂志</a:t>
            </a:r>
            <a:r>
              <a:rPr lang="en-US" altLang="zh-CN" dirty="0"/>
              <a:t>《</a:t>
            </a:r>
            <a:r>
              <a:rPr lang="zh-CN" altLang="en-US" dirty="0"/>
              <a:t>界面时代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Interface Age</a:t>
            </a:r>
            <a:r>
              <a:rPr lang="zh-CN" altLang="en-US" dirty="0"/>
              <a:t>）和</a:t>
            </a:r>
            <a:r>
              <a:rPr lang="en-US" altLang="zh-CN" dirty="0"/>
              <a:t>《</a:t>
            </a:r>
            <a:r>
              <a:rPr lang="en-US" altLang="zh-CN" dirty="0" err="1"/>
              <a:t>Infoworld</a:t>
            </a:r>
            <a:r>
              <a:rPr lang="en-US" altLang="zh-CN" dirty="0"/>
              <a:t>》</a:t>
            </a:r>
            <a:r>
              <a:rPr lang="zh-CN" altLang="en-US" dirty="0"/>
              <a:t>上开辟专栏。</a:t>
            </a:r>
          </a:p>
          <a:p>
            <a:r>
              <a:rPr lang="zh-CN" altLang="en-US" dirty="0"/>
              <a:t>但奥斯本有更大的计划，他想要成为这个行业的一分子、硅谷的大亨，向对他的逻辑天才发生过怀疑的人证明他们的错误。他毫不谦虚，甚至有些自大地说：“我跟每一个人说，他们应该制造什么，可是没有人听我的话，所以我自己去制造了。</a:t>
            </a:r>
            <a:r>
              <a:rPr lang="zh-CN" altLang="en-US" dirty="0" smtClean="0"/>
              <a:t>”</a:t>
            </a:r>
            <a:endParaRPr lang="zh-CN" altLang="en-US" dirty="0"/>
          </a:p>
          <a:p>
            <a:r>
              <a:rPr lang="zh-CN" altLang="en-US" dirty="0"/>
              <a:t>令人惊奇的是，奥斯本证明了他的设想是合理的。奥斯本有两个很妙的主意：首先，利用眼下电路体积变得越来越小的优势，制造出一种既小又轻而且结实的便携式个人计算机；其次，把当时需单独购买并且价格昂贵的最流行软件，算在个人计算机的价格内卖给顾客。此前，硬件和软件公司从来不会同时提供这两项服务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1980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月，在西海岸计算机展览会上，奥斯本见到了为一家硬件公司设计电路板的</a:t>
            </a:r>
            <a:r>
              <a:rPr lang="en-US" altLang="zh-CN" dirty="0"/>
              <a:t>Lee </a:t>
            </a:r>
            <a:r>
              <a:rPr lang="en-US" altLang="zh-CN" dirty="0" err="1"/>
              <a:t>Felsenstein</a:t>
            </a:r>
            <a:r>
              <a:rPr lang="zh-CN" altLang="en-US" dirty="0"/>
              <a:t>。奥斯本向他提出了自己的设想，并对</a:t>
            </a:r>
            <a:r>
              <a:rPr lang="en-US" altLang="zh-CN" dirty="0" err="1"/>
              <a:t>Felsenstein</a:t>
            </a:r>
            <a:r>
              <a:rPr lang="zh-CN" altLang="en-US" dirty="0"/>
              <a:t>提出设计要求：这台计算机一是要廉价结实，既小又轻；二是要捆绑字处理和电子表格软件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1981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月奥斯本</a:t>
            </a:r>
            <a:r>
              <a:rPr lang="en-US" altLang="zh-CN" dirty="0"/>
              <a:t>Ⅰ</a:t>
            </a:r>
            <a:r>
              <a:rPr lang="zh-CN" altLang="en-US" dirty="0"/>
              <a:t>型计算机全新亮相，含软件在内的整机价格仅</a:t>
            </a:r>
            <a:r>
              <a:rPr lang="en-US" altLang="zh-CN" dirty="0"/>
              <a:t>1795</a:t>
            </a:r>
            <a:r>
              <a:rPr lang="zh-CN" altLang="en-US" dirty="0"/>
              <a:t>美元。这一下子就轰动四方，到</a:t>
            </a:r>
            <a:r>
              <a:rPr lang="en-US" altLang="zh-CN" dirty="0"/>
              <a:t>1981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月，公司月销售额就攀升至</a:t>
            </a:r>
            <a:r>
              <a:rPr lang="en-US" altLang="zh-CN" dirty="0"/>
              <a:t>100</a:t>
            </a:r>
            <a:r>
              <a:rPr lang="zh-CN" altLang="en-US" dirty="0"/>
              <a:t>万美元，第二年公司收入就达</a:t>
            </a:r>
            <a:r>
              <a:rPr lang="en-US" altLang="zh-CN" dirty="0"/>
              <a:t>7000</a:t>
            </a:r>
            <a:r>
              <a:rPr lang="zh-CN" altLang="en-US" dirty="0"/>
              <a:t>万美元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但奥斯本公司在成立的第二年的年中，便开始出现严重的错误。管理上的混乱导致产品质量下降、交货延误和财政空虚</a:t>
            </a:r>
            <a:r>
              <a:rPr lang="en-US" altLang="zh-CN" dirty="0"/>
              <a:t>,</a:t>
            </a:r>
            <a:r>
              <a:rPr lang="zh-CN" altLang="en-US" dirty="0"/>
              <a:t>而市场策略的错误更使它功亏一篑。当时在市场上占统治地位的是</a:t>
            </a:r>
            <a:r>
              <a:rPr lang="en-US" altLang="zh-CN" dirty="0"/>
              <a:t>IBM</a:t>
            </a:r>
            <a:r>
              <a:rPr lang="zh-CN" altLang="en-US" dirty="0"/>
              <a:t>，而奥斯本公司的“管理者”却不能与之兼容，这本不算太糟，但奥斯本不能忍受这样的情况。于是，奥斯本在新产品投放市场一星期后，宣布他已开始准备与</a:t>
            </a:r>
            <a:r>
              <a:rPr lang="en-US" altLang="zh-CN" dirty="0"/>
              <a:t>IBM</a:t>
            </a:r>
            <a:r>
              <a:rPr lang="zh-CN" altLang="en-US" dirty="0"/>
              <a:t>兼容，这等于无形之中宣布自己的产品已经过时，使销售量顿时一落千丈。一个美丽的计算机神话仅仅维持了不到两年时间。这个以自己的创新理念，促使计算机业发展方向发生革命的人物，这个一度是</a:t>
            </a:r>
            <a:r>
              <a:rPr lang="en-US" altLang="zh-CN" dirty="0"/>
              <a:t>PC</a:t>
            </a:r>
            <a:r>
              <a:rPr lang="zh-CN" altLang="en-US" dirty="0"/>
              <a:t>业内最具影响力、最富争议的人物，就这样从业界淡出，将一切甩在了自己的身后。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5" y="3255073"/>
            <a:ext cx="952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修改数据表的前提是数据库中已经存在该表。修改表指的是修改数据库中已经存在的数据表的结构。修改数据表的操作也是数据库管理中必不可少的，在</a:t>
            </a:r>
            <a:r>
              <a:rPr lang="en-US" altLang="zh-CN" dirty="0"/>
              <a:t>MySQL</a:t>
            </a:r>
            <a:r>
              <a:rPr lang="zh-CN" altLang="zh-CN" dirty="0"/>
              <a:t>中可以使用</a:t>
            </a:r>
            <a:r>
              <a:rPr lang="en-US" altLang="zh-CN" dirty="0"/>
              <a:t>ALTER TABLE</a:t>
            </a:r>
            <a:r>
              <a:rPr lang="zh-CN" altLang="zh-CN" dirty="0"/>
              <a:t>语句来改变原有表的结构，例如增加或删减列、更改原有列类型、重新命名列或表等。</a:t>
            </a:r>
          </a:p>
          <a:p>
            <a:r>
              <a:rPr lang="zh-CN" altLang="zh-CN" dirty="0"/>
              <a:t>其语法格式如下：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表名</a:t>
            </a:r>
            <a:r>
              <a:rPr lang="en-US" altLang="zh-CN" dirty="0"/>
              <a:t>&gt; [</a:t>
            </a:r>
            <a:r>
              <a:rPr lang="zh-CN" altLang="zh-CN" dirty="0"/>
              <a:t>修改选项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修改选项的语法格式如下：</a:t>
            </a:r>
          </a:p>
          <a:p>
            <a:pPr marL="0" indent="0">
              <a:buNone/>
            </a:pPr>
            <a:r>
              <a:rPr lang="en-US" altLang="zh-CN" dirty="0"/>
              <a:t>{ ADD COLUMN &lt;</a:t>
            </a:r>
            <a:r>
              <a:rPr lang="zh-CN" altLang="zh-CN" dirty="0"/>
              <a:t>列名</a:t>
            </a:r>
            <a:r>
              <a:rPr lang="en-US" altLang="zh-CN" dirty="0"/>
              <a:t>&gt; &lt;</a:t>
            </a:r>
            <a:r>
              <a:rPr lang="zh-CN" altLang="zh-CN" dirty="0"/>
              <a:t>类型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| CHANGE COLUMN &lt;</a:t>
            </a:r>
            <a:r>
              <a:rPr lang="zh-CN" altLang="zh-CN" dirty="0"/>
              <a:t>旧列名</a:t>
            </a:r>
            <a:r>
              <a:rPr lang="en-US" altLang="zh-CN" dirty="0"/>
              <a:t>&gt; &lt;</a:t>
            </a:r>
            <a:r>
              <a:rPr lang="zh-CN" altLang="zh-CN" dirty="0"/>
              <a:t>新列名</a:t>
            </a:r>
            <a:r>
              <a:rPr lang="en-US" altLang="zh-CN" dirty="0"/>
              <a:t>&gt; &lt;</a:t>
            </a:r>
            <a:r>
              <a:rPr lang="zh-CN" altLang="zh-CN" dirty="0"/>
              <a:t>新列类型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| ALTER COLUMN &lt;</a:t>
            </a:r>
            <a:r>
              <a:rPr lang="zh-CN" altLang="zh-CN" dirty="0"/>
              <a:t>列名</a:t>
            </a:r>
            <a:r>
              <a:rPr lang="en-US" altLang="zh-CN" dirty="0"/>
              <a:t>&gt; { SET DEFAULT &lt;</a:t>
            </a:r>
            <a:r>
              <a:rPr lang="zh-CN" altLang="zh-CN" dirty="0"/>
              <a:t>默认值</a:t>
            </a:r>
            <a:r>
              <a:rPr lang="en-US" altLang="zh-CN" dirty="0"/>
              <a:t>&gt; | DROP DEFAULT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| MODIFY COLUMN &lt;</a:t>
            </a:r>
            <a:r>
              <a:rPr lang="zh-CN" altLang="zh-CN" dirty="0"/>
              <a:t>列名</a:t>
            </a:r>
            <a:r>
              <a:rPr lang="en-US" altLang="zh-CN" dirty="0"/>
              <a:t>&gt; &lt;</a:t>
            </a:r>
            <a:r>
              <a:rPr lang="zh-CN" altLang="zh-CN" dirty="0"/>
              <a:t>类型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| DROP COLUMN &lt;</a:t>
            </a:r>
            <a:r>
              <a:rPr lang="zh-CN" altLang="zh-CN" dirty="0"/>
              <a:t>列名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| RENAME TO &lt;</a:t>
            </a:r>
            <a:r>
              <a:rPr lang="zh-CN" altLang="zh-CN" dirty="0"/>
              <a:t>新表名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| CHARACTER SET &lt;</a:t>
            </a:r>
            <a:r>
              <a:rPr lang="zh-CN" altLang="zh-CN" dirty="0"/>
              <a:t>字符集名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| COLLATE &lt;</a:t>
            </a:r>
            <a:r>
              <a:rPr lang="zh-CN" altLang="zh-CN" dirty="0"/>
              <a:t>校对规则名</a:t>
            </a:r>
            <a:r>
              <a:rPr lang="en-US" altLang="zh-CN" dirty="0"/>
              <a:t>&gt;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| ENGINE={ INNODB | MYISAM | MEMOERY 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修改表名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zh-CN" dirty="0"/>
              <a:t>通过</a:t>
            </a:r>
            <a:r>
              <a:rPr lang="en-US" altLang="zh-CN" dirty="0"/>
              <a:t>ALTER TABLE</a:t>
            </a:r>
            <a:r>
              <a:rPr lang="zh-CN" altLang="zh-CN" dirty="0"/>
              <a:t>语句来实现表名的修改，语法规则如下：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旧表名</a:t>
            </a:r>
            <a:r>
              <a:rPr lang="en-US" altLang="zh-CN" dirty="0"/>
              <a:t>&gt; RENAME [TO] &lt;</a:t>
            </a:r>
            <a:r>
              <a:rPr lang="zh-CN" altLang="zh-CN" dirty="0"/>
              <a:t>新表名</a:t>
            </a:r>
            <a:r>
              <a:rPr lang="en-US" altLang="zh-CN" dirty="0"/>
              <a:t>&gt;;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TO</a:t>
            </a:r>
            <a:r>
              <a:rPr lang="zh-CN" altLang="zh-CN" dirty="0"/>
              <a:t>为可选参数，使用与否均不影响结果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【例</a:t>
            </a:r>
            <a:r>
              <a:rPr lang="en-US" altLang="zh-CN" dirty="0"/>
              <a:t>4-13</a:t>
            </a:r>
            <a:r>
              <a:rPr lang="zh-CN" altLang="zh-CN" dirty="0"/>
              <a:t>】修改</a:t>
            </a:r>
            <a:r>
              <a:rPr lang="en-US" altLang="zh-CN" dirty="0"/>
              <a:t>book</a:t>
            </a:r>
            <a:r>
              <a:rPr lang="zh-CN" altLang="zh-CN" dirty="0"/>
              <a:t>表的表名为</a:t>
            </a:r>
            <a:r>
              <a:rPr lang="en-US" altLang="zh-CN" dirty="0" err="1"/>
              <a:t>bookNew</a:t>
            </a:r>
            <a:r>
              <a:rPr lang="zh-CN" altLang="zh-CN" dirty="0"/>
              <a:t>，在命令行窗口中输入如下命令。</a:t>
            </a:r>
          </a:p>
          <a:p>
            <a:pPr marL="0" indent="0">
              <a:buNone/>
            </a:pPr>
            <a:r>
              <a:rPr lang="en-US" altLang="zh-CN" dirty="0"/>
              <a:t>ALTER TABLE book RENAME </a:t>
            </a:r>
            <a:r>
              <a:rPr lang="en-US" altLang="zh-CN" dirty="0" err="1"/>
              <a:t>bookNew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修改表字符集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通过</a:t>
            </a:r>
            <a:r>
              <a:rPr lang="en-US" altLang="zh-CN" dirty="0"/>
              <a:t>ALTER TABLE</a:t>
            </a:r>
            <a:r>
              <a:rPr lang="zh-CN" altLang="zh-CN" dirty="0"/>
              <a:t>语句来实现表字符集的修改，语法规则如下：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表名</a:t>
            </a:r>
            <a:r>
              <a:rPr lang="en-US" altLang="zh-CN" dirty="0"/>
              <a:t>&gt; [DEFAULT] CHARACTER SET &lt;</a:t>
            </a:r>
            <a:r>
              <a:rPr lang="zh-CN" altLang="zh-CN" dirty="0"/>
              <a:t>字符集名</a:t>
            </a:r>
            <a:r>
              <a:rPr lang="en-US" altLang="zh-CN" dirty="0"/>
              <a:t>&gt; [DEFAULT] COLLATE &lt;</a:t>
            </a:r>
            <a:r>
              <a:rPr lang="zh-CN" altLang="zh-CN" dirty="0"/>
              <a:t>校对规则名</a:t>
            </a:r>
            <a:r>
              <a:rPr lang="en-US" altLang="zh-CN" dirty="0"/>
              <a:t>&gt;;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DEFAULT</a:t>
            </a:r>
            <a:r>
              <a:rPr lang="zh-CN" altLang="zh-CN" dirty="0"/>
              <a:t>为可选参数，使用与否均不影响结果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【例</a:t>
            </a:r>
            <a:r>
              <a:rPr lang="en-US" altLang="zh-CN" dirty="0"/>
              <a:t>4-14</a:t>
            </a:r>
            <a:r>
              <a:rPr lang="zh-CN" altLang="zh-CN" dirty="0"/>
              <a:t>】将</a:t>
            </a:r>
            <a:r>
              <a:rPr lang="en-US" altLang="zh-CN" dirty="0"/>
              <a:t>reader</a:t>
            </a:r>
            <a:r>
              <a:rPr lang="zh-CN" altLang="zh-CN" dirty="0"/>
              <a:t>表的字符集改成“</a:t>
            </a:r>
            <a:r>
              <a:rPr lang="en-US" altLang="zh-CN" dirty="0"/>
              <a:t>gb2312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在命令行窗口中输入如下命令。</a:t>
            </a:r>
          </a:p>
          <a:p>
            <a:pPr marL="0" indent="0">
              <a:buNone/>
            </a:pPr>
            <a:r>
              <a:rPr lang="en-US" altLang="zh-CN" dirty="0"/>
              <a:t>ALTER TABLE reader CHARACTER SET gb2312;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0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增加新字段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zh-CN" dirty="0"/>
              <a:t>数据表是由行和列构成的，通常把表的</a:t>
            </a:r>
            <a:r>
              <a:rPr lang="en-US" altLang="zh-CN" dirty="0"/>
              <a:t>“</a:t>
            </a:r>
            <a:r>
              <a:rPr lang="zh-CN" altLang="zh-CN" dirty="0"/>
              <a:t>列</a:t>
            </a:r>
            <a:r>
              <a:rPr lang="en-US" altLang="zh-CN" dirty="0"/>
              <a:t>”</a:t>
            </a:r>
            <a:r>
              <a:rPr lang="zh-CN" altLang="zh-CN" dirty="0"/>
              <a:t>称为字段（</a:t>
            </a:r>
            <a:r>
              <a:rPr lang="en-US" altLang="zh-CN" dirty="0"/>
              <a:t>Field</a:t>
            </a:r>
            <a:r>
              <a:rPr lang="zh-CN" altLang="zh-CN" dirty="0"/>
              <a:t>），把表的</a:t>
            </a:r>
            <a:r>
              <a:rPr lang="en-US" altLang="zh-CN" dirty="0"/>
              <a:t>“</a:t>
            </a:r>
            <a:r>
              <a:rPr lang="zh-CN" altLang="zh-CN" dirty="0"/>
              <a:t>行</a:t>
            </a:r>
            <a:r>
              <a:rPr lang="en-US" altLang="zh-CN" dirty="0"/>
              <a:t>”</a:t>
            </a:r>
            <a:r>
              <a:rPr lang="zh-CN" altLang="zh-CN" dirty="0"/>
              <a:t>称为记录（</a:t>
            </a:r>
            <a:r>
              <a:rPr lang="en-US" altLang="zh-CN" dirty="0"/>
              <a:t>Record</a:t>
            </a:r>
            <a:r>
              <a:rPr lang="zh-CN" altLang="zh-CN" dirty="0"/>
              <a:t>）。随着业务的变化，可能需要在已有的表中添加新的字段。</a:t>
            </a:r>
          </a:p>
          <a:p>
            <a:r>
              <a:rPr lang="en-US" altLang="zh-CN" dirty="0"/>
              <a:t>MySQL</a:t>
            </a:r>
            <a:r>
              <a:rPr lang="zh-CN" altLang="zh-CN" dirty="0"/>
              <a:t>允许在开头、中间和结尾处添加字段。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3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增加新字段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）在末尾添加字段</a:t>
            </a:r>
          </a:p>
          <a:p>
            <a:r>
              <a:rPr lang="zh-CN" altLang="zh-CN" dirty="0"/>
              <a:t>一个完整的字段包括字段名、数据类型和约束条件。</a:t>
            </a:r>
            <a:r>
              <a:rPr lang="en-US" altLang="zh-CN" dirty="0"/>
              <a:t>MySQL</a:t>
            </a:r>
            <a:r>
              <a:rPr lang="zh-CN" altLang="zh-CN" dirty="0"/>
              <a:t>添加字段的语法格式如下：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表名</a:t>
            </a:r>
            <a:r>
              <a:rPr lang="en-US" altLang="zh-CN" dirty="0"/>
              <a:t>&gt; ADD &lt;</a:t>
            </a:r>
            <a:r>
              <a:rPr lang="zh-CN" altLang="zh-CN" dirty="0"/>
              <a:t>新字段名</a:t>
            </a:r>
            <a:r>
              <a:rPr lang="en-US" altLang="zh-CN" dirty="0"/>
              <a:t>&gt;&lt;</a:t>
            </a:r>
            <a:r>
              <a:rPr lang="zh-CN" altLang="zh-CN" dirty="0"/>
              <a:t>数据类型</a:t>
            </a:r>
            <a:r>
              <a:rPr lang="en-US" altLang="zh-CN" dirty="0"/>
              <a:t>&gt;[</a:t>
            </a:r>
            <a:r>
              <a:rPr lang="zh-CN" altLang="zh-CN" dirty="0"/>
              <a:t>约束条件</a:t>
            </a:r>
            <a:r>
              <a:rPr lang="en-US" altLang="zh-CN" dirty="0"/>
              <a:t>];</a:t>
            </a:r>
            <a:endParaRPr lang="zh-CN" altLang="zh-CN" dirty="0"/>
          </a:p>
          <a:p>
            <a:r>
              <a:rPr lang="zh-CN" altLang="zh-CN" dirty="0"/>
              <a:t>对语法格式的说明如下： </a:t>
            </a:r>
          </a:p>
          <a:p>
            <a:pPr lvl="1"/>
            <a:r>
              <a:rPr lang="en-US" altLang="zh-CN" dirty="0"/>
              <a:t>&lt;</a:t>
            </a:r>
            <a:r>
              <a:rPr lang="zh-CN" altLang="zh-CN" dirty="0"/>
              <a:t>表名</a:t>
            </a:r>
            <a:r>
              <a:rPr lang="en-US" altLang="zh-CN" dirty="0"/>
              <a:t>&gt; </a:t>
            </a:r>
            <a:r>
              <a:rPr lang="zh-CN" altLang="zh-CN" dirty="0"/>
              <a:t>为数据表的名字；</a:t>
            </a:r>
          </a:p>
          <a:p>
            <a:pPr lvl="1"/>
            <a:r>
              <a:rPr lang="en-US" altLang="zh-CN" dirty="0"/>
              <a:t>&lt;</a:t>
            </a:r>
            <a:r>
              <a:rPr lang="zh-CN" altLang="zh-CN" dirty="0"/>
              <a:t>新字段名</a:t>
            </a:r>
            <a:r>
              <a:rPr lang="en-US" altLang="zh-CN" dirty="0"/>
              <a:t>&gt; </a:t>
            </a:r>
            <a:r>
              <a:rPr lang="zh-CN" altLang="zh-CN" dirty="0"/>
              <a:t>为所要添加的字段的名字；</a:t>
            </a:r>
          </a:p>
          <a:p>
            <a:pPr lvl="1"/>
            <a:r>
              <a:rPr lang="en-US" altLang="zh-CN" dirty="0"/>
              <a:t>&lt;</a:t>
            </a:r>
            <a:r>
              <a:rPr lang="zh-CN" altLang="zh-CN" dirty="0"/>
              <a:t>数据类型</a:t>
            </a:r>
            <a:r>
              <a:rPr lang="en-US" altLang="zh-CN" dirty="0"/>
              <a:t>&gt; </a:t>
            </a:r>
            <a:r>
              <a:rPr lang="zh-CN" altLang="zh-CN" dirty="0"/>
              <a:t>为所要添加的字段能存储数据的数据类型；</a:t>
            </a:r>
          </a:p>
          <a:p>
            <a:pPr lvl="1"/>
            <a:r>
              <a:rPr lang="en-US" altLang="zh-CN" dirty="0"/>
              <a:t>[</a:t>
            </a:r>
            <a:r>
              <a:rPr lang="zh-CN" altLang="zh-CN" dirty="0"/>
              <a:t>约束条件</a:t>
            </a:r>
            <a:r>
              <a:rPr lang="en-US" altLang="zh-CN" dirty="0"/>
              <a:t>] </a:t>
            </a:r>
            <a:r>
              <a:rPr lang="zh-CN" altLang="zh-CN" dirty="0"/>
              <a:t>是可选的，用来对添加的字段进行约束。</a:t>
            </a:r>
          </a:p>
          <a:p>
            <a:r>
              <a:rPr lang="zh-CN" altLang="zh-CN" dirty="0"/>
              <a:t>这种语法格式默认在表的最后位置（最后一列的后面）添加新字段。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9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增加新字段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）在开头添加字段</a:t>
            </a:r>
          </a:p>
          <a:p>
            <a:r>
              <a:rPr lang="en-US" altLang="zh-CN" dirty="0"/>
              <a:t>MySQL</a:t>
            </a:r>
            <a:r>
              <a:rPr lang="zh-CN" altLang="zh-CN" dirty="0"/>
              <a:t>默认在表的最后位置添加新字段，如果希望在开头位置（第一列的前面）添加新字段，那么可以使用</a:t>
            </a:r>
            <a:r>
              <a:rPr lang="en-US" altLang="zh-CN" dirty="0"/>
              <a:t>FIRST</a:t>
            </a:r>
            <a:r>
              <a:rPr lang="zh-CN" altLang="zh-CN" dirty="0"/>
              <a:t>关键字，语法格式如下：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表名</a:t>
            </a:r>
            <a:r>
              <a:rPr lang="en-US" altLang="zh-CN" dirty="0"/>
              <a:t>&gt; ADD &lt;</a:t>
            </a:r>
            <a:r>
              <a:rPr lang="zh-CN" altLang="zh-CN" dirty="0"/>
              <a:t>新字段名</a:t>
            </a:r>
            <a:r>
              <a:rPr lang="en-US" altLang="zh-CN" dirty="0"/>
              <a:t>&gt; &lt;</a:t>
            </a:r>
            <a:r>
              <a:rPr lang="zh-CN" altLang="zh-CN" dirty="0"/>
              <a:t>数据类型</a:t>
            </a:r>
            <a:r>
              <a:rPr lang="en-US" altLang="zh-CN" dirty="0"/>
              <a:t>&gt; [</a:t>
            </a:r>
            <a:r>
              <a:rPr lang="zh-CN" altLang="zh-CN" dirty="0"/>
              <a:t>约束条件</a:t>
            </a:r>
            <a:r>
              <a:rPr lang="en-US" altLang="zh-CN" dirty="0"/>
              <a:t>] FIRST;</a:t>
            </a:r>
            <a:endParaRPr lang="zh-CN" altLang="zh-CN" dirty="0"/>
          </a:p>
          <a:p>
            <a:r>
              <a:rPr lang="en-US" altLang="zh-CN" dirty="0"/>
              <a:t>FIRST</a:t>
            </a:r>
            <a:r>
              <a:rPr lang="zh-CN" altLang="zh-CN" dirty="0"/>
              <a:t>关键字一般放在语句的末尾。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7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增加新字段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）在中间位置添加字段</a:t>
            </a:r>
          </a:p>
          <a:p>
            <a:r>
              <a:rPr lang="en-US" altLang="zh-CN" dirty="0"/>
              <a:t>MySQL</a:t>
            </a:r>
            <a:r>
              <a:rPr lang="zh-CN" altLang="zh-CN" dirty="0"/>
              <a:t>除了允许在表的开头位置和末尾位置添加字段外，还允许在中间位置（指定的字段之后）添加字段，此时需要使用</a:t>
            </a:r>
            <a:r>
              <a:rPr lang="en-US" altLang="zh-CN" dirty="0"/>
              <a:t>AFTER</a:t>
            </a:r>
            <a:r>
              <a:rPr lang="zh-CN" altLang="zh-CN" dirty="0"/>
              <a:t>关键字，语法格式如下：</a:t>
            </a:r>
          </a:p>
          <a:p>
            <a:pPr marL="0" indent="0">
              <a:buNone/>
            </a:pPr>
            <a:r>
              <a:rPr lang="en-US" altLang="zh-CN" dirty="0"/>
              <a:t>ALTER TABLE &lt;</a:t>
            </a:r>
            <a:r>
              <a:rPr lang="zh-CN" altLang="zh-CN" dirty="0"/>
              <a:t>表名</a:t>
            </a:r>
            <a:r>
              <a:rPr lang="en-US" altLang="zh-CN" dirty="0"/>
              <a:t>&gt; ADD &lt;</a:t>
            </a:r>
            <a:r>
              <a:rPr lang="zh-CN" altLang="zh-CN" dirty="0"/>
              <a:t>新字段名</a:t>
            </a:r>
            <a:r>
              <a:rPr lang="en-US" altLang="zh-CN" dirty="0"/>
              <a:t>&gt; &lt;</a:t>
            </a:r>
            <a:r>
              <a:rPr lang="zh-CN" altLang="zh-CN" dirty="0"/>
              <a:t>数据类型</a:t>
            </a:r>
            <a:r>
              <a:rPr lang="en-US" altLang="zh-CN" dirty="0"/>
              <a:t>&gt; [</a:t>
            </a:r>
            <a:r>
              <a:rPr lang="zh-CN" altLang="zh-CN" dirty="0"/>
              <a:t>约束条件</a:t>
            </a:r>
            <a:r>
              <a:rPr lang="en-US" altLang="zh-CN" dirty="0"/>
              <a:t>] AFTER &lt;</a:t>
            </a:r>
            <a:r>
              <a:rPr lang="zh-CN" altLang="zh-CN" dirty="0"/>
              <a:t>已经存在的字段名</a:t>
            </a:r>
            <a:r>
              <a:rPr lang="en-US" altLang="zh-CN" dirty="0"/>
              <a:t>&gt;;</a:t>
            </a:r>
            <a:endParaRPr lang="zh-CN" altLang="zh-CN" dirty="0"/>
          </a:p>
          <a:p>
            <a:r>
              <a:rPr lang="en-US" altLang="zh-CN" dirty="0"/>
              <a:t>AFTER </a:t>
            </a:r>
            <a:r>
              <a:rPr lang="zh-CN" altLang="zh-CN" dirty="0"/>
              <a:t>的作用是将新字段添加到某个已有字段后面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【例</a:t>
            </a:r>
            <a:r>
              <a:rPr lang="en-US" altLang="zh-CN" dirty="0"/>
              <a:t>4-15</a:t>
            </a:r>
            <a:r>
              <a:rPr lang="zh-CN" altLang="zh-CN" dirty="0"/>
              <a:t>】在</a:t>
            </a:r>
            <a:r>
              <a:rPr lang="en-US" altLang="zh-CN" dirty="0"/>
              <a:t>reader</a:t>
            </a:r>
            <a:r>
              <a:rPr lang="zh-CN" altLang="zh-CN" dirty="0"/>
              <a:t>表中，在“</a:t>
            </a:r>
            <a:r>
              <a:rPr lang="en-US" altLang="zh-CN" dirty="0" err="1"/>
              <a:t>phoneNumber</a:t>
            </a:r>
            <a:r>
              <a:rPr lang="zh-CN" altLang="zh-CN" dirty="0"/>
              <a:t>”列后面添加新字段“</a:t>
            </a:r>
            <a:r>
              <a:rPr lang="en-US" altLang="zh-CN" dirty="0"/>
              <a:t>email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在命令行窗口中输入如下命令。</a:t>
            </a:r>
          </a:p>
          <a:p>
            <a:pPr marL="0" indent="0">
              <a:buNone/>
            </a:pPr>
            <a:r>
              <a:rPr lang="en-US" altLang="zh-CN" dirty="0"/>
              <a:t>ALTER TABLE reader ADD email varchar(100) AFTER </a:t>
            </a:r>
            <a:r>
              <a:rPr lang="en-US" altLang="zh-CN" dirty="0" err="1"/>
              <a:t>phoneNumber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1809</Words>
  <Application>Microsoft Office PowerPoint</Application>
  <PresentationFormat>宽屏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Tahoma</vt:lpstr>
      <vt:lpstr>Wingdings</vt:lpstr>
      <vt:lpstr>Blends</vt:lpstr>
      <vt:lpstr>数据库原理与应用</vt:lpstr>
      <vt:lpstr>便携计算机之父</vt:lpstr>
      <vt:lpstr>修改表</vt:lpstr>
      <vt:lpstr>修改表名</vt:lpstr>
      <vt:lpstr>修改表字符集</vt:lpstr>
      <vt:lpstr>增加新字段</vt:lpstr>
      <vt:lpstr>增加新字段</vt:lpstr>
      <vt:lpstr>增加新字段</vt:lpstr>
      <vt:lpstr>增加新字段</vt:lpstr>
      <vt:lpstr>修改字段名（还能改数据类型）</vt:lpstr>
      <vt:lpstr>修改字段数据类型</vt:lpstr>
      <vt:lpstr>删除字段</vt:lpstr>
      <vt:lpstr>修改表的存储引擎</vt:lpstr>
      <vt:lpstr>修改表的存储引擎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数据库原理与应用</dc:title>
  <dc:creator>张健</dc:creator>
  <cp:lastModifiedBy>szpt</cp:lastModifiedBy>
  <cp:revision>13</cp:revision>
  <dcterms:created xsi:type="dcterms:W3CDTF">2021-02-24T03:13:11Z</dcterms:created>
  <dcterms:modified xsi:type="dcterms:W3CDTF">2023-05-08T03:09:05Z</dcterms:modified>
</cp:coreProperties>
</file>