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9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3-05-10T01:02:08.091"/>
    </inkml:context>
    <inkml:brush xml:id="br0">
      <inkml:brushProperty name="width" value="0.05292" units="cm"/>
      <inkml:brushProperty name="height" value="0.05292" units="cm"/>
      <inkml:brushProperty name="color" value="#FF0000"/>
    </inkml:brush>
  </inkml:definitions>
  <inkml:trace contextRef="#ctx0" brushRef="#br0">8661 11042 0,'0'-18'47,"0"1"-16,35 17-15,-17 0-1,105-18 17,-88 18-17,-17 0 1,0 0 31,-1 0-47,36 0 15,18 0 17,-1 0-17,-52 0 1,0 0-1,17 0 1,-17 0 0</inkml:trace>
  <inkml:trace contextRef="#ctx0" brushRef="#br0" timeOffset="889.5733">7549 10495 0,'0'0'0,"18"0"31,0 0-31,-1 18 15,36-18 1,-17 0 0,34 0-16,1 0 15,17 0 1,18 0-16,88 0 31,-159 0-31,-17 0 31</inkml:trace>
  <inkml:trace contextRef="#ctx0" brushRef="#br0" timeOffset="1384.4848">7832 10566 0,'0'0'0,"-53"17"0,17 1 15,-16 0 1,34-1 0,-17-17-1,17 0 1,-35 36-1,18-1 1,-18 0 0,-18 0-1,54-17 1</inkml:trace>
  <inkml:trace contextRef="#ctx0" brushRef="#br0" timeOffset="1928.0674">7691 10742 0,'35'0'16,"-18"0"-1,1 0 1,17 0-1,1 0 1,-1 0 0,-17 0-1,-1 0-15,1 0 32,0 18 30,-18-1-46,0 36-1,-71 0-15,-53 18 16,1-1 15,52-52-15,54-18-1</inkml:trace>
  <inkml:trace contextRef="#ctx0" brushRef="#br0" timeOffset="2255.4653">7497 10936 0,'52'-18'32,"1"36"-17,-17 17 1,-1-35 0,-17 0 30,-1 18-30</inkml:trace>
  <inkml:trace contextRef="#ctx0" brushRef="#br0" timeOffset="2673.0623">8114 10760 0,'18'0'31,"-1"0"-31,-17 17 32,0 1-1</inkml:trace>
  <inkml:trace contextRef="#ctx0" brushRef="#br0" timeOffset="3274.0056">8467 10513 0,'0'17'63,"0"1"-47,0 35-16,0 0 15,0 35 1,-36 0-1,36-35 1,0 35 0,0-52-1,0-1-15,0-17 0,0 17 16,0-17-16,0 17 16,-35-18 140,-18-17-156,0-17 15,0-1-15,18-17 16,0 17 0</inkml:trace>
  <inkml:trace contextRef="#ctx0" brushRef="#br0" timeOffset="38128.3847">17674 9631 0,'0'-18'47,"18"18"-31,-1 0 15,1-17-31,35 17 31,18 0-15,-36 0-1,0 0 1,0 0 0,-17 0-1</inkml:trace>
  <inkml:trace contextRef="#ctx0" brushRef="#br0" timeOffset="38837.3514">17956 9719 0,'0'35'79,"0"-17"-64,0 35-15,-17-53 16,17 53-1,0-36 1,0 1 0,0 0-1,0-1 1,0 19 0,0-19 15,-18 1-16,18 0 1,-18-1 93,1-17-77,-1 0-32,-17 0 15,17-17 1,1-1 0,-1 18-1</inkml:trace>
  <inkml:trace contextRef="#ctx0" brushRef="#br0" timeOffset="39336.9145">17692 9843 0,'0'17'94,"0"1"-94,0-1 15</inkml:trace>
  <inkml:trace contextRef="#ctx0" brushRef="#br0" timeOffset="40016.1818">17692 9790 0,'17'0'62,"1"0"-46,0 0-1,-1 0 17,1 0-17,0 0 1,-1 0 46,1 0-46,0 0 109,-18 17-109,0 1-16,0 0 15,0-1 1,0 1 0,-18-18-1</inkml:trace>
  <inkml:trace contextRef="#ctx0" brushRef="#br0" timeOffset="40448.8302">17833 9878 0,'0'17'93,"18"-17"-77,-1 0 15,-17 18-15,18-18 31</inkml:trace>
  <inkml:trace contextRef="#ctx0" brushRef="#br0" timeOffset="40920.118">17692 9931 0,'0'17'31,"35"-17"-15,-17 0-1,-1 0 32,19 0-16,-1 0 1,-17 0-17,-1-17-15</inkml:trace>
  <inkml:trace contextRef="#ctx0" brushRef="#br0" timeOffset="41576.9068">18292 9596 0,'17'0'15,"1"0"32,-1 0-31,-17-18 15</inkml:trace>
  <inkml:trace contextRef="#ctx0" brushRef="#br0" timeOffset="42169.5398">18344 9578 0,'-17'18'47,"17"34"-31,-35-16-16,17-1 15,0 18 16,1-18-31,-1 1 16,18-19-16,-18 18 16,18 18-1,-17-17 1,17-1-16,0-17 16,-36-1-1,36 1 1,0 17-1,36-35 173</inkml:trace>
  <inkml:trace contextRef="#ctx0" brushRef="#br0" timeOffset="42625.1523">18292 9860 0,'0'-17'125,"17"17"-94</inkml:trace>
  <inkml:trace contextRef="#ctx0" brushRef="#br0" timeOffset="43192.48">18538 9701 0,'0'0'0,"0"18"15,0 0 17,0 17-32,0-17 31,-17 52 0,17-35-15,-18 18-1,1 0 1,-19 18 0,1-18-1,17-18 1,1-35 78</inkml:trace>
  <inkml:trace contextRef="#ctx0" brushRef="#br0" timeOffset="43536.3933">18450 10037 0,'0'0'0,"18"0"31,0 0-31,52 0 15,-17 17 17,-18-17-17,18 35 1</inkml:trace>
  <inkml:trace contextRef="#ctx0" brushRef="#br0" timeOffset="46744.9538">18874 9754 0,'17'0'16,"1"0"-16,0 0 16,-1 0 15,1 0-31,-1 0 15,19 0 32,-19 0 16</inkml:trace>
  <inkml:trace contextRef="#ctx0" brushRef="#br0" timeOffset="47312.364">18768 10001 0,'0'18'31,"0"0"0,17-18-15,1 0-16,0 0 16,17 0-16,0 0 15,-17 0 1,17 0-16,89 0 31</inkml:trace>
  <inkml:trace contextRef="#ctx0" brushRef="#br0" timeOffset="47904.6856">18979 9860 0,'0'18'46,"0"-1"-30,0 1-16,0 35 31,0-18-15,0 1 0,0-19-1,-17 18 1,-1 1-1,18-19 1,-17-17 125</inkml:trace>
  <inkml:trace contextRef="#ctx0" brushRef="#br0" timeOffset="48704.568">18997 10037 0,'0'0'0,"18"17"16,-18 1-1,0-1 1,0 1 0,17 0-1,1-1 17,17 36-1,-17-53 0,17 0 16,-35 18-31,18-18 15,17 0-16,0 0 1,1-18 0,-19 1-1,1-19 1,0 19 0,-18-1 30,0 0-30,0 1 0,0-1 31</inkml:trace>
  <inkml:trace contextRef="#ctx0" brushRef="#br0" timeOffset="49360.1755">19015 10107 0,'-18'0'93,"0"18"-77,1-1-16,-1 1 16,1-18-16,-1 0 31,0 0 0</inkml:trace>
  <inkml:trace contextRef="#ctx0" brushRef="#br0" timeOffset="50280.965">19685 9560 0,'0'18'203</inkml:trace>
  <inkml:trace contextRef="#ctx0" brushRef="#br0" timeOffset="50928.9107">19703 9596 0,'0'17'94,"0"18"-94,0-17 16,0 0-1,0-1-15,17 19 16</inkml:trace>
  <inkml:trace contextRef="#ctx0" brushRef="#br0" timeOffset="51424.9662">19632 9843 0,'18'0'78,"-1"0"-62,19 0-16,-19 0 15,36 0 1,0 0 0,0 0-1,-35 0 1,-1 0 0,1 0-1,-18 35 79</inkml:trace>
  <inkml:trace contextRef="#ctx0" brushRef="#br0" timeOffset="51936.8889">19650 10072 0,'17'0'93,"1"0"-77,0 0-16,-1 0 16,54 0 15,-54 0-15,1 0-1</inkml:trace>
  <inkml:trace contextRef="#ctx0" brushRef="#br0" timeOffset="52448.9545">19562 10195 0,'0'18'47,"0"0"-31,17-18-1,18 0 1,54 0 0,-19 0-1,-17 0 1,-35 0 15,-1 0-31,1 0 31</inkml:trace>
  <inkml:trace contextRef="#ctx0" brushRef="#br0" timeOffset="53104.372">19861 9895 0,'-17'36'78,"17"17"-78,-53 35 31,35-35-15,18-36-16,-17 1 15,17 17 142,0-17-157,0 17 15,0-17 1</inkml:trace>
  <inkml:trace contextRef="#ctx0" brushRef="#br0" timeOffset="54248.8206">20302 9631 0,'0'-18'125,"-35"18"-110,17 35-15,1-35 16,17 36 0,-18-36 15,-17 35 0,-18 0 0,18-35-15,17 18 0,0 0-1,1-18 17,-1 0-17</inkml:trace>
  <inkml:trace contextRef="#ctx0" brushRef="#br0" timeOffset="54800.5292">20091 9772 0,'17'0'31,"19"0"-15,-36 18 0,0-1-1,0 36 1,0 0 0,0 0-1,0-18 1,0 1-1,0-19 1,0 1 0,0 17-1,0-17-15,0-1 16,0 19 0</inkml:trace>
  <inkml:trace contextRef="#ctx0" brushRef="#br0" timeOffset="56888.4514">20285 9719 0,'17'0'62,"19"0"-30,-19 0-32,71-18 47,-35 1-16,-35 17-16,-18 17 110,0 19-125,0-19 16,-18 1-16,-17 53 16,17-54-1,1 1 1,34-18 187,1 0-187,0 17-1,-1-17 17,1 18-32,-18 0 31,0-1-16,0 1-15,0 0 16,0-1 0,-18 1 15,1 0-15,17-1-1,-18-17 1,-17 18-1,35-1 48,-18-17-63,1 0 31,-1 0-15,-17 0-1,52 0 79,19 0-94,-1 0 16,0 0-16,0 0 15,36 0 1,17 0 0,36 0-1,34 36 1,36-19 0,-141 19-1,-35-36 16,0 0-15</inkml:trace>
  <inkml:trace contextRef="#ctx0" brushRef="#br0" timeOffset="57712.1551">21026 9666 0,'0'0'0</inkml:trace>
  <inkml:trace contextRef="#ctx0" brushRef="#br0" timeOffset="58496.762">20655 9684 0,'18'0'31,"-1"-18"-15,1 18-16,17 0 15,18 0-15,-17-18 16,-1 18 0,88-35 15,-87 18 0,16 17 0,-34 0-15,0-18 0,-1 18 140,-17 18-156,-17 34 16,-1 54-1,0-70 1,18-1-1</inkml:trace>
  <inkml:trace contextRef="#ctx0" brushRef="#br0" timeOffset="59000.9806">20796 9825 0,'18'0'63,"35"0"-63,35-18 16,53 1-1,-35-1 1,-18-35-1,-17 18 1,-54 17 0</inkml:trace>
  <inkml:trace contextRef="#ctx0" brushRef="#br0" timeOffset="59520.4955">20973 9878 0,'0'17'62,"17"-17"-46,1 0-16,0 0 16,-1-17-1,18 17 1,-17 0 31</inkml:trace>
  <inkml:trace contextRef="#ctx0" brushRef="#br0" timeOffset="60296.3879">20973 9454 0,'0'18'47,"0"17"-32,0 36 1,0-18 0,0 0-1,0-18-15,0 0 16,0-17-16,0 17 16,0 1-16,0-19 15,0 36 1,0-35 15,0-1-15,0 19-1,0 34 1,-18-52 0,18-1-1,0 1 1,0 0-1,0-1 1,0 19 0,0-19-1</inkml:trace>
  <inkml:trace contextRef="#ctx0" brushRef="#br0" timeOffset="60952.4751">20849 10019 0,'0'0'0,"18"0"0,-1 0 16,1 0-1,0-18-15,17 18 32,18-17-1,70-1 0,-70-17-15</inkml:trace>
  <inkml:trace contextRef="#ctx0" brushRef="#br0" timeOffset="61440.5152">20955 10089 0,'35'0'94,"-17"0"-94,17 0 16,-17 0-1,-1 0 16</inkml:trace>
  <inkml:trace contextRef="#ctx0" brushRef="#br0" timeOffset="63337.0436">20144 9543 0,'0'17'172</inkml:trace>
  <inkml:trace contextRef="#ctx0" brushRef="#br0" timeOffset="69200.3107">20108 9472 0,'0'35'110,"-35"1"-110,35-1 15,-18-17-15,18-1 16,0 1 0,-17-1-16,-1 36 31,1-35-16,-1 17 17,18-17-17,-18-18 1,18 35 0,0-17-1,0 0 16,-17-1-15,-1 1 93,0-18-93</inkml:trace>
  <inkml:trace contextRef="#ctx0" brushRef="#br0" timeOffset="69696.3979">19985 9648 0,'0'0'0,"0"-17"0,18 17 32,-1 0-17,1 0-15,52-53 16,19 53-1,-19-35 1,-35 35 0,1-18-1,-1 18 17,-17-18-17</inkml:trace>
  <inkml:trace contextRef="#ctx0" brushRef="#br0" timeOffset="70296.2506">19897 9878 0,'35'-18'32,"0"18"-17,1-17 1,-1-1-16,18 18 15,0-18 1,35-17 15,18 0 1,-18 17-1,-71 18 0</inkml:trace>
  <inkml:trace contextRef="#ctx0" brushRef="#br0" timeOffset="70784.4451">20126 10001 0,'18'0'78,"-1"0"-62,19 0-16,-19 0 16,1 0-1,35 0-15,0 0 16,-18 0-16,0-17 16,-17-1-1,-1 0 1</inkml:trace>
  <inkml:trace contextRef="#ctx0" brushRef="#br0" timeOffset="71472.8015">19967 10072 0,'0'0'0,"36"0"15,-1 0-15,18 0 16,-18 0-16,0 0 16,1 0-16,-19 0 15,1 0 1,52-35 15,19-18 0,-89 35 1,35 0-17,-35 1 1</inkml:trace>
  <inkml:trace contextRef="#ctx0" brushRef="#br0" timeOffset="72192.2716">20232 9790 0,'0'35'62,"0"0"-62,0 18 16,0-35-16,0 52 15,0-34 1,17 16 15,-17-16-15,0-19-1,0 19-15,0-19 16,0 19 0,0-19 15,18 1 16,17-18 0,-17 0-32,35 0-15,0 0 16,0-18-16,35-35 16,-70 18 15,-1 0-16,-17 17 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576917" y="2017712"/>
            <a:ext cx="10363200" cy="3895407"/>
          </a:xfrm>
        </p:spPr>
        <p:txBody>
          <a:bodyPr>
            <a:noAutofit/>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在创建表时设置主键约束</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sz="2400" dirty="0"/>
              <a:t>设置单字段主键</a:t>
            </a:r>
          </a:p>
          <a:p>
            <a:pPr lvl="1"/>
            <a:r>
              <a:rPr lang="zh-CN" altLang="zh-CN" sz="2000" dirty="0"/>
              <a:t>在</a:t>
            </a:r>
            <a:r>
              <a:rPr lang="en-US" altLang="zh-CN" sz="2000" dirty="0"/>
              <a:t>CREATE TABLE </a:t>
            </a:r>
            <a:r>
              <a:rPr lang="zh-CN" altLang="zh-CN" sz="2000" dirty="0"/>
              <a:t>语句中，通过</a:t>
            </a:r>
            <a:r>
              <a:rPr lang="en-US" altLang="zh-CN" sz="2000" dirty="0"/>
              <a:t>PRIMARY KEY</a:t>
            </a:r>
            <a:r>
              <a:rPr lang="zh-CN" altLang="zh-CN" sz="2000" dirty="0"/>
              <a:t>关键字来指定主键。</a:t>
            </a:r>
          </a:p>
          <a:p>
            <a:pPr lvl="1"/>
            <a:r>
              <a:rPr lang="zh-CN" altLang="zh-CN" sz="2000" dirty="0"/>
              <a:t>在定义字段的同时指定主键，语法格式如下</a:t>
            </a:r>
            <a:r>
              <a:rPr lang="zh-CN" altLang="zh-CN" sz="2000" dirty="0" smtClean="0"/>
              <a:t>：</a:t>
            </a:r>
            <a:endParaRPr lang="en-US" altLang="zh-CN" sz="2000" dirty="0" smtClean="0"/>
          </a:p>
          <a:p>
            <a:pPr marL="457200" lvl="1" indent="0">
              <a:buNone/>
            </a:pPr>
            <a:r>
              <a:rPr lang="en-US" altLang="zh-CN" sz="2000" dirty="0" smtClean="0"/>
              <a:t>&lt;</a:t>
            </a:r>
            <a:r>
              <a:rPr lang="zh-CN" altLang="zh-CN" sz="2000" dirty="0"/>
              <a:t>字段名</a:t>
            </a:r>
            <a:r>
              <a:rPr lang="en-US" altLang="zh-CN" sz="2000" dirty="0"/>
              <a:t>&gt; &lt;</a:t>
            </a:r>
            <a:r>
              <a:rPr lang="zh-CN" altLang="zh-CN" sz="2000" dirty="0"/>
              <a:t>数据类型</a:t>
            </a:r>
            <a:r>
              <a:rPr lang="en-US" altLang="zh-CN" sz="2000" dirty="0"/>
              <a:t>&gt; PRIMARY KEY [</a:t>
            </a:r>
            <a:r>
              <a:rPr lang="zh-CN" altLang="zh-CN" sz="2000" dirty="0"/>
              <a:t>默认值</a:t>
            </a:r>
            <a:r>
              <a:rPr lang="en-US" altLang="zh-CN" sz="2000" dirty="0"/>
              <a:t>]</a:t>
            </a:r>
            <a:endParaRPr lang="zh-CN" altLang="zh-CN" sz="2000" dirty="0"/>
          </a:p>
          <a:p>
            <a:pPr lvl="1"/>
            <a:r>
              <a:rPr lang="zh-CN" altLang="zh-CN" sz="2000" dirty="0"/>
              <a:t>或者是在定义完所有字段之后指定主键，语法格式如下</a:t>
            </a:r>
            <a:r>
              <a:rPr lang="zh-CN" altLang="zh-CN" sz="2000" dirty="0" smtClean="0"/>
              <a:t>：</a:t>
            </a:r>
            <a:endParaRPr lang="en-US" altLang="zh-CN" sz="2000" dirty="0" smtClean="0"/>
          </a:p>
          <a:p>
            <a:pPr marL="457200" lvl="1" indent="0">
              <a:buNone/>
            </a:pPr>
            <a:r>
              <a:rPr lang="en-US" altLang="zh-CN" sz="2000" dirty="0" smtClean="0"/>
              <a:t>[</a:t>
            </a:r>
            <a:r>
              <a:rPr lang="en-US" altLang="zh-CN" sz="2000" dirty="0"/>
              <a:t>CONSTRAINT &lt;</a:t>
            </a:r>
            <a:r>
              <a:rPr lang="zh-CN" altLang="zh-CN" sz="2000" dirty="0"/>
              <a:t>约束名</a:t>
            </a:r>
            <a:r>
              <a:rPr lang="en-US" altLang="zh-CN" sz="2000" dirty="0"/>
              <a:t>&gt;] PRIMARY KEY [</a:t>
            </a:r>
            <a:r>
              <a:rPr lang="zh-CN" altLang="zh-CN" sz="2000" dirty="0"/>
              <a:t>字段名</a:t>
            </a:r>
            <a:r>
              <a:rPr lang="en-US" altLang="zh-CN" sz="2000" dirty="0"/>
              <a:t>]</a:t>
            </a:r>
            <a:endParaRPr lang="zh-CN" altLang="zh-CN" sz="2000" dirty="0"/>
          </a:p>
          <a:p>
            <a:pPr lvl="0"/>
            <a:r>
              <a:rPr lang="zh-CN" altLang="zh-CN" sz="2400" dirty="0"/>
              <a:t>在创建表时设置联合主键</a:t>
            </a:r>
          </a:p>
          <a:p>
            <a:pPr lvl="1"/>
            <a:r>
              <a:rPr lang="zh-CN" altLang="zh-CN" sz="2000" dirty="0"/>
              <a:t>所谓的联合主键，就是这个主键是由一张表中多个字段组成的。</a:t>
            </a:r>
          </a:p>
          <a:p>
            <a:pPr lvl="1"/>
            <a:r>
              <a:rPr lang="zh-CN" altLang="zh-CN" sz="2000" dirty="0"/>
              <a:t>主键由多个字段联合组成，语法格式如下：</a:t>
            </a:r>
          </a:p>
          <a:p>
            <a:pPr marL="457200" lvl="1" indent="0">
              <a:buNone/>
            </a:pPr>
            <a:r>
              <a:rPr lang="en-US" altLang="zh-CN" sz="2000" dirty="0"/>
              <a:t>PRIMARY KEY [</a:t>
            </a:r>
            <a:r>
              <a:rPr lang="zh-CN" altLang="zh-CN" sz="2000" dirty="0"/>
              <a:t>字段</a:t>
            </a:r>
            <a:r>
              <a:rPr lang="en-US" altLang="zh-CN" sz="2000" dirty="0"/>
              <a:t>1</a:t>
            </a:r>
            <a:r>
              <a:rPr lang="zh-CN" altLang="zh-CN" sz="2000" dirty="0"/>
              <a:t>，字段</a:t>
            </a:r>
            <a:r>
              <a:rPr lang="en-US" altLang="zh-CN" sz="2000" dirty="0"/>
              <a:t>2</a:t>
            </a:r>
            <a:r>
              <a:rPr lang="zh-CN" altLang="zh-CN" sz="2000" dirty="0"/>
              <a:t>，</a:t>
            </a:r>
            <a:r>
              <a:rPr lang="en-US" altLang="zh-CN" sz="2000" dirty="0"/>
              <a:t>…,</a:t>
            </a:r>
            <a:r>
              <a:rPr lang="zh-CN" altLang="zh-CN" sz="2000" dirty="0"/>
              <a:t>字段</a:t>
            </a:r>
            <a:r>
              <a:rPr lang="en-US" altLang="zh-CN" sz="2000" dirty="0"/>
              <a:t>n]</a:t>
            </a:r>
            <a:endParaRPr lang="zh-CN" altLang="zh-CN" sz="2000" dirty="0"/>
          </a:p>
          <a:p>
            <a:r>
              <a:rPr lang="zh-CN" altLang="zh-CN" sz="2400" dirty="0"/>
              <a:t>注意：当主键是由多个字段组成时，不能直接在字段名后面声明主键约束。</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10</a:t>
            </a:fld>
            <a:endParaRPr lang="en-US" altLang="zh-CN"/>
          </a:p>
        </p:txBody>
      </p:sp>
    </p:spTree>
    <p:extLst>
      <p:ext uri="{BB962C8B-B14F-4D97-AF65-F5344CB8AC3E}">
        <p14:creationId xmlns:p14="http://schemas.microsoft.com/office/powerpoint/2010/main" val="1129156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在创建表时设置主键约束</a:t>
            </a:r>
            <a:endParaRPr lang="zh-CN" altLang="en-US" dirty="0"/>
          </a:p>
        </p:txBody>
      </p:sp>
      <p:sp>
        <p:nvSpPr>
          <p:cNvPr id="3" name="内容占位符 2"/>
          <p:cNvSpPr>
            <a:spLocks noGrp="1"/>
          </p:cNvSpPr>
          <p:nvPr>
            <p:ph idx="1"/>
          </p:nvPr>
        </p:nvSpPr>
        <p:spPr>
          <a:xfrm>
            <a:off x="1576917" y="2017713"/>
            <a:ext cx="10363200" cy="5139869"/>
          </a:xfrm>
        </p:spPr>
        <p:txBody>
          <a:bodyPr>
            <a:spAutoFit/>
          </a:bodyPr>
          <a:lstStyle/>
          <a:p>
            <a:r>
              <a:rPr lang="zh-CN" altLang="zh-CN" sz="2000" dirty="0"/>
              <a:t>【例</a:t>
            </a:r>
            <a:r>
              <a:rPr lang="en-US" altLang="zh-CN" sz="2000" dirty="0"/>
              <a:t>5-1</a:t>
            </a:r>
            <a:r>
              <a:rPr lang="zh-CN" altLang="zh-CN" sz="2000" dirty="0"/>
              <a:t>】为</a:t>
            </a:r>
            <a:r>
              <a:rPr lang="en-US" altLang="zh-CN" sz="2000" dirty="0"/>
              <a:t>Lib</a:t>
            </a:r>
            <a:r>
              <a:rPr lang="zh-CN" altLang="zh-CN" sz="2000" dirty="0"/>
              <a:t>数据库创建</a:t>
            </a:r>
            <a:r>
              <a:rPr lang="en-US" altLang="zh-CN" sz="2000" dirty="0" err="1"/>
              <a:t>school_bk</a:t>
            </a:r>
            <a:r>
              <a:rPr lang="zh-CN" altLang="zh-CN" sz="2000" dirty="0"/>
              <a:t>表，表结构参照</a:t>
            </a:r>
            <a:r>
              <a:rPr lang="en-US" altLang="zh-CN" sz="2000" dirty="0"/>
              <a:t>school</a:t>
            </a:r>
            <a:r>
              <a:rPr lang="zh-CN" altLang="zh-CN" sz="2000" dirty="0"/>
              <a:t>表。在</a:t>
            </a:r>
            <a:r>
              <a:rPr lang="en-US" altLang="zh-CN" sz="2000" dirty="0"/>
              <a:t>MySQL</a:t>
            </a:r>
            <a:r>
              <a:rPr lang="zh-CN" altLang="zh-CN" sz="2000" dirty="0"/>
              <a:t>的命令行格式中，输入以下命令：</a:t>
            </a:r>
          </a:p>
          <a:p>
            <a:pPr marL="0" indent="0">
              <a:buNone/>
            </a:pPr>
            <a:r>
              <a:rPr lang="en-US" altLang="zh-CN" sz="2000" dirty="0"/>
              <a:t>CREATE TABLE </a:t>
            </a:r>
            <a:r>
              <a:rPr lang="en-US" altLang="zh-CN" sz="2000" dirty="0" err="1"/>
              <a:t>school_bk</a:t>
            </a:r>
            <a:r>
              <a:rPr lang="en-US" altLang="zh-CN" sz="2000" dirty="0"/>
              <a:t> (</a:t>
            </a:r>
            <a:endParaRPr lang="zh-CN" altLang="zh-CN" sz="2000" dirty="0"/>
          </a:p>
          <a:p>
            <a:pPr marL="0" indent="0">
              <a:buNone/>
            </a:pPr>
            <a:r>
              <a:rPr lang="en-US" altLang="zh-CN" sz="2000" dirty="0"/>
              <a:t> </a:t>
            </a:r>
            <a:r>
              <a:rPr lang="en-US" altLang="zh-CN" sz="2000" dirty="0" err="1"/>
              <a:t>schoolNo</a:t>
            </a:r>
            <a:r>
              <a:rPr lang="en-US" altLang="zh-CN" sz="2000" dirty="0"/>
              <a:t> char(4) NOT NULL,</a:t>
            </a:r>
            <a:endParaRPr lang="zh-CN" altLang="zh-CN" sz="2000" dirty="0"/>
          </a:p>
          <a:p>
            <a:pPr marL="0" indent="0">
              <a:buNone/>
            </a:pPr>
            <a:r>
              <a:rPr lang="en-US" altLang="zh-CN" sz="2000" dirty="0"/>
              <a:t> </a:t>
            </a:r>
            <a:r>
              <a:rPr lang="en-US" altLang="zh-CN" sz="2000" dirty="0" err="1"/>
              <a:t>schoolName</a:t>
            </a:r>
            <a:r>
              <a:rPr lang="en-US" altLang="zh-CN" sz="2000" dirty="0"/>
              <a:t> varchar(20) NOT NULL,</a:t>
            </a:r>
            <a:endParaRPr lang="zh-CN" altLang="zh-CN" sz="2000" dirty="0"/>
          </a:p>
          <a:p>
            <a:pPr marL="0" indent="0">
              <a:buNone/>
            </a:pPr>
            <a:r>
              <a:rPr lang="en-US" altLang="zh-CN" sz="2000" dirty="0"/>
              <a:t> PRIMARY KEY (</a:t>
            </a:r>
            <a:r>
              <a:rPr lang="en-US" altLang="zh-CN" sz="2000" dirty="0" err="1"/>
              <a:t>schoolNo</a:t>
            </a:r>
            <a:r>
              <a:rPr lang="en-US" altLang="zh-CN" sz="2000" dirty="0"/>
              <a:t>)</a:t>
            </a:r>
            <a:endParaRPr lang="zh-CN" altLang="zh-CN" sz="2000" dirty="0"/>
          </a:p>
          <a:p>
            <a:pPr marL="0" indent="0">
              <a:buNone/>
            </a:pPr>
            <a:r>
              <a:rPr lang="en-US" altLang="zh-CN" sz="2000" dirty="0"/>
              <a:t>) ENGINE=</a:t>
            </a:r>
            <a:r>
              <a:rPr lang="en-US" altLang="zh-CN" sz="2000" dirty="0" err="1"/>
              <a:t>InnoDB</a:t>
            </a:r>
            <a:r>
              <a:rPr lang="en-US" altLang="zh-CN" sz="2000" dirty="0"/>
              <a:t> DEFAULT CHARSET=utf8</a:t>
            </a:r>
            <a:r>
              <a:rPr lang="en-US" altLang="zh-CN" sz="2000" dirty="0" smtClean="0"/>
              <a:t>;</a:t>
            </a:r>
          </a:p>
          <a:p>
            <a:pPr marL="0" indent="0">
              <a:buNone/>
            </a:pPr>
            <a:endParaRPr lang="zh-CN" altLang="zh-CN" sz="2000" dirty="0"/>
          </a:p>
          <a:p>
            <a:r>
              <a:rPr lang="zh-CN" altLang="zh-CN" sz="2000" dirty="0"/>
              <a:t>或者以下命令：</a:t>
            </a:r>
          </a:p>
          <a:p>
            <a:pPr marL="0" indent="0">
              <a:buNone/>
            </a:pPr>
            <a:r>
              <a:rPr lang="en-US" altLang="zh-CN" sz="2000" dirty="0"/>
              <a:t>CREATE TABLE </a:t>
            </a:r>
            <a:r>
              <a:rPr lang="en-US" altLang="zh-CN" sz="2000" dirty="0" err="1"/>
              <a:t>school_bk</a:t>
            </a:r>
            <a:r>
              <a:rPr lang="en-US" altLang="zh-CN" sz="2000" dirty="0"/>
              <a:t> (</a:t>
            </a:r>
            <a:endParaRPr lang="zh-CN" altLang="zh-CN" sz="2000" dirty="0"/>
          </a:p>
          <a:p>
            <a:pPr marL="0" indent="0">
              <a:buNone/>
            </a:pPr>
            <a:r>
              <a:rPr lang="en-US" altLang="zh-CN" sz="2000" dirty="0"/>
              <a:t> </a:t>
            </a:r>
            <a:r>
              <a:rPr lang="en-US" altLang="zh-CN" sz="2000" dirty="0" err="1"/>
              <a:t>schoolNo</a:t>
            </a:r>
            <a:r>
              <a:rPr lang="en-US" altLang="zh-CN" sz="2000" dirty="0"/>
              <a:t> char(4) NOT NULL PRIMARY KEY,</a:t>
            </a:r>
            <a:endParaRPr lang="zh-CN" altLang="zh-CN" sz="2000" dirty="0"/>
          </a:p>
          <a:p>
            <a:pPr marL="0" indent="0">
              <a:buNone/>
            </a:pPr>
            <a:r>
              <a:rPr lang="en-US" altLang="zh-CN" sz="2000" dirty="0"/>
              <a:t> </a:t>
            </a:r>
            <a:r>
              <a:rPr lang="en-US" altLang="zh-CN" sz="2000" dirty="0" err="1"/>
              <a:t>schoolName</a:t>
            </a:r>
            <a:r>
              <a:rPr lang="en-US" altLang="zh-CN" sz="2000" dirty="0"/>
              <a:t> varchar(20) NOT NULL</a:t>
            </a:r>
            <a:endParaRPr lang="zh-CN" altLang="zh-CN" sz="2000" dirty="0"/>
          </a:p>
          <a:p>
            <a:pPr marL="0" indent="0">
              <a:buNone/>
            </a:pPr>
            <a:r>
              <a:rPr lang="en-US" altLang="zh-CN" sz="2000" dirty="0"/>
              <a:t>) ENGINE=</a:t>
            </a:r>
            <a:r>
              <a:rPr lang="en-US" altLang="zh-CN" sz="2000" dirty="0" err="1"/>
              <a:t>InnoDB</a:t>
            </a:r>
            <a:r>
              <a:rPr lang="en-US" altLang="zh-CN" sz="2000" dirty="0"/>
              <a:t> DEFAULT CHARSET=utf8;</a:t>
            </a:r>
            <a:endParaRPr lang="zh-CN"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11</a:t>
            </a:fld>
            <a:endParaRPr lang="en-US" altLang="zh-CN"/>
          </a:p>
        </p:txBody>
      </p:sp>
    </p:spTree>
    <p:extLst>
      <p:ext uri="{BB962C8B-B14F-4D97-AF65-F5344CB8AC3E}">
        <p14:creationId xmlns:p14="http://schemas.microsoft.com/office/powerpoint/2010/main" val="185418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在修改表时添加主键约束</a:t>
            </a:r>
            <a:endParaRPr lang="zh-CN" altLang="en-US" dirty="0"/>
          </a:p>
        </p:txBody>
      </p:sp>
      <p:sp>
        <p:nvSpPr>
          <p:cNvPr id="3" name="内容占位符 2"/>
          <p:cNvSpPr>
            <a:spLocks noGrp="1"/>
          </p:cNvSpPr>
          <p:nvPr>
            <p:ph idx="1"/>
          </p:nvPr>
        </p:nvSpPr>
        <p:spPr>
          <a:xfrm>
            <a:off x="1576917" y="2017713"/>
            <a:ext cx="10363200" cy="4388894"/>
          </a:xfrm>
        </p:spPr>
        <p:txBody>
          <a:bodyPr>
            <a:spAutoFit/>
          </a:bodyPr>
          <a:lstStyle/>
          <a:p>
            <a:r>
              <a:rPr lang="zh-CN" altLang="zh-CN" sz="2800" dirty="0"/>
              <a:t>主键约束不仅可以在创建表的同时创建，也可以在修改表时添加。但是需要注意的是，设置成主键约束的字段中不允许有空值。</a:t>
            </a:r>
          </a:p>
          <a:p>
            <a:r>
              <a:rPr lang="zh-CN" altLang="zh-CN" sz="2800" dirty="0"/>
              <a:t>在修改数据表时添加主键约束的语法格式如下：</a:t>
            </a:r>
          </a:p>
          <a:p>
            <a:pPr marL="0" indent="0">
              <a:buNone/>
            </a:pPr>
            <a:r>
              <a:rPr lang="en-US" altLang="zh-CN" sz="2800" dirty="0"/>
              <a:t>ALTER TABLE &lt;</a:t>
            </a:r>
            <a:r>
              <a:rPr lang="zh-CN" altLang="zh-CN" sz="2800" dirty="0"/>
              <a:t>数据表名</a:t>
            </a:r>
            <a:r>
              <a:rPr lang="en-US" altLang="zh-CN" sz="2800" dirty="0"/>
              <a:t>&gt; ADD PRIMARY KEY(&lt;</a:t>
            </a:r>
            <a:r>
              <a:rPr lang="zh-CN" altLang="zh-CN" sz="2800" dirty="0"/>
              <a:t>字段名</a:t>
            </a:r>
            <a:r>
              <a:rPr lang="en-US" altLang="zh-CN" sz="2800" dirty="0"/>
              <a:t>&gt;);</a:t>
            </a:r>
            <a:endParaRPr lang="zh-CN" altLang="zh-CN" sz="2800" dirty="0"/>
          </a:p>
          <a:p>
            <a:r>
              <a:rPr lang="zh-CN" altLang="zh-CN" sz="2800" dirty="0"/>
              <a:t>通常情况下，当在修改表时要设置表中某个字段的主键约束时，要确保设置成主键约束的字段中值不能够有重复的，并且要保证是非空的。否则，无法设置主键约束。</a:t>
            </a:r>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12</a:t>
            </a:fld>
            <a:endParaRPr lang="en-US" altLang="zh-CN"/>
          </a:p>
        </p:txBody>
      </p:sp>
    </p:spTree>
    <p:extLst>
      <p:ext uri="{BB962C8B-B14F-4D97-AF65-F5344CB8AC3E}">
        <p14:creationId xmlns:p14="http://schemas.microsoft.com/office/powerpoint/2010/main" val="3733269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在修改表时添加主键约束</a:t>
            </a:r>
            <a:endParaRPr lang="zh-CN" altLang="en-US" dirty="0"/>
          </a:p>
        </p:txBody>
      </p:sp>
      <p:sp>
        <p:nvSpPr>
          <p:cNvPr id="3" name="内容占位符 2"/>
          <p:cNvSpPr>
            <a:spLocks noGrp="1"/>
          </p:cNvSpPr>
          <p:nvPr>
            <p:ph idx="1"/>
          </p:nvPr>
        </p:nvSpPr>
        <p:spPr/>
        <p:txBody>
          <a:bodyPr>
            <a:noAutofit/>
          </a:bodyPr>
          <a:lstStyle/>
          <a:p>
            <a:r>
              <a:rPr lang="zh-CN" altLang="zh-CN" sz="2800" dirty="0"/>
              <a:t>【例</a:t>
            </a:r>
            <a:r>
              <a:rPr lang="en-US" altLang="zh-CN" sz="2800" dirty="0"/>
              <a:t>5-2</a:t>
            </a:r>
            <a:r>
              <a:rPr lang="zh-CN" altLang="zh-CN" sz="2800" dirty="0"/>
              <a:t>】为</a:t>
            </a:r>
            <a:r>
              <a:rPr lang="en-US" altLang="zh-CN" sz="2800" dirty="0"/>
              <a:t>Lib</a:t>
            </a:r>
            <a:r>
              <a:rPr lang="zh-CN" altLang="zh-CN" sz="2800" dirty="0"/>
              <a:t>数据库创建</a:t>
            </a:r>
            <a:r>
              <a:rPr lang="en-US" altLang="zh-CN" sz="2800" dirty="0" err="1"/>
              <a:t>bookClass_bk</a:t>
            </a:r>
            <a:r>
              <a:rPr lang="zh-CN" altLang="zh-CN" sz="2800" dirty="0"/>
              <a:t>表，表结构参照</a:t>
            </a:r>
            <a:r>
              <a:rPr lang="en-US" altLang="zh-CN" sz="2800" dirty="0" err="1"/>
              <a:t>bookClass</a:t>
            </a:r>
            <a:r>
              <a:rPr lang="zh-CN" altLang="zh-CN" sz="2800" dirty="0"/>
              <a:t>表。分两步，先创建无主键的表，再用</a:t>
            </a:r>
            <a:r>
              <a:rPr lang="en-US" altLang="zh-CN" sz="2800" dirty="0"/>
              <a:t>ALTER TABLE </a:t>
            </a:r>
            <a:r>
              <a:rPr lang="zh-CN" altLang="zh-CN" sz="2800" dirty="0"/>
              <a:t>实现添加主键。</a:t>
            </a:r>
          </a:p>
          <a:p>
            <a:pPr marL="0" indent="0">
              <a:buNone/>
            </a:pPr>
            <a:r>
              <a:rPr lang="en-US" altLang="zh-CN" sz="2800" dirty="0"/>
              <a:t>CREATE TABLE </a:t>
            </a:r>
            <a:r>
              <a:rPr lang="en-US" altLang="zh-CN" sz="2800" dirty="0" err="1"/>
              <a:t>bookclass_bk</a:t>
            </a:r>
            <a:r>
              <a:rPr lang="en-US" altLang="zh-CN" sz="2800" dirty="0"/>
              <a:t> (</a:t>
            </a:r>
            <a:endParaRPr lang="zh-CN" altLang="zh-CN" sz="2800" dirty="0"/>
          </a:p>
          <a:p>
            <a:pPr marL="0" indent="0">
              <a:buNone/>
            </a:pPr>
            <a:r>
              <a:rPr lang="en-US" altLang="zh-CN" sz="2800" dirty="0"/>
              <a:t> </a:t>
            </a:r>
            <a:r>
              <a:rPr lang="en-US" altLang="zh-CN" sz="2800" dirty="0" err="1"/>
              <a:t>classNo</a:t>
            </a:r>
            <a:r>
              <a:rPr lang="en-US" altLang="zh-CN" sz="2800" dirty="0"/>
              <a:t> char(4) </a:t>
            </a:r>
            <a:r>
              <a:rPr lang="en-US" altLang="zh-CN" sz="2800" dirty="0">
                <a:solidFill>
                  <a:srgbClr val="FF0000"/>
                </a:solidFill>
              </a:rPr>
              <a:t>NOT NULL</a:t>
            </a:r>
            <a:r>
              <a:rPr lang="en-US" altLang="zh-CN" sz="2800" dirty="0" smtClean="0"/>
              <a:t>,  //</a:t>
            </a:r>
            <a:r>
              <a:rPr lang="zh-CN" altLang="en-US" sz="2800" dirty="0" smtClean="0"/>
              <a:t>设置主键必须要非空</a:t>
            </a:r>
            <a:endParaRPr lang="zh-CN" altLang="zh-CN" sz="2800" dirty="0"/>
          </a:p>
          <a:p>
            <a:pPr marL="0" indent="0">
              <a:buNone/>
            </a:pPr>
            <a:r>
              <a:rPr lang="en-US" altLang="zh-CN" sz="2800" dirty="0"/>
              <a:t> </a:t>
            </a:r>
            <a:r>
              <a:rPr lang="en-US" altLang="zh-CN" sz="2800" dirty="0" err="1"/>
              <a:t>className</a:t>
            </a:r>
            <a:r>
              <a:rPr lang="en-US" altLang="zh-CN" sz="2800" dirty="0"/>
              <a:t> varchar(20) NOT NULL</a:t>
            </a:r>
            <a:endParaRPr lang="zh-CN" altLang="zh-CN" sz="2800" dirty="0"/>
          </a:p>
          <a:p>
            <a:pPr marL="0" indent="0">
              <a:buNone/>
            </a:pPr>
            <a:r>
              <a:rPr lang="en-US" altLang="zh-CN" sz="2800" dirty="0"/>
              <a:t>) ENGINE=</a:t>
            </a:r>
            <a:r>
              <a:rPr lang="en-US" altLang="zh-CN" sz="2800" dirty="0" err="1"/>
              <a:t>InnoDB</a:t>
            </a:r>
            <a:r>
              <a:rPr lang="en-US" altLang="zh-CN" sz="2800" dirty="0"/>
              <a:t> DEFAULT CHARSET=utf8;</a:t>
            </a:r>
            <a:endParaRPr lang="zh-CN" altLang="zh-CN" sz="2800" dirty="0"/>
          </a:p>
          <a:p>
            <a:pPr marL="0" indent="0">
              <a:buNone/>
            </a:pPr>
            <a:r>
              <a:rPr lang="en-US" altLang="zh-CN" sz="2800" dirty="0"/>
              <a:t>ALTER TABLE </a:t>
            </a:r>
            <a:r>
              <a:rPr lang="en-US" altLang="zh-CN" sz="2800" dirty="0" err="1"/>
              <a:t>bookclass_bk</a:t>
            </a:r>
            <a:r>
              <a:rPr lang="en-US" altLang="zh-CN" sz="2800" dirty="0"/>
              <a:t> ADD </a:t>
            </a:r>
            <a:r>
              <a:rPr lang="en-US" altLang="zh-CN" sz="2800" dirty="0">
                <a:solidFill>
                  <a:srgbClr val="FF0000"/>
                </a:solidFill>
              </a:rPr>
              <a:t>PRIMARY KEY(</a:t>
            </a:r>
            <a:r>
              <a:rPr lang="en-US" altLang="zh-CN" sz="2800" dirty="0" err="1">
                <a:solidFill>
                  <a:srgbClr val="FF0000"/>
                </a:solidFill>
              </a:rPr>
              <a:t>classNo</a:t>
            </a:r>
            <a:r>
              <a:rPr lang="en-US" altLang="zh-CN" sz="2800" dirty="0">
                <a:solidFill>
                  <a:srgbClr val="FF0000"/>
                </a:solidFill>
              </a:rPr>
              <a:t>);</a:t>
            </a:r>
            <a:endParaRPr lang="zh-CN" altLang="zh-CN" sz="2800" dirty="0">
              <a:solidFill>
                <a:srgbClr val="FF0000"/>
              </a:solidFill>
            </a:endParaRPr>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13</a:t>
            </a:fld>
            <a:endParaRPr lang="en-US" altLang="zh-CN"/>
          </a:p>
        </p:txBody>
      </p:sp>
    </p:spTree>
    <p:extLst>
      <p:ext uri="{BB962C8B-B14F-4D97-AF65-F5344CB8AC3E}">
        <p14:creationId xmlns:p14="http://schemas.microsoft.com/office/powerpoint/2010/main" val="2870413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删除主键约束</a:t>
            </a:r>
            <a:endParaRPr lang="zh-CN" altLang="en-US" dirty="0"/>
          </a:p>
        </p:txBody>
      </p:sp>
      <p:sp>
        <p:nvSpPr>
          <p:cNvPr id="3" name="内容占位符 2"/>
          <p:cNvSpPr>
            <a:spLocks noGrp="1"/>
          </p:cNvSpPr>
          <p:nvPr>
            <p:ph idx="1"/>
          </p:nvPr>
        </p:nvSpPr>
        <p:spPr/>
        <p:txBody>
          <a:bodyPr>
            <a:noAutofit/>
          </a:bodyPr>
          <a:lstStyle/>
          <a:p>
            <a:r>
              <a:rPr lang="zh-CN" altLang="zh-CN" sz="2400" dirty="0"/>
              <a:t>当一个表中不需要主键约束时，就需要从表中将其删除。删除主键约束的方法要比创建主键约束容易的多。</a:t>
            </a:r>
          </a:p>
          <a:p>
            <a:r>
              <a:rPr lang="zh-CN" altLang="zh-CN" sz="2400" dirty="0"/>
              <a:t>删除主键约束的语法格式如下所示：</a:t>
            </a:r>
          </a:p>
          <a:p>
            <a:pPr marL="0" indent="0">
              <a:buNone/>
            </a:pPr>
            <a:r>
              <a:rPr lang="en-US" altLang="zh-CN" sz="2400" dirty="0"/>
              <a:t>ALTER TABLE &lt;</a:t>
            </a:r>
            <a:r>
              <a:rPr lang="zh-CN" altLang="zh-CN" sz="2400" dirty="0"/>
              <a:t>数据表名</a:t>
            </a:r>
            <a:r>
              <a:rPr lang="en-US" altLang="zh-CN" sz="2400" dirty="0"/>
              <a:t>&gt; DROP PRIMARY KEY;</a:t>
            </a:r>
            <a:endParaRPr lang="zh-CN" altLang="zh-CN" sz="2400" dirty="0"/>
          </a:p>
          <a:p>
            <a:r>
              <a:rPr lang="zh-CN" altLang="zh-CN" sz="2400" dirty="0"/>
              <a:t>由于主键约束在一个表中只能有一个，因此不需要指定主键名就可以删除一个表中的主键约束。</a:t>
            </a:r>
          </a:p>
          <a:p>
            <a:endParaRPr lang="en-US" altLang="zh-CN" sz="2400" dirty="0" smtClean="0"/>
          </a:p>
          <a:p>
            <a:r>
              <a:rPr lang="zh-CN" altLang="zh-CN" sz="2400" dirty="0" smtClean="0"/>
              <a:t>【</a:t>
            </a:r>
            <a:r>
              <a:rPr lang="zh-CN" altLang="zh-CN" sz="2400" dirty="0"/>
              <a:t>例</a:t>
            </a:r>
            <a:r>
              <a:rPr lang="en-US" altLang="zh-CN" sz="2400" dirty="0"/>
              <a:t>5-3</a:t>
            </a:r>
            <a:r>
              <a:rPr lang="zh-CN" altLang="zh-CN" sz="2400" dirty="0"/>
              <a:t>】删除</a:t>
            </a:r>
            <a:r>
              <a:rPr lang="en-US" altLang="zh-CN" sz="2400" dirty="0" err="1"/>
              <a:t>bookClass_bk</a:t>
            </a:r>
            <a:r>
              <a:rPr lang="zh-CN" altLang="zh-CN" sz="2400" dirty="0"/>
              <a:t>的主键。在</a:t>
            </a:r>
            <a:r>
              <a:rPr lang="en-US" altLang="zh-CN" sz="2400" dirty="0"/>
              <a:t>MySQL</a:t>
            </a:r>
            <a:r>
              <a:rPr lang="zh-CN" altLang="zh-CN" sz="2400" dirty="0"/>
              <a:t>的命令行格式中，输入以下命令：</a:t>
            </a:r>
          </a:p>
          <a:p>
            <a:pPr marL="0" indent="0">
              <a:buNone/>
            </a:pPr>
            <a:r>
              <a:rPr lang="en-US" altLang="zh-CN" sz="2400" dirty="0"/>
              <a:t>ALTER TABLE </a:t>
            </a:r>
            <a:r>
              <a:rPr lang="en-US" altLang="zh-CN" sz="2400" dirty="0" err="1"/>
              <a:t>bookClass_bk</a:t>
            </a:r>
            <a:r>
              <a:rPr lang="en-US" altLang="zh-CN" sz="2400" dirty="0"/>
              <a:t> DROP PRIMARY KEY;</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14</a:t>
            </a:fld>
            <a:endParaRPr lang="en-US" altLang="zh-CN"/>
          </a:p>
        </p:txBody>
      </p:sp>
    </p:spTree>
    <p:extLst>
      <p:ext uri="{BB962C8B-B14F-4D97-AF65-F5344CB8AC3E}">
        <p14:creationId xmlns:p14="http://schemas.microsoft.com/office/powerpoint/2010/main" val="40488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自增长主键</a:t>
            </a:r>
            <a:endParaRPr lang="zh-CN" altLang="en-US" dirty="0"/>
          </a:p>
        </p:txBody>
      </p:sp>
      <p:sp>
        <p:nvSpPr>
          <p:cNvPr id="3" name="内容占位符 2"/>
          <p:cNvSpPr>
            <a:spLocks noGrp="1"/>
          </p:cNvSpPr>
          <p:nvPr>
            <p:ph idx="1"/>
          </p:nvPr>
        </p:nvSpPr>
        <p:spPr/>
        <p:txBody>
          <a:bodyPr/>
          <a:lstStyle/>
          <a:p>
            <a:r>
              <a:rPr lang="zh-CN" altLang="zh-CN" sz="1800" dirty="0"/>
              <a:t>在</a:t>
            </a:r>
            <a:r>
              <a:rPr lang="en-US" altLang="zh-CN" sz="1800" dirty="0"/>
              <a:t>MySQL</a:t>
            </a:r>
            <a:r>
              <a:rPr lang="zh-CN" altLang="zh-CN" sz="1800" dirty="0"/>
              <a:t>中，当主键定义为自增长后，这个主键的值就不再需要用户输入数据了，而由数据库系统根据定义自动赋值。每增加一条记录，主键会自动以相同的步长进行增长。</a:t>
            </a:r>
          </a:p>
          <a:p>
            <a:r>
              <a:rPr lang="en-US" altLang="zh-CN" sz="1800" dirty="0"/>
              <a:t>AUTO_INCREMENT</a:t>
            </a:r>
            <a:r>
              <a:rPr lang="zh-CN" altLang="zh-CN" sz="1800" dirty="0"/>
              <a:t>关键字，可以在添加一条记录时，自动为该行添加数值，而且是自动增长的，一般被作为主键。通过给字段添加</a:t>
            </a:r>
            <a:r>
              <a:rPr lang="en-US" altLang="zh-CN" sz="1800" dirty="0"/>
              <a:t> AUTO_INCREMENT </a:t>
            </a:r>
            <a:r>
              <a:rPr lang="zh-CN" altLang="zh-CN" sz="1800" dirty="0"/>
              <a:t>属性来实现主键自增长。语法格式如下：</a:t>
            </a:r>
          </a:p>
          <a:p>
            <a:pPr marL="0" indent="0">
              <a:buNone/>
            </a:pPr>
            <a:r>
              <a:rPr lang="zh-CN" altLang="zh-CN" sz="1800" dirty="0"/>
              <a:t>字段名 数据类型</a:t>
            </a:r>
            <a:r>
              <a:rPr lang="en-US" altLang="zh-CN" sz="1800" dirty="0"/>
              <a:t> AUTO_INCREMENT;</a:t>
            </a:r>
            <a:endParaRPr lang="zh-CN" altLang="zh-CN" sz="1800" dirty="0"/>
          </a:p>
          <a:p>
            <a:r>
              <a:rPr lang="zh-CN" altLang="zh-CN" sz="1800" dirty="0"/>
              <a:t>默认情况下，</a:t>
            </a:r>
            <a:r>
              <a:rPr lang="en-US" altLang="zh-CN" sz="1800" dirty="0"/>
              <a:t>AUTO_INCREMENT </a:t>
            </a:r>
            <a:r>
              <a:rPr lang="zh-CN" altLang="zh-CN" sz="1800" dirty="0"/>
              <a:t>的初始值是</a:t>
            </a:r>
            <a:r>
              <a:rPr lang="en-US" altLang="zh-CN" sz="1800" dirty="0"/>
              <a:t>1</a:t>
            </a:r>
            <a:r>
              <a:rPr lang="zh-CN" altLang="zh-CN" sz="1800" dirty="0"/>
              <a:t>，每新增一条记录，字段值自动加</a:t>
            </a:r>
            <a:r>
              <a:rPr lang="en-US" altLang="zh-CN" sz="1800" dirty="0"/>
              <a:t>1</a:t>
            </a:r>
            <a:r>
              <a:rPr lang="zh-CN" altLang="zh-CN" sz="1800" dirty="0"/>
              <a:t>。</a:t>
            </a:r>
          </a:p>
          <a:p>
            <a:r>
              <a:rPr lang="zh-CN" altLang="zh-CN" sz="1800" dirty="0"/>
              <a:t>一个表中只能有一个字段使用</a:t>
            </a:r>
            <a:r>
              <a:rPr lang="en-US" altLang="zh-CN" sz="1800" dirty="0"/>
              <a:t>AUTO_INCREMENT </a:t>
            </a:r>
            <a:r>
              <a:rPr lang="zh-CN" altLang="zh-CN" sz="1800" dirty="0"/>
              <a:t>约束，且该字段必须有唯一索引，以避免序号重复（即为主键或主键的一部分）。</a:t>
            </a:r>
          </a:p>
          <a:p>
            <a:r>
              <a:rPr lang="en-US" altLang="zh-CN" sz="1800" dirty="0"/>
              <a:t>AUTO_INCREMENT</a:t>
            </a:r>
            <a:r>
              <a:rPr lang="zh-CN" altLang="zh-CN" sz="1800" dirty="0"/>
              <a:t>约束的字段必须具备</a:t>
            </a:r>
            <a:r>
              <a:rPr lang="en-US" altLang="zh-CN" sz="1800" dirty="0"/>
              <a:t> NOT NULL </a:t>
            </a:r>
            <a:r>
              <a:rPr lang="zh-CN" altLang="zh-CN" sz="1800" dirty="0"/>
              <a:t>属性。</a:t>
            </a:r>
          </a:p>
          <a:p>
            <a:r>
              <a:rPr lang="en-US" altLang="zh-CN" sz="1800" dirty="0"/>
              <a:t>AUTO_INCREMENT</a:t>
            </a:r>
            <a:r>
              <a:rPr lang="zh-CN" altLang="zh-CN" sz="1800" dirty="0"/>
              <a:t>约束的字段只能是整数类型（</a:t>
            </a:r>
            <a:r>
              <a:rPr lang="en-US" altLang="zh-CN" sz="1800" dirty="0"/>
              <a:t>TINYINT</a:t>
            </a:r>
            <a:r>
              <a:rPr lang="zh-CN" altLang="zh-CN" sz="1800" dirty="0"/>
              <a:t>、</a:t>
            </a:r>
            <a:r>
              <a:rPr lang="en-US" altLang="zh-CN" sz="1800" dirty="0"/>
              <a:t>SMALLINT</a:t>
            </a:r>
            <a:r>
              <a:rPr lang="zh-CN" altLang="zh-CN" sz="1800" dirty="0"/>
              <a:t>、</a:t>
            </a:r>
            <a:r>
              <a:rPr lang="en-US" altLang="zh-CN" sz="1800" dirty="0"/>
              <a:t>INT</a:t>
            </a:r>
            <a:r>
              <a:rPr lang="zh-CN" altLang="zh-CN" sz="1800" dirty="0"/>
              <a:t>、</a:t>
            </a:r>
            <a:r>
              <a:rPr lang="en-US" altLang="zh-CN" sz="1800" dirty="0"/>
              <a:t>BIGINT </a:t>
            </a:r>
            <a:r>
              <a:rPr lang="zh-CN" altLang="zh-CN" sz="1800" dirty="0"/>
              <a:t>等）。</a:t>
            </a:r>
          </a:p>
          <a:p>
            <a:r>
              <a:rPr lang="en-US" altLang="zh-CN" sz="1800" dirty="0"/>
              <a:t>AUTO_INCREMENT</a:t>
            </a:r>
            <a:r>
              <a:rPr lang="zh-CN" altLang="zh-CN" sz="1800" dirty="0"/>
              <a:t>约束字段的最大值受该字段的数据类型约束，如果达到上限，</a:t>
            </a:r>
            <a:r>
              <a:rPr lang="en-US" altLang="zh-CN" sz="1800" dirty="0"/>
              <a:t>AUTO_INCREMENT</a:t>
            </a:r>
            <a:r>
              <a:rPr lang="zh-CN" altLang="zh-CN" sz="1800" dirty="0"/>
              <a:t>就会失效。</a:t>
            </a:r>
          </a:p>
          <a:p>
            <a:endParaRPr lang="zh-CN" altLang="en-US" sz="1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15</a:t>
            </a:fld>
            <a:endParaRPr lang="en-US" altLang="zh-CN"/>
          </a:p>
        </p:txBody>
      </p:sp>
    </p:spTree>
    <p:extLst>
      <p:ext uri="{BB962C8B-B14F-4D97-AF65-F5344CB8AC3E}">
        <p14:creationId xmlns:p14="http://schemas.microsoft.com/office/powerpoint/2010/main" val="2316355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自增长主键</a:t>
            </a:r>
            <a:endParaRPr lang="zh-CN" altLang="en-US" dirty="0"/>
          </a:p>
        </p:txBody>
      </p:sp>
      <p:sp>
        <p:nvSpPr>
          <p:cNvPr id="3" name="内容占位符 2"/>
          <p:cNvSpPr>
            <a:spLocks noGrp="1"/>
          </p:cNvSpPr>
          <p:nvPr>
            <p:ph idx="1"/>
          </p:nvPr>
        </p:nvSpPr>
        <p:spPr/>
        <p:txBody>
          <a:bodyPr/>
          <a:lstStyle/>
          <a:p>
            <a:r>
              <a:rPr lang="zh-CN" altLang="zh-CN" sz="1400" dirty="0"/>
              <a:t>【例</a:t>
            </a:r>
            <a:r>
              <a:rPr lang="en-US" altLang="zh-CN" sz="1400" dirty="0"/>
              <a:t>5-4</a:t>
            </a:r>
            <a:r>
              <a:rPr lang="zh-CN" altLang="zh-CN" sz="1400" dirty="0"/>
              <a:t>】在</a:t>
            </a:r>
            <a:r>
              <a:rPr lang="en-US" altLang="zh-CN" sz="1400" dirty="0"/>
              <a:t>Lib</a:t>
            </a:r>
            <a:r>
              <a:rPr lang="zh-CN" altLang="zh-CN" sz="1400" dirty="0"/>
              <a:t>数据库中，</a:t>
            </a:r>
            <a:r>
              <a:rPr lang="en-US" altLang="zh-CN" sz="1400" dirty="0"/>
              <a:t>borrow</a:t>
            </a:r>
            <a:r>
              <a:rPr lang="zh-CN" altLang="zh-CN" sz="1400" dirty="0"/>
              <a:t>表中的</a:t>
            </a:r>
            <a:r>
              <a:rPr lang="en-US" altLang="zh-CN" sz="1400" dirty="0" err="1"/>
              <a:t>borrowNo</a:t>
            </a:r>
            <a:r>
              <a:rPr lang="zh-CN" altLang="zh-CN" sz="1400" dirty="0"/>
              <a:t>是自增长主键。请创建</a:t>
            </a:r>
            <a:r>
              <a:rPr lang="en-US" altLang="zh-CN" sz="1400" dirty="0"/>
              <a:t>borrow</a:t>
            </a:r>
            <a:r>
              <a:rPr lang="zh-CN" altLang="zh-CN" sz="1400" dirty="0"/>
              <a:t>表。在</a:t>
            </a:r>
            <a:r>
              <a:rPr lang="en-US" altLang="zh-CN" sz="1400" dirty="0"/>
              <a:t>MySQL</a:t>
            </a:r>
            <a:r>
              <a:rPr lang="zh-CN" altLang="zh-CN" sz="1400" dirty="0"/>
              <a:t>的命令行格式中，输入以下命令：</a:t>
            </a:r>
          </a:p>
          <a:p>
            <a:pPr marL="0" indent="0">
              <a:buNone/>
            </a:pPr>
            <a:r>
              <a:rPr lang="en-US" altLang="zh-CN" sz="1400" dirty="0"/>
              <a:t>CREATE TABLE borrow (</a:t>
            </a:r>
            <a:endParaRPr lang="zh-CN" altLang="zh-CN" sz="1400" dirty="0"/>
          </a:p>
          <a:p>
            <a:pPr marL="0" indent="0">
              <a:buNone/>
            </a:pPr>
            <a:r>
              <a:rPr lang="en-US" altLang="zh-CN" sz="1400" dirty="0"/>
              <a:t> </a:t>
            </a:r>
            <a:r>
              <a:rPr lang="en-US" altLang="zh-CN" sz="1400" dirty="0" err="1"/>
              <a:t>borrowNo</a:t>
            </a:r>
            <a:r>
              <a:rPr lang="en-US" altLang="zh-CN" sz="1400" dirty="0"/>
              <a:t> int(11) NOT NULL AUTO_INCREMENT,</a:t>
            </a:r>
            <a:endParaRPr lang="zh-CN" altLang="zh-CN" sz="1400" dirty="0"/>
          </a:p>
          <a:p>
            <a:pPr marL="0" indent="0">
              <a:buNone/>
            </a:pPr>
            <a:r>
              <a:rPr lang="en-US" altLang="zh-CN" sz="1400" dirty="0"/>
              <a:t> </a:t>
            </a:r>
            <a:r>
              <a:rPr lang="en-US" altLang="zh-CN" sz="1400" dirty="0" err="1"/>
              <a:t>bookNo</a:t>
            </a:r>
            <a:r>
              <a:rPr lang="en-US" altLang="zh-CN" sz="1400" dirty="0"/>
              <a:t> char(4) NOT NULL,</a:t>
            </a:r>
            <a:endParaRPr lang="zh-CN" altLang="zh-CN" sz="1400" dirty="0"/>
          </a:p>
          <a:p>
            <a:pPr marL="0" indent="0">
              <a:buNone/>
            </a:pPr>
            <a:r>
              <a:rPr lang="en-US" altLang="zh-CN" sz="1400" dirty="0"/>
              <a:t> </a:t>
            </a:r>
            <a:r>
              <a:rPr lang="en-US" altLang="zh-CN" sz="1400" dirty="0" err="1"/>
              <a:t>readerNo</a:t>
            </a:r>
            <a:r>
              <a:rPr lang="en-US" altLang="zh-CN" sz="1400" dirty="0"/>
              <a:t> char(4) NOT NULL,</a:t>
            </a:r>
            <a:endParaRPr lang="zh-CN" altLang="zh-CN" sz="1400" dirty="0"/>
          </a:p>
          <a:p>
            <a:pPr marL="0" indent="0">
              <a:buNone/>
            </a:pPr>
            <a:r>
              <a:rPr lang="en-US" altLang="zh-CN" sz="1400" dirty="0"/>
              <a:t> </a:t>
            </a:r>
            <a:r>
              <a:rPr lang="en-US" altLang="zh-CN" sz="1400" dirty="0" err="1"/>
              <a:t>borrowDate</a:t>
            </a:r>
            <a:r>
              <a:rPr lang="en-US" altLang="zh-CN" sz="1400" dirty="0"/>
              <a:t> datetime NOT NULL,</a:t>
            </a:r>
            <a:endParaRPr lang="zh-CN" altLang="zh-CN" sz="1400" dirty="0"/>
          </a:p>
          <a:p>
            <a:pPr marL="0" indent="0">
              <a:buNone/>
            </a:pPr>
            <a:r>
              <a:rPr lang="en-US" altLang="zh-CN" sz="1400" dirty="0"/>
              <a:t> </a:t>
            </a:r>
            <a:r>
              <a:rPr lang="en-US" altLang="zh-CN" sz="1400" dirty="0" err="1"/>
              <a:t>returnDate</a:t>
            </a:r>
            <a:r>
              <a:rPr lang="en-US" altLang="zh-CN" sz="1400" dirty="0"/>
              <a:t> datetime NOT NULL,</a:t>
            </a:r>
            <a:endParaRPr lang="zh-CN" altLang="zh-CN" sz="1400" dirty="0"/>
          </a:p>
          <a:p>
            <a:pPr marL="0" indent="0">
              <a:buNone/>
            </a:pPr>
            <a:r>
              <a:rPr lang="en-US" altLang="zh-CN" sz="1400" dirty="0"/>
              <a:t> </a:t>
            </a:r>
            <a:r>
              <a:rPr lang="en-US" altLang="zh-CN" sz="1400" dirty="0" err="1"/>
              <a:t>re_new</a:t>
            </a:r>
            <a:r>
              <a:rPr lang="en-US" altLang="zh-CN" sz="1400" dirty="0"/>
              <a:t> char(2) NOT NULL DEFAULT '</a:t>
            </a:r>
            <a:r>
              <a:rPr lang="zh-CN" altLang="zh-CN" sz="1400" dirty="0"/>
              <a:t>否</a:t>
            </a:r>
            <a:r>
              <a:rPr lang="en-US" altLang="zh-CN" sz="1400" dirty="0"/>
              <a:t>',</a:t>
            </a:r>
            <a:endParaRPr lang="zh-CN" altLang="zh-CN" sz="1400" dirty="0"/>
          </a:p>
          <a:p>
            <a:pPr marL="0" indent="0">
              <a:buNone/>
            </a:pPr>
            <a:r>
              <a:rPr lang="en-US" altLang="zh-CN" sz="1400" dirty="0"/>
              <a:t> </a:t>
            </a:r>
            <a:r>
              <a:rPr lang="en-US" altLang="zh-CN" sz="1400" dirty="0" err="1"/>
              <a:t>re_turn</a:t>
            </a:r>
            <a:r>
              <a:rPr lang="en-US" altLang="zh-CN" sz="1400" dirty="0"/>
              <a:t> char(2) NOT NULL DEFAULT '</a:t>
            </a:r>
            <a:r>
              <a:rPr lang="zh-CN" altLang="zh-CN" sz="1400" dirty="0"/>
              <a:t>否</a:t>
            </a:r>
            <a:r>
              <a:rPr lang="en-US" altLang="zh-CN" sz="1400" dirty="0"/>
              <a:t>',</a:t>
            </a:r>
            <a:endParaRPr lang="zh-CN" altLang="zh-CN" sz="1400" dirty="0"/>
          </a:p>
          <a:p>
            <a:pPr marL="0" indent="0">
              <a:buNone/>
            </a:pPr>
            <a:r>
              <a:rPr lang="en-US" altLang="zh-CN" sz="1400" dirty="0"/>
              <a:t> PRIMARY KEY (</a:t>
            </a:r>
            <a:r>
              <a:rPr lang="en-US" altLang="zh-CN" sz="1400" dirty="0" err="1"/>
              <a:t>borrowNo</a:t>
            </a:r>
            <a:r>
              <a:rPr lang="en-US" altLang="zh-CN" sz="1400" dirty="0"/>
              <a:t>),</a:t>
            </a:r>
            <a:endParaRPr lang="zh-CN" altLang="zh-CN" sz="1400" dirty="0"/>
          </a:p>
          <a:p>
            <a:pPr marL="0" indent="0">
              <a:buNone/>
            </a:pPr>
            <a:r>
              <a:rPr lang="en-US" altLang="zh-CN" sz="1400" dirty="0"/>
              <a:t> KEY </a:t>
            </a:r>
            <a:r>
              <a:rPr lang="en-US" altLang="zh-CN" sz="1400" dirty="0" err="1"/>
              <a:t>FK_Borrow_Reader</a:t>
            </a:r>
            <a:r>
              <a:rPr lang="en-US" altLang="zh-CN" sz="1400" dirty="0"/>
              <a:t> (</a:t>
            </a:r>
            <a:r>
              <a:rPr lang="en-US" altLang="zh-CN" sz="1400" dirty="0" err="1"/>
              <a:t>readerNo</a:t>
            </a:r>
            <a:r>
              <a:rPr lang="en-US" altLang="zh-CN" sz="1400" dirty="0"/>
              <a:t>),</a:t>
            </a:r>
            <a:endParaRPr lang="zh-CN" altLang="zh-CN" sz="1400" dirty="0"/>
          </a:p>
          <a:p>
            <a:pPr marL="0" indent="0">
              <a:buNone/>
            </a:pPr>
            <a:r>
              <a:rPr lang="en-US" altLang="zh-CN" sz="1400" dirty="0"/>
              <a:t> KEY </a:t>
            </a:r>
            <a:r>
              <a:rPr lang="en-US" altLang="zh-CN" sz="1400" dirty="0" err="1"/>
              <a:t>FK_Borrow_Book</a:t>
            </a:r>
            <a:r>
              <a:rPr lang="en-US" altLang="zh-CN" sz="1400" dirty="0"/>
              <a:t> (</a:t>
            </a:r>
            <a:r>
              <a:rPr lang="en-US" altLang="zh-CN" sz="1400" dirty="0" err="1"/>
              <a:t>bookNo</a:t>
            </a:r>
            <a:r>
              <a:rPr lang="en-US" altLang="zh-CN" sz="1400" dirty="0"/>
              <a:t>),</a:t>
            </a:r>
            <a:endParaRPr lang="zh-CN" altLang="zh-CN" sz="1400" dirty="0"/>
          </a:p>
          <a:p>
            <a:pPr marL="0" indent="0">
              <a:buNone/>
            </a:pPr>
            <a:r>
              <a:rPr lang="en-US" altLang="zh-CN" sz="1400" dirty="0"/>
              <a:t> CONSTRAINT </a:t>
            </a:r>
            <a:r>
              <a:rPr lang="en-US" altLang="zh-CN" sz="1400" dirty="0" err="1"/>
              <a:t>FK_Borrow_Book</a:t>
            </a:r>
            <a:r>
              <a:rPr lang="en-US" altLang="zh-CN" sz="1400" dirty="0"/>
              <a:t> FOREIGN KEY (</a:t>
            </a:r>
            <a:r>
              <a:rPr lang="en-US" altLang="zh-CN" sz="1400" dirty="0" err="1"/>
              <a:t>bookNo</a:t>
            </a:r>
            <a:r>
              <a:rPr lang="en-US" altLang="zh-CN" sz="1400" dirty="0"/>
              <a:t>) REFERENCES book (</a:t>
            </a:r>
            <a:r>
              <a:rPr lang="en-US" altLang="zh-CN" sz="1400" dirty="0" err="1"/>
              <a:t>bookNo</a:t>
            </a:r>
            <a:r>
              <a:rPr lang="en-US" altLang="zh-CN" sz="1400" dirty="0"/>
              <a:t>),</a:t>
            </a:r>
            <a:endParaRPr lang="zh-CN" altLang="zh-CN" sz="1400" dirty="0"/>
          </a:p>
          <a:p>
            <a:pPr marL="0" indent="0">
              <a:buNone/>
            </a:pPr>
            <a:r>
              <a:rPr lang="en-US" altLang="zh-CN" sz="1400" dirty="0"/>
              <a:t> CONSTRAINT </a:t>
            </a:r>
            <a:r>
              <a:rPr lang="en-US" altLang="zh-CN" sz="1400" dirty="0" err="1"/>
              <a:t>FK_Borrow_Reader</a:t>
            </a:r>
            <a:r>
              <a:rPr lang="en-US" altLang="zh-CN" sz="1400" dirty="0"/>
              <a:t> FOREIGN KEY (</a:t>
            </a:r>
            <a:r>
              <a:rPr lang="en-US" altLang="zh-CN" sz="1400" dirty="0" err="1"/>
              <a:t>readerNo</a:t>
            </a:r>
            <a:r>
              <a:rPr lang="en-US" altLang="zh-CN" sz="1400" dirty="0"/>
              <a:t>) REFERENCES reader (</a:t>
            </a:r>
            <a:r>
              <a:rPr lang="en-US" altLang="zh-CN" sz="1400" dirty="0" err="1"/>
              <a:t>readerNo</a:t>
            </a:r>
            <a:r>
              <a:rPr lang="en-US" altLang="zh-CN" sz="1400" dirty="0"/>
              <a:t>)</a:t>
            </a:r>
            <a:endParaRPr lang="zh-CN" altLang="zh-CN" sz="1400" dirty="0"/>
          </a:p>
          <a:p>
            <a:pPr marL="0" indent="0">
              <a:buNone/>
            </a:pPr>
            <a:r>
              <a:rPr lang="en-US" altLang="zh-CN" sz="1400" dirty="0"/>
              <a:t>) ENGINE=</a:t>
            </a:r>
            <a:r>
              <a:rPr lang="en-US" altLang="zh-CN" sz="1400" dirty="0" err="1"/>
              <a:t>InnoDB</a:t>
            </a:r>
            <a:r>
              <a:rPr lang="en-US" altLang="zh-CN" sz="1400" dirty="0"/>
              <a:t> AUTO_INCREMENT=500 DEFAULT CHARSET=utf8;</a:t>
            </a:r>
            <a:endParaRPr lang="zh-CN" altLang="zh-CN" sz="1400" dirty="0"/>
          </a:p>
          <a:p>
            <a:r>
              <a:rPr lang="zh-CN" altLang="zh-CN" sz="1400" dirty="0"/>
              <a:t>当前</a:t>
            </a:r>
            <a:r>
              <a:rPr lang="en-US" altLang="zh-CN" sz="1400" dirty="0" err="1"/>
              <a:t>borrowNo</a:t>
            </a:r>
            <a:r>
              <a:rPr lang="zh-CN" altLang="zh-CN" sz="1400" dirty="0"/>
              <a:t>是自增长主键，</a:t>
            </a:r>
            <a:r>
              <a:rPr lang="en-US" altLang="zh-CN" sz="1400" dirty="0"/>
              <a:t>AUTO_INCREMENT </a:t>
            </a:r>
            <a:r>
              <a:rPr lang="zh-CN" altLang="zh-CN" sz="1400" dirty="0"/>
              <a:t>的初始值是</a:t>
            </a:r>
            <a:r>
              <a:rPr lang="en-US" altLang="zh-CN" sz="1400" dirty="0"/>
              <a:t>500</a:t>
            </a:r>
            <a:r>
              <a:rPr lang="zh-CN" altLang="zh-CN" sz="1400" dirty="0"/>
              <a:t>，每新增一条记录，字段值自动加</a:t>
            </a:r>
            <a:r>
              <a:rPr lang="en-US" altLang="zh-CN" sz="1400" dirty="0"/>
              <a:t>1</a:t>
            </a:r>
            <a:r>
              <a:rPr lang="zh-CN" altLang="zh-CN" sz="1400" dirty="0"/>
              <a:t>。</a:t>
            </a:r>
          </a:p>
          <a:p>
            <a:endParaRPr lang="zh-CN" altLang="en-US" sz="1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16</a:t>
            </a:fld>
            <a:endParaRPr lang="en-US" altLang="zh-CN"/>
          </a:p>
        </p:txBody>
      </p:sp>
    </p:spTree>
    <p:extLst>
      <p:ext uri="{BB962C8B-B14F-4D97-AF65-F5344CB8AC3E}">
        <p14:creationId xmlns:p14="http://schemas.microsoft.com/office/powerpoint/2010/main" val="1681196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外键约束（参照完整性）</a:t>
            </a:r>
            <a:endParaRPr lang="zh-CN" altLang="en-US" dirty="0"/>
          </a:p>
        </p:txBody>
      </p:sp>
      <p:sp>
        <p:nvSpPr>
          <p:cNvPr id="3" name="内容占位符 2"/>
          <p:cNvSpPr>
            <a:spLocks noGrp="1"/>
          </p:cNvSpPr>
          <p:nvPr>
            <p:ph idx="1"/>
          </p:nvPr>
        </p:nvSpPr>
        <p:spPr>
          <a:xfrm>
            <a:off x="1576917" y="2017712"/>
            <a:ext cx="10363200" cy="4529392"/>
          </a:xfrm>
        </p:spPr>
        <p:txBody>
          <a:bodyPr/>
          <a:lstStyle/>
          <a:p>
            <a:r>
              <a:rPr lang="zh-CN" altLang="zh-CN" sz="2400" dirty="0"/>
              <a:t>外键约束用于建立主键所在的表（主表）和外键所在的表（从表）之间的数据联系。可以将表中主键值的一列或多列添加到另一个表中创建两个表之间的连接。</a:t>
            </a:r>
          </a:p>
          <a:p>
            <a:pPr lvl="1"/>
            <a:r>
              <a:rPr lang="zh-CN" altLang="zh-CN" sz="2000" dirty="0"/>
              <a:t>注意：从表的外键列名必须是主表的主键列名，且在删除主表时必须删除外键约束或者先删除从表的数据（记录），再删除主表的数据（记录）。</a:t>
            </a:r>
          </a:p>
          <a:p>
            <a:r>
              <a:rPr lang="en-US" altLang="zh-CN" sz="2400" dirty="0"/>
              <a:t>MySQL</a:t>
            </a:r>
            <a:r>
              <a:rPr lang="zh-CN" altLang="zh-CN" sz="2400" dirty="0"/>
              <a:t>外键约束（</a:t>
            </a:r>
            <a:r>
              <a:rPr lang="en-US" altLang="zh-CN" sz="2400" dirty="0"/>
              <a:t>FOREIGN KEY</a:t>
            </a:r>
            <a:r>
              <a:rPr lang="zh-CN" altLang="zh-CN" sz="2400" dirty="0"/>
              <a:t>）是表的一个特殊字段，经常与主键约束一起使用。对于两个具有关联关系的表而言，相关联字段中主键所在的表就是主表（父表），外键所在的表就是从表（子表）。</a:t>
            </a:r>
          </a:p>
          <a:p>
            <a:r>
              <a:rPr lang="zh-CN" altLang="zh-CN" sz="2400" dirty="0"/>
              <a:t>外键用来建立主表与从表的关联关系，为两个表的数据建立连接，约束两个表中数据的一致性和完整性。主表删除某条记录时</a:t>
            </a:r>
            <a:r>
              <a:rPr lang="zh-CN" altLang="zh-CN" sz="2400" dirty="0" smtClean="0"/>
              <a:t>，</a:t>
            </a:r>
            <a:r>
              <a:rPr lang="zh-CN" altLang="en-US" sz="2400" dirty="0" smtClean="0"/>
              <a:t>子（</a:t>
            </a:r>
            <a:r>
              <a:rPr lang="zh-CN" altLang="zh-CN" sz="2400" dirty="0" smtClean="0"/>
              <a:t>从</a:t>
            </a:r>
            <a:r>
              <a:rPr lang="zh-CN" altLang="en-US" sz="2400" dirty="0" smtClean="0"/>
              <a:t>）</a:t>
            </a:r>
            <a:r>
              <a:rPr lang="zh-CN" altLang="zh-CN" sz="2400" dirty="0" smtClean="0"/>
              <a:t>表</a:t>
            </a:r>
            <a:r>
              <a:rPr lang="zh-CN" altLang="zh-CN" sz="2400" dirty="0"/>
              <a:t>中与之对应的记录也必须有相应的改变。一个表可以有一个或多个外键，外键可以为空值，若不为空值，则每一个外键的值必须等于主表中主键的某个值。</a:t>
            </a:r>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17</a:t>
            </a:fld>
            <a:endParaRPr lang="en-US" altLang="zh-CN"/>
          </a:p>
        </p:txBody>
      </p:sp>
    </p:spTree>
    <p:extLst>
      <p:ext uri="{BB962C8B-B14F-4D97-AF65-F5344CB8AC3E}">
        <p14:creationId xmlns:p14="http://schemas.microsoft.com/office/powerpoint/2010/main" val="1501153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外键约束（参照完整性）</a:t>
            </a:r>
            <a:endParaRPr lang="zh-CN" altLang="en-US" dirty="0"/>
          </a:p>
        </p:txBody>
      </p:sp>
      <p:sp>
        <p:nvSpPr>
          <p:cNvPr id="3" name="内容占位符 2"/>
          <p:cNvSpPr>
            <a:spLocks noGrp="1"/>
          </p:cNvSpPr>
          <p:nvPr>
            <p:ph idx="1"/>
          </p:nvPr>
        </p:nvSpPr>
        <p:spPr>
          <a:xfrm>
            <a:off x="1576917" y="2017712"/>
            <a:ext cx="10363200" cy="4419664"/>
          </a:xfrm>
        </p:spPr>
        <p:txBody>
          <a:bodyPr/>
          <a:lstStyle/>
          <a:p>
            <a:r>
              <a:rPr lang="zh-CN" altLang="zh-CN" sz="2400" dirty="0"/>
              <a:t>定义外键时，需要遵守下列规则：</a:t>
            </a:r>
          </a:p>
          <a:p>
            <a:pPr lvl="1"/>
            <a:r>
              <a:rPr lang="zh-CN" altLang="zh-CN" sz="2000" dirty="0"/>
              <a:t>主表必须已经存在于数据库中，或者是当前正在创建的表。如果是后一种情况，则主表与从表是同一个表，这样的表称为自参照表，这种结构称为自参照完整性。</a:t>
            </a:r>
          </a:p>
          <a:p>
            <a:pPr lvl="1"/>
            <a:r>
              <a:rPr lang="zh-CN" altLang="zh-CN" sz="2000" dirty="0"/>
              <a:t>必须为主表定义主键。</a:t>
            </a:r>
          </a:p>
          <a:p>
            <a:pPr lvl="1"/>
            <a:r>
              <a:rPr lang="zh-CN" altLang="zh-CN" sz="2000" dirty="0"/>
              <a:t>主键不能包含空值，但允许在外键中出现空值。也就是说，只要外键的每个非空值出现在指定的主键中，这个外键的内容就是正确的。</a:t>
            </a:r>
          </a:p>
          <a:p>
            <a:pPr lvl="1"/>
            <a:r>
              <a:rPr lang="zh-CN" altLang="zh-CN" sz="2000" dirty="0"/>
              <a:t>在主表的表名后面指定列名或列名的组合。这个列或列的组合必须是主表的主键或候选键。</a:t>
            </a:r>
          </a:p>
          <a:p>
            <a:pPr lvl="1"/>
            <a:r>
              <a:rPr lang="zh-CN" altLang="zh-CN" sz="2000" dirty="0"/>
              <a:t>外键中列的数目必须和主表的主键中列的数目相同。</a:t>
            </a:r>
          </a:p>
          <a:p>
            <a:pPr lvl="1"/>
            <a:r>
              <a:rPr lang="zh-CN" altLang="zh-CN" sz="2000" dirty="0"/>
              <a:t>外键中列的数据类型必须和主表主键中对应列的数据类型相同。</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18</a:t>
            </a:fld>
            <a:endParaRPr lang="en-US" altLang="zh-CN"/>
          </a:p>
        </p:txBody>
      </p:sp>
    </p:spTree>
    <p:extLst>
      <p:ext uri="{BB962C8B-B14F-4D97-AF65-F5344CB8AC3E}">
        <p14:creationId xmlns:p14="http://schemas.microsoft.com/office/powerpoint/2010/main" val="162487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在创建表时设置外键约束</a:t>
            </a:r>
            <a:endParaRPr lang="zh-CN" altLang="en-US" dirty="0"/>
          </a:p>
        </p:txBody>
      </p:sp>
      <p:sp>
        <p:nvSpPr>
          <p:cNvPr id="3" name="内容占位符 2"/>
          <p:cNvSpPr>
            <a:spLocks noGrp="1"/>
          </p:cNvSpPr>
          <p:nvPr>
            <p:ph idx="1"/>
          </p:nvPr>
        </p:nvSpPr>
        <p:spPr/>
        <p:txBody>
          <a:bodyPr/>
          <a:lstStyle/>
          <a:p>
            <a:r>
              <a:rPr lang="zh-CN" altLang="zh-CN" sz="2400" dirty="0"/>
              <a:t>在</a:t>
            </a:r>
            <a:r>
              <a:rPr lang="en-US" altLang="zh-CN" sz="2400" dirty="0"/>
              <a:t>CREATE TABLE</a:t>
            </a:r>
            <a:r>
              <a:rPr lang="zh-CN" altLang="zh-CN" sz="2400" dirty="0"/>
              <a:t>语句中，通过</a:t>
            </a:r>
            <a:r>
              <a:rPr lang="en-US" altLang="zh-CN" sz="2400" dirty="0"/>
              <a:t>FOREIGN KEY</a:t>
            </a:r>
            <a:r>
              <a:rPr lang="zh-CN" altLang="zh-CN" sz="2400" dirty="0"/>
              <a:t>关键字来指定外键，具体的语法格式如下：</a:t>
            </a:r>
          </a:p>
          <a:p>
            <a:pPr marL="0" indent="0">
              <a:buNone/>
            </a:pPr>
            <a:r>
              <a:rPr lang="en-US" altLang="zh-CN" sz="2400" dirty="0"/>
              <a:t>[CONSTRAINT &lt;</a:t>
            </a:r>
            <a:r>
              <a:rPr lang="zh-CN" altLang="zh-CN" sz="2400" dirty="0"/>
              <a:t>外键名</a:t>
            </a:r>
            <a:r>
              <a:rPr lang="en-US" altLang="zh-CN" sz="2400" dirty="0"/>
              <a:t>&gt;] FOREIGN KEY </a:t>
            </a:r>
            <a:r>
              <a:rPr lang="zh-CN" altLang="zh-CN" sz="2400" dirty="0"/>
              <a:t>字段名</a:t>
            </a:r>
            <a:r>
              <a:rPr lang="en-US" altLang="zh-CN" sz="2400" dirty="0"/>
              <a:t> [</a:t>
            </a:r>
            <a:r>
              <a:rPr lang="zh-CN" altLang="zh-CN" sz="2400" dirty="0"/>
              <a:t>，字段名</a:t>
            </a:r>
            <a:r>
              <a:rPr lang="en-US" altLang="zh-CN" sz="2400" dirty="0"/>
              <a:t>2</a:t>
            </a:r>
            <a:r>
              <a:rPr lang="zh-CN" altLang="zh-CN" sz="2400" dirty="0"/>
              <a:t>，</a:t>
            </a:r>
            <a:r>
              <a:rPr lang="en-US" altLang="zh-CN" sz="2400" dirty="0"/>
              <a:t>…]</a:t>
            </a:r>
            <a:endParaRPr lang="zh-CN" altLang="zh-CN" sz="2400" dirty="0"/>
          </a:p>
          <a:p>
            <a:pPr marL="0" indent="0">
              <a:buNone/>
            </a:pPr>
            <a:r>
              <a:rPr lang="en-US" altLang="zh-CN" sz="2400" dirty="0"/>
              <a:t>REFERENCES &lt;</a:t>
            </a:r>
            <a:r>
              <a:rPr lang="zh-CN" altLang="zh-CN" sz="2400" dirty="0"/>
              <a:t>主表名</a:t>
            </a:r>
            <a:r>
              <a:rPr lang="en-US" altLang="zh-CN" sz="2400" dirty="0"/>
              <a:t>&gt; </a:t>
            </a:r>
            <a:r>
              <a:rPr lang="zh-CN" altLang="zh-CN" sz="2400" dirty="0"/>
              <a:t>主键列</a:t>
            </a:r>
            <a:r>
              <a:rPr lang="en-US" altLang="zh-CN" sz="2400" dirty="0"/>
              <a:t>1 [</a:t>
            </a:r>
            <a:r>
              <a:rPr lang="zh-CN" altLang="zh-CN" sz="2400" dirty="0"/>
              <a:t>，主键列</a:t>
            </a:r>
            <a:r>
              <a:rPr lang="en-US" altLang="zh-CN" sz="2400" dirty="0"/>
              <a:t>2</a:t>
            </a:r>
            <a:r>
              <a:rPr lang="zh-CN" altLang="zh-CN" sz="2400" dirty="0"/>
              <a:t>，</a:t>
            </a:r>
            <a:r>
              <a:rPr lang="en-US" altLang="zh-CN" sz="2400" dirty="0"/>
              <a:t>…]</a:t>
            </a:r>
            <a:endParaRPr lang="zh-CN" altLang="zh-CN" sz="2400" dirty="0"/>
          </a:p>
          <a:p>
            <a:pPr marL="0" indent="0">
              <a:buNone/>
            </a:pPr>
            <a:r>
              <a:rPr lang="en-US" altLang="zh-CN" sz="2400" dirty="0"/>
              <a:t>[ON DELETE {RESTRICT | CASCADE | SET NULL | NO ACTION}]</a:t>
            </a:r>
            <a:endParaRPr lang="zh-CN" altLang="zh-CN" sz="2400" dirty="0"/>
          </a:p>
          <a:p>
            <a:pPr marL="0" indent="0">
              <a:buNone/>
            </a:pPr>
            <a:r>
              <a:rPr lang="en-US" altLang="zh-CN" sz="2400" dirty="0"/>
              <a:t>[ON UPDATE {RESTRICT | CASCADE | SET NULL | NO ACTION}]</a:t>
            </a:r>
            <a:endParaRPr lang="zh-CN" altLang="zh-CN" sz="2400" dirty="0"/>
          </a:p>
          <a:p>
            <a:r>
              <a:rPr lang="zh-CN" altLang="zh-CN" sz="2400" dirty="0"/>
              <a:t>“</a:t>
            </a:r>
            <a:r>
              <a:rPr lang="en-US" altLang="zh-CN" sz="2400" dirty="0"/>
              <a:t>ON DELETE</a:t>
            </a:r>
            <a:r>
              <a:rPr lang="zh-CN" altLang="zh-CN" sz="2400" dirty="0"/>
              <a:t>”和“</a:t>
            </a:r>
            <a:r>
              <a:rPr lang="en-US" altLang="zh-CN" sz="2400" dirty="0"/>
              <a:t>ON UPDATE</a:t>
            </a:r>
            <a:r>
              <a:rPr lang="zh-CN" altLang="zh-CN" sz="2400" dirty="0"/>
              <a:t>”可以为每个外键定义指定动作。指定动作包含两部分， 第一部分指定这个指定动作由什么触发，是</a:t>
            </a:r>
            <a:r>
              <a:rPr lang="en-US" altLang="zh-CN" sz="2400" dirty="0"/>
              <a:t>UPDATE</a:t>
            </a:r>
            <a:r>
              <a:rPr lang="zh-CN" altLang="zh-CN" sz="2400" dirty="0"/>
              <a:t>或是</a:t>
            </a:r>
            <a:r>
              <a:rPr lang="en-US" altLang="zh-CN" sz="2400" dirty="0"/>
              <a:t>DELFTE</a:t>
            </a:r>
            <a:r>
              <a:rPr lang="zh-CN" altLang="zh-CN" sz="2400" dirty="0"/>
              <a:t>语句；第二部分指定接下来采取什么行动，例如</a:t>
            </a:r>
            <a:r>
              <a:rPr lang="en-US" altLang="zh-CN" sz="2400" dirty="0"/>
              <a:t>RESTRICT</a:t>
            </a:r>
            <a:r>
              <a:rPr lang="zh-CN" altLang="zh-CN" sz="2400" dirty="0"/>
              <a:t>、</a:t>
            </a:r>
            <a:r>
              <a:rPr lang="en-US" altLang="zh-CN" sz="2400" dirty="0"/>
              <a:t>CASCADE</a:t>
            </a:r>
            <a:r>
              <a:rPr lang="zh-CN" altLang="zh-CN" sz="2400" dirty="0"/>
              <a:t>、</a:t>
            </a:r>
            <a:r>
              <a:rPr lang="en-US" altLang="zh-CN" sz="2400" dirty="0"/>
              <a:t>SET NULL</a:t>
            </a:r>
            <a:r>
              <a:rPr lang="zh-CN" altLang="zh-CN" sz="2400" dirty="0"/>
              <a:t>、</a:t>
            </a:r>
            <a:r>
              <a:rPr lang="en-US" altLang="zh-CN" sz="2400" dirty="0"/>
              <a:t>NO ACTION</a:t>
            </a:r>
            <a:r>
              <a:rPr lang="zh-CN" altLang="zh-CN" sz="2400" dirty="0"/>
              <a:t>和</a:t>
            </a:r>
            <a:r>
              <a:rPr lang="en-US" altLang="zh-CN" sz="2400" dirty="0"/>
              <a:t>SET DEFAULT</a:t>
            </a:r>
            <a:r>
              <a:rPr lang="zh-CN" altLang="zh-CN" sz="2400" dirty="0"/>
              <a:t>。</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19</a:t>
            </a:fld>
            <a:endParaRPr lang="en-US" altLang="zh-CN"/>
          </a:p>
        </p:txBody>
      </p:sp>
    </p:spTree>
    <p:extLst>
      <p:ext uri="{BB962C8B-B14F-4D97-AF65-F5344CB8AC3E}">
        <p14:creationId xmlns:p14="http://schemas.microsoft.com/office/powerpoint/2010/main" val="2927983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磁盘之</a:t>
            </a:r>
            <a:r>
              <a:rPr lang="zh-CN" altLang="en-US" dirty="0" smtClean="0"/>
              <a:t>父</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各种类型的软、硬磁盘，是个人电脑最重要的存储设备，磁盘的历史并不太长，从世界上第一台硬盘发明至今，也</a:t>
            </a:r>
            <a:r>
              <a:rPr lang="zh-CN" altLang="en-US" dirty="0" smtClean="0"/>
              <a:t>不过</a:t>
            </a:r>
            <a:r>
              <a:rPr lang="en-US" altLang="zh-CN" dirty="0" smtClean="0"/>
              <a:t>60</a:t>
            </a:r>
            <a:r>
              <a:rPr lang="zh-CN" altLang="en-US" dirty="0"/>
              <a:t>余年时间。</a:t>
            </a:r>
          </a:p>
          <a:p>
            <a:r>
              <a:rPr lang="en-US" altLang="zh-CN" dirty="0"/>
              <a:t>20</a:t>
            </a:r>
            <a:r>
              <a:rPr lang="zh-CN" altLang="en-US" dirty="0"/>
              <a:t>世纪</a:t>
            </a:r>
            <a:r>
              <a:rPr lang="en-US" altLang="zh-CN" dirty="0"/>
              <a:t>50</a:t>
            </a:r>
            <a:r>
              <a:rPr lang="zh-CN" altLang="en-US" dirty="0"/>
              <a:t>年代，</a:t>
            </a:r>
            <a:r>
              <a:rPr lang="en-US" altLang="zh-CN" dirty="0"/>
              <a:t>IBM</a:t>
            </a:r>
            <a:r>
              <a:rPr lang="zh-CN" altLang="en-US" dirty="0"/>
              <a:t>公司董事长小托马斯</a:t>
            </a:r>
            <a:r>
              <a:rPr lang="en-US" altLang="zh-CN" dirty="0"/>
              <a:t>•</a:t>
            </a:r>
            <a:r>
              <a:rPr lang="zh-CN" altLang="en-US" dirty="0"/>
              <a:t>沃森迅速把事业扩展到美国西海岸，下令在加利福尼亚圣何塞市附近新建实验室和工厂。约翰逊带领着</a:t>
            </a:r>
            <a:r>
              <a:rPr lang="en-US" altLang="zh-CN" dirty="0"/>
              <a:t>30</a:t>
            </a:r>
            <a:r>
              <a:rPr lang="zh-CN" altLang="en-US" dirty="0"/>
              <a:t>多名青年工程师，在不到三年时间，就为</a:t>
            </a:r>
            <a:r>
              <a:rPr lang="en-US" altLang="zh-CN" dirty="0"/>
              <a:t>IBM</a:t>
            </a:r>
            <a:r>
              <a:rPr lang="zh-CN" altLang="en-US" dirty="0"/>
              <a:t>创造了引人注目的技术成果</a:t>
            </a:r>
            <a:r>
              <a:rPr lang="en-US" altLang="zh-CN" dirty="0"/>
              <a:t>——</a:t>
            </a:r>
            <a:r>
              <a:rPr lang="zh-CN" altLang="en-US" dirty="0"/>
              <a:t>磁盘存储器。在约翰逊领导</a:t>
            </a:r>
            <a:r>
              <a:rPr lang="en-US" altLang="zh-CN" dirty="0"/>
              <a:t>IBM</a:t>
            </a:r>
            <a:r>
              <a:rPr lang="zh-CN" altLang="en-US" dirty="0"/>
              <a:t>圣何塞实验室研制硬盘的过程中，一位名叫艾伦</a:t>
            </a:r>
            <a:r>
              <a:rPr lang="en-US" altLang="zh-CN" dirty="0"/>
              <a:t>•</a:t>
            </a:r>
            <a:r>
              <a:rPr lang="zh-CN" altLang="en-US" dirty="0"/>
              <a:t>舒加特（</a:t>
            </a:r>
            <a:r>
              <a:rPr lang="en-US" altLang="zh-CN" dirty="0" err="1"/>
              <a:t>Al.Shugart</a:t>
            </a:r>
            <a:r>
              <a:rPr lang="zh-CN" altLang="en-US" dirty="0"/>
              <a:t>）的青年工程师发挥了关键作用</a:t>
            </a:r>
            <a:r>
              <a:rPr lang="zh-CN" altLang="en-US" dirty="0" smtClean="0"/>
              <a:t>。</a:t>
            </a:r>
            <a:endParaRPr lang="zh-CN" altLang="en-US" dirty="0"/>
          </a:p>
          <a:p>
            <a:r>
              <a:rPr lang="zh-CN" altLang="en-US" dirty="0"/>
              <a:t>舒加特</a:t>
            </a:r>
            <a:r>
              <a:rPr lang="en-US" altLang="zh-CN" dirty="0"/>
              <a:t>1951</a:t>
            </a:r>
            <a:r>
              <a:rPr lang="zh-CN" altLang="en-US" dirty="0"/>
              <a:t>年大学毕业后加盟</a:t>
            </a:r>
            <a:r>
              <a:rPr lang="en-US" altLang="zh-CN" dirty="0"/>
              <a:t>IBM</a:t>
            </a:r>
            <a:r>
              <a:rPr lang="zh-CN" altLang="en-US" dirty="0"/>
              <a:t>，在研究部门工作了十多年。 </a:t>
            </a:r>
            <a:r>
              <a:rPr lang="en-US" altLang="zh-CN" dirty="0"/>
              <a:t>1969</a:t>
            </a:r>
            <a:r>
              <a:rPr lang="zh-CN" altLang="en-US" dirty="0"/>
              <a:t>年，他离开</a:t>
            </a:r>
            <a:r>
              <a:rPr lang="en-US" altLang="zh-CN" dirty="0"/>
              <a:t>IBM</a:t>
            </a:r>
            <a:r>
              <a:rPr lang="zh-CN" altLang="en-US" dirty="0"/>
              <a:t>建立舒加特合伙人公司，并研制出世界上第一片以塑料材质为基础的</a:t>
            </a:r>
            <a:r>
              <a:rPr lang="en-US" altLang="zh-CN" dirty="0"/>
              <a:t>5</a:t>
            </a:r>
            <a:r>
              <a:rPr lang="zh-CN" altLang="en-US" dirty="0"/>
              <a:t>英寸软磁盘，即</a:t>
            </a:r>
            <a:r>
              <a:rPr lang="en-US" altLang="zh-CN" dirty="0"/>
              <a:t>PC</a:t>
            </a:r>
            <a:r>
              <a:rPr lang="zh-CN" altLang="en-US" dirty="0"/>
              <a:t>机上使用的标准软盘</a:t>
            </a:r>
            <a:r>
              <a:rPr lang="zh-CN" altLang="en-US" dirty="0" smtClean="0"/>
              <a:t>。</a:t>
            </a:r>
            <a:endParaRPr lang="zh-CN" altLang="en-US" dirty="0"/>
          </a:p>
          <a:p>
            <a:r>
              <a:rPr lang="en-US" altLang="zh-CN" dirty="0"/>
              <a:t>1974</a:t>
            </a:r>
            <a:r>
              <a:rPr lang="zh-CN" altLang="en-US" dirty="0"/>
              <a:t>年，舒加特首次创办的公司倒闭，五年之后，舒加特重返电脑行业，在著名的硅谷腹地， 与过去的几位同事共同创建了希捷（</a:t>
            </a:r>
            <a:r>
              <a:rPr lang="en-US" altLang="zh-CN" dirty="0"/>
              <a:t>Seagate</a:t>
            </a:r>
            <a:r>
              <a:rPr lang="zh-CN" altLang="en-US" dirty="0"/>
              <a:t>）技术公司，专门为个人电脑研制高性能的小型硬盘</a:t>
            </a:r>
            <a:r>
              <a:rPr lang="zh-CN" altLang="en-US" dirty="0" smtClean="0"/>
              <a:t>。</a:t>
            </a:r>
            <a:endParaRPr lang="zh-CN" altLang="en-US" dirty="0"/>
          </a:p>
          <a:p>
            <a:r>
              <a:rPr lang="en-US" altLang="zh-CN" dirty="0"/>
              <a:t>1980</a:t>
            </a:r>
            <a:r>
              <a:rPr lang="zh-CN" altLang="en-US" dirty="0"/>
              <a:t>年，希捷技术公司宣布研制出第一台</a:t>
            </a:r>
            <a:r>
              <a:rPr lang="en-US" altLang="zh-CN" dirty="0"/>
              <a:t>5.25</a:t>
            </a:r>
            <a:r>
              <a:rPr lang="zh-CN" altLang="en-US" dirty="0"/>
              <a:t>英寸温式硬盘，容量达</a:t>
            </a:r>
            <a:r>
              <a:rPr lang="en-US" altLang="zh-CN" dirty="0"/>
              <a:t>5</a:t>
            </a:r>
            <a:r>
              <a:rPr lang="zh-CN" altLang="en-US" dirty="0"/>
              <a:t>～</a:t>
            </a:r>
            <a:r>
              <a:rPr lang="en-US" altLang="zh-CN" dirty="0"/>
              <a:t>10MB</a:t>
            </a:r>
            <a:r>
              <a:rPr lang="zh-CN" altLang="en-US" dirty="0"/>
              <a:t>，后来成为</a:t>
            </a:r>
            <a:r>
              <a:rPr lang="en-US" altLang="zh-CN" dirty="0"/>
              <a:t>IBM PC/XT</a:t>
            </a:r>
            <a:r>
              <a:rPr lang="zh-CN" altLang="en-US" dirty="0"/>
              <a:t>个人电脑最具特点的标准配置。 舒加特领导的这家公司，目前已是资产数十亿美元、员工</a:t>
            </a:r>
            <a:r>
              <a:rPr lang="en-US" altLang="zh-CN" dirty="0"/>
              <a:t>10</a:t>
            </a:r>
            <a:r>
              <a:rPr lang="zh-CN" altLang="en-US" dirty="0"/>
              <a:t>余万人的世界上最大的</a:t>
            </a:r>
            <a:r>
              <a:rPr lang="en-US" altLang="zh-CN" dirty="0"/>
              <a:t>PC</a:t>
            </a:r>
            <a:r>
              <a:rPr lang="zh-CN" altLang="en-US" dirty="0"/>
              <a:t>硬盘生产厂商之一。</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17" y="3044380"/>
            <a:ext cx="1143000" cy="1476375"/>
          </a:xfrm>
          <a:prstGeom prst="rect">
            <a:avLst/>
          </a:prstGeom>
        </p:spPr>
      </p:pic>
    </p:spTree>
    <p:extLst>
      <p:ext uri="{BB962C8B-B14F-4D97-AF65-F5344CB8AC3E}">
        <p14:creationId xmlns:p14="http://schemas.microsoft.com/office/powerpoint/2010/main" val="1605062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在创建表时设置外键约束</a:t>
            </a:r>
            <a:endParaRPr lang="zh-CN" altLang="en-US" dirty="0"/>
          </a:p>
        </p:txBody>
      </p:sp>
      <p:sp>
        <p:nvSpPr>
          <p:cNvPr id="3" name="内容占位符 2"/>
          <p:cNvSpPr>
            <a:spLocks noGrp="1"/>
          </p:cNvSpPr>
          <p:nvPr>
            <p:ph idx="1"/>
          </p:nvPr>
        </p:nvSpPr>
        <p:spPr>
          <a:xfrm>
            <a:off x="1576917" y="2017712"/>
            <a:ext cx="10363200" cy="4480624"/>
          </a:xfrm>
        </p:spPr>
        <p:txBody>
          <a:bodyPr/>
          <a:lstStyle/>
          <a:p>
            <a:pPr lvl="0"/>
            <a:r>
              <a:rPr lang="en-US" altLang="zh-CN" sz="1800" dirty="0"/>
              <a:t>RESTRICT</a:t>
            </a:r>
            <a:r>
              <a:rPr lang="zh-CN" altLang="zh-CN" sz="1800" dirty="0"/>
              <a:t>：当要删除或更新父表中被参照列上在外键出现的时候，拒绝对父表的删除或更新操作。</a:t>
            </a:r>
          </a:p>
          <a:p>
            <a:pPr lvl="0"/>
            <a:r>
              <a:rPr lang="en-US" altLang="zh-CN" sz="1800" dirty="0"/>
              <a:t>CASCADE</a:t>
            </a:r>
            <a:r>
              <a:rPr lang="zh-CN" altLang="zh-CN" sz="1800" dirty="0"/>
              <a:t>：从父表删除或更新行时，自动删除或更新子表中匹配的行。</a:t>
            </a:r>
          </a:p>
          <a:p>
            <a:pPr lvl="0"/>
            <a:r>
              <a:rPr lang="en-US" altLang="zh-CN" sz="1800" dirty="0"/>
              <a:t>SET NULL</a:t>
            </a:r>
            <a:r>
              <a:rPr lang="zh-CN" altLang="zh-CN" sz="1800" dirty="0"/>
              <a:t>：当从父表删除或更新时，设置子表中与之对于的外键列为</a:t>
            </a:r>
            <a:r>
              <a:rPr lang="en-US" altLang="zh-CN" sz="1800" dirty="0"/>
              <a:t>NULL</a:t>
            </a:r>
            <a:r>
              <a:rPr lang="zh-CN" altLang="zh-CN" sz="1800" dirty="0"/>
              <a:t>。如果外键列没有指定</a:t>
            </a:r>
            <a:r>
              <a:rPr lang="en-US" altLang="zh-CN" sz="1800" dirty="0"/>
              <a:t>NOT NULL</a:t>
            </a:r>
            <a:r>
              <a:rPr lang="zh-CN" altLang="zh-CN" sz="1800" dirty="0"/>
              <a:t>限定，这就是合法的。</a:t>
            </a:r>
          </a:p>
          <a:p>
            <a:pPr lvl="0"/>
            <a:r>
              <a:rPr lang="en-US" altLang="zh-CN" sz="1800" dirty="0"/>
              <a:t>NO ACTION</a:t>
            </a:r>
            <a:r>
              <a:rPr lang="zh-CN" altLang="zh-CN" sz="1800" dirty="0"/>
              <a:t>：意味着不采取动作，即如果有一个相关的外键值在被参考的表里，删除或更新父表中该值将不被允许，应用和</a:t>
            </a:r>
            <a:r>
              <a:rPr lang="en-US" altLang="zh-CN" sz="1800" dirty="0"/>
              <a:t>RESTRICT</a:t>
            </a:r>
            <a:r>
              <a:rPr lang="zh-CN" altLang="zh-CN" sz="1800" dirty="0"/>
              <a:t>一样。</a:t>
            </a:r>
          </a:p>
          <a:p>
            <a:pPr lvl="0"/>
            <a:r>
              <a:rPr lang="en-US" altLang="zh-CN" sz="1800" dirty="0"/>
              <a:t>SET DEFAULT</a:t>
            </a:r>
            <a:r>
              <a:rPr lang="zh-CN" altLang="zh-CN" sz="1800" dirty="0"/>
              <a:t>：作用和</a:t>
            </a:r>
            <a:r>
              <a:rPr lang="en-US" altLang="zh-CN" sz="1800" dirty="0"/>
              <a:t>SET NULL</a:t>
            </a:r>
            <a:r>
              <a:rPr lang="zh-CN" altLang="zh-CN" sz="1800" dirty="0"/>
              <a:t>一样，只不过</a:t>
            </a:r>
            <a:r>
              <a:rPr lang="en-US" altLang="zh-CN" sz="1800" dirty="0"/>
              <a:t>SET DEFAULT</a:t>
            </a:r>
            <a:r>
              <a:rPr lang="zh-CN" altLang="zh-CN" sz="1800" dirty="0"/>
              <a:t>是指定子表中的外键列为默认值。</a:t>
            </a:r>
          </a:p>
          <a:p>
            <a:r>
              <a:rPr lang="zh-CN" altLang="zh-CN" sz="1800" dirty="0"/>
              <a:t>如果没有指定动作，两个参照动作就会默认地使用</a:t>
            </a:r>
            <a:r>
              <a:rPr lang="en-US" altLang="zh-CN" sz="1800" dirty="0"/>
              <a:t>RESTRICT</a:t>
            </a:r>
            <a:r>
              <a:rPr lang="zh-CN" altLang="zh-CN" sz="1800" dirty="0"/>
              <a:t>命令。</a:t>
            </a:r>
          </a:p>
          <a:p>
            <a:r>
              <a:rPr lang="en-US" altLang="zh-CN" sz="1800" dirty="0"/>
              <a:t>MySQL</a:t>
            </a:r>
            <a:r>
              <a:rPr lang="zh-CN" altLang="zh-CN" sz="1800" dirty="0"/>
              <a:t>参照完整性约束目前只可以用在那些使用</a:t>
            </a:r>
            <a:r>
              <a:rPr lang="en-US" altLang="zh-CN" sz="1800" dirty="0" err="1"/>
              <a:t>InnoDB</a:t>
            </a:r>
            <a:r>
              <a:rPr lang="zh-CN" altLang="zh-CN" sz="1800" dirty="0"/>
              <a:t>存储引擎创建的表中，对于其他类型的表。</a:t>
            </a:r>
            <a:r>
              <a:rPr lang="en-US" altLang="zh-CN" sz="1800" dirty="0"/>
              <a:t>MySQL</a:t>
            </a:r>
            <a:r>
              <a:rPr lang="zh-CN" altLang="zh-CN" sz="1800" dirty="0"/>
              <a:t>服务器能够解析</a:t>
            </a:r>
            <a:r>
              <a:rPr lang="en-US" altLang="zh-CN" sz="1800" dirty="0"/>
              <a:t>CREATE TABLE</a:t>
            </a:r>
            <a:r>
              <a:rPr lang="zh-CN" altLang="zh-CN" sz="1800" dirty="0"/>
              <a:t>语句中的</a:t>
            </a:r>
            <a:r>
              <a:rPr lang="en-US" altLang="zh-CN" sz="1800" dirty="0"/>
              <a:t>FOREIGN KEY</a:t>
            </a:r>
            <a:r>
              <a:rPr lang="zh-CN" altLang="zh-CN" sz="1800" dirty="0"/>
              <a:t>语法，但不能使用或保存它</a:t>
            </a:r>
            <a:r>
              <a:rPr lang="zh-CN" altLang="zh-CN" sz="1800" dirty="0" smtClean="0"/>
              <a:t>。</a:t>
            </a:r>
            <a:endParaRPr lang="en-US" altLang="zh-CN" sz="1800" dirty="0" smtClean="0"/>
          </a:p>
          <a:p>
            <a:r>
              <a:rPr lang="zh-CN" altLang="zh-CN" sz="1800" dirty="0"/>
              <a:t>注意：从表的外键关联的必须是主表的主键，且主键和外键的数据类型必须一致。例如，两者都是</a:t>
            </a:r>
            <a:r>
              <a:rPr lang="en-US" altLang="zh-CN" sz="1800" dirty="0"/>
              <a:t>INT</a:t>
            </a:r>
            <a:r>
              <a:rPr lang="zh-CN" altLang="zh-CN" sz="1800" dirty="0"/>
              <a:t>类型，或者都是</a:t>
            </a:r>
            <a:r>
              <a:rPr lang="en-US" altLang="zh-CN" sz="1800" dirty="0"/>
              <a:t>CHAR</a:t>
            </a:r>
            <a:r>
              <a:rPr lang="zh-CN" altLang="zh-CN" sz="1800" dirty="0"/>
              <a:t>类型。如果不满足这样的要求，在创建从表时，就会出现</a:t>
            </a:r>
            <a:r>
              <a:rPr lang="en-US" altLang="zh-CN" sz="1800" dirty="0"/>
              <a:t>“ERROR 1005(HY000): Can't create table”</a:t>
            </a:r>
            <a:r>
              <a:rPr lang="zh-CN" altLang="zh-CN" sz="1800" dirty="0"/>
              <a:t>错误。</a:t>
            </a:r>
          </a:p>
          <a:p>
            <a:endParaRPr lang="zh-CN" altLang="zh-CN" sz="1800" dirty="0"/>
          </a:p>
          <a:p>
            <a:endParaRPr lang="zh-CN" altLang="en-US" sz="1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20</a:t>
            </a:fld>
            <a:endParaRPr lang="en-US" altLang="zh-CN"/>
          </a:p>
        </p:txBody>
      </p:sp>
    </p:spTree>
    <p:extLst>
      <p:ext uri="{BB962C8B-B14F-4D97-AF65-F5344CB8AC3E}">
        <p14:creationId xmlns:p14="http://schemas.microsoft.com/office/powerpoint/2010/main" val="33286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在创建表时设置外键约束</a:t>
            </a:r>
            <a:endParaRPr lang="zh-CN" altLang="en-US" dirty="0"/>
          </a:p>
        </p:txBody>
      </p:sp>
      <p:sp>
        <p:nvSpPr>
          <p:cNvPr id="3" name="内容占位符 2"/>
          <p:cNvSpPr>
            <a:spLocks noGrp="1"/>
          </p:cNvSpPr>
          <p:nvPr>
            <p:ph idx="1"/>
          </p:nvPr>
        </p:nvSpPr>
        <p:spPr/>
        <p:txBody>
          <a:bodyPr/>
          <a:lstStyle/>
          <a:p>
            <a:r>
              <a:rPr lang="zh-CN" altLang="zh-CN" sz="1200" dirty="0"/>
              <a:t>【例</a:t>
            </a:r>
            <a:r>
              <a:rPr lang="en-US" altLang="zh-CN" sz="1200" dirty="0"/>
              <a:t>5-5</a:t>
            </a:r>
            <a:r>
              <a:rPr lang="zh-CN" altLang="zh-CN" sz="1200" dirty="0"/>
              <a:t>】为</a:t>
            </a:r>
            <a:r>
              <a:rPr lang="en-US" altLang="zh-CN" sz="1200" dirty="0"/>
              <a:t>Lib</a:t>
            </a:r>
            <a:r>
              <a:rPr lang="zh-CN" altLang="zh-CN" sz="1200" dirty="0"/>
              <a:t>数据库创建</a:t>
            </a:r>
            <a:r>
              <a:rPr lang="en-US" altLang="zh-CN" sz="1200" dirty="0" err="1"/>
              <a:t>reader_bk</a:t>
            </a:r>
            <a:r>
              <a:rPr lang="zh-CN" altLang="zh-CN" sz="1200" dirty="0"/>
              <a:t>表，表结构参照</a:t>
            </a:r>
            <a:r>
              <a:rPr lang="en-US" altLang="zh-CN" sz="1200" dirty="0"/>
              <a:t>reader</a:t>
            </a:r>
            <a:r>
              <a:rPr lang="zh-CN" altLang="zh-CN" sz="1200" dirty="0"/>
              <a:t>表。其中</a:t>
            </a:r>
            <a:r>
              <a:rPr lang="en-US" altLang="zh-CN" sz="1200" dirty="0" err="1"/>
              <a:t>schoolNo</a:t>
            </a:r>
            <a:r>
              <a:rPr lang="zh-CN" altLang="zh-CN" sz="1200" dirty="0"/>
              <a:t>参照</a:t>
            </a:r>
            <a:r>
              <a:rPr lang="en-US" altLang="zh-CN" sz="1200" dirty="0"/>
              <a:t>school</a:t>
            </a:r>
            <a:r>
              <a:rPr lang="zh-CN" altLang="zh-CN" sz="1200" dirty="0"/>
              <a:t>表的</a:t>
            </a:r>
            <a:r>
              <a:rPr lang="en-US" altLang="zh-CN" sz="1200" dirty="0" err="1"/>
              <a:t>schoolNo</a:t>
            </a:r>
            <a:r>
              <a:rPr lang="zh-CN" altLang="zh-CN" sz="1200" dirty="0"/>
              <a:t>。在</a:t>
            </a:r>
            <a:r>
              <a:rPr lang="en-US" altLang="zh-CN" sz="1200" dirty="0"/>
              <a:t>MySQL</a:t>
            </a:r>
            <a:r>
              <a:rPr lang="zh-CN" altLang="zh-CN" sz="1200" dirty="0"/>
              <a:t>的命令行格式中，输入以下命令：</a:t>
            </a:r>
          </a:p>
          <a:p>
            <a:pPr marL="0" indent="0">
              <a:buNone/>
            </a:pPr>
            <a:r>
              <a:rPr lang="en-US" altLang="zh-CN" sz="1200" dirty="0"/>
              <a:t>CREATE TABLE </a:t>
            </a:r>
            <a:r>
              <a:rPr lang="en-US" altLang="zh-CN" sz="1200" dirty="0" err="1"/>
              <a:t>reader_bk</a:t>
            </a:r>
            <a:r>
              <a:rPr lang="en-US" altLang="zh-CN" sz="1200" dirty="0"/>
              <a:t> (</a:t>
            </a:r>
            <a:endParaRPr lang="zh-CN" altLang="zh-CN" sz="1200" dirty="0"/>
          </a:p>
          <a:p>
            <a:pPr marL="0" indent="0">
              <a:buNone/>
            </a:pPr>
            <a:r>
              <a:rPr lang="en-US" altLang="zh-CN" sz="1200" dirty="0"/>
              <a:t> </a:t>
            </a:r>
            <a:r>
              <a:rPr lang="en-US" altLang="zh-CN" sz="1200" dirty="0" err="1"/>
              <a:t>readerNo</a:t>
            </a:r>
            <a:r>
              <a:rPr lang="en-US" altLang="zh-CN" sz="1200" dirty="0"/>
              <a:t> char(4) NOT NULL,</a:t>
            </a:r>
            <a:endParaRPr lang="zh-CN" altLang="zh-CN" sz="1200" dirty="0"/>
          </a:p>
          <a:p>
            <a:pPr marL="0" indent="0">
              <a:buNone/>
            </a:pPr>
            <a:r>
              <a:rPr lang="en-US" altLang="zh-CN" sz="1200" dirty="0"/>
              <a:t> </a:t>
            </a:r>
            <a:r>
              <a:rPr lang="en-US" altLang="zh-CN" sz="1200" dirty="0" err="1"/>
              <a:t>readerName</a:t>
            </a:r>
            <a:r>
              <a:rPr lang="en-US" altLang="zh-CN" sz="1200" dirty="0"/>
              <a:t> varchar(10) NOT NULL,</a:t>
            </a:r>
            <a:endParaRPr lang="zh-CN" altLang="zh-CN" sz="1200" dirty="0"/>
          </a:p>
          <a:p>
            <a:pPr marL="0" indent="0">
              <a:buNone/>
            </a:pPr>
            <a:r>
              <a:rPr lang="en-US" altLang="zh-CN" sz="1200" dirty="0"/>
              <a:t> gender char(2) NOT NULL,</a:t>
            </a:r>
            <a:endParaRPr lang="zh-CN" altLang="zh-CN" sz="1200" dirty="0"/>
          </a:p>
          <a:p>
            <a:pPr marL="0" indent="0">
              <a:buNone/>
            </a:pPr>
            <a:r>
              <a:rPr lang="en-US" altLang="zh-CN" sz="1200" dirty="0"/>
              <a:t> </a:t>
            </a:r>
            <a:r>
              <a:rPr lang="en-US" altLang="zh-CN" sz="1200" dirty="0" err="1"/>
              <a:t>phoneNumber</a:t>
            </a:r>
            <a:r>
              <a:rPr lang="en-US" altLang="zh-CN" sz="1200" dirty="0"/>
              <a:t> varchar(12) DEFAULT NULL,</a:t>
            </a:r>
            <a:endParaRPr lang="zh-CN" altLang="zh-CN" sz="1200" dirty="0"/>
          </a:p>
          <a:p>
            <a:pPr marL="0" indent="0">
              <a:buNone/>
            </a:pPr>
            <a:r>
              <a:rPr lang="en-US" altLang="zh-CN" sz="1200" dirty="0"/>
              <a:t> </a:t>
            </a:r>
            <a:r>
              <a:rPr lang="en-US" altLang="zh-CN" sz="1200" dirty="0" err="1"/>
              <a:t>schoolNo</a:t>
            </a:r>
            <a:r>
              <a:rPr lang="en-US" altLang="zh-CN" sz="1200" dirty="0"/>
              <a:t> char(4) NOT NULL,</a:t>
            </a:r>
            <a:endParaRPr lang="zh-CN" altLang="zh-CN" sz="1200" dirty="0"/>
          </a:p>
          <a:p>
            <a:pPr marL="0" indent="0">
              <a:buNone/>
            </a:pPr>
            <a:r>
              <a:rPr lang="en-US" altLang="zh-CN" sz="1200" dirty="0"/>
              <a:t> </a:t>
            </a:r>
            <a:r>
              <a:rPr lang="en-US" altLang="zh-CN" sz="1200" dirty="0" err="1"/>
              <a:t>effectDate</a:t>
            </a:r>
            <a:r>
              <a:rPr lang="en-US" altLang="zh-CN" sz="1200" dirty="0"/>
              <a:t> datetime DEFAULT NULL,</a:t>
            </a:r>
            <a:endParaRPr lang="zh-CN" altLang="zh-CN" sz="1200" dirty="0"/>
          </a:p>
          <a:p>
            <a:pPr marL="0" indent="0">
              <a:buNone/>
            </a:pPr>
            <a:r>
              <a:rPr lang="en-US" altLang="zh-CN" sz="1200" dirty="0"/>
              <a:t> </a:t>
            </a:r>
            <a:r>
              <a:rPr lang="en-US" altLang="zh-CN" sz="1200" dirty="0" err="1"/>
              <a:t>lostEffectDate</a:t>
            </a:r>
            <a:r>
              <a:rPr lang="en-US" altLang="zh-CN" sz="1200" dirty="0"/>
              <a:t> datetime DEFAULT NULL,</a:t>
            </a:r>
            <a:endParaRPr lang="zh-CN" altLang="zh-CN" sz="1200" dirty="0"/>
          </a:p>
          <a:p>
            <a:pPr marL="0" indent="0">
              <a:buNone/>
            </a:pPr>
            <a:r>
              <a:rPr lang="en-US" altLang="zh-CN" sz="1200" dirty="0"/>
              <a:t> </a:t>
            </a:r>
            <a:r>
              <a:rPr lang="en-US" altLang="zh-CN" sz="1200" dirty="0" err="1"/>
              <a:t>breakRules</a:t>
            </a:r>
            <a:r>
              <a:rPr lang="en-US" altLang="zh-CN" sz="1200" dirty="0"/>
              <a:t> char(2) DEFAULT NULL,</a:t>
            </a:r>
            <a:endParaRPr lang="zh-CN" altLang="zh-CN" sz="1200" dirty="0"/>
          </a:p>
          <a:p>
            <a:pPr marL="0" indent="0">
              <a:buNone/>
            </a:pPr>
            <a:r>
              <a:rPr lang="en-US" altLang="zh-CN" sz="1200" dirty="0"/>
              <a:t> </a:t>
            </a:r>
            <a:r>
              <a:rPr lang="en-US" altLang="zh-CN" sz="1200" dirty="0" err="1"/>
              <a:t>borrowAdd</a:t>
            </a:r>
            <a:r>
              <a:rPr lang="en-US" altLang="zh-CN" sz="1200" dirty="0"/>
              <a:t> int(11) DEFAULT NULL,</a:t>
            </a:r>
            <a:endParaRPr lang="zh-CN" altLang="zh-CN" sz="1200" dirty="0"/>
          </a:p>
          <a:p>
            <a:pPr marL="0" indent="0">
              <a:buNone/>
            </a:pPr>
            <a:r>
              <a:rPr lang="en-US" altLang="zh-CN" sz="1200" dirty="0"/>
              <a:t> PRIMARY KEY (</a:t>
            </a:r>
            <a:r>
              <a:rPr lang="en-US" altLang="zh-CN" sz="1200" dirty="0" err="1"/>
              <a:t>readerNo</a:t>
            </a:r>
            <a:r>
              <a:rPr lang="en-US" altLang="zh-CN" sz="1200" dirty="0"/>
              <a:t>),</a:t>
            </a:r>
            <a:endParaRPr lang="zh-CN" altLang="zh-CN" sz="1200" dirty="0"/>
          </a:p>
          <a:p>
            <a:pPr marL="0" indent="0">
              <a:buNone/>
            </a:pPr>
            <a:r>
              <a:rPr lang="en-US" altLang="zh-CN" sz="1200" dirty="0"/>
              <a:t> KEY </a:t>
            </a:r>
            <a:r>
              <a:rPr lang="en-US" altLang="zh-CN" sz="1200" dirty="0" err="1"/>
              <a:t>FK_Reader_bk_school</a:t>
            </a:r>
            <a:r>
              <a:rPr lang="en-US" altLang="zh-CN" sz="1200" dirty="0"/>
              <a:t> (</a:t>
            </a:r>
            <a:r>
              <a:rPr lang="en-US" altLang="zh-CN" sz="1200" dirty="0" err="1"/>
              <a:t>schoolNo</a:t>
            </a:r>
            <a:r>
              <a:rPr lang="en-US" altLang="zh-CN" sz="1200" dirty="0"/>
              <a:t>),</a:t>
            </a:r>
            <a:endParaRPr lang="zh-CN" altLang="zh-CN" sz="1200" dirty="0"/>
          </a:p>
          <a:p>
            <a:pPr marL="0" indent="0">
              <a:buNone/>
            </a:pPr>
            <a:r>
              <a:rPr lang="en-US" altLang="zh-CN" sz="1200" dirty="0"/>
              <a:t> CONSTRAINT </a:t>
            </a:r>
            <a:r>
              <a:rPr lang="en-US" altLang="zh-CN" sz="1200" dirty="0" err="1"/>
              <a:t>FK_Reader_bk_school</a:t>
            </a:r>
            <a:r>
              <a:rPr lang="en-US" altLang="zh-CN" sz="1200" dirty="0"/>
              <a:t> FOREIGN KEY (</a:t>
            </a:r>
            <a:r>
              <a:rPr lang="en-US" altLang="zh-CN" sz="1200" dirty="0" err="1"/>
              <a:t>schoolNo</a:t>
            </a:r>
            <a:r>
              <a:rPr lang="en-US" altLang="zh-CN" sz="1200" dirty="0"/>
              <a:t>) REFERENCES school (</a:t>
            </a:r>
            <a:r>
              <a:rPr lang="en-US" altLang="zh-CN" sz="1200" dirty="0" err="1"/>
              <a:t>schoolNo</a:t>
            </a:r>
            <a:r>
              <a:rPr lang="en-US" altLang="zh-CN" sz="1200" dirty="0"/>
              <a:t>)</a:t>
            </a:r>
            <a:endParaRPr lang="zh-CN" altLang="zh-CN" sz="1200" dirty="0"/>
          </a:p>
          <a:p>
            <a:pPr marL="0" indent="0">
              <a:buNone/>
            </a:pPr>
            <a:r>
              <a:rPr lang="en-US" altLang="zh-CN" sz="1200" dirty="0"/>
              <a:t> ON DELETE CASCADE</a:t>
            </a:r>
            <a:endParaRPr lang="zh-CN" altLang="zh-CN" sz="1200" dirty="0"/>
          </a:p>
          <a:p>
            <a:pPr marL="0" indent="0">
              <a:buNone/>
            </a:pPr>
            <a:r>
              <a:rPr lang="en-US" altLang="zh-CN" sz="1200" dirty="0"/>
              <a:t> ON UPDATE CASCADE</a:t>
            </a:r>
            <a:endParaRPr lang="zh-CN" altLang="zh-CN" sz="1200" dirty="0"/>
          </a:p>
          <a:p>
            <a:pPr marL="0" indent="0">
              <a:buNone/>
            </a:pPr>
            <a:r>
              <a:rPr lang="en-US" altLang="zh-CN" sz="1200" dirty="0"/>
              <a:t>) ENGINE=</a:t>
            </a:r>
            <a:r>
              <a:rPr lang="en-US" altLang="zh-CN" sz="1200" dirty="0" err="1"/>
              <a:t>InnoDB</a:t>
            </a:r>
            <a:r>
              <a:rPr lang="en-US" altLang="zh-CN" sz="1200" dirty="0"/>
              <a:t> DEFAULT CHARSET=utf8;</a:t>
            </a:r>
            <a:endParaRPr lang="zh-CN" altLang="zh-CN" sz="1200" dirty="0"/>
          </a:p>
          <a:p>
            <a:r>
              <a:rPr lang="zh-CN" altLang="zh-CN" sz="1200" dirty="0"/>
              <a:t>这样设置</a:t>
            </a:r>
            <a:r>
              <a:rPr lang="en-US" altLang="zh-CN" sz="1200" dirty="0" err="1"/>
              <a:t>reader_bk</a:t>
            </a:r>
            <a:r>
              <a:rPr lang="zh-CN" altLang="zh-CN" sz="1200" dirty="0"/>
              <a:t>表的外键</a:t>
            </a:r>
            <a:r>
              <a:rPr lang="en-US" altLang="zh-CN" sz="1200" dirty="0" err="1"/>
              <a:t>schoolNo</a:t>
            </a:r>
            <a:r>
              <a:rPr lang="zh-CN" altLang="zh-CN" sz="1200" dirty="0"/>
              <a:t>参照</a:t>
            </a:r>
            <a:r>
              <a:rPr lang="en-US" altLang="zh-CN" sz="1200" dirty="0"/>
              <a:t>school</a:t>
            </a:r>
            <a:r>
              <a:rPr lang="zh-CN" altLang="zh-CN" sz="1200" dirty="0"/>
              <a:t>表的</a:t>
            </a:r>
            <a:r>
              <a:rPr lang="en-US" altLang="zh-CN" sz="1200" dirty="0" err="1"/>
              <a:t>schoolNo</a:t>
            </a:r>
            <a:r>
              <a:rPr lang="en-US" altLang="zh-CN" sz="1200" dirty="0"/>
              <a:t>,</a:t>
            </a:r>
            <a:r>
              <a:rPr lang="zh-CN" altLang="zh-CN" sz="1200" dirty="0"/>
              <a:t>当</a:t>
            </a:r>
            <a:r>
              <a:rPr lang="en-US" altLang="zh-CN" sz="1200" dirty="0"/>
              <a:t>school</a:t>
            </a:r>
            <a:r>
              <a:rPr lang="zh-CN" altLang="zh-CN" sz="1200" dirty="0"/>
              <a:t>表的</a:t>
            </a:r>
            <a:r>
              <a:rPr lang="en-US" altLang="zh-CN" sz="1200" dirty="0" err="1"/>
              <a:t>schoolNo</a:t>
            </a:r>
            <a:r>
              <a:rPr lang="zh-CN" altLang="zh-CN" sz="1200" dirty="0"/>
              <a:t>发生删除或修改时，对应</a:t>
            </a:r>
            <a:r>
              <a:rPr lang="en-US" altLang="zh-CN" sz="1200" dirty="0" err="1"/>
              <a:t>reader_bk</a:t>
            </a:r>
            <a:r>
              <a:rPr lang="zh-CN" altLang="zh-CN" sz="1200" dirty="0"/>
              <a:t>表中的</a:t>
            </a:r>
            <a:r>
              <a:rPr lang="en-US" altLang="zh-CN" sz="1200" dirty="0" err="1"/>
              <a:t>schoolNo</a:t>
            </a:r>
            <a:r>
              <a:rPr lang="zh-CN" altLang="zh-CN" sz="1200" dirty="0"/>
              <a:t>的值也会发生删除或修改。</a:t>
            </a:r>
          </a:p>
          <a:p>
            <a:endParaRPr lang="zh-CN" altLang="en-US" sz="12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21</a:t>
            </a:fld>
            <a:endParaRPr lang="en-US" altLang="zh-CN"/>
          </a:p>
        </p:txBody>
      </p:sp>
    </p:spTree>
    <p:extLst>
      <p:ext uri="{BB962C8B-B14F-4D97-AF65-F5344CB8AC3E}">
        <p14:creationId xmlns:p14="http://schemas.microsoft.com/office/powerpoint/2010/main" val="1228082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在修改表时添加外键约束</a:t>
            </a:r>
            <a:endParaRPr lang="zh-CN" altLang="en-US" dirty="0"/>
          </a:p>
        </p:txBody>
      </p:sp>
      <p:sp>
        <p:nvSpPr>
          <p:cNvPr id="3" name="内容占位符 2"/>
          <p:cNvSpPr>
            <a:spLocks noGrp="1"/>
          </p:cNvSpPr>
          <p:nvPr>
            <p:ph idx="1"/>
          </p:nvPr>
        </p:nvSpPr>
        <p:spPr/>
        <p:txBody>
          <a:bodyPr/>
          <a:lstStyle/>
          <a:p>
            <a:r>
              <a:rPr lang="zh-CN" altLang="zh-CN" sz="2000" dirty="0"/>
              <a:t>外键约束也可以在修改表时添加，但是添加外键约束的前提是：从表中外键列中的数据必须与主表中主键列中的数据一致或者是没有数据。</a:t>
            </a:r>
          </a:p>
          <a:p>
            <a:r>
              <a:rPr lang="zh-CN" altLang="zh-CN" sz="2000" dirty="0"/>
              <a:t>在修改数据表时添加外键约束的语法格式如下：</a:t>
            </a:r>
          </a:p>
          <a:p>
            <a:pPr marL="0" indent="0">
              <a:buNone/>
            </a:pPr>
            <a:r>
              <a:rPr lang="en-US" altLang="zh-CN" sz="2000" dirty="0"/>
              <a:t>ALTER TABLE &lt;</a:t>
            </a:r>
            <a:r>
              <a:rPr lang="zh-CN" altLang="zh-CN" sz="2000" dirty="0"/>
              <a:t>数据表名</a:t>
            </a:r>
            <a:r>
              <a:rPr lang="en-US" altLang="zh-CN" sz="2000" dirty="0"/>
              <a:t>&gt; ADD CONSTRAINT &lt;</a:t>
            </a:r>
            <a:r>
              <a:rPr lang="zh-CN" altLang="zh-CN" sz="2000" dirty="0"/>
              <a:t>外键名</a:t>
            </a:r>
            <a:r>
              <a:rPr lang="en-US" altLang="zh-CN" sz="2000" dirty="0"/>
              <a:t>&gt;</a:t>
            </a:r>
            <a:endParaRPr lang="zh-CN" altLang="zh-CN" sz="2000" dirty="0"/>
          </a:p>
          <a:p>
            <a:pPr marL="0" indent="0">
              <a:buNone/>
            </a:pPr>
            <a:r>
              <a:rPr lang="en-US" altLang="zh-CN" sz="2000" dirty="0"/>
              <a:t>FOREIGN KEY(&lt;</a:t>
            </a:r>
            <a:r>
              <a:rPr lang="zh-CN" altLang="zh-CN" sz="2000" dirty="0"/>
              <a:t>列名</a:t>
            </a:r>
            <a:r>
              <a:rPr lang="en-US" altLang="zh-CN" sz="2000" dirty="0"/>
              <a:t>&gt;) REFERENCES &lt;</a:t>
            </a:r>
            <a:r>
              <a:rPr lang="zh-CN" altLang="zh-CN" sz="2000" dirty="0"/>
              <a:t>主表名</a:t>
            </a:r>
            <a:r>
              <a:rPr lang="en-US" altLang="zh-CN" sz="2000" dirty="0"/>
              <a:t>&gt; (&lt;</a:t>
            </a:r>
            <a:r>
              <a:rPr lang="zh-CN" altLang="zh-CN" sz="2000" dirty="0"/>
              <a:t>列名</a:t>
            </a:r>
            <a:r>
              <a:rPr lang="en-US" altLang="zh-CN" sz="2000" dirty="0"/>
              <a:t>&gt;);</a:t>
            </a:r>
            <a:endParaRPr lang="zh-CN" altLang="zh-CN" sz="2000" dirty="0"/>
          </a:p>
          <a:p>
            <a:r>
              <a:rPr lang="zh-CN" altLang="zh-CN" sz="2000" dirty="0"/>
              <a:t>注意：在为已经创建好的数据表添加外键约束时，要确保添加外键约束的列的值全部来源于主键列，并且外键列不能为空</a:t>
            </a:r>
            <a:r>
              <a:rPr lang="zh-CN" altLang="zh-CN" sz="2000" dirty="0" smtClean="0"/>
              <a:t>。</a:t>
            </a:r>
            <a:endParaRPr lang="en-US" altLang="zh-CN" sz="2000" dirty="0" smtClean="0"/>
          </a:p>
          <a:p>
            <a:endParaRPr lang="zh-CN" altLang="zh-CN" sz="2000" dirty="0"/>
          </a:p>
          <a:p>
            <a:r>
              <a:rPr lang="zh-CN" altLang="zh-CN" sz="2000" dirty="0"/>
              <a:t>【例</a:t>
            </a:r>
            <a:r>
              <a:rPr lang="en-US" altLang="zh-CN" sz="2000" dirty="0"/>
              <a:t>5-6</a:t>
            </a:r>
            <a:r>
              <a:rPr lang="zh-CN" altLang="zh-CN" sz="2000" dirty="0"/>
              <a:t>】假设当前的</a:t>
            </a:r>
            <a:r>
              <a:rPr lang="en-US" altLang="zh-CN" sz="2000" dirty="0"/>
              <a:t>book</a:t>
            </a:r>
            <a:r>
              <a:rPr lang="zh-CN" altLang="zh-CN" sz="2000" dirty="0"/>
              <a:t>表并没有将“</a:t>
            </a:r>
            <a:r>
              <a:rPr lang="en-US" altLang="zh-CN" sz="2000" dirty="0" err="1"/>
              <a:t>classNo</a:t>
            </a:r>
            <a:r>
              <a:rPr lang="zh-CN" altLang="zh-CN" sz="2000" dirty="0"/>
              <a:t>”列设为外键参照与</a:t>
            </a:r>
            <a:r>
              <a:rPr lang="en-US" altLang="zh-CN" sz="2000" dirty="0" err="1"/>
              <a:t>bookClass</a:t>
            </a:r>
            <a:r>
              <a:rPr lang="zh-CN" altLang="zh-CN" sz="2000" dirty="0"/>
              <a:t>表的“</a:t>
            </a:r>
            <a:r>
              <a:rPr lang="en-US" altLang="zh-CN" sz="2000" dirty="0" err="1"/>
              <a:t>classNo</a:t>
            </a:r>
            <a:r>
              <a:rPr lang="zh-CN" altLang="zh-CN" sz="2000" dirty="0"/>
              <a:t>”</a:t>
            </a:r>
            <a:r>
              <a:rPr lang="en-US" altLang="zh-CN" sz="2000" dirty="0"/>
              <a:t>,</a:t>
            </a:r>
            <a:r>
              <a:rPr lang="zh-CN" altLang="zh-CN" sz="2000" dirty="0"/>
              <a:t>请添加名为“</a:t>
            </a:r>
            <a:r>
              <a:rPr lang="en-US" altLang="zh-CN" sz="2000" dirty="0" err="1"/>
              <a:t>FK_Book_BookClass</a:t>
            </a:r>
            <a:r>
              <a:rPr lang="zh-CN" altLang="zh-CN" sz="2000" dirty="0"/>
              <a:t>”外键。在</a:t>
            </a:r>
            <a:r>
              <a:rPr lang="en-US" altLang="zh-CN" sz="2000" dirty="0"/>
              <a:t>MySQL</a:t>
            </a:r>
            <a:r>
              <a:rPr lang="zh-CN" altLang="zh-CN" sz="2000" dirty="0"/>
              <a:t>的命令行格式中，输入以下命令：</a:t>
            </a:r>
          </a:p>
          <a:p>
            <a:pPr marL="0" indent="0">
              <a:buNone/>
            </a:pPr>
            <a:r>
              <a:rPr lang="en-US" altLang="zh-CN" sz="2000" dirty="0"/>
              <a:t>ALTER TABLE book ADD CONSTRAINT </a:t>
            </a:r>
            <a:r>
              <a:rPr lang="en-US" altLang="zh-CN" sz="2000" dirty="0" err="1"/>
              <a:t>FK_Book_BookClass</a:t>
            </a:r>
            <a:r>
              <a:rPr lang="en-US" altLang="zh-CN" sz="2000" dirty="0"/>
              <a:t> </a:t>
            </a:r>
            <a:endParaRPr lang="zh-CN" altLang="zh-CN" sz="2000" dirty="0"/>
          </a:p>
          <a:p>
            <a:pPr marL="0" indent="0">
              <a:buNone/>
            </a:pPr>
            <a:r>
              <a:rPr lang="en-US" altLang="zh-CN" sz="2000" dirty="0"/>
              <a:t>FOREIGN KEY (</a:t>
            </a:r>
            <a:r>
              <a:rPr lang="en-US" altLang="zh-CN" sz="2000" dirty="0" err="1"/>
              <a:t>classNo</a:t>
            </a:r>
            <a:r>
              <a:rPr lang="en-US" altLang="zh-CN" sz="2000" dirty="0"/>
              <a:t>) REFERENCES </a:t>
            </a:r>
            <a:r>
              <a:rPr lang="en-US" altLang="zh-CN" sz="2000" dirty="0" err="1"/>
              <a:t>bookClass</a:t>
            </a:r>
            <a:r>
              <a:rPr lang="en-US" altLang="zh-CN" sz="2000" dirty="0"/>
              <a:t>(</a:t>
            </a:r>
            <a:r>
              <a:rPr lang="en-US" altLang="zh-CN" sz="2000" dirty="0" err="1"/>
              <a:t>classNo</a:t>
            </a:r>
            <a:r>
              <a:rPr lang="en-US" altLang="zh-CN" sz="2000" dirty="0" smtClean="0"/>
              <a:t>);</a:t>
            </a:r>
            <a:endParaRPr lang="zh-CN" altLang="zh-CN"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22</a:t>
            </a:fld>
            <a:endParaRPr lang="en-US" altLang="zh-CN"/>
          </a:p>
        </p:txBody>
      </p:sp>
    </p:spTree>
    <p:extLst>
      <p:ext uri="{BB962C8B-B14F-4D97-AF65-F5344CB8AC3E}">
        <p14:creationId xmlns:p14="http://schemas.microsoft.com/office/powerpoint/2010/main" val="1330828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删除外键约束</a:t>
            </a:r>
            <a:endParaRPr lang="zh-CN" altLang="en-US" dirty="0"/>
          </a:p>
        </p:txBody>
      </p:sp>
      <p:sp>
        <p:nvSpPr>
          <p:cNvPr id="3" name="内容占位符 2"/>
          <p:cNvSpPr>
            <a:spLocks noGrp="1"/>
          </p:cNvSpPr>
          <p:nvPr>
            <p:ph idx="1"/>
          </p:nvPr>
        </p:nvSpPr>
        <p:spPr/>
        <p:txBody>
          <a:bodyPr/>
          <a:lstStyle/>
          <a:p>
            <a:r>
              <a:rPr lang="zh-CN" altLang="zh-CN" sz="2400" dirty="0"/>
              <a:t>当一个表中不需要外键约束时，就需要从表中将其删除。外键一旦删除，就会解除主表和从表间的关联关系。</a:t>
            </a:r>
          </a:p>
          <a:p>
            <a:r>
              <a:rPr lang="zh-CN" altLang="zh-CN" sz="2400" dirty="0"/>
              <a:t>删除外键约束的语法格式如下所示：</a:t>
            </a:r>
          </a:p>
          <a:p>
            <a:pPr marL="0" indent="0">
              <a:buNone/>
            </a:pPr>
            <a:r>
              <a:rPr lang="en-US" altLang="zh-CN" sz="2400" dirty="0"/>
              <a:t>ALTER TABLE &lt;</a:t>
            </a:r>
            <a:r>
              <a:rPr lang="zh-CN" altLang="zh-CN" sz="2400" dirty="0"/>
              <a:t>表名</a:t>
            </a:r>
            <a:r>
              <a:rPr lang="en-US" altLang="zh-CN" sz="2400" dirty="0"/>
              <a:t>&gt; DROP FOREIGN KEY &lt;</a:t>
            </a:r>
            <a:r>
              <a:rPr lang="zh-CN" altLang="zh-CN" sz="2400" dirty="0"/>
              <a:t>外键约束名</a:t>
            </a:r>
            <a:r>
              <a:rPr lang="en-US" altLang="zh-CN" sz="2400" dirty="0"/>
              <a:t>&gt;;</a:t>
            </a:r>
            <a:endParaRPr lang="zh-CN" altLang="zh-CN" sz="2400" dirty="0"/>
          </a:p>
          <a:p>
            <a:r>
              <a:rPr lang="en-US" altLang="zh-CN" sz="2400" dirty="0"/>
              <a:t>MySQL</a:t>
            </a:r>
            <a:r>
              <a:rPr lang="zh-CN" altLang="zh-CN" sz="2400" dirty="0"/>
              <a:t>删除外键时，还必须删除之前因为外键存在系统创建的同名索引，请参阅下例</a:t>
            </a:r>
            <a:r>
              <a:rPr lang="zh-CN" altLang="zh-CN" sz="2400" dirty="0" smtClean="0"/>
              <a:t>。</a:t>
            </a:r>
            <a:endParaRPr lang="en-US" altLang="zh-CN" sz="2400" dirty="0" smtClean="0"/>
          </a:p>
          <a:p>
            <a:endParaRPr lang="zh-CN" altLang="zh-CN" sz="2400" dirty="0"/>
          </a:p>
          <a:p>
            <a:r>
              <a:rPr lang="zh-CN" altLang="zh-CN" sz="2400" dirty="0"/>
              <a:t>【例</a:t>
            </a:r>
            <a:r>
              <a:rPr lang="en-US" altLang="zh-CN" sz="2400" dirty="0"/>
              <a:t>5-7</a:t>
            </a:r>
            <a:r>
              <a:rPr lang="zh-CN" altLang="zh-CN" sz="2400" dirty="0"/>
              <a:t>】删除</a:t>
            </a:r>
            <a:r>
              <a:rPr lang="en-US" altLang="zh-CN" sz="2400" dirty="0"/>
              <a:t>book</a:t>
            </a:r>
            <a:r>
              <a:rPr lang="zh-CN" altLang="zh-CN" sz="2400" dirty="0"/>
              <a:t>表的外键。在</a:t>
            </a:r>
            <a:r>
              <a:rPr lang="en-US" altLang="zh-CN" sz="2400" dirty="0"/>
              <a:t>MySQL</a:t>
            </a:r>
            <a:r>
              <a:rPr lang="zh-CN" altLang="zh-CN" sz="2400" dirty="0"/>
              <a:t>的命令行格式中，输入以下命令：</a:t>
            </a:r>
          </a:p>
          <a:p>
            <a:pPr marL="0" indent="0">
              <a:buNone/>
            </a:pPr>
            <a:r>
              <a:rPr lang="en-US" altLang="zh-CN" sz="2400" dirty="0"/>
              <a:t>ALTER TABLE book DROP FOREIGN KEY </a:t>
            </a:r>
            <a:r>
              <a:rPr lang="en-US" altLang="zh-CN" sz="2400" dirty="0" err="1"/>
              <a:t>FK_Book_BookClass</a:t>
            </a:r>
            <a:r>
              <a:rPr lang="en-US" altLang="zh-CN" sz="2400" dirty="0"/>
              <a:t>;</a:t>
            </a:r>
            <a:endParaRPr lang="zh-CN" altLang="zh-CN" sz="2400" dirty="0"/>
          </a:p>
          <a:p>
            <a:pPr marL="0" indent="0">
              <a:buNone/>
            </a:pPr>
            <a:r>
              <a:rPr lang="en-US" altLang="zh-CN" sz="2400" dirty="0"/>
              <a:t>ALTER TABLE book DROP INDEX </a:t>
            </a:r>
            <a:r>
              <a:rPr lang="en-US" altLang="zh-CN" sz="2400" dirty="0" err="1"/>
              <a:t>FK_Book_BookClass</a:t>
            </a:r>
            <a:r>
              <a:rPr lang="en-US" altLang="zh-CN" sz="2400" dirty="0"/>
              <a:t>;</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23</a:t>
            </a:fld>
            <a:endParaRPr lang="en-US" altLang="zh-CN"/>
          </a:p>
        </p:txBody>
      </p:sp>
    </p:spTree>
    <p:extLst>
      <p:ext uri="{BB962C8B-B14F-4D97-AF65-F5344CB8AC3E}">
        <p14:creationId xmlns:p14="http://schemas.microsoft.com/office/powerpoint/2010/main" val="3124348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唯一约束（域完整性）</a:t>
            </a:r>
            <a:endParaRPr lang="zh-CN" altLang="en-US" dirty="0"/>
          </a:p>
        </p:txBody>
      </p:sp>
      <p:sp>
        <p:nvSpPr>
          <p:cNvPr id="3" name="内容占位符 2"/>
          <p:cNvSpPr>
            <a:spLocks noGrp="1"/>
          </p:cNvSpPr>
          <p:nvPr>
            <p:ph idx="1"/>
          </p:nvPr>
        </p:nvSpPr>
        <p:spPr/>
        <p:txBody>
          <a:bodyPr/>
          <a:lstStyle/>
          <a:p>
            <a:r>
              <a:rPr lang="en-US" altLang="zh-CN" dirty="0"/>
              <a:t>UNIQUE</a:t>
            </a:r>
            <a:r>
              <a:rPr lang="zh-CN" altLang="zh-CN" dirty="0"/>
              <a:t>约束，是对列的限制。因为有时一张表需要多个列唯一，而一张表又只能由一个主键，所以可以设置唯一约束来实现，一张表可以设置多个唯一约束。</a:t>
            </a:r>
          </a:p>
          <a:p>
            <a:r>
              <a:rPr lang="en-US" altLang="zh-CN" dirty="0"/>
              <a:t>MySQL</a:t>
            </a:r>
            <a:r>
              <a:rPr lang="zh-CN" altLang="zh-CN" dirty="0"/>
              <a:t>唯一约束（</a:t>
            </a:r>
            <a:r>
              <a:rPr lang="en-US" altLang="zh-CN" dirty="0"/>
              <a:t>Unique Key</a:t>
            </a:r>
            <a:r>
              <a:rPr lang="zh-CN" altLang="zh-CN" dirty="0"/>
              <a:t>）是指所有记录中字段的值不能重复出现</a:t>
            </a:r>
            <a:r>
              <a:rPr lang="zh-CN" altLang="zh-CN" dirty="0" smtClean="0"/>
              <a:t>。</a:t>
            </a:r>
            <a:endParaRPr lang="en-US" altLang="zh-CN" dirty="0" smtClean="0"/>
          </a:p>
          <a:p>
            <a:r>
              <a:rPr lang="zh-CN" altLang="zh-CN" dirty="0"/>
              <a:t>唯一约束与主键约束相似的是它们都可以确保列的唯一性。不同的是，唯一约束在一个表中可设多个列，并且设置唯一约束的列允许有空值，但是只能有一个空值。而主键约束在一个表中只能有一个，且不允许有空值。</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24</a:t>
            </a:fld>
            <a:endParaRPr lang="en-US" altLang="zh-CN"/>
          </a:p>
        </p:txBody>
      </p:sp>
    </p:spTree>
    <p:extLst>
      <p:ext uri="{BB962C8B-B14F-4D97-AF65-F5344CB8AC3E}">
        <p14:creationId xmlns:p14="http://schemas.microsoft.com/office/powerpoint/2010/main" val="198239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在创建表时设置唯一约束</a:t>
            </a:r>
            <a:endParaRPr lang="zh-CN" altLang="en-US" dirty="0"/>
          </a:p>
        </p:txBody>
      </p:sp>
      <p:sp>
        <p:nvSpPr>
          <p:cNvPr id="3" name="内容占位符 2"/>
          <p:cNvSpPr>
            <a:spLocks noGrp="1"/>
          </p:cNvSpPr>
          <p:nvPr>
            <p:ph idx="1"/>
          </p:nvPr>
        </p:nvSpPr>
        <p:spPr/>
        <p:txBody>
          <a:bodyPr/>
          <a:lstStyle/>
          <a:p>
            <a:r>
              <a:rPr lang="zh-CN" altLang="zh-CN" sz="2000" dirty="0"/>
              <a:t>唯一约束可以在创建表时直接设置，通常设置在除了主键以外的其它列上。</a:t>
            </a:r>
          </a:p>
          <a:p>
            <a:r>
              <a:rPr lang="zh-CN" altLang="zh-CN" sz="2000" dirty="0"/>
              <a:t>在定义完列之后直接使用</a:t>
            </a:r>
            <a:r>
              <a:rPr lang="en-US" altLang="zh-CN" sz="2000" dirty="0"/>
              <a:t>UNIQUE</a:t>
            </a:r>
            <a:r>
              <a:rPr lang="zh-CN" altLang="zh-CN" sz="2000" dirty="0"/>
              <a:t>关键字指定唯一约束，语法格式如下：</a:t>
            </a:r>
          </a:p>
          <a:p>
            <a:pPr marL="0" indent="0">
              <a:buNone/>
            </a:pPr>
            <a:r>
              <a:rPr lang="en-US" altLang="zh-CN" sz="2000" dirty="0"/>
              <a:t>&lt;</a:t>
            </a:r>
            <a:r>
              <a:rPr lang="zh-CN" altLang="zh-CN" sz="2000" dirty="0"/>
              <a:t>字段名</a:t>
            </a:r>
            <a:r>
              <a:rPr lang="en-US" altLang="zh-CN" sz="2000" dirty="0"/>
              <a:t>&gt; &lt;</a:t>
            </a:r>
            <a:r>
              <a:rPr lang="zh-CN" altLang="zh-CN" sz="2000" dirty="0"/>
              <a:t>数据类型</a:t>
            </a:r>
            <a:r>
              <a:rPr lang="en-US" altLang="zh-CN" sz="2000" dirty="0"/>
              <a:t>&gt; UNIQUE</a:t>
            </a:r>
            <a:r>
              <a:rPr lang="en-US" altLang="zh-CN" sz="2000" dirty="0" smtClean="0"/>
              <a:t>;</a:t>
            </a:r>
          </a:p>
          <a:p>
            <a:pPr marL="0" indent="0">
              <a:buNone/>
            </a:pPr>
            <a:endParaRPr lang="zh-CN" altLang="zh-CN" sz="2000" dirty="0"/>
          </a:p>
          <a:p>
            <a:r>
              <a:rPr lang="zh-CN" altLang="zh-CN" sz="2000" dirty="0"/>
              <a:t>【例</a:t>
            </a:r>
            <a:r>
              <a:rPr lang="en-US" altLang="zh-CN" sz="2000" dirty="0"/>
              <a:t>5-8</a:t>
            </a:r>
            <a:r>
              <a:rPr lang="zh-CN" altLang="zh-CN" sz="2000" dirty="0"/>
              <a:t>】在【例</a:t>
            </a:r>
            <a:r>
              <a:rPr lang="en-US" altLang="zh-CN" sz="2000" dirty="0"/>
              <a:t>5-1</a:t>
            </a:r>
            <a:r>
              <a:rPr lang="zh-CN" altLang="zh-CN" sz="2000" dirty="0"/>
              <a:t>】中，创建</a:t>
            </a:r>
            <a:r>
              <a:rPr lang="en-US" altLang="zh-CN" sz="2000" dirty="0" err="1"/>
              <a:t>school_bk</a:t>
            </a:r>
            <a:r>
              <a:rPr lang="zh-CN" altLang="zh-CN" sz="2000" dirty="0"/>
              <a:t>表时，如果设定</a:t>
            </a:r>
            <a:r>
              <a:rPr lang="en-US" altLang="zh-CN" sz="2000" dirty="0" err="1"/>
              <a:t>schoolName</a:t>
            </a:r>
            <a:r>
              <a:rPr lang="zh-CN" altLang="zh-CN" sz="2000" dirty="0"/>
              <a:t>为不可重复，则相关的</a:t>
            </a:r>
            <a:r>
              <a:rPr lang="en-US" altLang="zh-CN" sz="2000" dirty="0"/>
              <a:t>SQL</a:t>
            </a:r>
            <a:r>
              <a:rPr lang="zh-CN" altLang="zh-CN" sz="2000" dirty="0"/>
              <a:t>命令则改为：</a:t>
            </a:r>
          </a:p>
          <a:p>
            <a:pPr marL="0" indent="0">
              <a:buNone/>
            </a:pPr>
            <a:r>
              <a:rPr lang="en-US" altLang="zh-CN" sz="2000" dirty="0"/>
              <a:t>CREATE TABLE </a:t>
            </a:r>
            <a:r>
              <a:rPr lang="en-US" altLang="zh-CN" sz="2000" dirty="0" err="1"/>
              <a:t>school_bk</a:t>
            </a:r>
            <a:r>
              <a:rPr lang="en-US" altLang="zh-CN" sz="2000" dirty="0"/>
              <a:t> (</a:t>
            </a:r>
            <a:endParaRPr lang="zh-CN" altLang="zh-CN" sz="2000" dirty="0"/>
          </a:p>
          <a:p>
            <a:pPr marL="0" indent="0">
              <a:buNone/>
            </a:pPr>
            <a:r>
              <a:rPr lang="en-US" altLang="zh-CN" sz="2000" dirty="0"/>
              <a:t> </a:t>
            </a:r>
            <a:r>
              <a:rPr lang="en-US" altLang="zh-CN" sz="2000" dirty="0" err="1"/>
              <a:t>schoolNo</a:t>
            </a:r>
            <a:r>
              <a:rPr lang="en-US" altLang="zh-CN" sz="2000" dirty="0"/>
              <a:t> char(4) NOT NULL,</a:t>
            </a:r>
            <a:endParaRPr lang="zh-CN" altLang="zh-CN" sz="2000" dirty="0"/>
          </a:p>
          <a:p>
            <a:pPr marL="0" indent="0">
              <a:buNone/>
            </a:pPr>
            <a:r>
              <a:rPr lang="en-US" altLang="zh-CN" sz="2000" dirty="0"/>
              <a:t> </a:t>
            </a:r>
            <a:r>
              <a:rPr lang="en-US" altLang="zh-CN" sz="2000" dirty="0" err="1"/>
              <a:t>schoolName</a:t>
            </a:r>
            <a:r>
              <a:rPr lang="en-US" altLang="zh-CN" sz="2000" dirty="0"/>
              <a:t> varchar(20) UNIQUE NOT NULL,</a:t>
            </a:r>
            <a:endParaRPr lang="zh-CN" altLang="zh-CN" sz="2000" dirty="0"/>
          </a:p>
          <a:p>
            <a:pPr marL="0" indent="0">
              <a:buNone/>
            </a:pPr>
            <a:r>
              <a:rPr lang="en-US" altLang="zh-CN" sz="2000" dirty="0"/>
              <a:t> PRIMARY KEY (</a:t>
            </a:r>
            <a:r>
              <a:rPr lang="en-US" altLang="zh-CN" sz="2000" dirty="0" err="1"/>
              <a:t>schoolNo</a:t>
            </a:r>
            <a:r>
              <a:rPr lang="en-US" altLang="zh-CN" sz="2000" dirty="0"/>
              <a:t>)</a:t>
            </a:r>
            <a:endParaRPr lang="zh-CN" altLang="zh-CN" sz="2000" dirty="0"/>
          </a:p>
          <a:p>
            <a:pPr marL="0" indent="0">
              <a:buNone/>
            </a:pPr>
            <a:r>
              <a:rPr lang="en-US" altLang="zh-CN" sz="2000" dirty="0"/>
              <a:t>) ENGINE=</a:t>
            </a:r>
            <a:r>
              <a:rPr lang="en-US" altLang="zh-CN" sz="2000" dirty="0" err="1"/>
              <a:t>InnoDB</a:t>
            </a:r>
            <a:r>
              <a:rPr lang="en-US" altLang="zh-CN" sz="2000" dirty="0"/>
              <a:t> DEFAULT CHARSET=utf8;</a:t>
            </a:r>
            <a:endParaRPr lang="zh-CN"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25</a:t>
            </a:fld>
            <a:endParaRPr lang="en-US" altLang="zh-CN"/>
          </a:p>
        </p:txBody>
      </p:sp>
    </p:spTree>
    <p:extLst>
      <p:ext uri="{BB962C8B-B14F-4D97-AF65-F5344CB8AC3E}">
        <p14:creationId xmlns:p14="http://schemas.microsoft.com/office/powerpoint/2010/main" val="2362776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在修改表时添加唯一约束</a:t>
            </a:r>
            <a:endParaRPr lang="zh-CN" altLang="en-US" dirty="0"/>
          </a:p>
        </p:txBody>
      </p:sp>
      <p:sp>
        <p:nvSpPr>
          <p:cNvPr id="3" name="内容占位符 2"/>
          <p:cNvSpPr>
            <a:spLocks noGrp="1"/>
          </p:cNvSpPr>
          <p:nvPr>
            <p:ph idx="1"/>
          </p:nvPr>
        </p:nvSpPr>
        <p:spPr/>
        <p:txBody>
          <a:bodyPr/>
          <a:lstStyle/>
          <a:p>
            <a:r>
              <a:rPr lang="zh-CN" altLang="zh-CN" sz="2800" dirty="0"/>
              <a:t>在修改表时添加唯一约束的语法格式为：</a:t>
            </a:r>
          </a:p>
          <a:p>
            <a:pPr marL="0" indent="0">
              <a:buNone/>
            </a:pPr>
            <a:r>
              <a:rPr lang="en-US" altLang="zh-CN" sz="2800" dirty="0"/>
              <a:t>ALTER TABLE &lt;</a:t>
            </a:r>
            <a:r>
              <a:rPr lang="zh-CN" altLang="zh-CN" sz="2800" dirty="0"/>
              <a:t>数据表名</a:t>
            </a:r>
            <a:r>
              <a:rPr lang="en-US" altLang="zh-CN" sz="2800" dirty="0"/>
              <a:t>&gt; ADD CONSTRAINT &lt;</a:t>
            </a:r>
            <a:r>
              <a:rPr lang="zh-CN" altLang="zh-CN" sz="2800" dirty="0"/>
              <a:t>唯一约束名</a:t>
            </a:r>
            <a:r>
              <a:rPr lang="en-US" altLang="zh-CN" sz="2800" dirty="0"/>
              <a:t>&gt; UNIQUE(&lt;</a:t>
            </a:r>
            <a:r>
              <a:rPr lang="zh-CN" altLang="zh-CN" sz="2800" dirty="0"/>
              <a:t>列名</a:t>
            </a:r>
            <a:r>
              <a:rPr lang="en-US" altLang="zh-CN" sz="2800" dirty="0" smtClean="0"/>
              <a:t>&gt;);</a:t>
            </a:r>
          </a:p>
          <a:p>
            <a:pPr marL="0" indent="0">
              <a:buNone/>
            </a:pPr>
            <a:endParaRPr lang="zh-CN" altLang="zh-CN" sz="2800" dirty="0"/>
          </a:p>
          <a:p>
            <a:r>
              <a:rPr lang="zh-CN" altLang="zh-CN" sz="2800" dirty="0"/>
              <a:t>【例</a:t>
            </a:r>
            <a:r>
              <a:rPr lang="en-US" altLang="zh-CN" sz="2800" dirty="0"/>
              <a:t>5-9</a:t>
            </a:r>
            <a:r>
              <a:rPr lang="zh-CN" altLang="zh-CN" sz="2800" dirty="0"/>
              <a:t>】在【例</a:t>
            </a:r>
            <a:r>
              <a:rPr lang="en-US" altLang="zh-CN" sz="2800" dirty="0"/>
              <a:t>5-5</a:t>
            </a:r>
            <a:r>
              <a:rPr lang="zh-CN" altLang="zh-CN" sz="2800" dirty="0"/>
              <a:t>】中，创建</a:t>
            </a:r>
            <a:r>
              <a:rPr lang="en-US" altLang="zh-CN" sz="2800" dirty="0" err="1"/>
              <a:t>reader_bk</a:t>
            </a:r>
            <a:r>
              <a:rPr lang="zh-CN" altLang="zh-CN" sz="2800" dirty="0"/>
              <a:t>表后，如果设定</a:t>
            </a:r>
            <a:r>
              <a:rPr lang="en-US" altLang="zh-CN" sz="2800" dirty="0" err="1"/>
              <a:t>phoneNumber</a:t>
            </a:r>
            <a:r>
              <a:rPr lang="zh-CN" altLang="zh-CN" sz="2800" dirty="0"/>
              <a:t>为不可重复，则相关的</a:t>
            </a:r>
            <a:r>
              <a:rPr lang="en-US" altLang="zh-CN" sz="2800" dirty="0"/>
              <a:t>SQL</a:t>
            </a:r>
            <a:r>
              <a:rPr lang="zh-CN" altLang="zh-CN" sz="2800" dirty="0"/>
              <a:t>名为应该为：</a:t>
            </a:r>
          </a:p>
          <a:p>
            <a:pPr marL="0" indent="0">
              <a:buNone/>
            </a:pPr>
            <a:r>
              <a:rPr lang="en-US" altLang="zh-CN" sz="2800" dirty="0"/>
              <a:t>ALTER TABLE </a:t>
            </a:r>
            <a:r>
              <a:rPr lang="en-US" altLang="zh-CN" sz="2800" dirty="0" err="1"/>
              <a:t>reader_bk</a:t>
            </a:r>
            <a:r>
              <a:rPr lang="en-US" altLang="zh-CN" sz="2800" dirty="0"/>
              <a:t> ADD CONSTRAINT </a:t>
            </a:r>
            <a:r>
              <a:rPr lang="en-US" altLang="zh-CN" sz="2800" dirty="0" err="1"/>
              <a:t>UNI_phone</a:t>
            </a:r>
            <a:r>
              <a:rPr lang="en-US" altLang="zh-CN" sz="2800" dirty="0"/>
              <a:t> UNIQUE(</a:t>
            </a:r>
            <a:r>
              <a:rPr lang="en-US" altLang="zh-CN" sz="2800" dirty="0" err="1"/>
              <a:t>phoneNumber</a:t>
            </a:r>
            <a:r>
              <a:rPr lang="en-US" altLang="zh-CN" sz="2800" dirty="0"/>
              <a:t>);</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26</a:t>
            </a:fld>
            <a:endParaRPr lang="en-US" altLang="zh-CN"/>
          </a:p>
        </p:txBody>
      </p:sp>
    </p:spTree>
    <p:extLst>
      <p:ext uri="{BB962C8B-B14F-4D97-AF65-F5344CB8AC3E}">
        <p14:creationId xmlns:p14="http://schemas.microsoft.com/office/powerpoint/2010/main" val="433103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删除唯一约束</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MySQL</a:t>
            </a:r>
            <a:r>
              <a:rPr lang="zh-CN" altLang="zh-CN" dirty="0"/>
              <a:t>中删除唯一约束的语法格式如下：</a:t>
            </a:r>
          </a:p>
          <a:p>
            <a:pPr marL="0" indent="0">
              <a:buNone/>
            </a:pPr>
            <a:r>
              <a:rPr lang="en-US" altLang="zh-CN" dirty="0"/>
              <a:t>ALTER TABLE &lt;</a:t>
            </a:r>
            <a:r>
              <a:rPr lang="zh-CN" altLang="zh-CN" dirty="0"/>
              <a:t>表名</a:t>
            </a:r>
            <a:r>
              <a:rPr lang="en-US" altLang="zh-CN" dirty="0"/>
              <a:t>&gt; DROP INDEX &lt;</a:t>
            </a:r>
            <a:r>
              <a:rPr lang="zh-CN" altLang="zh-CN" dirty="0"/>
              <a:t>唯一约束名</a:t>
            </a:r>
            <a:r>
              <a:rPr lang="en-US" altLang="zh-CN" dirty="0" smtClean="0"/>
              <a:t>&gt;;</a:t>
            </a:r>
          </a:p>
          <a:p>
            <a:pPr marL="0" indent="0">
              <a:buNone/>
            </a:pPr>
            <a:endParaRPr lang="zh-CN" altLang="zh-CN" dirty="0"/>
          </a:p>
          <a:p>
            <a:r>
              <a:rPr lang="zh-CN" altLang="zh-CN" dirty="0"/>
              <a:t>【例</a:t>
            </a:r>
            <a:r>
              <a:rPr lang="en-US" altLang="zh-CN" dirty="0"/>
              <a:t>5-10</a:t>
            </a:r>
            <a:r>
              <a:rPr lang="zh-CN" altLang="zh-CN" dirty="0"/>
              <a:t>】删除</a:t>
            </a:r>
            <a:r>
              <a:rPr lang="en-US" altLang="zh-CN" dirty="0" err="1"/>
              <a:t>reader_bk</a:t>
            </a:r>
            <a:r>
              <a:rPr lang="zh-CN" altLang="zh-CN" dirty="0"/>
              <a:t>表中的</a:t>
            </a:r>
            <a:r>
              <a:rPr lang="en-US" altLang="zh-CN" dirty="0" err="1"/>
              <a:t>phoneNumber</a:t>
            </a:r>
            <a:r>
              <a:rPr lang="zh-CN" altLang="zh-CN" dirty="0"/>
              <a:t>的唯一约束。在</a:t>
            </a:r>
            <a:r>
              <a:rPr lang="en-US" altLang="zh-CN" dirty="0"/>
              <a:t>MySQL</a:t>
            </a:r>
            <a:r>
              <a:rPr lang="zh-CN" altLang="zh-CN" dirty="0"/>
              <a:t>的命令行格式中，输入以下命令：</a:t>
            </a:r>
          </a:p>
          <a:p>
            <a:pPr marL="0" indent="0">
              <a:buNone/>
            </a:pPr>
            <a:r>
              <a:rPr lang="en-US" altLang="zh-CN" dirty="0"/>
              <a:t>ALTER TABLE </a:t>
            </a:r>
            <a:r>
              <a:rPr lang="en-US" altLang="zh-CN" dirty="0" err="1"/>
              <a:t>reader_bk</a:t>
            </a:r>
            <a:r>
              <a:rPr lang="en-US" altLang="zh-CN" dirty="0"/>
              <a:t> DROP INDEX </a:t>
            </a:r>
            <a:r>
              <a:rPr lang="en-US" altLang="zh-CN" dirty="0" err="1"/>
              <a:t>UNI_phone</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27</a:t>
            </a:fld>
            <a:endParaRPr lang="en-US" altLang="zh-CN"/>
          </a:p>
        </p:txBody>
      </p:sp>
    </p:spTree>
    <p:extLst>
      <p:ext uri="{BB962C8B-B14F-4D97-AF65-F5344CB8AC3E}">
        <p14:creationId xmlns:p14="http://schemas.microsoft.com/office/powerpoint/2010/main" val="1350746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检查约束（用户自定义完整性）</a:t>
            </a:r>
            <a:endParaRPr lang="zh-CN" altLang="en-US" dirty="0"/>
          </a:p>
        </p:txBody>
      </p:sp>
      <p:sp>
        <p:nvSpPr>
          <p:cNvPr id="3" name="内容占位符 2"/>
          <p:cNvSpPr>
            <a:spLocks noGrp="1"/>
          </p:cNvSpPr>
          <p:nvPr>
            <p:ph idx="1"/>
          </p:nvPr>
        </p:nvSpPr>
        <p:spPr/>
        <p:txBody>
          <a:bodyPr/>
          <a:lstStyle/>
          <a:p>
            <a:r>
              <a:rPr lang="en-US" altLang="zh-CN" sz="2800" dirty="0"/>
              <a:t>MySQL</a:t>
            </a:r>
            <a:r>
              <a:rPr lang="zh-CN" altLang="zh-CN" sz="2800" dirty="0"/>
              <a:t>检查约束（</a:t>
            </a:r>
            <a:r>
              <a:rPr lang="en-US" altLang="zh-CN" sz="2800" dirty="0"/>
              <a:t>CHECK</a:t>
            </a:r>
            <a:r>
              <a:rPr lang="zh-CN" altLang="zh-CN" sz="2800" dirty="0"/>
              <a:t>）是用来检查数据表中字段值有效性的一种手段，可以通过</a:t>
            </a:r>
            <a:r>
              <a:rPr lang="en-US" altLang="zh-CN" sz="2800" dirty="0"/>
              <a:t>CREATE TABLE</a:t>
            </a:r>
            <a:r>
              <a:rPr lang="zh-CN" altLang="zh-CN" sz="2800" dirty="0"/>
              <a:t>或</a:t>
            </a:r>
            <a:r>
              <a:rPr lang="en-US" altLang="zh-CN" sz="2800" dirty="0"/>
              <a:t>ALTER TABLE</a:t>
            </a:r>
            <a:r>
              <a:rPr lang="zh-CN" altLang="zh-CN" sz="2800" dirty="0"/>
              <a:t>语句实现。设置检查约束时要根据实际情况进行设置，这样能够减少无效数据的输入。</a:t>
            </a:r>
          </a:p>
          <a:p>
            <a:r>
              <a:rPr lang="zh-CN" altLang="zh-CN" sz="2800" dirty="0"/>
              <a:t>设置时，选取设置检查约束的字段。检查约束使用</a:t>
            </a:r>
            <a:r>
              <a:rPr lang="en-US" altLang="zh-CN" sz="2800" dirty="0"/>
              <a:t>CHECK</a:t>
            </a:r>
            <a:r>
              <a:rPr lang="zh-CN" altLang="zh-CN" sz="2800" dirty="0"/>
              <a:t>关键字，具体的语法格式如下：</a:t>
            </a:r>
          </a:p>
          <a:p>
            <a:pPr marL="0" indent="0">
              <a:buNone/>
            </a:pPr>
            <a:r>
              <a:rPr lang="en-US" altLang="zh-CN" sz="2800" dirty="0"/>
              <a:t>CHECK &lt;</a:t>
            </a:r>
            <a:r>
              <a:rPr lang="zh-CN" altLang="zh-CN" sz="2800" dirty="0"/>
              <a:t>表达式</a:t>
            </a:r>
            <a:r>
              <a:rPr lang="en-US" altLang="zh-CN" sz="2800" dirty="0"/>
              <a:t>&gt;</a:t>
            </a:r>
            <a:endParaRPr lang="zh-CN" altLang="zh-CN" sz="2800" dirty="0"/>
          </a:p>
          <a:p>
            <a:r>
              <a:rPr lang="zh-CN" altLang="zh-CN" sz="2800" dirty="0"/>
              <a:t>其中，“表达式”指的就是</a:t>
            </a:r>
            <a:r>
              <a:rPr lang="en-US" altLang="zh-CN" sz="2800" dirty="0"/>
              <a:t>SQL</a:t>
            </a:r>
            <a:r>
              <a:rPr lang="zh-CN" altLang="zh-CN" sz="2800" dirty="0"/>
              <a:t>表达式，用于指定需要检查的限定条件。</a:t>
            </a:r>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28</a:t>
            </a:fld>
            <a:endParaRPr lang="en-US" altLang="zh-CN"/>
          </a:p>
        </p:txBody>
      </p:sp>
    </p:spTree>
    <p:extLst>
      <p:ext uri="{BB962C8B-B14F-4D97-AF65-F5344CB8AC3E}">
        <p14:creationId xmlns:p14="http://schemas.microsoft.com/office/powerpoint/2010/main" val="3411727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检查约束（用户自定义完整性）</a:t>
            </a:r>
            <a:endParaRPr lang="zh-CN" altLang="en-US" dirty="0"/>
          </a:p>
        </p:txBody>
      </p:sp>
      <p:sp>
        <p:nvSpPr>
          <p:cNvPr id="3" name="内容占位符 2"/>
          <p:cNvSpPr>
            <a:spLocks noGrp="1"/>
          </p:cNvSpPr>
          <p:nvPr>
            <p:ph idx="1"/>
          </p:nvPr>
        </p:nvSpPr>
        <p:spPr/>
        <p:txBody>
          <a:bodyPr/>
          <a:lstStyle/>
          <a:p>
            <a:r>
              <a:rPr lang="zh-CN" altLang="zh-CN" dirty="0"/>
              <a:t>在更新表数据的时候，系统会检查更新后的数据行是否满足</a:t>
            </a:r>
            <a:r>
              <a:rPr lang="en-US" altLang="zh-CN" dirty="0"/>
              <a:t>CHECK</a:t>
            </a:r>
            <a:r>
              <a:rPr lang="zh-CN" altLang="zh-CN" dirty="0"/>
              <a:t>约束中的限定条件。</a:t>
            </a:r>
            <a:r>
              <a:rPr lang="en-US" altLang="zh-CN" dirty="0"/>
              <a:t>MySQL</a:t>
            </a:r>
            <a:r>
              <a:rPr lang="zh-CN" altLang="zh-CN" dirty="0"/>
              <a:t>可以使用简单的表达式来实现</a:t>
            </a:r>
            <a:r>
              <a:rPr lang="en-US" altLang="zh-CN" dirty="0"/>
              <a:t>CHECK</a:t>
            </a:r>
            <a:r>
              <a:rPr lang="zh-CN" altLang="zh-CN" dirty="0"/>
              <a:t>约束，也允许使用复杂的表达式作为限定条件，例如在限定条件中加入子查询。</a:t>
            </a:r>
          </a:p>
          <a:p>
            <a:r>
              <a:rPr lang="zh-CN" altLang="zh-CN" dirty="0"/>
              <a:t>注意：若将</a:t>
            </a:r>
            <a:r>
              <a:rPr lang="en-US" altLang="zh-CN" dirty="0"/>
              <a:t>CHECK</a:t>
            </a:r>
            <a:r>
              <a:rPr lang="zh-CN" altLang="zh-CN" dirty="0"/>
              <a:t>约束子句置于所有列的定义以及主键约束和外键定义之后，则这种约束也称为基于表的</a:t>
            </a:r>
            <a:r>
              <a:rPr lang="en-US" altLang="zh-CN" dirty="0"/>
              <a:t>CHECK</a:t>
            </a:r>
            <a:r>
              <a:rPr lang="zh-CN" altLang="zh-CN" dirty="0"/>
              <a:t>约束。该约束可以同时对表中多个列设置限定条件。</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29</a:t>
            </a:fld>
            <a:endParaRPr lang="en-US" altLang="zh-CN"/>
          </a:p>
        </p:txBody>
      </p:sp>
    </p:spTree>
    <p:extLst>
      <p:ext uri="{BB962C8B-B14F-4D97-AF65-F5344CB8AC3E}">
        <p14:creationId xmlns:p14="http://schemas.microsoft.com/office/powerpoint/2010/main" val="2020871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数据完整性</a:t>
            </a:r>
            <a:endParaRPr lang="zh-CN" altLang="en-US" dirty="0"/>
          </a:p>
        </p:txBody>
      </p:sp>
      <p:sp>
        <p:nvSpPr>
          <p:cNvPr id="3" name="内容占位符 2"/>
          <p:cNvSpPr>
            <a:spLocks noGrp="1"/>
          </p:cNvSpPr>
          <p:nvPr>
            <p:ph idx="1"/>
          </p:nvPr>
        </p:nvSpPr>
        <p:spPr/>
        <p:txBody>
          <a:bodyPr>
            <a:normAutofit/>
          </a:bodyPr>
          <a:lstStyle/>
          <a:p>
            <a:r>
              <a:rPr lang="zh-CN" altLang="zh-CN" b="1" dirty="0"/>
              <a:t>任务</a:t>
            </a:r>
            <a:r>
              <a:rPr lang="en-US" altLang="zh-CN" b="1" dirty="0"/>
              <a:t>1 </a:t>
            </a:r>
            <a:endParaRPr lang="zh-CN" altLang="zh-CN" dirty="0"/>
          </a:p>
          <a:p>
            <a:pPr lvl="1"/>
            <a:r>
              <a:rPr lang="zh-CN" altLang="zh-CN" dirty="0"/>
              <a:t>任务描述：数据完整性的概念。</a:t>
            </a:r>
          </a:p>
          <a:p>
            <a:r>
              <a:rPr lang="zh-CN" altLang="zh-CN" b="1" dirty="0"/>
              <a:t>任务</a:t>
            </a:r>
            <a:r>
              <a:rPr lang="en-US" altLang="zh-CN" b="1" dirty="0"/>
              <a:t>2 </a:t>
            </a:r>
            <a:endParaRPr lang="zh-CN" altLang="zh-CN" dirty="0"/>
          </a:p>
          <a:p>
            <a:pPr lvl="1"/>
            <a:r>
              <a:rPr lang="zh-CN" altLang="zh-CN" dirty="0"/>
              <a:t>任务描述：数据完整性的分类。</a:t>
            </a:r>
          </a:p>
          <a:p>
            <a:r>
              <a:rPr lang="zh-CN" altLang="zh-CN" b="1" dirty="0"/>
              <a:t>任务</a:t>
            </a:r>
            <a:r>
              <a:rPr lang="en-US" altLang="zh-CN" b="1" dirty="0"/>
              <a:t>3 </a:t>
            </a:r>
            <a:endParaRPr lang="zh-CN" altLang="zh-CN" dirty="0"/>
          </a:p>
          <a:p>
            <a:pPr lvl="1"/>
            <a:r>
              <a:rPr lang="zh-CN" altLang="zh-CN" dirty="0"/>
              <a:t>任务描述：数据完整性约束。</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2985096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在创建表时设置检查约束</a:t>
            </a:r>
            <a:endParaRPr lang="zh-CN" altLang="en-US" dirty="0"/>
          </a:p>
        </p:txBody>
      </p:sp>
      <p:sp>
        <p:nvSpPr>
          <p:cNvPr id="3" name="内容占位符 2"/>
          <p:cNvSpPr>
            <a:spLocks noGrp="1"/>
          </p:cNvSpPr>
          <p:nvPr>
            <p:ph idx="1"/>
          </p:nvPr>
        </p:nvSpPr>
        <p:spPr/>
        <p:txBody>
          <a:bodyPr/>
          <a:lstStyle/>
          <a:p>
            <a:r>
              <a:rPr lang="zh-CN" altLang="zh-CN" sz="1400" dirty="0"/>
              <a:t>【例</a:t>
            </a:r>
            <a:r>
              <a:rPr lang="en-US" altLang="zh-CN" sz="1400" dirty="0"/>
              <a:t>5-11</a:t>
            </a:r>
            <a:r>
              <a:rPr lang="zh-CN" altLang="zh-CN" sz="1400" dirty="0"/>
              <a:t>】在</a:t>
            </a:r>
            <a:r>
              <a:rPr lang="en-US" altLang="zh-CN" sz="1400" dirty="0"/>
              <a:t>Lib</a:t>
            </a:r>
            <a:r>
              <a:rPr lang="zh-CN" altLang="zh-CN" sz="1400" dirty="0"/>
              <a:t>数据库中创建表</a:t>
            </a:r>
            <a:r>
              <a:rPr lang="en-US" altLang="zh-CN" sz="1400" dirty="0"/>
              <a:t>reader</a:t>
            </a:r>
            <a:r>
              <a:rPr lang="zh-CN" altLang="zh-CN" sz="1400" dirty="0"/>
              <a:t>，将</a:t>
            </a:r>
            <a:r>
              <a:rPr lang="en-US" altLang="zh-CN" sz="1400" dirty="0"/>
              <a:t>gender</a:t>
            </a:r>
            <a:r>
              <a:rPr lang="zh-CN" altLang="zh-CN" sz="1400" dirty="0"/>
              <a:t>列设为检查约束，用户只能输入“男”或“女”。在</a:t>
            </a:r>
            <a:r>
              <a:rPr lang="en-US" altLang="zh-CN" sz="1400" dirty="0"/>
              <a:t>MySQL</a:t>
            </a:r>
            <a:r>
              <a:rPr lang="zh-CN" altLang="zh-CN" sz="1400" dirty="0"/>
              <a:t>的命令行格式中，输入以下命令：</a:t>
            </a:r>
          </a:p>
          <a:p>
            <a:pPr marL="0" indent="0">
              <a:buNone/>
            </a:pPr>
            <a:r>
              <a:rPr lang="en-US" altLang="zh-CN" sz="1400" dirty="0"/>
              <a:t>CREATE TABLE reader (</a:t>
            </a:r>
            <a:endParaRPr lang="zh-CN" altLang="zh-CN" sz="1400" dirty="0"/>
          </a:p>
          <a:p>
            <a:pPr marL="0" indent="0">
              <a:buNone/>
            </a:pPr>
            <a:r>
              <a:rPr lang="en-US" altLang="zh-CN" sz="1400" dirty="0"/>
              <a:t> </a:t>
            </a:r>
            <a:r>
              <a:rPr lang="en-US" altLang="zh-CN" sz="1400" dirty="0" err="1"/>
              <a:t>readerNo</a:t>
            </a:r>
            <a:r>
              <a:rPr lang="en-US" altLang="zh-CN" sz="1400" dirty="0"/>
              <a:t> char(4) NOT NULL,</a:t>
            </a:r>
            <a:endParaRPr lang="zh-CN" altLang="zh-CN" sz="1400" dirty="0"/>
          </a:p>
          <a:p>
            <a:pPr marL="0" indent="0">
              <a:buNone/>
            </a:pPr>
            <a:r>
              <a:rPr lang="en-US" altLang="zh-CN" sz="1400" dirty="0"/>
              <a:t> </a:t>
            </a:r>
            <a:r>
              <a:rPr lang="en-US" altLang="zh-CN" sz="1400" dirty="0" err="1"/>
              <a:t>readerName</a:t>
            </a:r>
            <a:r>
              <a:rPr lang="en-US" altLang="zh-CN" sz="1400" dirty="0"/>
              <a:t> varchar(10) NOT NULL,</a:t>
            </a:r>
            <a:endParaRPr lang="zh-CN" altLang="zh-CN" sz="1400" dirty="0"/>
          </a:p>
          <a:p>
            <a:pPr marL="0" indent="0">
              <a:buNone/>
            </a:pPr>
            <a:r>
              <a:rPr lang="en-US" altLang="zh-CN" sz="1400" dirty="0"/>
              <a:t> gender char(2) NOT NULL,</a:t>
            </a:r>
            <a:endParaRPr lang="zh-CN" altLang="zh-CN" sz="1400" dirty="0"/>
          </a:p>
          <a:p>
            <a:pPr marL="0" indent="0">
              <a:buNone/>
            </a:pPr>
            <a:r>
              <a:rPr lang="en-US" altLang="zh-CN" sz="1400" dirty="0"/>
              <a:t> </a:t>
            </a:r>
            <a:r>
              <a:rPr lang="en-US" altLang="zh-CN" sz="1400" dirty="0" err="1"/>
              <a:t>phoneNumber</a:t>
            </a:r>
            <a:r>
              <a:rPr lang="en-US" altLang="zh-CN" sz="1400" dirty="0"/>
              <a:t> varchar(12) DEFAULT NULL,</a:t>
            </a:r>
            <a:endParaRPr lang="zh-CN" altLang="zh-CN" sz="1400" dirty="0"/>
          </a:p>
          <a:p>
            <a:pPr marL="0" indent="0">
              <a:buNone/>
            </a:pPr>
            <a:r>
              <a:rPr lang="en-US" altLang="zh-CN" sz="1400" dirty="0"/>
              <a:t> </a:t>
            </a:r>
            <a:r>
              <a:rPr lang="en-US" altLang="zh-CN" sz="1400" dirty="0" err="1"/>
              <a:t>schoolNo</a:t>
            </a:r>
            <a:r>
              <a:rPr lang="en-US" altLang="zh-CN" sz="1400" dirty="0"/>
              <a:t> char(4) NOT NULL,</a:t>
            </a:r>
            <a:endParaRPr lang="zh-CN" altLang="zh-CN" sz="1400" dirty="0"/>
          </a:p>
          <a:p>
            <a:pPr marL="0" indent="0">
              <a:buNone/>
            </a:pPr>
            <a:r>
              <a:rPr lang="en-US" altLang="zh-CN" sz="1400" dirty="0"/>
              <a:t> </a:t>
            </a:r>
            <a:r>
              <a:rPr lang="en-US" altLang="zh-CN" sz="1400" dirty="0" err="1"/>
              <a:t>effectDate</a:t>
            </a:r>
            <a:r>
              <a:rPr lang="en-US" altLang="zh-CN" sz="1400" dirty="0"/>
              <a:t> datetime DEFAULT NULL,</a:t>
            </a:r>
            <a:endParaRPr lang="zh-CN" altLang="zh-CN" sz="1400" dirty="0"/>
          </a:p>
          <a:p>
            <a:pPr marL="0" indent="0">
              <a:buNone/>
            </a:pPr>
            <a:r>
              <a:rPr lang="en-US" altLang="zh-CN" sz="1400" dirty="0"/>
              <a:t> </a:t>
            </a:r>
            <a:r>
              <a:rPr lang="en-US" altLang="zh-CN" sz="1400" dirty="0" err="1"/>
              <a:t>lostEffectDate</a:t>
            </a:r>
            <a:r>
              <a:rPr lang="en-US" altLang="zh-CN" sz="1400" dirty="0"/>
              <a:t> datetime DEFAULT NULL,</a:t>
            </a:r>
            <a:endParaRPr lang="zh-CN" altLang="zh-CN" sz="1400" dirty="0"/>
          </a:p>
          <a:p>
            <a:pPr marL="0" indent="0">
              <a:buNone/>
            </a:pPr>
            <a:r>
              <a:rPr lang="en-US" altLang="zh-CN" sz="1400" dirty="0"/>
              <a:t> </a:t>
            </a:r>
            <a:r>
              <a:rPr lang="en-US" altLang="zh-CN" sz="1400" dirty="0" err="1"/>
              <a:t>breakRules</a:t>
            </a:r>
            <a:r>
              <a:rPr lang="en-US" altLang="zh-CN" sz="1400" dirty="0"/>
              <a:t> char(2) DEFAULT NULL,</a:t>
            </a:r>
            <a:endParaRPr lang="zh-CN" altLang="zh-CN" sz="1400" dirty="0"/>
          </a:p>
          <a:p>
            <a:pPr marL="0" indent="0">
              <a:buNone/>
            </a:pPr>
            <a:r>
              <a:rPr lang="en-US" altLang="zh-CN" sz="1400" dirty="0"/>
              <a:t> </a:t>
            </a:r>
            <a:r>
              <a:rPr lang="en-US" altLang="zh-CN" sz="1400" dirty="0" err="1"/>
              <a:t>borrowAdd</a:t>
            </a:r>
            <a:r>
              <a:rPr lang="en-US" altLang="zh-CN" sz="1400" dirty="0"/>
              <a:t> int(11) DEFAULT NULL,</a:t>
            </a:r>
            <a:endParaRPr lang="zh-CN" altLang="zh-CN" sz="1400" dirty="0"/>
          </a:p>
          <a:p>
            <a:pPr marL="0" indent="0">
              <a:buNone/>
            </a:pPr>
            <a:r>
              <a:rPr lang="en-US" altLang="zh-CN" sz="1400" dirty="0"/>
              <a:t> PRIMARY KEY (</a:t>
            </a:r>
            <a:r>
              <a:rPr lang="en-US" altLang="zh-CN" sz="1400" dirty="0" err="1"/>
              <a:t>readerNo</a:t>
            </a:r>
            <a:r>
              <a:rPr lang="en-US" altLang="zh-CN" sz="1400" dirty="0"/>
              <a:t>),</a:t>
            </a:r>
            <a:endParaRPr lang="zh-CN" altLang="zh-CN" sz="1400" dirty="0"/>
          </a:p>
          <a:p>
            <a:pPr marL="0" indent="0">
              <a:buNone/>
            </a:pPr>
            <a:r>
              <a:rPr lang="en-US" altLang="zh-CN" sz="1400" dirty="0"/>
              <a:t> CHECK(gender IN ('</a:t>
            </a:r>
            <a:r>
              <a:rPr lang="zh-CN" altLang="zh-CN" sz="1400" dirty="0"/>
              <a:t>男</a:t>
            </a:r>
            <a:r>
              <a:rPr lang="en-US" altLang="zh-CN" sz="1400" dirty="0"/>
              <a:t>','</a:t>
            </a:r>
            <a:r>
              <a:rPr lang="zh-CN" altLang="zh-CN" sz="1400" dirty="0"/>
              <a:t>女</a:t>
            </a:r>
            <a:r>
              <a:rPr lang="en-US" altLang="zh-CN" sz="1400" dirty="0"/>
              <a:t>')),</a:t>
            </a:r>
            <a:endParaRPr lang="zh-CN" altLang="zh-CN" sz="1400" dirty="0"/>
          </a:p>
          <a:p>
            <a:pPr marL="0" indent="0">
              <a:buNone/>
            </a:pPr>
            <a:r>
              <a:rPr lang="en-US" altLang="zh-CN" sz="1400" dirty="0"/>
              <a:t> KEY </a:t>
            </a:r>
            <a:r>
              <a:rPr lang="en-US" altLang="zh-CN" sz="1400" dirty="0" err="1"/>
              <a:t>FK_Reader_school</a:t>
            </a:r>
            <a:r>
              <a:rPr lang="en-US" altLang="zh-CN" sz="1400" dirty="0"/>
              <a:t> (</a:t>
            </a:r>
            <a:r>
              <a:rPr lang="en-US" altLang="zh-CN" sz="1400" dirty="0" err="1"/>
              <a:t>schoolNo</a:t>
            </a:r>
            <a:r>
              <a:rPr lang="en-US" altLang="zh-CN" sz="1400" dirty="0"/>
              <a:t>),</a:t>
            </a:r>
            <a:endParaRPr lang="zh-CN" altLang="zh-CN" sz="1400" dirty="0"/>
          </a:p>
          <a:p>
            <a:pPr marL="0" indent="0">
              <a:buNone/>
            </a:pPr>
            <a:r>
              <a:rPr lang="en-US" altLang="zh-CN" sz="1400" dirty="0"/>
              <a:t> CONSTRAINT </a:t>
            </a:r>
            <a:r>
              <a:rPr lang="en-US" altLang="zh-CN" sz="1400" dirty="0" err="1"/>
              <a:t>FK_Reader_school</a:t>
            </a:r>
            <a:r>
              <a:rPr lang="en-US" altLang="zh-CN" sz="1400" dirty="0"/>
              <a:t> FOREIGN KEY (</a:t>
            </a:r>
            <a:r>
              <a:rPr lang="en-US" altLang="zh-CN" sz="1400" dirty="0" err="1"/>
              <a:t>schoolNo</a:t>
            </a:r>
            <a:r>
              <a:rPr lang="en-US" altLang="zh-CN" sz="1400" dirty="0"/>
              <a:t>) REFERENCES school (</a:t>
            </a:r>
            <a:r>
              <a:rPr lang="en-US" altLang="zh-CN" sz="1400" dirty="0" err="1"/>
              <a:t>schoolNo</a:t>
            </a:r>
            <a:r>
              <a:rPr lang="en-US" altLang="zh-CN" sz="1400" dirty="0"/>
              <a:t>)</a:t>
            </a:r>
            <a:endParaRPr lang="zh-CN" altLang="zh-CN" sz="1400" dirty="0"/>
          </a:p>
          <a:p>
            <a:pPr marL="0" indent="0">
              <a:buNone/>
            </a:pPr>
            <a:r>
              <a:rPr lang="en-US" altLang="zh-CN" sz="1400" dirty="0"/>
              <a:t>) ENGINE=</a:t>
            </a:r>
            <a:r>
              <a:rPr lang="en-US" altLang="zh-CN" sz="1400" dirty="0" err="1"/>
              <a:t>InnoDB</a:t>
            </a:r>
            <a:r>
              <a:rPr lang="en-US" altLang="zh-CN" sz="1400" dirty="0"/>
              <a:t> DEFAULT CHARSET=utf8</a:t>
            </a:r>
            <a:r>
              <a:rPr lang="en-US" altLang="zh-CN" sz="1400" dirty="0" smtClean="0"/>
              <a:t>;</a:t>
            </a:r>
            <a:endParaRPr lang="zh-CN" altLang="zh-CN" sz="1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30</a:t>
            </a:fld>
            <a:endParaRPr lang="en-US" altLang="zh-CN"/>
          </a:p>
        </p:txBody>
      </p:sp>
    </p:spTree>
    <p:extLst>
      <p:ext uri="{BB962C8B-B14F-4D97-AF65-F5344CB8AC3E}">
        <p14:creationId xmlns:p14="http://schemas.microsoft.com/office/powerpoint/2010/main" val="3703268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在修改表时添加检查约束</a:t>
            </a:r>
            <a:endParaRPr lang="zh-CN" altLang="en-US" dirty="0"/>
          </a:p>
        </p:txBody>
      </p:sp>
      <p:sp>
        <p:nvSpPr>
          <p:cNvPr id="3" name="内容占位符 2"/>
          <p:cNvSpPr>
            <a:spLocks noGrp="1"/>
          </p:cNvSpPr>
          <p:nvPr>
            <p:ph idx="1"/>
          </p:nvPr>
        </p:nvSpPr>
        <p:spPr/>
        <p:txBody>
          <a:bodyPr/>
          <a:lstStyle/>
          <a:p>
            <a:r>
              <a:rPr lang="zh-CN" altLang="zh-CN" sz="2400" dirty="0"/>
              <a:t>如果一个表创建完成，可以通过修改表的方式为表添加检查约束。</a:t>
            </a:r>
          </a:p>
          <a:p>
            <a:r>
              <a:rPr lang="zh-CN" altLang="zh-CN" sz="2400" dirty="0"/>
              <a:t>修改表时设置检查约束的语法格式如下：</a:t>
            </a:r>
          </a:p>
          <a:p>
            <a:pPr marL="0" indent="0">
              <a:buNone/>
            </a:pPr>
            <a:r>
              <a:rPr lang="en-US" altLang="zh-CN" sz="2400" dirty="0"/>
              <a:t>ALTER TABLE &lt;</a:t>
            </a:r>
            <a:r>
              <a:rPr lang="zh-CN" altLang="zh-CN" sz="2400" dirty="0"/>
              <a:t>数据表名</a:t>
            </a:r>
            <a:r>
              <a:rPr lang="en-US" altLang="zh-CN" sz="2400" dirty="0"/>
              <a:t>&gt; ADD CONSTRAINT &lt;</a:t>
            </a:r>
            <a:r>
              <a:rPr lang="zh-CN" altLang="zh-CN" sz="2400" dirty="0"/>
              <a:t>检查约束名</a:t>
            </a:r>
            <a:r>
              <a:rPr lang="en-US" altLang="zh-CN" sz="2400" dirty="0"/>
              <a:t>&gt; CHECK(&lt;</a:t>
            </a:r>
            <a:r>
              <a:rPr lang="zh-CN" altLang="zh-CN" sz="2400" dirty="0"/>
              <a:t>检查约束</a:t>
            </a:r>
            <a:r>
              <a:rPr lang="en-US" altLang="zh-CN" sz="2400" dirty="0" smtClean="0"/>
              <a:t>&gt;)</a:t>
            </a:r>
          </a:p>
          <a:p>
            <a:pPr marL="0" indent="0">
              <a:buNone/>
            </a:pPr>
            <a:endParaRPr lang="zh-CN" altLang="zh-CN" sz="2400" dirty="0"/>
          </a:p>
          <a:p>
            <a:r>
              <a:rPr lang="zh-CN" altLang="zh-CN" sz="2400" dirty="0"/>
              <a:t>【例</a:t>
            </a:r>
            <a:r>
              <a:rPr lang="en-US" altLang="zh-CN" sz="2400" dirty="0"/>
              <a:t>5-12</a:t>
            </a:r>
            <a:r>
              <a:rPr lang="zh-CN" altLang="zh-CN" sz="2400" dirty="0"/>
              <a:t>】在</a:t>
            </a:r>
            <a:r>
              <a:rPr lang="en-US" altLang="zh-CN" sz="2400" dirty="0"/>
              <a:t>Lib</a:t>
            </a:r>
            <a:r>
              <a:rPr lang="zh-CN" altLang="zh-CN" sz="2400" dirty="0"/>
              <a:t>数据库中创建表</a:t>
            </a:r>
            <a:r>
              <a:rPr lang="en-US" altLang="zh-CN" sz="2400" dirty="0"/>
              <a:t>reader</a:t>
            </a:r>
            <a:r>
              <a:rPr lang="zh-CN" altLang="zh-CN" sz="2400" dirty="0"/>
              <a:t>后，将</a:t>
            </a:r>
            <a:r>
              <a:rPr lang="en-US" altLang="zh-CN" sz="2400" dirty="0"/>
              <a:t>gender</a:t>
            </a:r>
            <a:r>
              <a:rPr lang="zh-CN" altLang="zh-CN" sz="2400" dirty="0"/>
              <a:t>列设为检查约束，用户只能输入“男”或“女”。在</a:t>
            </a:r>
            <a:r>
              <a:rPr lang="en-US" altLang="zh-CN" sz="2400" dirty="0"/>
              <a:t>MySQL</a:t>
            </a:r>
            <a:r>
              <a:rPr lang="zh-CN" altLang="zh-CN" sz="2400" dirty="0"/>
              <a:t>的命令行格式中，输入以下命令：</a:t>
            </a:r>
          </a:p>
          <a:p>
            <a:pPr marL="0" indent="0">
              <a:buNone/>
            </a:pPr>
            <a:r>
              <a:rPr lang="en-US" altLang="zh-CN" sz="2400" dirty="0"/>
              <a:t>ALTER TABLE reader ADD CONSTRAINT </a:t>
            </a:r>
            <a:r>
              <a:rPr lang="en-US" altLang="zh-CN" sz="2400" dirty="0" err="1"/>
              <a:t>CK_gender</a:t>
            </a:r>
            <a:r>
              <a:rPr lang="en-US" altLang="zh-CN" sz="2400" dirty="0"/>
              <a:t> CHECK(gender IN ('</a:t>
            </a:r>
            <a:r>
              <a:rPr lang="zh-CN" altLang="zh-CN" sz="2400" dirty="0"/>
              <a:t>男</a:t>
            </a:r>
            <a:r>
              <a:rPr lang="en-US" altLang="zh-CN" sz="2400" dirty="0"/>
              <a:t>','</a:t>
            </a:r>
            <a:r>
              <a:rPr lang="zh-CN" altLang="zh-CN" sz="2400" dirty="0"/>
              <a:t>女</a:t>
            </a:r>
            <a:r>
              <a:rPr lang="en-US" altLang="zh-CN" sz="2400" dirty="0"/>
              <a:t>'));</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31</a:t>
            </a:fld>
            <a:endParaRPr lang="en-US" altLang="zh-CN"/>
          </a:p>
        </p:txBody>
      </p:sp>
    </p:spTree>
    <p:extLst>
      <p:ext uri="{BB962C8B-B14F-4D97-AF65-F5344CB8AC3E}">
        <p14:creationId xmlns:p14="http://schemas.microsoft.com/office/powerpoint/2010/main" val="1956787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删除检查约束</a:t>
            </a:r>
            <a:endParaRPr lang="zh-CN" altLang="en-US" dirty="0"/>
          </a:p>
        </p:txBody>
      </p:sp>
      <p:sp>
        <p:nvSpPr>
          <p:cNvPr id="3" name="内容占位符 2"/>
          <p:cNvSpPr>
            <a:spLocks noGrp="1"/>
          </p:cNvSpPr>
          <p:nvPr>
            <p:ph idx="1"/>
          </p:nvPr>
        </p:nvSpPr>
        <p:spPr/>
        <p:txBody>
          <a:bodyPr/>
          <a:lstStyle/>
          <a:p>
            <a:r>
              <a:rPr lang="zh-CN" altLang="zh-CN" dirty="0"/>
              <a:t>修改表时删除检查约束的语法格式如下：</a:t>
            </a:r>
          </a:p>
          <a:p>
            <a:pPr marL="0" indent="0">
              <a:buNone/>
            </a:pPr>
            <a:r>
              <a:rPr lang="en-US" altLang="zh-CN" dirty="0"/>
              <a:t>ALTER TABLE &lt;</a:t>
            </a:r>
            <a:r>
              <a:rPr lang="zh-CN" altLang="zh-CN" dirty="0"/>
              <a:t>数据表名</a:t>
            </a:r>
            <a:r>
              <a:rPr lang="en-US" altLang="zh-CN" dirty="0"/>
              <a:t>&gt; DROP CONSTRAINT &lt;</a:t>
            </a:r>
            <a:r>
              <a:rPr lang="zh-CN" altLang="zh-CN" dirty="0"/>
              <a:t>检查约束名</a:t>
            </a:r>
            <a:r>
              <a:rPr lang="en-US" altLang="zh-CN" dirty="0" smtClean="0"/>
              <a:t>&gt;;</a:t>
            </a:r>
          </a:p>
          <a:p>
            <a:pPr marL="0" indent="0">
              <a:buNone/>
            </a:pPr>
            <a:endParaRPr lang="zh-CN" altLang="zh-CN" dirty="0"/>
          </a:p>
          <a:p>
            <a:r>
              <a:rPr lang="zh-CN" altLang="zh-CN" dirty="0"/>
              <a:t>【例</a:t>
            </a:r>
            <a:r>
              <a:rPr lang="en-US" altLang="zh-CN" dirty="0"/>
              <a:t>5-13</a:t>
            </a:r>
            <a:r>
              <a:rPr lang="zh-CN" altLang="zh-CN" dirty="0"/>
              <a:t>】在</a:t>
            </a:r>
            <a:r>
              <a:rPr lang="en-US" altLang="zh-CN" dirty="0"/>
              <a:t>reader</a:t>
            </a:r>
            <a:r>
              <a:rPr lang="zh-CN" altLang="zh-CN" dirty="0"/>
              <a:t>表中，将</a:t>
            </a:r>
            <a:r>
              <a:rPr lang="en-US" altLang="zh-CN" dirty="0"/>
              <a:t>gender</a:t>
            </a:r>
            <a:r>
              <a:rPr lang="zh-CN" altLang="zh-CN" dirty="0"/>
              <a:t>列的检查约束</a:t>
            </a:r>
            <a:r>
              <a:rPr lang="en-US" altLang="zh-CN" dirty="0" err="1"/>
              <a:t>CK_gender</a:t>
            </a:r>
            <a:r>
              <a:rPr lang="zh-CN" altLang="zh-CN" dirty="0"/>
              <a:t>删除。在</a:t>
            </a:r>
            <a:r>
              <a:rPr lang="en-US" altLang="zh-CN" dirty="0"/>
              <a:t>MySQL</a:t>
            </a:r>
            <a:r>
              <a:rPr lang="zh-CN" altLang="zh-CN" dirty="0"/>
              <a:t>的命令行格式中，输入以下命令：</a:t>
            </a:r>
          </a:p>
          <a:p>
            <a:pPr marL="0" indent="0">
              <a:buNone/>
            </a:pPr>
            <a:r>
              <a:rPr lang="en-US" altLang="zh-CN" dirty="0"/>
              <a:t>ALTER TABLE reader DROP CONSTRAINT </a:t>
            </a:r>
            <a:r>
              <a:rPr lang="en-US" altLang="zh-CN" dirty="0" err="1"/>
              <a:t>CK_gender</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32</a:t>
            </a:fld>
            <a:endParaRPr lang="en-US" altLang="zh-CN"/>
          </a:p>
        </p:txBody>
      </p:sp>
    </p:spTree>
    <p:extLst>
      <p:ext uri="{BB962C8B-B14F-4D97-AF65-F5344CB8AC3E}">
        <p14:creationId xmlns:p14="http://schemas.microsoft.com/office/powerpoint/2010/main" val="1309468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默认值约束（域完整性</a:t>
            </a:r>
            <a:r>
              <a:rPr lang="zh-CN" altLang="zh-CN" b="1" dirty="0" smtClean="0"/>
              <a:t>）</a:t>
            </a:r>
            <a:endParaRPr lang="zh-CN" altLang="en-US" dirty="0"/>
          </a:p>
        </p:txBody>
      </p:sp>
      <p:sp>
        <p:nvSpPr>
          <p:cNvPr id="3" name="内容占位符 2"/>
          <p:cNvSpPr>
            <a:spLocks noGrp="1"/>
          </p:cNvSpPr>
          <p:nvPr>
            <p:ph idx="1"/>
          </p:nvPr>
        </p:nvSpPr>
        <p:spPr/>
        <p:txBody>
          <a:bodyPr/>
          <a:lstStyle/>
          <a:p>
            <a:r>
              <a:rPr lang="en-US" altLang="zh-CN" sz="2800" dirty="0"/>
              <a:t>DEFAULT</a:t>
            </a:r>
            <a:r>
              <a:rPr lang="zh-CN" altLang="zh-CN" sz="2800" dirty="0"/>
              <a:t>约束，一条数据产生时如果没有输入一个的值，那么可以指定一个默认值。</a:t>
            </a:r>
          </a:p>
          <a:p>
            <a:r>
              <a:rPr lang="zh-CN" altLang="zh-CN" sz="2800" dirty="0"/>
              <a:t>默认值（</a:t>
            </a:r>
            <a:r>
              <a:rPr lang="en-US" altLang="zh-CN" sz="2800" dirty="0"/>
              <a:t>Default</a:t>
            </a:r>
            <a:r>
              <a:rPr lang="zh-CN" altLang="zh-CN" sz="2800" dirty="0"/>
              <a:t>）的完整称呼是</a:t>
            </a:r>
            <a:r>
              <a:rPr lang="en-US" altLang="zh-CN" sz="2800" dirty="0"/>
              <a:t>“</a:t>
            </a:r>
            <a:r>
              <a:rPr lang="zh-CN" altLang="zh-CN" sz="2800" dirty="0"/>
              <a:t>默认值约束（</a:t>
            </a:r>
            <a:r>
              <a:rPr lang="en-US" altLang="zh-CN" sz="2800" dirty="0"/>
              <a:t>Default Constraint</a:t>
            </a:r>
            <a:r>
              <a:rPr lang="zh-CN" altLang="zh-CN" sz="2800" dirty="0"/>
              <a:t>）</a:t>
            </a:r>
            <a:r>
              <a:rPr lang="en-US" altLang="zh-CN" sz="2800" dirty="0"/>
              <a:t>”</a:t>
            </a:r>
            <a:r>
              <a:rPr lang="zh-CN" altLang="zh-CN" sz="2800" dirty="0"/>
              <a:t>，用来指定某列的默认值。在表中插入一条新记录时，如果没有为某个字段赋值，系统就会自动为这个字段插入默认值。例如，在书籍表中，设置默认“是”。</a:t>
            </a:r>
          </a:p>
          <a:p>
            <a:r>
              <a:rPr lang="zh-CN" altLang="zh-CN" sz="2800" dirty="0"/>
              <a:t>默认值约束通常用在已经设置了非空约束的列，这样能够防止数据表在录入数据时出现错误。</a:t>
            </a:r>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33</a:t>
            </a:fld>
            <a:endParaRPr lang="en-US" altLang="zh-CN"/>
          </a:p>
        </p:txBody>
      </p:sp>
    </p:spTree>
    <p:extLst>
      <p:ext uri="{BB962C8B-B14F-4D97-AF65-F5344CB8AC3E}">
        <p14:creationId xmlns:p14="http://schemas.microsoft.com/office/powerpoint/2010/main" val="2843309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在创建表时设置默认值约束</a:t>
            </a:r>
            <a:endParaRPr lang="zh-CN" altLang="en-US" dirty="0"/>
          </a:p>
        </p:txBody>
      </p:sp>
      <p:sp>
        <p:nvSpPr>
          <p:cNvPr id="3" name="内容占位符 2"/>
          <p:cNvSpPr>
            <a:spLocks noGrp="1"/>
          </p:cNvSpPr>
          <p:nvPr>
            <p:ph idx="1"/>
          </p:nvPr>
        </p:nvSpPr>
        <p:spPr/>
        <p:txBody>
          <a:bodyPr numCol="2"/>
          <a:lstStyle/>
          <a:p>
            <a:r>
              <a:rPr lang="zh-CN" altLang="zh-CN" sz="1600" dirty="0"/>
              <a:t>创建表时可以使用</a:t>
            </a:r>
            <a:r>
              <a:rPr lang="en-US" altLang="zh-CN" sz="1600" dirty="0"/>
              <a:t>DEFAULT</a:t>
            </a:r>
            <a:r>
              <a:rPr lang="zh-CN" altLang="zh-CN" sz="1600" dirty="0"/>
              <a:t>关键字设置默认值约束，具体的语法格式如下：</a:t>
            </a:r>
          </a:p>
          <a:p>
            <a:r>
              <a:rPr lang="en-US" altLang="zh-CN" sz="1600" dirty="0"/>
              <a:t>&lt;</a:t>
            </a:r>
            <a:r>
              <a:rPr lang="zh-CN" altLang="zh-CN" sz="1600" dirty="0"/>
              <a:t>字段名</a:t>
            </a:r>
            <a:r>
              <a:rPr lang="en-US" altLang="zh-CN" sz="1600" dirty="0"/>
              <a:t>&gt; &lt;</a:t>
            </a:r>
            <a:r>
              <a:rPr lang="zh-CN" altLang="zh-CN" sz="1600" dirty="0"/>
              <a:t>数据类型</a:t>
            </a:r>
            <a:r>
              <a:rPr lang="en-US" altLang="zh-CN" sz="1600" dirty="0"/>
              <a:t>&gt; DEFAULT &lt;</a:t>
            </a:r>
            <a:r>
              <a:rPr lang="zh-CN" altLang="zh-CN" sz="1600" dirty="0"/>
              <a:t>默认值</a:t>
            </a:r>
            <a:r>
              <a:rPr lang="en-US" altLang="zh-CN" sz="1600" dirty="0"/>
              <a:t>&gt;;</a:t>
            </a:r>
            <a:endParaRPr lang="zh-CN" altLang="zh-CN" sz="1600" dirty="0"/>
          </a:p>
          <a:p>
            <a:r>
              <a:rPr lang="zh-CN" altLang="zh-CN" sz="1600" dirty="0"/>
              <a:t>其中，“默认值”为该字段设置的默认值，如果是字符类型的，要用单引号括起来</a:t>
            </a:r>
            <a:r>
              <a:rPr lang="zh-CN" altLang="zh-CN" sz="1600" dirty="0" smtClean="0"/>
              <a:t>。</a:t>
            </a:r>
            <a:endParaRPr lang="en-US" altLang="zh-CN" sz="1600" dirty="0" smtClean="0"/>
          </a:p>
          <a:p>
            <a:endParaRPr lang="zh-CN" altLang="zh-CN" sz="1600" dirty="0"/>
          </a:p>
          <a:p>
            <a:r>
              <a:rPr lang="zh-CN" altLang="zh-CN" sz="1600" dirty="0"/>
              <a:t>【例</a:t>
            </a:r>
            <a:r>
              <a:rPr lang="en-US" altLang="zh-CN" sz="1600" dirty="0"/>
              <a:t>5-14</a:t>
            </a:r>
            <a:r>
              <a:rPr lang="zh-CN" altLang="zh-CN" sz="1600" dirty="0"/>
              <a:t>】在</a:t>
            </a:r>
            <a:r>
              <a:rPr lang="en-US" altLang="zh-CN" sz="1600" dirty="0"/>
              <a:t>Lib</a:t>
            </a:r>
            <a:r>
              <a:rPr lang="zh-CN" altLang="zh-CN" sz="1600" dirty="0"/>
              <a:t>数据库中创建</a:t>
            </a:r>
            <a:r>
              <a:rPr lang="en-US" altLang="zh-CN" sz="1600" dirty="0"/>
              <a:t>book</a:t>
            </a:r>
            <a:r>
              <a:rPr lang="zh-CN" altLang="zh-CN" sz="1600" dirty="0"/>
              <a:t>表，</a:t>
            </a:r>
            <a:r>
              <a:rPr lang="en-US" altLang="zh-CN" sz="1600" dirty="0" err="1"/>
              <a:t>onShelf</a:t>
            </a:r>
            <a:r>
              <a:rPr lang="zh-CN" altLang="zh-CN" sz="1600" dirty="0"/>
              <a:t>设定默认值是“是”。在</a:t>
            </a:r>
            <a:r>
              <a:rPr lang="en-US" altLang="zh-CN" sz="1600" dirty="0"/>
              <a:t>MySQL</a:t>
            </a:r>
            <a:r>
              <a:rPr lang="zh-CN" altLang="zh-CN" sz="1600" dirty="0"/>
              <a:t>的命令行格式中，输入以下命令：</a:t>
            </a:r>
          </a:p>
          <a:p>
            <a:pPr marL="0" indent="0">
              <a:buNone/>
            </a:pPr>
            <a:r>
              <a:rPr lang="en-US" altLang="zh-CN" sz="1600" dirty="0"/>
              <a:t>CREATE TABLE </a:t>
            </a:r>
            <a:r>
              <a:rPr lang="en-US" altLang="zh-CN" sz="1600" dirty="0" err="1"/>
              <a:t>book_bk</a:t>
            </a:r>
            <a:r>
              <a:rPr lang="en-US" altLang="zh-CN" sz="1600" dirty="0"/>
              <a:t> (</a:t>
            </a:r>
            <a:endParaRPr lang="zh-CN" altLang="zh-CN" sz="1600" dirty="0"/>
          </a:p>
          <a:p>
            <a:pPr marL="0" indent="0">
              <a:buNone/>
            </a:pPr>
            <a:r>
              <a:rPr lang="en-US" altLang="zh-CN" sz="1600" dirty="0"/>
              <a:t>  </a:t>
            </a:r>
            <a:r>
              <a:rPr lang="en-US" altLang="zh-CN" sz="1600" dirty="0" err="1"/>
              <a:t>bookNo</a:t>
            </a:r>
            <a:r>
              <a:rPr lang="en-US" altLang="zh-CN" sz="1600" dirty="0"/>
              <a:t> char(4) NOT NULL,</a:t>
            </a:r>
            <a:endParaRPr lang="zh-CN" altLang="zh-CN" sz="1600" dirty="0"/>
          </a:p>
          <a:p>
            <a:pPr marL="0" indent="0">
              <a:buNone/>
            </a:pPr>
            <a:r>
              <a:rPr lang="en-US" altLang="zh-CN" sz="1600" dirty="0"/>
              <a:t>  </a:t>
            </a:r>
            <a:r>
              <a:rPr lang="en-US" altLang="zh-CN" sz="1600" dirty="0" err="1"/>
              <a:t>classNo</a:t>
            </a:r>
            <a:r>
              <a:rPr lang="en-US" altLang="zh-CN" sz="1600" dirty="0"/>
              <a:t> char(4) NOT NULL,</a:t>
            </a:r>
            <a:endParaRPr lang="zh-CN" altLang="zh-CN" sz="1600" dirty="0"/>
          </a:p>
          <a:p>
            <a:pPr marL="0" indent="0">
              <a:buNone/>
            </a:pPr>
            <a:r>
              <a:rPr lang="en-US" altLang="zh-CN" sz="1600" dirty="0"/>
              <a:t>  </a:t>
            </a:r>
            <a:r>
              <a:rPr lang="en-US" altLang="zh-CN" sz="1600" dirty="0" err="1"/>
              <a:t>bookName</a:t>
            </a:r>
            <a:r>
              <a:rPr lang="en-US" altLang="zh-CN" sz="1600" dirty="0"/>
              <a:t> varchar(40) NOT NULL,</a:t>
            </a:r>
            <a:endParaRPr lang="zh-CN" altLang="zh-CN" sz="1600" dirty="0"/>
          </a:p>
          <a:p>
            <a:pPr marL="0" indent="0">
              <a:buNone/>
            </a:pPr>
            <a:r>
              <a:rPr lang="en-US" altLang="zh-CN" sz="1600" dirty="0"/>
              <a:t>  author varchar(10) DEFAULT NULL,</a:t>
            </a:r>
            <a:endParaRPr lang="zh-CN" altLang="zh-CN" sz="1600" dirty="0"/>
          </a:p>
          <a:p>
            <a:pPr marL="0" indent="0">
              <a:buNone/>
            </a:pPr>
            <a:r>
              <a:rPr lang="en-US" altLang="zh-CN" sz="1600" dirty="0"/>
              <a:t>  </a:t>
            </a:r>
            <a:r>
              <a:rPr lang="en-US" altLang="zh-CN" sz="1600" dirty="0" err="1"/>
              <a:t>publishName</a:t>
            </a:r>
            <a:r>
              <a:rPr lang="en-US" altLang="zh-CN" sz="1600" dirty="0"/>
              <a:t> varchar(20) DEFAULT NULL,</a:t>
            </a:r>
            <a:endParaRPr lang="zh-CN" altLang="zh-CN" sz="1600" dirty="0"/>
          </a:p>
          <a:p>
            <a:pPr marL="0" indent="0">
              <a:buNone/>
            </a:pPr>
            <a:r>
              <a:rPr lang="en-US" altLang="zh-CN" sz="1600" dirty="0"/>
              <a:t>  </a:t>
            </a:r>
            <a:r>
              <a:rPr lang="en-US" altLang="zh-CN" sz="1600" dirty="0" err="1"/>
              <a:t>publishDate</a:t>
            </a:r>
            <a:r>
              <a:rPr lang="en-US" altLang="zh-CN" sz="1600" dirty="0"/>
              <a:t> datetime DEFAULT NULL,</a:t>
            </a:r>
            <a:endParaRPr lang="zh-CN" altLang="zh-CN" sz="1600" dirty="0"/>
          </a:p>
          <a:p>
            <a:pPr marL="0" indent="0">
              <a:buNone/>
            </a:pPr>
            <a:r>
              <a:rPr lang="en-US" altLang="zh-CN" sz="1600" dirty="0"/>
              <a:t>  introduction varchar(100) DEFAULT NULL,</a:t>
            </a:r>
            <a:endParaRPr lang="zh-CN" altLang="zh-CN" sz="1600" dirty="0"/>
          </a:p>
          <a:p>
            <a:pPr marL="0" indent="0">
              <a:buNone/>
            </a:pPr>
            <a:r>
              <a:rPr lang="en-US" altLang="zh-CN" sz="1600" dirty="0"/>
              <a:t>  </a:t>
            </a:r>
            <a:r>
              <a:rPr lang="en-US" altLang="zh-CN" sz="1600" dirty="0" err="1"/>
              <a:t>onShelf</a:t>
            </a:r>
            <a:r>
              <a:rPr lang="en-US" altLang="zh-CN" sz="1600" dirty="0"/>
              <a:t> char(2) DEFAULT '</a:t>
            </a:r>
            <a:r>
              <a:rPr lang="zh-CN" altLang="zh-CN" sz="1600" dirty="0"/>
              <a:t>是</a:t>
            </a:r>
            <a:r>
              <a:rPr lang="en-US" altLang="zh-CN" sz="1600" dirty="0"/>
              <a:t>',</a:t>
            </a:r>
            <a:endParaRPr lang="zh-CN" altLang="zh-CN" sz="1600" dirty="0"/>
          </a:p>
          <a:p>
            <a:pPr marL="0" indent="0">
              <a:buNone/>
            </a:pPr>
            <a:r>
              <a:rPr lang="en-US" altLang="zh-CN" sz="1600" dirty="0"/>
              <a:t>  price float DEFAULT NULL,</a:t>
            </a:r>
            <a:endParaRPr lang="zh-CN" altLang="zh-CN" sz="1600" dirty="0"/>
          </a:p>
          <a:p>
            <a:pPr marL="0" indent="0">
              <a:buNone/>
            </a:pPr>
            <a:r>
              <a:rPr lang="en-US" altLang="zh-CN" sz="1600" dirty="0"/>
              <a:t>  number int(11) NOT NULL DEFAULT '0',</a:t>
            </a:r>
            <a:endParaRPr lang="zh-CN" altLang="zh-CN" sz="1600" dirty="0"/>
          </a:p>
          <a:p>
            <a:pPr marL="0" indent="0">
              <a:buNone/>
            </a:pPr>
            <a:r>
              <a:rPr lang="en-US" altLang="zh-CN" sz="1600" dirty="0"/>
              <a:t>  PRIMARY KEY (</a:t>
            </a:r>
            <a:r>
              <a:rPr lang="en-US" altLang="zh-CN" sz="1600" dirty="0" err="1"/>
              <a:t>bookNo</a:t>
            </a:r>
            <a:r>
              <a:rPr lang="en-US" altLang="zh-CN" sz="1600" dirty="0"/>
              <a:t>),</a:t>
            </a:r>
            <a:endParaRPr lang="zh-CN" altLang="zh-CN" sz="1600" dirty="0"/>
          </a:p>
          <a:p>
            <a:pPr marL="0" indent="0">
              <a:buNone/>
            </a:pPr>
            <a:r>
              <a:rPr lang="en-US" altLang="zh-CN" sz="1600" dirty="0"/>
              <a:t>  KEY </a:t>
            </a:r>
            <a:r>
              <a:rPr lang="en-US" altLang="zh-CN" sz="1600" dirty="0" err="1"/>
              <a:t>FK_Book_bk_BookClass</a:t>
            </a:r>
            <a:r>
              <a:rPr lang="en-US" altLang="zh-CN" sz="1600" dirty="0"/>
              <a:t> (</a:t>
            </a:r>
            <a:r>
              <a:rPr lang="en-US" altLang="zh-CN" sz="1600" dirty="0" err="1"/>
              <a:t>classNo</a:t>
            </a:r>
            <a:r>
              <a:rPr lang="en-US" altLang="zh-CN" sz="1600" dirty="0"/>
              <a:t>),</a:t>
            </a:r>
            <a:endParaRPr lang="zh-CN" altLang="zh-CN" sz="1600" dirty="0"/>
          </a:p>
          <a:p>
            <a:pPr marL="0" indent="0">
              <a:buNone/>
            </a:pPr>
            <a:r>
              <a:rPr lang="en-US" altLang="zh-CN" sz="1600" dirty="0"/>
              <a:t>  CONSTRAINT </a:t>
            </a:r>
            <a:r>
              <a:rPr lang="en-US" altLang="zh-CN" sz="1600" dirty="0" err="1"/>
              <a:t>FK_Book_bk_BookClass</a:t>
            </a:r>
            <a:r>
              <a:rPr lang="en-US" altLang="zh-CN" sz="1600" dirty="0"/>
              <a:t> FOREIGN KEY (</a:t>
            </a:r>
            <a:r>
              <a:rPr lang="en-US" altLang="zh-CN" sz="1600" dirty="0" err="1"/>
              <a:t>classNo</a:t>
            </a:r>
            <a:r>
              <a:rPr lang="en-US" altLang="zh-CN" sz="1600" dirty="0"/>
              <a:t>) REFERENCES </a:t>
            </a:r>
            <a:r>
              <a:rPr lang="en-US" altLang="zh-CN" sz="1600" dirty="0" err="1"/>
              <a:t>bookclass</a:t>
            </a:r>
            <a:r>
              <a:rPr lang="en-US" altLang="zh-CN" sz="1600" dirty="0"/>
              <a:t> (</a:t>
            </a:r>
            <a:r>
              <a:rPr lang="en-US" altLang="zh-CN" sz="1600" dirty="0" err="1"/>
              <a:t>classNo</a:t>
            </a:r>
            <a:r>
              <a:rPr lang="en-US" altLang="zh-CN" sz="1600" dirty="0"/>
              <a:t>)</a:t>
            </a:r>
            <a:endParaRPr lang="zh-CN" altLang="zh-CN" sz="1600" dirty="0"/>
          </a:p>
          <a:p>
            <a:pPr marL="0" indent="0">
              <a:buNone/>
            </a:pPr>
            <a:r>
              <a:rPr lang="en-US" altLang="zh-CN" sz="1600" dirty="0"/>
              <a:t>) ENGINE=</a:t>
            </a:r>
            <a:r>
              <a:rPr lang="en-US" altLang="zh-CN" sz="1600" dirty="0" err="1"/>
              <a:t>InnoDB</a:t>
            </a:r>
            <a:r>
              <a:rPr lang="en-US" altLang="zh-CN" sz="1600" dirty="0"/>
              <a:t> DEFAULT CHARSET=utf8;</a:t>
            </a:r>
            <a:endParaRPr lang="zh-CN" altLang="zh-CN" sz="1600" dirty="0"/>
          </a:p>
          <a:p>
            <a:pPr marL="0" indent="0">
              <a:buNone/>
            </a:pPr>
            <a:r>
              <a:rPr lang="zh-CN" altLang="zh-CN" sz="1600" dirty="0"/>
              <a:t>注意：在创建表时为列添加默认值，可以一次为多个列添加默认值，需要注意不同列的数据类型。</a:t>
            </a:r>
          </a:p>
          <a:p>
            <a:pPr marL="0" indent="0">
              <a:buNone/>
            </a:pPr>
            <a:endParaRPr lang="zh-CN" altLang="en-US" sz="16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34</a:t>
            </a:fld>
            <a:endParaRPr lang="en-US" altLang="zh-CN"/>
          </a:p>
        </p:txBody>
      </p:sp>
    </p:spTree>
    <p:extLst>
      <p:ext uri="{BB962C8B-B14F-4D97-AF65-F5344CB8AC3E}">
        <p14:creationId xmlns:p14="http://schemas.microsoft.com/office/powerpoint/2010/main" val="2286773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在修改表时添加默认值约束</a:t>
            </a:r>
            <a:endParaRPr lang="zh-CN" altLang="en-US" dirty="0"/>
          </a:p>
        </p:txBody>
      </p:sp>
      <p:sp>
        <p:nvSpPr>
          <p:cNvPr id="3" name="内容占位符 2"/>
          <p:cNvSpPr>
            <a:spLocks noGrp="1"/>
          </p:cNvSpPr>
          <p:nvPr>
            <p:ph idx="1"/>
          </p:nvPr>
        </p:nvSpPr>
        <p:spPr/>
        <p:txBody>
          <a:bodyPr/>
          <a:lstStyle/>
          <a:p>
            <a:r>
              <a:rPr lang="zh-CN" altLang="zh-CN" sz="2800" dirty="0"/>
              <a:t>修改表时添加默认值约束的语法格式如下：</a:t>
            </a:r>
          </a:p>
          <a:p>
            <a:pPr marL="0" indent="0">
              <a:buNone/>
            </a:pPr>
            <a:r>
              <a:rPr lang="en-US" altLang="zh-CN" sz="2800" dirty="0"/>
              <a:t>ALTER TABLE &lt;</a:t>
            </a:r>
            <a:r>
              <a:rPr lang="zh-CN" altLang="zh-CN" sz="2800" dirty="0"/>
              <a:t>数据表名</a:t>
            </a:r>
            <a:r>
              <a:rPr lang="en-US" altLang="zh-CN" sz="2800" dirty="0"/>
              <a:t>&gt; CHANGE COLUMN &lt;</a:t>
            </a:r>
            <a:r>
              <a:rPr lang="zh-CN" altLang="zh-CN" sz="2800" dirty="0"/>
              <a:t>字段名</a:t>
            </a:r>
            <a:r>
              <a:rPr lang="en-US" altLang="zh-CN" sz="2800" dirty="0"/>
              <a:t>&gt; &lt;</a:t>
            </a:r>
            <a:r>
              <a:rPr lang="zh-CN" altLang="zh-CN" sz="2800" dirty="0"/>
              <a:t>数据类型</a:t>
            </a:r>
            <a:r>
              <a:rPr lang="en-US" altLang="zh-CN" sz="2800" dirty="0"/>
              <a:t>&gt; DEFAULT &lt;</a:t>
            </a:r>
            <a:r>
              <a:rPr lang="zh-CN" altLang="zh-CN" sz="2800" dirty="0"/>
              <a:t>默认值</a:t>
            </a:r>
            <a:r>
              <a:rPr lang="en-US" altLang="zh-CN" sz="2800" dirty="0" smtClean="0"/>
              <a:t>&gt;;</a:t>
            </a:r>
          </a:p>
          <a:p>
            <a:endParaRPr lang="zh-CN" altLang="zh-CN" sz="2800" dirty="0"/>
          </a:p>
          <a:p>
            <a:r>
              <a:rPr lang="zh-CN" altLang="zh-CN" sz="2800" dirty="0"/>
              <a:t>【例</a:t>
            </a:r>
            <a:r>
              <a:rPr lang="en-US" altLang="zh-CN" sz="2800" dirty="0"/>
              <a:t>5-15</a:t>
            </a:r>
            <a:r>
              <a:rPr lang="zh-CN" altLang="zh-CN" sz="2800" dirty="0"/>
              <a:t>】在</a:t>
            </a:r>
            <a:r>
              <a:rPr lang="en-US" altLang="zh-CN" sz="2800" dirty="0"/>
              <a:t>Lib</a:t>
            </a:r>
            <a:r>
              <a:rPr lang="zh-CN" altLang="zh-CN" sz="2800" dirty="0"/>
              <a:t>数据库中创建</a:t>
            </a:r>
            <a:r>
              <a:rPr lang="en-US" altLang="zh-CN" sz="2800" dirty="0"/>
              <a:t>book</a:t>
            </a:r>
            <a:r>
              <a:rPr lang="zh-CN" altLang="zh-CN" sz="2800" dirty="0"/>
              <a:t>表后，为</a:t>
            </a:r>
            <a:r>
              <a:rPr lang="en-US" altLang="zh-CN" sz="2800" dirty="0" err="1"/>
              <a:t>onShelf</a:t>
            </a:r>
            <a:r>
              <a:rPr lang="zh-CN" altLang="zh-CN" sz="2800" dirty="0"/>
              <a:t>列添加默认值是“是”。在</a:t>
            </a:r>
            <a:r>
              <a:rPr lang="en-US" altLang="zh-CN" sz="2800" dirty="0"/>
              <a:t>MySQL</a:t>
            </a:r>
            <a:r>
              <a:rPr lang="zh-CN" altLang="zh-CN" sz="2800" dirty="0"/>
              <a:t>的命令行格式中，输入以下命令：</a:t>
            </a:r>
          </a:p>
          <a:p>
            <a:pPr marL="0" indent="0">
              <a:buNone/>
            </a:pPr>
            <a:r>
              <a:rPr lang="en-US" altLang="zh-CN" sz="2800" dirty="0"/>
              <a:t>ALTER TABLE book CHANGE COLUMN </a:t>
            </a:r>
            <a:r>
              <a:rPr lang="en-US" altLang="zh-CN" sz="2800" dirty="0" err="1"/>
              <a:t>onShelf</a:t>
            </a:r>
            <a:r>
              <a:rPr lang="en-US" altLang="zh-CN" sz="2800" dirty="0"/>
              <a:t> char(2) DEFAULT '</a:t>
            </a:r>
            <a:r>
              <a:rPr lang="zh-CN" altLang="zh-CN" sz="2800" dirty="0"/>
              <a:t>是</a:t>
            </a:r>
            <a:r>
              <a:rPr lang="en-US" altLang="zh-CN" sz="2800" dirty="0"/>
              <a:t>';</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35</a:t>
            </a:fld>
            <a:endParaRPr lang="en-US" altLang="zh-CN"/>
          </a:p>
        </p:txBody>
      </p:sp>
    </p:spTree>
    <p:extLst>
      <p:ext uri="{BB962C8B-B14F-4D97-AF65-F5344CB8AC3E}">
        <p14:creationId xmlns:p14="http://schemas.microsoft.com/office/powerpoint/2010/main" val="3503540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删除默认值约束</a:t>
            </a:r>
            <a:endParaRPr lang="zh-CN" altLang="en-US" dirty="0"/>
          </a:p>
        </p:txBody>
      </p:sp>
      <p:sp>
        <p:nvSpPr>
          <p:cNvPr id="3" name="内容占位符 2"/>
          <p:cNvSpPr>
            <a:spLocks noGrp="1"/>
          </p:cNvSpPr>
          <p:nvPr>
            <p:ph idx="1"/>
          </p:nvPr>
        </p:nvSpPr>
        <p:spPr/>
        <p:txBody>
          <a:bodyPr/>
          <a:lstStyle/>
          <a:p>
            <a:r>
              <a:rPr lang="zh-CN" altLang="zh-CN" sz="2800" dirty="0"/>
              <a:t>当一个表中的列不需要设置默认值时，就需要从表中将其删除。</a:t>
            </a:r>
          </a:p>
          <a:p>
            <a:r>
              <a:rPr lang="zh-CN" altLang="zh-CN" sz="2800" dirty="0"/>
              <a:t>修改表时删除默认值约束的语法格式如下：</a:t>
            </a:r>
          </a:p>
          <a:p>
            <a:pPr marL="0" indent="0">
              <a:buNone/>
            </a:pPr>
            <a:r>
              <a:rPr lang="en-US" altLang="zh-CN" sz="2800" dirty="0"/>
              <a:t>ALTER TABLE &lt;</a:t>
            </a:r>
            <a:r>
              <a:rPr lang="zh-CN" altLang="zh-CN" sz="2800" dirty="0"/>
              <a:t>数据表名</a:t>
            </a:r>
            <a:r>
              <a:rPr lang="en-US" altLang="zh-CN" sz="2800" dirty="0"/>
              <a:t>&gt; CHANGE COLUMN &lt;</a:t>
            </a:r>
            <a:r>
              <a:rPr lang="zh-CN" altLang="zh-CN" sz="2800" dirty="0"/>
              <a:t>字段名</a:t>
            </a:r>
            <a:r>
              <a:rPr lang="en-US" altLang="zh-CN" sz="2800" dirty="0"/>
              <a:t>&gt; &lt;</a:t>
            </a:r>
            <a:r>
              <a:rPr lang="zh-CN" altLang="zh-CN" sz="2800" dirty="0"/>
              <a:t>字段名</a:t>
            </a:r>
            <a:r>
              <a:rPr lang="en-US" altLang="zh-CN" sz="2800" dirty="0"/>
              <a:t>&gt; &lt;</a:t>
            </a:r>
            <a:r>
              <a:rPr lang="zh-CN" altLang="zh-CN" sz="2800" dirty="0"/>
              <a:t>数据类型</a:t>
            </a:r>
            <a:r>
              <a:rPr lang="en-US" altLang="zh-CN" sz="2800" dirty="0"/>
              <a:t>&gt; DEFAULT NULL</a:t>
            </a:r>
            <a:r>
              <a:rPr lang="en-US" altLang="zh-CN" sz="2800" dirty="0" smtClean="0"/>
              <a:t>;</a:t>
            </a:r>
          </a:p>
          <a:p>
            <a:pPr marL="0" indent="0">
              <a:buNone/>
            </a:pPr>
            <a:endParaRPr lang="zh-CN" altLang="zh-CN" sz="2800" dirty="0"/>
          </a:p>
          <a:p>
            <a:r>
              <a:rPr lang="zh-CN" altLang="zh-CN" sz="2800" dirty="0"/>
              <a:t>【例</a:t>
            </a:r>
            <a:r>
              <a:rPr lang="en-US" altLang="zh-CN" sz="2800" dirty="0"/>
              <a:t>5-16</a:t>
            </a:r>
            <a:r>
              <a:rPr lang="zh-CN" altLang="zh-CN" sz="2800" dirty="0"/>
              <a:t>】在</a:t>
            </a:r>
            <a:r>
              <a:rPr lang="en-US" altLang="zh-CN" sz="2800" dirty="0"/>
              <a:t>Lib</a:t>
            </a:r>
            <a:r>
              <a:rPr lang="zh-CN" altLang="zh-CN" sz="2800" dirty="0"/>
              <a:t>数据库中创建</a:t>
            </a:r>
            <a:r>
              <a:rPr lang="en-US" altLang="zh-CN" sz="2800" dirty="0"/>
              <a:t>book</a:t>
            </a:r>
            <a:r>
              <a:rPr lang="zh-CN" altLang="zh-CN" sz="2800" dirty="0"/>
              <a:t>表后，把</a:t>
            </a:r>
            <a:r>
              <a:rPr lang="en-US" altLang="zh-CN" sz="2800" dirty="0" err="1"/>
              <a:t>onShelf</a:t>
            </a:r>
            <a:r>
              <a:rPr lang="zh-CN" altLang="zh-CN" sz="2800" dirty="0"/>
              <a:t>列的默认值“是”删除。在</a:t>
            </a:r>
            <a:r>
              <a:rPr lang="en-US" altLang="zh-CN" sz="2800" dirty="0"/>
              <a:t>MySQL</a:t>
            </a:r>
            <a:r>
              <a:rPr lang="zh-CN" altLang="zh-CN" sz="2800" dirty="0"/>
              <a:t>的命令行格式中，输入以下命令：</a:t>
            </a:r>
          </a:p>
          <a:p>
            <a:pPr marL="0" indent="0">
              <a:buNone/>
            </a:pPr>
            <a:r>
              <a:rPr lang="en-US" altLang="zh-CN" sz="2800" dirty="0"/>
              <a:t>ALTER TABLE book CHANGE COLUMN </a:t>
            </a:r>
            <a:r>
              <a:rPr lang="en-US" altLang="zh-CN" sz="2800" dirty="0" err="1"/>
              <a:t>onShelf</a:t>
            </a:r>
            <a:r>
              <a:rPr lang="en-US" altLang="zh-CN" sz="2800" dirty="0"/>
              <a:t> </a:t>
            </a:r>
            <a:r>
              <a:rPr lang="en-US" altLang="zh-CN" sz="2800" dirty="0" err="1"/>
              <a:t>onShelf</a:t>
            </a:r>
            <a:r>
              <a:rPr lang="en-US" altLang="zh-CN" sz="2800" dirty="0"/>
              <a:t> char(2) DEFAULT NULL;</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36</a:t>
            </a:fld>
            <a:endParaRPr lang="en-US" altLang="zh-CN"/>
          </a:p>
        </p:txBody>
      </p:sp>
    </p:spTree>
    <p:extLst>
      <p:ext uri="{BB962C8B-B14F-4D97-AF65-F5344CB8AC3E}">
        <p14:creationId xmlns:p14="http://schemas.microsoft.com/office/powerpoint/2010/main" val="3202742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非空约束（域完整性）</a:t>
            </a:r>
            <a:endParaRPr lang="zh-CN" altLang="en-US" dirty="0"/>
          </a:p>
        </p:txBody>
      </p:sp>
      <p:sp>
        <p:nvSpPr>
          <p:cNvPr id="3" name="内容占位符 2"/>
          <p:cNvSpPr>
            <a:spLocks noGrp="1"/>
          </p:cNvSpPr>
          <p:nvPr>
            <p:ph idx="1"/>
          </p:nvPr>
        </p:nvSpPr>
        <p:spPr/>
        <p:txBody>
          <a:bodyPr/>
          <a:lstStyle/>
          <a:p>
            <a:r>
              <a:rPr lang="en-US" altLang="zh-CN" dirty="0"/>
              <a:t>NOT NULL</a:t>
            </a:r>
            <a:r>
              <a:rPr lang="zh-CN" altLang="zh-CN" dirty="0"/>
              <a:t>关键字，指定列不能输入</a:t>
            </a:r>
            <a:r>
              <a:rPr lang="en-US" altLang="zh-CN" dirty="0"/>
              <a:t>NULL</a:t>
            </a:r>
            <a:r>
              <a:rPr lang="zh-CN" altLang="zh-CN" dirty="0"/>
              <a:t>值。</a:t>
            </a:r>
          </a:p>
          <a:p>
            <a:r>
              <a:rPr lang="en-US" altLang="zh-CN" dirty="0"/>
              <a:t>MySQL</a:t>
            </a:r>
            <a:r>
              <a:rPr lang="zh-CN" altLang="zh-CN" dirty="0"/>
              <a:t>非空约束（</a:t>
            </a:r>
            <a:r>
              <a:rPr lang="en-US" altLang="zh-CN" dirty="0"/>
              <a:t>NOT NULL</a:t>
            </a:r>
            <a:r>
              <a:rPr lang="zh-CN" altLang="zh-CN" dirty="0"/>
              <a:t>）指字段的值不能为空。对于使用了非空约束的字段，如果用户在添加数据时没有指定值，数据库系统就会报错。可以通过</a:t>
            </a:r>
            <a:r>
              <a:rPr lang="en-US" altLang="zh-CN" dirty="0"/>
              <a:t>CREATE TABLE </a:t>
            </a:r>
            <a:r>
              <a:rPr lang="zh-CN" altLang="zh-CN" dirty="0"/>
              <a:t>或</a:t>
            </a:r>
            <a:r>
              <a:rPr lang="en-US" altLang="zh-CN" dirty="0"/>
              <a:t>ALTER TABLE </a:t>
            </a:r>
            <a:r>
              <a:rPr lang="zh-CN" altLang="zh-CN" dirty="0"/>
              <a:t>语句实现。在表中某个列的定义后加上关键字</a:t>
            </a:r>
            <a:r>
              <a:rPr lang="en-US" altLang="zh-CN" dirty="0"/>
              <a:t>NOT NULL</a:t>
            </a:r>
            <a:r>
              <a:rPr lang="zh-CN" altLang="zh-CN" dirty="0"/>
              <a:t>作为限定词，来约束该列的取值不能为空。</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37</a:t>
            </a:fld>
            <a:endParaRPr lang="en-US" altLang="zh-CN"/>
          </a:p>
        </p:txBody>
      </p:sp>
    </p:spTree>
    <p:extLst>
      <p:ext uri="{BB962C8B-B14F-4D97-AF65-F5344CB8AC3E}">
        <p14:creationId xmlns:p14="http://schemas.microsoft.com/office/powerpoint/2010/main" val="4158631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在创建表时设置非空约束</a:t>
            </a:r>
            <a:endParaRPr lang="zh-CN" altLang="zh-CN" dirty="0"/>
          </a:p>
        </p:txBody>
      </p:sp>
      <p:sp>
        <p:nvSpPr>
          <p:cNvPr id="3" name="内容占位符 2"/>
          <p:cNvSpPr>
            <a:spLocks noGrp="1"/>
          </p:cNvSpPr>
          <p:nvPr>
            <p:ph idx="1"/>
          </p:nvPr>
        </p:nvSpPr>
        <p:spPr/>
        <p:txBody>
          <a:bodyPr/>
          <a:lstStyle/>
          <a:p>
            <a:r>
              <a:rPr lang="zh-CN" altLang="zh-CN" dirty="0" smtClean="0"/>
              <a:t>创建</a:t>
            </a:r>
            <a:r>
              <a:rPr lang="zh-CN" altLang="zh-CN" dirty="0"/>
              <a:t>表时可以使用</a:t>
            </a:r>
            <a:r>
              <a:rPr lang="en-US" altLang="zh-CN" dirty="0"/>
              <a:t>NOT NULL</a:t>
            </a:r>
            <a:r>
              <a:rPr lang="zh-CN" altLang="zh-CN" dirty="0"/>
              <a:t>关键字设置非空约束，具体的语法格式如下：</a:t>
            </a:r>
          </a:p>
          <a:p>
            <a:pPr marL="0" indent="0">
              <a:buNone/>
            </a:pPr>
            <a:r>
              <a:rPr lang="en-US" altLang="zh-CN" dirty="0"/>
              <a:t>&lt;</a:t>
            </a:r>
            <a:r>
              <a:rPr lang="zh-CN" altLang="zh-CN" dirty="0"/>
              <a:t>字段名</a:t>
            </a:r>
            <a:r>
              <a:rPr lang="en-US" altLang="zh-CN" dirty="0"/>
              <a:t>&gt; &lt;</a:t>
            </a:r>
            <a:r>
              <a:rPr lang="zh-CN" altLang="zh-CN" dirty="0"/>
              <a:t>数据类型</a:t>
            </a:r>
            <a:r>
              <a:rPr lang="en-US" altLang="zh-CN" dirty="0"/>
              <a:t>&gt; NOT NULL;</a:t>
            </a:r>
            <a:endParaRPr lang="zh-CN" altLang="zh-CN" dirty="0"/>
          </a:p>
          <a:p>
            <a:r>
              <a:rPr lang="zh-CN" altLang="zh-CN" dirty="0"/>
              <a:t>例如【例</a:t>
            </a:r>
            <a:r>
              <a:rPr lang="en-US" altLang="zh-CN" dirty="0"/>
              <a:t>5-14</a:t>
            </a:r>
            <a:r>
              <a:rPr lang="zh-CN" altLang="zh-CN" dirty="0"/>
              <a:t>】中的代码。</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38</a:t>
            </a:fld>
            <a:endParaRPr lang="en-US" altLang="zh-CN"/>
          </a:p>
        </p:txBody>
      </p:sp>
    </p:spTree>
    <p:extLst>
      <p:ext uri="{BB962C8B-B14F-4D97-AF65-F5344CB8AC3E}">
        <p14:creationId xmlns:p14="http://schemas.microsoft.com/office/powerpoint/2010/main" val="1040911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在修改表时添加非空约束</a:t>
            </a:r>
            <a:endParaRPr lang="zh-CN" altLang="en-US" dirty="0"/>
          </a:p>
        </p:txBody>
      </p:sp>
      <p:sp>
        <p:nvSpPr>
          <p:cNvPr id="3" name="内容占位符 2"/>
          <p:cNvSpPr>
            <a:spLocks noGrp="1"/>
          </p:cNvSpPr>
          <p:nvPr>
            <p:ph idx="1"/>
          </p:nvPr>
        </p:nvSpPr>
        <p:spPr/>
        <p:txBody>
          <a:bodyPr/>
          <a:lstStyle/>
          <a:p>
            <a:r>
              <a:rPr lang="zh-CN" altLang="zh-CN" sz="2400" dirty="0"/>
              <a:t>如果在创建表时忘记了为字段设置非空约束，也可以通过修改表进行非空约束的添加。</a:t>
            </a:r>
          </a:p>
          <a:p>
            <a:r>
              <a:rPr lang="zh-CN" altLang="zh-CN" sz="2400" dirty="0"/>
              <a:t>修改表时设置非空约束的语法格式如下：</a:t>
            </a:r>
          </a:p>
          <a:p>
            <a:pPr marL="0" indent="0">
              <a:buNone/>
            </a:pPr>
            <a:r>
              <a:rPr lang="en-US" altLang="zh-CN" sz="2400" dirty="0"/>
              <a:t>ALTER TABLE &lt;</a:t>
            </a:r>
            <a:r>
              <a:rPr lang="zh-CN" altLang="zh-CN" sz="2400" dirty="0"/>
              <a:t>数据表名</a:t>
            </a:r>
            <a:r>
              <a:rPr lang="en-US" altLang="zh-CN" sz="2400" dirty="0"/>
              <a:t>&gt; CHANGE COLUMN &lt;</a:t>
            </a:r>
            <a:r>
              <a:rPr lang="zh-CN" altLang="zh-CN" sz="2400" dirty="0"/>
              <a:t>字段名</a:t>
            </a:r>
            <a:r>
              <a:rPr lang="en-US" altLang="zh-CN" sz="2400" dirty="0"/>
              <a:t>&gt; &lt;</a:t>
            </a:r>
            <a:r>
              <a:rPr lang="zh-CN" altLang="zh-CN" sz="2400" dirty="0"/>
              <a:t>字段名</a:t>
            </a:r>
            <a:r>
              <a:rPr lang="en-US" altLang="zh-CN" sz="2400" dirty="0"/>
              <a:t>&gt; &lt;</a:t>
            </a:r>
            <a:r>
              <a:rPr lang="zh-CN" altLang="zh-CN" sz="2400" dirty="0"/>
              <a:t>数据类型</a:t>
            </a:r>
            <a:r>
              <a:rPr lang="en-US" altLang="zh-CN" sz="2400" dirty="0"/>
              <a:t>&gt; NOT NULL</a:t>
            </a:r>
            <a:r>
              <a:rPr lang="en-US" altLang="zh-CN" sz="2400" dirty="0" smtClean="0"/>
              <a:t>;</a:t>
            </a:r>
          </a:p>
          <a:p>
            <a:pPr marL="0" indent="0">
              <a:buNone/>
            </a:pPr>
            <a:endParaRPr lang="zh-CN" altLang="zh-CN" sz="2400" dirty="0"/>
          </a:p>
          <a:p>
            <a:r>
              <a:rPr lang="zh-CN" altLang="zh-CN" sz="2400" dirty="0"/>
              <a:t>【例</a:t>
            </a:r>
            <a:r>
              <a:rPr lang="en-US" altLang="zh-CN" sz="2400" dirty="0"/>
              <a:t>5-17</a:t>
            </a:r>
            <a:r>
              <a:rPr lang="zh-CN" altLang="zh-CN" sz="2400" dirty="0"/>
              <a:t>】为</a:t>
            </a:r>
            <a:r>
              <a:rPr lang="en-US" altLang="zh-CN" sz="2400" dirty="0" err="1"/>
              <a:t>book_bk</a:t>
            </a:r>
            <a:r>
              <a:rPr lang="zh-CN" altLang="zh-CN" sz="2400" dirty="0"/>
              <a:t>表中的</a:t>
            </a:r>
            <a:r>
              <a:rPr lang="en-US" altLang="zh-CN" sz="2400" dirty="0"/>
              <a:t>price</a:t>
            </a:r>
            <a:r>
              <a:rPr lang="zh-CN" altLang="zh-CN" sz="2400" dirty="0"/>
              <a:t>改设为非空约束。</a:t>
            </a:r>
          </a:p>
          <a:p>
            <a:pPr marL="0" indent="0">
              <a:buNone/>
            </a:pPr>
            <a:r>
              <a:rPr lang="en-US" altLang="zh-CN" sz="2400" dirty="0"/>
              <a:t>ALTER TABLE </a:t>
            </a:r>
            <a:r>
              <a:rPr lang="en-US" altLang="zh-CN" sz="2400" dirty="0" err="1"/>
              <a:t>book_bk</a:t>
            </a:r>
            <a:r>
              <a:rPr lang="en-US" altLang="zh-CN" sz="2400" dirty="0"/>
              <a:t> CHANGE COLUMN price </a:t>
            </a:r>
            <a:r>
              <a:rPr lang="en-US" altLang="zh-CN" sz="2400" dirty="0" err="1"/>
              <a:t>price</a:t>
            </a:r>
            <a:r>
              <a:rPr lang="en-US" altLang="zh-CN" sz="2400" dirty="0"/>
              <a:t> float NOT NULL;</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39</a:t>
            </a:fld>
            <a:endParaRPr lang="en-US" altLang="zh-CN"/>
          </a:p>
        </p:txBody>
      </p:sp>
    </p:spTree>
    <p:extLst>
      <p:ext uri="{BB962C8B-B14F-4D97-AF65-F5344CB8AC3E}">
        <p14:creationId xmlns:p14="http://schemas.microsoft.com/office/powerpoint/2010/main" val="69627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数据完整性概念及分类</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数据完整性概念</a:t>
            </a:r>
            <a:endParaRPr lang="en-US" altLang="zh-CN" dirty="0" smtClean="0"/>
          </a:p>
          <a:p>
            <a:pPr lvl="1"/>
            <a:r>
              <a:rPr lang="zh-CN" altLang="zh-CN" dirty="0"/>
              <a:t>数据完整性（</a:t>
            </a:r>
            <a:r>
              <a:rPr lang="en-US" altLang="zh-CN" dirty="0"/>
              <a:t>Data Integrity</a:t>
            </a:r>
            <a:r>
              <a:rPr lang="zh-CN" altLang="zh-CN" dirty="0"/>
              <a:t>）是指数据的精确性（</a:t>
            </a:r>
            <a:r>
              <a:rPr lang="en-US" altLang="zh-CN" dirty="0"/>
              <a:t>Accuracy</a:t>
            </a:r>
            <a:r>
              <a:rPr lang="zh-CN" altLang="zh-CN" dirty="0"/>
              <a:t>）和可靠性（</a:t>
            </a:r>
            <a:r>
              <a:rPr lang="en-US" altLang="zh-CN" dirty="0"/>
              <a:t>Reliability</a:t>
            </a:r>
            <a:r>
              <a:rPr lang="zh-CN" altLang="zh-CN" dirty="0"/>
              <a:t>）。它是应防止数据库中存在不符合语义规定的数据和防止因错误信息的输入输出造成无效操作或错误信息而提出的。</a:t>
            </a:r>
          </a:p>
          <a:p>
            <a:pPr lvl="1"/>
            <a:r>
              <a:rPr lang="zh-CN" altLang="zh-CN" dirty="0"/>
              <a:t>在</a:t>
            </a:r>
            <a:r>
              <a:rPr lang="en-US" altLang="zh-CN" dirty="0"/>
              <a:t>MySQL</a:t>
            </a:r>
            <a:r>
              <a:rPr lang="zh-CN" altLang="zh-CN" dirty="0"/>
              <a:t>中，约束是指对表中数据的一种约束，能够帮助数据库管理员更好地管理数据库，并且能够确保数据库中数据的正确性和有效性。因此，使用约束来限定表中的数据范围是很有必要的。</a:t>
            </a:r>
          </a:p>
          <a:p>
            <a:pPr lvl="1"/>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124402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删除非空约束</a:t>
            </a:r>
            <a:endParaRPr lang="zh-CN" altLang="en-US" dirty="0"/>
          </a:p>
        </p:txBody>
      </p:sp>
      <p:sp>
        <p:nvSpPr>
          <p:cNvPr id="3" name="内容占位符 2"/>
          <p:cNvSpPr>
            <a:spLocks noGrp="1"/>
          </p:cNvSpPr>
          <p:nvPr>
            <p:ph idx="1"/>
          </p:nvPr>
        </p:nvSpPr>
        <p:spPr/>
        <p:txBody>
          <a:bodyPr/>
          <a:lstStyle/>
          <a:p>
            <a:r>
              <a:rPr lang="zh-CN" altLang="zh-CN" dirty="0"/>
              <a:t>修改表时删除非空约束的语法规则如下：</a:t>
            </a:r>
          </a:p>
          <a:p>
            <a:pPr marL="0" indent="0">
              <a:buNone/>
            </a:pPr>
            <a:r>
              <a:rPr lang="en-US" altLang="zh-CN" dirty="0"/>
              <a:t>ALTER TABLE &lt;</a:t>
            </a:r>
            <a:r>
              <a:rPr lang="zh-CN" altLang="zh-CN" dirty="0"/>
              <a:t>数据表名</a:t>
            </a:r>
            <a:r>
              <a:rPr lang="en-US" altLang="zh-CN" dirty="0"/>
              <a:t>&gt; CHANGE COLUMN &lt;</a:t>
            </a:r>
            <a:r>
              <a:rPr lang="zh-CN" altLang="zh-CN" dirty="0"/>
              <a:t>字段名</a:t>
            </a:r>
            <a:r>
              <a:rPr lang="en-US" altLang="zh-CN" dirty="0"/>
              <a:t>&gt; &lt;</a:t>
            </a:r>
            <a:r>
              <a:rPr lang="zh-CN" altLang="zh-CN" dirty="0"/>
              <a:t>字段名</a:t>
            </a:r>
            <a:r>
              <a:rPr lang="en-US" altLang="zh-CN" dirty="0"/>
              <a:t>&gt; &lt;</a:t>
            </a:r>
            <a:r>
              <a:rPr lang="zh-CN" altLang="zh-CN" dirty="0"/>
              <a:t>数据类型</a:t>
            </a:r>
            <a:r>
              <a:rPr lang="en-US" altLang="zh-CN" dirty="0"/>
              <a:t>&gt; NULL</a:t>
            </a:r>
            <a:r>
              <a:rPr lang="en-US" altLang="zh-CN" dirty="0" smtClean="0"/>
              <a:t>;</a:t>
            </a:r>
          </a:p>
          <a:p>
            <a:pPr marL="0" indent="0">
              <a:buNone/>
            </a:pPr>
            <a:endParaRPr lang="zh-CN" altLang="zh-CN" dirty="0"/>
          </a:p>
          <a:p>
            <a:r>
              <a:rPr lang="zh-CN" altLang="zh-CN" dirty="0"/>
              <a:t>【例</a:t>
            </a:r>
            <a:r>
              <a:rPr lang="en-US" altLang="zh-CN" dirty="0"/>
              <a:t>5-18</a:t>
            </a:r>
            <a:r>
              <a:rPr lang="zh-CN" altLang="zh-CN" dirty="0"/>
              <a:t>】为</a:t>
            </a:r>
            <a:r>
              <a:rPr lang="en-US" altLang="zh-CN" dirty="0" err="1"/>
              <a:t>book_bk</a:t>
            </a:r>
            <a:r>
              <a:rPr lang="zh-CN" altLang="zh-CN" dirty="0"/>
              <a:t>表中的</a:t>
            </a:r>
            <a:r>
              <a:rPr lang="en-US" altLang="zh-CN" dirty="0"/>
              <a:t>price</a:t>
            </a:r>
            <a:r>
              <a:rPr lang="zh-CN" altLang="zh-CN" dirty="0"/>
              <a:t>删除非空约束。</a:t>
            </a:r>
          </a:p>
          <a:p>
            <a:pPr marL="0" indent="0">
              <a:buNone/>
            </a:pPr>
            <a:r>
              <a:rPr lang="en-US" altLang="zh-CN" dirty="0"/>
              <a:t>ALTER TABLE </a:t>
            </a:r>
            <a:r>
              <a:rPr lang="en-US" altLang="zh-CN" dirty="0" err="1"/>
              <a:t>book_bk</a:t>
            </a:r>
            <a:r>
              <a:rPr lang="en-US" altLang="zh-CN" dirty="0"/>
              <a:t> CHANGE COLUMN price </a:t>
            </a:r>
            <a:r>
              <a:rPr lang="en-US" altLang="zh-CN" dirty="0" err="1"/>
              <a:t>price</a:t>
            </a:r>
            <a:r>
              <a:rPr lang="en-US" altLang="zh-CN" dirty="0"/>
              <a:t> float NULL;</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40</a:t>
            </a:fld>
            <a:endParaRPr lang="en-US" altLang="zh-CN"/>
          </a:p>
        </p:txBody>
      </p:sp>
    </p:spTree>
    <p:extLst>
      <p:ext uri="{BB962C8B-B14F-4D97-AF65-F5344CB8AC3E}">
        <p14:creationId xmlns:p14="http://schemas.microsoft.com/office/powerpoint/2010/main" val="3248341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数据完整性概念及分类</a:t>
            </a:r>
            <a:endParaRPr lang="zh-CN" altLang="en-US" dirty="0"/>
          </a:p>
        </p:txBody>
      </p:sp>
      <p:sp>
        <p:nvSpPr>
          <p:cNvPr id="3" name="内容占位符 2"/>
          <p:cNvSpPr>
            <a:spLocks noGrp="1"/>
          </p:cNvSpPr>
          <p:nvPr>
            <p:ph idx="1"/>
          </p:nvPr>
        </p:nvSpPr>
        <p:spPr/>
        <p:txBody>
          <a:bodyPr/>
          <a:lstStyle/>
          <a:p>
            <a:r>
              <a:rPr lang="zh-CN" altLang="zh-CN" sz="2000" dirty="0"/>
              <a:t>数据完整性分为四类：实体完整性（</a:t>
            </a:r>
            <a:r>
              <a:rPr lang="en-US" altLang="zh-CN" sz="2000" dirty="0"/>
              <a:t>Entity Integrity</a:t>
            </a:r>
            <a:r>
              <a:rPr lang="zh-CN" altLang="zh-CN" sz="2000" dirty="0"/>
              <a:t>）、域完整性（</a:t>
            </a:r>
            <a:r>
              <a:rPr lang="en-US" altLang="zh-CN" sz="2000" dirty="0"/>
              <a:t>Domain Integrity</a:t>
            </a:r>
            <a:r>
              <a:rPr lang="zh-CN" altLang="zh-CN" sz="2000" dirty="0"/>
              <a:t>）、参照完整性（</a:t>
            </a:r>
            <a:r>
              <a:rPr lang="en-US" altLang="zh-CN" sz="2000" dirty="0"/>
              <a:t>Referential Integrity</a:t>
            </a:r>
            <a:r>
              <a:rPr lang="zh-CN" altLang="zh-CN" sz="2000" dirty="0"/>
              <a:t>）、用户自定义完整性（</a:t>
            </a:r>
            <a:r>
              <a:rPr lang="en-US" altLang="zh-CN" sz="2000" dirty="0"/>
              <a:t>User-defined Integrity</a:t>
            </a:r>
            <a:r>
              <a:rPr lang="zh-CN" altLang="zh-CN" sz="2000" dirty="0"/>
              <a:t>）。</a:t>
            </a:r>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783445527"/>
              </p:ext>
            </p:extLst>
          </p:nvPr>
        </p:nvGraphicFramePr>
        <p:xfrm>
          <a:off x="3015044" y="3114993"/>
          <a:ext cx="4860988" cy="1920240"/>
        </p:xfrm>
        <a:graphic>
          <a:graphicData uri="http://schemas.openxmlformats.org/drawingml/2006/table">
            <a:tbl>
              <a:tblPr firstRow="1" firstCol="1" bandRow="1">
                <a:tableStyleId>{5C22544A-7EE6-4342-B048-85BDC9FD1C3A}</a:tableStyleId>
              </a:tblPr>
              <a:tblGrid>
                <a:gridCol w="2044636">
                  <a:extLst>
                    <a:ext uri="{9D8B030D-6E8A-4147-A177-3AD203B41FA5}">
                      <a16:colId xmlns:a16="http://schemas.microsoft.com/office/drawing/2014/main" xmlns="" val="2742195212"/>
                    </a:ext>
                  </a:extLst>
                </a:gridCol>
                <a:gridCol w="2816352">
                  <a:extLst>
                    <a:ext uri="{9D8B030D-6E8A-4147-A177-3AD203B41FA5}">
                      <a16:colId xmlns:a16="http://schemas.microsoft.com/office/drawing/2014/main" xmlns="" val="1815409049"/>
                    </a:ext>
                  </a:extLst>
                </a:gridCol>
              </a:tblGrid>
              <a:tr h="139564">
                <a:tc>
                  <a:txBody>
                    <a:bodyPr/>
                    <a:lstStyle/>
                    <a:p>
                      <a:pPr algn="just">
                        <a:spcAft>
                          <a:spcPts val="0"/>
                        </a:spcAft>
                      </a:pPr>
                      <a:r>
                        <a:rPr lang="zh-CN" sz="1800" kern="100">
                          <a:effectLst/>
                        </a:rPr>
                        <a:t>数据完整性分类</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数据完整性实现方式</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26561571"/>
                  </a:ext>
                </a:extLst>
              </a:tr>
              <a:tr h="139564">
                <a:tc>
                  <a:txBody>
                    <a:bodyPr/>
                    <a:lstStyle/>
                    <a:p>
                      <a:pPr algn="just">
                        <a:spcAft>
                          <a:spcPts val="0"/>
                        </a:spcAft>
                      </a:pPr>
                      <a:r>
                        <a:rPr lang="zh-CN" sz="1800" kern="100">
                          <a:effectLst/>
                        </a:rPr>
                        <a:t>实体完整性</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主键约束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36375217"/>
                  </a:ext>
                </a:extLst>
              </a:tr>
              <a:tr h="418692">
                <a:tc>
                  <a:txBody>
                    <a:bodyPr/>
                    <a:lstStyle/>
                    <a:p>
                      <a:pPr algn="just">
                        <a:spcAft>
                          <a:spcPts val="0"/>
                        </a:spcAft>
                      </a:pPr>
                      <a:r>
                        <a:rPr lang="zh-CN" sz="1800" kern="100" dirty="0">
                          <a:effectLst/>
                        </a:rPr>
                        <a:t>域完整性</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唯一约束</a:t>
                      </a:r>
                      <a:endParaRPr lang="zh-CN" sz="2400" kern="100" dirty="0">
                        <a:effectLst/>
                      </a:endParaRPr>
                    </a:p>
                    <a:p>
                      <a:pPr algn="just">
                        <a:spcAft>
                          <a:spcPts val="0"/>
                        </a:spcAft>
                      </a:pPr>
                      <a:r>
                        <a:rPr lang="zh-CN" sz="1800" kern="100" dirty="0">
                          <a:effectLst/>
                        </a:rPr>
                        <a:t>默认值约束</a:t>
                      </a:r>
                      <a:endParaRPr lang="zh-CN" sz="2400" kern="100" dirty="0">
                        <a:effectLst/>
                      </a:endParaRPr>
                    </a:p>
                    <a:p>
                      <a:pPr algn="just">
                        <a:spcAft>
                          <a:spcPts val="0"/>
                        </a:spcAft>
                      </a:pPr>
                      <a:r>
                        <a:rPr lang="zh-CN" sz="1800" kern="100" dirty="0">
                          <a:effectLst/>
                        </a:rPr>
                        <a:t>非空约束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24517887"/>
                  </a:ext>
                </a:extLst>
              </a:tr>
              <a:tr h="139564">
                <a:tc>
                  <a:txBody>
                    <a:bodyPr/>
                    <a:lstStyle/>
                    <a:p>
                      <a:pPr algn="just">
                        <a:spcAft>
                          <a:spcPts val="0"/>
                        </a:spcAft>
                      </a:pPr>
                      <a:r>
                        <a:rPr lang="zh-CN" sz="1800" kern="100">
                          <a:effectLst/>
                        </a:rPr>
                        <a:t>参照完整性</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外键约束</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47420429"/>
                  </a:ext>
                </a:extLst>
              </a:tr>
              <a:tr h="139564">
                <a:tc>
                  <a:txBody>
                    <a:bodyPr/>
                    <a:lstStyle/>
                    <a:p>
                      <a:pPr algn="just">
                        <a:spcAft>
                          <a:spcPts val="0"/>
                        </a:spcAft>
                      </a:pPr>
                      <a:r>
                        <a:rPr lang="zh-CN" sz="1800" kern="100" dirty="0">
                          <a:effectLst/>
                        </a:rPr>
                        <a:t>用户自定义完整性</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检查约束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314385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2660760" y="3403440"/>
              <a:ext cx="5035680" cy="616320"/>
            </p14:xfrm>
          </p:contentPart>
        </mc:Choice>
        <mc:Fallback xmlns="">
          <p:pic>
            <p:nvPicPr>
              <p:cNvPr id="6" name="墨迹 5"/>
              <p:cNvPicPr/>
              <p:nvPr/>
            </p:nvPicPr>
            <p:blipFill>
              <a:blip r:embed="rId3"/>
              <a:stretch>
                <a:fillRect/>
              </a:stretch>
            </p:blipFill>
            <p:spPr>
              <a:xfrm>
                <a:off x="2651400" y="3394080"/>
                <a:ext cx="5054400" cy="635040"/>
              </a:xfrm>
              <a:prstGeom prst="rect">
                <a:avLst/>
              </a:prstGeom>
            </p:spPr>
          </p:pic>
        </mc:Fallback>
      </mc:AlternateContent>
      <p:sp>
        <p:nvSpPr>
          <p:cNvPr id="7" name="文本框 6"/>
          <p:cNvSpPr txBox="1"/>
          <p:nvPr/>
        </p:nvSpPr>
        <p:spPr>
          <a:xfrm>
            <a:off x="1011382" y="5334000"/>
            <a:ext cx="9102436" cy="461665"/>
          </a:xfrm>
          <a:prstGeom prst="rect">
            <a:avLst/>
          </a:prstGeom>
          <a:solidFill>
            <a:schemeClr val="accent2">
              <a:lumMod val="40000"/>
              <a:lumOff val="60000"/>
            </a:schemeClr>
          </a:solidFill>
        </p:spPr>
        <p:txBody>
          <a:bodyPr wrap="square" rtlCol="0">
            <a:spAutoFit/>
          </a:bodyPr>
          <a:lstStyle/>
          <a:p>
            <a:pPr algn="just"/>
            <a:r>
              <a:rPr lang="zh-CN" altLang="zh-CN" sz="2400" kern="100" dirty="0"/>
              <a:t>主键约束</a:t>
            </a:r>
            <a:r>
              <a:rPr lang="zh-CN" altLang="en-US" sz="2400" kern="100" dirty="0"/>
              <a:t>和</a:t>
            </a:r>
            <a:r>
              <a:rPr lang="zh-CN" altLang="zh-CN" sz="2400" kern="100" dirty="0"/>
              <a:t>唯一约束</a:t>
            </a:r>
            <a:r>
              <a:rPr lang="zh-CN" altLang="en-US" sz="2400" kern="100" dirty="0"/>
              <a:t>的区别：</a:t>
            </a:r>
            <a:r>
              <a:rPr lang="zh-CN" altLang="en-US" sz="2400" kern="100" dirty="0">
                <a:solidFill>
                  <a:srgbClr val="FF0000"/>
                </a:solidFill>
              </a:rPr>
              <a:t>唯一约束可以为空</a:t>
            </a:r>
            <a:endParaRPr lang="zh-CN" altLang="zh-CN" sz="2400" kern="100" dirty="0">
              <a:solidFill>
                <a:srgbClr val="FF0000"/>
              </a:solidFill>
            </a:endParaRPr>
          </a:p>
        </p:txBody>
      </p:sp>
    </p:spTree>
    <p:extLst>
      <p:ext uri="{BB962C8B-B14F-4D97-AF65-F5344CB8AC3E}">
        <p14:creationId xmlns:p14="http://schemas.microsoft.com/office/powerpoint/2010/main" val="65852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数据完整性实现方式</a:t>
            </a:r>
          </a:p>
        </p:txBody>
      </p:sp>
      <p:sp>
        <p:nvSpPr>
          <p:cNvPr id="3" name="内容占位符 2"/>
          <p:cNvSpPr>
            <a:spLocks noGrp="1"/>
          </p:cNvSpPr>
          <p:nvPr>
            <p:ph idx="1"/>
          </p:nvPr>
        </p:nvSpPr>
        <p:spPr/>
        <p:txBody>
          <a:bodyPr>
            <a:normAutofit lnSpcReduction="10000"/>
          </a:bodyPr>
          <a:lstStyle/>
          <a:p>
            <a:r>
              <a:rPr lang="en-US" altLang="zh-CN" sz="2000" b="1" dirty="0"/>
              <a:t>1</a:t>
            </a:r>
            <a:r>
              <a:rPr lang="zh-CN" altLang="zh-CN" sz="2000" b="1" dirty="0"/>
              <a:t>、主键约束</a:t>
            </a:r>
            <a:endParaRPr lang="zh-CN" altLang="zh-CN" sz="2000" dirty="0"/>
          </a:p>
          <a:p>
            <a:pPr lvl="1"/>
            <a:r>
              <a:rPr lang="zh-CN" altLang="zh-CN" sz="1800" dirty="0"/>
              <a:t>主键约束是使用最频繁的约束，在设计数据表时，一般情况下，都会要求表中设置一个主键。主键是表的一个特殊字段，该字段能唯一标识该表中的每条信息。例如，图书表中的图书编号</a:t>
            </a:r>
            <a:r>
              <a:rPr lang="en-US" altLang="zh-CN" sz="1800" dirty="0" err="1"/>
              <a:t>bookNo</a:t>
            </a:r>
            <a:r>
              <a:rPr lang="zh-CN" altLang="zh-CN" sz="1800" dirty="0"/>
              <a:t>是唯一的。</a:t>
            </a:r>
          </a:p>
          <a:p>
            <a:r>
              <a:rPr lang="en-US" altLang="zh-CN" sz="2000" b="1" dirty="0"/>
              <a:t>2</a:t>
            </a:r>
            <a:r>
              <a:rPr lang="zh-CN" altLang="zh-CN" sz="2000" b="1" dirty="0"/>
              <a:t>、外键约束</a:t>
            </a:r>
            <a:endParaRPr lang="zh-CN" altLang="zh-CN" sz="2000" dirty="0"/>
          </a:p>
          <a:p>
            <a:pPr lvl="1"/>
            <a:r>
              <a:rPr lang="zh-CN" altLang="zh-CN" sz="1800" dirty="0"/>
              <a:t>外键约束经常和主键约束一起使用，用来确保数据的一致性。例如，在</a:t>
            </a:r>
            <a:r>
              <a:rPr lang="en-US" altLang="zh-CN" sz="1800" dirty="0"/>
              <a:t>Lib</a:t>
            </a:r>
            <a:r>
              <a:rPr lang="zh-CN" altLang="zh-CN" sz="1800" dirty="0"/>
              <a:t>数据库里，借阅表中的读者编号、图书编号里的数据，只能分别来自读者表里的读者编号和书籍表里的图书编号，否则就会产生一个读者借了一本不存在的书或者一个不存在的读者借了一本存在的书，更有甚者，一个不存在的读者借了一本不存在的书。</a:t>
            </a:r>
          </a:p>
          <a:p>
            <a:r>
              <a:rPr lang="en-US" altLang="zh-CN" sz="2000" b="1" dirty="0"/>
              <a:t>3</a:t>
            </a:r>
            <a:r>
              <a:rPr lang="zh-CN" altLang="zh-CN" sz="2000" b="1" dirty="0"/>
              <a:t>、唯一约束</a:t>
            </a:r>
            <a:endParaRPr lang="zh-CN" altLang="zh-CN" sz="2000" dirty="0"/>
          </a:p>
          <a:p>
            <a:pPr lvl="1"/>
            <a:r>
              <a:rPr lang="zh-CN" altLang="zh-CN" sz="1800" dirty="0"/>
              <a:t>唯一约束与主键约束有一个相似的地方，就是它们都能够确保列的唯一性。与主键约束不同的是，唯一约束在一个表中可以有多个，并且设置唯一约束的列是允许有空值的，虽然只能有一个空值。例如，在读者表中，要避免表中的电话号码重复，就可以把该列设置为唯一约束</a:t>
            </a:r>
            <a:r>
              <a:rPr lang="zh-CN" altLang="zh-CN" sz="1800" dirty="0" smtClean="0"/>
              <a:t>。</a:t>
            </a:r>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p:spTree>
    <p:extLst>
      <p:ext uri="{BB962C8B-B14F-4D97-AF65-F5344CB8AC3E}">
        <p14:creationId xmlns:p14="http://schemas.microsoft.com/office/powerpoint/2010/main" val="895715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数据完整性实现方式</a:t>
            </a:r>
          </a:p>
        </p:txBody>
      </p:sp>
      <p:sp>
        <p:nvSpPr>
          <p:cNvPr id="3" name="内容占位符 2"/>
          <p:cNvSpPr>
            <a:spLocks noGrp="1"/>
          </p:cNvSpPr>
          <p:nvPr>
            <p:ph idx="1"/>
          </p:nvPr>
        </p:nvSpPr>
        <p:spPr/>
        <p:txBody>
          <a:bodyPr>
            <a:normAutofit fontScale="92500" lnSpcReduction="10000"/>
          </a:bodyPr>
          <a:lstStyle/>
          <a:p>
            <a:r>
              <a:rPr lang="en-US" altLang="zh-CN" sz="2000" b="1" dirty="0" smtClean="0"/>
              <a:t>4</a:t>
            </a:r>
            <a:r>
              <a:rPr lang="zh-CN" altLang="zh-CN" sz="2000" b="1" dirty="0"/>
              <a:t>、检查约束</a:t>
            </a:r>
            <a:endParaRPr lang="zh-CN" altLang="zh-CN" sz="2000" dirty="0"/>
          </a:p>
          <a:p>
            <a:pPr lvl="1"/>
            <a:r>
              <a:rPr lang="zh-CN" altLang="zh-CN" sz="1800" dirty="0"/>
              <a:t>检查约束是用来检查数据表中，字段值是否有效的一个手段。例如，图书表中的价格字段是没有负数的，一般应该大于“</a:t>
            </a:r>
            <a:r>
              <a:rPr lang="en-US" altLang="zh-CN" sz="1800" dirty="0"/>
              <a:t>0”</a:t>
            </a:r>
            <a:r>
              <a:rPr lang="zh-CN" altLang="zh-CN" sz="1800" dirty="0"/>
              <a:t>。在设置字段的检查约束时要根据实际情况进行设置，这样能够减少无效数据的输入；在读者表中，性别字段，可以设置检查约束为“男”或“女”，输入其他的字符为无效。</a:t>
            </a:r>
          </a:p>
          <a:p>
            <a:r>
              <a:rPr lang="en-US" altLang="zh-CN" sz="2000" b="1" dirty="0"/>
              <a:t>5</a:t>
            </a:r>
            <a:r>
              <a:rPr lang="zh-CN" altLang="zh-CN" sz="2000" b="1" dirty="0"/>
              <a:t>、默认值约束</a:t>
            </a:r>
            <a:endParaRPr lang="zh-CN" altLang="zh-CN" sz="2000" dirty="0"/>
          </a:p>
          <a:p>
            <a:pPr lvl="1"/>
            <a:r>
              <a:rPr lang="zh-CN" altLang="zh-CN" sz="1800" dirty="0"/>
              <a:t>默认值约束用来约束当数据表中某个字段不输入值时，自动为其添加一个已经设置好的值。默认值约束通常用在已经设置了非空约束的列，这样能够防止数据表在录入数据时出现错误。例如，在书籍表中，如果不输入是否在架，那么会默认设置一个“是”。</a:t>
            </a:r>
          </a:p>
          <a:p>
            <a:r>
              <a:rPr lang="en-US" altLang="zh-CN" sz="2000" b="1" dirty="0"/>
              <a:t>6</a:t>
            </a:r>
            <a:r>
              <a:rPr lang="zh-CN" altLang="zh-CN" sz="2000" b="1" dirty="0"/>
              <a:t>、非空约束</a:t>
            </a:r>
            <a:endParaRPr lang="zh-CN" altLang="zh-CN" sz="2000" dirty="0"/>
          </a:p>
          <a:p>
            <a:pPr lvl="1"/>
            <a:r>
              <a:rPr lang="zh-CN" altLang="zh-CN" sz="1800" dirty="0"/>
              <a:t>非空约束用来约束表中的字段不能为空。例如，在图书表中，图书编号、分类编号、图书名称、剩余册数是不能为空的。</a:t>
            </a:r>
          </a:p>
          <a:p>
            <a:r>
              <a:rPr lang="zh-CN" altLang="zh-CN" sz="2000" dirty="0">
                <a:solidFill>
                  <a:srgbClr val="FF0000"/>
                </a:solidFill>
              </a:rPr>
              <a:t>以上</a:t>
            </a:r>
            <a:r>
              <a:rPr lang="en-US" altLang="zh-CN" sz="2000" dirty="0">
                <a:solidFill>
                  <a:srgbClr val="FF0000"/>
                </a:solidFill>
              </a:rPr>
              <a:t>6</a:t>
            </a:r>
            <a:r>
              <a:rPr lang="zh-CN" altLang="zh-CN" sz="2000" dirty="0">
                <a:solidFill>
                  <a:srgbClr val="FF0000"/>
                </a:solidFill>
              </a:rPr>
              <a:t>种约束中，一个数据表中只能有一个主键约束，其它约束可以有多个</a:t>
            </a:r>
            <a:r>
              <a:rPr lang="zh-CN" altLang="zh-CN" sz="2000" dirty="0"/>
              <a:t>。</a:t>
            </a:r>
          </a:p>
          <a:p>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7</a:t>
            </a:fld>
            <a:endParaRPr lang="en-US" altLang="zh-CN"/>
          </a:p>
        </p:txBody>
      </p:sp>
    </p:spTree>
    <p:extLst>
      <p:ext uri="{BB962C8B-B14F-4D97-AF65-F5344CB8AC3E}">
        <p14:creationId xmlns:p14="http://schemas.microsoft.com/office/powerpoint/2010/main" val="322113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完整性的实现</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MySQL</a:t>
            </a:r>
            <a:r>
              <a:rPr lang="zh-CN" altLang="zh-CN" dirty="0"/>
              <a:t>中可以使用</a:t>
            </a:r>
            <a:r>
              <a:rPr lang="en-US" altLang="zh-CN" dirty="0"/>
              <a:t>SHOW CREATE TABLE</a:t>
            </a:r>
            <a:r>
              <a:rPr lang="zh-CN" altLang="zh-CN" dirty="0"/>
              <a:t>语句来查看表中的约束。</a:t>
            </a:r>
          </a:p>
          <a:p>
            <a:r>
              <a:rPr lang="zh-CN" altLang="zh-CN" dirty="0"/>
              <a:t>查看数据表中的约束语法格式如下：</a:t>
            </a:r>
          </a:p>
          <a:p>
            <a:pPr marL="0" indent="0">
              <a:buNone/>
            </a:pPr>
            <a:r>
              <a:rPr lang="en-US" altLang="zh-CN" dirty="0"/>
              <a:t>SHOW CREATE TABLE &lt;</a:t>
            </a:r>
            <a:r>
              <a:rPr lang="zh-CN" altLang="zh-CN" dirty="0"/>
              <a:t>数据表名</a:t>
            </a:r>
            <a:r>
              <a:rPr lang="en-US" altLang="zh-CN" dirty="0"/>
              <a:t>&gt;;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8</a:t>
            </a:fld>
            <a:endParaRPr lang="en-US" altLang="zh-CN"/>
          </a:p>
        </p:txBody>
      </p:sp>
    </p:spTree>
    <p:extLst>
      <p:ext uri="{BB962C8B-B14F-4D97-AF65-F5344CB8AC3E}">
        <p14:creationId xmlns:p14="http://schemas.microsoft.com/office/powerpoint/2010/main" val="348765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主键约束（实体完整性）</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sz="2400" dirty="0"/>
              <a:t>主键（</a:t>
            </a:r>
            <a:r>
              <a:rPr lang="en-US" altLang="zh-CN" sz="2400" dirty="0"/>
              <a:t>PRIMARY KEY</a:t>
            </a:r>
            <a:r>
              <a:rPr lang="zh-CN" altLang="zh-CN" sz="2400" dirty="0"/>
              <a:t>）的完整称呼是</a:t>
            </a:r>
            <a:r>
              <a:rPr lang="en-US" altLang="zh-CN" sz="2400" dirty="0"/>
              <a:t>“</a:t>
            </a:r>
            <a:r>
              <a:rPr lang="zh-CN" altLang="zh-CN" sz="2400" dirty="0"/>
              <a:t>主键约束</a:t>
            </a:r>
            <a:r>
              <a:rPr lang="en-US" altLang="zh-CN" sz="2400" dirty="0"/>
              <a:t>”</a:t>
            </a:r>
            <a:r>
              <a:rPr lang="zh-CN" altLang="zh-CN" sz="2400" dirty="0"/>
              <a:t>，是</a:t>
            </a:r>
            <a:r>
              <a:rPr lang="en-US" altLang="zh-CN" sz="2400" dirty="0"/>
              <a:t>MySQL</a:t>
            </a:r>
            <a:r>
              <a:rPr lang="zh-CN" altLang="zh-CN" sz="2400" dirty="0"/>
              <a:t>中使用最为频繁的约束。一般情况下，为了便于</a:t>
            </a:r>
            <a:r>
              <a:rPr lang="en-US" altLang="zh-CN" sz="2400" dirty="0"/>
              <a:t>DBMS</a:t>
            </a:r>
            <a:r>
              <a:rPr lang="zh-CN" altLang="zh-CN" sz="2400" dirty="0"/>
              <a:t>更快地查找到表中的记录，都会在表中设置一个主键。</a:t>
            </a:r>
            <a:r>
              <a:rPr lang="zh-CN" altLang="zh-CN" sz="2400" dirty="0">
                <a:solidFill>
                  <a:srgbClr val="FF0000"/>
                </a:solidFill>
              </a:rPr>
              <a:t>主键本质上是一个排序，即索引。</a:t>
            </a:r>
          </a:p>
          <a:p>
            <a:pPr lvl="1"/>
            <a:r>
              <a:rPr lang="zh-CN" altLang="zh-CN" sz="2000" dirty="0"/>
              <a:t>主键分为单字段主键和多字段联合主键，本节将分别讲解这两种主键约束的创建、修改和删除。</a:t>
            </a:r>
          </a:p>
          <a:p>
            <a:r>
              <a:rPr lang="zh-CN" altLang="zh-CN" sz="2400" dirty="0"/>
              <a:t>使用主键应注意以下几点：</a:t>
            </a:r>
          </a:p>
          <a:p>
            <a:pPr lvl="1"/>
            <a:r>
              <a:rPr lang="zh-CN" altLang="zh-CN" sz="2000" dirty="0"/>
              <a:t>每个表只能定义一个主键。</a:t>
            </a:r>
          </a:p>
          <a:p>
            <a:pPr lvl="1"/>
            <a:r>
              <a:rPr lang="zh-CN" altLang="zh-CN" sz="2000" dirty="0"/>
              <a:t>主键值必须唯一标识表中的每一行，且不能为</a:t>
            </a:r>
            <a:r>
              <a:rPr lang="en-US" altLang="zh-CN" sz="2000" dirty="0"/>
              <a:t>NULL</a:t>
            </a:r>
            <a:r>
              <a:rPr lang="zh-CN" altLang="zh-CN" sz="2000" dirty="0"/>
              <a:t>，即表中不可能存在有相同主键值的两行数据。这是唯一性原则。</a:t>
            </a:r>
          </a:p>
          <a:p>
            <a:pPr lvl="1"/>
            <a:r>
              <a:rPr lang="zh-CN" altLang="zh-CN" sz="2000" dirty="0"/>
              <a:t>一个字段名只能在联合主键字段表中出现一次。</a:t>
            </a:r>
          </a:p>
          <a:p>
            <a:pPr lvl="1"/>
            <a:r>
              <a:rPr lang="zh-CN" altLang="zh-CN" sz="2000" dirty="0"/>
              <a:t>联合主键不能包含不必要的多余字段。当把联合主键的某一字段删除后，如果剩下的字段构成的主键仍然满足唯一性原则，那么这个联合主键是不正确的。这是最小化原则</a:t>
            </a:r>
            <a:r>
              <a:rPr lang="zh-CN" altLang="zh-CN" sz="2000" dirty="0" smtClean="0"/>
              <a:t>。</a:t>
            </a:r>
            <a:endParaRPr lang="zh-CN" altLang="zh-CN"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9</a:t>
            </a:fld>
            <a:endParaRPr lang="en-US" altLang="zh-CN"/>
          </a:p>
        </p:txBody>
      </p:sp>
    </p:spTree>
    <p:extLst>
      <p:ext uri="{BB962C8B-B14F-4D97-AF65-F5344CB8AC3E}">
        <p14:creationId xmlns:p14="http://schemas.microsoft.com/office/powerpoint/2010/main" val="2339325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244</TotalTime>
  <Words>5448</Words>
  <Application>Microsoft Office PowerPoint</Application>
  <PresentationFormat>自定义</PresentationFormat>
  <Paragraphs>364</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Blends</vt:lpstr>
      <vt:lpstr>数据库原理与应用</vt:lpstr>
      <vt:lpstr>磁盘之父</vt:lpstr>
      <vt:lpstr>数据完整性</vt:lpstr>
      <vt:lpstr>数据完整性概念及分类</vt:lpstr>
      <vt:lpstr>数据完整性概念及分类</vt:lpstr>
      <vt:lpstr>数据完整性实现方式</vt:lpstr>
      <vt:lpstr>数据完整性实现方式</vt:lpstr>
      <vt:lpstr>完整性的实现</vt:lpstr>
      <vt:lpstr>主键约束（实体完整性）</vt:lpstr>
      <vt:lpstr>在创建表时设置主键约束</vt:lpstr>
      <vt:lpstr>在创建表时设置主键约束</vt:lpstr>
      <vt:lpstr>在修改表时添加主键约束</vt:lpstr>
      <vt:lpstr>在修改表时添加主键约束</vt:lpstr>
      <vt:lpstr>删除主键约束</vt:lpstr>
      <vt:lpstr>自增长主键</vt:lpstr>
      <vt:lpstr>自增长主键</vt:lpstr>
      <vt:lpstr>外键约束（参照完整性）</vt:lpstr>
      <vt:lpstr>外键约束（参照完整性）</vt:lpstr>
      <vt:lpstr>在创建表时设置外键约束</vt:lpstr>
      <vt:lpstr>在创建表时设置外键约束</vt:lpstr>
      <vt:lpstr>在创建表时设置外键约束</vt:lpstr>
      <vt:lpstr>在修改表时添加外键约束</vt:lpstr>
      <vt:lpstr>删除外键约束</vt:lpstr>
      <vt:lpstr>唯一约束（域完整性）</vt:lpstr>
      <vt:lpstr>在创建表时设置唯一约束</vt:lpstr>
      <vt:lpstr>在修改表时添加唯一约束</vt:lpstr>
      <vt:lpstr>删除唯一约束</vt:lpstr>
      <vt:lpstr>检查约束（用户自定义完整性）</vt:lpstr>
      <vt:lpstr>检查约束（用户自定义完整性）</vt:lpstr>
      <vt:lpstr>在创建表时设置检查约束</vt:lpstr>
      <vt:lpstr>在修改表时添加检查约束</vt:lpstr>
      <vt:lpstr>删除检查约束</vt:lpstr>
      <vt:lpstr>默认值约束（域完整性）</vt:lpstr>
      <vt:lpstr>在创建表时设置默认值约束</vt:lpstr>
      <vt:lpstr>在修改表时添加默认值约束</vt:lpstr>
      <vt:lpstr>删除默认值约束</vt:lpstr>
      <vt:lpstr>非空约束（域完整性）</vt:lpstr>
      <vt:lpstr>在创建表时设置非空约束</vt:lpstr>
      <vt:lpstr>在修改表时添加非空约束</vt:lpstr>
      <vt:lpstr>删除非空约束</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library</cp:lastModifiedBy>
  <cp:revision>28</cp:revision>
  <dcterms:created xsi:type="dcterms:W3CDTF">2021-02-24T03:13:11Z</dcterms:created>
  <dcterms:modified xsi:type="dcterms:W3CDTF">2023-06-24T08:36:41Z</dcterms:modified>
</cp:coreProperties>
</file>